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978" r:id="rId2"/>
    <p:sldId id="1212" r:id="rId3"/>
    <p:sldId id="976" r:id="rId4"/>
    <p:sldId id="1631" r:id="rId5"/>
    <p:sldId id="1097" r:id="rId6"/>
    <p:sldId id="734" r:id="rId7"/>
    <p:sldId id="266" r:id="rId8"/>
    <p:sldId id="769" r:id="rId9"/>
    <p:sldId id="109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7791" autoAdjust="0"/>
  </p:normalViewPr>
  <p:slideViewPr>
    <p:cSldViewPr snapToGrid="0">
      <p:cViewPr varScale="1">
        <p:scale>
          <a:sx n="55" d="100"/>
          <a:sy n="55" d="100"/>
        </p:scale>
        <p:origin x="14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2988F-B4E1-475B-8B23-E67A90ED1B3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50CC2-C4B7-443B-83FD-C2994CBB27D8}" type="slidenum">
              <a:rPr lang="en-US" smtClean="0"/>
              <a:t>‹#›</a:t>
            </a:fld>
            <a:endParaRPr lang="en-US"/>
          </a:p>
        </p:txBody>
      </p:sp>
    </p:spTree>
    <p:extLst>
      <p:ext uri="{BB962C8B-B14F-4D97-AF65-F5344CB8AC3E}">
        <p14:creationId xmlns:p14="http://schemas.microsoft.com/office/powerpoint/2010/main" val="296048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wait for everybody to join, this was something fun I saw in an article recently. If you’d like, you can post your time in the chat. It can also be a fun way to get people active while talking about fall prevention. </a:t>
            </a:r>
          </a:p>
        </p:txBody>
      </p:sp>
      <p:sp>
        <p:nvSpPr>
          <p:cNvPr id="4" name="Slide Number Placeholder 3"/>
          <p:cNvSpPr>
            <a:spLocks noGrp="1"/>
          </p:cNvSpPr>
          <p:nvPr>
            <p:ph type="sldNum" sz="quarter" idx="5"/>
          </p:nvPr>
        </p:nvSpPr>
        <p:spPr/>
        <p:txBody>
          <a:bodyPr/>
          <a:lstStyle/>
          <a:p>
            <a:fld id="{FCF50CC2-C4B7-443B-83FD-C2994CBB27D8}" type="slidenum">
              <a:rPr lang="en-US" smtClean="0"/>
              <a:t>2</a:t>
            </a:fld>
            <a:endParaRPr lang="en-US"/>
          </a:p>
        </p:txBody>
      </p:sp>
    </p:spTree>
    <p:extLst>
      <p:ext uri="{BB962C8B-B14F-4D97-AF65-F5344CB8AC3E}">
        <p14:creationId xmlns:p14="http://schemas.microsoft.com/office/powerpoint/2010/main" val="239058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received an email stating that you have been nominated, please respond to Candace by today. </a:t>
            </a:r>
          </a:p>
        </p:txBody>
      </p:sp>
      <p:sp>
        <p:nvSpPr>
          <p:cNvPr id="4" name="Slide Number Placeholder 3"/>
          <p:cNvSpPr>
            <a:spLocks noGrp="1"/>
          </p:cNvSpPr>
          <p:nvPr>
            <p:ph type="sldNum" sz="quarter" idx="5"/>
          </p:nvPr>
        </p:nvSpPr>
        <p:spPr/>
        <p:txBody>
          <a:bodyPr/>
          <a:lstStyle/>
          <a:p>
            <a:fld id="{FCF50CC2-C4B7-443B-83FD-C2994CBB27D8}" type="slidenum">
              <a:rPr lang="en-US" smtClean="0"/>
              <a:t>4</a:t>
            </a:fld>
            <a:endParaRPr lang="en-US"/>
          </a:p>
        </p:txBody>
      </p:sp>
    </p:spTree>
    <p:extLst>
      <p:ext uri="{BB962C8B-B14F-4D97-AF65-F5344CB8AC3E}">
        <p14:creationId xmlns:p14="http://schemas.microsoft.com/office/powerpoint/2010/main" val="127248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MOCAN requests this information at the end of each calendar year. Because our workgroup didn’t start until May, our report may be a little light. This is a good opportunity to let your voice be heard. </a:t>
            </a:r>
          </a:p>
        </p:txBody>
      </p:sp>
      <p:sp>
        <p:nvSpPr>
          <p:cNvPr id="4" name="Slide Number Placeholder 3"/>
          <p:cNvSpPr>
            <a:spLocks noGrp="1"/>
          </p:cNvSpPr>
          <p:nvPr>
            <p:ph type="sldNum" sz="quarter" idx="5"/>
          </p:nvPr>
        </p:nvSpPr>
        <p:spPr/>
        <p:txBody>
          <a:bodyPr/>
          <a:lstStyle/>
          <a:p>
            <a:fld id="{FCF50CC2-C4B7-443B-83FD-C2994CBB27D8}" type="slidenum">
              <a:rPr lang="en-US" smtClean="0"/>
              <a:t>5</a:t>
            </a:fld>
            <a:endParaRPr lang="en-US"/>
          </a:p>
        </p:txBody>
      </p:sp>
    </p:spTree>
    <p:extLst>
      <p:ext uri="{BB962C8B-B14F-4D97-AF65-F5344CB8AC3E}">
        <p14:creationId xmlns:p14="http://schemas.microsoft.com/office/powerpoint/2010/main" val="389519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https://missouri.qualtrics.com/jfe/form/SV_3mlt6R4D6TqLpzM?utm_campaign=1028695_Feb%202024%20MOCAN%20FSWG%20recap%2FMarch%20reminder&amp;utm_medium=email&amp;utm_source=email&amp;dm_i=42N5,M1QV,7Q615P,2IP65,1</a:t>
            </a:r>
          </a:p>
          <a:p>
            <a:endParaRPr lang="en-US" dirty="0"/>
          </a:p>
          <a:p>
            <a:endParaRPr lang="en-US" dirty="0"/>
          </a:p>
        </p:txBody>
      </p:sp>
      <p:sp>
        <p:nvSpPr>
          <p:cNvPr id="4" name="Slide Number Placeholder 3"/>
          <p:cNvSpPr>
            <a:spLocks noGrp="1"/>
          </p:cNvSpPr>
          <p:nvPr>
            <p:ph type="sldNum" sz="quarter" idx="5"/>
          </p:nvPr>
        </p:nvSpPr>
        <p:spPr/>
        <p:txBody>
          <a:bodyPr/>
          <a:lstStyle/>
          <a:p>
            <a:fld id="{FCF50CC2-C4B7-443B-83FD-C2994CBB27D8}" type="slidenum">
              <a:rPr lang="en-US" smtClean="0"/>
              <a:t>6</a:t>
            </a:fld>
            <a:endParaRPr lang="en-US"/>
          </a:p>
        </p:txBody>
      </p:sp>
    </p:spTree>
    <p:extLst>
      <p:ext uri="{BB962C8B-B14F-4D97-AF65-F5344CB8AC3E}">
        <p14:creationId xmlns:p14="http://schemas.microsoft.com/office/powerpoint/2010/main" val="394015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https://mailmissouri-my.sharepoint.com/:w:/g/personal/weitzelkj_umsystem_edu/EcjmO8iGj0pMmrPT5zClgJwB2t9_uauU7FP9wxkKkOSORw?rtime=jdjluZD-3Eg </a:t>
            </a:r>
          </a:p>
        </p:txBody>
      </p:sp>
      <p:sp>
        <p:nvSpPr>
          <p:cNvPr id="4" name="Slide Number Placeholder 3"/>
          <p:cNvSpPr>
            <a:spLocks noGrp="1"/>
          </p:cNvSpPr>
          <p:nvPr>
            <p:ph type="sldNum" sz="quarter" idx="5"/>
          </p:nvPr>
        </p:nvSpPr>
        <p:spPr/>
        <p:txBody>
          <a:bodyPr/>
          <a:lstStyle/>
          <a:p>
            <a:fld id="{FCF50CC2-C4B7-443B-83FD-C2994CBB27D8}" type="slidenum">
              <a:rPr lang="en-US" smtClean="0"/>
              <a:t>7</a:t>
            </a:fld>
            <a:endParaRPr lang="en-US"/>
          </a:p>
        </p:txBody>
      </p:sp>
    </p:spTree>
    <p:extLst>
      <p:ext uri="{BB962C8B-B14F-4D97-AF65-F5344CB8AC3E}">
        <p14:creationId xmlns:p14="http://schemas.microsoft.com/office/powerpoint/2010/main" val="47594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work on creating a Fall Hazard Checklist for Missouri, we need to consider many areas. I’m going to open a Word Document with these three areas to start with, but we can add more. </a:t>
            </a:r>
          </a:p>
          <a:p>
            <a:endParaRPr lang="en-US" dirty="0"/>
          </a:p>
          <a:p>
            <a:r>
              <a:rPr lang="en-US" dirty="0"/>
              <a:t>How should we move forward with finalizing this checklist? I think it is important to keep the whole group informed, but I don’t know that we need to use whole meetings to brainstorm. Is there anyone who is interested in forming a smaller group to do some of the heavy lifting on this project that we can then report back to the larger group?</a:t>
            </a:r>
          </a:p>
        </p:txBody>
      </p:sp>
      <p:sp>
        <p:nvSpPr>
          <p:cNvPr id="4" name="Slide Number Placeholder 3"/>
          <p:cNvSpPr>
            <a:spLocks noGrp="1"/>
          </p:cNvSpPr>
          <p:nvPr>
            <p:ph type="sldNum" sz="quarter" idx="5"/>
          </p:nvPr>
        </p:nvSpPr>
        <p:spPr/>
        <p:txBody>
          <a:bodyPr/>
          <a:lstStyle/>
          <a:p>
            <a:fld id="{FCF50CC2-C4B7-443B-83FD-C2994CBB27D8}" type="slidenum">
              <a:rPr lang="en-US" smtClean="0"/>
              <a:t>8</a:t>
            </a:fld>
            <a:endParaRPr lang="en-US"/>
          </a:p>
        </p:txBody>
      </p:sp>
    </p:spTree>
    <p:extLst>
      <p:ext uri="{BB962C8B-B14F-4D97-AF65-F5344CB8AC3E}">
        <p14:creationId xmlns:p14="http://schemas.microsoft.com/office/powerpoint/2010/main" val="2520418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Chelsey Davenport will contact Dr. McNab to see if he can come speak to our workgroup early next year. Are there any specific topics that members would like him to discuss?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One-page information sheet: One of our goals is to strengthen the workgroup. During the planning meeting, we discussed creating a one-page information sheet that all of us could use to recruit new members and share the group's purpose. </a:t>
            </a:r>
          </a:p>
          <a:p>
            <a:endParaRPr lang="en-US" dirty="0"/>
          </a:p>
          <a:p>
            <a:r>
              <a:rPr lang="en-US" dirty="0"/>
              <a:t>Strategic Plan: Each meeting will focus on at least one of our group’s goals. We plan to use the Strategic Plan to guide our work over the coming years. </a:t>
            </a:r>
          </a:p>
          <a:p>
            <a:endParaRPr lang="en-US" dirty="0"/>
          </a:p>
          <a:p>
            <a:r>
              <a:rPr lang="en-US" dirty="0"/>
              <a:t>Ideas: Do you have any ideas for future meetings? </a:t>
            </a:r>
          </a:p>
          <a:p>
            <a:endParaRPr lang="en-US" dirty="0"/>
          </a:p>
        </p:txBody>
      </p:sp>
      <p:sp>
        <p:nvSpPr>
          <p:cNvPr id="4" name="Slide Number Placeholder 3"/>
          <p:cNvSpPr>
            <a:spLocks noGrp="1"/>
          </p:cNvSpPr>
          <p:nvPr>
            <p:ph type="sldNum" sz="quarter" idx="5"/>
          </p:nvPr>
        </p:nvSpPr>
        <p:spPr/>
        <p:txBody>
          <a:bodyPr/>
          <a:lstStyle/>
          <a:p>
            <a:fld id="{FCF50CC2-C4B7-443B-83FD-C2994CBB27D8}" type="slidenum">
              <a:rPr lang="en-US" smtClean="0"/>
              <a:t>9</a:t>
            </a:fld>
            <a:endParaRPr lang="en-US"/>
          </a:p>
        </p:txBody>
      </p:sp>
    </p:spTree>
    <p:extLst>
      <p:ext uri="{BB962C8B-B14F-4D97-AF65-F5344CB8AC3E}">
        <p14:creationId xmlns:p14="http://schemas.microsoft.com/office/powerpoint/2010/main" val="124118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83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1920056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2</a:t>
            </a:r>
          </a:p>
        </p:txBody>
      </p:sp>
    </p:spTree>
    <p:extLst>
      <p:ext uri="{BB962C8B-B14F-4D97-AF65-F5344CB8AC3E}">
        <p14:creationId xmlns:p14="http://schemas.microsoft.com/office/powerpoint/2010/main" val="18252035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3</a:t>
            </a:r>
          </a:p>
        </p:txBody>
      </p:sp>
    </p:spTree>
    <p:extLst>
      <p:ext uri="{BB962C8B-B14F-4D97-AF65-F5344CB8AC3E}">
        <p14:creationId xmlns:p14="http://schemas.microsoft.com/office/powerpoint/2010/main" val="35143905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463121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5"/>
            <a:ext cx="329813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976408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 images - team 2">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3463045"/>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781591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329813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0" name="Picture Placeholder 2">
            <a:extLst>
              <a:ext uri="{FF2B5EF4-FFF2-40B4-BE49-F238E27FC236}">
                <a16:creationId xmlns:a16="http://schemas.microsoft.com/office/drawing/2014/main" id="{0433F5AE-8140-447C-908B-DB6D20F63F68}"/>
              </a:ext>
            </a:extLst>
          </p:cNvPr>
          <p:cNvSpPr>
            <a:spLocks noGrp="1"/>
          </p:cNvSpPr>
          <p:nvPr>
            <p:ph type="pic" sz="quarter" idx="12" hasCustomPrompt="1"/>
          </p:nvPr>
        </p:nvSpPr>
        <p:spPr>
          <a:xfrm>
            <a:off x="4446931" y="1838526"/>
            <a:ext cx="329813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1" name="Picture Placeholder 2">
            <a:extLst>
              <a:ext uri="{FF2B5EF4-FFF2-40B4-BE49-F238E27FC236}">
                <a16:creationId xmlns:a16="http://schemas.microsoft.com/office/drawing/2014/main" id="{6A613706-4CD0-433D-B9F6-4ED579CEE05A}"/>
              </a:ext>
            </a:extLst>
          </p:cNvPr>
          <p:cNvSpPr>
            <a:spLocks noGrp="1"/>
          </p:cNvSpPr>
          <p:nvPr>
            <p:ph type="pic" sz="quarter" idx="13" hasCustomPrompt="1"/>
          </p:nvPr>
        </p:nvSpPr>
        <p:spPr>
          <a:xfrm>
            <a:off x="8414891" y="1838526"/>
            <a:ext cx="3298138" cy="2530274"/>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815922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 images - team 3">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478971" y="1838527"/>
            <a:ext cx="249429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3" name="Picture Placeholder 2">
            <a:extLst>
              <a:ext uri="{FF2B5EF4-FFF2-40B4-BE49-F238E27FC236}">
                <a16:creationId xmlns:a16="http://schemas.microsoft.com/office/drawing/2014/main" id="{DC839861-2A80-4C60-9C9E-628DFCBC6FF4}"/>
              </a:ext>
            </a:extLst>
          </p:cNvPr>
          <p:cNvSpPr>
            <a:spLocks noGrp="1"/>
          </p:cNvSpPr>
          <p:nvPr>
            <p:ph type="pic" sz="quarter" idx="12" hasCustomPrompt="1"/>
          </p:nvPr>
        </p:nvSpPr>
        <p:spPr>
          <a:xfrm>
            <a:off x="3396227" y="1838527"/>
            <a:ext cx="249429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4" name="Picture Placeholder 2">
            <a:extLst>
              <a:ext uri="{FF2B5EF4-FFF2-40B4-BE49-F238E27FC236}">
                <a16:creationId xmlns:a16="http://schemas.microsoft.com/office/drawing/2014/main" id="{7660FD57-D9F6-4E45-9E15-7E59E3355F67}"/>
              </a:ext>
            </a:extLst>
          </p:cNvPr>
          <p:cNvSpPr>
            <a:spLocks noGrp="1"/>
          </p:cNvSpPr>
          <p:nvPr>
            <p:ph type="pic" sz="quarter" idx="13" hasCustomPrompt="1"/>
          </p:nvPr>
        </p:nvSpPr>
        <p:spPr>
          <a:xfrm>
            <a:off x="6313483" y="1838527"/>
            <a:ext cx="249429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5" name="Picture Placeholder 2">
            <a:extLst>
              <a:ext uri="{FF2B5EF4-FFF2-40B4-BE49-F238E27FC236}">
                <a16:creationId xmlns:a16="http://schemas.microsoft.com/office/drawing/2014/main" id="{85E18FE7-B5B5-44C4-91FF-C354D44A9BC3}"/>
              </a:ext>
            </a:extLst>
          </p:cNvPr>
          <p:cNvSpPr>
            <a:spLocks noGrp="1"/>
          </p:cNvSpPr>
          <p:nvPr>
            <p:ph type="pic" sz="quarter" idx="14" hasCustomPrompt="1"/>
          </p:nvPr>
        </p:nvSpPr>
        <p:spPr>
          <a:xfrm>
            <a:off x="9230739" y="1838527"/>
            <a:ext cx="2494298" cy="2530273"/>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861019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Horizontal Time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989032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8352727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16957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0808546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bg1"/>
            </a:fgClr>
            <a:bgClr>
              <a:schemeClr val="bg1">
                <a:lumMod val="90000"/>
                <a:lumOff val="10000"/>
              </a:schemeClr>
            </a:bgClr>
          </a:pattFill>
          <a:effectLst>
            <a:outerShdw blurRad="254000" algn="ctr" rotWithShape="0">
              <a:prstClr val="black">
                <a:alpha val="20000"/>
              </a:prstClr>
            </a:outerShdw>
          </a:effectLst>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6419482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bg1"/>
            </a:fgClr>
            <a:bgClr>
              <a:schemeClr val="bg1">
                <a:lumMod val="90000"/>
                <a:lumOff val="10000"/>
              </a:schemeClr>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5368495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bg1"/>
            </a:fgClr>
            <a:bgClr>
              <a:schemeClr val="bg1">
                <a:lumMod val="90000"/>
                <a:lumOff val="10000"/>
              </a:schemeClr>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9553760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3953573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1506844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9168312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28480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6516038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8014667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93365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650273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109141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bg1"/>
            </a:fgClr>
            <a:bgClr>
              <a:schemeClr val="bg1">
                <a:lumMod val="90000"/>
                <a:lumOff val="10000"/>
              </a:schemeClr>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8998772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56192877"/>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749437510"/>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bg1"/>
            </a:fgClr>
            <a:bgClr>
              <a:schemeClr val="bg1">
                <a:lumMod val="90000"/>
                <a:lumOff val="10000"/>
              </a:schemeClr>
            </a:bgClr>
          </a:pattFill>
          <a:ln w="6350">
            <a:solidFill>
              <a:schemeClr val="accent1"/>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bg1"/>
            </a:fgClr>
            <a:bgClr>
              <a:schemeClr val="bg1">
                <a:lumMod val="90000"/>
                <a:lumOff val="10000"/>
              </a:schemeClr>
            </a:bgClr>
          </a:pattFill>
          <a:ln w="6350">
            <a:solidFill>
              <a:schemeClr val="accent2"/>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bg1"/>
            </a:fgClr>
            <a:bgClr>
              <a:schemeClr val="bg1">
                <a:lumMod val="90000"/>
                <a:lumOff val="10000"/>
              </a:schemeClr>
            </a:bgClr>
          </a:pattFill>
          <a:ln w="6350">
            <a:solidFill>
              <a:schemeClr val="accent3"/>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082278231"/>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bg1"/>
            </a:fgClr>
            <a:bgClr>
              <a:schemeClr val="bg1">
                <a:lumMod val="90000"/>
                <a:lumOff val="10000"/>
              </a:schemeClr>
            </a:bgClr>
          </a:pattFill>
          <a:ln w="6350">
            <a:solidFill>
              <a:schemeClr val="accent4"/>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bg1"/>
            </a:fgClr>
            <a:bgClr>
              <a:schemeClr val="bg1">
                <a:lumMod val="90000"/>
                <a:lumOff val="10000"/>
              </a:schemeClr>
            </a:bgClr>
          </a:pattFill>
          <a:ln w="6350">
            <a:solidFill>
              <a:schemeClr val="accent5"/>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bg1"/>
            </a:fgClr>
            <a:bgClr>
              <a:schemeClr val="bg1">
                <a:lumMod val="90000"/>
                <a:lumOff val="10000"/>
              </a:schemeClr>
            </a:bgClr>
          </a:pattFill>
          <a:ln w="6350">
            <a:solidFill>
              <a:schemeClr val="accent6"/>
            </a:solid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24471083"/>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960659031"/>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662599815"/>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bg1"/>
            </a:fgClr>
            <a:bgClr>
              <a:schemeClr val="bg1">
                <a:lumMod val="90000"/>
                <a:lumOff val="10000"/>
              </a:schemeClr>
            </a:bgClr>
          </a:pattFill>
          <a:ln w="6350">
            <a:noFill/>
          </a:ln>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016252812"/>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424658342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6070916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bg1"/>
            </a:fgClr>
            <a:bgClr>
              <a:schemeClr val="bg1">
                <a:lumMod val="90000"/>
                <a:lumOff val="10000"/>
              </a:schemeClr>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773678925"/>
      </p:ext>
    </p:extLst>
  </p:cSld>
  <p:clrMapOvr>
    <a:masterClrMapping/>
  </p:clrMapOvr>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1447345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7154623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bg1"/>
            </a:fgClr>
            <a:bgClr>
              <a:schemeClr val="bg1">
                <a:lumMod val="90000"/>
                <a:lumOff val="10000"/>
              </a:schemeClr>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671262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Dashbaor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1749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latin typeface="Arial" panose="020B0604020202020204" pitchFamily="34" charset="0"/>
              </a:defRPr>
            </a:lvl1pPr>
          </a:lstStyle>
          <a:p>
            <a:fld id="{B61BEF0D-F0BB-DE4B-95CE-6DB70DBA9567}" type="datetimeFigureOut">
              <a:rPr lang="en-US" smtClean="0"/>
              <a:pPr/>
              <a:t>11/12/2024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latin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614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611594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1034527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650295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3197105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2770191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783268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bg1">
                <a:lumMod val="90000"/>
                <a:lumOff val="10000"/>
              </a:schemeClr>
            </a:fgClr>
            <a:bgClr>
              <a:schemeClr val="bg1"/>
            </a:bgClr>
          </a:pattFill>
          <a:ln w="63500">
            <a:solidFill>
              <a:schemeClr val="bg2"/>
            </a:solidFill>
          </a:ln>
        </p:spPr>
        <p:txBody>
          <a:bodyPr anchor="ctr"/>
          <a:lstStyle>
            <a:lvl1pPr algn="ctr">
              <a:buNone/>
              <a:defRPr sz="20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444005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 5</a:t>
            </a:r>
          </a:p>
        </p:txBody>
      </p:sp>
    </p:spTree>
    <p:extLst>
      <p:ext uri="{BB962C8B-B14F-4D97-AF65-F5344CB8AC3E}">
        <p14:creationId xmlns:p14="http://schemas.microsoft.com/office/powerpoint/2010/main" val="3156266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3534263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88900">
            <a:noFill/>
          </a:ln>
          <a:effectLst/>
        </p:spPr>
        <p:txBody>
          <a:bodyPr wrap="square" anchor="ctr">
            <a:noAutofit/>
          </a:bodyPr>
          <a:lstStyle>
            <a:lvl1pPr marL="0" indent="0" algn="ctr">
              <a:buNone/>
              <a:defRPr sz="140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33826374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367277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900">
                <a:solidFill>
                  <a:schemeClr val="tx1"/>
                </a:solidFill>
                <a:latin typeface="Arial" panose="020B0604020202020204" pitchFamily="34" charset="0"/>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900">
                <a:solidFill>
                  <a:schemeClr val="tx1"/>
                </a:solidFill>
                <a:latin typeface="Arial" panose="020B0604020202020204" pitchFamily="34" charset="0"/>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900">
                <a:solidFill>
                  <a:schemeClr val="tx1"/>
                </a:solidFill>
                <a:latin typeface="Arial" panose="020B0604020202020204" pitchFamily="34" charset="0"/>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900">
                <a:solidFill>
                  <a:schemeClr val="tx1"/>
                </a:solidFill>
                <a:latin typeface="Arial" panose="020B0604020202020204" pitchFamily="34" charset="0"/>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50995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3449096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bg1">
                <a:lumMod val="90000"/>
                <a:lumOff val="10000"/>
              </a:schemeClr>
            </a:fgClr>
            <a:bgClr>
              <a:schemeClr val="bg1"/>
            </a:bgClr>
          </a:pattFill>
          <a:ln w="63500">
            <a:noFill/>
          </a:ln>
          <a:effectLst/>
        </p:spPr>
        <p:txBody>
          <a:bodyPr wrap="square" anchor="ctr">
            <a:noAutofit/>
          </a:bodyPr>
          <a:lstStyle>
            <a:lvl1pPr marL="0" indent="0" algn="ctr">
              <a:buNone/>
              <a:defRPr sz="1800">
                <a:solidFill>
                  <a:schemeClr val="tx1"/>
                </a:solidFill>
                <a:latin typeface="Arial" panose="020B0604020202020204" pitchFamily="34" charset="0"/>
              </a:defRPr>
            </a:lvl1pPr>
          </a:lstStyle>
          <a:p>
            <a:r>
              <a:rPr lang="en-MY" dirty="0"/>
              <a:t>Image</a:t>
            </a:r>
          </a:p>
        </p:txBody>
      </p:sp>
    </p:spTree>
    <p:extLst>
      <p:ext uri="{BB962C8B-B14F-4D97-AF65-F5344CB8AC3E}">
        <p14:creationId xmlns:p14="http://schemas.microsoft.com/office/powerpoint/2010/main" val="213103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375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618238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423534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bg1">
                <a:lumMod val="90000"/>
                <a:lumOff val="10000"/>
              </a:schemeClr>
            </a:fgClr>
            <a:bgClr>
              <a:schemeClr val="bg1"/>
            </a:bgClr>
          </a:pattFill>
        </p:spPr>
        <p:txBody>
          <a:bodyPr anchor="ctr"/>
          <a:lstStyle>
            <a:lvl1pPr algn="ctr">
              <a:buNone/>
              <a:defRPr lang="en-US" sz="1000" dirty="0">
                <a:latin typeface="Arial" panose="020B0604020202020204" pitchFamily="34" charset="0"/>
              </a:defRPr>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bg1">
                <a:lumMod val="90000"/>
                <a:lumOff val="10000"/>
              </a:schemeClr>
            </a:fgClr>
            <a:bgClr>
              <a:schemeClr val="bg1"/>
            </a:bgClr>
          </a:pattFill>
          <a:effectLst>
            <a:softEdge rad="127000"/>
          </a:effectLst>
        </p:spPr>
        <p:txBody>
          <a:bodyPr anchor="ctr"/>
          <a:lstStyle>
            <a:lvl1pPr algn="ctr">
              <a:buNone/>
              <a:defRPr lang="en-US" sz="1400" dirty="0">
                <a:latin typeface="Arial" panose="020B0604020202020204" pitchFamily="34" charset="0"/>
              </a:defRPr>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900" dirty="0">
                <a:latin typeface="Arial" panose="020B0604020202020204" pitchFamily="34" charset="0"/>
              </a:defRPr>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bg1">
                <a:lumMod val="90000"/>
                <a:lumOff val="10000"/>
              </a:schemeClr>
            </a:fgClr>
            <a:bgClr>
              <a:schemeClr val="bg1"/>
            </a:bgClr>
          </a:pattFill>
          <a:effectLst>
            <a:softEdge rad="12700"/>
          </a:effectLst>
        </p:spPr>
        <p:txBody>
          <a:bodyPr anchor="ctr"/>
          <a:lstStyle>
            <a:lvl1pPr algn="ctr">
              <a:buNone/>
              <a:defRPr lang="en-US" sz="800" dirty="0">
                <a:latin typeface="Arial" panose="020B0604020202020204" pitchFamily="34" charset="0"/>
              </a:defRPr>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900" dirty="0">
                <a:latin typeface="Arial" panose="020B0604020202020204" pitchFamily="34" charset="0"/>
              </a:defRPr>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bg1">
                <a:lumMod val="90000"/>
                <a:lumOff val="10000"/>
              </a:schemeClr>
            </a:fgClr>
            <a:bgClr>
              <a:schemeClr val="bg1"/>
            </a:bgClr>
          </a:pattFill>
        </p:spPr>
        <p:txBody>
          <a:bodyPr anchor="ctr"/>
          <a:lstStyle>
            <a:lvl1pPr algn="ctr">
              <a:buNone/>
              <a:defRPr lang="en-US" sz="1400" dirty="0">
                <a:latin typeface="Arial" panose="020B0604020202020204" pitchFamily="34" charset="0"/>
              </a:defRPr>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bg1">
                <a:lumMod val="90000"/>
                <a:lumOff val="10000"/>
              </a:schemeClr>
            </a:fgClr>
            <a:bgClr>
              <a:schemeClr val="bg1"/>
            </a:bgClr>
          </a:pattFill>
          <a:effectLst>
            <a:softEdge rad="31750"/>
          </a:effectLst>
        </p:spPr>
        <p:txBody>
          <a:bodyPr anchor="ctr"/>
          <a:lstStyle>
            <a:lvl1pPr algn="ctr">
              <a:buNone/>
              <a:defRPr lang="en-US" sz="700" dirty="0">
                <a:latin typeface="Arial" panose="020B0604020202020204" pitchFamily="34" charset="0"/>
              </a:defRPr>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bg1">
                <a:lumMod val="90000"/>
                <a:lumOff val="10000"/>
              </a:schemeClr>
            </a:fgClr>
            <a:bgClr>
              <a:schemeClr val="bg1"/>
            </a:bgClr>
          </a:pattFill>
          <a:effectLst>
            <a:softEdge rad="63500"/>
          </a:effectLst>
        </p:spPr>
        <p:txBody>
          <a:bodyPr anchor="ctr"/>
          <a:lstStyle>
            <a:lvl1pPr algn="ctr">
              <a:buNone/>
              <a:defRPr lang="en-US" sz="500" dirty="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47904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Tree>
    <p:extLst>
      <p:ext uri="{BB962C8B-B14F-4D97-AF65-F5344CB8AC3E}">
        <p14:creationId xmlns:p14="http://schemas.microsoft.com/office/powerpoint/2010/main" val="3836652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Tree>
    <p:extLst>
      <p:ext uri="{BB962C8B-B14F-4D97-AF65-F5344CB8AC3E}">
        <p14:creationId xmlns:p14="http://schemas.microsoft.com/office/powerpoint/2010/main" val="354546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Tree>
    <p:extLst>
      <p:ext uri="{BB962C8B-B14F-4D97-AF65-F5344CB8AC3E}">
        <p14:creationId xmlns:p14="http://schemas.microsoft.com/office/powerpoint/2010/main" val="844907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2697223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258832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464785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bg1">
                <a:lumMod val="90000"/>
                <a:lumOff val="10000"/>
              </a:schemeClr>
            </a:fgClr>
            <a:bgClr>
              <a:schemeClr val="bg1"/>
            </a:bgClr>
          </a:pattFill>
          <a:ln>
            <a:noFill/>
          </a:ln>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4148905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565134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3482205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154199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575667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Image 4</a:t>
            </a:r>
          </a:p>
        </p:txBody>
      </p:sp>
    </p:spTree>
    <p:extLst>
      <p:ext uri="{BB962C8B-B14F-4D97-AF65-F5344CB8AC3E}">
        <p14:creationId xmlns:p14="http://schemas.microsoft.com/office/powerpoint/2010/main" val="4084900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262920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bg1">
                <a:lumMod val="90000"/>
                <a:lumOff val="10000"/>
              </a:schemeClr>
            </a:fgClr>
            <a:bgClr>
              <a:schemeClr val="bg1"/>
            </a:bgClr>
          </a:pattFill>
          <a:ln w="63500">
            <a:solidFill>
              <a:schemeClr val="accent1"/>
            </a:solidFill>
          </a:ln>
        </p:spPr>
        <p:txBody>
          <a:bodyPr anchor="ctr"/>
          <a:lstStyle>
            <a:lvl1pPr algn="ctr">
              <a:buNone/>
              <a:defRPr sz="160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4055892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21339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bg1">
                <a:lumMod val="90000"/>
                <a:lumOff val="10000"/>
              </a:schemeClr>
            </a:fgClr>
            <a:bgClr>
              <a:schemeClr val="bg1"/>
            </a:bgClr>
          </a:pattFill>
          <a:ln w="127000">
            <a:solidFill>
              <a:schemeClr val="bg1"/>
            </a:solidFill>
          </a:ln>
        </p:spPr>
        <p:txBody>
          <a:bodyPr anchor="ctr"/>
          <a:lstStyle>
            <a:lvl1pPr algn="ctr">
              <a:buNone/>
              <a:defRPr sz="160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4073862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602856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41547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36229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149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288054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bg1">
                <a:lumMod val="90000"/>
                <a:lumOff val="10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9838200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1730938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221013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13161178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sz="1600">
                <a:solidFill>
                  <a:schemeClr val="tx1"/>
                </a:solidFill>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91954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bg1">
                <a:lumMod val="90000"/>
                <a:lumOff val="10000"/>
              </a:schemeClr>
            </a:fgClr>
            <a:bgClr>
              <a:schemeClr val="bg1"/>
            </a:bgClr>
          </a:pattFill>
        </p:spPr>
        <p:txBody>
          <a:bodyPr anchor="ctr"/>
          <a:lstStyle>
            <a:lvl1pPr marL="0" indent="0" algn="ctr">
              <a:buNone/>
              <a:defRPr sz="1800">
                <a:solidFill>
                  <a:schemeClr val="tx1"/>
                </a:solidFill>
                <a:latin typeface="Arial" panose="020B0604020202020204" pitchFamily="34" charset="0"/>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86180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7395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346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bg1">
                <a:lumMod val="90000"/>
                <a:lumOff val="10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2568149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0498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bg1">
                <a:lumMod val="90000"/>
                <a:lumOff val="10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69626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bg1">
                <a:lumMod val="90000"/>
                <a:lumOff val="10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6359194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isometricBottomDown">
              <a:rot lat="1967869" lon="19416000" rev="1824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isometricBottomDown">
              <a:rot lat="1967869" lon="19416000" rev="1824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574486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376024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938596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bg1">
                <a:lumMod val="90000"/>
                <a:lumOff val="10000"/>
              </a:schemeClr>
            </a:fgClr>
            <a:bgClr>
              <a:schemeClr val="bg1"/>
            </a:bgClr>
          </a:pattFill>
          <a:scene3d>
            <a:camera prst="orthographicFront">
              <a:rot lat="19632000" lon="19416000" rev="3360000"/>
            </a:camera>
            <a:lightRig rig="threePt" dir="t"/>
          </a:scene3d>
        </p:spPr>
        <p:txBody>
          <a:bodyPr anchor="ctr"/>
          <a:lstStyle>
            <a:lvl1pPr algn="ctr">
              <a:buNone/>
              <a:defRPr>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3352561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583127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399895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bg1">
                <a:lumMod val="90000"/>
                <a:lumOff val="10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5455415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770265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671287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30633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90000"/>
                <a:lumOff val="10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7251448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882940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8902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63875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810539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4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6158317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0983423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bg1">
                <a:lumMod val="90000"/>
                <a:lumOff val="10000"/>
              </a:schemeClr>
            </a:fgClr>
            <a:bgClr>
              <a:schemeClr val="bg1"/>
            </a:bgClr>
          </a:pattFill>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bg1">
                <a:lumMod val="90000"/>
                <a:lumOff val="10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bg1">
                <a:lumMod val="90000"/>
                <a:lumOff val="10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1189534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bg1">
                <a:lumMod val="90000"/>
                <a:lumOff val="10000"/>
              </a:schemeClr>
            </a:fgClr>
            <a:bgClr>
              <a:schemeClr val="bg1"/>
            </a:bgClr>
          </a:pattFill>
        </p:spPr>
        <p:txBody>
          <a:bodyPr anchor="ctr"/>
          <a:lstStyle>
            <a:lvl1pPr marL="0" indent="0" algn="ctr">
              <a:buNone/>
              <a:defRPr sz="2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72880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bg1">
                <a:lumMod val="90000"/>
                <a:lumOff val="10000"/>
              </a:schemeClr>
            </a:fgClr>
            <a:bgClr>
              <a:schemeClr val="bg1"/>
            </a:bgClr>
          </a:pattFill>
        </p:spPr>
        <p:txBody>
          <a:bodyPr anchor="ctr"/>
          <a:lstStyle>
            <a:lvl1pPr marL="0" indent="0" algn="ctr">
              <a:buNone/>
              <a:defRPr sz="2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0007655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bg1">
                <a:lumMod val="90000"/>
                <a:lumOff val="10000"/>
              </a:schemeClr>
            </a:fgClr>
            <a:bgClr>
              <a:schemeClr val="bg1"/>
            </a:bgClr>
          </a:pattFill>
        </p:spPr>
        <p:txBody>
          <a:bodyPr anchor="ctr"/>
          <a:lstStyle>
            <a:lvl1pPr marL="0" indent="0" algn="ctr">
              <a:buNone/>
              <a:defRPr sz="2800">
                <a:solidFill>
                  <a:schemeClr val="tx1"/>
                </a:solidFill>
                <a:latin typeface="Arial" panose="020B0604020202020204" pitchFamily="34" charset="0"/>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1545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latin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886831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566605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18108442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834226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ice Mockup - Page Title 1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933236" cy="3872216"/>
          </a:xfrm>
          <a:prstGeom prst="rect">
            <a:avLst/>
          </a:prstGeom>
          <a:pattFill prst="wdDnDiag">
            <a:fgClr>
              <a:schemeClr val="bg1">
                <a:lumMod val="90000"/>
                <a:lumOff val="10000"/>
              </a:schemeClr>
            </a:fgClr>
            <a:bgClr>
              <a:schemeClr val="bg1"/>
            </a:bgClr>
          </a:pattFill>
        </p:spPr>
        <p:txBody>
          <a:bodyPr anchor="ctr"/>
          <a:lstStyle>
            <a:lvl1pPr marL="0" indent="0" algn="ctr">
              <a:buNone/>
              <a:defRPr>
                <a:solidFill>
                  <a:schemeClr val="tx1"/>
                </a:solidFill>
                <a:latin typeface="Arial" panose="020B0604020202020204" pitchFamily="34" charset="0"/>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249837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600">
                <a:solidFill>
                  <a:schemeClr val="tx1"/>
                </a:solidFill>
                <a:latin typeface="Arial" panose="020B0604020202020204" pitchFamily="34" charset="0"/>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600">
                <a:solidFill>
                  <a:schemeClr val="tx1"/>
                </a:solidFill>
                <a:latin typeface="Arial" panose="020B0604020202020204" pitchFamily="34" charset="0"/>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600">
                <a:solidFill>
                  <a:schemeClr val="tx1"/>
                </a:solidFill>
                <a:latin typeface="Arial" panose="020B0604020202020204" pitchFamily="34" charset="0"/>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bg1">
                <a:lumMod val="90000"/>
                <a:lumOff val="10000"/>
              </a:schemeClr>
            </a:fgClr>
            <a:bgClr>
              <a:schemeClr val="bg1"/>
            </a:bgClr>
          </a:pattFill>
        </p:spPr>
        <p:txBody>
          <a:bodyPr wrap="square" anchor="ctr">
            <a:noAutofit/>
          </a:bodyPr>
          <a:lstStyle>
            <a:lvl1pPr marL="0" indent="0" algn="ctr">
              <a:buNone/>
              <a:defRPr sz="1600">
                <a:solidFill>
                  <a:schemeClr val="tx1"/>
                </a:solidFill>
                <a:latin typeface="Arial" panose="020B0604020202020204" pitchFamily="34" charset="0"/>
              </a:defRPr>
            </a:lvl1pPr>
          </a:lstStyle>
          <a:p>
            <a:r>
              <a:rPr lang="en-US" dirty="0"/>
              <a:t>Insert your image here</a:t>
            </a:r>
            <a:endParaRPr lang="en-MY" dirty="0"/>
          </a:p>
        </p:txBody>
      </p:sp>
    </p:spTree>
    <p:extLst>
      <p:ext uri="{BB962C8B-B14F-4D97-AF65-F5344CB8AC3E}">
        <p14:creationId xmlns:p14="http://schemas.microsoft.com/office/powerpoint/2010/main" val="210574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939727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bg1">
                <a:lumMod val="90000"/>
                <a:lumOff val="10000"/>
              </a:schemeClr>
            </a:fgClr>
            <a:bgClr>
              <a:schemeClr val="bg1"/>
            </a:bgClr>
          </a:pattFill>
        </p:spPr>
        <p:txBody>
          <a:bodyPr anchor="ctr"/>
          <a:lstStyle>
            <a:lvl1pPr algn="ctr">
              <a:buNone/>
              <a:defRPr sz="600">
                <a:latin typeface="Arial" panose="020B0604020202020204" pitchFamily="34" charset="0"/>
              </a:defRPr>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81077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bg1">
                <a:lumMod val="90000"/>
                <a:lumOff val="10000"/>
              </a:schemeClr>
            </a:fgClr>
            <a:bgClr>
              <a:schemeClr val="bg1"/>
            </a:bgClr>
          </a:pattFill>
        </p:spPr>
        <p:txBody>
          <a:bodyPr anchor="ctr"/>
          <a:lstStyle>
            <a:lvl1pPr algn="ctr">
              <a:buNone/>
              <a:defRPr sz="400">
                <a:latin typeface="Arial" panose="020B0604020202020204" pitchFamily="34" charset="0"/>
              </a:defRPr>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7115681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3302861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9908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atin typeface="Arial" panose="020B0604020202020204" pitchFamily="34" charset="0"/>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2581655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2466014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624636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0677261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bg1">
                <a:lumMod val="90000"/>
                <a:lumOff val="10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atin typeface="Arial" panose="020B0604020202020204" pitchFamily="34" charset="0"/>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bg1">
                <a:lumMod val="90000"/>
                <a:lumOff val="10000"/>
              </a:schemeClr>
            </a:fgClr>
            <a:bgClr>
              <a:schemeClr val="bg1"/>
            </a:bgClr>
          </a:pattFill>
          <a:ln w="63500">
            <a:solidFill>
              <a:schemeClr val="accent1"/>
            </a:solidFill>
          </a:ln>
        </p:spPr>
        <p:txBody>
          <a:bodyPr anchor="ctr"/>
          <a:lstStyle>
            <a:lvl1pPr algn="ctr">
              <a:buNone/>
              <a:defRPr sz="1400">
                <a:latin typeface="Arial" panose="020B0604020202020204" pitchFamily="34" charset="0"/>
              </a:defRPr>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bg1">
                <a:lumMod val="90000"/>
                <a:lumOff val="10000"/>
              </a:schemeClr>
            </a:fgClr>
            <a:bgClr>
              <a:schemeClr val="bg1"/>
            </a:bgClr>
          </a:pattFill>
          <a:ln w="63500">
            <a:solidFill>
              <a:schemeClr val="accent2"/>
            </a:solidFill>
          </a:ln>
        </p:spPr>
        <p:txBody>
          <a:bodyPr anchor="ctr"/>
          <a:lstStyle>
            <a:lvl1pPr algn="ctr">
              <a:buNone/>
              <a:defRPr sz="1400">
                <a:latin typeface="Arial" panose="020B0604020202020204" pitchFamily="34" charset="0"/>
              </a:defRPr>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bg1">
                <a:lumMod val="90000"/>
                <a:lumOff val="10000"/>
              </a:schemeClr>
            </a:fgClr>
            <a:bgClr>
              <a:schemeClr val="bg1"/>
            </a:bgClr>
          </a:pattFill>
          <a:ln w="63500">
            <a:solidFill>
              <a:schemeClr val="accent3"/>
            </a:solidFill>
          </a:ln>
        </p:spPr>
        <p:txBody>
          <a:bodyPr anchor="ctr"/>
          <a:lstStyle>
            <a:lvl1pPr algn="ctr">
              <a:buNone/>
              <a:defRPr sz="1400">
                <a:latin typeface="Arial" panose="020B0604020202020204" pitchFamily="34" charset="0"/>
              </a:defRPr>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bg1">
                <a:lumMod val="90000"/>
                <a:lumOff val="10000"/>
              </a:schemeClr>
            </a:fgClr>
            <a:bgClr>
              <a:schemeClr val="bg1"/>
            </a:bgClr>
          </a:pattFill>
          <a:ln w="63500">
            <a:solidFill>
              <a:schemeClr val="accent6"/>
            </a:solidFill>
          </a:ln>
        </p:spPr>
        <p:txBody>
          <a:bodyPr anchor="ctr"/>
          <a:lstStyle>
            <a:lvl1pPr algn="ctr">
              <a:buNone/>
              <a:defRPr sz="1400">
                <a:latin typeface="Arial" panose="020B0604020202020204" pitchFamily="34" charset="0"/>
              </a:defRPr>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bg1">
                <a:lumMod val="90000"/>
                <a:lumOff val="10000"/>
              </a:schemeClr>
            </a:fgClr>
            <a:bgClr>
              <a:schemeClr val="bg1"/>
            </a:bgClr>
          </a:pattFill>
          <a:ln w="63500">
            <a:solidFill>
              <a:schemeClr val="accent5"/>
            </a:solidFill>
          </a:ln>
        </p:spPr>
        <p:txBody>
          <a:bodyPr anchor="ctr"/>
          <a:lstStyle>
            <a:lvl1pPr algn="ctr">
              <a:buNone/>
              <a:defRPr sz="1400">
                <a:latin typeface="Arial" panose="020B0604020202020204" pitchFamily="34" charset="0"/>
              </a:defRPr>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bg1">
                <a:lumMod val="90000"/>
                <a:lumOff val="10000"/>
              </a:schemeClr>
            </a:fgClr>
            <a:bgClr>
              <a:schemeClr val="bg1"/>
            </a:bgClr>
          </a:pattFill>
          <a:ln w="63500">
            <a:solidFill>
              <a:schemeClr val="accent4"/>
            </a:solidFill>
          </a:ln>
        </p:spPr>
        <p:txBody>
          <a:bodyPr anchor="ctr"/>
          <a:lstStyle>
            <a:lvl1pPr algn="ctr">
              <a:buNone/>
              <a:defRPr sz="1400">
                <a:latin typeface="Arial" panose="020B0604020202020204" pitchFamily="34" charset="0"/>
              </a:defRPr>
            </a:lvl1pPr>
          </a:lstStyle>
          <a:p>
            <a:r>
              <a:rPr lang="en-US" dirty="0"/>
              <a:t>Image</a:t>
            </a:r>
          </a:p>
        </p:txBody>
      </p:sp>
    </p:spTree>
    <p:extLst>
      <p:ext uri="{BB962C8B-B14F-4D97-AF65-F5344CB8AC3E}">
        <p14:creationId xmlns:p14="http://schemas.microsoft.com/office/powerpoint/2010/main" val="255388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2400">
                <a:latin typeface="Arial" panose="020B0604020202020204" pitchFamily="34" charset="0"/>
              </a:defRPr>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2400">
                <a:latin typeface="Arial" panose="020B0604020202020204" pitchFamily="34" charset="0"/>
              </a:defRPr>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2400">
                <a:latin typeface="Arial" panose="020B0604020202020204" pitchFamily="34" charset="0"/>
              </a:defRPr>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bg1">
                <a:lumMod val="90000"/>
                <a:lumOff val="10000"/>
              </a:schemeClr>
            </a:fgClr>
            <a:bgClr>
              <a:schemeClr val="bg1"/>
            </a:bgClr>
          </a:pattFill>
        </p:spPr>
        <p:txBody>
          <a:bodyPr wrap="square" anchor="ctr">
            <a:noAutofit/>
          </a:bodyPr>
          <a:lstStyle>
            <a:lvl1pPr algn="ctr">
              <a:buNone/>
              <a:defRPr sz="24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2726037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1800">
                <a:latin typeface="Arial" panose="020B0604020202020204" pitchFamily="34" charset="0"/>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latin typeface="Arial Black" panose="020B0A04020102020204" pitchFamily="34" charset="0"/>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5456793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4569837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ny Name">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bg1">
                <a:lumMod val="90000"/>
                <a:lumOff val="10000"/>
              </a:schemeClr>
            </a:fgClr>
            <a:bgClr>
              <a:schemeClr val="bg1"/>
            </a:bgClr>
          </a:pattFill>
        </p:spPr>
        <p:txBody>
          <a:bodyPr anchor="ctr"/>
          <a:lstStyle>
            <a:lvl1pPr marL="0" indent="0" algn="ctr">
              <a:buNone/>
              <a:defRPr sz="2000">
                <a:latin typeface="Arial" panose="020B0604020202020204" pitchFamily="34" charset="0"/>
              </a:defRPr>
            </a:lvl1pPr>
          </a:lstStyle>
          <a:p>
            <a:r>
              <a:rPr lang="en-MY" dirty="0"/>
              <a:t>Insert your image here</a:t>
            </a:r>
          </a:p>
        </p:txBody>
      </p:sp>
    </p:spTree>
    <p:extLst>
      <p:ext uri="{BB962C8B-B14F-4D97-AF65-F5344CB8AC3E}">
        <p14:creationId xmlns:p14="http://schemas.microsoft.com/office/powerpoint/2010/main" val="3790017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1200">
                <a:latin typeface="Arial" panose="020B0604020202020204" pitchFamily="34" charset="0"/>
              </a:defRPr>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bg1">
                <a:lumMod val="90000"/>
                <a:lumOff val="10000"/>
              </a:schemeClr>
            </a:fgClr>
            <a:bgClr>
              <a:schemeClr val="bg1"/>
            </a:bgClr>
          </a:pattFill>
          <a:ln w="63500">
            <a:noFill/>
          </a:ln>
        </p:spPr>
        <p:txBody>
          <a:bodyPr anchor="ctr"/>
          <a:lstStyle>
            <a:lvl1pPr algn="ctr">
              <a:buNone/>
              <a:defRPr sz="1200">
                <a:latin typeface="Arial" panose="020B0604020202020204" pitchFamily="34" charset="0"/>
              </a:defRPr>
            </a:lvl1pPr>
          </a:lstStyle>
          <a:p>
            <a:r>
              <a:rPr lang="en-US" dirty="0"/>
              <a:t>Insert your image here</a:t>
            </a:r>
          </a:p>
        </p:txBody>
      </p:sp>
    </p:spTree>
    <p:extLst>
      <p:ext uri="{BB962C8B-B14F-4D97-AF65-F5344CB8AC3E}">
        <p14:creationId xmlns:p14="http://schemas.microsoft.com/office/powerpoint/2010/main" val="13796102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bg1">
                <a:lumMod val="90000"/>
                <a:lumOff val="10000"/>
              </a:schemeClr>
            </a:fgClr>
            <a:bgClr>
              <a:schemeClr val="bg1"/>
            </a:bgClr>
          </a:pattFill>
        </p:spPr>
        <p:txBody>
          <a:bodyPr anchor="ctr"/>
          <a:lstStyle>
            <a:lvl1pPr marL="0" indent="0" algn="ctr">
              <a:buNone/>
              <a:defRPr>
                <a:latin typeface="Arial" panose="020B0604020202020204" pitchFamily="34" charset="0"/>
              </a:defRPr>
            </a:lvl1pPr>
          </a:lstStyle>
          <a:p>
            <a:r>
              <a:rPr lang="en-MY" dirty="0"/>
              <a:t>Image 1</a:t>
            </a:r>
          </a:p>
        </p:txBody>
      </p:sp>
    </p:spTree>
    <p:extLst>
      <p:ext uri="{BB962C8B-B14F-4D97-AF65-F5344CB8AC3E}">
        <p14:creationId xmlns:p14="http://schemas.microsoft.com/office/powerpoint/2010/main" val="10467338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134" Type="http://schemas.openxmlformats.org/officeDocument/2006/relationships/slideLayout" Target="../slideLayouts/slideLayout13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028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 id="2147483744" r:id="rId83"/>
    <p:sldLayoutId id="2147483745" r:id="rId84"/>
    <p:sldLayoutId id="2147483746" r:id="rId85"/>
    <p:sldLayoutId id="2147483747" r:id="rId86"/>
    <p:sldLayoutId id="2147483748" r:id="rId87"/>
    <p:sldLayoutId id="2147483749" r:id="rId88"/>
    <p:sldLayoutId id="2147483750" r:id="rId89"/>
    <p:sldLayoutId id="2147483751" r:id="rId90"/>
    <p:sldLayoutId id="2147483752" r:id="rId91"/>
    <p:sldLayoutId id="2147483753" r:id="rId92"/>
    <p:sldLayoutId id="2147483754" r:id="rId93"/>
    <p:sldLayoutId id="2147483755" r:id="rId94"/>
    <p:sldLayoutId id="2147483756" r:id="rId95"/>
    <p:sldLayoutId id="2147483757" r:id="rId96"/>
    <p:sldLayoutId id="2147483758" r:id="rId97"/>
    <p:sldLayoutId id="2147483759" r:id="rId98"/>
    <p:sldLayoutId id="2147483760" r:id="rId99"/>
    <p:sldLayoutId id="2147483761" r:id="rId100"/>
    <p:sldLayoutId id="2147483762" r:id="rId101"/>
    <p:sldLayoutId id="2147483763" r:id="rId102"/>
    <p:sldLayoutId id="2147483764" r:id="rId103"/>
    <p:sldLayoutId id="2147483765" r:id="rId104"/>
    <p:sldLayoutId id="2147483766" r:id="rId105"/>
    <p:sldLayoutId id="2147483767" r:id="rId106"/>
    <p:sldLayoutId id="2147483768" r:id="rId107"/>
    <p:sldLayoutId id="2147483769" r:id="rId108"/>
    <p:sldLayoutId id="2147483770" r:id="rId109"/>
    <p:sldLayoutId id="2147483771" r:id="rId110"/>
    <p:sldLayoutId id="2147483772" r:id="rId111"/>
    <p:sldLayoutId id="2147483773" r:id="rId112"/>
    <p:sldLayoutId id="2147483774" r:id="rId113"/>
    <p:sldLayoutId id="2147483775" r:id="rId114"/>
    <p:sldLayoutId id="2147483776" r:id="rId115"/>
    <p:sldLayoutId id="2147483777" r:id="rId116"/>
    <p:sldLayoutId id="2147483778" r:id="rId117"/>
    <p:sldLayoutId id="2147483779" r:id="rId118"/>
    <p:sldLayoutId id="2147483780" r:id="rId119"/>
    <p:sldLayoutId id="2147483781" r:id="rId120"/>
    <p:sldLayoutId id="2147483782" r:id="rId121"/>
    <p:sldLayoutId id="2147483783" r:id="rId122"/>
    <p:sldLayoutId id="2147483784" r:id="rId123"/>
    <p:sldLayoutId id="2147483785" r:id="rId124"/>
    <p:sldLayoutId id="2147483786" r:id="rId125"/>
    <p:sldLayoutId id="2147483787" r:id="rId126"/>
    <p:sldLayoutId id="2147483788" r:id="rId127"/>
    <p:sldLayoutId id="2147483789" r:id="rId128"/>
    <p:sldLayoutId id="2147483790" r:id="rId129"/>
    <p:sldLayoutId id="2147483791" r:id="rId130"/>
    <p:sldLayoutId id="2147483792" r:id="rId131"/>
    <p:sldLayoutId id="2147483793" r:id="rId132"/>
    <p:sldLayoutId id="2147483794" r:id="rId133"/>
    <p:sldLayoutId id="2147483795" r:id="rId134"/>
    <p:sldLayoutId id="2147483796" r:id="rId1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9.xml"/><Relationship Id="rId4" Type="http://schemas.openxmlformats.org/officeDocument/2006/relationships/hyperlink" Target="https://www.washingtonpost.com/wellness/2024/10/23/balance-loss-sign-aging/?utm_campaign=KHN%3A%20First%20Edition&amp;utm_medium=email&amp;_hsenc=p2ANqtz--MtgHO6IiK5g4SQknnQIZAQH9gZdUJN8cXrRmfl7vZzeqm-wslahwG0zDl7ujbVoC3vCjJxp0rGvCfdOkAWMkHlspPuA&amp;_hsmi=330630165&amp;utm_content=330630165&amp;utm_source=hs_emai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3" Type="http://schemas.openxmlformats.org/officeDocument/2006/relationships/hyperlink" Target="https://missouri.qualtrics.com/jfe/form/SV_3mlt6R4D6TqLpzM?utm_campaign=1028695_Feb%202024%20MOCAN%20FSWG%20recap%2FMarch%20reminder&amp;utm_medium=email&amp;utm_source=email&amp;dm_i=42N5,M1QV,7Q615P,2IP65,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DDF9FD-03D4-48FB-8708-B55099BC8450}"/>
              </a:ext>
            </a:extLst>
          </p:cNvPr>
          <p:cNvSpPr/>
          <p:nvPr/>
        </p:nvSpPr>
        <p:spPr>
          <a:xfrm>
            <a:off x="0" y="6352758"/>
            <a:ext cx="12192000" cy="519755"/>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7A99A1F4-E6CD-45F5-A01D-7F77B708E539}"/>
              </a:ext>
            </a:extLst>
          </p:cNvPr>
          <p:cNvSpPr txBox="1"/>
          <p:nvPr/>
        </p:nvSpPr>
        <p:spPr>
          <a:xfrm>
            <a:off x="321763" y="2192529"/>
            <a:ext cx="11548482" cy="2308324"/>
          </a:xfrm>
          <a:prstGeom prst="rect">
            <a:avLst/>
          </a:prstGeom>
          <a:noFill/>
          <a:effectLst>
            <a:glow rad="228600">
              <a:schemeClr val="accent1">
                <a:satMod val="175000"/>
                <a:alpha val="40000"/>
              </a:schemeClr>
            </a:glow>
            <a:outerShdw blurRad="660400" sx="65000" sy="65000" algn="ctr" rotWithShape="0">
              <a:schemeClr val="tx2">
                <a:alpha val="41000"/>
              </a:schemeClr>
            </a:outerShd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7200" b="1" i="0" u="none" strike="noStrike" kern="1200" cap="none" spc="0" normalizeH="0" baseline="0" noProof="0" dirty="0">
                <a:ln>
                  <a:noFill/>
                </a:ln>
                <a:solidFill>
                  <a:srgbClr val="FFFFFF"/>
                </a:solidFill>
                <a:effectLst/>
                <a:uLnTx/>
                <a:uFillTx/>
                <a:latin typeface="Arial Black" panose="020B0A04020102020204" pitchFamily="34" charset="0"/>
                <a:ea typeface="Open Sans Extrabold" panose="020B0906030804020204" pitchFamily="34" charset="0"/>
                <a:cs typeface="Open Sans Extrabold" panose="020B0906030804020204" pitchFamily="34" charset="0"/>
              </a:rPr>
              <a:t>Healthy Aging and Fall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7200" b="1" dirty="0">
                <a:solidFill>
                  <a:srgbClr val="FFFFFF"/>
                </a:solidFill>
                <a:latin typeface="Arial Black" panose="020B0A04020102020204" pitchFamily="34" charset="0"/>
                <a:ea typeface="Open Sans Extrabold" panose="020B0906030804020204" pitchFamily="34" charset="0"/>
                <a:cs typeface="Open Sans Extrabold" panose="020B0906030804020204" pitchFamily="34" charset="0"/>
              </a:rPr>
              <a:t>Prevention</a:t>
            </a:r>
            <a:endParaRPr kumimoji="0" lang="en-MY" sz="7200" b="1"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6" name="TextBox 5">
            <a:extLst>
              <a:ext uri="{FF2B5EF4-FFF2-40B4-BE49-F238E27FC236}">
                <a16:creationId xmlns:a16="http://schemas.microsoft.com/office/drawing/2014/main" id="{80AC7DBD-DCDC-4B04-B1F4-83DB71F72AAA}"/>
              </a:ext>
            </a:extLst>
          </p:cNvPr>
          <p:cNvSpPr txBox="1"/>
          <p:nvPr/>
        </p:nvSpPr>
        <p:spPr>
          <a:xfrm>
            <a:off x="4990571" y="4320206"/>
            <a:ext cx="221086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November 12, 2024</a:t>
            </a:r>
            <a:endParaRPr kumimoji="0" lang="en-MY"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80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CC46874-E67B-97EA-54A1-BD20FFB15FC3}"/>
              </a:ext>
            </a:extLst>
          </p:cNvPr>
          <p:cNvPicPr>
            <a:picLocks noGrp="1" noChangeAspect="1"/>
          </p:cNvPicPr>
          <p:nvPr>
            <p:ph type="pic" sz="quarter" idx="11"/>
          </p:nvPr>
        </p:nvPicPr>
        <p:blipFill>
          <a:blip r:embed="rId3"/>
          <a:srcRect l="21319" r="21319"/>
          <a:stretch>
            <a:fillRect/>
          </a:stretch>
        </p:blipFill>
        <p:spPr>
          <a:prstGeom prst="rect">
            <a:avLst/>
          </a:prstGeom>
        </p:spPr>
      </p:pic>
      <p:sp>
        <p:nvSpPr>
          <p:cNvPr id="4" name="TextBox 3">
            <a:extLst>
              <a:ext uri="{FF2B5EF4-FFF2-40B4-BE49-F238E27FC236}">
                <a16:creationId xmlns:a16="http://schemas.microsoft.com/office/drawing/2014/main" id="{959AC193-27EC-4419-9F61-F08C45B3471F}"/>
              </a:ext>
            </a:extLst>
          </p:cNvPr>
          <p:cNvSpPr txBox="1"/>
          <p:nvPr/>
        </p:nvSpPr>
        <p:spPr>
          <a:xfrm>
            <a:off x="395204" y="3148149"/>
            <a:ext cx="6728406" cy="3539430"/>
          </a:xfrm>
          <a:prstGeom prst="rect">
            <a:avLst/>
          </a:prstGeom>
          <a:noFill/>
        </p:spPr>
        <p:txBody>
          <a:bodyPr wrap="square" rtlCol="0">
            <a:spAutoFit/>
          </a:bodyPr>
          <a:lstStyle/>
          <a:p>
            <a:r>
              <a:rPr lang="en-US" sz="3200" dirty="0">
                <a:latin typeface="Arial" panose="020B0604020202020204" pitchFamily="34" charset="0"/>
                <a:ea typeface="Open Sans Light" panose="020B0306030504020204" pitchFamily="34" charset="0"/>
                <a:cs typeface="Arial" panose="020B0604020202020204" pitchFamily="34" charset="0"/>
              </a:rPr>
              <a:t>If you can’t stand on your nondominant leg for at least five seconds, you’re at risk of falls. If a person can stand on their leg for 30 seconds, they’re doing really well, especially if they’re older. </a:t>
            </a:r>
            <a:r>
              <a:rPr lang="en-US" sz="3200" dirty="0">
                <a:latin typeface="Arial" panose="020B0604020202020204" pitchFamily="34" charset="0"/>
                <a:ea typeface="Open Sans Light" panose="020B0306030504020204" pitchFamily="34" charset="0"/>
                <a:cs typeface="Arial" panose="020B0604020202020204" pitchFamily="34" charset="0"/>
                <a:hlinkClick r:id="rId4"/>
              </a:rPr>
              <a:t>Washington Post</a:t>
            </a:r>
            <a:endParaRPr lang="en-US" sz="4800" dirty="0">
              <a:latin typeface="Arial Black" panose="020B0A040201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19978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p:txBody>
          <a:bodyPr/>
          <a:lstStyle/>
          <a:p>
            <a:r>
              <a:rPr lang="en-US" dirty="0"/>
              <a:t>Agenda</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p:txBody>
          <a:bodyPr/>
          <a:lstStyle/>
          <a:p>
            <a:r>
              <a:rPr lang="en-MY" dirty="0"/>
              <a:t>November 12, 2024</a:t>
            </a:r>
          </a:p>
        </p:txBody>
      </p:sp>
      <p:sp>
        <p:nvSpPr>
          <p:cNvPr id="26" name="TextBox 25">
            <a:extLst>
              <a:ext uri="{FF2B5EF4-FFF2-40B4-BE49-F238E27FC236}">
                <a16:creationId xmlns:a16="http://schemas.microsoft.com/office/drawing/2014/main" id="{5F3A3E68-205F-4B7D-BD75-8F575BD6D6D0}"/>
              </a:ext>
            </a:extLst>
          </p:cNvPr>
          <p:cNvSpPr txBox="1"/>
          <p:nvPr/>
        </p:nvSpPr>
        <p:spPr>
          <a:xfrm>
            <a:off x="2516501" y="2084994"/>
            <a:ext cx="3331845" cy="439287"/>
          </a:xfrm>
          <a:prstGeom prst="rect">
            <a:avLst/>
          </a:prstGeom>
          <a:noFill/>
        </p:spPr>
        <p:txBody>
          <a:bodyPr wrap="square">
            <a:spAutoFit/>
          </a:bodyPr>
          <a:lstStyle/>
          <a:p>
            <a:pPr>
              <a:lnSpc>
                <a:spcPct val="125000"/>
              </a:lnSpc>
            </a:pPr>
            <a:r>
              <a:rPr lang="en-MY" sz="2000" dirty="0">
                <a:latin typeface="Arial" panose="020B0604020202020204" pitchFamily="34" charset="0"/>
                <a:ea typeface="Open Sans SemiBold" panose="020B0706030804020204" pitchFamily="34" charset="0"/>
                <a:cs typeface="Arial" panose="020B0604020202020204" pitchFamily="34" charset="0"/>
              </a:rPr>
              <a:t>Co-Chair Elections</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7" name="Oval 6">
            <a:extLst>
              <a:ext uri="{FF2B5EF4-FFF2-40B4-BE49-F238E27FC236}">
                <a16:creationId xmlns:a16="http://schemas.microsoft.com/office/drawing/2014/main" id="{E905ADA9-3B87-4B90-9D78-1690972232A0}"/>
              </a:ext>
            </a:extLst>
          </p:cNvPr>
          <p:cNvSpPr/>
          <p:nvPr/>
        </p:nvSpPr>
        <p:spPr>
          <a:xfrm>
            <a:off x="2019300" y="2109297"/>
            <a:ext cx="338554" cy="3385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a:extLst>
              <a:ext uri="{FF2B5EF4-FFF2-40B4-BE49-F238E27FC236}">
                <a16:creationId xmlns:a16="http://schemas.microsoft.com/office/drawing/2014/main" id="{F0666043-2486-4589-BF41-4689A91D0BC5}"/>
              </a:ext>
            </a:extLst>
          </p:cNvPr>
          <p:cNvSpPr txBox="1"/>
          <p:nvPr/>
        </p:nvSpPr>
        <p:spPr>
          <a:xfrm>
            <a:off x="2516499" y="2607986"/>
            <a:ext cx="3331845" cy="400110"/>
          </a:xfrm>
          <a:prstGeom prst="rect">
            <a:avLst/>
          </a:prstGeom>
          <a:noFill/>
        </p:spPr>
        <p:txBody>
          <a:bodyPr wrap="square">
            <a:spAutoFit/>
          </a:bodyPr>
          <a:lstStyle/>
          <a:p>
            <a:r>
              <a:rPr lang="en-MY" sz="2000" dirty="0">
                <a:latin typeface="Arial" panose="020B0604020202020204" pitchFamily="34" charset="0"/>
                <a:ea typeface="Open Sans SemiBold" panose="020B0706030804020204" pitchFamily="34" charset="0"/>
                <a:cs typeface="Arial" panose="020B0604020202020204" pitchFamily="34" charset="0"/>
              </a:rPr>
              <a:t>End of Year Report</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23" name="Oval 22">
            <a:extLst>
              <a:ext uri="{FF2B5EF4-FFF2-40B4-BE49-F238E27FC236}">
                <a16:creationId xmlns:a16="http://schemas.microsoft.com/office/drawing/2014/main" id="{2567FB03-61F6-4412-A96A-046449F8ABE8}"/>
              </a:ext>
            </a:extLst>
          </p:cNvPr>
          <p:cNvSpPr/>
          <p:nvPr/>
        </p:nvSpPr>
        <p:spPr>
          <a:xfrm>
            <a:off x="2019300" y="2647934"/>
            <a:ext cx="338554" cy="3385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A4329C61-FB9D-4ED2-8C80-5BB555D0C95F}"/>
              </a:ext>
            </a:extLst>
          </p:cNvPr>
          <p:cNvSpPr txBox="1"/>
          <p:nvPr/>
        </p:nvSpPr>
        <p:spPr>
          <a:xfrm>
            <a:off x="2516499" y="3142425"/>
            <a:ext cx="3331845" cy="439287"/>
          </a:xfrm>
          <a:prstGeom prst="rect">
            <a:avLst/>
          </a:prstGeom>
          <a:noFill/>
        </p:spPr>
        <p:txBody>
          <a:bodyPr wrap="square">
            <a:spAutoFit/>
          </a:bodyPr>
          <a:lstStyle/>
          <a:p>
            <a:pPr>
              <a:lnSpc>
                <a:spcPct val="125000"/>
              </a:lnSpc>
            </a:pPr>
            <a:r>
              <a:rPr lang="en-MY" sz="2000" dirty="0">
                <a:latin typeface="Arial" panose="020B0604020202020204" pitchFamily="34" charset="0"/>
                <a:ea typeface="Open Sans SemiBold" panose="020B0706030804020204" pitchFamily="34" charset="0"/>
                <a:cs typeface="Arial" panose="020B0604020202020204" pitchFamily="34" charset="0"/>
              </a:rPr>
              <a:t>Contribution Tracker</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27" name="Oval 26">
            <a:extLst>
              <a:ext uri="{FF2B5EF4-FFF2-40B4-BE49-F238E27FC236}">
                <a16:creationId xmlns:a16="http://schemas.microsoft.com/office/drawing/2014/main" id="{6D4CA949-3BFD-470C-82B1-EDCD4B81734D}"/>
              </a:ext>
            </a:extLst>
          </p:cNvPr>
          <p:cNvSpPr/>
          <p:nvPr/>
        </p:nvSpPr>
        <p:spPr>
          <a:xfrm>
            <a:off x="2019300" y="3185740"/>
            <a:ext cx="338554" cy="3385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3" name="TextBox 42">
            <a:extLst>
              <a:ext uri="{FF2B5EF4-FFF2-40B4-BE49-F238E27FC236}">
                <a16:creationId xmlns:a16="http://schemas.microsoft.com/office/drawing/2014/main" id="{21F1DD38-D5E0-4ADE-88CE-9656DD4BBF98}"/>
              </a:ext>
            </a:extLst>
          </p:cNvPr>
          <p:cNvSpPr txBox="1"/>
          <p:nvPr/>
        </p:nvSpPr>
        <p:spPr>
          <a:xfrm>
            <a:off x="2516499" y="3694234"/>
            <a:ext cx="3331845" cy="400110"/>
          </a:xfrm>
          <a:prstGeom prst="rect">
            <a:avLst/>
          </a:prstGeom>
          <a:noFill/>
        </p:spPr>
        <p:txBody>
          <a:bodyPr wrap="square">
            <a:spAutoFit/>
          </a:bodyPr>
          <a:lstStyle/>
          <a:p>
            <a:r>
              <a:rPr lang="en-MY" sz="2000" dirty="0">
                <a:latin typeface="Arial" panose="020B0604020202020204" pitchFamily="34" charset="0"/>
                <a:ea typeface="Open Sans SemiBold" panose="020B0706030804020204" pitchFamily="34" charset="0"/>
                <a:cs typeface="Arial" panose="020B0604020202020204" pitchFamily="34" charset="0"/>
              </a:rPr>
              <a:t>Healthy Aging Toolkit</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44" name="Oval 43">
            <a:extLst>
              <a:ext uri="{FF2B5EF4-FFF2-40B4-BE49-F238E27FC236}">
                <a16:creationId xmlns:a16="http://schemas.microsoft.com/office/drawing/2014/main" id="{B43B36C4-7CE6-4545-98A7-9AEAE8FEF111}"/>
              </a:ext>
            </a:extLst>
          </p:cNvPr>
          <p:cNvSpPr/>
          <p:nvPr/>
        </p:nvSpPr>
        <p:spPr>
          <a:xfrm>
            <a:off x="2019300" y="3719604"/>
            <a:ext cx="338554" cy="33855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5" name="TextBox 44">
            <a:extLst>
              <a:ext uri="{FF2B5EF4-FFF2-40B4-BE49-F238E27FC236}">
                <a16:creationId xmlns:a16="http://schemas.microsoft.com/office/drawing/2014/main" id="{CC4204CA-70DB-4474-9567-6921AF1BD415}"/>
              </a:ext>
            </a:extLst>
          </p:cNvPr>
          <p:cNvSpPr txBox="1"/>
          <p:nvPr/>
        </p:nvSpPr>
        <p:spPr>
          <a:xfrm>
            <a:off x="2516499" y="4222512"/>
            <a:ext cx="3331845" cy="400110"/>
          </a:xfrm>
          <a:prstGeom prst="rect">
            <a:avLst/>
          </a:prstGeom>
          <a:noFill/>
        </p:spPr>
        <p:txBody>
          <a:bodyPr wrap="square">
            <a:spAutoFit/>
          </a:bodyPr>
          <a:lstStyle/>
          <a:p>
            <a:r>
              <a:rPr lang="en-MY" sz="2000" dirty="0">
                <a:latin typeface="Arial" panose="020B0604020202020204" pitchFamily="34" charset="0"/>
                <a:ea typeface="Open Sans SemiBold" panose="020B0706030804020204" pitchFamily="34" charset="0"/>
                <a:cs typeface="Arial" panose="020B0604020202020204" pitchFamily="34" charset="0"/>
              </a:rPr>
              <a:t>Fall Hazard List Discussion</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46" name="Oval 45">
            <a:extLst>
              <a:ext uri="{FF2B5EF4-FFF2-40B4-BE49-F238E27FC236}">
                <a16:creationId xmlns:a16="http://schemas.microsoft.com/office/drawing/2014/main" id="{75FED1BB-FA17-471B-8FFF-B7C9B9483496}"/>
              </a:ext>
            </a:extLst>
          </p:cNvPr>
          <p:cNvSpPr/>
          <p:nvPr/>
        </p:nvSpPr>
        <p:spPr>
          <a:xfrm>
            <a:off x="2014062" y="4254061"/>
            <a:ext cx="338554" cy="33855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7" name="TextBox 46">
            <a:extLst>
              <a:ext uri="{FF2B5EF4-FFF2-40B4-BE49-F238E27FC236}">
                <a16:creationId xmlns:a16="http://schemas.microsoft.com/office/drawing/2014/main" id="{E1960EF6-A24B-4E5A-AA9A-B74A338743F8}"/>
              </a:ext>
            </a:extLst>
          </p:cNvPr>
          <p:cNvSpPr txBox="1"/>
          <p:nvPr/>
        </p:nvSpPr>
        <p:spPr>
          <a:xfrm>
            <a:off x="2516499" y="4756376"/>
            <a:ext cx="3331845" cy="400110"/>
          </a:xfrm>
          <a:prstGeom prst="rect">
            <a:avLst/>
          </a:prstGeom>
          <a:noFill/>
        </p:spPr>
        <p:txBody>
          <a:bodyPr wrap="square">
            <a:spAutoFit/>
          </a:bodyPr>
          <a:lstStyle/>
          <a:p>
            <a:r>
              <a:rPr lang="en-MY" sz="2000" dirty="0">
                <a:latin typeface="Arial" panose="020B0604020202020204" pitchFamily="34" charset="0"/>
                <a:ea typeface="Open Sans SemiBold" panose="020B0706030804020204" pitchFamily="34" charset="0"/>
                <a:cs typeface="Arial" panose="020B0604020202020204" pitchFamily="34" charset="0"/>
              </a:rPr>
              <a:t>Plans for Next Year</a:t>
            </a:r>
            <a:endParaRPr lang="en-MY" sz="2000" dirty="0">
              <a:latin typeface="Arial" panose="020B0604020202020204" pitchFamily="34" charset="0"/>
              <a:ea typeface="Open Sans Light" panose="020B0306030504020204" pitchFamily="34" charset="0"/>
              <a:cs typeface="Arial" panose="020B0604020202020204" pitchFamily="34" charset="0"/>
            </a:endParaRPr>
          </a:p>
        </p:txBody>
      </p:sp>
      <p:sp>
        <p:nvSpPr>
          <p:cNvPr id="48" name="Oval 47">
            <a:extLst>
              <a:ext uri="{FF2B5EF4-FFF2-40B4-BE49-F238E27FC236}">
                <a16:creationId xmlns:a16="http://schemas.microsoft.com/office/drawing/2014/main" id="{10892423-7AA8-42FF-AE85-5D34C19F3650}"/>
              </a:ext>
            </a:extLst>
          </p:cNvPr>
          <p:cNvSpPr/>
          <p:nvPr/>
        </p:nvSpPr>
        <p:spPr>
          <a:xfrm>
            <a:off x="2014062" y="4787925"/>
            <a:ext cx="338554" cy="33855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49406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DAC353B-EFFA-418E-9F8A-97D2617E7DE5}"/>
              </a:ext>
            </a:extLst>
          </p:cNvPr>
          <p:cNvSpPr>
            <a:spLocks noGrp="1"/>
          </p:cNvSpPr>
          <p:nvPr>
            <p:ph type="pic" sz="quarter" idx="11"/>
          </p:nvPr>
        </p:nvSpPr>
        <p:spPr/>
        <p:txBody>
          <a:bodyPr/>
          <a:lstStyle/>
          <a:p>
            <a:endParaRPr lang="en-US"/>
          </a:p>
        </p:txBody>
      </p:sp>
      <p:sp>
        <p:nvSpPr>
          <p:cNvPr id="8" name="Rectangle 7">
            <a:extLst>
              <a:ext uri="{FF2B5EF4-FFF2-40B4-BE49-F238E27FC236}">
                <a16:creationId xmlns:a16="http://schemas.microsoft.com/office/drawing/2014/main" id="{C433119D-1661-47B5-8D9A-EF13205F0E00}"/>
              </a:ext>
            </a:extLst>
          </p:cNvPr>
          <p:cNvSpPr/>
          <p:nvPr/>
        </p:nvSpPr>
        <p:spPr>
          <a:xfrm>
            <a:off x="0" y="-1"/>
            <a:ext cx="12192000" cy="6858000"/>
          </a:xfrm>
          <a:prstGeom prst="rect">
            <a:avLst/>
          </a:prstGeom>
          <a:gradFill flip="none" rotWithShape="1">
            <a:gsLst>
              <a:gs pos="0">
                <a:schemeClr val="accent1">
                  <a:alpha val="90000"/>
                </a:schemeClr>
              </a:gs>
              <a:gs pos="100000">
                <a:schemeClr val="accent2"/>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5" name="Rectangle: Rounded Corners 4">
            <a:extLst>
              <a:ext uri="{FF2B5EF4-FFF2-40B4-BE49-F238E27FC236}">
                <a16:creationId xmlns:a16="http://schemas.microsoft.com/office/drawing/2014/main" id="{E16DFDC4-E490-4C4F-A039-D1D26E8E416B}"/>
              </a:ext>
            </a:extLst>
          </p:cNvPr>
          <p:cNvSpPr/>
          <p:nvPr/>
        </p:nvSpPr>
        <p:spPr>
          <a:xfrm>
            <a:off x="1955800" y="1989136"/>
            <a:ext cx="8280400" cy="2879725"/>
          </a:xfrm>
          <a:prstGeom prst="roundRect">
            <a:avLst>
              <a:gd name="adj" fmla="val 7726"/>
            </a:avLst>
          </a:prstGeom>
          <a:solidFill>
            <a:schemeClr val="bg1"/>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A37E4A9-24A4-4F39-9749-8D2501A5AC3E}"/>
              </a:ext>
            </a:extLst>
          </p:cNvPr>
          <p:cNvSpPr txBox="1"/>
          <p:nvPr/>
        </p:nvSpPr>
        <p:spPr>
          <a:xfrm>
            <a:off x="2392832" y="2305613"/>
            <a:ext cx="7406335"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Arial" panose="020B0604020202020204" pitchFamily="34" charset="0"/>
              </a:rPr>
              <a:t>Co-chair nominees have until today to accept their nominations. </a:t>
            </a:r>
            <a:endParaRPr lang="en-US" sz="28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effectLst/>
              <a:uLnTx/>
              <a:uFillTx/>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u="none" strike="noStrike" kern="1200" cap="none" spc="0" normalizeH="0" baseline="0" noProof="0" dirty="0">
                <a:ln>
                  <a:noFill/>
                </a:ln>
                <a:effectLst/>
                <a:uLnTx/>
                <a:uFillTx/>
                <a:latin typeface="Arial" panose="020B0604020202020204" pitchFamily="34" charset="0"/>
              </a:rPr>
              <a:t>Elections will take place via email. Watch for an email from Candace to elect co-chairs. </a:t>
            </a:r>
          </a:p>
        </p:txBody>
      </p:sp>
    </p:spTree>
    <p:extLst>
      <p:ext uri="{BB962C8B-B14F-4D97-AF65-F5344CB8AC3E}">
        <p14:creationId xmlns:p14="http://schemas.microsoft.com/office/powerpoint/2010/main" val="2792766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A540CB-6E68-4D7F-8310-C7C9F36EF76C}"/>
              </a:ext>
            </a:extLst>
          </p:cNvPr>
          <p:cNvSpPr>
            <a:spLocks noGrp="1"/>
          </p:cNvSpPr>
          <p:nvPr>
            <p:ph type="pic" sz="quarter" idx="11"/>
          </p:nvPr>
        </p:nvSpPr>
        <p:spPr/>
        <p:txBody>
          <a:bodyPr/>
          <a:lstStyle/>
          <a:p>
            <a:endParaRPr lang="en-US"/>
          </a:p>
        </p:txBody>
      </p:sp>
      <p:sp>
        <p:nvSpPr>
          <p:cNvPr id="3" name="Picture Placeholder 2">
            <a:extLst>
              <a:ext uri="{FF2B5EF4-FFF2-40B4-BE49-F238E27FC236}">
                <a16:creationId xmlns:a16="http://schemas.microsoft.com/office/drawing/2014/main" id="{BF63488F-9293-4040-ACDF-2CABC75526D2}"/>
              </a:ext>
            </a:extLst>
          </p:cNvPr>
          <p:cNvSpPr>
            <a:spLocks noGrp="1"/>
          </p:cNvSpPr>
          <p:nvPr>
            <p:ph type="pic" sz="quarter" idx="12"/>
          </p:nvPr>
        </p:nvSpPr>
        <p:spPr/>
        <p:txBody>
          <a:bodyPr/>
          <a:lstStyle/>
          <a:p>
            <a:endParaRPr lang="en-US"/>
          </a:p>
        </p:txBody>
      </p:sp>
      <p:sp>
        <p:nvSpPr>
          <p:cNvPr id="4" name="Picture Placeholder 3">
            <a:extLst>
              <a:ext uri="{FF2B5EF4-FFF2-40B4-BE49-F238E27FC236}">
                <a16:creationId xmlns:a16="http://schemas.microsoft.com/office/drawing/2014/main" id="{9AB54482-7A09-4C81-9E02-F24030AFA645}"/>
              </a:ext>
            </a:extLst>
          </p:cNvPr>
          <p:cNvSpPr>
            <a:spLocks noGrp="1"/>
          </p:cNvSpPr>
          <p:nvPr>
            <p:ph type="pic" sz="quarter" idx="13"/>
          </p:nvPr>
        </p:nvSpPr>
        <p:spPr/>
        <p:txBody>
          <a:bodyPr/>
          <a:lstStyle/>
          <a:p>
            <a:endParaRPr lang="en-US"/>
          </a:p>
        </p:txBody>
      </p:sp>
      <p:sp>
        <p:nvSpPr>
          <p:cNvPr id="5" name="Title 4">
            <a:extLst>
              <a:ext uri="{FF2B5EF4-FFF2-40B4-BE49-F238E27FC236}">
                <a16:creationId xmlns:a16="http://schemas.microsoft.com/office/drawing/2014/main" id="{5D3ED15E-0C97-4DE8-A074-7F943B04467B}"/>
              </a:ext>
            </a:extLst>
          </p:cNvPr>
          <p:cNvSpPr>
            <a:spLocks noGrp="1"/>
          </p:cNvSpPr>
          <p:nvPr>
            <p:ph type="title"/>
          </p:nvPr>
        </p:nvSpPr>
        <p:spPr/>
        <p:txBody>
          <a:bodyPr/>
          <a:lstStyle/>
          <a:p>
            <a:r>
              <a:rPr lang="en-US" dirty="0"/>
              <a:t>End of Year Report</a:t>
            </a:r>
          </a:p>
        </p:txBody>
      </p:sp>
      <p:sp>
        <p:nvSpPr>
          <p:cNvPr id="7" name="Rectangle 6">
            <a:extLst>
              <a:ext uri="{FF2B5EF4-FFF2-40B4-BE49-F238E27FC236}">
                <a16:creationId xmlns:a16="http://schemas.microsoft.com/office/drawing/2014/main" id="{25AB9A63-84C8-408E-9F08-FD1FF46E2673}"/>
              </a:ext>
            </a:extLst>
          </p:cNvPr>
          <p:cNvSpPr/>
          <p:nvPr/>
        </p:nvSpPr>
        <p:spPr>
          <a:xfrm>
            <a:off x="478971" y="1838525"/>
            <a:ext cx="3298138" cy="3463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MY" dirty="0">
                <a:solidFill>
                  <a:schemeClr val="tx1"/>
                </a:solidFill>
                <a:latin typeface="Arial" panose="020B0604020202020204" pitchFamily="34" charset="0"/>
                <a:ea typeface="Open Sans SemiBold" panose="020B0706030804020204" pitchFamily="34" charset="0"/>
                <a:cs typeface="Arial" panose="020B0604020202020204" pitchFamily="34" charset="0"/>
              </a:rPr>
              <a:t>2024 Initiatives Completed:</a:t>
            </a:r>
          </a:p>
          <a:p>
            <a:pPr marL="285750" indent="-285750">
              <a:lnSpc>
                <a:spcPct val="125000"/>
              </a:lnSpc>
              <a:buFont typeface="Arial" panose="020B0604020202020204" pitchFamily="34" charset="0"/>
              <a:buChar char="•"/>
            </a:pPr>
            <a:r>
              <a:rPr lang="en-MY" i="1" dirty="0">
                <a:solidFill>
                  <a:schemeClr val="tx1"/>
                </a:solidFill>
                <a:latin typeface="Arial" panose="020B0604020202020204" pitchFamily="34" charset="0"/>
                <a:ea typeface="Open Sans Light" panose="020B0306030504020204" pitchFamily="34" charset="0"/>
                <a:cs typeface="Arial" panose="020B0604020202020204" pitchFamily="34" charset="0"/>
              </a:rPr>
              <a:t>May 2024 – Traffic Safety</a:t>
            </a:r>
          </a:p>
          <a:p>
            <a:pPr marL="285750" indent="-285750">
              <a:lnSpc>
                <a:spcPct val="125000"/>
              </a:lnSpc>
              <a:buFont typeface="Arial" panose="020B0604020202020204" pitchFamily="34" charset="0"/>
              <a:buChar char="•"/>
            </a:pPr>
            <a:r>
              <a:rPr lang="en-MY" i="1" dirty="0">
                <a:solidFill>
                  <a:schemeClr val="tx1"/>
                </a:solidFill>
                <a:latin typeface="Arial" panose="020B0604020202020204" pitchFamily="34" charset="0"/>
                <a:ea typeface="Open Sans Light" panose="020B0306030504020204" pitchFamily="34" charset="0"/>
                <a:cs typeface="Arial" panose="020B0604020202020204" pitchFamily="34" charset="0"/>
              </a:rPr>
              <a:t>July 2024 – Strategic Planning</a:t>
            </a:r>
          </a:p>
          <a:p>
            <a:pPr marL="285750" indent="-285750">
              <a:lnSpc>
                <a:spcPct val="125000"/>
              </a:lnSpc>
              <a:buFont typeface="Arial" panose="020B0604020202020204" pitchFamily="34" charset="0"/>
              <a:buChar char="•"/>
            </a:pPr>
            <a:r>
              <a:rPr lang="en-MY" i="1" dirty="0">
                <a:solidFill>
                  <a:schemeClr val="tx1"/>
                </a:solidFill>
                <a:latin typeface="Arial" panose="020B0604020202020204" pitchFamily="34" charset="0"/>
                <a:ea typeface="Open Sans Light" panose="020B0306030504020204" pitchFamily="34" charset="0"/>
                <a:cs typeface="Arial" panose="020B0604020202020204" pitchFamily="34" charset="0"/>
              </a:rPr>
              <a:t>September 2024 – Fall Hazard Checklist Review</a:t>
            </a:r>
          </a:p>
          <a:p>
            <a:pPr marL="285750" indent="-285750">
              <a:lnSpc>
                <a:spcPct val="125000"/>
              </a:lnSpc>
              <a:buFont typeface="Arial" panose="020B0604020202020204" pitchFamily="34" charset="0"/>
              <a:buChar char="•"/>
            </a:pPr>
            <a:r>
              <a:rPr lang="en-MY" i="1" dirty="0">
                <a:solidFill>
                  <a:schemeClr val="tx1"/>
                </a:solidFill>
                <a:latin typeface="Arial" panose="020B0604020202020204" pitchFamily="34" charset="0"/>
                <a:ea typeface="Open Sans Light" panose="020B0306030504020204" pitchFamily="34" charset="0"/>
                <a:cs typeface="Arial" panose="020B0604020202020204" pitchFamily="34" charset="0"/>
              </a:rPr>
              <a:t>November 2024 – Fall Hazard Checklist Brainstorming for Missouri-specific Tool</a:t>
            </a:r>
          </a:p>
        </p:txBody>
      </p:sp>
      <p:sp>
        <p:nvSpPr>
          <p:cNvPr id="8" name="Rectangle 7">
            <a:extLst>
              <a:ext uri="{FF2B5EF4-FFF2-40B4-BE49-F238E27FC236}">
                <a16:creationId xmlns:a16="http://schemas.microsoft.com/office/drawing/2014/main" id="{ADB6E0C1-30A4-4782-A9CE-9C82FF4FFE35}"/>
              </a:ext>
            </a:extLst>
          </p:cNvPr>
          <p:cNvSpPr/>
          <p:nvPr/>
        </p:nvSpPr>
        <p:spPr>
          <a:xfrm>
            <a:off x="4446931" y="1838525"/>
            <a:ext cx="3298138" cy="3463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000" dirty="0">
                <a:solidFill>
                  <a:schemeClr val="tx1"/>
                </a:solidFill>
                <a:latin typeface="Arial" panose="020B0604020202020204" pitchFamily="34" charset="0"/>
                <a:ea typeface="Open Sans SemiBold" panose="020B0706030804020204" pitchFamily="34" charset="0"/>
                <a:cs typeface="Arial" panose="020B0604020202020204" pitchFamily="34" charset="0"/>
              </a:rPr>
              <a:t>Has the workgroup identified any key tools, resources, or partnerships that would improve its ability to advance current or planned activities? </a:t>
            </a:r>
          </a:p>
          <a:p>
            <a:pPr algn="ctr">
              <a:lnSpc>
                <a:spcPct val="125000"/>
              </a:lnSpc>
            </a:pPr>
            <a:r>
              <a:rPr lang="en-MY" sz="2000" i="1" dirty="0">
                <a:solidFill>
                  <a:schemeClr val="tx1"/>
                </a:solidFill>
                <a:latin typeface="Arial" panose="020B0604020202020204" pitchFamily="34" charset="0"/>
                <a:ea typeface="Open Sans SemiBold" panose="020B0706030804020204" pitchFamily="34" charset="0"/>
                <a:cs typeface="Arial" panose="020B0604020202020204" pitchFamily="34" charset="0"/>
              </a:rPr>
              <a:t>If so, please describe.</a:t>
            </a:r>
            <a:endParaRPr lang="en-MY" sz="20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7AA7FF4-4B86-4FDC-85DC-0FCBD7538A54}"/>
              </a:ext>
            </a:extLst>
          </p:cNvPr>
          <p:cNvSpPr/>
          <p:nvPr/>
        </p:nvSpPr>
        <p:spPr>
          <a:xfrm>
            <a:off x="8414891" y="1838525"/>
            <a:ext cx="3298138" cy="3463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800" dirty="0">
                <a:solidFill>
                  <a:schemeClr val="tx1"/>
                </a:solidFill>
                <a:latin typeface="Arial" panose="020B0604020202020204" pitchFamily="34" charset="0"/>
                <a:ea typeface="Open Sans SemiBold" panose="020B0706030804020204" pitchFamily="34" charset="0"/>
                <a:cs typeface="Arial" panose="020B0604020202020204" pitchFamily="34" charset="0"/>
              </a:rPr>
              <a:t>Please list any organizations that are not a part of MOCAN but should be invited. </a:t>
            </a:r>
            <a:endParaRPr lang="en-MY" sz="28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79790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7E97DA1-B2A8-4176-A342-65C9A27D63B7}"/>
              </a:ext>
            </a:extLst>
          </p:cNvPr>
          <p:cNvSpPr/>
          <p:nvPr/>
        </p:nvSpPr>
        <p:spPr>
          <a:xfrm>
            <a:off x="76200" y="-2590800"/>
            <a:ext cx="12039600" cy="12039600"/>
          </a:xfrm>
          <a:prstGeom prst="ellipse">
            <a:avLst/>
          </a:prstGeom>
          <a:solidFill>
            <a:schemeClr val="bg1"/>
          </a:solidFill>
          <a:ln>
            <a:noFill/>
          </a:ln>
          <a:effectLst>
            <a:outerShdw blurRad="596900" sx="102000" sy="102000" algn="ctr" rotWithShape="0">
              <a:schemeClr val="accent4">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5" name="Oval 4">
            <a:extLst>
              <a:ext uri="{FF2B5EF4-FFF2-40B4-BE49-F238E27FC236}">
                <a16:creationId xmlns:a16="http://schemas.microsoft.com/office/drawing/2014/main" id="{93F8D6C1-6174-4DEA-90E8-8AAB7AC4D724}"/>
              </a:ext>
            </a:extLst>
          </p:cNvPr>
          <p:cNvSpPr/>
          <p:nvPr/>
        </p:nvSpPr>
        <p:spPr>
          <a:xfrm>
            <a:off x="1002323" y="-1664677"/>
            <a:ext cx="10187354" cy="10187354"/>
          </a:xfrm>
          <a:prstGeom prst="ellipse">
            <a:avLst/>
          </a:prstGeom>
          <a:solidFill>
            <a:schemeClr val="bg1"/>
          </a:solidFill>
          <a:ln>
            <a:noFill/>
          </a:ln>
          <a:effectLst>
            <a:outerShdw blurRad="596900" sx="102000" sy="102000" algn="ctr" rotWithShape="0">
              <a:schemeClr val="accent3">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7" name="Oval 6">
            <a:extLst>
              <a:ext uri="{FF2B5EF4-FFF2-40B4-BE49-F238E27FC236}">
                <a16:creationId xmlns:a16="http://schemas.microsoft.com/office/drawing/2014/main" id="{52171284-0172-4C34-810A-883D9B00C971}"/>
              </a:ext>
            </a:extLst>
          </p:cNvPr>
          <p:cNvSpPr/>
          <p:nvPr/>
        </p:nvSpPr>
        <p:spPr>
          <a:xfrm>
            <a:off x="1928446" y="-738554"/>
            <a:ext cx="8335108" cy="8335108"/>
          </a:xfrm>
          <a:prstGeom prst="ellipse">
            <a:avLst/>
          </a:prstGeom>
          <a:solidFill>
            <a:schemeClr val="bg1"/>
          </a:solidFill>
          <a:ln>
            <a:noFill/>
          </a:ln>
          <a:effectLst>
            <a:outerShdw blurRad="596900" sx="102000" sy="102000" algn="ctr" rotWithShape="0">
              <a:schemeClr val="accent2">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9" name="Oval 8">
            <a:extLst>
              <a:ext uri="{FF2B5EF4-FFF2-40B4-BE49-F238E27FC236}">
                <a16:creationId xmlns:a16="http://schemas.microsoft.com/office/drawing/2014/main" id="{E84920E6-F39A-4847-9B06-44BFB468BCA2}"/>
              </a:ext>
            </a:extLst>
          </p:cNvPr>
          <p:cNvSpPr/>
          <p:nvPr/>
        </p:nvSpPr>
        <p:spPr>
          <a:xfrm>
            <a:off x="3147648" y="454269"/>
            <a:ext cx="5949462" cy="5949462"/>
          </a:xfrm>
          <a:prstGeom prst="ellipse">
            <a:avLst/>
          </a:prstGeom>
          <a:solidFill>
            <a:schemeClr val="bg1"/>
          </a:solidFill>
          <a:ln>
            <a:noFill/>
          </a:ln>
          <a:effectLst>
            <a:outerShdw blurRad="5969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1" name="TextBox 10">
            <a:extLst>
              <a:ext uri="{FF2B5EF4-FFF2-40B4-BE49-F238E27FC236}">
                <a16:creationId xmlns:a16="http://schemas.microsoft.com/office/drawing/2014/main" id="{6365DC3F-98BA-46D8-B257-83E3786AEA1E}"/>
              </a:ext>
            </a:extLst>
          </p:cNvPr>
          <p:cNvSpPr txBox="1"/>
          <p:nvPr/>
        </p:nvSpPr>
        <p:spPr>
          <a:xfrm>
            <a:off x="1999228" y="2367171"/>
            <a:ext cx="8264326" cy="2123658"/>
          </a:xfrm>
          <a:prstGeom prst="rect">
            <a:avLst/>
          </a:prstGeom>
          <a:noFill/>
        </p:spPr>
        <p:txBody>
          <a:bodyPr wrap="square" rtlCol="0">
            <a:spAutoFit/>
          </a:bodyPr>
          <a:lstStyle/>
          <a:p>
            <a:pPr algn="ctr"/>
            <a:r>
              <a:rPr lang="en-US" sz="4800" dirty="0">
                <a:latin typeface="Arial Black" panose="020B0A04020102020204" pitchFamily="34" charset="0"/>
                <a:ea typeface="Open Sans SemiBold" panose="020B0706030804020204" pitchFamily="34" charset="0"/>
                <a:cs typeface="Arial" panose="020B0604020202020204" pitchFamily="34" charset="0"/>
                <a:hlinkClick r:id="rId3"/>
              </a:rPr>
              <a:t>Contribution Tracker</a:t>
            </a:r>
            <a:endParaRPr lang="en-US" sz="4800" dirty="0">
              <a:latin typeface="Arial Black" panose="020B0A04020102020204" pitchFamily="34" charset="0"/>
              <a:ea typeface="Open Sans SemiBold" panose="020B0706030804020204" pitchFamily="34" charset="0"/>
              <a:cs typeface="Arial" panose="020B0604020202020204" pitchFamily="34" charset="0"/>
            </a:endParaRPr>
          </a:p>
          <a:p>
            <a:pPr algn="ctr"/>
            <a:endParaRPr lang="en-US" sz="2800" dirty="0">
              <a:latin typeface="Arial Black" panose="020B0A04020102020204" pitchFamily="34" charset="0"/>
              <a:ea typeface="Open Sans SemiBold" panose="020B0706030804020204" pitchFamily="34" charset="0"/>
              <a:cs typeface="Arial" panose="020B0604020202020204" pitchFamily="34" charset="0"/>
            </a:endParaRPr>
          </a:p>
          <a:p>
            <a:pPr algn="ctr"/>
            <a:r>
              <a:rPr lang="en-US" sz="2800" dirty="0">
                <a:latin typeface="Arial Black" panose="020B0A04020102020204" pitchFamily="34" charset="0"/>
                <a:ea typeface="Open Sans SemiBold" panose="020B0706030804020204" pitchFamily="34" charset="0"/>
                <a:cs typeface="Arial" panose="020B0604020202020204" pitchFamily="34" charset="0"/>
              </a:rPr>
              <a:t>Document the time you spend on MOCAN activities at the link above. </a:t>
            </a:r>
          </a:p>
        </p:txBody>
      </p:sp>
    </p:spTree>
    <p:extLst>
      <p:ext uri="{BB962C8B-B14F-4D97-AF65-F5344CB8AC3E}">
        <p14:creationId xmlns:p14="http://schemas.microsoft.com/office/powerpoint/2010/main" val="358702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FCE8355-A41A-4EE7-9E35-1A5E32B451EE}"/>
              </a:ext>
            </a:extLst>
          </p:cNvPr>
          <p:cNvSpPr/>
          <p:nvPr/>
        </p:nvSpPr>
        <p:spPr>
          <a:xfrm>
            <a:off x="5138737" y="3429000"/>
            <a:ext cx="1914525" cy="19145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8" name="Oval 7">
            <a:extLst>
              <a:ext uri="{FF2B5EF4-FFF2-40B4-BE49-F238E27FC236}">
                <a16:creationId xmlns:a16="http://schemas.microsoft.com/office/drawing/2014/main" id="{B8FC4E0A-293F-4207-B862-A7997332AF29}"/>
              </a:ext>
            </a:extLst>
          </p:cNvPr>
          <p:cNvSpPr/>
          <p:nvPr/>
        </p:nvSpPr>
        <p:spPr>
          <a:xfrm>
            <a:off x="3043237" y="3429000"/>
            <a:ext cx="1914525" cy="1914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10" name="Oval 9">
            <a:extLst>
              <a:ext uri="{FF2B5EF4-FFF2-40B4-BE49-F238E27FC236}">
                <a16:creationId xmlns:a16="http://schemas.microsoft.com/office/drawing/2014/main" id="{CF1987E7-77DC-4021-B0D7-BEB40F22FE7F}"/>
              </a:ext>
            </a:extLst>
          </p:cNvPr>
          <p:cNvSpPr/>
          <p:nvPr/>
        </p:nvSpPr>
        <p:spPr>
          <a:xfrm>
            <a:off x="9329738" y="3429000"/>
            <a:ext cx="1914525" cy="19145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11" name="Oval 10">
            <a:extLst>
              <a:ext uri="{FF2B5EF4-FFF2-40B4-BE49-F238E27FC236}">
                <a16:creationId xmlns:a16="http://schemas.microsoft.com/office/drawing/2014/main" id="{C2A9F935-91F0-4A8B-AAE9-FDCD5FB6C635}"/>
              </a:ext>
            </a:extLst>
          </p:cNvPr>
          <p:cNvSpPr/>
          <p:nvPr/>
        </p:nvSpPr>
        <p:spPr>
          <a:xfrm>
            <a:off x="7234238" y="3429000"/>
            <a:ext cx="1914525" cy="19145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9" name="Oval 8">
            <a:extLst>
              <a:ext uri="{FF2B5EF4-FFF2-40B4-BE49-F238E27FC236}">
                <a16:creationId xmlns:a16="http://schemas.microsoft.com/office/drawing/2014/main" id="{22899031-C034-4285-977C-938C9B6BFB25}"/>
              </a:ext>
            </a:extLst>
          </p:cNvPr>
          <p:cNvSpPr/>
          <p:nvPr/>
        </p:nvSpPr>
        <p:spPr>
          <a:xfrm>
            <a:off x="947737" y="3429000"/>
            <a:ext cx="1914525" cy="1914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13" name="TextBox 12">
            <a:extLst>
              <a:ext uri="{FF2B5EF4-FFF2-40B4-BE49-F238E27FC236}">
                <a16:creationId xmlns:a16="http://schemas.microsoft.com/office/drawing/2014/main" id="{09D685B0-BDF8-4536-8A29-67501C00B626}"/>
              </a:ext>
            </a:extLst>
          </p:cNvPr>
          <p:cNvSpPr txBox="1"/>
          <p:nvPr/>
        </p:nvSpPr>
        <p:spPr>
          <a:xfrm>
            <a:off x="1929895" y="1530348"/>
            <a:ext cx="8332217" cy="923330"/>
          </a:xfrm>
          <a:prstGeom prst="rect">
            <a:avLst/>
          </a:prstGeom>
          <a:noFill/>
        </p:spPr>
        <p:txBody>
          <a:bodyPr wrap="none" rtlCol="0">
            <a:spAutoFit/>
          </a:bodyPr>
          <a:lstStyle/>
          <a:p>
            <a:pPr algn="ctr"/>
            <a:r>
              <a:rPr lang="en-MY" sz="5400" dirty="0">
                <a:latin typeface="Arial Black" panose="020B0A04020102020204" pitchFamily="34" charset="0"/>
                <a:ea typeface="Open Sans Extrabold" panose="020B0906030804020204" pitchFamily="34" charset="0"/>
                <a:cs typeface="Open Sans Extrabold" panose="020B0906030804020204" pitchFamily="34" charset="0"/>
              </a:rPr>
              <a:t>Healthy Aging Toolkit</a:t>
            </a:r>
          </a:p>
        </p:txBody>
      </p:sp>
      <p:sp>
        <p:nvSpPr>
          <p:cNvPr id="14" name="TextBox 13">
            <a:extLst>
              <a:ext uri="{FF2B5EF4-FFF2-40B4-BE49-F238E27FC236}">
                <a16:creationId xmlns:a16="http://schemas.microsoft.com/office/drawing/2014/main" id="{6D8B9F30-C010-488D-B6B9-675B7936813D}"/>
              </a:ext>
            </a:extLst>
          </p:cNvPr>
          <p:cNvSpPr txBox="1"/>
          <p:nvPr/>
        </p:nvSpPr>
        <p:spPr>
          <a:xfrm>
            <a:off x="5249132" y="2453678"/>
            <a:ext cx="1693733" cy="369332"/>
          </a:xfrm>
          <a:prstGeom prst="rect">
            <a:avLst/>
          </a:prstGeom>
          <a:noFill/>
        </p:spPr>
        <p:txBody>
          <a:bodyPr wrap="none" rtlCol="0">
            <a:spAutoFit/>
          </a:bodyPr>
          <a:lstStyle/>
          <a:p>
            <a:pPr algn="ctr"/>
            <a:r>
              <a:rPr lang="en-MY" dirty="0">
                <a:latin typeface="Arial" panose="020B0604020202020204" pitchFamily="34" charset="0"/>
              </a:rPr>
              <a:t>Kelsey Weitzel</a:t>
            </a:r>
          </a:p>
        </p:txBody>
      </p:sp>
      <p:pic>
        <p:nvPicPr>
          <p:cNvPr id="3" name="Graphic 2">
            <a:extLst>
              <a:ext uri="{FF2B5EF4-FFF2-40B4-BE49-F238E27FC236}">
                <a16:creationId xmlns:a16="http://schemas.microsoft.com/office/drawing/2014/main" id="{A4B0D5E8-8BE0-40FE-9612-FC8775357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7188" y="3918451"/>
            <a:ext cx="935622" cy="935622"/>
          </a:xfrm>
          <a:prstGeom prst="rect">
            <a:avLst/>
          </a:prstGeom>
        </p:spPr>
      </p:pic>
      <p:pic>
        <p:nvPicPr>
          <p:cNvPr id="15" name="Graphic 14">
            <a:extLst>
              <a:ext uri="{FF2B5EF4-FFF2-40B4-BE49-F238E27FC236}">
                <a16:creationId xmlns:a16="http://schemas.microsoft.com/office/drawing/2014/main" id="{48008F44-1BA1-4B58-8E16-4DDA40C092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532688" y="3918451"/>
            <a:ext cx="935622" cy="935622"/>
          </a:xfrm>
          <a:prstGeom prst="rect">
            <a:avLst/>
          </a:prstGeom>
        </p:spPr>
      </p:pic>
      <p:pic>
        <p:nvPicPr>
          <p:cNvPr id="16" name="Graphic 15">
            <a:extLst>
              <a:ext uri="{FF2B5EF4-FFF2-40B4-BE49-F238E27FC236}">
                <a16:creationId xmlns:a16="http://schemas.microsoft.com/office/drawing/2014/main" id="{FFF5E910-B73F-4A85-B9C9-93A302F5CE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628188" y="3918451"/>
            <a:ext cx="935622" cy="935622"/>
          </a:xfrm>
          <a:prstGeom prst="rect">
            <a:avLst/>
          </a:prstGeom>
        </p:spPr>
      </p:pic>
      <p:pic>
        <p:nvPicPr>
          <p:cNvPr id="17" name="Graphic 16">
            <a:extLst>
              <a:ext uri="{FF2B5EF4-FFF2-40B4-BE49-F238E27FC236}">
                <a16:creationId xmlns:a16="http://schemas.microsoft.com/office/drawing/2014/main" id="{234A16EB-F1F9-4BF6-A427-B29E7F36DF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723689" y="3918451"/>
            <a:ext cx="935622" cy="935622"/>
          </a:xfrm>
          <a:prstGeom prst="rect">
            <a:avLst/>
          </a:prstGeom>
        </p:spPr>
      </p:pic>
      <p:pic>
        <p:nvPicPr>
          <p:cNvPr id="18" name="Graphic 17">
            <a:extLst>
              <a:ext uri="{FF2B5EF4-FFF2-40B4-BE49-F238E27FC236}">
                <a16:creationId xmlns:a16="http://schemas.microsoft.com/office/drawing/2014/main" id="{5D71DC38-2CA0-48AD-9B0F-355287E97A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819189" y="3918451"/>
            <a:ext cx="935622" cy="935622"/>
          </a:xfrm>
          <a:prstGeom prst="rect">
            <a:avLst/>
          </a:prstGeom>
        </p:spPr>
      </p:pic>
    </p:spTree>
    <p:extLst>
      <p:ext uri="{BB962C8B-B14F-4D97-AF65-F5344CB8AC3E}">
        <p14:creationId xmlns:p14="http://schemas.microsoft.com/office/powerpoint/2010/main" val="100706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2511301-0868-4FEF-89D0-28A718CD3B52}"/>
              </a:ext>
            </a:extLst>
          </p:cNvPr>
          <p:cNvSpPr/>
          <p:nvPr/>
        </p:nvSpPr>
        <p:spPr>
          <a:xfrm>
            <a:off x="4625340" y="866027"/>
            <a:ext cx="2738120" cy="71707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9" name="TextBox 8">
            <a:extLst>
              <a:ext uri="{FF2B5EF4-FFF2-40B4-BE49-F238E27FC236}">
                <a16:creationId xmlns:a16="http://schemas.microsoft.com/office/drawing/2014/main" id="{BAFEE69D-29BF-498F-92CC-B7DDB533838A}"/>
              </a:ext>
            </a:extLst>
          </p:cNvPr>
          <p:cNvSpPr txBox="1"/>
          <p:nvPr/>
        </p:nvSpPr>
        <p:spPr>
          <a:xfrm>
            <a:off x="4865511" y="901937"/>
            <a:ext cx="2277456" cy="677621"/>
          </a:xfrm>
          <a:prstGeom prst="rect">
            <a:avLst/>
          </a:prstGeom>
          <a:noFill/>
        </p:spPr>
        <p:txBody>
          <a:bodyPr wrap="square">
            <a:spAutoFit/>
          </a:bodyPr>
          <a:lstStyle/>
          <a:p>
            <a:pPr algn="ctr">
              <a:lnSpc>
                <a:spcPct val="125000"/>
              </a:lnSpc>
            </a:pPr>
            <a:r>
              <a:rPr lang="en-MY" sz="1600" dirty="0">
                <a:latin typeface="Arial" panose="020B0604020202020204" pitchFamily="34" charset="0"/>
                <a:ea typeface="Open Sans SemiBold" panose="020B0706030804020204" pitchFamily="34" charset="0"/>
                <a:cs typeface="Arial" panose="020B0604020202020204" pitchFamily="34" charset="0"/>
              </a:rPr>
              <a:t>Fall Hazard Checklist for Missouri</a:t>
            </a:r>
            <a:endParaRPr lang="en-MY" sz="1600" i="1" dirty="0">
              <a:latin typeface="Arial" panose="020B0604020202020204" pitchFamily="34" charset="0"/>
              <a:ea typeface="Open Sans Light" panose="020B0306030504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28BE6C69-49EA-4710-8B52-183A7A5212DE}"/>
              </a:ext>
            </a:extLst>
          </p:cNvPr>
          <p:cNvSpPr/>
          <p:nvPr/>
        </p:nvSpPr>
        <p:spPr>
          <a:xfrm>
            <a:off x="1226820" y="2320860"/>
            <a:ext cx="2738120" cy="71707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1" name="TextBox 10">
            <a:extLst>
              <a:ext uri="{FF2B5EF4-FFF2-40B4-BE49-F238E27FC236}">
                <a16:creationId xmlns:a16="http://schemas.microsoft.com/office/drawing/2014/main" id="{7BA9C369-42EA-4853-90CB-6438A8351E0C}"/>
              </a:ext>
            </a:extLst>
          </p:cNvPr>
          <p:cNvSpPr txBox="1"/>
          <p:nvPr/>
        </p:nvSpPr>
        <p:spPr>
          <a:xfrm>
            <a:off x="1554480" y="2333655"/>
            <a:ext cx="2126467" cy="677621"/>
          </a:xfrm>
          <a:prstGeom prst="rect">
            <a:avLst/>
          </a:prstGeom>
          <a:noFill/>
        </p:spPr>
        <p:txBody>
          <a:bodyPr wrap="square">
            <a:spAutoFit/>
          </a:bodyPr>
          <a:lstStyle/>
          <a:p>
            <a:pPr algn="ctr">
              <a:lnSpc>
                <a:spcPct val="125000"/>
              </a:lnSpc>
            </a:pPr>
            <a:r>
              <a:rPr lang="en-MY" sz="1600" dirty="0">
                <a:latin typeface="Arial" panose="020B0604020202020204" pitchFamily="34" charset="0"/>
                <a:ea typeface="Open Sans SemiBold" panose="020B0706030804020204" pitchFamily="34" charset="0"/>
                <a:cs typeface="Arial" panose="020B0604020202020204" pitchFamily="34" charset="0"/>
              </a:rPr>
              <a:t>Length and Formatting</a:t>
            </a:r>
            <a:endParaRPr lang="en-MY" sz="1600" i="1" dirty="0">
              <a:latin typeface="Arial" panose="020B0604020202020204" pitchFamily="34" charset="0"/>
              <a:ea typeface="Open Sans Light" panose="020B0306030504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160C68AB-0D1F-43D1-A6A5-90BA0761DEFC}"/>
              </a:ext>
            </a:extLst>
          </p:cNvPr>
          <p:cNvSpPr/>
          <p:nvPr/>
        </p:nvSpPr>
        <p:spPr>
          <a:xfrm>
            <a:off x="4625340" y="2304952"/>
            <a:ext cx="2738120" cy="71707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3" name="TextBox 12">
            <a:extLst>
              <a:ext uri="{FF2B5EF4-FFF2-40B4-BE49-F238E27FC236}">
                <a16:creationId xmlns:a16="http://schemas.microsoft.com/office/drawing/2014/main" id="{AA5115B5-F60E-4C90-8647-A8391FB49324}"/>
              </a:ext>
            </a:extLst>
          </p:cNvPr>
          <p:cNvSpPr txBox="1"/>
          <p:nvPr/>
        </p:nvSpPr>
        <p:spPr>
          <a:xfrm>
            <a:off x="5211721" y="2340236"/>
            <a:ext cx="1585036" cy="578043"/>
          </a:xfrm>
          <a:prstGeom prst="rect">
            <a:avLst/>
          </a:prstGeom>
          <a:noFill/>
        </p:spPr>
        <p:txBody>
          <a:bodyPr wrap="square">
            <a:spAutoFit/>
          </a:bodyPr>
          <a:lstStyle/>
          <a:p>
            <a:pPr algn="ctr">
              <a:lnSpc>
                <a:spcPct val="125000"/>
              </a:lnSpc>
            </a:pPr>
            <a:r>
              <a:rPr lang="en-MY" sz="2800" dirty="0">
                <a:latin typeface="Arial" panose="020B0604020202020204" pitchFamily="34" charset="0"/>
                <a:ea typeface="Open Sans SemiBold" panose="020B0706030804020204" pitchFamily="34" charset="0"/>
                <a:cs typeface="Arial" panose="020B0604020202020204" pitchFamily="34" charset="0"/>
              </a:rPr>
              <a:t>Content</a:t>
            </a:r>
            <a:endParaRPr lang="en-MY" sz="2800" i="1" dirty="0">
              <a:latin typeface="Arial" panose="020B0604020202020204" pitchFamily="34" charset="0"/>
              <a:ea typeface="Open Sans Light" panose="020B0306030504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6101909-8233-4987-AA4F-D3F23C8FBA0F}"/>
              </a:ext>
            </a:extLst>
          </p:cNvPr>
          <p:cNvSpPr/>
          <p:nvPr/>
        </p:nvSpPr>
        <p:spPr>
          <a:xfrm>
            <a:off x="8135620" y="2305680"/>
            <a:ext cx="2738120" cy="71707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5" name="TextBox 14">
            <a:extLst>
              <a:ext uri="{FF2B5EF4-FFF2-40B4-BE49-F238E27FC236}">
                <a16:creationId xmlns:a16="http://schemas.microsoft.com/office/drawing/2014/main" id="{66C55C6E-890A-4633-BC0B-40CDFE6103E6}"/>
              </a:ext>
            </a:extLst>
          </p:cNvPr>
          <p:cNvSpPr txBox="1"/>
          <p:nvPr/>
        </p:nvSpPr>
        <p:spPr>
          <a:xfrm>
            <a:off x="8785373" y="2320860"/>
            <a:ext cx="1648947" cy="578043"/>
          </a:xfrm>
          <a:prstGeom prst="rect">
            <a:avLst/>
          </a:prstGeom>
          <a:noFill/>
        </p:spPr>
        <p:txBody>
          <a:bodyPr wrap="square">
            <a:spAutoFit/>
          </a:bodyPr>
          <a:lstStyle/>
          <a:p>
            <a:pPr>
              <a:lnSpc>
                <a:spcPct val="125000"/>
              </a:lnSpc>
            </a:pPr>
            <a:r>
              <a:rPr lang="en-MY" sz="2800" dirty="0">
                <a:latin typeface="Arial" panose="020B0604020202020204" pitchFamily="34" charset="0"/>
                <a:ea typeface="Open Sans SemiBold" panose="020B0706030804020204" pitchFamily="34" charset="0"/>
                <a:cs typeface="Arial" panose="020B0604020202020204" pitchFamily="34" charset="0"/>
              </a:rPr>
              <a:t>Partners</a:t>
            </a:r>
            <a:endParaRPr lang="en-MY" sz="2800" i="1" dirty="0">
              <a:latin typeface="Arial" panose="020B0604020202020204" pitchFamily="34" charset="0"/>
              <a:ea typeface="Open Sans Light" panose="020B0306030504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433B07DA-06A9-4CD4-B5F2-42557716CE67}"/>
              </a:ext>
            </a:extLst>
          </p:cNvPr>
          <p:cNvSpPr/>
          <p:nvPr/>
        </p:nvSpPr>
        <p:spPr>
          <a:xfrm>
            <a:off x="1935480" y="3306330"/>
            <a:ext cx="2199640" cy="717075"/>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7" name="TextBox 16">
            <a:extLst>
              <a:ext uri="{FF2B5EF4-FFF2-40B4-BE49-F238E27FC236}">
                <a16:creationId xmlns:a16="http://schemas.microsoft.com/office/drawing/2014/main" id="{296AA6AD-F64D-48F7-A88B-338285F7C6E5}"/>
              </a:ext>
            </a:extLst>
          </p:cNvPr>
          <p:cNvSpPr txBox="1"/>
          <p:nvPr/>
        </p:nvSpPr>
        <p:spPr>
          <a:xfrm>
            <a:off x="2270760" y="3396845"/>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1.</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8CBE8DBB-7C84-48DF-A79F-D84B5B3C1D4C}"/>
              </a:ext>
            </a:extLst>
          </p:cNvPr>
          <p:cNvSpPr/>
          <p:nvPr/>
        </p:nvSpPr>
        <p:spPr>
          <a:xfrm>
            <a:off x="1935480" y="4140760"/>
            <a:ext cx="2199640" cy="717075"/>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19" name="TextBox 18">
            <a:extLst>
              <a:ext uri="{FF2B5EF4-FFF2-40B4-BE49-F238E27FC236}">
                <a16:creationId xmlns:a16="http://schemas.microsoft.com/office/drawing/2014/main" id="{9C46C80B-746E-46CB-88B2-542D195BF78A}"/>
              </a:ext>
            </a:extLst>
          </p:cNvPr>
          <p:cNvSpPr txBox="1"/>
          <p:nvPr/>
        </p:nvSpPr>
        <p:spPr>
          <a:xfrm>
            <a:off x="2270760" y="4231275"/>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2.</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339F6A59-7B83-487A-9D69-26D1CCC56BF7}"/>
              </a:ext>
            </a:extLst>
          </p:cNvPr>
          <p:cNvSpPr/>
          <p:nvPr/>
        </p:nvSpPr>
        <p:spPr>
          <a:xfrm>
            <a:off x="1935480" y="5049438"/>
            <a:ext cx="2199640" cy="717075"/>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21" name="TextBox 20">
            <a:extLst>
              <a:ext uri="{FF2B5EF4-FFF2-40B4-BE49-F238E27FC236}">
                <a16:creationId xmlns:a16="http://schemas.microsoft.com/office/drawing/2014/main" id="{D56E94E2-413D-4D5E-91F7-1E9A03F94910}"/>
              </a:ext>
            </a:extLst>
          </p:cNvPr>
          <p:cNvSpPr txBox="1"/>
          <p:nvPr/>
        </p:nvSpPr>
        <p:spPr>
          <a:xfrm>
            <a:off x="2270760" y="5139953"/>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3.</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95897BF0-46FB-4FB1-ADEB-6010CF2CA195}"/>
              </a:ext>
            </a:extLst>
          </p:cNvPr>
          <p:cNvSpPr/>
          <p:nvPr/>
        </p:nvSpPr>
        <p:spPr>
          <a:xfrm>
            <a:off x="5397500" y="3268589"/>
            <a:ext cx="2199640" cy="717075"/>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23" name="TextBox 22">
            <a:extLst>
              <a:ext uri="{FF2B5EF4-FFF2-40B4-BE49-F238E27FC236}">
                <a16:creationId xmlns:a16="http://schemas.microsoft.com/office/drawing/2014/main" id="{E0390104-57CB-4461-AA3B-764910578FF3}"/>
              </a:ext>
            </a:extLst>
          </p:cNvPr>
          <p:cNvSpPr txBox="1"/>
          <p:nvPr/>
        </p:nvSpPr>
        <p:spPr>
          <a:xfrm>
            <a:off x="5732780" y="3359104"/>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1.</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E3102A19-61BA-4296-B5CB-F88F652C003C}"/>
              </a:ext>
            </a:extLst>
          </p:cNvPr>
          <p:cNvSpPr/>
          <p:nvPr/>
        </p:nvSpPr>
        <p:spPr>
          <a:xfrm>
            <a:off x="5397500" y="4103019"/>
            <a:ext cx="2199640" cy="717075"/>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25" name="TextBox 24">
            <a:extLst>
              <a:ext uri="{FF2B5EF4-FFF2-40B4-BE49-F238E27FC236}">
                <a16:creationId xmlns:a16="http://schemas.microsoft.com/office/drawing/2014/main" id="{3ABE15F7-460B-4E1A-9D5C-486C848C7D4F}"/>
              </a:ext>
            </a:extLst>
          </p:cNvPr>
          <p:cNvSpPr txBox="1"/>
          <p:nvPr/>
        </p:nvSpPr>
        <p:spPr>
          <a:xfrm>
            <a:off x="5732780" y="4193534"/>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2.</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A408638-7D74-48E0-B7EC-4122A2D677CF}"/>
              </a:ext>
            </a:extLst>
          </p:cNvPr>
          <p:cNvSpPr/>
          <p:nvPr/>
        </p:nvSpPr>
        <p:spPr>
          <a:xfrm>
            <a:off x="5397500" y="5011697"/>
            <a:ext cx="2199640" cy="717075"/>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27" name="TextBox 26">
            <a:extLst>
              <a:ext uri="{FF2B5EF4-FFF2-40B4-BE49-F238E27FC236}">
                <a16:creationId xmlns:a16="http://schemas.microsoft.com/office/drawing/2014/main" id="{8C21E834-D54D-4388-A6A7-1677DDAB1660}"/>
              </a:ext>
            </a:extLst>
          </p:cNvPr>
          <p:cNvSpPr txBox="1"/>
          <p:nvPr/>
        </p:nvSpPr>
        <p:spPr>
          <a:xfrm>
            <a:off x="5732780" y="5102212"/>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3.</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D05758F-37D6-445A-91AD-69885F9C5B5B}"/>
              </a:ext>
            </a:extLst>
          </p:cNvPr>
          <p:cNvSpPr/>
          <p:nvPr/>
        </p:nvSpPr>
        <p:spPr>
          <a:xfrm>
            <a:off x="9052560" y="3268589"/>
            <a:ext cx="2199640" cy="717075"/>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29" name="TextBox 28">
            <a:extLst>
              <a:ext uri="{FF2B5EF4-FFF2-40B4-BE49-F238E27FC236}">
                <a16:creationId xmlns:a16="http://schemas.microsoft.com/office/drawing/2014/main" id="{75B26B26-A352-4636-908B-337C597FEF70}"/>
              </a:ext>
            </a:extLst>
          </p:cNvPr>
          <p:cNvSpPr txBox="1"/>
          <p:nvPr/>
        </p:nvSpPr>
        <p:spPr>
          <a:xfrm>
            <a:off x="9387840" y="3359104"/>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1.</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C804B5C0-BB26-47BC-8A02-92253C2D36A4}"/>
              </a:ext>
            </a:extLst>
          </p:cNvPr>
          <p:cNvSpPr/>
          <p:nvPr/>
        </p:nvSpPr>
        <p:spPr>
          <a:xfrm>
            <a:off x="9052560" y="4103019"/>
            <a:ext cx="2199640" cy="717075"/>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31" name="TextBox 30">
            <a:extLst>
              <a:ext uri="{FF2B5EF4-FFF2-40B4-BE49-F238E27FC236}">
                <a16:creationId xmlns:a16="http://schemas.microsoft.com/office/drawing/2014/main" id="{FE79617D-E7AE-43D9-8543-BDD55B8AB92C}"/>
              </a:ext>
            </a:extLst>
          </p:cNvPr>
          <p:cNvSpPr txBox="1"/>
          <p:nvPr/>
        </p:nvSpPr>
        <p:spPr>
          <a:xfrm>
            <a:off x="9387840" y="4193534"/>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2.</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DB941D6B-5564-45CC-89E2-38E837F5B392}"/>
              </a:ext>
            </a:extLst>
          </p:cNvPr>
          <p:cNvSpPr/>
          <p:nvPr/>
        </p:nvSpPr>
        <p:spPr>
          <a:xfrm>
            <a:off x="9052560" y="5011697"/>
            <a:ext cx="2199640" cy="717075"/>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Arial" panose="020B0604020202020204" pitchFamily="34" charset="0"/>
            </a:endParaRPr>
          </a:p>
        </p:txBody>
      </p:sp>
      <p:sp>
        <p:nvSpPr>
          <p:cNvPr id="33" name="TextBox 32">
            <a:extLst>
              <a:ext uri="{FF2B5EF4-FFF2-40B4-BE49-F238E27FC236}">
                <a16:creationId xmlns:a16="http://schemas.microsoft.com/office/drawing/2014/main" id="{8D5C63C2-6CAF-429E-B35B-A8E97949056F}"/>
              </a:ext>
            </a:extLst>
          </p:cNvPr>
          <p:cNvSpPr txBox="1"/>
          <p:nvPr/>
        </p:nvSpPr>
        <p:spPr>
          <a:xfrm>
            <a:off x="9387840" y="5102212"/>
            <a:ext cx="1410187" cy="300531"/>
          </a:xfrm>
          <a:prstGeom prst="rect">
            <a:avLst/>
          </a:prstGeom>
          <a:noFill/>
        </p:spPr>
        <p:txBody>
          <a:bodyPr wrap="square">
            <a:spAutoFit/>
          </a:bodyPr>
          <a:lstStyle/>
          <a:p>
            <a:pPr>
              <a:lnSpc>
                <a:spcPct val="125000"/>
              </a:lnSpc>
            </a:pPr>
            <a:r>
              <a:rPr lang="en-MY" sz="1200" dirty="0">
                <a:latin typeface="Arial" panose="020B0604020202020204" pitchFamily="34" charset="0"/>
                <a:ea typeface="Open Sans SemiBold" panose="020B0706030804020204" pitchFamily="34" charset="0"/>
                <a:cs typeface="Arial" panose="020B0604020202020204" pitchFamily="34" charset="0"/>
              </a:rPr>
              <a:t>3.</a:t>
            </a:r>
            <a:endParaRPr lang="en-MY" sz="1200" i="1" dirty="0">
              <a:latin typeface="Arial" panose="020B0604020202020204" pitchFamily="34" charset="0"/>
              <a:ea typeface="Open Sans Light" panose="020B0306030504020204" pitchFamily="34" charset="0"/>
              <a:cs typeface="Arial" panose="020B0604020202020204" pitchFamily="34" charset="0"/>
            </a:endParaRPr>
          </a:p>
        </p:txBody>
      </p:sp>
      <p:cxnSp>
        <p:nvCxnSpPr>
          <p:cNvPr id="34" name="Connector: Elbow 33">
            <a:extLst>
              <a:ext uri="{FF2B5EF4-FFF2-40B4-BE49-F238E27FC236}">
                <a16:creationId xmlns:a16="http://schemas.microsoft.com/office/drawing/2014/main" id="{659AE3FB-616F-4F3B-AFD9-B82C9526D598}"/>
              </a:ext>
            </a:extLst>
          </p:cNvPr>
          <p:cNvCxnSpPr>
            <a:stCxn id="8" idx="2"/>
            <a:endCxn id="10" idx="0"/>
          </p:cNvCxnSpPr>
          <p:nvPr/>
        </p:nvCxnSpPr>
        <p:spPr>
          <a:xfrm rot="5400000">
            <a:off x="3926261" y="252721"/>
            <a:ext cx="737758" cy="3398520"/>
          </a:xfrm>
          <a:prstGeom prst="bentConnector3">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FB7586F5-7395-431C-94DD-E061E1A4BFC5}"/>
              </a:ext>
            </a:extLst>
          </p:cNvPr>
          <p:cNvCxnSpPr>
            <a:cxnSpLocks/>
            <a:stCxn id="8" idx="2"/>
            <a:endCxn id="14" idx="0"/>
          </p:cNvCxnSpPr>
          <p:nvPr/>
        </p:nvCxnSpPr>
        <p:spPr>
          <a:xfrm rot="16200000" flipH="1">
            <a:off x="7388251" y="189251"/>
            <a:ext cx="722578" cy="3510280"/>
          </a:xfrm>
          <a:prstGeom prst="bentConnector3">
            <a:avLst>
              <a:gd name="adj1" fmla="val 50000"/>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580499-3EA8-46EF-9503-0B17F8E2FE4B}"/>
              </a:ext>
            </a:extLst>
          </p:cNvPr>
          <p:cNvCxnSpPr>
            <a:stCxn id="8" idx="2"/>
            <a:endCxn id="12" idx="0"/>
          </p:cNvCxnSpPr>
          <p:nvPr/>
        </p:nvCxnSpPr>
        <p:spPr>
          <a:xfrm>
            <a:off x="5994400" y="1583102"/>
            <a:ext cx="0" cy="72185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B4FE73B9-210B-42B4-933C-3C69EE51579F}"/>
              </a:ext>
            </a:extLst>
          </p:cNvPr>
          <p:cNvCxnSpPr>
            <a:endCxn id="20" idx="1"/>
          </p:cNvCxnSpPr>
          <p:nvPr/>
        </p:nvCxnSpPr>
        <p:spPr>
          <a:xfrm rot="16200000" flipH="1">
            <a:off x="552006" y="4024501"/>
            <a:ext cx="2385949"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97C84300-4B1B-4BF0-886E-AE452AB6B6AD}"/>
              </a:ext>
            </a:extLst>
          </p:cNvPr>
          <p:cNvCxnSpPr>
            <a:cxnSpLocks/>
            <a:endCxn id="18" idx="1"/>
          </p:cNvCxnSpPr>
          <p:nvPr/>
        </p:nvCxnSpPr>
        <p:spPr>
          <a:xfrm rot="16200000" flipH="1">
            <a:off x="1006345" y="3570163"/>
            <a:ext cx="1477270"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1EA95C23-756E-4E01-B91A-F04201C8AA69}"/>
              </a:ext>
            </a:extLst>
          </p:cNvPr>
          <p:cNvCxnSpPr>
            <a:endCxn id="16" idx="1"/>
          </p:cNvCxnSpPr>
          <p:nvPr/>
        </p:nvCxnSpPr>
        <p:spPr>
          <a:xfrm rot="16200000" flipH="1">
            <a:off x="1431514" y="3160901"/>
            <a:ext cx="626933"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55AD82B0-9A2B-4932-925C-B1D641F3CE67}"/>
              </a:ext>
            </a:extLst>
          </p:cNvPr>
          <p:cNvCxnSpPr/>
          <p:nvPr/>
        </p:nvCxnSpPr>
        <p:spPr>
          <a:xfrm rot="16200000" flipH="1">
            <a:off x="4014024" y="4024501"/>
            <a:ext cx="2385949"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CEB6AA7-A0FB-4705-8F0A-EAE48BD1BEF3}"/>
              </a:ext>
            </a:extLst>
          </p:cNvPr>
          <p:cNvCxnSpPr>
            <a:cxnSpLocks/>
          </p:cNvCxnSpPr>
          <p:nvPr/>
        </p:nvCxnSpPr>
        <p:spPr>
          <a:xfrm rot="16200000" flipH="1">
            <a:off x="4468363" y="3570163"/>
            <a:ext cx="1477270"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3250DFB-81EE-4CE9-A359-CB7165FCD9A4}"/>
              </a:ext>
            </a:extLst>
          </p:cNvPr>
          <p:cNvCxnSpPr/>
          <p:nvPr/>
        </p:nvCxnSpPr>
        <p:spPr>
          <a:xfrm rot="16200000" flipH="1">
            <a:off x="4893532" y="3160901"/>
            <a:ext cx="626933"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9206D23-A54B-4689-ABE4-92C1FDE4C7CA}"/>
              </a:ext>
            </a:extLst>
          </p:cNvPr>
          <p:cNvCxnSpPr/>
          <p:nvPr/>
        </p:nvCxnSpPr>
        <p:spPr>
          <a:xfrm rot="16200000" flipH="1">
            <a:off x="7666546" y="4009172"/>
            <a:ext cx="2385949"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380CD079-BA25-489A-BEC2-9F497867B355}"/>
              </a:ext>
            </a:extLst>
          </p:cNvPr>
          <p:cNvCxnSpPr>
            <a:cxnSpLocks/>
          </p:cNvCxnSpPr>
          <p:nvPr/>
        </p:nvCxnSpPr>
        <p:spPr>
          <a:xfrm rot="16200000" flipH="1">
            <a:off x="8120885" y="3554834"/>
            <a:ext cx="1477270"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2630B428-C363-48A0-8400-CA3D570884A7}"/>
              </a:ext>
            </a:extLst>
          </p:cNvPr>
          <p:cNvCxnSpPr/>
          <p:nvPr/>
        </p:nvCxnSpPr>
        <p:spPr>
          <a:xfrm rot="16200000" flipH="1">
            <a:off x="8546054" y="3145572"/>
            <a:ext cx="626933" cy="381000"/>
          </a:xfrm>
          <a:prstGeom prst="bentConnector2">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00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5B82966-839F-42D2-A83D-49A3CE28F500}"/>
              </a:ext>
            </a:extLst>
          </p:cNvPr>
          <p:cNvSpPr>
            <a:spLocks noGrp="1"/>
          </p:cNvSpPr>
          <p:nvPr>
            <p:ph type="pic" sz="quarter" idx="11"/>
          </p:nvPr>
        </p:nvSpPr>
        <p:spPr/>
        <p:txBody>
          <a:bodyPr/>
          <a:lstStyle/>
          <a:p>
            <a:endParaRPr lang="en-US" sz="3600"/>
          </a:p>
        </p:txBody>
      </p:sp>
      <p:sp>
        <p:nvSpPr>
          <p:cNvPr id="3" name="Picture Placeholder 2">
            <a:extLst>
              <a:ext uri="{FF2B5EF4-FFF2-40B4-BE49-F238E27FC236}">
                <a16:creationId xmlns:a16="http://schemas.microsoft.com/office/drawing/2014/main" id="{27CC8ECD-35C3-4EFD-AE29-938610F662B3}"/>
              </a:ext>
            </a:extLst>
          </p:cNvPr>
          <p:cNvSpPr>
            <a:spLocks noGrp="1"/>
          </p:cNvSpPr>
          <p:nvPr>
            <p:ph type="pic" sz="quarter" idx="12"/>
          </p:nvPr>
        </p:nvSpPr>
        <p:spPr/>
        <p:txBody>
          <a:bodyPr/>
          <a:lstStyle/>
          <a:p>
            <a:endParaRPr lang="en-US" sz="3600"/>
          </a:p>
        </p:txBody>
      </p:sp>
      <p:sp>
        <p:nvSpPr>
          <p:cNvPr id="4" name="Picture Placeholder 3">
            <a:extLst>
              <a:ext uri="{FF2B5EF4-FFF2-40B4-BE49-F238E27FC236}">
                <a16:creationId xmlns:a16="http://schemas.microsoft.com/office/drawing/2014/main" id="{65C0507F-BB15-4A49-8B2B-C963DDD60631}"/>
              </a:ext>
            </a:extLst>
          </p:cNvPr>
          <p:cNvSpPr>
            <a:spLocks noGrp="1"/>
          </p:cNvSpPr>
          <p:nvPr>
            <p:ph type="pic" sz="quarter" idx="13"/>
          </p:nvPr>
        </p:nvSpPr>
        <p:spPr/>
        <p:txBody>
          <a:bodyPr/>
          <a:lstStyle/>
          <a:p>
            <a:endParaRPr lang="en-US" sz="3600"/>
          </a:p>
        </p:txBody>
      </p:sp>
      <p:sp>
        <p:nvSpPr>
          <p:cNvPr id="5" name="Picture Placeholder 4">
            <a:extLst>
              <a:ext uri="{FF2B5EF4-FFF2-40B4-BE49-F238E27FC236}">
                <a16:creationId xmlns:a16="http://schemas.microsoft.com/office/drawing/2014/main" id="{E07727FE-A64F-4591-9F55-45D6665717BC}"/>
              </a:ext>
            </a:extLst>
          </p:cNvPr>
          <p:cNvSpPr>
            <a:spLocks noGrp="1"/>
          </p:cNvSpPr>
          <p:nvPr>
            <p:ph type="pic" sz="quarter" idx="14"/>
          </p:nvPr>
        </p:nvSpPr>
        <p:spPr/>
        <p:txBody>
          <a:bodyPr/>
          <a:lstStyle/>
          <a:p>
            <a:endParaRPr lang="en-US" sz="3600"/>
          </a:p>
        </p:txBody>
      </p:sp>
      <p:sp>
        <p:nvSpPr>
          <p:cNvPr id="6" name="Title 5">
            <a:extLst>
              <a:ext uri="{FF2B5EF4-FFF2-40B4-BE49-F238E27FC236}">
                <a16:creationId xmlns:a16="http://schemas.microsoft.com/office/drawing/2014/main" id="{12D7C16F-1FA8-4132-A44D-2C744F0A36AB}"/>
              </a:ext>
            </a:extLst>
          </p:cNvPr>
          <p:cNvSpPr>
            <a:spLocks noGrp="1"/>
          </p:cNvSpPr>
          <p:nvPr>
            <p:ph type="title"/>
          </p:nvPr>
        </p:nvSpPr>
        <p:spPr/>
        <p:txBody>
          <a:bodyPr/>
          <a:lstStyle/>
          <a:p>
            <a:r>
              <a:rPr lang="en-US" dirty="0"/>
              <a:t>Plans for Next Year</a:t>
            </a:r>
          </a:p>
        </p:txBody>
      </p:sp>
      <p:sp>
        <p:nvSpPr>
          <p:cNvPr id="8" name="Rectangle 7">
            <a:extLst>
              <a:ext uri="{FF2B5EF4-FFF2-40B4-BE49-F238E27FC236}">
                <a16:creationId xmlns:a16="http://schemas.microsoft.com/office/drawing/2014/main" id="{A500846C-BD0B-49E2-98BC-116A66646EF6}"/>
              </a:ext>
            </a:extLst>
          </p:cNvPr>
          <p:cNvSpPr/>
          <p:nvPr/>
        </p:nvSpPr>
        <p:spPr>
          <a:xfrm>
            <a:off x="498465" y="1838527"/>
            <a:ext cx="2476272" cy="3463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Dr. McNab may come to speak in January or March.</a:t>
            </a:r>
            <a:endParaRPr lang="en-MY" sz="24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0A9E876-D76D-4801-9F38-72FA51834088}"/>
              </a:ext>
            </a:extLst>
          </p:cNvPr>
          <p:cNvSpPr/>
          <p:nvPr/>
        </p:nvSpPr>
        <p:spPr>
          <a:xfrm>
            <a:off x="6313483" y="1838526"/>
            <a:ext cx="2494298" cy="3463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Strategic Plan</a:t>
            </a:r>
            <a:endParaRPr lang="en-MY" sz="24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D14C24B-89A5-45A5-9635-F31AF4625C68}"/>
              </a:ext>
            </a:extLst>
          </p:cNvPr>
          <p:cNvSpPr/>
          <p:nvPr/>
        </p:nvSpPr>
        <p:spPr>
          <a:xfrm>
            <a:off x="3384220" y="1838526"/>
            <a:ext cx="2494298" cy="34630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Draft a one-page information sheet about the workgroup</a:t>
            </a:r>
            <a:endParaRPr lang="en-MY" sz="24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5973FFF-9CA8-4FB4-BD85-D96B0196FBDA}"/>
              </a:ext>
            </a:extLst>
          </p:cNvPr>
          <p:cNvSpPr/>
          <p:nvPr/>
        </p:nvSpPr>
        <p:spPr>
          <a:xfrm>
            <a:off x="9227802" y="1838527"/>
            <a:ext cx="2494298" cy="34630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MY" sz="2400" dirty="0">
                <a:solidFill>
                  <a:schemeClr val="tx1"/>
                </a:solidFill>
                <a:latin typeface="Arial" panose="020B0604020202020204" pitchFamily="34" charset="0"/>
                <a:ea typeface="Open Sans SemiBold" panose="020B0706030804020204" pitchFamily="34" charset="0"/>
                <a:cs typeface="Arial" panose="020B0604020202020204" pitchFamily="34" charset="0"/>
              </a:rPr>
              <a:t>Ideas</a:t>
            </a:r>
            <a:endParaRPr lang="en-MY" sz="2400" i="1" dirty="0">
              <a:solidFill>
                <a:schemeClr val="tx1"/>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232202339"/>
      </p:ext>
    </p:extLst>
  </p:cSld>
  <p:clrMapOvr>
    <a:masterClrMapping/>
  </p:clrMapOvr>
</p:sld>
</file>

<file path=ppt/theme/theme1.xml><?xml version="1.0" encoding="utf-8"?>
<a:theme xmlns:a="http://schemas.openxmlformats.org/drawingml/2006/main" name="No Footer Pages">
  <a:themeElements>
    <a:clrScheme name="Custom 1">
      <a:dk1>
        <a:srgbClr val="FFFFFF"/>
      </a:dk1>
      <a:lt1>
        <a:srgbClr val="012169"/>
      </a:lt1>
      <a:dk2>
        <a:srgbClr val="FFFFFF"/>
      </a:dk2>
      <a:lt2>
        <a:srgbClr val="012169"/>
      </a:lt2>
      <a:accent1>
        <a:srgbClr val="F2A900"/>
      </a:accent1>
      <a:accent2>
        <a:srgbClr val="E35205"/>
      </a:accent2>
      <a:accent3>
        <a:srgbClr val="008C95"/>
      </a:accent3>
      <a:accent4>
        <a:srgbClr val="F2A900"/>
      </a:accent4>
      <a:accent5>
        <a:srgbClr val="E35205"/>
      </a:accent5>
      <a:accent6>
        <a:srgbClr val="008C95"/>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686</Words>
  <Application>Microsoft Office PowerPoint</Application>
  <PresentationFormat>Widescreen</PresentationFormat>
  <Paragraphs>69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Black</vt:lpstr>
      <vt:lpstr>Calibri</vt:lpstr>
      <vt:lpstr>webapp1_icons_cc</vt:lpstr>
      <vt:lpstr>webapp2_icons_cc</vt:lpstr>
      <vt:lpstr>No Footer Pages</vt:lpstr>
      <vt:lpstr>PowerPoint Presentation</vt:lpstr>
      <vt:lpstr>PowerPoint Presentation</vt:lpstr>
      <vt:lpstr>Agenda</vt:lpstr>
      <vt:lpstr>PowerPoint Presentation</vt:lpstr>
      <vt:lpstr>End of Year Report</vt:lpstr>
      <vt:lpstr>PowerPoint Presentation</vt:lpstr>
      <vt:lpstr>PowerPoint Presentation</vt:lpstr>
      <vt:lpstr>PowerPoint Presentation</vt:lpstr>
      <vt:lpstr>Plans for Next Year</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Jordanna</dc:creator>
  <cp:lastModifiedBy>Mcleod, Jordanna</cp:lastModifiedBy>
  <cp:revision>2</cp:revision>
  <dcterms:created xsi:type="dcterms:W3CDTF">2024-11-06T18:29:40Z</dcterms:created>
  <dcterms:modified xsi:type="dcterms:W3CDTF">2024-11-12T17:11:10Z</dcterms:modified>
</cp:coreProperties>
</file>