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73" r:id="rId4"/>
    <p:sldId id="278" r:id="rId5"/>
    <p:sldId id="283" r:id="rId6"/>
    <p:sldId id="279" r:id="rId7"/>
    <p:sldId id="277" r:id="rId8"/>
    <p:sldId id="280" r:id="rId9"/>
    <p:sldId id="284" r:id="rId10"/>
    <p:sldId id="269" r:id="rId11"/>
    <p:sldId id="281" r:id="rId12"/>
    <p:sldId id="268" r:id="rId13"/>
    <p:sldId id="272" r:id="rId14"/>
    <p:sldId id="263" r:id="rId15"/>
    <p:sldId id="26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C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839" autoAdjust="0"/>
  </p:normalViewPr>
  <p:slideViewPr>
    <p:cSldViewPr snapToGrid="0">
      <p:cViewPr varScale="1">
        <p:scale>
          <a:sx n="86" d="100"/>
          <a:sy n="86" d="100"/>
        </p:scale>
        <p:origin x="24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956372741801613E-2"/>
          <c:y val="0.10137264583554664"/>
          <c:w val="0.81581911114961447"/>
          <c:h val="0.7923467070961062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44-47D9-90A2-0E937D5277D6}"/>
              </c:ext>
            </c:extLst>
          </c:dPt>
          <c:dPt>
            <c:idx val="1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44-47D9-90A2-0E937D5277D6}"/>
              </c:ext>
            </c:extLst>
          </c:dPt>
          <c:dPt>
            <c:idx val="2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44-47D9-90A2-0E937D5277D6}"/>
              </c:ext>
            </c:extLst>
          </c:dPt>
          <c:dLbls>
            <c:dLbl>
              <c:idx val="0"/>
              <c:layout>
                <c:manualLayout>
                  <c:x val="-6.0083028454397017E-2"/>
                  <c:y val="3.094777185789952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35003783906809"/>
                      <c:h val="0.22947309834470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D44-47D9-90A2-0E937D5277D6}"/>
                </c:ext>
              </c:extLst>
            </c:dLbl>
            <c:dLbl>
              <c:idx val="1"/>
              <c:layout>
                <c:manualLayout>
                  <c:x val="0.10172467030175179"/>
                  <c:y val="-0.3422051091603455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C077024-5D54-4127-9583-CE4E231E4F2C}" type="CATEGORYNAME">
                      <a: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
</a:t>
                    </a:r>
                    <a:fld id="{FE1601DF-AEF7-43A7-8CE5-43AB83ECA6A5}" type="PERCENTAGE">
                      <a:rPr lang="en-US" sz="16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6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44-47D9-90A2-0E937D5277D6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A0C8B78-4D51-4182-BA53-463FDF3ADA68}" type="CATEGORYNAME">
                      <a:rPr lang="en-US" sz="16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
</a:t>
                    </a:r>
                    <a:fld id="{5ABB40B4-254B-4A39-BDCE-0D117BF94E8C}" type="PERCENTAGE">
                      <a:rPr lang="en-US" sz="16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6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44-47D9-90A2-0E937D5277D6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Sheet1!$A$12:$A$14</c:f>
              <c:strCache>
                <c:ptCount val="3"/>
                <c:pt idx="0">
                  <c:v>Motor vehicle traffic crashes</c:v>
                </c:pt>
                <c:pt idx="1">
                  <c:v>Falls</c:v>
                </c:pt>
                <c:pt idx="2">
                  <c:v>Other</c:v>
                </c:pt>
              </c:strCache>
            </c:strRef>
          </c:cat>
          <c:val>
            <c:numRef>
              <c:f>Sheet1!$B$12:$B$14</c:f>
              <c:numCache>
                <c:formatCode>0.0%</c:formatCode>
                <c:ptCount val="3"/>
                <c:pt idx="0">
                  <c:v>0.24461927005341619</c:v>
                </c:pt>
                <c:pt idx="1">
                  <c:v>0.4906689314529647</c:v>
                </c:pt>
                <c:pt idx="2">
                  <c:v>0.26471179849361909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44-47D9-90A2-0E937D5277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Sheet1!$E$13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7E-4638-9598-14861E81A69B}"/>
              </c:ext>
            </c:extLst>
          </c:dPt>
          <c:dPt>
            <c:idx val="1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7E-4638-9598-14861E81A69B}"/>
              </c:ext>
            </c:extLst>
          </c:dPt>
          <c:dPt>
            <c:idx val="2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7E-4638-9598-14861E81A69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7E-4638-9598-14861E81A69B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C7E-4638-9598-14861E81A69B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C7E-4638-9598-14861E81A69B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C7E-4638-9598-14861E81A69B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C7E-4638-9598-14861E81A69B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C7E-4638-9598-14861E81A69B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C7E-4638-9598-14861E81A69B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Sheet1!$D$14:$D$18</c:f>
              <c:strCache>
                <c:ptCount val="5"/>
                <c:pt idx="0">
                  <c:v>Under 15 </c:v>
                </c:pt>
                <c:pt idx="1">
                  <c:v>15 - 24 </c:v>
                </c:pt>
                <c:pt idx="2">
                  <c:v>25 - 44 </c:v>
                </c:pt>
                <c:pt idx="3">
                  <c:v>45 - 64 </c:v>
                </c:pt>
                <c:pt idx="4">
                  <c:v>65 and Over </c:v>
                </c:pt>
              </c:strCache>
            </c:strRef>
          </c:cat>
          <c:val>
            <c:numRef>
              <c:f>Sheet1!$E$14:$E$18</c:f>
              <c:numCache>
                <c:formatCode>0%</c:formatCode>
                <c:ptCount val="5"/>
                <c:pt idx="0">
                  <c:v>0.22289999999999999</c:v>
                </c:pt>
                <c:pt idx="1">
                  <c:v>0.1197</c:v>
                </c:pt>
                <c:pt idx="2">
                  <c:v>0.1166</c:v>
                </c:pt>
                <c:pt idx="3">
                  <c:v>0.17319999999999999</c:v>
                </c:pt>
                <c:pt idx="4">
                  <c:v>0.36719999999999997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7E-4638-9598-14861E81A69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DA6B60-AE59-45AC-BF46-ADDCACAC0CF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5F9CC6-130C-4603-B1FF-E1CBA7D8C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5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9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02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 quarterly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64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0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3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4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6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1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5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 Information for Community Assessment Data (MICA)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F9CC6-130C-4603-B1FF-E1CBA7D8CB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5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pening Title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5AEC-7644-44A1-B48B-DF9AA02C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E164D-53E8-42F2-A25D-D1C3E08B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2CE0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75A0B-08FD-42E0-B867-2370DBAB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545" y="6485081"/>
            <a:ext cx="2743200" cy="365125"/>
          </a:xfrm>
        </p:spPr>
        <p:txBody>
          <a:bodyPr/>
          <a:lstStyle/>
          <a:p>
            <a:fld id="{A30C16C3-DF53-47DF-A669-F2CAD110DC51}" type="datetimeFigureOut">
              <a:rPr lang="en-US" smtClean="0"/>
              <a:t>1/10/2023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all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46016-A084-4373-B3F6-C6D82272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312" y="6485370"/>
            <a:ext cx="2549236" cy="365125"/>
          </a:xfrm>
        </p:spPr>
        <p:txBody>
          <a:bodyPr/>
          <a:lstStyle/>
          <a:p>
            <a:fld id="{A30C16C3-DF53-47DF-A669-F2CAD110DC5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C515D5-3BDE-4684-94F8-C4FAB46247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70913" y="1394691"/>
            <a:ext cx="3067050" cy="47473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EA4F5B-7B76-4FE7-B92A-3B2E2C844A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8618" y="1052946"/>
            <a:ext cx="7656946" cy="52462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78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all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2D6AB-7CA6-47C8-A8F9-FADCAA4A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546" y="6494606"/>
            <a:ext cx="2567709" cy="365125"/>
          </a:xfrm>
        </p:spPr>
        <p:txBody>
          <a:bodyPr/>
          <a:lstStyle/>
          <a:p>
            <a:fld id="{A30C16C3-DF53-47DF-A669-F2CAD110DC5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D4E2B0-51B5-439C-ACEE-CD2B541EF2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513" y="1431925"/>
            <a:ext cx="3113087" cy="4654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775DD1-1499-4AAE-A8B5-DF0D89B386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3713" y="1431925"/>
            <a:ext cx="7527925" cy="4654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67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447E5-A849-401A-89DA-9789820D9E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5791200"/>
            <a:ext cx="11341100" cy="582613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disclaimer language, defined by project:</a:t>
            </a:r>
          </a:p>
        </p:txBody>
      </p:sp>
    </p:spTree>
    <p:extLst>
      <p:ext uri="{BB962C8B-B14F-4D97-AF65-F5344CB8AC3E}">
        <p14:creationId xmlns:p14="http://schemas.microsoft.com/office/powerpoint/2010/main" val="266150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5CA0-D0BF-41F3-A4B0-5AEEB6EC6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820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BD955-C6C6-4028-B281-743057C45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456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89BB9-60A7-4701-B73A-8156C78D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64" y="6483639"/>
            <a:ext cx="2743200" cy="365125"/>
          </a:xfrm>
        </p:spPr>
        <p:txBody>
          <a:bodyPr/>
          <a:lstStyle/>
          <a:p>
            <a:fld id="{A30C16C3-DF53-47DF-A669-F2CAD110DC51}" type="datetimeFigureOut">
              <a:rPr lang="en-US" smtClean="0"/>
              <a:t>1/10/2023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3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1650-1DD1-4A5E-8D82-A3BA1060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9640-81CF-488E-B94D-8337DAFF4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F04B6-0209-488B-AAA4-32C27CA7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546" y="6492875"/>
            <a:ext cx="2743200" cy="365125"/>
          </a:xfrm>
        </p:spPr>
        <p:txBody>
          <a:bodyPr/>
          <a:lstStyle/>
          <a:p>
            <a:fld id="{A30C16C3-DF53-47DF-A669-F2CAD110DC51}" type="datetimeFigureOut">
              <a:rPr lang="en-US" smtClean="0"/>
              <a:t>1/10/2023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7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2820-B60A-419B-8A6A-2CEDFED1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96520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308A2-1627-4A11-A1AD-DCA21D5F7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2D602-DBE2-4B3D-AE40-1BF7E858D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60FB9-D369-497D-A1AD-2AE3E11B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" y="6485081"/>
            <a:ext cx="2743200" cy="365125"/>
          </a:xfrm>
        </p:spPr>
        <p:txBody>
          <a:bodyPr/>
          <a:lstStyle/>
          <a:p>
            <a:fld id="{A30C16C3-DF53-47DF-A669-F2CAD110DC51}" type="datetimeFigureOut">
              <a:rPr lang="en-US" smtClean="0"/>
              <a:t>1/10/2023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3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2820-B60A-419B-8A6A-2CEDFED1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96520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308A2-1627-4A11-A1AD-DCA21D5F7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9781" y="1763713"/>
            <a:ext cx="730596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60FB9-D369-497D-A1AD-2AE3E11B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" y="6485081"/>
            <a:ext cx="2743200" cy="365125"/>
          </a:xfrm>
        </p:spPr>
        <p:txBody>
          <a:bodyPr/>
          <a:lstStyle/>
          <a:p>
            <a:fld id="{A30C16C3-DF53-47DF-A669-F2CAD110DC51}" type="datetimeFigureOut">
              <a:rPr lang="en-US" smtClean="0"/>
              <a:t>1/10/2023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9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5911-17F2-4559-9B79-8664B6F1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372"/>
            <a:ext cx="5157787" cy="823912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1760-1075-4C66-AEF3-A63F8E269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3455"/>
            <a:ext cx="5157787" cy="4296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D40F8-C43C-41E3-ADE8-16991F726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93455"/>
            <a:ext cx="5183188" cy="4296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A0B0E2-9EE4-44C6-82C7-C6B7DCB6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545" y="6494317"/>
            <a:ext cx="2743200" cy="365125"/>
          </a:xfrm>
        </p:spPr>
        <p:txBody>
          <a:bodyPr/>
          <a:lstStyle/>
          <a:p>
            <a:fld id="{A30C16C3-DF53-47DF-A669-F2CAD110DC5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567DC7-8705-4869-AFAB-70869A534C3B}"/>
              </a:ext>
            </a:extLst>
          </p:cNvPr>
          <p:cNvSpPr txBox="1">
            <a:spLocks/>
          </p:cNvSpPr>
          <p:nvPr userDrawn="1"/>
        </p:nvSpPr>
        <p:spPr>
          <a:xfrm>
            <a:off x="6169024" y="1024372"/>
            <a:ext cx="5183188" cy="83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23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D494C-A486-46F1-B8DE-B57D4D00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783" y="6494320"/>
            <a:ext cx="2743200" cy="365125"/>
          </a:xfrm>
        </p:spPr>
        <p:txBody>
          <a:bodyPr/>
          <a:lstStyle/>
          <a:p>
            <a:fld id="{A30C16C3-DF53-47DF-A669-F2CAD110DC5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55DF07-6E03-4EE0-B3DF-21E2E74970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875" y="1141413"/>
            <a:ext cx="2533650" cy="5224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58B602-CFA9-431D-A529-4BD1EE0B50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65513" y="1141413"/>
            <a:ext cx="4772795" cy="52244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96984F-1FF7-47B3-9ADE-D98C17B5C7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9175" y="1141413"/>
            <a:ext cx="3065463" cy="337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DFFED0-D89A-4132-8E78-391C97F814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9175" y="4608513"/>
            <a:ext cx="3065463" cy="508432"/>
          </a:xfr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  <a:lvl2pPr>
              <a:defRPr sz="1200" i="1"/>
            </a:lvl2pPr>
            <a:lvl3pPr>
              <a:defRPr sz="1200" i="1"/>
            </a:lvl3pPr>
            <a:lvl4pPr>
              <a:defRPr sz="1200" i="1"/>
            </a:lvl4pPr>
            <a:lvl5pPr>
              <a:defRPr sz="1200" i="1"/>
            </a:lvl5pPr>
          </a:lstStyle>
          <a:p>
            <a:pPr lvl="0"/>
            <a:r>
              <a:rPr lang="en-US" dirty="0"/>
              <a:t>Caption or credit </a:t>
            </a:r>
          </a:p>
          <a:p>
            <a:pPr lvl="0"/>
            <a:r>
              <a:rPr lang="en-US" dirty="0"/>
              <a:t>(be sure to include ALT-Text in picture)</a:t>
            </a:r>
          </a:p>
        </p:txBody>
      </p:sp>
    </p:spTree>
    <p:extLst>
      <p:ext uri="{BB962C8B-B14F-4D97-AF65-F5344CB8AC3E}">
        <p14:creationId xmlns:p14="http://schemas.microsoft.com/office/powerpoint/2010/main" val="108297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B455-FF77-4008-AA0C-53BFA086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" y="1097279"/>
            <a:ext cx="2678546" cy="1257415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354E2-7407-4317-ADA2-86C2BC89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189" y="1199862"/>
            <a:ext cx="750461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409DA-EAE5-4DBC-BD48-DC68C8390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909" y="2549236"/>
            <a:ext cx="2134321" cy="339364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B48A-588C-4A68-AA39-26756843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544" y="6485081"/>
            <a:ext cx="2743200" cy="365125"/>
          </a:xfrm>
        </p:spPr>
        <p:txBody>
          <a:bodyPr/>
          <a:lstStyle/>
          <a:p>
            <a:fld id="{A30C16C3-DF53-47DF-A669-F2CAD110DC51}" type="datetimeFigureOut">
              <a:rPr lang="en-US" smtClean="0"/>
              <a:t>1/10/2023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3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pl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C7D1-9DB4-4787-9B4A-6EEB4505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5690"/>
            <a:ext cx="3932237" cy="115170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34BAC-D31B-48E2-85FB-4A2826A7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86CBB-1907-402E-AF4B-ED8E196E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784" y="6492875"/>
            <a:ext cx="2743200" cy="365125"/>
          </a:xfrm>
        </p:spPr>
        <p:txBody>
          <a:bodyPr/>
          <a:lstStyle/>
          <a:p>
            <a:fld id="{A30C16C3-DF53-47DF-A669-F2CAD110DC5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1ACD55-31A3-476E-AF9A-BD36F9FDD9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6050" y="1193800"/>
            <a:ext cx="5243513" cy="4841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97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A1E65-A07C-4BDC-9C02-7FC74AE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8D6F5-038F-428D-839B-0BE58BE5D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B5136-F93E-4F39-A07A-026E2B138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3964" y="6485370"/>
            <a:ext cx="254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16C3-DF53-47DF-A669-F2CAD110DC5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4C66E-260A-4B2A-B958-5B6C4C474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5A571-981D-45D0-BC52-B630BFBE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2578-9D8C-4B14-9CB8-5EFF2D99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62" r:id="rId5"/>
    <p:sldLayoutId id="2147483653" r:id="rId6"/>
    <p:sldLayoutId id="2147483655" r:id="rId7"/>
    <p:sldLayoutId id="2147483656" r:id="rId8"/>
    <p:sldLayoutId id="2147483657" r:id="rId9"/>
    <p:sldLayoutId id="2147483654" r:id="rId10"/>
    <p:sldLayoutId id="214748366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co-criticalcare/Fulltext/2022/04000/Acute_traumatic_brain_injury_in_frail_patients_.10.aspx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raumaticbraininjury/get_the_fact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o.gov/seniors/aaa/exercise-health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ealth.mo.gov/living/healthcondiseases/tbi/" TargetMode="External"/><Relationship Id="rId5" Type="http://schemas.openxmlformats.org/officeDocument/2006/relationships/hyperlink" Target="https://www.biamo.org/" TargetMode="External"/><Relationship Id="rId4" Type="http://schemas.openxmlformats.org/officeDocument/2006/relationships/hyperlink" Target="https://www.cdc.gov/homeandrecreationalsafety/pdf/falls/cdc_falls_compendium-2015-a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eofmo.webex.com/stateofmo/j.php?MTID=m9b79ad9b7759f5dfc13bc802e3ee8da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s://stateofmo.webex.com/stateofmo/j.php?MTID=m3fa44c442d01c29abef83d12e09920c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raumaticbraininjury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raumaticbraininjury/concussion/symptom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doi/abs/10.1080/02699050601111419" TargetMode="External"/><Relationship Id="rId3" Type="http://schemas.openxmlformats.org/officeDocument/2006/relationships/hyperlink" Target="https://www.ncbi.nlm.nih.gov/pmc/articles/PMC7048626/" TargetMode="Externa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raumaticbraininjury/concussion/symptom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hyperlink" Target="https://www.ncbi.nlm.nih.gov/pmc/articles/PMC736708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332E-A504-43CC-A9D6-982CA4F4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Falls and TBI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38A8C-28EE-47B7-8E4A-97FEAB1A9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Kelli Barton, PhD</a:t>
            </a:r>
          </a:p>
          <a:p>
            <a:r>
              <a:rPr lang="en-US" dirty="0"/>
              <a:t>Gerontologist</a:t>
            </a:r>
          </a:p>
          <a:p>
            <a:r>
              <a:rPr lang="en-US" dirty="0"/>
              <a:t>Director, Heath and Aging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60897-553C-7553-0301-373AE7D4CA46}"/>
              </a:ext>
            </a:extLst>
          </p:cNvPr>
          <p:cNvSpPr txBox="1"/>
          <p:nvPr/>
        </p:nvSpPr>
        <p:spPr>
          <a:xfrm>
            <a:off x="476802" y="888759"/>
            <a:ext cx="489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January 10,2023</a:t>
            </a:r>
          </a:p>
          <a:p>
            <a:r>
              <a:rPr lang="en-US" sz="1800" dirty="0">
                <a:solidFill>
                  <a:schemeClr val="bg1"/>
                </a:solidFill>
              </a:rPr>
              <a:t>Show Me Falls Free Missouri Coalition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phic 6" descr="Brain in head outline">
            <a:extLst>
              <a:ext uri="{FF2B5EF4-FFF2-40B4-BE49-F238E27FC236}">
                <a16:creationId xmlns:a16="http://schemas.microsoft.com/office/drawing/2014/main" id="{DB59C3EF-423C-3739-ACA6-482D47C04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97216" y="3614944"/>
            <a:ext cx="2352261" cy="23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5126-5710-1E91-AA4D-C36ACCAD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Frailty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E9A4-BD81-D36E-C5B3-BCFD92EF5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35681"/>
            <a:ext cx="4009948" cy="44793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Related to increased risk of falls</a:t>
            </a:r>
          </a:p>
          <a:p>
            <a:r>
              <a:rPr lang="en-US" dirty="0"/>
              <a:t>Not a direct natural consequence of aging</a:t>
            </a:r>
          </a:p>
          <a:p>
            <a:r>
              <a:rPr lang="en-US" dirty="0"/>
              <a:t>Often results from intersection of age-related decline with chronic diseases and conditions</a:t>
            </a:r>
          </a:p>
          <a:p>
            <a:r>
              <a:rPr lang="en-US" dirty="0"/>
              <a:t>Ground or low-level (low-energy) falls, which are typical in frail patients, is the major cause for the increasing prevalence of elderly patients with TBI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E630DF8-D6EF-8F55-805F-348F48626557}"/>
              </a:ext>
            </a:extLst>
          </p:cNvPr>
          <p:cNvSpPr txBox="1">
            <a:spLocks/>
          </p:cNvSpPr>
          <p:nvPr/>
        </p:nvSpPr>
        <p:spPr>
          <a:xfrm>
            <a:off x="838200" y="6131333"/>
            <a:ext cx="10830887" cy="412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+mj-lt"/>
                <a:ea typeface="Batang" panose="020B0503020000020004" pitchFamily="18" charset="-127"/>
              </a:rPr>
              <a:t>Source: </a:t>
            </a:r>
            <a:r>
              <a:rPr lang="en-US" sz="1400" dirty="0">
                <a:latin typeface="+mj-lt"/>
                <a:ea typeface="Batang" panose="020B0503020000020004" pitchFamily="18" charset="-127"/>
                <a:hlinkClick r:id="rId3"/>
              </a:rPr>
              <a:t>https://journals.lww.com/co-criticalcare/Fulltext/2022/04000/Acute_traumatic_brain_injury_in_frail_patients_.10.aspx</a:t>
            </a:r>
            <a:endParaRPr lang="en-US" sz="1400" dirty="0">
              <a:latin typeface="+mj-lt"/>
              <a:ea typeface="Batang" panose="020B0503020000020004" pitchFamily="18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+mj-lt"/>
              <a:ea typeface="Batang" panose="020B0503020000020004" pitchFamily="18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+mj-lt"/>
              <a:ea typeface="Batang" panose="020B0503020000020004" pitchFamily="18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6A8E7-DEEF-361B-7591-8AF87CA31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414" y="565791"/>
            <a:ext cx="5448970" cy="12142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F6FAC-EC2E-4A7B-8099-111F532C0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772" y="1099880"/>
            <a:ext cx="2258106" cy="323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26199-14DC-0611-EDBE-DD7CE9EB3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149" y="2001921"/>
            <a:ext cx="7070034" cy="3874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B609F9-EFDF-8422-4B29-122DA001C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2138" y="930665"/>
            <a:ext cx="1983918" cy="2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2E650-D984-5E4D-5669-F64B99963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748" y="1575350"/>
            <a:ext cx="5784575" cy="3707297"/>
          </a:xfrm>
        </p:spPr>
        <p:txBody>
          <a:bodyPr>
            <a:normAutofit/>
          </a:bodyPr>
          <a:lstStyle/>
          <a:p>
            <a:r>
              <a:rPr lang="en-US" dirty="0"/>
              <a:t>Healthcare providers should check for signs and symptoms of TBI if an older adult has:</a:t>
            </a:r>
          </a:p>
          <a:p>
            <a:pPr lvl="1"/>
            <a:r>
              <a:rPr lang="en-US" dirty="0"/>
              <a:t>Fallen or has a fall-related injury, such as a hip fracture</a:t>
            </a:r>
          </a:p>
          <a:p>
            <a:pPr lvl="1"/>
            <a:r>
              <a:rPr lang="en-US" dirty="0"/>
              <a:t>Been in a car crash</a:t>
            </a:r>
          </a:p>
          <a:p>
            <a:r>
              <a:rPr lang="en-US" dirty="0"/>
              <a:t>This is especially important among older adults who are taking blood thinners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F07B2-511A-2196-BB92-2809B1F748F5}"/>
              </a:ext>
            </a:extLst>
          </p:cNvPr>
          <p:cNvSpPr txBox="1"/>
          <p:nvPr/>
        </p:nvSpPr>
        <p:spPr>
          <a:xfrm>
            <a:off x="2179782" y="6121609"/>
            <a:ext cx="7305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https://www.cdc.gov/traumaticbraininjury/get_the_facts.html</a:t>
            </a:r>
            <a:r>
              <a:rPr lang="en-US" dirty="0"/>
              <a:t>    </a:t>
            </a:r>
          </a:p>
        </p:txBody>
      </p:sp>
      <p:pic>
        <p:nvPicPr>
          <p:cNvPr id="11" name="Picture 10" descr="Healthcare professional talking to a patient in bed">
            <a:extLst>
              <a:ext uri="{FF2B5EF4-FFF2-40B4-BE49-F238E27FC236}">
                <a16:creationId xmlns:a16="http://schemas.microsoft.com/office/drawing/2014/main" id="{266566A1-838E-8341-7608-724E24D03C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01" y="2216149"/>
            <a:ext cx="3638551" cy="242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23003-74B3-6FA0-9137-55359299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8F87-EE3C-E382-1D4B-8357D0498C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Prevention</a:t>
            </a:r>
          </a:p>
          <a:p>
            <a:r>
              <a:rPr lang="en-US" dirty="0"/>
              <a:t>Area Agencies on Aging (AAAs) disease prevention / health promotion programs: </a:t>
            </a:r>
            <a:r>
              <a:rPr lang="en-US" dirty="0">
                <a:hlinkClick r:id="rId3"/>
              </a:rPr>
              <a:t>https://health.mo.gov/seniors/aaa/exercise-health.php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 Matter of Balance, Tai Chi</a:t>
            </a:r>
          </a:p>
          <a:p>
            <a:pPr lvl="1"/>
            <a:r>
              <a:rPr lang="en-US" dirty="0"/>
              <a:t>Free to anyone age 60+</a:t>
            </a:r>
          </a:p>
          <a:p>
            <a:r>
              <a:rPr lang="en-US" dirty="0"/>
              <a:t>A CDC Compendium of Effective Fall Interventions: What Works for Community-Dwelling Older Adults: </a:t>
            </a:r>
            <a:r>
              <a:rPr lang="en-US" dirty="0">
                <a:hlinkClick r:id="rId4"/>
              </a:rPr>
              <a:t>https://www.cdc.gov/homeandrecreationalsafety/pdf/falls/cdc_falls_compendium-2015-a.pdf</a:t>
            </a:r>
            <a:endParaRPr lang="en-US" dirty="0"/>
          </a:p>
          <a:p>
            <a:pPr marL="0" indent="0">
              <a:buNone/>
            </a:pPr>
            <a:r>
              <a:rPr lang="en-US" b="1" u="sng" dirty="0"/>
              <a:t>TBI</a:t>
            </a:r>
          </a:p>
          <a:p>
            <a:r>
              <a:rPr lang="en-US" dirty="0"/>
              <a:t>Brain Injury Association of Missouri (BIA-MO): </a:t>
            </a:r>
            <a:r>
              <a:rPr lang="en-US" dirty="0">
                <a:hlinkClick r:id="rId5"/>
              </a:rPr>
              <a:t>https://www.biamo.org/</a:t>
            </a:r>
            <a:endParaRPr lang="en-US" dirty="0"/>
          </a:p>
          <a:p>
            <a:r>
              <a:rPr lang="en-US" dirty="0"/>
              <a:t>DHSS Adult Brain Injury Program: </a:t>
            </a:r>
            <a:r>
              <a:rPr lang="en-US" dirty="0">
                <a:hlinkClick r:id="rId6"/>
              </a:rPr>
              <a:t>https://health.mo.gov/living/healthcondiseases/tbi/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5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2D08-E6F7-DB7F-EE80-7BE01DF7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 Brain Injury Advisory Council (MBIAC)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843C-05B4-ABED-0EB6-506C74D70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9781" y="2782957"/>
            <a:ext cx="7305963" cy="333209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Quarterly, next meeting: 1/23/23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effectLst/>
                <a:latin typeface="+mj-lt"/>
                <a:ea typeface="Times New Roman" panose="02020603050405020304" pitchFamily="18" charset="0"/>
              </a:rPr>
              <a:t>Time:10:00 a.m. – 1:00 p.m.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effectLst/>
                <a:latin typeface="+mj-lt"/>
                <a:ea typeface="Times New Roman" panose="02020603050405020304" pitchFamily="18" charset="0"/>
              </a:rPr>
              <a:t>Place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b="0" dirty="0">
                <a:effectLst/>
                <a:latin typeface="+mj-lt"/>
                <a:ea typeface="Times New Roman" panose="02020603050405020304" pitchFamily="18" charset="0"/>
              </a:rPr>
              <a:t>Hybrid meeting in person or using WebEx</a:t>
            </a:r>
            <a:endParaRPr lang="en-US" sz="2400" b="1" dirty="0">
              <a:latin typeface="+mj-lt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Cedar Conference Room-912 Wildwood Drive, Jefferson City OR</a:t>
            </a:r>
          </a:p>
          <a:p>
            <a:pPr lvl="1">
              <a:spcBef>
                <a:spcPts val="0"/>
              </a:spcBef>
            </a:pPr>
            <a:r>
              <a:rPr lang="en-US" sz="18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Myanmar Text" panose="020B0502040204020203" pitchFamily="34" charset="0"/>
                <a:hlinkClick r:id="rId3"/>
              </a:rPr>
              <a:t>Join meeting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Myanmar Text" panose="020B0502040204020203" pitchFamily="34" charset="0"/>
              </a:rPr>
              <a:t> (click on meeting - </a:t>
            </a:r>
            <a:r>
              <a:rPr lang="en-US" sz="1800" u="sng" dirty="0">
                <a:solidFill>
                  <a:srgbClr val="005E7D"/>
                </a:solidFill>
                <a:effectLst/>
                <a:latin typeface="+mj-lt"/>
                <a:ea typeface="Calibri" panose="020F0502020204030204" pitchFamily="34" charset="0"/>
                <a:cs typeface="Myanmar Text" panose="020B0502040204020203" pitchFamily="34" charset="0"/>
                <a:hlinkClick r:id="rId4"/>
              </a:rPr>
              <a:t>https://stateofmo.webex.com/stateofmo/j.php?MTID=m3fa44c442d01c29abef83d12e09920cb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Myanmar Text" panose="020B0502040204020203" pitchFamily="34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Myanmar Text" panose="020B0502040204020203" pitchFamily="34" charset="0"/>
              </a:rPr>
              <a:t>	Meeting ID: 2455 957 4078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Myanmar Text" panose="020B0502040204020203" pitchFamily="34" charset="0"/>
              </a:rPr>
              <a:t>	Meeting password: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Myanmar Text" panose="020B0502040204020203" pitchFamily="34" charset="0"/>
              </a:rPr>
              <a:t> 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Myanmar Text" panose="020B0502040204020203" pitchFamily="34" charset="0"/>
              </a:rPr>
              <a:t> MBIAC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Myanmar Text" panose="020B0502040204020203" pitchFamily="34" charset="0"/>
              </a:rPr>
              <a:t>	Call in numbers: (573)751-6351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CAC2A-FAD8-C137-F0EF-5B6B30D25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075" y="1639957"/>
            <a:ext cx="3371850" cy="971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191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FDBF6F-6707-449D-973D-5D7C488B5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909" y="2549236"/>
            <a:ext cx="2544717" cy="3393642"/>
          </a:xfrm>
        </p:spPr>
        <p:txBody>
          <a:bodyPr/>
          <a:lstStyle/>
          <a:p>
            <a:r>
              <a:rPr lang="en-US" sz="2000" dirty="0"/>
              <a:t>Contact: </a:t>
            </a:r>
          </a:p>
          <a:p>
            <a:r>
              <a:rPr lang="en-US" sz="2000" dirty="0"/>
              <a:t>Kelli Barton bartonkn@umkc.edu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hank You PNG Transparent Images | PNG All">
            <a:extLst>
              <a:ext uri="{FF2B5EF4-FFF2-40B4-BE49-F238E27FC236}">
                <a16:creationId xmlns:a16="http://schemas.microsoft.com/office/drawing/2014/main" id="{2E9FDBDA-B112-4802-A49D-4F473457E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98" y="1253212"/>
            <a:ext cx="4136476" cy="217578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B86C0E-E9FE-449A-92E1-DBC9315E60DE}"/>
              </a:ext>
            </a:extLst>
          </p:cNvPr>
          <p:cNvSpPr txBox="1">
            <a:spLocks/>
          </p:cNvSpPr>
          <p:nvPr/>
        </p:nvSpPr>
        <p:spPr>
          <a:xfrm>
            <a:off x="4788678" y="3961347"/>
            <a:ext cx="5118917" cy="555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801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20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D44C14-370A-4310-831E-DEBED8EA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B3337-B2FC-4E27-A2C5-694505F90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TBI?</a:t>
            </a:r>
          </a:p>
          <a:p>
            <a:r>
              <a:rPr lang="en-US" dirty="0"/>
              <a:t>Falls, TBI, and Aging</a:t>
            </a:r>
          </a:p>
          <a:p>
            <a:r>
              <a:rPr lang="en-US" dirty="0"/>
              <a:t>Resources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0838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9E53-0401-020F-3C72-B04CF913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Traumatic Brain Injury (TBI)?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ADF42-5385-4FDA-3E37-BFD7304AF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8209" y="1763713"/>
            <a:ext cx="7646704" cy="4351338"/>
          </a:xfrm>
        </p:spPr>
        <p:txBody>
          <a:bodyPr>
            <a:normAutofit/>
          </a:bodyPr>
          <a:lstStyle/>
          <a:p>
            <a:r>
              <a:rPr lang="en-US" dirty="0"/>
              <a:t>A head injury caused by a bump, blow, or jolt to the head or body or a penetrating head injury that results in disruption of normal brain function (CDC)</a:t>
            </a:r>
          </a:p>
          <a:p>
            <a:r>
              <a:rPr lang="en-US" dirty="0"/>
              <a:t>A major cause of death and disability </a:t>
            </a:r>
          </a:p>
          <a:p>
            <a:r>
              <a:rPr lang="en-US" dirty="0"/>
              <a:t>Symptoms can range widely</a:t>
            </a:r>
          </a:p>
          <a:p>
            <a:r>
              <a:rPr lang="en-US" dirty="0"/>
              <a:t>Depending on the severity of the injury, those who get a TBI may face health problems that last a few days or the rest of their lives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0DA88-50DB-3797-26A5-33E950DF777C}"/>
              </a:ext>
            </a:extLst>
          </p:cNvPr>
          <p:cNvSpPr txBox="1"/>
          <p:nvPr/>
        </p:nvSpPr>
        <p:spPr>
          <a:xfrm>
            <a:off x="9114283" y="2281505"/>
            <a:ext cx="2120147" cy="27521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2020, there were over 64,000 TBI-related deaths in the US or about </a:t>
            </a:r>
            <a:r>
              <a:rPr lang="en-US" sz="2000" b="1" dirty="0"/>
              <a:t>176 TBI-related deaths every day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4591CC-36F1-2553-9078-68E5376A48A2}"/>
              </a:ext>
            </a:extLst>
          </p:cNvPr>
          <p:cNvCxnSpPr>
            <a:cxnSpLocks/>
          </p:cNvCxnSpPr>
          <p:nvPr/>
        </p:nvCxnSpPr>
        <p:spPr>
          <a:xfrm>
            <a:off x="7673007" y="3657600"/>
            <a:ext cx="117281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8AA229-F9F8-AB85-BA50-F7CDB5D626BD}"/>
              </a:ext>
            </a:extLst>
          </p:cNvPr>
          <p:cNvSpPr txBox="1"/>
          <p:nvPr/>
        </p:nvSpPr>
        <p:spPr>
          <a:xfrm>
            <a:off x="3407266" y="6059488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https://www.cdc.gov/traumaticbraininjury/index.html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7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1A1A-3C4F-D2A7-8854-F1287C88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Mild TBI &amp; Concussion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B6AF7-4572-A4BC-8151-9F9216498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763713"/>
            <a:ext cx="745236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May appear right away or may not appear for hours or days after injury</a:t>
            </a:r>
          </a:p>
          <a:p>
            <a:r>
              <a:rPr lang="en-US" sz="2400" dirty="0"/>
              <a:t>Typically improve over time, and most people with a mild TBI or concussion feel better within weeks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762AA7-B887-7749-F3A3-B49CBF89435B}"/>
              </a:ext>
            </a:extLst>
          </p:cNvPr>
          <p:cNvSpPr txBox="1">
            <a:spLocks/>
          </p:cNvSpPr>
          <p:nvPr/>
        </p:nvSpPr>
        <p:spPr>
          <a:xfrm>
            <a:off x="350644" y="3726021"/>
            <a:ext cx="3743498" cy="2471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u="sng" dirty="0"/>
              <a:t>Physical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Bothered by light or noise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Dizziness or balance problems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Feeling tired, no energy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Headaches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Nausea or vomiting (early on)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Vision problems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2F3687-A494-59BB-10C0-4006B4F08336}"/>
              </a:ext>
            </a:extLst>
          </p:cNvPr>
          <p:cNvSpPr txBox="1">
            <a:spLocks/>
          </p:cNvSpPr>
          <p:nvPr/>
        </p:nvSpPr>
        <p:spPr>
          <a:xfrm>
            <a:off x="4206821" y="3726022"/>
            <a:ext cx="4083741" cy="2471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u="sng" dirty="0"/>
              <a:t>Thinking &amp; Remembering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Attention or concentration problems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Feeling slowed down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Foggy or groggy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Problems with short- or long-term memory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Trouble thinking clearly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4F7836-5F04-1FF0-9407-ACDC33B18DD3}"/>
              </a:ext>
            </a:extLst>
          </p:cNvPr>
          <p:cNvSpPr txBox="1">
            <a:spLocks/>
          </p:cNvSpPr>
          <p:nvPr/>
        </p:nvSpPr>
        <p:spPr>
          <a:xfrm>
            <a:off x="8403241" y="4340386"/>
            <a:ext cx="3379358" cy="1857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u="sng" dirty="0"/>
              <a:t>Social or Emotional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Anxiety or nervousness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Irritability or easily angered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Feeling more emotional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Sadness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93C126-1919-4D48-B447-917F2114A58C}"/>
              </a:ext>
            </a:extLst>
          </p:cNvPr>
          <p:cNvSpPr txBox="1">
            <a:spLocks/>
          </p:cNvSpPr>
          <p:nvPr/>
        </p:nvSpPr>
        <p:spPr>
          <a:xfrm>
            <a:off x="8403241" y="2634456"/>
            <a:ext cx="3379358" cy="1589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u="sng" dirty="0"/>
              <a:t>Sleep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Sleeping less than usual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Sleeping more than usual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Trouble falling asleep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B7433-777C-2012-D7F1-7EA5F18E8E68}"/>
              </a:ext>
            </a:extLst>
          </p:cNvPr>
          <p:cNvSpPr txBox="1"/>
          <p:nvPr/>
        </p:nvSpPr>
        <p:spPr>
          <a:xfrm>
            <a:off x="2469171" y="6203793"/>
            <a:ext cx="755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https://www.cdc.gov/traumaticbraininjury/concussion/symptoms.html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895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C49FF2F-C83D-68BB-31D5-E3A554634444}"/>
              </a:ext>
            </a:extLst>
          </p:cNvPr>
          <p:cNvSpPr txBox="1">
            <a:spLocks/>
          </p:cNvSpPr>
          <p:nvPr/>
        </p:nvSpPr>
        <p:spPr>
          <a:xfrm>
            <a:off x="1162879" y="1557272"/>
            <a:ext cx="3866322" cy="1519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latin typeface="Batang" panose="020B0503020000020004" pitchFamily="18" charset="-127"/>
                <a:ea typeface="Batang" panose="020B0503020000020004" pitchFamily="18" charset="-127"/>
              </a:rPr>
              <a:t>Nearly </a:t>
            </a:r>
            <a:r>
              <a:rPr lang="en-US" sz="3200" b="1" dirty="0">
                <a:latin typeface="Batang" panose="020B0503020000020004" pitchFamily="18" charset="-127"/>
                <a:ea typeface="Batang" panose="020B0503020000020004" pitchFamily="18" charset="-127"/>
              </a:rPr>
              <a:t>30%</a:t>
            </a:r>
            <a:r>
              <a:rPr lang="en-US" sz="3200" dirty="0">
                <a:latin typeface="Batang" panose="020B0503020000020004" pitchFamily="18" charset="-127"/>
                <a:ea typeface="Batang" panose="020B0503020000020004" pitchFamily="18" charset="-127"/>
              </a:rPr>
              <a:t> of adults report having had a concussion in their lifetime.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F6160-6781-6DA8-9CE4-0A7AD37A50FA}"/>
              </a:ext>
            </a:extLst>
          </p:cNvPr>
          <p:cNvSpPr txBox="1"/>
          <p:nvPr/>
        </p:nvSpPr>
        <p:spPr>
          <a:xfrm>
            <a:off x="1083366" y="6176963"/>
            <a:ext cx="49364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Source: </a:t>
            </a:r>
            <a:r>
              <a:rPr lang="en-US" sz="12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https://www.ncbi.nlm.nih.gov/pmc/articles/PMC7048626/</a:t>
            </a:r>
            <a:r>
              <a:rPr lang="en-US" sz="1200" dirty="0"/>
              <a:t> 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C96AC85-63BE-5471-BD68-A7169F138A5B}"/>
              </a:ext>
            </a:extLst>
          </p:cNvPr>
          <p:cNvSpPr txBox="1">
            <a:spLocks/>
          </p:cNvSpPr>
          <p:nvPr/>
        </p:nvSpPr>
        <p:spPr>
          <a:xfrm>
            <a:off x="6430618" y="3698776"/>
            <a:ext cx="4343399" cy="1946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>
                <a:latin typeface="Batang" panose="020B0503020000020004" pitchFamily="18" charset="-127"/>
                <a:ea typeface="Batang" panose="020B0503020000020004" pitchFamily="18" charset="-127"/>
              </a:rPr>
              <a:t>According to one survey, </a:t>
            </a:r>
            <a:r>
              <a:rPr lang="en-US" sz="3000" b="1" dirty="0">
                <a:latin typeface="Batang" panose="020B0503020000020004" pitchFamily="18" charset="-127"/>
                <a:ea typeface="Batang" panose="020B0503020000020004" pitchFamily="18" charset="-127"/>
              </a:rPr>
              <a:t>42%</a:t>
            </a:r>
            <a:r>
              <a:rPr lang="en-US" sz="3000" dirty="0">
                <a:latin typeface="Batang" panose="020B0503020000020004" pitchFamily="18" charset="-127"/>
                <a:ea typeface="Batang" panose="020B0503020000020004" pitchFamily="18" charset="-127"/>
              </a:rPr>
              <a:t> of respondents with a TBI did not seek medical care.</a:t>
            </a:r>
          </a:p>
        </p:txBody>
      </p:sp>
      <p:pic>
        <p:nvPicPr>
          <p:cNvPr id="12" name="Graphic 11" descr="Brain in head with solid fill">
            <a:extLst>
              <a:ext uri="{FF2B5EF4-FFF2-40B4-BE49-F238E27FC236}">
                <a16:creationId xmlns:a16="http://schemas.microsoft.com/office/drawing/2014/main" id="{2D9CF482-4FCF-B943-38C4-40BD90B4E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06438" y="3264457"/>
            <a:ext cx="2579203" cy="2579203"/>
          </a:xfrm>
          <a:prstGeom prst="rect">
            <a:avLst/>
          </a:prstGeom>
        </p:spPr>
      </p:pic>
      <p:pic>
        <p:nvPicPr>
          <p:cNvPr id="14" name="Graphic 13" descr="First aid kit with solid fill">
            <a:extLst>
              <a:ext uri="{FF2B5EF4-FFF2-40B4-BE49-F238E27FC236}">
                <a16:creationId xmlns:a16="http://schemas.microsoft.com/office/drawing/2014/main" id="{2AE08727-0DAD-6E27-E217-18EDD53EF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07525" y="922202"/>
            <a:ext cx="2789583" cy="27895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59C85D-B576-3B62-A9CB-5667F4B6C090}"/>
              </a:ext>
            </a:extLst>
          </p:cNvPr>
          <p:cNvSpPr txBox="1"/>
          <p:nvPr/>
        </p:nvSpPr>
        <p:spPr>
          <a:xfrm>
            <a:off x="6321288" y="6176963"/>
            <a:ext cx="5347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Source: </a:t>
            </a:r>
            <a:r>
              <a:rPr lang="en-US" sz="1200" dirty="0">
                <a:hlinkClick r:id="rId8"/>
              </a:rPr>
              <a:t>https://www.tandfonline.com/doi/abs/10.1080/02699050601111419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846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2638-2CE1-89C8-D3A3-A6DA0251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Moderate &amp; Severe TBI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7938F-B380-2697-5F32-884B3BFAE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763713"/>
            <a:ext cx="8375373" cy="18241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May result in an extended period of unconsciousness (coma) or amnesia</a:t>
            </a:r>
          </a:p>
          <a:p>
            <a:r>
              <a:rPr lang="en-US" sz="2400" dirty="0"/>
              <a:t>Can lead to long-term or life-long health problems that may affect all aspects of a person’s life</a:t>
            </a:r>
          </a:p>
          <a:p>
            <a:r>
              <a:rPr lang="en-US" sz="2400" dirty="0"/>
              <a:t>Effects may change over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63318-4000-A4DD-E082-0421F6847EEB}"/>
              </a:ext>
            </a:extLst>
          </p:cNvPr>
          <p:cNvSpPr txBox="1"/>
          <p:nvPr/>
        </p:nvSpPr>
        <p:spPr>
          <a:xfrm>
            <a:off x="2469171" y="6203793"/>
            <a:ext cx="755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https://www.cdc.gov/traumaticbraininjury/concussion/symptoms.html</a:t>
            </a:r>
            <a:endParaRPr lang="en-US" sz="1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12D88E-233D-D66F-DF2D-DAF71F0E1EA8}"/>
              </a:ext>
            </a:extLst>
          </p:cNvPr>
          <p:cNvSpPr txBox="1">
            <a:spLocks/>
          </p:cNvSpPr>
          <p:nvPr/>
        </p:nvSpPr>
        <p:spPr>
          <a:xfrm>
            <a:off x="824901" y="3647543"/>
            <a:ext cx="3337436" cy="2471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u="sng" dirty="0"/>
              <a:t>Thinking and Learning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Difficulty understanding and thinking clearly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Trouble communicating and learning skills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Problems concentrating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Difficulty remembering information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7F9AED-BB8D-3A3D-117A-F9C568767008}"/>
              </a:ext>
            </a:extLst>
          </p:cNvPr>
          <p:cNvSpPr txBox="1">
            <a:spLocks/>
          </p:cNvSpPr>
          <p:nvPr/>
        </p:nvSpPr>
        <p:spPr>
          <a:xfrm>
            <a:off x="7524725" y="3647545"/>
            <a:ext cx="3839899" cy="2471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u="sng" dirty="0"/>
              <a:t>Motor Skills, Hearing, and Vision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Weakness in arms and legs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Problems with coordination and balance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Problems with hearing and vision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Changes in sensory perception, such as touch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BB5035-BEA4-4EAD-6286-97538A42EBAF}"/>
              </a:ext>
            </a:extLst>
          </p:cNvPr>
          <p:cNvSpPr txBox="1">
            <a:spLocks/>
          </p:cNvSpPr>
          <p:nvPr/>
        </p:nvSpPr>
        <p:spPr>
          <a:xfrm>
            <a:off x="4407453" y="3647544"/>
            <a:ext cx="2867308" cy="2471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u="sng" dirty="0"/>
              <a:t>Emotion/Mood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Feeling more emotional than usual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Nervousness or anxiety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Feeling more angry or aggressive than usual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Sadness, depression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D3EDF4-A519-24E5-ABCB-66E53C5A28CC}"/>
              </a:ext>
            </a:extLst>
          </p:cNvPr>
          <p:cNvSpPr txBox="1">
            <a:spLocks/>
          </p:cNvSpPr>
          <p:nvPr/>
        </p:nvSpPr>
        <p:spPr>
          <a:xfrm>
            <a:off x="9392478" y="1063487"/>
            <a:ext cx="1972145" cy="2365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u="sng" dirty="0"/>
              <a:t>Behavior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Trouble controlling behavior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Personality changes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More impulsive than usual</a:t>
            </a:r>
          </a:p>
        </p:txBody>
      </p:sp>
    </p:spTree>
    <p:extLst>
      <p:ext uri="{BB962C8B-B14F-4D97-AF65-F5344CB8AC3E}">
        <p14:creationId xmlns:p14="http://schemas.microsoft.com/office/powerpoint/2010/main" val="391751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693B-7F43-69E6-8985-35C47E3C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Falls, TBI, and 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4609-0CE1-C1DD-298C-C95A887FA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600" dirty="0"/>
              <a:t>Falls are the most common cause of TBI, particularly in older adults and young children</a:t>
            </a:r>
          </a:p>
          <a:p>
            <a:r>
              <a:rPr lang="en-US" sz="2600" dirty="0"/>
              <a:t>TBIs often missed or misdiagnosed in older adults because symptoms overlap with other medical conditions that are common among older adults, such as dementia</a:t>
            </a:r>
          </a:p>
          <a:p>
            <a:r>
              <a:rPr lang="en-US" sz="2600" dirty="0"/>
              <a:t>Older adults are more likely to be hospitalized and die from a TBI than other age groups</a:t>
            </a:r>
          </a:p>
          <a:p>
            <a:endParaRPr lang="en-US" sz="2000" dirty="0"/>
          </a:p>
        </p:txBody>
      </p:sp>
      <p:pic>
        <p:nvPicPr>
          <p:cNvPr id="27" name="Picture 26" descr="Digital art of brain">
            <a:extLst>
              <a:ext uri="{FF2B5EF4-FFF2-40B4-BE49-F238E27FC236}">
                <a16:creationId xmlns:a16="http://schemas.microsoft.com/office/drawing/2014/main" id="{93AFA7A9-1A53-752C-2652-1BBEBF45A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9" r="2757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CF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8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E6A1FB-43F8-69BA-A67B-10B73F1FD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863" y="1132091"/>
            <a:ext cx="4822117" cy="79388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Batang" panose="020B0503020000020004" pitchFamily="18" charset="-127"/>
                <a:ea typeface="Batang" panose="020B0503020000020004" pitchFamily="18" charset="-127"/>
              </a:rPr>
              <a:t>Falls are the most common cause of TBI hospitalizations.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E9113C-9804-B242-1CB8-D1A39FC6F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940916"/>
              </p:ext>
            </p:extLst>
          </p:nvPr>
        </p:nvGraphicFramePr>
        <p:xfrm>
          <a:off x="-203717" y="1961933"/>
          <a:ext cx="5839203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ADA2B3D5-5183-70A1-1EDE-C5A652907E2E}"/>
              </a:ext>
            </a:extLst>
          </p:cNvPr>
          <p:cNvSpPr txBox="1">
            <a:spLocks/>
          </p:cNvSpPr>
          <p:nvPr/>
        </p:nvSpPr>
        <p:spPr>
          <a:xfrm>
            <a:off x="405863" y="6131333"/>
            <a:ext cx="3172224" cy="40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+mj-lt"/>
                <a:ea typeface="Batang" panose="020B0503020000020004" pitchFamily="18" charset="-127"/>
              </a:rPr>
              <a:t>Source: CDC, 2017 Estimates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8B0E8EED-6C29-9AD5-4138-C60FED9C41A6}"/>
              </a:ext>
            </a:extLst>
          </p:cNvPr>
          <p:cNvSpPr txBox="1">
            <a:spLocks/>
          </p:cNvSpPr>
          <p:nvPr/>
        </p:nvSpPr>
        <p:spPr>
          <a:xfrm>
            <a:off x="5635486" y="6131333"/>
            <a:ext cx="6033601" cy="412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+mj-lt"/>
                <a:ea typeface="Batang" panose="020B0503020000020004" pitchFamily="18" charset="-127"/>
              </a:rPr>
              <a:t>Source: </a:t>
            </a:r>
            <a:r>
              <a:rPr lang="en-US" sz="1400" dirty="0">
                <a:latin typeface="+mj-lt"/>
                <a:ea typeface="Batang" panose="020B0503020000020004" pitchFamily="18" charset="-127"/>
                <a:hlinkClick r:id="rId4"/>
              </a:rPr>
              <a:t>https://www.ncbi.nlm.nih.gov/pmc/articles/PMC7367089/</a:t>
            </a:r>
            <a:endParaRPr lang="en-US" sz="1400" dirty="0">
              <a:latin typeface="+mj-lt"/>
              <a:ea typeface="Batang" panose="020B0503020000020004" pitchFamily="18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+mj-lt"/>
              <a:ea typeface="Batang" panose="020B0503020000020004" pitchFamily="18" charset="-127"/>
            </a:endParaRPr>
          </a:p>
        </p:txBody>
      </p:sp>
      <p:pic>
        <p:nvPicPr>
          <p:cNvPr id="15" name="Graphic 14" descr="Health And Safety with solid fill">
            <a:extLst>
              <a:ext uri="{FF2B5EF4-FFF2-40B4-BE49-F238E27FC236}">
                <a16:creationId xmlns:a16="http://schemas.microsoft.com/office/drawing/2014/main" id="{D883B67B-3CDE-DE67-6EE3-E99BE33D5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08096" y="3782978"/>
            <a:ext cx="1395414" cy="1395414"/>
          </a:xfrm>
          <a:prstGeom prst="rect">
            <a:avLst/>
          </a:prstGeom>
        </p:spPr>
      </p:pic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369A48D-781F-5CE6-23B1-388E473BF7D9}"/>
              </a:ext>
            </a:extLst>
          </p:cNvPr>
          <p:cNvSpPr txBox="1">
            <a:spLocks/>
          </p:cNvSpPr>
          <p:nvPr/>
        </p:nvSpPr>
        <p:spPr>
          <a:xfrm>
            <a:off x="5635486" y="1930468"/>
            <a:ext cx="6043539" cy="37050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  <a:ea typeface="Batang" panose="020B0503020000020004" pitchFamily="18" charset="-127"/>
              </a:rPr>
              <a:t>National rate of fall-related TBI deaths increased by 17% from 2008 to 2017</a:t>
            </a:r>
          </a:p>
          <a:p>
            <a:pPr lvl="1"/>
            <a:r>
              <a:rPr lang="en-US" dirty="0">
                <a:latin typeface="+mj-lt"/>
                <a:ea typeface="Batang" panose="020B0503020000020004" pitchFamily="18" charset="-127"/>
              </a:rPr>
              <a:t>Rates increased significantly in 29 states (including Missouri) </a:t>
            </a:r>
          </a:p>
          <a:p>
            <a:r>
              <a:rPr lang="en-US" dirty="0">
                <a:latin typeface="+mj-lt"/>
                <a:ea typeface="Batang" panose="020B0503020000020004" pitchFamily="18" charset="-127"/>
              </a:rPr>
              <a:t>In 2017, national rates were highest among persons age 75+ and males </a:t>
            </a:r>
          </a:p>
          <a:p>
            <a:r>
              <a:rPr lang="en-US" dirty="0">
                <a:latin typeface="+mj-lt"/>
                <a:ea typeface="Batang" panose="020B0503020000020004" pitchFamily="18" charset="-127"/>
              </a:rPr>
              <a:t>The rate among persons age 75+ was about 8x higher than that among those aged 55–74 years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1F395201-5B55-9091-7654-470366C68204}"/>
              </a:ext>
            </a:extLst>
          </p:cNvPr>
          <p:cNvSpPr txBox="1">
            <a:spLocks/>
          </p:cNvSpPr>
          <p:nvPr/>
        </p:nvSpPr>
        <p:spPr>
          <a:xfrm>
            <a:off x="6609521" y="1132091"/>
            <a:ext cx="4085530" cy="793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latin typeface="Batang" panose="020B0503020000020004" pitchFamily="18" charset="-127"/>
                <a:ea typeface="Batang" panose="020B0503020000020004" pitchFamily="18" charset="-127"/>
              </a:rPr>
              <a:t>Deaths from Fall-Related TBI, 2008-2017</a:t>
            </a:r>
          </a:p>
        </p:txBody>
      </p:sp>
    </p:spTree>
    <p:extLst>
      <p:ext uri="{BB962C8B-B14F-4D97-AF65-F5344CB8AC3E}">
        <p14:creationId xmlns:p14="http://schemas.microsoft.com/office/powerpoint/2010/main" val="392403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E2774-045C-7DB4-1B77-4F37A9AA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Fall/Jump-Related TBI in MO by Age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28256D-CE41-6D5D-66A7-3E811871A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171404"/>
              </p:ext>
            </p:extLst>
          </p:nvPr>
        </p:nvGraphicFramePr>
        <p:xfrm>
          <a:off x="3975650" y="1763713"/>
          <a:ext cx="7616688" cy="453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0D449D-CD7E-1EB8-286A-0DC3E3C4E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94201"/>
              </p:ext>
            </p:extLst>
          </p:nvPr>
        </p:nvGraphicFramePr>
        <p:xfrm>
          <a:off x="1345096" y="2818130"/>
          <a:ext cx="2849217" cy="2186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val="2563684295"/>
                    </a:ext>
                  </a:extLst>
                </a:gridCol>
                <a:gridCol w="1192695">
                  <a:extLst>
                    <a:ext uri="{9D8B030D-6E8A-4147-A177-3AD203B41FA5}">
                      <a16:colId xmlns:a16="http://schemas.microsoft.com/office/drawing/2014/main" val="2907563961"/>
                    </a:ext>
                  </a:extLst>
                </a:gridCol>
              </a:tblGrid>
              <a:tr h="192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Age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1623734"/>
                  </a:ext>
                </a:extLst>
              </a:tr>
              <a:tr h="2627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Under 15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1,660 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4744555"/>
                  </a:ext>
                </a:extLst>
              </a:tr>
              <a:tr h="192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15 - 24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891 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6876"/>
                  </a:ext>
                </a:extLst>
              </a:tr>
              <a:tr h="192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25 - 44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868 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4897569"/>
                  </a:ext>
                </a:extLst>
              </a:tr>
              <a:tr h="192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45 - 64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1,290 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0052318"/>
                  </a:ext>
                </a:extLst>
              </a:tr>
              <a:tr h="192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65 and Over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2,737 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4431452"/>
                  </a:ext>
                </a:extLst>
              </a:tr>
              <a:tr h="2627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7,446 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05555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3C675C-F355-5BB7-22B8-9228676A12AD}"/>
              </a:ext>
            </a:extLst>
          </p:cNvPr>
          <p:cNvSpPr txBox="1"/>
          <p:nvPr/>
        </p:nvSpPr>
        <p:spPr>
          <a:xfrm>
            <a:off x="767798" y="6059488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MO DHSS 2015 MICA data</a:t>
            </a:r>
          </a:p>
        </p:txBody>
      </p:sp>
    </p:spTree>
    <p:extLst>
      <p:ext uri="{BB962C8B-B14F-4D97-AF65-F5344CB8AC3E}">
        <p14:creationId xmlns:p14="http://schemas.microsoft.com/office/powerpoint/2010/main" val="392086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E86C2B-2905-44AF-BC47-BFC018E6F697}" vid="{CF329C8F-118B-4F35-AAC4-E4BDD67754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UMKC_IHD_UCEDD_Blues</Template>
  <TotalTime>11989</TotalTime>
  <Words>902</Words>
  <Application>Microsoft Office PowerPoint</Application>
  <PresentationFormat>Widescreen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Batang</vt:lpstr>
      <vt:lpstr>Calibri</vt:lpstr>
      <vt:lpstr>Myanmar Text</vt:lpstr>
      <vt:lpstr>Times New Roman</vt:lpstr>
      <vt:lpstr>Office Theme</vt:lpstr>
      <vt:lpstr>Falls and TBI</vt:lpstr>
      <vt:lpstr>Agenda</vt:lpstr>
      <vt:lpstr>What is a Traumatic Brain Injury (TBI)?</vt:lpstr>
      <vt:lpstr>Mild TBI &amp; Concussion Symptoms</vt:lpstr>
      <vt:lpstr>PowerPoint Presentation</vt:lpstr>
      <vt:lpstr>Moderate &amp; Severe TBI</vt:lpstr>
      <vt:lpstr>Falls, TBI, and Aging</vt:lpstr>
      <vt:lpstr>PowerPoint Presentation</vt:lpstr>
      <vt:lpstr>Fall/Jump-Related TBI in MO by Age</vt:lpstr>
      <vt:lpstr>Frailty</vt:lpstr>
      <vt:lpstr>PowerPoint Presentation</vt:lpstr>
      <vt:lpstr>Resources</vt:lpstr>
      <vt:lpstr>MO Brain Injury Advisory Council (MBIAC)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Underwood, Danielle M.</dc:creator>
  <cp:lastModifiedBy>Gardner, Angie.S</cp:lastModifiedBy>
  <cp:revision>131</cp:revision>
  <cp:lastPrinted>2023-01-10T15:56:05Z</cp:lastPrinted>
  <dcterms:created xsi:type="dcterms:W3CDTF">2020-07-15T16:07:30Z</dcterms:created>
  <dcterms:modified xsi:type="dcterms:W3CDTF">2023-01-10T20:12:45Z</dcterms:modified>
</cp:coreProperties>
</file>