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57" r:id="rId3"/>
    <p:sldId id="263" r:id="rId4"/>
    <p:sldId id="261" r:id="rId5"/>
    <p:sldId id="258" r:id="rId6"/>
    <p:sldId id="264" r:id="rId7"/>
    <p:sldId id="271" r:id="rId8"/>
    <p:sldId id="259" r:id="rId9"/>
    <p:sldId id="275" r:id="rId10"/>
    <p:sldId id="273" r:id="rId11"/>
    <p:sldId id="274" r:id="rId12"/>
    <p:sldId id="265" r:id="rId13"/>
    <p:sldId id="269" r:id="rId14"/>
    <p:sldId id="270" r:id="rId15"/>
    <p:sldId id="260" r:id="rId16"/>
    <p:sldId id="262" r:id="rId17"/>
    <p:sldId id="267" r:id="rId18"/>
    <p:sldId id="276"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600"/>
    <a:srgbClr val="A53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63" autoAdjust="0"/>
    <p:restoredTop sz="64614" autoAdjust="0"/>
  </p:normalViewPr>
  <p:slideViewPr>
    <p:cSldViewPr snapToGrid="0">
      <p:cViewPr varScale="1">
        <p:scale>
          <a:sx n="50" d="100"/>
          <a:sy n="50" d="100"/>
        </p:scale>
        <p:origin x="11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EBD3C-2E7D-4DE0-B010-A51FFE50DBB1}"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8865F-B854-4583-80DF-3DCC82A1D042}" type="slidenum">
              <a:rPr lang="en-US" smtClean="0"/>
              <a:t>‹#›</a:t>
            </a:fld>
            <a:endParaRPr lang="en-US"/>
          </a:p>
        </p:txBody>
      </p:sp>
    </p:spTree>
    <p:extLst>
      <p:ext uri="{BB962C8B-B14F-4D97-AF65-F5344CB8AC3E}">
        <p14:creationId xmlns:p14="http://schemas.microsoft.com/office/powerpoint/2010/main" val="412195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PW. I wanted to tell you a little bit about me and my family today.</a:t>
            </a:r>
          </a:p>
          <a:p>
            <a:r>
              <a:rPr lang="en-US" dirty="0"/>
              <a:t>I have been married nearly 34 years – yes, to the same guy! He’s my steady. I’m his Pinterest-nightmare-wife, lol. We have 2 sons – young adults now - and a daughter with 18 disabilities in vision, mobility, osteopenia, developmental delay, anxiety, expressive &amp; receptive language &amp; Autism. As I watched my daughter grow, I recognized early on that we were forging our own path. So I stopped comparing her to other children – just got out of that race from the start.</a:t>
            </a:r>
          </a:p>
          <a:p>
            <a:endParaRPr lang="en-US" dirty="0"/>
          </a:p>
          <a:p>
            <a:r>
              <a:rPr lang="en-US" dirty="0"/>
              <a:t>One of her therapists saw more in me than I did. She urged me to go back to school to get my Masters in Social Work. When my daughter was 10 &amp; I had 2 teen boys in high school, I did just that. </a:t>
            </a:r>
          </a:p>
          <a:p>
            <a:endParaRPr lang="en-US" dirty="0"/>
          </a:p>
          <a:p>
            <a:r>
              <a:rPr lang="en-US" dirty="0"/>
              <a:t>Like I said earlier, I try not to compare myself with others. We all have our own Lived Experiences, right? Our family has experienced every kind of education: I’ve homeschooled my boys and then they went to their local high school. My daughter has been in public and private school. I personally grew up in what we would call just above the poverty line with a single parent in the home. We’ve eaten our share of powdered eggs and run out of WIC (women infant and children) funds, eaten plenty of bologna sandwiches in my growing up years. So being a social worker – I draw from my experiences as well as what I have learned to help all manner of people in my job. </a:t>
            </a:r>
          </a:p>
          <a:p>
            <a:endParaRPr lang="en-US" dirty="0"/>
          </a:p>
          <a:p>
            <a:r>
              <a:rPr lang="en-US" dirty="0"/>
              <a:t>What is a social worker? A social worker’s mission is to empower people and help people to meet their needs. We pay attention to the environmental forces that contribute to a client’s situation. Our core values are having a serving attitude, recognizing the dignity &amp; worth of each person, the importance of human relationships - integrity, competence and justice in our work. But that doesn’t mean I’m here to tell you what to do. Social Workers </a:t>
            </a:r>
            <a:r>
              <a:rPr lang="en-US" b="1" dirty="0"/>
              <a:t>encourage</a:t>
            </a:r>
            <a:r>
              <a:rPr lang="en-US" dirty="0"/>
              <a:t> the work that the participant does. We encourage and empower… and facilitate if necessary. </a:t>
            </a:r>
          </a:p>
          <a:p>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1</a:t>
            </a:fld>
            <a:endParaRPr lang="en-US"/>
          </a:p>
        </p:txBody>
      </p:sp>
    </p:spTree>
    <p:extLst>
      <p:ext uri="{BB962C8B-B14F-4D97-AF65-F5344CB8AC3E}">
        <p14:creationId xmlns:p14="http://schemas.microsoft.com/office/powerpoint/2010/main" val="4259583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defined what self-care is …. Why we actually need it …. The benefits and the traps that keep us from giving ourselves some care.</a:t>
            </a:r>
          </a:p>
          <a:p>
            <a:r>
              <a:rPr lang="en-US" dirty="0"/>
              <a:t>BUT WHAT ARE THE IDEAS? </a:t>
            </a:r>
          </a:p>
          <a:p>
            <a:r>
              <a:rPr lang="en-US" dirty="0"/>
              <a:t>SLEEP</a:t>
            </a:r>
          </a:p>
          <a:p>
            <a:r>
              <a:rPr lang="en-US" dirty="0"/>
              <a:t>NOT-FRANTIC MINDSET</a:t>
            </a:r>
          </a:p>
          <a:p>
            <a:r>
              <a:rPr lang="en-US" dirty="0"/>
              <a:t>HEALTHY DIET</a:t>
            </a:r>
          </a:p>
          <a:p>
            <a:r>
              <a:rPr lang="en-US" dirty="0"/>
              <a:t>SUNLIGHT-AIR-GROUNDING</a:t>
            </a:r>
          </a:p>
          <a:p>
            <a:r>
              <a:rPr lang="en-US" dirty="0"/>
              <a:t>MEDITATION &amp; GRATITUDE</a:t>
            </a:r>
          </a:p>
          <a:p>
            <a:endParaRPr lang="en-US" dirty="0"/>
          </a:p>
          <a:p>
            <a:r>
              <a:rPr lang="en-US" dirty="0"/>
              <a:t>It’s a pretty good list, don’t you think? </a:t>
            </a:r>
          </a:p>
        </p:txBody>
      </p:sp>
      <p:sp>
        <p:nvSpPr>
          <p:cNvPr id="4" name="Slide Number Placeholder 3"/>
          <p:cNvSpPr>
            <a:spLocks noGrp="1"/>
          </p:cNvSpPr>
          <p:nvPr>
            <p:ph type="sldNum" sz="quarter" idx="5"/>
          </p:nvPr>
        </p:nvSpPr>
        <p:spPr/>
        <p:txBody>
          <a:bodyPr/>
          <a:lstStyle/>
          <a:p>
            <a:fld id="{D868865F-B854-4583-80DF-3DCC82A1D042}" type="slidenum">
              <a:rPr lang="en-US" smtClean="0"/>
              <a:t>10</a:t>
            </a:fld>
            <a:endParaRPr lang="en-US"/>
          </a:p>
        </p:txBody>
      </p:sp>
    </p:spTree>
    <p:extLst>
      <p:ext uri="{BB962C8B-B14F-4D97-AF65-F5344CB8AC3E}">
        <p14:creationId xmlns:p14="http://schemas.microsoft.com/office/powerpoint/2010/main" val="3126338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leave the area of mindful regeneration, let’s review…</a:t>
            </a:r>
          </a:p>
          <a:p>
            <a:r>
              <a:rPr lang="en-US" dirty="0"/>
              <a:t>For mental refreshing …. Sleep…. How about naps? </a:t>
            </a:r>
          </a:p>
          <a:p>
            <a:r>
              <a:rPr lang="en-US" dirty="0"/>
              <a:t>Exercise … that can mean taking a walk with your child while they watch a video in a stroller</a:t>
            </a:r>
          </a:p>
          <a:p>
            <a:r>
              <a:rPr lang="en-US" dirty="0"/>
              <a:t>Remember those blue-light blocking glasses after noon … they have made a significant contribution to this workaholic Mama Bear Advocate.</a:t>
            </a:r>
          </a:p>
          <a:p>
            <a:endParaRPr lang="en-US" dirty="0"/>
          </a:p>
          <a:p>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11</a:t>
            </a:fld>
            <a:endParaRPr lang="en-US"/>
          </a:p>
        </p:txBody>
      </p:sp>
    </p:spTree>
    <p:extLst>
      <p:ext uri="{BB962C8B-B14F-4D97-AF65-F5344CB8AC3E}">
        <p14:creationId xmlns:p14="http://schemas.microsoft.com/office/powerpoint/2010/main" val="476633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let’s move on to being positive, energizing ourselves with joy – laughter – goofiness. </a:t>
            </a:r>
          </a:p>
          <a:p>
            <a:endParaRPr lang="en-US" dirty="0"/>
          </a:p>
          <a:p>
            <a:r>
              <a:rPr lang="en-US" dirty="0"/>
              <a:t>GET OUT OF YOUR RUT. Have you tried these very informative YouTube channels? Fail Army has 17.1 M subscribers for a reason. This guy on the right? He’s very busy throwing the biggest fishing cast EVER. Oops. He ends up in the water!</a:t>
            </a:r>
          </a:p>
          <a:p>
            <a:endParaRPr lang="en-US" dirty="0"/>
          </a:p>
          <a:p>
            <a:r>
              <a:rPr lang="en-US" dirty="0"/>
              <a:t>And then there is THE DODO. OMG! It’s so precious to see these sad little creatures nurtured back to life and happiness. </a:t>
            </a:r>
          </a:p>
          <a:p>
            <a:endParaRPr lang="en-US" dirty="0"/>
          </a:p>
          <a:p>
            <a:r>
              <a:rPr lang="en-US" dirty="0"/>
              <a:t>Have you ever actually gone to your favorite search engine and literally just typed in goofy memes? Yep, that’s where these 2 corny images on the left came from. </a:t>
            </a:r>
          </a:p>
          <a:p>
            <a:endParaRPr lang="en-US" dirty="0"/>
          </a:p>
          <a:p>
            <a:r>
              <a:rPr lang="en-US" dirty="0"/>
              <a:t>Anybody else have a favorite positive time waster? (pause)</a:t>
            </a:r>
          </a:p>
        </p:txBody>
      </p:sp>
      <p:sp>
        <p:nvSpPr>
          <p:cNvPr id="4" name="Slide Number Placeholder 3"/>
          <p:cNvSpPr>
            <a:spLocks noGrp="1"/>
          </p:cNvSpPr>
          <p:nvPr>
            <p:ph type="sldNum" sz="quarter" idx="5"/>
          </p:nvPr>
        </p:nvSpPr>
        <p:spPr/>
        <p:txBody>
          <a:bodyPr/>
          <a:lstStyle/>
          <a:p>
            <a:fld id="{D868865F-B854-4583-80DF-3DCC82A1D042}" type="slidenum">
              <a:rPr lang="en-US" smtClean="0"/>
              <a:t>12</a:t>
            </a:fld>
            <a:endParaRPr lang="en-US"/>
          </a:p>
        </p:txBody>
      </p:sp>
    </p:spTree>
    <p:extLst>
      <p:ext uri="{BB962C8B-B14F-4D97-AF65-F5344CB8AC3E}">
        <p14:creationId xmlns:p14="http://schemas.microsoft.com/office/powerpoint/2010/main" val="783956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husband and I love photography. He’s much better than I am – he’s an engineer. And we have digital cameras. This digital camera is on sale at Target for $129. www.keh.com sells used cameras they have certified. I buy camera products from there. I just looked and they had a Sony Cyber-Shot Digital Camera for $80. </a:t>
            </a:r>
          </a:p>
          <a:p>
            <a:endParaRPr lang="en-US" dirty="0"/>
          </a:p>
          <a:p>
            <a:r>
              <a:rPr lang="en-US" dirty="0"/>
              <a:t>My husband also has a hobby of Legos. He has taught our daughter to do Legos with him. He does 90% of the work &amp; she hands him the pieces that he points to. They are creating together. Then they watch the Lego Masters show on TV. They go to Mod Pizza for dinner out occasionally. </a:t>
            </a:r>
          </a:p>
          <a:p>
            <a:endParaRPr lang="en-US" dirty="0"/>
          </a:p>
          <a:p>
            <a:r>
              <a:rPr lang="en-US" dirty="0"/>
              <a:t>A friend of mine has a daughter with CDK13, a genetic disorder. She is a determined Momma. There are 327 individuals worldwide with this diagnosis. And she found her tribe – in England! So as a family, they flew to meet other families with this same diagnosis. I’ve looked them up briefly – they have a website and a community.  I find that absolutely amazing because – I’ve </a:t>
            </a:r>
            <a:r>
              <a:rPr lang="en-US" dirty="0" err="1"/>
              <a:t>gotta</a:t>
            </a:r>
            <a:r>
              <a:rPr lang="en-US" dirty="0"/>
              <a:t> tell you – I don’t have to travel to England to find my tribe. Her determination to find emotional support among an online community is an example for us all. </a:t>
            </a:r>
          </a:p>
        </p:txBody>
      </p:sp>
      <p:sp>
        <p:nvSpPr>
          <p:cNvPr id="4" name="Slide Number Placeholder 3"/>
          <p:cNvSpPr>
            <a:spLocks noGrp="1"/>
          </p:cNvSpPr>
          <p:nvPr>
            <p:ph type="sldNum" sz="quarter" idx="5"/>
          </p:nvPr>
        </p:nvSpPr>
        <p:spPr/>
        <p:txBody>
          <a:bodyPr/>
          <a:lstStyle/>
          <a:p>
            <a:fld id="{D868865F-B854-4583-80DF-3DCC82A1D042}" type="slidenum">
              <a:rPr lang="en-US" smtClean="0"/>
              <a:t>13</a:t>
            </a:fld>
            <a:endParaRPr lang="en-US"/>
          </a:p>
        </p:txBody>
      </p:sp>
    </p:spTree>
    <p:extLst>
      <p:ext uri="{BB962C8B-B14F-4D97-AF65-F5344CB8AC3E}">
        <p14:creationId xmlns:p14="http://schemas.microsoft.com/office/powerpoint/2010/main" val="2481339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EMBRACE the “mistakes” of life &amp; laugh at them. </a:t>
            </a:r>
          </a:p>
          <a:p>
            <a:endParaRPr lang="en-US" dirty="0"/>
          </a:p>
          <a:p>
            <a:r>
              <a:rPr lang="en-US" dirty="0"/>
              <a:t>Can you see that expression on my daughter’s face? She’s is so mad at me. She just didn’t want to have her picture taken – that was my big Parenting Error – she was DONE but I was not. But these pictures … just looking at them bring me joy, make me laugh, help me to SIGH and rest.</a:t>
            </a:r>
          </a:p>
          <a:p>
            <a:endParaRPr lang="en-US" dirty="0"/>
          </a:p>
          <a:p>
            <a:r>
              <a:rPr lang="en-US" dirty="0"/>
              <a:t>This is why I love photography – the challenge and the joy of capturing something that speaks long after the image has been filed away.</a:t>
            </a:r>
          </a:p>
        </p:txBody>
      </p:sp>
      <p:sp>
        <p:nvSpPr>
          <p:cNvPr id="4" name="Slide Number Placeholder 3"/>
          <p:cNvSpPr>
            <a:spLocks noGrp="1"/>
          </p:cNvSpPr>
          <p:nvPr>
            <p:ph type="sldNum" sz="quarter" idx="5"/>
          </p:nvPr>
        </p:nvSpPr>
        <p:spPr/>
        <p:txBody>
          <a:bodyPr/>
          <a:lstStyle/>
          <a:p>
            <a:fld id="{D868865F-B854-4583-80DF-3DCC82A1D042}" type="slidenum">
              <a:rPr lang="en-US" smtClean="0"/>
              <a:t>14</a:t>
            </a:fld>
            <a:endParaRPr lang="en-US"/>
          </a:p>
        </p:txBody>
      </p:sp>
    </p:spTree>
    <p:extLst>
      <p:ext uri="{BB962C8B-B14F-4D97-AF65-F5344CB8AC3E}">
        <p14:creationId xmlns:p14="http://schemas.microsoft.com/office/powerpoint/2010/main" val="3149094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SOMETHING COMPLETELY NEW. Look at these lovely poems. Let’s read them out loud – slowly – as a form of relaxation. Close your eyes or can look down while I read them. Immerse yourself in these poems for just a small moment.</a:t>
            </a:r>
          </a:p>
          <a:p>
            <a:endParaRPr lang="en-US" dirty="0"/>
          </a:p>
          <a:p>
            <a:r>
              <a:rPr lang="en-US" dirty="0"/>
              <a:t>(PEGGY READ THEM)</a:t>
            </a:r>
          </a:p>
        </p:txBody>
      </p:sp>
      <p:sp>
        <p:nvSpPr>
          <p:cNvPr id="4" name="Slide Number Placeholder 3"/>
          <p:cNvSpPr>
            <a:spLocks noGrp="1"/>
          </p:cNvSpPr>
          <p:nvPr>
            <p:ph type="sldNum" sz="quarter" idx="5"/>
          </p:nvPr>
        </p:nvSpPr>
        <p:spPr/>
        <p:txBody>
          <a:bodyPr/>
          <a:lstStyle/>
          <a:p>
            <a:fld id="{D868865F-B854-4583-80DF-3DCC82A1D042}" type="slidenum">
              <a:rPr lang="en-US" smtClean="0"/>
              <a:t>15</a:t>
            </a:fld>
            <a:endParaRPr lang="en-US"/>
          </a:p>
        </p:txBody>
      </p:sp>
    </p:spTree>
    <p:extLst>
      <p:ext uri="{BB962C8B-B14F-4D97-AF65-F5344CB8AC3E}">
        <p14:creationId xmlns:p14="http://schemas.microsoft.com/office/powerpoint/2010/main" val="213169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tried a hang at making my own poetry. Then I read it out loud to my husband. I’m pretty sure he rolled his eyes. I think he was expecting Robert Frost or Maya Angelou. Too bad. I read it out loud, made some tweaks. Do you want to hear me read it out loud again, now? Let’s do this again – close our eyes or look down. Concentrate on the words. </a:t>
            </a:r>
          </a:p>
          <a:p>
            <a:endParaRPr lang="en-US" dirty="0"/>
          </a:p>
          <a:p>
            <a:r>
              <a:rPr lang="en-US" dirty="0"/>
              <a:t>Now, I’ve </a:t>
            </a:r>
            <a:r>
              <a:rPr lang="en-US" b="1" dirty="0"/>
              <a:t>never</a:t>
            </a:r>
            <a:r>
              <a:rPr lang="en-US" dirty="0"/>
              <a:t> written a poem in my life. But that wasn’t too shabby, was it? And I actually find strength in taking the time to slow down… I think that took 2 minutes. And I used my creativity, giving my mind a rest from everything pressing around me. </a:t>
            </a:r>
          </a:p>
        </p:txBody>
      </p:sp>
      <p:sp>
        <p:nvSpPr>
          <p:cNvPr id="4" name="Slide Number Placeholder 3"/>
          <p:cNvSpPr>
            <a:spLocks noGrp="1"/>
          </p:cNvSpPr>
          <p:nvPr>
            <p:ph type="sldNum" sz="quarter" idx="5"/>
          </p:nvPr>
        </p:nvSpPr>
        <p:spPr/>
        <p:txBody>
          <a:bodyPr/>
          <a:lstStyle/>
          <a:p>
            <a:fld id="{D868865F-B854-4583-80DF-3DCC82A1D042}" type="slidenum">
              <a:rPr lang="en-US" smtClean="0"/>
              <a:t>16</a:t>
            </a:fld>
            <a:endParaRPr lang="en-US"/>
          </a:p>
        </p:txBody>
      </p:sp>
    </p:spTree>
    <p:extLst>
      <p:ext uri="{BB962C8B-B14F-4D97-AF65-F5344CB8AC3E}">
        <p14:creationId xmlns:p14="http://schemas.microsoft.com/office/powerpoint/2010/main" val="2893005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Spirit. It seems so personal, doesn’t it. </a:t>
            </a:r>
          </a:p>
          <a:p>
            <a:r>
              <a:rPr lang="en-US" dirty="0"/>
              <a:t>Studies show us that believing there is a higher/bigger power than us – it affects our brain. </a:t>
            </a:r>
          </a:p>
          <a:p>
            <a:r>
              <a:rPr lang="en-US" dirty="0"/>
              <a:t>(1) Npr.org/2009/05/20/104310443/prayer-may-reshape-your-brain-and-your-reality</a:t>
            </a:r>
          </a:p>
          <a:p>
            <a:r>
              <a:rPr lang="en-US" dirty="0"/>
              <a:t>(2) Look up the 12 steps of alcoholics anonymous. It’s actually beautiful if you think through the steps.</a:t>
            </a:r>
          </a:p>
          <a:p>
            <a:r>
              <a:rPr lang="en-US" dirty="0"/>
              <a:t>(3) Did you grow up in a faith? Catholic or Jewish or Evangelical or Muslim… can you look around for a home congregation? I attended 3 different congregations before I settled with a community that felt comfortable and inviting. I hope you won’t give up on yourself – keep trying.  </a:t>
            </a:r>
          </a:p>
          <a:p>
            <a:endParaRPr lang="en-US" dirty="0"/>
          </a:p>
          <a:p>
            <a:r>
              <a:rPr lang="en-US" dirty="0"/>
              <a:t>And what happens if you find a loving and accepting faith community but they have no resources for your Special Needs child? There is an organization based in the St Louis Area called The </a:t>
            </a:r>
            <a:r>
              <a:rPr lang="en-US" dirty="0" err="1"/>
              <a:t>Synapsory</a:t>
            </a:r>
            <a:r>
              <a:rPr lang="en-US" dirty="0"/>
              <a:t> that will excitedly install a sensory room in a church or school – all you need to do is contact them. See the button: BUILD A SPACE? They Have one in Fellowship Bible Church in Rogersville MO, a bunch in the St. Louis &amp; Jefferson County area as well. Considering giving them a call and asking them about their program. </a:t>
            </a:r>
          </a:p>
          <a:p>
            <a:endParaRPr lang="en-US" dirty="0"/>
          </a:p>
          <a:p>
            <a:r>
              <a:rPr lang="en-US" dirty="0"/>
              <a:t>Did you notice what my poem was about? It was Psalm 23 – the Lord is my Shepherd. I’ve never written poetry before. This was new for me … and fun! And restful. And spiritual. </a:t>
            </a:r>
          </a:p>
          <a:p>
            <a:endParaRPr lang="en-US" dirty="0"/>
          </a:p>
          <a:p>
            <a:endParaRPr lang="en-US" dirty="0"/>
          </a:p>
          <a:p>
            <a:r>
              <a:rPr lang="en-US" dirty="0"/>
              <a:t>My research came from:</a:t>
            </a:r>
          </a:p>
          <a:p>
            <a:r>
              <a:rPr lang="en-US" dirty="0"/>
              <a:t>Autismspeaks.org/tool-kit-excerpt/taking-care-yourself</a:t>
            </a:r>
          </a:p>
          <a:p>
            <a:r>
              <a:rPr lang="en-US" dirty="0"/>
              <a:t>Aspirecounselingmo.com/blog/self-care-tips-for-parents-of-special-needs-children</a:t>
            </a:r>
          </a:p>
          <a:p>
            <a:r>
              <a:rPr lang="en-US" dirty="0"/>
              <a:t>Ohanacare.ca/blog/self-care-special-needs-parents/</a:t>
            </a:r>
          </a:p>
          <a:p>
            <a:endParaRPr lang="en-US" dirty="0"/>
          </a:p>
          <a:p>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17</a:t>
            </a:fld>
            <a:endParaRPr lang="en-US"/>
          </a:p>
        </p:txBody>
      </p:sp>
    </p:spTree>
    <p:extLst>
      <p:ext uri="{BB962C8B-B14F-4D97-AF65-F5344CB8AC3E}">
        <p14:creationId xmlns:p14="http://schemas.microsoft.com/office/powerpoint/2010/main" val="1681430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thing to remember - Courtesy of Pinterest Shirlene Renshaw’s account. Isn’t it lovely?</a:t>
            </a:r>
          </a:p>
          <a:p>
            <a:endParaRPr lang="en-US" dirty="0"/>
          </a:p>
          <a:p>
            <a:r>
              <a:rPr lang="en-US" dirty="0"/>
              <a:t>We must remember that ultimately we do not have command or control over every aspect of our lives or our loved ones life. I don’t like that very much. But I call this the Trust Poem. You know, compared to the Trust Fall in those team building exercises? </a:t>
            </a:r>
          </a:p>
          <a:p>
            <a:endParaRPr lang="en-US" dirty="0"/>
          </a:p>
          <a:p>
            <a:r>
              <a:rPr lang="en-US" dirty="0"/>
              <a:t>I need to accept the things I cannot change. I need more courage than I have to change what is in my world to change. I need outside  wisdom to know the difference and then I am back at accepting.</a:t>
            </a:r>
          </a:p>
          <a:p>
            <a:endParaRPr lang="en-US" dirty="0"/>
          </a:p>
          <a:p>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18</a:t>
            </a:fld>
            <a:endParaRPr lang="en-US"/>
          </a:p>
        </p:txBody>
      </p:sp>
    </p:spTree>
    <p:extLst>
      <p:ext uri="{BB962C8B-B14F-4D97-AF65-F5344CB8AC3E}">
        <p14:creationId xmlns:p14="http://schemas.microsoft.com/office/powerpoint/2010/main" val="1441860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defined what self-care is …. Why we actually need it …. The benefits of seeing the positive and the traps that keep us from giving ourselves some care.</a:t>
            </a:r>
          </a:p>
          <a:p>
            <a:endParaRPr lang="en-US" dirty="0"/>
          </a:p>
          <a:p>
            <a:r>
              <a:rPr lang="en-US" dirty="0"/>
              <a:t>We threw out some ideas for our body – our mind – our emotions – and our spirit… to nurture them for a healthier us.</a:t>
            </a:r>
          </a:p>
          <a:p>
            <a:endParaRPr lang="en-US" dirty="0"/>
          </a:p>
          <a:p>
            <a:r>
              <a:rPr lang="en-US" dirty="0"/>
              <a:t>And I hope you come out of this session calmer &amp; feeling hopeful. </a:t>
            </a:r>
          </a:p>
          <a:p>
            <a:endParaRPr lang="en-US" dirty="0"/>
          </a:p>
          <a:p>
            <a:r>
              <a:rPr lang="en-US" dirty="0"/>
              <a:t>After all, that’s what social workers like to do: Our mission is to empower people and help them meet their needs.</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D868865F-B854-4583-80DF-3DCC82A1D042}" type="slidenum">
              <a:rPr lang="en-US" smtClean="0"/>
              <a:t>19</a:t>
            </a:fld>
            <a:endParaRPr lang="en-US"/>
          </a:p>
        </p:txBody>
      </p:sp>
    </p:spTree>
    <p:extLst>
      <p:ext uri="{BB962C8B-B14F-4D97-AF65-F5344CB8AC3E}">
        <p14:creationId xmlns:p14="http://schemas.microsoft.com/office/powerpoint/2010/main" val="245649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Self-Care. What is Self Care? That’s what I’m presenting for today’s talk. Let’s start with this – people are complicated!</a:t>
            </a:r>
          </a:p>
          <a:p>
            <a:endParaRPr lang="en-US" dirty="0"/>
          </a:p>
          <a:p>
            <a:r>
              <a:rPr lang="en-US" dirty="0"/>
              <a:t>People are complex: We have a (1) </a:t>
            </a:r>
            <a:r>
              <a:rPr lang="en-US" u="sng" dirty="0"/>
              <a:t>physical body </a:t>
            </a:r>
            <a:r>
              <a:rPr lang="en-US" dirty="0"/>
              <a:t>has needs a balance between purposeful stress (like exercise) &amp; rest  (2) my </a:t>
            </a:r>
            <a:r>
              <a:rPr lang="en-US" u="sng" dirty="0"/>
              <a:t>mind</a:t>
            </a:r>
            <a:r>
              <a:rPr lang="en-US" dirty="0"/>
              <a:t> that needs rest and to be challenged </a:t>
            </a:r>
            <a:r>
              <a:rPr lang="en-US" b="1" dirty="0"/>
              <a:t>AND</a:t>
            </a:r>
            <a:r>
              <a:rPr lang="en-US" dirty="0"/>
              <a:t> my mind has need for MARGIN (down time)  (3) my </a:t>
            </a:r>
            <a:r>
              <a:rPr lang="en-US" u="sng" dirty="0"/>
              <a:t>emotions</a:t>
            </a:r>
            <a:r>
              <a:rPr lang="en-US" dirty="0"/>
              <a:t> have needs for rest, fun, peace, joy, permission to be sad  (4) My </a:t>
            </a:r>
            <a:r>
              <a:rPr lang="en-US" u="sng" dirty="0"/>
              <a:t>spirit</a:t>
            </a:r>
            <a:r>
              <a:rPr lang="en-US" dirty="0"/>
              <a:t> needs to think, plan, meditate and dream. </a:t>
            </a:r>
          </a:p>
          <a:p>
            <a:endParaRPr lang="en-US" dirty="0">
              <a:sym typeface="Wingdings" panose="05000000000000000000" pitchFamily="2" charset="2"/>
            </a:endParaRPr>
          </a:p>
          <a:p>
            <a:r>
              <a:rPr lang="en-US" dirty="0">
                <a:sym typeface="Wingdings" panose="05000000000000000000" pitchFamily="2" charset="2"/>
              </a:rPr>
              <a:t>WHAT IS SELF CARE? Nurturing YOU: all 4 areas of you. Redirecting some of your energy to yourself so that you are stronger in these areas to be prepared for the next stage of your child’s life.</a:t>
            </a:r>
          </a:p>
          <a:p>
            <a:endParaRPr lang="en-US" dirty="0">
              <a:sym typeface="Wingdings" panose="05000000000000000000" pitchFamily="2" charset="2"/>
            </a:endParaRPr>
          </a:p>
          <a:p>
            <a:r>
              <a:rPr lang="en-US" dirty="0">
                <a:sym typeface="Wingdings" panose="05000000000000000000" pitchFamily="2" charset="2"/>
              </a:rPr>
              <a:t>WHY DO WE NEED SELF-CARE: (1) I am my child’s lifelong advocate. If I’m not taking care of ME, then I won’t be here as long as I need to be. Who will do the advocating for my child I love so much? (2) I have a duty &amp; gift to nurture the life God gave me – I am unique &amp; I have a unique footprint to impress on this world . We need to nurture the dreams inside of us (even just a teeny bit) or our spirit withers inside us (3)  giving MYSELF care means my resentment factor goes down which means my body, emotions and spirit are MUCH HEALTHIER and finally (4) I need to lead-by-example: Giving myself self-care sets a good example for my family &amp; gives </a:t>
            </a:r>
            <a:r>
              <a:rPr lang="en-US" b="1" dirty="0">
                <a:sym typeface="Wingdings" panose="05000000000000000000" pitchFamily="2" charset="2"/>
              </a:rPr>
              <a:t>them</a:t>
            </a:r>
            <a:r>
              <a:rPr lang="en-US" dirty="0">
                <a:sym typeface="Wingdings" panose="05000000000000000000" pitchFamily="2" charset="2"/>
              </a:rPr>
              <a:t> an opportunity to meet the needs of our loved one (here’s my example: bedtime is dad’s job in my house. My husband has a mentally taxing job, tired at the end of the day. But we both work FT. So, I say “Tori, bedtime!” …. If we are both in the TV room &amp; his version of bedtime routine is to yell across 2 rooms at the kid, not effective. And he will keep doing that. But if I </a:t>
            </a:r>
            <a:r>
              <a:rPr lang="en-US" b="1" dirty="0">
                <a:sym typeface="Wingdings" panose="05000000000000000000" pitchFamily="2" charset="2"/>
              </a:rPr>
              <a:t>leave</a:t>
            </a:r>
            <a:r>
              <a:rPr lang="en-US" dirty="0">
                <a:sym typeface="Wingdings" panose="05000000000000000000" pitchFamily="2" charset="2"/>
              </a:rPr>
              <a:t> the room, go into another room to read a book… he steps up!!) I model giving myself self-care and as a result, he steps into his role. </a:t>
            </a:r>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2</a:t>
            </a:fld>
            <a:endParaRPr lang="en-US"/>
          </a:p>
        </p:txBody>
      </p:sp>
    </p:spTree>
    <p:extLst>
      <p:ext uri="{BB962C8B-B14F-4D97-AF65-F5344CB8AC3E}">
        <p14:creationId xmlns:p14="http://schemas.microsoft.com/office/powerpoint/2010/main" val="361527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so easy to think negatively. At least for me, it is. I see all the things that need to be done – and it wears me out!! I feel OLD! I have to make a choice to think … what do I have to be thankful for? What IS something positive in my life? </a:t>
            </a:r>
          </a:p>
          <a:p>
            <a:endParaRPr lang="en-US" b="1" dirty="0"/>
          </a:p>
          <a:p>
            <a:r>
              <a:rPr lang="en-US" b="1" dirty="0"/>
              <a:t>Basics</a:t>
            </a:r>
            <a:r>
              <a:rPr lang="en-US" dirty="0"/>
              <a:t>: I have sunlight. I have clean water. I have the ability to walk out my front door &amp; just take a breath. What else do you have that you’ve taken for granted?</a:t>
            </a:r>
          </a:p>
          <a:p>
            <a:r>
              <a:rPr lang="en-US" dirty="0"/>
              <a:t>Basics: I have my health – I’ve made some changes over the last 3 years &amp; I feel healthier. Does your child sleep more than 6 hours at a time? THAT IS A GIFT</a:t>
            </a:r>
          </a:p>
          <a:p>
            <a:r>
              <a:rPr lang="en-US" dirty="0"/>
              <a:t>Basics: I DO have 5 minutes to myself – even if it is in my car in the garage. (the bathroom is not safe anymore!)</a:t>
            </a:r>
          </a:p>
          <a:p>
            <a:endParaRPr lang="en-US" dirty="0"/>
          </a:p>
          <a:p>
            <a:r>
              <a:rPr lang="en-US" b="1" dirty="0"/>
              <a:t>THE GENEROSITY OF MY LIFE. </a:t>
            </a:r>
            <a:r>
              <a:rPr lang="en-US" dirty="0"/>
              <a:t>What does that mean? (1) FT earners in the United States, on average per capita, their average income is 7</a:t>
            </a:r>
            <a:r>
              <a:rPr lang="en-US" baseline="30000" dirty="0"/>
              <a:t>th</a:t>
            </a:r>
            <a:r>
              <a:rPr lang="en-US" dirty="0"/>
              <a:t> in the world. In other words, the average income of any individual in 93 other countries have less than us. And you live in </a:t>
            </a:r>
            <a:r>
              <a:rPr lang="en-US" b="1" dirty="0"/>
              <a:t>this</a:t>
            </a:r>
            <a:r>
              <a:rPr lang="en-US" dirty="0"/>
              <a:t> nation with all its faults and warts. (worlddata.info/average-</a:t>
            </a:r>
            <a:r>
              <a:rPr lang="en-US" dirty="0" err="1"/>
              <a:t>income.php</a:t>
            </a:r>
            <a:r>
              <a:rPr lang="en-US" dirty="0"/>
              <a:t>).  (2) If you live in MO, we can be thankful that we are the 4</a:t>
            </a:r>
            <a:r>
              <a:rPr lang="en-US" baseline="30000" dirty="0"/>
              <a:t>th</a:t>
            </a:r>
            <a:r>
              <a:rPr lang="en-US" dirty="0"/>
              <a:t> LOWEST cost-of-living compared to the other 49 states. (worldpopulationreview.com/state-rankings/cost-of-living-index-by-state). Why do I mention this? When our dollars are not going so far in the grocery store, we STILL have something to be thankful for!</a:t>
            </a:r>
          </a:p>
          <a:p>
            <a:endParaRPr lang="en-US" dirty="0"/>
          </a:p>
          <a:p>
            <a:r>
              <a:rPr lang="en-US" dirty="0"/>
              <a:t>So these 2 areas here – it’s for everyone. It’s something positive in our lives – it is a NET GAIN in he Savings Account of Life.</a:t>
            </a:r>
          </a:p>
        </p:txBody>
      </p:sp>
      <p:sp>
        <p:nvSpPr>
          <p:cNvPr id="4" name="Slide Number Placeholder 3"/>
          <p:cNvSpPr>
            <a:spLocks noGrp="1"/>
          </p:cNvSpPr>
          <p:nvPr>
            <p:ph type="sldNum" sz="quarter" idx="5"/>
          </p:nvPr>
        </p:nvSpPr>
        <p:spPr/>
        <p:txBody>
          <a:bodyPr/>
          <a:lstStyle/>
          <a:p>
            <a:fld id="{D868865F-B854-4583-80DF-3DCC82A1D042}" type="slidenum">
              <a:rPr lang="en-US" smtClean="0"/>
              <a:t>3</a:t>
            </a:fld>
            <a:endParaRPr lang="en-US"/>
          </a:p>
        </p:txBody>
      </p:sp>
    </p:spTree>
    <p:extLst>
      <p:ext uri="{BB962C8B-B14F-4D97-AF65-F5344CB8AC3E}">
        <p14:creationId xmlns:p14="http://schemas.microsoft.com/office/powerpoint/2010/main" val="178675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being positive even worth it? After all, something negative will just come along &amp; </a:t>
            </a:r>
            <a:r>
              <a:rPr lang="en-US" dirty="0" err="1"/>
              <a:t>supercede</a:t>
            </a:r>
            <a:r>
              <a:rPr lang="en-US" dirty="0"/>
              <a:t> it. Well, we have a free will…. Any 2 year old will show you that! We can choose to live with a positive </a:t>
            </a:r>
            <a:r>
              <a:rPr lang="en-US" dirty="0" err="1"/>
              <a:t>ouitlook</a:t>
            </a:r>
            <a:r>
              <a:rPr lang="en-US" dirty="0"/>
              <a:t> … or keep looking for a negative to wander along – it won’t be long before we see the negative. </a:t>
            </a:r>
          </a:p>
          <a:p>
            <a:endParaRPr lang="en-US" dirty="0"/>
          </a:p>
          <a:p>
            <a:r>
              <a:rPr lang="en-US" dirty="0"/>
              <a:t>IT IS AN OPTION. IT’S A CHOICE. No one commands us to be positive. According to the Mayo Clinic (“Positive Thinking: stop negative self-talk to reduce stress), the benefits of thinking positively are: (1) reduced risk of death from cancer, from infections (2) lower rates of depression, distress &amp; pain (3) increased life span (4) greater resistance to illness. They had more on the list, those are just the big ones.</a:t>
            </a:r>
          </a:p>
          <a:p>
            <a:endParaRPr lang="en-US" dirty="0"/>
          </a:p>
          <a:p>
            <a:r>
              <a:rPr lang="en-US" dirty="0"/>
              <a:t>This is my little girl. The picture on the right is the day before she had surgery to disconnect half her brain matter in order to resolve seizures. And guess what, we are the fortunate family that she had complex partial seizures. This is a picture of generosity that I realize not everyone has. </a:t>
            </a:r>
          </a:p>
          <a:p>
            <a:endParaRPr lang="en-US" dirty="0"/>
          </a:p>
          <a:p>
            <a:endParaRPr lang="en-US" dirty="0"/>
          </a:p>
          <a:p>
            <a:r>
              <a:rPr lang="en-US" dirty="0"/>
              <a:t>But we all have our bad moments – just like my cute daughter on the left. We have TRAPS ASSOCIATED WITH NEGATIVE THINKING – my goodness, it’s so easy to get sucked in to the negative these days! What can we do about that? (1st) Filtering. Consider: Are you magnifying the negative aspects of a situation &amp; filtering out all the positive?  (2nd) Personalizing: Do you blame yourself – evening out with friends canceled &amp; you assume it’s about you?  (3rd) Catastrophizing. Do you routinely anticipate the worst?  (4) Blaming. Do you overreact and try to say someone else is responsible for what happened instead of taking responsibility for your thoughts and feelings? Maybe because you’re already emotionally overburdened in another area? I’m not saying its easy to get out of these traps. But these are ways we get trapped into negative thinking. One last one: (5) “SHOULD” LIST. Do you think of </a:t>
            </a:r>
            <a:r>
              <a:rPr lang="en-US" u="sng" dirty="0"/>
              <a:t>all</a:t>
            </a:r>
            <a:r>
              <a:rPr lang="en-US" dirty="0"/>
              <a:t> the things you </a:t>
            </a:r>
            <a:r>
              <a:rPr lang="en-US" u="sng" dirty="0"/>
              <a:t>should</a:t>
            </a:r>
            <a:r>
              <a:rPr lang="en-US" dirty="0"/>
              <a:t> do &amp; are critical of yourself when you can’t get them all done? WHEW. Several of these hit close to home. </a:t>
            </a:r>
          </a:p>
          <a:p>
            <a:endParaRPr lang="en-US" dirty="0"/>
          </a:p>
          <a:p>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4</a:t>
            </a:fld>
            <a:endParaRPr lang="en-US"/>
          </a:p>
        </p:txBody>
      </p:sp>
    </p:spTree>
    <p:extLst>
      <p:ext uri="{BB962C8B-B14F-4D97-AF65-F5344CB8AC3E}">
        <p14:creationId xmlns:p14="http://schemas.microsoft.com/office/powerpoint/2010/main" val="1102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let me be real with you. I’m an addict. It’s true. I’m one of you. I’m a workaholic (when it’s done, let’s go over it one more time for just any possible errors) AND I’m a chocolate-a-</a:t>
            </a:r>
            <a:r>
              <a:rPr lang="en-US" dirty="0" err="1"/>
              <a:t>holic</a:t>
            </a:r>
            <a:r>
              <a:rPr lang="en-US" dirty="0"/>
              <a:t>. These 2 actually are comforts to me. But you know what else they are? They are saboteurs of the BETTER things in my life like rest, meditation, community, laughter. </a:t>
            </a:r>
          </a:p>
          <a:p>
            <a:endParaRPr lang="en-US" dirty="0"/>
          </a:p>
          <a:p>
            <a:r>
              <a:rPr lang="en-US" dirty="0"/>
              <a:t>So this is non-negotiable. Yes, you can ignore everything I say. OR you can promise yourself that you will find 3 minutes (at a minimum) some time before noon daily to first place the oxygen mask on YOU. Take care of YOU. </a:t>
            </a:r>
          </a:p>
          <a:p>
            <a:endParaRPr lang="en-US" dirty="0"/>
          </a:p>
          <a:p>
            <a:r>
              <a:rPr lang="en-US" dirty="0"/>
              <a:t>Strengthening yourself is not narcissism. It will give you the strength to do the extra advocacy work. </a:t>
            </a:r>
          </a:p>
          <a:p>
            <a:endParaRPr lang="en-US" dirty="0"/>
          </a:p>
          <a:p>
            <a:r>
              <a:rPr lang="en-US" dirty="0"/>
              <a:t>So enough of this seriousness – let’s really get into some self care and have a little bit of FUN!</a:t>
            </a:r>
          </a:p>
        </p:txBody>
      </p:sp>
      <p:sp>
        <p:nvSpPr>
          <p:cNvPr id="4" name="Slide Number Placeholder 3"/>
          <p:cNvSpPr>
            <a:spLocks noGrp="1"/>
          </p:cNvSpPr>
          <p:nvPr>
            <p:ph type="sldNum" sz="quarter" idx="5"/>
          </p:nvPr>
        </p:nvSpPr>
        <p:spPr/>
        <p:txBody>
          <a:bodyPr/>
          <a:lstStyle/>
          <a:p>
            <a:fld id="{D868865F-B854-4583-80DF-3DCC82A1D042}" type="slidenum">
              <a:rPr lang="en-US" smtClean="0"/>
              <a:t>5</a:t>
            </a:fld>
            <a:endParaRPr lang="en-US"/>
          </a:p>
        </p:txBody>
      </p:sp>
    </p:spTree>
    <p:extLst>
      <p:ext uri="{BB962C8B-B14F-4D97-AF65-F5344CB8AC3E}">
        <p14:creationId xmlns:p14="http://schemas.microsoft.com/office/powerpoint/2010/main" val="230088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fun exercise… </a:t>
            </a:r>
          </a:p>
          <a:p>
            <a:endParaRPr lang="en-US" dirty="0"/>
          </a:p>
          <a:p>
            <a:r>
              <a:rPr lang="en-US" dirty="0"/>
              <a:t>REPROGRAMMING yourself. You CAN learn to turn negative thinking into positive thinking. But it means being purposeful. How many days does it take to create a habit? 18 to 254 days. Yeah, so let’s give ourselves an entire month – because let’s face it, we’re an easily distractable bunch. But let’s start RIGHT NOW.</a:t>
            </a:r>
          </a:p>
          <a:p>
            <a:endParaRPr lang="en-US" dirty="0"/>
          </a:p>
          <a:p>
            <a:r>
              <a:rPr lang="en-US" dirty="0"/>
              <a:t>I want you to use your peripheral vision. Look at that person to your right….. Uh huh. They’re definitely suspicious looking. But because you are practicing POSITIVE SELF-THINKING… I want you to PAY IT FORWARD. I want you to think of something REALLY NICE about that person… you admire their outfit, they are a good note taker…. You can’t think of anything? Then ask them what the funniest thing is they have ever done. You know, we’re not going to record this but … did they squirt milk snot out of their nose once? Did they use an inversion table at home &amp; got stuck? </a:t>
            </a:r>
          </a:p>
          <a:p>
            <a:endParaRPr lang="en-US" dirty="0"/>
          </a:p>
          <a:p>
            <a:r>
              <a:rPr lang="en-US" dirty="0"/>
              <a:t>What is their favorite story. Here’s one of mine: I’ve got 3 kids. I think my boys were ages 11 &amp; 9 and my 4 year old daughter had just learned to walk.  I brought my boys to our basement for something … I don’t remember. And then it happened. My daughter closed the basement door on us AND she turned the little lock-knob in the middle.  Talk about master small motor skills!!!! She was non-verbal until she was 7 so she wasn’t talking. We kept trying to teach her – through the door – to unlock the door. Nope. So I had to take my skinniest son &amp; push him  through the window – you know, those old dusty windows with spider webs all around them … yep. Because **I** wasn’t going to fit through that window. That’s my story. Now you turn to your neighbor &amp; share. </a:t>
            </a:r>
          </a:p>
          <a:p>
            <a:endParaRPr lang="en-US" dirty="0"/>
          </a:p>
          <a:p>
            <a:r>
              <a:rPr lang="en-US" dirty="0"/>
              <a:t>HAVE THEM SHARE 3-4 STORIES.</a:t>
            </a:r>
          </a:p>
          <a:p>
            <a:endParaRPr lang="en-US" dirty="0"/>
          </a:p>
          <a:p>
            <a:r>
              <a:rPr lang="en-US" dirty="0"/>
              <a:t>Now there you go – see , you CAN be positive. This little exercise shows that you are all capable of changing. </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6</a:t>
            </a:fld>
            <a:endParaRPr lang="en-US"/>
          </a:p>
        </p:txBody>
      </p:sp>
    </p:spTree>
    <p:extLst>
      <p:ext uri="{BB962C8B-B14F-4D97-AF65-F5344CB8AC3E}">
        <p14:creationId xmlns:p14="http://schemas.microsoft.com/office/powerpoint/2010/main" val="3791996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defined what self-care is …. Why we actually need it …. The benefits and the traps that keep us from giving ourselves some care.</a:t>
            </a:r>
          </a:p>
          <a:p>
            <a:endParaRPr lang="en-US" dirty="0"/>
          </a:p>
          <a:p>
            <a:r>
              <a:rPr lang="en-US" dirty="0"/>
              <a:t>BUT WHAT ARE THE IDEAS? So, look, I might be a social worker … but I am a wife, a mother, a scrapbooker (okay, I used to be a scrapbooker), a full-time employee, juggling 3 kids &amp; 1 of them does not wipe her own butt. The ideas I am suggesting – I use many of them myself. And remember, I’m a workaholic! </a:t>
            </a:r>
          </a:p>
          <a:p>
            <a:endParaRPr lang="en-US" dirty="0"/>
          </a:p>
          <a:p>
            <a:r>
              <a:rPr lang="en-US" dirty="0"/>
              <a:t>Some of them are a little underhanded so don’t go home and tell your partner my tricks… it might get back to my husband.  Remember: </a:t>
            </a:r>
          </a:p>
          <a:p>
            <a:pPr marL="228600" indent="-228600">
              <a:buAutoNum type="arabicParenBoth"/>
            </a:pPr>
            <a:r>
              <a:rPr lang="en-US" dirty="0"/>
              <a:t>The physical body has needs for a balance between rest and intentional stress </a:t>
            </a:r>
          </a:p>
          <a:p>
            <a:pPr marL="228600" indent="-228600">
              <a:buAutoNum type="arabicParenBoth"/>
            </a:pPr>
            <a:r>
              <a:rPr lang="en-US" dirty="0"/>
              <a:t>Our mind has need for rest and challenge AND our mind has needs for MARGIN  </a:t>
            </a:r>
          </a:p>
          <a:p>
            <a:pPr marL="228600" indent="-228600">
              <a:buAutoNum type="arabicParenBoth"/>
            </a:pPr>
            <a:r>
              <a:rPr lang="en-US" dirty="0"/>
              <a:t>Our emotions have needs for rest, fun, peace, joy, permission to be sad  </a:t>
            </a:r>
          </a:p>
          <a:p>
            <a:pPr marL="228600" indent="-228600">
              <a:buAutoNum type="arabicParenBoth"/>
            </a:pPr>
            <a:r>
              <a:rPr lang="en-US" dirty="0"/>
              <a:t>our spirit needs to think, plan, meditate, dream. </a:t>
            </a:r>
          </a:p>
          <a:p>
            <a:endParaRPr lang="en-US" dirty="0"/>
          </a:p>
          <a:p>
            <a:r>
              <a:rPr lang="en-US" dirty="0"/>
              <a:t>Let’s start with our physical body. </a:t>
            </a:r>
          </a:p>
          <a:p>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7</a:t>
            </a:fld>
            <a:endParaRPr lang="en-US"/>
          </a:p>
        </p:txBody>
      </p:sp>
    </p:spTree>
    <p:extLst>
      <p:ext uri="{BB962C8B-B14F-4D97-AF65-F5344CB8AC3E}">
        <p14:creationId xmlns:p14="http://schemas.microsoft.com/office/powerpoint/2010/main" val="111957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a:t>
            </a:r>
          </a:p>
          <a:p>
            <a:r>
              <a:rPr lang="en-US" dirty="0"/>
              <a:t>Now, I’m not a doctor &amp; I don’t play one on TV so you need to do your own research but I have found some suggestions from mainstream medical sites that I would like to share: </a:t>
            </a:r>
          </a:p>
          <a:p>
            <a:endParaRPr lang="en-US" dirty="0"/>
          </a:p>
          <a:p>
            <a:r>
              <a:rPr lang="en-US" dirty="0"/>
              <a:t>BODY: Our body’s need a balance in our cortisol hormone. (When I say cortisol – who knows what I’m talking about? Cortisol is the main stress hormone in our body: Fight or Flight. But it also regulates our blood sugar &amp; metabolism. It helps us during our workouts. It needs to be at a healthy level).</a:t>
            </a:r>
          </a:p>
          <a:p>
            <a:endParaRPr lang="en-US" dirty="0"/>
          </a:p>
          <a:p>
            <a:r>
              <a:rPr lang="en-US" dirty="0"/>
              <a:t>How do we do that? </a:t>
            </a:r>
          </a:p>
          <a:p>
            <a:pPr marL="228600" indent="-228600">
              <a:buAutoNum type="arabicPeriod"/>
            </a:pPr>
            <a:r>
              <a:rPr lang="en-US" dirty="0"/>
              <a:t>Exercise (which actually raises our cortisol level)</a:t>
            </a:r>
          </a:p>
          <a:p>
            <a:pPr marL="228600" indent="-228600">
              <a:buAutoNum type="arabicPeriod"/>
            </a:pPr>
            <a:r>
              <a:rPr lang="en-US" dirty="0"/>
              <a:t>quality sleep. Another words, when you are sleeping, it’s quality sleep</a:t>
            </a:r>
          </a:p>
          <a:p>
            <a:pPr marL="228600" indent="-228600">
              <a:buAutoNum type="arabicPeriod"/>
            </a:pPr>
            <a:r>
              <a:rPr lang="en-US" dirty="0"/>
              <a:t>Stretching/ Massage/moving your body in a different way. </a:t>
            </a:r>
          </a:p>
          <a:p>
            <a:pPr marL="228600" indent="-228600">
              <a:buAutoNum type="arabicPeriod"/>
            </a:pPr>
            <a:r>
              <a:rPr lang="en-US" dirty="0"/>
              <a:t>Just touching the ground. </a:t>
            </a:r>
          </a:p>
          <a:p>
            <a:pPr marL="228600" indent="-228600">
              <a:buAutoNum type="arabicPeriod"/>
            </a:pPr>
            <a:endParaRPr lang="en-US" dirty="0"/>
          </a:p>
          <a:p>
            <a:pPr marL="0" indent="0">
              <a:buNone/>
            </a:pPr>
            <a:r>
              <a:rPr lang="en-US" dirty="0"/>
              <a:t>Here’s my “trick” for getting better sleep: I have started wearing Blue Light cancelling glasses after 3pm. It reduces eye fatigue, blocks the most harmful blue light from computer, phone &amp; TV. Blue light fools the brain into thinking it’s daytime</a:t>
            </a:r>
            <a:r>
              <a:rPr lang="en-US" dirty="0">
                <a:sym typeface="Wingdings" panose="05000000000000000000" pitchFamily="2" charset="2"/>
              </a:rPr>
              <a:t> the body stops releasing a sleep hormone called melatonin. These glasses cost about $10 on Amazon. I’ll show you a picture of these later. My dog has chewed one of the stems but, you know what, that dog is not going to defeat me! I’m still using them! lol</a:t>
            </a:r>
          </a:p>
          <a:p>
            <a:endParaRPr lang="en-US" dirty="0"/>
          </a:p>
          <a:p>
            <a:endParaRPr lang="en-US" dirty="0"/>
          </a:p>
        </p:txBody>
      </p:sp>
      <p:sp>
        <p:nvSpPr>
          <p:cNvPr id="4" name="Slide Number Placeholder 3"/>
          <p:cNvSpPr>
            <a:spLocks noGrp="1"/>
          </p:cNvSpPr>
          <p:nvPr>
            <p:ph type="sldNum" sz="quarter" idx="5"/>
          </p:nvPr>
        </p:nvSpPr>
        <p:spPr/>
        <p:txBody>
          <a:bodyPr/>
          <a:lstStyle/>
          <a:p>
            <a:fld id="{D868865F-B854-4583-80DF-3DCC82A1D042}" type="slidenum">
              <a:rPr lang="en-US" smtClean="0"/>
              <a:t>8</a:t>
            </a:fld>
            <a:endParaRPr lang="en-US"/>
          </a:p>
        </p:txBody>
      </p:sp>
    </p:spTree>
    <p:extLst>
      <p:ext uri="{BB962C8B-B14F-4D97-AF65-F5344CB8AC3E}">
        <p14:creationId xmlns:p14="http://schemas.microsoft.com/office/powerpoint/2010/main" val="3113696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Shoulders? What? </a:t>
            </a:r>
          </a:p>
          <a:p>
            <a:r>
              <a:rPr lang="en-US" dirty="0"/>
              <a:t>When you are doing dishes: are you tense? Think about your shoulders. Your neck. </a:t>
            </a:r>
          </a:p>
          <a:p>
            <a:r>
              <a:rPr lang="en-US" dirty="0"/>
              <a:t>You can do your tasks STRESSED &amp; RUSHED or you can do your tasks PURPOSEFUL &amp; TRUSTFUL… trusting that you WILL get the big things done. </a:t>
            </a:r>
          </a:p>
          <a:p>
            <a:endParaRPr lang="en-US" dirty="0"/>
          </a:p>
          <a:p>
            <a:r>
              <a:rPr lang="en-US" dirty="0"/>
              <a:t>Do we get caught up in the little tasks that seem so urgent? I KNOW IT’S DIFFICULT – can we take 3 minutes after we put our kid on the bus or drop them at the sitters… 3 minutes to listen to a babbling brook on YouTube and breathe in/out. 3 minutes. There’s an entire YouTube channel called </a:t>
            </a:r>
            <a:r>
              <a:rPr lang="en-US" dirty="0" err="1"/>
              <a:t>TheSilentWatcher</a:t>
            </a:r>
            <a:r>
              <a:rPr lang="en-US" dirty="0"/>
              <a:t> that has 3 hours of a babbling brook. It is </a:t>
            </a:r>
            <a:r>
              <a:rPr lang="en-US" dirty="0" err="1"/>
              <a:t>sooo</a:t>
            </a:r>
            <a:r>
              <a:rPr lang="en-US" dirty="0"/>
              <a:t> wonderful!</a:t>
            </a:r>
          </a:p>
          <a:p>
            <a:endParaRPr lang="en-US" dirty="0"/>
          </a:p>
          <a:p>
            <a:r>
              <a:rPr lang="en-US" dirty="0"/>
              <a:t>I listen to the podcast “The Model Health” with Shawn Stevenson. He said that when we touch the earth – the ground, the grass – it reduces our stress level, speeds healing, reduces pain, improves immune system function. Can you believe this? On his website https://themodelhealthshow.com/blog, he has so many articles about sleep. I don’t listen to him religiously but every time I’ve listened, I’ve learned something &amp; it’s made me more thoughtful about my health choices. </a:t>
            </a:r>
          </a:p>
          <a:p>
            <a:endParaRPr lang="en-US" dirty="0"/>
          </a:p>
          <a:p>
            <a:r>
              <a:rPr lang="en-US" dirty="0"/>
              <a:t>Also – in case this doesn’t seem mainstream enough - I searched further &amp; found an article about it in Cleveland Clinic: health.clevelandclinic.org/earthing. </a:t>
            </a:r>
          </a:p>
        </p:txBody>
      </p:sp>
      <p:sp>
        <p:nvSpPr>
          <p:cNvPr id="4" name="Slide Number Placeholder 3"/>
          <p:cNvSpPr>
            <a:spLocks noGrp="1"/>
          </p:cNvSpPr>
          <p:nvPr>
            <p:ph type="sldNum" sz="quarter" idx="5"/>
          </p:nvPr>
        </p:nvSpPr>
        <p:spPr/>
        <p:txBody>
          <a:bodyPr/>
          <a:lstStyle/>
          <a:p>
            <a:fld id="{D868865F-B854-4583-80DF-3DCC82A1D042}" type="slidenum">
              <a:rPr lang="en-US" smtClean="0"/>
              <a:t>9</a:t>
            </a:fld>
            <a:endParaRPr lang="en-US"/>
          </a:p>
        </p:txBody>
      </p:sp>
    </p:spTree>
    <p:extLst>
      <p:ext uri="{BB962C8B-B14F-4D97-AF65-F5344CB8AC3E}">
        <p14:creationId xmlns:p14="http://schemas.microsoft.com/office/powerpoint/2010/main" val="275352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1/16/2025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www.pngall.com/amazon-png/download/567"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hyperlink" Target="https://bubblingwitheleganceandgrace.com/__spektrum/" TargetMode="Externa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s://commons.wikimedia.org/wiki/File:Target_Corporation_logo.svg"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1.jp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the99centchef.blogspot.com/2008/10/jean-luc-goddard-japanese-pork-cutlet.html"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hyperlink" Target="https://sersaldelatierra.blogspot.com/2016/05/" TargetMode="Externa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hyperlink" Target="https://sersaldelatierra.blogspot.com/2016/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s://www.publicdomainpictures.net/en/view-image.php?image=154784&amp;picture=business-people-2" TargetMode="External"/><Relationship Id="rId9" Type="http://schemas.openxmlformats.org/officeDocument/2006/relationships/hyperlink" Target="https://sersaldelatierra.blogspot.com/2016/0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www.wccnc.org/sermons/media-resour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hyperlink" Target="https://sersaldelatierra.blogspot.com/2016/05/" TargetMode="External"/><Relationship Id="rId3" Type="http://schemas.openxmlformats.org/officeDocument/2006/relationships/image" Target="../media/image11.jpeg"/><Relationship Id="rId7"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eg"/><Relationship Id="rId7" Type="http://schemas.openxmlformats.org/officeDocument/2006/relationships/hyperlink" Target="http://www.public-domain-image.com/free-images/sport/fitness-and-jogging/four-women-in-gym"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jpg"/><Relationship Id="rId11" Type="http://schemas.openxmlformats.org/officeDocument/2006/relationships/hyperlink" Target="https://pixabay.com/en/yoga-exercise-exercising-woman-37261/" TargetMode="External"/><Relationship Id="rId5" Type="http://schemas.openxmlformats.org/officeDocument/2006/relationships/image" Target="../media/image2.jpe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hyperlink" Target="https://www.pngall.com/running-people-p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3.jpeg"/><Relationship Id="rId10" Type="http://schemas.openxmlformats.org/officeDocument/2006/relationships/hyperlink" Target="https://www.pngall.com/field-png/" TargetMode="External"/><Relationship Id="rId4" Type="http://schemas.openxmlformats.org/officeDocument/2006/relationships/image" Target="../media/image12.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F234-67B1-2F47-F1BC-EB398ABC0DB4}"/>
              </a:ext>
            </a:extLst>
          </p:cNvPr>
          <p:cNvSpPr>
            <a:spLocks noGrp="1"/>
          </p:cNvSpPr>
          <p:nvPr>
            <p:ph type="ctrTitle"/>
          </p:nvPr>
        </p:nvSpPr>
        <p:spPr>
          <a:xfrm>
            <a:off x="2589213" y="1539166"/>
            <a:ext cx="8915399" cy="2262781"/>
          </a:xfrm>
        </p:spPr>
        <p:txBody>
          <a:bodyPr/>
          <a:lstStyle/>
          <a:p>
            <a:r>
              <a:rPr lang="en-US" dirty="0"/>
              <a:t>What is Self-Care?</a:t>
            </a:r>
            <a:br>
              <a:rPr lang="en-US" dirty="0"/>
            </a:br>
            <a:r>
              <a:rPr lang="en-US" dirty="0"/>
              <a:t>Is it possible?</a:t>
            </a:r>
          </a:p>
        </p:txBody>
      </p:sp>
      <p:sp>
        <p:nvSpPr>
          <p:cNvPr id="3" name="Subtitle 2">
            <a:extLst>
              <a:ext uri="{FF2B5EF4-FFF2-40B4-BE49-F238E27FC236}">
                <a16:creationId xmlns:a16="http://schemas.microsoft.com/office/drawing/2014/main" id="{3606767E-E734-1979-7AE1-C8AAE129E5AE}"/>
              </a:ext>
            </a:extLst>
          </p:cNvPr>
          <p:cNvSpPr>
            <a:spLocks noGrp="1"/>
          </p:cNvSpPr>
          <p:nvPr>
            <p:ph type="subTitle" idx="1"/>
          </p:nvPr>
        </p:nvSpPr>
        <p:spPr/>
        <p:txBody>
          <a:bodyPr/>
          <a:lstStyle/>
          <a:p>
            <a:r>
              <a:rPr lang="en-US" dirty="0"/>
              <a:t>Peggy Welker, LMSW</a:t>
            </a:r>
          </a:p>
        </p:txBody>
      </p:sp>
    </p:spTree>
    <p:extLst>
      <p:ext uri="{BB962C8B-B14F-4D97-AF65-F5344CB8AC3E}">
        <p14:creationId xmlns:p14="http://schemas.microsoft.com/office/powerpoint/2010/main" val="316537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640156" y="502190"/>
            <a:ext cx="9759364" cy="1280890"/>
          </a:xfrm>
        </p:spPr>
        <p:txBody>
          <a:bodyPr>
            <a:normAutofit/>
          </a:bodyPr>
          <a:lstStyle/>
          <a:p>
            <a:r>
              <a:rPr lang="en-US" sz="4600" b="1" dirty="0"/>
              <a:t>Mental Refreshing</a:t>
            </a:r>
          </a:p>
        </p:txBody>
      </p:sp>
      <p:sp>
        <p:nvSpPr>
          <p:cNvPr id="3" name="TextBox 2">
            <a:extLst>
              <a:ext uri="{FF2B5EF4-FFF2-40B4-BE49-F238E27FC236}">
                <a16:creationId xmlns:a16="http://schemas.microsoft.com/office/drawing/2014/main" id="{E9ED4B9A-7EB1-4B1F-93D5-3042406DD154}"/>
              </a:ext>
            </a:extLst>
          </p:cNvPr>
          <p:cNvSpPr txBox="1"/>
          <p:nvPr/>
        </p:nvSpPr>
        <p:spPr>
          <a:xfrm>
            <a:off x="1833716" y="1523718"/>
            <a:ext cx="9875520" cy="483209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3600" dirty="0"/>
              <a:t>A full night’s sleep boosts your energy, mood, memory and creativity while lowering stress levels.</a:t>
            </a:r>
          </a:p>
          <a:p>
            <a:pPr marL="342900" indent="-342900">
              <a:spcAft>
                <a:spcPts val="600"/>
              </a:spcAft>
              <a:buFont typeface="Arial" panose="020B0604020202020204" pitchFamily="34" charset="0"/>
              <a:buChar char="•"/>
            </a:pPr>
            <a:r>
              <a:rPr lang="en-US" sz="3600" dirty="0"/>
              <a:t>Have a not-frantic mindset. I tell myself: I cannot get it all done today &amp; that’s OK.</a:t>
            </a:r>
          </a:p>
          <a:p>
            <a:pPr marL="342900" indent="-342900">
              <a:spcAft>
                <a:spcPts val="600"/>
              </a:spcAft>
              <a:buFont typeface="Arial" panose="020B0604020202020204" pitchFamily="34" charset="0"/>
              <a:buChar char="•"/>
            </a:pPr>
            <a:r>
              <a:rPr lang="en-US" sz="3600" dirty="0"/>
              <a:t>What is your version of a healthy diet? </a:t>
            </a:r>
          </a:p>
          <a:p>
            <a:pPr marL="342900" indent="-342900">
              <a:spcAft>
                <a:spcPts val="600"/>
              </a:spcAft>
              <a:buFont typeface="Arial" panose="020B0604020202020204" pitchFamily="34" charset="0"/>
              <a:buChar char="•"/>
            </a:pPr>
            <a:r>
              <a:rPr lang="en-US" sz="3600" dirty="0"/>
              <a:t>Sunlight. Fresh Air. Grounding. </a:t>
            </a:r>
          </a:p>
          <a:p>
            <a:pPr marL="342900" indent="-342900">
              <a:spcAft>
                <a:spcPts val="600"/>
              </a:spcAft>
              <a:buFont typeface="Arial" panose="020B0604020202020204" pitchFamily="34" charset="0"/>
              <a:buChar char="•"/>
            </a:pPr>
            <a:r>
              <a:rPr lang="en-US" sz="3600" dirty="0"/>
              <a:t>Meditation &amp; Gratitude.</a:t>
            </a:r>
          </a:p>
        </p:txBody>
      </p:sp>
      <p:pic>
        <p:nvPicPr>
          <p:cNvPr id="6" name="Picture 6" descr="Transparent Mind Icon Png - Brain Gears Transparent , Free Transparent ...">
            <a:extLst>
              <a:ext uri="{FF2B5EF4-FFF2-40B4-BE49-F238E27FC236}">
                <a16:creationId xmlns:a16="http://schemas.microsoft.com/office/drawing/2014/main" id="{E86A05FB-4B6D-0DCA-5B2B-F999DBAB0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9520" y="119789"/>
            <a:ext cx="619432" cy="606811"/>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466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640156" y="502190"/>
            <a:ext cx="9759364" cy="1280890"/>
          </a:xfrm>
        </p:spPr>
        <p:txBody>
          <a:bodyPr>
            <a:normAutofit/>
          </a:bodyPr>
          <a:lstStyle/>
          <a:p>
            <a:r>
              <a:rPr lang="en-US" sz="4600" b="1" dirty="0"/>
              <a:t>Mental Refreshing</a:t>
            </a:r>
          </a:p>
        </p:txBody>
      </p:sp>
      <p:sp>
        <p:nvSpPr>
          <p:cNvPr id="3" name="TextBox 2">
            <a:extLst>
              <a:ext uri="{FF2B5EF4-FFF2-40B4-BE49-F238E27FC236}">
                <a16:creationId xmlns:a16="http://schemas.microsoft.com/office/drawing/2014/main" id="{E9ED4B9A-7EB1-4B1F-93D5-3042406DD154}"/>
              </a:ext>
            </a:extLst>
          </p:cNvPr>
          <p:cNvSpPr txBox="1"/>
          <p:nvPr/>
        </p:nvSpPr>
        <p:spPr>
          <a:xfrm>
            <a:off x="1833716" y="1523718"/>
            <a:ext cx="9875520" cy="357020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3600" dirty="0"/>
              <a:t>Did I mention sleep? How about naps? </a:t>
            </a:r>
          </a:p>
          <a:p>
            <a:pPr marL="342900" indent="-342900">
              <a:spcAft>
                <a:spcPts val="600"/>
              </a:spcAft>
              <a:buFont typeface="Arial" panose="020B0604020202020204" pitchFamily="34" charset="0"/>
              <a:buChar char="•"/>
            </a:pPr>
            <a:r>
              <a:rPr lang="en-US" sz="3600" dirty="0"/>
              <a:t>Exercise can mean taking a walk with your child watching a video with headsets.</a:t>
            </a:r>
          </a:p>
          <a:p>
            <a:pPr marL="342900" indent="-342900">
              <a:spcAft>
                <a:spcPts val="600"/>
              </a:spcAft>
              <a:buFont typeface="Arial" panose="020B0604020202020204" pitchFamily="34" charset="0"/>
              <a:buChar char="•"/>
            </a:pPr>
            <a:r>
              <a:rPr lang="en-US" sz="3600" dirty="0"/>
              <a:t>Remember those blue-light-blocking glasses after noon. </a:t>
            </a:r>
          </a:p>
        </p:txBody>
      </p:sp>
      <p:pic>
        <p:nvPicPr>
          <p:cNvPr id="6" name="Picture 6" descr="Transparent Mind Icon Png - Brain Gears Transparent , Free Transparent ...">
            <a:extLst>
              <a:ext uri="{FF2B5EF4-FFF2-40B4-BE49-F238E27FC236}">
                <a16:creationId xmlns:a16="http://schemas.microsoft.com/office/drawing/2014/main" id="{E86A05FB-4B6D-0DCA-5B2B-F999DBAB0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9520" y="119789"/>
            <a:ext cx="619432" cy="606811"/>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E716136-9483-62DB-7479-7D2F4D742555}"/>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5625" t="31372" r="17725"/>
          <a:stretch/>
        </p:blipFill>
        <p:spPr>
          <a:xfrm>
            <a:off x="8515350" y="5229727"/>
            <a:ext cx="3503602" cy="1446786"/>
          </a:xfrm>
          <a:prstGeom prst="rect">
            <a:avLst/>
          </a:prstGeom>
        </p:spPr>
      </p:pic>
      <p:pic>
        <p:nvPicPr>
          <p:cNvPr id="9" name="Picture 8">
            <a:extLst>
              <a:ext uri="{FF2B5EF4-FFF2-40B4-BE49-F238E27FC236}">
                <a16:creationId xmlns:a16="http://schemas.microsoft.com/office/drawing/2014/main" id="{823072CD-0EA8-E45E-F1DF-C4F24C1C87D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343775" y="5093926"/>
            <a:ext cx="966787" cy="966787"/>
          </a:xfrm>
          <a:prstGeom prst="rect">
            <a:avLst/>
          </a:prstGeom>
        </p:spPr>
      </p:pic>
      <p:sp>
        <p:nvSpPr>
          <p:cNvPr id="11" name="TextBox 10">
            <a:extLst>
              <a:ext uri="{FF2B5EF4-FFF2-40B4-BE49-F238E27FC236}">
                <a16:creationId xmlns:a16="http://schemas.microsoft.com/office/drawing/2014/main" id="{7F8742B4-518D-95CA-DEDE-4318090B3BFA}"/>
              </a:ext>
            </a:extLst>
          </p:cNvPr>
          <p:cNvSpPr txBox="1"/>
          <p:nvPr/>
        </p:nvSpPr>
        <p:spPr>
          <a:xfrm>
            <a:off x="6272213" y="6257925"/>
            <a:ext cx="2243137" cy="461665"/>
          </a:xfrm>
          <a:prstGeom prst="rect">
            <a:avLst/>
          </a:prstGeom>
          <a:noFill/>
        </p:spPr>
        <p:txBody>
          <a:bodyPr wrap="square" rtlCol="0">
            <a:spAutoFit/>
          </a:bodyPr>
          <a:lstStyle/>
          <a:p>
            <a:r>
              <a:rPr lang="en-US" sz="2400" b="1" dirty="0">
                <a:solidFill>
                  <a:srgbClr val="C00000"/>
                </a:solidFill>
              </a:rPr>
              <a:t>$9.99  - 1 pair</a:t>
            </a:r>
          </a:p>
        </p:txBody>
      </p:sp>
    </p:spTree>
    <p:extLst>
      <p:ext uri="{BB962C8B-B14F-4D97-AF65-F5344CB8AC3E}">
        <p14:creationId xmlns:p14="http://schemas.microsoft.com/office/powerpoint/2010/main" val="223445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640156" y="502190"/>
            <a:ext cx="10551844" cy="1280890"/>
          </a:xfrm>
        </p:spPr>
        <p:txBody>
          <a:bodyPr>
            <a:normAutofit/>
          </a:bodyPr>
          <a:lstStyle/>
          <a:p>
            <a:r>
              <a:rPr lang="en-US" sz="4800" b="1" dirty="0"/>
              <a:t>The Path to Positive: Goofiness</a:t>
            </a:r>
          </a:p>
        </p:txBody>
      </p:sp>
      <p:sp>
        <p:nvSpPr>
          <p:cNvPr id="3" name="TextBox 2">
            <a:extLst>
              <a:ext uri="{FF2B5EF4-FFF2-40B4-BE49-F238E27FC236}">
                <a16:creationId xmlns:a16="http://schemas.microsoft.com/office/drawing/2014/main" id="{E9ED4B9A-7EB1-4B1F-93D5-3042406DD154}"/>
              </a:ext>
            </a:extLst>
          </p:cNvPr>
          <p:cNvSpPr txBox="1"/>
          <p:nvPr/>
        </p:nvSpPr>
        <p:spPr>
          <a:xfrm>
            <a:off x="1170432" y="1343439"/>
            <a:ext cx="10551844" cy="646331"/>
          </a:xfrm>
          <a:prstGeom prst="rect">
            <a:avLst/>
          </a:prstGeom>
          <a:noFill/>
        </p:spPr>
        <p:txBody>
          <a:bodyPr wrap="square" rtlCol="0">
            <a:spAutoFit/>
          </a:bodyPr>
          <a:lstStyle/>
          <a:p>
            <a:pPr>
              <a:spcAft>
                <a:spcPts val="600"/>
              </a:spcAft>
            </a:pPr>
            <a:r>
              <a:rPr lang="en-US" sz="3600" dirty="0">
                <a:solidFill>
                  <a:srgbClr val="A53010"/>
                </a:solidFill>
                <a:latin typeface="Baguet Script" panose="00000500000000000000" pitchFamily="2" charset="0"/>
              </a:rPr>
              <a:t>Your version of goofy is not to be judged, only enjoyed.</a:t>
            </a:r>
          </a:p>
        </p:txBody>
      </p:sp>
      <p:pic>
        <p:nvPicPr>
          <p:cNvPr id="2050" name="Picture 2" descr="Hilarious Dog Memes You'll Laugh at Every Time | Reader's Digest">
            <a:extLst>
              <a:ext uri="{FF2B5EF4-FFF2-40B4-BE49-F238E27FC236}">
                <a16:creationId xmlns:a16="http://schemas.microsoft.com/office/drawing/2014/main" id="{A8B9CAAE-0D73-3BA6-0DF0-DACF5CDD91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02"/>
          <a:stretch/>
        </p:blipFill>
        <p:spPr bwMode="auto">
          <a:xfrm>
            <a:off x="158496" y="2938272"/>
            <a:ext cx="4442743" cy="39197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0 Hilarious Animal Memes That Will Make You Lol">
            <a:extLst>
              <a:ext uri="{FF2B5EF4-FFF2-40B4-BE49-F238E27FC236}">
                <a16:creationId xmlns:a16="http://schemas.microsoft.com/office/drawing/2014/main" id="{26325B0D-2C3C-53CE-D141-0A5F432F4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239" y="2938270"/>
            <a:ext cx="3001496" cy="39197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257DD2-3E8D-63E8-C2F3-B1982B3359B8}"/>
              </a:ext>
            </a:extLst>
          </p:cNvPr>
          <p:cNvPicPr>
            <a:picLocks noChangeAspect="1"/>
          </p:cNvPicPr>
          <p:nvPr/>
        </p:nvPicPr>
        <p:blipFill>
          <a:blip r:embed="rId5"/>
          <a:stretch>
            <a:fillRect/>
          </a:stretch>
        </p:blipFill>
        <p:spPr>
          <a:xfrm>
            <a:off x="8057954" y="2831018"/>
            <a:ext cx="3987524" cy="4026981"/>
          </a:xfrm>
          <a:prstGeom prst="rect">
            <a:avLst/>
          </a:prstGeom>
        </p:spPr>
      </p:pic>
      <p:pic>
        <p:nvPicPr>
          <p:cNvPr id="5" name="Picture 4">
            <a:extLst>
              <a:ext uri="{FF2B5EF4-FFF2-40B4-BE49-F238E27FC236}">
                <a16:creationId xmlns:a16="http://schemas.microsoft.com/office/drawing/2014/main" id="{623541B1-E18D-E078-FAB9-AC5BB264A5F5}"/>
              </a:ext>
            </a:extLst>
          </p:cNvPr>
          <p:cNvPicPr>
            <a:picLocks noChangeAspect="1"/>
          </p:cNvPicPr>
          <p:nvPr/>
        </p:nvPicPr>
        <p:blipFill>
          <a:blip r:embed="rId6"/>
          <a:stretch>
            <a:fillRect/>
          </a:stretch>
        </p:blipFill>
        <p:spPr>
          <a:xfrm>
            <a:off x="9851136" y="2099651"/>
            <a:ext cx="2340864" cy="1049353"/>
          </a:xfrm>
          <a:prstGeom prst="rect">
            <a:avLst/>
          </a:prstGeom>
        </p:spPr>
      </p:pic>
      <p:pic>
        <p:nvPicPr>
          <p:cNvPr id="9" name="Picture 8">
            <a:extLst>
              <a:ext uri="{FF2B5EF4-FFF2-40B4-BE49-F238E27FC236}">
                <a16:creationId xmlns:a16="http://schemas.microsoft.com/office/drawing/2014/main" id="{8CB28412-0BC7-9774-6C55-4BCB6AE39869}"/>
              </a:ext>
            </a:extLst>
          </p:cNvPr>
          <p:cNvPicPr>
            <a:picLocks noChangeAspect="1"/>
          </p:cNvPicPr>
          <p:nvPr/>
        </p:nvPicPr>
        <p:blipFill>
          <a:blip r:embed="rId7"/>
          <a:stretch>
            <a:fillRect/>
          </a:stretch>
        </p:blipFill>
        <p:spPr>
          <a:xfrm>
            <a:off x="7911432" y="2831018"/>
            <a:ext cx="2208255" cy="536390"/>
          </a:xfrm>
          <a:prstGeom prst="rect">
            <a:avLst/>
          </a:prstGeom>
        </p:spPr>
      </p:pic>
      <p:pic>
        <p:nvPicPr>
          <p:cNvPr id="10" name="Picture 9" descr="Premium Vector | Icon emoticon concept of emotions joy and sadness ...">
            <a:extLst>
              <a:ext uri="{FF2B5EF4-FFF2-40B4-BE49-F238E27FC236}">
                <a16:creationId xmlns:a16="http://schemas.microsoft.com/office/drawing/2014/main" id="{4BB4D132-BE36-EDBA-5734-0AB8F08AA9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11" t="17492" r="3828" b="19453"/>
          <a:stretch/>
        </p:blipFill>
        <p:spPr bwMode="auto">
          <a:xfrm>
            <a:off x="11551025" y="120731"/>
            <a:ext cx="543760" cy="405712"/>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524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475C-EB07-5CA0-50EC-7140B0FB24DC}"/>
              </a:ext>
            </a:extLst>
          </p:cNvPr>
          <p:cNvSpPr>
            <a:spLocks noGrp="1"/>
          </p:cNvSpPr>
          <p:nvPr>
            <p:ph type="title"/>
          </p:nvPr>
        </p:nvSpPr>
        <p:spPr>
          <a:xfrm>
            <a:off x="1123484" y="56281"/>
            <a:ext cx="8915400" cy="768444"/>
          </a:xfrm>
        </p:spPr>
        <p:txBody>
          <a:bodyPr>
            <a:noAutofit/>
          </a:bodyPr>
          <a:lstStyle/>
          <a:p>
            <a:r>
              <a:rPr lang="en-US" sz="4600" b="1" dirty="0"/>
              <a:t>Emotional Refreshing</a:t>
            </a:r>
          </a:p>
        </p:txBody>
      </p:sp>
      <p:sp>
        <p:nvSpPr>
          <p:cNvPr id="4" name="Text Placeholder 3">
            <a:extLst>
              <a:ext uri="{FF2B5EF4-FFF2-40B4-BE49-F238E27FC236}">
                <a16:creationId xmlns:a16="http://schemas.microsoft.com/office/drawing/2014/main" id="{52269FDF-4838-7971-6C63-2702D1A49021}"/>
              </a:ext>
            </a:extLst>
          </p:cNvPr>
          <p:cNvSpPr>
            <a:spLocks noGrp="1"/>
          </p:cNvSpPr>
          <p:nvPr>
            <p:ph type="body" sz="half" idx="2"/>
          </p:nvPr>
        </p:nvSpPr>
        <p:spPr>
          <a:xfrm>
            <a:off x="1822731" y="1198749"/>
            <a:ext cx="8915400" cy="4825533"/>
          </a:xfrm>
        </p:spPr>
        <p:txBody>
          <a:bodyPr>
            <a:noAutofit/>
          </a:bodyPr>
          <a:lstStyle/>
          <a:p>
            <a:pPr marL="171450" indent="-171450">
              <a:buFont typeface="Arial" panose="020B0604020202020204" pitchFamily="34" charset="0"/>
              <a:buChar char="•"/>
            </a:pPr>
            <a:r>
              <a:rPr lang="en-US" sz="3600" dirty="0"/>
              <a:t>Meet with friends who don’t have children with disabilities</a:t>
            </a:r>
          </a:p>
          <a:p>
            <a:pPr marL="171450" indent="-171450">
              <a:buFont typeface="Arial" panose="020B0604020202020204" pitchFamily="34" charset="0"/>
              <a:buChar char="•"/>
            </a:pPr>
            <a:r>
              <a:rPr lang="en-US" sz="3600" dirty="0"/>
              <a:t>Connect with others online and elsewhere in a support group.</a:t>
            </a:r>
          </a:p>
          <a:p>
            <a:pPr marL="171450" indent="-171450">
              <a:buFont typeface="Arial" panose="020B0604020202020204" pitchFamily="34" charset="0"/>
              <a:buChar char="•"/>
            </a:pPr>
            <a:r>
              <a:rPr lang="en-US" sz="3600" dirty="0"/>
              <a:t>What is a hobby you have loved? How can you pursue that? </a:t>
            </a:r>
          </a:p>
          <a:p>
            <a:pPr marL="171450" indent="-171450">
              <a:buFont typeface="Arial" panose="020B0604020202020204" pitchFamily="34" charset="0"/>
              <a:buChar char="•"/>
            </a:pPr>
            <a:endParaRPr lang="en-US" sz="3600" dirty="0"/>
          </a:p>
        </p:txBody>
      </p:sp>
      <p:pic>
        <p:nvPicPr>
          <p:cNvPr id="5" name="Picture 4" descr="Premium Vector | Icon emoticon concept of emotions joy and sadness ...">
            <a:extLst>
              <a:ext uri="{FF2B5EF4-FFF2-40B4-BE49-F238E27FC236}">
                <a16:creationId xmlns:a16="http://schemas.microsoft.com/office/drawing/2014/main" id="{652ADAED-4027-AF42-06A3-468A1AE4C4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11" t="17492" r="3828" b="19453"/>
          <a:stretch/>
        </p:blipFill>
        <p:spPr bwMode="auto">
          <a:xfrm>
            <a:off x="11403106" y="56281"/>
            <a:ext cx="725879" cy="566739"/>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2045FEC-8ED1-4618-7A63-01C96D32204B}"/>
              </a:ext>
            </a:extLst>
          </p:cNvPr>
          <p:cNvPicPr>
            <a:picLocks noChangeAspect="1"/>
          </p:cNvPicPr>
          <p:nvPr/>
        </p:nvPicPr>
        <p:blipFill>
          <a:blip r:embed="rId4"/>
          <a:stretch>
            <a:fillRect/>
          </a:stretch>
        </p:blipFill>
        <p:spPr>
          <a:xfrm>
            <a:off x="8552329" y="4641819"/>
            <a:ext cx="3520142" cy="2159900"/>
          </a:xfrm>
          <a:prstGeom prst="rect">
            <a:avLst/>
          </a:prstGeom>
        </p:spPr>
      </p:pic>
      <p:pic>
        <p:nvPicPr>
          <p:cNvPr id="9" name="Picture 8">
            <a:extLst>
              <a:ext uri="{FF2B5EF4-FFF2-40B4-BE49-F238E27FC236}">
                <a16:creationId xmlns:a16="http://schemas.microsoft.com/office/drawing/2014/main" id="{1D8F9DD4-642F-C8D1-0DA0-79C9BF008C9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06236" y="4843524"/>
            <a:ext cx="1120588" cy="1120588"/>
          </a:xfrm>
          <a:prstGeom prst="rect">
            <a:avLst/>
          </a:prstGeom>
        </p:spPr>
      </p:pic>
      <p:sp>
        <p:nvSpPr>
          <p:cNvPr id="11" name="TextBox 10">
            <a:extLst>
              <a:ext uri="{FF2B5EF4-FFF2-40B4-BE49-F238E27FC236}">
                <a16:creationId xmlns:a16="http://schemas.microsoft.com/office/drawing/2014/main" id="{631B9DB0-9DBA-7920-7F34-7B9DB969E080}"/>
              </a:ext>
            </a:extLst>
          </p:cNvPr>
          <p:cNvSpPr txBox="1"/>
          <p:nvPr/>
        </p:nvSpPr>
        <p:spPr>
          <a:xfrm>
            <a:off x="7073154" y="5964112"/>
            <a:ext cx="1586753" cy="830997"/>
          </a:xfrm>
          <a:prstGeom prst="rect">
            <a:avLst/>
          </a:prstGeom>
          <a:noFill/>
        </p:spPr>
        <p:txBody>
          <a:bodyPr wrap="square" rtlCol="0">
            <a:spAutoFit/>
          </a:bodyPr>
          <a:lstStyle/>
          <a:p>
            <a:pPr algn="ctr"/>
            <a:r>
              <a:rPr lang="en-US" sz="2400" b="1" dirty="0">
                <a:solidFill>
                  <a:srgbClr val="C00000"/>
                </a:solidFill>
              </a:rPr>
              <a:t>$129.99 on sale</a:t>
            </a:r>
          </a:p>
        </p:txBody>
      </p:sp>
    </p:spTree>
    <p:extLst>
      <p:ext uri="{BB962C8B-B14F-4D97-AF65-F5344CB8AC3E}">
        <p14:creationId xmlns:p14="http://schemas.microsoft.com/office/powerpoint/2010/main" val="737244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ABEA78-053F-6405-4DF3-D12AD322E906}"/>
              </a:ext>
            </a:extLst>
          </p:cNvPr>
          <p:cNvPicPr>
            <a:picLocks noChangeAspect="1"/>
          </p:cNvPicPr>
          <p:nvPr/>
        </p:nvPicPr>
        <p:blipFill>
          <a:blip r:embed="rId3"/>
          <a:stretch>
            <a:fillRect/>
          </a:stretch>
        </p:blipFill>
        <p:spPr>
          <a:xfrm>
            <a:off x="192741" y="147917"/>
            <a:ext cx="4446494" cy="6669741"/>
          </a:xfrm>
          <a:prstGeom prst="rect">
            <a:avLst/>
          </a:prstGeom>
          <a:ln w="28575">
            <a:solidFill>
              <a:schemeClr val="accent1"/>
            </a:solidFill>
          </a:ln>
          <a:effectLst>
            <a:outerShdw blurRad="50800" dist="38100" dir="2700000" algn="tl" rotWithShape="0">
              <a:prstClr val="black">
                <a:alpha val="40000"/>
              </a:prstClr>
            </a:outerShdw>
          </a:effectLst>
        </p:spPr>
      </p:pic>
      <p:pic>
        <p:nvPicPr>
          <p:cNvPr id="9" name="Picture 8" descr="Premium Vector | Icon emoticon concept of emotions joy and sadness ...">
            <a:extLst>
              <a:ext uri="{FF2B5EF4-FFF2-40B4-BE49-F238E27FC236}">
                <a16:creationId xmlns:a16="http://schemas.microsoft.com/office/drawing/2014/main" id="{DD9AEDF2-75BB-5ADC-AACA-A4C64756C4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11" t="17492" r="3828" b="19453"/>
          <a:stretch/>
        </p:blipFill>
        <p:spPr bwMode="auto">
          <a:xfrm>
            <a:off x="11403106" y="56281"/>
            <a:ext cx="725879" cy="566739"/>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5F0CAF5-5D34-DE35-F8B5-8593C4363ACA}"/>
              </a:ext>
            </a:extLst>
          </p:cNvPr>
          <p:cNvPicPr>
            <a:picLocks noChangeAspect="1"/>
          </p:cNvPicPr>
          <p:nvPr/>
        </p:nvPicPr>
        <p:blipFill rotWithShape="1">
          <a:blip r:embed="rId5"/>
          <a:srcRect r="16657"/>
          <a:stretch/>
        </p:blipFill>
        <p:spPr>
          <a:xfrm>
            <a:off x="4518210" y="729164"/>
            <a:ext cx="6741461" cy="5399671"/>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35734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745759" y="226769"/>
            <a:ext cx="5112241" cy="1280890"/>
          </a:xfrm>
        </p:spPr>
        <p:txBody>
          <a:bodyPr>
            <a:noAutofit/>
          </a:bodyPr>
          <a:lstStyle/>
          <a:p>
            <a:r>
              <a:rPr lang="en-US" sz="8000" dirty="0">
                <a:solidFill>
                  <a:srgbClr val="A53010"/>
                </a:solidFill>
                <a:latin typeface="Brush Script MT" panose="03060802040406070304" pitchFamily="66" charset="0"/>
              </a:rPr>
              <a:t>Lovely Poetry</a:t>
            </a:r>
          </a:p>
        </p:txBody>
      </p:sp>
      <p:sp>
        <p:nvSpPr>
          <p:cNvPr id="3" name="TextBox 2">
            <a:extLst>
              <a:ext uri="{FF2B5EF4-FFF2-40B4-BE49-F238E27FC236}">
                <a16:creationId xmlns:a16="http://schemas.microsoft.com/office/drawing/2014/main" id="{85DF212A-ECEF-B4D6-226E-D5C37E9EA053}"/>
              </a:ext>
            </a:extLst>
          </p:cNvPr>
          <p:cNvSpPr txBox="1"/>
          <p:nvPr/>
        </p:nvSpPr>
        <p:spPr>
          <a:xfrm>
            <a:off x="3129235" y="2024768"/>
            <a:ext cx="3320196" cy="3139321"/>
          </a:xfrm>
          <a:prstGeom prst="rect">
            <a:avLst/>
          </a:prstGeom>
          <a:no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dirty="0"/>
              <a:t>Joy seeps</a:t>
            </a:r>
          </a:p>
          <a:p>
            <a:r>
              <a:rPr lang="en-US" dirty="0"/>
              <a:t>Into my bones</a:t>
            </a:r>
          </a:p>
          <a:p>
            <a:r>
              <a:rPr lang="en-US" dirty="0"/>
              <a:t>Flooding the</a:t>
            </a:r>
          </a:p>
          <a:p>
            <a:r>
              <a:rPr lang="en-US" dirty="0"/>
              <a:t>Marrow</a:t>
            </a:r>
          </a:p>
          <a:p>
            <a:r>
              <a:rPr lang="en-US" dirty="0"/>
              <a:t>Tickling</a:t>
            </a:r>
          </a:p>
          <a:p>
            <a:r>
              <a:rPr lang="en-US" dirty="0"/>
              <a:t>The cells</a:t>
            </a:r>
          </a:p>
          <a:p>
            <a:r>
              <a:rPr lang="en-US" dirty="0"/>
              <a:t>Until a slow wide</a:t>
            </a:r>
          </a:p>
          <a:p>
            <a:r>
              <a:rPr lang="en-US" dirty="0"/>
              <a:t>Smile spreads</a:t>
            </a:r>
          </a:p>
          <a:p>
            <a:r>
              <a:rPr lang="en-US" dirty="0"/>
              <a:t>Across my face</a:t>
            </a:r>
          </a:p>
          <a:p>
            <a:endParaRPr lang="en-US" dirty="0"/>
          </a:p>
          <a:p>
            <a:r>
              <a:rPr lang="en-US" dirty="0"/>
              <a:t>Juliet Fay</a:t>
            </a:r>
          </a:p>
        </p:txBody>
      </p:sp>
      <p:sp>
        <p:nvSpPr>
          <p:cNvPr id="4" name="TextBox 3">
            <a:extLst>
              <a:ext uri="{FF2B5EF4-FFF2-40B4-BE49-F238E27FC236}">
                <a16:creationId xmlns:a16="http://schemas.microsoft.com/office/drawing/2014/main" id="{5AB8315A-FD90-A18D-BB36-B5A0758BA203}"/>
              </a:ext>
            </a:extLst>
          </p:cNvPr>
          <p:cNvSpPr txBox="1"/>
          <p:nvPr/>
        </p:nvSpPr>
        <p:spPr>
          <a:xfrm>
            <a:off x="7402668" y="920496"/>
            <a:ext cx="4277268" cy="5632311"/>
          </a:xfrm>
          <a:prstGeom prst="rect">
            <a:avLst/>
          </a:prstGeom>
          <a:no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dirty="0"/>
              <a:t>Fall Light</a:t>
            </a:r>
          </a:p>
          <a:p>
            <a:endParaRPr lang="en-US" dirty="0"/>
          </a:p>
          <a:p>
            <a:r>
              <a:rPr lang="en-US" dirty="0"/>
              <a:t>AIR</a:t>
            </a:r>
          </a:p>
          <a:p>
            <a:r>
              <a:rPr lang="en-US" dirty="0"/>
              <a:t>Cool and dry</a:t>
            </a:r>
          </a:p>
          <a:p>
            <a:r>
              <a:rPr lang="en-US" dirty="0"/>
              <a:t>Drifts down on a breeze</a:t>
            </a:r>
          </a:p>
          <a:p>
            <a:r>
              <a:rPr lang="en-US" dirty="0"/>
              <a:t>Under a shade of trees.</a:t>
            </a:r>
          </a:p>
          <a:p>
            <a:r>
              <a:rPr lang="en-US" dirty="0"/>
              <a:t>A subtle hint of change is near.</a:t>
            </a:r>
          </a:p>
          <a:p>
            <a:endParaRPr lang="en-US" dirty="0"/>
          </a:p>
          <a:p>
            <a:r>
              <a:rPr lang="en-US" dirty="0"/>
              <a:t>LIGHT</a:t>
            </a:r>
          </a:p>
          <a:p>
            <a:r>
              <a:rPr lang="en-US" dirty="0"/>
              <a:t>A fire in the wood</a:t>
            </a:r>
          </a:p>
          <a:p>
            <a:r>
              <a:rPr lang="en-US" dirty="0"/>
              <a:t>To warm the chill,</a:t>
            </a:r>
          </a:p>
          <a:p>
            <a:r>
              <a:rPr lang="en-US" dirty="0"/>
              <a:t>And ready yourself for the cold.</a:t>
            </a:r>
          </a:p>
          <a:p>
            <a:r>
              <a:rPr lang="en-US" dirty="0"/>
              <a:t>The autumn frost will soon be here.</a:t>
            </a:r>
          </a:p>
          <a:p>
            <a:endParaRPr lang="en-US" dirty="0"/>
          </a:p>
          <a:p>
            <a:r>
              <a:rPr lang="en-US" dirty="0"/>
              <a:t>INHALE</a:t>
            </a:r>
          </a:p>
          <a:p>
            <a:r>
              <a:rPr lang="en-US" dirty="0"/>
              <a:t>A deep breath</a:t>
            </a:r>
          </a:p>
          <a:p>
            <a:r>
              <a:rPr lang="en-US" dirty="0"/>
              <a:t>Again and again</a:t>
            </a:r>
          </a:p>
          <a:p>
            <a:r>
              <a:rPr lang="en-US" dirty="0"/>
              <a:t>In just the same way as before.</a:t>
            </a:r>
          </a:p>
          <a:p>
            <a:endParaRPr lang="en-US" dirty="0"/>
          </a:p>
          <a:p>
            <a:r>
              <a:rPr lang="en-US" dirty="0"/>
              <a:t>Kiesha Shepard</a:t>
            </a:r>
          </a:p>
        </p:txBody>
      </p:sp>
      <p:pic>
        <p:nvPicPr>
          <p:cNvPr id="5" name="Picture 4" descr="Premium Vector | Icon emoticon concept of emotions joy and sadness ...">
            <a:extLst>
              <a:ext uri="{FF2B5EF4-FFF2-40B4-BE49-F238E27FC236}">
                <a16:creationId xmlns:a16="http://schemas.microsoft.com/office/drawing/2014/main" id="{906B2261-9E49-7B73-CFD1-92BFA8CF6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11" t="17492" r="3828" b="19453"/>
          <a:stretch/>
        </p:blipFill>
        <p:spPr bwMode="auto">
          <a:xfrm>
            <a:off x="11610691" y="120731"/>
            <a:ext cx="484093" cy="405712"/>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621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4040186" y="0"/>
            <a:ext cx="6458071" cy="1025013"/>
          </a:xfrm>
        </p:spPr>
        <p:txBody>
          <a:bodyPr>
            <a:noAutofit/>
          </a:bodyPr>
          <a:lstStyle/>
          <a:p>
            <a:r>
              <a:rPr lang="en-US" sz="8000" dirty="0">
                <a:solidFill>
                  <a:srgbClr val="A53010"/>
                </a:solidFill>
                <a:latin typeface="Brush Script MT" panose="03060802040406070304" pitchFamily="66" charset="0"/>
              </a:rPr>
              <a:t>Lovely Poetry</a:t>
            </a:r>
          </a:p>
        </p:txBody>
      </p:sp>
      <p:sp>
        <p:nvSpPr>
          <p:cNvPr id="3" name="TextBox 2">
            <a:extLst>
              <a:ext uri="{FF2B5EF4-FFF2-40B4-BE49-F238E27FC236}">
                <a16:creationId xmlns:a16="http://schemas.microsoft.com/office/drawing/2014/main" id="{85DF212A-ECEF-B4D6-226E-D5C37E9EA053}"/>
              </a:ext>
            </a:extLst>
          </p:cNvPr>
          <p:cNvSpPr txBox="1"/>
          <p:nvPr/>
        </p:nvSpPr>
        <p:spPr>
          <a:xfrm>
            <a:off x="2528799" y="1043694"/>
            <a:ext cx="7969458" cy="5632311"/>
          </a:xfrm>
          <a:prstGeom prst="rect">
            <a:avLst/>
          </a:prstGeom>
          <a:no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dirty="0"/>
              <a:t>BREATHE</a:t>
            </a:r>
          </a:p>
          <a:p>
            <a:r>
              <a:rPr lang="en-US" dirty="0"/>
              <a:t>I breathe in. I breathe out. I do not lack.</a:t>
            </a:r>
          </a:p>
          <a:p>
            <a:endParaRPr lang="en-US" dirty="0"/>
          </a:p>
          <a:p>
            <a:r>
              <a:rPr lang="en-US" dirty="0"/>
              <a:t>REST</a:t>
            </a:r>
          </a:p>
          <a:p>
            <a:r>
              <a:rPr lang="en-US" dirty="0"/>
              <a:t>Sitting in a field, the sun warms my face. </a:t>
            </a:r>
          </a:p>
          <a:p>
            <a:r>
              <a:rPr lang="en-US" dirty="0"/>
              <a:t>I close my eyes.</a:t>
            </a:r>
          </a:p>
          <a:p>
            <a:r>
              <a:rPr lang="en-US" dirty="0"/>
              <a:t>I lay back. Breathe In. Breathe Out. Rest. I rest.</a:t>
            </a:r>
          </a:p>
          <a:p>
            <a:endParaRPr lang="en-US" dirty="0"/>
          </a:p>
          <a:p>
            <a:r>
              <a:rPr lang="en-US" dirty="0"/>
              <a:t>STILL</a:t>
            </a:r>
          </a:p>
          <a:p>
            <a:r>
              <a:rPr lang="en-US" dirty="0"/>
              <a:t>I feel the grass: soft and warm. </a:t>
            </a:r>
          </a:p>
          <a:p>
            <a:r>
              <a:rPr lang="en-US" dirty="0"/>
              <a:t>I hear the waters: tumbling, bubbling, rushing, slowing.</a:t>
            </a:r>
          </a:p>
          <a:p>
            <a:r>
              <a:rPr lang="en-US" dirty="0"/>
              <a:t>I lay back: trusting. Breath In. Breath Out. Rest. I rest.</a:t>
            </a:r>
          </a:p>
          <a:p>
            <a:endParaRPr lang="en-US" dirty="0"/>
          </a:p>
          <a:p>
            <a:r>
              <a:rPr lang="en-US" dirty="0"/>
              <a:t>REFRESHED.</a:t>
            </a:r>
          </a:p>
          <a:p>
            <a:r>
              <a:rPr lang="en-US" dirty="0"/>
              <a:t>I open my eyes. There is more wholeness there. </a:t>
            </a:r>
          </a:p>
          <a:p>
            <a:r>
              <a:rPr lang="en-US" dirty="0"/>
              <a:t>I am centered. I am a conqueror. I am more ready now.</a:t>
            </a:r>
          </a:p>
          <a:p>
            <a:r>
              <a:rPr lang="en-US" dirty="0"/>
              <a:t>It’s getting dark. But I’m not afraid. Breath In. Breathe Out. Rest. </a:t>
            </a:r>
          </a:p>
          <a:p>
            <a:r>
              <a:rPr lang="en-US" dirty="0"/>
              <a:t>As the sun sets, I smile. Sunset brings warmth and hope.</a:t>
            </a:r>
          </a:p>
          <a:p>
            <a:r>
              <a:rPr lang="en-US" dirty="0"/>
              <a:t>I can walk through tomorrow because I’ve felt the warmth of today.</a:t>
            </a:r>
          </a:p>
          <a:p>
            <a:r>
              <a:rPr lang="en-US" dirty="0"/>
              <a:t>Peggy Welker</a:t>
            </a:r>
          </a:p>
        </p:txBody>
      </p:sp>
      <p:pic>
        <p:nvPicPr>
          <p:cNvPr id="5" name="Picture 4" descr="Premium Vector | Icon emoticon concept of emotions joy and sadness ...">
            <a:extLst>
              <a:ext uri="{FF2B5EF4-FFF2-40B4-BE49-F238E27FC236}">
                <a16:creationId xmlns:a16="http://schemas.microsoft.com/office/drawing/2014/main" id="{F52E24DA-58DB-0536-01AC-85F20BA940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11" t="17492" r="3828" b="19453"/>
          <a:stretch/>
        </p:blipFill>
        <p:spPr bwMode="auto">
          <a:xfrm>
            <a:off x="11610691" y="120731"/>
            <a:ext cx="484093" cy="405712"/>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65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E7592D0-C0D8-6D7B-DFC1-9A3163C011BF}"/>
              </a:ext>
            </a:extLst>
          </p:cNvPr>
          <p:cNvSpPr txBox="1">
            <a:spLocks/>
          </p:cNvSpPr>
          <p:nvPr/>
        </p:nvSpPr>
        <p:spPr>
          <a:xfrm>
            <a:off x="375723" y="196197"/>
            <a:ext cx="6746087" cy="1109941"/>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r>
              <a:rPr lang="en-US" sz="5200" dirty="0">
                <a:solidFill>
                  <a:srgbClr val="A53010"/>
                </a:solidFill>
                <a:latin typeface="Baguet Script" panose="00000500000000000000" pitchFamily="2" charset="0"/>
              </a:rPr>
              <a:t>Self Care for My Spirit</a:t>
            </a:r>
          </a:p>
        </p:txBody>
      </p:sp>
      <p:sp>
        <p:nvSpPr>
          <p:cNvPr id="9" name="TextBox 8">
            <a:extLst>
              <a:ext uri="{FF2B5EF4-FFF2-40B4-BE49-F238E27FC236}">
                <a16:creationId xmlns:a16="http://schemas.microsoft.com/office/drawing/2014/main" id="{0A4E874B-67A9-4B80-643E-2B848CDC29DD}"/>
              </a:ext>
            </a:extLst>
          </p:cNvPr>
          <p:cNvSpPr txBox="1"/>
          <p:nvPr/>
        </p:nvSpPr>
        <p:spPr>
          <a:xfrm>
            <a:off x="2420471" y="1882588"/>
            <a:ext cx="4343400" cy="2862322"/>
          </a:xfrm>
          <a:prstGeom prst="rect">
            <a:avLst/>
          </a:prstGeom>
          <a:noFill/>
        </p:spPr>
        <p:txBody>
          <a:bodyPr wrap="square" rtlCol="0">
            <a:spAutoFit/>
          </a:bodyPr>
          <a:lstStyle/>
          <a:p>
            <a:pPr marL="285750" indent="-285750">
              <a:buFont typeface="Arial" panose="020B0604020202020204" pitchFamily="34" charset="0"/>
              <a:buChar char="•"/>
            </a:pPr>
            <a:r>
              <a:rPr lang="en-US" sz="3600" dirty="0"/>
              <a:t>______</a:t>
            </a:r>
          </a:p>
          <a:p>
            <a:pPr marL="285750" indent="-285750">
              <a:buFont typeface="Arial" panose="020B0604020202020204" pitchFamily="34" charset="0"/>
              <a:buChar char="•"/>
            </a:pPr>
            <a:r>
              <a:rPr lang="en-US" sz="3600" dirty="0"/>
              <a:t>12 Steps</a:t>
            </a:r>
          </a:p>
          <a:p>
            <a:pPr marL="285750" indent="-285750">
              <a:buFont typeface="Arial" panose="020B0604020202020204" pitchFamily="34" charset="0"/>
              <a:buChar char="•"/>
            </a:pPr>
            <a:r>
              <a:rPr lang="en-US" sz="3600" dirty="0"/>
              <a:t>Faith Community</a:t>
            </a:r>
          </a:p>
          <a:p>
            <a:pPr marL="285750" indent="-285750">
              <a:buFont typeface="Arial" panose="020B0604020202020204" pitchFamily="34" charset="0"/>
              <a:buChar char="•"/>
            </a:pPr>
            <a:r>
              <a:rPr lang="en-US" sz="3600" dirty="0"/>
              <a:t>Mindfulness</a:t>
            </a:r>
          </a:p>
          <a:p>
            <a:pPr marL="285750" indent="-285750">
              <a:buFont typeface="Arial" panose="020B0604020202020204" pitchFamily="34" charset="0"/>
              <a:buChar char="•"/>
            </a:pPr>
            <a:r>
              <a:rPr lang="en-US" sz="3600" dirty="0"/>
              <a:t>Psalm 23</a:t>
            </a:r>
          </a:p>
        </p:txBody>
      </p:sp>
      <p:pic>
        <p:nvPicPr>
          <p:cNvPr id="11" name="Picture 10">
            <a:extLst>
              <a:ext uri="{FF2B5EF4-FFF2-40B4-BE49-F238E27FC236}">
                <a16:creationId xmlns:a16="http://schemas.microsoft.com/office/drawing/2014/main" id="{2B7D7047-8EF3-FC9E-DDCC-230BE245838D}"/>
              </a:ext>
            </a:extLst>
          </p:cNvPr>
          <p:cNvPicPr>
            <a:picLocks noChangeAspect="1"/>
          </p:cNvPicPr>
          <p:nvPr/>
        </p:nvPicPr>
        <p:blipFill>
          <a:blip r:embed="rId3"/>
          <a:stretch>
            <a:fillRect/>
          </a:stretch>
        </p:blipFill>
        <p:spPr>
          <a:xfrm>
            <a:off x="7121810" y="0"/>
            <a:ext cx="5070190" cy="6546944"/>
          </a:xfrm>
          <a:prstGeom prst="rect">
            <a:avLst/>
          </a:prstGeom>
        </p:spPr>
      </p:pic>
      <p:pic>
        <p:nvPicPr>
          <p:cNvPr id="5" name="Picture 4">
            <a:extLst>
              <a:ext uri="{FF2B5EF4-FFF2-40B4-BE49-F238E27FC236}">
                <a16:creationId xmlns:a16="http://schemas.microsoft.com/office/drawing/2014/main" id="{C3733DAC-C397-7F2D-955B-42C1678433A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268635" y="-13447"/>
            <a:ext cx="909918" cy="739978"/>
          </a:xfrm>
          <a:prstGeom prst="rect">
            <a:avLst/>
          </a:prstGeom>
          <a:ln>
            <a:solidFill>
              <a:schemeClr val="accent5"/>
            </a:solidFill>
          </a:ln>
        </p:spPr>
      </p:pic>
      <p:sp>
        <p:nvSpPr>
          <p:cNvPr id="12" name="Arrow: Right 11">
            <a:extLst>
              <a:ext uri="{FF2B5EF4-FFF2-40B4-BE49-F238E27FC236}">
                <a16:creationId xmlns:a16="http://schemas.microsoft.com/office/drawing/2014/main" id="{CF0199B5-235D-1B6A-68BC-50A093FD4535}"/>
              </a:ext>
            </a:extLst>
          </p:cNvPr>
          <p:cNvSpPr/>
          <p:nvPr/>
        </p:nvSpPr>
        <p:spPr>
          <a:xfrm rot="1140238">
            <a:off x="6392148" y="5578436"/>
            <a:ext cx="788245" cy="4034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FE3BB60-4EE7-1DA8-B669-9E76F23CD585}"/>
              </a:ext>
            </a:extLst>
          </p:cNvPr>
          <p:cNvSpPr/>
          <p:nvPr/>
        </p:nvSpPr>
        <p:spPr>
          <a:xfrm>
            <a:off x="7027681" y="3523129"/>
            <a:ext cx="1820484" cy="403412"/>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19BF90F-EC98-82A5-C068-3EE9EF2DF000}"/>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b="29140"/>
          <a:stretch/>
        </p:blipFill>
        <p:spPr>
          <a:xfrm>
            <a:off x="2850777" y="1880721"/>
            <a:ext cx="1703693" cy="614593"/>
          </a:xfrm>
          <a:prstGeom prst="rect">
            <a:avLst/>
          </a:prstGeom>
        </p:spPr>
      </p:pic>
    </p:spTree>
    <p:extLst>
      <p:ext uri="{BB962C8B-B14F-4D97-AF65-F5344CB8AC3E}">
        <p14:creationId xmlns:p14="http://schemas.microsoft.com/office/powerpoint/2010/main" val="2279612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DC559-D9FC-1E85-F7FD-94808139945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74506" y="33839"/>
            <a:ext cx="909918" cy="739978"/>
          </a:xfrm>
          <a:prstGeom prst="rect">
            <a:avLst/>
          </a:prstGeom>
          <a:ln>
            <a:solidFill>
              <a:schemeClr val="accent5"/>
            </a:solidFill>
          </a:ln>
        </p:spPr>
      </p:pic>
      <p:grpSp>
        <p:nvGrpSpPr>
          <p:cNvPr id="5" name="Group 4">
            <a:extLst>
              <a:ext uri="{FF2B5EF4-FFF2-40B4-BE49-F238E27FC236}">
                <a16:creationId xmlns:a16="http://schemas.microsoft.com/office/drawing/2014/main" id="{B9E73CB8-834F-16F3-07E2-2F5BBDFD1534}"/>
              </a:ext>
            </a:extLst>
          </p:cNvPr>
          <p:cNvGrpSpPr/>
          <p:nvPr/>
        </p:nvGrpSpPr>
        <p:grpSpPr>
          <a:xfrm>
            <a:off x="505339" y="471063"/>
            <a:ext cx="11471509" cy="6380851"/>
            <a:chOff x="612915" y="403828"/>
            <a:chExt cx="11471509" cy="6380851"/>
          </a:xfrm>
        </p:grpSpPr>
        <p:pic>
          <p:nvPicPr>
            <p:cNvPr id="6148" name="Picture 4" descr="Pin page">
              <a:extLst>
                <a:ext uri="{FF2B5EF4-FFF2-40B4-BE49-F238E27FC236}">
                  <a16:creationId xmlns:a16="http://schemas.microsoft.com/office/drawing/2014/main" id="{3E1FDE9A-1AE1-D05B-3870-8394109E06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565"/>
            <a:stretch/>
          </p:blipFill>
          <p:spPr bwMode="auto">
            <a:xfrm>
              <a:off x="612915" y="403828"/>
              <a:ext cx="6529000" cy="63808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in page">
              <a:extLst>
                <a:ext uri="{FF2B5EF4-FFF2-40B4-BE49-F238E27FC236}">
                  <a16:creationId xmlns:a16="http://schemas.microsoft.com/office/drawing/2014/main" id="{BFEA6112-830E-FCAF-F221-7695ABC392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3" t="62644" r="1967"/>
            <a:stretch/>
          </p:blipFill>
          <p:spPr bwMode="auto">
            <a:xfrm>
              <a:off x="6911788" y="3429000"/>
              <a:ext cx="5172636" cy="314661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8D30FF14-4F4E-5DFF-A4A3-B8F279EC27A2}"/>
              </a:ext>
            </a:extLst>
          </p:cNvPr>
          <p:cNvSpPr>
            <a:spLocks noGrp="1"/>
          </p:cNvSpPr>
          <p:nvPr>
            <p:ph type="ctrTitle"/>
          </p:nvPr>
        </p:nvSpPr>
        <p:spPr>
          <a:xfrm>
            <a:off x="4908176" y="40314"/>
            <a:ext cx="6227516" cy="739978"/>
          </a:xfrm>
        </p:spPr>
        <p:txBody>
          <a:bodyPr>
            <a:normAutofit fontScale="90000"/>
          </a:bodyPr>
          <a:lstStyle/>
          <a:p>
            <a:pPr algn="r"/>
            <a:r>
              <a:rPr lang="en-US" sz="5400" dirty="0">
                <a:solidFill>
                  <a:srgbClr val="A53010"/>
                </a:solidFill>
                <a:latin typeface="Baguet Script" panose="00000500000000000000" pitchFamily="2" charset="0"/>
              </a:rPr>
              <a:t>Self Care for My Spirit</a:t>
            </a:r>
            <a:endParaRPr lang="en-US" dirty="0"/>
          </a:p>
        </p:txBody>
      </p:sp>
    </p:spTree>
    <p:extLst>
      <p:ext uri="{BB962C8B-B14F-4D97-AF65-F5344CB8AC3E}">
        <p14:creationId xmlns:p14="http://schemas.microsoft.com/office/powerpoint/2010/main" val="164486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640156" y="502190"/>
            <a:ext cx="9759364" cy="1280890"/>
          </a:xfrm>
        </p:spPr>
        <p:txBody>
          <a:bodyPr>
            <a:normAutofit/>
          </a:bodyPr>
          <a:lstStyle/>
          <a:p>
            <a:r>
              <a:rPr lang="en-US" sz="4600" b="1" dirty="0"/>
              <a:t>The Positive Process to Change</a:t>
            </a:r>
          </a:p>
        </p:txBody>
      </p:sp>
      <p:sp>
        <p:nvSpPr>
          <p:cNvPr id="3" name="TextBox 2">
            <a:extLst>
              <a:ext uri="{FF2B5EF4-FFF2-40B4-BE49-F238E27FC236}">
                <a16:creationId xmlns:a16="http://schemas.microsoft.com/office/drawing/2014/main" id="{E9ED4B9A-7EB1-4B1F-93D5-3042406DD154}"/>
              </a:ext>
            </a:extLst>
          </p:cNvPr>
          <p:cNvSpPr txBox="1"/>
          <p:nvPr/>
        </p:nvSpPr>
        <p:spPr>
          <a:xfrm>
            <a:off x="1861900" y="1478920"/>
            <a:ext cx="9875520" cy="317009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3600" dirty="0"/>
              <a:t>Make 1 Goal </a:t>
            </a:r>
          </a:p>
          <a:p>
            <a:pPr marL="800100" lvl="1" indent="-342900">
              <a:spcAft>
                <a:spcPts val="600"/>
              </a:spcAft>
              <a:buFont typeface="Arial" panose="020B0604020202020204" pitchFamily="34" charset="0"/>
              <a:buChar char="•"/>
            </a:pPr>
            <a:r>
              <a:rPr lang="en-US" sz="3600" dirty="0"/>
              <a:t>(overachievers can have 2)</a:t>
            </a:r>
          </a:p>
          <a:p>
            <a:pPr marL="342900" indent="-342900">
              <a:spcAft>
                <a:spcPts val="600"/>
              </a:spcAft>
              <a:buFont typeface="Arial" panose="020B0604020202020204" pitchFamily="34" charset="0"/>
              <a:buChar char="•"/>
            </a:pPr>
            <a:r>
              <a:rPr lang="en-US" sz="3600" dirty="0"/>
              <a:t>Check-in with yourself</a:t>
            </a:r>
          </a:p>
          <a:p>
            <a:pPr marL="342900" indent="-342900">
              <a:spcAft>
                <a:spcPts val="600"/>
              </a:spcAft>
              <a:buFont typeface="Arial" panose="020B0604020202020204" pitchFamily="34" charset="0"/>
              <a:buChar char="•"/>
            </a:pPr>
            <a:r>
              <a:rPr lang="en-US" sz="3600" dirty="0"/>
              <a:t>Permission to smile</a:t>
            </a:r>
          </a:p>
          <a:p>
            <a:pPr marL="342900" indent="-342900">
              <a:spcAft>
                <a:spcPts val="600"/>
              </a:spcAft>
              <a:buFont typeface="Arial" panose="020B0604020202020204" pitchFamily="34" charset="0"/>
              <a:buChar char="•"/>
            </a:pPr>
            <a:r>
              <a:rPr lang="en-US" sz="3600" dirty="0"/>
              <a:t>Practice positive self-talk</a:t>
            </a:r>
          </a:p>
        </p:txBody>
      </p:sp>
      <p:pic>
        <p:nvPicPr>
          <p:cNvPr id="3074" name="Picture 2" descr="suspicious look... 😜 #dog #dogs #dogsperts #pet #love #doglovers #cute ...">
            <a:extLst>
              <a:ext uri="{FF2B5EF4-FFF2-40B4-BE49-F238E27FC236}">
                <a16:creationId xmlns:a16="http://schemas.microsoft.com/office/drawing/2014/main" id="{AF7016C8-2B38-0EEB-BF7B-02D5ED93F8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02" t="12641"/>
          <a:stretch/>
        </p:blipFill>
        <p:spPr bwMode="auto">
          <a:xfrm>
            <a:off x="8657700" y="1783080"/>
            <a:ext cx="3417619" cy="4956048"/>
          </a:xfrm>
          <a:prstGeom prst="ellipse">
            <a:avLst/>
          </a:prstGeom>
          <a:ln w="190500" cap="rnd">
            <a:solidFill>
              <a:schemeClr val="accent1">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82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756313" y="347315"/>
            <a:ext cx="8911687" cy="1280890"/>
          </a:xfrm>
        </p:spPr>
        <p:txBody>
          <a:bodyPr>
            <a:normAutofit/>
          </a:bodyPr>
          <a:lstStyle/>
          <a:p>
            <a:r>
              <a:rPr lang="en-US" sz="6000" b="1" dirty="0"/>
              <a:t>What is Self Care?</a:t>
            </a:r>
          </a:p>
        </p:txBody>
      </p:sp>
      <p:sp>
        <p:nvSpPr>
          <p:cNvPr id="3" name="TextBox 2">
            <a:extLst>
              <a:ext uri="{FF2B5EF4-FFF2-40B4-BE49-F238E27FC236}">
                <a16:creationId xmlns:a16="http://schemas.microsoft.com/office/drawing/2014/main" id="{E9ED4B9A-7EB1-4B1F-93D5-3042406DD154}"/>
              </a:ext>
            </a:extLst>
          </p:cNvPr>
          <p:cNvSpPr txBox="1"/>
          <p:nvPr/>
        </p:nvSpPr>
        <p:spPr>
          <a:xfrm>
            <a:off x="1640156" y="1725436"/>
            <a:ext cx="7893988" cy="206210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3600" dirty="0"/>
              <a:t>People are Complex!</a:t>
            </a:r>
          </a:p>
          <a:p>
            <a:pPr marL="342900" indent="-342900">
              <a:spcAft>
                <a:spcPts val="1200"/>
              </a:spcAft>
              <a:buFont typeface="Arial" panose="020B0604020202020204" pitchFamily="34" charset="0"/>
              <a:buChar char="•"/>
            </a:pPr>
            <a:r>
              <a:rPr lang="en-US" sz="3600" dirty="0"/>
              <a:t>What is self-care?</a:t>
            </a:r>
          </a:p>
          <a:p>
            <a:pPr marL="342900" indent="-342900">
              <a:spcAft>
                <a:spcPts val="1200"/>
              </a:spcAft>
              <a:buFont typeface="Arial" panose="020B0604020202020204" pitchFamily="34" charset="0"/>
              <a:buChar char="•"/>
            </a:pPr>
            <a:r>
              <a:rPr lang="en-US" sz="3600" dirty="0"/>
              <a:t>Why do I need self-care? </a:t>
            </a:r>
          </a:p>
        </p:txBody>
      </p:sp>
      <p:pic>
        <p:nvPicPr>
          <p:cNvPr id="7" name="Picture 6">
            <a:extLst>
              <a:ext uri="{FF2B5EF4-FFF2-40B4-BE49-F238E27FC236}">
                <a16:creationId xmlns:a16="http://schemas.microsoft.com/office/drawing/2014/main" id="{5BF5403A-E865-5C4B-7342-4EC3FE131EE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59178" r="2310"/>
          <a:stretch/>
        </p:blipFill>
        <p:spPr>
          <a:xfrm>
            <a:off x="9275677" y="987760"/>
            <a:ext cx="2784646" cy="4962957"/>
          </a:xfrm>
          <a:prstGeom prst="rect">
            <a:avLst/>
          </a:prstGeom>
        </p:spPr>
      </p:pic>
      <p:pic>
        <p:nvPicPr>
          <p:cNvPr id="8" name="Picture 2" descr="Human body icon isolated on white background Vector Image">
            <a:extLst>
              <a:ext uri="{FF2B5EF4-FFF2-40B4-BE49-F238E27FC236}">
                <a16:creationId xmlns:a16="http://schemas.microsoft.com/office/drawing/2014/main" id="{93329398-5DF6-BB2A-0D24-5F81D896B996}"/>
              </a:ext>
            </a:extLst>
          </p:cNvPr>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b="7527"/>
          <a:stretch/>
        </p:blipFill>
        <p:spPr bwMode="auto">
          <a:xfrm>
            <a:off x="1399903" y="5479490"/>
            <a:ext cx="1248748" cy="1218204"/>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9" name="Picture 4" descr="Premium Vector | Icon emoticon concept of emotions joy and sadness ...">
            <a:extLst>
              <a:ext uri="{FF2B5EF4-FFF2-40B4-BE49-F238E27FC236}">
                <a16:creationId xmlns:a16="http://schemas.microsoft.com/office/drawing/2014/main" id="{F0546F4D-1D32-270D-D445-02C4126B84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11" t="17492" r="3828" b="19453"/>
          <a:stretch/>
        </p:blipFill>
        <p:spPr bwMode="auto">
          <a:xfrm>
            <a:off x="5271466" y="5474907"/>
            <a:ext cx="1505851" cy="1218204"/>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10" name="Picture 6" descr="Transparent Mind Icon Png - Brain Gears Transparent , Free Transparent ...">
            <a:extLst>
              <a:ext uri="{FF2B5EF4-FFF2-40B4-BE49-F238E27FC236}">
                <a16:creationId xmlns:a16="http://schemas.microsoft.com/office/drawing/2014/main" id="{092EC4C0-703F-8BCD-D3BA-99A9A3B2A3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0627" y="5479490"/>
            <a:ext cx="1238864" cy="1213621"/>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63FED49-D5E7-0F86-35C3-70B07B689C4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709950" y="5501481"/>
            <a:ext cx="1248748" cy="1191630"/>
          </a:xfrm>
          <a:prstGeom prst="rect">
            <a:avLst/>
          </a:prstGeom>
          <a:ln>
            <a:solidFill>
              <a:srgbClr val="EBE600"/>
            </a:solidFill>
          </a:ln>
        </p:spPr>
      </p:pic>
      <p:sp>
        <p:nvSpPr>
          <p:cNvPr id="12" name="Rectangle 11">
            <a:extLst>
              <a:ext uri="{FF2B5EF4-FFF2-40B4-BE49-F238E27FC236}">
                <a16:creationId xmlns:a16="http://schemas.microsoft.com/office/drawing/2014/main" id="{D5D61E22-F637-9A3C-D4A8-46854674AFBE}"/>
              </a:ext>
            </a:extLst>
          </p:cNvPr>
          <p:cNvSpPr/>
          <p:nvPr/>
        </p:nvSpPr>
        <p:spPr>
          <a:xfrm>
            <a:off x="1319221" y="4807070"/>
            <a:ext cx="7558795" cy="646331"/>
          </a:xfrm>
          <a:prstGeom prst="rect">
            <a:avLst/>
          </a:prstGeom>
          <a:noFill/>
          <a:ln>
            <a:solidFill>
              <a:schemeClr val="accent5"/>
            </a:solidFill>
          </a:ln>
          <a:effectLst>
            <a:outerShdw blurRad="50800" dist="38100" dir="2700000" algn="tl" rotWithShape="0">
              <a:prstClr val="black">
                <a:alpha val="40000"/>
              </a:prstClr>
            </a:outerShd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4"/>
                </a:solidFill>
              </a:rPr>
              <a:t>Body      Mind     Emotions    Spirit</a:t>
            </a:r>
            <a:endParaRPr lang="en-US" sz="3600" b="1" cap="none" spc="0" dirty="0">
              <a:ln/>
              <a:solidFill>
                <a:schemeClr val="accent4"/>
              </a:solidFill>
              <a:effectLst/>
            </a:endParaRPr>
          </a:p>
        </p:txBody>
      </p:sp>
    </p:spTree>
    <p:extLst>
      <p:ext uri="{BB962C8B-B14F-4D97-AF65-F5344CB8AC3E}">
        <p14:creationId xmlns:p14="http://schemas.microsoft.com/office/powerpoint/2010/main" val="225240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2218765" y="526573"/>
            <a:ext cx="8350624" cy="2380281"/>
          </a:xfrm>
        </p:spPr>
        <p:txBody>
          <a:bodyPr>
            <a:noAutofit/>
          </a:bodyPr>
          <a:lstStyle/>
          <a:p>
            <a:r>
              <a:rPr lang="en-US" sz="4500" b="1" dirty="0"/>
              <a:t>Self-Care means looking at the positive side of life: what is there to be positive about?</a:t>
            </a:r>
          </a:p>
        </p:txBody>
      </p:sp>
      <p:pic>
        <p:nvPicPr>
          <p:cNvPr id="5" name="Picture 4">
            <a:extLst>
              <a:ext uri="{FF2B5EF4-FFF2-40B4-BE49-F238E27FC236}">
                <a16:creationId xmlns:a16="http://schemas.microsoft.com/office/drawing/2014/main" id="{521C90BC-A77A-2A5F-1542-0B695D815FD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81056" y="2906855"/>
            <a:ext cx="7018020" cy="3951145"/>
          </a:xfrm>
          <a:prstGeom prst="rect">
            <a:avLst/>
          </a:prstGeom>
        </p:spPr>
      </p:pic>
    </p:spTree>
    <p:extLst>
      <p:ext uri="{BB962C8B-B14F-4D97-AF65-F5344CB8AC3E}">
        <p14:creationId xmlns:p14="http://schemas.microsoft.com/office/powerpoint/2010/main" val="130056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640156" y="502190"/>
            <a:ext cx="8911687" cy="1280890"/>
          </a:xfrm>
        </p:spPr>
        <p:txBody>
          <a:bodyPr>
            <a:normAutofit/>
          </a:bodyPr>
          <a:lstStyle/>
          <a:p>
            <a:r>
              <a:rPr lang="en-US" sz="4800" b="1" dirty="0"/>
              <a:t>Is being Positive worth it?</a:t>
            </a:r>
          </a:p>
        </p:txBody>
      </p:sp>
      <p:sp>
        <p:nvSpPr>
          <p:cNvPr id="3" name="TextBox 2">
            <a:extLst>
              <a:ext uri="{FF2B5EF4-FFF2-40B4-BE49-F238E27FC236}">
                <a16:creationId xmlns:a16="http://schemas.microsoft.com/office/drawing/2014/main" id="{E9ED4B9A-7EB1-4B1F-93D5-3042406DD154}"/>
              </a:ext>
            </a:extLst>
          </p:cNvPr>
          <p:cNvSpPr txBox="1"/>
          <p:nvPr/>
        </p:nvSpPr>
        <p:spPr>
          <a:xfrm>
            <a:off x="1877568" y="1380015"/>
            <a:ext cx="3318405" cy="127727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3600" dirty="0"/>
              <a:t>An Option</a:t>
            </a:r>
          </a:p>
          <a:p>
            <a:pPr marL="342900" indent="-342900">
              <a:spcAft>
                <a:spcPts val="600"/>
              </a:spcAft>
              <a:buFont typeface="Arial" panose="020B0604020202020204" pitchFamily="34" charset="0"/>
              <a:buChar char="•"/>
            </a:pPr>
            <a:r>
              <a:rPr lang="en-US" sz="3600" dirty="0"/>
              <a:t>Traps</a:t>
            </a:r>
          </a:p>
        </p:txBody>
      </p:sp>
      <p:pic>
        <p:nvPicPr>
          <p:cNvPr id="5" name="Picture 4">
            <a:extLst>
              <a:ext uri="{FF2B5EF4-FFF2-40B4-BE49-F238E27FC236}">
                <a16:creationId xmlns:a16="http://schemas.microsoft.com/office/drawing/2014/main" id="{7F29BB47-246F-B062-903E-AC1B809B53BD}"/>
              </a:ext>
            </a:extLst>
          </p:cNvPr>
          <p:cNvPicPr>
            <a:picLocks noChangeAspect="1"/>
          </p:cNvPicPr>
          <p:nvPr/>
        </p:nvPicPr>
        <p:blipFill rotWithShape="1">
          <a:blip r:embed="rId3"/>
          <a:srcRect t="13349"/>
          <a:stretch/>
        </p:blipFill>
        <p:spPr>
          <a:xfrm>
            <a:off x="6289137" y="2932174"/>
            <a:ext cx="3462975" cy="3925825"/>
          </a:xfrm>
          <a:prstGeom prst="rect">
            <a:avLst/>
          </a:prstGeom>
        </p:spPr>
      </p:pic>
      <p:pic>
        <p:nvPicPr>
          <p:cNvPr id="7" name="Picture 6">
            <a:extLst>
              <a:ext uri="{FF2B5EF4-FFF2-40B4-BE49-F238E27FC236}">
                <a16:creationId xmlns:a16="http://schemas.microsoft.com/office/drawing/2014/main" id="{881BDD8B-1DBA-5C44-C1EC-D7203545FAC1}"/>
              </a:ext>
            </a:extLst>
          </p:cNvPr>
          <p:cNvPicPr>
            <a:picLocks noChangeAspect="1"/>
          </p:cNvPicPr>
          <p:nvPr/>
        </p:nvPicPr>
        <p:blipFill>
          <a:blip r:embed="rId4"/>
          <a:stretch>
            <a:fillRect/>
          </a:stretch>
        </p:blipFill>
        <p:spPr>
          <a:xfrm>
            <a:off x="1758696" y="2932176"/>
            <a:ext cx="4041648" cy="3925824"/>
          </a:xfrm>
          <a:prstGeom prst="rect">
            <a:avLst/>
          </a:prstGeom>
        </p:spPr>
      </p:pic>
    </p:spTree>
    <p:extLst>
      <p:ext uri="{BB962C8B-B14F-4D97-AF65-F5344CB8AC3E}">
        <p14:creationId xmlns:p14="http://schemas.microsoft.com/office/powerpoint/2010/main" val="3809139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475C-EB07-5CA0-50EC-7140B0FB24DC}"/>
              </a:ext>
            </a:extLst>
          </p:cNvPr>
          <p:cNvSpPr>
            <a:spLocks noGrp="1"/>
          </p:cNvSpPr>
          <p:nvPr>
            <p:ph type="title"/>
          </p:nvPr>
        </p:nvSpPr>
        <p:spPr>
          <a:xfrm>
            <a:off x="1504335" y="106072"/>
            <a:ext cx="10344457" cy="1490662"/>
          </a:xfrm>
        </p:spPr>
        <p:txBody>
          <a:bodyPr>
            <a:noAutofit/>
          </a:bodyPr>
          <a:lstStyle/>
          <a:p>
            <a:pPr algn="ctr"/>
            <a:r>
              <a:rPr lang="en-US" sz="4600" b="1" dirty="0">
                <a:solidFill>
                  <a:srgbClr val="A53010"/>
                </a:solidFill>
              </a:rPr>
              <a:t>Self-Care</a:t>
            </a:r>
            <a:br>
              <a:rPr lang="en-US" sz="4600" b="1" dirty="0">
                <a:solidFill>
                  <a:srgbClr val="A53010"/>
                </a:solidFill>
              </a:rPr>
            </a:br>
            <a:r>
              <a:rPr lang="en-US" sz="4600" b="1" dirty="0">
                <a:solidFill>
                  <a:srgbClr val="A53010"/>
                </a:solidFill>
              </a:rPr>
              <a:t>NOT A VIRTUE. A NECESSITY.</a:t>
            </a:r>
          </a:p>
        </p:txBody>
      </p:sp>
      <p:sp>
        <p:nvSpPr>
          <p:cNvPr id="4" name="Text Placeholder 3">
            <a:extLst>
              <a:ext uri="{FF2B5EF4-FFF2-40B4-BE49-F238E27FC236}">
                <a16:creationId xmlns:a16="http://schemas.microsoft.com/office/drawing/2014/main" id="{52269FDF-4838-7971-6C63-2702D1A49021}"/>
              </a:ext>
            </a:extLst>
          </p:cNvPr>
          <p:cNvSpPr>
            <a:spLocks noGrp="1"/>
          </p:cNvSpPr>
          <p:nvPr>
            <p:ph type="body" sz="half" idx="2"/>
          </p:nvPr>
        </p:nvSpPr>
        <p:spPr>
          <a:xfrm>
            <a:off x="2474272" y="5403897"/>
            <a:ext cx="9259579" cy="1490662"/>
          </a:xfrm>
        </p:spPr>
        <p:txBody>
          <a:bodyPr>
            <a:noAutofit/>
          </a:bodyPr>
          <a:lstStyle/>
          <a:p>
            <a:r>
              <a:rPr lang="en-US" sz="3600" b="1" dirty="0"/>
              <a:t>POURED OUT					POURING BACK IN</a:t>
            </a:r>
          </a:p>
          <a:p>
            <a:r>
              <a:rPr lang="en-US" sz="3600" dirty="0">
                <a:latin typeface="Baguet Script" panose="00000500000000000000" pitchFamily="2" charset="0"/>
              </a:rPr>
              <a:t>   for our kids							  for our kids</a:t>
            </a:r>
          </a:p>
        </p:txBody>
      </p:sp>
      <p:pic>
        <p:nvPicPr>
          <p:cNvPr id="4098" name="Picture 2" descr="Experimental Theology: Poured Out As a Drink Offering">
            <a:extLst>
              <a:ext uri="{FF2B5EF4-FFF2-40B4-BE49-F238E27FC236}">
                <a16:creationId xmlns:a16="http://schemas.microsoft.com/office/drawing/2014/main" id="{49EF13CB-A789-69E1-30F4-185234186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335" y="1596734"/>
            <a:ext cx="5395094" cy="3595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y Do Liquids Sometimes Run Down The Side Of The Container When They ...">
            <a:extLst>
              <a:ext uri="{FF2B5EF4-FFF2-40B4-BE49-F238E27FC236}">
                <a16:creationId xmlns:a16="http://schemas.microsoft.com/office/drawing/2014/main" id="{3668E4A2-B294-23A6-7F93-59639CE4A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942" y="1596734"/>
            <a:ext cx="451485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50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640156" y="502190"/>
            <a:ext cx="9759364" cy="1280890"/>
          </a:xfrm>
        </p:spPr>
        <p:txBody>
          <a:bodyPr>
            <a:normAutofit/>
          </a:bodyPr>
          <a:lstStyle/>
          <a:p>
            <a:r>
              <a:rPr lang="en-US" sz="4600" b="1" dirty="0"/>
              <a:t>Change Is Easy, Right?</a:t>
            </a:r>
          </a:p>
        </p:txBody>
      </p:sp>
      <p:sp>
        <p:nvSpPr>
          <p:cNvPr id="3" name="TextBox 2">
            <a:extLst>
              <a:ext uri="{FF2B5EF4-FFF2-40B4-BE49-F238E27FC236}">
                <a16:creationId xmlns:a16="http://schemas.microsoft.com/office/drawing/2014/main" id="{E9ED4B9A-7EB1-4B1F-93D5-3042406DD154}"/>
              </a:ext>
            </a:extLst>
          </p:cNvPr>
          <p:cNvSpPr txBox="1"/>
          <p:nvPr/>
        </p:nvSpPr>
        <p:spPr>
          <a:xfrm>
            <a:off x="2102223" y="3071335"/>
            <a:ext cx="4572000" cy="1831271"/>
          </a:xfrm>
          <a:prstGeom prst="rect">
            <a:avLst/>
          </a:prstGeom>
          <a:noFill/>
        </p:spPr>
        <p:txBody>
          <a:bodyPr wrap="square" rtlCol="0">
            <a:spAutoFit/>
          </a:bodyPr>
          <a:lstStyle/>
          <a:p>
            <a:pPr algn="ctr">
              <a:spcAft>
                <a:spcPts val="600"/>
              </a:spcAft>
            </a:pPr>
            <a:r>
              <a:rPr lang="en-US" sz="3600" u="sng" dirty="0"/>
              <a:t>Your Goal</a:t>
            </a:r>
            <a:r>
              <a:rPr lang="en-US" sz="3600" dirty="0"/>
              <a:t> </a:t>
            </a:r>
          </a:p>
          <a:p>
            <a:pPr algn="ctr">
              <a:spcAft>
                <a:spcPts val="600"/>
              </a:spcAft>
            </a:pPr>
            <a:r>
              <a:rPr lang="en-US" sz="3600" dirty="0"/>
              <a:t>   to be purposeful &amp; intentional</a:t>
            </a:r>
          </a:p>
        </p:txBody>
      </p:sp>
      <p:pic>
        <p:nvPicPr>
          <p:cNvPr id="3074" name="Picture 2" descr="suspicious look... 😜 #dog #dogs #dogsperts #pet #love #doglovers #cute ...">
            <a:extLst>
              <a:ext uri="{FF2B5EF4-FFF2-40B4-BE49-F238E27FC236}">
                <a16:creationId xmlns:a16="http://schemas.microsoft.com/office/drawing/2014/main" id="{AF7016C8-2B38-0EEB-BF7B-02D5ED93F8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02" t="12641"/>
          <a:stretch/>
        </p:blipFill>
        <p:spPr bwMode="auto">
          <a:xfrm>
            <a:off x="7853083" y="502190"/>
            <a:ext cx="4114660" cy="5966860"/>
          </a:xfrm>
          <a:prstGeom prst="ellipse">
            <a:avLst/>
          </a:prstGeom>
          <a:ln w="190500" cap="rnd">
            <a:solidFill>
              <a:schemeClr val="accent1">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99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640156" y="502190"/>
            <a:ext cx="9759364" cy="1280890"/>
          </a:xfrm>
        </p:spPr>
        <p:txBody>
          <a:bodyPr>
            <a:normAutofit/>
          </a:bodyPr>
          <a:lstStyle/>
          <a:p>
            <a:r>
              <a:rPr lang="en-US" sz="4600" b="1" dirty="0"/>
              <a:t>Ideas for Self-Care</a:t>
            </a:r>
          </a:p>
        </p:txBody>
      </p:sp>
      <p:sp>
        <p:nvSpPr>
          <p:cNvPr id="3" name="TextBox 2">
            <a:extLst>
              <a:ext uri="{FF2B5EF4-FFF2-40B4-BE49-F238E27FC236}">
                <a16:creationId xmlns:a16="http://schemas.microsoft.com/office/drawing/2014/main" id="{E9ED4B9A-7EB1-4B1F-93D5-3042406DD154}"/>
              </a:ext>
            </a:extLst>
          </p:cNvPr>
          <p:cNvSpPr txBox="1"/>
          <p:nvPr/>
        </p:nvSpPr>
        <p:spPr>
          <a:xfrm>
            <a:off x="1888794" y="1904822"/>
            <a:ext cx="9875520" cy="253915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3600" dirty="0"/>
              <a:t>Body</a:t>
            </a:r>
          </a:p>
          <a:p>
            <a:pPr marL="342900" indent="-342900">
              <a:spcAft>
                <a:spcPts val="600"/>
              </a:spcAft>
              <a:buFont typeface="Arial" panose="020B0604020202020204" pitchFamily="34" charset="0"/>
              <a:buChar char="•"/>
            </a:pPr>
            <a:r>
              <a:rPr lang="en-US" sz="3600" dirty="0"/>
              <a:t>Mind</a:t>
            </a:r>
          </a:p>
          <a:p>
            <a:pPr marL="342900" indent="-342900">
              <a:spcAft>
                <a:spcPts val="600"/>
              </a:spcAft>
              <a:buFont typeface="Arial" panose="020B0604020202020204" pitchFamily="34" charset="0"/>
              <a:buChar char="•"/>
            </a:pPr>
            <a:r>
              <a:rPr lang="en-US" sz="3600" dirty="0"/>
              <a:t>Emotions</a:t>
            </a:r>
          </a:p>
          <a:p>
            <a:pPr marL="342900" indent="-342900">
              <a:spcAft>
                <a:spcPts val="600"/>
              </a:spcAft>
              <a:buFont typeface="Arial" panose="020B0604020202020204" pitchFamily="34" charset="0"/>
              <a:buChar char="•"/>
            </a:pPr>
            <a:r>
              <a:rPr lang="en-US" sz="3600" dirty="0"/>
              <a:t>Spirit</a:t>
            </a:r>
          </a:p>
        </p:txBody>
      </p:sp>
      <p:pic>
        <p:nvPicPr>
          <p:cNvPr id="3074" name="Picture 2" descr="suspicious look... 😜 #dog #dogs #dogsperts #pet #love #doglovers #cute ...">
            <a:extLst>
              <a:ext uri="{FF2B5EF4-FFF2-40B4-BE49-F238E27FC236}">
                <a16:creationId xmlns:a16="http://schemas.microsoft.com/office/drawing/2014/main" id="{AF7016C8-2B38-0EEB-BF7B-02D5ED93F8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02" t="12641"/>
          <a:stretch/>
        </p:blipFill>
        <p:spPr bwMode="auto">
          <a:xfrm>
            <a:off x="8657700" y="1783080"/>
            <a:ext cx="3417619" cy="4956048"/>
          </a:xfrm>
          <a:prstGeom prst="ellipse">
            <a:avLst/>
          </a:prstGeom>
          <a:ln w="190500" cap="rnd">
            <a:solidFill>
              <a:schemeClr val="accent1">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2" descr="Human body icon isolated on white background Vector Image">
            <a:extLst>
              <a:ext uri="{FF2B5EF4-FFF2-40B4-BE49-F238E27FC236}">
                <a16:creationId xmlns:a16="http://schemas.microsoft.com/office/drawing/2014/main" id="{7BC6ACAB-FAB8-407B-2C06-038C64F0DBF3}"/>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b="7527"/>
          <a:stretch/>
        </p:blipFill>
        <p:spPr bwMode="auto">
          <a:xfrm>
            <a:off x="1399903" y="5479490"/>
            <a:ext cx="1248748" cy="1218204"/>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5" name="Picture 4" descr="Premium Vector | Icon emoticon concept of emotions joy and sadness ...">
            <a:extLst>
              <a:ext uri="{FF2B5EF4-FFF2-40B4-BE49-F238E27FC236}">
                <a16:creationId xmlns:a16="http://schemas.microsoft.com/office/drawing/2014/main" id="{E0B8760D-7C8C-0C1A-0C30-4679EA5FC2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11" t="17492" r="3828" b="19453"/>
          <a:stretch/>
        </p:blipFill>
        <p:spPr bwMode="auto">
          <a:xfrm>
            <a:off x="5283420" y="5474908"/>
            <a:ext cx="1453555" cy="1218204"/>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6" name="Picture 6" descr="Transparent Mind Icon Png - Brain Gears Transparent , Free Transparent ...">
            <a:extLst>
              <a:ext uri="{FF2B5EF4-FFF2-40B4-BE49-F238E27FC236}">
                <a16:creationId xmlns:a16="http://schemas.microsoft.com/office/drawing/2014/main" id="{E86A05FB-4B6D-0DCA-5B2B-F999DBAB0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661" y="5525507"/>
            <a:ext cx="1238864" cy="1213621"/>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5EC8AB-55EE-0A81-1284-9BD12B5B88F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340985" y="5474908"/>
            <a:ext cx="1248748" cy="1191630"/>
          </a:xfrm>
          <a:prstGeom prst="rect">
            <a:avLst/>
          </a:prstGeom>
          <a:ln>
            <a:solidFill>
              <a:srgbClr val="EBE600"/>
            </a:solidFill>
          </a:ln>
        </p:spPr>
      </p:pic>
    </p:spTree>
    <p:extLst>
      <p:ext uri="{BB962C8B-B14F-4D97-AF65-F5344CB8AC3E}">
        <p14:creationId xmlns:p14="http://schemas.microsoft.com/office/powerpoint/2010/main" val="182436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105500" y="66295"/>
            <a:ext cx="4165747" cy="1280890"/>
          </a:xfrm>
        </p:spPr>
        <p:txBody>
          <a:bodyPr>
            <a:normAutofit/>
          </a:bodyPr>
          <a:lstStyle/>
          <a:p>
            <a:r>
              <a:rPr lang="en-US" sz="4600" b="1" dirty="0"/>
              <a:t>MY BODY</a:t>
            </a:r>
          </a:p>
        </p:txBody>
      </p:sp>
      <p:pic>
        <p:nvPicPr>
          <p:cNvPr id="1028" name="Picture 4" descr="Rocks Sand Jar Royalty-Free Images, Stock Photos &amp; Pictures | Shutterstock">
            <a:extLst>
              <a:ext uri="{FF2B5EF4-FFF2-40B4-BE49-F238E27FC236}">
                <a16:creationId xmlns:a16="http://schemas.microsoft.com/office/drawing/2014/main" id="{4E73EB28-45D9-0313-CD34-6A4E3DD4F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79" r="16522" b="7800"/>
          <a:stretch/>
        </p:blipFill>
        <p:spPr bwMode="auto">
          <a:xfrm>
            <a:off x="10297186" y="3992626"/>
            <a:ext cx="1783976" cy="2767736"/>
          </a:xfrm>
          <a:prstGeom prst="rect">
            <a:avLst/>
          </a:prstGeom>
          <a:noFill/>
          <a:ln w="19050">
            <a:solidFill>
              <a:schemeClr val="accent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Richard Russell on LinkedIn: You know the story about the jar with the  rocks, pebbles, and sand? It…">
            <a:extLst>
              <a:ext uri="{FF2B5EF4-FFF2-40B4-BE49-F238E27FC236}">
                <a16:creationId xmlns:a16="http://schemas.microsoft.com/office/drawing/2014/main" id="{03213562-9365-7E11-046D-C29F77493A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222" t="4978" r="22978" b="18439"/>
          <a:stretch/>
        </p:blipFill>
        <p:spPr bwMode="auto">
          <a:xfrm>
            <a:off x="10180278" y="995572"/>
            <a:ext cx="1908208" cy="2767736"/>
          </a:xfrm>
          <a:prstGeom prst="rect">
            <a:avLst/>
          </a:prstGeom>
          <a:noFill/>
          <a:ln>
            <a:solidFill>
              <a:schemeClr val="accent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Human body icon isolated on white background Vector Image">
            <a:extLst>
              <a:ext uri="{FF2B5EF4-FFF2-40B4-BE49-F238E27FC236}">
                <a16:creationId xmlns:a16="http://schemas.microsoft.com/office/drawing/2014/main" id="{CC2A9FE0-A3A2-05A0-73FF-2DA501637145}"/>
              </a:ext>
            </a:extLst>
          </p:cNvPr>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b="7527"/>
          <a:stretch/>
        </p:blipFill>
        <p:spPr bwMode="auto">
          <a:xfrm>
            <a:off x="11403106" y="97638"/>
            <a:ext cx="685380" cy="668616"/>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C04D5DB-A532-83CD-30A8-7437A029224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150305" y="131476"/>
            <a:ext cx="4597534" cy="3056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F24A8A1-F893-9318-2E4A-3197E73D36D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962922" y="3188044"/>
            <a:ext cx="6972300" cy="3695700"/>
          </a:xfrm>
          <a:prstGeom prst="rect">
            <a:avLst/>
          </a:prstGeom>
        </p:spPr>
      </p:pic>
      <p:pic>
        <p:nvPicPr>
          <p:cNvPr id="10" name="Picture 9">
            <a:extLst>
              <a:ext uri="{FF2B5EF4-FFF2-40B4-BE49-F238E27FC236}">
                <a16:creationId xmlns:a16="http://schemas.microsoft.com/office/drawing/2014/main" id="{BA21A8DE-95C3-4C1D-F948-89CDDF18ED2B}"/>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54106" y="3373491"/>
            <a:ext cx="4755776" cy="3418214"/>
          </a:xfrm>
          <a:prstGeom prst="rect">
            <a:avLst/>
          </a:prstGeom>
        </p:spPr>
      </p:pic>
    </p:spTree>
    <p:extLst>
      <p:ext uri="{BB962C8B-B14F-4D97-AF65-F5344CB8AC3E}">
        <p14:creationId xmlns:p14="http://schemas.microsoft.com/office/powerpoint/2010/main" val="3979901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3F92-EFD8-B31D-AF24-5D36BF16E6ED}"/>
              </a:ext>
            </a:extLst>
          </p:cNvPr>
          <p:cNvSpPr>
            <a:spLocks noGrp="1"/>
          </p:cNvSpPr>
          <p:nvPr>
            <p:ph type="title"/>
          </p:nvPr>
        </p:nvSpPr>
        <p:spPr>
          <a:xfrm>
            <a:off x="1105501" y="66295"/>
            <a:ext cx="3063088" cy="874999"/>
          </a:xfrm>
        </p:spPr>
        <p:txBody>
          <a:bodyPr>
            <a:normAutofit/>
          </a:bodyPr>
          <a:lstStyle/>
          <a:p>
            <a:r>
              <a:rPr lang="en-US" sz="4600" b="1" dirty="0"/>
              <a:t>Shoulders</a:t>
            </a:r>
          </a:p>
        </p:txBody>
      </p:sp>
      <p:pic>
        <p:nvPicPr>
          <p:cNvPr id="1026" name="Picture 2" descr="How Do You Tone Your Shoulders Fast? 5 Exercises - SHEFIT">
            <a:extLst>
              <a:ext uri="{FF2B5EF4-FFF2-40B4-BE49-F238E27FC236}">
                <a16:creationId xmlns:a16="http://schemas.microsoft.com/office/drawing/2014/main" id="{D611557B-4F14-2258-0119-D789F42DB3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058"/>
          <a:stretch/>
        </p:blipFill>
        <p:spPr bwMode="auto">
          <a:xfrm>
            <a:off x="6711920" y="495796"/>
            <a:ext cx="4073915" cy="2513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cks Sand Jar Royalty-Free Images, Stock Photos &amp; Pictures | Shutterstock">
            <a:extLst>
              <a:ext uri="{FF2B5EF4-FFF2-40B4-BE49-F238E27FC236}">
                <a16:creationId xmlns:a16="http://schemas.microsoft.com/office/drawing/2014/main" id="{4E73EB28-45D9-0313-CD34-6A4E3DD4F6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79" r="16522" b="7800"/>
          <a:stretch/>
        </p:blipFill>
        <p:spPr bwMode="auto">
          <a:xfrm>
            <a:off x="9966126" y="3338390"/>
            <a:ext cx="2225874" cy="3453315"/>
          </a:xfrm>
          <a:prstGeom prst="rect">
            <a:avLst/>
          </a:prstGeom>
          <a:noFill/>
          <a:ln w="19050">
            <a:solidFill>
              <a:schemeClr val="accent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Richard Russell on LinkedIn: You know the story about the jar with the  rocks, pebbles, and sand? It…">
            <a:extLst>
              <a:ext uri="{FF2B5EF4-FFF2-40B4-BE49-F238E27FC236}">
                <a16:creationId xmlns:a16="http://schemas.microsoft.com/office/drawing/2014/main" id="{03213562-9365-7E11-046D-C29F77493A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22" t="4978" r="22978" b="18439"/>
          <a:stretch/>
        </p:blipFill>
        <p:spPr bwMode="auto">
          <a:xfrm>
            <a:off x="7719772" y="3814780"/>
            <a:ext cx="2058212" cy="2985308"/>
          </a:xfrm>
          <a:prstGeom prst="rect">
            <a:avLst/>
          </a:prstGeom>
          <a:noFill/>
          <a:ln>
            <a:solidFill>
              <a:schemeClr val="accent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6 Shoulder Mobility Exercises (Video) | Nourish Move Love">
            <a:extLst>
              <a:ext uri="{FF2B5EF4-FFF2-40B4-BE49-F238E27FC236}">
                <a16:creationId xmlns:a16="http://schemas.microsoft.com/office/drawing/2014/main" id="{62028D74-AF21-4211-F397-359A6776F6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950" t="8356" r="18231" b="26044"/>
          <a:stretch/>
        </p:blipFill>
        <p:spPr bwMode="auto">
          <a:xfrm>
            <a:off x="997180" y="2563413"/>
            <a:ext cx="2739007" cy="41421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houlder Pain: Types, Causes, Diagnosis and Treatment">
            <a:extLst>
              <a:ext uri="{FF2B5EF4-FFF2-40B4-BE49-F238E27FC236}">
                <a16:creationId xmlns:a16="http://schemas.microsoft.com/office/drawing/2014/main" id="{F9E9DBFD-56BF-072B-0736-CE373CB2F1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834" r="5779"/>
          <a:stretch/>
        </p:blipFill>
        <p:spPr bwMode="auto">
          <a:xfrm>
            <a:off x="3306882" y="696378"/>
            <a:ext cx="4224747" cy="30708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descr="Human body icon isolated on white background Vector Image">
            <a:extLst>
              <a:ext uri="{FF2B5EF4-FFF2-40B4-BE49-F238E27FC236}">
                <a16:creationId xmlns:a16="http://schemas.microsoft.com/office/drawing/2014/main" id="{CC2A9FE0-A3A2-05A0-73FF-2DA501637145}"/>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b="7527"/>
          <a:stretch/>
        </p:blipFill>
        <p:spPr bwMode="auto">
          <a:xfrm>
            <a:off x="11403106" y="97638"/>
            <a:ext cx="685380" cy="668616"/>
          </a:xfrm>
          <a:prstGeom prst="rect">
            <a:avLst/>
          </a:prstGeom>
          <a:noFill/>
          <a:ln>
            <a:solidFill>
              <a:srgbClr val="EBE60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8CB7DA-9826-830E-74F5-FF0A128D4397}"/>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r="16035"/>
          <a:stretch/>
        </p:blipFill>
        <p:spPr>
          <a:xfrm>
            <a:off x="3853382" y="4869086"/>
            <a:ext cx="3678247" cy="1959141"/>
          </a:xfrm>
          <a:prstGeom prst="rect">
            <a:avLst/>
          </a:prstGeom>
        </p:spPr>
      </p:pic>
      <p:sp>
        <p:nvSpPr>
          <p:cNvPr id="7" name="Title 1">
            <a:extLst>
              <a:ext uri="{FF2B5EF4-FFF2-40B4-BE49-F238E27FC236}">
                <a16:creationId xmlns:a16="http://schemas.microsoft.com/office/drawing/2014/main" id="{54436739-C4A0-95CE-7CAC-A645492C2467}"/>
              </a:ext>
            </a:extLst>
          </p:cNvPr>
          <p:cNvSpPr txBox="1">
            <a:spLocks/>
          </p:cNvSpPr>
          <p:nvPr/>
        </p:nvSpPr>
        <p:spPr>
          <a:xfrm>
            <a:off x="3853381" y="4450494"/>
            <a:ext cx="3678247" cy="8749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600" b="1" dirty="0"/>
              <a:t>Grounding</a:t>
            </a:r>
          </a:p>
        </p:txBody>
      </p:sp>
    </p:spTree>
    <p:extLst>
      <p:ext uri="{BB962C8B-B14F-4D97-AF65-F5344CB8AC3E}">
        <p14:creationId xmlns:p14="http://schemas.microsoft.com/office/powerpoint/2010/main" val="1140845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14302</TotalTime>
  <Words>4754</Words>
  <Application>Microsoft Office PowerPoint</Application>
  <PresentationFormat>Widescreen</PresentationFormat>
  <Paragraphs>277</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Baguet Script</vt:lpstr>
      <vt:lpstr>Brush Script MT</vt:lpstr>
      <vt:lpstr>Calibri</vt:lpstr>
      <vt:lpstr>Century Gothic</vt:lpstr>
      <vt:lpstr>Wingdings</vt:lpstr>
      <vt:lpstr>Wingdings 3</vt:lpstr>
      <vt:lpstr>Wisp</vt:lpstr>
      <vt:lpstr>What is Self-Care? Is it possible?</vt:lpstr>
      <vt:lpstr>What is Self Care?</vt:lpstr>
      <vt:lpstr>Self-Care means looking at the positive side of life: what is there to be positive about?</vt:lpstr>
      <vt:lpstr>Is being Positive worth it?</vt:lpstr>
      <vt:lpstr>Self-Care NOT A VIRTUE. A NECESSITY.</vt:lpstr>
      <vt:lpstr>Change Is Easy, Right?</vt:lpstr>
      <vt:lpstr>Ideas for Self-Care</vt:lpstr>
      <vt:lpstr>MY BODY</vt:lpstr>
      <vt:lpstr>Shoulders</vt:lpstr>
      <vt:lpstr>Mental Refreshing</vt:lpstr>
      <vt:lpstr>Mental Refreshing</vt:lpstr>
      <vt:lpstr>The Path to Positive: Goofiness</vt:lpstr>
      <vt:lpstr>Emotional Refreshing</vt:lpstr>
      <vt:lpstr>PowerPoint Presentation</vt:lpstr>
      <vt:lpstr>Lovely Poetry</vt:lpstr>
      <vt:lpstr>Lovely Poetry</vt:lpstr>
      <vt:lpstr>PowerPoint Presentation</vt:lpstr>
      <vt:lpstr>Self Care for My Spirit</vt:lpstr>
      <vt:lpstr>The Positive Process to Change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Self-Care? Is it possible?</dc:title>
  <dc:creator>K W</dc:creator>
  <cp:lastModifiedBy>Bestgen, Brent</cp:lastModifiedBy>
  <cp:revision>21</cp:revision>
  <dcterms:created xsi:type="dcterms:W3CDTF">2024-08-21T21:16:30Z</dcterms:created>
  <dcterms:modified xsi:type="dcterms:W3CDTF">2025-01-16T18:49:08Z</dcterms:modified>
</cp:coreProperties>
</file>