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9" r:id="rId2"/>
    <p:sldId id="289" r:id="rId3"/>
    <p:sldId id="292" r:id="rId4"/>
    <p:sldId id="274" r:id="rId5"/>
    <p:sldId id="290" r:id="rId6"/>
    <p:sldId id="281" r:id="rId7"/>
    <p:sldId id="282" r:id="rId8"/>
    <p:sldId id="283" r:id="rId9"/>
    <p:sldId id="293" r:id="rId10"/>
    <p:sldId id="284" r:id="rId11"/>
    <p:sldId id="285" r:id="rId12"/>
    <p:sldId id="286" r:id="rId13"/>
    <p:sldId id="287" r:id="rId14"/>
    <p:sldId id="288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F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87531" autoAdjust="0"/>
  </p:normalViewPr>
  <p:slideViewPr>
    <p:cSldViewPr>
      <p:cViewPr varScale="1">
        <p:scale>
          <a:sx n="59" d="100"/>
          <a:sy n="59" d="100"/>
        </p:scale>
        <p:origin x="167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2822" y="53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4D4532-06E6-41D1-9B01-A9BBCBF84EA4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B4DB3F-86A9-4140-B705-098B66A032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24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5B9BBB8-96FF-41D5-9A60-2959036AE265}" type="datetimeFigureOut">
              <a:rPr lang="en-US" smtClean="0"/>
              <a:pPr/>
              <a:t>5/3/2021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F578678-88A4-4BE9-BB45-C5BDA72D90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19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578678-88A4-4BE9-BB45-C5BDA72D90F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695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88"/>
          <a:stretch/>
        </p:blipFill>
        <p:spPr>
          <a:xfrm>
            <a:off x="0" y="1"/>
            <a:ext cx="9144000" cy="5257800"/>
          </a:xfrm>
          <a:prstGeom prst="rect">
            <a:avLst/>
          </a:prstGeom>
        </p:spPr>
      </p:pic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76200" y="152400"/>
            <a:ext cx="7696200" cy="685800"/>
          </a:xfrm>
        </p:spPr>
        <p:txBody>
          <a:bodyPr>
            <a:normAutofit/>
          </a:bodyPr>
          <a:lstStyle>
            <a:lvl1pPr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Presentation/Conference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6200" y="762000"/>
            <a:ext cx="5867400" cy="533400"/>
          </a:xfrm>
        </p:spPr>
        <p:txBody>
          <a:bodyPr>
            <a:normAutofit/>
          </a:bodyPr>
          <a:lstStyle>
            <a:lvl1pPr marL="0" indent="0" algn="l">
              <a:buNone/>
              <a:defRPr sz="2800" i="1" baseline="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Optional subtitle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 hasCustomPrompt="1"/>
          </p:nvPr>
        </p:nvSpPr>
        <p:spPr>
          <a:xfrm>
            <a:off x="3124200" y="2743200"/>
            <a:ext cx="6019800" cy="533400"/>
          </a:xfrm>
        </p:spPr>
        <p:txBody>
          <a:bodyPr/>
          <a:lstStyle>
            <a:lvl1pPr>
              <a:buNone/>
              <a:defRPr b="1">
                <a:solidFill>
                  <a:srgbClr val="0A4F90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Specific Title/Session Name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3352800"/>
            <a:ext cx="6019800" cy="533400"/>
          </a:xfrm>
        </p:spPr>
        <p:txBody>
          <a:bodyPr>
            <a:normAutofit/>
          </a:bodyPr>
          <a:lstStyle>
            <a:lvl1pPr>
              <a:buNone/>
              <a:defRPr sz="2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Speaker name, credentials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3886200"/>
            <a:ext cx="6019800" cy="533400"/>
          </a:xfrm>
        </p:spPr>
        <p:txBody>
          <a:bodyPr>
            <a:normAutofit/>
          </a:bodyPr>
          <a:lstStyle>
            <a:lvl1pPr>
              <a:buNone/>
              <a:defRPr sz="28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Location or speaker organization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3124200" y="4648200"/>
            <a:ext cx="3962400" cy="457200"/>
          </a:xfrm>
        </p:spPr>
        <p:txBody>
          <a:bodyPr>
            <a:noAutofit/>
          </a:bodyPr>
          <a:lstStyle>
            <a:lvl1pPr>
              <a:buNone/>
              <a:defRPr sz="2000" i="0"/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76200" y="6172200"/>
            <a:ext cx="5943600" cy="304800"/>
          </a:xfrm>
        </p:spPr>
        <p:txBody>
          <a:bodyPr>
            <a:noAutofit/>
          </a:bodyPr>
          <a:lstStyle>
            <a:lvl1pPr>
              <a:buNone/>
              <a:defRPr sz="2000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z="1600" dirty="0"/>
              <a:t>Optional tagline, disclaimer, contributors, etc.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Option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71C245E-AFFF-406F-9573-2C5C7E1471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65818"/>
          </a:xfrm>
          <a:prstGeom prst="rect">
            <a:avLst/>
          </a:prstGeom>
        </p:spPr>
      </p:pic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>
          <a:xfrm>
            <a:off x="533400" y="1981200"/>
            <a:ext cx="82296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Presentation/Conference Title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2743200"/>
            <a:ext cx="8229600" cy="609600"/>
          </a:xfrm>
        </p:spPr>
        <p:txBody>
          <a:bodyPr/>
          <a:lstStyle>
            <a:lvl1pPr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 or session name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533400" y="3352800"/>
            <a:ext cx="8229600" cy="609600"/>
          </a:xfrm>
        </p:spPr>
        <p:txBody>
          <a:bodyPr/>
          <a:lstStyle>
            <a:lvl1pPr algn="ctr"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Speaker name, credentials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3962400"/>
            <a:ext cx="8229600" cy="609600"/>
          </a:xfrm>
        </p:spPr>
        <p:txBody>
          <a:bodyPr/>
          <a:lstStyle>
            <a:lvl1pPr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Location or speaker organization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1447800" y="4800600"/>
            <a:ext cx="6400800" cy="457200"/>
          </a:xfrm>
        </p:spPr>
        <p:txBody>
          <a:bodyPr>
            <a:noAutofit/>
          </a:bodyPr>
          <a:lstStyle>
            <a:lvl1pPr algn="ctr">
              <a:buNone/>
              <a:defRPr sz="2000" i="0"/>
            </a:lvl1pPr>
          </a:lstStyle>
          <a:p>
            <a:pPr lvl="0"/>
            <a:r>
              <a:rPr lang="en-US" dirty="0"/>
              <a:t>Date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eneral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9967395-972D-4D45-A72D-BCAB9768EB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10"/>
          <a:stretch/>
        </p:blipFill>
        <p:spPr>
          <a:xfrm>
            <a:off x="0" y="5410200"/>
            <a:ext cx="9144000" cy="1447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3886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5pPr marL="2057400" indent="-228600"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US" dirty="0"/>
              <a:t>Add slide content</a:t>
            </a:r>
          </a:p>
          <a:p>
            <a:pPr lvl="1"/>
            <a:r>
              <a:rPr lang="en-US" dirty="0"/>
              <a:t>Add second level</a:t>
            </a:r>
          </a:p>
          <a:p>
            <a:pPr lvl="2"/>
            <a:r>
              <a:rPr lang="en-US" dirty="0"/>
              <a:t>Add third level</a:t>
            </a:r>
          </a:p>
          <a:p>
            <a:pPr lvl="3"/>
            <a:r>
              <a:rPr lang="en-US" dirty="0"/>
              <a:t>Add fourth level</a:t>
            </a:r>
          </a:p>
          <a:p>
            <a:pPr lvl="4"/>
            <a:r>
              <a:rPr lang="en-US" dirty="0"/>
              <a:t>Add 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023670-3EF3-4700-B3B4-23872450B8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31"/>
          <a:stretch/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289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Add subtext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29125"/>
            <a:ext cx="7772400" cy="1057275"/>
          </a:xfrm>
        </p:spPr>
        <p:txBody>
          <a:bodyPr anchor="t">
            <a:noAutofit/>
          </a:bodyPr>
          <a:lstStyle>
            <a:lvl1pPr algn="l">
              <a:defRPr sz="3200" b="0" cap="all"/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lumns (no subhead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CCD8635-0F26-43B0-9588-EBE6E3DED5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31"/>
          <a:stretch/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1"/>
            <a:ext cx="4038600" cy="4038600"/>
          </a:xfrm>
        </p:spPr>
        <p:txBody>
          <a:bodyPr/>
          <a:lstStyle>
            <a:lvl1pPr marL="228600" indent="-22860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2057400" indent="-228600">
              <a:buFont typeface="Wingdings" panose="05000000000000000000" pitchFamily="2" charset="2"/>
              <a:buChar char="Ø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Add column 1 content</a:t>
            </a:r>
          </a:p>
          <a:p>
            <a:pPr lvl="1"/>
            <a:r>
              <a:rPr lang="en-US" dirty="0"/>
              <a:t>Add second level</a:t>
            </a:r>
          </a:p>
          <a:p>
            <a:pPr lvl="2"/>
            <a:r>
              <a:rPr lang="en-US" dirty="0"/>
              <a:t>Add third level</a:t>
            </a:r>
          </a:p>
          <a:p>
            <a:pPr lvl="3"/>
            <a:r>
              <a:rPr lang="en-US" dirty="0"/>
              <a:t>Add fourth level</a:t>
            </a:r>
          </a:p>
          <a:p>
            <a:pPr lvl="4"/>
            <a:r>
              <a:rPr lang="en-US" dirty="0"/>
              <a:t>Add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1"/>
            <a:ext cx="4038600" cy="4038600"/>
          </a:xfrm>
        </p:spPr>
        <p:txBody>
          <a:bodyPr/>
          <a:lstStyle>
            <a:lvl1pPr marL="228600" indent="-22860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 marL="2057400" indent="-228600">
              <a:buFont typeface="Wingdings" panose="05000000000000000000" pitchFamily="2" charset="2"/>
              <a:buChar char="Ø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Add column 2 content</a:t>
            </a:r>
          </a:p>
          <a:p>
            <a:pPr lvl="1"/>
            <a:r>
              <a:rPr lang="en-US" dirty="0"/>
              <a:t>Add second level</a:t>
            </a:r>
          </a:p>
          <a:p>
            <a:pPr lvl="2"/>
            <a:r>
              <a:rPr lang="en-US" dirty="0"/>
              <a:t>Add third level</a:t>
            </a:r>
          </a:p>
          <a:p>
            <a:pPr lvl="3"/>
            <a:r>
              <a:rPr lang="en-US" dirty="0"/>
              <a:t>Add fourth level</a:t>
            </a:r>
          </a:p>
          <a:p>
            <a:pPr lvl="4"/>
            <a:r>
              <a:rPr lang="en-US" dirty="0"/>
              <a:t>Add 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lumns (w/ subhead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E2E9C1B7-8390-4282-8E18-4439B1DCEB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31"/>
          <a:stretch/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Column 1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540125"/>
          </a:xfrm>
        </p:spPr>
        <p:txBody>
          <a:bodyPr/>
          <a:lstStyle>
            <a:lvl1pPr marL="228600" indent="-2286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2057400" indent="-228600">
              <a:buFont typeface="Wingdings" panose="05000000000000000000" pitchFamily="2" charset="2"/>
              <a:buChar char="Ø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Add column 1 content</a:t>
            </a:r>
          </a:p>
          <a:p>
            <a:pPr lvl="1"/>
            <a:r>
              <a:rPr lang="en-US" dirty="0"/>
              <a:t>Add second level</a:t>
            </a:r>
          </a:p>
          <a:p>
            <a:pPr lvl="2"/>
            <a:r>
              <a:rPr lang="en-US" dirty="0"/>
              <a:t>Add third level</a:t>
            </a:r>
          </a:p>
          <a:p>
            <a:pPr lvl="3"/>
            <a:r>
              <a:rPr lang="en-US" dirty="0"/>
              <a:t>Add fourth level</a:t>
            </a:r>
          </a:p>
          <a:p>
            <a:pPr lvl="4"/>
            <a:r>
              <a:rPr lang="en-US" dirty="0"/>
              <a:t>Add 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Add Column 2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540125"/>
          </a:xfrm>
        </p:spPr>
        <p:txBody>
          <a:bodyPr/>
          <a:lstStyle>
            <a:lvl1pPr marL="228600" indent="-22860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2057400" indent="-228600">
              <a:buFont typeface="Wingdings" panose="05000000000000000000" pitchFamily="2" charset="2"/>
              <a:buChar char="Ø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Add column 2 content</a:t>
            </a:r>
          </a:p>
          <a:p>
            <a:pPr lvl="1"/>
            <a:r>
              <a:rPr lang="en-US" dirty="0"/>
              <a:t>Add second level</a:t>
            </a:r>
          </a:p>
          <a:p>
            <a:pPr lvl="2"/>
            <a:r>
              <a:rPr lang="en-US" dirty="0"/>
              <a:t>Add third level</a:t>
            </a:r>
          </a:p>
          <a:p>
            <a:pPr lvl="3"/>
            <a:r>
              <a:rPr lang="en-US" dirty="0"/>
              <a:t>Add fourth level</a:t>
            </a:r>
          </a:p>
          <a:p>
            <a:pPr lvl="4"/>
            <a:r>
              <a:rPr lang="en-US" dirty="0"/>
              <a:t>Add 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98CE108-2AF3-48C1-B3EC-2163A9C324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31"/>
          <a:stretch/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Add slide 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3E8618A-F67A-4ADA-9D37-61F6445697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431"/>
          <a:stretch/>
        </p:blipFill>
        <p:spPr>
          <a:xfrm>
            <a:off x="0" y="5334000"/>
            <a:ext cx="9144000" cy="1524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792288" y="612775"/>
            <a:ext cx="5486400" cy="3657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a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3434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4953000"/>
            <a:ext cx="5486400" cy="5334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Add subtext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1618"/>
            <a:ext cx="9143999" cy="706581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closing slide title</a:t>
            </a:r>
          </a:p>
        </p:txBody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1792288" y="3429000"/>
            <a:ext cx="5486400" cy="5667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>
              <a:defRPr sz="2000" b="1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Add closing slide content</a:t>
            </a:r>
          </a:p>
        </p:txBody>
      </p:sp>
      <p:pic>
        <p:nvPicPr>
          <p:cNvPr id="3" name="Picture 2" descr="Administration for Community Living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760433"/>
            <a:ext cx="2323714" cy="961042"/>
          </a:xfrm>
          <a:prstGeom prst="rect">
            <a:avLst/>
          </a:prstGeom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/>
          <a:p>
            <a:fld id="{7AA28999-D008-419E-9628-EE1C64F81F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7AA28999-D008-419E-9628-EE1C64F81F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7" r:id="rId8"/>
    <p:sldLayoutId id="2147483655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Tx/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A4F90"/>
        </a:buClr>
        <a:buSzPct val="100000"/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Tx/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American Rescue Plan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Awards funds:</a:t>
            </a:r>
          </a:p>
          <a:p>
            <a:pPr lvl="1"/>
            <a:r>
              <a:rPr lang="en-US" dirty="0"/>
              <a:t>Title III B, C1, C2, D, E</a:t>
            </a:r>
          </a:p>
          <a:p>
            <a:pPr lvl="1"/>
            <a:r>
              <a:rPr lang="en-US" dirty="0"/>
              <a:t>Title VII Ombudsman</a:t>
            </a:r>
          </a:p>
          <a:p>
            <a:r>
              <a:rPr lang="en-US" dirty="0"/>
              <a:t>Project period: </a:t>
            </a:r>
          </a:p>
          <a:p>
            <a:pPr lvl="1"/>
            <a:r>
              <a:rPr lang="en-US" dirty="0"/>
              <a:t>April 1, 2021 - September 30, 2024</a:t>
            </a:r>
          </a:p>
          <a:p>
            <a:r>
              <a:rPr lang="en-US" dirty="0"/>
              <a:t>Funds are to be used on any allowable OAA Activities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942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BA2F4-54D3-40D0-9752-386517340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4D060-2276-4292-9154-A2F2148B8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For the ARP Title III grant only, program income generated as a result of the ARP Title III grant may be used to meet match requirements</a:t>
            </a:r>
          </a:p>
          <a:p>
            <a:pPr lvl="1"/>
            <a:r>
              <a:rPr lang="en-US" dirty="0"/>
              <a:t>Program income may only be used to meet the match requirement of the federal award in which the income is generated</a:t>
            </a:r>
          </a:p>
          <a:p>
            <a:r>
              <a:rPr lang="en-US" dirty="0"/>
              <a:t>If a State elects to allow program income as match, SUAs should develop clear policies and procedures to account for and document program income used as match for the ARP grants</a:t>
            </a:r>
          </a:p>
          <a:p>
            <a:r>
              <a:rPr lang="en-US" dirty="0"/>
              <a:t>States will be required to report how much program income by grant award number is used to meet match requirements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85F9C6-5409-478C-9749-0D292E7D6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80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75C1A-943A-4D07-96E8-1687E4D94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19F79CF-740B-4731-8F29-F9083AE8F4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4730546"/>
              </p:ext>
            </p:extLst>
          </p:nvPr>
        </p:nvGraphicFramePr>
        <p:xfrm>
          <a:off x="914400" y="1295400"/>
          <a:ext cx="7010400" cy="3133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95023">
                  <a:extLst>
                    <a:ext uri="{9D8B030D-6E8A-4147-A177-3AD203B41FA5}">
                      <a16:colId xmlns:a16="http://schemas.microsoft.com/office/drawing/2014/main" val="1292931224"/>
                    </a:ext>
                  </a:extLst>
                </a:gridCol>
                <a:gridCol w="1503317">
                  <a:extLst>
                    <a:ext uri="{9D8B030D-6E8A-4147-A177-3AD203B41FA5}">
                      <a16:colId xmlns:a16="http://schemas.microsoft.com/office/drawing/2014/main" val="3129603600"/>
                    </a:ext>
                  </a:extLst>
                </a:gridCol>
                <a:gridCol w="1712060">
                  <a:extLst>
                    <a:ext uri="{9D8B030D-6E8A-4147-A177-3AD203B41FA5}">
                      <a16:colId xmlns:a16="http://schemas.microsoft.com/office/drawing/2014/main" val="3549693930"/>
                    </a:ext>
                  </a:extLst>
                </a:gridCol>
              </a:tblGrid>
              <a:tr h="5738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Grant Name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B/C (30% max*)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C1/C2 (100%**)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5814812"/>
                  </a:ext>
                </a:extLst>
              </a:tr>
              <a:tr h="57381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FFY2021 Title III (2101XXOASS/CM/HD)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8/16/2021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8/16/2021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3401027"/>
                  </a:ext>
                </a:extLst>
              </a:tr>
              <a:tr h="2795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FFCRA (CMC2/HDC2)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8/16/2021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761147"/>
                  </a:ext>
                </a:extLst>
              </a:tr>
              <a:tr h="2795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CARES Act (SSC3/HDC3)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8/16/2021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730103"/>
                  </a:ext>
                </a:extLst>
              </a:tr>
              <a:tr h="2795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Supplemental #5 (HDC5)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802175"/>
                  </a:ext>
                </a:extLst>
              </a:tr>
              <a:tr h="2795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ARP (SSC6/CMC6/HDC6)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8/15/2022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8/15/2022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5532698"/>
                  </a:ext>
                </a:extLst>
              </a:tr>
              <a:tr h="868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Expanding Access to COVID-19 Vaccines via the Aging Network (VAC5)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85787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0A545-1818-4254-8F03-67AE88998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072493-A844-40D5-85B4-5B147D2A804D}"/>
              </a:ext>
            </a:extLst>
          </p:cNvPr>
          <p:cNvSpPr txBox="1"/>
          <p:nvPr/>
        </p:nvSpPr>
        <p:spPr>
          <a:xfrm>
            <a:off x="914400" y="4429190"/>
            <a:ext cx="701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*30% maximum transfer, a waiver is required to exceed 30% transfer limit</a:t>
            </a:r>
          </a:p>
          <a:p>
            <a:r>
              <a:rPr lang="en-US" sz="1400" dirty="0"/>
              <a:t>**For FFCRA and ARP, 100% transfer C1/C2 available until the end of the COVID-19 public health emergency or transfer due date, whichever is sooner; then returns to 40% maximum transfer, a waiver is required to exceed 40% transfer limit up to 50%. For FFY2021 Title III, 100% available until transfer due date, end of COVID-19 public health emergency does not impact due date. </a:t>
            </a:r>
          </a:p>
        </p:txBody>
      </p:sp>
    </p:spTree>
    <p:extLst>
      <p:ext uri="{BB962C8B-B14F-4D97-AF65-F5344CB8AC3E}">
        <p14:creationId xmlns:p14="http://schemas.microsoft.com/office/powerpoint/2010/main" val="3675183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C2097-5574-4DAB-B8CB-62957A418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EA8FC-3ED7-4760-AC4C-7F61946BD5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SF425 Due Dates Extended to July 31, 2021 for reporting period ending 3/31/2021 </a:t>
            </a:r>
          </a:p>
          <a:p>
            <a:pPr lvl="1"/>
            <a:r>
              <a:rPr lang="en-US" dirty="0"/>
              <a:t>Regular Title III, Title VII, and NSIP grants</a:t>
            </a:r>
          </a:p>
          <a:p>
            <a:pPr lvl="1"/>
            <a:r>
              <a:rPr lang="en-US" dirty="0"/>
              <a:t>FFCRA</a:t>
            </a:r>
          </a:p>
          <a:p>
            <a:pPr lvl="1"/>
            <a:r>
              <a:rPr lang="en-US" dirty="0"/>
              <a:t>CARES Act</a:t>
            </a:r>
          </a:p>
          <a:p>
            <a:pPr lvl="1"/>
            <a:r>
              <a:rPr lang="en-US" dirty="0"/>
              <a:t>Supplemental 5 (HDC5)</a:t>
            </a:r>
          </a:p>
          <a:p>
            <a:r>
              <a:rPr lang="en-US" dirty="0"/>
              <a:t>NSIP</a:t>
            </a:r>
          </a:p>
          <a:p>
            <a:pPr lvl="1"/>
            <a:r>
              <a:rPr lang="en-US" dirty="0"/>
              <a:t>Must start collecting NSIP meal counts starting 10/1/2021</a:t>
            </a:r>
          </a:p>
          <a:p>
            <a:pPr lvl="1"/>
            <a:r>
              <a:rPr lang="en-US" dirty="0"/>
              <a:t>2022 Grant Award Allocation will be based off of hold harmless 2019 meal count numbers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FD408-D03E-4E01-AB88-10E29D182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5457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C7FD2-405A-4F5D-8416-F383A2ADB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of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A02AE-A23E-4C78-BCFF-E9EF71387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After any funds have been distributed to expedite COVID-19 emergency response as described in the Expediting Expenditures at the State Level in Responding to the COVID-19 Emergency, ARP funds must then be distributed based on the State’s approved Intrastate Funding Formula. </a:t>
            </a:r>
          </a:p>
          <a:p>
            <a:r>
              <a:rPr lang="en-US" dirty="0"/>
              <a:t>Title VII funding is not required to be distributed through the IFF, unless the State’s IFF provides for it.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B66FDD-3F22-4048-BE76-E9E2C8BA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57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3CFB7-BEF7-4C60-8A8C-5BEB38A8C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No-Cost Extensions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13813-74EE-4908-861C-07D97E17A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Automatic No-Cost Extensions provided for 12 months on the project period for grants:</a:t>
            </a:r>
          </a:p>
          <a:p>
            <a:pPr lvl="1"/>
            <a:r>
              <a:rPr lang="en-US" dirty="0"/>
              <a:t>2020 Title III, Title VII, and NSIP</a:t>
            </a:r>
          </a:p>
          <a:p>
            <a:pPr lvl="1"/>
            <a:r>
              <a:rPr lang="en-US" dirty="0"/>
              <a:t>FFCRA Title III</a:t>
            </a:r>
          </a:p>
          <a:p>
            <a:pPr lvl="1"/>
            <a:r>
              <a:rPr lang="en-US" dirty="0"/>
              <a:t>CARES Act Title III and Title VII</a:t>
            </a:r>
          </a:p>
          <a:p>
            <a:r>
              <a:rPr lang="en-US" dirty="0"/>
              <a:t>Grants with an undrawn balance of $10 or more will automatically be provided a 12 month project period extension in June 2021</a:t>
            </a:r>
          </a:p>
          <a:p>
            <a:pPr lvl="1"/>
            <a:r>
              <a:rPr lang="en-US" dirty="0"/>
              <a:t>In June 2021, a new NOA will be issued with an updated project period end date of 9/30/2022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90BBF-4EF4-422E-B1F1-B2E6357CE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589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D320D-0448-4417-B6CA-DA817BB75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Period End Dates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CC48748-31A2-4DC3-8A28-FC0D4BD4F8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9923612"/>
              </p:ext>
            </p:extLst>
          </p:nvPr>
        </p:nvGraphicFramePr>
        <p:xfrm>
          <a:off x="478971" y="1295400"/>
          <a:ext cx="8229600" cy="40418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4829">
                  <a:extLst>
                    <a:ext uri="{9D8B030D-6E8A-4147-A177-3AD203B41FA5}">
                      <a16:colId xmlns:a16="http://schemas.microsoft.com/office/drawing/2014/main" val="282205655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202393480"/>
                    </a:ext>
                  </a:extLst>
                </a:gridCol>
                <a:gridCol w="2841171">
                  <a:extLst>
                    <a:ext uri="{9D8B030D-6E8A-4147-A177-3AD203B41FA5}">
                      <a16:colId xmlns:a16="http://schemas.microsoft.com/office/drawing/2014/main" val="3462306232"/>
                    </a:ext>
                  </a:extLst>
                </a:gridCol>
              </a:tblGrid>
              <a:tr h="68188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Grant Name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Project Period End Date without No-Cost Extension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Project Period End Date with No-Cost Extension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8663383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FFY2019 Title III, Title VII &amp; NSIP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9/30/2021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668748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FFCRA (CM/HDC2)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9/30/2021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9/30/2022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91982269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CARES Act (SS/HD/FC/OMC3)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0116460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FFY2020 Title III, Title VII &amp; NSIP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071532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FFY2021 Title III, Title VII &amp; NSIP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Not yet available to request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0832689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Supplemental 5 Nutrition (HDC5)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Not yet available to request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5539599"/>
                  </a:ext>
                </a:extLst>
              </a:tr>
              <a:tr h="8584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Expanding Access to COVID-19 Vaccines via the Aging Network (VAC5)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Not yet available to request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5697667"/>
                  </a:ext>
                </a:extLst>
              </a:tr>
              <a:tr h="33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ARP (SS/CM/HD/PH/FC/OMC6)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9/30/2024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Not yet available to request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74123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CC084-882D-4D4C-A06F-7CCB2A417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93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94FC1-C932-4769-A6FD-0A28F87D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Fiscal Flexibilities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3DF54-AA13-4D7F-8740-A9F34F6ED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79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Presidentially Approved Major Disaster Declaration for COVID-19 under the Stafford Act</a:t>
            </a:r>
          </a:p>
          <a:p>
            <a:pPr lvl="1"/>
            <a:r>
              <a:rPr lang="en-US" dirty="0"/>
              <a:t>MDD Fiscal Flexibilities are available to ARP Title III and Title VII grants during the incident period</a:t>
            </a:r>
          </a:p>
          <a:p>
            <a:pPr lvl="2"/>
            <a:r>
              <a:rPr lang="en-US" dirty="0"/>
              <a:t>Flexibilities are not related to any State or Local declared emergencies</a:t>
            </a:r>
          </a:p>
          <a:p>
            <a:pPr lvl="1"/>
            <a:r>
              <a:rPr lang="en-US" dirty="0"/>
              <a:t>If States obligate funding under the MDD flexibilities, those flexibilities are available until the obligation is liquidated or the obligation period ends</a:t>
            </a:r>
          </a:p>
          <a:p>
            <a:pPr lvl="2"/>
            <a:r>
              <a:rPr lang="en-US" dirty="0"/>
              <a:t>States must adhere to the project period end dates</a:t>
            </a:r>
          </a:p>
          <a:p>
            <a:r>
              <a:rPr lang="en-US" dirty="0"/>
              <a:t>Public Health Emergency for COVID-19 as Declared by the U.S. Secretary for Health and Human Services</a:t>
            </a:r>
          </a:p>
          <a:p>
            <a:pPr lvl="1"/>
            <a:r>
              <a:rPr lang="en-US" dirty="0"/>
              <a:t>100% transfer between C1 and C2 for ARP funding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FE0F4F-8515-4738-B08C-0D9F9BBBD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10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Plan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39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State Plan Administration: Cumulative 5% or $750,000 </a:t>
            </a:r>
          </a:p>
          <a:p>
            <a:pPr lvl="1"/>
            <a:r>
              <a:rPr lang="en-US" dirty="0"/>
              <a:t>5% of the cumulative total of all the regular FFY2021 Title III grants + Supplement 5 + the Expanding Access to COVID-19 Vaccines via the Aging Network grant + the ARP grants</a:t>
            </a:r>
          </a:p>
          <a:p>
            <a:pPr marL="0" indent="0">
              <a:buNone/>
            </a:pPr>
            <a:r>
              <a:rPr lang="en-US" i="1" dirty="0"/>
              <a:t>	OR </a:t>
            </a:r>
          </a:p>
          <a:p>
            <a:pPr lvl="1"/>
            <a:r>
              <a:rPr lang="en-US" dirty="0"/>
              <a:t>$750,000 for States or $100,000 for Guam, American Samoa, Virgin Islands, Northern Mariana Islands cumulative between FFY2021 Title III grants, Supplement 5 (HDC5), the Expanding Access to COVID-19 Vaccines via the Aging Network grant, and the ARP</a:t>
            </a:r>
          </a:p>
          <a:p>
            <a:r>
              <a:rPr lang="en-US" dirty="0"/>
              <a:t>Allowable funding may be calculated as indicated above; however, State Plan administrative funds may be expended from any part or parts of the regular FFY2021 Title III grants, Supplemental 5 (HDC5) and/or the ARP grants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65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8665A-5790-4639-A916-64982002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Area Plan Administration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46136-ACE4-4939-B444-ED367CEE8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Area Plan Administration: 10% </a:t>
            </a:r>
          </a:p>
          <a:p>
            <a:pPr lvl="1"/>
            <a:r>
              <a:rPr lang="en-US" dirty="0"/>
              <a:t>10% of the cumulative total of all the regular FFY2021 Title III grants plus Supplement 5 (HDC5) plus the Expanding Access to COVID-19 Vaccines via the Aging Network grant plus the ARP grants </a:t>
            </a:r>
          </a:p>
          <a:p>
            <a:r>
              <a:rPr lang="en-US" dirty="0"/>
              <a:t>Funding may be calculated as indicated above; however, funds for Area Plan administration may be expended from any part or parts of the regular Title III grants </a:t>
            </a:r>
            <a:r>
              <a:rPr lang="en-US" b="1" i="1" dirty="0"/>
              <a:t>(except for Part D), </a:t>
            </a:r>
            <a:r>
              <a:rPr lang="en-US" dirty="0"/>
              <a:t>Supplemental 5 (HDC5), and/or the ARP grants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AEF30-40B7-45CB-819F-4901EF746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93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784E9-A59E-48E2-B682-98C6A1003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Equipment Prior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9287B-6D3A-4B6E-B603-5483B8B5C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Equipment purchases made by a direct grantee (i.e., SUA) exceeding $5,000 must receive approval from ACL prior to purchase </a:t>
            </a:r>
          </a:p>
          <a:p>
            <a:pPr lvl="1"/>
            <a:r>
              <a:rPr lang="en-US" dirty="0"/>
              <a:t>A sub-grantee (i.e., AAA) of an SUA must receive prior approval from the SUA for equipment purchases exceeding $5,000 </a:t>
            </a:r>
          </a:p>
          <a:p>
            <a:pPr lvl="1"/>
            <a:r>
              <a:rPr lang="en-US" dirty="0"/>
              <a:t>ACL does not provide prior approval to subgrantees of the SUA</a:t>
            </a:r>
          </a:p>
          <a:p>
            <a:pPr lvl="1"/>
            <a:r>
              <a:rPr lang="en-US" dirty="0"/>
              <a:t>SUA’s should have policies and procedures on the State’s prior approval process for subgrantees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FA1135-3347-4B10-B7DD-E0A4D7E52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55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F4BE8-D66D-4431-9BA5-CB1189A73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Requirements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3208317-B392-48EC-86F7-6562F1DFBF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1613438"/>
              </p:ext>
            </p:extLst>
          </p:nvPr>
        </p:nvGraphicFramePr>
        <p:xfrm>
          <a:off x="952500" y="1417639"/>
          <a:ext cx="7680261" cy="33481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4817">
                  <a:extLst>
                    <a:ext uri="{9D8B030D-6E8A-4147-A177-3AD203B41FA5}">
                      <a16:colId xmlns:a16="http://schemas.microsoft.com/office/drawing/2014/main" val="3047596767"/>
                    </a:ext>
                  </a:extLst>
                </a:gridCol>
                <a:gridCol w="672148">
                  <a:extLst>
                    <a:ext uri="{9D8B030D-6E8A-4147-A177-3AD203B41FA5}">
                      <a16:colId xmlns:a16="http://schemas.microsoft.com/office/drawing/2014/main" val="2638872150"/>
                    </a:ext>
                  </a:extLst>
                </a:gridCol>
                <a:gridCol w="672148">
                  <a:extLst>
                    <a:ext uri="{9D8B030D-6E8A-4147-A177-3AD203B41FA5}">
                      <a16:colId xmlns:a16="http://schemas.microsoft.com/office/drawing/2014/main" val="3644766792"/>
                    </a:ext>
                  </a:extLst>
                </a:gridCol>
                <a:gridCol w="672148">
                  <a:extLst>
                    <a:ext uri="{9D8B030D-6E8A-4147-A177-3AD203B41FA5}">
                      <a16:colId xmlns:a16="http://schemas.microsoft.com/office/drawing/2014/main" val="111931096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9895589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47934886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29071143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859011316"/>
                    </a:ext>
                  </a:extLst>
                </a:gridCol>
              </a:tblGrid>
              <a:tr h="5764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State Plan Admin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Area Plan Admin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4073480"/>
                  </a:ext>
                </a:extLst>
              </a:tr>
              <a:tr h="5196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FFY 2019, 2020, 2021 T3 (OASS/CM/HD/PH/FC)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15%**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15%**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15%**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1365966"/>
                  </a:ext>
                </a:extLst>
              </a:tr>
              <a:tr h="381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FFCRA (CMC2 and HDC2)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8672042"/>
                  </a:ext>
                </a:extLst>
              </a:tr>
              <a:tr h="381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CARES Act (SS/HD/FCC3)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7368418"/>
                  </a:ext>
                </a:extLst>
              </a:tr>
              <a:tr h="381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Supplemental 5 - HDC5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8170236"/>
                  </a:ext>
                </a:extLst>
              </a:tr>
              <a:tr h="5357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ARP (SS/CM/HD/PH/FCC6)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15%**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15%**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15%**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25%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3456964"/>
                  </a:ext>
                </a:extLst>
              </a:tr>
              <a:tr h="3810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Expanding Access to Vaccines (VAC5)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N/A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N/A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N/A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912516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51FE18-7F37-4E25-898D-65CF080CA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61D57E-76E9-40C3-9246-97A823F63225}"/>
              </a:ext>
            </a:extLst>
          </p:cNvPr>
          <p:cNvSpPr txBox="1"/>
          <p:nvPr/>
        </p:nvSpPr>
        <p:spPr>
          <a:xfrm>
            <a:off x="952500" y="4876800"/>
            <a:ext cx="76802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* No match required for the portion of funds used to support the LTCO program </a:t>
            </a:r>
          </a:p>
          <a:p>
            <a:r>
              <a:rPr lang="en-US" sz="1600" dirty="0"/>
              <a:t>**1/3 of 15% of match for services must come from State sources </a:t>
            </a:r>
          </a:p>
        </p:txBody>
      </p:sp>
    </p:spTree>
    <p:extLst>
      <p:ext uri="{BB962C8B-B14F-4D97-AF65-F5344CB8AC3E}">
        <p14:creationId xmlns:p14="http://schemas.microsoft.com/office/powerpoint/2010/main" val="2385745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427C8-51F8-495E-BD02-F1F02A445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In-Kind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75325-46B9-41D5-A08B-E612FBCF3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099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Non-Federal share (Match) may include cash, expenditures by the grantee, and third-party in-kind contributions. </a:t>
            </a:r>
          </a:p>
          <a:p>
            <a:r>
              <a:rPr lang="en-US" dirty="0"/>
              <a:t>Funds and Expenditures used to Match OAA funds must not conflict with Older Americans Act requirements and Regulations. </a:t>
            </a:r>
          </a:p>
          <a:p>
            <a:r>
              <a:rPr lang="en-US" dirty="0"/>
              <a:t>To be used as Match, in-kind contributions must be from a third-party, verifiable and the records must show how the value of the in-kind contribution was determined. </a:t>
            </a:r>
          </a:p>
          <a:p>
            <a:pPr lvl="1"/>
            <a:r>
              <a:rPr lang="en-US" dirty="0"/>
              <a:t>That valuation must be reasonable, subject to audit, and meet the requirements at 45 CFR 75.306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0C7CF7-E442-4E49-903A-560AC482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09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2FD4D-E4AA-4385-B3C7-39D6340E3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Examples of In-Kind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7F5A6F-23D1-4D8D-A26A-A2D0B1ABC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volunteer services (a reasonable hourly rate applied to a volunteer’s time multiplied by the number of hours he/she works). For example, advisory/grievance council members, kitchen help, servers, receptionist, HDM drivers;</a:t>
            </a:r>
          </a:p>
          <a:p>
            <a:r>
              <a:rPr lang="en-US" dirty="0"/>
              <a:t>donated time of employees from other organizations (salaries or positions must not be supported by Federal funds);</a:t>
            </a:r>
          </a:p>
          <a:p>
            <a:r>
              <a:rPr lang="en-US" dirty="0"/>
              <a:t>unpaid interns or fellows;</a:t>
            </a:r>
          </a:p>
          <a:p>
            <a:r>
              <a:rPr lang="en-US" dirty="0"/>
              <a:t>donated supplies and loaned equipment;</a:t>
            </a:r>
          </a:p>
          <a:p>
            <a:r>
              <a:rPr lang="en-US" dirty="0"/>
              <a:t>donated food from food banks, etc.;</a:t>
            </a:r>
          </a:p>
          <a:p>
            <a:r>
              <a:rPr lang="en-US" dirty="0"/>
              <a:t>donated utilities;</a:t>
            </a:r>
          </a:p>
          <a:p>
            <a:r>
              <a:rPr lang="en-US" dirty="0"/>
              <a:t>donated or discounted space;</a:t>
            </a:r>
          </a:p>
          <a:p>
            <a:r>
              <a:rPr lang="en-US" dirty="0"/>
              <a:t>transportation services to and from nutrition sites, medical appointments, shopping trips, etc. provided from non-Federal sources.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06BBC-43D1-46F6-9FA5-CBDB6B225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8999-D008-419E-9628-EE1C64F81F4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593746"/>
      </p:ext>
    </p:extLst>
  </p:cSld>
  <p:clrMapOvr>
    <a:masterClrMapping/>
  </p:clrMapOvr>
</p:sld>
</file>

<file path=ppt/theme/theme1.xml><?xml version="1.0" encoding="utf-8"?>
<a:theme xmlns:a="http://schemas.openxmlformats.org/drawingml/2006/main" name="ACLPresentationTemplate_2014">
  <a:themeElements>
    <a:clrScheme name="ACL">
      <a:dk1>
        <a:sysClr val="windowText" lastClr="000000"/>
      </a:dk1>
      <a:lt1>
        <a:sysClr val="window" lastClr="FFFFFF"/>
      </a:lt1>
      <a:dk2>
        <a:srgbClr val="0A4F90"/>
      </a:dk2>
      <a:lt2>
        <a:srgbClr val="FAA21C"/>
      </a:lt2>
      <a:accent1>
        <a:srgbClr val="BF1E2E"/>
      </a:accent1>
      <a:accent2>
        <a:srgbClr val="E3F1FD"/>
      </a:accent2>
      <a:accent3>
        <a:srgbClr val="FAA21C"/>
      </a:accent3>
      <a:accent4>
        <a:srgbClr val="0A4F90"/>
      </a:accent4>
      <a:accent5>
        <a:srgbClr val="C0C0C0"/>
      </a:accent5>
      <a:accent6>
        <a:srgbClr val="777777"/>
      </a:accent6>
      <a:hlink>
        <a:srgbClr val="0033CC"/>
      </a:hlink>
      <a:folHlink>
        <a:srgbClr val="5F006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LPresentationTemplate [Read-Only]" id="{9DA34CC7-37C8-4BC1-A0F0-41B5DA72C6AD}" vid="{5842C969-1157-4F4C-AB31-FC26C33CF5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ACLPresentationTemplate</Template>
  <TotalTime>2693</TotalTime>
  <Words>1328</Words>
  <Application>Microsoft Office PowerPoint</Application>
  <PresentationFormat>On-screen Show (4:3)</PresentationFormat>
  <Paragraphs>195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Courier New</vt:lpstr>
      <vt:lpstr>Wingdings</vt:lpstr>
      <vt:lpstr>ACLPresentationTemplate_2014</vt:lpstr>
      <vt:lpstr>American Rescue Plan Act</vt:lpstr>
      <vt:lpstr>Project Period End Dates</vt:lpstr>
      <vt:lpstr>Fiscal Flexibilities</vt:lpstr>
      <vt:lpstr>State Plan Administration</vt:lpstr>
      <vt:lpstr>Area Plan Administration</vt:lpstr>
      <vt:lpstr>Equipment Prior Approval</vt:lpstr>
      <vt:lpstr>Match Requirements</vt:lpstr>
      <vt:lpstr>In-Kind Contributions</vt:lpstr>
      <vt:lpstr>Examples of In-Kind Contributions</vt:lpstr>
      <vt:lpstr>Program Income</vt:lpstr>
      <vt:lpstr>Transfers</vt:lpstr>
      <vt:lpstr>Fiscal Reporting</vt:lpstr>
      <vt:lpstr>Distribution of Funding</vt:lpstr>
      <vt:lpstr>No-Cost Extensions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Option A</dc:title>
  <dc:creator>Kelsey, Alice E (ACL)</dc:creator>
  <cp:keywords>ACL, OEA, Template</cp:keywords>
  <cp:lastModifiedBy>Kelsey, Alice E (ACL)</cp:lastModifiedBy>
  <cp:revision>59</cp:revision>
  <cp:lastPrinted>2018-09-06T19:04:38Z</cp:lastPrinted>
  <dcterms:created xsi:type="dcterms:W3CDTF">2018-09-05T16:02:32Z</dcterms:created>
  <dcterms:modified xsi:type="dcterms:W3CDTF">2021-05-03T22:45:46Z</dcterms:modified>
</cp:coreProperties>
</file>