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handoutMasterIdLst>
    <p:handoutMasterId r:id="rId18"/>
  </p:handoutMasterIdLst>
  <p:sldIdLst>
    <p:sldId id="256" r:id="rId2"/>
    <p:sldId id="257" r:id="rId3"/>
    <p:sldId id="272" r:id="rId4"/>
    <p:sldId id="258" r:id="rId5"/>
    <p:sldId id="260" r:id="rId6"/>
    <p:sldId id="273" r:id="rId7"/>
    <p:sldId id="274" r:id="rId8"/>
    <p:sldId id="261" r:id="rId9"/>
    <p:sldId id="264" r:id="rId10"/>
    <p:sldId id="278" r:id="rId11"/>
    <p:sldId id="262" r:id="rId12"/>
    <p:sldId id="275" r:id="rId13"/>
    <p:sldId id="276" r:id="rId14"/>
    <p:sldId id="277" r:id="rId15"/>
    <p:sldId id="279" r:id="rId16"/>
    <p:sldId id="270" r:id="rId17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73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mailto:hhasurveyprotocols@cms.hhs.gov" TargetMode="External"/><Relationship Id="rId1" Type="http://schemas.openxmlformats.org/officeDocument/2006/relationships/hyperlink" Target="mailto:homehealthqualityquestions@cms.hhs.gov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mailto:hhasurveyprotocols@cms.hhs.gov" TargetMode="External"/><Relationship Id="rId1" Type="http://schemas.openxmlformats.org/officeDocument/2006/relationships/hyperlink" Target="mailto:homehealthqualityquestions@cms.hhs.gov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1DC688-2470-491A-8DBF-6E39B2C3E1C4}" type="doc">
      <dgm:prSet loTypeId="urn:microsoft.com/office/officeart/2016/7/layout/ChevronBlockProcess" loCatId="process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D1222B6-96BF-4965-9A28-80BE4B7B0E10}">
      <dgm:prSet/>
      <dgm:spPr/>
      <dgm:t>
        <a:bodyPr/>
        <a:lstStyle/>
        <a:p>
          <a:r>
            <a:rPr lang="en-US"/>
            <a:t>Define</a:t>
          </a:r>
        </a:p>
      </dgm:t>
    </dgm:pt>
    <dgm:pt modelId="{A358C76B-E571-4C48-A6ED-BBE55822CD26}" type="parTrans" cxnId="{86EE31C5-888C-4462-B6B3-F860C1B60C6C}">
      <dgm:prSet/>
      <dgm:spPr/>
      <dgm:t>
        <a:bodyPr/>
        <a:lstStyle/>
        <a:p>
          <a:endParaRPr lang="en-US"/>
        </a:p>
      </dgm:t>
    </dgm:pt>
    <dgm:pt modelId="{A7D39596-C488-4508-B403-EC374DDCD97C}" type="sibTrans" cxnId="{86EE31C5-888C-4462-B6B3-F860C1B60C6C}">
      <dgm:prSet/>
      <dgm:spPr/>
      <dgm:t>
        <a:bodyPr/>
        <a:lstStyle/>
        <a:p>
          <a:endParaRPr lang="en-US"/>
        </a:p>
      </dgm:t>
    </dgm:pt>
    <dgm:pt modelId="{85F9A177-B1CC-4A05-84C6-07F9F352FC2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Define OASIS </a:t>
          </a:r>
        </a:p>
      </dgm:t>
    </dgm:pt>
    <dgm:pt modelId="{FC48C43F-C7C8-47F7-90FD-994FC34009DD}" type="parTrans" cxnId="{688F2320-19D0-4DCB-96A1-D7469E15B2EC}">
      <dgm:prSet/>
      <dgm:spPr/>
      <dgm:t>
        <a:bodyPr/>
        <a:lstStyle/>
        <a:p>
          <a:endParaRPr lang="en-US"/>
        </a:p>
      </dgm:t>
    </dgm:pt>
    <dgm:pt modelId="{9C5E2A56-7166-4C86-957C-E8315CA1DEDC}" type="sibTrans" cxnId="{688F2320-19D0-4DCB-96A1-D7469E15B2EC}">
      <dgm:prSet/>
      <dgm:spPr/>
      <dgm:t>
        <a:bodyPr/>
        <a:lstStyle/>
        <a:p>
          <a:endParaRPr lang="en-US"/>
        </a:p>
      </dgm:t>
    </dgm:pt>
    <dgm:pt modelId="{18EAFCFF-F298-42DF-B846-A65D1D78DEAA}">
      <dgm:prSet/>
      <dgm:spPr/>
      <dgm:t>
        <a:bodyPr/>
        <a:lstStyle/>
        <a:p>
          <a:r>
            <a:rPr lang="en-US"/>
            <a:t>Discuss</a:t>
          </a:r>
        </a:p>
      </dgm:t>
    </dgm:pt>
    <dgm:pt modelId="{04B37997-2B79-4C86-8E06-43B532FDBB85}" type="parTrans" cxnId="{AC90818D-0961-4FE5-8E11-4CABEA70B912}">
      <dgm:prSet/>
      <dgm:spPr/>
      <dgm:t>
        <a:bodyPr/>
        <a:lstStyle/>
        <a:p>
          <a:endParaRPr lang="en-US"/>
        </a:p>
      </dgm:t>
    </dgm:pt>
    <dgm:pt modelId="{D00E3828-2F6C-4BF3-8C05-F69A9CEACEF6}" type="sibTrans" cxnId="{AC90818D-0961-4FE5-8E11-4CABEA70B912}">
      <dgm:prSet/>
      <dgm:spPr/>
      <dgm:t>
        <a:bodyPr/>
        <a:lstStyle/>
        <a:p>
          <a:endParaRPr lang="en-US"/>
        </a:p>
      </dgm:t>
    </dgm:pt>
    <dgm:pt modelId="{6C2A506C-1262-4284-8F7A-A660602188D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Discuss the OASIS Coordinator Roles (OEC and OAC)</a:t>
          </a:r>
        </a:p>
      </dgm:t>
    </dgm:pt>
    <dgm:pt modelId="{17A68936-A6E0-4C3E-A47C-78190BC11F5E}" type="parTrans" cxnId="{3B42F227-8C33-4459-9DD1-8368C61A20DB}">
      <dgm:prSet/>
      <dgm:spPr/>
      <dgm:t>
        <a:bodyPr/>
        <a:lstStyle/>
        <a:p>
          <a:endParaRPr lang="en-US"/>
        </a:p>
      </dgm:t>
    </dgm:pt>
    <dgm:pt modelId="{48779517-4401-43E0-868F-85A84AC7649D}" type="sibTrans" cxnId="{3B42F227-8C33-4459-9DD1-8368C61A20DB}">
      <dgm:prSet/>
      <dgm:spPr/>
      <dgm:t>
        <a:bodyPr/>
        <a:lstStyle/>
        <a:p>
          <a:endParaRPr lang="en-US"/>
        </a:p>
      </dgm:t>
    </dgm:pt>
    <dgm:pt modelId="{8F0BD59A-1BA0-4E99-A09D-8DEE804B1FA1}">
      <dgm:prSet/>
      <dgm:spPr/>
      <dgm:t>
        <a:bodyPr/>
        <a:lstStyle/>
        <a:p>
          <a:r>
            <a:rPr lang="en-US"/>
            <a:t>Share</a:t>
          </a:r>
        </a:p>
      </dgm:t>
    </dgm:pt>
    <dgm:pt modelId="{7F439857-DAA1-4618-AF05-7B842B38314E}" type="parTrans" cxnId="{F100265A-598E-4166-ADD3-4178BD4BCBCE}">
      <dgm:prSet/>
      <dgm:spPr/>
      <dgm:t>
        <a:bodyPr/>
        <a:lstStyle/>
        <a:p>
          <a:endParaRPr lang="en-US"/>
        </a:p>
      </dgm:t>
    </dgm:pt>
    <dgm:pt modelId="{C97C85BB-F1D9-4C4C-8B9B-C51CD00A58FA}" type="sibTrans" cxnId="{F100265A-598E-4166-ADD3-4178BD4BCBCE}">
      <dgm:prSet/>
      <dgm:spPr/>
      <dgm:t>
        <a:bodyPr/>
        <a:lstStyle/>
        <a:p>
          <a:endParaRPr lang="en-US"/>
        </a:p>
      </dgm:t>
    </dgm:pt>
    <dgm:pt modelId="{427CE864-58D4-46EF-8EB8-F2922237C85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Share Resources for OASIS Educational Materials</a:t>
          </a:r>
        </a:p>
      </dgm:t>
    </dgm:pt>
    <dgm:pt modelId="{053A7271-DAD6-40B9-BAA4-7AD0BB5EB0E1}" type="parTrans" cxnId="{19DD91E0-6D52-4AE9-80D8-BC04C1C4C611}">
      <dgm:prSet/>
      <dgm:spPr/>
      <dgm:t>
        <a:bodyPr/>
        <a:lstStyle/>
        <a:p>
          <a:endParaRPr lang="en-US"/>
        </a:p>
      </dgm:t>
    </dgm:pt>
    <dgm:pt modelId="{553AF2B0-006C-4E82-8A1C-2DBE0F03085D}" type="sibTrans" cxnId="{19DD91E0-6D52-4AE9-80D8-BC04C1C4C611}">
      <dgm:prSet/>
      <dgm:spPr/>
      <dgm:t>
        <a:bodyPr/>
        <a:lstStyle/>
        <a:p>
          <a:endParaRPr lang="en-US"/>
        </a:p>
      </dgm:t>
    </dgm:pt>
    <dgm:pt modelId="{1804DD57-D0CB-4FE5-96AF-D73E0B4AAAFB}">
      <dgm:prSet/>
      <dgm:spPr/>
      <dgm:t>
        <a:bodyPr/>
        <a:lstStyle/>
        <a:p>
          <a:r>
            <a:rPr lang="en-US"/>
            <a:t>Share</a:t>
          </a:r>
        </a:p>
      </dgm:t>
    </dgm:pt>
    <dgm:pt modelId="{153E1ECD-FE0E-41EA-8668-4664F6F692D9}" type="parTrans" cxnId="{A27242DC-6DE2-4282-80CC-6855A4B3E28B}">
      <dgm:prSet/>
      <dgm:spPr/>
      <dgm:t>
        <a:bodyPr/>
        <a:lstStyle/>
        <a:p>
          <a:endParaRPr lang="en-US"/>
        </a:p>
      </dgm:t>
    </dgm:pt>
    <dgm:pt modelId="{3A9D03C0-EC1F-40AE-B0AD-DEA1900217D7}" type="sibTrans" cxnId="{A27242DC-6DE2-4282-80CC-6855A4B3E28B}">
      <dgm:prSet/>
      <dgm:spPr/>
      <dgm:t>
        <a:bodyPr/>
        <a:lstStyle/>
        <a:p>
          <a:endParaRPr lang="en-US"/>
        </a:p>
      </dgm:t>
    </dgm:pt>
    <dgm:pt modelId="{FE784466-EE2F-409A-A2F7-6EBF8247F3E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Share Missouri OASIS Statistics</a:t>
          </a:r>
        </a:p>
      </dgm:t>
    </dgm:pt>
    <dgm:pt modelId="{DCF4045E-CB80-4785-AB4E-79EB7A90E517}" type="parTrans" cxnId="{16520503-46C8-4127-8417-DE8961C7A1F8}">
      <dgm:prSet/>
      <dgm:spPr/>
      <dgm:t>
        <a:bodyPr/>
        <a:lstStyle/>
        <a:p>
          <a:endParaRPr lang="en-US"/>
        </a:p>
      </dgm:t>
    </dgm:pt>
    <dgm:pt modelId="{2178AD29-C5B9-4305-8E9F-23DF3E24D832}" type="sibTrans" cxnId="{16520503-46C8-4127-8417-DE8961C7A1F8}">
      <dgm:prSet/>
      <dgm:spPr/>
      <dgm:t>
        <a:bodyPr/>
        <a:lstStyle/>
        <a:p>
          <a:endParaRPr lang="en-US"/>
        </a:p>
      </dgm:t>
    </dgm:pt>
    <dgm:pt modelId="{218F08DA-03BD-4A03-BEE8-367034B78F14}">
      <dgm:prSet/>
      <dgm:spPr/>
      <dgm:t>
        <a:bodyPr/>
        <a:lstStyle/>
        <a:p>
          <a:r>
            <a:rPr lang="en-US"/>
            <a:t>Share</a:t>
          </a:r>
        </a:p>
      </dgm:t>
    </dgm:pt>
    <dgm:pt modelId="{F6987EC1-877D-4291-9C12-5A283EC713D4}" type="parTrans" cxnId="{1EDCEDAC-F2B3-4690-9A07-456AD6821BD8}">
      <dgm:prSet/>
      <dgm:spPr/>
      <dgm:t>
        <a:bodyPr/>
        <a:lstStyle/>
        <a:p>
          <a:endParaRPr lang="en-US"/>
        </a:p>
      </dgm:t>
    </dgm:pt>
    <dgm:pt modelId="{0DB726C2-2A37-4059-BE95-7A9541E4ACF0}" type="sibTrans" cxnId="{1EDCEDAC-F2B3-4690-9A07-456AD6821BD8}">
      <dgm:prSet/>
      <dgm:spPr/>
      <dgm:t>
        <a:bodyPr/>
        <a:lstStyle/>
        <a:p>
          <a:endParaRPr lang="en-US"/>
        </a:p>
      </dgm:t>
    </dgm:pt>
    <dgm:pt modelId="{B78365F8-C42B-4D11-8292-0E79BBF6298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Share upcoming changes to OASIS and introduce HOPE</a:t>
          </a:r>
        </a:p>
      </dgm:t>
    </dgm:pt>
    <dgm:pt modelId="{291962FD-FABA-4FBA-B45F-09134A4A565E}" type="parTrans" cxnId="{21F55284-8501-4E45-A4C6-EDC123255E4D}">
      <dgm:prSet/>
      <dgm:spPr/>
      <dgm:t>
        <a:bodyPr/>
        <a:lstStyle/>
        <a:p>
          <a:endParaRPr lang="en-US"/>
        </a:p>
      </dgm:t>
    </dgm:pt>
    <dgm:pt modelId="{D66B4447-3C5E-4ECC-B489-5FCE1D8039EC}" type="sibTrans" cxnId="{21F55284-8501-4E45-A4C6-EDC123255E4D}">
      <dgm:prSet/>
      <dgm:spPr/>
      <dgm:t>
        <a:bodyPr/>
        <a:lstStyle/>
        <a:p>
          <a:endParaRPr lang="en-US"/>
        </a:p>
      </dgm:t>
    </dgm:pt>
    <dgm:pt modelId="{E20823D0-A129-49BB-B6FE-C030BD91DE2F}" type="pres">
      <dgm:prSet presAssocID="{931DC688-2470-491A-8DBF-6E39B2C3E1C4}" presName="Name0" presStyleCnt="0">
        <dgm:presLayoutVars>
          <dgm:dir/>
          <dgm:animLvl val="lvl"/>
          <dgm:resizeHandles val="exact"/>
        </dgm:presLayoutVars>
      </dgm:prSet>
      <dgm:spPr/>
    </dgm:pt>
    <dgm:pt modelId="{5EDF58BE-0197-4E87-83EB-E9421D4382BD}" type="pres">
      <dgm:prSet presAssocID="{0D1222B6-96BF-4965-9A28-80BE4B7B0E10}" presName="composite" presStyleCnt="0"/>
      <dgm:spPr/>
    </dgm:pt>
    <dgm:pt modelId="{CDD9B21B-2F38-431A-A6D6-FA0A6A577475}" type="pres">
      <dgm:prSet presAssocID="{0D1222B6-96BF-4965-9A28-80BE4B7B0E10}" presName="parTx" presStyleLbl="alignNode1" presStyleIdx="0" presStyleCnt="5">
        <dgm:presLayoutVars>
          <dgm:chMax val="0"/>
          <dgm:chPref val="0"/>
        </dgm:presLayoutVars>
      </dgm:prSet>
      <dgm:spPr/>
    </dgm:pt>
    <dgm:pt modelId="{6181ECD2-DFC8-429F-935C-A8F45F99E1B8}" type="pres">
      <dgm:prSet presAssocID="{0D1222B6-96BF-4965-9A28-80BE4B7B0E10}" presName="desTx" presStyleLbl="alignAccFollowNode1" presStyleIdx="0" presStyleCnt="5">
        <dgm:presLayoutVars/>
      </dgm:prSet>
      <dgm:spPr/>
    </dgm:pt>
    <dgm:pt modelId="{D40FE962-453E-47AC-B6F4-F22D73572694}" type="pres">
      <dgm:prSet presAssocID="{A7D39596-C488-4508-B403-EC374DDCD97C}" presName="space" presStyleCnt="0"/>
      <dgm:spPr/>
    </dgm:pt>
    <dgm:pt modelId="{AA33F559-11CA-41C2-BA84-5BD34B27DCE5}" type="pres">
      <dgm:prSet presAssocID="{18EAFCFF-F298-42DF-B846-A65D1D78DEAA}" presName="composite" presStyleCnt="0"/>
      <dgm:spPr/>
    </dgm:pt>
    <dgm:pt modelId="{7BB35C1A-F326-420F-96C7-78AA14A89DDE}" type="pres">
      <dgm:prSet presAssocID="{18EAFCFF-F298-42DF-B846-A65D1D78DEAA}" presName="parTx" presStyleLbl="alignNode1" presStyleIdx="1" presStyleCnt="5">
        <dgm:presLayoutVars>
          <dgm:chMax val="0"/>
          <dgm:chPref val="0"/>
        </dgm:presLayoutVars>
      </dgm:prSet>
      <dgm:spPr/>
    </dgm:pt>
    <dgm:pt modelId="{61F8E1E0-7D05-40F8-B645-410A661710B7}" type="pres">
      <dgm:prSet presAssocID="{18EAFCFF-F298-42DF-B846-A65D1D78DEAA}" presName="desTx" presStyleLbl="alignAccFollowNode1" presStyleIdx="1" presStyleCnt="5">
        <dgm:presLayoutVars/>
      </dgm:prSet>
      <dgm:spPr/>
    </dgm:pt>
    <dgm:pt modelId="{9ACAAB44-CF83-4B76-BA42-5F3542B0CC91}" type="pres">
      <dgm:prSet presAssocID="{D00E3828-2F6C-4BF3-8C05-F69A9CEACEF6}" presName="space" presStyleCnt="0"/>
      <dgm:spPr/>
    </dgm:pt>
    <dgm:pt modelId="{A20B662F-A187-4A78-AB76-F81B96405E05}" type="pres">
      <dgm:prSet presAssocID="{8F0BD59A-1BA0-4E99-A09D-8DEE804B1FA1}" presName="composite" presStyleCnt="0"/>
      <dgm:spPr/>
    </dgm:pt>
    <dgm:pt modelId="{6B56A767-9193-4748-8C9C-AF4240AE6E84}" type="pres">
      <dgm:prSet presAssocID="{8F0BD59A-1BA0-4E99-A09D-8DEE804B1FA1}" presName="parTx" presStyleLbl="alignNode1" presStyleIdx="2" presStyleCnt="5">
        <dgm:presLayoutVars>
          <dgm:chMax val="0"/>
          <dgm:chPref val="0"/>
        </dgm:presLayoutVars>
      </dgm:prSet>
      <dgm:spPr/>
    </dgm:pt>
    <dgm:pt modelId="{B6DD9DB6-11E3-4501-9098-0B890F7C8809}" type="pres">
      <dgm:prSet presAssocID="{8F0BD59A-1BA0-4E99-A09D-8DEE804B1FA1}" presName="desTx" presStyleLbl="alignAccFollowNode1" presStyleIdx="2" presStyleCnt="5">
        <dgm:presLayoutVars/>
      </dgm:prSet>
      <dgm:spPr/>
    </dgm:pt>
    <dgm:pt modelId="{8C76258B-C326-492F-898E-4D6434F4A8F2}" type="pres">
      <dgm:prSet presAssocID="{C97C85BB-F1D9-4C4C-8B9B-C51CD00A58FA}" presName="space" presStyleCnt="0"/>
      <dgm:spPr/>
    </dgm:pt>
    <dgm:pt modelId="{AAC3E1E2-F0EF-4C94-AAD1-102851A8B85C}" type="pres">
      <dgm:prSet presAssocID="{1804DD57-D0CB-4FE5-96AF-D73E0B4AAAFB}" presName="composite" presStyleCnt="0"/>
      <dgm:spPr/>
    </dgm:pt>
    <dgm:pt modelId="{EBC261EC-A7F0-433B-8F55-4C87D8D86807}" type="pres">
      <dgm:prSet presAssocID="{1804DD57-D0CB-4FE5-96AF-D73E0B4AAAFB}" presName="parTx" presStyleLbl="alignNode1" presStyleIdx="3" presStyleCnt="5">
        <dgm:presLayoutVars>
          <dgm:chMax val="0"/>
          <dgm:chPref val="0"/>
        </dgm:presLayoutVars>
      </dgm:prSet>
      <dgm:spPr/>
    </dgm:pt>
    <dgm:pt modelId="{2D45DEB7-A6B6-4EF9-A0BD-F11D94CBE3DD}" type="pres">
      <dgm:prSet presAssocID="{1804DD57-D0CB-4FE5-96AF-D73E0B4AAAFB}" presName="desTx" presStyleLbl="alignAccFollowNode1" presStyleIdx="3" presStyleCnt="5">
        <dgm:presLayoutVars/>
      </dgm:prSet>
      <dgm:spPr/>
    </dgm:pt>
    <dgm:pt modelId="{E824A856-A389-4D41-9BEE-3E20D861C05E}" type="pres">
      <dgm:prSet presAssocID="{3A9D03C0-EC1F-40AE-B0AD-DEA1900217D7}" presName="space" presStyleCnt="0"/>
      <dgm:spPr/>
    </dgm:pt>
    <dgm:pt modelId="{0D97EF40-8365-4A00-888F-F24BABDD80AF}" type="pres">
      <dgm:prSet presAssocID="{218F08DA-03BD-4A03-BEE8-367034B78F14}" presName="composite" presStyleCnt="0"/>
      <dgm:spPr/>
    </dgm:pt>
    <dgm:pt modelId="{080A2B46-052C-4AAD-8DF6-FA19B5BB291E}" type="pres">
      <dgm:prSet presAssocID="{218F08DA-03BD-4A03-BEE8-367034B78F14}" presName="parTx" presStyleLbl="alignNode1" presStyleIdx="4" presStyleCnt="5">
        <dgm:presLayoutVars>
          <dgm:chMax val="0"/>
          <dgm:chPref val="0"/>
        </dgm:presLayoutVars>
      </dgm:prSet>
      <dgm:spPr/>
    </dgm:pt>
    <dgm:pt modelId="{2A654FEC-0290-4E6A-BF23-B3AB0134BC6F}" type="pres">
      <dgm:prSet presAssocID="{218F08DA-03BD-4A03-BEE8-367034B78F14}" presName="desTx" presStyleLbl="alignAccFollowNode1" presStyleIdx="4" presStyleCnt="5">
        <dgm:presLayoutVars/>
      </dgm:prSet>
      <dgm:spPr/>
    </dgm:pt>
  </dgm:ptLst>
  <dgm:cxnLst>
    <dgm:cxn modelId="{16520503-46C8-4127-8417-DE8961C7A1F8}" srcId="{1804DD57-D0CB-4FE5-96AF-D73E0B4AAAFB}" destId="{FE784466-EE2F-409A-A2F7-6EBF8247F3EC}" srcOrd="0" destOrd="0" parTransId="{DCF4045E-CB80-4785-AB4E-79EB7A90E517}" sibTransId="{2178AD29-C5B9-4305-8E9F-23DF3E24D832}"/>
    <dgm:cxn modelId="{02EAEA0F-4C1A-4FB1-9F90-B05E898D4B69}" type="presOf" srcId="{218F08DA-03BD-4A03-BEE8-367034B78F14}" destId="{080A2B46-052C-4AAD-8DF6-FA19B5BB291E}" srcOrd="0" destOrd="0" presId="urn:microsoft.com/office/officeart/2016/7/layout/ChevronBlockProcess"/>
    <dgm:cxn modelId="{B912AC1C-4192-4943-9BF7-4DF233F7D5DB}" type="presOf" srcId="{8F0BD59A-1BA0-4E99-A09D-8DEE804B1FA1}" destId="{6B56A767-9193-4748-8C9C-AF4240AE6E84}" srcOrd="0" destOrd="0" presId="urn:microsoft.com/office/officeart/2016/7/layout/ChevronBlockProcess"/>
    <dgm:cxn modelId="{688F2320-19D0-4DCB-96A1-D7469E15B2EC}" srcId="{0D1222B6-96BF-4965-9A28-80BE4B7B0E10}" destId="{85F9A177-B1CC-4A05-84C6-07F9F352FC21}" srcOrd="0" destOrd="0" parTransId="{FC48C43F-C7C8-47F7-90FD-994FC34009DD}" sibTransId="{9C5E2A56-7166-4C86-957C-E8315CA1DEDC}"/>
    <dgm:cxn modelId="{3B42F227-8C33-4459-9DD1-8368C61A20DB}" srcId="{18EAFCFF-F298-42DF-B846-A65D1D78DEAA}" destId="{6C2A506C-1262-4284-8F7A-A660602188D4}" srcOrd="0" destOrd="0" parTransId="{17A68936-A6E0-4C3E-A47C-78190BC11F5E}" sibTransId="{48779517-4401-43E0-868F-85A84AC7649D}"/>
    <dgm:cxn modelId="{24882328-6728-41D8-8722-66F12D644F4D}" type="presOf" srcId="{B78365F8-C42B-4D11-8292-0E79BBF6298B}" destId="{2A654FEC-0290-4E6A-BF23-B3AB0134BC6F}" srcOrd="0" destOrd="0" presId="urn:microsoft.com/office/officeart/2016/7/layout/ChevronBlockProcess"/>
    <dgm:cxn modelId="{165F2929-CACB-4B46-8D63-85257168087E}" type="presOf" srcId="{427CE864-58D4-46EF-8EB8-F2922237C859}" destId="{B6DD9DB6-11E3-4501-9098-0B890F7C8809}" srcOrd="0" destOrd="0" presId="urn:microsoft.com/office/officeart/2016/7/layout/ChevronBlockProcess"/>
    <dgm:cxn modelId="{4EF09135-3D4F-426E-A2E6-88ECB94D5953}" type="presOf" srcId="{1804DD57-D0CB-4FE5-96AF-D73E0B4AAAFB}" destId="{EBC261EC-A7F0-433B-8F55-4C87D8D86807}" srcOrd="0" destOrd="0" presId="urn:microsoft.com/office/officeart/2016/7/layout/ChevronBlockProcess"/>
    <dgm:cxn modelId="{F92BE451-7A8B-46AC-912C-0FDF7F9873EA}" type="presOf" srcId="{18EAFCFF-F298-42DF-B846-A65D1D78DEAA}" destId="{7BB35C1A-F326-420F-96C7-78AA14A89DDE}" srcOrd="0" destOrd="0" presId="urn:microsoft.com/office/officeart/2016/7/layout/ChevronBlockProcess"/>
    <dgm:cxn modelId="{F100265A-598E-4166-ADD3-4178BD4BCBCE}" srcId="{931DC688-2470-491A-8DBF-6E39B2C3E1C4}" destId="{8F0BD59A-1BA0-4E99-A09D-8DEE804B1FA1}" srcOrd="2" destOrd="0" parTransId="{7F439857-DAA1-4618-AF05-7B842B38314E}" sibTransId="{C97C85BB-F1D9-4C4C-8B9B-C51CD00A58FA}"/>
    <dgm:cxn modelId="{1A890684-EBA4-4820-A722-E914E453574C}" type="presOf" srcId="{0D1222B6-96BF-4965-9A28-80BE4B7B0E10}" destId="{CDD9B21B-2F38-431A-A6D6-FA0A6A577475}" srcOrd="0" destOrd="0" presId="urn:microsoft.com/office/officeart/2016/7/layout/ChevronBlockProcess"/>
    <dgm:cxn modelId="{21F55284-8501-4E45-A4C6-EDC123255E4D}" srcId="{218F08DA-03BD-4A03-BEE8-367034B78F14}" destId="{B78365F8-C42B-4D11-8292-0E79BBF6298B}" srcOrd="0" destOrd="0" parTransId="{291962FD-FABA-4FBA-B45F-09134A4A565E}" sibTransId="{D66B4447-3C5E-4ECC-B489-5FCE1D8039EC}"/>
    <dgm:cxn modelId="{AC90818D-0961-4FE5-8E11-4CABEA70B912}" srcId="{931DC688-2470-491A-8DBF-6E39B2C3E1C4}" destId="{18EAFCFF-F298-42DF-B846-A65D1D78DEAA}" srcOrd="1" destOrd="0" parTransId="{04B37997-2B79-4C86-8E06-43B532FDBB85}" sibTransId="{D00E3828-2F6C-4BF3-8C05-F69A9CEACEF6}"/>
    <dgm:cxn modelId="{3FEB7A93-8899-4F0A-80EF-1EF2586FAFBF}" type="presOf" srcId="{FE784466-EE2F-409A-A2F7-6EBF8247F3EC}" destId="{2D45DEB7-A6B6-4EF9-A0BD-F11D94CBE3DD}" srcOrd="0" destOrd="0" presId="urn:microsoft.com/office/officeart/2016/7/layout/ChevronBlockProcess"/>
    <dgm:cxn modelId="{5AB5DE9E-2714-42E6-BD45-924B08B5C55F}" type="presOf" srcId="{85F9A177-B1CC-4A05-84C6-07F9F352FC21}" destId="{6181ECD2-DFC8-429F-935C-A8F45F99E1B8}" srcOrd="0" destOrd="0" presId="urn:microsoft.com/office/officeart/2016/7/layout/ChevronBlockProcess"/>
    <dgm:cxn modelId="{FC32459F-4D6E-49D1-A8D5-87FF51379FC9}" type="presOf" srcId="{6C2A506C-1262-4284-8F7A-A660602188D4}" destId="{61F8E1E0-7D05-40F8-B645-410A661710B7}" srcOrd="0" destOrd="0" presId="urn:microsoft.com/office/officeart/2016/7/layout/ChevronBlockProcess"/>
    <dgm:cxn modelId="{1EDCEDAC-F2B3-4690-9A07-456AD6821BD8}" srcId="{931DC688-2470-491A-8DBF-6E39B2C3E1C4}" destId="{218F08DA-03BD-4A03-BEE8-367034B78F14}" srcOrd="4" destOrd="0" parTransId="{F6987EC1-877D-4291-9C12-5A283EC713D4}" sibTransId="{0DB726C2-2A37-4059-BE95-7A9541E4ACF0}"/>
    <dgm:cxn modelId="{C7FA56C4-3800-47A6-9C3F-868296CCD256}" type="presOf" srcId="{931DC688-2470-491A-8DBF-6E39B2C3E1C4}" destId="{E20823D0-A129-49BB-B6FE-C030BD91DE2F}" srcOrd="0" destOrd="0" presId="urn:microsoft.com/office/officeart/2016/7/layout/ChevronBlockProcess"/>
    <dgm:cxn modelId="{86EE31C5-888C-4462-B6B3-F860C1B60C6C}" srcId="{931DC688-2470-491A-8DBF-6E39B2C3E1C4}" destId="{0D1222B6-96BF-4965-9A28-80BE4B7B0E10}" srcOrd="0" destOrd="0" parTransId="{A358C76B-E571-4C48-A6ED-BBE55822CD26}" sibTransId="{A7D39596-C488-4508-B403-EC374DDCD97C}"/>
    <dgm:cxn modelId="{A27242DC-6DE2-4282-80CC-6855A4B3E28B}" srcId="{931DC688-2470-491A-8DBF-6E39B2C3E1C4}" destId="{1804DD57-D0CB-4FE5-96AF-D73E0B4AAAFB}" srcOrd="3" destOrd="0" parTransId="{153E1ECD-FE0E-41EA-8668-4664F6F692D9}" sibTransId="{3A9D03C0-EC1F-40AE-B0AD-DEA1900217D7}"/>
    <dgm:cxn modelId="{19DD91E0-6D52-4AE9-80D8-BC04C1C4C611}" srcId="{8F0BD59A-1BA0-4E99-A09D-8DEE804B1FA1}" destId="{427CE864-58D4-46EF-8EB8-F2922237C859}" srcOrd="0" destOrd="0" parTransId="{053A7271-DAD6-40B9-BAA4-7AD0BB5EB0E1}" sibTransId="{553AF2B0-006C-4E82-8A1C-2DBE0F03085D}"/>
    <dgm:cxn modelId="{599433A3-1776-45D9-9B6D-4D0E86D9C320}" type="presParOf" srcId="{E20823D0-A129-49BB-B6FE-C030BD91DE2F}" destId="{5EDF58BE-0197-4E87-83EB-E9421D4382BD}" srcOrd="0" destOrd="0" presId="urn:microsoft.com/office/officeart/2016/7/layout/ChevronBlockProcess"/>
    <dgm:cxn modelId="{A7315C6A-0B4E-4A52-AE0C-DCC960B98860}" type="presParOf" srcId="{5EDF58BE-0197-4E87-83EB-E9421D4382BD}" destId="{CDD9B21B-2F38-431A-A6D6-FA0A6A577475}" srcOrd="0" destOrd="0" presId="urn:microsoft.com/office/officeart/2016/7/layout/ChevronBlockProcess"/>
    <dgm:cxn modelId="{D7605054-73B9-4D04-B8BF-866372BCD0EE}" type="presParOf" srcId="{5EDF58BE-0197-4E87-83EB-E9421D4382BD}" destId="{6181ECD2-DFC8-429F-935C-A8F45F99E1B8}" srcOrd="1" destOrd="0" presId="urn:microsoft.com/office/officeart/2016/7/layout/ChevronBlockProcess"/>
    <dgm:cxn modelId="{B4F027BD-D2B0-4593-B1F0-3EC32CCE4EE5}" type="presParOf" srcId="{E20823D0-A129-49BB-B6FE-C030BD91DE2F}" destId="{D40FE962-453E-47AC-B6F4-F22D73572694}" srcOrd="1" destOrd="0" presId="urn:microsoft.com/office/officeart/2016/7/layout/ChevronBlockProcess"/>
    <dgm:cxn modelId="{3AF76027-4AD4-41A3-89FC-B8792C2AF6C6}" type="presParOf" srcId="{E20823D0-A129-49BB-B6FE-C030BD91DE2F}" destId="{AA33F559-11CA-41C2-BA84-5BD34B27DCE5}" srcOrd="2" destOrd="0" presId="urn:microsoft.com/office/officeart/2016/7/layout/ChevronBlockProcess"/>
    <dgm:cxn modelId="{93628E51-FDFF-4890-AC12-63E86EE0B768}" type="presParOf" srcId="{AA33F559-11CA-41C2-BA84-5BD34B27DCE5}" destId="{7BB35C1A-F326-420F-96C7-78AA14A89DDE}" srcOrd="0" destOrd="0" presId="urn:microsoft.com/office/officeart/2016/7/layout/ChevronBlockProcess"/>
    <dgm:cxn modelId="{03EC3AFB-D030-46F4-BEF9-880EFB664335}" type="presParOf" srcId="{AA33F559-11CA-41C2-BA84-5BD34B27DCE5}" destId="{61F8E1E0-7D05-40F8-B645-410A661710B7}" srcOrd="1" destOrd="0" presId="urn:microsoft.com/office/officeart/2016/7/layout/ChevronBlockProcess"/>
    <dgm:cxn modelId="{32BF4E23-3BC4-49FF-8650-4913C4625980}" type="presParOf" srcId="{E20823D0-A129-49BB-B6FE-C030BD91DE2F}" destId="{9ACAAB44-CF83-4B76-BA42-5F3542B0CC91}" srcOrd="3" destOrd="0" presId="urn:microsoft.com/office/officeart/2016/7/layout/ChevronBlockProcess"/>
    <dgm:cxn modelId="{32037BDA-01C2-4D7D-B8EE-C3BE5A2ABEA9}" type="presParOf" srcId="{E20823D0-A129-49BB-B6FE-C030BD91DE2F}" destId="{A20B662F-A187-4A78-AB76-F81B96405E05}" srcOrd="4" destOrd="0" presId="urn:microsoft.com/office/officeart/2016/7/layout/ChevronBlockProcess"/>
    <dgm:cxn modelId="{58F1CBAE-190B-4A06-9E93-9B4A9A7DE37D}" type="presParOf" srcId="{A20B662F-A187-4A78-AB76-F81B96405E05}" destId="{6B56A767-9193-4748-8C9C-AF4240AE6E84}" srcOrd="0" destOrd="0" presId="urn:microsoft.com/office/officeart/2016/7/layout/ChevronBlockProcess"/>
    <dgm:cxn modelId="{C212A9BC-BC7E-4540-A8BD-D0BE5D023321}" type="presParOf" srcId="{A20B662F-A187-4A78-AB76-F81B96405E05}" destId="{B6DD9DB6-11E3-4501-9098-0B890F7C8809}" srcOrd="1" destOrd="0" presId="urn:microsoft.com/office/officeart/2016/7/layout/ChevronBlockProcess"/>
    <dgm:cxn modelId="{8B96F0FF-AEB2-4D2A-AFD6-2CF7885811DB}" type="presParOf" srcId="{E20823D0-A129-49BB-B6FE-C030BD91DE2F}" destId="{8C76258B-C326-492F-898E-4D6434F4A8F2}" srcOrd="5" destOrd="0" presId="urn:microsoft.com/office/officeart/2016/7/layout/ChevronBlockProcess"/>
    <dgm:cxn modelId="{235D35E8-A881-43DC-A88E-7DBF2651F62A}" type="presParOf" srcId="{E20823D0-A129-49BB-B6FE-C030BD91DE2F}" destId="{AAC3E1E2-F0EF-4C94-AAD1-102851A8B85C}" srcOrd="6" destOrd="0" presId="urn:microsoft.com/office/officeart/2016/7/layout/ChevronBlockProcess"/>
    <dgm:cxn modelId="{C1F5AF52-AF0C-4202-A857-E3C50218BAC3}" type="presParOf" srcId="{AAC3E1E2-F0EF-4C94-AAD1-102851A8B85C}" destId="{EBC261EC-A7F0-433B-8F55-4C87D8D86807}" srcOrd="0" destOrd="0" presId="urn:microsoft.com/office/officeart/2016/7/layout/ChevronBlockProcess"/>
    <dgm:cxn modelId="{6D56B467-5B44-4F5B-8041-B16B57B987BB}" type="presParOf" srcId="{AAC3E1E2-F0EF-4C94-AAD1-102851A8B85C}" destId="{2D45DEB7-A6B6-4EF9-A0BD-F11D94CBE3DD}" srcOrd="1" destOrd="0" presId="urn:microsoft.com/office/officeart/2016/7/layout/ChevronBlockProcess"/>
    <dgm:cxn modelId="{7CC04250-0106-4806-AF5B-B244336A7D6B}" type="presParOf" srcId="{E20823D0-A129-49BB-B6FE-C030BD91DE2F}" destId="{E824A856-A389-4D41-9BEE-3E20D861C05E}" srcOrd="7" destOrd="0" presId="urn:microsoft.com/office/officeart/2016/7/layout/ChevronBlockProcess"/>
    <dgm:cxn modelId="{A6F0C68A-E2C3-4C61-A8CD-1D76A3483F63}" type="presParOf" srcId="{E20823D0-A129-49BB-B6FE-C030BD91DE2F}" destId="{0D97EF40-8365-4A00-888F-F24BABDD80AF}" srcOrd="8" destOrd="0" presId="urn:microsoft.com/office/officeart/2016/7/layout/ChevronBlockProcess"/>
    <dgm:cxn modelId="{B1E8D4DB-BDA0-4C7F-9882-26F2D81B9F69}" type="presParOf" srcId="{0D97EF40-8365-4A00-888F-F24BABDD80AF}" destId="{080A2B46-052C-4AAD-8DF6-FA19B5BB291E}" srcOrd="0" destOrd="0" presId="urn:microsoft.com/office/officeart/2016/7/layout/ChevronBlockProcess"/>
    <dgm:cxn modelId="{0D5BAD26-C961-4B21-BB23-BE102337EAE3}" type="presParOf" srcId="{0D97EF40-8365-4A00-888F-F24BABDD80AF}" destId="{2A654FEC-0290-4E6A-BF23-B3AB0134BC6F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301BCF-0151-4726-9E10-BC17C95500D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4D922A1-7939-4E31-9829-35FCB24D2F5E}">
      <dgm:prSet/>
      <dgm:spPr/>
      <dgm:t>
        <a:bodyPr/>
        <a:lstStyle/>
        <a:p>
          <a:r>
            <a:rPr lang="en-US" b="0" i="0"/>
            <a:t>Outcome and Assessment Information Set (OASIS)</a:t>
          </a:r>
          <a:endParaRPr lang="en-US"/>
        </a:p>
      </dgm:t>
    </dgm:pt>
    <dgm:pt modelId="{646C0DC2-4A85-4147-BCFF-6B00D556BE19}" type="parTrans" cxnId="{F7825032-9C76-4943-9BA3-27C8F73C337F}">
      <dgm:prSet/>
      <dgm:spPr/>
      <dgm:t>
        <a:bodyPr/>
        <a:lstStyle/>
        <a:p>
          <a:endParaRPr lang="en-US"/>
        </a:p>
      </dgm:t>
    </dgm:pt>
    <dgm:pt modelId="{CB6BDB9E-C6AA-4C55-9BA9-8B98E8F51FFB}" type="sibTrans" cxnId="{F7825032-9C76-4943-9BA3-27C8F73C337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087DFF2-C18C-4D4F-9912-E02C3657211D}">
      <dgm:prSet/>
      <dgm:spPr/>
      <dgm:t>
        <a:bodyPr/>
        <a:lstStyle/>
        <a:p>
          <a:r>
            <a:rPr lang="en-US"/>
            <a:t>A</a:t>
          </a:r>
          <a:r>
            <a:rPr lang="en-US" b="0" i="0"/>
            <a:t> group of standard data elements home health agencies (HHAs) integrate into their comprehensive assessment, to collect and report quality data to the Centers for Medicare &amp; Medicaid Services (CMS).</a:t>
          </a:r>
          <a:endParaRPr lang="en-US"/>
        </a:p>
      </dgm:t>
    </dgm:pt>
    <dgm:pt modelId="{CE549689-7BDD-476B-8DDA-0E5FAE09FA01}" type="parTrans" cxnId="{A13EB8DA-7D6E-492C-9581-8A8DBB73958F}">
      <dgm:prSet/>
      <dgm:spPr/>
      <dgm:t>
        <a:bodyPr/>
        <a:lstStyle/>
        <a:p>
          <a:endParaRPr lang="en-US"/>
        </a:p>
      </dgm:t>
    </dgm:pt>
    <dgm:pt modelId="{3ACD2DCD-7026-4E09-873F-D4F5BC3E0611}" type="sibTrans" cxnId="{A13EB8DA-7D6E-492C-9581-8A8DBB73958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B292DCF-2603-4441-A8AF-394198B1EA3E}">
      <dgm:prSet/>
      <dgm:spPr/>
      <dgm:t>
        <a:bodyPr/>
        <a:lstStyle/>
        <a:p>
          <a:r>
            <a:rPr lang="en-US"/>
            <a:t>OASIS is a data collection tool</a:t>
          </a:r>
        </a:p>
      </dgm:t>
    </dgm:pt>
    <dgm:pt modelId="{FF4F9C87-6F78-440C-8CE5-378437F7AB4C}" type="parTrans" cxnId="{ECC0E163-DEEC-44AE-A9A5-77EF10AB87DA}">
      <dgm:prSet/>
      <dgm:spPr/>
      <dgm:t>
        <a:bodyPr/>
        <a:lstStyle/>
        <a:p>
          <a:endParaRPr lang="en-US"/>
        </a:p>
      </dgm:t>
    </dgm:pt>
    <dgm:pt modelId="{F4793A0C-58F4-4919-BAAA-FDEE912517D3}" type="sibTrans" cxnId="{ECC0E163-DEEC-44AE-A9A5-77EF10AB87DA}">
      <dgm:prSet/>
      <dgm:spPr/>
      <dgm:t>
        <a:bodyPr/>
        <a:lstStyle/>
        <a:p>
          <a:endParaRPr lang="en-US"/>
        </a:p>
      </dgm:t>
    </dgm:pt>
    <dgm:pt modelId="{AAB0709D-5FBB-4921-B618-E2CEB5115827}" type="pres">
      <dgm:prSet presAssocID="{4C301BCF-0151-4726-9E10-BC17C95500DA}" presName="root" presStyleCnt="0">
        <dgm:presLayoutVars>
          <dgm:dir/>
          <dgm:resizeHandles val="exact"/>
        </dgm:presLayoutVars>
      </dgm:prSet>
      <dgm:spPr/>
    </dgm:pt>
    <dgm:pt modelId="{29454020-DD5B-4E5A-9ADA-D21CB770DE1B}" type="pres">
      <dgm:prSet presAssocID="{E4D922A1-7939-4E31-9829-35FCB24D2F5E}" presName="compNode" presStyleCnt="0"/>
      <dgm:spPr/>
    </dgm:pt>
    <dgm:pt modelId="{4172DC72-AA37-409B-A329-057857D17869}" type="pres">
      <dgm:prSet presAssocID="{E4D922A1-7939-4E31-9829-35FCB24D2F5E}" presName="bgRect" presStyleLbl="bgShp" presStyleIdx="0" presStyleCnt="3"/>
      <dgm:spPr/>
    </dgm:pt>
    <dgm:pt modelId="{A09680A5-8001-4BF8-80AB-E18576ACC9AB}" type="pres">
      <dgm:prSet presAssocID="{E4D922A1-7939-4E31-9829-35FCB24D2F5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fall scene"/>
        </a:ext>
      </dgm:extLst>
    </dgm:pt>
    <dgm:pt modelId="{68816460-C910-45A0-B0C6-B31FE2342531}" type="pres">
      <dgm:prSet presAssocID="{E4D922A1-7939-4E31-9829-35FCB24D2F5E}" presName="spaceRect" presStyleCnt="0"/>
      <dgm:spPr/>
    </dgm:pt>
    <dgm:pt modelId="{46ADF812-DB68-4026-93FE-63B70F326473}" type="pres">
      <dgm:prSet presAssocID="{E4D922A1-7939-4E31-9829-35FCB24D2F5E}" presName="parTx" presStyleLbl="revTx" presStyleIdx="0" presStyleCnt="3">
        <dgm:presLayoutVars>
          <dgm:chMax val="0"/>
          <dgm:chPref val="0"/>
        </dgm:presLayoutVars>
      </dgm:prSet>
      <dgm:spPr/>
    </dgm:pt>
    <dgm:pt modelId="{0A71E38C-A019-4090-B37F-EDADE26452AF}" type="pres">
      <dgm:prSet presAssocID="{CB6BDB9E-C6AA-4C55-9BA9-8B98E8F51FFB}" presName="sibTrans" presStyleCnt="0"/>
      <dgm:spPr/>
    </dgm:pt>
    <dgm:pt modelId="{E64E9863-C230-4D46-83AC-749FA5D99FE1}" type="pres">
      <dgm:prSet presAssocID="{3087DFF2-C18C-4D4F-9912-E02C3657211D}" presName="compNode" presStyleCnt="0"/>
      <dgm:spPr/>
    </dgm:pt>
    <dgm:pt modelId="{08B04B90-7D43-49C0-9232-F571771260B3}" type="pres">
      <dgm:prSet presAssocID="{3087DFF2-C18C-4D4F-9912-E02C3657211D}" presName="bgRect" presStyleLbl="bgShp" presStyleIdx="1" presStyleCnt="3"/>
      <dgm:spPr/>
    </dgm:pt>
    <dgm:pt modelId="{E2AD4765-9BF7-4968-B512-0C36BC803850}" type="pres">
      <dgm:prSet presAssocID="{3087DFF2-C18C-4D4F-9912-E02C3657211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E5D45070-24CC-4594-B123-F440EDC71C5D}" type="pres">
      <dgm:prSet presAssocID="{3087DFF2-C18C-4D4F-9912-E02C3657211D}" presName="spaceRect" presStyleCnt="0"/>
      <dgm:spPr/>
    </dgm:pt>
    <dgm:pt modelId="{D5482260-8028-4A9A-BDFB-476CF36BAA80}" type="pres">
      <dgm:prSet presAssocID="{3087DFF2-C18C-4D4F-9912-E02C3657211D}" presName="parTx" presStyleLbl="revTx" presStyleIdx="1" presStyleCnt="3">
        <dgm:presLayoutVars>
          <dgm:chMax val="0"/>
          <dgm:chPref val="0"/>
        </dgm:presLayoutVars>
      </dgm:prSet>
      <dgm:spPr/>
    </dgm:pt>
    <dgm:pt modelId="{13A98F0F-051B-4139-9C79-D2B45B007CF8}" type="pres">
      <dgm:prSet presAssocID="{3ACD2DCD-7026-4E09-873F-D4F5BC3E0611}" presName="sibTrans" presStyleCnt="0"/>
      <dgm:spPr/>
    </dgm:pt>
    <dgm:pt modelId="{90B58A86-4E8F-46D3-BC9A-386EE5B5B5B4}" type="pres">
      <dgm:prSet presAssocID="{BB292DCF-2603-4441-A8AF-394198B1EA3E}" presName="compNode" presStyleCnt="0"/>
      <dgm:spPr/>
    </dgm:pt>
    <dgm:pt modelId="{FC71E31C-B7CA-44F4-9B5C-97322C3F9A96}" type="pres">
      <dgm:prSet presAssocID="{BB292DCF-2603-4441-A8AF-394198B1EA3E}" presName="bgRect" presStyleLbl="bgShp" presStyleIdx="2" presStyleCnt="3"/>
      <dgm:spPr/>
    </dgm:pt>
    <dgm:pt modelId="{30B5ABCC-B9DC-43F6-9D86-7DDF3CE250F0}" type="pres">
      <dgm:prSet presAssocID="{BB292DCF-2603-4441-A8AF-394198B1EA3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7651765C-15ED-4C02-B80B-0EA324F96318}" type="pres">
      <dgm:prSet presAssocID="{BB292DCF-2603-4441-A8AF-394198B1EA3E}" presName="spaceRect" presStyleCnt="0"/>
      <dgm:spPr/>
    </dgm:pt>
    <dgm:pt modelId="{231AF73B-3E30-4EA3-B723-FD5E67EF5769}" type="pres">
      <dgm:prSet presAssocID="{BB292DCF-2603-4441-A8AF-394198B1EA3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7825032-9C76-4943-9BA3-27C8F73C337F}" srcId="{4C301BCF-0151-4726-9E10-BC17C95500DA}" destId="{E4D922A1-7939-4E31-9829-35FCB24D2F5E}" srcOrd="0" destOrd="0" parTransId="{646C0DC2-4A85-4147-BCFF-6B00D556BE19}" sibTransId="{CB6BDB9E-C6AA-4C55-9BA9-8B98E8F51FFB}"/>
    <dgm:cxn modelId="{ECC0E163-DEEC-44AE-A9A5-77EF10AB87DA}" srcId="{4C301BCF-0151-4726-9E10-BC17C95500DA}" destId="{BB292DCF-2603-4441-A8AF-394198B1EA3E}" srcOrd="2" destOrd="0" parTransId="{FF4F9C87-6F78-440C-8CE5-378437F7AB4C}" sibTransId="{F4793A0C-58F4-4919-BAAA-FDEE912517D3}"/>
    <dgm:cxn modelId="{0CEAB391-3D5A-496F-83A8-A5ACE3235733}" type="presOf" srcId="{4C301BCF-0151-4726-9E10-BC17C95500DA}" destId="{AAB0709D-5FBB-4921-B618-E2CEB5115827}" srcOrd="0" destOrd="0" presId="urn:microsoft.com/office/officeart/2018/2/layout/IconVerticalSolidList"/>
    <dgm:cxn modelId="{18BECAD0-877C-41C4-B184-45B5BDE6FDEE}" type="presOf" srcId="{3087DFF2-C18C-4D4F-9912-E02C3657211D}" destId="{D5482260-8028-4A9A-BDFB-476CF36BAA80}" srcOrd="0" destOrd="0" presId="urn:microsoft.com/office/officeart/2018/2/layout/IconVerticalSolidList"/>
    <dgm:cxn modelId="{A13EB8DA-7D6E-492C-9581-8A8DBB73958F}" srcId="{4C301BCF-0151-4726-9E10-BC17C95500DA}" destId="{3087DFF2-C18C-4D4F-9912-E02C3657211D}" srcOrd="1" destOrd="0" parTransId="{CE549689-7BDD-476B-8DDA-0E5FAE09FA01}" sibTransId="{3ACD2DCD-7026-4E09-873F-D4F5BC3E0611}"/>
    <dgm:cxn modelId="{1AECDAE4-34F8-4467-AA50-7CD8D4E55498}" type="presOf" srcId="{BB292DCF-2603-4441-A8AF-394198B1EA3E}" destId="{231AF73B-3E30-4EA3-B723-FD5E67EF5769}" srcOrd="0" destOrd="0" presId="urn:microsoft.com/office/officeart/2018/2/layout/IconVerticalSolidList"/>
    <dgm:cxn modelId="{996CE5F0-454F-4571-891A-D921382E001E}" type="presOf" srcId="{E4D922A1-7939-4E31-9829-35FCB24D2F5E}" destId="{46ADF812-DB68-4026-93FE-63B70F326473}" srcOrd="0" destOrd="0" presId="urn:microsoft.com/office/officeart/2018/2/layout/IconVerticalSolidList"/>
    <dgm:cxn modelId="{30382454-7A01-4A14-801C-224784C33F0A}" type="presParOf" srcId="{AAB0709D-5FBB-4921-B618-E2CEB5115827}" destId="{29454020-DD5B-4E5A-9ADA-D21CB770DE1B}" srcOrd="0" destOrd="0" presId="urn:microsoft.com/office/officeart/2018/2/layout/IconVerticalSolidList"/>
    <dgm:cxn modelId="{52F3BEB0-BAD7-4F93-9421-B82C510FCD9F}" type="presParOf" srcId="{29454020-DD5B-4E5A-9ADA-D21CB770DE1B}" destId="{4172DC72-AA37-409B-A329-057857D17869}" srcOrd="0" destOrd="0" presId="urn:microsoft.com/office/officeart/2018/2/layout/IconVerticalSolidList"/>
    <dgm:cxn modelId="{A23167A5-EC26-4BF3-9752-971F3C6E896D}" type="presParOf" srcId="{29454020-DD5B-4E5A-9ADA-D21CB770DE1B}" destId="{A09680A5-8001-4BF8-80AB-E18576ACC9AB}" srcOrd="1" destOrd="0" presId="urn:microsoft.com/office/officeart/2018/2/layout/IconVerticalSolidList"/>
    <dgm:cxn modelId="{DBD1898E-4EC5-4361-9D6C-D1C7C6E5FD8B}" type="presParOf" srcId="{29454020-DD5B-4E5A-9ADA-D21CB770DE1B}" destId="{68816460-C910-45A0-B0C6-B31FE2342531}" srcOrd="2" destOrd="0" presId="urn:microsoft.com/office/officeart/2018/2/layout/IconVerticalSolidList"/>
    <dgm:cxn modelId="{593E0DA6-B146-4FE1-9C93-2CB9FB5EDB4E}" type="presParOf" srcId="{29454020-DD5B-4E5A-9ADA-D21CB770DE1B}" destId="{46ADF812-DB68-4026-93FE-63B70F326473}" srcOrd="3" destOrd="0" presId="urn:microsoft.com/office/officeart/2018/2/layout/IconVerticalSolidList"/>
    <dgm:cxn modelId="{D15C2919-5246-4A6F-9DB4-45E1EBE418ED}" type="presParOf" srcId="{AAB0709D-5FBB-4921-B618-E2CEB5115827}" destId="{0A71E38C-A019-4090-B37F-EDADE26452AF}" srcOrd="1" destOrd="0" presId="urn:microsoft.com/office/officeart/2018/2/layout/IconVerticalSolidList"/>
    <dgm:cxn modelId="{55D569FD-AFC3-4B67-9D84-1E3EB91A0747}" type="presParOf" srcId="{AAB0709D-5FBB-4921-B618-E2CEB5115827}" destId="{E64E9863-C230-4D46-83AC-749FA5D99FE1}" srcOrd="2" destOrd="0" presId="urn:microsoft.com/office/officeart/2018/2/layout/IconVerticalSolidList"/>
    <dgm:cxn modelId="{9F41A8A4-59A4-4405-8DD9-9BA79DEF687D}" type="presParOf" srcId="{E64E9863-C230-4D46-83AC-749FA5D99FE1}" destId="{08B04B90-7D43-49C0-9232-F571771260B3}" srcOrd="0" destOrd="0" presId="urn:microsoft.com/office/officeart/2018/2/layout/IconVerticalSolidList"/>
    <dgm:cxn modelId="{32AFE401-929B-4094-848B-01ACB1212026}" type="presParOf" srcId="{E64E9863-C230-4D46-83AC-749FA5D99FE1}" destId="{E2AD4765-9BF7-4968-B512-0C36BC803850}" srcOrd="1" destOrd="0" presId="urn:microsoft.com/office/officeart/2018/2/layout/IconVerticalSolidList"/>
    <dgm:cxn modelId="{FF8BBF28-5995-44BE-BAE7-8A456B93738A}" type="presParOf" srcId="{E64E9863-C230-4D46-83AC-749FA5D99FE1}" destId="{E5D45070-24CC-4594-B123-F440EDC71C5D}" srcOrd="2" destOrd="0" presId="urn:microsoft.com/office/officeart/2018/2/layout/IconVerticalSolidList"/>
    <dgm:cxn modelId="{C41BDEE0-E9C0-4221-BE72-F97BAFD8164C}" type="presParOf" srcId="{E64E9863-C230-4D46-83AC-749FA5D99FE1}" destId="{D5482260-8028-4A9A-BDFB-476CF36BAA80}" srcOrd="3" destOrd="0" presId="urn:microsoft.com/office/officeart/2018/2/layout/IconVerticalSolidList"/>
    <dgm:cxn modelId="{29668385-36DF-4959-AA01-FF67540ED77D}" type="presParOf" srcId="{AAB0709D-5FBB-4921-B618-E2CEB5115827}" destId="{13A98F0F-051B-4139-9C79-D2B45B007CF8}" srcOrd="3" destOrd="0" presId="urn:microsoft.com/office/officeart/2018/2/layout/IconVerticalSolidList"/>
    <dgm:cxn modelId="{13E49FAC-0BCA-4364-B4DF-3388509C3CC4}" type="presParOf" srcId="{AAB0709D-5FBB-4921-B618-E2CEB5115827}" destId="{90B58A86-4E8F-46D3-BC9A-386EE5B5B5B4}" srcOrd="4" destOrd="0" presId="urn:microsoft.com/office/officeart/2018/2/layout/IconVerticalSolidList"/>
    <dgm:cxn modelId="{EDB6A00F-B04F-42F0-8443-F0CFE962E9EE}" type="presParOf" srcId="{90B58A86-4E8F-46D3-BC9A-386EE5B5B5B4}" destId="{FC71E31C-B7CA-44F4-9B5C-97322C3F9A96}" srcOrd="0" destOrd="0" presId="urn:microsoft.com/office/officeart/2018/2/layout/IconVerticalSolidList"/>
    <dgm:cxn modelId="{8ECBC7E3-82CF-4645-A936-0C9BE57C43F2}" type="presParOf" srcId="{90B58A86-4E8F-46D3-BC9A-386EE5B5B5B4}" destId="{30B5ABCC-B9DC-43F6-9D86-7DDF3CE250F0}" srcOrd="1" destOrd="0" presId="urn:microsoft.com/office/officeart/2018/2/layout/IconVerticalSolidList"/>
    <dgm:cxn modelId="{C2F544F0-8D1E-4645-871B-ECB89AAFFF37}" type="presParOf" srcId="{90B58A86-4E8F-46D3-BC9A-386EE5B5B5B4}" destId="{7651765C-15ED-4C02-B80B-0EA324F96318}" srcOrd="2" destOrd="0" presId="urn:microsoft.com/office/officeart/2018/2/layout/IconVerticalSolidList"/>
    <dgm:cxn modelId="{8971B3F0-7790-4BC1-B180-756CAED55E42}" type="presParOf" srcId="{90B58A86-4E8F-46D3-BC9A-386EE5B5B5B4}" destId="{231AF73B-3E30-4EA3-B723-FD5E67EF576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3F8B15-7CE6-42D6-9993-1B5B78A52E8A}" type="doc">
      <dgm:prSet loTypeId="urn:microsoft.com/office/officeart/2005/8/layout/hierarchy1" loCatId="hierarchy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D37D4ACB-B265-4D19-8E7D-D7FCF8172FAB}">
      <dgm:prSet/>
      <dgm:spPr/>
      <dgm:t>
        <a:bodyPr/>
        <a:lstStyle/>
        <a:p>
          <a:r>
            <a:rPr lang="en-US"/>
            <a:t>For OASIS data reporting questions not related to the Conditions of Participation, please contact the Home Health Quality Help Desk Mailbox: </a:t>
          </a:r>
          <a:r>
            <a:rPr lang="en-US">
              <a:hlinkClick xmlns:r="http://schemas.openxmlformats.org/officeDocument/2006/relationships" r:id="rId1"/>
            </a:rPr>
            <a:t>homehealthqualityquestions@cms.hhs.gov</a:t>
          </a:r>
          <a:r>
            <a:rPr lang="en-US"/>
            <a:t>.</a:t>
          </a:r>
        </a:p>
      </dgm:t>
    </dgm:pt>
    <dgm:pt modelId="{0A75B3C4-65A4-40CA-B927-B8B089E4E288}" type="parTrans" cxnId="{399BFAE7-14F3-4209-9026-4A55B10CF2DD}">
      <dgm:prSet/>
      <dgm:spPr/>
      <dgm:t>
        <a:bodyPr/>
        <a:lstStyle/>
        <a:p>
          <a:endParaRPr lang="en-US"/>
        </a:p>
      </dgm:t>
    </dgm:pt>
    <dgm:pt modelId="{F481F225-2325-46B0-8606-9BC999824082}" type="sibTrans" cxnId="{399BFAE7-14F3-4209-9026-4A55B10CF2DD}">
      <dgm:prSet/>
      <dgm:spPr/>
      <dgm:t>
        <a:bodyPr/>
        <a:lstStyle/>
        <a:p>
          <a:endParaRPr lang="en-US"/>
        </a:p>
      </dgm:t>
    </dgm:pt>
    <dgm:pt modelId="{4B881EF3-AB66-496F-AACE-379A7A53FD99}">
      <dgm:prSet/>
      <dgm:spPr/>
      <dgm:t>
        <a:bodyPr/>
        <a:lstStyle/>
        <a:p>
          <a:r>
            <a:rPr lang="en-US"/>
            <a:t>For OASIS questions related to the Conditions of Participation please contact the Home Health Agency Survey Protocols Help Desk Mailbox: </a:t>
          </a:r>
          <a:r>
            <a:rPr lang="en-US">
              <a:hlinkClick xmlns:r="http://schemas.openxmlformats.org/officeDocument/2006/relationships" r:id="rId2"/>
            </a:rPr>
            <a:t>hhasurveyprotocols@cms.hhs.gov</a:t>
          </a:r>
          <a:r>
            <a:rPr lang="en-US"/>
            <a:t>.</a:t>
          </a:r>
        </a:p>
      </dgm:t>
    </dgm:pt>
    <dgm:pt modelId="{DF9111A9-9AAB-42E3-9E08-5F666B88E1DB}" type="parTrans" cxnId="{7A63D96D-1265-40D4-957F-D3ADD233AB78}">
      <dgm:prSet/>
      <dgm:spPr/>
      <dgm:t>
        <a:bodyPr/>
        <a:lstStyle/>
        <a:p>
          <a:endParaRPr lang="en-US"/>
        </a:p>
      </dgm:t>
    </dgm:pt>
    <dgm:pt modelId="{5A9F7CF1-26A7-4EEB-A575-77C47B45CABA}" type="sibTrans" cxnId="{7A63D96D-1265-40D4-957F-D3ADD233AB78}">
      <dgm:prSet/>
      <dgm:spPr/>
      <dgm:t>
        <a:bodyPr/>
        <a:lstStyle/>
        <a:p>
          <a:endParaRPr lang="en-US"/>
        </a:p>
      </dgm:t>
    </dgm:pt>
    <dgm:pt modelId="{CEB193C6-7C49-453B-BF07-A42E1987C796}" type="pres">
      <dgm:prSet presAssocID="{143F8B15-7CE6-42D6-9993-1B5B78A52E8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499A22D-52F8-4908-9ED0-0C521C896632}" type="pres">
      <dgm:prSet presAssocID="{D37D4ACB-B265-4D19-8E7D-D7FCF8172FAB}" presName="hierRoot1" presStyleCnt="0"/>
      <dgm:spPr/>
    </dgm:pt>
    <dgm:pt modelId="{1019F4CE-EA57-4786-8280-25A7D431B6F1}" type="pres">
      <dgm:prSet presAssocID="{D37D4ACB-B265-4D19-8E7D-D7FCF8172FAB}" presName="composite" presStyleCnt="0"/>
      <dgm:spPr/>
    </dgm:pt>
    <dgm:pt modelId="{B471500F-2012-491E-837F-4D415A293FA9}" type="pres">
      <dgm:prSet presAssocID="{D37D4ACB-B265-4D19-8E7D-D7FCF8172FAB}" presName="background" presStyleLbl="node0" presStyleIdx="0" presStyleCnt="2"/>
      <dgm:spPr/>
    </dgm:pt>
    <dgm:pt modelId="{747FA9F4-5B11-4237-A1DF-F99951EB7FAF}" type="pres">
      <dgm:prSet presAssocID="{D37D4ACB-B265-4D19-8E7D-D7FCF8172FAB}" presName="text" presStyleLbl="fgAcc0" presStyleIdx="0" presStyleCnt="2">
        <dgm:presLayoutVars>
          <dgm:chPref val="3"/>
        </dgm:presLayoutVars>
      </dgm:prSet>
      <dgm:spPr/>
    </dgm:pt>
    <dgm:pt modelId="{6981E7B9-E4A7-42FA-B9E4-4D3ECB178B51}" type="pres">
      <dgm:prSet presAssocID="{D37D4ACB-B265-4D19-8E7D-D7FCF8172FAB}" presName="hierChild2" presStyleCnt="0"/>
      <dgm:spPr/>
    </dgm:pt>
    <dgm:pt modelId="{D09D65BE-FFAF-481C-B33E-0A8269E788C4}" type="pres">
      <dgm:prSet presAssocID="{4B881EF3-AB66-496F-AACE-379A7A53FD99}" presName="hierRoot1" presStyleCnt="0"/>
      <dgm:spPr/>
    </dgm:pt>
    <dgm:pt modelId="{C4A11102-AFC4-4D8C-A313-CB77109CFECD}" type="pres">
      <dgm:prSet presAssocID="{4B881EF3-AB66-496F-AACE-379A7A53FD99}" presName="composite" presStyleCnt="0"/>
      <dgm:spPr/>
    </dgm:pt>
    <dgm:pt modelId="{C12D8ECF-777E-4D49-9B30-E868C45B7564}" type="pres">
      <dgm:prSet presAssocID="{4B881EF3-AB66-496F-AACE-379A7A53FD99}" presName="background" presStyleLbl="node0" presStyleIdx="1" presStyleCnt="2"/>
      <dgm:spPr/>
    </dgm:pt>
    <dgm:pt modelId="{25CE5FD3-439A-403D-BA15-2D76212350FF}" type="pres">
      <dgm:prSet presAssocID="{4B881EF3-AB66-496F-AACE-379A7A53FD99}" presName="text" presStyleLbl="fgAcc0" presStyleIdx="1" presStyleCnt="2">
        <dgm:presLayoutVars>
          <dgm:chPref val="3"/>
        </dgm:presLayoutVars>
      </dgm:prSet>
      <dgm:spPr/>
    </dgm:pt>
    <dgm:pt modelId="{BAC18C9F-C599-485C-AB3C-245D5D2A2033}" type="pres">
      <dgm:prSet presAssocID="{4B881EF3-AB66-496F-AACE-379A7A53FD99}" presName="hierChild2" presStyleCnt="0"/>
      <dgm:spPr/>
    </dgm:pt>
  </dgm:ptLst>
  <dgm:cxnLst>
    <dgm:cxn modelId="{CE799B3C-349D-4486-AE1F-7A65373BF60C}" type="presOf" srcId="{D37D4ACB-B265-4D19-8E7D-D7FCF8172FAB}" destId="{747FA9F4-5B11-4237-A1DF-F99951EB7FAF}" srcOrd="0" destOrd="0" presId="urn:microsoft.com/office/officeart/2005/8/layout/hierarchy1"/>
    <dgm:cxn modelId="{BB225B41-C767-4D3D-A978-3FDED9F95B30}" type="presOf" srcId="{143F8B15-7CE6-42D6-9993-1B5B78A52E8A}" destId="{CEB193C6-7C49-453B-BF07-A42E1987C796}" srcOrd="0" destOrd="0" presId="urn:microsoft.com/office/officeart/2005/8/layout/hierarchy1"/>
    <dgm:cxn modelId="{7A63D96D-1265-40D4-957F-D3ADD233AB78}" srcId="{143F8B15-7CE6-42D6-9993-1B5B78A52E8A}" destId="{4B881EF3-AB66-496F-AACE-379A7A53FD99}" srcOrd="1" destOrd="0" parTransId="{DF9111A9-9AAB-42E3-9E08-5F666B88E1DB}" sibTransId="{5A9F7CF1-26A7-4EEB-A575-77C47B45CABA}"/>
    <dgm:cxn modelId="{B0A88AB2-4E06-4C8B-916A-3FD14A678A19}" type="presOf" srcId="{4B881EF3-AB66-496F-AACE-379A7A53FD99}" destId="{25CE5FD3-439A-403D-BA15-2D76212350FF}" srcOrd="0" destOrd="0" presId="urn:microsoft.com/office/officeart/2005/8/layout/hierarchy1"/>
    <dgm:cxn modelId="{399BFAE7-14F3-4209-9026-4A55B10CF2DD}" srcId="{143F8B15-7CE6-42D6-9993-1B5B78A52E8A}" destId="{D37D4ACB-B265-4D19-8E7D-D7FCF8172FAB}" srcOrd="0" destOrd="0" parTransId="{0A75B3C4-65A4-40CA-B927-B8B089E4E288}" sibTransId="{F481F225-2325-46B0-8606-9BC999824082}"/>
    <dgm:cxn modelId="{0753E6A8-86E4-4A70-932C-04B5DD1F1745}" type="presParOf" srcId="{CEB193C6-7C49-453B-BF07-A42E1987C796}" destId="{B499A22D-52F8-4908-9ED0-0C521C896632}" srcOrd="0" destOrd="0" presId="urn:microsoft.com/office/officeart/2005/8/layout/hierarchy1"/>
    <dgm:cxn modelId="{9FDFBFB4-6FA3-47B1-BDCA-34F7F60097C5}" type="presParOf" srcId="{B499A22D-52F8-4908-9ED0-0C521C896632}" destId="{1019F4CE-EA57-4786-8280-25A7D431B6F1}" srcOrd="0" destOrd="0" presId="urn:microsoft.com/office/officeart/2005/8/layout/hierarchy1"/>
    <dgm:cxn modelId="{56F823ED-E980-461B-8DA2-64F24185CE6E}" type="presParOf" srcId="{1019F4CE-EA57-4786-8280-25A7D431B6F1}" destId="{B471500F-2012-491E-837F-4D415A293FA9}" srcOrd="0" destOrd="0" presId="urn:microsoft.com/office/officeart/2005/8/layout/hierarchy1"/>
    <dgm:cxn modelId="{876F5550-E55D-4BE9-8D62-D2B41050E6C9}" type="presParOf" srcId="{1019F4CE-EA57-4786-8280-25A7D431B6F1}" destId="{747FA9F4-5B11-4237-A1DF-F99951EB7FAF}" srcOrd="1" destOrd="0" presId="urn:microsoft.com/office/officeart/2005/8/layout/hierarchy1"/>
    <dgm:cxn modelId="{3BE20493-EE4F-4448-9B1C-1186F9D04A41}" type="presParOf" srcId="{B499A22D-52F8-4908-9ED0-0C521C896632}" destId="{6981E7B9-E4A7-42FA-B9E4-4D3ECB178B51}" srcOrd="1" destOrd="0" presId="urn:microsoft.com/office/officeart/2005/8/layout/hierarchy1"/>
    <dgm:cxn modelId="{66B02EE3-613A-4EE4-B867-18B5B26A9A80}" type="presParOf" srcId="{CEB193C6-7C49-453B-BF07-A42E1987C796}" destId="{D09D65BE-FFAF-481C-B33E-0A8269E788C4}" srcOrd="1" destOrd="0" presId="urn:microsoft.com/office/officeart/2005/8/layout/hierarchy1"/>
    <dgm:cxn modelId="{12D6375B-F9B8-4FAA-AFD8-1C00CC3FD367}" type="presParOf" srcId="{D09D65BE-FFAF-481C-B33E-0A8269E788C4}" destId="{C4A11102-AFC4-4D8C-A313-CB77109CFECD}" srcOrd="0" destOrd="0" presId="urn:microsoft.com/office/officeart/2005/8/layout/hierarchy1"/>
    <dgm:cxn modelId="{21232C0D-EE95-4FA6-ABDA-AA61BF27A57C}" type="presParOf" srcId="{C4A11102-AFC4-4D8C-A313-CB77109CFECD}" destId="{C12D8ECF-777E-4D49-9B30-E868C45B7564}" srcOrd="0" destOrd="0" presId="urn:microsoft.com/office/officeart/2005/8/layout/hierarchy1"/>
    <dgm:cxn modelId="{BF87A568-6D14-4499-87D8-79CC1E38AFBA}" type="presParOf" srcId="{C4A11102-AFC4-4D8C-A313-CB77109CFECD}" destId="{25CE5FD3-439A-403D-BA15-2D76212350FF}" srcOrd="1" destOrd="0" presId="urn:microsoft.com/office/officeart/2005/8/layout/hierarchy1"/>
    <dgm:cxn modelId="{7F894F10-9991-4C95-AC0D-6CA190543F9F}" type="presParOf" srcId="{D09D65BE-FFAF-481C-B33E-0A8269E788C4}" destId="{BAC18C9F-C599-485C-AB3C-245D5D2A203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D9B21B-2F38-431A-A6D6-FA0A6A577475}">
      <dsp:nvSpPr>
        <dsp:cNvPr id="0" name=""/>
        <dsp:cNvSpPr/>
      </dsp:nvSpPr>
      <dsp:spPr>
        <a:xfrm>
          <a:off x="8109" y="263102"/>
          <a:ext cx="1956011" cy="586803"/>
        </a:xfrm>
        <a:prstGeom prst="chevron">
          <a:avLst>
            <a:gd name="adj" fmla="val 3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454" tIns="72454" rIns="72454" bIns="72454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Define</a:t>
          </a:r>
        </a:p>
      </dsp:txBody>
      <dsp:txXfrm>
        <a:off x="184150" y="263102"/>
        <a:ext cx="1603929" cy="586803"/>
      </dsp:txXfrm>
    </dsp:sp>
    <dsp:sp modelId="{6181ECD2-DFC8-429F-935C-A8F45F99E1B8}">
      <dsp:nvSpPr>
        <dsp:cNvPr id="0" name=""/>
        <dsp:cNvSpPr/>
      </dsp:nvSpPr>
      <dsp:spPr>
        <a:xfrm>
          <a:off x="8109" y="849906"/>
          <a:ext cx="1779970" cy="221148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657" tIns="140657" rIns="140657" bIns="281314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Define OASIS </a:t>
          </a:r>
        </a:p>
      </dsp:txBody>
      <dsp:txXfrm>
        <a:off x="8109" y="849906"/>
        <a:ext cx="1779970" cy="2211484"/>
      </dsp:txXfrm>
    </dsp:sp>
    <dsp:sp modelId="{7BB35C1A-F326-420F-96C7-78AA14A89DDE}">
      <dsp:nvSpPr>
        <dsp:cNvPr id="0" name=""/>
        <dsp:cNvSpPr/>
      </dsp:nvSpPr>
      <dsp:spPr>
        <a:xfrm>
          <a:off x="1916145" y="263102"/>
          <a:ext cx="1956011" cy="586803"/>
        </a:xfrm>
        <a:prstGeom prst="chevron">
          <a:avLst>
            <a:gd name="adj" fmla="val 3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454" tIns="72454" rIns="72454" bIns="72454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Discuss</a:t>
          </a:r>
        </a:p>
      </dsp:txBody>
      <dsp:txXfrm>
        <a:off x="2092186" y="263102"/>
        <a:ext cx="1603929" cy="586803"/>
      </dsp:txXfrm>
    </dsp:sp>
    <dsp:sp modelId="{61F8E1E0-7D05-40F8-B645-410A661710B7}">
      <dsp:nvSpPr>
        <dsp:cNvPr id="0" name=""/>
        <dsp:cNvSpPr/>
      </dsp:nvSpPr>
      <dsp:spPr>
        <a:xfrm>
          <a:off x="1916145" y="849906"/>
          <a:ext cx="1779970" cy="221148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657" tIns="140657" rIns="140657" bIns="281314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Discuss the OASIS Coordinator Roles (OEC and OAC)</a:t>
          </a:r>
        </a:p>
      </dsp:txBody>
      <dsp:txXfrm>
        <a:off x="1916145" y="849906"/>
        <a:ext cx="1779970" cy="2211484"/>
      </dsp:txXfrm>
    </dsp:sp>
    <dsp:sp modelId="{6B56A767-9193-4748-8C9C-AF4240AE6E84}">
      <dsp:nvSpPr>
        <dsp:cNvPr id="0" name=""/>
        <dsp:cNvSpPr/>
      </dsp:nvSpPr>
      <dsp:spPr>
        <a:xfrm>
          <a:off x="3824181" y="263102"/>
          <a:ext cx="1956011" cy="586803"/>
        </a:xfrm>
        <a:prstGeom prst="chevron">
          <a:avLst>
            <a:gd name="adj" fmla="val 3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454" tIns="72454" rIns="72454" bIns="72454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Share</a:t>
          </a:r>
        </a:p>
      </dsp:txBody>
      <dsp:txXfrm>
        <a:off x="4000222" y="263102"/>
        <a:ext cx="1603929" cy="586803"/>
      </dsp:txXfrm>
    </dsp:sp>
    <dsp:sp modelId="{B6DD9DB6-11E3-4501-9098-0B890F7C8809}">
      <dsp:nvSpPr>
        <dsp:cNvPr id="0" name=""/>
        <dsp:cNvSpPr/>
      </dsp:nvSpPr>
      <dsp:spPr>
        <a:xfrm>
          <a:off x="3824181" y="849906"/>
          <a:ext cx="1779970" cy="221148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657" tIns="140657" rIns="140657" bIns="281314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Share Resources for OASIS Educational Materials</a:t>
          </a:r>
        </a:p>
      </dsp:txBody>
      <dsp:txXfrm>
        <a:off x="3824181" y="849906"/>
        <a:ext cx="1779970" cy="2211484"/>
      </dsp:txXfrm>
    </dsp:sp>
    <dsp:sp modelId="{EBC261EC-A7F0-433B-8F55-4C87D8D86807}">
      <dsp:nvSpPr>
        <dsp:cNvPr id="0" name=""/>
        <dsp:cNvSpPr/>
      </dsp:nvSpPr>
      <dsp:spPr>
        <a:xfrm>
          <a:off x="5732218" y="263102"/>
          <a:ext cx="1956011" cy="586803"/>
        </a:xfrm>
        <a:prstGeom prst="chevron">
          <a:avLst>
            <a:gd name="adj" fmla="val 3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454" tIns="72454" rIns="72454" bIns="72454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Share</a:t>
          </a:r>
        </a:p>
      </dsp:txBody>
      <dsp:txXfrm>
        <a:off x="5908259" y="263102"/>
        <a:ext cx="1603929" cy="586803"/>
      </dsp:txXfrm>
    </dsp:sp>
    <dsp:sp modelId="{2D45DEB7-A6B6-4EF9-A0BD-F11D94CBE3DD}">
      <dsp:nvSpPr>
        <dsp:cNvPr id="0" name=""/>
        <dsp:cNvSpPr/>
      </dsp:nvSpPr>
      <dsp:spPr>
        <a:xfrm>
          <a:off x="5732218" y="849906"/>
          <a:ext cx="1779970" cy="221148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657" tIns="140657" rIns="140657" bIns="281314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Share Missouri OASIS Statistics</a:t>
          </a:r>
        </a:p>
      </dsp:txBody>
      <dsp:txXfrm>
        <a:off x="5732218" y="849906"/>
        <a:ext cx="1779970" cy="2211484"/>
      </dsp:txXfrm>
    </dsp:sp>
    <dsp:sp modelId="{080A2B46-052C-4AAD-8DF6-FA19B5BB291E}">
      <dsp:nvSpPr>
        <dsp:cNvPr id="0" name=""/>
        <dsp:cNvSpPr/>
      </dsp:nvSpPr>
      <dsp:spPr>
        <a:xfrm>
          <a:off x="7640254" y="263102"/>
          <a:ext cx="1956011" cy="586803"/>
        </a:xfrm>
        <a:prstGeom prst="chevron">
          <a:avLst>
            <a:gd name="adj" fmla="val 3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454" tIns="72454" rIns="72454" bIns="72454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Share</a:t>
          </a:r>
        </a:p>
      </dsp:txBody>
      <dsp:txXfrm>
        <a:off x="7816295" y="263102"/>
        <a:ext cx="1603929" cy="586803"/>
      </dsp:txXfrm>
    </dsp:sp>
    <dsp:sp modelId="{2A654FEC-0290-4E6A-BF23-B3AB0134BC6F}">
      <dsp:nvSpPr>
        <dsp:cNvPr id="0" name=""/>
        <dsp:cNvSpPr/>
      </dsp:nvSpPr>
      <dsp:spPr>
        <a:xfrm>
          <a:off x="7640254" y="849906"/>
          <a:ext cx="1779970" cy="221148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657" tIns="140657" rIns="140657" bIns="281314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Share upcoming changes to OASIS and introduce HOPE</a:t>
          </a:r>
        </a:p>
      </dsp:txBody>
      <dsp:txXfrm>
        <a:off x="7640254" y="849906"/>
        <a:ext cx="1779970" cy="22114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2DC72-AA37-409B-A329-057857D17869}">
      <dsp:nvSpPr>
        <dsp:cNvPr id="0" name=""/>
        <dsp:cNvSpPr/>
      </dsp:nvSpPr>
      <dsp:spPr>
        <a:xfrm>
          <a:off x="0" y="405"/>
          <a:ext cx="9604375" cy="9496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9680A5-8001-4BF8-80AB-E18576ACC9AB}">
      <dsp:nvSpPr>
        <dsp:cNvPr id="0" name=""/>
        <dsp:cNvSpPr/>
      </dsp:nvSpPr>
      <dsp:spPr>
        <a:xfrm>
          <a:off x="287261" y="214071"/>
          <a:ext cx="522292" cy="5222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DF812-DB68-4026-93FE-63B70F326473}">
      <dsp:nvSpPr>
        <dsp:cNvPr id="0" name=""/>
        <dsp:cNvSpPr/>
      </dsp:nvSpPr>
      <dsp:spPr>
        <a:xfrm>
          <a:off x="1096815" y="405"/>
          <a:ext cx="8507559" cy="949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502" tIns="100502" rIns="100502" bIns="10050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Outcome and Assessment Information Set (OASIS)</a:t>
          </a:r>
          <a:endParaRPr lang="en-US" sz="1800" kern="1200"/>
        </a:p>
      </dsp:txBody>
      <dsp:txXfrm>
        <a:off x="1096815" y="405"/>
        <a:ext cx="8507559" cy="949623"/>
      </dsp:txXfrm>
    </dsp:sp>
    <dsp:sp modelId="{08B04B90-7D43-49C0-9232-F571771260B3}">
      <dsp:nvSpPr>
        <dsp:cNvPr id="0" name=""/>
        <dsp:cNvSpPr/>
      </dsp:nvSpPr>
      <dsp:spPr>
        <a:xfrm>
          <a:off x="0" y="1187435"/>
          <a:ext cx="9604375" cy="94962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AD4765-9BF7-4968-B512-0C36BC803850}">
      <dsp:nvSpPr>
        <dsp:cNvPr id="0" name=""/>
        <dsp:cNvSpPr/>
      </dsp:nvSpPr>
      <dsp:spPr>
        <a:xfrm>
          <a:off x="287261" y="1401100"/>
          <a:ext cx="522292" cy="5222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482260-8028-4A9A-BDFB-476CF36BAA80}">
      <dsp:nvSpPr>
        <dsp:cNvPr id="0" name=""/>
        <dsp:cNvSpPr/>
      </dsp:nvSpPr>
      <dsp:spPr>
        <a:xfrm>
          <a:off x="1096815" y="1187435"/>
          <a:ext cx="8507559" cy="949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502" tIns="100502" rIns="100502" bIns="10050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</a:t>
          </a:r>
          <a:r>
            <a:rPr lang="en-US" sz="1800" b="0" i="0" kern="1200"/>
            <a:t> group of standard data elements home health agencies (HHAs) integrate into their comprehensive assessment, to collect and report quality data to the Centers for Medicare &amp; Medicaid Services (CMS).</a:t>
          </a:r>
          <a:endParaRPr lang="en-US" sz="1800" kern="1200"/>
        </a:p>
      </dsp:txBody>
      <dsp:txXfrm>
        <a:off x="1096815" y="1187435"/>
        <a:ext cx="8507559" cy="949623"/>
      </dsp:txXfrm>
    </dsp:sp>
    <dsp:sp modelId="{FC71E31C-B7CA-44F4-9B5C-97322C3F9A96}">
      <dsp:nvSpPr>
        <dsp:cNvPr id="0" name=""/>
        <dsp:cNvSpPr/>
      </dsp:nvSpPr>
      <dsp:spPr>
        <a:xfrm>
          <a:off x="0" y="2374464"/>
          <a:ext cx="9604375" cy="94962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B5ABCC-B9DC-43F6-9D86-7DDF3CE250F0}">
      <dsp:nvSpPr>
        <dsp:cNvPr id="0" name=""/>
        <dsp:cNvSpPr/>
      </dsp:nvSpPr>
      <dsp:spPr>
        <a:xfrm>
          <a:off x="287261" y="2588129"/>
          <a:ext cx="522292" cy="5222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AF73B-3E30-4EA3-B723-FD5E67EF5769}">
      <dsp:nvSpPr>
        <dsp:cNvPr id="0" name=""/>
        <dsp:cNvSpPr/>
      </dsp:nvSpPr>
      <dsp:spPr>
        <a:xfrm>
          <a:off x="1096815" y="2374464"/>
          <a:ext cx="8507559" cy="949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502" tIns="100502" rIns="100502" bIns="10050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OASIS is a data collection tool</a:t>
          </a:r>
        </a:p>
      </dsp:txBody>
      <dsp:txXfrm>
        <a:off x="1096815" y="2374464"/>
        <a:ext cx="8507559" cy="9496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71500F-2012-491E-837F-4D415A293FA9}">
      <dsp:nvSpPr>
        <dsp:cNvPr id="0" name=""/>
        <dsp:cNvSpPr/>
      </dsp:nvSpPr>
      <dsp:spPr>
        <a:xfrm>
          <a:off x="1172" y="138496"/>
          <a:ext cx="4115155" cy="26131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7FA9F4-5B11-4237-A1DF-F99951EB7FAF}">
      <dsp:nvSpPr>
        <dsp:cNvPr id="0" name=""/>
        <dsp:cNvSpPr/>
      </dsp:nvSpPr>
      <dsp:spPr>
        <a:xfrm>
          <a:off x="458411" y="572873"/>
          <a:ext cx="4115155" cy="2613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For OASIS data reporting questions not related to the Conditions of Participation, please contact the Home Health Quality Help Desk Mailbox: </a:t>
          </a:r>
          <a:r>
            <a:rPr lang="en-US" sz="1400" kern="1200">
              <a:hlinkClick xmlns:r="http://schemas.openxmlformats.org/officeDocument/2006/relationships" r:id="rId1"/>
            </a:rPr>
            <a:t>homehealthqualityquestions@cms.hhs.gov</a:t>
          </a:r>
          <a:r>
            <a:rPr lang="en-US" sz="1400" kern="1200"/>
            <a:t>.</a:t>
          </a:r>
        </a:p>
      </dsp:txBody>
      <dsp:txXfrm>
        <a:off x="534947" y="649409"/>
        <a:ext cx="3962083" cy="2460051"/>
      </dsp:txXfrm>
    </dsp:sp>
    <dsp:sp modelId="{C12D8ECF-777E-4D49-9B30-E868C45B7564}">
      <dsp:nvSpPr>
        <dsp:cNvPr id="0" name=""/>
        <dsp:cNvSpPr/>
      </dsp:nvSpPr>
      <dsp:spPr>
        <a:xfrm>
          <a:off x="5030807" y="138496"/>
          <a:ext cx="4115155" cy="26131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CE5FD3-439A-403D-BA15-2D76212350FF}">
      <dsp:nvSpPr>
        <dsp:cNvPr id="0" name=""/>
        <dsp:cNvSpPr/>
      </dsp:nvSpPr>
      <dsp:spPr>
        <a:xfrm>
          <a:off x="5488046" y="572873"/>
          <a:ext cx="4115155" cy="2613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For OASIS questions related to the Conditions of Participation please contact the Home Health Agency Survey Protocols Help Desk Mailbox: </a:t>
          </a:r>
          <a:r>
            <a:rPr lang="en-US" sz="1400" kern="1200">
              <a:hlinkClick xmlns:r="http://schemas.openxmlformats.org/officeDocument/2006/relationships" r:id="rId2"/>
            </a:rPr>
            <a:t>hhasurveyprotocols@cms.hhs.gov</a:t>
          </a:r>
          <a:r>
            <a:rPr lang="en-US" sz="1400" kern="1200"/>
            <a:t>.</a:t>
          </a:r>
        </a:p>
      </dsp:txBody>
      <dsp:txXfrm>
        <a:off x="5564582" y="649409"/>
        <a:ext cx="3962083" cy="24600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6434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66434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r">
              <a:defRPr sz="1200"/>
            </a:lvl1pPr>
          </a:lstStyle>
          <a:p>
            <a:fld id="{D9FE4985-1DBC-45F2-A6CA-D502CAE663D7}" type="datetimeFigureOut">
              <a:rPr lang="en-US" smtClean="0"/>
              <a:t>04/23/2024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r">
              <a:defRPr sz="1200"/>
            </a:lvl1pPr>
          </a:lstStyle>
          <a:p>
            <a:fld id="{687D50C7-A180-4E5B-9A1B-C85DF5E928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086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3C22-2D22-4760-BE91-24DC794AF2D9}" type="datetimeFigureOut">
              <a:rPr lang="en-US" smtClean="0"/>
              <a:t>04/23/2024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981486A-4740-48EF-AA38-B45CEF3E849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038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3C22-2D22-4760-BE91-24DC794AF2D9}" type="datetimeFigureOut">
              <a:rPr lang="en-US" smtClean="0"/>
              <a:t>04/23/2024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486A-4740-48EF-AA38-B45CEF3E849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906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3C22-2D22-4760-BE91-24DC794AF2D9}" type="datetimeFigureOut">
              <a:rPr lang="en-US" smtClean="0"/>
              <a:t>04/23/2024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486A-4740-48EF-AA38-B45CEF3E849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299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3C22-2D22-4760-BE91-24DC794AF2D9}" type="datetimeFigureOut">
              <a:rPr lang="en-US" smtClean="0"/>
              <a:t>04/23/2024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486A-4740-48EF-AA38-B45CEF3E84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511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3C22-2D22-4760-BE91-24DC794AF2D9}" type="datetimeFigureOut">
              <a:rPr lang="en-US" smtClean="0"/>
              <a:t>04/23/2024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486A-4740-48EF-AA38-B45CEF3E849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162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3C22-2D22-4760-BE91-24DC794AF2D9}" type="datetimeFigureOut">
              <a:rPr lang="en-US" smtClean="0"/>
              <a:t>04/23/2024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486A-4740-48EF-AA38-B45CEF3E849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743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3C22-2D22-4760-BE91-24DC794AF2D9}" type="datetimeFigureOut">
              <a:rPr lang="en-US" smtClean="0"/>
              <a:t>04/23/2024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486A-4740-48EF-AA38-B45CEF3E849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576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3C22-2D22-4760-BE91-24DC794AF2D9}" type="datetimeFigureOut">
              <a:rPr lang="en-US" smtClean="0"/>
              <a:t>04/23/2024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486A-4740-48EF-AA38-B45CEF3E849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43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3C22-2D22-4760-BE91-24DC794AF2D9}" type="datetimeFigureOut">
              <a:rPr lang="en-US" smtClean="0"/>
              <a:t>04/23/2024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486A-4740-48EF-AA38-B45CEF3E849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519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3C22-2D22-4760-BE91-24DC794AF2D9}" type="datetimeFigureOut">
              <a:rPr lang="en-US" smtClean="0"/>
              <a:t>04/23/2024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486A-4740-48EF-AA38-B45CEF3E84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012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3C22-2D22-4760-BE91-24DC794AF2D9}" type="datetimeFigureOut">
              <a:rPr lang="en-US" smtClean="0"/>
              <a:t>04/23/2024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486A-4740-48EF-AA38-B45CEF3E849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253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7493C22-2D22-4760-BE91-24DC794AF2D9}" type="datetimeFigureOut">
              <a:rPr lang="en-US" smtClean="0"/>
              <a:t>04/23/2024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486A-4740-48EF-AA38-B45CEF3E849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4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93C22-2D22-4760-BE91-24DC794AF2D9}" type="datetimeFigureOut">
              <a:rPr lang="en-US" smtClean="0"/>
              <a:t>04/23/2024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981486A-4740-48EF-AA38-B45CEF3E849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20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ms.gov/medicare/quality/hospice/hop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cms.gov/Medicare/Provider-Enrollment-and-Certification/SurveyCertificationGenInfo/OASIS-Coordinator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Debi.Siebert@health.mo.gov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oasisinformation@health.mo.gov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health.mo.gov/safety/homecare/oasis.ph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qtso.cms.gov/providers/home-health-agency-hha-providers/reference-manual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b="0" i="0" kern="1200">
                <a:latin typeface="+mj-lt"/>
                <a:ea typeface="+mj-ea"/>
                <a:cs typeface="+mj-cs"/>
              </a:rPr>
              <a:t>OASIS Updates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935" y="3597347"/>
            <a:ext cx="3483522" cy="161064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ctr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Robin Swarnes RN, BSN, COS-C</a:t>
            </a:r>
          </a:p>
          <a:p>
            <a:pPr indent="-228600" algn="ctr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Bureau of Home Care and Rehabilitative Standards</a:t>
            </a: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374" y="1792847"/>
            <a:ext cx="6282919" cy="25131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DHSS Brand Toolkit | Intranet | Health &amp; Senior Services Intra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DHSS Brand Toolkit | Intranet | Health &amp; Senior Services Intrane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847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B0AA5-6656-00C9-0711-962EB8885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CMS Educational Resource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43C031A-CD34-FDD0-C3BB-8059EF47F7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1224" y="2016124"/>
            <a:ext cx="8310282" cy="3846793"/>
          </a:xfrm>
        </p:spPr>
      </p:pic>
    </p:spTree>
    <p:extLst>
      <p:ext uri="{BB962C8B-B14F-4D97-AF65-F5344CB8AC3E}">
        <p14:creationId xmlns:p14="http://schemas.microsoft.com/office/powerpoint/2010/main" val="1426479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2616" y="962902"/>
            <a:ext cx="4176384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100"/>
              <a:t>Missouri OASIS Statistics Overview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6214129"/>
              </p:ext>
            </p:extLst>
          </p:nvPr>
        </p:nvGraphicFramePr>
        <p:xfrm>
          <a:off x="6094411" y="1969976"/>
          <a:ext cx="4960443" cy="2331978"/>
        </p:xfrm>
        <a:graphic>
          <a:graphicData uri="http://schemas.openxmlformats.org/drawingml/2006/table">
            <a:tbl>
              <a:tblPr firstRow="1" bandRow="1">
                <a:solidFill>
                  <a:srgbClr val="F2F2F2">
                    <a:alpha val="45098"/>
                  </a:srgbClr>
                </a:solidFill>
                <a:tableStyleId>{5C22544A-7EE6-4342-B048-85BDC9FD1C3A}</a:tableStyleId>
              </a:tblPr>
              <a:tblGrid>
                <a:gridCol w="2730341">
                  <a:extLst>
                    <a:ext uri="{9D8B030D-6E8A-4147-A177-3AD203B41FA5}">
                      <a16:colId xmlns:a16="http://schemas.microsoft.com/office/drawing/2014/main" val="1097294850"/>
                    </a:ext>
                  </a:extLst>
                </a:gridCol>
                <a:gridCol w="1174877">
                  <a:extLst>
                    <a:ext uri="{9D8B030D-6E8A-4147-A177-3AD203B41FA5}">
                      <a16:colId xmlns:a16="http://schemas.microsoft.com/office/drawing/2014/main" val="307021976"/>
                    </a:ext>
                  </a:extLst>
                </a:gridCol>
                <a:gridCol w="1055225">
                  <a:extLst>
                    <a:ext uri="{9D8B030D-6E8A-4147-A177-3AD203B41FA5}">
                      <a16:colId xmlns:a16="http://schemas.microsoft.com/office/drawing/2014/main" val="1625546829"/>
                    </a:ext>
                  </a:extLst>
                </a:gridCol>
              </a:tblGrid>
              <a:tr h="550486">
                <a:tc>
                  <a:txBody>
                    <a:bodyPr/>
                    <a:lstStyle/>
                    <a:p>
                      <a:pPr algn="ctr"/>
                      <a:r>
                        <a:rPr lang="en-US" sz="2000" b="0" cap="none" spc="0">
                          <a:solidFill>
                            <a:schemeClr val="bg1"/>
                          </a:solidFill>
                        </a:rPr>
                        <a:t>Topic</a:t>
                      </a:r>
                    </a:p>
                  </a:txBody>
                  <a:tcPr marL="118767" marR="118767" marT="130036" marB="6501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cap="none" spc="0">
                          <a:solidFill>
                            <a:schemeClr val="bg1"/>
                          </a:solidFill>
                        </a:rPr>
                        <a:t>2023</a:t>
                      </a:r>
                    </a:p>
                  </a:txBody>
                  <a:tcPr marL="118767" marR="118767" marT="130036" marB="6501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cap="none" spc="0">
                          <a:solidFill>
                            <a:schemeClr val="bg1"/>
                          </a:solidFill>
                        </a:rPr>
                        <a:t>2024</a:t>
                      </a:r>
                    </a:p>
                  </a:txBody>
                  <a:tcPr marL="118767" marR="118767" marT="130036" marB="6501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892961"/>
                  </a:ext>
                </a:extLst>
              </a:tr>
              <a:tr h="507140">
                <a:tc>
                  <a:txBody>
                    <a:bodyPr/>
                    <a:lstStyle/>
                    <a:p>
                      <a:r>
                        <a:rPr lang="en-US" sz="1700" cap="none" spc="0">
                          <a:solidFill>
                            <a:schemeClr val="tx1"/>
                          </a:solidFill>
                        </a:rPr>
                        <a:t>Total Assessments</a:t>
                      </a:r>
                    </a:p>
                  </a:txBody>
                  <a:tcPr marL="118767" marR="118767" marT="130036" marB="6501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cap="none" spc="0">
                          <a:solidFill>
                            <a:schemeClr val="tx1"/>
                          </a:solidFill>
                        </a:rPr>
                        <a:t>287,379</a:t>
                      </a:r>
                    </a:p>
                  </a:txBody>
                  <a:tcPr marL="118767" marR="118767" marT="130036" marB="6501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cap="none" spc="0">
                          <a:solidFill>
                            <a:schemeClr val="tx1"/>
                          </a:solidFill>
                        </a:rPr>
                        <a:t>74,379</a:t>
                      </a:r>
                    </a:p>
                  </a:txBody>
                  <a:tcPr marL="118767" marR="118767" marT="130036" marB="6501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349001"/>
                  </a:ext>
                </a:extLst>
              </a:tr>
              <a:tr h="767212">
                <a:tc>
                  <a:txBody>
                    <a:bodyPr/>
                    <a:lstStyle/>
                    <a:p>
                      <a:r>
                        <a:rPr lang="en-US" sz="1700" cap="none" spc="0">
                          <a:solidFill>
                            <a:schemeClr val="tx1"/>
                          </a:solidFill>
                        </a:rPr>
                        <a:t>Total Assessment – Any Error</a:t>
                      </a:r>
                    </a:p>
                  </a:txBody>
                  <a:tcPr marL="118767" marR="118767" marT="130036" marB="6501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cap="none" spc="0">
                          <a:solidFill>
                            <a:schemeClr val="tx1"/>
                          </a:solidFill>
                        </a:rPr>
                        <a:t>43,172</a:t>
                      </a:r>
                    </a:p>
                  </a:txBody>
                  <a:tcPr marL="118767" marR="118767" marT="130036" marB="6501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cap="none" spc="0">
                          <a:solidFill>
                            <a:schemeClr val="tx1"/>
                          </a:solidFill>
                        </a:rPr>
                        <a:t>9,611</a:t>
                      </a:r>
                    </a:p>
                  </a:txBody>
                  <a:tcPr marL="118767" marR="118767" marT="130036" marB="6501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275883"/>
                  </a:ext>
                </a:extLst>
              </a:tr>
              <a:tr h="507140">
                <a:tc>
                  <a:txBody>
                    <a:bodyPr/>
                    <a:lstStyle/>
                    <a:p>
                      <a:r>
                        <a:rPr lang="en-US" sz="1700" cap="none" spc="0">
                          <a:solidFill>
                            <a:schemeClr val="tx1"/>
                          </a:solidFill>
                        </a:rPr>
                        <a:t>Total Error Percentage</a:t>
                      </a:r>
                    </a:p>
                  </a:txBody>
                  <a:tcPr marL="118767" marR="118767" marT="130036" marB="6501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cap="none" spc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</a:txBody>
                  <a:tcPr marL="118767" marR="118767" marT="130036" marB="6501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cap="none" spc="0">
                          <a:solidFill>
                            <a:schemeClr val="tx1"/>
                          </a:solidFill>
                        </a:rPr>
                        <a:t>12.9%</a:t>
                      </a:r>
                    </a:p>
                  </a:txBody>
                  <a:tcPr marL="118767" marR="118767" marT="130036" marB="6501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212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3073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C5575-85FB-E508-6811-66F34F483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 in Missouri- </a:t>
            </a:r>
            <a:r>
              <a:rPr lang="en-US" dirty="0">
                <a:solidFill>
                  <a:srgbClr val="FF0000"/>
                </a:solidFill>
              </a:rPr>
              <a:t>Top 2 </a:t>
            </a:r>
            <a:r>
              <a:rPr lang="en-US" dirty="0"/>
              <a:t>-for 2023 and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F0A38-3F17-EA4F-D57F-60115AAD9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Duplicate assessment- submission is a duplicate of a previously accepted record</a:t>
            </a:r>
          </a:p>
          <a:p>
            <a:r>
              <a:rPr lang="en-US" dirty="0"/>
              <a:t>Inconsistent M0150 values- at least one of the items M0150-1 though M0150-4 must equal 1 or the care is not paid by Medicare or Medicaid</a:t>
            </a:r>
          </a:p>
        </p:txBody>
      </p:sp>
    </p:spTree>
    <p:extLst>
      <p:ext uri="{BB962C8B-B14F-4D97-AF65-F5344CB8AC3E}">
        <p14:creationId xmlns:p14="http://schemas.microsoft.com/office/powerpoint/2010/main" val="3262499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E7F56-610D-59AF-2DA1-6F2AD435E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OASIS changes effective 01/01/2025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E01DB-802F-27E0-098D-6FE60A789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set will change to OASIS-E1</a:t>
            </a:r>
          </a:p>
          <a:p>
            <a:r>
              <a:rPr lang="en-US" dirty="0"/>
              <a:t>Removing:</a:t>
            </a:r>
          </a:p>
          <a:p>
            <a:pPr lvl="1"/>
            <a:r>
              <a:rPr lang="en-US" b="1" dirty="0"/>
              <a:t>M0110</a:t>
            </a:r>
            <a:r>
              <a:rPr lang="en-US" dirty="0"/>
              <a:t>-Episode timing (early or late)</a:t>
            </a:r>
          </a:p>
          <a:p>
            <a:pPr lvl="1"/>
            <a:r>
              <a:rPr lang="en-US" b="1" dirty="0"/>
              <a:t>M2200</a:t>
            </a:r>
            <a:r>
              <a:rPr lang="en-US" dirty="0"/>
              <a:t>- Therapy Need</a:t>
            </a:r>
          </a:p>
          <a:p>
            <a:pPr lvl="1"/>
            <a:r>
              <a:rPr lang="en-US" b="1" dirty="0"/>
              <a:t>GG0130/GG0170 </a:t>
            </a:r>
            <a:r>
              <a:rPr lang="en-US" dirty="0"/>
              <a:t>Discharge goals-taking this out of the Start of Care/Resumption of Care timepoints </a:t>
            </a:r>
          </a:p>
          <a:p>
            <a:pPr lvl="1"/>
            <a:r>
              <a:rPr lang="en-US" b="1" dirty="0"/>
              <a:t>Addition of -O0350.A- </a:t>
            </a:r>
            <a:r>
              <a:rPr lang="en-US" dirty="0"/>
              <a:t>a new item to identify COVID-19 Vaccination status</a:t>
            </a:r>
          </a:p>
        </p:txBody>
      </p:sp>
    </p:spTree>
    <p:extLst>
      <p:ext uri="{BB962C8B-B14F-4D97-AF65-F5344CB8AC3E}">
        <p14:creationId xmlns:p14="http://schemas.microsoft.com/office/powerpoint/2010/main" val="2813869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27CF3-AADC-25B5-1D2E-AFEE91285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Updates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307FD-391C-2937-1819-0DA5EF27A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M2420-Discharge Disposition-</a:t>
            </a:r>
            <a:r>
              <a:rPr lang="en-US" dirty="0"/>
              <a:t>the</a:t>
            </a:r>
            <a:r>
              <a:rPr lang="en-US" b="1" dirty="0"/>
              <a:t> </a:t>
            </a:r>
            <a:r>
              <a:rPr lang="en-US" dirty="0"/>
              <a:t>language in response 1 and 2 will change from, “formal assistive services” to “skilled services from a Medicare Certified HHA”</a:t>
            </a:r>
          </a:p>
          <a:p>
            <a:r>
              <a:rPr lang="en-US" b="1" dirty="0"/>
              <a:t>D0150-Patient Mood Interview- </a:t>
            </a:r>
            <a:r>
              <a:rPr lang="en-US" dirty="0"/>
              <a:t>guidance related to when to stop the interview after completing D0150A and B and when to continue to ask the remaining seven D0150 questions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337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8CEC9-D074-B827-4784-76A3922F9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HOPE- For Hospice</a:t>
            </a:r>
            <a:br>
              <a:rPr lang="en-US" dirty="0"/>
            </a:br>
            <a:r>
              <a:rPr lang="en-US" dirty="0" err="1"/>
              <a:t>Hospice</a:t>
            </a:r>
            <a:r>
              <a:rPr lang="en-US" dirty="0"/>
              <a:t> Outcomes and Patient Evaluation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065AF-45FC-79BA-60B6-4DDFE5A54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HOPE is the new patient assessment tool that will eventually replace the Hospice item set (HIS)</a:t>
            </a:r>
          </a:p>
          <a:p>
            <a:r>
              <a:rPr lang="en-US" dirty="0">
                <a:hlinkClick r:id="rId2"/>
              </a:rPr>
              <a:t>https://www.cms.gov/medicare/quality/hospice/hope</a:t>
            </a:r>
            <a:endParaRPr lang="en-US" dirty="0"/>
          </a:p>
          <a:p>
            <a:r>
              <a:rPr lang="en-US" dirty="0"/>
              <a:t>Draft HOPE tool is available at the website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965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447712" y="729586"/>
            <a:ext cx="4176384" cy="3342860"/>
          </a:xfrm>
        </p:spPr>
        <p:txBody>
          <a:bodyPr vert="horz" lIns="91440" tIns="45720" rIns="91440" bIns="0" rtlCol="0" anchor="b">
            <a:normAutofit fontScale="90000"/>
          </a:bodyPr>
          <a:lstStyle/>
          <a:p>
            <a:pPr algn="ctr"/>
            <a:br>
              <a:rPr lang="en-US" sz="1200" dirty="0"/>
            </a:br>
            <a:r>
              <a:rPr lang="en-US" dirty="0"/>
              <a:t>                    </a:t>
            </a:r>
            <a:r>
              <a:rPr lang="en-US" sz="4400" dirty="0"/>
              <a:t>Questions?</a:t>
            </a:r>
            <a:br>
              <a:rPr lang="en-US" sz="4400" dirty="0"/>
            </a:br>
            <a:br>
              <a:rPr lang="en-US" sz="2200" dirty="0"/>
            </a:br>
            <a:r>
              <a:rPr lang="en-US" sz="4400" dirty="0"/>
              <a:t>                                                  Thank You !!</a:t>
            </a:r>
            <a:br>
              <a:rPr lang="en-US" sz="4400" dirty="0"/>
            </a:br>
            <a:br>
              <a:rPr lang="en-US" dirty="0"/>
            </a:br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Graphic 7" descr="Help">
            <a:extLst>
              <a:ext uri="{FF2B5EF4-FFF2-40B4-BE49-F238E27FC236}">
                <a16:creationId xmlns:a16="http://schemas.microsoft.com/office/drawing/2014/main" id="{A0176F9A-4B9C-4AC1-C7FE-DF3CA01C7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4251" y="805583"/>
            <a:ext cx="4660762" cy="466076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371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/>
              <a:t>Objectives	</a:t>
            </a:r>
          </a:p>
        </p:txBody>
      </p:sp>
      <p:graphicFrame>
        <p:nvGraphicFramePr>
          <p:cNvPr id="51" name="Content Placeholder 2">
            <a:extLst>
              <a:ext uri="{FF2B5EF4-FFF2-40B4-BE49-F238E27FC236}">
                <a16:creationId xmlns:a16="http://schemas.microsoft.com/office/drawing/2014/main" id="{A4E0F102-C7E2-5A9B-77B0-CDF1591490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5070465"/>
              </p:ext>
            </p:extLst>
          </p:nvPr>
        </p:nvGraphicFramePr>
        <p:xfrm>
          <a:off x="1450975" y="2340435"/>
          <a:ext cx="9604375" cy="332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2344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E4370-F2B4-3F6C-4F57-957E3EE66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/>
              <a:t>OASIS defined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BD9CFC6-73A4-D1B7-D015-E699EA624A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3509387"/>
              </p:ext>
            </p:extLst>
          </p:nvPr>
        </p:nvGraphicFramePr>
        <p:xfrm>
          <a:off x="1450975" y="2340435"/>
          <a:ext cx="9604375" cy="332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138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8E7A6F0-5CD3-481E-B0F2-E7F99FE67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1290DF-4975-4FCD-8B8D-BBC86B836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612" y="1138228"/>
            <a:ext cx="3793685" cy="3858767"/>
          </a:xfrm>
        </p:spPr>
        <p:txBody>
          <a:bodyPr anchor="ctr">
            <a:normAutofit/>
          </a:bodyPr>
          <a:lstStyle/>
          <a:p>
            <a:r>
              <a:rPr lang="en-US" sz="3600"/>
              <a:t>OASIS Coordinators	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57CA18A-A333-4DCB-842B-76827D2EC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00021" y="638300"/>
            <a:ext cx="6409605" cy="4858625"/>
            <a:chOff x="7807230" y="2012810"/>
            <a:chExt cx="3251252" cy="345986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E785FC3-CE7B-46F8-8C7A-EBBF001ED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5069D9A-30C7-4159-880C-DD2BDC510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D9FE1511-6E1B-4F0E-8FF0-958527181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9891" y="973636"/>
            <a:ext cx="5769864" cy="4187952"/>
          </a:xfrm>
          <a:prstGeom prst="rect">
            <a:avLst/>
          </a:prstGeom>
          <a:solidFill>
            <a:srgbClr val="FFFFFF"/>
          </a:solidFill>
          <a:ln w="6350">
            <a:solidFill>
              <a:srgbClr val="DFD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4483" y="1138228"/>
            <a:ext cx="5440680" cy="3858768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500">
                <a:solidFill>
                  <a:srgbClr val="000000"/>
                </a:solidFill>
              </a:rPr>
              <a:t>Each state has designated OASIS Coordinators to provide technical assistance to providers in the administration and submission of OASIS.</a:t>
            </a:r>
          </a:p>
          <a:p>
            <a:pPr lvl="1">
              <a:lnSpc>
                <a:spcPct val="110000"/>
              </a:lnSpc>
            </a:pPr>
            <a:r>
              <a:rPr lang="en-US" sz="1500">
                <a:solidFill>
                  <a:srgbClr val="000000"/>
                </a:solidFill>
              </a:rPr>
              <a:t>Downloadable document containing a list of State Agency and CMS office contacts for both OASIS Education and Automation Coordinators available at: </a:t>
            </a:r>
            <a:r>
              <a:rPr lang="en-US" sz="1500">
                <a:solidFill>
                  <a:srgbClr val="000000"/>
                </a:solidFill>
                <a:hlinkClick r:id="rId2"/>
              </a:rPr>
              <a:t>https://www.cms.gov/Medicare/Provider-Enrollment-and-Certification/SurveyCertificationGenInfo/OASIS-Coordinators</a:t>
            </a:r>
            <a:r>
              <a:rPr lang="en-US" sz="1500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110000"/>
              </a:lnSpc>
            </a:pPr>
            <a:r>
              <a:rPr lang="en-US" sz="1500">
                <a:solidFill>
                  <a:srgbClr val="000000"/>
                </a:solidFill>
              </a:rPr>
              <a:t>OASIS Automation Coordinator – OAC</a:t>
            </a:r>
          </a:p>
          <a:p>
            <a:pPr lvl="2">
              <a:lnSpc>
                <a:spcPct val="110000"/>
              </a:lnSpc>
            </a:pPr>
            <a:r>
              <a:rPr lang="en-US" sz="1500">
                <a:solidFill>
                  <a:srgbClr val="000000"/>
                </a:solidFill>
              </a:rPr>
              <a:t>Debi Siebert</a:t>
            </a:r>
          </a:p>
          <a:p>
            <a:pPr lvl="1">
              <a:lnSpc>
                <a:spcPct val="110000"/>
              </a:lnSpc>
            </a:pPr>
            <a:r>
              <a:rPr lang="en-US" sz="1500">
                <a:solidFill>
                  <a:srgbClr val="000000"/>
                </a:solidFill>
              </a:rPr>
              <a:t>OASIS Education Coordinator – OEC</a:t>
            </a:r>
          </a:p>
          <a:p>
            <a:pPr lvl="2">
              <a:lnSpc>
                <a:spcPct val="110000"/>
              </a:lnSpc>
            </a:pPr>
            <a:r>
              <a:rPr lang="en-US" sz="1500">
                <a:solidFill>
                  <a:srgbClr val="000000"/>
                </a:solidFill>
              </a:rPr>
              <a:t>Rita Craighead</a:t>
            </a:r>
          </a:p>
          <a:p>
            <a:pPr lvl="2">
              <a:lnSpc>
                <a:spcPct val="110000"/>
              </a:lnSpc>
            </a:pPr>
            <a:endParaRPr lang="en-US" sz="1500">
              <a:solidFill>
                <a:srgbClr val="00000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25CEF6D-5E98-4B5C-A10F-7459C1EEF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5C73161-1E4E-4E6A-91B2-E885CF8FF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122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8E7A6F0-5CD3-481E-B0F2-E7F99FE67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1290DF-4975-4FCD-8B8D-BBC86B836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612" y="1138228"/>
            <a:ext cx="3793685" cy="3858767"/>
          </a:xfrm>
        </p:spPr>
        <p:txBody>
          <a:bodyPr anchor="ctr">
            <a:normAutofit/>
          </a:bodyPr>
          <a:lstStyle/>
          <a:p>
            <a:r>
              <a:rPr lang="en-US" sz="3600" dirty="0"/>
              <a:t>OASIS Automation Coordinator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57CA18A-A333-4DCB-842B-76827D2EC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00021" y="638300"/>
            <a:ext cx="6409605" cy="4858625"/>
            <a:chOff x="7807230" y="2012810"/>
            <a:chExt cx="3251252" cy="345986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E785FC3-CE7B-46F8-8C7A-EBBF001ED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5069D9A-30C7-4159-880C-DD2BDC510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9FE1511-6E1B-4F0E-8FF0-958527181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9891" y="973636"/>
            <a:ext cx="5769864" cy="4187952"/>
          </a:xfrm>
          <a:prstGeom prst="rect">
            <a:avLst/>
          </a:prstGeom>
          <a:solidFill>
            <a:srgbClr val="FFFFFF"/>
          </a:solidFill>
          <a:ln w="6350">
            <a:solidFill>
              <a:srgbClr val="DFD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4483" y="1138228"/>
            <a:ext cx="5440680" cy="3858768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Responsible for ensuring that all home health agencies in the State have access to: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technical assistance related to the transmission of OASIS data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Email questions to: </a:t>
            </a:r>
            <a:r>
              <a:rPr lang="en-US" dirty="0">
                <a:solidFill>
                  <a:srgbClr val="000000"/>
                </a:solidFill>
                <a:hlinkClick r:id="rId2"/>
              </a:rPr>
              <a:t>Debi.Siebert@health.mo.gov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25CEF6D-5E98-4B5C-A10F-7459C1EEF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5C73161-1E4E-4E6A-91B2-E885CF8FF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742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8E7A6F0-5CD3-481E-B0F2-E7F99FE67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1290DF-4975-4FCD-8B8D-BBC86B836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63888B-5A04-4AA5-6682-51799FFAA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612" y="1138228"/>
            <a:ext cx="3793685" cy="3858767"/>
          </a:xfrm>
        </p:spPr>
        <p:txBody>
          <a:bodyPr anchor="ctr">
            <a:normAutofit/>
          </a:bodyPr>
          <a:lstStyle/>
          <a:p>
            <a:r>
              <a:rPr lang="en-US" sz="3600"/>
              <a:t>OASIS Education Coordinator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57CA18A-A333-4DCB-842B-76827D2EC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00021" y="638300"/>
            <a:ext cx="6409605" cy="4858625"/>
            <a:chOff x="7807230" y="2012810"/>
            <a:chExt cx="3251252" cy="345986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E785FC3-CE7B-46F8-8C7A-EBBF001ED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5069D9A-30C7-4159-880C-DD2BDC510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9FE1511-6E1B-4F0E-8FF0-958527181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9891" y="973636"/>
            <a:ext cx="5769864" cy="4187952"/>
          </a:xfrm>
          <a:prstGeom prst="rect">
            <a:avLst/>
          </a:prstGeom>
          <a:solidFill>
            <a:srgbClr val="FFFFFF"/>
          </a:solidFill>
          <a:ln w="6350">
            <a:solidFill>
              <a:srgbClr val="DFD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CDAFC-F979-FD16-A1B7-21594D1D6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4483" y="1138228"/>
            <a:ext cx="5440680" cy="3858768"/>
          </a:xfrm>
        </p:spPr>
        <p:txBody>
          <a:bodyPr anchor="ctr">
            <a:normAutofit fontScale="92500"/>
          </a:bodyPr>
          <a:lstStyle/>
          <a:p>
            <a:endParaRPr lang="en-US" b="0" i="0" dirty="0">
              <a:solidFill>
                <a:srgbClr val="000000"/>
              </a:solidFill>
              <a:effectLst/>
              <a:latin typeface="public_sans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public_sans"/>
              </a:rPr>
              <a:t>OASIS Education Coordinators are responsible for ensuring that all home health providers in the State have access to: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public_sans"/>
              </a:rPr>
              <a:t>Technical assistance in the administration of the OASIS data set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public_sans"/>
              </a:rPr>
              <a:t>Sharing CMS resources, educational and technical, related to OASIS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Email questions to: </a:t>
            </a:r>
            <a:r>
              <a:rPr lang="en-US" dirty="0">
                <a:solidFill>
                  <a:srgbClr val="000000"/>
                </a:solidFill>
                <a:hlinkClick r:id="rId2"/>
              </a:rPr>
              <a:t>oasisinformation@health.mo.gov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public_sans"/>
              </a:rPr>
              <a:t>		</a:t>
            </a:r>
          </a:p>
          <a:p>
            <a:pPr marL="457200" lvl="1" indent="0">
              <a:buNone/>
            </a:pPr>
            <a:endParaRPr lang="en-US" b="0" i="0" dirty="0">
              <a:solidFill>
                <a:srgbClr val="000000"/>
              </a:solidFill>
              <a:effectLst/>
              <a:latin typeface="public_sans"/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25CEF6D-5E98-4B5C-A10F-7459C1EEF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5C73161-1E4E-4E6A-91B2-E885CF8FF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277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E7A6F0-5CD3-481E-B0F2-E7F99FE67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1290DF-4975-4FCD-8B8D-BBC86B836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658125-D58C-0A90-D12F-861A1DE81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612" y="1138228"/>
            <a:ext cx="3793685" cy="3858767"/>
          </a:xfrm>
        </p:spPr>
        <p:txBody>
          <a:bodyPr anchor="ctr">
            <a:normAutofit/>
          </a:bodyPr>
          <a:lstStyle/>
          <a:p>
            <a:r>
              <a:rPr lang="en-US" sz="3600"/>
              <a:t>Missouri Resources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7CA18A-A333-4DCB-842B-76827D2EC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00021" y="638300"/>
            <a:ext cx="6409605" cy="4858625"/>
            <a:chOff x="7807230" y="2012810"/>
            <a:chExt cx="3251252" cy="345986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E785FC3-CE7B-46F8-8C7A-EBBF001ED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5069D9A-30C7-4159-880C-DD2BDC510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9FE1511-6E1B-4F0E-8FF0-958527181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9891" y="973636"/>
            <a:ext cx="5769864" cy="4187952"/>
          </a:xfrm>
          <a:prstGeom prst="rect">
            <a:avLst/>
          </a:prstGeom>
          <a:solidFill>
            <a:srgbClr val="FFFFFF"/>
          </a:solidFill>
          <a:ln w="6350">
            <a:solidFill>
              <a:srgbClr val="DFD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84589-72A0-5E56-B73E-CDB8C3721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4483" y="1138228"/>
            <a:ext cx="5440680" cy="3858768"/>
          </a:xfrm>
        </p:spPr>
        <p:txBody>
          <a:bodyPr anchor="ctr">
            <a:normAutofit/>
          </a:bodyPr>
          <a:lstStyle/>
          <a:p>
            <a:pPr lvl="2"/>
            <a:endParaRPr lang="en-US" dirty="0">
              <a:solidFill>
                <a:srgbClr val="000000"/>
              </a:solidFill>
              <a:hlinkClick r:id="rId2"/>
            </a:endParaRPr>
          </a:p>
          <a:p>
            <a:pPr lvl="2"/>
            <a:r>
              <a:rPr lang="en-US" dirty="0">
                <a:solidFill>
                  <a:srgbClr val="000000"/>
                </a:solidFill>
                <a:hlinkClick r:id="rId2"/>
              </a:rPr>
              <a:t>https://health.mo.gov/safety/homecare/oasis.php</a:t>
            </a:r>
            <a:endParaRPr lang="en-US" dirty="0">
              <a:solidFill>
                <a:srgbClr val="000000"/>
              </a:solidFill>
            </a:endParaRPr>
          </a:p>
          <a:p>
            <a:pPr lvl="2"/>
            <a:r>
              <a:rPr lang="en-US" dirty="0">
                <a:solidFill>
                  <a:srgbClr val="000000"/>
                </a:solidFill>
              </a:rPr>
              <a:t>DHSS/DRL/BHCRS Listserv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Email: oasisinformation@health.mo.gov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25CEF6D-5E98-4B5C-A10F-7459C1EEF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C73161-1E4E-4E6A-91B2-E885CF8FF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360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CMS Resources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5928E8DB-A4EA-38C7-F5FA-D6FB85F363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8432970"/>
              </p:ext>
            </p:extLst>
          </p:nvPr>
        </p:nvGraphicFramePr>
        <p:xfrm>
          <a:off x="1450975" y="2340435"/>
          <a:ext cx="9604375" cy="332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7789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CMS Quarterly OASIS Q &amp; A’s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Every quarter (January, April, July, October)</a:t>
            </a:r>
          </a:p>
          <a:p>
            <a:r>
              <a:rPr lang="en-US" dirty="0">
                <a:hlinkClick r:id="rId2"/>
              </a:rPr>
              <a:t>https://qtso.cms.gov/providers/home-health-agency-hha-providers/reference-manuals</a:t>
            </a:r>
            <a:endParaRPr lang="en-US" dirty="0"/>
          </a:p>
          <a:p>
            <a:r>
              <a:rPr lang="en-US" dirty="0"/>
              <a:t>January- there were only 2 questions submitted and answered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27454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9737</TotalTime>
  <Words>653</Words>
  <Application>Microsoft Office PowerPoint</Application>
  <PresentationFormat>Widescreen</PresentationFormat>
  <Paragraphs>85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Gill Sans MT</vt:lpstr>
      <vt:lpstr>public_sans</vt:lpstr>
      <vt:lpstr>Gallery</vt:lpstr>
      <vt:lpstr>OASIS Updates</vt:lpstr>
      <vt:lpstr>Objectives </vt:lpstr>
      <vt:lpstr>OASIS defined</vt:lpstr>
      <vt:lpstr>OASIS Coordinators </vt:lpstr>
      <vt:lpstr>OASIS Automation Coordinator</vt:lpstr>
      <vt:lpstr>OASIS Education Coordinator</vt:lpstr>
      <vt:lpstr>Missouri Resources</vt:lpstr>
      <vt:lpstr>CMS Resources</vt:lpstr>
      <vt:lpstr>CMS Quarterly OASIS Q &amp; A’s </vt:lpstr>
      <vt:lpstr>CMS Educational Resource</vt:lpstr>
      <vt:lpstr>Missouri OASIS Statistics Overview</vt:lpstr>
      <vt:lpstr>Errors in Missouri- Top 2 -for 2023 and 2024</vt:lpstr>
      <vt:lpstr>OASIS changes effective 01/01/2025</vt:lpstr>
      <vt:lpstr>Updates</vt:lpstr>
      <vt:lpstr>HOPE- For Hospice Hospice Outcomes and Patient Evaluation Tool</vt:lpstr>
      <vt:lpstr>                     Questions?                                                    Thank You !!  </vt:lpstr>
    </vt:vector>
  </TitlesOfParts>
  <Company>State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Missouri OASIS Updates</dc:title>
  <dc:creator>Craighead, Rita</dc:creator>
  <cp:lastModifiedBy>Siebert, Debi</cp:lastModifiedBy>
  <cp:revision>45</cp:revision>
  <cp:lastPrinted>2024-04-23T13:39:03Z</cp:lastPrinted>
  <dcterms:created xsi:type="dcterms:W3CDTF">2023-04-12T19:49:57Z</dcterms:created>
  <dcterms:modified xsi:type="dcterms:W3CDTF">2024-04-23T14:46:22Z</dcterms:modified>
</cp:coreProperties>
</file>