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757" r:id="rId10"/>
  </p:sldMasterIdLst>
  <p:notesMasterIdLst>
    <p:notesMasterId r:id="rId88"/>
  </p:notesMasterIdLst>
  <p:handoutMasterIdLst>
    <p:handoutMasterId r:id="rId89"/>
  </p:handoutMasterIdLst>
  <p:sldIdLst>
    <p:sldId id="367" r:id="rId11"/>
    <p:sldId id="383" r:id="rId12"/>
    <p:sldId id="261" r:id="rId13"/>
    <p:sldId id="384" r:id="rId14"/>
    <p:sldId id="386" r:id="rId15"/>
    <p:sldId id="369" r:id="rId16"/>
    <p:sldId id="422" r:id="rId17"/>
    <p:sldId id="427" r:id="rId18"/>
    <p:sldId id="412" r:id="rId19"/>
    <p:sldId id="428" r:id="rId20"/>
    <p:sldId id="429" r:id="rId21"/>
    <p:sldId id="430" r:id="rId22"/>
    <p:sldId id="414" r:id="rId23"/>
    <p:sldId id="368" r:id="rId24"/>
    <p:sldId id="328" r:id="rId25"/>
    <p:sldId id="346" r:id="rId26"/>
    <p:sldId id="1042" r:id="rId27"/>
    <p:sldId id="370" r:id="rId28"/>
    <p:sldId id="378" r:id="rId29"/>
    <p:sldId id="431" r:id="rId30"/>
    <p:sldId id="329" r:id="rId31"/>
    <p:sldId id="332" r:id="rId32"/>
    <p:sldId id="333" r:id="rId33"/>
    <p:sldId id="415" r:id="rId34"/>
    <p:sldId id="382" r:id="rId35"/>
    <p:sldId id="432" r:id="rId36"/>
    <p:sldId id="421" r:id="rId37"/>
    <p:sldId id="1043" r:id="rId38"/>
    <p:sldId id="1046" r:id="rId39"/>
    <p:sldId id="341" r:id="rId40"/>
    <p:sldId id="312" r:id="rId41"/>
    <p:sldId id="313" r:id="rId42"/>
    <p:sldId id="435" r:id="rId43"/>
    <p:sldId id="1045" r:id="rId44"/>
    <p:sldId id="433" r:id="rId45"/>
    <p:sldId id="436" r:id="rId46"/>
    <p:sldId id="434" r:id="rId47"/>
    <p:sldId id="347" r:id="rId48"/>
    <p:sldId id="1040" r:id="rId49"/>
    <p:sldId id="1041" r:id="rId50"/>
    <p:sldId id="1047" r:id="rId51"/>
    <p:sldId id="342" r:id="rId52"/>
    <p:sldId id="1044" r:id="rId53"/>
    <p:sldId id="319" r:id="rId54"/>
    <p:sldId id="1048" r:id="rId55"/>
    <p:sldId id="1049" r:id="rId56"/>
    <p:sldId id="322" r:id="rId57"/>
    <p:sldId id="1050" r:id="rId58"/>
    <p:sldId id="348" r:id="rId59"/>
    <p:sldId id="349" r:id="rId60"/>
    <p:sldId id="416" r:id="rId61"/>
    <p:sldId id="1038" r:id="rId62"/>
    <p:sldId id="1039" r:id="rId63"/>
    <p:sldId id="343" r:id="rId64"/>
    <p:sldId id="268" r:id="rId65"/>
    <p:sldId id="274" r:id="rId66"/>
    <p:sldId id="276" r:id="rId67"/>
    <p:sldId id="372" r:id="rId68"/>
    <p:sldId id="278" r:id="rId69"/>
    <p:sldId id="1037" r:id="rId70"/>
    <p:sldId id="394" r:id="rId71"/>
    <p:sldId id="365" r:id="rId72"/>
    <p:sldId id="364" r:id="rId73"/>
    <p:sldId id="363" r:id="rId74"/>
    <p:sldId id="362" r:id="rId75"/>
    <p:sldId id="437" r:id="rId76"/>
    <p:sldId id="419" r:id="rId77"/>
    <p:sldId id="426" r:id="rId78"/>
    <p:sldId id="359" r:id="rId79"/>
    <p:sldId id="356" r:id="rId80"/>
    <p:sldId id="425" r:id="rId81"/>
    <p:sldId id="398" r:id="rId82"/>
    <p:sldId id="397" r:id="rId83"/>
    <p:sldId id="395" r:id="rId84"/>
    <p:sldId id="344" r:id="rId85"/>
    <p:sldId id="345" r:id="rId86"/>
    <p:sldId id="424" r:id="rId8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3399"/>
    <a:srgbClr val="FFB3B3"/>
    <a:srgbClr val="FF9999"/>
    <a:srgbClr val="9933FF"/>
    <a:srgbClr val="6699FF"/>
    <a:srgbClr val="CCFFFF"/>
    <a:srgbClr val="E691EF"/>
    <a:srgbClr val="C21FD3"/>
    <a:srgbClr val="0ED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94598" autoAdjust="0"/>
  </p:normalViewPr>
  <p:slideViewPr>
    <p:cSldViewPr>
      <p:cViewPr varScale="1">
        <p:scale>
          <a:sx n="81" d="100"/>
          <a:sy n="81" d="100"/>
        </p:scale>
        <p:origin x="922" y="62"/>
      </p:cViewPr>
      <p:guideLst/>
    </p:cSldViewPr>
  </p:slideViewPr>
  <p:notesTextViewPr>
    <p:cViewPr>
      <p:scale>
        <a:sx n="1" d="1"/>
        <a:sy n="1" d="1"/>
      </p:scale>
      <p:origin x="0" y="0"/>
    </p:cViewPr>
  </p:notesTextViewPr>
  <p:sorterViewPr>
    <p:cViewPr varScale="1">
      <p:scale>
        <a:sx n="100" d="100"/>
        <a:sy n="100" d="100"/>
      </p:scale>
      <p:origin x="0" y="-743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a:latin typeface="Perpetua" panose="02020502060401020303" pitchFamily="18" charset="0"/>
              </a:rPr>
              <a:t>Conditional Level Surveys – Last 5 years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Home Health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            Calendar Year</c:v>
                </c:pt>
                <c:pt idx="1">
                  <c:v>2020            Calendar Year</c:v>
                </c:pt>
                <c:pt idx="2">
                  <c:v>2021            Calendar Year </c:v>
                </c:pt>
                <c:pt idx="3">
                  <c:v>2022            Calendar Year</c:v>
                </c:pt>
                <c:pt idx="4">
                  <c:v>2023            Calendar Year</c:v>
                </c:pt>
              </c:strCache>
            </c:strRef>
          </c:cat>
          <c:val>
            <c:numRef>
              <c:f>Sheet1!$B$2:$B$6</c:f>
              <c:numCache>
                <c:formatCode>General</c:formatCode>
                <c:ptCount val="5"/>
                <c:pt idx="0">
                  <c:v>9</c:v>
                </c:pt>
                <c:pt idx="1">
                  <c:v>3</c:v>
                </c:pt>
                <c:pt idx="2">
                  <c:v>12</c:v>
                </c:pt>
                <c:pt idx="3">
                  <c:v>16</c:v>
                </c:pt>
                <c:pt idx="4">
                  <c:v>10</c:v>
                </c:pt>
              </c:numCache>
            </c:numRef>
          </c:val>
          <c:extLst>
            <c:ext xmlns:c16="http://schemas.microsoft.com/office/drawing/2014/chart" uri="{C3380CC4-5D6E-409C-BE32-E72D297353CC}">
              <c16:uniqueId val="{00000000-7D7B-4D92-90E8-31B9C2D2C0E8}"/>
            </c:ext>
          </c:extLst>
        </c:ser>
        <c:ser>
          <c:idx val="1"/>
          <c:order val="1"/>
          <c:tx>
            <c:strRef>
              <c:f>Sheet1!$C$1</c:f>
              <c:strCache>
                <c:ptCount val="1"/>
                <c:pt idx="0">
                  <c:v>Hospice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            Calendar Year</c:v>
                </c:pt>
                <c:pt idx="1">
                  <c:v>2020            Calendar Year</c:v>
                </c:pt>
                <c:pt idx="2">
                  <c:v>2021            Calendar Year </c:v>
                </c:pt>
                <c:pt idx="3">
                  <c:v>2022            Calendar Year</c:v>
                </c:pt>
                <c:pt idx="4">
                  <c:v>2023            Calendar Year</c:v>
                </c:pt>
              </c:strCache>
            </c:strRef>
          </c:cat>
          <c:val>
            <c:numRef>
              <c:f>Sheet1!$C$2:$C$6</c:f>
              <c:numCache>
                <c:formatCode>General</c:formatCode>
                <c:ptCount val="5"/>
                <c:pt idx="0">
                  <c:v>20</c:v>
                </c:pt>
                <c:pt idx="1">
                  <c:v>18</c:v>
                </c:pt>
                <c:pt idx="2">
                  <c:v>20</c:v>
                </c:pt>
                <c:pt idx="3">
                  <c:v>21</c:v>
                </c:pt>
                <c:pt idx="4">
                  <c:v>13</c:v>
                </c:pt>
              </c:numCache>
            </c:numRef>
          </c:val>
          <c:extLst>
            <c:ext xmlns:c16="http://schemas.microsoft.com/office/drawing/2014/chart" uri="{C3380CC4-5D6E-409C-BE32-E72D297353CC}">
              <c16:uniqueId val="{00000001-7D7B-4D92-90E8-31B9C2D2C0E8}"/>
            </c:ext>
          </c:extLst>
        </c:ser>
        <c:dLbls>
          <c:showLegendKey val="0"/>
          <c:showVal val="0"/>
          <c:showCatName val="0"/>
          <c:showSerName val="0"/>
          <c:showPercent val="0"/>
          <c:showBubbleSize val="0"/>
        </c:dLbls>
        <c:gapWidth val="75"/>
        <c:overlap val="-25"/>
        <c:axId val="915942608"/>
        <c:axId val="915949448"/>
      </c:barChart>
      <c:catAx>
        <c:axId val="91594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915949448"/>
        <c:crosses val="autoZero"/>
        <c:auto val="1"/>
        <c:lblAlgn val="ctr"/>
        <c:lblOffset val="100"/>
        <c:noMultiLvlLbl val="0"/>
      </c:catAx>
      <c:valAx>
        <c:axId val="915949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915942608"/>
        <c:crosses val="autoZero"/>
        <c:crossBetween val="between"/>
      </c:valAx>
      <c:spPr>
        <a:noFill/>
        <a:ln>
          <a:noFill/>
        </a:ln>
        <a:effectLst/>
      </c:spPr>
    </c:plotArea>
    <c:legend>
      <c:legendPos val="b"/>
      <c:layout>
        <c:manualLayout>
          <c:xMode val="edge"/>
          <c:yMode val="edge"/>
          <c:x val="0.32077078064558556"/>
          <c:y val="0.93162432195975498"/>
          <c:w val="0.41005255322583545"/>
          <c:h val="6.3757305336832895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Perpetua" panose="02020502060401020303" pitchFamily="18" charset="0"/>
                <a:ea typeface="+mn-ea"/>
                <a:cs typeface="+mn-cs"/>
              </a:defRPr>
            </a:pPr>
            <a:r>
              <a:rPr lang="en-US" sz="3600" b="1" dirty="0"/>
              <a:t>Current</a:t>
            </a:r>
            <a:r>
              <a:rPr lang="en-US" sz="3600" b="1" baseline="0" dirty="0"/>
              <a:t> Pending  Agencies By AO</a:t>
            </a:r>
            <a:endParaRPr lang="en-US" sz="36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erpetua" panose="02020502060401020303" pitchFamily="18"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Home Health</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CHAP</c:v>
                </c:pt>
                <c:pt idx="1">
                  <c:v>ACHC</c:v>
                </c:pt>
                <c:pt idx="2">
                  <c:v>TJC</c:v>
                </c:pt>
              </c:strCache>
            </c:strRef>
          </c:cat>
          <c:val>
            <c:numRef>
              <c:f>Sheet1!$B$2:$B$4</c:f>
              <c:numCache>
                <c:formatCode>General</c:formatCode>
                <c:ptCount val="3"/>
                <c:pt idx="0">
                  <c:v>6</c:v>
                </c:pt>
                <c:pt idx="1">
                  <c:v>7</c:v>
                </c:pt>
                <c:pt idx="2">
                  <c:v>1</c:v>
                </c:pt>
              </c:numCache>
            </c:numRef>
          </c:val>
          <c:extLst>
            <c:ext xmlns:c16="http://schemas.microsoft.com/office/drawing/2014/chart" uri="{C3380CC4-5D6E-409C-BE32-E72D297353CC}">
              <c16:uniqueId val="{00000000-B025-49C3-8CEE-F9D1EFFCB86F}"/>
            </c:ext>
          </c:extLst>
        </c:ser>
        <c:ser>
          <c:idx val="1"/>
          <c:order val="1"/>
          <c:tx>
            <c:strRef>
              <c:f>Sheet1!$C$1</c:f>
              <c:strCache>
                <c:ptCount val="1"/>
                <c:pt idx="0">
                  <c:v>Hospice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CHAP</c:v>
                </c:pt>
                <c:pt idx="1">
                  <c:v>ACHC</c:v>
                </c:pt>
                <c:pt idx="2">
                  <c:v>TJC</c:v>
                </c:pt>
              </c:strCache>
            </c:strRef>
          </c:cat>
          <c:val>
            <c:numRef>
              <c:f>Sheet1!$C$2:$C$4</c:f>
              <c:numCache>
                <c:formatCode>General</c:formatCode>
                <c:ptCount val="3"/>
                <c:pt idx="0">
                  <c:v>11</c:v>
                </c:pt>
                <c:pt idx="1">
                  <c:v>1</c:v>
                </c:pt>
                <c:pt idx="2">
                  <c:v>0</c:v>
                </c:pt>
              </c:numCache>
            </c:numRef>
          </c:val>
          <c:extLst>
            <c:ext xmlns:c16="http://schemas.microsoft.com/office/drawing/2014/chart" uri="{C3380CC4-5D6E-409C-BE32-E72D297353CC}">
              <c16:uniqueId val="{00000002-9B47-4205-96AD-74FCB9085516}"/>
            </c:ext>
          </c:extLst>
        </c:ser>
        <c:dLbls>
          <c:showLegendKey val="0"/>
          <c:showVal val="0"/>
          <c:showCatName val="0"/>
          <c:showSerName val="0"/>
          <c:showPercent val="0"/>
          <c:showBubbleSize val="0"/>
        </c:dLbls>
        <c:gapWidth val="150"/>
        <c:axId val="820353584"/>
        <c:axId val="820353944"/>
      </c:barChart>
      <c:catAx>
        <c:axId val="820353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820353944"/>
        <c:crosses val="autoZero"/>
        <c:auto val="1"/>
        <c:lblAlgn val="ctr"/>
        <c:lblOffset val="100"/>
        <c:noMultiLvlLbl val="0"/>
      </c:catAx>
      <c:valAx>
        <c:axId val="820353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8203535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32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32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erpetua" panose="02020502060401020303"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Perpetua" panose="02020502060401020303" pitchFamily="18" charset="0"/>
                <a:ea typeface="+mn-ea"/>
                <a:cs typeface="+mn-cs"/>
              </a:defRPr>
            </a:pPr>
            <a:r>
              <a:rPr lang="en-US" sz="3300" b="1" dirty="0"/>
              <a:t>Home Health Administration Turnover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erpetua" panose="02020502060401020303" pitchFamily="18"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Administrator</c:v>
                </c:pt>
              </c:strCache>
            </c:strRef>
          </c:tx>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         Calendar Year</c:v>
                </c:pt>
                <c:pt idx="1">
                  <c:v>2020         Calendar Year</c:v>
                </c:pt>
                <c:pt idx="2">
                  <c:v>2021         Calendar Year</c:v>
                </c:pt>
                <c:pt idx="3">
                  <c:v>2022         Calendar Year </c:v>
                </c:pt>
                <c:pt idx="4">
                  <c:v>2023         Calendar Year </c:v>
                </c:pt>
              </c:strCache>
            </c:strRef>
          </c:cat>
          <c:val>
            <c:numRef>
              <c:f>Sheet1!$B$2:$B$6</c:f>
              <c:numCache>
                <c:formatCode>General</c:formatCode>
                <c:ptCount val="5"/>
                <c:pt idx="0">
                  <c:v>47</c:v>
                </c:pt>
                <c:pt idx="1">
                  <c:v>51</c:v>
                </c:pt>
                <c:pt idx="2">
                  <c:v>77</c:v>
                </c:pt>
                <c:pt idx="3">
                  <c:v>79</c:v>
                </c:pt>
                <c:pt idx="4">
                  <c:v>68</c:v>
                </c:pt>
              </c:numCache>
            </c:numRef>
          </c:val>
          <c:extLst>
            <c:ext xmlns:c16="http://schemas.microsoft.com/office/drawing/2014/chart" uri="{C3380CC4-5D6E-409C-BE32-E72D297353CC}">
              <c16:uniqueId val="{00000000-B025-49C3-8CEE-F9D1EFFCB86F}"/>
            </c:ext>
          </c:extLst>
        </c:ser>
        <c:dLbls>
          <c:showLegendKey val="0"/>
          <c:showVal val="0"/>
          <c:showCatName val="0"/>
          <c:showSerName val="0"/>
          <c:showPercent val="0"/>
          <c:showBubbleSize val="0"/>
        </c:dLbls>
        <c:gapWidth val="150"/>
        <c:shape val="box"/>
        <c:axId val="820353584"/>
        <c:axId val="820353944"/>
        <c:axId val="0"/>
      </c:bar3DChart>
      <c:catAx>
        <c:axId val="820353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820353944"/>
        <c:crosses val="autoZero"/>
        <c:auto val="1"/>
        <c:lblAlgn val="ctr"/>
        <c:lblOffset val="100"/>
        <c:noMultiLvlLbl val="0"/>
      </c:catAx>
      <c:valAx>
        <c:axId val="820353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8203535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6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Entry>
      <c:layout>
        <c:manualLayout>
          <c:xMode val="edge"/>
          <c:yMode val="edge"/>
          <c:x val="0.35047821636674503"/>
          <c:y val="0.91606876640419943"/>
          <c:w val="0.29904356726650999"/>
          <c:h val="8.39312335958005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erpetua" panose="02020502060401020303"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Perpetua" panose="02020502060401020303" pitchFamily="18" charset="0"/>
                <a:ea typeface="+mn-ea"/>
                <a:cs typeface="+mn-cs"/>
              </a:defRPr>
            </a:pPr>
            <a:r>
              <a:rPr lang="en-US" sz="3600" b="1" dirty="0"/>
              <a:t>Hospice Administration Turnover</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Perpetua" panose="02020502060401020303" pitchFamily="18"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Administrator</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         Calendar Year</c:v>
                </c:pt>
                <c:pt idx="1">
                  <c:v>2020         Calendar Year</c:v>
                </c:pt>
                <c:pt idx="2">
                  <c:v>2021         Calendar Year</c:v>
                </c:pt>
                <c:pt idx="3">
                  <c:v>2022         Calendar Year </c:v>
                </c:pt>
                <c:pt idx="4">
                  <c:v>2023         Calendar Year </c:v>
                </c:pt>
              </c:strCache>
            </c:strRef>
          </c:cat>
          <c:val>
            <c:numRef>
              <c:f>Sheet1!$B$2:$B$6</c:f>
              <c:numCache>
                <c:formatCode>General</c:formatCode>
                <c:ptCount val="5"/>
                <c:pt idx="0">
                  <c:v>42</c:v>
                </c:pt>
                <c:pt idx="1">
                  <c:v>91</c:v>
                </c:pt>
                <c:pt idx="2">
                  <c:v>81</c:v>
                </c:pt>
                <c:pt idx="3">
                  <c:v>113</c:v>
                </c:pt>
                <c:pt idx="4">
                  <c:v>122</c:v>
                </c:pt>
              </c:numCache>
            </c:numRef>
          </c:val>
          <c:extLst>
            <c:ext xmlns:c16="http://schemas.microsoft.com/office/drawing/2014/chart" uri="{C3380CC4-5D6E-409C-BE32-E72D297353CC}">
              <c16:uniqueId val="{00000000-B025-49C3-8CEE-F9D1EFFCB86F}"/>
            </c:ext>
          </c:extLst>
        </c:ser>
        <c:dLbls>
          <c:showLegendKey val="0"/>
          <c:showVal val="0"/>
          <c:showCatName val="0"/>
          <c:showSerName val="0"/>
          <c:showPercent val="0"/>
          <c:showBubbleSize val="0"/>
        </c:dLbls>
        <c:gapWidth val="150"/>
        <c:shape val="box"/>
        <c:axId val="820353584"/>
        <c:axId val="820353944"/>
        <c:axId val="0"/>
      </c:bar3DChart>
      <c:catAx>
        <c:axId val="820353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820353944"/>
        <c:crosses val="autoZero"/>
        <c:auto val="1"/>
        <c:lblAlgn val="ctr"/>
        <c:lblOffset val="100"/>
        <c:noMultiLvlLbl val="0"/>
      </c:catAx>
      <c:valAx>
        <c:axId val="820353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8203535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6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erpetua" panose="02020502060401020303"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196" b="1" i="0" u="none" strike="noStrike" kern="1200" baseline="0">
                <a:solidFill>
                  <a:schemeClr val="lt1"/>
                </a:solidFill>
                <a:latin typeface="Perpetua" panose="02020502060401020303" pitchFamily="18" charset="0"/>
                <a:ea typeface="+mn-ea"/>
                <a:cs typeface="+mn-cs"/>
              </a:defRPr>
            </a:pPr>
            <a:r>
              <a:rPr lang="en-US" sz="3196">
                <a:latin typeface="Perpetua" panose="02020502060401020303" pitchFamily="18" charset="0"/>
              </a:rPr>
              <a:t>Change of Ownership</a:t>
            </a:r>
          </a:p>
        </c:rich>
      </c:tx>
      <c:layout>
        <c:manualLayout>
          <c:xMode val="edge"/>
          <c:yMode val="edge"/>
          <c:x val="0.28282720909886266"/>
          <c:y val="2.2222222222222223E-2"/>
        </c:manualLayout>
      </c:layout>
      <c:overlay val="0"/>
      <c:spPr>
        <a:noFill/>
        <a:ln w="25368">
          <a:noFill/>
        </a:ln>
      </c:spPr>
    </c:title>
    <c:autoTitleDeleted val="0"/>
    <c:plotArea>
      <c:layout>
        <c:manualLayout>
          <c:layoutTarget val="inner"/>
          <c:xMode val="edge"/>
          <c:yMode val="edge"/>
          <c:x val="7.3917979002624673E-2"/>
          <c:y val="0.13200466608340625"/>
          <c:w val="0.75153259054293908"/>
          <c:h val="0.55905430683206636"/>
        </c:manualLayout>
      </c:layout>
      <c:barChart>
        <c:barDir val="col"/>
        <c:grouping val="clustered"/>
        <c:varyColors val="0"/>
        <c:ser>
          <c:idx val="0"/>
          <c:order val="0"/>
          <c:tx>
            <c:strRef>
              <c:f>Sheet1!$C$1</c:f>
              <c:strCache>
                <c:ptCount val="1"/>
                <c:pt idx="0">
                  <c:v>Home Health</c:v>
                </c:pt>
              </c:strCache>
            </c:strRef>
          </c:tx>
          <c:spPr>
            <a:solidFill>
              <a:srgbClr val="C9FFFF"/>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2019           Calendar Year</c:v>
                </c:pt>
                <c:pt idx="1">
                  <c:v>2020           Calendar Year</c:v>
                </c:pt>
                <c:pt idx="2">
                  <c:v>2021           Calendar Year</c:v>
                </c:pt>
                <c:pt idx="3">
                  <c:v>2022           Calendar Year</c:v>
                </c:pt>
                <c:pt idx="4">
                  <c:v>2023          Calendar Year</c:v>
                </c:pt>
              </c:strCache>
            </c:strRef>
          </c:cat>
          <c:val>
            <c:numRef>
              <c:f>Sheet1!$C$2:$C$6</c:f>
              <c:numCache>
                <c:formatCode>General</c:formatCode>
                <c:ptCount val="5"/>
                <c:pt idx="0">
                  <c:v>5</c:v>
                </c:pt>
                <c:pt idx="1">
                  <c:v>3</c:v>
                </c:pt>
                <c:pt idx="2">
                  <c:v>1</c:v>
                </c:pt>
                <c:pt idx="3">
                  <c:v>6</c:v>
                </c:pt>
                <c:pt idx="4">
                  <c:v>2</c:v>
                </c:pt>
              </c:numCache>
            </c:numRef>
          </c:val>
          <c:extLst>
            <c:ext xmlns:c16="http://schemas.microsoft.com/office/drawing/2014/chart" uri="{C3380CC4-5D6E-409C-BE32-E72D297353CC}">
              <c16:uniqueId val="{00000000-2226-4751-9BF3-0D74F71E06DE}"/>
            </c:ext>
          </c:extLst>
        </c:ser>
        <c:ser>
          <c:idx val="1"/>
          <c:order val="1"/>
          <c:tx>
            <c:strRef>
              <c:f>Sheet1!$B$1</c:f>
              <c:strCache>
                <c:ptCount val="1"/>
                <c:pt idx="0">
                  <c:v>Hospice</c:v>
                </c:pt>
              </c:strCache>
            </c:strRef>
          </c:tx>
          <c:spPr>
            <a:solidFill>
              <a:srgbClr val="FF9999"/>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2019           Calendar Year</c:v>
                </c:pt>
                <c:pt idx="1">
                  <c:v>2020           Calendar Year</c:v>
                </c:pt>
                <c:pt idx="2">
                  <c:v>2021           Calendar Year</c:v>
                </c:pt>
                <c:pt idx="3">
                  <c:v>2022           Calendar Year</c:v>
                </c:pt>
                <c:pt idx="4">
                  <c:v>2023          Calendar Year</c:v>
                </c:pt>
              </c:strCache>
            </c:strRef>
          </c:cat>
          <c:val>
            <c:numRef>
              <c:f>Sheet1!$B$2:$B$6</c:f>
              <c:numCache>
                <c:formatCode>General</c:formatCode>
                <c:ptCount val="5"/>
                <c:pt idx="0">
                  <c:v>1</c:v>
                </c:pt>
                <c:pt idx="1">
                  <c:v>4</c:v>
                </c:pt>
                <c:pt idx="2">
                  <c:v>5</c:v>
                </c:pt>
                <c:pt idx="3">
                  <c:v>4</c:v>
                </c:pt>
                <c:pt idx="4">
                  <c:v>3</c:v>
                </c:pt>
              </c:numCache>
            </c:numRef>
          </c:val>
          <c:extLst>
            <c:ext xmlns:c16="http://schemas.microsoft.com/office/drawing/2014/chart" uri="{C3380CC4-5D6E-409C-BE32-E72D297353CC}">
              <c16:uniqueId val="{00000001-2226-4751-9BF3-0D74F71E06DE}"/>
            </c:ext>
          </c:extLst>
        </c:ser>
        <c:dLbls>
          <c:showLegendKey val="0"/>
          <c:showVal val="0"/>
          <c:showCatName val="0"/>
          <c:showSerName val="0"/>
          <c:showPercent val="0"/>
          <c:showBubbleSize val="0"/>
        </c:dLbls>
        <c:gapWidth val="150"/>
        <c:axId val="184282368"/>
        <c:axId val="1"/>
      </c:barChart>
      <c:catAx>
        <c:axId val="184282368"/>
        <c:scaling>
          <c:orientation val="minMax"/>
        </c:scaling>
        <c:delete val="0"/>
        <c:axPos val="b"/>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42" cap="flat" cmpd="sng" algn="ctr">
              <a:solidFill>
                <a:schemeClr val="dk1">
                  <a:tint val="75000"/>
                </a:schemeClr>
              </a:solidFill>
              <a:prstDash val="solid"/>
              <a:round/>
            </a:ln>
            <a:effectLst/>
          </c:spPr>
        </c:majorGridlines>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84282368"/>
        <c:crosses val="autoZero"/>
        <c:crossBetween val="between"/>
      </c:valAx>
      <c:spPr>
        <a:solidFill>
          <a:schemeClr val="dk1">
            <a:tint val="95000"/>
          </a:schemeClr>
        </a:solid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ayout>
        <c:manualLayout>
          <c:xMode val="edge"/>
          <c:yMode val="edge"/>
          <c:x val="0.83234951881014874"/>
          <c:y val="0.36616433362496353"/>
          <c:w val="0.14959492563429572"/>
          <c:h val="0.25525459317585303"/>
        </c:manualLayout>
      </c:layout>
      <c:overlay val="0"/>
      <c:spPr>
        <a:noFill/>
        <a:ln w="25368">
          <a:noFill/>
        </a:ln>
      </c:spPr>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
    <c:plotVisOnly val="1"/>
    <c:dispBlanksAs val="zero"/>
    <c:showDLblsOverMax val="0"/>
  </c:chart>
  <c:spPr>
    <a:solidFill>
      <a:schemeClr val="dk1"/>
    </a:solidFill>
    <a:ln>
      <a:noFill/>
    </a:ln>
    <a:effectLst/>
  </c:spPr>
  <c:txPr>
    <a:bodyPr/>
    <a:lstStyle/>
    <a:p>
      <a:pPr>
        <a:defRPr sz="1798"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t>Surveys with Immediate Jeopardy Cited</a:t>
            </a:r>
            <a:r>
              <a:rPr lang="en-US" sz="2800" dirty="0">
                <a:solidFill>
                  <a:srgbClr val="FF0000"/>
                </a:solidFill>
              </a:rPr>
              <a:t> </a:t>
            </a:r>
            <a:endParaRPr lang="en-US" sz="2800" dirty="0"/>
          </a:p>
        </c:rich>
      </c:tx>
      <c:layout>
        <c:manualLayout>
          <c:xMode val="edge"/>
          <c:yMode val="edge"/>
          <c:x val="9.8212219177901308E-2"/>
          <c:y val="3.3333291450273347E-2"/>
        </c:manualLayout>
      </c:layout>
      <c:overlay val="0"/>
    </c:title>
    <c:autoTitleDeleted val="0"/>
    <c:plotArea>
      <c:layout>
        <c:manualLayout>
          <c:layoutTarget val="inner"/>
          <c:xMode val="edge"/>
          <c:yMode val="edge"/>
          <c:x val="8.1974628171478561E-2"/>
          <c:y val="0.16596675415573053"/>
          <c:w val="0.72576785588715476"/>
          <c:h val="0.57866797900262479"/>
        </c:manualLayout>
      </c:layout>
      <c:barChart>
        <c:barDir val="col"/>
        <c:grouping val="clustered"/>
        <c:varyColors val="0"/>
        <c:ser>
          <c:idx val="0"/>
          <c:order val="0"/>
          <c:tx>
            <c:strRef>
              <c:f>Sheet1!$B$1</c:f>
              <c:strCache>
                <c:ptCount val="1"/>
                <c:pt idx="0">
                  <c:v>Home Health</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2019 Calendar Year</c:v>
                </c:pt>
                <c:pt idx="1">
                  <c:v>2020 Calendar Year</c:v>
                </c:pt>
                <c:pt idx="2">
                  <c:v>2021 Calendar Year</c:v>
                </c:pt>
                <c:pt idx="3">
                  <c:v>2022 Calendar Year</c:v>
                </c:pt>
                <c:pt idx="4">
                  <c:v>2023 Calendar Year</c:v>
                </c:pt>
              </c:strCache>
            </c:strRef>
          </c:cat>
          <c:val>
            <c:numRef>
              <c:f>Sheet1!$B$2:$B$6</c:f>
              <c:numCache>
                <c:formatCode>General</c:formatCode>
                <c:ptCount val="5"/>
                <c:pt idx="0">
                  <c:v>4</c:v>
                </c:pt>
                <c:pt idx="1">
                  <c:v>1</c:v>
                </c:pt>
                <c:pt idx="2">
                  <c:v>5</c:v>
                </c:pt>
                <c:pt idx="3">
                  <c:v>3</c:v>
                </c:pt>
                <c:pt idx="4">
                  <c:v>2</c:v>
                </c:pt>
              </c:numCache>
            </c:numRef>
          </c:val>
          <c:extLst>
            <c:ext xmlns:c16="http://schemas.microsoft.com/office/drawing/2014/chart" uri="{C3380CC4-5D6E-409C-BE32-E72D297353CC}">
              <c16:uniqueId val="{00000000-5C2D-44D5-8BF6-084BBD30D0E2}"/>
            </c:ext>
          </c:extLst>
        </c:ser>
        <c:ser>
          <c:idx val="1"/>
          <c:order val="1"/>
          <c:tx>
            <c:strRef>
              <c:f>Sheet1!$C$1</c:f>
              <c:strCache>
                <c:ptCount val="1"/>
                <c:pt idx="0">
                  <c:v>Hospice</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2019 Calendar Year</c:v>
                </c:pt>
                <c:pt idx="1">
                  <c:v>2020 Calendar Year</c:v>
                </c:pt>
                <c:pt idx="2">
                  <c:v>2021 Calendar Year</c:v>
                </c:pt>
                <c:pt idx="3">
                  <c:v>2022 Calendar Year</c:v>
                </c:pt>
                <c:pt idx="4">
                  <c:v>2023 Calendar Year</c:v>
                </c:pt>
              </c:strCache>
            </c:strRef>
          </c:cat>
          <c:val>
            <c:numRef>
              <c:f>Sheet1!$C$2:$C$6</c:f>
              <c:numCache>
                <c:formatCode>General</c:formatCode>
                <c:ptCount val="5"/>
                <c:pt idx="0">
                  <c:v>5</c:v>
                </c:pt>
                <c:pt idx="1">
                  <c:v>5</c:v>
                </c:pt>
                <c:pt idx="2">
                  <c:v>10</c:v>
                </c:pt>
                <c:pt idx="3">
                  <c:v>9</c:v>
                </c:pt>
                <c:pt idx="4">
                  <c:v>3</c:v>
                </c:pt>
              </c:numCache>
            </c:numRef>
          </c:val>
          <c:extLst>
            <c:ext xmlns:c16="http://schemas.microsoft.com/office/drawing/2014/chart" uri="{C3380CC4-5D6E-409C-BE32-E72D297353CC}">
              <c16:uniqueId val="{00000001-5C2D-44D5-8BF6-084BBD30D0E2}"/>
            </c:ext>
          </c:extLst>
        </c:ser>
        <c:dLbls>
          <c:showLegendKey val="0"/>
          <c:showVal val="0"/>
          <c:showCatName val="0"/>
          <c:showSerName val="0"/>
          <c:showPercent val="0"/>
          <c:showBubbleSize val="0"/>
        </c:dLbls>
        <c:gapWidth val="150"/>
        <c:axId val="40127104"/>
        <c:axId val="40145280"/>
      </c:barChart>
      <c:catAx>
        <c:axId val="40127104"/>
        <c:scaling>
          <c:orientation val="minMax"/>
        </c:scaling>
        <c:delete val="0"/>
        <c:axPos val="b"/>
        <c:numFmt formatCode="General" sourceLinked="0"/>
        <c:majorTickMark val="none"/>
        <c:minorTickMark val="none"/>
        <c:tickLblPos val="nextTo"/>
        <c:txPr>
          <a:bodyPr rot="0" vert="horz"/>
          <a:lstStyle/>
          <a:p>
            <a:pPr>
              <a:defRPr sz="2000" b="1" baseline="0"/>
            </a:pPr>
            <a:endParaRPr lang="en-US"/>
          </a:p>
        </c:txPr>
        <c:crossAx val="40145280"/>
        <c:crosses val="autoZero"/>
        <c:auto val="1"/>
        <c:lblAlgn val="ctr"/>
        <c:lblOffset val="100"/>
        <c:noMultiLvlLbl val="0"/>
      </c:catAx>
      <c:valAx>
        <c:axId val="40145280"/>
        <c:scaling>
          <c:orientation val="minMax"/>
          <c:max val="15"/>
        </c:scaling>
        <c:delete val="0"/>
        <c:axPos val="l"/>
        <c:majorGridlines/>
        <c:numFmt formatCode="General" sourceLinked="1"/>
        <c:majorTickMark val="none"/>
        <c:minorTickMark val="none"/>
        <c:tickLblPos val="nextTo"/>
        <c:txPr>
          <a:bodyPr/>
          <a:lstStyle/>
          <a:p>
            <a:pPr>
              <a:defRPr b="1"/>
            </a:pPr>
            <a:endParaRPr lang="en-US"/>
          </a:p>
        </c:txPr>
        <c:crossAx val="40127104"/>
        <c:crosses val="autoZero"/>
        <c:crossBetween val="between"/>
        <c:majorUnit val="5"/>
      </c:valAx>
    </c:plotArea>
    <c:legend>
      <c:legendPos val="r"/>
      <c:layout>
        <c:manualLayout>
          <c:xMode val="edge"/>
          <c:yMode val="edge"/>
          <c:x val="0.81711638045533908"/>
          <c:y val="0.253968212306795"/>
          <c:w val="0.1787169728783902"/>
          <c:h val="0.30164922247988585"/>
        </c:manualLayout>
      </c:layout>
      <c:overlay val="0"/>
      <c:txPr>
        <a:bodyPr/>
        <a:lstStyle/>
        <a:p>
          <a:pPr>
            <a:defRPr sz="2500" b="1"/>
          </a:pPr>
          <a:endParaRPr lang="en-US"/>
        </a:p>
      </c:txPr>
    </c:legend>
    <c:plotVisOnly val="1"/>
    <c:dispBlanksAs val="gap"/>
    <c:showDLblsOverMax val="0"/>
  </c:chart>
  <c:txPr>
    <a:bodyPr/>
    <a:lstStyle/>
    <a:p>
      <a:pPr>
        <a:defRPr sz="2800">
          <a:latin typeface="Perpetua" panose="02020502060401020303"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7"/>
    </mc:Choice>
    <mc:Fallback>
      <c:style val="47"/>
    </mc:Fallback>
  </mc:AlternateContent>
  <c:clrMapOvr bg1="dk1" tx1="lt1" bg2="dk2" tx2="lt2" accent1="accent1" accent2="accent2" accent3="accent3" accent4="accent4" accent5="accent5" accent6="accent6" hlink="hlink" folHlink="folHlink"/>
  <c:chart>
    <c:title>
      <c:tx>
        <c:rich>
          <a:bodyPr/>
          <a:lstStyle/>
          <a:p>
            <a:pPr>
              <a:defRPr>
                <a:latin typeface="Perpetua" panose="02020502060401020303" pitchFamily="18" charset="0"/>
              </a:defRPr>
            </a:pPr>
            <a:r>
              <a:rPr lang="en-US" sz="3000" dirty="0">
                <a:latin typeface="Perpetua" panose="02020502060401020303" pitchFamily="18" charset="0"/>
              </a:rPr>
              <a:t>Home Health Survey Statistics for 2023</a:t>
            </a:r>
          </a:p>
        </c:rich>
      </c:tx>
      <c:layout>
        <c:manualLayout>
          <c:xMode val="edge"/>
          <c:yMode val="edge"/>
          <c:x val="0.16576390701705021"/>
          <c:y val="3.1606882473024206E-2"/>
        </c:manualLayout>
      </c:layout>
      <c:overlay val="0"/>
    </c:title>
    <c:autoTitleDeleted val="0"/>
    <c:plotArea>
      <c:layout>
        <c:manualLayout>
          <c:layoutTarget val="inner"/>
          <c:xMode val="edge"/>
          <c:yMode val="edge"/>
          <c:x val="9.1583617594710426E-2"/>
          <c:y val="0.18669385954252571"/>
          <c:w val="0.86935431642107563"/>
          <c:h val="0.49646093480739151"/>
        </c:manualLayout>
      </c:layout>
      <c:barChart>
        <c:barDir val="col"/>
        <c:grouping val="stacked"/>
        <c:varyColors val="0"/>
        <c:ser>
          <c:idx val="0"/>
          <c:order val="0"/>
          <c:tx>
            <c:strRef>
              <c:f>Sheet1!$B$1</c:f>
              <c:strCache>
                <c:ptCount val="1"/>
                <c:pt idx="0">
                  <c:v>Series 1</c:v>
                </c:pt>
              </c:strCache>
            </c:strRef>
          </c:tx>
          <c:invertIfNegative val="0"/>
          <c:dLbls>
            <c:dLbl>
              <c:idx val="0"/>
              <c:layout>
                <c:manualLayout>
                  <c:x val="-2.7777780815592826E-3"/>
                  <c:y val="-0.254208754208754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DE-4668-BC71-887042AB57AF}"/>
                </c:ext>
              </c:extLst>
            </c:dLbl>
            <c:dLbl>
              <c:idx val="1"/>
              <c:layout>
                <c:manualLayout>
                  <c:x val="-5.0925343201343225E-17"/>
                  <c:y val="-0.1111111111111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DE-4668-BC71-887042AB57AF}"/>
                </c:ext>
              </c:extLst>
            </c:dLbl>
            <c:dLbl>
              <c:idx val="2"/>
              <c:layout>
                <c:manualLayout>
                  <c:x val="0"/>
                  <c:y val="-0.124579124579124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DE-4668-BC71-887042AB57AF}"/>
                </c:ext>
              </c:extLst>
            </c:dLbl>
            <c:dLbl>
              <c:idx val="3"/>
              <c:layout>
                <c:manualLayout>
                  <c:x val="1.3888890407796413E-3"/>
                  <c:y val="-3.8720538720538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DE-4668-BC71-887042AB57AF}"/>
                </c:ext>
              </c:extLst>
            </c:dLbl>
            <c:dLbl>
              <c:idx val="4"/>
              <c:layout>
                <c:manualLayout>
                  <c:x val="0"/>
                  <c:y val="-8.4175084175084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DE-4668-BC71-887042AB57AF}"/>
                </c:ext>
              </c:extLst>
            </c:dLbl>
            <c:dLbl>
              <c:idx val="5"/>
              <c:layout>
                <c:manualLayout>
                  <c:x val="0"/>
                  <c:y val="-6.5656565656565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DE-4668-BC71-887042AB57AF}"/>
                </c:ext>
              </c:extLst>
            </c:dLbl>
            <c:dLbl>
              <c:idx val="6"/>
              <c:layout>
                <c:manualLayout>
                  <c:x val="3.1055904418239243E-3"/>
                  <c:y val="-6.0534364422470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DE-4668-BC71-887042AB57AF}"/>
                </c:ext>
              </c:extLst>
            </c:dLbl>
            <c:dLbl>
              <c:idx val="7"/>
              <c:layout>
                <c:manualLayout>
                  <c:x val="0"/>
                  <c:y val="-0.131313131313131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DE-4668-BC71-887042AB57AF}"/>
                </c:ext>
              </c:extLst>
            </c:dLbl>
            <c:spPr>
              <a:noFill/>
              <a:ln>
                <a:noFill/>
              </a:ln>
              <a:effectLst/>
            </c:spPr>
            <c:txPr>
              <a:bodyPr/>
              <a:lstStyle/>
              <a:p>
                <a:pPr>
                  <a:defRPr sz="2400" b="1">
                    <a:latin typeface="Perpetua" panose="02020502060401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Standard Surveys</c:v>
                </c:pt>
                <c:pt idx="1">
                  <c:v>Follow up Surveys</c:v>
                </c:pt>
                <c:pt idx="2">
                  <c:v>Complaint Surveys</c:v>
                </c:pt>
                <c:pt idx="3">
                  <c:v>Complaint F/U</c:v>
                </c:pt>
                <c:pt idx="4">
                  <c:v>C/O Substantiated</c:v>
                </c:pt>
                <c:pt idx="5">
                  <c:v>C/O Unsubstantiated</c:v>
                </c:pt>
                <c:pt idx="6">
                  <c:v>New HH Agencies</c:v>
                </c:pt>
                <c:pt idx="7">
                  <c:v>Pending Applications</c:v>
                </c:pt>
              </c:strCache>
            </c:strRef>
          </c:cat>
          <c:val>
            <c:numRef>
              <c:f>Sheet1!$B$2:$B$9</c:f>
              <c:numCache>
                <c:formatCode>General</c:formatCode>
                <c:ptCount val="8"/>
                <c:pt idx="0">
                  <c:v>34</c:v>
                </c:pt>
                <c:pt idx="1">
                  <c:v>7</c:v>
                </c:pt>
                <c:pt idx="2">
                  <c:v>12</c:v>
                </c:pt>
                <c:pt idx="3">
                  <c:v>2</c:v>
                </c:pt>
                <c:pt idx="4">
                  <c:v>7</c:v>
                </c:pt>
                <c:pt idx="5">
                  <c:v>5</c:v>
                </c:pt>
                <c:pt idx="6">
                  <c:v>5</c:v>
                </c:pt>
                <c:pt idx="7">
                  <c:v>14</c:v>
                </c:pt>
              </c:numCache>
            </c:numRef>
          </c:val>
          <c:extLst>
            <c:ext xmlns:c16="http://schemas.microsoft.com/office/drawing/2014/chart" uri="{C3380CC4-5D6E-409C-BE32-E72D297353CC}">
              <c16:uniqueId val="{00000000-5C10-44CC-83F7-A038B9EC5496}"/>
            </c:ext>
          </c:extLst>
        </c:ser>
        <c:dLbls>
          <c:showLegendKey val="0"/>
          <c:showVal val="0"/>
          <c:showCatName val="0"/>
          <c:showSerName val="0"/>
          <c:showPercent val="0"/>
          <c:showBubbleSize val="0"/>
        </c:dLbls>
        <c:gapWidth val="150"/>
        <c:overlap val="100"/>
        <c:axId val="40411136"/>
        <c:axId val="40412672"/>
      </c:barChart>
      <c:catAx>
        <c:axId val="40411136"/>
        <c:scaling>
          <c:orientation val="minMax"/>
        </c:scaling>
        <c:delete val="0"/>
        <c:axPos val="b"/>
        <c:numFmt formatCode="General" sourceLinked="0"/>
        <c:majorTickMark val="out"/>
        <c:minorTickMark val="none"/>
        <c:tickLblPos val="nextTo"/>
        <c:txPr>
          <a:bodyPr/>
          <a:lstStyle/>
          <a:p>
            <a:pPr>
              <a:defRPr sz="1700" b="1">
                <a:latin typeface="Perpetua" panose="02020502060401020303" pitchFamily="18" charset="0"/>
              </a:defRPr>
            </a:pPr>
            <a:endParaRPr lang="en-US"/>
          </a:p>
        </c:txPr>
        <c:crossAx val="40412672"/>
        <c:crosses val="autoZero"/>
        <c:auto val="1"/>
        <c:lblAlgn val="ctr"/>
        <c:lblOffset val="100"/>
        <c:noMultiLvlLbl val="0"/>
      </c:catAx>
      <c:valAx>
        <c:axId val="40412672"/>
        <c:scaling>
          <c:orientation val="minMax"/>
        </c:scaling>
        <c:delete val="0"/>
        <c:axPos val="l"/>
        <c:majorGridlines/>
        <c:numFmt formatCode="General" sourceLinked="1"/>
        <c:majorTickMark val="out"/>
        <c:minorTickMark val="none"/>
        <c:tickLblPos val="nextTo"/>
        <c:crossAx val="40411136"/>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6"/>
    </mc:Choice>
    <mc:Fallback>
      <c:style val="46"/>
    </mc:Fallback>
  </mc:AlternateContent>
  <c:clrMapOvr bg1="dk1" tx1="lt1" bg2="dk2" tx2="lt2" accent1="accent1" accent2="accent2" accent3="accent3" accent4="accent4" accent5="accent5" accent6="accent6" hlink="hlink" folHlink="folHlink"/>
  <c:chart>
    <c:title>
      <c:tx>
        <c:rich>
          <a:bodyPr/>
          <a:lstStyle/>
          <a:p>
            <a:pPr algn="ctr">
              <a:defRPr sz="2800">
                <a:latin typeface="Perpetua" panose="02020502060401020303" pitchFamily="18" charset="0"/>
              </a:defRPr>
            </a:pPr>
            <a:r>
              <a:rPr lang="en-US" sz="3200" b="1" i="0">
                <a:latin typeface="Perpetua" panose="02020502060401020303" pitchFamily="18" charset="0"/>
              </a:rPr>
              <a:t>Hospice</a:t>
            </a:r>
            <a:r>
              <a:rPr lang="en-US" sz="3200" b="1" i="0" baseline="0">
                <a:latin typeface="Perpetua" panose="02020502060401020303" pitchFamily="18" charset="0"/>
              </a:rPr>
              <a:t> Survey Statistics for            Calendar Year 2023</a:t>
            </a:r>
            <a:endParaRPr lang="en-US" sz="3200" b="1" i="0" baseline="0">
              <a:solidFill>
                <a:srgbClr val="FF0000"/>
              </a:solidFill>
              <a:effectLst/>
              <a:latin typeface="Perpetua" panose="02020502060401020303" pitchFamily="18" charset="0"/>
            </a:endParaRPr>
          </a:p>
          <a:p>
            <a:pPr algn="ctr">
              <a:defRPr sz="2800">
                <a:latin typeface="Perpetua" panose="02020502060401020303" pitchFamily="18" charset="0"/>
              </a:defRPr>
            </a:pPr>
            <a:endParaRPr lang="en-US" sz="2800">
              <a:latin typeface="Perpetua" panose="02020502060401020303" pitchFamily="18" charset="0"/>
            </a:endParaRPr>
          </a:p>
        </c:rich>
      </c:tx>
      <c:layout>
        <c:manualLayout>
          <c:xMode val="edge"/>
          <c:yMode val="edge"/>
          <c:x val="0.20604166666666668"/>
          <c:y val="1.9433945756780403E-2"/>
        </c:manualLayout>
      </c:layout>
      <c:overlay val="0"/>
    </c:title>
    <c:autoTitleDeleted val="0"/>
    <c:plotArea>
      <c:layout>
        <c:manualLayout>
          <c:layoutTarget val="inner"/>
          <c:xMode val="edge"/>
          <c:yMode val="edge"/>
          <c:x val="8.0535979877515318E-2"/>
          <c:y val="0.20867833187518228"/>
          <c:w val="0.892270997375328"/>
          <c:h val="0.47847302420530774"/>
        </c:manualLayout>
      </c:layout>
      <c:barChart>
        <c:barDir val="col"/>
        <c:grouping val="stacked"/>
        <c:varyColors val="0"/>
        <c:ser>
          <c:idx val="0"/>
          <c:order val="0"/>
          <c:tx>
            <c:strRef>
              <c:f>Sheet1!$B$1</c:f>
              <c:strCache>
                <c:ptCount val="1"/>
                <c:pt idx="0">
                  <c:v>Series 1</c:v>
                </c:pt>
              </c:strCache>
            </c:strRef>
          </c:tx>
          <c:invertIfNegative val="0"/>
          <c:dLbls>
            <c:dLbl>
              <c:idx val="0"/>
              <c:layout>
                <c:manualLayout>
                  <c:x val="-5.5555555555555558E-3"/>
                  <c:y val="-0.224074074074074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39-47F3-8D63-F0C6FD193B15}"/>
                </c:ext>
              </c:extLst>
            </c:dLbl>
            <c:dLbl>
              <c:idx val="1"/>
              <c:layout>
                <c:manualLayout>
                  <c:x val="0"/>
                  <c:y val="-0.127777777777777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39-47F3-8D63-F0C6FD193B15}"/>
                </c:ext>
              </c:extLst>
            </c:dLbl>
            <c:dLbl>
              <c:idx val="2"/>
              <c:layout>
                <c:manualLayout>
                  <c:x val="1.224996481757285E-3"/>
                  <c:y val="-0.227789039334834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39-47F3-8D63-F0C6FD193B15}"/>
                </c:ext>
              </c:extLst>
            </c:dLbl>
            <c:dLbl>
              <c:idx val="3"/>
              <c:layout>
                <c:manualLayout>
                  <c:x val="5.0925337632079971E-17"/>
                  <c:y val="-0.112962962962962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39-47F3-8D63-F0C6FD193B15}"/>
                </c:ext>
              </c:extLst>
            </c:dLbl>
            <c:dLbl>
              <c:idx val="4"/>
              <c:layout>
                <c:manualLayout>
                  <c:x val="0"/>
                  <c:y val="-0.116678008000980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39-47F3-8D63-F0C6FD193B15}"/>
                </c:ext>
              </c:extLst>
            </c:dLbl>
            <c:dLbl>
              <c:idx val="5"/>
              <c:layout>
                <c:manualLayout>
                  <c:x val="3.2779873915473408E-4"/>
                  <c:y val="-0.13248898281065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39-47F3-8D63-F0C6FD193B15}"/>
                </c:ext>
              </c:extLst>
            </c:dLbl>
            <c:dLbl>
              <c:idx val="6"/>
              <c:layout>
                <c:manualLayout>
                  <c:x val="1.3888888888888889E-3"/>
                  <c:y val="-7.2222222222222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39-47F3-8D63-F0C6FD193B15}"/>
                </c:ext>
              </c:extLst>
            </c:dLbl>
            <c:dLbl>
              <c:idx val="7"/>
              <c:layout>
                <c:manualLayout>
                  <c:x val="0"/>
                  <c:y val="-0.117668662035477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39-47F3-8D63-F0C6FD193B15}"/>
                </c:ext>
              </c:extLst>
            </c:dLbl>
            <c:spPr>
              <a:noFill/>
              <a:ln>
                <a:noFill/>
              </a:ln>
              <a:effectLst/>
            </c:spPr>
            <c:txPr>
              <a:bodyPr/>
              <a:lstStyle/>
              <a:p>
                <a:pPr>
                  <a:defRPr sz="1800" b="1">
                    <a:latin typeface="Perpetua" panose="02020502060401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Standard Surveys</c:v>
                </c:pt>
                <c:pt idx="1">
                  <c:v>Follow up Surveys</c:v>
                </c:pt>
                <c:pt idx="2">
                  <c:v>Complaint Surveys</c:v>
                </c:pt>
                <c:pt idx="3">
                  <c:v>Complaint F/U</c:v>
                </c:pt>
                <c:pt idx="4">
                  <c:v>C/O Substantiated</c:v>
                </c:pt>
                <c:pt idx="5">
                  <c:v>C/O Unsubstantiated</c:v>
                </c:pt>
                <c:pt idx="6">
                  <c:v>New Hospice Agencies</c:v>
                </c:pt>
                <c:pt idx="7">
                  <c:v>Pending Applications</c:v>
                </c:pt>
              </c:strCache>
            </c:strRef>
          </c:cat>
          <c:val>
            <c:numRef>
              <c:f>Sheet1!$B$2:$B$9</c:f>
              <c:numCache>
                <c:formatCode>General</c:formatCode>
                <c:ptCount val="8"/>
                <c:pt idx="0">
                  <c:v>27</c:v>
                </c:pt>
                <c:pt idx="1">
                  <c:v>7</c:v>
                </c:pt>
                <c:pt idx="2">
                  <c:v>30</c:v>
                </c:pt>
                <c:pt idx="3">
                  <c:v>4</c:v>
                </c:pt>
                <c:pt idx="4">
                  <c:v>14</c:v>
                </c:pt>
                <c:pt idx="5">
                  <c:v>16</c:v>
                </c:pt>
                <c:pt idx="6">
                  <c:v>4</c:v>
                </c:pt>
                <c:pt idx="7">
                  <c:v>12</c:v>
                </c:pt>
              </c:numCache>
            </c:numRef>
          </c:val>
          <c:extLst>
            <c:ext xmlns:c16="http://schemas.microsoft.com/office/drawing/2014/chart" uri="{C3380CC4-5D6E-409C-BE32-E72D297353CC}">
              <c16:uniqueId val="{00000000-E5F3-411C-B56C-9349932E31A4}"/>
            </c:ext>
          </c:extLst>
        </c:ser>
        <c:dLbls>
          <c:showLegendKey val="0"/>
          <c:showVal val="0"/>
          <c:showCatName val="0"/>
          <c:showSerName val="0"/>
          <c:showPercent val="0"/>
          <c:showBubbleSize val="0"/>
        </c:dLbls>
        <c:gapWidth val="150"/>
        <c:overlap val="100"/>
        <c:axId val="40516224"/>
        <c:axId val="40518016"/>
      </c:barChart>
      <c:catAx>
        <c:axId val="40516224"/>
        <c:scaling>
          <c:orientation val="minMax"/>
        </c:scaling>
        <c:delete val="0"/>
        <c:axPos val="b"/>
        <c:numFmt formatCode="General" sourceLinked="0"/>
        <c:majorTickMark val="out"/>
        <c:minorTickMark val="none"/>
        <c:tickLblPos val="nextTo"/>
        <c:txPr>
          <a:bodyPr/>
          <a:lstStyle/>
          <a:p>
            <a:pPr>
              <a:defRPr>
                <a:latin typeface="Perpetua" panose="02020502060401020303" pitchFamily="18" charset="0"/>
              </a:defRPr>
            </a:pPr>
            <a:endParaRPr lang="en-US"/>
          </a:p>
        </c:txPr>
        <c:crossAx val="40518016"/>
        <c:crosses val="autoZero"/>
        <c:auto val="1"/>
        <c:lblAlgn val="ctr"/>
        <c:lblOffset val="100"/>
        <c:noMultiLvlLbl val="0"/>
      </c:catAx>
      <c:valAx>
        <c:axId val="40518016"/>
        <c:scaling>
          <c:orientation val="minMax"/>
        </c:scaling>
        <c:delete val="0"/>
        <c:axPos val="l"/>
        <c:majorGridlines/>
        <c:numFmt formatCode="General" sourceLinked="1"/>
        <c:majorTickMark val="out"/>
        <c:minorTickMark val="none"/>
        <c:tickLblPos val="nextTo"/>
        <c:txPr>
          <a:bodyPr/>
          <a:lstStyle/>
          <a:p>
            <a:pPr>
              <a:defRPr>
                <a:latin typeface="Perpetua" panose="02020502060401020303" pitchFamily="18" charset="0"/>
              </a:defRPr>
            </a:pPr>
            <a:endParaRPr lang="en-US"/>
          </a:p>
        </c:txPr>
        <c:crossAx val="40516224"/>
        <c:crosses val="autoZero"/>
        <c:crossBetween val="between"/>
      </c:valAx>
    </c:plotArea>
    <c:plotVisOnly val="1"/>
    <c:dispBlanksAs val="gap"/>
    <c:showDLblsOverMax val="0"/>
  </c:chart>
  <c:txPr>
    <a:bodyPr/>
    <a:lstStyle/>
    <a:p>
      <a:pPr>
        <a:defRPr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196" b="1" i="0" u="none" strike="noStrike" kern="1200" baseline="0">
                <a:solidFill>
                  <a:schemeClr val="lt1"/>
                </a:solidFill>
                <a:latin typeface="Perpetua" panose="02020502060401020303" pitchFamily="18" charset="0"/>
                <a:ea typeface="+mn-ea"/>
                <a:cs typeface="+mn-cs"/>
              </a:defRPr>
            </a:pPr>
            <a:r>
              <a:rPr lang="en-US" sz="3196">
                <a:latin typeface="Perpetua" panose="02020502060401020303" pitchFamily="18" charset="0"/>
              </a:rPr>
              <a:t>Unduplicated Admissions</a:t>
            </a:r>
          </a:p>
        </c:rich>
      </c:tx>
      <c:layout>
        <c:manualLayout>
          <c:xMode val="edge"/>
          <c:yMode val="edge"/>
          <c:x val="0.26338279199475068"/>
          <c:y val="2.2222222222222223E-2"/>
        </c:manualLayout>
      </c:layout>
      <c:overlay val="0"/>
      <c:spPr>
        <a:noFill/>
        <a:ln w="25368">
          <a:noFill/>
        </a:ln>
      </c:spPr>
    </c:title>
    <c:autoTitleDeleted val="0"/>
    <c:plotArea>
      <c:layout>
        <c:manualLayout>
          <c:layoutTarget val="inner"/>
          <c:xMode val="edge"/>
          <c:yMode val="edge"/>
          <c:x val="0.11638342082239721"/>
          <c:y val="0.13200466608340625"/>
          <c:w val="0.72583453630796146"/>
          <c:h val="0.68185298953015483"/>
        </c:manualLayout>
      </c:layout>
      <c:barChart>
        <c:barDir val="col"/>
        <c:grouping val="clustered"/>
        <c:varyColors val="0"/>
        <c:ser>
          <c:idx val="0"/>
          <c:order val="0"/>
          <c:tx>
            <c:strRef>
              <c:f>Sheet1!$C$1</c:f>
              <c:strCache>
                <c:ptCount val="1"/>
                <c:pt idx="0">
                  <c:v>Home Health</c:v>
                </c:pt>
              </c:strCache>
            </c:strRef>
          </c:tx>
          <c:spPr>
            <a:solidFill>
              <a:srgbClr val="AAAACA">
                <a:lumMod val="75000"/>
              </a:srgbClr>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Sheet1!$C$2:$C$6</c:f>
              <c:numCache>
                <c:formatCode>#,##0</c:formatCode>
                <c:ptCount val="5"/>
                <c:pt idx="0">
                  <c:v>126862</c:v>
                </c:pt>
                <c:pt idx="1">
                  <c:v>124841</c:v>
                </c:pt>
                <c:pt idx="2">
                  <c:v>120420</c:v>
                </c:pt>
                <c:pt idx="3">
                  <c:v>125314</c:v>
                </c:pt>
                <c:pt idx="4">
                  <c:v>109795</c:v>
                </c:pt>
              </c:numCache>
            </c:numRef>
          </c:val>
          <c:extLst>
            <c:ext xmlns:c16="http://schemas.microsoft.com/office/drawing/2014/chart" uri="{C3380CC4-5D6E-409C-BE32-E72D297353CC}">
              <c16:uniqueId val="{00000000-2226-4751-9BF3-0D74F71E06DE}"/>
            </c:ext>
          </c:extLst>
        </c:ser>
        <c:ser>
          <c:idx val="1"/>
          <c:order val="1"/>
          <c:tx>
            <c:strRef>
              <c:f>Sheet1!$B$1</c:f>
              <c:strCache>
                <c:ptCount val="1"/>
                <c:pt idx="0">
                  <c:v>Hospice</c:v>
                </c:pt>
              </c:strCache>
            </c:strRef>
          </c:tx>
          <c:spPr>
            <a:solidFill>
              <a:srgbClr val="FF3399">
                <a:lumMod val="75000"/>
              </a:srgbClr>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Sheet1!$B$2:$B$6</c:f>
              <c:numCache>
                <c:formatCode>#,##0</c:formatCode>
                <c:ptCount val="5"/>
                <c:pt idx="0">
                  <c:v>34538</c:v>
                </c:pt>
                <c:pt idx="1">
                  <c:v>35341</c:v>
                </c:pt>
                <c:pt idx="2">
                  <c:v>36679</c:v>
                </c:pt>
                <c:pt idx="3">
                  <c:v>36617</c:v>
                </c:pt>
                <c:pt idx="4">
                  <c:v>37498</c:v>
                </c:pt>
              </c:numCache>
            </c:numRef>
          </c:val>
          <c:extLst>
            <c:ext xmlns:c16="http://schemas.microsoft.com/office/drawing/2014/chart" uri="{C3380CC4-5D6E-409C-BE32-E72D297353CC}">
              <c16:uniqueId val="{00000001-2226-4751-9BF3-0D74F71E06DE}"/>
            </c:ext>
          </c:extLst>
        </c:ser>
        <c:dLbls>
          <c:showLegendKey val="0"/>
          <c:showVal val="0"/>
          <c:showCatName val="0"/>
          <c:showSerName val="0"/>
          <c:showPercent val="0"/>
          <c:showBubbleSize val="0"/>
        </c:dLbls>
        <c:gapWidth val="150"/>
        <c:overlap val="-100"/>
        <c:axId val="184282368"/>
        <c:axId val="1"/>
      </c:barChart>
      <c:catAx>
        <c:axId val="184282368"/>
        <c:scaling>
          <c:orientation val="minMax"/>
        </c:scaling>
        <c:delete val="0"/>
        <c:axPos val="b"/>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42" cap="flat" cmpd="sng" algn="ctr">
              <a:solidFill>
                <a:schemeClr val="dk1">
                  <a:tint val="75000"/>
                </a:schemeClr>
              </a:solidFill>
              <a:prstDash val="solid"/>
              <a:round/>
            </a:ln>
            <a:effectLst/>
          </c:spPr>
        </c:majorGridlines>
        <c:numFmt formatCode="#,##0"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1798" b="1" i="0" u="none" strike="noStrike" kern="1200" baseline="0">
                <a:solidFill>
                  <a:schemeClr val="lt1"/>
                </a:solidFill>
                <a:latin typeface="Perpetua" panose="02020502060401020303" pitchFamily="18" charset="0"/>
                <a:ea typeface="+mn-ea"/>
                <a:cs typeface="+mn-cs"/>
              </a:defRPr>
            </a:pPr>
            <a:endParaRPr lang="en-US"/>
          </a:p>
        </c:txPr>
        <c:crossAx val="184282368"/>
        <c:crosses val="autoZero"/>
        <c:crossBetween val="between"/>
      </c:valAx>
      <c:spPr>
        <a:solidFill>
          <a:schemeClr val="dk1">
            <a:tint val="95000"/>
          </a:schemeClr>
        </a:solid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legendEntry>
      <c:layout>
        <c:manualLayout>
          <c:xMode val="edge"/>
          <c:yMode val="edge"/>
          <c:x val="0.84901618547681534"/>
          <c:y val="0.35334386086354591"/>
          <c:w val="0.13015048118985126"/>
          <c:h val="0.24955654581638834"/>
        </c:manualLayout>
      </c:layout>
      <c:overlay val="0"/>
      <c:spPr>
        <a:noFill/>
        <a:ln w="25368">
          <a:noFill/>
        </a:ln>
      </c:spPr>
      <c:txPr>
        <a:bodyPr rot="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legend>
    <c:plotVisOnly val="1"/>
    <c:dispBlanksAs val="zero"/>
    <c:showDLblsOverMax val="0"/>
  </c:chart>
  <c:spPr>
    <a:solidFill>
      <a:schemeClr val="dk1"/>
    </a:solidFill>
    <a:ln>
      <a:noFill/>
    </a:ln>
    <a:effectLst/>
  </c:spPr>
  <c:txPr>
    <a:bodyPr/>
    <a:lstStyle/>
    <a:p>
      <a:pPr>
        <a:defRPr sz="1798" b="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3200" dirty="0">
                <a:latin typeface="Perpetua" panose="02020502060401020303" pitchFamily="18" charset="0"/>
              </a:rPr>
              <a:t>Closed Agencies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Home Health</c:v>
                </c:pt>
              </c:strCache>
            </c:strRef>
          </c:tx>
          <c:spPr>
            <a:solidFill>
              <a:srgbClr val="C21FD3"/>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            Calendar Year</c:v>
                </c:pt>
                <c:pt idx="1">
                  <c:v>2020            Calendar Year</c:v>
                </c:pt>
                <c:pt idx="2">
                  <c:v>2021            Calendar Year </c:v>
                </c:pt>
                <c:pt idx="3">
                  <c:v>2022            Calendar Year</c:v>
                </c:pt>
                <c:pt idx="4">
                  <c:v>2023            Calendar Year</c:v>
                </c:pt>
              </c:strCache>
            </c:strRef>
          </c:cat>
          <c:val>
            <c:numRef>
              <c:f>Sheet1!$B$2:$B$6</c:f>
              <c:numCache>
                <c:formatCode>General</c:formatCode>
                <c:ptCount val="5"/>
                <c:pt idx="0">
                  <c:v>8</c:v>
                </c:pt>
                <c:pt idx="1">
                  <c:v>5</c:v>
                </c:pt>
                <c:pt idx="2">
                  <c:v>4</c:v>
                </c:pt>
                <c:pt idx="3">
                  <c:v>9</c:v>
                </c:pt>
                <c:pt idx="4">
                  <c:v>9</c:v>
                </c:pt>
              </c:numCache>
            </c:numRef>
          </c:val>
          <c:extLst>
            <c:ext xmlns:c16="http://schemas.microsoft.com/office/drawing/2014/chart" uri="{C3380CC4-5D6E-409C-BE32-E72D297353CC}">
              <c16:uniqueId val="{00000000-7D7B-4D92-90E8-31B9C2D2C0E8}"/>
            </c:ext>
          </c:extLst>
        </c:ser>
        <c:ser>
          <c:idx val="1"/>
          <c:order val="1"/>
          <c:tx>
            <c:strRef>
              <c:f>Sheet1!$C$1</c:f>
              <c:strCache>
                <c:ptCount val="1"/>
                <c:pt idx="0">
                  <c:v>Hospice</c:v>
                </c:pt>
              </c:strCache>
            </c:strRef>
          </c:tx>
          <c:spPr>
            <a:solidFill>
              <a:srgbClr val="00B05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            Calendar Year</c:v>
                </c:pt>
                <c:pt idx="1">
                  <c:v>2020            Calendar Year</c:v>
                </c:pt>
                <c:pt idx="2">
                  <c:v>2021            Calendar Year </c:v>
                </c:pt>
                <c:pt idx="3">
                  <c:v>2022            Calendar Year</c:v>
                </c:pt>
                <c:pt idx="4">
                  <c:v>2023            Calendar Year</c:v>
                </c:pt>
              </c:strCache>
            </c:strRef>
          </c:cat>
          <c:val>
            <c:numRef>
              <c:f>Sheet1!$C$2:$C$6</c:f>
              <c:numCache>
                <c:formatCode>General</c:formatCode>
                <c:ptCount val="5"/>
                <c:pt idx="0">
                  <c:v>3</c:v>
                </c:pt>
                <c:pt idx="1">
                  <c:v>1</c:v>
                </c:pt>
                <c:pt idx="2">
                  <c:v>1</c:v>
                </c:pt>
                <c:pt idx="3">
                  <c:v>1</c:v>
                </c:pt>
                <c:pt idx="4">
                  <c:v>1</c:v>
                </c:pt>
              </c:numCache>
            </c:numRef>
          </c:val>
          <c:extLst>
            <c:ext xmlns:c16="http://schemas.microsoft.com/office/drawing/2014/chart" uri="{C3380CC4-5D6E-409C-BE32-E72D297353CC}">
              <c16:uniqueId val="{00000001-7D7B-4D92-90E8-31B9C2D2C0E8}"/>
            </c:ext>
          </c:extLst>
        </c:ser>
        <c:dLbls>
          <c:showLegendKey val="0"/>
          <c:showVal val="0"/>
          <c:showCatName val="0"/>
          <c:showSerName val="0"/>
          <c:showPercent val="0"/>
          <c:showBubbleSize val="0"/>
        </c:dLbls>
        <c:gapWidth val="100"/>
        <c:overlap val="-24"/>
        <c:axId val="915942608"/>
        <c:axId val="915949448"/>
      </c:barChart>
      <c:catAx>
        <c:axId val="91594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915949448"/>
        <c:crosses val="autoZero"/>
        <c:auto val="1"/>
        <c:lblAlgn val="ctr"/>
        <c:lblOffset val="100"/>
        <c:noMultiLvlLbl val="0"/>
      </c:catAx>
      <c:valAx>
        <c:axId val="915949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5942608"/>
        <c:crosses val="autoZero"/>
        <c:crossBetween val="between"/>
      </c:valAx>
      <c:spPr>
        <a:noFill/>
        <a:ln>
          <a:noFill/>
        </a:ln>
        <a:effectLst/>
      </c:spPr>
    </c:plotArea>
    <c:legend>
      <c:legendPos val="b"/>
      <c:layout>
        <c:manualLayout>
          <c:xMode val="edge"/>
          <c:yMode val="edge"/>
          <c:x val="0.24273820642859664"/>
          <c:y val="0.91986764304451063"/>
          <c:w val="0.51452346487546641"/>
          <c:h val="8.0132356955489314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196" b="1" i="0" u="none" strike="noStrike" kern="1200" baseline="0">
                <a:solidFill>
                  <a:schemeClr val="lt1"/>
                </a:solidFill>
                <a:latin typeface="Perpetua" panose="02020502060401020303" pitchFamily="18" charset="0"/>
                <a:ea typeface="+mn-ea"/>
                <a:cs typeface="+mn-cs"/>
              </a:defRPr>
            </a:pPr>
            <a:r>
              <a:rPr lang="en-US" sz="3196" dirty="0">
                <a:latin typeface="Perpetua" panose="02020502060401020303" pitchFamily="18" charset="0"/>
              </a:rPr>
              <a:t>Deemed</a:t>
            </a:r>
            <a:r>
              <a:rPr lang="en-US" sz="3196" baseline="0" dirty="0">
                <a:latin typeface="Perpetua" panose="02020502060401020303" pitchFamily="18" charset="0"/>
              </a:rPr>
              <a:t> vs. Non-Deemed: </a:t>
            </a:r>
            <a:r>
              <a:rPr lang="en-US" sz="3196" dirty="0">
                <a:latin typeface="Perpetua" panose="02020502060401020303" pitchFamily="18" charset="0"/>
              </a:rPr>
              <a:t>Home Health</a:t>
            </a:r>
          </a:p>
        </c:rich>
      </c:tx>
      <c:layout>
        <c:manualLayout>
          <c:xMode val="edge"/>
          <c:yMode val="edge"/>
          <c:x val="0.11754943132108486"/>
          <c:y val="2.2222222222222223E-2"/>
        </c:manualLayout>
      </c:layout>
      <c:overlay val="0"/>
      <c:spPr>
        <a:noFill/>
        <a:ln w="25368">
          <a:noFill/>
        </a:ln>
      </c:spPr>
    </c:title>
    <c:autoTitleDeleted val="0"/>
    <c:plotArea>
      <c:layout>
        <c:manualLayout>
          <c:layoutTarget val="inner"/>
          <c:xMode val="edge"/>
          <c:yMode val="edge"/>
          <c:x val="7.3917979002624673E-2"/>
          <c:y val="0.13200466608340625"/>
          <c:w val="0.74250120297462807"/>
          <c:h val="0.69090871974336543"/>
        </c:manualLayout>
      </c:layout>
      <c:barChart>
        <c:barDir val="col"/>
        <c:grouping val="clustered"/>
        <c:varyColors val="0"/>
        <c:ser>
          <c:idx val="0"/>
          <c:order val="0"/>
          <c:tx>
            <c:strRef>
              <c:f>Sheet1!$C$1</c:f>
              <c:strCache>
                <c:ptCount val="1"/>
                <c:pt idx="0">
                  <c:v>Non-Deemed</c:v>
                </c:pt>
              </c:strCache>
            </c:strRef>
          </c:tx>
          <c:spPr>
            <a:solidFill>
              <a:srgbClr val="FB75EB"/>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2011</c:v>
                </c:pt>
                <c:pt idx="1">
                  <c:v>2018</c:v>
                </c:pt>
                <c:pt idx="2">
                  <c:v>2024</c:v>
                </c:pt>
              </c:numCache>
            </c:numRef>
          </c:cat>
          <c:val>
            <c:numRef>
              <c:f>Sheet1!$C$2:$C$4</c:f>
              <c:numCache>
                <c:formatCode>General</c:formatCode>
                <c:ptCount val="3"/>
                <c:pt idx="0">
                  <c:v>175</c:v>
                </c:pt>
                <c:pt idx="1">
                  <c:v>161</c:v>
                </c:pt>
                <c:pt idx="2">
                  <c:v>81</c:v>
                </c:pt>
              </c:numCache>
            </c:numRef>
          </c:val>
          <c:extLst>
            <c:ext xmlns:c16="http://schemas.microsoft.com/office/drawing/2014/chart" uri="{C3380CC4-5D6E-409C-BE32-E72D297353CC}">
              <c16:uniqueId val="{00000000-2226-4751-9BF3-0D74F71E06DE}"/>
            </c:ext>
          </c:extLst>
        </c:ser>
        <c:ser>
          <c:idx val="1"/>
          <c:order val="1"/>
          <c:tx>
            <c:strRef>
              <c:f>Sheet1!$B$1</c:f>
              <c:strCache>
                <c:ptCount val="1"/>
                <c:pt idx="0">
                  <c:v>Deemed</c:v>
                </c:pt>
              </c:strCache>
            </c:strRef>
          </c:tx>
          <c:spPr>
            <a:solidFill>
              <a:srgbClr val="75FB75"/>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bg1">
                        <a:lumMod val="20000"/>
                        <a:lumOff val="80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2011</c:v>
                </c:pt>
                <c:pt idx="1">
                  <c:v>2018</c:v>
                </c:pt>
                <c:pt idx="2">
                  <c:v>2024</c:v>
                </c:pt>
              </c:numCache>
            </c:numRef>
          </c:cat>
          <c:val>
            <c:numRef>
              <c:f>Sheet1!$B$2:$B$4</c:f>
              <c:numCache>
                <c:formatCode>General</c:formatCode>
                <c:ptCount val="3"/>
                <c:pt idx="0">
                  <c:v>8</c:v>
                </c:pt>
                <c:pt idx="1">
                  <c:v>46</c:v>
                </c:pt>
                <c:pt idx="2">
                  <c:v>45</c:v>
                </c:pt>
              </c:numCache>
            </c:numRef>
          </c:val>
          <c:extLst>
            <c:ext xmlns:c16="http://schemas.microsoft.com/office/drawing/2014/chart" uri="{C3380CC4-5D6E-409C-BE32-E72D297353CC}">
              <c16:uniqueId val="{00000001-2226-4751-9BF3-0D74F71E06DE}"/>
            </c:ext>
          </c:extLst>
        </c:ser>
        <c:dLbls>
          <c:showLegendKey val="0"/>
          <c:showVal val="0"/>
          <c:showCatName val="0"/>
          <c:showSerName val="0"/>
          <c:showPercent val="0"/>
          <c:showBubbleSize val="0"/>
        </c:dLbls>
        <c:gapWidth val="150"/>
        <c:axId val="184282368"/>
        <c:axId val="1"/>
      </c:barChart>
      <c:catAx>
        <c:axId val="184282368"/>
        <c:scaling>
          <c:orientation val="minMax"/>
        </c:scaling>
        <c:delete val="0"/>
        <c:axPos val="b"/>
        <c:numFmt formatCode="0"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42" cap="flat" cmpd="sng" algn="ctr">
              <a:solidFill>
                <a:schemeClr val="dk1">
                  <a:tint val="75000"/>
                </a:schemeClr>
              </a:solidFill>
              <a:prstDash val="solid"/>
              <a:round/>
            </a:ln>
            <a:effectLst/>
          </c:spPr>
        </c:majorGridlines>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84282368"/>
        <c:crosses val="autoZero"/>
        <c:crossBetween val="between"/>
      </c:valAx>
      <c:spPr>
        <a:solidFill>
          <a:schemeClr val="dk1">
            <a:tint val="95000"/>
          </a:schemeClr>
        </a:solid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ayout>
        <c:manualLayout>
          <c:xMode val="edge"/>
          <c:yMode val="edge"/>
          <c:x val="0.83234951881014874"/>
          <c:y val="0.36616433362496353"/>
          <c:w val="0.14959492563429572"/>
          <c:h val="0.25525459317585303"/>
        </c:manualLayout>
      </c:layout>
      <c:overlay val="0"/>
      <c:spPr>
        <a:noFill/>
        <a:ln w="25368">
          <a:noFill/>
        </a:ln>
      </c:spPr>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
    <c:plotVisOnly val="1"/>
    <c:dispBlanksAs val="zero"/>
    <c:showDLblsOverMax val="0"/>
  </c:chart>
  <c:spPr>
    <a:solidFill>
      <a:schemeClr val="dk1"/>
    </a:solidFill>
    <a:ln>
      <a:noFill/>
    </a:ln>
    <a:effectLst/>
  </c:spPr>
  <c:txPr>
    <a:bodyPr/>
    <a:lstStyle/>
    <a:p>
      <a:pPr>
        <a:defRPr sz="1798"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196" b="1" i="0" u="none" strike="noStrike" kern="1200" baseline="0">
                <a:solidFill>
                  <a:schemeClr val="lt1"/>
                </a:solidFill>
                <a:latin typeface="Perpetua" panose="02020502060401020303" pitchFamily="18" charset="0"/>
                <a:ea typeface="+mn-ea"/>
                <a:cs typeface="+mn-cs"/>
              </a:defRPr>
            </a:pPr>
            <a:r>
              <a:rPr lang="en-US" sz="3196">
                <a:latin typeface="Perpetua" panose="02020502060401020303" pitchFamily="18" charset="0"/>
              </a:rPr>
              <a:t>Deemed vs. Non-Deemed:</a:t>
            </a:r>
            <a:r>
              <a:rPr lang="en-US" sz="3196" baseline="0">
                <a:latin typeface="Perpetua" panose="02020502060401020303" pitchFamily="18" charset="0"/>
              </a:rPr>
              <a:t> </a:t>
            </a:r>
            <a:r>
              <a:rPr lang="en-US" sz="3196">
                <a:latin typeface="Perpetua" panose="02020502060401020303" pitchFamily="18" charset="0"/>
              </a:rPr>
              <a:t>Hospice</a:t>
            </a:r>
          </a:p>
        </c:rich>
      </c:tx>
      <c:layout>
        <c:manualLayout>
          <c:xMode val="edge"/>
          <c:yMode val="edge"/>
          <c:x val="0.10782720909886263"/>
          <c:y val="3.3333333333333333E-2"/>
        </c:manualLayout>
      </c:layout>
      <c:overlay val="0"/>
      <c:spPr>
        <a:noFill/>
        <a:ln w="25368">
          <a:noFill/>
        </a:ln>
      </c:spPr>
    </c:title>
    <c:autoTitleDeleted val="0"/>
    <c:plotArea>
      <c:layout>
        <c:manualLayout>
          <c:layoutTarget val="inner"/>
          <c:xMode val="edge"/>
          <c:yMode val="edge"/>
          <c:x val="7.3917979002624673E-2"/>
          <c:y val="0.13200466608340625"/>
          <c:w val="0.74250120297462807"/>
          <c:h val="0.69090871974336543"/>
        </c:manualLayout>
      </c:layout>
      <c:barChart>
        <c:barDir val="col"/>
        <c:grouping val="clustered"/>
        <c:varyColors val="0"/>
        <c:ser>
          <c:idx val="0"/>
          <c:order val="0"/>
          <c:tx>
            <c:strRef>
              <c:f>Sheet1!$C$1</c:f>
              <c:strCache>
                <c:ptCount val="1"/>
                <c:pt idx="0">
                  <c:v>Non-Deemed</c:v>
                </c:pt>
              </c:strCache>
            </c:strRef>
          </c:tx>
          <c:spPr>
            <a:solidFill>
              <a:srgbClr val="33CCCC"/>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2011</c:v>
                </c:pt>
                <c:pt idx="1">
                  <c:v>2018</c:v>
                </c:pt>
                <c:pt idx="2">
                  <c:v>2024</c:v>
                </c:pt>
              </c:numCache>
            </c:numRef>
          </c:cat>
          <c:val>
            <c:numRef>
              <c:f>Sheet1!$C$2:$C$4</c:f>
              <c:numCache>
                <c:formatCode>General</c:formatCode>
                <c:ptCount val="3"/>
                <c:pt idx="0">
                  <c:v>98</c:v>
                </c:pt>
                <c:pt idx="1">
                  <c:v>74</c:v>
                </c:pt>
                <c:pt idx="2">
                  <c:v>58</c:v>
                </c:pt>
              </c:numCache>
            </c:numRef>
          </c:val>
          <c:extLst>
            <c:ext xmlns:c16="http://schemas.microsoft.com/office/drawing/2014/chart" uri="{C3380CC4-5D6E-409C-BE32-E72D297353CC}">
              <c16:uniqueId val="{00000000-2226-4751-9BF3-0D74F71E06DE}"/>
            </c:ext>
          </c:extLst>
        </c:ser>
        <c:ser>
          <c:idx val="1"/>
          <c:order val="1"/>
          <c:tx>
            <c:strRef>
              <c:f>Sheet1!$B$1</c:f>
              <c:strCache>
                <c:ptCount val="1"/>
                <c:pt idx="0">
                  <c:v>Deemed</c:v>
                </c:pt>
              </c:strCache>
            </c:strRef>
          </c:tx>
          <c:spPr>
            <a:solidFill>
              <a:srgbClr val="FF7979"/>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bg1">
                        <a:lumMod val="20000"/>
                        <a:lumOff val="80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0</c:formatCode>
                <c:ptCount val="3"/>
                <c:pt idx="0">
                  <c:v>2011</c:v>
                </c:pt>
                <c:pt idx="1">
                  <c:v>2018</c:v>
                </c:pt>
                <c:pt idx="2">
                  <c:v>2024</c:v>
                </c:pt>
              </c:numCache>
            </c:numRef>
          </c:cat>
          <c:val>
            <c:numRef>
              <c:f>Sheet1!$B$2:$B$4</c:f>
              <c:numCache>
                <c:formatCode>General</c:formatCode>
                <c:ptCount val="3"/>
                <c:pt idx="0">
                  <c:v>5</c:v>
                </c:pt>
                <c:pt idx="1">
                  <c:v>36</c:v>
                </c:pt>
                <c:pt idx="2">
                  <c:v>69</c:v>
                </c:pt>
              </c:numCache>
            </c:numRef>
          </c:val>
          <c:extLst>
            <c:ext xmlns:c16="http://schemas.microsoft.com/office/drawing/2014/chart" uri="{C3380CC4-5D6E-409C-BE32-E72D297353CC}">
              <c16:uniqueId val="{00000001-2226-4751-9BF3-0D74F71E06DE}"/>
            </c:ext>
          </c:extLst>
        </c:ser>
        <c:dLbls>
          <c:showLegendKey val="0"/>
          <c:showVal val="0"/>
          <c:showCatName val="0"/>
          <c:showSerName val="0"/>
          <c:showPercent val="0"/>
          <c:showBubbleSize val="0"/>
        </c:dLbls>
        <c:gapWidth val="150"/>
        <c:axId val="184282368"/>
        <c:axId val="1"/>
      </c:barChart>
      <c:catAx>
        <c:axId val="184282368"/>
        <c:scaling>
          <c:orientation val="minMax"/>
        </c:scaling>
        <c:delete val="0"/>
        <c:axPos val="b"/>
        <c:numFmt formatCode="0"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42" cap="flat" cmpd="sng" algn="ctr">
              <a:solidFill>
                <a:schemeClr val="dk1">
                  <a:tint val="75000"/>
                </a:schemeClr>
              </a:solidFill>
              <a:prstDash val="solid"/>
              <a:round/>
            </a:ln>
            <a:effectLst/>
          </c:spPr>
        </c:majorGridlines>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84282368"/>
        <c:crosses val="autoZero"/>
        <c:crossBetween val="between"/>
      </c:valAx>
      <c:spPr>
        <a:solidFill>
          <a:schemeClr val="dk1">
            <a:tint val="95000"/>
          </a:schemeClr>
        </a:solid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ayout>
        <c:manualLayout>
          <c:xMode val="edge"/>
          <c:yMode val="edge"/>
          <c:x val="0.83234951881014874"/>
          <c:y val="0.36616433362496353"/>
          <c:w val="0.14959492563429572"/>
          <c:h val="0.25525459317585303"/>
        </c:manualLayout>
      </c:layout>
      <c:overlay val="0"/>
      <c:spPr>
        <a:noFill/>
        <a:ln w="25368">
          <a:noFill/>
        </a:ln>
      </c:spPr>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
    <c:plotVisOnly val="1"/>
    <c:dispBlanksAs val="zero"/>
    <c:showDLblsOverMax val="0"/>
  </c:chart>
  <c:spPr>
    <a:solidFill>
      <a:schemeClr val="dk1"/>
    </a:solidFill>
    <a:ln>
      <a:noFill/>
    </a:ln>
    <a:effectLst/>
  </c:spPr>
  <c:txPr>
    <a:bodyPr/>
    <a:lstStyle/>
    <a:p>
      <a:pPr>
        <a:defRPr sz="1798" b="1"/>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Perpetua" panose="02020502060401020303" pitchFamily="18" charset="0"/>
                <a:ea typeface="+mn-ea"/>
                <a:cs typeface="+mn-cs"/>
              </a:defRPr>
            </a:pPr>
            <a:r>
              <a:rPr lang="en-US" sz="3600" b="1" dirty="0"/>
              <a:t>Current</a:t>
            </a:r>
            <a:r>
              <a:rPr lang="en-US" sz="3600" b="1" baseline="0" dirty="0"/>
              <a:t> Deemed Agencies By AO</a:t>
            </a:r>
            <a:endParaRPr lang="en-US" sz="3600"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Perpetua" panose="02020502060401020303" pitchFamily="18"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Hospice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CHAP</c:v>
                </c:pt>
                <c:pt idx="1">
                  <c:v>ACHC</c:v>
                </c:pt>
                <c:pt idx="2">
                  <c:v>TJC</c:v>
                </c:pt>
              </c:strCache>
            </c:strRef>
          </c:cat>
          <c:val>
            <c:numRef>
              <c:f>Sheet1!$B$2:$B$4</c:f>
              <c:numCache>
                <c:formatCode>General</c:formatCode>
                <c:ptCount val="3"/>
                <c:pt idx="0">
                  <c:v>28</c:v>
                </c:pt>
                <c:pt idx="1">
                  <c:v>30</c:v>
                </c:pt>
                <c:pt idx="2">
                  <c:v>11</c:v>
                </c:pt>
              </c:numCache>
            </c:numRef>
          </c:val>
          <c:extLst>
            <c:ext xmlns:c16="http://schemas.microsoft.com/office/drawing/2014/chart" uri="{C3380CC4-5D6E-409C-BE32-E72D297353CC}">
              <c16:uniqueId val="{00000000-B025-49C3-8CEE-F9D1EFFCB86F}"/>
            </c:ext>
          </c:extLst>
        </c:ser>
        <c:ser>
          <c:idx val="1"/>
          <c:order val="1"/>
          <c:tx>
            <c:strRef>
              <c:f>Sheet1!$C$1</c:f>
              <c:strCache>
                <c:ptCount val="1"/>
                <c:pt idx="0">
                  <c:v>Home Health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CHAP</c:v>
                </c:pt>
                <c:pt idx="1">
                  <c:v>ACHC</c:v>
                </c:pt>
                <c:pt idx="2">
                  <c:v>TJC</c:v>
                </c:pt>
              </c:strCache>
            </c:strRef>
          </c:cat>
          <c:val>
            <c:numRef>
              <c:f>Sheet1!$C$2:$C$4</c:f>
              <c:numCache>
                <c:formatCode>General</c:formatCode>
                <c:ptCount val="3"/>
                <c:pt idx="0">
                  <c:v>15</c:v>
                </c:pt>
                <c:pt idx="1">
                  <c:v>22</c:v>
                </c:pt>
                <c:pt idx="2">
                  <c:v>15</c:v>
                </c:pt>
              </c:numCache>
            </c:numRef>
          </c:val>
          <c:extLst>
            <c:ext xmlns:c16="http://schemas.microsoft.com/office/drawing/2014/chart" uri="{C3380CC4-5D6E-409C-BE32-E72D297353CC}">
              <c16:uniqueId val="{00000003-9B47-4205-96AD-74FCB9085516}"/>
            </c:ext>
          </c:extLst>
        </c:ser>
        <c:dLbls>
          <c:showLegendKey val="0"/>
          <c:showVal val="0"/>
          <c:showCatName val="0"/>
          <c:showSerName val="0"/>
          <c:showPercent val="0"/>
          <c:showBubbleSize val="0"/>
        </c:dLbls>
        <c:gapWidth val="150"/>
        <c:axId val="820353584"/>
        <c:axId val="820353944"/>
      </c:barChart>
      <c:catAx>
        <c:axId val="820353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820353944"/>
        <c:crosses val="autoZero"/>
        <c:auto val="1"/>
        <c:lblAlgn val="ctr"/>
        <c:lblOffset val="100"/>
        <c:noMultiLvlLbl val="0"/>
      </c:catAx>
      <c:valAx>
        <c:axId val="820353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8203535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32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3200" b="1"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erpetua" panose="020205020604010203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CE409-C9CF-4902-9C4C-9A04B3643DD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C904428-D1B9-4CA4-9B2D-08C453CB3238}">
      <dgm:prSet/>
      <dgm:spPr/>
      <dgm:t>
        <a:bodyPr/>
        <a:lstStyle/>
        <a:p>
          <a:r>
            <a:rPr lang="en-US">
              <a:latin typeface="Perpetua" panose="02020502060401020303" pitchFamily="18" charset="0"/>
            </a:rPr>
            <a:t>Describe Home Health Certification and Licensure</a:t>
          </a:r>
        </a:p>
      </dgm:t>
    </dgm:pt>
    <dgm:pt modelId="{C991A263-B878-4CAF-99D8-2C1DE72067A2}" type="parTrans" cxnId="{B2A05C55-BFCE-4042-B7D4-CABFC6519991}">
      <dgm:prSet/>
      <dgm:spPr/>
      <dgm:t>
        <a:bodyPr/>
        <a:lstStyle/>
        <a:p>
          <a:endParaRPr lang="en-US">
            <a:latin typeface="Perpetua" panose="02020502060401020303" pitchFamily="18" charset="0"/>
          </a:endParaRPr>
        </a:p>
      </dgm:t>
    </dgm:pt>
    <dgm:pt modelId="{BA010A4C-4220-4713-9AFB-DFE4780037F4}" type="sibTrans" cxnId="{B2A05C55-BFCE-4042-B7D4-CABFC6519991}">
      <dgm:prSet/>
      <dgm:spPr/>
      <dgm:t>
        <a:bodyPr/>
        <a:lstStyle/>
        <a:p>
          <a:endParaRPr lang="en-US">
            <a:latin typeface="Perpetua" panose="02020502060401020303" pitchFamily="18" charset="0"/>
          </a:endParaRPr>
        </a:p>
      </dgm:t>
    </dgm:pt>
    <dgm:pt modelId="{D132E518-BEEA-48EF-AFD1-D9C12848C9CA}">
      <dgm:prSet/>
      <dgm:spPr/>
      <dgm:t>
        <a:bodyPr/>
        <a:lstStyle/>
        <a:p>
          <a:r>
            <a:rPr lang="en-US" dirty="0">
              <a:latin typeface="Perpetua" panose="02020502060401020303" pitchFamily="18" charset="0"/>
            </a:rPr>
            <a:t>Describe What a Survey Looks Like</a:t>
          </a:r>
        </a:p>
      </dgm:t>
    </dgm:pt>
    <dgm:pt modelId="{AE662843-448F-445E-BDAC-99F43B52047F}" type="parTrans" cxnId="{E616AF26-F540-4742-A00C-2C055606E412}">
      <dgm:prSet/>
      <dgm:spPr/>
      <dgm:t>
        <a:bodyPr/>
        <a:lstStyle/>
        <a:p>
          <a:endParaRPr lang="en-US">
            <a:latin typeface="Perpetua" panose="02020502060401020303" pitchFamily="18" charset="0"/>
          </a:endParaRPr>
        </a:p>
      </dgm:t>
    </dgm:pt>
    <dgm:pt modelId="{42435286-F450-4B78-886A-B36C04EA4396}" type="sibTrans" cxnId="{E616AF26-F540-4742-A00C-2C055606E412}">
      <dgm:prSet/>
      <dgm:spPr/>
      <dgm:t>
        <a:bodyPr/>
        <a:lstStyle/>
        <a:p>
          <a:endParaRPr lang="en-US">
            <a:latin typeface="Perpetua" panose="02020502060401020303" pitchFamily="18" charset="0"/>
          </a:endParaRPr>
        </a:p>
      </dgm:t>
    </dgm:pt>
    <dgm:pt modelId="{9B1E7B38-C8D6-450F-AFC1-4E5FFC3B67F0}">
      <dgm:prSet/>
      <dgm:spPr/>
      <dgm:t>
        <a:bodyPr/>
        <a:lstStyle/>
        <a:p>
          <a:r>
            <a:rPr lang="en-US" dirty="0">
              <a:latin typeface="Perpetua" panose="02020502060401020303" pitchFamily="18" charset="0"/>
            </a:rPr>
            <a:t>Identify the Top Five Home Health Deficiencies in MO</a:t>
          </a:r>
        </a:p>
      </dgm:t>
    </dgm:pt>
    <dgm:pt modelId="{BFF3BC16-93CE-431B-A8B0-011BC3661C71}" type="parTrans" cxnId="{FF16D87F-269E-43F7-AD41-971129F10890}">
      <dgm:prSet/>
      <dgm:spPr/>
      <dgm:t>
        <a:bodyPr/>
        <a:lstStyle/>
        <a:p>
          <a:endParaRPr lang="en-US">
            <a:latin typeface="Perpetua" panose="02020502060401020303" pitchFamily="18" charset="0"/>
          </a:endParaRPr>
        </a:p>
      </dgm:t>
    </dgm:pt>
    <dgm:pt modelId="{D482A419-F3E5-42A2-B65C-2AC26EFC3CDB}" type="sibTrans" cxnId="{FF16D87F-269E-43F7-AD41-971129F10890}">
      <dgm:prSet/>
      <dgm:spPr/>
      <dgm:t>
        <a:bodyPr/>
        <a:lstStyle/>
        <a:p>
          <a:endParaRPr lang="en-US">
            <a:latin typeface="Perpetua" panose="02020502060401020303" pitchFamily="18" charset="0"/>
          </a:endParaRPr>
        </a:p>
      </dgm:t>
    </dgm:pt>
    <dgm:pt modelId="{2F06B193-391D-492B-810B-DB9B572A84EA}">
      <dgm:prSet/>
      <dgm:spPr/>
      <dgm:t>
        <a:bodyPr/>
        <a:lstStyle/>
        <a:p>
          <a:r>
            <a:rPr lang="en-US" dirty="0">
              <a:latin typeface="Perpetua" panose="02020502060401020303" pitchFamily="18" charset="0"/>
            </a:rPr>
            <a:t>Identify the Top Five Hospice Deficiencies in MO</a:t>
          </a:r>
        </a:p>
      </dgm:t>
    </dgm:pt>
    <dgm:pt modelId="{CDB24E9D-7ED8-419E-9714-4E1B8BB4AA53}" type="parTrans" cxnId="{70DA6888-4F70-460E-B3E4-7461190E0CA9}">
      <dgm:prSet/>
      <dgm:spPr/>
      <dgm:t>
        <a:bodyPr/>
        <a:lstStyle/>
        <a:p>
          <a:endParaRPr lang="en-US">
            <a:latin typeface="Perpetua" panose="02020502060401020303" pitchFamily="18" charset="0"/>
          </a:endParaRPr>
        </a:p>
      </dgm:t>
    </dgm:pt>
    <dgm:pt modelId="{E3D55D3C-3210-467D-9B05-8EE757405BE4}" type="sibTrans" cxnId="{70DA6888-4F70-460E-B3E4-7461190E0CA9}">
      <dgm:prSet/>
      <dgm:spPr/>
      <dgm:t>
        <a:bodyPr/>
        <a:lstStyle/>
        <a:p>
          <a:endParaRPr lang="en-US">
            <a:latin typeface="Perpetua" panose="02020502060401020303" pitchFamily="18" charset="0"/>
          </a:endParaRPr>
        </a:p>
      </dgm:t>
    </dgm:pt>
    <dgm:pt modelId="{67886C47-F487-4682-B924-A86118239F64}">
      <dgm:prSet/>
      <dgm:spPr/>
      <dgm:t>
        <a:bodyPr/>
        <a:lstStyle/>
        <a:p>
          <a:r>
            <a:rPr lang="en-US" dirty="0">
              <a:latin typeface="Perpetua" panose="02020502060401020303" pitchFamily="18" charset="0"/>
            </a:rPr>
            <a:t>Review Statistics of HH &amp; HO Agencies</a:t>
          </a:r>
        </a:p>
      </dgm:t>
    </dgm:pt>
    <dgm:pt modelId="{9DF6F2C3-DBC0-4D12-A097-8B5C2BD1CF87}" type="parTrans" cxnId="{0D4AB55F-6AB0-4111-A8CE-AD8E3C8F1918}">
      <dgm:prSet/>
      <dgm:spPr/>
      <dgm:t>
        <a:bodyPr/>
        <a:lstStyle/>
        <a:p>
          <a:endParaRPr lang="en-US">
            <a:latin typeface="Perpetua" panose="02020502060401020303" pitchFamily="18" charset="0"/>
          </a:endParaRPr>
        </a:p>
      </dgm:t>
    </dgm:pt>
    <dgm:pt modelId="{4F6C2424-DE15-4A93-A113-9369E53E68E9}" type="sibTrans" cxnId="{0D4AB55F-6AB0-4111-A8CE-AD8E3C8F1918}">
      <dgm:prSet/>
      <dgm:spPr/>
      <dgm:t>
        <a:bodyPr/>
        <a:lstStyle/>
        <a:p>
          <a:endParaRPr lang="en-US">
            <a:latin typeface="Perpetua" panose="02020502060401020303" pitchFamily="18" charset="0"/>
          </a:endParaRPr>
        </a:p>
      </dgm:t>
    </dgm:pt>
    <dgm:pt modelId="{B4FE7069-304B-4795-92C4-9F20B4EE2B04}">
      <dgm:prSet/>
      <dgm:spPr/>
      <dgm:t>
        <a:bodyPr/>
        <a:lstStyle/>
        <a:p>
          <a:r>
            <a:rPr lang="en-US" dirty="0">
              <a:latin typeface="Perpetua" panose="02020502060401020303" pitchFamily="18" charset="0"/>
            </a:rPr>
            <a:t>OASIS Updates with Robin Swarnes</a:t>
          </a:r>
        </a:p>
      </dgm:t>
    </dgm:pt>
    <dgm:pt modelId="{1F53B8DB-8216-4DE1-AE70-29777D3AE3ED}" type="parTrans" cxnId="{BBE5BDCF-FA0D-4070-AAC4-66C4669435FC}">
      <dgm:prSet/>
      <dgm:spPr/>
      <dgm:t>
        <a:bodyPr/>
        <a:lstStyle/>
        <a:p>
          <a:endParaRPr lang="en-US">
            <a:latin typeface="Perpetua" panose="02020502060401020303" pitchFamily="18" charset="0"/>
          </a:endParaRPr>
        </a:p>
      </dgm:t>
    </dgm:pt>
    <dgm:pt modelId="{7213B99A-2B1A-4A61-94D2-3A003FC97B2A}" type="sibTrans" cxnId="{BBE5BDCF-FA0D-4070-AAC4-66C4669435FC}">
      <dgm:prSet/>
      <dgm:spPr/>
      <dgm:t>
        <a:bodyPr/>
        <a:lstStyle/>
        <a:p>
          <a:endParaRPr lang="en-US">
            <a:latin typeface="Perpetua" panose="02020502060401020303" pitchFamily="18" charset="0"/>
          </a:endParaRPr>
        </a:p>
      </dgm:t>
    </dgm:pt>
    <dgm:pt modelId="{F3A54EBC-5011-435E-92F6-AB01C47B9F92}" type="pres">
      <dgm:prSet presAssocID="{06BCE409-C9CF-4902-9C4C-9A04B3643DD3}" presName="root" presStyleCnt="0">
        <dgm:presLayoutVars>
          <dgm:dir/>
          <dgm:resizeHandles val="exact"/>
        </dgm:presLayoutVars>
      </dgm:prSet>
      <dgm:spPr/>
    </dgm:pt>
    <dgm:pt modelId="{E8E72700-9BC0-4BE6-B032-8829214C87AC}" type="pres">
      <dgm:prSet presAssocID="{06BCE409-C9CF-4902-9C4C-9A04B3643DD3}" presName="container" presStyleCnt="0">
        <dgm:presLayoutVars>
          <dgm:dir/>
          <dgm:resizeHandles val="exact"/>
        </dgm:presLayoutVars>
      </dgm:prSet>
      <dgm:spPr/>
    </dgm:pt>
    <dgm:pt modelId="{626BF28A-16A8-4F4F-B48E-231E7F479891}" type="pres">
      <dgm:prSet presAssocID="{2C904428-D1B9-4CA4-9B2D-08C453CB3238}" presName="compNode" presStyleCnt="0"/>
      <dgm:spPr/>
    </dgm:pt>
    <dgm:pt modelId="{694255D5-5C6F-4480-8FD4-0E28E3B616C2}" type="pres">
      <dgm:prSet presAssocID="{2C904428-D1B9-4CA4-9B2D-08C453CB3238}" presName="iconBgRect" presStyleLbl="bgShp" presStyleIdx="0" presStyleCnt="6"/>
      <dgm:spPr/>
    </dgm:pt>
    <dgm:pt modelId="{862FF361-D251-4610-9CAB-C34CF7DD3BE4}" type="pres">
      <dgm:prSet presAssocID="{2C904428-D1B9-4CA4-9B2D-08C453CB323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6D0CB087-CFA0-4060-B719-57264EE524E6}" type="pres">
      <dgm:prSet presAssocID="{2C904428-D1B9-4CA4-9B2D-08C453CB3238}" presName="spaceRect" presStyleCnt="0"/>
      <dgm:spPr/>
    </dgm:pt>
    <dgm:pt modelId="{763605D9-A5E6-40ED-BFE9-CCA88A15DCF6}" type="pres">
      <dgm:prSet presAssocID="{2C904428-D1B9-4CA4-9B2D-08C453CB3238}" presName="textRect" presStyleLbl="revTx" presStyleIdx="0" presStyleCnt="6">
        <dgm:presLayoutVars>
          <dgm:chMax val="1"/>
          <dgm:chPref val="1"/>
        </dgm:presLayoutVars>
      </dgm:prSet>
      <dgm:spPr/>
    </dgm:pt>
    <dgm:pt modelId="{5803A3B2-0DDE-4BAF-851E-B5633B73EFDF}" type="pres">
      <dgm:prSet presAssocID="{BA010A4C-4220-4713-9AFB-DFE4780037F4}" presName="sibTrans" presStyleLbl="sibTrans2D1" presStyleIdx="0" presStyleCnt="0"/>
      <dgm:spPr/>
    </dgm:pt>
    <dgm:pt modelId="{81C2F916-25A4-4586-812E-07E0E2568FA3}" type="pres">
      <dgm:prSet presAssocID="{D132E518-BEEA-48EF-AFD1-D9C12848C9CA}" presName="compNode" presStyleCnt="0"/>
      <dgm:spPr/>
    </dgm:pt>
    <dgm:pt modelId="{21BC3036-CDFA-47DD-96BD-D97D2027C9B2}" type="pres">
      <dgm:prSet presAssocID="{D132E518-BEEA-48EF-AFD1-D9C12848C9CA}" presName="iconBgRect" presStyleLbl="bgShp" presStyleIdx="1" presStyleCnt="6"/>
      <dgm:spPr/>
    </dgm:pt>
    <dgm:pt modelId="{4E5ED48B-D20B-411D-A05B-C8336E76B4C5}" type="pres">
      <dgm:prSet presAssocID="{D132E518-BEEA-48EF-AFD1-D9C12848C9C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5C8A72FD-DDDB-4543-B433-2E5C8786B4DB}" type="pres">
      <dgm:prSet presAssocID="{D132E518-BEEA-48EF-AFD1-D9C12848C9CA}" presName="spaceRect" presStyleCnt="0"/>
      <dgm:spPr/>
    </dgm:pt>
    <dgm:pt modelId="{C3D2D1CD-2E8B-476F-A0F8-5237AACE0D72}" type="pres">
      <dgm:prSet presAssocID="{D132E518-BEEA-48EF-AFD1-D9C12848C9CA}" presName="textRect" presStyleLbl="revTx" presStyleIdx="1" presStyleCnt="6">
        <dgm:presLayoutVars>
          <dgm:chMax val="1"/>
          <dgm:chPref val="1"/>
        </dgm:presLayoutVars>
      </dgm:prSet>
      <dgm:spPr/>
    </dgm:pt>
    <dgm:pt modelId="{03ACD093-B0A6-4E1E-B69A-F6DFEC11EC8F}" type="pres">
      <dgm:prSet presAssocID="{42435286-F450-4B78-886A-B36C04EA4396}" presName="sibTrans" presStyleLbl="sibTrans2D1" presStyleIdx="0" presStyleCnt="0"/>
      <dgm:spPr/>
    </dgm:pt>
    <dgm:pt modelId="{D6368F44-01EE-4804-B076-B2B5B5CB42E4}" type="pres">
      <dgm:prSet presAssocID="{9B1E7B38-C8D6-450F-AFC1-4E5FFC3B67F0}" presName="compNode" presStyleCnt="0"/>
      <dgm:spPr/>
    </dgm:pt>
    <dgm:pt modelId="{B3348FF3-B602-4C39-88CC-B476F3BD6B94}" type="pres">
      <dgm:prSet presAssocID="{9B1E7B38-C8D6-450F-AFC1-4E5FFC3B67F0}" presName="iconBgRect" presStyleLbl="bgShp" presStyleIdx="2" presStyleCnt="6"/>
      <dgm:spPr/>
    </dgm:pt>
    <dgm:pt modelId="{53A372D4-DCC2-4934-B3AE-264EB81FAC87}" type="pres">
      <dgm:prSet presAssocID="{9B1E7B38-C8D6-450F-AFC1-4E5FFC3B67F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C10B39EF-8959-45C5-AD52-8B4317CFC8D9}" type="pres">
      <dgm:prSet presAssocID="{9B1E7B38-C8D6-450F-AFC1-4E5FFC3B67F0}" presName="spaceRect" presStyleCnt="0"/>
      <dgm:spPr/>
    </dgm:pt>
    <dgm:pt modelId="{F3934D74-219A-4D7C-9A49-507D37D824FD}" type="pres">
      <dgm:prSet presAssocID="{9B1E7B38-C8D6-450F-AFC1-4E5FFC3B67F0}" presName="textRect" presStyleLbl="revTx" presStyleIdx="2" presStyleCnt="6">
        <dgm:presLayoutVars>
          <dgm:chMax val="1"/>
          <dgm:chPref val="1"/>
        </dgm:presLayoutVars>
      </dgm:prSet>
      <dgm:spPr/>
    </dgm:pt>
    <dgm:pt modelId="{4522118F-E313-438F-A294-E11C8F563639}" type="pres">
      <dgm:prSet presAssocID="{D482A419-F3E5-42A2-B65C-2AC26EFC3CDB}" presName="sibTrans" presStyleLbl="sibTrans2D1" presStyleIdx="0" presStyleCnt="0"/>
      <dgm:spPr/>
    </dgm:pt>
    <dgm:pt modelId="{43E7BD2C-3DA9-4337-8D30-8B11BAA56965}" type="pres">
      <dgm:prSet presAssocID="{2F06B193-391D-492B-810B-DB9B572A84EA}" presName="compNode" presStyleCnt="0"/>
      <dgm:spPr/>
    </dgm:pt>
    <dgm:pt modelId="{F057AFBF-AB62-4708-A277-232B94D39A4B}" type="pres">
      <dgm:prSet presAssocID="{2F06B193-391D-492B-810B-DB9B572A84EA}" presName="iconBgRect" presStyleLbl="bgShp" presStyleIdx="3" presStyleCnt="6"/>
      <dgm:spPr/>
    </dgm:pt>
    <dgm:pt modelId="{8E8EEC49-C96A-44D3-ADA7-C72D85E69793}" type="pres">
      <dgm:prSet presAssocID="{2F06B193-391D-492B-810B-DB9B572A84E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2CF3AA3A-3E4F-487C-8292-7ACFEAD81CFC}" type="pres">
      <dgm:prSet presAssocID="{2F06B193-391D-492B-810B-DB9B572A84EA}" presName="spaceRect" presStyleCnt="0"/>
      <dgm:spPr/>
    </dgm:pt>
    <dgm:pt modelId="{D50B95FC-BA99-4910-A09A-E2B8C503AD00}" type="pres">
      <dgm:prSet presAssocID="{2F06B193-391D-492B-810B-DB9B572A84EA}" presName="textRect" presStyleLbl="revTx" presStyleIdx="3" presStyleCnt="6">
        <dgm:presLayoutVars>
          <dgm:chMax val="1"/>
          <dgm:chPref val="1"/>
        </dgm:presLayoutVars>
      </dgm:prSet>
      <dgm:spPr/>
    </dgm:pt>
    <dgm:pt modelId="{ABCB03E6-F239-4105-B726-FA48BC07D0C5}" type="pres">
      <dgm:prSet presAssocID="{E3D55D3C-3210-467D-9B05-8EE757405BE4}" presName="sibTrans" presStyleLbl="sibTrans2D1" presStyleIdx="0" presStyleCnt="0"/>
      <dgm:spPr/>
    </dgm:pt>
    <dgm:pt modelId="{230776AF-5FA3-4444-BD61-AD6EFAA38013}" type="pres">
      <dgm:prSet presAssocID="{67886C47-F487-4682-B924-A86118239F64}" presName="compNode" presStyleCnt="0"/>
      <dgm:spPr/>
    </dgm:pt>
    <dgm:pt modelId="{D69121FF-6606-46C5-B84B-F06908FEA39F}" type="pres">
      <dgm:prSet presAssocID="{67886C47-F487-4682-B924-A86118239F64}" presName="iconBgRect" presStyleLbl="bgShp" presStyleIdx="4" presStyleCnt="6"/>
      <dgm:spPr/>
    </dgm:pt>
    <dgm:pt modelId="{1D8F58F0-51FF-41B5-A411-8EE4FDD3DC17}" type="pres">
      <dgm:prSet presAssocID="{67886C47-F487-4682-B924-A86118239F6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C0D090AE-F436-45FC-B057-BA7319640C6A}" type="pres">
      <dgm:prSet presAssocID="{67886C47-F487-4682-B924-A86118239F64}" presName="spaceRect" presStyleCnt="0"/>
      <dgm:spPr/>
    </dgm:pt>
    <dgm:pt modelId="{1D3148BE-1B16-41B6-A527-3CDDE5C884E8}" type="pres">
      <dgm:prSet presAssocID="{67886C47-F487-4682-B924-A86118239F64}" presName="textRect" presStyleLbl="revTx" presStyleIdx="4" presStyleCnt="6">
        <dgm:presLayoutVars>
          <dgm:chMax val="1"/>
          <dgm:chPref val="1"/>
        </dgm:presLayoutVars>
      </dgm:prSet>
      <dgm:spPr/>
    </dgm:pt>
    <dgm:pt modelId="{10D044E8-EB01-4DDF-8274-2D46B05610B4}" type="pres">
      <dgm:prSet presAssocID="{4F6C2424-DE15-4A93-A113-9369E53E68E9}" presName="sibTrans" presStyleLbl="sibTrans2D1" presStyleIdx="0" presStyleCnt="0"/>
      <dgm:spPr/>
    </dgm:pt>
    <dgm:pt modelId="{B2D9C1C4-AED6-498B-9C6E-E6E4BE82A7A3}" type="pres">
      <dgm:prSet presAssocID="{B4FE7069-304B-4795-92C4-9F20B4EE2B04}" presName="compNode" presStyleCnt="0"/>
      <dgm:spPr/>
    </dgm:pt>
    <dgm:pt modelId="{4042D509-B3E6-47F9-AD51-A2BC56D2FE9F}" type="pres">
      <dgm:prSet presAssocID="{B4FE7069-304B-4795-92C4-9F20B4EE2B04}" presName="iconBgRect" presStyleLbl="bgShp" presStyleIdx="5" presStyleCnt="6"/>
      <dgm:spPr/>
    </dgm:pt>
    <dgm:pt modelId="{EB667C4B-6A22-40C7-8889-7A7FCB555049}" type="pres">
      <dgm:prSet presAssocID="{B4FE7069-304B-4795-92C4-9F20B4EE2B0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un"/>
        </a:ext>
      </dgm:extLst>
    </dgm:pt>
    <dgm:pt modelId="{B40F272A-58C6-4E0F-9F6D-C7E8F6C17777}" type="pres">
      <dgm:prSet presAssocID="{B4FE7069-304B-4795-92C4-9F20B4EE2B04}" presName="spaceRect" presStyleCnt="0"/>
      <dgm:spPr/>
    </dgm:pt>
    <dgm:pt modelId="{9A96E02A-62A3-47F1-B54A-D9A9DBA8024D}" type="pres">
      <dgm:prSet presAssocID="{B4FE7069-304B-4795-92C4-9F20B4EE2B04}" presName="textRect" presStyleLbl="revTx" presStyleIdx="5" presStyleCnt="6" custScaleX="113833" custLinFactNeighborX="5862" custLinFactNeighborY="-547">
        <dgm:presLayoutVars>
          <dgm:chMax val="1"/>
          <dgm:chPref val="1"/>
        </dgm:presLayoutVars>
      </dgm:prSet>
      <dgm:spPr/>
    </dgm:pt>
  </dgm:ptLst>
  <dgm:cxnLst>
    <dgm:cxn modelId="{08C6241F-DDB3-4870-B15D-2683E9EB45FB}" type="presOf" srcId="{D482A419-F3E5-42A2-B65C-2AC26EFC3CDB}" destId="{4522118F-E313-438F-A294-E11C8F563639}" srcOrd="0" destOrd="0" presId="urn:microsoft.com/office/officeart/2018/2/layout/IconCircleList"/>
    <dgm:cxn modelId="{35D99C1F-50E7-449B-8915-2EB81DA9FB1A}" type="presOf" srcId="{BA010A4C-4220-4713-9AFB-DFE4780037F4}" destId="{5803A3B2-0DDE-4BAF-851E-B5633B73EFDF}" srcOrd="0" destOrd="0" presId="urn:microsoft.com/office/officeart/2018/2/layout/IconCircleList"/>
    <dgm:cxn modelId="{E616AF26-F540-4742-A00C-2C055606E412}" srcId="{06BCE409-C9CF-4902-9C4C-9A04B3643DD3}" destId="{D132E518-BEEA-48EF-AFD1-D9C12848C9CA}" srcOrd="1" destOrd="0" parTransId="{AE662843-448F-445E-BDAC-99F43B52047F}" sibTransId="{42435286-F450-4B78-886A-B36C04EA4396}"/>
    <dgm:cxn modelId="{4002792B-5EE5-4750-A2F3-4A2889C88865}" type="presOf" srcId="{4F6C2424-DE15-4A93-A113-9369E53E68E9}" destId="{10D044E8-EB01-4DDF-8274-2D46B05610B4}" srcOrd="0" destOrd="0" presId="urn:microsoft.com/office/officeart/2018/2/layout/IconCircleList"/>
    <dgm:cxn modelId="{AB85E23A-3F23-4D7E-9E29-CBFCED9466CD}" type="presOf" srcId="{42435286-F450-4B78-886A-B36C04EA4396}" destId="{03ACD093-B0A6-4E1E-B69A-F6DFEC11EC8F}" srcOrd="0" destOrd="0" presId="urn:microsoft.com/office/officeart/2018/2/layout/IconCircleList"/>
    <dgm:cxn modelId="{0D4AB55F-6AB0-4111-A8CE-AD8E3C8F1918}" srcId="{06BCE409-C9CF-4902-9C4C-9A04B3643DD3}" destId="{67886C47-F487-4682-B924-A86118239F64}" srcOrd="4" destOrd="0" parTransId="{9DF6F2C3-DBC0-4D12-A097-8B5C2BD1CF87}" sibTransId="{4F6C2424-DE15-4A93-A113-9369E53E68E9}"/>
    <dgm:cxn modelId="{281A9F51-8037-4BDB-A15C-FDAF25F9151C}" type="presOf" srcId="{B4FE7069-304B-4795-92C4-9F20B4EE2B04}" destId="{9A96E02A-62A3-47F1-B54A-D9A9DBA8024D}" srcOrd="0" destOrd="0" presId="urn:microsoft.com/office/officeart/2018/2/layout/IconCircleList"/>
    <dgm:cxn modelId="{B2A05C55-BFCE-4042-B7D4-CABFC6519991}" srcId="{06BCE409-C9CF-4902-9C4C-9A04B3643DD3}" destId="{2C904428-D1B9-4CA4-9B2D-08C453CB3238}" srcOrd="0" destOrd="0" parTransId="{C991A263-B878-4CAF-99D8-2C1DE72067A2}" sibTransId="{BA010A4C-4220-4713-9AFB-DFE4780037F4}"/>
    <dgm:cxn modelId="{FF16D87F-269E-43F7-AD41-971129F10890}" srcId="{06BCE409-C9CF-4902-9C4C-9A04B3643DD3}" destId="{9B1E7B38-C8D6-450F-AFC1-4E5FFC3B67F0}" srcOrd="2" destOrd="0" parTransId="{BFF3BC16-93CE-431B-A8B0-011BC3661C71}" sibTransId="{D482A419-F3E5-42A2-B65C-2AC26EFC3CDB}"/>
    <dgm:cxn modelId="{70DA6888-4F70-460E-B3E4-7461190E0CA9}" srcId="{06BCE409-C9CF-4902-9C4C-9A04B3643DD3}" destId="{2F06B193-391D-492B-810B-DB9B572A84EA}" srcOrd="3" destOrd="0" parTransId="{CDB24E9D-7ED8-419E-9714-4E1B8BB4AA53}" sibTransId="{E3D55D3C-3210-467D-9B05-8EE757405BE4}"/>
    <dgm:cxn modelId="{29B49A8F-ECD3-44F7-AD23-32842D267285}" type="presOf" srcId="{D132E518-BEEA-48EF-AFD1-D9C12848C9CA}" destId="{C3D2D1CD-2E8B-476F-A0F8-5237AACE0D72}" srcOrd="0" destOrd="0" presId="urn:microsoft.com/office/officeart/2018/2/layout/IconCircleList"/>
    <dgm:cxn modelId="{27AD3796-D2C9-4BD1-9A38-1A94D045DA6D}" type="presOf" srcId="{06BCE409-C9CF-4902-9C4C-9A04B3643DD3}" destId="{F3A54EBC-5011-435E-92F6-AB01C47B9F92}" srcOrd="0" destOrd="0" presId="urn:microsoft.com/office/officeart/2018/2/layout/IconCircleList"/>
    <dgm:cxn modelId="{D7B685A7-1F80-4E38-98DB-423594B1FD5B}" type="presOf" srcId="{9B1E7B38-C8D6-450F-AFC1-4E5FFC3B67F0}" destId="{F3934D74-219A-4D7C-9A49-507D37D824FD}" srcOrd="0" destOrd="0" presId="urn:microsoft.com/office/officeart/2018/2/layout/IconCircleList"/>
    <dgm:cxn modelId="{521370AF-1BAB-4BB1-AA28-CF0FABA23327}" type="presOf" srcId="{2F06B193-391D-492B-810B-DB9B572A84EA}" destId="{D50B95FC-BA99-4910-A09A-E2B8C503AD00}" srcOrd="0" destOrd="0" presId="urn:microsoft.com/office/officeart/2018/2/layout/IconCircleList"/>
    <dgm:cxn modelId="{BBE5BDCF-FA0D-4070-AAC4-66C4669435FC}" srcId="{06BCE409-C9CF-4902-9C4C-9A04B3643DD3}" destId="{B4FE7069-304B-4795-92C4-9F20B4EE2B04}" srcOrd="5" destOrd="0" parTransId="{1F53B8DB-8216-4DE1-AE70-29777D3AE3ED}" sibTransId="{7213B99A-2B1A-4A61-94D2-3A003FC97B2A}"/>
    <dgm:cxn modelId="{93E85CDE-9C62-4C0A-975C-03698CB4C827}" type="presOf" srcId="{67886C47-F487-4682-B924-A86118239F64}" destId="{1D3148BE-1B16-41B6-A527-3CDDE5C884E8}" srcOrd="0" destOrd="0" presId="urn:microsoft.com/office/officeart/2018/2/layout/IconCircleList"/>
    <dgm:cxn modelId="{36A81CEC-2EA9-4566-BF5D-64E38BDE4A5C}" type="presOf" srcId="{E3D55D3C-3210-467D-9B05-8EE757405BE4}" destId="{ABCB03E6-F239-4105-B726-FA48BC07D0C5}" srcOrd="0" destOrd="0" presId="urn:microsoft.com/office/officeart/2018/2/layout/IconCircleList"/>
    <dgm:cxn modelId="{DC29A1FB-4897-4584-B2CA-3FA90D700E81}" type="presOf" srcId="{2C904428-D1B9-4CA4-9B2D-08C453CB3238}" destId="{763605D9-A5E6-40ED-BFE9-CCA88A15DCF6}" srcOrd="0" destOrd="0" presId="urn:microsoft.com/office/officeart/2018/2/layout/IconCircleList"/>
    <dgm:cxn modelId="{D238478D-FF05-4ED1-908D-52B67A31C88A}" type="presParOf" srcId="{F3A54EBC-5011-435E-92F6-AB01C47B9F92}" destId="{E8E72700-9BC0-4BE6-B032-8829214C87AC}" srcOrd="0" destOrd="0" presId="urn:microsoft.com/office/officeart/2018/2/layout/IconCircleList"/>
    <dgm:cxn modelId="{53BC10AC-881E-47AE-B3C6-A2968C94702C}" type="presParOf" srcId="{E8E72700-9BC0-4BE6-B032-8829214C87AC}" destId="{626BF28A-16A8-4F4F-B48E-231E7F479891}" srcOrd="0" destOrd="0" presId="urn:microsoft.com/office/officeart/2018/2/layout/IconCircleList"/>
    <dgm:cxn modelId="{0D936F8E-3E04-4482-8D5F-29FF86BB3D95}" type="presParOf" srcId="{626BF28A-16A8-4F4F-B48E-231E7F479891}" destId="{694255D5-5C6F-4480-8FD4-0E28E3B616C2}" srcOrd="0" destOrd="0" presId="urn:microsoft.com/office/officeart/2018/2/layout/IconCircleList"/>
    <dgm:cxn modelId="{E22A805D-E9F5-4A57-A4BF-5822A5CA6AB0}" type="presParOf" srcId="{626BF28A-16A8-4F4F-B48E-231E7F479891}" destId="{862FF361-D251-4610-9CAB-C34CF7DD3BE4}" srcOrd="1" destOrd="0" presId="urn:microsoft.com/office/officeart/2018/2/layout/IconCircleList"/>
    <dgm:cxn modelId="{EFCF10AB-49FE-4425-84D3-C3CA497B7429}" type="presParOf" srcId="{626BF28A-16A8-4F4F-B48E-231E7F479891}" destId="{6D0CB087-CFA0-4060-B719-57264EE524E6}" srcOrd="2" destOrd="0" presId="urn:microsoft.com/office/officeart/2018/2/layout/IconCircleList"/>
    <dgm:cxn modelId="{8C7DCFF4-E7F2-4EDE-A868-B579B25BA189}" type="presParOf" srcId="{626BF28A-16A8-4F4F-B48E-231E7F479891}" destId="{763605D9-A5E6-40ED-BFE9-CCA88A15DCF6}" srcOrd="3" destOrd="0" presId="urn:microsoft.com/office/officeart/2018/2/layout/IconCircleList"/>
    <dgm:cxn modelId="{8E37197C-9D69-4C6C-94EE-6F6DF016813B}" type="presParOf" srcId="{E8E72700-9BC0-4BE6-B032-8829214C87AC}" destId="{5803A3B2-0DDE-4BAF-851E-B5633B73EFDF}" srcOrd="1" destOrd="0" presId="urn:microsoft.com/office/officeart/2018/2/layout/IconCircleList"/>
    <dgm:cxn modelId="{A164F467-0971-422F-98CA-C697A32DC56F}" type="presParOf" srcId="{E8E72700-9BC0-4BE6-B032-8829214C87AC}" destId="{81C2F916-25A4-4586-812E-07E0E2568FA3}" srcOrd="2" destOrd="0" presId="urn:microsoft.com/office/officeart/2018/2/layout/IconCircleList"/>
    <dgm:cxn modelId="{A0997271-4EF4-4971-AA06-60C301A183F2}" type="presParOf" srcId="{81C2F916-25A4-4586-812E-07E0E2568FA3}" destId="{21BC3036-CDFA-47DD-96BD-D97D2027C9B2}" srcOrd="0" destOrd="0" presId="urn:microsoft.com/office/officeart/2018/2/layout/IconCircleList"/>
    <dgm:cxn modelId="{BBB8A18E-02C9-42A1-ACF4-EC517DD0BBE7}" type="presParOf" srcId="{81C2F916-25A4-4586-812E-07E0E2568FA3}" destId="{4E5ED48B-D20B-411D-A05B-C8336E76B4C5}" srcOrd="1" destOrd="0" presId="urn:microsoft.com/office/officeart/2018/2/layout/IconCircleList"/>
    <dgm:cxn modelId="{1CDC4042-5CCF-492C-80A5-DA09BA6A6670}" type="presParOf" srcId="{81C2F916-25A4-4586-812E-07E0E2568FA3}" destId="{5C8A72FD-DDDB-4543-B433-2E5C8786B4DB}" srcOrd="2" destOrd="0" presId="urn:microsoft.com/office/officeart/2018/2/layout/IconCircleList"/>
    <dgm:cxn modelId="{76284CC0-EBC2-4B8A-90A6-B1289F507B10}" type="presParOf" srcId="{81C2F916-25A4-4586-812E-07E0E2568FA3}" destId="{C3D2D1CD-2E8B-476F-A0F8-5237AACE0D72}" srcOrd="3" destOrd="0" presId="urn:microsoft.com/office/officeart/2018/2/layout/IconCircleList"/>
    <dgm:cxn modelId="{C422793A-290F-4012-A5CE-E4DBCC54EF7C}" type="presParOf" srcId="{E8E72700-9BC0-4BE6-B032-8829214C87AC}" destId="{03ACD093-B0A6-4E1E-B69A-F6DFEC11EC8F}" srcOrd="3" destOrd="0" presId="urn:microsoft.com/office/officeart/2018/2/layout/IconCircleList"/>
    <dgm:cxn modelId="{6F9F4113-7264-4583-AF61-362E25C9F6EF}" type="presParOf" srcId="{E8E72700-9BC0-4BE6-B032-8829214C87AC}" destId="{D6368F44-01EE-4804-B076-B2B5B5CB42E4}" srcOrd="4" destOrd="0" presId="urn:microsoft.com/office/officeart/2018/2/layout/IconCircleList"/>
    <dgm:cxn modelId="{A5C91986-F272-4A9B-ACA4-60907B556A6F}" type="presParOf" srcId="{D6368F44-01EE-4804-B076-B2B5B5CB42E4}" destId="{B3348FF3-B602-4C39-88CC-B476F3BD6B94}" srcOrd="0" destOrd="0" presId="urn:microsoft.com/office/officeart/2018/2/layout/IconCircleList"/>
    <dgm:cxn modelId="{2E3C8058-E99C-4496-8957-EA6AC65D0491}" type="presParOf" srcId="{D6368F44-01EE-4804-B076-B2B5B5CB42E4}" destId="{53A372D4-DCC2-4934-B3AE-264EB81FAC87}" srcOrd="1" destOrd="0" presId="urn:microsoft.com/office/officeart/2018/2/layout/IconCircleList"/>
    <dgm:cxn modelId="{C78AC076-0005-442E-BEE2-D4D296767C15}" type="presParOf" srcId="{D6368F44-01EE-4804-B076-B2B5B5CB42E4}" destId="{C10B39EF-8959-45C5-AD52-8B4317CFC8D9}" srcOrd="2" destOrd="0" presId="urn:microsoft.com/office/officeart/2018/2/layout/IconCircleList"/>
    <dgm:cxn modelId="{4D1A8909-52A9-4A78-B383-0F3EC789AB89}" type="presParOf" srcId="{D6368F44-01EE-4804-B076-B2B5B5CB42E4}" destId="{F3934D74-219A-4D7C-9A49-507D37D824FD}" srcOrd="3" destOrd="0" presId="urn:microsoft.com/office/officeart/2018/2/layout/IconCircleList"/>
    <dgm:cxn modelId="{72A33D95-F87A-44AA-A9E7-A245A3614B45}" type="presParOf" srcId="{E8E72700-9BC0-4BE6-B032-8829214C87AC}" destId="{4522118F-E313-438F-A294-E11C8F563639}" srcOrd="5" destOrd="0" presId="urn:microsoft.com/office/officeart/2018/2/layout/IconCircleList"/>
    <dgm:cxn modelId="{0BE5E58F-CC71-40C5-8C8C-9D794211FE47}" type="presParOf" srcId="{E8E72700-9BC0-4BE6-B032-8829214C87AC}" destId="{43E7BD2C-3DA9-4337-8D30-8B11BAA56965}" srcOrd="6" destOrd="0" presId="urn:microsoft.com/office/officeart/2018/2/layout/IconCircleList"/>
    <dgm:cxn modelId="{A9F2FBCB-452A-4491-8DF7-89E542F3C5E1}" type="presParOf" srcId="{43E7BD2C-3DA9-4337-8D30-8B11BAA56965}" destId="{F057AFBF-AB62-4708-A277-232B94D39A4B}" srcOrd="0" destOrd="0" presId="urn:microsoft.com/office/officeart/2018/2/layout/IconCircleList"/>
    <dgm:cxn modelId="{63B12D62-1F9D-427A-B2B8-4873A1093996}" type="presParOf" srcId="{43E7BD2C-3DA9-4337-8D30-8B11BAA56965}" destId="{8E8EEC49-C96A-44D3-ADA7-C72D85E69793}" srcOrd="1" destOrd="0" presId="urn:microsoft.com/office/officeart/2018/2/layout/IconCircleList"/>
    <dgm:cxn modelId="{EB597EA4-182B-4FFA-934B-3FA30428D732}" type="presParOf" srcId="{43E7BD2C-3DA9-4337-8D30-8B11BAA56965}" destId="{2CF3AA3A-3E4F-487C-8292-7ACFEAD81CFC}" srcOrd="2" destOrd="0" presId="urn:microsoft.com/office/officeart/2018/2/layout/IconCircleList"/>
    <dgm:cxn modelId="{92834218-570A-4AB5-8DCA-A828413C3CD8}" type="presParOf" srcId="{43E7BD2C-3DA9-4337-8D30-8B11BAA56965}" destId="{D50B95FC-BA99-4910-A09A-E2B8C503AD00}" srcOrd="3" destOrd="0" presId="urn:microsoft.com/office/officeart/2018/2/layout/IconCircleList"/>
    <dgm:cxn modelId="{9D52ADA9-14DA-425D-9680-F62CAA755755}" type="presParOf" srcId="{E8E72700-9BC0-4BE6-B032-8829214C87AC}" destId="{ABCB03E6-F239-4105-B726-FA48BC07D0C5}" srcOrd="7" destOrd="0" presId="urn:microsoft.com/office/officeart/2018/2/layout/IconCircleList"/>
    <dgm:cxn modelId="{BA83D975-DBCF-4FF0-9D76-D61BFEB9422C}" type="presParOf" srcId="{E8E72700-9BC0-4BE6-B032-8829214C87AC}" destId="{230776AF-5FA3-4444-BD61-AD6EFAA38013}" srcOrd="8" destOrd="0" presId="urn:microsoft.com/office/officeart/2018/2/layout/IconCircleList"/>
    <dgm:cxn modelId="{8940880B-472B-4A9B-903E-038C9E396523}" type="presParOf" srcId="{230776AF-5FA3-4444-BD61-AD6EFAA38013}" destId="{D69121FF-6606-46C5-B84B-F06908FEA39F}" srcOrd="0" destOrd="0" presId="urn:microsoft.com/office/officeart/2018/2/layout/IconCircleList"/>
    <dgm:cxn modelId="{DA19B7AE-FFDE-4593-911D-E789E71C9F93}" type="presParOf" srcId="{230776AF-5FA3-4444-BD61-AD6EFAA38013}" destId="{1D8F58F0-51FF-41B5-A411-8EE4FDD3DC17}" srcOrd="1" destOrd="0" presId="urn:microsoft.com/office/officeart/2018/2/layout/IconCircleList"/>
    <dgm:cxn modelId="{AF647ED2-0A96-4B6D-A648-DB63AB5DF0ED}" type="presParOf" srcId="{230776AF-5FA3-4444-BD61-AD6EFAA38013}" destId="{C0D090AE-F436-45FC-B057-BA7319640C6A}" srcOrd="2" destOrd="0" presId="urn:microsoft.com/office/officeart/2018/2/layout/IconCircleList"/>
    <dgm:cxn modelId="{A5B256D5-2AD4-45E0-B30A-46AC4D6C517B}" type="presParOf" srcId="{230776AF-5FA3-4444-BD61-AD6EFAA38013}" destId="{1D3148BE-1B16-41B6-A527-3CDDE5C884E8}" srcOrd="3" destOrd="0" presId="urn:microsoft.com/office/officeart/2018/2/layout/IconCircleList"/>
    <dgm:cxn modelId="{93531936-5663-437F-9CB2-F6AD3E2E40BE}" type="presParOf" srcId="{E8E72700-9BC0-4BE6-B032-8829214C87AC}" destId="{10D044E8-EB01-4DDF-8274-2D46B05610B4}" srcOrd="9" destOrd="0" presId="urn:microsoft.com/office/officeart/2018/2/layout/IconCircleList"/>
    <dgm:cxn modelId="{B1D0B8B3-1975-4A94-80BF-BBF8212B615D}" type="presParOf" srcId="{E8E72700-9BC0-4BE6-B032-8829214C87AC}" destId="{B2D9C1C4-AED6-498B-9C6E-E6E4BE82A7A3}" srcOrd="10" destOrd="0" presId="urn:microsoft.com/office/officeart/2018/2/layout/IconCircleList"/>
    <dgm:cxn modelId="{4B0DCDAC-A009-468C-A6D2-4997B6AD1D94}" type="presParOf" srcId="{B2D9C1C4-AED6-498B-9C6E-E6E4BE82A7A3}" destId="{4042D509-B3E6-47F9-AD51-A2BC56D2FE9F}" srcOrd="0" destOrd="0" presId="urn:microsoft.com/office/officeart/2018/2/layout/IconCircleList"/>
    <dgm:cxn modelId="{371941DE-4363-466B-B6C5-115048058344}" type="presParOf" srcId="{B2D9C1C4-AED6-498B-9C6E-E6E4BE82A7A3}" destId="{EB667C4B-6A22-40C7-8889-7A7FCB555049}" srcOrd="1" destOrd="0" presId="urn:microsoft.com/office/officeart/2018/2/layout/IconCircleList"/>
    <dgm:cxn modelId="{BC73C6D0-9F25-4E4E-AB29-F8D0DBAFBA17}" type="presParOf" srcId="{B2D9C1C4-AED6-498B-9C6E-E6E4BE82A7A3}" destId="{B40F272A-58C6-4E0F-9F6D-C7E8F6C17777}" srcOrd="2" destOrd="0" presId="urn:microsoft.com/office/officeart/2018/2/layout/IconCircleList"/>
    <dgm:cxn modelId="{C7ECF60F-A7D8-4528-BABB-D804640A0E93}" type="presParOf" srcId="{B2D9C1C4-AED6-498B-9C6E-E6E4BE82A7A3}" destId="{9A96E02A-62A3-47F1-B54A-D9A9DBA8024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431D6-B112-4B66-BF4D-96CC1B8828D7}" type="doc">
      <dgm:prSet loTypeId="urn:microsoft.com/office/officeart/2009/3/layout/HorizontalOrganizationChart" loCatId="hierarchy" qsTypeId="urn:microsoft.com/office/officeart/2005/8/quickstyle/simple4" qsCatId="simple" csTypeId="urn:microsoft.com/office/officeart/2005/8/colors/colorful1" csCatId="colorful" phldr="1"/>
      <dgm:spPr/>
      <dgm:t>
        <a:bodyPr/>
        <a:lstStyle/>
        <a:p>
          <a:endParaRPr lang="en-US"/>
        </a:p>
      </dgm:t>
    </dgm:pt>
    <dgm:pt modelId="{D97B4C3A-FBFC-4E98-B428-B80B995FBBBC}">
      <dgm:prSet custT="1"/>
      <dgm:spPr/>
      <dgm:t>
        <a:bodyPr/>
        <a:lstStyle/>
        <a:p>
          <a:r>
            <a:rPr lang="en-US" sz="3200" u="sng" dirty="0">
              <a:latin typeface="Perpetua" panose="02020502060401020303" pitchFamily="18" charset="0"/>
            </a:rPr>
            <a:t>Surveyor 101: survey process flow</a:t>
          </a:r>
          <a:endParaRPr lang="en-US" sz="3200" dirty="0">
            <a:latin typeface="Perpetua" panose="02020502060401020303" pitchFamily="18" charset="0"/>
          </a:endParaRPr>
        </a:p>
      </dgm:t>
    </dgm:pt>
    <dgm:pt modelId="{0713E8DE-98E0-4FFF-8C91-62951F0D6318}" type="parTrans" cxnId="{46100EE5-8CB6-42D9-AA4F-468460B41F89}">
      <dgm:prSet/>
      <dgm:spPr/>
      <dgm:t>
        <a:bodyPr/>
        <a:lstStyle/>
        <a:p>
          <a:endParaRPr lang="en-US"/>
        </a:p>
      </dgm:t>
    </dgm:pt>
    <dgm:pt modelId="{6838DD3A-410D-488A-B317-34578CB6D522}" type="sibTrans" cxnId="{46100EE5-8CB6-42D9-AA4F-468460B41F89}">
      <dgm:prSet/>
      <dgm:spPr/>
      <dgm:t>
        <a:bodyPr/>
        <a:lstStyle/>
        <a:p>
          <a:endParaRPr lang="en-US"/>
        </a:p>
      </dgm:t>
    </dgm:pt>
    <dgm:pt modelId="{69381DE1-078E-4AC9-9B60-5C147A339FFB}">
      <dgm:prSet custT="1"/>
      <dgm:spPr>
        <a:solidFill>
          <a:schemeClr val="tx2">
            <a:lumMod val="50000"/>
          </a:schemeClr>
        </a:solidFill>
      </dgm:spPr>
      <dgm:t>
        <a:bodyPr/>
        <a:lstStyle/>
        <a:p>
          <a:r>
            <a:rPr lang="en-US" sz="2600" dirty="0">
              <a:latin typeface="Perpetua" panose="02020502060401020303" pitchFamily="18" charset="0"/>
            </a:rPr>
            <a:t>Pre-survey (offsite work)</a:t>
          </a:r>
        </a:p>
      </dgm:t>
    </dgm:pt>
    <dgm:pt modelId="{5C605C98-9AD3-434A-8128-3C240A5838F9}" type="parTrans" cxnId="{16F18D85-DB23-404B-B11C-517022B3F6BD}">
      <dgm:prSet/>
      <dgm:spPr/>
      <dgm:t>
        <a:bodyPr/>
        <a:lstStyle/>
        <a:p>
          <a:endParaRPr lang="en-US"/>
        </a:p>
      </dgm:t>
    </dgm:pt>
    <dgm:pt modelId="{605F1E48-5513-42F2-8407-C741A73EDAF3}" type="sibTrans" cxnId="{16F18D85-DB23-404B-B11C-517022B3F6BD}">
      <dgm:prSet/>
      <dgm:spPr/>
      <dgm:t>
        <a:bodyPr/>
        <a:lstStyle/>
        <a:p>
          <a:endParaRPr lang="en-US"/>
        </a:p>
      </dgm:t>
    </dgm:pt>
    <dgm:pt modelId="{31B38509-441A-45DB-87B0-A63848DFFC10}">
      <dgm:prSet custT="1"/>
      <dgm:spPr>
        <a:solidFill>
          <a:schemeClr val="tx2">
            <a:lumMod val="50000"/>
          </a:schemeClr>
        </a:solidFill>
      </dgm:spPr>
      <dgm:t>
        <a:bodyPr/>
        <a:lstStyle/>
        <a:p>
          <a:r>
            <a:rPr lang="en-US" sz="2600" dirty="0">
              <a:latin typeface="Perpetua" panose="02020502060401020303" pitchFamily="18" charset="0"/>
            </a:rPr>
            <a:t>Entrance</a:t>
          </a:r>
          <a:endParaRPr lang="en-US" sz="2600" dirty="0"/>
        </a:p>
      </dgm:t>
    </dgm:pt>
    <dgm:pt modelId="{F798D107-8EE5-48D0-87FC-18471BE4FCA4}" type="parTrans" cxnId="{704E3EDD-2FE0-416B-82CE-52361020629F}">
      <dgm:prSet/>
      <dgm:spPr/>
      <dgm:t>
        <a:bodyPr/>
        <a:lstStyle/>
        <a:p>
          <a:endParaRPr lang="en-US"/>
        </a:p>
      </dgm:t>
    </dgm:pt>
    <dgm:pt modelId="{F46C1A04-3FFA-483D-B102-B3A538F09157}" type="sibTrans" cxnId="{704E3EDD-2FE0-416B-82CE-52361020629F}">
      <dgm:prSet/>
      <dgm:spPr/>
      <dgm:t>
        <a:bodyPr/>
        <a:lstStyle/>
        <a:p>
          <a:endParaRPr lang="en-US"/>
        </a:p>
      </dgm:t>
    </dgm:pt>
    <dgm:pt modelId="{B045FA22-A3BD-48B5-8384-7FD5A5895A16}">
      <dgm:prSet custT="1"/>
      <dgm:spPr>
        <a:solidFill>
          <a:schemeClr val="tx2">
            <a:lumMod val="50000"/>
          </a:schemeClr>
        </a:solidFill>
      </dgm:spPr>
      <dgm:t>
        <a:bodyPr/>
        <a:lstStyle/>
        <a:p>
          <a:r>
            <a:rPr lang="en-US" sz="2600" dirty="0">
              <a:latin typeface="Perpetua" panose="02020502060401020303" pitchFamily="18" charset="0"/>
            </a:rPr>
            <a:t>Information gathering phase (chart reviews, home visits, interviews)</a:t>
          </a:r>
        </a:p>
      </dgm:t>
    </dgm:pt>
    <dgm:pt modelId="{DC4493C5-06A4-4CFB-800A-76EA70CCB299}" type="parTrans" cxnId="{4501F01F-052D-4202-ACC8-0A41FF70DA72}">
      <dgm:prSet/>
      <dgm:spPr/>
      <dgm:t>
        <a:bodyPr/>
        <a:lstStyle/>
        <a:p>
          <a:endParaRPr lang="en-US"/>
        </a:p>
      </dgm:t>
    </dgm:pt>
    <dgm:pt modelId="{CAC55E16-5B65-436A-A01F-62390FD3D29B}" type="sibTrans" cxnId="{4501F01F-052D-4202-ACC8-0A41FF70DA72}">
      <dgm:prSet/>
      <dgm:spPr/>
      <dgm:t>
        <a:bodyPr/>
        <a:lstStyle/>
        <a:p>
          <a:endParaRPr lang="en-US"/>
        </a:p>
      </dgm:t>
    </dgm:pt>
    <dgm:pt modelId="{2F8737E5-4EA1-4D6C-9938-0F61D70DCA12}">
      <dgm:prSet custT="1"/>
      <dgm:spPr>
        <a:solidFill>
          <a:schemeClr val="tx2">
            <a:lumMod val="50000"/>
          </a:schemeClr>
        </a:solidFill>
      </dgm:spPr>
      <dgm:t>
        <a:bodyPr/>
        <a:lstStyle/>
        <a:p>
          <a:r>
            <a:rPr lang="en-US" sz="2600" dirty="0">
              <a:latin typeface="Perpetua" panose="02020502060401020303" pitchFamily="18" charset="0"/>
            </a:rPr>
            <a:t>Findings compiled and reviewed with the agency</a:t>
          </a:r>
          <a:endParaRPr lang="en-US" sz="2600" dirty="0"/>
        </a:p>
      </dgm:t>
    </dgm:pt>
    <dgm:pt modelId="{81FEFD04-F906-427B-9934-F86D6F95E175}" type="parTrans" cxnId="{5B7D3C07-1164-4F2D-9E16-DA36C4334A1C}">
      <dgm:prSet/>
      <dgm:spPr/>
      <dgm:t>
        <a:bodyPr/>
        <a:lstStyle/>
        <a:p>
          <a:endParaRPr lang="en-US"/>
        </a:p>
      </dgm:t>
    </dgm:pt>
    <dgm:pt modelId="{4794FE62-6AA7-421E-8518-38AF85940F2A}" type="sibTrans" cxnId="{5B7D3C07-1164-4F2D-9E16-DA36C4334A1C}">
      <dgm:prSet/>
      <dgm:spPr/>
      <dgm:t>
        <a:bodyPr/>
        <a:lstStyle/>
        <a:p>
          <a:endParaRPr lang="en-US"/>
        </a:p>
      </dgm:t>
    </dgm:pt>
    <dgm:pt modelId="{40F5F68F-D6EF-4C10-A0D1-AEAA8E1B1C95}">
      <dgm:prSet custT="1"/>
      <dgm:spPr>
        <a:solidFill>
          <a:schemeClr val="tx2">
            <a:lumMod val="50000"/>
          </a:schemeClr>
        </a:solidFill>
      </dgm:spPr>
      <dgm:t>
        <a:bodyPr/>
        <a:lstStyle/>
        <a:p>
          <a:r>
            <a:rPr lang="en-US" sz="2600" dirty="0">
              <a:latin typeface="Perpetua" panose="02020502060401020303" pitchFamily="18" charset="0"/>
            </a:rPr>
            <a:t>Exit</a:t>
          </a:r>
          <a:endParaRPr lang="en-US" sz="2600" dirty="0"/>
        </a:p>
      </dgm:t>
    </dgm:pt>
    <dgm:pt modelId="{404CAB14-54CE-488F-A005-1F9304EA9F8E}" type="parTrans" cxnId="{03E6DE6F-57B1-4565-94D7-6A907297C6A9}">
      <dgm:prSet/>
      <dgm:spPr/>
      <dgm:t>
        <a:bodyPr/>
        <a:lstStyle/>
        <a:p>
          <a:endParaRPr lang="en-US"/>
        </a:p>
      </dgm:t>
    </dgm:pt>
    <dgm:pt modelId="{779F61A4-44FE-434B-9130-1B21380E85BD}" type="sibTrans" cxnId="{03E6DE6F-57B1-4565-94D7-6A907297C6A9}">
      <dgm:prSet/>
      <dgm:spPr/>
      <dgm:t>
        <a:bodyPr/>
        <a:lstStyle/>
        <a:p>
          <a:endParaRPr lang="en-US"/>
        </a:p>
      </dgm:t>
    </dgm:pt>
    <dgm:pt modelId="{D4A2D006-A380-4525-A7DE-296C58208AA4}">
      <dgm:prSet custT="1"/>
      <dgm:spPr>
        <a:solidFill>
          <a:schemeClr val="tx2">
            <a:lumMod val="50000"/>
          </a:schemeClr>
        </a:solidFill>
      </dgm:spPr>
      <dgm:t>
        <a:bodyPr/>
        <a:lstStyle/>
        <a:p>
          <a:r>
            <a:rPr lang="en-US" sz="2600" dirty="0">
              <a:latin typeface="Perpetua" panose="02020502060401020303" pitchFamily="18" charset="0"/>
            </a:rPr>
            <a:t>Plan of correction / revisit</a:t>
          </a:r>
        </a:p>
      </dgm:t>
    </dgm:pt>
    <dgm:pt modelId="{ECF0DE00-2C9F-4277-BB48-8D182982298B}" type="parTrans" cxnId="{8C65D72A-9299-4C6D-8973-0AEB0D508FFF}">
      <dgm:prSet/>
      <dgm:spPr/>
      <dgm:t>
        <a:bodyPr/>
        <a:lstStyle/>
        <a:p>
          <a:endParaRPr lang="en-US"/>
        </a:p>
      </dgm:t>
    </dgm:pt>
    <dgm:pt modelId="{3C50B47A-F82A-4BAC-8CFD-8077F1526761}" type="sibTrans" cxnId="{8C65D72A-9299-4C6D-8973-0AEB0D508FFF}">
      <dgm:prSet/>
      <dgm:spPr/>
      <dgm:t>
        <a:bodyPr/>
        <a:lstStyle/>
        <a:p>
          <a:endParaRPr lang="en-US"/>
        </a:p>
      </dgm:t>
    </dgm:pt>
    <dgm:pt modelId="{C77A5A26-7FB9-41CF-8722-453C1EE5C4E0}" type="pres">
      <dgm:prSet presAssocID="{CCE431D6-B112-4B66-BF4D-96CC1B8828D7}" presName="hierChild1" presStyleCnt="0">
        <dgm:presLayoutVars>
          <dgm:orgChart val="1"/>
          <dgm:chPref val="1"/>
          <dgm:dir/>
          <dgm:animOne val="branch"/>
          <dgm:animLvl val="lvl"/>
          <dgm:resizeHandles/>
        </dgm:presLayoutVars>
      </dgm:prSet>
      <dgm:spPr/>
    </dgm:pt>
    <dgm:pt modelId="{F540562A-D8AD-47BE-8863-DD62972AD40F}" type="pres">
      <dgm:prSet presAssocID="{D97B4C3A-FBFC-4E98-B428-B80B995FBBBC}" presName="hierRoot1" presStyleCnt="0">
        <dgm:presLayoutVars>
          <dgm:hierBranch val="init"/>
        </dgm:presLayoutVars>
      </dgm:prSet>
      <dgm:spPr/>
    </dgm:pt>
    <dgm:pt modelId="{80B2D898-A444-4589-987E-82DE58F1D893}" type="pres">
      <dgm:prSet presAssocID="{D97B4C3A-FBFC-4E98-B428-B80B995FBBBC}" presName="rootComposite1" presStyleCnt="0"/>
      <dgm:spPr/>
    </dgm:pt>
    <dgm:pt modelId="{3BCB852C-14D2-4727-AE18-4083F6ADB412}" type="pres">
      <dgm:prSet presAssocID="{D97B4C3A-FBFC-4E98-B428-B80B995FBBBC}" presName="rootText1" presStyleLbl="node0" presStyleIdx="0" presStyleCnt="1" custScaleX="86922" custScaleY="210907">
        <dgm:presLayoutVars>
          <dgm:chPref val="3"/>
        </dgm:presLayoutVars>
      </dgm:prSet>
      <dgm:spPr/>
    </dgm:pt>
    <dgm:pt modelId="{13747DBA-4B52-4C86-8371-DE902143BD9F}" type="pres">
      <dgm:prSet presAssocID="{D97B4C3A-FBFC-4E98-B428-B80B995FBBBC}" presName="rootConnector1" presStyleLbl="node1" presStyleIdx="0" presStyleCnt="0"/>
      <dgm:spPr/>
    </dgm:pt>
    <dgm:pt modelId="{6E906819-BC72-49E3-801F-69C1E48FC53F}" type="pres">
      <dgm:prSet presAssocID="{D97B4C3A-FBFC-4E98-B428-B80B995FBBBC}" presName="hierChild2" presStyleCnt="0"/>
      <dgm:spPr/>
    </dgm:pt>
    <dgm:pt modelId="{9BEEF54D-F50B-4B56-9673-A28EC36BFE2F}" type="pres">
      <dgm:prSet presAssocID="{5C605C98-9AD3-434A-8128-3C240A5838F9}" presName="Name64" presStyleLbl="parChTrans1D2" presStyleIdx="0" presStyleCnt="6"/>
      <dgm:spPr/>
    </dgm:pt>
    <dgm:pt modelId="{4EF0A9B6-520C-402B-9BAC-C2C8A2C69B77}" type="pres">
      <dgm:prSet presAssocID="{69381DE1-078E-4AC9-9B60-5C147A339FFB}" presName="hierRoot2" presStyleCnt="0">
        <dgm:presLayoutVars>
          <dgm:hierBranch val="init"/>
        </dgm:presLayoutVars>
      </dgm:prSet>
      <dgm:spPr/>
    </dgm:pt>
    <dgm:pt modelId="{AB16119C-E408-48DF-B009-00B5276813FF}" type="pres">
      <dgm:prSet presAssocID="{69381DE1-078E-4AC9-9B60-5C147A339FFB}" presName="rootComposite" presStyleCnt="0"/>
      <dgm:spPr/>
    </dgm:pt>
    <dgm:pt modelId="{1B587CB3-7DA9-4FA9-B85A-5384DF921F9E}" type="pres">
      <dgm:prSet presAssocID="{69381DE1-078E-4AC9-9B60-5C147A339FFB}" presName="rootText" presStyleLbl="node2" presStyleIdx="0" presStyleCnt="6" custScaleX="237266">
        <dgm:presLayoutVars>
          <dgm:chPref val="3"/>
        </dgm:presLayoutVars>
      </dgm:prSet>
      <dgm:spPr/>
    </dgm:pt>
    <dgm:pt modelId="{77A632A3-3709-4D6E-AD65-A0D8CD5982F4}" type="pres">
      <dgm:prSet presAssocID="{69381DE1-078E-4AC9-9B60-5C147A339FFB}" presName="rootConnector" presStyleLbl="node2" presStyleIdx="0" presStyleCnt="6"/>
      <dgm:spPr/>
    </dgm:pt>
    <dgm:pt modelId="{EABD8E6D-1E1B-42DF-A8E2-934DCEC04F29}" type="pres">
      <dgm:prSet presAssocID="{69381DE1-078E-4AC9-9B60-5C147A339FFB}" presName="hierChild4" presStyleCnt="0"/>
      <dgm:spPr/>
    </dgm:pt>
    <dgm:pt modelId="{5487F6B0-A7A7-43AA-9466-2215F847A542}" type="pres">
      <dgm:prSet presAssocID="{69381DE1-078E-4AC9-9B60-5C147A339FFB}" presName="hierChild5" presStyleCnt="0"/>
      <dgm:spPr/>
    </dgm:pt>
    <dgm:pt modelId="{90BC8FA9-46C0-40DF-B152-675E0766A270}" type="pres">
      <dgm:prSet presAssocID="{F798D107-8EE5-48D0-87FC-18471BE4FCA4}" presName="Name64" presStyleLbl="parChTrans1D2" presStyleIdx="1" presStyleCnt="6"/>
      <dgm:spPr/>
    </dgm:pt>
    <dgm:pt modelId="{8BC59A09-2689-42F7-9E1C-DA0703DD671F}" type="pres">
      <dgm:prSet presAssocID="{31B38509-441A-45DB-87B0-A63848DFFC10}" presName="hierRoot2" presStyleCnt="0">
        <dgm:presLayoutVars>
          <dgm:hierBranch val="init"/>
        </dgm:presLayoutVars>
      </dgm:prSet>
      <dgm:spPr/>
    </dgm:pt>
    <dgm:pt modelId="{5CA02520-05D2-4EF3-9445-166C6B55F166}" type="pres">
      <dgm:prSet presAssocID="{31B38509-441A-45DB-87B0-A63848DFFC10}" presName="rootComposite" presStyleCnt="0"/>
      <dgm:spPr/>
    </dgm:pt>
    <dgm:pt modelId="{5DDFDBD5-850A-491D-AF8B-D0DF173E8694}" type="pres">
      <dgm:prSet presAssocID="{31B38509-441A-45DB-87B0-A63848DFFC10}" presName="rootText" presStyleLbl="node2" presStyleIdx="1" presStyleCnt="6" custScaleX="237266">
        <dgm:presLayoutVars>
          <dgm:chPref val="3"/>
        </dgm:presLayoutVars>
      </dgm:prSet>
      <dgm:spPr/>
    </dgm:pt>
    <dgm:pt modelId="{7496DFAA-54A2-4733-AD87-A20F1E8D16F8}" type="pres">
      <dgm:prSet presAssocID="{31B38509-441A-45DB-87B0-A63848DFFC10}" presName="rootConnector" presStyleLbl="node2" presStyleIdx="1" presStyleCnt="6"/>
      <dgm:spPr/>
    </dgm:pt>
    <dgm:pt modelId="{C92B87B4-E3B2-41DB-A089-F51732FF228B}" type="pres">
      <dgm:prSet presAssocID="{31B38509-441A-45DB-87B0-A63848DFFC10}" presName="hierChild4" presStyleCnt="0"/>
      <dgm:spPr/>
    </dgm:pt>
    <dgm:pt modelId="{7477F65E-DD9C-4878-B32F-748B3D28F680}" type="pres">
      <dgm:prSet presAssocID="{31B38509-441A-45DB-87B0-A63848DFFC10}" presName="hierChild5" presStyleCnt="0"/>
      <dgm:spPr/>
    </dgm:pt>
    <dgm:pt modelId="{A0EADB79-3FC8-4170-A45C-021EDEEB180C}" type="pres">
      <dgm:prSet presAssocID="{DC4493C5-06A4-4CFB-800A-76EA70CCB299}" presName="Name64" presStyleLbl="parChTrans1D2" presStyleIdx="2" presStyleCnt="6"/>
      <dgm:spPr/>
    </dgm:pt>
    <dgm:pt modelId="{145D0E68-3527-4ACE-889C-BF059C1D147F}" type="pres">
      <dgm:prSet presAssocID="{B045FA22-A3BD-48B5-8384-7FD5A5895A16}" presName="hierRoot2" presStyleCnt="0">
        <dgm:presLayoutVars>
          <dgm:hierBranch val="init"/>
        </dgm:presLayoutVars>
      </dgm:prSet>
      <dgm:spPr/>
    </dgm:pt>
    <dgm:pt modelId="{0E240576-FAA0-4869-84C0-37D38059444D}" type="pres">
      <dgm:prSet presAssocID="{B045FA22-A3BD-48B5-8384-7FD5A5895A16}" presName="rootComposite" presStyleCnt="0"/>
      <dgm:spPr/>
    </dgm:pt>
    <dgm:pt modelId="{65B4CCB6-1676-4DD0-A22B-31A5BA561DE9}" type="pres">
      <dgm:prSet presAssocID="{B045FA22-A3BD-48B5-8384-7FD5A5895A16}" presName="rootText" presStyleLbl="node2" presStyleIdx="2" presStyleCnt="6" custScaleX="237266">
        <dgm:presLayoutVars>
          <dgm:chPref val="3"/>
        </dgm:presLayoutVars>
      </dgm:prSet>
      <dgm:spPr/>
    </dgm:pt>
    <dgm:pt modelId="{FDB6EEFA-203F-44F7-93E6-166EFDB5BD86}" type="pres">
      <dgm:prSet presAssocID="{B045FA22-A3BD-48B5-8384-7FD5A5895A16}" presName="rootConnector" presStyleLbl="node2" presStyleIdx="2" presStyleCnt="6"/>
      <dgm:spPr/>
    </dgm:pt>
    <dgm:pt modelId="{21F19768-226D-4914-B396-1AD02955CAFA}" type="pres">
      <dgm:prSet presAssocID="{B045FA22-A3BD-48B5-8384-7FD5A5895A16}" presName="hierChild4" presStyleCnt="0"/>
      <dgm:spPr/>
    </dgm:pt>
    <dgm:pt modelId="{8AA7D919-87B8-4410-B00E-EA981F20B9C4}" type="pres">
      <dgm:prSet presAssocID="{B045FA22-A3BD-48B5-8384-7FD5A5895A16}" presName="hierChild5" presStyleCnt="0"/>
      <dgm:spPr/>
    </dgm:pt>
    <dgm:pt modelId="{1C3A9E9E-8845-40DF-8E5E-3EA7C80D6392}" type="pres">
      <dgm:prSet presAssocID="{81FEFD04-F906-427B-9934-F86D6F95E175}" presName="Name64" presStyleLbl="parChTrans1D2" presStyleIdx="3" presStyleCnt="6"/>
      <dgm:spPr/>
    </dgm:pt>
    <dgm:pt modelId="{724754D0-C697-4912-93D8-B4D101E8C9DC}" type="pres">
      <dgm:prSet presAssocID="{2F8737E5-4EA1-4D6C-9938-0F61D70DCA12}" presName="hierRoot2" presStyleCnt="0">
        <dgm:presLayoutVars>
          <dgm:hierBranch val="init"/>
        </dgm:presLayoutVars>
      </dgm:prSet>
      <dgm:spPr/>
    </dgm:pt>
    <dgm:pt modelId="{5855D67C-8DF8-42A3-B722-F815EDDBCAAA}" type="pres">
      <dgm:prSet presAssocID="{2F8737E5-4EA1-4D6C-9938-0F61D70DCA12}" presName="rootComposite" presStyleCnt="0"/>
      <dgm:spPr/>
    </dgm:pt>
    <dgm:pt modelId="{4EFE97ED-EB64-434A-874F-95CFC0EA45BE}" type="pres">
      <dgm:prSet presAssocID="{2F8737E5-4EA1-4D6C-9938-0F61D70DCA12}" presName="rootText" presStyleLbl="node2" presStyleIdx="3" presStyleCnt="6" custScaleX="237266">
        <dgm:presLayoutVars>
          <dgm:chPref val="3"/>
        </dgm:presLayoutVars>
      </dgm:prSet>
      <dgm:spPr/>
    </dgm:pt>
    <dgm:pt modelId="{E0E70107-5545-4C8E-8840-DCFA3BB57D1A}" type="pres">
      <dgm:prSet presAssocID="{2F8737E5-4EA1-4D6C-9938-0F61D70DCA12}" presName="rootConnector" presStyleLbl="node2" presStyleIdx="3" presStyleCnt="6"/>
      <dgm:spPr/>
    </dgm:pt>
    <dgm:pt modelId="{AAAF76DE-EC60-4D83-90ED-CDAFEE5B4184}" type="pres">
      <dgm:prSet presAssocID="{2F8737E5-4EA1-4D6C-9938-0F61D70DCA12}" presName="hierChild4" presStyleCnt="0"/>
      <dgm:spPr/>
    </dgm:pt>
    <dgm:pt modelId="{A9ECEF5D-1DC7-4768-8BCF-66A5C4F0499A}" type="pres">
      <dgm:prSet presAssocID="{2F8737E5-4EA1-4D6C-9938-0F61D70DCA12}" presName="hierChild5" presStyleCnt="0"/>
      <dgm:spPr/>
    </dgm:pt>
    <dgm:pt modelId="{50B041C9-C6F5-4BAE-8D7E-7EA61DAD8E11}" type="pres">
      <dgm:prSet presAssocID="{404CAB14-54CE-488F-A005-1F9304EA9F8E}" presName="Name64" presStyleLbl="parChTrans1D2" presStyleIdx="4" presStyleCnt="6"/>
      <dgm:spPr/>
    </dgm:pt>
    <dgm:pt modelId="{4D203195-2123-4984-BEEB-9D0B176D4920}" type="pres">
      <dgm:prSet presAssocID="{40F5F68F-D6EF-4C10-A0D1-AEAA8E1B1C95}" presName="hierRoot2" presStyleCnt="0">
        <dgm:presLayoutVars>
          <dgm:hierBranch val="init"/>
        </dgm:presLayoutVars>
      </dgm:prSet>
      <dgm:spPr/>
    </dgm:pt>
    <dgm:pt modelId="{CC322C5C-6059-45A3-9637-2B350924E7CB}" type="pres">
      <dgm:prSet presAssocID="{40F5F68F-D6EF-4C10-A0D1-AEAA8E1B1C95}" presName="rootComposite" presStyleCnt="0"/>
      <dgm:spPr/>
    </dgm:pt>
    <dgm:pt modelId="{6A23A077-AB7F-40A1-83A7-BC52CE9CEFD5}" type="pres">
      <dgm:prSet presAssocID="{40F5F68F-D6EF-4C10-A0D1-AEAA8E1B1C95}" presName="rootText" presStyleLbl="node2" presStyleIdx="4" presStyleCnt="6" custScaleX="237266">
        <dgm:presLayoutVars>
          <dgm:chPref val="3"/>
        </dgm:presLayoutVars>
      </dgm:prSet>
      <dgm:spPr/>
    </dgm:pt>
    <dgm:pt modelId="{FC632F42-8633-4185-B7FB-28DB7202C3DE}" type="pres">
      <dgm:prSet presAssocID="{40F5F68F-D6EF-4C10-A0D1-AEAA8E1B1C95}" presName="rootConnector" presStyleLbl="node2" presStyleIdx="4" presStyleCnt="6"/>
      <dgm:spPr/>
    </dgm:pt>
    <dgm:pt modelId="{04599105-D51E-4ECB-9DF2-2003093F9641}" type="pres">
      <dgm:prSet presAssocID="{40F5F68F-D6EF-4C10-A0D1-AEAA8E1B1C95}" presName="hierChild4" presStyleCnt="0"/>
      <dgm:spPr/>
    </dgm:pt>
    <dgm:pt modelId="{7FE3F02F-187F-46FF-98A3-5B9EB94DC27B}" type="pres">
      <dgm:prSet presAssocID="{40F5F68F-D6EF-4C10-A0D1-AEAA8E1B1C95}" presName="hierChild5" presStyleCnt="0"/>
      <dgm:spPr/>
    </dgm:pt>
    <dgm:pt modelId="{028C4FFE-D33F-466F-BBDC-26377700319F}" type="pres">
      <dgm:prSet presAssocID="{ECF0DE00-2C9F-4277-BB48-8D182982298B}" presName="Name64" presStyleLbl="parChTrans1D2" presStyleIdx="5" presStyleCnt="6"/>
      <dgm:spPr/>
    </dgm:pt>
    <dgm:pt modelId="{0BE6BCE7-42E5-4687-85F5-81A3DDA513EF}" type="pres">
      <dgm:prSet presAssocID="{D4A2D006-A380-4525-A7DE-296C58208AA4}" presName="hierRoot2" presStyleCnt="0">
        <dgm:presLayoutVars>
          <dgm:hierBranch val="init"/>
        </dgm:presLayoutVars>
      </dgm:prSet>
      <dgm:spPr/>
    </dgm:pt>
    <dgm:pt modelId="{DC95021F-65BA-409E-AEA4-47E2884A6C6B}" type="pres">
      <dgm:prSet presAssocID="{D4A2D006-A380-4525-A7DE-296C58208AA4}" presName="rootComposite" presStyleCnt="0"/>
      <dgm:spPr/>
    </dgm:pt>
    <dgm:pt modelId="{804F3B1E-8DCA-40F6-BFFC-97DE1902389C}" type="pres">
      <dgm:prSet presAssocID="{D4A2D006-A380-4525-A7DE-296C58208AA4}" presName="rootText" presStyleLbl="node2" presStyleIdx="5" presStyleCnt="6" custScaleX="237266">
        <dgm:presLayoutVars>
          <dgm:chPref val="3"/>
        </dgm:presLayoutVars>
      </dgm:prSet>
      <dgm:spPr/>
    </dgm:pt>
    <dgm:pt modelId="{40AF3664-8B50-41E6-BA0C-E3F528751904}" type="pres">
      <dgm:prSet presAssocID="{D4A2D006-A380-4525-A7DE-296C58208AA4}" presName="rootConnector" presStyleLbl="node2" presStyleIdx="5" presStyleCnt="6"/>
      <dgm:spPr/>
    </dgm:pt>
    <dgm:pt modelId="{F1808544-E76B-4C79-9F09-ED98C05B54E3}" type="pres">
      <dgm:prSet presAssocID="{D4A2D006-A380-4525-A7DE-296C58208AA4}" presName="hierChild4" presStyleCnt="0"/>
      <dgm:spPr/>
    </dgm:pt>
    <dgm:pt modelId="{98EAFA96-8217-4A04-B817-E9FE0A83AC53}" type="pres">
      <dgm:prSet presAssocID="{D4A2D006-A380-4525-A7DE-296C58208AA4}" presName="hierChild5" presStyleCnt="0"/>
      <dgm:spPr/>
    </dgm:pt>
    <dgm:pt modelId="{F14A7ED4-1766-4C38-BA5A-6FE1F079E08F}" type="pres">
      <dgm:prSet presAssocID="{D97B4C3A-FBFC-4E98-B428-B80B995FBBBC}" presName="hierChild3" presStyleCnt="0"/>
      <dgm:spPr/>
    </dgm:pt>
  </dgm:ptLst>
  <dgm:cxnLst>
    <dgm:cxn modelId="{68D79A03-9C2C-4811-A8A0-572688DF9DA0}" type="presOf" srcId="{40F5F68F-D6EF-4C10-A0D1-AEAA8E1B1C95}" destId="{FC632F42-8633-4185-B7FB-28DB7202C3DE}" srcOrd="1" destOrd="0" presId="urn:microsoft.com/office/officeart/2009/3/layout/HorizontalOrganizationChart"/>
    <dgm:cxn modelId="{5B7D3C07-1164-4F2D-9E16-DA36C4334A1C}" srcId="{D97B4C3A-FBFC-4E98-B428-B80B995FBBBC}" destId="{2F8737E5-4EA1-4D6C-9938-0F61D70DCA12}" srcOrd="3" destOrd="0" parTransId="{81FEFD04-F906-427B-9934-F86D6F95E175}" sibTransId="{4794FE62-6AA7-421E-8518-38AF85940F2A}"/>
    <dgm:cxn modelId="{4501F01F-052D-4202-ACC8-0A41FF70DA72}" srcId="{D97B4C3A-FBFC-4E98-B428-B80B995FBBBC}" destId="{B045FA22-A3BD-48B5-8384-7FD5A5895A16}" srcOrd="2" destOrd="0" parTransId="{DC4493C5-06A4-4CFB-800A-76EA70CCB299}" sibTransId="{CAC55E16-5B65-436A-A01F-62390FD3D29B}"/>
    <dgm:cxn modelId="{FB757920-72B2-4EE3-9C18-39E28FB30B0A}" type="presOf" srcId="{81FEFD04-F906-427B-9934-F86D6F95E175}" destId="{1C3A9E9E-8845-40DF-8E5E-3EA7C80D6392}" srcOrd="0" destOrd="0" presId="urn:microsoft.com/office/officeart/2009/3/layout/HorizontalOrganizationChart"/>
    <dgm:cxn modelId="{47113621-4BE9-4F1A-9863-23067C059AD7}" type="presOf" srcId="{D4A2D006-A380-4525-A7DE-296C58208AA4}" destId="{40AF3664-8B50-41E6-BA0C-E3F528751904}" srcOrd="1" destOrd="0" presId="urn:microsoft.com/office/officeart/2009/3/layout/HorizontalOrganizationChart"/>
    <dgm:cxn modelId="{7752DB28-2964-48BD-B53A-10A50377F0B4}" type="presOf" srcId="{B045FA22-A3BD-48B5-8384-7FD5A5895A16}" destId="{65B4CCB6-1676-4DD0-A22B-31A5BA561DE9}" srcOrd="0" destOrd="0" presId="urn:microsoft.com/office/officeart/2009/3/layout/HorizontalOrganizationChart"/>
    <dgm:cxn modelId="{E768B329-4811-44A6-912F-2E4843D596DB}" type="presOf" srcId="{D4A2D006-A380-4525-A7DE-296C58208AA4}" destId="{804F3B1E-8DCA-40F6-BFFC-97DE1902389C}" srcOrd="0" destOrd="0" presId="urn:microsoft.com/office/officeart/2009/3/layout/HorizontalOrganizationChart"/>
    <dgm:cxn modelId="{8C65D72A-9299-4C6D-8973-0AEB0D508FFF}" srcId="{D97B4C3A-FBFC-4E98-B428-B80B995FBBBC}" destId="{D4A2D006-A380-4525-A7DE-296C58208AA4}" srcOrd="5" destOrd="0" parTransId="{ECF0DE00-2C9F-4277-BB48-8D182982298B}" sibTransId="{3C50B47A-F82A-4BAC-8CFD-8077F1526761}"/>
    <dgm:cxn modelId="{92155533-BEDD-4973-A199-DA9FAC832E2B}" type="presOf" srcId="{5C605C98-9AD3-434A-8128-3C240A5838F9}" destId="{9BEEF54D-F50B-4B56-9673-A28EC36BFE2F}" srcOrd="0" destOrd="0" presId="urn:microsoft.com/office/officeart/2009/3/layout/HorizontalOrganizationChart"/>
    <dgm:cxn modelId="{3EB40763-DDFF-4353-8763-957A779F6517}" type="presOf" srcId="{31B38509-441A-45DB-87B0-A63848DFFC10}" destId="{7496DFAA-54A2-4733-AD87-A20F1E8D16F8}" srcOrd="1" destOrd="0" presId="urn:microsoft.com/office/officeart/2009/3/layout/HorizontalOrganizationChart"/>
    <dgm:cxn modelId="{419BCC67-7D85-4B81-808F-DCCE3756A643}" type="presOf" srcId="{69381DE1-078E-4AC9-9B60-5C147A339FFB}" destId="{77A632A3-3709-4D6E-AD65-A0D8CD5982F4}" srcOrd="1" destOrd="0" presId="urn:microsoft.com/office/officeart/2009/3/layout/HorizontalOrganizationChart"/>
    <dgm:cxn modelId="{AD723368-AAD7-46A3-ACF9-87D567CFACD1}" type="presOf" srcId="{DC4493C5-06A4-4CFB-800A-76EA70CCB299}" destId="{A0EADB79-3FC8-4170-A45C-021EDEEB180C}" srcOrd="0" destOrd="0" presId="urn:microsoft.com/office/officeart/2009/3/layout/HorizontalOrganizationChart"/>
    <dgm:cxn modelId="{B576246B-DBD4-4114-A1DD-141B8E3DE1A1}" type="presOf" srcId="{D97B4C3A-FBFC-4E98-B428-B80B995FBBBC}" destId="{13747DBA-4B52-4C86-8371-DE902143BD9F}" srcOrd="1" destOrd="0" presId="urn:microsoft.com/office/officeart/2009/3/layout/HorizontalOrganizationChart"/>
    <dgm:cxn modelId="{8608FC4B-44EB-4516-8988-F9ACFE854859}" type="presOf" srcId="{2F8737E5-4EA1-4D6C-9938-0F61D70DCA12}" destId="{4EFE97ED-EB64-434A-874F-95CFC0EA45BE}" srcOrd="0" destOrd="0" presId="urn:microsoft.com/office/officeart/2009/3/layout/HorizontalOrganizationChart"/>
    <dgm:cxn modelId="{7709656E-68A1-427C-81E9-2D6581CC9656}" type="presOf" srcId="{CCE431D6-B112-4B66-BF4D-96CC1B8828D7}" destId="{C77A5A26-7FB9-41CF-8722-453C1EE5C4E0}" srcOrd="0" destOrd="0" presId="urn:microsoft.com/office/officeart/2009/3/layout/HorizontalOrganizationChart"/>
    <dgm:cxn modelId="{03E6DE6F-57B1-4565-94D7-6A907297C6A9}" srcId="{D97B4C3A-FBFC-4E98-B428-B80B995FBBBC}" destId="{40F5F68F-D6EF-4C10-A0D1-AEAA8E1B1C95}" srcOrd="4" destOrd="0" parTransId="{404CAB14-54CE-488F-A005-1F9304EA9F8E}" sibTransId="{779F61A4-44FE-434B-9130-1B21380E85BD}"/>
    <dgm:cxn modelId="{16F18D85-DB23-404B-B11C-517022B3F6BD}" srcId="{D97B4C3A-FBFC-4E98-B428-B80B995FBBBC}" destId="{69381DE1-078E-4AC9-9B60-5C147A339FFB}" srcOrd="0" destOrd="0" parTransId="{5C605C98-9AD3-434A-8128-3C240A5838F9}" sibTransId="{605F1E48-5513-42F2-8407-C741A73EDAF3}"/>
    <dgm:cxn modelId="{753A4B92-4AD6-4C97-9E29-9A6048FDD446}" type="presOf" srcId="{2F8737E5-4EA1-4D6C-9938-0F61D70DCA12}" destId="{E0E70107-5545-4C8E-8840-DCFA3BB57D1A}" srcOrd="1" destOrd="0" presId="urn:microsoft.com/office/officeart/2009/3/layout/HorizontalOrganizationChart"/>
    <dgm:cxn modelId="{FD9F80A1-D081-45D6-9DC4-E334EA86CEC5}" type="presOf" srcId="{404CAB14-54CE-488F-A005-1F9304EA9F8E}" destId="{50B041C9-C6F5-4BAE-8D7E-7EA61DAD8E11}" srcOrd="0" destOrd="0" presId="urn:microsoft.com/office/officeart/2009/3/layout/HorizontalOrganizationChart"/>
    <dgm:cxn modelId="{48DC50AB-79A5-4CCB-92FD-49AD99EB8067}" type="presOf" srcId="{69381DE1-078E-4AC9-9B60-5C147A339FFB}" destId="{1B587CB3-7DA9-4FA9-B85A-5384DF921F9E}" srcOrd="0" destOrd="0" presId="urn:microsoft.com/office/officeart/2009/3/layout/HorizontalOrganizationChart"/>
    <dgm:cxn modelId="{F11B27AC-2B56-49F3-9315-3154AC00561C}" type="presOf" srcId="{ECF0DE00-2C9F-4277-BB48-8D182982298B}" destId="{028C4FFE-D33F-466F-BBDC-26377700319F}" srcOrd="0" destOrd="0" presId="urn:microsoft.com/office/officeart/2009/3/layout/HorizontalOrganizationChart"/>
    <dgm:cxn modelId="{AFFB76BB-FFA5-4E2D-9CBD-CC3E96EFBF33}" type="presOf" srcId="{31B38509-441A-45DB-87B0-A63848DFFC10}" destId="{5DDFDBD5-850A-491D-AF8B-D0DF173E8694}" srcOrd="0" destOrd="0" presId="urn:microsoft.com/office/officeart/2009/3/layout/HorizontalOrganizationChart"/>
    <dgm:cxn modelId="{5EB3A7C9-D61E-4416-9FD4-A148ABF244B2}" type="presOf" srcId="{D97B4C3A-FBFC-4E98-B428-B80B995FBBBC}" destId="{3BCB852C-14D2-4727-AE18-4083F6ADB412}" srcOrd="0" destOrd="0" presId="urn:microsoft.com/office/officeart/2009/3/layout/HorizontalOrganizationChart"/>
    <dgm:cxn modelId="{84566BCB-EE78-4F1C-AF7E-F183EDE44170}" type="presOf" srcId="{B045FA22-A3BD-48B5-8384-7FD5A5895A16}" destId="{FDB6EEFA-203F-44F7-93E6-166EFDB5BD86}" srcOrd="1" destOrd="0" presId="urn:microsoft.com/office/officeart/2009/3/layout/HorizontalOrganizationChart"/>
    <dgm:cxn modelId="{BA6839D5-3B9B-40A2-85FB-067ACEF7D9A2}" type="presOf" srcId="{F798D107-8EE5-48D0-87FC-18471BE4FCA4}" destId="{90BC8FA9-46C0-40DF-B152-675E0766A270}" srcOrd="0" destOrd="0" presId="urn:microsoft.com/office/officeart/2009/3/layout/HorizontalOrganizationChart"/>
    <dgm:cxn modelId="{704E3EDD-2FE0-416B-82CE-52361020629F}" srcId="{D97B4C3A-FBFC-4E98-B428-B80B995FBBBC}" destId="{31B38509-441A-45DB-87B0-A63848DFFC10}" srcOrd="1" destOrd="0" parTransId="{F798D107-8EE5-48D0-87FC-18471BE4FCA4}" sibTransId="{F46C1A04-3FFA-483D-B102-B3A538F09157}"/>
    <dgm:cxn modelId="{12D716E4-4E96-4167-9336-2E20F2FBE50F}" type="presOf" srcId="{40F5F68F-D6EF-4C10-A0D1-AEAA8E1B1C95}" destId="{6A23A077-AB7F-40A1-83A7-BC52CE9CEFD5}" srcOrd="0" destOrd="0" presId="urn:microsoft.com/office/officeart/2009/3/layout/HorizontalOrganizationChart"/>
    <dgm:cxn modelId="{46100EE5-8CB6-42D9-AA4F-468460B41F89}" srcId="{CCE431D6-B112-4B66-BF4D-96CC1B8828D7}" destId="{D97B4C3A-FBFC-4E98-B428-B80B995FBBBC}" srcOrd="0" destOrd="0" parTransId="{0713E8DE-98E0-4FFF-8C91-62951F0D6318}" sibTransId="{6838DD3A-410D-488A-B317-34578CB6D522}"/>
    <dgm:cxn modelId="{B13588CB-0EBA-4AB7-A2FE-71F752EDCF5B}" type="presParOf" srcId="{C77A5A26-7FB9-41CF-8722-453C1EE5C4E0}" destId="{F540562A-D8AD-47BE-8863-DD62972AD40F}" srcOrd="0" destOrd="0" presId="urn:microsoft.com/office/officeart/2009/3/layout/HorizontalOrganizationChart"/>
    <dgm:cxn modelId="{9B0A7DA6-077B-46DD-9D2B-48D45612E9BA}" type="presParOf" srcId="{F540562A-D8AD-47BE-8863-DD62972AD40F}" destId="{80B2D898-A444-4589-987E-82DE58F1D893}" srcOrd="0" destOrd="0" presId="urn:microsoft.com/office/officeart/2009/3/layout/HorizontalOrganizationChart"/>
    <dgm:cxn modelId="{3D47741A-DD95-4C46-BC7A-5700A56B54BB}" type="presParOf" srcId="{80B2D898-A444-4589-987E-82DE58F1D893}" destId="{3BCB852C-14D2-4727-AE18-4083F6ADB412}" srcOrd="0" destOrd="0" presId="urn:microsoft.com/office/officeart/2009/3/layout/HorizontalOrganizationChart"/>
    <dgm:cxn modelId="{2A549B38-3AC3-4196-9DEE-75E0C55626FF}" type="presParOf" srcId="{80B2D898-A444-4589-987E-82DE58F1D893}" destId="{13747DBA-4B52-4C86-8371-DE902143BD9F}" srcOrd="1" destOrd="0" presId="urn:microsoft.com/office/officeart/2009/3/layout/HorizontalOrganizationChart"/>
    <dgm:cxn modelId="{10164C54-9389-43B0-8DD4-5BFCDD67ADE3}" type="presParOf" srcId="{F540562A-D8AD-47BE-8863-DD62972AD40F}" destId="{6E906819-BC72-49E3-801F-69C1E48FC53F}" srcOrd="1" destOrd="0" presId="urn:microsoft.com/office/officeart/2009/3/layout/HorizontalOrganizationChart"/>
    <dgm:cxn modelId="{7C737525-472E-4370-BD74-B49BE32B804D}" type="presParOf" srcId="{6E906819-BC72-49E3-801F-69C1E48FC53F}" destId="{9BEEF54D-F50B-4B56-9673-A28EC36BFE2F}" srcOrd="0" destOrd="0" presId="urn:microsoft.com/office/officeart/2009/3/layout/HorizontalOrganizationChart"/>
    <dgm:cxn modelId="{055C5CDF-224A-4F47-9778-06684CC3C8A7}" type="presParOf" srcId="{6E906819-BC72-49E3-801F-69C1E48FC53F}" destId="{4EF0A9B6-520C-402B-9BAC-C2C8A2C69B77}" srcOrd="1" destOrd="0" presId="urn:microsoft.com/office/officeart/2009/3/layout/HorizontalOrganizationChart"/>
    <dgm:cxn modelId="{B5D9D022-6428-4213-A29D-590B099C3888}" type="presParOf" srcId="{4EF0A9B6-520C-402B-9BAC-C2C8A2C69B77}" destId="{AB16119C-E408-48DF-B009-00B5276813FF}" srcOrd="0" destOrd="0" presId="urn:microsoft.com/office/officeart/2009/3/layout/HorizontalOrganizationChart"/>
    <dgm:cxn modelId="{22D57204-B119-4F76-8A06-4B0BCC25418D}" type="presParOf" srcId="{AB16119C-E408-48DF-B009-00B5276813FF}" destId="{1B587CB3-7DA9-4FA9-B85A-5384DF921F9E}" srcOrd="0" destOrd="0" presId="urn:microsoft.com/office/officeart/2009/3/layout/HorizontalOrganizationChart"/>
    <dgm:cxn modelId="{128FF38F-B05E-40A7-964C-EB19FD034E59}" type="presParOf" srcId="{AB16119C-E408-48DF-B009-00B5276813FF}" destId="{77A632A3-3709-4D6E-AD65-A0D8CD5982F4}" srcOrd="1" destOrd="0" presId="urn:microsoft.com/office/officeart/2009/3/layout/HorizontalOrganizationChart"/>
    <dgm:cxn modelId="{B1342390-4A6D-4984-B17F-DA25DD33FD67}" type="presParOf" srcId="{4EF0A9B6-520C-402B-9BAC-C2C8A2C69B77}" destId="{EABD8E6D-1E1B-42DF-A8E2-934DCEC04F29}" srcOrd="1" destOrd="0" presId="urn:microsoft.com/office/officeart/2009/3/layout/HorizontalOrganizationChart"/>
    <dgm:cxn modelId="{5DD01434-CE91-4F43-8D94-2A75AF6CA629}" type="presParOf" srcId="{4EF0A9B6-520C-402B-9BAC-C2C8A2C69B77}" destId="{5487F6B0-A7A7-43AA-9466-2215F847A542}" srcOrd="2" destOrd="0" presId="urn:microsoft.com/office/officeart/2009/3/layout/HorizontalOrganizationChart"/>
    <dgm:cxn modelId="{8B8BD797-0ADE-486F-A95E-237DDE2426DE}" type="presParOf" srcId="{6E906819-BC72-49E3-801F-69C1E48FC53F}" destId="{90BC8FA9-46C0-40DF-B152-675E0766A270}" srcOrd="2" destOrd="0" presId="urn:microsoft.com/office/officeart/2009/3/layout/HorizontalOrganizationChart"/>
    <dgm:cxn modelId="{72E36885-B67D-4952-81E4-E999A0BAD7E5}" type="presParOf" srcId="{6E906819-BC72-49E3-801F-69C1E48FC53F}" destId="{8BC59A09-2689-42F7-9E1C-DA0703DD671F}" srcOrd="3" destOrd="0" presId="urn:microsoft.com/office/officeart/2009/3/layout/HorizontalOrganizationChart"/>
    <dgm:cxn modelId="{CADC610B-4CB7-4F95-AA46-CFD082BFAC32}" type="presParOf" srcId="{8BC59A09-2689-42F7-9E1C-DA0703DD671F}" destId="{5CA02520-05D2-4EF3-9445-166C6B55F166}" srcOrd="0" destOrd="0" presId="urn:microsoft.com/office/officeart/2009/3/layout/HorizontalOrganizationChart"/>
    <dgm:cxn modelId="{EC25152E-28A9-4DB8-B210-D50BCD033323}" type="presParOf" srcId="{5CA02520-05D2-4EF3-9445-166C6B55F166}" destId="{5DDFDBD5-850A-491D-AF8B-D0DF173E8694}" srcOrd="0" destOrd="0" presId="urn:microsoft.com/office/officeart/2009/3/layout/HorizontalOrganizationChart"/>
    <dgm:cxn modelId="{9F802857-7157-4B91-9081-DFC6DC119005}" type="presParOf" srcId="{5CA02520-05D2-4EF3-9445-166C6B55F166}" destId="{7496DFAA-54A2-4733-AD87-A20F1E8D16F8}" srcOrd="1" destOrd="0" presId="urn:microsoft.com/office/officeart/2009/3/layout/HorizontalOrganizationChart"/>
    <dgm:cxn modelId="{13FDACDE-394B-4DF5-8FF2-7D2885ED5A4B}" type="presParOf" srcId="{8BC59A09-2689-42F7-9E1C-DA0703DD671F}" destId="{C92B87B4-E3B2-41DB-A089-F51732FF228B}" srcOrd="1" destOrd="0" presId="urn:microsoft.com/office/officeart/2009/3/layout/HorizontalOrganizationChart"/>
    <dgm:cxn modelId="{D0AD0AB6-9AFA-43E3-B835-1A1AB97509CF}" type="presParOf" srcId="{8BC59A09-2689-42F7-9E1C-DA0703DD671F}" destId="{7477F65E-DD9C-4878-B32F-748B3D28F680}" srcOrd="2" destOrd="0" presId="urn:microsoft.com/office/officeart/2009/3/layout/HorizontalOrganizationChart"/>
    <dgm:cxn modelId="{46E0CEC5-E747-45D2-A564-86A882013998}" type="presParOf" srcId="{6E906819-BC72-49E3-801F-69C1E48FC53F}" destId="{A0EADB79-3FC8-4170-A45C-021EDEEB180C}" srcOrd="4" destOrd="0" presId="urn:microsoft.com/office/officeart/2009/3/layout/HorizontalOrganizationChart"/>
    <dgm:cxn modelId="{CCDE01F3-C8B6-43B2-B5B0-D0DF2BC7B1A3}" type="presParOf" srcId="{6E906819-BC72-49E3-801F-69C1E48FC53F}" destId="{145D0E68-3527-4ACE-889C-BF059C1D147F}" srcOrd="5" destOrd="0" presId="urn:microsoft.com/office/officeart/2009/3/layout/HorizontalOrganizationChart"/>
    <dgm:cxn modelId="{F114EE6C-DFF6-47D4-8960-D8B5F7B7A7BA}" type="presParOf" srcId="{145D0E68-3527-4ACE-889C-BF059C1D147F}" destId="{0E240576-FAA0-4869-84C0-37D38059444D}" srcOrd="0" destOrd="0" presId="urn:microsoft.com/office/officeart/2009/3/layout/HorizontalOrganizationChart"/>
    <dgm:cxn modelId="{64026D8C-0A2D-4A49-B7BC-1FA1B2129A68}" type="presParOf" srcId="{0E240576-FAA0-4869-84C0-37D38059444D}" destId="{65B4CCB6-1676-4DD0-A22B-31A5BA561DE9}" srcOrd="0" destOrd="0" presId="urn:microsoft.com/office/officeart/2009/3/layout/HorizontalOrganizationChart"/>
    <dgm:cxn modelId="{2FB104A8-9C13-4BA7-825E-A9404CC5BE05}" type="presParOf" srcId="{0E240576-FAA0-4869-84C0-37D38059444D}" destId="{FDB6EEFA-203F-44F7-93E6-166EFDB5BD86}" srcOrd="1" destOrd="0" presId="urn:microsoft.com/office/officeart/2009/3/layout/HorizontalOrganizationChart"/>
    <dgm:cxn modelId="{D482B455-762F-449B-9F1A-3315493B3FC7}" type="presParOf" srcId="{145D0E68-3527-4ACE-889C-BF059C1D147F}" destId="{21F19768-226D-4914-B396-1AD02955CAFA}" srcOrd="1" destOrd="0" presId="urn:microsoft.com/office/officeart/2009/3/layout/HorizontalOrganizationChart"/>
    <dgm:cxn modelId="{8B9A053E-0BE9-4607-9FD4-07BAD669A02C}" type="presParOf" srcId="{145D0E68-3527-4ACE-889C-BF059C1D147F}" destId="{8AA7D919-87B8-4410-B00E-EA981F20B9C4}" srcOrd="2" destOrd="0" presId="urn:microsoft.com/office/officeart/2009/3/layout/HorizontalOrganizationChart"/>
    <dgm:cxn modelId="{D58D123F-DE5E-4E20-9940-C493563A7B15}" type="presParOf" srcId="{6E906819-BC72-49E3-801F-69C1E48FC53F}" destId="{1C3A9E9E-8845-40DF-8E5E-3EA7C80D6392}" srcOrd="6" destOrd="0" presId="urn:microsoft.com/office/officeart/2009/3/layout/HorizontalOrganizationChart"/>
    <dgm:cxn modelId="{D531D236-DB84-495C-89E8-DB529B30973E}" type="presParOf" srcId="{6E906819-BC72-49E3-801F-69C1E48FC53F}" destId="{724754D0-C697-4912-93D8-B4D101E8C9DC}" srcOrd="7" destOrd="0" presId="urn:microsoft.com/office/officeart/2009/3/layout/HorizontalOrganizationChart"/>
    <dgm:cxn modelId="{C7DEFE5E-E81B-43B0-9F16-E84DBAC166EC}" type="presParOf" srcId="{724754D0-C697-4912-93D8-B4D101E8C9DC}" destId="{5855D67C-8DF8-42A3-B722-F815EDDBCAAA}" srcOrd="0" destOrd="0" presId="urn:microsoft.com/office/officeart/2009/3/layout/HorizontalOrganizationChart"/>
    <dgm:cxn modelId="{975CD58A-A20A-4179-AB2E-F85ADC70A198}" type="presParOf" srcId="{5855D67C-8DF8-42A3-B722-F815EDDBCAAA}" destId="{4EFE97ED-EB64-434A-874F-95CFC0EA45BE}" srcOrd="0" destOrd="0" presId="urn:microsoft.com/office/officeart/2009/3/layout/HorizontalOrganizationChart"/>
    <dgm:cxn modelId="{0C8167C6-C2B2-4049-9261-F78CBED89EC0}" type="presParOf" srcId="{5855D67C-8DF8-42A3-B722-F815EDDBCAAA}" destId="{E0E70107-5545-4C8E-8840-DCFA3BB57D1A}" srcOrd="1" destOrd="0" presId="urn:microsoft.com/office/officeart/2009/3/layout/HorizontalOrganizationChart"/>
    <dgm:cxn modelId="{7599A23E-4EA7-4974-97FF-74F1C7B9BE3B}" type="presParOf" srcId="{724754D0-C697-4912-93D8-B4D101E8C9DC}" destId="{AAAF76DE-EC60-4D83-90ED-CDAFEE5B4184}" srcOrd="1" destOrd="0" presId="urn:microsoft.com/office/officeart/2009/3/layout/HorizontalOrganizationChart"/>
    <dgm:cxn modelId="{9E9234F5-6B06-4C7D-B523-9A6F0BD656A3}" type="presParOf" srcId="{724754D0-C697-4912-93D8-B4D101E8C9DC}" destId="{A9ECEF5D-1DC7-4768-8BCF-66A5C4F0499A}" srcOrd="2" destOrd="0" presId="urn:microsoft.com/office/officeart/2009/3/layout/HorizontalOrganizationChart"/>
    <dgm:cxn modelId="{6DBF07FB-34B7-4207-984D-FE91B14EABB3}" type="presParOf" srcId="{6E906819-BC72-49E3-801F-69C1E48FC53F}" destId="{50B041C9-C6F5-4BAE-8D7E-7EA61DAD8E11}" srcOrd="8" destOrd="0" presId="urn:microsoft.com/office/officeart/2009/3/layout/HorizontalOrganizationChart"/>
    <dgm:cxn modelId="{FAF666EC-609B-46BB-AC5C-7B4678E25915}" type="presParOf" srcId="{6E906819-BC72-49E3-801F-69C1E48FC53F}" destId="{4D203195-2123-4984-BEEB-9D0B176D4920}" srcOrd="9" destOrd="0" presId="urn:microsoft.com/office/officeart/2009/3/layout/HorizontalOrganizationChart"/>
    <dgm:cxn modelId="{15BED8AC-4639-4D40-B2E7-2FB1EAD587C7}" type="presParOf" srcId="{4D203195-2123-4984-BEEB-9D0B176D4920}" destId="{CC322C5C-6059-45A3-9637-2B350924E7CB}" srcOrd="0" destOrd="0" presId="urn:microsoft.com/office/officeart/2009/3/layout/HorizontalOrganizationChart"/>
    <dgm:cxn modelId="{B7406887-7FF4-4169-8CBD-F26BBFC09402}" type="presParOf" srcId="{CC322C5C-6059-45A3-9637-2B350924E7CB}" destId="{6A23A077-AB7F-40A1-83A7-BC52CE9CEFD5}" srcOrd="0" destOrd="0" presId="urn:microsoft.com/office/officeart/2009/3/layout/HorizontalOrganizationChart"/>
    <dgm:cxn modelId="{03EFD6E6-36E9-4046-AF9B-06922DB4875F}" type="presParOf" srcId="{CC322C5C-6059-45A3-9637-2B350924E7CB}" destId="{FC632F42-8633-4185-B7FB-28DB7202C3DE}" srcOrd="1" destOrd="0" presId="urn:microsoft.com/office/officeart/2009/3/layout/HorizontalOrganizationChart"/>
    <dgm:cxn modelId="{447DFB9F-3E19-4180-B04A-E6E19702845D}" type="presParOf" srcId="{4D203195-2123-4984-BEEB-9D0B176D4920}" destId="{04599105-D51E-4ECB-9DF2-2003093F9641}" srcOrd="1" destOrd="0" presId="urn:microsoft.com/office/officeart/2009/3/layout/HorizontalOrganizationChart"/>
    <dgm:cxn modelId="{51CF2033-6361-4194-B9DA-495FE3B0F6C4}" type="presParOf" srcId="{4D203195-2123-4984-BEEB-9D0B176D4920}" destId="{7FE3F02F-187F-46FF-98A3-5B9EB94DC27B}" srcOrd="2" destOrd="0" presId="urn:microsoft.com/office/officeart/2009/3/layout/HorizontalOrganizationChart"/>
    <dgm:cxn modelId="{450EDA3C-6385-4ABF-8AC2-F816E3E35703}" type="presParOf" srcId="{6E906819-BC72-49E3-801F-69C1E48FC53F}" destId="{028C4FFE-D33F-466F-BBDC-26377700319F}" srcOrd="10" destOrd="0" presId="urn:microsoft.com/office/officeart/2009/3/layout/HorizontalOrganizationChart"/>
    <dgm:cxn modelId="{DC4492F9-EEDF-4905-91E9-9427AB923139}" type="presParOf" srcId="{6E906819-BC72-49E3-801F-69C1E48FC53F}" destId="{0BE6BCE7-42E5-4687-85F5-81A3DDA513EF}" srcOrd="11" destOrd="0" presId="urn:microsoft.com/office/officeart/2009/3/layout/HorizontalOrganizationChart"/>
    <dgm:cxn modelId="{22E6DDAA-8EAF-4E47-822B-637B1391FE21}" type="presParOf" srcId="{0BE6BCE7-42E5-4687-85F5-81A3DDA513EF}" destId="{DC95021F-65BA-409E-AEA4-47E2884A6C6B}" srcOrd="0" destOrd="0" presId="urn:microsoft.com/office/officeart/2009/3/layout/HorizontalOrganizationChart"/>
    <dgm:cxn modelId="{39D98F9D-2719-408E-AC73-690A729625AF}" type="presParOf" srcId="{DC95021F-65BA-409E-AEA4-47E2884A6C6B}" destId="{804F3B1E-8DCA-40F6-BFFC-97DE1902389C}" srcOrd="0" destOrd="0" presId="urn:microsoft.com/office/officeart/2009/3/layout/HorizontalOrganizationChart"/>
    <dgm:cxn modelId="{5EB9D092-3077-4878-B52D-25FF1F199D43}" type="presParOf" srcId="{DC95021F-65BA-409E-AEA4-47E2884A6C6B}" destId="{40AF3664-8B50-41E6-BA0C-E3F528751904}" srcOrd="1" destOrd="0" presId="urn:microsoft.com/office/officeart/2009/3/layout/HorizontalOrganizationChart"/>
    <dgm:cxn modelId="{8B1B1834-3013-4D86-AD7E-F57AD9FE5CC0}" type="presParOf" srcId="{0BE6BCE7-42E5-4687-85F5-81A3DDA513EF}" destId="{F1808544-E76B-4C79-9F09-ED98C05B54E3}" srcOrd="1" destOrd="0" presId="urn:microsoft.com/office/officeart/2009/3/layout/HorizontalOrganizationChart"/>
    <dgm:cxn modelId="{9D67A3A8-361D-44EE-A9DC-EFF2378AF633}" type="presParOf" srcId="{0BE6BCE7-42E5-4687-85F5-81A3DDA513EF}" destId="{98EAFA96-8217-4A04-B817-E9FE0A83AC53}" srcOrd="2" destOrd="0" presId="urn:microsoft.com/office/officeart/2009/3/layout/HorizontalOrganizationChart"/>
    <dgm:cxn modelId="{A1B03DE5-39AA-4A40-9FB5-E3C9516636A3}" type="presParOf" srcId="{F540562A-D8AD-47BE-8863-DD62972AD40F}" destId="{F14A7ED4-1766-4C38-BA5A-6FE1F079E08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934D54-4AAA-4F00-9BC3-5E25CE54292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605F878-6FA9-4424-9D2D-4AC8CEA61B84}">
      <dgm:prSet phldrT="[Text]"/>
      <dgm:spPr>
        <a:solidFill>
          <a:srgbClr val="FFB3B3"/>
        </a:solidFill>
      </dgm:spPr>
      <dgm:t>
        <a:bodyPr/>
        <a:lstStyle/>
        <a:p>
          <a:r>
            <a:rPr lang="en-US" b="1" dirty="0">
              <a:latin typeface="Perpetua" panose="02020502060401020303" pitchFamily="18" charset="0"/>
            </a:rPr>
            <a:t>Home Health - </a:t>
          </a:r>
          <a:r>
            <a:rPr lang="en-US" b="1" dirty="0">
              <a:solidFill>
                <a:srgbClr val="FF0000"/>
              </a:solidFill>
              <a:latin typeface="Perpetua" panose="02020502060401020303" pitchFamily="18" charset="0"/>
            </a:rPr>
            <a:t>Nation</a:t>
          </a:r>
        </a:p>
      </dgm:t>
    </dgm:pt>
    <dgm:pt modelId="{9E6A650E-E132-4BD7-B136-1FAC2B15C26A}" type="parTrans" cxnId="{B56A0132-A428-4875-9249-7E16049209AE}">
      <dgm:prSet/>
      <dgm:spPr/>
      <dgm:t>
        <a:bodyPr/>
        <a:lstStyle/>
        <a:p>
          <a:pPr algn="ctr"/>
          <a:endParaRPr lang="en-US" sz="1800" b="1">
            <a:latin typeface="Perpetua" panose="02020502060401020303" pitchFamily="18" charset="0"/>
          </a:endParaRPr>
        </a:p>
      </dgm:t>
    </dgm:pt>
    <dgm:pt modelId="{22746E07-F1DE-4FE0-9F58-33A4D839A3C9}" type="sibTrans" cxnId="{B56A0132-A428-4875-9249-7E16049209AE}">
      <dgm:prSet/>
      <dgm:spPr/>
      <dgm:t>
        <a:bodyPr/>
        <a:lstStyle/>
        <a:p>
          <a:endParaRPr lang="en-US" b="1">
            <a:latin typeface="Perpetua" panose="02020502060401020303" pitchFamily="18" charset="0"/>
          </a:endParaRPr>
        </a:p>
      </dgm:t>
    </dgm:pt>
    <dgm:pt modelId="{E4395532-30E7-4D88-B959-06B8A7C16872}">
      <dgm:prSet phldrT="[Text]"/>
      <dgm:spPr>
        <a:solidFill>
          <a:srgbClr val="FF9999">
            <a:alpha val="89804"/>
          </a:srgbClr>
        </a:solidFill>
      </dgm:spPr>
      <dgm:t>
        <a:bodyPr/>
        <a:lstStyle/>
        <a:p>
          <a:r>
            <a:rPr lang="en-US" b="1" dirty="0">
              <a:solidFill>
                <a:schemeClr val="tx1"/>
              </a:solidFill>
              <a:latin typeface="Perpetua" panose="02020502060401020303" pitchFamily="18" charset="0"/>
            </a:rPr>
            <a:t>536</a:t>
          </a:r>
        </a:p>
      </dgm:t>
    </dgm:pt>
    <dgm:pt modelId="{1938C706-74CE-490C-9D42-CE83428E38D1}" type="parTrans" cxnId="{32534C02-E22D-4A08-A0CD-A45BE5EE6EFB}">
      <dgm:prSet/>
      <dgm:spPr/>
      <dgm:t>
        <a:bodyPr/>
        <a:lstStyle/>
        <a:p>
          <a:pPr algn="ctr"/>
          <a:endParaRPr lang="en-US" sz="1800" b="1">
            <a:latin typeface="Perpetua" panose="02020502060401020303" pitchFamily="18" charset="0"/>
          </a:endParaRPr>
        </a:p>
      </dgm:t>
    </dgm:pt>
    <dgm:pt modelId="{3DF69C30-8159-47FD-95C9-7B41A6429327}" type="sibTrans" cxnId="{32534C02-E22D-4A08-A0CD-A45BE5EE6EFB}">
      <dgm:prSet/>
      <dgm:spPr/>
      <dgm:t>
        <a:bodyPr/>
        <a:lstStyle/>
        <a:p>
          <a:endParaRPr lang="en-US" b="1">
            <a:latin typeface="Perpetua" panose="02020502060401020303" pitchFamily="18" charset="0"/>
          </a:endParaRPr>
        </a:p>
      </dgm:t>
    </dgm:pt>
    <dgm:pt modelId="{0781E71C-114F-45D8-8508-F4BDD423015F}">
      <dgm:prSet phldrT="[Text]"/>
      <dgm:spPr>
        <a:solidFill>
          <a:schemeClr val="bg1">
            <a:lumMod val="20000"/>
            <a:lumOff val="80000"/>
          </a:schemeClr>
        </a:solidFill>
      </dgm:spPr>
      <dgm:t>
        <a:bodyPr/>
        <a:lstStyle/>
        <a:p>
          <a:r>
            <a:rPr lang="en-US" b="1" dirty="0">
              <a:latin typeface="Perpetua" panose="02020502060401020303" pitchFamily="18" charset="0"/>
            </a:rPr>
            <a:t>Home Health - </a:t>
          </a:r>
          <a:r>
            <a:rPr lang="en-US" b="1" dirty="0">
              <a:solidFill>
                <a:schemeClr val="bg1">
                  <a:lumMod val="50000"/>
                </a:schemeClr>
              </a:solidFill>
              <a:latin typeface="Perpetua" panose="02020502060401020303" pitchFamily="18" charset="0"/>
            </a:rPr>
            <a:t>Missouri</a:t>
          </a:r>
        </a:p>
      </dgm:t>
    </dgm:pt>
    <dgm:pt modelId="{5906D114-3130-4F29-AFC0-2E1BC3CDFF45}" type="parTrans" cxnId="{3C061605-8B08-49CE-951A-ED663CA3DEE3}">
      <dgm:prSet/>
      <dgm:spPr/>
      <dgm:t>
        <a:bodyPr/>
        <a:lstStyle/>
        <a:p>
          <a:pPr algn="ctr"/>
          <a:endParaRPr lang="en-US" sz="1800" b="1">
            <a:latin typeface="Perpetua" panose="02020502060401020303" pitchFamily="18" charset="0"/>
          </a:endParaRPr>
        </a:p>
      </dgm:t>
    </dgm:pt>
    <dgm:pt modelId="{1B01B37B-843F-49FC-96D8-1C8A661C2F3D}" type="sibTrans" cxnId="{3C061605-8B08-49CE-951A-ED663CA3DEE3}">
      <dgm:prSet/>
      <dgm:spPr/>
      <dgm:t>
        <a:bodyPr/>
        <a:lstStyle/>
        <a:p>
          <a:endParaRPr lang="en-US" b="1">
            <a:latin typeface="Perpetua" panose="02020502060401020303" pitchFamily="18" charset="0"/>
          </a:endParaRPr>
        </a:p>
      </dgm:t>
    </dgm:pt>
    <dgm:pt modelId="{5CAF4E37-D784-4154-B7EC-482F30F6C308}">
      <dgm:prSet phldrT="[Text]"/>
      <dgm:spPr>
        <a:solidFill>
          <a:srgbClr val="FF9999">
            <a:alpha val="89804"/>
          </a:srgbClr>
        </a:solidFill>
      </dgm:spPr>
      <dgm:t>
        <a:bodyPr/>
        <a:lstStyle/>
        <a:p>
          <a:r>
            <a:rPr lang="en-US" b="1" dirty="0">
              <a:solidFill>
                <a:schemeClr val="tx1"/>
              </a:solidFill>
              <a:latin typeface="Perpetua" panose="02020502060401020303" pitchFamily="18" charset="0"/>
            </a:rPr>
            <a:t>574</a:t>
          </a:r>
        </a:p>
      </dgm:t>
    </dgm:pt>
    <dgm:pt modelId="{03558090-58C6-47E7-97CB-E5366057227F}" type="parTrans" cxnId="{1A01AFD7-0D47-4232-98B8-2612087BF8FD}">
      <dgm:prSet/>
      <dgm:spPr/>
      <dgm:t>
        <a:bodyPr/>
        <a:lstStyle/>
        <a:p>
          <a:pPr algn="ctr"/>
          <a:endParaRPr lang="en-US" sz="1800" b="1"/>
        </a:p>
      </dgm:t>
    </dgm:pt>
    <dgm:pt modelId="{EC3D0ED8-3453-4E4B-AC99-2F8A30E59802}" type="sibTrans" cxnId="{1A01AFD7-0D47-4232-98B8-2612087BF8FD}">
      <dgm:prSet/>
      <dgm:spPr/>
      <dgm:t>
        <a:bodyPr/>
        <a:lstStyle/>
        <a:p>
          <a:endParaRPr lang="en-US" b="1"/>
        </a:p>
      </dgm:t>
    </dgm:pt>
    <dgm:pt modelId="{96C07804-AD76-4CD7-A983-8B66CF7DFF45}">
      <dgm:prSet phldrT="[Text]"/>
      <dgm:spPr>
        <a:solidFill>
          <a:srgbClr val="FF9999">
            <a:alpha val="89804"/>
          </a:srgbClr>
        </a:solidFill>
      </dgm:spPr>
      <dgm:t>
        <a:bodyPr/>
        <a:lstStyle/>
        <a:p>
          <a:r>
            <a:rPr lang="en-US" b="1" dirty="0">
              <a:solidFill>
                <a:schemeClr val="tx1"/>
              </a:solidFill>
              <a:latin typeface="Perpetua" panose="02020502060401020303" pitchFamily="18" charset="0"/>
            </a:rPr>
            <a:t>572*</a:t>
          </a:r>
        </a:p>
      </dgm:t>
    </dgm:pt>
    <dgm:pt modelId="{833330F7-2EE7-4E04-A2D8-736FF3EB0629}" type="parTrans" cxnId="{BABE9D58-AEFE-4F46-B396-123D7495279D}">
      <dgm:prSet/>
      <dgm:spPr/>
      <dgm:t>
        <a:bodyPr/>
        <a:lstStyle/>
        <a:p>
          <a:pPr algn="ctr"/>
          <a:endParaRPr lang="en-US" sz="1800" b="1"/>
        </a:p>
      </dgm:t>
    </dgm:pt>
    <dgm:pt modelId="{3CCACCB5-BBE2-46A7-92B3-D2AC69FBFA35}" type="sibTrans" cxnId="{BABE9D58-AEFE-4F46-B396-123D7495279D}">
      <dgm:prSet/>
      <dgm:spPr/>
      <dgm:t>
        <a:bodyPr/>
        <a:lstStyle/>
        <a:p>
          <a:endParaRPr lang="en-US" b="1"/>
        </a:p>
      </dgm:t>
    </dgm:pt>
    <dgm:pt modelId="{74DB4FD2-B2F8-4974-A023-1AD5138CD567}">
      <dgm:prSet phldrT="[Text]"/>
      <dgm:spPr>
        <a:solidFill>
          <a:srgbClr val="FF9999">
            <a:alpha val="89804"/>
          </a:srgbClr>
        </a:solidFill>
      </dgm:spPr>
      <dgm:t>
        <a:bodyPr/>
        <a:lstStyle/>
        <a:p>
          <a:r>
            <a:rPr lang="en-US" b="1" dirty="0">
              <a:solidFill>
                <a:schemeClr val="tx1"/>
              </a:solidFill>
              <a:latin typeface="Perpetua" panose="02020502060401020303" pitchFamily="18" charset="0"/>
            </a:rPr>
            <a:t>682</a:t>
          </a:r>
        </a:p>
      </dgm:t>
    </dgm:pt>
    <dgm:pt modelId="{CFADDE0F-586A-4CFC-B693-F2007CC4553F}" type="parTrans" cxnId="{3E5E22BE-F0C5-4871-BB0B-2BD33C22FC20}">
      <dgm:prSet/>
      <dgm:spPr/>
      <dgm:t>
        <a:bodyPr/>
        <a:lstStyle/>
        <a:p>
          <a:pPr algn="ctr"/>
          <a:endParaRPr lang="en-US" sz="1800" b="1"/>
        </a:p>
      </dgm:t>
    </dgm:pt>
    <dgm:pt modelId="{2955B70A-A03F-4E7F-BC2A-CF3365CD87F4}" type="sibTrans" cxnId="{3E5E22BE-F0C5-4871-BB0B-2BD33C22FC20}">
      <dgm:prSet/>
      <dgm:spPr/>
      <dgm:t>
        <a:bodyPr/>
        <a:lstStyle/>
        <a:p>
          <a:endParaRPr lang="en-US" b="1"/>
        </a:p>
      </dgm:t>
    </dgm:pt>
    <dgm:pt modelId="{258D3F3E-0D8E-48FD-896C-6800E0853E76}">
      <dgm:prSet phldrT="[Text]"/>
      <dgm:spPr>
        <a:solidFill>
          <a:srgbClr val="FF9999">
            <a:alpha val="89804"/>
          </a:srgbClr>
        </a:solidFill>
      </dgm:spPr>
      <dgm:t>
        <a:bodyPr/>
        <a:lstStyle/>
        <a:p>
          <a:r>
            <a:rPr lang="en-US" b="1" dirty="0">
              <a:solidFill>
                <a:schemeClr val="tx1"/>
              </a:solidFill>
              <a:latin typeface="Perpetua" panose="02020502060401020303" pitchFamily="18" charset="0"/>
            </a:rPr>
            <a:t>578*</a:t>
          </a:r>
        </a:p>
      </dgm:t>
    </dgm:pt>
    <dgm:pt modelId="{2BA72720-9105-40B1-8441-AEE2C8FD9B2A}" type="parTrans" cxnId="{04E2DD4C-855E-4030-97C9-DF1C959D5CBF}">
      <dgm:prSet/>
      <dgm:spPr/>
      <dgm:t>
        <a:bodyPr/>
        <a:lstStyle/>
        <a:p>
          <a:pPr algn="ctr"/>
          <a:endParaRPr lang="en-US" sz="1800" b="1"/>
        </a:p>
      </dgm:t>
    </dgm:pt>
    <dgm:pt modelId="{3BE2ABD4-1DF6-4998-B736-3118756A8043}" type="sibTrans" cxnId="{04E2DD4C-855E-4030-97C9-DF1C959D5CBF}">
      <dgm:prSet/>
      <dgm:spPr/>
      <dgm:t>
        <a:bodyPr/>
        <a:lstStyle/>
        <a:p>
          <a:endParaRPr lang="en-US" b="1"/>
        </a:p>
      </dgm:t>
    </dgm:pt>
    <dgm:pt modelId="{E95138A6-A108-44B6-A0D4-0477234EEFF4}">
      <dgm:prSet/>
      <dgm:spPr>
        <a:solidFill>
          <a:srgbClr val="9933FF">
            <a:alpha val="90000"/>
          </a:srgbClr>
        </a:solidFill>
      </dgm:spPr>
      <dgm:t>
        <a:bodyPr/>
        <a:lstStyle/>
        <a:p>
          <a:r>
            <a:rPr lang="en-US" b="1" dirty="0">
              <a:solidFill>
                <a:schemeClr val="tx1"/>
              </a:solidFill>
              <a:latin typeface="Perpetua" panose="02020502060401020303" pitchFamily="18" charset="0"/>
            </a:rPr>
            <a:t>536</a:t>
          </a:r>
        </a:p>
      </dgm:t>
    </dgm:pt>
    <dgm:pt modelId="{5E018C62-CE09-421C-951C-F2326EBA2EEC}" type="parTrans" cxnId="{F026FC4D-CAE9-4FE1-9647-F7C963977073}">
      <dgm:prSet/>
      <dgm:spPr/>
      <dgm:t>
        <a:bodyPr/>
        <a:lstStyle/>
        <a:p>
          <a:pPr algn="ctr"/>
          <a:endParaRPr lang="en-US" sz="1800" b="1"/>
        </a:p>
      </dgm:t>
    </dgm:pt>
    <dgm:pt modelId="{0EFEF10C-DE92-4531-9DA4-E5B1FCB01984}" type="sibTrans" cxnId="{F026FC4D-CAE9-4FE1-9647-F7C963977073}">
      <dgm:prSet/>
      <dgm:spPr/>
      <dgm:t>
        <a:bodyPr/>
        <a:lstStyle/>
        <a:p>
          <a:endParaRPr lang="en-US" b="1"/>
        </a:p>
      </dgm:t>
    </dgm:pt>
    <dgm:pt modelId="{B3C45E14-FFEA-4394-9F91-0C94AB1005E7}">
      <dgm:prSet/>
      <dgm:spPr>
        <a:solidFill>
          <a:srgbClr val="9933FF">
            <a:alpha val="90000"/>
          </a:srgbClr>
        </a:solidFill>
      </dgm:spPr>
      <dgm:t>
        <a:bodyPr/>
        <a:lstStyle/>
        <a:p>
          <a:r>
            <a:rPr lang="en-US" b="1" dirty="0">
              <a:solidFill>
                <a:schemeClr val="tx1"/>
              </a:solidFill>
              <a:latin typeface="Perpetua" panose="02020502060401020303" pitchFamily="18" charset="0"/>
            </a:rPr>
            <a:t>574</a:t>
          </a:r>
        </a:p>
      </dgm:t>
    </dgm:pt>
    <dgm:pt modelId="{BF30F101-729A-434D-B431-1BE521AF1A62}" type="parTrans" cxnId="{5A6AA767-1AE2-44FB-A9E1-DD35BD88DD0D}">
      <dgm:prSet/>
      <dgm:spPr/>
      <dgm:t>
        <a:bodyPr/>
        <a:lstStyle/>
        <a:p>
          <a:pPr algn="ctr"/>
          <a:endParaRPr lang="en-US" sz="1800" b="1"/>
        </a:p>
      </dgm:t>
    </dgm:pt>
    <dgm:pt modelId="{D0696196-4E37-49DE-ADCD-852A252BB080}" type="sibTrans" cxnId="{5A6AA767-1AE2-44FB-A9E1-DD35BD88DD0D}">
      <dgm:prSet/>
      <dgm:spPr/>
      <dgm:t>
        <a:bodyPr/>
        <a:lstStyle/>
        <a:p>
          <a:endParaRPr lang="en-US" b="1"/>
        </a:p>
      </dgm:t>
    </dgm:pt>
    <dgm:pt modelId="{939DFB14-24A1-4914-8D80-D928A28BED8F}">
      <dgm:prSet/>
      <dgm:spPr>
        <a:solidFill>
          <a:srgbClr val="9933FF">
            <a:alpha val="90000"/>
          </a:srgbClr>
        </a:solidFill>
      </dgm:spPr>
      <dgm:t>
        <a:bodyPr/>
        <a:lstStyle/>
        <a:p>
          <a:r>
            <a:rPr lang="en-US" b="1" dirty="0">
              <a:solidFill>
                <a:schemeClr val="tx1"/>
              </a:solidFill>
              <a:latin typeface="Perpetua" panose="02020502060401020303" pitchFamily="18" charset="0"/>
            </a:rPr>
            <a:t>682</a:t>
          </a:r>
        </a:p>
      </dgm:t>
    </dgm:pt>
    <dgm:pt modelId="{7B822B1B-8565-470A-9981-BEE2003A5A78}" type="parTrans" cxnId="{79856C59-A1DF-4197-86E3-6B660321C2D8}">
      <dgm:prSet/>
      <dgm:spPr/>
      <dgm:t>
        <a:bodyPr/>
        <a:lstStyle/>
        <a:p>
          <a:pPr algn="ctr"/>
          <a:endParaRPr lang="en-US" sz="1800" b="1"/>
        </a:p>
      </dgm:t>
    </dgm:pt>
    <dgm:pt modelId="{74F80E22-EB9A-4F95-8480-D56635530359}" type="sibTrans" cxnId="{79856C59-A1DF-4197-86E3-6B660321C2D8}">
      <dgm:prSet/>
      <dgm:spPr/>
      <dgm:t>
        <a:bodyPr/>
        <a:lstStyle/>
        <a:p>
          <a:endParaRPr lang="en-US" b="1"/>
        </a:p>
      </dgm:t>
    </dgm:pt>
    <dgm:pt modelId="{51FEB85A-F556-43E3-AA01-F1738F4C0B92}">
      <dgm:prSet/>
      <dgm:spPr>
        <a:solidFill>
          <a:srgbClr val="9933FF">
            <a:alpha val="90000"/>
          </a:srgbClr>
        </a:solidFill>
      </dgm:spPr>
      <dgm:t>
        <a:bodyPr/>
        <a:lstStyle/>
        <a:p>
          <a:r>
            <a:rPr lang="en-US" b="1" dirty="0">
              <a:solidFill>
                <a:schemeClr val="tx1"/>
              </a:solidFill>
              <a:latin typeface="Perpetua" panose="02020502060401020303" pitchFamily="18" charset="0"/>
            </a:rPr>
            <a:t>590*</a:t>
          </a:r>
        </a:p>
      </dgm:t>
    </dgm:pt>
    <dgm:pt modelId="{4C732A33-8784-4987-A053-22485D114273}" type="parTrans" cxnId="{423AAE41-DF8D-4F73-B999-7B33A7401A94}">
      <dgm:prSet/>
      <dgm:spPr/>
      <dgm:t>
        <a:bodyPr/>
        <a:lstStyle/>
        <a:p>
          <a:pPr algn="ctr"/>
          <a:endParaRPr lang="en-US" sz="1800" b="1"/>
        </a:p>
      </dgm:t>
    </dgm:pt>
    <dgm:pt modelId="{8C2F87D5-1E1C-487A-8AFA-5CCFE61C55F8}" type="sibTrans" cxnId="{423AAE41-DF8D-4F73-B999-7B33A7401A94}">
      <dgm:prSet/>
      <dgm:spPr/>
      <dgm:t>
        <a:bodyPr/>
        <a:lstStyle/>
        <a:p>
          <a:endParaRPr lang="en-US" b="1"/>
        </a:p>
      </dgm:t>
    </dgm:pt>
    <dgm:pt modelId="{7AAB7EF5-5319-4C5B-A551-CBA6E6EB3B09}">
      <dgm:prSet/>
      <dgm:spPr>
        <a:solidFill>
          <a:srgbClr val="9933FF">
            <a:alpha val="90000"/>
          </a:srgbClr>
        </a:solidFill>
      </dgm:spPr>
      <dgm:t>
        <a:bodyPr/>
        <a:lstStyle/>
        <a:p>
          <a:r>
            <a:rPr lang="en-US" b="1" dirty="0">
              <a:solidFill>
                <a:schemeClr val="tx1"/>
              </a:solidFill>
              <a:latin typeface="Perpetua" panose="02020502060401020303" pitchFamily="18" charset="0"/>
            </a:rPr>
            <a:t>514*</a:t>
          </a:r>
        </a:p>
      </dgm:t>
    </dgm:pt>
    <dgm:pt modelId="{D1EF6346-C682-41EC-A275-7377A4DD0298}" type="parTrans" cxnId="{32A7D205-B4D3-4D72-AC6D-003A57FDB74A}">
      <dgm:prSet/>
      <dgm:spPr/>
      <dgm:t>
        <a:bodyPr/>
        <a:lstStyle/>
        <a:p>
          <a:pPr algn="ctr"/>
          <a:endParaRPr lang="en-US" sz="1800" b="1"/>
        </a:p>
      </dgm:t>
    </dgm:pt>
    <dgm:pt modelId="{7A7BFC1E-47BF-4A5E-A670-A1100B3E4AF2}" type="sibTrans" cxnId="{32A7D205-B4D3-4D72-AC6D-003A57FDB74A}">
      <dgm:prSet/>
      <dgm:spPr/>
      <dgm:t>
        <a:bodyPr/>
        <a:lstStyle/>
        <a:p>
          <a:endParaRPr lang="en-US" b="1"/>
        </a:p>
      </dgm:t>
    </dgm:pt>
    <dgm:pt modelId="{EC25C077-A09D-45B0-AFE9-BB461E763C46}" type="pres">
      <dgm:prSet presAssocID="{64934D54-4AAA-4F00-9BC3-5E25CE54292E}" presName="linear" presStyleCnt="0">
        <dgm:presLayoutVars>
          <dgm:dir/>
          <dgm:animLvl val="lvl"/>
          <dgm:resizeHandles val="exact"/>
        </dgm:presLayoutVars>
      </dgm:prSet>
      <dgm:spPr/>
    </dgm:pt>
    <dgm:pt modelId="{39D4BA09-F1BB-4A59-B8A1-CE9669A63C30}" type="pres">
      <dgm:prSet presAssocID="{6605F878-6FA9-4424-9D2D-4AC8CEA61B84}" presName="parentLin" presStyleCnt="0"/>
      <dgm:spPr/>
    </dgm:pt>
    <dgm:pt modelId="{BA4AB809-823D-4E3E-BFCC-E79F17EE5C6A}" type="pres">
      <dgm:prSet presAssocID="{6605F878-6FA9-4424-9D2D-4AC8CEA61B84}" presName="parentLeftMargin" presStyleLbl="node1" presStyleIdx="0" presStyleCnt="2"/>
      <dgm:spPr/>
    </dgm:pt>
    <dgm:pt modelId="{CA3FF37D-743D-451F-8631-E10549B648FA}" type="pres">
      <dgm:prSet presAssocID="{6605F878-6FA9-4424-9D2D-4AC8CEA61B84}" presName="parentText" presStyleLbl="node1" presStyleIdx="0" presStyleCnt="2">
        <dgm:presLayoutVars>
          <dgm:chMax val="0"/>
          <dgm:bulletEnabled val="1"/>
        </dgm:presLayoutVars>
      </dgm:prSet>
      <dgm:spPr/>
    </dgm:pt>
    <dgm:pt modelId="{EE7E0964-02DE-48A2-AF13-54481191C5FC}" type="pres">
      <dgm:prSet presAssocID="{6605F878-6FA9-4424-9D2D-4AC8CEA61B84}" presName="negativeSpace" presStyleCnt="0"/>
      <dgm:spPr/>
    </dgm:pt>
    <dgm:pt modelId="{54B64391-AD7E-4D4B-8BD8-EBDC3FD2DD13}" type="pres">
      <dgm:prSet presAssocID="{6605F878-6FA9-4424-9D2D-4AC8CEA61B84}" presName="childText" presStyleLbl="conFgAcc1" presStyleIdx="0" presStyleCnt="2">
        <dgm:presLayoutVars>
          <dgm:bulletEnabled val="1"/>
        </dgm:presLayoutVars>
      </dgm:prSet>
      <dgm:spPr/>
    </dgm:pt>
    <dgm:pt modelId="{4FB503B2-22A9-40BD-8B4E-5B866A92361F}" type="pres">
      <dgm:prSet presAssocID="{22746E07-F1DE-4FE0-9F58-33A4D839A3C9}" presName="spaceBetweenRectangles" presStyleCnt="0"/>
      <dgm:spPr/>
    </dgm:pt>
    <dgm:pt modelId="{EA994382-7596-49F4-BC90-B9EDF17C1C14}" type="pres">
      <dgm:prSet presAssocID="{0781E71C-114F-45D8-8508-F4BDD423015F}" presName="parentLin" presStyleCnt="0"/>
      <dgm:spPr/>
    </dgm:pt>
    <dgm:pt modelId="{8FDE271D-ABFA-452F-95E6-A006FF197DA6}" type="pres">
      <dgm:prSet presAssocID="{0781E71C-114F-45D8-8508-F4BDD423015F}" presName="parentLeftMargin" presStyleLbl="node1" presStyleIdx="0" presStyleCnt="2"/>
      <dgm:spPr/>
    </dgm:pt>
    <dgm:pt modelId="{C3FF5B0D-8ED8-4950-995C-750AAE0BDB29}" type="pres">
      <dgm:prSet presAssocID="{0781E71C-114F-45D8-8508-F4BDD423015F}" presName="parentText" presStyleLbl="node1" presStyleIdx="1" presStyleCnt="2" custScaleX="117729">
        <dgm:presLayoutVars>
          <dgm:chMax val="0"/>
          <dgm:bulletEnabled val="1"/>
        </dgm:presLayoutVars>
      </dgm:prSet>
      <dgm:spPr/>
    </dgm:pt>
    <dgm:pt modelId="{F1EFC9F2-360B-4C42-A695-9CE6BEC71D34}" type="pres">
      <dgm:prSet presAssocID="{0781E71C-114F-45D8-8508-F4BDD423015F}" presName="negativeSpace" presStyleCnt="0"/>
      <dgm:spPr/>
    </dgm:pt>
    <dgm:pt modelId="{5D0EB777-A72E-42E4-871A-548122CD3724}" type="pres">
      <dgm:prSet presAssocID="{0781E71C-114F-45D8-8508-F4BDD423015F}" presName="childText" presStyleLbl="conFgAcc1" presStyleIdx="1" presStyleCnt="2">
        <dgm:presLayoutVars>
          <dgm:bulletEnabled val="1"/>
        </dgm:presLayoutVars>
      </dgm:prSet>
      <dgm:spPr/>
    </dgm:pt>
  </dgm:ptLst>
  <dgm:cxnLst>
    <dgm:cxn modelId="{32534C02-E22D-4A08-A0CD-A45BE5EE6EFB}" srcId="{6605F878-6FA9-4424-9D2D-4AC8CEA61B84}" destId="{E4395532-30E7-4D88-B959-06B8A7C16872}" srcOrd="0" destOrd="0" parTransId="{1938C706-74CE-490C-9D42-CE83428E38D1}" sibTransId="{3DF69C30-8159-47FD-95C9-7B41A6429327}"/>
    <dgm:cxn modelId="{3C061605-8B08-49CE-951A-ED663CA3DEE3}" srcId="{64934D54-4AAA-4F00-9BC3-5E25CE54292E}" destId="{0781E71C-114F-45D8-8508-F4BDD423015F}" srcOrd="1" destOrd="0" parTransId="{5906D114-3130-4F29-AFC0-2E1BC3CDFF45}" sibTransId="{1B01B37B-843F-49FC-96D8-1C8A661C2F3D}"/>
    <dgm:cxn modelId="{32A7D205-B4D3-4D72-AC6D-003A57FDB74A}" srcId="{0781E71C-114F-45D8-8508-F4BDD423015F}" destId="{7AAB7EF5-5319-4C5B-A551-CBA6E6EB3B09}" srcOrd="4" destOrd="0" parTransId="{D1EF6346-C682-41EC-A275-7377A4DD0298}" sibTransId="{7A7BFC1E-47BF-4A5E-A670-A1100B3E4AF2}"/>
    <dgm:cxn modelId="{EA39A808-DD2E-4EEF-B3F4-6DE1A5E87883}" type="presOf" srcId="{B3C45E14-FFEA-4394-9F91-0C94AB1005E7}" destId="{5D0EB777-A72E-42E4-871A-548122CD3724}" srcOrd="0" destOrd="1" presId="urn:microsoft.com/office/officeart/2005/8/layout/list1"/>
    <dgm:cxn modelId="{7BB7BC1A-9FD8-488B-9981-9B0C7B6E8843}" type="presOf" srcId="{939DFB14-24A1-4914-8D80-D928A28BED8F}" destId="{5D0EB777-A72E-42E4-871A-548122CD3724}" srcOrd="0" destOrd="2" presId="urn:microsoft.com/office/officeart/2005/8/layout/list1"/>
    <dgm:cxn modelId="{A3282725-DB0E-4E52-B13C-499C13157AF8}" type="presOf" srcId="{6605F878-6FA9-4424-9D2D-4AC8CEA61B84}" destId="{CA3FF37D-743D-451F-8631-E10549B648FA}" srcOrd="1" destOrd="0" presId="urn:microsoft.com/office/officeart/2005/8/layout/list1"/>
    <dgm:cxn modelId="{B56A0132-A428-4875-9249-7E16049209AE}" srcId="{64934D54-4AAA-4F00-9BC3-5E25CE54292E}" destId="{6605F878-6FA9-4424-9D2D-4AC8CEA61B84}" srcOrd="0" destOrd="0" parTransId="{9E6A650E-E132-4BD7-B136-1FAC2B15C26A}" sibTransId="{22746E07-F1DE-4FE0-9F58-33A4D839A3C9}"/>
    <dgm:cxn modelId="{C37B8832-983F-4A45-BEF4-03CAB1158052}" type="presOf" srcId="{5CAF4E37-D784-4154-B7EC-482F30F6C308}" destId="{54B64391-AD7E-4D4B-8BD8-EBDC3FD2DD13}" srcOrd="0" destOrd="1" presId="urn:microsoft.com/office/officeart/2005/8/layout/list1"/>
    <dgm:cxn modelId="{98005B3D-FE96-4AAE-ADFE-DDFDB7A18A2E}" type="presOf" srcId="{51FEB85A-F556-43E3-AA01-F1738F4C0B92}" destId="{5D0EB777-A72E-42E4-871A-548122CD3724}" srcOrd="0" destOrd="3" presId="urn:microsoft.com/office/officeart/2005/8/layout/list1"/>
    <dgm:cxn modelId="{2664B65F-B5D7-42D2-AE05-9B6BFFB40E7E}" type="presOf" srcId="{0781E71C-114F-45D8-8508-F4BDD423015F}" destId="{C3FF5B0D-8ED8-4950-995C-750AAE0BDB29}" srcOrd="1" destOrd="0" presId="urn:microsoft.com/office/officeart/2005/8/layout/list1"/>
    <dgm:cxn modelId="{423AAE41-DF8D-4F73-B999-7B33A7401A94}" srcId="{0781E71C-114F-45D8-8508-F4BDD423015F}" destId="{51FEB85A-F556-43E3-AA01-F1738F4C0B92}" srcOrd="3" destOrd="0" parTransId="{4C732A33-8784-4987-A053-22485D114273}" sibTransId="{8C2F87D5-1E1C-487A-8AFA-5CCFE61C55F8}"/>
    <dgm:cxn modelId="{5A6AA767-1AE2-44FB-A9E1-DD35BD88DD0D}" srcId="{0781E71C-114F-45D8-8508-F4BDD423015F}" destId="{B3C45E14-FFEA-4394-9F91-0C94AB1005E7}" srcOrd="1" destOrd="0" parTransId="{BF30F101-729A-434D-B431-1BE521AF1A62}" sibTransId="{D0696196-4E37-49DE-ADCD-852A252BB080}"/>
    <dgm:cxn modelId="{04E2DD4C-855E-4030-97C9-DF1C959D5CBF}" srcId="{6605F878-6FA9-4424-9D2D-4AC8CEA61B84}" destId="{258D3F3E-0D8E-48FD-896C-6800E0853E76}" srcOrd="4" destOrd="0" parTransId="{2BA72720-9105-40B1-8441-AEE2C8FD9B2A}" sibTransId="{3BE2ABD4-1DF6-4998-B736-3118756A8043}"/>
    <dgm:cxn modelId="{F026FC4D-CAE9-4FE1-9647-F7C963977073}" srcId="{0781E71C-114F-45D8-8508-F4BDD423015F}" destId="{E95138A6-A108-44B6-A0D4-0477234EEFF4}" srcOrd="0" destOrd="0" parTransId="{5E018C62-CE09-421C-951C-F2326EBA2EEC}" sibTransId="{0EFEF10C-DE92-4531-9DA4-E5B1FCB01984}"/>
    <dgm:cxn modelId="{86045073-05CC-49DB-B66E-4FF69545FC2A}" type="presOf" srcId="{E4395532-30E7-4D88-B959-06B8A7C16872}" destId="{54B64391-AD7E-4D4B-8BD8-EBDC3FD2DD13}" srcOrd="0" destOrd="0" presId="urn:microsoft.com/office/officeart/2005/8/layout/list1"/>
    <dgm:cxn modelId="{1253AE76-5317-4734-9918-1AE014D6CF87}" type="presOf" srcId="{E95138A6-A108-44B6-A0D4-0477234EEFF4}" destId="{5D0EB777-A72E-42E4-871A-548122CD3724}" srcOrd="0" destOrd="0" presId="urn:microsoft.com/office/officeart/2005/8/layout/list1"/>
    <dgm:cxn modelId="{BABE9D58-AEFE-4F46-B396-123D7495279D}" srcId="{6605F878-6FA9-4424-9D2D-4AC8CEA61B84}" destId="{96C07804-AD76-4CD7-A983-8B66CF7DFF45}" srcOrd="2" destOrd="0" parTransId="{833330F7-2EE7-4E04-A2D8-736FF3EB0629}" sibTransId="{3CCACCB5-BBE2-46A7-92B3-D2AC69FBFA35}"/>
    <dgm:cxn modelId="{79856C59-A1DF-4197-86E3-6B660321C2D8}" srcId="{0781E71C-114F-45D8-8508-F4BDD423015F}" destId="{939DFB14-24A1-4914-8D80-D928A28BED8F}" srcOrd="2" destOrd="0" parTransId="{7B822B1B-8565-470A-9981-BEE2003A5A78}" sibTransId="{74F80E22-EB9A-4F95-8480-D56635530359}"/>
    <dgm:cxn modelId="{4C558D81-412E-45B8-AD00-8CCD940852F7}" type="presOf" srcId="{74DB4FD2-B2F8-4974-A023-1AD5138CD567}" destId="{54B64391-AD7E-4D4B-8BD8-EBDC3FD2DD13}" srcOrd="0" destOrd="3" presId="urn:microsoft.com/office/officeart/2005/8/layout/list1"/>
    <dgm:cxn modelId="{4586249C-C309-449A-ABC0-626F61FFD555}" type="presOf" srcId="{7AAB7EF5-5319-4C5B-A551-CBA6E6EB3B09}" destId="{5D0EB777-A72E-42E4-871A-548122CD3724}" srcOrd="0" destOrd="4" presId="urn:microsoft.com/office/officeart/2005/8/layout/list1"/>
    <dgm:cxn modelId="{E79FD39D-9B81-4503-AF81-E56305E170B8}" type="presOf" srcId="{0781E71C-114F-45D8-8508-F4BDD423015F}" destId="{8FDE271D-ABFA-452F-95E6-A006FF197DA6}" srcOrd="0" destOrd="0" presId="urn:microsoft.com/office/officeart/2005/8/layout/list1"/>
    <dgm:cxn modelId="{051B0AA1-13C6-4B27-9951-0701AE2202E9}" type="presOf" srcId="{258D3F3E-0D8E-48FD-896C-6800E0853E76}" destId="{54B64391-AD7E-4D4B-8BD8-EBDC3FD2DD13}" srcOrd="0" destOrd="4" presId="urn:microsoft.com/office/officeart/2005/8/layout/list1"/>
    <dgm:cxn modelId="{036BA8AD-DFD7-48ED-A08A-51B034EE4DDE}" type="presOf" srcId="{96C07804-AD76-4CD7-A983-8B66CF7DFF45}" destId="{54B64391-AD7E-4D4B-8BD8-EBDC3FD2DD13}" srcOrd="0" destOrd="2" presId="urn:microsoft.com/office/officeart/2005/8/layout/list1"/>
    <dgm:cxn modelId="{AA2BB6B6-8F60-4EF0-B8B8-0A5148D3B88A}" type="presOf" srcId="{64934D54-4AAA-4F00-9BC3-5E25CE54292E}" destId="{EC25C077-A09D-45B0-AFE9-BB461E763C46}" srcOrd="0" destOrd="0" presId="urn:microsoft.com/office/officeart/2005/8/layout/list1"/>
    <dgm:cxn modelId="{3E5E22BE-F0C5-4871-BB0B-2BD33C22FC20}" srcId="{6605F878-6FA9-4424-9D2D-4AC8CEA61B84}" destId="{74DB4FD2-B2F8-4974-A023-1AD5138CD567}" srcOrd="3" destOrd="0" parTransId="{CFADDE0F-586A-4CFC-B693-F2007CC4553F}" sibTransId="{2955B70A-A03F-4E7F-BC2A-CF3365CD87F4}"/>
    <dgm:cxn modelId="{1A01AFD7-0D47-4232-98B8-2612087BF8FD}" srcId="{6605F878-6FA9-4424-9D2D-4AC8CEA61B84}" destId="{5CAF4E37-D784-4154-B7EC-482F30F6C308}" srcOrd="1" destOrd="0" parTransId="{03558090-58C6-47E7-97CB-E5366057227F}" sibTransId="{EC3D0ED8-3453-4E4B-AC99-2F8A30E59802}"/>
    <dgm:cxn modelId="{AC4DB3DE-24FC-470D-B079-83F2BCAAF314}" type="presOf" srcId="{6605F878-6FA9-4424-9D2D-4AC8CEA61B84}" destId="{BA4AB809-823D-4E3E-BFCC-E79F17EE5C6A}" srcOrd="0" destOrd="0" presId="urn:microsoft.com/office/officeart/2005/8/layout/list1"/>
    <dgm:cxn modelId="{3BFD6E2F-813B-4AF8-9D14-900EA1FF3DEC}" type="presParOf" srcId="{EC25C077-A09D-45B0-AFE9-BB461E763C46}" destId="{39D4BA09-F1BB-4A59-B8A1-CE9669A63C30}" srcOrd="0" destOrd="0" presId="urn:microsoft.com/office/officeart/2005/8/layout/list1"/>
    <dgm:cxn modelId="{02065BF6-48C7-4322-99C6-408BB5AD602C}" type="presParOf" srcId="{39D4BA09-F1BB-4A59-B8A1-CE9669A63C30}" destId="{BA4AB809-823D-4E3E-BFCC-E79F17EE5C6A}" srcOrd="0" destOrd="0" presId="urn:microsoft.com/office/officeart/2005/8/layout/list1"/>
    <dgm:cxn modelId="{8C464C74-7EF1-4888-B72F-F12D2C1D8226}" type="presParOf" srcId="{39D4BA09-F1BB-4A59-B8A1-CE9669A63C30}" destId="{CA3FF37D-743D-451F-8631-E10549B648FA}" srcOrd="1" destOrd="0" presId="urn:microsoft.com/office/officeart/2005/8/layout/list1"/>
    <dgm:cxn modelId="{AD98FCA3-6A7C-4947-B668-C50AD7FF8B52}" type="presParOf" srcId="{EC25C077-A09D-45B0-AFE9-BB461E763C46}" destId="{EE7E0964-02DE-48A2-AF13-54481191C5FC}" srcOrd="1" destOrd="0" presId="urn:microsoft.com/office/officeart/2005/8/layout/list1"/>
    <dgm:cxn modelId="{FA708313-E0C3-4867-BC1A-DD04D6CDCAC1}" type="presParOf" srcId="{EC25C077-A09D-45B0-AFE9-BB461E763C46}" destId="{54B64391-AD7E-4D4B-8BD8-EBDC3FD2DD13}" srcOrd="2" destOrd="0" presId="urn:microsoft.com/office/officeart/2005/8/layout/list1"/>
    <dgm:cxn modelId="{6D4F46FD-1C71-45F9-99EB-3CF90C1F83E0}" type="presParOf" srcId="{EC25C077-A09D-45B0-AFE9-BB461E763C46}" destId="{4FB503B2-22A9-40BD-8B4E-5B866A92361F}" srcOrd="3" destOrd="0" presId="urn:microsoft.com/office/officeart/2005/8/layout/list1"/>
    <dgm:cxn modelId="{3F50CB8E-656B-48A8-88C3-962D97F5B174}" type="presParOf" srcId="{EC25C077-A09D-45B0-AFE9-BB461E763C46}" destId="{EA994382-7596-49F4-BC90-B9EDF17C1C14}" srcOrd="4" destOrd="0" presId="urn:microsoft.com/office/officeart/2005/8/layout/list1"/>
    <dgm:cxn modelId="{DCBFF866-2C49-403A-818D-248592C5C7D7}" type="presParOf" srcId="{EA994382-7596-49F4-BC90-B9EDF17C1C14}" destId="{8FDE271D-ABFA-452F-95E6-A006FF197DA6}" srcOrd="0" destOrd="0" presId="urn:microsoft.com/office/officeart/2005/8/layout/list1"/>
    <dgm:cxn modelId="{B07D8A38-DC73-4A13-9C8D-CDBA397805D5}" type="presParOf" srcId="{EA994382-7596-49F4-BC90-B9EDF17C1C14}" destId="{C3FF5B0D-8ED8-4950-995C-750AAE0BDB29}" srcOrd="1" destOrd="0" presId="urn:microsoft.com/office/officeart/2005/8/layout/list1"/>
    <dgm:cxn modelId="{926B7F4A-D1AE-4FF8-9F37-A0E3A2BE6E7B}" type="presParOf" srcId="{EC25C077-A09D-45B0-AFE9-BB461E763C46}" destId="{F1EFC9F2-360B-4C42-A695-9CE6BEC71D34}" srcOrd="5" destOrd="0" presId="urn:microsoft.com/office/officeart/2005/8/layout/list1"/>
    <dgm:cxn modelId="{CBB73773-AD34-42C0-AB53-8094E0A476FF}" type="presParOf" srcId="{EC25C077-A09D-45B0-AFE9-BB461E763C46}" destId="{5D0EB777-A72E-42E4-871A-548122CD372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6143DF-E383-4DEF-B537-A4BD3376CE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B887D23-2C1F-44DC-9D72-751D7CE942BC}">
      <dgm:prSet/>
      <dgm:spPr/>
      <dgm:t>
        <a:bodyPr/>
        <a:lstStyle/>
        <a:p>
          <a:r>
            <a:rPr lang="en-US" dirty="0">
              <a:latin typeface="Perpetua" panose="02020502060401020303" pitchFamily="18" charset="0"/>
            </a:rPr>
            <a:t>On admission: Med profile discrepancy with meds on discharge instructions, no documentation of physician notification/clarification.</a:t>
          </a:r>
        </a:p>
      </dgm:t>
    </dgm:pt>
    <dgm:pt modelId="{0E3EEF11-D60D-4DB8-B77A-A8AFF9AFC30E}" type="parTrans" cxnId="{ADDA2419-05EF-4556-8355-226D4440F8A6}">
      <dgm:prSet/>
      <dgm:spPr/>
      <dgm:t>
        <a:bodyPr/>
        <a:lstStyle/>
        <a:p>
          <a:endParaRPr lang="en-US">
            <a:latin typeface="Perpetua" panose="02020502060401020303" pitchFamily="18" charset="0"/>
          </a:endParaRPr>
        </a:p>
      </dgm:t>
    </dgm:pt>
    <dgm:pt modelId="{88E5AD7C-AD94-490C-85A5-583733923E88}" type="sibTrans" cxnId="{ADDA2419-05EF-4556-8355-226D4440F8A6}">
      <dgm:prSet/>
      <dgm:spPr/>
      <dgm:t>
        <a:bodyPr/>
        <a:lstStyle/>
        <a:p>
          <a:endParaRPr lang="en-US">
            <a:latin typeface="Perpetua" panose="02020502060401020303" pitchFamily="18" charset="0"/>
          </a:endParaRPr>
        </a:p>
      </dgm:t>
    </dgm:pt>
    <dgm:pt modelId="{4071717B-595B-4008-854B-48D782FDE602}">
      <dgm:prSet/>
      <dgm:spPr/>
      <dgm:t>
        <a:bodyPr/>
        <a:lstStyle/>
        <a:p>
          <a:r>
            <a:rPr lang="en-US" b="1">
              <a:latin typeface="Perpetua" panose="02020502060401020303" pitchFamily="18" charset="0"/>
            </a:rPr>
            <a:t>All</a:t>
          </a:r>
          <a:r>
            <a:rPr lang="en-US">
              <a:latin typeface="Perpetua" panose="02020502060401020303" pitchFamily="18" charset="0"/>
            </a:rPr>
            <a:t> prescription meds and over-the-counter medications not included on the med profile.</a:t>
          </a:r>
        </a:p>
      </dgm:t>
    </dgm:pt>
    <dgm:pt modelId="{B4B52565-4FC2-4E50-9B06-21963B85B8F8}" type="parTrans" cxnId="{48553B0D-4F46-4B8D-AF22-248178B9BB99}">
      <dgm:prSet/>
      <dgm:spPr/>
      <dgm:t>
        <a:bodyPr/>
        <a:lstStyle/>
        <a:p>
          <a:endParaRPr lang="en-US">
            <a:latin typeface="Perpetua" panose="02020502060401020303" pitchFamily="18" charset="0"/>
          </a:endParaRPr>
        </a:p>
      </dgm:t>
    </dgm:pt>
    <dgm:pt modelId="{0F61BFA2-BCC4-401A-B3CB-84EACDE822CB}" type="sibTrans" cxnId="{48553B0D-4F46-4B8D-AF22-248178B9BB99}">
      <dgm:prSet/>
      <dgm:spPr/>
      <dgm:t>
        <a:bodyPr/>
        <a:lstStyle/>
        <a:p>
          <a:endParaRPr lang="en-US">
            <a:latin typeface="Perpetua" panose="02020502060401020303" pitchFamily="18" charset="0"/>
          </a:endParaRPr>
        </a:p>
      </dgm:t>
    </dgm:pt>
    <dgm:pt modelId="{9F7222C7-4675-4B63-83EC-F4361AE63C7B}">
      <dgm:prSet/>
      <dgm:spPr/>
      <dgm:t>
        <a:bodyPr/>
        <a:lstStyle/>
        <a:p>
          <a:r>
            <a:rPr lang="en-US">
              <a:latin typeface="Perpetua" panose="02020502060401020303" pitchFamily="18" charset="0"/>
            </a:rPr>
            <a:t>Physician not notified of med discrepancies to obtain med clarification orders.</a:t>
          </a:r>
        </a:p>
      </dgm:t>
    </dgm:pt>
    <dgm:pt modelId="{6C4B9E28-CE7C-4140-8667-3EC151904BDA}" type="parTrans" cxnId="{CD439C73-FEB4-47F2-87E6-E06C5F968C95}">
      <dgm:prSet/>
      <dgm:spPr/>
      <dgm:t>
        <a:bodyPr/>
        <a:lstStyle/>
        <a:p>
          <a:endParaRPr lang="en-US">
            <a:latin typeface="Perpetua" panose="02020502060401020303" pitchFamily="18" charset="0"/>
          </a:endParaRPr>
        </a:p>
      </dgm:t>
    </dgm:pt>
    <dgm:pt modelId="{4C32810D-F0B9-466B-A0D4-67FBC11ED6CD}" type="sibTrans" cxnId="{CD439C73-FEB4-47F2-87E6-E06C5F968C95}">
      <dgm:prSet/>
      <dgm:spPr/>
      <dgm:t>
        <a:bodyPr/>
        <a:lstStyle/>
        <a:p>
          <a:endParaRPr lang="en-US">
            <a:latin typeface="Perpetua" panose="02020502060401020303" pitchFamily="18" charset="0"/>
          </a:endParaRPr>
        </a:p>
      </dgm:t>
    </dgm:pt>
    <dgm:pt modelId="{07A5B4D3-2077-4EFE-BA89-489A9E79E423}" type="pres">
      <dgm:prSet presAssocID="{A26143DF-E383-4DEF-B537-A4BD3376CED6}" presName="root" presStyleCnt="0">
        <dgm:presLayoutVars>
          <dgm:dir/>
          <dgm:resizeHandles val="exact"/>
        </dgm:presLayoutVars>
      </dgm:prSet>
      <dgm:spPr/>
    </dgm:pt>
    <dgm:pt modelId="{024AD825-8DAE-45F3-A1BB-895D96BA7A61}" type="pres">
      <dgm:prSet presAssocID="{DB887D23-2C1F-44DC-9D72-751D7CE942BC}" presName="compNode" presStyleCnt="0"/>
      <dgm:spPr/>
    </dgm:pt>
    <dgm:pt modelId="{2AFBFA9B-4A2A-45A1-BAF4-2B7B59FA3777}" type="pres">
      <dgm:prSet presAssocID="{DB887D23-2C1F-44DC-9D72-751D7CE942BC}" presName="bgRect" presStyleLbl="bgShp" presStyleIdx="0" presStyleCnt="3"/>
      <dgm:spPr/>
    </dgm:pt>
    <dgm:pt modelId="{B7166785-AE08-477F-94F4-3E2B71CC663F}" type="pres">
      <dgm:prSet presAssocID="{DB887D23-2C1F-44DC-9D72-751D7CE942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EDAB795A-A0AD-43A9-B8D8-5820E0AA15C9}" type="pres">
      <dgm:prSet presAssocID="{DB887D23-2C1F-44DC-9D72-751D7CE942BC}" presName="spaceRect" presStyleCnt="0"/>
      <dgm:spPr/>
    </dgm:pt>
    <dgm:pt modelId="{421D2F07-9B63-4919-B41A-CFBB44095A1D}" type="pres">
      <dgm:prSet presAssocID="{DB887D23-2C1F-44DC-9D72-751D7CE942BC}" presName="parTx" presStyleLbl="revTx" presStyleIdx="0" presStyleCnt="3">
        <dgm:presLayoutVars>
          <dgm:chMax val="0"/>
          <dgm:chPref val="0"/>
        </dgm:presLayoutVars>
      </dgm:prSet>
      <dgm:spPr/>
    </dgm:pt>
    <dgm:pt modelId="{767500AA-FF9D-42DF-AF3F-C3C786F76F9F}" type="pres">
      <dgm:prSet presAssocID="{88E5AD7C-AD94-490C-85A5-583733923E88}" presName="sibTrans" presStyleCnt="0"/>
      <dgm:spPr/>
    </dgm:pt>
    <dgm:pt modelId="{08D5746F-8AA9-46F0-BDF7-95A2804BA695}" type="pres">
      <dgm:prSet presAssocID="{4071717B-595B-4008-854B-48D782FDE602}" presName="compNode" presStyleCnt="0"/>
      <dgm:spPr/>
    </dgm:pt>
    <dgm:pt modelId="{2FE5D911-2B33-42DF-BF2C-BB46BCA44428}" type="pres">
      <dgm:prSet presAssocID="{4071717B-595B-4008-854B-48D782FDE602}" presName="bgRect" presStyleLbl="bgShp" presStyleIdx="1" presStyleCnt="3"/>
      <dgm:spPr/>
    </dgm:pt>
    <dgm:pt modelId="{341367F0-4619-4759-B5A9-67AB7617F5ED}" type="pres">
      <dgm:prSet presAssocID="{4071717B-595B-4008-854B-48D782FDE6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4A345B08-EF1D-40C2-914F-2984BDD0AA51}" type="pres">
      <dgm:prSet presAssocID="{4071717B-595B-4008-854B-48D782FDE602}" presName="spaceRect" presStyleCnt="0"/>
      <dgm:spPr/>
    </dgm:pt>
    <dgm:pt modelId="{8C9A5232-1AC6-4C40-917B-9335A7B3C514}" type="pres">
      <dgm:prSet presAssocID="{4071717B-595B-4008-854B-48D782FDE602}" presName="parTx" presStyleLbl="revTx" presStyleIdx="1" presStyleCnt="3">
        <dgm:presLayoutVars>
          <dgm:chMax val="0"/>
          <dgm:chPref val="0"/>
        </dgm:presLayoutVars>
      </dgm:prSet>
      <dgm:spPr/>
    </dgm:pt>
    <dgm:pt modelId="{D50E6B1C-85FF-47FD-81A1-D0BC59F656CF}" type="pres">
      <dgm:prSet presAssocID="{0F61BFA2-BCC4-401A-B3CB-84EACDE822CB}" presName="sibTrans" presStyleCnt="0"/>
      <dgm:spPr/>
    </dgm:pt>
    <dgm:pt modelId="{9B94998F-39F1-46D1-89E1-99254ACD2826}" type="pres">
      <dgm:prSet presAssocID="{9F7222C7-4675-4B63-83EC-F4361AE63C7B}" presName="compNode" presStyleCnt="0"/>
      <dgm:spPr/>
    </dgm:pt>
    <dgm:pt modelId="{20F82595-7CDE-4521-AEB4-4AFA9050127F}" type="pres">
      <dgm:prSet presAssocID="{9F7222C7-4675-4B63-83EC-F4361AE63C7B}" presName="bgRect" presStyleLbl="bgShp" presStyleIdx="2" presStyleCnt="3"/>
      <dgm:spPr/>
    </dgm:pt>
    <dgm:pt modelId="{7F525D32-FA7D-48F3-8E7C-868A553CAF82}" type="pres">
      <dgm:prSet presAssocID="{9F7222C7-4675-4B63-83EC-F4361AE63C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234D354D-DD58-4F3C-B46B-D9E75FA80B30}" type="pres">
      <dgm:prSet presAssocID="{9F7222C7-4675-4B63-83EC-F4361AE63C7B}" presName="spaceRect" presStyleCnt="0"/>
      <dgm:spPr/>
    </dgm:pt>
    <dgm:pt modelId="{62036302-D9B0-4EF2-95F6-C15B4B4793C0}" type="pres">
      <dgm:prSet presAssocID="{9F7222C7-4675-4B63-83EC-F4361AE63C7B}" presName="parTx" presStyleLbl="revTx" presStyleIdx="2" presStyleCnt="3">
        <dgm:presLayoutVars>
          <dgm:chMax val="0"/>
          <dgm:chPref val="0"/>
        </dgm:presLayoutVars>
      </dgm:prSet>
      <dgm:spPr/>
    </dgm:pt>
  </dgm:ptLst>
  <dgm:cxnLst>
    <dgm:cxn modelId="{48553B0D-4F46-4B8D-AF22-248178B9BB99}" srcId="{A26143DF-E383-4DEF-B537-A4BD3376CED6}" destId="{4071717B-595B-4008-854B-48D782FDE602}" srcOrd="1" destOrd="0" parTransId="{B4B52565-4FC2-4E50-9B06-21963B85B8F8}" sibTransId="{0F61BFA2-BCC4-401A-B3CB-84EACDE822CB}"/>
    <dgm:cxn modelId="{ADDA2419-05EF-4556-8355-226D4440F8A6}" srcId="{A26143DF-E383-4DEF-B537-A4BD3376CED6}" destId="{DB887D23-2C1F-44DC-9D72-751D7CE942BC}" srcOrd="0" destOrd="0" parTransId="{0E3EEF11-D60D-4DB8-B77A-A8AFF9AFC30E}" sibTransId="{88E5AD7C-AD94-490C-85A5-583733923E88}"/>
    <dgm:cxn modelId="{C5DEF725-5EA9-4D4B-A33C-C291DEFE4A45}" type="presOf" srcId="{9F7222C7-4675-4B63-83EC-F4361AE63C7B}" destId="{62036302-D9B0-4EF2-95F6-C15B4B4793C0}" srcOrd="0" destOrd="0" presId="urn:microsoft.com/office/officeart/2018/2/layout/IconVerticalSolidList"/>
    <dgm:cxn modelId="{96C64E64-2CC7-4925-AADD-1441CB0FBDC4}" type="presOf" srcId="{DB887D23-2C1F-44DC-9D72-751D7CE942BC}" destId="{421D2F07-9B63-4919-B41A-CFBB44095A1D}" srcOrd="0" destOrd="0" presId="urn:microsoft.com/office/officeart/2018/2/layout/IconVerticalSolidList"/>
    <dgm:cxn modelId="{CD439C73-FEB4-47F2-87E6-E06C5F968C95}" srcId="{A26143DF-E383-4DEF-B537-A4BD3376CED6}" destId="{9F7222C7-4675-4B63-83EC-F4361AE63C7B}" srcOrd="2" destOrd="0" parTransId="{6C4B9E28-CE7C-4140-8667-3EC151904BDA}" sibTransId="{4C32810D-F0B9-466B-A0D4-67FBC11ED6CD}"/>
    <dgm:cxn modelId="{283D6EB8-42C9-41C0-BC02-CE41089C0EF7}" type="presOf" srcId="{4071717B-595B-4008-854B-48D782FDE602}" destId="{8C9A5232-1AC6-4C40-917B-9335A7B3C514}" srcOrd="0" destOrd="0" presId="urn:microsoft.com/office/officeart/2018/2/layout/IconVerticalSolidList"/>
    <dgm:cxn modelId="{BB8AA9B8-57D3-40A5-BADD-DADB22EAF47A}" type="presOf" srcId="{A26143DF-E383-4DEF-B537-A4BD3376CED6}" destId="{07A5B4D3-2077-4EFE-BA89-489A9E79E423}" srcOrd="0" destOrd="0" presId="urn:microsoft.com/office/officeart/2018/2/layout/IconVerticalSolidList"/>
    <dgm:cxn modelId="{35FBA478-589E-405C-8D7C-B2667686603B}" type="presParOf" srcId="{07A5B4D3-2077-4EFE-BA89-489A9E79E423}" destId="{024AD825-8DAE-45F3-A1BB-895D96BA7A61}" srcOrd="0" destOrd="0" presId="urn:microsoft.com/office/officeart/2018/2/layout/IconVerticalSolidList"/>
    <dgm:cxn modelId="{EB89A89D-2ACD-4D78-8A6C-18CD22D84FFC}" type="presParOf" srcId="{024AD825-8DAE-45F3-A1BB-895D96BA7A61}" destId="{2AFBFA9B-4A2A-45A1-BAF4-2B7B59FA3777}" srcOrd="0" destOrd="0" presId="urn:microsoft.com/office/officeart/2018/2/layout/IconVerticalSolidList"/>
    <dgm:cxn modelId="{57AFBB74-184F-4ECF-8964-B42DEF834701}" type="presParOf" srcId="{024AD825-8DAE-45F3-A1BB-895D96BA7A61}" destId="{B7166785-AE08-477F-94F4-3E2B71CC663F}" srcOrd="1" destOrd="0" presId="urn:microsoft.com/office/officeart/2018/2/layout/IconVerticalSolidList"/>
    <dgm:cxn modelId="{7FEE200F-CA13-4666-94F1-F7BC691FD551}" type="presParOf" srcId="{024AD825-8DAE-45F3-A1BB-895D96BA7A61}" destId="{EDAB795A-A0AD-43A9-B8D8-5820E0AA15C9}" srcOrd="2" destOrd="0" presId="urn:microsoft.com/office/officeart/2018/2/layout/IconVerticalSolidList"/>
    <dgm:cxn modelId="{52680ED9-5266-4F90-AB08-15E244D45E99}" type="presParOf" srcId="{024AD825-8DAE-45F3-A1BB-895D96BA7A61}" destId="{421D2F07-9B63-4919-B41A-CFBB44095A1D}" srcOrd="3" destOrd="0" presId="urn:microsoft.com/office/officeart/2018/2/layout/IconVerticalSolidList"/>
    <dgm:cxn modelId="{033E2C45-E55F-49FB-902D-7A92990DFF59}" type="presParOf" srcId="{07A5B4D3-2077-4EFE-BA89-489A9E79E423}" destId="{767500AA-FF9D-42DF-AF3F-C3C786F76F9F}" srcOrd="1" destOrd="0" presId="urn:microsoft.com/office/officeart/2018/2/layout/IconVerticalSolidList"/>
    <dgm:cxn modelId="{CDD1F7D9-9143-40F8-ADD8-7FFEACCBE9D1}" type="presParOf" srcId="{07A5B4D3-2077-4EFE-BA89-489A9E79E423}" destId="{08D5746F-8AA9-46F0-BDF7-95A2804BA695}" srcOrd="2" destOrd="0" presId="urn:microsoft.com/office/officeart/2018/2/layout/IconVerticalSolidList"/>
    <dgm:cxn modelId="{FBE509C9-9790-4631-B3C0-17E72A3803BE}" type="presParOf" srcId="{08D5746F-8AA9-46F0-BDF7-95A2804BA695}" destId="{2FE5D911-2B33-42DF-BF2C-BB46BCA44428}" srcOrd="0" destOrd="0" presId="urn:microsoft.com/office/officeart/2018/2/layout/IconVerticalSolidList"/>
    <dgm:cxn modelId="{B85E0AD6-727F-418F-B5AA-DA394AF714AA}" type="presParOf" srcId="{08D5746F-8AA9-46F0-BDF7-95A2804BA695}" destId="{341367F0-4619-4759-B5A9-67AB7617F5ED}" srcOrd="1" destOrd="0" presId="urn:microsoft.com/office/officeart/2018/2/layout/IconVerticalSolidList"/>
    <dgm:cxn modelId="{913DF95D-869A-4A92-91B6-BC1FB0B4DE51}" type="presParOf" srcId="{08D5746F-8AA9-46F0-BDF7-95A2804BA695}" destId="{4A345B08-EF1D-40C2-914F-2984BDD0AA51}" srcOrd="2" destOrd="0" presId="urn:microsoft.com/office/officeart/2018/2/layout/IconVerticalSolidList"/>
    <dgm:cxn modelId="{503B7D32-AC2A-4FA6-B46D-29752FCB6BBA}" type="presParOf" srcId="{08D5746F-8AA9-46F0-BDF7-95A2804BA695}" destId="{8C9A5232-1AC6-4C40-917B-9335A7B3C514}" srcOrd="3" destOrd="0" presId="urn:microsoft.com/office/officeart/2018/2/layout/IconVerticalSolidList"/>
    <dgm:cxn modelId="{3A7D3DB9-6E41-4ACF-97DA-998E2A4F6190}" type="presParOf" srcId="{07A5B4D3-2077-4EFE-BA89-489A9E79E423}" destId="{D50E6B1C-85FF-47FD-81A1-D0BC59F656CF}" srcOrd="3" destOrd="0" presId="urn:microsoft.com/office/officeart/2018/2/layout/IconVerticalSolidList"/>
    <dgm:cxn modelId="{E991203A-0060-4A65-884C-F09D100D2B81}" type="presParOf" srcId="{07A5B4D3-2077-4EFE-BA89-489A9E79E423}" destId="{9B94998F-39F1-46D1-89E1-99254ACD2826}" srcOrd="4" destOrd="0" presId="urn:microsoft.com/office/officeart/2018/2/layout/IconVerticalSolidList"/>
    <dgm:cxn modelId="{6510E47A-3EF2-42DC-BA7F-53C8995654D1}" type="presParOf" srcId="{9B94998F-39F1-46D1-89E1-99254ACD2826}" destId="{20F82595-7CDE-4521-AEB4-4AFA9050127F}" srcOrd="0" destOrd="0" presId="urn:microsoft.com/office/officeart/2018/2/layout/IconVerticalSolidList"/>
    <dgm:cxn modelId="{A5FFA324-8F35-4F17-BD47-33ECB43B8247}" type="presParOf" srcId="{9B94998F-39F1-46D1-89E1-99254ACD2826}" destId="{7F525D32-FA7D-48F3-8E7C-868A553CAF82}" srcOrd="1" destOrd="0" presId="urn:microsoft.com/office/officeart/2018/2/layout/IconVerticalSolidList"/>
    <dgm:cxn modelId="{6618AAB0-D1A5-4F7B-85EE-027F2C46DFFF}" type="presParOf" srcId="{9B94998F-39F1-46D1-89E1-99254ACD2826}" destId="{234D354D-DD58-4F3C-B46B-D9E75FA80B30}" srcOrd="2" destOrd="0" presId="urn:microsoft.com/office/officeart/2018/2/layout/IconVerticalSolidList"/>
    <dgm:cxn modelId="{91D712DC-AD18-44EB-9559-81C129974386}" type="presParOf" srcId="{9B94998F-39F1-46D1-89E1-99254ACD2826}" destId="{62036302-D9B0-4EF2-95F6-C15B4B4793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934D54-4AAA-4F00-9BC3-5E25CE54292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605F878-6FA9-4424-9D2D-4AC8CEA61B84}">
      <dgm:prSet phldrT="[Text]"/>
      <dgm:spPr>
        <a:solidFill>
          <a:srgbClr val="FFB3B3"/>
        </a:solidFill>
      </dgm:spPr>
      <dgm:t>
        <a:bodyPr/>
        <a:lstStyle/>
        <a:p>
          <a:r>
            <a:rPr lang="en-US" b="1" dirty="0">
              <a:latin typeface="Perpetua" panose="02020502060401020303" pitchFamily="18" charset="0"/>
            </a:rPr>
            <a:t>Hospice - </a:t>
          </a:r>
          <a:r>
            <a:rPr lang="en-US" b="1" dirty="0">
              <a:solidFill>
                <a:srgbClr val="FF0000"/>
              </a:solidFill>
              <a:latin typeface="Perpetua" panose="02020502060401020303" pitchFamily="18" charset="0"/>
            </a:rPr>
            <a:t>Nation</a:t>
          </a:r>
        </a:p>
      </dgm:t>
    </dgm:pt>
    <dgm:pt modelId="{9E6A650E-E132-4BD7-B136-1FAC2B15C26A}" type="parTrans" cxnId="{B56A0132-A428-4875-9249-7E16049209AE}">
      <dgm:prSet/>
      <dgm:spPr/>
      <dgm:t>
        <a:bodyPr/>
        <a:lstStyle/>
        <a:p>
          <a:pPr algn="ctr"/>
          <a:endParaRPr lang="en-US" sz="1800" b="1">
            <a:latin typeface="Perpetua" panose="02020502060401020303" pitchFamily="18" charset="0"/>
          </a:endParaRPr>
        </a:p>
      </dgm:t>
    </dgm:pt>
    <dgm:pt modelId="{22746E07-F1DE-4FE0-9F58-33A4D839A3C9}" type="sibTrans" cxnId="{B56A0132-A428-4875-9249-7E16049209AE}">
      <dgm:prSet/>
      <dgm:spPr/>
      <dgm:t>
        <a:bodyPr/>
        <a:lstStyle/>
        <a:p>
          <a:endParaRPr lang="en-US" b="1">
            <a:latin typeface="Perpetua" panose="02020502060401020303" pitchFamily="18" charset="0"/>
          </a:endParaRPr>
        </a:p>
      </dgm:t>
    </dgm:pt>
    <dgm:pt modelId="{E4395532-30E7-4D88-B959-06B8A7C16872}">
      <dgm:prSet phldrT="[Text]"/>
      <dgm:spPr>
        <a:solidFill>
          <a:srgbClr val="FF9999">
            <a:alpha val="89804"/>
          </a:srgbClr>
        </a:solidFill>
      </dgm:spPr>
      <dgm:t>
        <a:bodyPr/>
        <a:lstStyle/>
        <a:p>
          <a:r>
            <a:rPr lang="en-US" b="1" dirty="0">
              <a:solidFill>
                <a:schemeClr val="tx1"/>
              </a:solidFill>
              <a:latin typeface="Perpetua" panose="02020502060401020303" pitchFamily="18" charset="0"/>
            </a:rPr>
            <a:t>530</a:t>
          </a:r>
        </a:p>
      </dgm:t>
    </dgm:pt>
    <dgm:pt modelId="{1938C706-74CE-490C-9D42-CE83428E38D1}" type="parTrans" cxnId="{32534C02-E22D-4A08-A0CD-A45BE5EE6EFB}">
      <dgm:prSet/>
      <dgm:spPr/>
      <dgm:t>
        <a:bodyPr/>
        <a:lstStyle/>
        <a:p>
          <a:pPr algn="ctr"/>
          <a:endParaRPr lang="en-US" sz="1800" b="1">
            <a:latin typeface="Perpetua" panose="02020502060401020303" pitchFamily="18" charset="0"/>
          </a:endParaRPr>
        </a:p>
      </dgm:t>
    </dgm:pt>
    <dgm:pt modelId="{3DF69C30-8159-47FD-95C9-7B41A6429327}" type="sibTrans" cxnId="{32534C02-E22D-4A08-A0CD-A45BE5EE6EFB}">
      <dgm:prSet/>
      <dgm:spPr/>
      <dgm:t>
        <a:bodyPr/>
        <a:lstStyle/>
        <a:p>
          <a:endParaRPr lang="en-US" b="1">
            <a:latin typeface="Perpetua" panose="02020502060401020303" pitchFamily="18" charset="0"/>
          </a:endParaRPr>
        </a:p>
      </dgm:t>
    </dgm:pt>
    <dgm:pt modelId="{0781E71C-114F-45D8-8508-F4BDD423015F}">
      <dgm:prSet phldrT="[Text]"/>
      <dgm:spPr>
        <a:solidFill>
          <a:schemeClr val="bg1">
            <a:lumMod val="20000"/>
            <a:lumOff val="80000"/>
          </a:schemeClr>
        </a:solidFill>
      </dgm:spPr>
      <dgm:t>
        <a:bodyPr/>
        <a:lstStyle/>
        <a:p>
          <a:r>
            <a:rPr lang="en-US" b="1" dirty="0">
              <a:latin typeface="Perpetua" panose="02020502060401020303" pitchFamily="18" charset="0"/>
            </a:rPr>
            <a:t>Hospice - </a:t>
          </a:r>
          <a:r>
            <a:rPr lang="en-US" b="1" dirty="0">
              <a:solidFill>
                <a:schemeClr val="bg1">
                  <a:lumMod val="50000"/>
                </a:schemeClr>
              </a:solidFill>
              <a:latin typeface="Perpetua" panose="02020502060401020303" pitchFamily="18" charset="0"/>
            </a:rPr>
            <a:t>Missouri</a:t>
          </a:r>
        </a:p>
      </dgm:t>
    </dgm:pt>
    <dgm:pt modelId="{5906D114-3130-4F29-AFC0-2E1BC3CDFF45}" type="parTrans" cxnId="{3C061605-8B08-49CE-951A-ED663CA3DEE3}">
      <dgm:prSet/>
      <dgm:spPr/>
      <dgm:t>
        <a:bodyPr/>
        <a:lstStyle/>
        <a:p>
          <a:pPr algn="ctr"/>
          <a:endParaRPr lang="en-US" sz="1800" b="1">
            <a:latin typeface="Perpetua" panose="02020502060401020303" pitchFamily="18" charset="0"/>
          </a:endParaRPr>
        </a:p>
      </dgm:t>
    </dgm:pt>
    <dgm:pt modelId="{1B01B37B-843F-49FC-96D8-1C8A661C2F3D}" type="sibTrans" cxnId="{3C061605-8B08-49CE-951A-ED663CA3DEE3}">
      <dgm:prSet/>
      <dgm:spPr/>
      <dgm:t>
        <a:bodyPr/>
        <a:lstStyle/>
        <a:p>
          <a:endParaRPr lang="en-US" b="1">
            <a:latin typeface="Perpetua" panose="02020502060401020303" pitchFamily="18" charset="0"/>
          </a:endParaRPr>
        </a:p>
      </dgm:t>
    </dgm:pt>
    <dgm:pt modelId="{5CAF4E37-D784-4154-B7EC-482F30F6C308}">
      <dgm:prSet phldrT="[Text]"/>
      <dgm:spPr>
        <a:solidFill>
          <a:srgbClr val="FF9999">
            <a:alpha val="89804"/>
          </a:srgbClr>
        </a:solidFill>
      </dgm:spPr>
      <dgm:t>
        <a:bodyPr/>
        <a:lstStyle/>
        <a:p>
          <a:r>
            <a:rPr lang="en-US" b="1">
              <a:solidFill>
                <a:schemeClr val="tx1"/>
              </a:solidFill>
              <a:latin typeface="Perpetua" panose="02020502060401020303" pitchFamily="18" charset="0"/>
            </a:rPr>
            <a:t>545</a:t>
          </a:r>
        </a:p>
      </dgm:t>
    </dgm:pt>
    <dgm:pt modelId="{03558090-58C6-47E7-97CB-E5366057227F}" type="parTrans" cxnId="{1A01AFD7-0D47-4232-98B8-2612087BF8FD}">
      <dgm:prSet/>
      <dgm:spPr/>
      <dgm:t>
        <a:bodyPr/>
        <a:lstStyle/>
        <a:p>
          <a:pPr algn="ctr"/>
          <a:endParaRPr lang="en-US" sz="1800" b="1"/>
        </a:p>
      </dgm:t>
    </dgm:pt>
    <dgm:pt modelId="{EC3D0ED8-3453-4E4B-AC99-2F8A30E59802}" type="sibTrans" cxnId="{1A01AFD7-0D47-4232-98B8-2612087BF8FD}">
      <dgm:prSet/>
      <dgm:spPr/>
      <dgm:t>
        <a:bodyPr/>
        <a:lstStyle/>
        <a:p>
          <a:endParaRPr lang="en-US" b="1"/>
        </a:p>
      </dgm:t>
    </dgm:pt>
    <dgm:pt modelId="{96C07804-AD76-4CD7-A983-8B66CF7DFF45}">
      <dgm:prSet phldrT="[Text]"/>
      <dgm:spPr>
        <a:solidFill>
          <a:srgbClr val="FF9999">
            <a:alpha val="89804"/>
          </a:srgbClr>
        </a:solidFill>
      </dgm:spPr>
      <dgm:t>
        <a:bodyPr/>
        <a:lstStyle/>
        <a:p>
          <a:r>
            <a:rPr lang="en-US" b="1" dirty="0">
              <a:solidFill>
                <a:schemeClr val="tx1"/>
              </a:solidFill>
              <a:latin typeface="Perpetua" panose="02020502060401020303" pitchFamily="18" charset="0"/>
            </a:rPr>
            <a:t>543*</a:t>
          </a:r>
        </a:p>
      </dgm:t>
    </dgm:pt>
    <dgm:pt modelId="{833330F7-2EE7-4E04-A2D8-736FF3EB0629}" type="parTrans" cxnId="{BABE9D58-AEFE-4F46-B396-123D7495279D}">
      <dgm:prSet/>
      <dgm:spPr/>
      <dgm:t>
        <a:bodyPr/>
        <a:lstStyle/>
        <a:p>
          <a:pPr algn="ctr"/>
          <a:endParaRPr lang="en-US" sz="1800" b="1"/>
        </a:p>
      </dgm:t>
    </dgm:pt>
    <dgm:pt modelId="{3CCACCB5-BBE2-46A7-92B3-D2AC69FBFA35}" type="sibTrans" cxnId="{BABE9D58-AEFE-4F46-B396-123D7495279D}">
      <dgm:prSet/>
      <dgm:spPr/>
      <dgm:t>
        <a:bodyPr/>
        <a:lstStyle/>
        <a:p>
          <a:endParaRPr lang="en-US" b="1"/>
        </a:p>
      </dgm:t>
    </dgm:pt>
    <dgm:pt modelId="{74DB4FD2-B2F8-4974-A023-1AD5138CD567}">
      <dgm:prSet phldrT="[Text]"/>
      <dgm:spPr>
        <a:solidFill>
          <a:srgbClr val="FF9999">
            <a:alpha val="89804"/>
          </a:srgbClr>
        </a:solidFill>
      </dgm:spPr>
      <dgm:t>
        <a:bodyPr/>
        <a:lstStyle/>
        <a:p>
          <a:r>
            <a:rPr lang="en-US" b="1" dirty="0">
              <a:solidFill>
                <a:schemeClr val="tx1"/>
              </a:solidFill>
              <a:latin typeface="Perpetua" panose="02020502060401020303" pitchFamily="18" charset="0"/>
            </a:rPr>
            <a:t>555*</a:t>
          </a:r>
        </a:p>
      </dgm:t>
    </dgm:pt>
    <dgm:pt modelId="{CFADDE0F-586A-4CFC-B693-F2007CC4553F}" type="parTrans" cxnId="{3E5E22BE-F0C5-4871-BB0B-2BD33C22FC20}">
      <dgm:prSet/>
      <dgm:spPr/>
      <dgm:t>
        <a:bodyPr/>
        <a:lstStyle/>
        <a:p>
          <a:pPr algn="ctr"/>
          <a:endParaRPr lang="en-US" sz="1800" b="1"/>
        </a:p>
      </dgm:t>
    </dgm:pt>
    <dgm:pt modelId="{2955B70A-A03F-4E7F-BC2A-CF3365CD87F4}" type="sibTrans" cxnId="{3E5E22BE-F0C5-4871-BB0B-2BD33C22FC20}">
      <dgm:prSet/>
      <dgm:spPr/>
      <dgm:t>
        <a:bodyPr/>
        <a:lstStyle/>
        <a:p>
          <a:endParaRPr lang="en-US" b="1"/>
        </a:p>
      </dgm:t>
    </dgm:pt>
    <dgm:pt modelId="{258D3F3E-0D8E-48FD-896C-6800E0853E76}">
      <dgm:prSet phldrT="[Text]"/>
      <dgm:spPr>
        <a:solidFill>
          <a:srgbClr val="FF9999">
            <a:alpha val="89804"/>
          </a:srgbClr>
        </a:solidFill>
      </dgm:spPr>
      <dgm:t>
        <a:bodyPr/>
        <a:lstStyle/>
        <a:p>
          <a:r>
            <a:rPr lang="en-US" b="1" dirty="0">
              <a:solidFill>
                <a:schemeClr val="tx1"/>
              </a:solidFill>
              <a:latin typeface="Perpetua" panose="02020502060401020303" pitchFamily="18" charset="0"/>
            </a:rPr>
            <a:t>579*</a:t>
          </a:r>
        </a:p>
      </dgm:t>
    </dgm:pt>
    <dgm:pt modelId="{2BA72720-9105-40B1-8441-AEE2C8FD9B2A}" type="parTrans" cxnId="{04E2DD4C-855E-4030-97C9-DF1C959D5CBF}">
      <dgm:prSet/>
      <dgm:spPr/>
      <dgm:t>
        <a:bodyPr/>
        <a:lstStyle/>
        <a:p>
          <a:pPr algn="ctr"/>
          <a:endParaRPr lang="en-US" sz="1800" b="1"/>
        </a:p>
      </dgm:t>
    </dgm:pt>
    <dgm:pt modelId="{3BE2ABD4-1DF6-4998-B736-3118756A8043}" type="sibTrans" cxnId="{04E2DD4C-855E-4030-97C9-DF1C959D5CBF}">
      <dgm:prSet/>
      <dgm:spPr/>
      <dgm:t>
        <a:bodyPr/>
        <a:lstStyle/>
        <a:p>
          <a:endParaRPr lang="en-US" b="1"/>
        </a:p>
      </dgm:t>
    </dgm:pt>
    <dgm:pt modelId="{E95138A6-A108-44B6-A0D4-0477234EEFF4}">
      <dgm:prSet/>
      <dgm:spPr>
        <a:solidFill>
          <a:srgbClr val="9933FF">
            <a:alpha val="90000"/>
          </a:srgbClr>
        </a:solidFill>
      </dgm:spPr>
      <dgm:t>
        <a:bodyPr/>
        <a:lstStyle/>
        <a:p>
          <a:r>
            <a:rPr lang="en-US" b="1" dirty="0">
              <a:solidFill>
                <a:schemeClr val="tx1"/>
              </a:solidFill>
              <a:latin typeface="Perpetua" panose="02020502060401020303" pitchFamily="18" charset="0"/>
            </a:rPr>
            <a:t>530</a:t>
          </a:r>
        </a:p>
      </dgm:t>
    </dgm:pt>
    <dgm:pt modelId="{5E018C62-CE09-421C-951C-F2326EBA2EEC}" type="parTrans" cxnId="{F026FC4D-CAE9-4FE1-9647-F7C963977073}">
      <dgm:prSet/>
      <dgm:spPr/>
      <dgm:t>
        <a:bodyPr/>
        <a:lstStyle/>
        <a:p>
          <a:pPr algn="ctr"/>
          <a:endParaRPr lang="en-US" sz="1800" b="1"/>
        </a:p>
      </dgm:t>
    </dgm:pt>
    <dgm:pt modelId="{0EFEF10C-DE92-4531-9DA4-E5B1FCB01984}" type="sibTrans" cxnId="{F026FC4D-CAE9-4FE1-9647-F7C963977073}">
      <dgm:prSet/>
      <dgm:spPr/>
      <dgm:t>
        <a:bodyPr/>
        <a:lstStyle/>
        <a:p>
          <a:endParaRPr lang="en-US" b="1"/>
        </a:p>
      </dgm:t>
    </dgm:pt>
    <dgm:pt modelId="{B3C45E14-FFEA-4394-9F91-0C94AB1005E7}">
      <dgm:prSet/>
      <dgm:spPr>
        <a:solidFill>
          <a:srgbClr val="9933FF">
            <a:alpha val="90000"/>
          </a:srgbClr>
        </a:solidFill>
      </dgm:spPr>
      <dgm:t>
        <a:bodyPr/>
        <a:lstStyle/>
        <a:p>
          <a:r>
            <a:rPr lang="en-US" b="1" dirty="0">
              <a:solidFill>
                <a:schemeClr val="tx1"/>
              </a:solidFill>
              <a:latin typeface="Perpetua" panose="02020502060401020303" pitchFamily="18" charset="0"/>
            </a:rPr>
            <a:t>545</a:t>
          </a:r>
        </a:p>
      </dgm:t>
    </dgm:pt>
    <dgm:pt modelId="{BF30F101-729A-434D-B431-1BE521AF1A62}" type="parTrans" cxnId="{5A6AA767-1AE2-44FB-A9E1-DD35BD88DD0D}">
      <dgm:prSet/>
      <dgm:spPr/>
      <dgm:t>
        <a:bodyPr/>
        <a:lstStyle/>
        <a:p>
          <a:pPr algn="ctr"/>
          <a:endParaRPr lang="en-US" sz="1800" b="1"/>
        </a:p>
      </dgm:t>
    </dgm:pt>
    <dgm:pt modelId="{D0696196-4E37-49DE-ADCD-852A252BB080}" type="sibTrans" cxnId="{5A6AA767-1AE2-44FB-A9E1-DD35BD88DD0D}">
      <dgm:prSet/>
      <dgm:spPr/>
      <dgm:t>
        <a:bodyPr/>
        <a:lstStyle/>
        <a:p>
          <a:endParaRPr lang="en-US" b="1"/>
        </a:p>
      </dgm:t>
    </dgm:pt>
    <dgm:pt modelId="{939DFB14-24A1-4914-8D80-D928A28BED8F}">
      <dgm:prSet/>
      <dgm:spPr>
        <a:solidFill>
          <a:srgbClr val="9933FF">
            <a:alpha val="90000"/>
          </a:srgbClr>
        </a:solidFill>
      </dgm:spPr>
      <dgm:t>
        <a:bodyPr/>
        <a:lstStyle/>
        <a:p>
          <a:r>
            <a:rPr lang="en-US" b="1" dirty="0">
              <a:solidFill>
                <a:schemeClr val="tx1"/>
              </a:solidFill>
              <a:latin typeface="Perpetua" panose="02020502060401020303" pitchFamily="18" charset="0"/>
            </a:rPr>
            <a:t>774*</a:t>
          </a:r>
        </a:p>
      </dgm:t>
    </dgm:pt>
    <dgm:pt modelId="{7B822B1B-8565-470A-9981-BEE2003A5A78}" type="parTrans" cxnId="{79856C59-A1DF-4197-86E3-6B660321C2D8}">
      <dgm:prSet/>
      <dgm:spPr/>
      <dgm:t>
        <a:bodyPr/>
        <a:lstStyle/>
        <a:p>
          <a:pPr algn="ctr"/>
          <a:endParaRPr lang="en-US" sz="1800" b="1"/>
        </a:p>
      </dgm:t>
    </dgm:pt>
    <dgm:pt modelId="{74F80E22-EB9A-4F95-8480-D56635530359}" type="sibTrans" cxnId="{79856C59-A1DF-4197-86E3-6B660321C2D8}">
      <dgm:prSet/>
      <dgm:spPr/>
      <dgm:t>
        <a:bodyPr/>
        <a:lstStyle/>
        <a:p>
          <a:endParaRPr lang="en-US" b="1"/>
        </a:p>
      </dgm:t>
    </dgm:pt>
    <dgm:pt modelId="{51FEB85A-F556-43E3-AA01-F1738F4C0B92}">
      <dgm:prSet/>
      <dgm:spPr>
        <a:solidFill>
          <a:srgbClr val="9933FF">
            <a:alpha val="90000"/>
          </a:srgbClr>
        </a:solidFill>
      </dgm:spPr>
      <dgm:t>
        <a:bodyPr/>
        <a:lstStyle/>
        <a:p>
          <a:r>
            <a:rPr lang="en-US" b="1" dirty="0">
              <a:solidFill>
                <a:schemeClr val="tx1"/>
              </a:solidFill>
              <a:latin typeface="Perpetua" panose="02020502060401020303" pitchFamily="18" charset="0"/>
            </a:rPr>
            <a:t>591*</a:t>
          </a:r>
        </a:p>
      </dgm:t>
    </dgm:pt>
    <dgm:pt modelId="{4C732A33-8784-4987-A053-22485D114273}" type="parTrans" cxnId="{423AAE41-DF8D-4F73-B999-7B33A7401A94}">
      <dgm:prSet/>
      <dgm:spPr/>
      <dgm:t>
        <a:bodyPr/>
        <a:lstStyle/>
        <a:p>
          <a:pPr algn="ctr"/>
          <a:endParaRPr lang="en-US" sz="1800" b="1"/>
        </a:p>
      </dgm:t>
    </dgm:pt>
    <dgm:pt modelId="{8C2F87D5-1E1C-487A-8AFA-5CCFE61C55F8}" type="sibTrans" cxnId="{423AAE41-DF8D-4F73-B999-7B33A7401A94}">
      <dgm:prSet/>
      <dgm:spPr/>
      <dgm:t>
        <a:bodyPr/>
        <a:lstStyle/>
        <a:p>
          <a:endParaRPr lang="en-US" b="1"/>
        </a:p>
      </dgm:t>
    </dgm:pt>
    <dgm:pt modelId="{7AAB7EF5-5319-4C5B-A551-CBA6E6EB3B09}">
      <dgm:prSet/>
      <dgm:spPr>
        <a:solidFill>
          <a:srgbClr val="9933FF">
            <a:alpha val="90000"/>
          </a:srgbClr>
        </a:solidFill>
      </dgm:spPr>
      <dgm:t>
        <a:bodyPr/>
        <a:lstStyle/>
        <a:p>
          <a:r>
            <a:rPr lang="en-US" b="1" dirty="0">
              <a:solidFill>
                <a:schemeClr val="tx1"/>
              </a:solidFill>
              <a:latin typeface="Perpetua" panose="02020502060401020303" pitchFamily="18" charset="0"/>
            </a:rPr>
            <a:t>781*</a:t>
          </a:r>
        </a:p>
      </dgm:t>
    </dgm:pt>
    <dgm:pt modelId="{D1EF6346-C682-41EC-A275-7377A4DD0298}" type="parTrans" cxnId="{32A7D205-B4D3-4D72-AC6D-003A57FDB74A}">
      <dgm:prSet/>
      <dgm:spPr/>
      <dgm:t>
        <a:bodyPr/>
        <a:lstStyle/>
        <a:p>
          <a:pPr algn="ctr"/>
          <a:endParaRPr lang="en-US" sz="1800" b="1"/>
        </a:p>
      </dgm:t>
    </dgm:pt>
    <dgm:pt modelId="{7A7BFC1E-47BF-4A5E-A670-A1100B3E4AF2}" type="sibTrans" cxnId="{32A7D205-B4D3-4D72-AC6D-003A57FDB74A}">
      <dgm:prSet/>
      <dgm:spPr/>
      <dgm:t>
        <a:bodyPr/>
        <a:lstStyle/>
        <a:p>
          <a:endParaRPr lang="en-US" b="1"/>
        </a:p>
      </dgm:t>
    </dgm:pt>
    <dgm:pt modelId="{EC25C077-A09D-45B0-AFE9-BB461E763C46}" type="pres">
      <dgm:prSet presAssocID="{64934D54-4AAA-4F00-9BC3-5E25CE54292E}" presName="linear" presStyleCnt="0">
        <dgm:presLayoutVars>
          <dgm:dir/>
          <dgm:animLvl val="lvl"/>
          <dgm:resizeHandles val="exact"/>
        </dgm:presLayoutVars>
      </dgm:prSet>
      <dgm:spPr/>
    </dgm:pt>
    <dgm:pt modelId="{39D4BA09-F1BB-4A59-B8A1-CE9669A63C30}" type="pres">
      <dgm:prSet presAssocID="{6605F878-6FA9-4424-9D2D-4AC8CEA61B84}" presName="parentLin" presStyleCnt="0"/>
      <dgm:spPr/>
    </dgm:pt>
    <dgm:pt modelId="{BA4AB809-823D-4E3E-BFCC-E79F17EE5C6A}" type="pres">
      <dgm:prSet presAssocID="{6605F878-6FA9-4424-9D2D-4AC8CEA61B84}" presName="parentLeftMargin" presStyleLbl="node1" presStyleIdx="0" presStyleCnt="2"/>
      <dgm:spPr/>
    </dgm:pt>
    <dgm:pt modelId="{CA3FF37D-743D-451F-8631-E10549B648FA}" type="pres">
      <dgm:prSet presAssocID="{6605F878-6FA9-4424-9D2D-4AC8CEA61B84}" presName="parentText" presStyleLbl="node1" presStyleIdx="0" presStyleCnt="2">
        <dgm:presLayoutVars>
          <dgm:chMax val="0"/>
          <dgm:bulletEnabled val="1"/>
        </dgm:presLayoutVars>
      </dgm:prSet>
      <dgm:spPr/>
    </dgm:pt>
    <dgm:pt modelId="{EE7E0964-02DE-48A2-AF13-54481191C5FC}" type="pres">
      <dgm:prSet presAssocID="{6605F878-6FA9-4424-9D2D-4AC8CEA61B84}" presName="negativeSpace" presStyleCnt="0"/>
      <dgm:spPr/>
    </dgm:pt>
    <dgm:pt modelId="{54B64391-AD7E-4D4B-8BD8-EBDC3FD2DD13}" type="pres">
      <dgm:prSet presAssocID="{6605F878-6FA9-4424-9D2D-4AC8CEA61B84}" presName="childText" presStyleLbl="conFgAcc1" presStyleIdx="0" presStyleCnt="2">
        <dgm:presLayoutVars>
          <dgm:bulletEnabled val="1"/>
        </dgm:presLayoutVars>
      </dgm:prSet>
      <dgm:spPr/>
    </dgm:pt>
    <dgm:pt modelId="{4FB503B2-22A9-40BD-8B4E-5B866A92361F}" type="pres">
      <dgm:prSet presAssocID="{22746E07-F1DE-4FE0-9F58-33A4D839A3C9}" presName="spaceBetweenRectangles" presStyleCnt="0"/>
      <dgm:spPr/>
    </dgm:pt>
    <dgm:pt modelId="{EA994382-7596-49F4-BC90-B9EDF17C1C14}" type="pres">
      <dgm:prSet presAssocID="{0781E71C-114F-45D8-8508-F4BDD423015F}" presName="parentLin" presStyleCnt="0"/>
      <dgm:spPr/>
    </dgm:pt>
    <dgm:pt modelId="{8FDE271D-ABFA-452F-95E6-A006FF197DA6}" type="pres">
      <dgm:prSet presAssocID="{0781E71C-114F-45D8-8508-F4BDD423015F}" presName="parentLeftMargin" presStyleLbl="node1" presStyleIdx="0" presStyleCnt="2"/>
      <dgm:spPr/>
    </dgm:pt>
    <dgm:pt modelId="{C3FF5B0D-8ED8-4950-995C-750AAE0BDB29}" type="pres">
      <dgm:prSet presAssocID="{0781E71C-114F-45D8-8508-F4BDD423015F}" presName="parentText" presStyleLbl="node1" presStyleIdx="1" presStyleCnt="2">
        <dgm:presLayoutVars>
          <dgm:chMax val="0"/>
          <dgm:bulletEnabled val="1"/>
        </dgm:presLayoutVars>
      </dgm:prSet>
      <dgm:spPr/>
    </dgm:pt>
    <dgm:pt modelId="{F1EFC9F2-360B-4C42-A695-9CE6BEC71D34}" type="pres">
      <dgm:prSet presAssocID="{0781E71C-114F-45D8-8508-F4BDD423015F}" presName="negativeSpace" presStyleCnt="0"/>
      <dgm:spPr/>
    </dgm:pt>
    <dgm:pt modelId="{5D0EB777-A72E-42E4-871A-548122CD3724}" type="pres">
      <dgm:prSet presAssocID="{0781E71C-114F-45D8-8508-F4BDD423015F}" presName="childText" presStyleLbl="conFgAcc1" presStyleIdx="1" presStyleCnt="2">
        <dgm:presLayoutVars>
          <dgm:bulletEnabled val="1"/>
        </dgm:presLayoutVars>
      </dgm:prSet>
      <dgm:spPr/>
    </dgm:pt>
  </dgm:ptLst>
  <dgm:cxnLst>
    <dgm:cxn modelId="{32534C02-E22D-4A08-A0CD-A45BE5EE6EFB}" srcId="{6605F878-6FA9-4424-9D2D-4AC8CEA61B84}" destId="{E4395532-30E7-4D88-B959-06B8A7C16872}" srcOrd="0" destOrd="0" parTransId="{1938C706-74CE-490C-9D42-CE83428E38D1}" sibTransId="{3DF69C30-8159-47FD-95C9-7B41A6429327}"/>
    <dgm:cxn modelId="{3C061605-8B08-49CE-951A-ED663CA3DEE3}" srcId="{64934D54-4AAA-4F00-9BC3-5E25CE54292E}" destId="{0781E71C-114F-45D8-8508-F4BDD423015F}" srcOrd="1" destOrd="0" parTransId="{5906D114-3130-4F29-AFC0-2E1BC3CDFF45}" sibTransId="{1B01B37B-843F-49FC-96D8-1C8A661C2F3D}"/>
    <dgm:cxn modelId="{32A7D205-B4D3-4D72-AC6D-003A57FDB74A}" srcId="{0781E71C-114F-45D8-8508-F4BDD423015F}" destId="{7AAB7EF5-5319-4C5B-A551-CBA6E6EB3B09}" srcOrd="4" destOrd="0" parTransId="{D1EF6346-C682-41EC-A275-7377A4DD0298}" sibTransId="{7A7BFC1E-47BF-4A5E-A670-A1100B3E4AF2}"/>
    <dgm:cxn modelId="{EA39A808-DD2E-4EEF-B3F4-6DE1A5E87883}" type="presOf" srcId="{B3C45E14-FFEA-4394-9F91-0C94AB1005E7}" destId="{5D0EB777-A72E-42E4-871A-548122CD3724}" srcOrd="0" destOrd="1" presId="urn:microsoft.com/office/officeart/2005/8/layout/list1"/>
    <dgm:cxn modelId="{7BB7BC1A-9FD8-488B-9981-9B0C7B6E8843}" type="presOf" srcId="{939DFB14-24A1-4914-8D80-D928A28BED8F}" destId="{5D0EB777-A72E-42E4-871A-548122CD3724}" srcOrd="0" destOrd="2" presId="urn:microsoft.com/office/officeart/2005/8/layout/list1"/>
    <dgm:cxn modelId="{A3282725-DB0E-4E52-B13C-499C13157AF8}" type="presOf" srcId="{6605F878-6FA9-4424-9D2D-4AC8CEA61B84}" destId="{CA3FF37D-743D-451F-8631-E10549B648FA}" srcOrd="1" destOrd="0" presId="urn:microsoft.com/office/officeart/2005/8/layout/list1"/>
    <dgm:cxn modelId="{B56A0132-A428-4875-9249-7E16049209AE}" srcId="{64934D54-4AAA-4F00-9BC3-5E25CE54292E}" destId="{6605F878-6FA9-4424-9D2D-4AC8CEA61B84}" srcOrd="0" destOrd="0" parTransId="{9E6A650E-E132-4BD7-B136-1FAC2B15C26A}" sibTransId="{22746E07-F1DE-4FE0-9F58-33A4D839A3C9}"/>
    <dgm:cxn modelId="{C37B8832-983F-4A45-BEF4-03CAB1158052}" type="presOf" srcId="{5CAF4E37-D784-4154-B7EC-482F30F6C308}" destId="{54B64391-AD7E-4D4B-8BD8-EBDC3FD2DD13}" srcOrd="0" destOrd="1" presId="urn:microsoft.com/office/officeart/2005/8/layout/list1"/>
    <dgm:cxn modelId="{98005B3D-FE96-4AAE-ADFE-DDFDB7A18A2E}" type="presOf" srcId="{51FEB85A-F556-43E3-AA01-F1738F4C0B92}" destId="{5D0EB777-A72E-42E4-871A-548122CD3724}" srcOrd="0" destOrd="3" presId="urn:microsoft.com/office/officeart/2005/8/layout/list1"/>
    <dgm:cxn modelId="{2664B65F-B5D7-42D2-AE05-9B6BFFB40E7E}" type="presOf" srcId="{0781E71C-114F-45D8-8508-F4BDD423015F}" destId="{C3FF5B0D-8ED8-4950-995C-750AAE0BDB29}" srcOrd="1" destOrd="0" presId="urn:microsoft.com/office/officeart/2005/8/layout/list1"/>
    <dgm:cxn modelId="{423AAE41-DF8D-4F73-B999-7B33A7401A94}" srcId="{0781E71C-114F-45D8-8508-F4BDD423015F}" destId="{51FEB85A-F556-43E3-AA01-F1738F4C0B92}" srcOrd="3" destOrd="0" parTransId="{4C732A33-8784-4987-A053-22485D114273}" sibTransId="{8C2F87D5-1E1C-487A-8AFA-5CCFE61C55F8}"/>
    <dgm:cxn modelId="{5A6AA767-1AE2-44FB-A9E1-DD35BD88DD0D}" srcId="{0781E71C-114F-45D8-8508-F4BDD423015F}" destId="{B3C45E14-FFEA-4394-9F91-0C94AB1005E7}" srcOrd="1" destOrd="0" parTransId="{BF30F101-729A-434D-B431-1BE521AF1A62}" sibTransId="{D0696196-4E37-49DE-ADCD-852A252BB080}"/>
    <dgm:cxn modelId="{04E2DD4C-855E-4030-97C9-DF1C959D5CBF}" srcId="{6605F878-6FA9-4424-9D2D-4AC8CEA61B84}" destId="{258D3F3E-0D8E-48FD-896C-6800E0853E76}" srcOrd="4" destOrd="0" parTransId="{2BA72720-9105-40B1-8441-AEE2C8FD9B2A}" sibTransId="{3BE2ABD4-1DF6-4998-B736-3118756A8043}"/>
    <dgm:cxn modelId="{F026FC4D-CAE9-4FE1-9647-F7C963977073}" srcId="{0781E71C-114F-45D8-8508-F4BDD423015F}" destId="{E95138A6-A108-44B6-A0D4-0477234EEFF4}" srcOrd="0" destOrd="0" parTransId="{5E018C62-CE09-421C-951C-F2326EBA2EEC}" sibTransId="{0EFEF10C-DE92-4531-9DA4-E5B1FCB01984}"/>
    <dgm:cxn modelId="{86045073-05CC-49DB-B66E-4FF69545FC2A}" type="presOf" srcId="{E4395532-30E7-4D88-B959-06B8A7C16872}" destId="{54B64391-AD7E-4D4B-8BD8-EBDC3FD2DD13}" srcOrd="0" destOrd="0" presId="urn:microsoft.com/office/officeart/2005/8/layout/list1"/>
    <dgm:cxn modelId="{1253AE76-5317-4734-9918-1AE014D6CF87}" type="presOf" srcId="{E95138A6-A108-44B6-A0D4-0477234EEFF4}" destId="{5D0EB777-A72E-42E4-871A-548122CD3724}" srcOrd="0" destOrd="0" presId="urn:microsoft.com/office/officeart/2005/8/layout/list1"/>
    <dgm:cxn modelId="{BABE9D58-AEFE-4F46-B396-123D7495279D}" srcId="{6605F878-6FA9-4424-9D2D-4AC8CEA61B84}" destId="{96C07804-AD76-4CD7-A983-8B66CF7DFF45}" srcOrd="2" destOrd="0" parTransId="{833330F7-2EE7-4E04-A2D8-736FF3EB0629}" sibTransId="{3CCACCB5-BBE2-46A7-92B3-D2AC69FBFA35}"/>
    <dgm:cxn modelId="{79856C59-A1DF-4197-86E3-6B660321C2D8}" srcId="{0781E71C-114F-45D8-8508-F4BDD423015F}" destId="{939DFB14-24A1-4914-8D80-D928A28BED8F}" srcOrd="2" destOrd="0" parTransId="{7B822B1B-8565-470A-9981-BEE2003A5A78}" sibTransId="{74F80E22-EB9A-4F95-8480-D56635530359}"/>
    <dgm:cxn modelId="{4C558D81-412E-45B8-AD00-8CCD940852F7}" type="presOf" srcId="{74DB4FD2-B2F8-4974-A023-1AD5138CD567}" destId="{54B64391-AD7E-4D4B-8BD8-EBDC3FD2DD13}" srcOrd="0" destOrd="3" presId="urn:microsoft.com/office/officeart/2005/8/layout/list1"/>
    <dgm:cxn modelId="{4586249C-C309-449A-ABC0-626F61FFD555}" type="presOf" srcId="{7AAB7EF5-5319-4C5B-A551-CBA6E6EB3B09}" destId="{5D0EB777-A72E-42E4-871A-548122CD3724}" srcOrd="0" destOrd="4" presId="urn:microsoft.com/office/officeart/2005/8/layout/list1"/>
    <dgm:cxn modelId="{E79FD39D-9B81-4503-AF81-E56305E170B8}" type="presOf" srcId="{0781E71C-114F-45D8-8508-F4BDD423015F}" destId="{8FDE271D-ABFA-452F-95E6-A006FF197DA6}" srcOrd="0" destOrd="0" presId="urn:microsoft.com/office/officeart/2005/8/layout/list1"/>
    <dgm:cxn modelId="{051B0AA1-13C6-4B27-9951-0701AE2202E9}" type="presOf" srcId="{258D3F3E-0D8E-48FD-896C-6800E0853E76}" destId="{54B64391-AD7E-4D4B-8BD8-EBDC3FD2DD13}" srcOrd="0" destOrd="4" presId="urn:microsoft.com/office/officeart/2005/8/layout/list1"/>
    <dgm:cxn modelId="{036BA8AD-DFD7-48ED-A08A-51B034EE4DDE}" type="presOf" srcId="{96C07804-AD76-4CD7-A983-8B66CF7DFF45}" destId="{54B64391-AD7E-4D4B-8BD8-EBDC3FD2DD13}" srcOrd="0" destOrd="2" presId="urn:microsoft.com/office/officeart/2005/8/layout/list1"/>
    <dgm:cxn modelId="{AA2BB6B6-8F60-4EF0-B8B8-0A5148D3B88A}" type="presOf" srcId="{64934D54-4AAA-4F00-9BC3-5E25CE54292E}" destId="{EC25C077-A09D-45B0-AFE9-BB461E763C46}" srcOrd="0" destOrd="0" presId="urn:microsoft.com/office/officeart/2005/8/layout/list1"/>
    <dgm:cxn modelId="{3E5E22BE-F0C5-4871-BB0B-2BD33C22FC20}" srcId="{6605F878-6FA9-4424-9D2D-4AC8CEA61B84}" destId="{74DB4FD2-B2F8-4974-A023-1AD5138CD567}" srcOrd="3" destOrd="0" parTransId="{CFADDE0F-586A-4CFC-B693-F2007CC4553F}" sibTransId="{2955B70A-A03F-4E7F-BC2A-CF3365CD87F4}"/>
    <dgm:cxn modelId="{1A01AFD7-0D47-4232-98B8-2612087BF8FD}" srcId="{6605F878-6FA9-4424-9D2D-4AC8CEA61B84}" destId="{5CAF4E37-D784-4154-B7EC-482F30F6C308}" srcOrd="1" destOrd="0" parTransId="{03558090-58C6-47E7-97CB-E5366057227F}" sibTransId="{EC3D0ED8-3453-4E4B-AC99-2F8A30E59802}"/>
    <dgm:cxn modelId="{AC4DB3DE-24FC-470D-B079-83F2BCAAF314}" type="presOf" srcId="{6605F878-6FA9-4424-9D2D-4AC8CEA61B84}" destId="{BA4AB809-823D-4E3E-BFCC-E79F17EE5C6A}" srcOrd="0" destOrd="0" presId="urn:microsoft.com/office/officeart/2005/8/layout/list1"/>
    <dgm:cxn modelId="{3BFD6E2F-813B-4AF8-9D14-900EA1FF3DEC}" type="presParOf" srcId="{EC25C077-A09D-45B0-AFE9-BB461E763C46}" destId="{39D4BA09-F1BB-4A59-B8A1-CE9669A63C30}" srcOrd="0" destOrd="0" presId="urn:microsoft.com/office/officeart/2005/8/layout/list1"/>
    <dgm:cxn modelId="{02065BF6-48C7-4322-99C6-408BB5AD602C}" type="presParOf" srcId="{39D4BA09-F1BB-4A59-B8A1-CE9669A63C30}" destId="{BA4AB809-823D-4E3E-BFCC-E79F17EE5C6A}" srcOrd="0" destOrd="0" presId="urn:microsoft.com/office/officeart/2005/8/layout/list1"/>
    <dgm:cxn modelId="{8C464C74-7EF1-4888-B72F-F12D2C1D8226}" type="presParOf" srcId="{39D4BA09-F1BB-4A59-B8A1-CE9669A63C30}" destId="{CA3FF37D-743D-451F-8631-E10549B648FA}" srcOrd="1" destOrd="0" presId="urn:microsoft.com/office/officeart/2005/8/layout/list1"/>
    <dgm:cxn modelId="{AD98FCA3-6A7C-4947-B668-C50AD7FF8B52}" type="presParOf" srcId="{EC25C077-A09D-45B0-AFE9-BB461E763C46}" destId="{EE7E0964-02DE-48A2-AF13-54481191C5FC}" srcOrd="1" destOrd="0" presId="urn:microsoft.com/office/officeart/2005/8/layout/list1"/>
    <dgm:cxn modelId="{FA708313-E0C3-4867-BC1A-DD04D6CDCAC1}" type="presParOf" srcId="{EC25C077-A09D-45B0-AFE9-BB461E763C46}" destId="{54B64391-AD7E-4D4B-8BD8-EBDC3FD2DD13}" srcOrd="2" destOrd="0" presId="urn:microsoft.com/office/officeart/2005/8/layout/list1"/>
    <dgm:cxn modelId="{6D4F46FD-1C71-45F9-99EB-3CF90C1F83E0}" type="presParOf" srcId="{EC25C077-A09D-45B0-AFE9-BB461E763C46}" destId="{4FB503B2-22A9-40BD-8B4E-5B866A92361F}" srcOrd="3" destOrd="0" presId="urn:microsoft.com/office/officeart/2005/8/layout/list1"/>
    <dgm:cxn modelId="{3F50CB8E-656B-48A8-88C3-962D97F5B174}" type="presParOf" srcId="{EC25C077-A09D-45B0-AFE9-BB461E763C46}" destId="{EA994382-7596-49F4-BC90-B9EDF17C1C14}" srcOrd="4" destOrd="0" presId="urn:microsoft.com/office/officeart/2005/8/layout/list1"/>
    <dgm:cxn modelId="{DCBFF866-2C49-403A-818D-248592C5C7D7}" type="presParOf" srcId="{EA994382-7596-49F4-BC90-B9EDF17C1C14}" destId="{8FDE271D-ABFA-452F-95E6-A006FF197DA6}" srcOrd="0" destOrd="0" presId="urn:microsoft.com/office/officeart/2005/8/layout/list1"/>
    <dgm:cxn modelId="{B07D8A38-DC73-4A13-9C8D-CDBA397805D5}" type="presParOf" srcId="{EA994382-7596-49F4-BC90-B9EDF17C1C14}" destId="{C3FF5B0D-8ED8-4950-995C-750AAE0BDB29}" srcOrd="1" destOrd="0" presId="urn:microsoft.com/office/officeart/2005/8/layout/list1"/>
    <dgm:cxn modelId="{926B7F4A-D1AE-4FF8-9F37-A0E3A2BE6E7B}" type="presParOf" srcId="{EC25C077-A09D-45B0-AFE9-BB461E763C46}" destId="{F1EFC9F2-360B-4C42-A695-9CE6BEC71D34}" srcOrd="5" destOrd="0" presId="urn:microsoft.com/office/officeart/2005/8/layout/list1"/>
    <dgm:cxn modelId="{CBB73773-AD34-42C0-AB53-8094E0A476FF}" type="presParOf" srcId="{EC25C077-A09D-45B0-AFE9-BB461E763C46}" destId="{5D0EB777-A72E-42E4-871A-548122CD372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09200E-4D27-4380-B333-4D243AD32B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DB445BE-1C34-4BE3-A666-26EAA77597F4}">
      <dgm:prSet custT="1"/>
      <dgm:spPr/>
      <dgm:t>
        <a:bodyPr/>
        <a:lstStyle/>
        <a:p>
          <a:r>
            <a:rPr lang="en-US" sz="2000" dirty="0">
              <a:latin typeface="Perpetua" panose="02020502060401020303" pitchFamily="18" charset="0"/>
            </a:rPr>
            <a:t>Staff failed to check all medications the patient is taking on admission &amp; compare with discharge orders from the hospital, inaccurate profile.</a:t>
          </a:r>
        </a:p>
      </dgm:t>
    </dgm:pt>
    <dgm:pt modelId="{4F552E5D-5276-43AD-9BA9-824151F96CFB}" type="parTrans" cxnId="{9CB8E9FF-89D4-4989-9FBD-B72310DC7A11}">
      <dgm:prSet/>
      <dgm:spPr/>
      <dgm:t>
        <a:bodyPr/>
        <a:lstStyle/>
        <a:p>
          <a:endParaRPr lang="en-US" sz="2000">
            <a:latin typeface="Perpetua" panose="02020502060401020303" pitchFamily="18" charset="0"/>
          </a:endParaRPr>
        </a:p>
      </dgm:t>
    </dgm:pt>
    <dgm:pt modelId="{376BC024-B52F-4289-9854-1B501F616CE1}" type="sibTrans" cxnId="{9CB8E9FF-89D4-4989-9FBD-B72310DC7A11}">
      <dgm:prSet/>
      <dgm:spPr/>
      <dgm:t>
        <a:bodyPr/>
        <a:lstStyle/>
        <a:p>
          <a:endParaRPr lang="en-US" sz="2000">
            <a:latin typeface="Perpetua" panose="02020502060401020303" pitchFamily="18" charset="0"/>
          </a:endParaRPr>
        </a:p>
      </dgm:t>
    </dgm:pt>
    <dgm:pt modelId="{78C8EFC9-1BAB-4AB1-A546-2A4BCF20A196}">
      <dgm:prSet custT="1"/>
      <dgm:spPr/>
      <dgm:t>
        <a:bodyPr/>
        <a:lstStyle/>
        <a:p>
          <a:r>
            <a:rPr lang="en-US" sz="2000" dirty="0">
              <a:latin typeface="Perpetua" panose="02020502060401020303" pitchFamily="18" charset="0"/>
            </a:rPr>
            <a:t>All over-the-counter (OTC) medications are not included on the medication profile (example OTC cough medications that interfered with blood pressure and blood sugars). </a:t>
          </a:r>
        </a:p>
      </dgm:t>
    </dgm:pt>
    <dgm:pt modelId="{E42F56CB-58D6-4F27-9808-4B65FE001650}" type="parTrans" cxnId="{707029BA-45A6-463F-99D0-8FF22477F80E}">
      <dgm:prSet/>
      <dgm:spPr/>
      <dgm:t>
        <a:bodyPr/>
        <a:lstStyle/>
        <a:p>
          <a:endParaRPr lang="en-US" sz="2000">
            <a:latin typeface="Perpetua" panose="02020502060401020303" pitchFamily="18" charset="0"/>
          </a:endParaRPr>
        </a:p>
      </dgm:t>
    </dgm:pt>
    <dgm:pt modelId="{1A09CB58-5D20-4F1C-B22E-2A32C4B3E79F}" type="sibTrans" cxnId="{707029BA-45A6-463F-99D0-8FF22477F80E}">
      <dgm:prSet/>
      <dgm:spPr/>
      <dgm:t>
        <a:bodyPr/>
        <a:lstStyle/>
        <a:p>
          <a:endParaRPr lang="en-US" sz="2000">
            <a:latin typeface="Perpetua" panose="02020502060401020303" pitchFamily="18" charset="0"/>
          </a:endParaRPr>
        </a:p>
      </dgm:t>
    </dgm:pt>
    <dgm:pt modelId="{C4C40E25-3025-4295-B8C1-9A179B31EF7A}">
      <dgm:prSet custT="1"/>
      <dgm:spPr/>
      <dgm:t>
        <a:bodyPr/>
        <a:lstStyle/>
        <a:p>
          <a:r>
            <a:rPr lang="en-US" sz="2000">
              <a:latin typeface="Perpetua" panose="02020502060401020303" pitchFamily="18" charset="0"/>
            </a:rPr>
            <a:t>Staff failed to notify the physician of medication discrepancies for clarification orders, inaccurate profile. </a:t>
          </a:r>
        </a:p>
      </dgm:t>
    </dgm:pt>
    <dgm:pt modelId="{D1DD23DF-78B5-4C49-9EB0-43E61129A3A6}" type="parTrans" cxnId="{19966182-2363-4244-8833-E46DCBD76E0C}">
      <dgm:prSet/>
      <dgm:spPr/>
      <dgm:t>
        <a:bodyPr/>
        <a:lstStyle/>
        <a:p>
          <a:endParaRPr lang="en-US" sz="2000">
            <a:latin typeface="Perpetua" panose="02020502060401020303" pitchFamily="18" charset="0"/>
          </a:endParaRPr>
        </a:p>
      </dgm:t>
    </dgm:pt>
    <dgm:pt modelId="{2B870AD6-A680-4675-B583-D71848D7C301}" type="sibTrans" cxnId="{19966182-2363-4244-8833-E46DCBD76E0C}">
      <dgm:prSet/>
      <dgm:spPr/>
      <dgm:t>
        <a:bodyPr/>
        <a:lstStyle/>
        <a:p>
          <a:endParaRPr lang="en-US" sz="2000">
            <a:latin typeface="Perpetua" panose="02020502060401020303" pitchFamily="18" charset="0"/>
          </a:endParaRPr>
        </a:p>
      </dgm:t>
    </dgm:pt>
    <dgm:pt modelId="{3DDB6F47-3E3B-4B97-B376-2999EB7FC785}">
      <dgm:prSet custT="1"/>
      <dgm:spPr/>
      <dgm:t>
        <a:bodyPr/>
        <a:lstStyle/>
        <a:p>
          <a:r>
            <a:rPr lang="en-US" sz="2000">
              <a:latin typeface="Perpetua" panose="02020502060401020303" pitchFamily="18" charset="0"/>
            </a:rPr>
            <a:t>Staff failed to physically compare medication bottles to the medication profile during visits in homes, and failed to compare MARs in LTC facilities, inaccurate profile. </a:t>
          </a:r>
        </a:p>
      </dgm:t>
    </dgm:pt>
    <dgm:pt modelId="{6AAD94FF-BAF3-42AB-94CE-6504F1162026}" type="parTrans" cxnId="{E0BDCFF7-09A9-4DE7-B6BA-D2BC3FB71834}">
      <dgm:prSet/>
      <dgm:spPr/>
      <dgm:t>
        <a:bodyPr/>
        <a:lstStyle/>
        <a:p>
          <a:endParaRPr lang="en-US" sz="2000">
            <a:latin typeface="Perpetua" panose="02020502060401020303" pitchFamily="18" charset="0"/>
          </a:endParaRPr>
        </a:p>
      </dgm:t>
    </dgm:pt>
    <dgm:pt modelId="{D9B80E2A-7C5B-41CC-B4D6-7E6A3C7E42E6}" type="sibTrans" cxnId="{E0BDCFF7-09A9-4DE7-B6BA-D2BC3FB71834}">
      <dgm:prSet/>
      <dgm:spPr/>
      <dgm:t>
        <a:bodyPr/>
        <a:lstStyle/>
        <a:p>
          <a:endParaRPr lang="en-US" sz="2000">
            <a:latin typeface="Perpetua" panose="02020502060401020303" pitchFamily="18" charset="0"/>
          </a:endParaRPr>
        </a:p>
      </dgm:t>
    </dgm:pt>
    <dgm:pt modelId="{ACA3F04A-B82F-4FE0-8231-8106C4B1770F}" type="pres">
      <dgm:prSet presAssocID="{1B09200E-4D27-4380-B333-4D243AD32B75}" presName="root" presStyleCnt="0">
        <dgm:presLayoutVars>
          <dgm:dir/>
          <dgm:resizeHandles val="exact"/>
        </dgm:presLayoutVars>
      </dgm:prSet>
      <dgm:spPr/>
    </dgm:pt>
    <dgm:pt modelId="{B2CB6F90-D381-44B4-AE26-DD954A110C27}" type="pres">
      <dgm:prSet presAssocID="{8DB445BE-1C34-4BE3-A666-26EAA77597F4}" presName="compNode" presStyleCnt="0"/>
      <dgm:spPr/>
    </dgm:pt>
    <dgm:pt modelId="{7B292D56-2DB1-4DDC-B0C5-A63A169AEE47}" type="pres">
      <dgm:prSet presAssocID="{8DB445BE-1C34-4BE3-A666-26EAA77597F4}" presName="bgRect" presStyleLbl="bgShp" presStyleIdx="0" presStyleCnt="4"/>
      <dgm:spPr/>
    </dgm:pt>
    <dgm:pt modelId="{C06AE3A0-1C38-4B84-B3B2-A13F84DAFF30}" type="pres">
      <dgm:prSet presAssocID="{8DB445BE-1C34-4BE3-A666-26EAA77597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94469884-35B8-4ED3-85AC-7EC21D797BEF}" type="pres">
      <dgm:prSet presAssocID="{8DB445BE-1C34-4BE3-A666-26EAA77597F4}" presName="spaceRect" presStyleCnt="0"/>
      <dgm:spPr/>
    </dgm:pt>
    <dgm:pt modelId="{7E049BA7-15FA-461F-AF01-25FFF2CF98B2}" type="pres">
      <dgm:prSet presAssocID="{8DB445BE-1C34-4BE3-A666-26EAA77597F4}" presName="parTx" presStyleLbl="revTx" presStyleIdx="0" presStyleCnt="4">
        <dgm:presLayoutVars>
          <dgm:chMax val="0"/>
          <dgm:chPref val="0"/>
        </dgm:presLayoutVars>
      </dgm:prSet>
      <dgm:spPr/>
    </dgm:pt>
    <dgm:pt modelId="{CF32DAF3-2530-4250-BD37-67E41185A44C}" type="pres">
      <dgm:prSet presAssocID="{376BC024-B52F-4289-9854-1B501F616CE1}" presName="sibTrans" presStyleCnt="0"/>
      <dgm:spPr/>
    </dgm:pt>
    <dgm:pt modelId="{92573118-71E2-4CBC-AA75-DAA118A88101}" type="pres">
      <dgm:prSet presAssocID="{78C8EFC9-1BAB-4AB1-A546-2A4BCF20A196}" presName="compNode" presStyleCnt="0"/>
      <dgm:spPr/>
    </dgm:pt>
    <dgm:pt modelId="{3A76D102-4C63-4025-9D55-286DCE3BE8B1}" type="pres">
      <dgm:prSet presAssocID="{78C8EFC9-1BAB-4AB1-A546-2A4BCF20A196}" presName="bgRect" presStyleLbl="bgShp" presStyleIdx="1" presStyleCnt="4"/>
      <dgm:spPr/>
    </dgm:pt>
    <dgm:pt modelId="{FB1F9103-320E-4E76-A8AE-F6A009F1D177}" type="pres">
      <dgm:prSet presAssocID="{78C8EFC9-1BAB-4AB1-A546-2A4BCF20A1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DC802A35-CE9E-4573-AEC9-39F0E3B34D05}" type="pres">
      <dgm:prSet presAssocID="{78C8EFC9-1BAB-4AB1-A546-2A4BCF20A196}" presName="spaceRect" presStyleCnt="0"/>
      <dgm:spPr/>
    </dgm:pt>
    <dgm:pt modelId="{5A85A661-B74A-46B0-B460-04561C1A6C18}" type="pres">
      <dgm:prSet presAssocID="{78C8EFC9-1BAB-4AB1-A546-2A4BCF20A196}" presName="parTx" presStyleLbl="revTx" presStyleIdx="1" presStyleCnt="4">
        <dgm:presLayoutVars>
          <dgm:chMax val="0"/>
          <dgm:chPref val="0"/>
        </dgm:presLayoutVars>
      </dgm:prSet>
      <dgm:spPr/>
    </dgm:pt>
    <dgm:pt modelId="{9F9B00DE-2A62-4D4F-9971-E31AFD169662}" type="pres">
      <dgm:prSet presAssocID="{1A09CB58-5D20-4F1C-B22E-2A32C4B3E79F}" presName="sibTrans" presStyleCnt="0"/>
      <dgm:spPr/>
    </dgm:pt>
    <dgm:pt modelId="{656127B8-B08F-4500-BE89-35A558F1C014}" type="pres">
      <dgm:prSet presAssocID="{C4C40E25-3025-4295-B8C1-9A179B31EF7A}" presName="compNode" presStyleCnt="0"/>
      <dgm:spPr/>
    </dgm:pt>
    <dgm:pt modelId="{58527E89-07A9-473A-9818-78A7E19C842C}" type="pres">
      <dgm:prSet presAssocID="{C4C40E25-3025-4295-B8C1-9A179B31EF7A}" presName="bgRect" presStyleLbl="bgShp" presStyleIdx="2" presStyleCnt="4"/>
      <dgm:spPr/>
    </dgm:pt>
    <dgm:pt modelId="{BDD8F286-ABDE-41C1-A4E4-7F627D4882F3}" type="pres">
      <dgm:prSet presAssocID="{C4C40E25-3025-4295-B8C1-9A179B31EF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060BFA22-3676-49DF-B1C7-BFA151BF7E79}" type="pres">
      <dgm:prSet presAssocID="{C4C40E25-3025-4295-B8C1-9A179B31EF7A}" presName="spaceRect" presStyleCnt="0"/>
      <dgm:spPr/>
    </dgm:pt>
    <dgm:pt modelId="{3AF31E6B-492D-467C-B91F-3A749CE5AE0A}" type="pres">
      <dgm:prSet presAssocID="{C4C40E25-3025-4295-B8C1-9A179B31EF7A}" presName="parTx" presStyleLbl="revTx" presStyleIdx="2" presStyleCnt="4">
        <dgm:presLayoutVars>
          <dgm:chMax val="0"/>
          <dgm:chPref val="0"/>
        </dgm:presLayoutVars>
      </dgm:prSet>
      <dgm:spPr/>
    </dgm:pt>
    <dgm:pt modelId="{74C5C9A0-24C4-4C08-AE5A-FB53F0295126}" type="pres">
      <dgm:prSet presAssocID="{2B870AD6-A680-4675-B583-D71848D7C301}" presName="sibTrans" presStyleCnt="0"/>
      <dgm:spPr/>
    </dgm:pt>
    <dgm:pt modelId="{7C4CB5FF-7A47-4B98-A11C-C9A670FA4BB9}" type="pres">
      <dgm:prSet presAssocID="{3DDB6F47-3E3B-4B97-B376-2999EB7FC785}" presName="compNode" presStyleCnt="0"/>
      <dgm:spPr/>
    </dgm:pt>
    <dgm:pt modelId="{42FC5837-5D4E-4475-A956-5EF801B4FB86}" type="pres">
      <dgm:prSet presAssocID="{3DDB6F47-3E3B-4B97-B376-2999EB7FC785}" presName="bgRect" presStyleLbl="bgShp" presStyleIdx="3" presStyleCnt="4"/>
      <dgm:spPr/>
    </dgm:pt>
    <dgm:pt modelId="{83B39E86-BD84-4F41-A52A-52DB84B1368B}" type="pres">
      <dgm:prSet presAssocID="{3DDB6F47-3E3B-4B97-B376-2999EB7FC7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C23E73A5-4FBB-47D7-A4A2-B6DD38F5C6EF}" type="pres">
      <dgm:prSet presAssocID="{3DDB6F47-3E3B-4B97-B376-2999EB7FC785}" presName="spaceRect" presStyleCnt="0"/>
      <dgm:spPr/>
    </dgm:pt>
    <dgm:pt modelId="{9F81DDB7-30FD-47E7-B003-E0A58B7D042F}" type="pres">
      <dgm:prSet presAssocID="{3DDB6F47-3E3B-4B97-B376-2999EB7FC785}" presName="parTx" presStyleLbl="revTx" presStyleIdx="3" presStyleCnt="4">
        <dgm:presLayoutVars>
          <dgm:chMax val="0"/>
          <dgm:chPref val="0"/>
        </dgm:presLayoutVars>
      </dgm:prSet>
      <dgm:spPr/>
    </dgm:pt>
  </dgm:ptLst>
  <dgm:cxnLst>
    <dgm:cxn modelId="{19966182-2363-4244-8833-E46DCBD76E0C}" srcId="{1B09200E-4D27-4380-B333-4D243AD32B75}" destId="{C4C40E25-3025-4295-B8C1-9A179B31EF7A}" srcOrd="2" destOrd="0" parTransId="{D1DD23DF-78B5-4C49-9EB0-43E61129A3A6}" sibTransId="{2B870AD6-A680-4675-B583-D71848D7C301}"/>
    <dgm:cxn modelId="{DDDF53A6-66E8-455F-9F05-318B8269BEF5}" type="presOf" srcId="{3DDB6F47-3E3B-4B97-B376-2999EB7FC785}" destId="{9F81DDB7-30FD-47E7-B003-E0A58B7D042F}" srcOrd="0" destOrd="0" presId="urn:microsoft.com/office/officeart/2018/2/layout/IconVerticalSolidList"/>
    <dgm:cxn modelId="{707029BA-45A6-463F-99D0-8FF22477F80E}" srcId="{1B09200E-4D27-4380-B333-4D243AD32B75}" destId="{78C8EFC9-1BAB-4AB1-A546-2A4BCF20A196}" srcOrd="1" destOrd="0" parTransId="{E42F56CB-58D6-4F27-9808-4B65FE001650}" sibTransId="{1A09CB58-5D20-4F1C-B22E-2A32C4B3E79F}"/>
    <dgm:cxn modelId="{326E19C4-E2E9-46EA-AB60-0549E16C8713}" type="presOf" srcId="{78C8EFC9-1BAB-4AB1-A546-2A4BCF20A196}" destId="{5A85A661-B74A-46B0-B460-04561C1A6C18}" srcOrd="0" destOrd="0" presId="urn:microsoft.com/office/officeart/2018/2/layout/IconVerticalSolidList"/>
    <dgm:cxn modelId="{B80310DF-E5AF-4481-A466-6EA22138902C}" type="presOf" srcId="{C4C40E25-3025-4295-B8C1-9A179B31EF7A}" destId="{3AF31E6B-492D-467C-B91F-3A749CE5AE0A}" srcOrd="0" destOrd="0" presId="urn:microsoft.com/office/officeart/2018/2/layout/IconVerticalSolidList"/>
    <dgm:cxn modelId="{1E6AD6EC-EFC5-4188-9508-C322F407C73C}" type="presOf" srcId="{1B09200E-4D27-4380-B333-4D243AD32B75}" destId="{ACA3F04A-B82F-4FE0-8231-8106C4B1770F}" srcOrd="0" destOrd="0" presId="urn:microsoft.com/office/officeart/2018/2/layout/IconVerticalSolidList"/>
    <dgm:cxn modelId="{DF4083F5-38D4-4488-A92D-EFE3F99BD9AA}" type="presOf" srcId="{8DB445BE-1C34-4BE3-A666-26EAA77597F4}" destId="{7E049BA7-15FA-461F-AF01-25FFF2CF98B2}" srcOrd="0" destOrd="0" presId="urn:microsoft.com/office/officeart/2018/2/layout/IconVerticalSolidList"/>
    <dgm:cxn modelId="{E0BDCFF7-09A9-4DE7-B6BA-D2BC3FB71834}" srcId="{1B09200E-4D27-4380-B333-4D243AD32B75}" destId="{3DDB6F47-3E3B-4B97-B376-2999EB7FC785}" srcOrd="3" destOrd="0" parTransId="{6AAD94FF-BAF3-42AB-94CE-6504F1162026}" sibTransId="{D9B80E2A-7C5B-41CC-B4D6-7E6A3C7E42E6}"/>
    <dgm:cxn modelId="{9CB8E9FF-89D4-4989-9FBD-B72310DC7A11}" srcId="{1B09200E-4D27-4380-B333-4D243AD32B75}" destId="{8DB445BE-1C34-4BE3-A666-26EAA77597F4}" srcOrd="0" destOrd="0" parTransId="{4F552E5D-5276-43AD-9BA9-824151F96CFB}" sibTransId="{376BC024-B52F-4289-9854-1B501F616CE1}"/>
    <dgm:cxn modelId="{F5C19D07-4CAC-4612-B2F3-A1DEF87DA0FF}" type="presParOf" srcId="{ACA3F04A-B82F-4FE0-8231-8106C4B1770F}" destId="{B2CB6F90-D381-44B4-AE26-DD954A110C27}" srcOrd="0" destOrd="0" presId="urn:microsoft.com/office/officeart/2018/2/layout/IconVerticalSolidList"/>
    <dgm:cxn modelId="{B154835C-8FA2-47C5-938D-906C94C3120C}" type="presParOf" srcId="{B2CB6F90-D381-44B4-AE26-DD954A110C27}" destId="{7B292D56-2DB1-4DDC-B0C5-A63A169AEE47}" srcOrd="0" destOrd="0" presId="urn:microsoft.com/office/officeart/2018/2/layout/IconVerticalSolidList"/>
    <dgm:cxn modelId="{0F45318A-FB20-496C-8ACE-4C5EDA4014B6}" type="presParOf" srcId="{B2CB6F90-D381-44B4-AE26-DD954A110C27}" destId="{C06AE3A0-1C38-4B84-B3B2-A13F84DAFF30}" srcOrd="1" destOrd="0" presId="urn:microsoft.com/office/officeart/2018/2/layout/IconVerticalSolidList"/>
    <dgm:cxn modelId="{0DF54D23-9731-4086-8672-5FAF8EA9CCEC}" type="presParOf" srcId="{B2CB6F90-D381-44B4-AE26-DD954A110C27}" destId="{94469884-35B8-4ED3-85AC-7EC21D797BEF}" srcOrd="2" destOrd="0" presId="urn:microsoft.com/office/officeart/2018/2/layout/IconVerticalSolidList"/>
    <dgm:cxn modelId="{6118E43C-8030-44F4-8AD7-3DEC8EA122B7}" type="presParOf" srcId="{B2CB6F90-D381-44B4-AE26-DD954A110C27}" destId="{7E049BA7-15FA-461F-AF01-25FFF2CF98B2}" srcOrd="3" destOrd="0" presId="urn:microsoft.com/office/officeart/2018/2/layout/IconVerticalSolidList"/>
    <dgm:cxn modelId="{EAC68A3C-8966-49DA-B28C-A073D4F7BEDC}" type="presParOf" srcId="{ACA3F04A-B82F-4FE0-8231-8106C4B1770F}" destId="{CF32DAF3-2530-4250-BD37-67E41185A44C}" srcOrd="1" destOrd="0" presId="urn:microsoft.com/office/officeart/2018/2/layout/IconVerticalSolidList"/>
    <dgm:cxn modelId="{0C62FEE7-70E7-4265-8ABA-1C57F6A6DC50}" type="presParOf" srcId="{ACA3F04A-B82F-4FE0-8231-8106C4B1770F}" destId="{92573118-71E2-4CBC-AA75-DAA118A88101}" srcOrd="2" destOrd="0" presId="urn:microsoft.com/office/officeart/2018/2/layout/IconVerticalSolidList"/>
    <dgm:cxn modelId="{6A9AF111-2E56-428D-81CC-C24D2A247250}" type="presParOf" srcId="{92573118-71E2-4CBC-AA75-DAA118A88101}" destId="{3A76D102-4C63-4025-9D55-286DCE3BE8B1}" srcOrd="0" destOrd="0" presId="urn:microsoft.com/office/officeart/2018/2/layout/IconVerticalSolidList"/>
    <dgm:cxn modelId="{EF308DA4-8106-4A0C-BCA5-3D23A6D5AA5D}" type="presParOf" srcId="{92573118-71E2-4CBC-AA75-DAA118A88101}" destId="{FB1F9103-320E-4E76-A8AE-F6A009F1D177}" srcOrd="1" destOrd="0" presId="urn:microsoft.com/office/officeart/2018/2/layout/IconVerticalSolidList"/>
    <dgm:cxn modelId="{881C6E28-EA1A-4727-99EF-6EE70696203D}" type="presParOf" srcId="{92573118-71E2-4CBC-AA75-DAA118A88101}" destId="{DC802A35-CE9E-4573-AEC9-39F0E3B34D05}" srcOrd="2" destOrd="0" presId="urn:microsoft.com/office/officeart/2018/2/layout/IconVerticalSolidList"/>
    <dgm:cxn modelId="{D901BDA9-FCF4-4548-B447-D472159D17E6}" type="presParOf" srcId="{92573118-71E2-4CBC-AA75-DAA118A88101}" destId="{5A85A661-B74A-46B0-B460-04561C1A6C18}" srcOrd="3" destOrd="0" presId="urn:microsoft.com/office/officeart/2018/2/layout/IconVerticalSolidList"/>
    <dgm:cxn modelId="{B60C7562-0297-4B56-85E3-7EFBA32B9932}" type="presParOf" srcId="{ACA3F04A-B82F-4FE0-8231-8106C4B1770F}" destId="{9F9B00DE-2A62-4D4F-9971-E31AFD169662}" srcOrd="3" destOrd="0" presId="urn:microsoft.com/office/officeart/2018/2/layout/IconVerticalSolidList"/>
    <dgm:cxn modelId="{16B23B78-9AD3-486D-855C-F0CC73A6F21B}" type="presParOf" srcId="{ACA3F04A-B82F-4FE0-8231-8106C4B1770F}" destId="{656127B8-B08F-4500-BE89-35A558F1C014}" srcOrd="4" destOrd="0" presId="urn:microsoft.com/office/officeart/2018/2/layout/IconVerticalSolidList"/>
    <dgm:cxn modelId="{9E7844BA-533D-4380-ABCE-A5768A913D6A}" type="presParOf" srcId="{656127B8-B08F-4500-BE89-35A558F1C014}" destId="{58527E89-07A9-473A-9818-78A7E19C842C}" srcOrd="0" destOrd="0" presId="urn:microsoft.com/office/officeart/2018/2/layout/IconVerticalSolidList"/>
    <dgm:cxn modelId="{2C2057FC-557A-4B26-BC6C-1C6E53961CD9}" type="presParOf" srcId="{656127B8-B08F-4500-BE89-35A558F1C014}" destId="{BDD8F286-ABDE-41C1-A4E4-7F627D4882F3}" srcOrd="1" destOrd="0" presId="urn:microsoft.com/office/officeart/2018/2/layout/IconVerticalSolidList"/>
    <dgm:cxn modelId="{4E4FFAB1-2185-438E-B5A9-B0F1196DA9EB}" type="presParOf" srcId="{656127B8-B08F-4500-BE89-35A558F1C014}" destId="{060BFA22-3676-49DF-B1C7-BFA151BF7E79}" srcOrd="2" destOrd="0" presId="urn:microsoft.com/office/officeart/2018/2/layout/IconVerticalSolidList"/>
    <dgm:cxn modelId="{1D0949E9-F200-47B2-AA01-D3B2476FE122}" type="presParOf" srcId="{656127B8-B08F-4500-BE89-35A558F1C014}" destId="{3AF31E6B-492D-467C-B91F-3A749CE5AE0A}" srcOrd="3" destOrd="0" presId="urn:microsoft.com/office/officeart/2018/2/layout/IconVerticalSolidList"/>
    <dgm:cxn modelId="{BD54F5C7-D78B-40FC-BC45-F1A581C6608B}" type="presParOf" srcId="{ACA3F04A-B82F-4FE0-8231-8106C4B1770F}" destId="{74C5C9A0-24C4-4C08-AE5A-FB53F0295126}" srcOrd="5" destOrd="0" presId="urn:microsoft.com/office/officeart/2018/2/layout/IconVerticalSolidList"/>
    <dgm:cxn modelId="{C55C4CFE-39E6-45B1-BCD9-5B7CCB5E6A22}" type="presParOf" srcId="{ACA3F04A-B82F-4FE0-8231-8106C4B1770F}" destId="{7C4CB5FF-7A47-4B98-A11C-C9A670FA4BB9}" srcOrd="6" destOrd="0" presId="urn:microsoft.com/office/officeart/2018/2/layout/IconVerticalSolidList"/>
    <dgm:cxn modelId="{0E7D701B-E232-4B64-B89D-F9CF1B39C3BC}" type="presParOf" srcId="{7C4CB5FF-7A47-4B98-A11C-C9A670FA4BB9}" destId="{42FC5837-5D4E-4475-A956-5EF801B4FB86}" srcOrd="0" destOrd="0" presId="urn:microsoft.com/office/officeart/2018/2/layout/IconVerticalSolidList"/>
    <dgm:cxn modelId="{A1EFD865-BCCF-4C22-BAC0-3E8752EEBBFE}" type="presParOf" srcId="{7C4CB5FF-7A47-4B98-A11C-C9A670FA4BB9}" destId="{83B39E86-BD84-4F41-A52A-52DB84B1368B}" srcOrd="1" destOrd="0" presId="urn:microsoft.com/office/officeart/2018/2/layout/IconVerticalSolidList"/>
    <dgm:cxn modelId="{B3A6D8E1-D9F4-43B5-B670-E80B272A93A6}" type="presParOf" srcId="{7C4CB5FF-7A47-4B98-A11C-C9A670FA4BB9}" destId="{C23E73A5-4FBB-47D7-A4A2-B6DD38F5C6EF}" srcOrd="2" destOrd="0" presId="urn:microsoft.com/office/officeart/2018/2/layout/IconVerticalSolidList"/>
    <dgm:cxn modelId="{0A265FB0-7F9B-4A4F-B443-3D64BED9BCA3}" type="presParOf" srcId="{7C4CB5FF-7A47-4B98-A11C-C9A670FA4BB9}" destId="{9F81DDB7-30FD-47E7-B003-E0A58B7D04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72C9C6-8D57-4646-A6FE-BEBD074EF308}"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746CB3E8-5A16-49A4-8890-B51D89B02483}">
      <dgm:prSet custT="1"/>
      <dgm:spPr/>
      <dgm:t>
        <a:bodyPr/>
        <a:lstStyle/>
        <a:p>
          <a:r>
            <a:rPr lang="en-US" sz="2400" b="1" dirty="0">
              <a:latin typeface="Perpetua" panose="02020502060401020303" pitchFamily="18" charset="0"/>
            </a:rPr>
            <a:t>-A situation in which an agency’s non-compliance with a Condition of Participation (CoP) has placed the health &amp; safety of patients at risk for serious harm, serious injury, serious impairment or death</a:t>
          </a:r>
          <a:endParaRPr lang="en-US" sz="2400" dirty="0">
            <a:latin typeface="Perpetua" panose="02020502060401020303" pitchFamily="18" charset="0"/>
          </a:endParaRPr>
        </a:p>
      </dgm:t>
    </dgm:pt>
    <dgm:pt modelId="{D0485B1E-B853-440C-B94F-257192E1AF8E}" type="parTrans" cxnId="{68191E21-5F68-4E7C-9223-C4A5A1A6BD56}">
      <dgm:prSet/>
      <dgm:spPr/>
      <dgm:t>
        <a:bodyPr/>
        <a:lstStyle/>
        <a:p>
          <a:endParaRPr lang="en-US"/>
        </a:p>
      </dgm:t>
    </dgm:pt>
    <dgm:pt modelId="{7DCBDFEA-569C-4873-A73D-7867169DD743}" type="sibTrans" cxnId="{68191E21-5F68-4E7C-9223-C4A5A1A6BD56}">
      <dgm:prSet/>
      <dgm:spPr/>
      <dgm:t>
        <a:bodyPr/>
        <a:lstStyle/>
        <a:p>
          <a:endParaRPr lang="en-US"/>
        </a:p>
      </dgm:t>
    </dgm:pt>
    <dgm:pt modelId="{E63874BC-5555-4EA2-9707-F1A199793F13}">
      <dgm:prSet custT="1"/>
      <dgm:spPr/>
      <dgm:t>
        <a:bodyPr/>
        <a:lstStyle/>
        <a:p>
          <a:r>
            <a:rPr lang="en-US" sz="2400" b="1" dirty="0">
              <a:latin typeface="Perpetua" panose="02020502060401020303" pitchFamily="18" charset="0"/>
            </a:rPr>
            <a:t>-It represents the most severe and egregious threat to the health and safety of the patient</a:t>
          </a:r>
          <a:endParaRPr lang="en-US" sz="2400" dirty="0">
            <a:latin typeface="Perpetua" panose="02020502060401020303" pitchFamily="18" charset="0"/>
          </a:endParaRPr>
        </a:p>
      </dgm:t>
    </dgm:pt>
    <dgm:pt modelId="{5A248A8F-D5D1-4EA8-8362-291008A21567}" type="parTrans" cxnId="{4B5D12FE-8FCA-49E1-8F2C-4FEA3CEEE4BB}">
      <dgm:prSet/>
      <dgm:spPr/>
      <dgm:t>
        <a:bodyPr/>
        <a:lstStyle/>
        <a:p>
          <a:endParaRPr lang="en-US"/>
        </a:p>
      </dgm:t>
    </dgm:pt>
    <dgm:pt modelId="{411479C4-7FCB-412B-8437-5E36A5499D88}" type="sibTrans" cxnId="{4B5D12FE-8FCA-49E1-8F2C-4FEA3CEEE4BB}">
      <dgm:prSet/>
      <dgm:spPr/>
      <dgm:t>
        <a:bodyPr/>
        <a:lstStyle/>
        <a:p>
          <a:endParaRPr lang="en-US"/>
        </a:p>
      </dgm:t>
    </dgm:pt>
    <dgm:pt modelId="{82B3C66F-4F33-4718-BE69-1D843362D8C4}">
      <dgm:prSet custT="1"/>
      <dgm:spPr/>
      <dgm:t>
        <a:bodyPr/>
        <a:lstStyle/>
        <a:p>
          <a:r>
            <a:rPr lang="en-US" sz="2400" b="1" dirty="0">
              <a:latin typeface="Perpetua" panose="02020502060401020303" pitchFamily="18" charset="0"/>
            </a:rPr>
            <a:t>-It carries the most serious sanctions for providers, such as: </a:t>
          </a:r>
        </a:p>
        <a:p>
          <a:r>
            <a:rPr lang="en-US" sz="1800" b="1" dirty="0">
              <a:latin typeface="Perpetua" panose="02020502060401020303" pitchFamily="18" charset="0"/>
            </a:rPr>
            <a:t>CMP : Civil monetary penalty.</a:t>
          </a:r>
        </a:p>
        <a:p>
          <a:r>
            <a:rPr lang="en-US" sz="1800" b="1" dirty="0">
              <a:latin typeface="Perpetua" panose="02020502060401020303" pitchFamily="18" charset="0"/>
            </a:rPr>
            <a:t>Denial of payment for new admission.</a:t>
          </a:r>
        </a:p>
        <a:p>
          <a:r>
            <a:rPr lang="en-US" sz="1800" b="1" dirty="0">
              <a:latin typeface="Perpetua" panose="02020502060401020303" pitchFamily="18" charset="0"/>
            </a:rPr>
            <a:t>Temporary administrator.</a:t>
          </a:r>
        </a:p>
        <a:p>
          <a:r>
            <a:rPr lang="en-US" sz="1800" b="1" dirty="0">
              <a:latin typeface="Perpetua" panose="02020502060401020303" pitchFamily="18" charset="0"/>
            </a:rPr>
            <a:t>Directed plan of correction.</a:t>
          </a:r>
          <a:endParaRPr lang="en-US" sz="1800" dirty="0">
            <a:latin typeface="Perpetua" panose="02020502060401020303" pitchFamily="18" charset="0"/>
          </a:endParaRPr>
        </a:p>
        <a:p>
          <a:r>
            <a:rPr lang="en-US" sz="1600" b="1" dirty="0">
              <a:latin typeface="Perpetua" panose="02020502060401020303" pitchFamily="18" charset="0"/>
            </a:rPr>
            <a:t> </a:t>
          </a:r>
        </a:p>
      </dgm:t>
    </dgm:pt>
    <dgm:pt modelId="{EC4DA66A-8BA8-418E-88C6-3F1492418CA5}" type="parTrans" cxnId="{11F46A59-7D84-43E9-BA60-02DDA4B3989A}">
      <dgm:prSet/>
      <dgm:spPr/>
      <dgm:t>
        <a:bodyPr/>
        <a:lstStyle/>
        <a:p>
          <a:endParaRPr lang="en-US"/>
        </a:p>
      </dgm:t>
    </dgm:pt>
    <dgm:pt modelId="{4937213A-2871-4BB5-BD59-EA8FE94104A1}" type="sibTrans" cxnId="{11F46A59-7D84-43E9-BA60-02DDA4B3989A}">
      <dgm:prSet/>
      <dgm:spPr/>
      <dgm:t>
        <a:bodyPr/>
        <a:lstStyle/>
        <a:p>
          <a:endParaRPr lang="en-US"/>
        </a:p>
      </dgm:t>
    </dgm:pt>
    <dgm:pt modelId="{5A08F9FA-EBFD-4FCB-A37C-5DB0F055879C}" type="pres">
      <dgm:prSet presAssocID="{8772C9C6-8D57-4646-A6FE-BEBD074EF308}" presName="vert0" presStyleCnt="0">
        <dgm:presLayoutVars>
          <dgm:dir/>
          <dgm:animOne val="branch"/>
          <dgm:animLvl val="lvl"/>
        </dgm:presLayoutVars>
      </dgm:prSet>
      <dgm:spPr/>
    </dgm:pt>
    <dgm:pt modelId="{E7622F82-9AFF-4B05-9688-15D4AD20B9A4}" type="pres">
      <dgm:prSet presAssocID="{746CB3E8-5A16-49A4-8890-B51D89B02483}" presName="thickLine" presStyleLbl="alignNode1" presStyleIdx="0" presStyleCnt="3"/>
      <dgm:spPr/>
    </dgm:pt>
    <dgm:pt modelId="{E8249C32-F131-463F-B450-C6AD5EABF5AE}" type="pres">
      <dgm:prSet presAssocID="{746CB3E8-5A16-49A4-8890-B51D89B02483}" presName="horz1" presStyleCnt="0"/>
      <dgm:spPr/>
    </dgm:pt>
    <dgm:pt modelId="{C5000D59-95C2-4440-81A1-997D36DC8B5A}" type="pres">
      <dgm:prSet presAssocID="{746CB3E8-5A16-49A4-8890-B51D89B02483}" presName="tx1" presStyleLbl="revTx" presStyleIdx="0" presStyleCnt="3"/>
      <dgm:spPr/>
    </dgm:pt>
    <dgm:pt modelId="{785DA14C-09FE-4DAD-8C12-ADBFDA8FEE1D}" type="pres">
      <dgm:prSet presAssocID="{746CB3E8-5A16-49A4-8890-B51D89B02483}" presName="vert1" presStyleCnt="0"/>
      <dgm:spPr/>
    </dgm:pt>
    <dgm:pt modelId="{545A16DF-9AF0-4DDB-8A01-91F87D8EEDF6}" type="pres">
      <dgm:prSet presAssocID="{E63874BC-5555-4EA2-9707-F1A199793F13}" presName="thickLine" presStyleLbl="alignNode1" presStyleIdx="1" presStyleCnt="3"/>
      <dgm:spPr/>
    </dgm:pt>
    <dgm:pt modelId="{0C962F94-DA38-4954-A95D-6E066CFA892F}" type="pres">
      <dgm:prSet presAssocID="{E63874BC-5555-4EA2-9707-F1A199793F13}" presName="horz1" presStyleCnt="0"/>
      <dgm:spPr/>
    </dgm:pt>
    <dgm:pt modelId="{6B298F18-94AE-4F8F-B427-C5486F1F99FC}" type="pres">
      <dgm:prSet presAssocID="{E63874BC-5555-4EA2-9707-F1A199793F13}" presName="tx1" presStyleLbl="revTx" presStyleIdx="1" presStyleCnt="3" custLinFactNeighborX="77" custLinFactNeighborY="7449"/>
      <dgm:spPr/>
    </dgm:pt>
    <dgm:pt modelId="{88BD0551-D5E8-42FE-8694-47D88CFCCDA8}" type="pres">
      <dgm:prSet presAssocID="{E63874BC-5555-4EA2-9707-F1A199793F13}" presName="vert1" presStyleCnt="0"/>
      <dgm:spPr/>
    </dgm:pt>
    <dgm:pt modelId="{A27DA30F-6778-4648-8A1E-24C557142396}" type="pres">
      <dgm:prSet presAssocID="{82B3C66F-4F33-4718-BE69-1D843362D8C4}" presName="thickLine" presStyleLbl="alignNode1" presStyleIdx="2" presStyleCnt="3" custLinFactNeighborX="-321" custLinFactNeighborY="-35283"/>
      <dgm:spPr/>
    </dgm:pt>
    <dgm:pt modelId="{B6719C37-87FD-43E7-89DF-E35AEB7BD575}" type="pres">
      <dgm:prSet presAssocID="{82B3C66F-4F33-4718-BE69-1D843362D8C4}" presName="horz1" presStyleCnt="0"/>
      <dgm:spPr/>
    </dgm:pt>
    <dgm:pt modelId="{BD6DA46E-8194-468E-B0EF-4BCE4C6E30B8}" type="pres">
      <dgm:prSet presAssocID="{82B3C66F-4F33-4718-BE69-1D843362D8C4}" presName="tx1" presStyleLbl="revTx" presStyleIdx="2" presStyleCnt="3" custLinFactNeighborX="1393" custLinFactNeighborY="-28318"/>
      <dgm:spPr/>
    </dgm:pt>
    <dgm:pt modelId="{00A6303A-728F-4E3B-9FAB-9C682681B84A}" type="pres">
      <dgm:prSet presAssocID="{82B3C66F-4F33-4718-BE69-1D843362D8C4}" presName="vert1" presStyleCnt="0"/>
      <dgm:spPr/>
    </dgm:pt>
  </dgm:ptLst>
  <dgm:cxnLst>
    <dgm:cxn modelId="{68191E21-5F68-4E7C-9223-C4A5A1A6BD56}" srcId="{8772C9C6-8D57-4646-A6FE-BEBD074EF308}" destId="{746CB3E8-5A16-49A4-8890-B51D89B02483}" srcOrd="0" destOrd="0" parTransId="{D0485B1E-B853-440C-B94F-257192E1AF8E}" sibTransId="{7DCBDFEA-569C-4873-A73D-7867169DD743}"/>
    <dgm:cxn modelId="{11F46A59-7D84-43E9-BA60-02DDA4B3989A}" srcId="{8772C9C6-8D57-4646-A6FE-BEBD074EF308}" destId="{82B3C66F-4F33-4718-BE69-1D843362D8C4}" srcOrd="2" destOrd="0" parTransId="{EC4DA66A-8BA8-418E-88C6-3F1492418CA5}" sibTransId="{4937213A-2871-4BB5-BD59-EA8FE94104A1}"/>
    <dgm:cxn modelId="{F25FBBAD-E516-4F61-ADA3-9B8DDA83F35D}" type="presOf" srcId="{8772C9C6-8D57-4646-A6FE-BEBD074EF308}" destId="{5A08F9FA-EBFD-4FCB-A37C-5DB0F055879C}" srcOrd="0" destOrd="0" presId="urn:microsoft.com/office/officeart/2008/layout/LinedList"/>
    <dgm:cxn modelId="{977A95E6-C2C8-4214-B13E-1CC0D5D1F021}" type="presOf" srcId="{E63874BC-5555-4EA2-9707-F1A199793F13}" destId="{6B298F18-94AE-4F8F-B427-C5486F1F99FC}" srcOrd="0" destOrd="0" presId="urn:microsoft.com/office/officeart/2008/layout/LinedList"/>
    <dgm:cxn modelId="{170481EC-7EE9-4DF5-9643-C2CB9A38315A}" type="presOf" srcId="{82B3C66F-4F33-4718-BE69-1D843362D8C4}" destId="{BD6DA46E-8194-468E-B0EF-4BCE4C6E30B8}" srcOrd="0" destOrd="0" presId="urn:microsoft.com/office/officeart/2008/layout/LinedList"/>
    <dgm:cxn modelId="{51F5AFF8-2F2B-4451-92F2-49CF9F2524EA}" type="presOf" srcId="{746CB3E8-5A16-49A4-8890-B51D89B02483}" destId="{C5000D59-95C2-4440-81A1-997D36DC8B5A}" srcOrd="0" destOrd="0" presId="urn:microsoft.com/office/officeart/2008/layout/LinedList"/>
    <dgm:cxn modelId="{4B5D12FE-8FCA-49E1-8F2C-4FEA3CEEE4BB}" srcId="{8772C9C6-8D57-4646-A6FE-BEBD074EF308}" destId="{E63874BC-5555-4EA2-9707-F1A199793F13}" srcOrd="1" destOrd="0" parTransId="{5A248A8F-D5D1-4EA8-8362-291008A21567}" sibTransId="{411479C4-7FCB-412B-8437-5E36A5499D88}"/>
    <dgm:cxn modelId="{2D34ADB6-A6DC-42C7-A9A6-BA5137DFE834}" type="presParOf" srcId="{5A08F9FA-EBFD-4FCB-A37C-5DB0F055879C}" destId="{E7622F82-9AFF-4B05-9688-15D4AD20B9A4}" srcOrd="0" destOrd="0" presId="urn:microsoft.com/office/officeart/2008/layout/LinedList"/>
    <dgm:cxn modelId="{FDC57C65-BDFA-45FA-896E-F9AB16D46803}" type="presParOf" srcId="{5A08F9FA-EBFD-4FCB-A37C-5DB0F055879C}" destId="{E8249C32-F131-463F-B450-C6AD5EABF5AE}" srcOrd="1" destOrd="0" presId="urn:microsoft.com/office/officeart/2008/layout/LinedList"/>
    <dgm:cxn modelId="{2D21E69B-2744-49C7-929D-02F91642ABF9}" type="presParOf" srcId="{E8249C32-F131-463F-B450-C6AD5EABF5AE}" destId="{C5000D59-95C2-4440-81A1-997D36DC8B5A}" srcOrd="0" destOrd="0" presId="urn:microsoft.com/office/officeart/2008/layout/LinedList"/>
    <dgm:cxn modelId="{FAA03A6D-2D71-4B50-858E-DDE50EB9F174}" type="presParOf" srcId="{E8249C32-F131-463F-B450-C6AD5EABF5AE}" destId="{785DA14C-09FE-4DAD-8C12-ADBFDA8FEE1D}" srcOrd="1" destOrd="0" presId="urn:microsoft.com/office/officeart/2008/layout/LinedList"/>
    <dgm:cxn modelId="{541AF428-BC08-4510-B31F-BCFA6D4BD8FA}" type="presParOf" srcId="{5A08F9FA-EBFD-4FCB-A37C-5DB0F055879C}" destId="{545A16DF-9AF0-4DDB-8A01-91F87D8EEDF6}" srcOrd="2" destOrd="0" presId="urn:microsoft.com/office/officeart/2008/layout/LinedList"/>
    <dgm:cxn modelId="{654B21BA-D8F2-47A8-BCCA-BA2604C9A6DA}" type="presParOf" srcId="{5A08F9FA-EBFD-4FCB-A37C-5DB0F055879C}" destId="{0C962F94-DA38-4954-A95D-6E066CFA892F}" srcOrd="3" destOrd="0" presId="urn:microsoft.com/office/officeart/2008/layout/LinedList"/>
    <dgm:cxn modelId="{F4FDF55E-E4F3-436A-843F-BC7606FB8721}" type="presParOf" srcId="{0C962F94-DA38-4954-A95D-6E066CFA892F}" destId="{6B298F18-94AE-4F8F-B427-C5486F1F99FC}" srcOrd="0" destOrd="0" presId="urn:microsoft.com/office/officeart/2008/layout/LinedList"/>
    <dgm:cxn modelId="{9B13A4E9-10E6-4361-A516-C2BF7D07C044}" type="presParOf" srcId="{0C962F94-DA38-4954-A95D-6E066CFA892F}" destId="{88BD0551-D5E8-42FE-8694-47D88CFCCDA8}" srcOrd="1" destOrd="0" presId="urn:microsoft.com/office/officeart/2008/layout/LinedList"/>
    <dgm:cxn modelId="{C56DE9CB-A8C4-4521-B323-BC1012171283}" type="presParOf" srcId="{5A08F9FA-EBFD-4FCB-A37C-5DB0F055879C}" destId="{A27DA30F-6778-4648-8A1E-24C557142396}" srcOrd="4" destOrd="0" presId="urn:microsoft.com/office/officeart/2008/layout/LinedList"/>
    <dgm:cxn modelId="{9F46D4F5-196A-4A76-A91A-EF86C725EFEE}" type="presParOf" srcId="{5A08F9FA-EBFD-4FCB-A37C-5DB0F055879C}" destId="{B6719C37-87FD-43E7-89DF-E35AEB7BD575}" srcOrd="5" destOrd="0" presId="urn:microsoft.com/office/officeart/2008/layout/LinedList"/>
    <dgm:cxn modelId="{17198743-0BC5-444B-8212-B354936693C2}" type="presParOf" srcId="{B6719C37-87FD-43E7-89DF-E35AEB7BD575}" destId="{BD6DA46E-8194-468E-B0EF-4BCE4C6E30B8}" srcOrd="0" destOrd="0" presId="urn:microsoft.com/office/officeart/2008/layout/LinedList"/>
    <dgm:cxn modelId="{6AF7C5E5-4BED-474A-AFDA-6BA0B604F8BD}" type="presParOf" srcId="{B6719C37-87FD-43E7-89DF-E35AEB7BD575}" destId="{00A6303A-728F-4E3B-9FAB-9C682681B84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255D5-5C6F-4480-8FD4-0E28E3B616C2}">
      <dsp:nvSpPr>
        <dsp:cNvPr id="0" name=""/>
        <dsp:cNvSpPr/>
      </dsp:nvSpPr>
      <dsp:spPr>
        <a:xfrm>
          <a:off x="756746" y="39297"/>
          <a:ext cx="870345" cy="87034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FF361-D251-4610-9CAB-C34CF7DD3BE4}">
      <dsp:nvSpPr>
        <dsp:cNvPr id="0" name=""/>
        <dsp:cNvSpPr/>
      </dsp:nvSpPr>
      <dsp:spPr>
        <a:xfrm>
          <a:off x="939519" y="222069"/>
          <a:ext cx="504800" cy="504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3605D9-A5E6-40ED-BFE9-CCA88A15DCF6}">
      <dsp:nvSpPr>
        <dsp:cNvPr id="0" name=""/>
        <dsp:cNvSpPr/>
      </dsp:nvSpPr>
      <dsp:spPr>
        <a:xfrm>
          <a:off x="1813594" y="39297"/>
          <a:ext cx="2051527" cy="87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latin typeface="Perpetua" panose="02020502060401020303" pitchFamily="18" charset="0"/>
            </a:rPr>
            <a:t>Describe Home Health Certification and Licensure</a:t>
          </a:r>
        </a:p>
      </dsp:txBody>
      <dsp:txXfrm>
        <a:off x="1813594" y="39297"/>
        <a:ext cx="2051527" cy="870345"/>
      </dsp:txXfrm>
    </dsp:sp>
    <dsp:sp modelId="{21BC3036-CDFA-47DD-96BD-D97D2027C9B2}">
      <dsp:nvSpPr>
        <dsp:cNvPr id="0" name=""/>
        <dsp:cNvSpPr/>
      </dsp:nvSpPr>
      <dsp:spPr>
        <a:xfrm>
          <a:off x="4222585" y="39297"/>
          <a:ext cx="870345" cy="87034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5ED48B-D20B-411D-A05B-C8336E76B4C5}">
      <dsp:nvSpPr>
        <dsp:cNvPr id="0" name=""/>
        <dsp:cNvSpPr/>
      </dsp:nvSpPr>
      <dsp:spPr>
        <a:xfrm>
          <a:off x="4405357" y="222069"/>
          <a:ext cx="504800" cy="504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D2D1CD-2E8B-476F-A0F8-5237AACE0D72}">
      <dsp:nvSpPr>
        <dsp:cNvPr id="0" name=""/>
        <dsp:cNvSpPr/>
      </dsp:nvSpPr>
      <dsp:spPr>
        <a:xfrm>
          <a:off x="5279432" y="39297"/>
          <a:ext cx="2051527" cy="87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Perpetua" panose="02020502060401020303" pitchFamily="18" charset="0"/>
            </a:rPr>
            <a:t>Describe What a Survey Looks Like</a:t>
          </a:r>
        </a:p>
      </dsp:txBody>
      <dsp:txXfrm>
        <a:off x="5279432" y="39297"/>
        <a:ext cx="2051527" cy="870345"/>
      </dsp:txXfrm>
    </dsp:sp>
    <dsp:sp modelId="{B3348FF3-B602-4C39-88CC-B476F3BD6B94}">
      <dsp:nvSpPr>
        <dsp:cNvPr id="0" name=""/>
        <dsp:cNvSpPr/>
      </dsp:nvSpPr>
      <dsp:spPr>
        <a:xfrm>
          <a:off x="756746" y="1602425"/>
          <a:ext cx="870345" cy="87034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372D4-DCC2-4934-B3AE-264EB81FAC87}">
      <dsp:nvSpPr>
        <dsp:cNvPr id="0" name=""/>
        <dsp:cNvSpPr/>
      </dsp:nvSpPr>
      <dsp:spPr>
        <a:xfrm>
          <a:off x="939519" y="1785198"/>
          <a:ext cx="504800" cy="504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934D74-219A-4D7C-9A49-507D37D824FD}">
      <dsp:nvSpPr>
        <dsp:cNvPr id="0" name=""/>
        <dsp:cNvSpPr/>
      </dsp:nvSpPr>
      <dsp:spPr>
        <a:xfrm>
          <a:off x="1813594" y="1602425"/>
          <a:ext cx="2051527" cy="87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Perpetua" panose="02020502060401020303" pitchFamily="18" charset="0"/>
            </a:rPr>
            <a:t>Identify the Top Five Home Health Deficiencies in MO</a:t>
          </a:r>
        </a:p>
      </dsp:txBody>
      <dsp:txXfrm>
        <a:off x="1813594" y="1602425"/>
        <a:ext cx="2051527" cy="870345"/>
      </dsp:txXfrm>
    </dsp:sp>
    <dsp:sp modelId="{F057AFBF-AB62-4708-A277-232B94D39A4B}">
      <dsp:nvSpPr>
        <dsp:cNvPr id="0" name=""/>
        <dsp:cNvSpPr/>
      </dsp:nvSpPr>
      <dsp:spPr>
        <a:xfrm>
          <a:off x="4222585" y="1602425"/>
          <a:ext cx="870345" cy="87034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EEC49-C96A-44D3-ADA7-C72D85E69793}">
      <dsp:nvSpPr>
        <dsp:cNvPr id="0" name=""/>
        <dsp:cNvSpPr/>
      </dsp:nvSpPr>
      <dsp:spPr>
        <a:xfrm>
          <a:off x="4405357" y="1785198"/>
          <a:ext cx="504800" cy="5048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0B95FC-BA99-4910-A09A-E2B8C503AD00}">
      <dsp:nvSpPr>
        <dsp:cNvPr id="0" name=""/>
        <dsp:cNvSpPr/>
      </dsp:nvSpPr>
      <dsp:spPr>
        <a:xfrm>
          <a:off x="5279432" y="1602425"/>
          <a:ext cx="2051527" cy="87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Perpetua" panose="02020502060401020303" pitchFamily="18" charset="0"/>
            </a:rPr>
            <a:t>Identify the Top Five Hospice Deficiencies in MO</a:t>
          </a:r>
        </a:p>
      </dsp:txBody>
      <dsp:txXfrm>
        <a:off x="5279432" y="1602425"/>
        <a:ext cx="2051527" cy="870345"/>
      </dsp:txXfrm>
    </dsp:sp>
    <dsp:sp modelId="{D69121FF-6606-46C5-B84B-F06908FEA39F}">
      <dsp:nvSpPr>
        <dsp:cNvPr id="0" name=""/>
        <dsp:cNvSpPr/>
      </dsp:nvSpPr>
      <dsp:spPr>
        <a:xfrm>
          <a:off x="756746" y="3165554"/>
          <a:ext cx="870345" cy="87034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F58F0-51FF-41B5-A411-8EE4FDD3DC17}">
      <dsp:nvSpPr>
        <dsp:cNvPr id="0" name=""/>
        <dsp:cNvSpPr/>
      </dsp:nvSpPr>
      <dsp:spPr>
        <a:xfrm>
          <a:off x="939519" y="3348326"/>
          <a:ext cx="504800" cy="5048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3148BE-1B16-41B6-A527-3CDDE5C884E8}">
      <dsp:nvSpPr>
        <dsp:cNvPr id="0" name=""/>
        <dsp:cNvSpPr/>
      </dsp:nvSpPr>
      <dsp:spPr>
        <a:xfrm>
          <a:off x="1813594" y="3165554"/>
          <a:ext cx="2051527" cy="87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Perpetua" panose="02020502060401020303" pitchFamily="18" charset="0"/>
            </a:rPr>
            <a:t>Review Statistics of HH &amp; HO Agencies</a:t>
          </a:r>
        </a:p>
      </dsp:txBody>
      <dsp:txXfrm>
        <a:off x="1813594" y="3165554"/>
        <a:ext cx="2051527" cy="870345"/>
      </dsp:txXfrm>
    </dsp:sp>
    <dsp:sp modelId="{4042D509-B3E6-47F9-AD51-A2BC56D2FE9F}">
      <dsp:nvSpPr>
        <dsp:cNvPr id="0" name=""/>
        <dsp:cNvSpPr/>
      </dsp:nvSpPr>
      <dsp:spPr>
        <a:xfrm>
          <a:off x="4222585" y="3165554"/>
          <a:ext cx="870345" cy="87034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67C4B-6A22-40C7-8889-7A7FCB555049}">
      <dsp:nvSpPr>
        <dsp:cNvPr id="0" name=""/>
        <dsp:cNvSpPr/>
      </dsp:nvSpPr>
      <dsp:spPr>
        <a:xfrm>
          <a:off x="4405357" y="3348326"/>
          <a:ext cx="504800" cy="5048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96E02A-62A3-47F1-B54A-D9A9DBA8024D}">
      <dsp:nvSpPr>
        <dsp:cNvPr id="0" name=""/>
        <dsp:cNvSpPr/>
      </dsp:nvSpPr>
      <dsp:spPr>
        <a:xfrm>
          <a:off x="5257799" y="3160793"/>
          <a:ext cx="2335315" cy="87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Perpetua" panose="02020502060401020303" pitchFamily="18" charset="0"/>
            </a:rPr>
            <a:t>OASIS Updates with Robin Swarnes</a:t>
          </a:r>
        </a:p>
      </dsp:txBody>
      <dsp:txXfrm>
        <a:off x="5257799" y="3160793"/>
        <a:ext cx="2335315" cy="870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C4FFE-D33F-466F-BBDC-26377700319F}">
      <dsp:nvSpPr>
        <dsp:cNvPr id="0" name=""/>
        <dsp:cNvSpPr/>
      </dsp:nvSpPr>
      <dsp:spPr>
        <a:xfrm>
          <a:off x="2240446" y="3086099"/>
          <a:ext cx="502760" cy="2702335"/>
        </a:xfrm>
        <a:custGeom>
          <a:avLst/>
          <a:gdLst/>
          <a:ahLst/>
          <a:cxnLst/>
          <a:rect l="0" t="0" r="0" b="0"/>
          <a:pathLst>
            <a:path>
              <a:moveTo>
                <a:pt x="0" y="0"/>
              </a:moveTo>
              <a:lnTo>
                <a:pt x="251380" y="0"/>
              </a:lnTo>
              <a:lnTo>
                <a:pt x="251380" y="2702335"/>
              </a:lnTo>
              <a:lnTo>
                <a:pt x="502760" y="270233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B041C9-C6F5-4BAE-8D7E-7EA61DAD8E11}">
      <dsp:nvSpPr>
        <dsp:cNvPr id="0" name=""/>
        <dsp:cNvSpPr/>
      </dsp:nvSpPr>
      <dsp:spPr>
        <a:xfrm>
          <a:off x="2240446" y="3086099"/>
          <a:ext cx="502760" cy="1621401"/>
        </a:xfrm>
        <a:custGeom>
          <a:avLst/>
          <a:gdLst/>
          <a:ahLst/>
          <a:cxnLst/>
          <a:rect l="0" t="0" r="0" b="0"/>
          <a:pathLst>
            <a:path>
              <a:moveTo>
                <a:pt x="0" y="0"/>
              </a:moveTo>
              <a:lnTo>
                <a:pt x="251380" y="0"/>
              </a:lnTo>
              <a:lnTo>
                <a:pt x="251380" y="1621401"/>
              </a:lnTo>
              <a:lnTo>
                <a:pt x="502760" y="1621401"/>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3A9E9E-8845-40DF-8E5E-3EA7C80D6392}">
      <dsp:nvSpPr>
        <dsp:cNvPr id="0" name=""/>
        <dsp:cNvSpPr/>
      </dsp:nvSpPr>
      <dsp:spPr>
        <a:xfrm>
          <a:off x="2240446" y="3086099"/>
          <a:ext cx="502760" cy="540467"/>
        </a:xfrm>
        <a:custGeom>
          <a:avLst/>
          <a:gdLst/>
          <a:ahLst/>
          <a:cxnLst/>
          <a:rect l="0" t="0" r="0" b="0"/>
          <a:pathLst>
            <a:path>
              <a:moveTo>
                <a:pt x="0" y="0"/>
              </a:moveTo>
              <a:lnTo>
                <a:pt x="251380" y="0"/>
              </a:lnTo>
              <a:lnTo>
                <a:pt x="251380" y="540467"/>
              </a:lnTo>
              <a:lnTo>
                <a:pt x="502760" y="54046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EADB79-3FC8-4170-A45C-021EDEEB180C}">
      <dsp:nvSpPr>
        <dsp:cNvPr id="0" name=""/>
        <dsp:cNvSpPr/>
      </dsp:nvSpPr>
      <dsp:spPr>
        <a:xfrm>
          <a:off x="2240446" y="2545632"/>
          <a:ext cx="502760" cy="540467"/>
        </a:xfrm>
        <a:custGeom>
          <a:avLst/>
          <a:gdLst/>
          <a:ahLst/>
          <a:cxnLst/>
          <a:rect l="0" t="0" r="0" b="0"/>
          <a:pathLst>
            <a:path>
              <a:moveTo>
                <a:pt x="0" y="540467"/>
              </a:moveTo>
              <a:lnTo>
                <a:pt x="251380" y="540467"/>
              </a:lnTo>
              <a:lnTo>
                <a:pt x="251380" y="0"/>
              </a:lnTo>
              <a:lnTo>
                <a:pt x="502760"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BC8FA9-46C0-40DF-B152-675E0766A270}">
      <dsp:nvSpPr>
        <dsp:cNvPr id="0" name=""/>
        <dsp:cNvSpPr/>
      </dsp:nvSpPr>
      <dsp:spPr>
        <a:xfrm>
          <a:off x="2240446" y="1464698"/>
          <a:ext cx="502760" cy="1621401"/>
        </a:xfrm>
        <a:custGeom>
          <a:avLst/>
          <a:gdLst/>
          <a:ahLst/>
          <a:cxnLst/>
          <a:rect l="0" t="0" r="0" b="0"/>
          <a:pathLst>
            <a:path>
              <a:moveTo>
                <a:pt x="0" y="1621401"/>
              </a:moveTo>
              <a:lnTo>
                <a:pt x="251380" y="1621401"/>
              </a:lnTo>
              <a:lnTo>
                <a:pt x="251380" y="0"/>
              </a:lnTo>
              <a:lnTo>
                <a:pt x="502760"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EEF54D-F50B-4B56-9673-A28EC36BFE2F}">
      <dsp:nvSpPr>
        <dsp:cNvPr id="0" name=""/>
        <dsp:cNvSpPr/>
      </dsp:nvSpPr>
      <dsp:spPr>
        <a:xfrm>
          <a:off x="2240446" y="383764"/>
          <a:ext cx="502760" cy="2702335"/>
        </a:xfrm>
        <a:custGeom>
          <a:avLst/>
          <a:gdLst/>
          <a:ahLst/>
          <a:cxnLst/>
          <a:rect l="0" t="0" r="0" b="0"/>
          <a:pathLst>
            <a:path>
              <a:moveTo>
                <a:pt x="0" y="2702335"/>
              </a:moveTo>
              <a:lnTo>
                <a:pt x="251380" y="2702335"/>
              </a:lnTo>
              <a:lnTo>
                <a:pt x="251380" y="0"/>
              </a:lnTo>
              <a:lnTo>
                <a:pt x="502760"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BCB852C-14D2-4727-AE18-4083F6ADB412}">
      <dsp:nvSpPr>
        <dsp:cNvPr id="0" name=""/>
        <dsp:cNvSpPr/>
      </dsp:nvSpPr>
      <dsp:spPr>
        <a:xfrm>
          <a:off x="55400" y="2277578"/>
          <a:ext cx="2185045" cy="16170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u="sng" kern="1200" dirty="0">
              <a:latin typeface="Perpetua" panose="02020502060401020303" pitchFamily="18" charset="0"/>
            </a:rPr>
            <a:t>Surveyor 101: survey process flow</a:t>
          </a:r>
          <a:endParaRPr lang="en-US" sz="3200" kern="1200" dirty="0">
            <a:latin typeface="Perpetua" panose="02020502060401020303" pitchFamily="18" charset="0"/>
          </a:endParaRPr>
        </a:p>
      </dsp:txBody>
      <dsp:txXfrm>
        <a:off x="55400" y="2277578"/>
        <a:ext cx="2185045" cy="1617042"/>
      </dsp:txXfrm>
    </dsp:sp>
    <dsp:sp modelId="{1B587CB3-7DA9-4FA9-B85A-5384DF921F9E}">
      <dsp:nvSpPr>
        <dsp:cNvPr id="0" name=""/>
        <dsp:cNvSpPr/>
      </dsp:nvSpPr>
      <dsp:spPr>
        <a:xfrm>
          <a:off x="2743206" y="410"/>
          <a:ext cx="5964392" cy="766709"/>
        </a:xfrm>
        <a:prstGeom prst="rect">
          <a:avLst/>
        </a:prstGeom>
        <a:solidFill>
          <a:schemeClr val="tx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Perpetua" panose="02020502060401020303" pitchFamily="18" charset="0"/>
            </a:rPr>
            <a:t>Pre-survey (offsite work)</a:t>
          </a:r>
        </a:p>
      </dsp:txBody>
      <dsp:txXfrm>
        <a:off x="2743206" y="410"/>
        <a:ext cx="5964392" cy="766709"/>
      </dsp:txXfrm>
    </dsp:sp>
    <dsp:sp modelId="{5DDFDBD5-850A-491D-AF8B-D0DF173E8694}">
      <dsp:nvSpPr>
        <dsp:cNvPr id="0" name=""/>
        <dsp:cNvSpPr/>
      </dsp:nvSpPr>
      <dsp:spPr>
        <a:xfrm>
          <a:off x="2743206" y="1081344"/>
          <a:ext cx="5964392" cy="766709"/>
        </a:xfrm>
        <a:prstGeom prst="rect">
          <a:avLst/>
        </a:prstGeom>
        <a:solidFill>
          <a:schemeClr val="tx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Perpetua" panose="02020502060401020303" pitchFamily="18" charset="0"/>
            </a:rPr>
            <a:t>Entrance</a:t>
          </a:r>
          <a:endParaRPr lang="en-US" sz="2600" kern="1200" dirty="0"/>
        </a:p>
      </dsp:txBody>
      <dsp:txXfrm>
        <a:off x="2743206" y="1081344"/>
        <a:ext cx="5964392" cy="766709"/>
      </dsp:txXfrm>
    </dsp:sp>
    <dsp:sp modelId="{65B4CCB6-1676-4DD0-A22B-31A5BA561DE9}">
      <dsp:nvSpPr>
        <dsp:cNvPr id="0" name=""/>
        <dsp:cNvSpPr/>
      </dsp:nvSpPr>
      <dsp:spPr>
        <a:xfrm>
          <a:off x="2743206" y="2162278"/>
          <a:ext cx="5964392" cy="766709"/>
        </a:xfrm>
        <a:prstGeom prst="rect">
          <a:avLst/>
        </a:prstGeom>
        <a:solidFill>
          <a:schemeClr val="tx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Perpetua" panose="02020502060401020303" pitchFamily="18" charset="0"/>
            </a:rPr>
            <a:t>Information gathering phase (chart reviews, home visits, interviews)</a:t>
          </a:r>
        </a:p>
      </dsp:txBody>
      <dsp:txXfrm>
        <a:off x="2743206" y="2162278"/>
        <a:ext cx="5964392" cy="766709"/>
      </dsp:txXfrm>
    </dsp:sp>
    <dsp:sp modelId="{4EFE97ED-EB64-434A-874F-95CFC0EA45BE}">
      <dsp:nvSpPr>
        <dsp:cNvPr id="0" name=""/>
        <dsp:cNvSpPr/>
      </dsp:nvSpPr>
      <dsp:spPr>
        <a:xfrm>
          <a:off x="2743206" y="3243212"/>
          <a:ext cx="5964392" cy="766709"/>
        </a:xfrm>
        <a:prstGeom prst="rect">
          <a:avLst/>
        </a:prstGeom>
        <a:solidFill>
          <a:schemeClr val="tx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Perpetua" panose="02020502060401020303" pitchFamily="18" charset="0"/>
            </a:rPr>
            <a:t>Findings compiled and reviewed with the agency</a:t>
          </a:r>
          <a:endParaRPr lang="en-US" sz="2600" kern="1200" dirty="0"/>
        </a:p>
      </dsp:txBody>
      <dsp:txXfrm>
        <a:off x="2743206" y="3243212"/>
        <a:ext cx="5964392" cy="766709"/>
      </dsp:txXfrm>
    </dsp:sp>
    <dsp:sp modelId="{6A23A077-AB7F-40A1-83A7-BC52CE9CEFD5}">
      <dsp:nvSpPr>
        <dsp:cNvPr id="0" name=""/>
        <dsp:cNvSpPr/>
      </dsp:nvSpPr>
      <dsp:spPr>
        <a:xfrm>
          <a:off x="2743206" y="4324146"/>
          <a:ext cx="5964392" cy="766709"/>
        </a:xfrm>
        <a:prstGeom prst="rect">
          <a:avLst/>
        </a:prstGeom>
        <a:solidFill>
          <a:schemeClr val="tx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Perpetua" panose="02020502060401020303" pitchFamily="18" charset="0"/>
            </a:rPr>
            <a:t>Exit</a:t>
          </a:r>
          <a:endParaRPr lang="en-US" sz="2600" kern="1200" dirty="0"/>
        </a:p>
      </dsp:txBody>
      <dsp:txXfrm>
        <a:off x="2743206" y="4324146"/>
        <a:ext cx="5964392" cy="766709"/>
      </dsp:txXfrm>
    </dsp:sp>
    <dsp:sp modelId="{804F3B1E-8DCA-40F6-BFFC-97DE1902389C}">
      <dsp:nvSpPr>
        <dsp:cNvPr id="0" name=""/>
        <dsp:cNvSpPr/>
      </dsp:nvSpPr>
      <dsp:spPr>
        <a:xfrm>
          <a:off x="2743206" y="5405080"/>
          <a:ext cx="5964392" cy="766709"/>
        </a:xfrm>
        <a:prstGeom prst="rect">
          <a:avLst/>
        </a:prstGeom>
        <a:solidFill>
          <a:schemeClr val="tx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Perpetua" panose="02020502060401020303" pitchFamily="18" charset="0"/>
            </a:rPr>
            <a:t>Plan of correction / revisit</a:t>
          </a:r>
        </a:p>
      </dsp:txBody>
      <dsp:txXfrm>
        <a:off x="2743206" y="5405080"/>
        <a:ext cx="5964392" cy="766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64391-AD7E-4D4B-8BD8-EBDC3FD2DD13}">
      <dsp:nvSpPr>
        <dsp:cNvPr id="0" name=""/>
        <dsp:cNvSpPr/>
      </dsp:nvSpPr>
      <dsp:spPr>
        <a:xfrm>
          <a:off x="0" y="386159"/>
          <a:ext cx="4358346" cy="2390849"/>
        </a:xfrm>
        <a:prstGeom prst="rect">
          <a:avLst/>
        </a:prstGeom>
        <a:solidFill>
          <a:srgbClr val="FF9999">
            <a:alpha val="89804"/>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256" tIns="479044" rIns="338256" bIns="163576"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536</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574</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572*</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682</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578*</a:t>
          </a:r>
        </a:p>
      </dsp:txBody>
      <dsp:txXfrm>
        <a:off x="0" y="386159"/>
        <a:ext cx="4358346" cy="2390849"/>
      </dsp:txXfrm>
    </dsp:sp>
    <dsp:sp modelId="{CA3FF37D-743D-451F-8631-E10549B648FA}">
      <dsp:nvSpPr>
        <dsp:cNvPr id="0" name=""/>
        <dsp:cNvSpPr/>
      </dsp:nvSpPr>
      <dsp:spPr>
        <a:xfrm>
          <a:off x="217917" y="46679"/>
          <a:ext cx="3050842" cy="678960"/>
        </a:xfrm>
        <a:prstGeom prst="roundRect">
          <a:avLst/>
        </a:prstGeom>
        <a:solidFill>
          <a:srgbClr val="FFB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Perpetua" panose="02020502060401020303" pitchFamily="18" charset="0"/>
            </a:rPr>
            <a:t>Home Health - </a:t>
          </a:r>
          <a:r>
            <a:rPr lang="en-US" sz="2300" b="1" kern="1200" dirty="0">
              <a:solidFill>
                <a:srgbClr val="FF0000"/>
              </a:solidFill>
              <a:latin typeface="Perpetua" panose="02020502060401020303" pitchFamily="18" charset="0"/>
            </a:rPr>
            <a:t>Nation</a:t>
          </a:r>
        </a:p>
      </dsp:txBody>
      <dsp:txXfrm>
        <a:off x="251061" y="79823"/>
        <a:ext cx="2984554" cy="612672"/>
      </dsp:txXfrm>
    </dsp:sp>
    <dsp:sp modelId="{5D0EB777-A72E-42E4-871A-548122CD3724}">
      <dsp:nvSpPr>
        <dsp:cNvPr id="0" name=""/>
        <dsp:cNvSpPr/>
      </dsp:nvSpPr>
      <dsp:spPr>
        <a:xfrm>
          <a:off x="0" y="3240689"/>
          <a:ext cx="4358346" cy="2390849"/>
        </a:xfrm>
        <a:prstGeom prst="rect">
          <a:avLst/>
        </a:prstGeom>
        <a:solidFill>
          <a:srgbClr val="9933FF">
            <a:alpha val="90000"/>
          </a:srgbClr>
        </a:solidFill>
        <a:ln w="12700" cap="flat" cmpd="sng" algn="ctr">
          <a:solidFill>
            <a:schemeClr val="accent2">
              <a:hueOff val="1800002"/>
              <a:satOff val="-76812"/>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256" tIns="479044" rIns="338256" bIns="163576"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536</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574</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682</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590*</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514*</a:t>
          </a:r>
        </a:p>
      </dsp:txBody>
      <dsp:txXfrm>
        <a:off x="0" y="3240689"/>
        <a:ext cx="4358346" cy="2390849"/>
      </dsp:txXfrm>
    </dsp:sp>
    <dsp:sp modelId="{C3FF5B0D-8ED8-4950-995C-750AAE0BDB29}">
      <dsp:nvSpPr>
        <dsp:cNvPr id="0" name=""/>
        <dsp:cNvSpPr/>
      </dsp:nvSpPr>
      <dsp:spPr>
        <a:xfrm>
          <a:off x="217917" y="2901209"/>
          <a:ext cx="3591726" cy="678960"/>
        </a:xfrm>
        <a:prstGeom prst="roundRect">
          <a:avLst/>
        </a:prstGeom>
        <a:solidFill>
          <a:schemeClr val="bg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Perpetua" panose="02020502060401020303" pitchFamily="18" charset="0"/>
            </a:rPr>
            <a:t>Home Health - </a:t>
          </a:r>
          <a:r>
            <a:rPr lang="en-US" sz="2300" b="1" kern="1200" dirty="0">
              <a:solidFill>
                <a:schemeClr val="bg1">
                  <a:lumMod val="50000"/>
                </a:schemeClr>
              </a:solidFill>
              <a:latin typeface="Perpetua" panose="02020502060401020303" pitchFamily="18" charset="0"/>
            </a:rPr>
            <a:t>Missouri</a:t>
          </a:r>
        </a:p>
      </dsp:txBody>
      <dsp:txXfrm>
        <a:off x="251061" y="2934353"/>
        <a:ext cx="3525438"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BFA9B-4A2A-45A1-BAF4-2B7B59FA3777}">
      <dsp:nvSpPr>
        <dsp:cNvPr id="0" name=""/>
        <dsp:cNvSpPr/>
      </dsp:nvSpPr>
      <dsp:spPr>
        <a:xfrm>
          <a:off x="0" y="559"/>
          <a:ext cx="7879842" cy="13096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66785-AE08-477F-94F4-3E2B71CC663F}">
      <dsp:nvSpPr>
        <dsp:cNvPr id="0" name=""/>
        <dsp:cNvSpPr/>
      </dsp:nvSpPr>
      <dsp:spPr>
        <a:xfrm>
          <a:off x="396173" y="295234"/>
          <a:ext cx="720315" cy="720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D2F07-9B63-4919-B41A-CFBB44095A1D}">
      <dsp:nvSpPr>
        <dsp:cNvPr id="0" name=""/>
        <dsp:cNvSpPr/>
      </dsp:nvSpPr>
      <dsp:spPr>
        <a:xfrm>
          <a:off x="1512662" y="559"/>
          <a:ext cx="6367179"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Perpetua" panose="02020502060401020303" pitchFamily="18" charset="0"/>
            </a:rPr>
            <a:t>On admission: Med profile discrepancy with meds on discharge instructions, no documentation of physician notification/clarification.</a:t>
          </a:r>
        </a:p>
      </dsp:txBody>
      <dsp:txXfrm>
        <a:off x="1512662" y="559"/>
        <a:ext cx="6367179" cy="1309664"/>
      </dsp:txXfrm>
    </dsp:sp>
    <dsp:sp modelId="{2FE5D911-2B33-42DF-BF2C-BB46BCA44428}">
      <dsp:nvSpPr>
        <dsp:cNvPr id="0" name=""/>
        <dsp:cNvSpPr/>
      </dsp:nvSpPr>
      <dsp:spPr>
        <a:xfrm>
          <a:off x="0" y="1637640"/>
          <a:ext cx="7879842" cy="13096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367F0-4619-4759-B5A9-67AB7617F5ED}">
      <dsp:nvSpPr>
        <dsp:cNvPr id="0" name=""/>
        <dsp:cNvSpPr/>
      </dsp:nvSpPr>
      <dsp:spPr>
        <a:xfrm>
          <a:off x="396173" y="1932315"/>
          <a:ext cx="720315" cy="720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9A5232-1AC6-4C40-917B-9335A7B3C514}">
      <dsp:nvSpPr>
        <dsp:cNvPr id="0" name=""/>
        <dsp:cNvSpPr/>
      </dsp:nvSpPr>
      <dsp:spPr>
        <a:xfrm>
          <a:off x="1512662" y="1637640"/>
          <a:ext cx="6367179"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111250">
            <a:lnSpc>
              <a:spcPct val="90000"/>
            </a:lnSpc>
            <a:spcBef>
              <a:spcPct val="0"/>
            </a:spcBef>
            <a:spcAft>
              <a:spcPct val="35000"/>
            </a:spcAft>
            <a:buNone/>
          </a:pPr>
          <a:r>
            <a:rPr lang="en-US" sz="2500" b="1" kern="1200">
              <a:latin typeface="Perpetua" panose="02020502060401020303" pitchFamily="18" charset="0"/>
            </a:rPr>
            <a:t>All</a:t>
          </a:r>
          <a:r>
            <a:rPr lang="en-US" sz="2500" kern="1200">
              <a:latin typeface="Perpetua" panose="02020502060401020303" pitchFamily="18" charset="0"/>
            </a:rPr>
            <a:t> prescription meds and over-the-counter medications not included on the med profile.</a:t>
          </a:r>
        </a:p>
      </dsp:txBody>
      <dsp:txXfrm>
        <a:off x="1512662" y="1637640"/>
        <a:ext cx="6367179" cy="1309664"/>
      </dsp:txXfrm>
    </dsp:sp>
    <dsp:sp modelId="{20F82595-7CDE-4521-AEB4-4AFA9050127F}">
      <dsp:nvSpPr>
        <dsp:cNvPr id="0" name=""/>
        <dsp:cNvSpPr/>
      </dsp:nvSpPr>
      <dsp:spPr>
        <a:xfrm>
          <a:off x="0" y="3274721"/>
          <a:ext cx="7879842" cy="13096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25D32-FA7D-48F3-8E7C-868A553CAF82}">
      <dsp:nvSpPr>
        <dsp:cNvPr id="0" name=""/>
        <dsp:cNvSpPr/>
      </dsp:nvSpPr>
      <dsp:spPr>
        <a:xfrm>
          <a:off x="396173" y="3569396"/>
          <a:ext cx="720315" cy="720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036302-D9B0-4EF2-95F6-C15B4B4793C0}">
      <dsp:nvSpPr>
        <dsp:cNvPr id="0" name=""/>
        <dsp:cNvSpPr/>
      </dsp:nvSpPr>
      <dsp:spPr>
        <a:xfrm>
          <a:off x="1512662" y="3274721"/>
          <a:ext cx="6367179"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111250">
            <a:lnSpc>
              <a:spcPct val="90000"/>
            </a:lnSpc>
            <a:spcBef>
              <a:spcPct val="0"/>
            </a:spcBef>
            <a:spcAft>
              <a:spcPct val="35000"/>
            </a:spcAft>
            <a:buNone/>
          </a:pPr>
          <a:r>
            <a:rPr lang="en-US" sz="2500" kern="1200">
              <a:latin typeface="Perpetua" panose="02020502060401020303" pitchFamily="18" charset="0"/>
            </a:rPr>
            <a:t>Physician not notified of med discrepancies to obtain med clarification orders.</a:t>
          </a:r>
        </a:p>
      </dsp:txBody>
      <dsp:txXfrm>
        <a:off x="1512662" y="3274721"/>
        <a:ext cx="6367179" cy="1309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64391-AD7E-4D4B-8BD8-EBDC3FD2DD13}">
      <dsp:nvSpPr>
        <dsp:cNvPr id="0" name=""/>
        <dsp:cNvSpPr/>
      </dsp:nvSpPr>
      <dsp:spPr>
        <a:xfrm>
          <a:off x="0" y="386159"/>
          <a:ext cx="4358346" cy="2390849"/>
        </a:xfrm>
        <a:prstGeom prst="rect">
          <a:avLst/>
        </a:prstGeom>
        <a:solidFill>
          <a:srgbClr val="FF9999">
            <a:alpha val="89804"/>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256" tIns="479044" rIns="338256" bIns="163576"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530</a:t>
          </a:r>
        </a:p>
        <a:p>
          <a:pPr marL="228600" lvl="1" indent="-228600" algn="l" defTabSz="1022350">
            <a:lnSpc>
              <a:spcPct val="90000"/>
            </a:lnSpc>
            <a:spcBef>
              <a:spcPct val="0"/>
            </a:spcBef>
            <a:spcAft>
              <a:spcPct val="15000"/>
            </a:spcAft>
            <a:buChar char="•"/>
          </a:pPr>
          <a:r>
            <a:rPr lang="en-US" sz="2300" b="1" kern="1200">
              <a:solidFill>
                <a:schemeClr val="tx1"/>
              </a:solidFill>
              <a:latin typeface="Perpetua" panose="02020502060401020303" pitchFamily="18" charset="0"/>
            </a:rPr>
            <a:t>545</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543*</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555*</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579*</a:t>
          </a:r>
        </a:p>
      </dsp:txBody>
      <dsp:txXfrm>
        <a:off x="0" y="386159"/>
        <a:ext cx="4358346" cy="2390849"/>
      </dsp:txXfrm>
    </dsp:sp>
    <dsp:sp modelId="{CA3FF37D-743D-451F-8631-E10549B648FA}">
      <dsp:nvSpPr>
        <dsp:cNvPr id="0" name=""/>
        <dsp:cNvSpPr/>
      </dsp:nvSpPr>
      <dsp:spPr>
        <a:xfrm>
          <a:off x="217917" y="46679"/>
          <a:ext cx="3050842" cy="678960"/>
        </a:xfrm>
        <a:prstGeom prst="roundRect">
          <a:avLst/>
        </a:prstGeom>
        <a:solidFill>
          <a:srgbClr val="FFB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Perpetua" panose="02020502060401020303" pitchFamily="18" charset="0"/>
            </a:rPr>
            <a:t>Hospice - </a:t>
          </a:r>
          <a:r>
            <a:rPr lang="en-US" sz="2300" b="1" kern="1200" dirty="0">
              <a:solidFill>
                <a:srgbClr val="FF0000"/>
              </a:solidFill>
              <a:latin typeface="Perpetua" panose="02020502060401020303" pitchFamily="18" charset="0"/>
            </a:rPr>
            <a:t>Nation</a:t>
          </a:r>
        </a:p>
      </dsp:txBody>
      <dsp:txXfrm>
        <a:off x="251061" y="79823"/>
        <a:ext cx="2984554" cy="612672"/>
      </dsp:txXfrm>
    </dsp:sp>
    <dsp:sp modelId="{5D0EB777-A72E-42E4-871A-548122CD3724}">
      <dsp:nvSpPr>
        <dsp:cNvPr id="0" name=""/>
        <dsp:cNvSpPr/>
      </dsp:nvSpPr>
      <dsp:spPr>
        <a:xfrm>
          <a:off x="0" y="3240689"/>
          <a:ext cx="4358346" cy="2390849"/>
        </a:xfrm>
        <a:prstGeom prst="rect">
          <a:avLst/>
        </a:prstGeom>
        <a:solidFill>
          <a:srgbClr val="9933FF">
            <a:alpha val="90000"/>
          </a:srgbClr>
        </a:solidFill>
        <a:ln w="12700" cap="flat" cmpd="sng" algn="ctr">
          <a:solidFill>
            <a:schemeClr val="accent2">
              <a:hueOff val="1800002"/>
              <a:satOff val="-76812"/>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256" tIns="479044" rIns="338256" bIns="163576"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530</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545</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774*</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591*</a:t>
          </a:r>
        </a:p>
        <a:p>
          <a:pPr marL="228600" lvl="1" indent="-228600" algn="l" defTabSz="1022350">
            <a:lnSpc>
              <a:spcPct val="90000"/>
            </a:lnSpc>
            <a:spcBef>
              <a:spcPct val="0"/>
            </a:spcBef>
            <a:spcAft>
              <a:spcPct val="15000"/>
            </a:spcAft>
            <a:buChar char="•"/>
          </a:pPr>
          <a:r>
            <a:rPr lang="en-US" sz="2300" b="1" kern="1200" dirty="0">
              <a:solidFill>
                <a:schemeClr val="tx1"/>
              </a:solidFill>
              <a:latin typeface="Perpetua" panose="02020502060401020303" pitchFamily="18" charset="0"/>
            </a:rPr>
            <a:t>781*</a:t>
          </a:r>
        </a:p>
      </dsp:txBody>
      <dsp:txXfrm>
        <a:off x="0" y="3240689"/>
        <a:ext cx="4358346" cy="2390849"/>
      </dsp:txXfrm>
    </dsp:sp>
    <dsp:sp modelId="{C3FF5B0D-8ED8-4950-995C-750AAE0BDB29}">
      <dsp:nvSpPr>
        <dsp:cNvPr id="0" name=""/>
        <dsp:cNvSpPr/>
      </dsp:nvSpPr>
      <dsp:spPr>
        <a:xfrm>
          <a:off x="217917" y="2901209"/>
          <a:ext cx="3050842" cy="678960"/>
        </a:xfrm>
        <a:prstGeom prst="roundRect">
          <a:avLst/>
        </a:prstGeom>
        <a:solidFill>
          <a:schemeClr val="bg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Perpetua" panose="02020502060401020303" pitchFamily="18" charset="0"/>
            </a:rPr>
            <a:t>Hospice - </a:t>
          </a:r>
          <a:r>
            <a:rPr lang="en-US" sz="2300" b="1" kern="1200" dirty="0">
              <a:solidFill>
                <a:schemeClr val="bg1">
                  <a:lumMod val="50000"/>
                </a:schemeClr>
              </a:solidFill>
              <a:latin typeface="Perpetua" panose="02020502060401020303" pitchFamily="18" charset="0"/>
            </a:rPr>
            <a:t>Missouri</a:t>
          </a:r>
        </a:p>
      </dsp:txBody>
      <dsp:txXfrm>
        <a:off x="251061" y="2934353"/>
        <a:ext cx="2984554"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92D56-2DB1-4DDC-B0C5-A63A169AEE47}">
      <dsp:nvSpPr>
        <dsp:cNvPr id="0" name=""/>
        <dsp:cNvSpPr/>
      </dsp:nvSpPr>
      <dsp:spPr>
        <a:xfrm>
          <a:off x="0" y="4128"/>
          <a:ext cx="7886700" cy="9042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6AE3A0-1C38-4B84-B3B2-A13F84DAFF30}">
      <dsp:nvSpPr>
        <dsp:cNvPr id="0" name=""/>
        <dsp:cNvSpPr/>
      </dsp:nvSpPr>
      <dsp:spPr>
        <a:xfrm>
          <a:off x="273542" y="207589"/>
          <a:ext cx="497835" cy="4973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049BA7-15FA-461F-AF01-25FFF2CF98B2}">
      <dsp:nvSpPr>
        <dsp:cNvPr id="0" name=""/>
        <dsp:cNvSpPr/>
      </dsp:nvSpPr>
      <dsp:spPr>
        <a:xfrm>
          <a:off x="1044919" y="4128"/>
          <a:ext cx="6810131" cy="960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83" tIns="101683" rIns="101683" bIns="101683" numCol="1" spcCol="1270" anchor="ctr" anchorCtr="0">
          <a:noAutofit/>
        </a:bodyPr>
        <a:lstStyle/>
        <a:p>
          <a:pPr marL="0" lvl="0" indent="0" algn="l" defTabSz="889000">
            <a:lnSpc>
              <a:spcPct val="90000"/>
            </a:lnSpc>
            <a:spcBef>
              <a:spcPct val="0"/>
            </a:spcBef>
            <a:spcAft>
              <a:spcPct val="35000"/>
            </a:spcAft>
            <a:buNone/>
          </a:pPr>
          <a:r>
            <a:rPr lang="en-US" sz="2000" kern="1200" dirty="0">
              <a:latin typeface="Perpetua" panose="02020502060401020303" pitchFamily="18" charset="0"/>
            </a:rPr>
            <a:t>Staff failed to check all medications the patient is taking on admission &amp; compare with discharge orders from the hospital, inaccurate profile.</a:t>
          </a:r>
        </a:p>
      </dsp:txBody>
      <dsp:txXfrm>
        <a:off x="1044919" y="4128"/>
        <a:ext cx="6810131" cy="960788"/>
      </dsp:txXfrm>
    </dsp:sp>
    <dsp:sp modelId="{3A76D102-4C63-4025-9D55-286DCE3BE8B1}">
      <dsp:nvSpPr>
        <dsp:cNvPr id="0" name=""/>
        <dsp:cNvSpPr/>
      </dsp:nvSpPr>
      <dsp:spPr>
        <a:xfrm>
          <a:off x="0" y="1205113"/>
          <a:ext cx="7886700" cy="9042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F9103-320E-4E76-A8AE-F6A009F1D177}">
      <dsp:nvSpPr>
        <dsp:cNvPr id="0" name=""/>
        <dsp:cNvSpPr/>
      </dsp:nvSpPr>
      <dsp:spPr>
        <a:xfrm>
          <a:off x="273542" y="1408574"/>
          <a:ext cx="497835" cy="4973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85A661-B74A-46B0-B460-04561C1A6C18}">
      <dsp:nvSpPr>
        <dsp:cNvPr id="0" name=""/>
        <dsp:cNvSpPr/>
      </dsp:nvSpPr>
      <dsp:spPr>
        <a:xfrm>
          <a:off x="1044919" y="1205113"/>
          <a:ext cx="6810131" cy="960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83" tIns="101683" rIns="101683" bIns="101683" numCol="1" spcCol="1270" anchor="ctr" anchorCtr="0">
          <a:noAutofit/>
        </a:bodyPr>
        <a:lstStyle/>
        <a:p>
          <a:pPr marL="0" lvl="0" indent="0" algn="l" defTabSz="889000">
            <a:lnSpc>
              <a:spcPct val="90000"/>
            </a:lnSpc>
            <a:spcBef>
              <a:spcPct val="0"/>
            </a:spcBef>
            <a:spcAft>
              <a:spcPct val="35000"/>
            </a:spcAft>
            <a:buNone/>
          </a:pPr>
          <a:r>
            <a:rPr lang="en-US" sz="2000" kern="1200" dirty="0">
              <a:latin typeface="Perpetua" panose="02020502060401020303" pitchFamily="18" charset="0"/>
            </a:rPr>
            <a:t>All over-the-counter (OTC) medications are not included on the medication profile (example OTC cough medications that interfered with blood pressure and blood sugars). </a:t>
          </a:r>
        </a:p>
      </dsp:txBody>
      <dsp:txXfrm>
        <a:off x="1044919" y="1205113"/>
        <a:ext cx="6810131" cy="960788"/>
      </dsp:txXfrm>
    </dsp:sp>
    <dsp:sp modelId="{58527E89-07A9-473A-9818-78A7E19C842C}">
      <dsp:nvSpPr>
        <dsp:cNvPr id="0" name=""/>
        <dsp:cNvSpPr/>
      </dsp:nvSpPr>
      <dsp:spPr>
        <a:xfrm>
          <a:off x="0" y="2406098"/>
          <a:ext cx="7886700" cy="9042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8F286-ABDE-41C1-A4E4-7F627D4882F3}">
      <dsp:nvSpPr>
        <dsp:cNvPr id="0" name=""/>
        <dsp:cNvSpPr/>
      </dsp:nvSpPr>
      <dsp:spPr>
        <a:xfrm>
          <a:off x="273542" y="2609559"/>
          <a:ext cx="497835" cy="4973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F31E6B-492D-467C-B91F-3A749CE5AE0A}">
      <dsp:nvSpPr>
        <dsp:cNvPr id="0" name=""/>
        <dsp:cNvSpPr/>
      </dsp:nvSpPr>
      <dsp:spPr>
        <a:xfrm>
          <a:off x="1044919" y="2406098"/>
          <a:ext cx="6810131" cy="960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83" tIns="101683" rIns="101683" bIns="101683" numCol="1" spcCol="1270" anchor="ctr" anchorCtr="0">
          <a:noAutofit/>
        </a:bodyPr>
        <a:lstStyle/>
        <a:p>
          <a:pPr marL="0" lvl="0" indent="0" algn="l" defTabSz="889000">
            <a:lnSpc>
              <a:spcPct val="90000"/>
            </a:lnSpc>
            <a:spcBef>
              <a:spcPct val="0"/>
            </a:spcBef>
            <a:spcAft>
              <a:spcPct val="35000"/>
            </a:spcAft>
            <a:buNone/>
          </a:pPr>
          <a:r>
            <a:rPr lang="en-US" sz="2000" kern="1200">
              <a:latin typeface="Perpetua" panose="02020502060401020303" pitchFamily="18" charset="0"/>
            </a:rPr>
            <a:t>Staff failed to notify the physician of medication discrepancies for clarification orders, inaccurate profile. </a:t>
          </a:r>
        </a:p>
      </dsp:txBody>
      <dsp:txXfrm>
        <a:off x="1044919" y="2406098"/>
        <a:ext cx="6810131" cy="960788"/>
      </dsp:txXfrm>
    </dsp:sp>
    <dsp:sp modelId="{42FC5837-5D4E-4475-A956-5EF801B4FB86}">
      <dsp:nvSpPr>
        <dsp:cNvPr id="0" name=""/>
        <dsp:cNvSpPr/>
      </dsp:nvSpPr>
      <dsp:spPr>
        <a:xfrm>
          <a:off x="0" y="3607083"/>
          <a:ext cx="7886700" cy="9042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B39E86-BD84-4F41-A52A-52DB84B1368B}">
      <dsp:nvSpPr>
        <dsp:cNvPr id="0" name=""/>
        <dsp:cNvSpPr/>
      </dsp:nvSpPr>
      <dsp:spPr>
        <a:xfrm>
          <a:off x="273542" y="3810544"/>
          <a:ext cx="497835" cy="4973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81DDB7-30FD-47E7-B003-E0A58B7D042F}">
      <dsp:nvSpPr>
        <dsp:cNvPr id="0" name=""/>
        <dsp:cNvSpPr/>
      </dsp:nvSpPr>
      <dsp:spPr>
        <a:xfrm>
          <a:off x="1044919" y="3607083"/>
          <a:ext cx="6810131" cy="960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83" tIns="101683" rIns="101683" bIns="101683" numCol="1" spcCol="1270" anchor="ctr" anchorCtr="0">
          <a:noAutofit/>
        </a:bodyPr>
        <a:lstStyle/>
        <a:p>
          <a:pPr marL="0" lvl="0" indent="0" algn="l" defTabSz="889000">
            <a:lnSpc>
              <a:spcPct val="90000"/>
            </a:lnSpc>
            <a:spcBef>
              <a:spcPct val="0"/>
            </a:spcBef>
            <a:spcAft>
              <a:spcPct val="35000"/>
            </a:spcAft>
            <a:buNone/>
          </a:pPr>
          <a:r>
            <a:rPr lang="en-US" sz="2000" kern="1200">
              <a:latin typeface="Perpetua" panose="02020502060401020303" pitchFamily="18" charset="0"/>
            </a:rPr>
            <a:t>Staff failed to physically compare medication bottles to the medication profile during visits in homes, and failed to compare MARs in LTC facilities, inaccurate profile. </a:t>
          </a:r>
        </a:p>
      </dsp:txBody>
      <dsp:txXfrm>
        <a:off x="1044919" y="3607083"/>
        <a:ext cx="6810131" cy="960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22F82-9AFF-4B05-9688-15D4AD20B9A4}">
      <dsp:nvSpPr>
        <dsp:cNvPr id="0" name=""/>
        <dsp:cNvSpPr/>
      </dsp:nvSpPr>
      <dsp:spPr>
        <a:xfrm>
          <a:off x="0" y="3050"/>
          <a:ext cx="526391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5000D59-95C2-4440-81A1-997D36DC8B5A}">
      <dsp:nvSpPr>
        <dsp:cNvPr id="0" name=""/>
        <dsp:cNvSpPr/>
      </dsp:nvSpPr>
      <dsp:spPr>
        <a:xfrm>
          <a:off x="0" y="3050"/>
          <a:ext cx="5263917" cy="208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Perpetua" panose="02020502060401020303" pitchFamily="18" charset="0"/>
            </a:rPr>
            <a:t>-A situation in which an agency’s non-compliance with a Condition of Participation (CoP) has placed the health &amp; safety of patients at risk for serious harm, serious injury, serious impairment or death</a:t>
          </a:r>
          <a:endParaRPr lang="en-US" sz="2400" kern="1200" dirty="0">
            <a:latin typeface="Perpetua" panose="02020502060401020303" pitchFamily="18" charset="0"/>
          </a:endParaRPr>
        </a:p>
      </dsp:txBody>
      <dsp:txXfrm>
        <a:off x="0" y="3050"/>
        <a:ext cx="5263917" cy="2080766"/>
      </dsp:txXfrm>
    </dsp:sp>
    <dsp:sp modelId="{545A16DF-9AF0-4DDB-8A01-91F87D8EEDF6}">
      <dsp:nvSpPr>
        <dsp:cNvPr id="0" name=""/>
        <dsp:cNvSpPr/>
      </dsp:nvSpPr>
      <dsp:spPr>
        <a:xfrm>
          <a:off x="0" y="2083816"/>
          <a:ext cx="526391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B298F18-94AE-4F8F-B427-C5486F1F99FC}">
      <dsp:nvSpPr>
        <dsp:cNvPr id="0" name=""/>
        <dsp:cNvSpPr/>
      </dsp:nvSpPr>
      <dsp:spPr>
        <a:xfrm>
          <a:off x="0" y="2238813"/>
          <a:ext cx="5263917" cy="208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Perpetua" panose="02020502060401020303" pitchFamily="18" charset="0"/>
            </a:rPr>
            <a:t>-It represents the most severe and egregious threat to the health and safety of the patient</a:t>
          </a:r>
          <a:endParaRPr lang="en-US" sz="2400" kern="1200" dirty="0">
            <a:latin typeface="Perpetua" panose="02020502060401020303" pitchFamily="18" charset="0"/>
          </a:endParaRPr>
        </a:p>
      </dsp:txBody>
      <dsp:txXfrm>
        <a:off x="0" y="2238813"/>
        <a:ext cx="5263917" cy="2080766"/>
      </dsp:txXfrm>
    </dsp:sp>
    <dsp:sp modelId="{A27DA30F-6778-4648-8A1E-24C557142396}">
      <dsp:nvSpPr>
        <dsp:cNvPr id="0" name=""/>
        <dsp:cNvSpPr/>
      </dsp:nvSpPr>
      <dsp:spPr>
        <a:xfrm>
          <a:off x="0" y="3430426"/>
          <a:ext cx="526391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D6DA46E-8194-468E-B0EF-4BCE4C6E30B8}">
      <dsp:nvSpPr>
        <dsp:cNvPr id="0" name=""/>
        <dsp:cNvSpPr/>
      </dsp:nvSpPr>
      <dsp:spPr>
        <a:xfrm>
          <a:off x="0" y="3575351"/>
          <a:ext cx="5263917" cy="208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Perpetua" panose="02020502060401020303" pitchFamily="18" charset="0"/>
            </a:rPr>
            <a:t>-It carries the most serious sanctions for providers, such as: </a:t>
          </a:r>
        </a:p>
        <a:p>
          <a:pPr marL="0" lvl="0" indent="0" algn="l" defTabSz="1066800">
            <a:lnSpc>
              <a:spcPct val="90000"/>
            </a:lnSpc>
            <a:spcBef>
              <a:spcPct val="0"/>
            </a:spcBef>
            <a:spcAft>
              <a:spcPct val="35000"/>
            </a:spcAft>
            <a:buNone/>
          </a:pPr>
          <a:r>
            <a:rPr lang="en-US" sz="1800" b="1" kern="1200" dirty="0">
              <a:latin typeface="Perpetua" panose="02020502060401020303" pitchFamily="18" charset="0"/>
            </a:rPr>
            <a:t>CMP : Civil monetary penalty.</a:t>
          </a:r>
        </a:p>
        <a:p>
          <a:pPr marL="0" lvl="0" indent="0" algn="l" defTabSz="1066800">
            <a:lnSpc>
              <a:spcPct val="90000"/>
            </a:lnSpc>
            <a:spcBef>
              <a:spcPct val="0"/>
            </a:spcBef>
            <a:spcAft>
              <a:spcPct val="35000"/>
            </a:spcAft>
            <a:buNone/>
          </a:pPr>
          <a:r>
            <a:rPr lang="en-US" sz="1800" b="1" kern="1200" dirty="0">
              <a:latin typeface="Perpetua" panose="02020502060401020303" pitchFamily="18" charset="0"/>
            </a:rPr>
            <a:t>Denial of payment for new admission.</a:t>
          </a:r>
        </a:p>
        <a:p>
          <a:pPr marL="0" lvl="0" indent="0" algn="l" defTabSz="1066800">
            <a:lnSpc>
              <a:spcPct val="90000"/>
            </a:lnSpc>
            <a:spcBef>
              <a:spcPct val="0"/>
            </a:spcBef>
            <a:spcAft>
              <a:spcPct val="35000"/>
            </a:spcAft>
            <a:buNone/>
          </a:pPr>
          <a:r>
            <a:rPr lang="en-US" sz="1800" b="1" kern="1200" dirty="0">
              <a:latin typeface="Perpetua" panose="02020502060401020303" pitchFamily="18" charset="0"/>
            </a:rPr>
            <a:t>Temporary administrator.</a:t>
          </a:r>
        </a:p>
        <a:p>
          <a:pPr marL="0" lvl="0" indent="0" algn="l" defTabSz="1066800">
            <a:lnSpc>
              <a:spcPct val="90000"/>
            </a:lnSpc>
            <a:spcBef>
              <a:spcPct val="0"/>
            </a:spcBef>
            <a:spcAft>
              <a:spcPct val="35000"/>
            </a:spcAft>
            <a:buNone/>
          </a:pPr>
          <a:r>
            <a:rPr lang="en-US" sz="1800" b="1" kern="1200" dirty="0">
              <a:latin typeface="Perpetua" panose="02020502060401020303" pitchFamily="18" charset="0"/>
            </a:rPr>
            <a:t>Directed plan of correction.</a:t>
          </a:r>
          <a:endParaRPr lang="en-US" sz="1800" kern="1200" dirty="0">
            <a:latin typeface="Perpetua" panose="02020502060401020303" pitchFamily="18" charset="0"/>
          </a:endParaRPr>
        </a:p>
        <a:p>
          <a:pPr marL="0" lvl="0" indent="0" algn="l" defTabSz="1066800">
            <a:lnSpc>
              <a:spcPct val="90000"/>
            </a:lnSpc>
            <a:spcBef>
              <a:spcPct val="0"/>
            </a:spcBef>
            <a:spcAft>
              <a:spcPct val="35000"/>
            </a:spcAft>
            <a:buNone/>
          </a:pPr>
          <a:r>
            <a:rPr lang="en-US" sz="1600" b="1" kern="1200" dirty="0">
              <a:latin typeface="Perpetua" panose="02020502060401020303" pitchFamily="18" charset="0"/>
            </a:rPr>
            <a:t> </a:t>
          </a:r>
        </a:p>
      </dsp:txBody>
      <dsp:txXfrm>
        <a:off x="0" y="3575351"/>
        <a:ext cx="5263917" cy="208076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0.12281</cdr:x>
      <cdr:y>0.345</cdr:y>
    </cdr:from>
    <cdr:to>
      <cdr:x>0.18421</cdr:x>
      <cdr:y>0.465</cdr:y>
    </cdr:to>
    <cdr:sp macro="" textlink="">
      <cdr:nvSpPr>
        <cdr:cNvPr id="2" name="TextBox 1"/>
        <cdr:cNvSpPr txBox="1"/>
      </cdr:nvSpPr>
      <cdr:spPr>
        <a:xfrm xmlns:a="http://schemas.openxmlformats.org/drawingml/2006/main">
          <a:off x="1066800" y="1752600"/>
          <a:ext cx="5334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solidFill>
                <a:schemeClr val="tx1"/>
              </a:solidFill>
            </a:rPr>
            <a:t>  </a:t>
          </a:r>
          <a:endParaRPr lang="en-US" sz="14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0.12281</cdr:x>
      <cdr:y>0.345</cdr:y>
    </cdr:from>
    <cdr:to>
      <cdr:x>0.18421</cdr:x>
      <cdr:y>0.465</cdr:y>
    </cdr:to>
    <cdr:sp macro="" textlink="">
      <cdr:nvSpPr>
        <cdr:cNvPr id="2" name="TextBox 1"/>
        <cdr:cNvSpPr txBox="1"/>
      </cdr:nvSpPr>
      <cdr:spPr>
        <a:xfrm xmlns:a="http://schemas.openxmlformats.org/drawingml/2006/main">
          <a:off x="1066800" y="1752600"/>
          <a:ext cx="5334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solidFill>
                <a:schemeClr val="tx1"/>
              </a:solidFill>
            </a:rPr>
            <a:t>  </a:t>
          </a:r>
          <a:endParaRPr lang="en-US" sz="14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2"/>
            <a:ext cx="2971800" cy="466725"/>
          </a:xfrm>
          <a:prstGeom prst="rect">
            <a:avLst/>
          </a:prstGeom>
        </p:spPr>
        <p:txBody>
          <a:bodyPr vert="horz" lIns="91440" tIns="45720" rIns="91440" bIns="45720" rtlCol="0"/>
          <a:lstStyle>
            <a:lvl1pPr algn="r">
              <a:defRPr sz="1200"/>
            </a:lvl1pPr>
          </a:lstStyle>
          <a:p>
            <a:fld id="{0A1B0144-CEAD-4AE1-9409-CC057B48EB11}" type="datetimeFigureOut">
              <a:rPr lang="en-US" smtClean="0"/>
              <a:t>04/23/2024</a:t>
            </a:fld>
            <a:endParaRPr lang="en-US" dirty="0"/>
          </a:p>
        </p:txBody>
      </p:sp>
      <p:sp>
        <p:nvSpPr>
          <p:cNvPr id="4" name="Footer Placeholder 3"/>
          <p:cNvSpPr>
            <a:spLocks noGrp="1"/>
          </p:cNvSpPr>
          <p:nvPr>
            <p:ph type="ftr" sz="quarter" idx="2"/>
          </p:nvPr>
        </p:nvSpPr>
        <p:spPr>
          <a:xfrm>
            <a:off x="0" y="8829677"/>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7"/>
            <a:ext cx="2971800" cy="466725"/>
          </a:xfrm>
          <a:prstGeom prst="rect">
            <a:avLst/>
          </a:prstGeom>
        </p:spPr>
        <p:txBody>
          <a:bodyPr vert="horz" lIns="91440" tIns="45720" rIns="91440" bIns="45720" rtlCol="0" anchor="b"/>
          <a:lstStyle>
            <a:lvl1pPr algn="r">
              <a:defRPr sz="1200"/>
            </a:lvl1pPr>
          </a:lstStyle>
          <a:p>
            <a:fld id="{70CD4A64-980E-4638-B4A0-37191DBCF74C}" type="slidenum">
              <a:rPr lang="en-US" smtClean="0"/>
              <a:t>‹#›</a:t>
            </a:fld>
            <a:endParaRPr lang="en-US" dirty="0"/>
          </a:p>
        </p:txBody>
      </p:sp>
    </p:spTree>
    <p:extLst>
      <p:ext uri="{BB962C8B-B14F-4D97-AF65-F5344CB8AC3E}">
        <p14:creationId xmlns:p14="http://schemas.microsoft.com/office/powerpoint/2010/main" val="1149869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7CA2E50-CD58-4ACB-AA81-FE04F20E4696}" type="datetimeFigureOut">
              <a:rPr lang="en-US" smtClean="0"/>
              <a:t>04/23/2024</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B9A9AF5-7083-4D4C-8DBB-D654E37BE01F}" type="slidenum">
              <a:rPr lang="en-US" smtClean="0"/>
              <a:t>‹#›</a:t>
            </a:fld>
            <a:endParaRPr lang="en-US"/>
          </a:p>
        </p:txBody>
      </p:sp>
    </p:spTree>
    <p:extLst>
      <p:ext uri="{BB962C8B-B14F-4D97-AF65-F5344CB8AC3E}">
        <p14:creationId xmlns:p14="http://schemas.microsoft.com/office/powerpoint/2010/main" val="376635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FD45CFA-35F0-43C0-91BD-C39E48B442DA}" type="slidenum">
              <a:rPr lang="en-US" altLang="en-US"/>
              <a:pPr/>
              <a:t>‹#›</a:t>
            </a:fld>
            <a:endParaRPr lang="en-US" altLang="en-US" dirty="0"/>
          </a:p>
        </p:txBody>
      </p:sp>
    </p:spTree>
    <p:extLst>
      <p:ext uri="{BB962C8B-B14F-4D97-AF65-F5344CB8AC3E}">
        <p14:creationId xmlns:p14="http://schemas.microsoft.com/office/powerpoint/2010/main" val="333807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E34A242-2C83-4178-9804-BFDDB34F5A90}" type="slidenum">
              <a:rPr lang="en-US" altLang="en-US"/>
              <a:pPr/>
              <a:t>‹#›</a:t>
            </a:fld>
            <a:endParaRPr lang="en-US" altLang="en-US" dirty="0"/>
          </a:p>
        </p:txBody>
      </p:sp>
    </p:spTree>
    <p:extLst>
      <p:ext uri="{BB962C8B-B14F-4D97-AF65-F5344CB8AC3E}">
        <p14:creationId xmlns:p14="http://schemas.microsoft.com/office/powerpoint/2010/main" val="35181755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4043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213763" y="1853232"/>
            <a:ext cx="2366010" cy="3154680"/>
          </a:xfrm>
          <a:prstGeom prst="ellipse">
            <a:avLst/>
          </a:prstGeom>
          <a:pattFill prst="wdDnDiag">
            <a:fgClr>
              <a:schemeClr val="bg1">
                <a:lumMod val="90000"/>
                <a:lumOff val="10000"/>
              </a:schemeClr>
            </a:fgClr>
            <a:bgClr>
              <a:schemeClr val="bg1"/>
            </a:bgClr>
          </a:pattFill>
          <a:ln w="63500">
            <a:solidFill>
              <a:schemeClr val="bg2"/>
            </a:solidFill>
          </a:ln>
        </p:spPr>
        <p:txBody>
          <a:bodyPr anchor="ctr"/>
          <a:lstStyle>
            <a:lvl1pPr algn="ctr">
              <a:buNone/>
              <a:defRPr sz="1500">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5335465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6149373" y="1038253"/>
            <a:ext cx="1186083" cy="1650542"/>
          </a:xfrm>
          <a:prstGeom prst="ellipse">
            <a:avLst/>
          </a:prstGeom>
          <a:pattFill prst="wdDnDiag">
            <a:fgClr>
              <a:schemeClr val="bg1">
                <a:lumMod val="90000"/>
                <a:lumOff val="10000"/>
              </a:schemeClr>
            </a:fgClr>
            <a:bgClr>
              <a:schemeClr val="bg1"/>
            </a:bgClr>
          </a:pattFill>
        </p:spPr>
        <p:txBody>
          <a:bodyPr anchor="ctr"/>
          <a:lstStyle>
            <a:lvl1pPr algn="ctr">
              <a:buNone/>
              <a:defRPr lang="en-US" sz="750" dirty="0">
                <a:latin typeface="Arial" panose="020B0604020202020204" pitchFamily="34" charset="0"/>
              </a:defRPr>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6562828" y="3084471"/>
            <a:ext cx="3095558" cy="4127002"/>
          </a:xfrm>
          <a:prstGeom prst="ellipse">
            <a:avLst/>
          </a:prstGeom>
          <a:pattFill prst="wdDnDiag">
            <a:fgClr>
              <a:schemeClr val="bg1">
                <a:lumMod val="90000"/>
                <a:lumOff val="10000"/>
              </a:schemeClr>
            </a:fgClr>
            <a:bgClr>
              <a:schemeClr val="bg1"/>
            </a:bgClr>
          </a:pattFill>
          <a:effectLst>
            <a:softEdge rad="127000"/>
          </a:effectLst>
        </p:spPr>
        <p:txBody>
          <a:bodyPr anchor="ctr"/>
          <a:lstStyle>
            <a:lvl1pPr algn="ctr">
              <a:buNone/>
              <a:defRPr lang="en-US" sz="1050" dirty="0">
                <a:latin typeface="Arial" panose="020B0604020202020204" pitchFamily="34" charset="0"/>
              </a:defRPr>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3440430" y="5266481"/>
            <a:ext cx="2263140" cy="3017520"/>
          </a:xfrm>
          <a:prstGeom prst="ellipse">
            <a:avLst/>
          </a:prstGeom>
          <a:pattFill prst="wdDnDiag">
            <a:fgClr>
              <a:schemeClr val="bg1">
                <a:lumMod val="90000"/>
                <a:lumOff val="10000"/>
              </a:schemeClr>
            </a:fgClr>
            <a:bgClr>
              <a:schemeClr val="bg1"/>
            </a:bgClr>
          </a:pattFill>
          <a:effectLst>
            <a:softEdge rad="31750"/>
          </a:effectLst>
        </p:spPr>
        <p:txBody>
          <a:bodyPr anchor="ctr"/>
          <a:lstStyle>
            <a:lvl1pPr algn="ctr">
              <a:buNone/>
              <a:defRPr lang="en-US" sz="675" dirty="0">
                <a:latin typeface="Arial" panose="020B0604020202020204" pitchFamily="34" charset="0"/>
              </a:defRPr>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2773940" y="4572001"/>
            <a:ext cx="598866" cy="833376"/>
          </a:xfrm>
          <a:prstGeom prst="ellipse">
            <a:avLst/>
          </a:prstGeom>
          <a:pattFill prst="wdDnDiag">
            <a:fgClr>
              <a:schemeClr val="bg1">
                <a:lumMod val="90000"/>
                <a:lumOff val="10000"/>
              </a:schemeClr>
            </a:fgClr>
            <a:bgClr>
              <a:schemeClr val="bg1"/>
            </a:bgClr>
          </a:pattFill>
          <a:effectLst>
            <a:softEdge rad="12700"/>
          </a:effectLst>
        </p:spPr>
        <p:txBody>
          <a:bodyPr anchor="ctr"/>
          <a:lstStyle>
            <a:lvl1pPr algn="ctr">
              <a:buNone/>
              <a:defRPr lang="en-US" sz="600" dirty="0">
                <a:latin typeface="Arial" panose="020B0604020202020204" pitchFamily="34" charset="0"/>
              </a:defRPr>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1730627" y="132178"/>
            <a:ext cx="1851335" cy="2468880"/>
          </a:xfrm>
          <a:prstGeom prst="ellipse">
            <a:avLst/>
          </a:prstGeom>
          <a:pattFill prst="wdDnDiag">
            <a:fgClr>
              <a:schemeClr val="bg1">
                <a:lumMod val="90000"/>
                <a:lumOff val="10000"/>
              </a:schemeClr>
            </a:fgClr>
            <a:bgClr>
              <a:schemeClr val="bg1"/>
            </a:bgClr>
          </a:pattFill>
          <a:effectLst>
            <a:softEdge rad="31750"/>
          </a:effectLst>
        </p:spPr>
        <p:txBody>
          <a:bodyPr anchor="ctr"/>
          <a:lstStyle>
            <a:lvl1pPr algn="ctr">
              <a:buNone/>
              <a:defRPr lang="en-US" sz="675" dirty="0">
                <a:latin typeface="Arial" panose="020B0604020202020204" pitchFamily="34" charset="0"/>
              </a:defRPr>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428514" y="3136292"/>
            <a:ext cx="1508760" cy="2011680"/>
          </a:xfrm>
          <a:prstGeom prst="ellipse">
            <a:avLst/>
          </a:prstGeom>
          <a:pattFill prst="wdDnDiag">
            <a:fgClr>
              <a:schemeClr val="bg1">
                <a:lumMod val="90000"/>
                <a:lumOff val="10000"/>
              </a:schemeClr>
            </a:fgClr>
            <a:bgClr>
              <a:schemeClr val="bg1"/>
            </a:bgClr>
          </a:pattFill>
        </p:spPr>
        <p:txBody>
          <a:bodyPr anchor="ctr"/>
          <a:lstStyle>
            <a:lvl1pPr algn="ctr">
              <a:buNone/>
              <a:defRPr lang="en-US" sz="1050" dirty="0">
                <a:latin typeface="Arial" panose="020B0604020202020204" pitchFamily="34" charset="0"/>
              </a:defRPr>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4572000" y="1637001"/>
            <a:ext cx="481263" cy="669720"/>
          </a:xfrm>
          <a:prstGeom prst="ellipse">
            <a:avLst/>
          </a:prstGeom>
          <a:pattFill prst="wdDnDiag">
            <a:fgClr>
              <a:schemeClr val="bg1">
                <a:lumMod val="90000"/>
                <a:lumOff val="10000"/>
              </a:schemeClr>
            </a:fgClr>
            <a:bgClr>
              <a:schemeClr val="bg1"/>
            </a:bgClr>
          </a:pattFill>
          <a:effectLst>
            <a:softEdge rad="31750"/>
          </a:effectLst>
        </p:spPr>
        <p:txBody>
          <a:bodyPr anchor="ctr"/>
          <a:lstStyle>
            <a:lvl1pPr algn="ctr">
              <a:buNone/>
              <a:defRPr lang="en-US" sz="525" dirty="0">
                <a:latin typeface="Arial" panose="020B0604020202020204" pitchFamily="34" charset="0"/>
              </a:defRPr>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153254" y="1302141"/>
            <a:ext cx="481263" cy="669720"/>
          </a:xfrm>
          <a:prstGeom prst="ellipse">
            <a:avLst/>
          </a:prstGeom>
          <a:pattFill prst="wdDnDiag">
            <a:fgClr>
              <a:schemeClr val="bg1">
                <a:lumMod val="90000"/>
                <a:lumOff val="10000"/>
              </a:schemeClr>
            </a:fgClr>
            <a:bgClr>
              <a:schemeClr val="bg1"/>
            </a:bgClr>
          </a:pattFill>
          <a:effectLst>
            <a:softEdge rad="63500"/>
          </a:effectLst>
        </p:spPr>
        <p:txBody>
          <a:bodyPr anchor="ctr"/>
          <a:lstStyle>
            <a:lvl1pPr algn="ctr">
              <a:buNone/>
              <a:defRPr lang="en-US" sz="375" dirty="0">
                <a:latin typeface="Arial" panose="020B0604020202020204" pitchFamily="34" charset="0"/>
              </a:defRPr>
            </a:lvl1pPr>
          </a:lstStyle>
          <a:p>
            <a:r>
              <a:rPr lang="en-US" dirty="0"/>
              <a:t>image</a:t>
            </a:r>
          </a:p>
        </p:txBody>
      </p:sp>
    </p:spTree>
    <p:extLst>
      <p:ext uri="{BB962C8B-B14F-4D97-AF65-F5344CB8AC3E}">
        <p14:creationId xmlns:p14="http://schemas.microsoft.com/office/powerpoint/2010/main" val="24649435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9144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3775249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1"/>
            <a:ext cx="8343900" cy="2895601"/>
          </a:xfrm>
          <a:prstGeom prst="rect">
            <a:avLst/>
          </a:prstGeom>
          <a:pattFill prst="wdDnDiag">
            <a:fgClr>
              <a:schemeClr val="bg1">
                <a:lumMod val="90000"/>
                <a:lumOff val="10000"/>
              </a:schemeClr>
            </a:fgClr>
            <a:bgClr>
              <a:schemeClr val="bg1"/>
            </a:bgClr>
          </a:pattFill>
        </p:spPr>
        <p:txBody>
          <a:bodyPr anchor="ct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tx1"/>
                </a:solidFill>
                <a:latin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955789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4572000" y="0"/>
            <a:ext cx="4572000" cy="6858000"/>
          </a:xfrm>
          <a:prstGeom prst="rect">
            <a:avLst/>
          </a:prstGeom>
          <a:pattFill prst="wdDnDiag">
            <a:fgClr>
              <a:schemeClr val="bg1">
                <a:lumMod val="90000"/>
                <a:lumOff val="10000"/>
              </a:schemeClr>
            </a:fgClr>
            <a:bgClr>
              <a:schemeClr val="bg1"/>
            </a:bgClr>
          </a:patt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tx1"/>
                </a:solidFill>
                <a:latin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94769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4572000" cy="6858000"/>
          </a:xfrm>
          <a:prstGeom prst="rect">
            <a:avLst/>
          </a:prstGeom>
          <a:pattFill prst="wdDnDiag">
            <a:fgClr>
              <a:schemeClr val="bg1">
                <a:lumMod val="90000"/>
                <a:lumOff val="10000"/>
              </a:schemeClr>
            </a:fgClr>
            <a:bgClr>
              <a:schemeClr val="bg1"/>
            </a:bgClr>
          </a:patt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tx1"/>
                </a:solidFill>
                <a:latin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8304202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9144000" cy="6858000"/>
          </a:xfrm>
          <a:prstGeom prst="rect">
            <a:avLst/>
          </a:prstGeom>
          <a:pattFill prst="wdDnDiag">
            <a:fgClr>
              <a:schemeClr val="bg1">
                <a:lumMod val="90000"/>
                <a:lumOff val="10000"/>
              </a:schemeClr>
            </a:fgClr>
            <a:bgClr>
              <a:schemeClr val="bg1"/>
            </a:bgClr>
          </a:pattFill>
        </p:spPr>
        <p:txBody>
          <a:bodyPr anchor="ct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tx1"/>
                </a:solidFill>
                <a:latin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4938775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9144000" cy="6858000"/>
          </a:xfrm>
          <a:prstGeom prst="rect">
            <a:avLst/>
          </a:prstGeom>
          <a:pattFill prst="wdDnDiag">
            <a:fgClr>
              <a:schemeClr val="bg1">
                <a:lumMod val="90000"/>
                <a:lumOff val="10000"/>
              </a:schemeClr>
            </a:fgClr>
            <a:bgClr>
              <a:schemeClr val="bg1"/>
            </a:bgClr>
          </a:pattFill>
        </p:spPr>
        <p:txBody>
          <a:bodyPr anchor="ct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tx1"/>
                </a:solidFill>
              </a:defRPr>
            </a:lvl1pPr>
            <a:lvl9pPr>
              <a:defRPr>
                <a:latin typeface="Arial" panose="020B0604020202020204" pitchFamily="34" charset="0"/>
              </a:defRPr>
            </a:lvl9pPr>
          </a:lstStyle>
          <a:p>
            <a:pPr marL="2914650" marR="0" lvl="8"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8880965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944931" y="917008"/>
            <a:ext cx="1596288"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49234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6B9E320-1588-4E9D-A170-900EFFF4ED19}" type="slidenum">
              <a:rPr lang="en-US" altLang="en-US"/>
              <a:pPr/>
              <a:t>‹#›</a:t>
            </a:fld>
            <a:endParaRPr lang="en-US" altLang="en-US" dirty="0"/>
          </a:p>
        </p:txBody>
      </p:sp>
    </p:spTree>
    <p:extLst>
      <p:ext uri="{BB962C8B-B14F-4D97-AF65-F5344CB8AC3E}">
        <p14:creationId xmlns:p14="http://schemas.microsoft.com/office/powerpoint/2010/main" val="30804925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3486149"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459066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3880412"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8333691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3168569"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6279901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3502456" y="0"/>
            <a:ext cx="5641544"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7900963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0461" y="2156072"/>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012497" y="2156072"/>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3604532" y="2156072"/>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5196568" y="2156072"/>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6788603" y="2156072"/>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38417257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3604532" y="11881344"/>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3604532" y="6320959"/>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3222000" y="1629000"/>
            <a:ext cx="27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3604532" y="9064872"/>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3604532" y="14697816"/>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4271715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3604532" y="9087344"/>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3221518" y="1629000"/>
            <a:ext cx="27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3603568" y="-2051282"/>
            <a:ext cx="19359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3604532" y="6328082"/>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3604532" y="11903816"/>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3921476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3604532" y="6383300"/>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3603568" y="-2106500"/>
            <a:ext cx="19359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3603568" y="-4924258"/>
            <a:ext cx="19359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3221518" y="1629000"/>
            <a:ext cx="27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3604532" y="9199772"/>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2274242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3221518" y="1629000"/>
            <a:ext cx="27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3603568" y="-4922972"/>
            <a:ext cx="19359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3603568" y="-7740730"/>
            <a:ext cx="19359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3603568" y="-2105214"/>
            <a:ext cx="19359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3604532" y="6382014"/>
            <a:ext cx="1934936"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3601051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3604050" y="-2142900"/>
            <a:ext cx="19359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3603568" y="-7850023"/>
            <a:ext cx="19359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3603568" y="-10667781"/>
            <a:ext cx="19359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3603568" y="-5032265"/>
            <a:ext cx="19359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3222000" y="1629000"/>
            <a:ext cx="27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487637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D4F839D-C24D-47A8-A3FD-ADDC5DCDD4CA}" type="slidenum">
              <a:rPr lang="en-US" altLang="en-US"/>
              <a:pPr/>
              <a:t>‹#›</a:t>
            </a:fld>
            <a:endParaRPr lang="en-US" altLang="en-US" dirty="0"/>
          </a:p>
        </p:txBody>
      </p:sp>
    </p:spTree>
    <p:extLst>
      <p:ext uri="{BB962C8B-B14F-4D97-AF65-F5344CB8AC3E}">
        <p14:creationId xmlns:p14="http://schemas.microsoft.com/office/powerpoint/2010/main" val="15754727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3356610" y="264160"/>
            <a:ext cx="809244"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558546" y="2032000"/>
            <a:ext cx="809244"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3360420" y="2029969"/>
            <a:ext cx="809244"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6162294" y="2027938"/>
            <a:ext cx="809244"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162050" y="3426969"/>
            <a:ext cx="61722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162050" y="4571996"/>
            <a:ext cx="61722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162050" y="5717023"/>
            <a:ext cx="61722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3956063" y="3424938"/>
            <a:ext cx="61722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3956063" y="4569965"/>
            <a:ext cx="61722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3956063" y="5714992"/>
            <a:ext cx="61722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6750077" y="3422907"/>
            <a:ext cx="61722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6750077" y="4567934"/>
            <a:ext cx="61722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6750077" y="5712961"/>
            <a:ext cx="61722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Tree>
    <p:extLst>
      <p:ext uri="{BB962C8B-B14F-4D97-AF65-F5344CB8AC3E}">
        <p14:creationId xmlns:p14="http://schemas.microsoft.com/office/powerpoint/2010/main" val="24472914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671322" y="2712720"/>
            <a:ext cx="864108"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2577452" y="612122"/>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2577452" y="2835553"/>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2577452" y="4944382"/>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4659209" y="612122"/>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4659209" y="2835553"/>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4659209" y="4944382"/>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5841125" y="612122"/>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5841125" y="2835553"/>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5841125" y="4944382"/>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7023041" y="612122"/>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7023041" y="2835553"/>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7023041" y="4944382"/>
            <a:ext cx="672084"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050">
                <a:solidFill>
                  <a:schemeClr val="tx1"/>
                </a:solidFill>
                <a:latin typeface="Arial" panose="020B0604020202020204" pitchFamily="34" charset="0"/>
              </a:defRPr>
            </a:lvl1pPr>
          </a:lstStyle>
          <a:p>
            <a:r>
              <a:rPr lang="en-MY" dirty="0"/>
              <a:t>Image</a:t>
            </a:r>
          </a:p>
        </p:txBody>
      </p:sp>
    </p:spTree>
    <p:extLst>
      <p:ext uri="{BB962C8B-B14F-4D97-AF65-F5344CB8AC3E}">
        <p14:creationId xmlns:p14="http://schemas.microsoft.com/office/powerpoint/2010/main" val="9858603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4001066" y="2686613"/>
            <a:ext cx="113157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tx1"/>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2994479" y="1331088"/>
            <a:ext cx="92583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5226887" y="1327422"/>
            <a:ext cx="92583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2996457" y="4292471"/>
            <a:ext cx="92583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5228864" y="4288805"/>
            <a:ext cx="92583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058956" y="705349"/>
            <a:ext cx="65151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058956" y="2339243"/>
            <a:ext cx="65151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043170" y="3673998"/>
            <a:ext cx="65151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043170" y="5307892"/>
            <a:ext cx="65151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6430877" y="691909"/>
            <a:ext cx="65151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6430877" y="2325803"/>
            <a:ext cx="65151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6430877" y="3635882"/>
            <a:ext cx="65151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6430877" y="5269776"/>
            <a:ext cx="65151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445057" y="846138"/>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856663" y="842712"/>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268269" y="839286"/>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437563" y="2479885"/>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849169" y="2476459"/>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260775" y="2473033"/>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430069" y="3811800"/>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841675" y="3808374"/>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253281" y="3804948"/>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422575" y="5451786"/>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834181" y="5448360"/>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245787" y="5444934"/>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8473017" y="852990"/>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7884623" y="849564"/>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7296230" y="846138"/>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8465523" y="2486737"/>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7877129" y="2483311"/>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7288736" y="2479885"/>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8458029" y="3818652"/>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7869635" y="3815226"/>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7281242" y="3811800"/>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8450535" y="5458638"/>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7862141" y="5455212"/>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7273748" y="5451786"/>
            <a:ext cx="425196"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825">
                <a:solidFill>
                  <a:schemeClr val="tx1"/>
                </a:solidFill>
                <a:latin typeface="Arial" panose="020B0604020202020204" pitchFamily="34" charset="0"/>
              </a:defRPr>
            </a:lvl1pPr>
          </a:lstStyle>
          <a:p>
            <a:r>
              <a:rPr lang="en-MY" dirty="0"/>
              <a:t>Image</a:t>
            </a:r>
          </a:p>
        </p:txBody>
      </p:sp>
    </p:spTree>
    <p:extLst>
      <p:ext uri="{BB962C8B-B14F-4D97-AF65-F5344CB8AC3E}">
        <p14:creationId xmlns:p14="http://schemas.microsoft.com/office/powerpoint/2010/main" val="15806189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091565" y="3108367"/>
            <a:ext cx="390906"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675">
                <a:solidFill>
                  <a:schemeClr val="tx1"/>
                </a:solidFill>
                <a:latin typeface="Arial" panose="020B0604020202020204" pitchFamily="34" charset="0"/>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3639312" y="3108367"/>
            <a:ext cx="390906"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675">
                <a:solidFill>
                  <a:schemeClr val="tx1"/>
                </a:solidFill>
                <a:latin typeface="Arial" panose="020B0604020202020204" pitchFamily="34" charset="0"/>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6273165" y="3108367"/>
            <a:ext cx="390906"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675">
                <a:solidFill>
                  <a:schemeClr val="tx1"/>
                </a:solidFill>
                <a:latin typeface="Arial" panose="020B0604020202020204" pitchFamily="34" charset="0"/>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3640397" y="1650630"/>
            <a:ext cx="390906"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675">
                <a:solidFill>
                  <a:schemeClr val="tx1"/>
                </a:solidFill>
                <a:latin typeface="Arial" panose="020B0604020202020204" pitchFamily="34" charset="0"/>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24704800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3414491" y="1187880"/>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4229100" y="2925563"/>
            <a:ext cx="6858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bg2"/>
            </a:solid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2518771" y="1001122"/>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1710405" y="1427261"/>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252661" y="2471792"/>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246939" y="3575561"/>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1742858" y="4550710"/>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2584856" y="4943553"/>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3408795" y="4755793"/>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3017414" y="3743805"/>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188227" y="3558298"/>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188227" y="2420237"/>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3040121" y="2203423"/>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4986787" y="1204692"/>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5844539" y="999666"/>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6677996" y="1442176"/>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7150534" y="2473656"/>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7172475" y="3575561"/>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6663163" y="4570885"/>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5821202" y="4967333"/>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4996517" y="4755793"/>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5381024" y="3714679"/>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6222972" y="3554288"/>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6222977" y="2455861"/>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5365054" y="2226725"/>
            <a:ext cx="717906"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Tree>
    <p:extLst>
      <p:ext uri="{BB962C8B-B14F-4D97-AF65-F5344CB8AC3E}">
        <p14:creationId xmlns:p14="http://schemas.microsoft.com/office/powerpoint/2010/main" val="28764122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3886200" y="2286964"/>
            <a:ext cx="13716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5788649" y="2561284"/>
            <a:ext cx="96012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2389478" y="2561284"/>
            <a:ext cx="96012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350">
                <a:solidFill>
                  <a:schemeClr val="tx1"/>
                </a:solidFill>
                <a:latin typeface="Arial" panose="020B0604020202020204" pitchFamily="34" charset="0"/>
              </a:defRPr>
            </a:lvl1pPr>
          </a:lstStyle>
          <a:p>
            <a:r>
              <a:rPr lang="en-MY" dirty="0"/>
              <a:t>Image</a:t>
            </a:r>
          </a:p>
        </p:txBody>
      </p:sp>
    </p:spTree>
    <p:extLst>
      <p:ext uri="{BB962C8B-B14F-4D97-AF65-F5344CB8AC3E}">
        <p14:creationId xmlns:p14="http://schemas.microsoft.com/office/powerpoint/2010/main" val="16612382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5290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456305" y="3459671"/>
            <a:ext cx="27432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3200400" y="625031"/>
            <a:ext cx="27432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5944495" y="3459671"/>
            <a:ext cx="27432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23249221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456305" y="625031"/>
            <a:ext cx="27432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3200400" y="3459671"/>
            <a:ext cx="27432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5944495" y="625031"/>
            <a:ext cx="27432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13063145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2290572"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1</a:t>
            </a:r>
          </a:p>
        </p:txBody>
      </p:sp>
    </p:spTree>
    <p:extLst>
      <p:ext uri="{BB962C8B-B14F-4D97-AF65-F5344CB8AC3E}">
        <p14:creationId xmlns:p14="http://schemas.microsoft.com/office/powerpoint/2010/main" val="2657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F290D60-4ED1-44CC-82AD-E502103BF100}" type="slidenum">
              <a:rPr lang="en-US" altLang="en-US"/>
              <a:pPr/>
              <a:t>‹#›</a:t>
            </a:fld>
            <a:endParaRPr lang="en-US" altLang="en-US" dirty="0"/>
          </a:p>
        </p:txBody>
      </p:sp>
    </p:spTree>
    <p:extLst>
      <p:ext uri="{BB962C8B-B14F-4D97-AF65-F5344CB8AC3E}">
        <p14:creationId xmlns:p14="http://schemas.microsoft.com/office/powerpoint/2010/main" val="30271241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2290572" y="0"/>
            <a:ext cx="2290572"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2</a:t>
            </a:r>
          </a:p>
        </p:txBody>
      </p:sp>
    </p:spTree>
    <p:extLst>
      <p:ext uri="{BB962C8B-B14F-4D97-AF65-F5344CB8AC3E}">
        <p14:creationId xmlns:p14="http://schemas.microsoft.com/office/powerpoint/2010/main" val="570375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4581144" y="0"/>
            <a:ext cx="2290572"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3</a:t>
            </a:r>
          </a:p>
        </p:txBody>
      </p:sp>
    </p:spTree>
    <p:extLst>
      <p:ext uri="{BB962C8B-B14F-4D97-AF65-F5344CB8AC3E}">
        <p14:creationId xmlns:p14="http://schemas.microsoft.com/office/powerpoint/2010/main" val="18809428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6871716" y="0"/>
            <a:ext cx="2290572"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4</a:t>
            </a:r>
          </a:p>
        </p:txBody>
      </p:sp>
    </p:spTree>
    <p:extLst>
      <p:ext uri="{BB962C8B-B14F-4D97-AF65-F5344CB8AC3E}">
        <p14:creationId xmlns:p14="http://schemas.microsoft.com/office/powerpoint/2010/main" val="13949947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4590288" y="0"/>
            <a:ext cx="4572000"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4590289"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4590288" y="4572000"/>
            <a:ext cx="4572000"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33612447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4572000"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4572000" y="2286000"/>
            <a:ext cx="4572000"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4572000"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28052671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69448" y="105913"/>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3696563" y="105913"/>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5510121" y="105913"/>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7323679" y="105913"/>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69448" y="2359152"/>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1883006" y="2359152"/>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5510121" y="2359152"/>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7323679" y="2359152"/>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69448" y="4612391"/>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1883006" y="4612391"/>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3696563" y="4612391"/>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7323679" y="4612391"/>
            <a:ext cx="1721358"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38738459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781291"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9166860"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7506709"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5869419"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4</a:t>
            </a:r>
          </a:p>
        </p:txBody>
      </p:sp>
    </p:spTree>
    <p:extLst>
      <p:ext uri="{BB962C8B-B14F-4D97-AF65-F5344CB8AC3E}">
        <p14:creationId xmlns:p14="http://schemas.microsoft.com/office/powerpoint/2010/main" val="38583196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7578090"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784619"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9177809"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7510038"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4</a:t>
            </a:r>
          </a:p>
        </p:txBody>
      </p:sp>
    </p:spTree>
    <p:extLst>
      <p:ext uri="{BB962C8B-B14F-4D97-AF65-F5344CB8AC3E}">
        <p14:creationId xmlns:p14="http://schemas.microsoft.com/office/powerpoint/2010/main" val="24499807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5958384"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7595675"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767035"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9190704"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4</a:t>
            </a:r>
          </a:p>
        </p:txBody>
      </p:sp>
    </p:spTree>
    <p:extLst>
      <p:ext uri="{BB962C8B-B14F-4D97-AF65-F5344CB8AC3E}">
        <p14:creationId xmlns:p14="http://schemas.microsoft.com/office/powerpoint/2010/main" val="817323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4318802"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5956093"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7593383"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769326" y="1557689"/>
            <a:ext cx="757809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4</a:t>
            </a:r>
          </a:p>
        </p:txBody>
      </p:sp>
    </p:spTree>
    <p:extLst>
      <p:ext uri="{BB962C8B-B14F-4D97-AF65-F5344CB8AC3E}">
        <p14:creationId xmlns:p14="http://schemas.microsoft.com/office/powerpoint/2010/main" val="164566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525E30D-CDD5-4338-8FB1-EF7AA14F9A73}" type="slidenum">
              <a:rPr lang="en-US" altLang="en-US"/>
              <a:pPr/>
              <a:t>‹#›</a:t>
            </a:fld>
            <a:endParaRPr lang="en-US" altLang="en-US" dirty="0"/>
          </a:p>
        </p:txBody>
      </p:sp>
    </p:spTree>
    <p:extLst>
      <p:ext uri="{BB962C8B-B14F-4D97-AF65-F5344CB8AC3E}">
        <p14:creationId xmlns:p14="http://schemas.microsoft.com/office/powerpoint/2010/main" val="5671093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425133" y="1076325"/>
            <a:ext cx="3429000" cy="4572000"/>
          </a:xfrm>
          <a:prstGeom prst="ellipse">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38119566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4111603" y="4343866"/>
            <a:ext cx="912114" cy="1216152"/>
          </a:xfrm>
          <a:prstGeom prst="ellipse">
            <a:avLst/>
          </a:prstGeom>
          <a:pattFill prst="wdDnDiag">
            <a:fgClr>
              <a:schemeClr val="bg1">
                <a:lumMod val="90000"/>
                <a:lumOff val="10000"/>
              </a:schemeClr>
            </a:fgClr>
            <a:bgClr>
              <a:schemeClr val="bg1"/>
            </a:bgClr>
          </a:pattFill>
          <a:ln w="63500">
            <a:solidFill>
              <a:schemeClr val="accent1"/>
            </a:solidFill>
          </a:ln>
        </p:spPr>
        <p:txBody>
          <a:bodyPr anchor="ctr"/>
          <a:lstStyle>
            <a:lvl1pPr algn="ctr">
              <a:buNone/>
              <a:defRPr sz="1200">
                <a:latin typeface="Arial" panose="020B0604020202020204" pitchFamily="34" charset="0"/>
              </a:defRPr>
            </a:lvl1pPr>
          </a:lstStyle>
          <a:p>
            <a:r>
              <a:rPr lang="en-US" dirty="0"/>
              <a:t>image</a:t>
            </a:r>
          </a:p>
        </p:txBody>
      </p:sp>
    </p:spTree>
    <p:extLst>
      <p:ext uri="{BB962C8B-B14F-4D97-AF65-F5344CB8AC3E}">
        <p14:creationId xmlns:p14="http://schemas.microsoft.com/office/powerpoint/2010/main" val="24116787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9144000"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40300090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428750" y="1950334"/>
            <a:ext cx="2057400" cy="2743200"/>
          </a:xfrm>
          <a:prstGeom prst="ellipse">
            <a:avLst/>
          </a:prstGeom>
          <a:pattFill prst="wdDnDiag">
            <a:fgClr>
              <a:schemeClr val="bg1">
                <a:lumMod val="90000"/>
                <a:lumOff val="10000"/>
              </a:schemeClr>
            </a:fgClr>
            <a:bgClr>
              <a:schemeClr val="bg1"/>
            </a:bgClr>
          </a:pattFill>
          <a:ln w="127000">
            <a:solidFill>
              <a:schemeClr val="bg1"/>
            </a:solidFill>
          </a:ln>
        </p:spPr>
        <p:txBody>
          <a:bodyPr anchor="ctr"/>
          <a:lstStyle>
            <a:lvl1pPr algn="ctr">
              <a:buNone/>
              <a:defRPr sz="1200">
                <a:latin typeface="Arial" panose="020B0604020202020204" pitchFamily="34" charset="0"/>
              </a:defRPr>
            </a:lvl1pPr>
          </a:lstStyle>
          <a:p>
            <a:r>
              <a:rPr lang="en-US" dirty="0"/>
              <a:t>image</a:t>
            </a:r>
          </a:p>
        </p:txBody>
      </p:sp>
    </p:spTree>
    <p:extLst>
      <p:ext uri="{BB962C8B-B14F-4D97-AF65-F5344CB8AC3E}">
        <p14:creationId xmlns:p14="http://schemas.microsoft.com/office/powerpoint/2010/main" val="380000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2482769"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31296950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9144000"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38501801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2008577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5361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3493294" y="2695575"/>
            <a:ext cx="21717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3493294" y="4876800"/>
            <a:ext cx="21717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2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689254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3493294" y="2695575"/>
            <a:ext cx="21717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3493294" y="4876800"/>
            <a:ext cx="21717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200">
                <a:solidFill>
                  <a:schemeClr val="tx1"/>
                </a:solidFill>
                <a:latin typeface="Arial" panose="020B0604020202020204" pitchFamily="34" charset="0"/>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486150" y="533400"/>
            <a:ext cx="21717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2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216704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18AEFAAA-DEAD-458D-801A-E1A08C4852FB}" type="slidenum">
              <a:rPr lang="en-US" altLang="en-US"/>
              <a:pPr/>
              <a:t>‹#›</a:t>
            </a:fld>
            <a:endParaRPr lang="en-US" altLang="en-US" dirty="0"/>
          </a:p>
        </p:txBody>
      </p:sp>
    </p:spTree>
    <p:extLst>
      <p:ext uri="{BB962C8B-B14F-4D97-AF65-F5344CB8AC3E}">
        <p14:creationId xmlns:p14="http://schemas.microsoft.com/office/powerpoint/2010/main" val="34151745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3493294" y="2695575"/>
            <a:ext cx="21717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486150" y="533400"/>
            <a:ext cx="21717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2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4749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2285999" y="0"/>
            <a:ext cx="2283714"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200">
                <a:solidFill>
                  <a:schemeClr val="tx1"/>
                </a:solidFill>
                <a:latin typeface="Arial" panose="020B0604020202020204" pitchFamily="34" charset="0"/>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4569713" y="0"/>
            <a:ext cx="2283714"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200">
                <a:solidFill>
                  <a:schemeClr val="tx1"/>
                </a:solidFill>
                <a:latin typeface="Arial" panose="020B0604020202020204" pitchFamily="34" charset="0"/>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853427" y="0"/>
            <a:ext cx="2283714"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2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324232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572" y="0"/>
            <a:ext cx="2283714"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200">
                <a:solidFill>
                  <a:schemeClr val="tx1"/>
                </a:solidFill>
                <a:latin typeface="Arial" panose="020B0604020202020204" pitchFamily="34" charset="0"/>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2288286" y="0"/>
            <a:ext cx="2283714"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200">
                <a:solidFill>
                  <a:schemeClr val="tx1"/>
                </a:solidFill>
                <a:latin typeface="Arial" panose="020B0604020202020204" pitchFamily="34" charset="0"/>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4572000" y="0"/>
            <a:ext cx="2283714"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2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788676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513807" y="1711627"/>
            <a:ext cx="1851660" cy="3584448"/>
          </a:xfrm>
          <a:prstGeom prst="rect">
            <a:avLst/>
          </a:prstGeom>
          <a:pattFill prst="wdDnDiag">
            <a:fgClr>
              <a:schemeClr val="bg1">
                <a:lumMod val="90000"/>
                <a:lumOff val="10000"/>
              </a:schemeClr>
            </a:fgClr>
            <a:bgClr>
              <a:schemeClr val="bg1"/>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2609418" y="1711627"/>
            <a:ext cx="1851660" cy="3584448"/>
          </a:xfrm>
          <a:prstGeom prst="rect">
            <a:avLst/>
          </a:prstGeom>
          <a:pattFill prst="wdDnDiag">
            <a:fgClr>
              <a:schemeClr val="bg1">
                <a:lumMod val="90000"/>
                <a:lumOff val="10000"/>
              </a:schemeClr>
            </a:fgClr>
            <a:bgClr>
              <a:schemeClr val="bg1"/>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4705029" y="1711627"/>
            <a:ext cx="1851660" cy="3584448"/>
          </a:xfrm>
          <a:prstGeom prst="rect">
            <a:avLst/>
          </a:prstGeom>
          <a:pattFill prst="wdDnDiag">
            <a:fgClr>
              <a:schemeClr val="bg1">
                <a:lumMod val="90000"/>
                <a:lumOff val="10000"/>
              </a:schemeClr>
            </a:fgClr>
            <a:bgClr>
              <a:schemeClr val="bg1"/>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6800640" y="1711627"/>
            <a:ext cx="1851660" cy="3584448"/>
          </a:xfrm>
          <a:prstGeom prst="rect">
            <a:avLst/>
          </a:prstGeom>
          <a:pattFill prst="wdDnDiag">
            <a:fgClr>
              <a:schemeClr val="bg1">
                <a:lumMod val="90000"/>
                <a:lumOff val="10000"/>
              </a:schemeClr>
            </a:fgClr>
            <a:bgClr>
              <a:schemeClr val="bg1"/>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2991969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21918625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92380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5232977" y="2013994"/>
            <a:ext cx="14256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7802550" y="0"/>
            <a:ext cx="14256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2663405" y="4080068"/>
            <a:ext cx="14256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4981517" y="3978016"/>
            <a:ext cx="14256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7551090" y="1964022"/>
            <a:ext cx="14256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7299630" y="3928044"/>
            <a:ext cx="14256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0987777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2317132" y="866183"/>
            <a:ext cx="176653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711819" y="-1572218"/>
            <a:ext cx="176653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5346082" y="3289343"/>
            <a:ext cx="176653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5346082" y="602108"/>
            <a:ext cx="176653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2317132" y="-1836293"/>
            <a:ext cx="176653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8375032" y="3025268"/>
            <a:ext cx="176653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8375032" y="338033"/>
            <a:ext cx="176653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5346082" y="-2100368"/>
            <a:ext cx="176653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8375032" y="-2349203"/>
            <a:ext cx="176653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6721149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5152750" y="2290072"/>
            <a:ext cx="214372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5152750" y="1698603"/>
            <a:ext cx="214372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5152750" y="1107133"/>
            <a:ext cx="214372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5152750" y="515663"/>
            <a:ext cx="2143727"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6253939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7059228" y="1739812"/>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2970237" y="376204"/>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5672180" y="-1000742"/>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isometricBottomDown">
              <a:rot lat="1967869" lon="19416000" rev="1824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4289280" y="3027964"/>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isometricBottomDown">
              <a:rot lat="1967869" lon="19416000" rev="1824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63821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0A70E45F-9BAE-4A4C-BDF6-B911DAFC02F4}" type="slidenum">
              <a:rPr lang="en-US" altLang="en-US"/>
              <a:pPr/>
              <a:t>‹#›</a:t>
            </a:fld>
            <a:endParaRPr lang="en-US" altLang="en-US" dirty="0"/>
          </a:p>
        </p:txBody>
      </p:sp>
    </p:spTree>
    <p:extLst>
      <p:ext uri="{BB962C8B-B14F-4D97-AF65-F5344CB8AC3E}">
        <p14:creationId xmlns:p14="http://schemas.microsoft.com/office/powerpoint/2010/main" val="25167494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3676630" y="1143000"/>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6734112" y="3690160"/>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775584" y="-1572721"/>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127948" y="-4280361"/>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3981690" y="4340931"/>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7039172" y="6888091"/>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080644" y="1625210"/>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1822888" y="-1082430"/>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3177125" y="-2328896"/>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6093925" y="409401"/>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8973921" y="3101801"/>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2013545" y="5606962"/>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19311997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3333782" y="-171527"/>
            <a:ext cx="2453576"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226788" y="-4210127"/>
            <a:ext cx="2453576"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7871492" y="3943273"/>
            <a:ext cx="2453576"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7742857" y="-685800"/>
            <a:ext cx="2453576"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3182287" y="-4724400"/>
            <a:ext cx="2453576"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2280567" y="3429000"/>
            <a:ext cx="2453576"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3182287" y="3958512"/>
            <a:ext cx="2453576"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378284" y="-80088"/>
            <a:ext cx="2453576"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7719997" y="8073312"/>
            <a:ext cx="2453576"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17829241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3676630" y="1143000"/>
            <a:ext cx="157788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8535175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63947"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59200"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154453"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441108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4572000" y="2166958"/>
            <a:ext cx="3608128" cy="10573682"/>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591136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071653" y="2532786"/>
            <a:ext cx="1481328"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1903534" y="2349872"/>
            <a:ext cx="1481328"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2830646" y="2166958"/>
            <a:ext cx="1481328"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6774840" y="2532786"/>
            <a:ext cx="1481328"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5769146" y="2349872"/>
            <a:ext cx="1481328"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4763453" y="2166958"/>
            <a:ext cx="1481328"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3836340" y="1937794"/>
            <a:ext cx="1481328" cy="4133088"/>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5968864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1336" y="1779684"/>
            <a:ext cx="1481328" cy="4259165"/>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257719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2872575" y="1780748"/>
            <a:ext cx="3398850" cy="10154505"/>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655820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2872575" y="-5058203"/>
            <a:ext cx="3398850" cy="10154505"/>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693576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998774"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59200"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5719626"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278962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7C9A4CB6-63F6-4D00-A6D6-188E1CB98AAE}" type="slidenum">
              <a:rPr lang="en-US" altLang="en-US"/>
              <a:pPr/>
              <a:t>‹#›</a:t>
            </a:fld>
            <a:endParaRPr lang="en-US" altLang="en-US" dirty="0"/>
          </a:p>
        </p:txBody>
      </p:sp>
    </p:spTree>
    <p:extLst>
      <p:ext uri="{BB962C8B-B14F-4D97-AF65-F5344CB8AC3E}">
        <p14:creationId xmlns:p14="http://schemas.microsoft.com/office/powerpoint/2010/main" val="259170320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3716226"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1855800"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1862001"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11501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3716226"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1862001"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9591539"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94511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1862001"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9566015"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1263176"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750417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143000"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2946276"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4749552"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6552828" y="1779685"/>
            <a:ext cx="14256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28591348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5866064" y="1990628"/>
            <a:ext cx="1749600" cy="5416012"/>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4116464" y="3463828"/>
            <a:ext cx="1749600" cy="5416012"/>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2366864" y="4937028"/>
            <a:ext cx="1749600" cy="5416012"/>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9275850" y="-890883"/>
            <a:ext cx="1749600" cy="5416012"/>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7526250" y="582317"/>
            <a:ext cx="1749600" cy="5416012"/>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18493099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1858301" y="1487624"/>
            <a:ext cx="1707147" cy="5284594"/>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1858301" y="815094"/>
            <a:ext cx="1707147" cy="5284594"/>
          </a:xfrm>
          <a:prstGeom prst="roundRect">
            <a:avLst>
              <a:gd name="adj" fmla="val 14489"/>
            </a:avLst>
          </a:prstGeom>
          <a:pattFill prst="wdDnDiag">
            <a:fgClr>
              <a:schemeClr val="bg1">
                <a:lumMod val="90000"/>
                <a:lumOff val="10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1858301" y="142564"/>
            <a:ext cx="1707147" cy="5284594"/>
          </a:xfrm>
          <a:prstGeom prst="roundRect">
            <a:avLst>
              <a:gd name="adj" fmla="val 14489"/>
            </a:avLst>
          </a:prstGeom>
          <a:pattFill prst="wdDnDiag">
            <a:fgClr>
              <a:schemeClr val="bg1">
                <a:lumMod val="90000"/>
                <a:lumOff val="10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Tree>
    <p:extLst>
      <p:ext uri="{BB962C8B-B14F-4D97-AF65-F5344CB8AC3E}">
        <p14:creationId xmlns:p14="http://schemas.microsoft.com/office/powerpoint/2010/main" val="23578057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593925" y="2036890"/>
            <a:ext cx="3182315" cy="5718148"/>
          </a:xfrm>
          <a:prstGeom prst="rect">
            <a:avLst/>
          </a:prstGeom>
          <a:pattFill prst="wdDnDiag">
            <a:fgClr>
              <a:schemeClr val="bg1">
                <a:lumMod val="90000"/>
                <a:lumOff val="10000"/>
              </a:schemeClr>
            </a:fgClr>
            <a:bgClr>
              <a:schemeClr val="bg1"/>
            </a:bgClr>
          </a:pattFill>
        </p:spPr>
        <p:txBody>
          <a:bodyPr anchor="ctr"/>
          <a:lstStyle>
            <a:lvl1pPr marL="0" indent="0" algn="ctr">
              <a:buNone/>
              <a:defRPr sz="21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31035795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5348670" y="545639"/>
            <a:ext cx="3892435" cy="6668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1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5204051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3024323" y="2306320"/>
            <a:ext cx="3094538" cy="3057538"/>
          </a:xfrm>
          <a:prstGeom prst="rect">
            <a:avLst/>
          </a:prstGeom>
          <a:pattFill prst="wdDnDiag">
            <a:fgClr>
              <a:schemeClr val="bg1">
                <a:lumMod val="90000"/>
                <a:lumOff val="10000"/>
              </a:schemeClr>
            </a:fgClr>
            <a:bgClr>
              <a:schemeClr val="bg1"/>
            </a:bgClr>
          </a:pattFill>
        </p:spPr>
        <p:txBody>
          <a:bodyPr anchor="ctr"/>
          <a:lstStyle>
            <a:lvl1pPr marL="0" indent="0" algn="ctr">
              <a:buNone/>
              <a:defRPr sz="21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2612491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4818430" y="1937794"/>
            <a:ext cx="3696300" cy="2782800"/>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US" dirty="0"/>
              <a:t>Insert your image here</a:t>
            </a:r>
            <a:endParaRPr lang="en-MY" dirty="0"/>
          </a:p>
        </p:txBody>
      </p:sp>
    </p:spTree>
    <p:extLst>
      <p:ext uri="{BB962C8B-B14F-4D97-AF65-F5344CB8AC3E}">
        <p14:creationId xmlns:p14="http://schemas.microsoft.com/office/powerpoint/2010/main" val="20177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84D80EDD-333D-47B0-BAB3-53E497A7B3A5}" type="slidenum">
              <a:rPr lang="en-US" altLang="en-US"/>
              <a:pPr/>
              <a:t>‹#›</a:t>
            </a:fld>
            <a:endParaRPr lang="en-US" altLang="en-US" dirty="0"/>
          </a:p>
        </p:txBody>
      </p:sp>
    </p:spTree>
    <p:extLst>
      <p:ext uri="{BB962C8B-B14F-4D97-AF65-F5344CB8AC3E}">
        <p14:creationId xmlns:p14="http://schemas.microsoft.com/office/powerpoint/2010/main" val="7350546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1603226" y="3180136"/>
            <a:ext cx="5965776" cy="4491400"/>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US" dirty="0"/>
              <a:t>Insert your image here</a:t>
            </a:r>
            <a:endParaRPr lang="en-MY" dirty="0"/>
          </a:p>
        </p:txBody>
      </p:sp>
    </p:spTree>
    <p:extLst>
      <p:ext uri="{BB962C8B-B14F-4D97-AF65-F5344CB8AC3E}">
        <p14:creationId xmlns:p14="http://schemas.microsoft.com/office/powerpoint/2010/main" val="9925086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21081" y="2264311"/>
            <a:ext cx="3489959" cy="3060044"/>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27698615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evice Mockup - Page Title 1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885464" y="1741506"/>
            <a:ext cx="5199927" cy="3872216"/>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183499193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772258" y="2724486"/>
            <a:ext cx="109728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200">
                <a:solidFill>
                  <a:schemeClr val="tx1"/>
                </a:solidFill>
                <a:latin typeface="Arial" panose="020B0604020202020204" pitchFamily="34" charset="0"/>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2870753" y="2724486"/>
            <a:ext cx="109728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200">
                <a:solidFill>
                  <a:schemeClr val="tx1"/>
                </a:solidFill>
                <a:latin typeface="Arial" panose="020B0604020202020204" pitchFamily="34" charset="0"/>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4981949" y="2724486"/>
            <a:ext cx="109728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200">
                <a:solidFill>
                  <a:schemeClr val="tx1"/>
                </a:solidFill>
                <a:latin typeface="Arial" panose="020B0604020202020204" pitchFamily="34" charset="0"/>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7093144" y="2724486"/>
            <a:ext cx="109728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200">
                <a:solidFill>
                  <a:schemeClr val="tx1"/>
                </a:solidFill>
                <a:latin typeface="Arial" panose="020B0604020202020204" pitchFamily="34" charset="0"/>
              </a:defRPr>
            </a:lvl1pPr>
          </a:lstStyle>
          <a:p>
            <a:r>
              <a:rPr lang="en-US" dirty="0"/>
              <a:t>Insert your image here</a:t>
            </a:r>
            <a:endParaRPr lang="en-MY" dirty="0"/>
          </a:p>
        </p:txBody>
      </p:sp>
    </p:spTree>
    <p:extLst>
      <p:ext uri="{BB962C8B-B14F-4D97-AF65-F5344CB8AC3E}">
        <p14:creationId xmlns:p14="http://schemas.microsoft.com/office/powerpoint/2010/main" val="23997784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339175024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273738" y="2564785"/>
            <a:ext cx="342900" cy="457200"/>
          </a:xfrm>
          <a:prstGeom prst="roundRect">
            <a:avLst/>
          </a:prstGeom>
          <a:pattFill prst="wdDnDiag">
            <a:fgClr>
              <a:schemeClr val="bg1">
                <a:lumMod val="90000"/>
                <a:lumOff val="10000"/>
              </a:schemeClr>
            </a:fgClr>
            <a:bgClr>
              <a:schemeClr val="bg1"/>
            </a:bgClr>
          </a:pattFill>
        </p:spPr>
        <p:txBody>
          <a:bodyPr anchor="ctr"/>
          <a:lstStyle>
            <a:lvl1pPr algn="ctr">
              <a:buNone/>
              <a:defRPr sz="450">
                <a:latin typeface="Arial" panose="020B0604020202020204" pitchFamily="34" charset="0"/>
              </a:defRPr>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273738" y="3182879"/>
            <a:ext cx="342900" cy="457200"/>
          </a:xfrm>
          <a:prstGeom prst="roundRect">
            <a:avLst/>
          </a:prstGeom>
          <a:pattFill prst="wdDnDiag">
            <a:fgClr>
              <a:schemeClr val="bg1">
                <a:lumMod val="90000"/>
                <a:lumOff val="10000"/>
              </a:schemeClr>
            </a:fgClr>
            <a:bgClr>
              <a:schemeClr val="bg1"/>
            </a:bgClr>
          </a:pattFill>
        </p:spPr>
        <p:txBody>
          <a:bodyPr anchor="ctr"/>
          <a:lstStyle>
            <a:lvl1pPr algn="ctr">
              <a:buNone/>
              <a:defRPr sz="450">
                <a:latin typeface="Arial" panose="020B0604020202020204" pitchFamily="34" charset="0"/>
              </a:defRPr>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272780" y="3819583"/>
            <a:ext cx="342900" cy="457200"/>
          </a:xfrm>
          <a:prstGeom prst="roundRect">
            <a:avLst/>
          </a:prstGeom>
          <a:pattFill prst="wdDnDiag">
            <a:fgClr>
              <a:schemeClr val="bg1">
                <a:lumMod val="90000"/>
                <a:lumOff val="10000"/>
              </a:schemeClr>
            </a:fgClr>
            <a:bgClr>
              <a:schemeClr val="bg1"/>
            </a:bgClr>
          </a:pattFill>
        </p:spPr>
        <p:txBody>
          <a:bodyPr anchor="ctr"/>
          <a:lstStyle>
            <a:lvl1pPr algn="ctr">
              <a:buNone/>
              <a:defRPr sz="450">
                <a:latin typeface="Arial" panose="020B0604020202020204" pitchFamily="34" charset="0"/>
              </a:defRPr>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272780" y="4437677"/>
            <a:ext cx="342900" cy="457200"/>
          </a:xfrm>
          <a:prstGeom prst="roundRect">
            <a:avLst/>
          </a:prstGeom>
          <a:pattFill prst="wdDnDiag">
            <a:fgClr>
              <a:schemeClr val="bg1">
                <a:lumMod val="90000"/>
                <a:lumOff val="10000"/>
              </a:schemeClr>
            </a:fgClr>
            <a:bgClr>
              <a:schemeClr val="bg1"/>
            </a:bgClr>
          </a:pattFill>
        </p:spPr>
        <p:txBody>
          <a:bodyPr anchor="ctr"/>
          <a:lstStyle>
            <a:lvl1pPr algn="ctr">
              <a:buNone/>
              <a:defRPr sz="450">
                <a:latin typeface="Arial" panose="020B0604020202020204" pitchFamily="34" charset="0"/>
              </a:defRPr>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271823" y="5074381"/>
            <a:ext cx="342900" cy="457200"/>
          </a:xfrm>
          <a:prstGeom prst="roundRect">
            <a:avLst/>
          </a:prstGeom>
          <a:pattFill prst="wdDnDiag">
            <a:fgClr>
              <a:schemeClr val="bg1">
                <a:lumMod val="90000"/>
                <a:lumOff val="10000"/>
              </a:schemeClr>
            </a:fgClr>
            <a:bgClr>
              <a:schemeClr val="bg1"/>
            </a:bgClr>
          </a:pattFill>
        </p:spPr>
        <p:txBody>
          <a:bodyPr anchor="ctr"/>
          <a:lstStyle>
            <a:lvl1pPr algn="ctr">
              <a:buNone/>
              <a:defRPr sz="450">
                <a:latin typeface="Arial" panose="020B0604020202020204" pitchFamily="34" charset="0"/>
              </a:defRPr>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271823" y="5692475"/>
            <a:ext cx="342900" cy="457200"/>
          </a:xfrm>
          <a:prstGeom prst="roundRect">
            <a:avLst/>
          </a:prstGeom>
          <a:pattFill prst="wdDnDiag">
            <a:fgClr>
              <a:schemeClr val="bg1">
                <a:lumMod val="90000"/>
                <a:lumOff val="10000"/>
              </a:schemeClr>
            </a:fgClr>
            <a:bgClr>
              <a:schemeClr val="bg1"/>
            </a:bgClr>
          </a:pattFill>
        </p:spPr>
        <p:txBody>
          <a:bodyPr anchor="ctr"/>
          <a:lstStyle>
            <a:lvl1pPr algn="ctr">
              <a:buNone/>
              <a:defRPr sz="450">
                <a:latin typeface="Arial" panose="020B0604020202020204" pitchFamily="34" charset="0"/>
              </a:defRPr>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14041154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777810" y="2659037"/>
            <a:ext cx="274320" cy="365760"/>
          </a:xfrm>
          <a:prstGeom prst="roundRect">
            <a:avLst/>
          </a:prstGeom>
          <a:pattFill prst="wdDnDiag">
            <a:fgClr>
              <a:schemeClr val="bg1">
                <a:lumMod val="90000"/>
                <a:lumOff val="10000"/>
              </a:schemeClr>
            </a:fgClr>
            <a:bgClr>
              <a:schemeClr val="bg1"/>
            </a:bgClr>
          </a:pattFill>
        </p:spPr>
        <p:txBody>
          <a:bodyPr anchor="ctr"/>
          <a:lstStyle>
            <a:lvl1pPr algn="ctr">
              <a:buNone/>
              <a:defRPr sz="300">
                <a:latin typeface="Arial" panose="020B0604020202020204" pitchFamily="34" charset="0"/>
              </a:defRPr>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771591" y="3294527"/>
            <a:ext cx="274320" cy="365760"/>
          </a:xfrm>
          <a:prstGeom prst="roundRect">
            <a:avLst/>
          </a:prstGeom>
          <a:pattFill prst="wdDnDiag">
            <a:fgClr>
              <a:schemeClr val="bg1">
                <a:lumMod val="90000"/>
                <a:lumOff val="10000"/>
              </a:schemeClr>
            </a:fgClr>
            <a:bgClr>
              <a:schemeClr val="bg1"/>
            </a:bgClr>
          </a:pattFill>
        </p:spPr>
        <p:txBody>
          <a:bodyPr anchor="ctr"/>
          <a:lstStyle>
            <a:lvl1pPr algn="ctr">
              <a:buNone/>
              <a:defRPr sz="300">
                <a:latin typeface="Arial" panose="020B0604020202020204" pitchFamily="34" charset="0"/>
              </a:defRPr>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1917761" y="3980798"/>
            <a:ext cx="274320" cy="365760"/>
          </a:xfrm>
          <a:prstGeom prst="roundRect">
            <a:avLst/>
          </a:prstGeom>
          <a:pattFill prst="wdDnDiag">
            <a:fgClr>
              <a:schemeClr val="bg1">
                <a:lumMod val="90000"/>
                <a:lumOff val="10000"/>
              </a:schemeClr>
            </a:fgClr>
            <a:bgClr>
              <a:schemeClr val="bg1"/>
            </a:bgClr>
          </a:pattFill>
        </p:spPr>
        <p:txBody>
          <a:bodyPr anchor="ctr"/>
          <a:lstStyle>
            <a:lvl1pPr algn="ctr">
              <a:buNone/>
              <a:defRPr sz="300">
                <a:latin typeface="Arial" panose="020B0604020202020204" pitchFamily="34" charset="0"/>
              </a:defRPr>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3016820" y="4616617"/>
            <a:ext cx="274320" cy="365760"/>
          </a:xfrm>
          <a:prstGeom prst="roundRect">
            <a:avLst/>
          </a:prstGeom>
          <a:pattFill prst="wdDnDiag">
            <a:fgClr>
              <a:schemeClr val="bg1">
                <a:lumMod val="90000"/>
                <a:lumOff val="10000"/>
              </a:schemeClr>
            </a:fgClr>
            <a:bgClr>
              <a:schemeClr val="bg1"/>
            </a:bgClr>
          </a:pattFill>
        </p:spPr>
        <p:txBody>
          <a:bodyPr anchor="ctr"/>
          <a:lstStyle>
            <a:lvl1pPr algn="ctr">
              <a:buNone/>
              <a:defRPr sz="300">
                <a:latin typeface="Arial" panose="020B0604020202020204" pitchFamily="34" charset="0"/>
              </a:defRPr>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1917761" y="5265712"/>
            <a:ext cx="274320" cy="365760"/>
          </a:xfrm>
          <a:prstGeom prst="roundRect">
            <a:avLst/>
          </a:prstGeom>
          <a:pattFill prst="wdDnDiag">
            <a:fgClr>
              <a:schemeClr val="bg1">
                <a:lumMod val="90000"/>
                <a:lumOff val="10000"/>
              </a:schemeClr>
            </a:fgClr>
            <a:bgClr>
              <a:schemeClr val="bg1"/>
            </a:bgClr>
          </a:pattFill>
        </p:spPr>
        <p:txBody>
          <a:bodyPr anchor="ctr"/>
          <a:lstStyle>
            <a:lvl1pPr algn="ctr">
              <a:buNone/>
              <a:defRPr sz="300">
                <a:latin typeface="Arial" panose="020B0604020202020204" pitchFamily="34" charset="0"/>
              </a:defRPr>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3039335" y="5901841"/>
            <a:ext cx="274320" cy="365760"/>
          </a:xfrm>
          <a:prstGeom prst="roundRect">
            <a:avLst/>
          </a:prstGeom>
          <a:pattFill prst="wdDnDiag">
            <a:fgClr>
              <a:schemeClr val="bg1">
                <a:lumMod val="90000"/>
                <a:lumOff val="10000"/>
              </a:schemeClr>
            </a:fgClr>
            <a:bgClr>
              <a:schemeClr val="bg1"/>
            </a:bgClr>
          </a:pattFill>
        </p:spPr>
        <p:txBody>
          <a:bodyPr anchor="ctr"/>
          <a:lstStyle>
            <a:lvl1pPr algn="ctr">
              <a:buNone/>
              <a:defRPr sz="300">
                <a:latin typeface="Arial" panose="020B0604020202020204" pitchFamily="34" charset="0"/>
              </a:defRPr>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5354832" y="2633578"/>
            <a:ext cx="274320" cy="365760"/>
          </a:xfrm>
          <a:prstGeom prst="roundRect">
            <a:avLst/>
          </a:prstGeom>
          <a:pattFill prst="wdDnDiag">
            <a:fgClr>
              <a:schemeClr val="bg1">
                <a:lumMod val="90000"/>
                <a:lumOff val="10000"/>
              </a:schemeClr>
            </a:fgClr>
            <a:bgClr>
              <a:schemeClr val="bg1"/>
            </a:bgClr>
          </a:pattFill>
        </p:spPr>
        <p:txBody>
          <a:bodyPr anchor="ctr"/>
          <a:lstStyle>
            <a:lvl1pPr algn="ctr">
              <a:buNone/>
              <a:defRPr sz="300">
                <a:latin typeface="Arial" panose="020B0604020202020204" pitchFamily="34" charset="0"/>
              </a:defRPr>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5799560" y="5923826"/>
            <a:ext cx="274320" cy="365760"/>
          </a:xfrm>
          <a:prstGeom prst="roundRect">
            <a:avLst/>
          </a:prstGeom>
          <a:pattFill prst="wdDnDiag">
            <a:fgClr>
              <a:schemeClr val="bg1">
                <a:lumMod val="90000"/>
                <a:lumOff val="10000"/>
              </a:schemeClr>
            </a:fgClr>
            <a:bgClr>
              <a:schemeClr val="bg1"/>
            </a:bgClr>
          </a:pattFill>
        </p:spPr>
        <p:txBody>
          <a:bodyPr anchor="ctr"/>
          <a:lstStyle>
            <a:lvl1pPr algn="ctr">
              <a:buNone/>
              <a:defRPr sz="300">
                <a:latin typeface="Arial" panose="020B0604020202020204" pitchFamily="34" charset="0"/>
              </a:defRPr>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9401909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6093000" y="0"/>
            <a:ext cx="3051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1638722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3051000" y="0"/>
            <a:ext cx="6093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8977769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9144000" cy="4572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11764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976493EB-D883-46A8-98D8-97004ED0043B}" type="slidenum">
              <a:rPr lang="en-US" altLang="en-US"/>
              <a:pPr/>
              <a:t>‹#›</a:t>
            </a:fld>
            <a:endParaRPr lang="en-US" altLang="en-US" dirty="0"/>
          </a:p>
        </p:txBody>
      </p:sp>
    </p:spTree>
    <p:extLst>
      <p:ext uri="{BB962C8B-B14F-4D97-AF65-F5344CB8AC3E}">
        <p14:creationId xmlns:p14="http://schemas.microsoft.com/office/powerpoint/2010/main" val="20745699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87725971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9144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3631421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3371850" y="1828800"/>
            <a:ext cx="2400300" cy="3200400"/>
          </a:xfrm>
          <a:prstGeom prst="ellipse">
            <a:avLst/>
          </a:prstGeom>
          <a:pattFill prst="wdDnDiag">
            <a:fgClr>
              <a:schemeClr val="bg1">
                <a:lumMod val="90000"/>
                <a:lumOff val="10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atin typeface="Arial" panose="020B0604020202020204" pitchFamily="34" charset="0"/>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1946815" y="659275"/>
            <a:ext cx="1028700" cy="1371600"/>
          </a:xfrm>
          <a:prstGeom prst="ellipse">
            <a:avLst/>
          </a:prstGeom>
          <a:pattFill prst="wdDnDiag">
            <a:fgClr>
              <a:schemeClr val="bg1">
                <a:lumMod val="90000"/>
                <a:lumOff val="10000"/>
              </a:schemeClr>
            </a:fgClr>
            <a:bgClr>
              <a:schemeClr val="bg1"/>
            </a:bgClr>
          </a:pattFill>
          <a:ln w="63500">
            <a:solidFill>
              <a:schemeClr val="accent1"/>
            </a:solidFill>
          </a:ln>
        </p:spPr>
        <p:txBody>
          <a:bodyPr anchor="ctr"/>
          <a:lstStyle>
            <a:lvl1pPr algn="ctr">
              <a:buNone/>
              <a:defRPr sz="1050">
                <a:latin typeface="Arial" panose="020B0604020202020204" pitchFamily="34" charset="0"/>
              </a:defRPr>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232704" y="2743200"/>
            <a:ext cx="1028700" cy="1371600"/>
          </a:xfrm>
          <a:prstGeom prst="ellipse">
            <a:avLst/>
          </a:prstGeom>
          <a:pattFill prst="wdDnDiag">
            <a:fgClr>
              <a:schemeClr val="bg1">
                <a:lumMod val="90000"/>
                <a:lumOff val="10000"/>
              </a:schemeClr>
            </a:fgClr>
            <a:bgClr>
              <a:schemeClr val="bg1"/>
            </a:bgClr>
          </a:pattFill>
          <a:ln w="63500">
            <a:solidFill>
              <a:schemeClr val="accent2"/>
            </a:solidFill>
          </a:ln>
        </p:spPr>
        <p:txBody>
          <a:bodyPr anchor="ctr"/>
          <a:lstStyle>
            <a:lvl1pPr algn="ctr">
              <a:buNone/>
              <a:defRPr sz="1050">
                <a:latin typeface="Arial" panose="020B0604020202020204" pitchFamily="34" charset="0"/>
              </a:defRPr>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1946815" y="4819649"/>
            <a:ext cx="1028700" cy="1371600"/>
          </a:xfrm>
          <a:prstGeom prst="ellipse">
            <a:avLst/>
          </a:prstGeom>
          <a:pattFill prst="wdDnDiag">
            <a:fgClr>
              <a:schemeClr val="bg1">
                <a:lumMod val="90000"/>
                <a:lumOff val="10000"/>
              </a:schemeClr>
            </a:fgClr>
            <a:bgClr>
              <a:schemeClr val="bg1"/>
            </a:bgClr>
          </a:pattFill>
          <a:ln w="63500">
            <a:solidFill>
              <a:schemeClr val="accent3"/>
            </a:solidFill>
          </a:ln>
        </p:spPr>
        <p:txBody>
          <a:bodyPr anchor="ctr"/>
          <a:lstStyle>
            <a:lvl1pPr algn="ctr">
              <a:buNone/>
              <a:defRPr sz="1050">
                <a:latin typeface="Arial" panose="020B0604020202020204" pitchFamily="34" charset="0"/>
              </a:defRPr>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6158552" y="659275"/>
            <a:ext cx="1028700" cy="1371600"/>
          </a:xfrm>
          <a:prstGeom prst="ellipse">
            <a:avLst/>
          </a:prstGeom>
          <a:pattFill prst="wdDnDiag">
            <a:fgClr>
              <a:schemeClr val="bg1">
                <a:lumMod val="90000"/>
                <a:lumOff val="10000"/>
              </a:schemeClr>
            </a:fgClr>
            <a:bgClr>
              <a:schemeClr val="bg1"/>
            </a:bgClr>
          </a:pattFill>
          <a:ln w="63500">
            <a:solidFill>
              <a:schemeClr val="accent6"/>
            </a:solidFill>
          </a:ln>
        </p:spPr>
        <p:txBody>
          <a:bodyPr anchor="ctr"/>
          <a:lstStyle>
            <a:lvl1pPr algn="ctr">
              <a:buNone/>
              <a:defRPr sz="1050">
                <a:latin typeface="Arial" panose="020B0604020202020204" pitchFamily="34" charset="0"/>
              </a:defRPr>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6882596" y="2743200"/>
            <a:ext cx="1028700" cy="1371600"/>
          </a:xfrm>
          <a:prstGeom prst="ellipse">
            <a:avLst/>
          </a:prstGeom>
          <a:pattFill prst="wdDnDiag">
            <a:fgClr>
              <a:schemeClr val="bg1">
                <a:lumMod val="90000"/>
                <a:lumOff val="10000"/>
              </a:schemeClr>
            </a:fgClr>
            <a:bgClr>
              <a:schemeClr val="bg1"/>
            </a:bgClr>
          </a:pattFill>
          <a:ln w="63500">
            <a:solidFill>
              <a:schemeClr val="accent5"/>
            </a:solidFill>
          </a:ln>
        </p:spPr>
        <p:txBody>
          <a:bodyPr anchor="ctr"/>
          <a:lstStyle>
            <a:lvl1pPr algn="ctr">
              <a:buNone/>
              <a:defRPr sz="1050">
                <a:latin typeface="Arial" panose="020B0604020202020204" pitchFamily="34" charset="0"/>
              </a:defRPr>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6158552" y="4819649"/>
            <a:ext cx="1028700" cy="1371600"/>
          </a:xfrm>
          <a:prstGeom prst="ellipse">
            <a:avLst/>
          </a:prstGeom>
          <a:pattFill prst="wdDnDiag">
            <a:fgClr>
              <a:schemeClr val="bg1">
                <a:lumMod val="90000"/>
                <a:lumOff val="10000"/>
              </a:schemeClr>
            </a:fgClr>
            <a:bgClr>
              <a:schemeClr val="bg1"/>
            </a:bgClr>
          </a:pattFill>
          <a:ln w="63500">
            <a:solidFill>
              <a:schemeClr val="accent4"/>
            </a:solidFill>
          </a:ln>
        </p:spPr>
        <p:txBody>
          <a:bodyPr anchor="ctr"/>
          <a:lstStyle>
            <a:lvl1pPr algn="ctr">
              <a:buNone/>
              <a:defRPr sz="1050">
                <a:latin typeface="Arial" panose="020B0604020202020204" pitchFamily="34" charset="0"/>
              </a:defRPr>
            </a:lvl1pPr>
          </a:lstStyle>
          <a:p>
            <a:r>
              <a:rPr lang="en-US" dirty="0"/>
              <a:t>Image</a:t>
            </a:r>
          </a:p>
        </p:txBody>
      </p:sp>
    </p:spTree>
    <p:extLst>
      <p:ext uri="{BB962C8B-B14F-4D97-AF65-F5344CB8AC3E}">
        <p14:creationId xmlns:p14="http://schemas.microsoft.com/office/powerpoint/2010/main" val="38676583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2634577" y="845768"/>
            <a:ext cx="1851371"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bg1">
                <a:lumMod val="90000"/>
                <a:lumOff val="10000"/>
              </a:schemeClr>
            </a:fgClr>
            <a:bgClr>
              <a:schemeClr val="bg1"/>
            </a:bgClr>
          </a:pattFill>
        </p:spPr>
        <p:txBody>
          <a:bodyPr wrap="square" anchor="ctr">
            <a:noAutofit/>
          </a:bodyPr>
          <a:lstStyle>
            <a:lvl1pPr algn="ctr">
              <a:buNone/>
              <a:defRPr sz="1800">
                <a:latin typeface="Arial" panose="020B0604020202020204" pitchFamily="34" charset="0"/>
              </a:defRPr>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4651734" y="845768"/>
            <a:ext cx="185166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bg1">
                <a:lumMod val="90000"/>
                <a:lumOff val="10000"/>
              </a:schemeClr>
            </a:fgClr>
            <a:bgClr>
              <a:schemeClr val="bg1"/>
            </a:bgClr>
          </a:pattFill>
        </p:spPr>
        <p:txBody>
          <a:bodyPr wrap="square" anchor="ctr">
            <a:noAutofit/>
          </a:bodyPr>
          <a:lstStyle>
            <a:lvl1pPr algn="ctr">
              <a:buNone/>
              <a:defRPr sz="1800">
                <a:latin typeface="Arial" panose="020B0604020202020204" pitchFamily="34" charset="0"/>
              </a:defRPr>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2634577" y="3518447"/>
            <a:ext cx="185166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bg1">
                <a:lumMod val="90000"/>
                <a:lumOff val="10000"/>
              </a:schemeClr>
            </a:fgClr>
            <a:bgClr>
              <a:schemeClr val="bg1"/>
            </a:bgClr>
          </a:pattFill>
        </p:spPr>
        <p:txBody>
          <a:bodyPr wrap="square" anchor="ctr">
            <a:noAutofit/>
          </a:bodyPr>
          <a:lstStyle>
            <a:lvl1pPr algn="ctr">
              <a:buNone/>
              <a:defRPr sz="1800">
                <a:latin typeface="Arial" panose="020B0604020202020204" pitchFamily="34" charset="0"/>
              </a:defRPr>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4651734" y="3518447"/>
            <a:ext cx="185166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bg1">
                <a:lumMod val="90000"/>
                <a:lumOff val="10000"/>
              </a:schemeClr>
            </a:fgClr>
            <a:bgClr>
              <a:schemeClr val="bg1"/>
            </a:bgClr>
          </a:pattFill>
        </p:spPr>
        <p:txBody>
          <a:bodyPr wrap="square" anchor="ctr">
            <a:noAutofit/>
          </a:bodyPr>
          <a:lstStyle>
            <a:lvl1pPr algn="ctr">
              <a:buNone/>
              <a:defRPr sz="1800">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18168264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3611880" y="3838644"/>
            <a:ext cx="1920240" cy="2560320"/>
          </a:xfrm>
          <a:prstGeom prst="ellipse">
            <a:avLst/>
          </a:prstGeom>
          <a:pattFill prst="wdDnDiag">
            <a:fgClr>
              <a:schemeClr val="bg1">
                <a:lumMod val="90000"/>
                <a:lumOff val="10000"/>
              </a:schemeClr>
            </a:fgClr>
            <a:bgClr>
              <a:schemeClr val="bg1"/>
            </a:bgClr>
          </a:pattFill>
          <a:ln w="63500">
            <a:noFill/>
          </a:ln>
        </p:spPr>
        <p:txBody>
          <a:bodyPr anchor="ctr"/>
          <a:lstStyle>
            <a:lvl1pPr algn="ctr">
              <a:buNone/>
              <a:defRPr sz="1350">
                <a:latin typeface="Arial" panose="020B0604020202020204" pitchFamily="34" charset="0"/>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399933992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9144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9401809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mpany Name">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98385" y="2360265"/>
            <a:ext cx="3507033" cy="4378068"/>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80214" y="88728"/>
            <a:ext cx="3507033" cy="2135649"/>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3696949" y="88728"/>
            <a:ext cx="1721165" cy="4397481"/>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3705369" y="4622097"/>
            <a:ext cx="1721165" cy="2116237"/>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5528062" y="100303"/>
            <a:ext cx="1721165" cy="2116237"/>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7342171" y="100303"/>
            <a:ext cx="1721165" cy="2116237"/>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5519119" y="2360266"/>
            <a:ext cx="1721165" cy="2116237"/>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7333228" y="2360266"/>
            <a:ext cx="1721165" cy="2116237"/>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5518063" y="4602685"/>
            <a:ext cx="3536329" cy="2135649"/>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9311743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4023360" y="424742"/>
            <a:ext cx="1097280" cy="1463040"/>
          </a:xfrm>
          <a:prstGeom prst="ellipse">
            <a:avLst/>
          </a:prstGeom>
          <a:pattFill prst="wdDnDiag">
            <a:fgClr>
              <a:schemeClr val="bg1">
                <a:lumMod val="90000"/>
                <a:lumOff val="10000"/>
              </a:schemeClr>
            </a:fgClr>
            <a:bgClr>
              <a:schemeClr val="bg1"/>
            </a:bgClr>
          </a:pattFill>
          <a:ln w="63500">
            <a:noFill/>
          </a:ln>
        </p:spPr>
        <p:txBody>
          <a:bodyPr anchor="ctr"/>
          <a:lstStyle>
            <a:lvl1pPr algn="ctr">
              <a:buNone/>
              <a:defRPr sz="900">
                <a:latin typeface="Arial" panose="020B0604020202020204" pitchFamily="34" charset="0"/>
              </a:defRPr>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4023360" y="4970218"/>
            <a:ext cx="1097280" cy="1463040"/>
          </a:xfrm>
          <a:prstGeom prst="ellipse">
            <a:avLst/>
          </a:prstGeom>
          <a:pattFill prst="wdDnDiag">
            <a:fgClr>
              <a:schemeClr val="bg1">
                <a:lumMod val="90000"/>
                <a:lumOff val="10000"/>
              </a:schemeClr>
            </a:fgClr>
            <a:bgClr>
              <a:schemeClr val="bg1"/>
            </a:bgClr>
          </a:pattFill>
          <a:ln w="63500">
            <a:noFill/>
          </a:ln>
        </p:spPr>
        <p:txBody>
          <a:bodyPr anchor="ctr"/>
          <a:lstStyle>
            <a:lvl1pPr algn="ctr">
              <a:buNone/>
              <a:defRPr sz="900">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1422463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3726315" y="1561171"/>
            <a:ext cx="4971494" cy="2810108"/>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Image 1</a:t>
            </a:r>
          </a:p>
        </p:txBody>
      </p:sp>
    </p:spTree>
    <p:extLst>
      <p:ext uri="{BB962C8B-B14F-4D97-AF65-F5344CB8AC3E}">
        <p14:creationId xmlns:p14="http://schemas.microsoft.com/office/powerpoint/2010/main" val="23000205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3726315" y="1561171"/>
            <a:ext cx="4971494" cy="2810108"/>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Image 2</a:t>
            </a:r>
          </a:p>
        </p:txBody>
      </p:sp>
    </p:spTree>
    <p:extLst>
      <p:ext uri="{BB962C8B-B14F-4D97-AF65-F5344CB8AC3E}">
        <p14:creationId xmlns:p14="http://schemas.microsoft.com/office/powerpoint/2010/main" val="25992781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66155D8-5AC6-4CD6-966E-00E2F9D6DC82}" type="slidenum">
              <a:rPr lang="en-US" altLang="en-US"/>
              <a:pPr/>
              <a:t>‹#›</a:t>
            </a:fld>
            <a:endParaRPr lang="en-US" altLang="en-US" dirty="0"/>
          </a:p>
        </p:txBody>
      </p:sp>
    </p:spTree>
    <p:extLst>
      <p:ext uri="{BB962C8B-B14F-4D97-AF65-F5344CB8AC3E}">
        <p14:creationId xmlns:p14="http://schemas.microsoft.com/office/powerpoint/2010/main" val="127598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49730EA-F1DE-4EC8-AF3B-724C038A0837}" type="slidenum">
              <a:rPr lang="en-US" altLang="en-US"/>
              <a:pPr/>
              <a:t>‹#›</a:t>
            </a:fld>
            <a:endParaRPr lang="en-US" altLang="en-US" dirty="0"/>
          </a:p>
        </p:txBody>
      </p:sp>
    </p:spTree>
    <p:extLst>
      <p:ext uri="{BB962C8B-B14F-4D97-AF65-F5344CB8AC3E}">
        <p14:creationId xmlns:p14="http://schemas.microsoft.com/office/powerpoint/2010/main" val="316624753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3726315" y="1561171"/>
            <a:ext cx="4971494" cy="2810108"/>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Image 3</a:t>
            </a:r>
          </a:p>
        </p:txBody>
      </p:sp>
    </p:spTree>
    <p:extLst>
      <p:ext uri="{BB962C8B-B14F-4D97-AF65-F5344CB8AC3E}">
        <p14:creationId xmlns:p14="http://schemas.microsoft.com/office/powerpoint/2010/main" val="18854049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14634909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Horizontal Timelin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Tree>
    <p:extLst>
      <p:ext uri="{BB962C8B-B14F-4D97-AF65-F5344CB8AC3E}">
        <p14:creationId xmlns:p14="http://schemas.microsoft.com/office/powerpoint/2010/main" val="12355414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5292900" y="609600"/>
            <a:ext cx="3498675" cy="56515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435187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193972" y="0"/>
            <a:ext cx="2950028" cy="6858000"/>
          </a:xfrm>
          <a:prstGeom prst="rect">
            <a:avLst/>
          </a:prstGeom>
          <a:pattFill prst="wdDnDiag">
            <a:fgClr>
              <a:schemeClr val="bg1"/>
            </a:fgClr>
            <a:bgClr>
              <a:schemeClr val="bg1">
                <a:lumMod val="90000"/>
                <a:lumOff val="10000"/>
              </a:schemeClr>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492125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9144000" cy="6858000"/>
          </a:xfrm>
          <a:prstGeom prst="rect">
            <a:avLst/>
          </a:prstGeom>
          <a:pattFill prst="wdDnDiag">
            <a:fgClr>
              <a:schemeClr val="bg1"/>
            </a:fgClr>
            <a:bgClr>
              <a:schemeClr val="bg1">
                <a:lumMod val="90000"/>
                <a:lumOff val="10000"/>
              </a:schemeClr>
            </a:bgClr>
          </a:pattFill>
          <a:effectLst/>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tx1"/>
                </a:solidFill>
                <a:latin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6627062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4167000" y="1469342"/>
            <a:ext cx="810000" cy="1080000"/>
          </a:xfrm>
          <a:prstGeom prst="ellipse">
            <a:avLst/>
          </a:prstGeom>
          <a:pattFill prst="wdDnDiag">
            <a:fgClr>
              <a:schemeClr val="bg1"/>
            </a:fgClr>
            <a:bgClr>
              <a:schemeClr val="bg1">
                <a:lumMod val="90000"/>
                <a:lumOff val="10000"/>
              </a:schemeClr>
            </a:bgClr>
          </a:pattFill>
          <a:effectLst>
            <a:outerShdw blurRad="254000" algn="ctr" rotWithShape="0">
              <a:prstClr val="black">
                <a:alpha val="20000"/>
              </a:prstClr>
            </a:outerShdw>
          </a:effectLst>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solidFill>
                  <a:schemeClr val="tx1"/>
                </a:solidFill>
                <a:latin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8298502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366428" y="549000"/>
            <a:ext cx="4204294" cy="5760000"/>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5712856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366428" y="1742517"/>
            <a:ext cx="2023354" cy="2231968"/>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2495265" y="1742517"/>
            <a:ext cx="2023354" cy="2231968"/>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4624103" y="1742517"/>
            <a:ext cx="2023354" cy="2231968"/>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6752940" y="1742517"/>
            <a:ext cx="2023354" cy="2231968"/>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17009106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800102" y="1748629"/>
            <a:ext cx="1689405" cy="2251366"/>
          </a:xfrm>
          <a:prstGeom prst="ellipse">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2754741" y="1748629"/>
            <a:ext cx="1689405" cy="2251366"/>
          </a:xfrm>
          <a:prstGeom prst="ellipse">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4709380" y="1748629"/>
            <a:ext cx="1689405" cy="2251366"/>
          </a:xfrm>
          <a:prstGeom prst="ellipse">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6664018" y="1748629"/>
            <a:ext cx="1689405" cy="2251366"/>
          </a:xfrm>
          <a:prstGeom prst="ellipse">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721696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9BD63D5-6129-4331-A827-565FDC9F5233}" type="slidenum">
              <a:rPr lang="en-US" altLang="en-US"/>
              <a:pPr/>
              <a:t>‹#›</a:t>
            </a:fld>
            <a:endParaRPr lang="en-US" altLang="en-US" dirty="0"/>
          </a:p>
        </p:txBody>
      </p:sp>
    </p:spTree>
    <p:extLst>
      <p:ext uri="{BB962C8B-B14F-4D97-AF65-F5344CB8AC3E}">
        <p14:creationId xmlns:p14="http://schemas.microsoft.com/office/powerpoint/2010/main" val="423634802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366428" y="1691718"/>
            <a:ext cx="4204294" cy="1457883"/>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366428" y="3289903"/>
            <a:ext cx="4204294" cy="1457883"/>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366428" y="4888088"/>
            <a:ext cx="4204294" cy="1457883"/>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888905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795053" y="1691718"/>
            <a:ext cx="3510000" cy="3896283"/>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4838947" y="1691717"/>
            <a:ext cx="3510000" cy="3896283"/>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2791959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4572000" cy="6858000"/>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79802538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4572000" cy="6858000"/>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24732969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9144000" cy="3429000"/>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06400123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657205" y="1813944"/>
            <a:ext cx="1755001" cy="2340000"/>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2682069" y="1813944"/>
            <a:ext cx="1755001" cy="2340000"/>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4706932" y="1813944"/>
            <a:ext cx="1755001" cy="2340000"/>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6731796" y="1813944"/>
            <a:ext cx="1755001" cy="2340000"/>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15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459611288"/>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800100" y="2715189"/>
            <a:ext cx="162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2952000" y="2715189"/>
            <a:ext cx="162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5103900" y="2715189"/>
            <a:ext cx="162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7255800" y="2715189"/>
            <a:ext cx="162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069333418"/>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800100" y="2715189"/>
            <a:ext cx="162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2952000" y="2715189"/>
            <a:ext cx="162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5103900" y="2715189"/>
            <a:ext cx="162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7255800" y="2715189"/>
            <a:ext cx="162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913791873"/>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330368" y="1819275"/>
            <a:ext cx="3241631" cy="1141521"/>
          </a:xfrm>
          <a:prstGeom prst="rect">
            <a:avLst/>
          </a:prstGeom>
          <a:pattFill prst="wdDnDiag">
            <a:fgClr>
              <a:schemeClr val="bg1"/>
            </a:fgClr>
            <a:bgClr>
              <a:schemeClr val="bg1">
                <a:lumMod val="90000"/>
                <a:lumOff val="10000"/>
              </a:schemeClr>
            </a:bgClr>
          </a:pattFill>
          <a:ln w="6350">
            <a:solidFill>
              <a:schemeClr val="accent1"/>
            </a:solid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330369" y="3486890"/>
            <a:ext cx="3241631" cy="1141521"/>
          </a:xfrm>
          <a:prstGeom prst="rect">
            <a:avLst/>
          </a:prstGeom>
          <a:pattFill prst="wdDnDiag">
            <a:fgClr>
              <a:schemeClr val="bg1"/>
            </a:fgClr>
            <a:bgClr>
              <a:schemeClr val="bg1">
                <a:lumMod val="90000"/>
                <a:lumOff val="10000"/>
              </a:schemeClr>
            </a:bgClr>
          </a:pattFill>
          <a:ln w="6350">
            <a:solidFill>
              <a:schemeClr val="accent2"/>
            </a:solid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330371" y="5154505"/>
            <a:ext cx="3241631" cy="1141521"/>
          </a:xfrm>
          <a:prstGeom prst="rect">
            <a:avLst/>
          </a:prstGeom>
          <a:pattFill prst="wdDnDiag">
            <a:fgClr>
              <a:schemeClr val="bg1"/>
            </a:fgClr>
            <a:bgClr>
              <a:schemeClr val="bg1">
                <a:lumMod val="90000"/>
                <a:lumOff val="10000"/>
              </a:schemeClr>
            </a:bgClr>
          </a:pattFill>
          <a:ln w="6350">
            <a:solidFill>
              <a:schemeClr val="accent3"/>
            </a:solid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932244225"/>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330368" y="555740"/>
            <a:ext cx="3241631" cy="1141521"/>
          </a:xfrm>
          <a:prstGeom prst="rect">
            <a:avLst/>
          </a:prstGeom>
          <a:pattFill prst="wdDnDiag">
            <a:fgClr>
              <a:schemeClr val="bg1"/>
            </a:fgClr>
            <a:bgClr>
              <a:schemeClr val="bg1">
                <a:lumMod val="90000"/>
                <a:lumOff val="10000"/>
              </a:schemeClr>
            </a:bgClr>
          </a:pattFill>
          <a:ln w="6350">
            <a:solidFill>
              <a:schemeClr val="accent4"/>
            </a:solid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330369" y="2223355"/>
            <a:ext cx="3241631" cy="1141521"/>
          </a:xfrm>
          <a:prstGeom prst="rect">
            <a:avLst/>
          </a:prstGeom>
          <a:pattFill prst="wdDnDiag">
            <a:fgClr>
              <a:schemeClr val="bg1"/>
            </a:fgClr>
            <a:bgClr>
              <a:schemeClr val="bg1">
                <a:lumMod val="90000"/>
                <a:lumOff val="10000"/>
              </a:schemeClr>
            </a:bgClr>
          </a:pattFill>
          <a:ln w="6350">
            <a:solidFill>
              <a:schemeClr val="accent5"/>
            </a:solid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330371" y="3890970"/>
            <a:ext cx="3241631" cy="1141521"/>
          </a:xfrm>
          <a:prstGeom prst="rect">
            <a:avLst/>
          </a:prstGeom>
          <a:pattFill prst="wdDnDiag">
            <a:fgClr>
              <a:schemeClr val="bg1"/>
            </a:fgClr>
            <a:bgClr>
              <a:schemeClr val="bg1">
                <a:lumMod val="90000"/>
                <a:lumOff val="10000"/>
              </a:schemeClr>
            </a:bgClr>
          </a:pattFill>
          <a:ln w="6350">
            <a:solidFill>
              <a:schemeClr val="accent6"/>
            </a:solid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413676491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3BDF5D7-1070-4944-95FD-2CC85D57CFC9}" type="slidenum">
              <a:rPr lang="en-US" altLang="en-US"/>
              <a:pPr/>
              <a:t>‹#›</a:t>
            </a:fld>
            <a:endParaRPr lang="en-US" altLang="en-US" dirty="0"/>
          </a:p>
        </p:txBody>
      </p:sp>
    </p:spTree>
    <p:extLst>
      <p:ext uri="{BB962C8B-B14F-4D97-AF65-F5344CB8AC3E}">
        <p14:creationId xmlns:p14="http://schemas.microsoft.com/office/powerpoint/2010/main" val="31422173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1886933" y="2617392"/>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3501419" y="2617392"/>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5115906" y="2617392"/>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1886933" y="5049568"/>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3501419" y="5049568"/>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5115906" y="5049568"/>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8008554"/>
      </p:ext>
    </p:extLst>
  </p:cSld>
  <p:clrMapOvr>
    <a:masterClrMapping/>
  </p:clrMapOvr>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1886933" y="1883967"/>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3501419" y="1883967"/>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5115906" y="1883967"/>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1886933" y="4316143"/>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3501419" y="4316143"/>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5115906" y="4316143"/>
            <a:ext cx="1434912"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093263736"/>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4572000" cy="6858000"/>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940799792"/>
      </p:ext>
    </p:extLst>
  </p:cSld>
  <p:clrMapOvr>
    <a:masterClrMapping/>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793775" y="1988923"/>
            <a:ext cx="1620000" cy="2160000"/>
          </a:xfrm>
          <a:prstGeom prst="roundRect">
            <a:avLst>
              <a:gd name="adj" fmla="val 1821"/>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2772592" y="1988923"/>
            <a:ext cx="1620000" cy="2160000"/>
          </a:xfrm>
          <a:prstGeom prst="roundRect">
            <a:avLst>
              <a:gd name="adj" fmla="val 1968"/>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4751409" y="1988923"/>
            <a:ext cx="1620000" cy="2160000"/>
          </a:xfrm>
          <a:prstGeom prst="roundRect">
            <a:avLst>
              <a:gd name="adj" fmla="val 2262"/>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6730226" y="1988923"/>
            <a:ext cx="1620000" cy="2160000"/>
          </a:xfrm>
          <a:prstGeom prst="roundRect">
            <a:avLst>
              <a:gd name="adj" fmla="val 2262"/>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799353816"/>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793775" y="1988924"/>
            <a:ext cx="1076589" cy="1440077"/>
          </a:xfrm>
          <a:prstGeom prst="roundRect">
            <a:avLst>
              <a:gd name="adj" fmla="val 1821"/>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628650" y="371728"/>
            <a:ext cx="7886700" cy="886732"/>
          </a:xfrm>
          <a:prstGeom prst="rect">
            <a:avLst/>
          </a:prstGeom>
        </p:spPr>
        <p:txBody>
          <a:bodyPr anchor="ctr"/>
          <a:lstStyle>
            <a:lvl1pPr algn="ctr">
              <a:defRPr sz="27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143000" y="1051062"/>
            <a:ext cx="6858000" cy="436562"/>
          </a:xfrm>
          <a:prstGeom prst="rect">
            <a:avLst/>
          </a:prstGeom>
        </p:spPr>
        <p:txBody>
          <a:bodyPr>
            <a:normAutofit/>
          </a:bodyPr>
          <a:lstStyle>
            <a:lvl1pPr marL="0" indent="0" algn="ctr">
              <a:buNone/>
              <a:defRPr sz="135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793775" y="4159464"/>
            <a:ext cx="1076589" cy="1440077"/>
          </a:xfrm>
          <a:prstGeom prst="roundRect">
            <a:avLst>
              <a:gd name="adj" fmla="val 1821"/>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4572000" y="1988924"/>
            <a:ext cx="1076589" cy="1440077"/>
          </a:xfrm>
          <a:prstGeom prst="roundRect">
            <a:avLst>
              <a:gd name="adj" fmla="val 1821"/>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4572000" y="4159464"/>
            <a:ext cx="1076589" cy="1440077"/>
          </a:xfrm>
          <a:prstGeom prst="roundRect">
            <a:avLst>
              <a:gd name="adj" fmla="val 1821"/>
            </a:avLst>
          </a:prstGeom>
          <a:pattFill prst="wdDnDiag">
            <a:fgClr>
              <a:schemeClr val="bg1"/>
            </a:fgClr>
            <a:bgClr>
              <a:schemeClr val="bg1">
                <a:lumMod val="90000"/>
                <a:lumOff val="10000"/>
              </a:schemeClr>
            </a:bgClr>
          </a:pattFill>
        </p:spPr>
        <p:txBody>
          <a:bodyPr anchor="ctr"/>
          <a:lstStyle>
            <a:lvl1pPr marL="0" indent="0" algn="ctr">
              <a:buNone/>
              <a:defRPr sz="135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973598466"/>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249381" y="290946"/>
            <a:ext cx="8641081" cy="4297679"/>
          </a:xfrm>
          <a:prstGeom prst="rect">
            <a:avLst/>
          </a:prstGeom>
          <a:pattFill prst="wdDnDiag">
            <a:fgClr>
              <a:schemeClr val="bg1"/>
            </a:fgClr>
            <a:bgClr>
              <a:schemeClr val="bg1">
                <a:lumMod val="90000"/>
                <a:lumOff val="10000"/>
              </a:schemeClr>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7319574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249381" y="290945"/>
            <a:ext cx="8641081" cy="5303520"/>
          </a:xfrm>
          <a:prstGeom prst="roundRect">
            <a:avLst>
              <a:gd name="adj" fmla="val 2741"/>
            </a:avLst>
          </a:prstGeom>
          <a:pattFill prst="wdDnDiag">
            <a:fgClr>
              <a:schemeClr val="bg1"/>
            </a:fgClr>
            <a:bgClr>
              <a:schemeClr val="bg1">
                <a:lumMod val="90000"/>
                <a:lumOff val="10000"/>
              </a:schemeClr>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5315278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1" y="0"/>
            <a:ext cx="6734174" cy="6858000"/>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467930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Dashbao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620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latin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latin typeface="Arial" panose="020B0604020202020204" pitchFamily="34" charset="0"/>
              </a:defRPr>
            </a:lvl1pPr>
          </a:lstStyle>
          <a:p>
            <a:fld id="{B61BEF0D-F0BB-DE4B-95CE-6DB70DBA9567}" type="datetimeFigureOut">
              <a:rPr lang="en-US" smtClean="0"/>
              <a:pPr/>
              <a:t>04/23/2024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latin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8047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B6C5842-139C-466A-8A90-409F007ECE68}" type="slidenum">
              <a:rPr lang="en-US" altLang="en-US"/>
              <a:pPr/>
              <a:t>‹#›</a:t>
            </a:fld>
            <a:endParaRPr lang="en-US" altLang="en-US" dirty="0"/>
          </a:p>
        </p:txBody>
      </p:sp>
    </p:spTree>
    <p:extLst>
      <p:ext uri="{BB962C8B-B14F-4D97-AF65-F5344CB8AC3E}">
        <p14:creationId xmlns:p14="http://schemas.microsoft.com/office/powerpoint/2010/main" val="2283256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CBE8013E-7268-4D33-8133-22C601E8B1A7}" type="slidenum">
              <a:rPr lang="en-US" altLang="en-US"/>
              <a:pPr/>
              <a:t>‹#›</a:t>
            </a:fld>
            <a:endParaRPr lang="en-US" altLang="en-US" dirty="0"/>
          </a:p>
        </p:txBody>
      </p:sp>
    </p:spTree>
    <p:extLst>
      <p:ext uri="{BB962C8B-B14F-4D97-AF65-F5344CB8AC3E}">
        <p14:creationId xmlns:p14="http://schemas.microsoft.com/office/powerpoint/2010/main" val="3579959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13AFC83-61C4-4FFF-A86E-51930FE636D4}" type="slidenum">
              <a:rPr lang="en-US" altLang="en-US"/>
              <a:pPr/>
              <a:t>‹#›</a:t>
            </a:fld>
            <a:endParaRPr lang="en-US" altLang="en-US" dirty="0"/>
          </a:p>
        </p:txBody>
      </p:sp>
    </p:spTree>
    <p:extLst>
      <p:ext uri="{BB962C8B-B14F-4D97-AF65-F5344CB8AC3E}">
        <p14:creationId xmlns:p14="http://schemas.microsoft.com/office/powerpoint/2010/main" val="2357139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F5230DE-82F8-41B7-8CAE-1CE00874BBBD}" type="slidenum">
              <a:rPr lang="en-US" altLang="en-US"/>
              <a:pPr/>
              <a:t>‹#›</a:t>
            </a:fld>
            <a:endParaRPr lang="en-US" altLang="en-US" dirty="0"/>
          </a:p>
        </p:txBody>
      </p:sp>
    </p:spTree>
    <p:extLst>
      <p:ext uri="{BB962C8B-B14F-4D97-AF65-F5344CB8AC3E}">
        <p14:creationId xmlns:p14="http://schemas.microsoft.com/office/powerpoint/2010/main" val="3522231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587BE080-8E45-4C0A-9445-E847A7F9BFDA}" type="slidenum">
              <a:rPr lang="en-US" altLang="en-US"/>
              <a:pPr/>
              <a:t>‹#›</a:t>
            </a:fld>
            <a:endParaRPr lang="en-US" altLang="en-US" dirty="0"/>
          </a:p>
        </p:txBody>
      </p:sp>
    </p:spTree>
    <p:extLst>
      <p:ext uri="{BB962C8B-B14F-4D97-AF65-F5344CB8AC3E}">
        <p14:creationId xmlns:p14="http://schemas.microsoft.com/office/powerpoint/2010/main" val="641146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9C68A961-90B1-4734-ACF9-F29B8DFE10DF}" type="slidenum">
              <a:rPr lang="en-US" altLang="en-US"/>
              <a:pPr/>
              <a:t>‹#›</a:t>
            </a:fld>
            <a:endParaRPr lang="en-US" altLang="en-US" dirty="0"/>
          </a:p>
        </p:txBody>
      </p:sp>
    </p:spTree>
    <p:extLst>
      <p:ext uri="{BB962C8B-B14F-4D97-AF65-F5344CB8AC3E}">
        <p14:creationId xmlns:p14="http://schemas.microsoft.com/office/powerpoint/2010/main" val="3771437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C80B106A-8DD0-419F-B6B0-696347F70EFC}" type="slidenum">
              <a:rPr lang="en-US" altLang="en-US"/>
              <a:pPr/>
              <a:t>‹#›</a:t>
            </a:fld>
            <a:endParaRPr lang="en-US" altLang="en-US" dirty="0"/>
          </a:p>
        </p:txBody>
      </p:sp>
    </p:spTree>
    <p:extLst>
      <p:ext uri="{BB962C8B-B14F-4D97-AF65-F5344CB8AC3E}">
        <p14:creationId xmlns:p14="http://schemas.microsoft.com/office/powerpoint/2010/main" val="122233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ECF4535-1C92-4DF4-BC8D-FBE34532AD58}" type="slidenum">
              <a:rPr lang="en-US" altLang="en-US"/>
              <a:pPr/>
              <a:t>‹#›</a:t>
            </a:fld>
            <a:endParaRPr lang="en-US" altLang="en-US" dirty="0"/>
          </a:p>
        </p:txBody>
      </p:sp>
    </p:spTree>
    <p:extLst>
      <p:ext uri="{BB962C8B-B14F-4D97-AF65-F5344CB8AC3E}">
        <p14:creationId xmlns:p14="http://schemas.microsoft.com/office/powerpoint/2010/main" val="2254944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62AD308F-C230-4683-A0C1-34AD2ACE3B76}" type="slidenum">
              <a:rPr lang="en-US" altLang="en-US"/>
              <a:pPr/>
              <a:t>‹#›</a:t>
            </a:fld>
            <a:endParaRPr lang="en-US" altLang="en-US" dirty="0"/>
          </a:p>
        </p:txBody>
      </p:sp>
    </p:spTree>
    <p:extLst>
      <p:ext uri="{BB962C8B-B14F-4D97-AF65-F5344CB8AC3E}">
        <p14:creationId xmlns:p14="http://schemas.microsoft.com/office/powerpoint/2010/main" val="656633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E1F57219-D8C3-4401-97BE-26E818160531}" type="slidenum">
              <a:rPr lang="en-US" altLang="en-US"/>
              <a:pPr/>
              <a:t>‹#›</a:t>
            </a:fld>
            <a:endParaRPr lang="en-US" altLang="en-US" dirty="0"/>
          </a:p>
        </p:txBody>
      </p:sp>
    </p:spTree>
    <p:extLst>
      <p:ext uri="{BB962C8B-B14F-4D97-AF65-F5344CB8AC3E}">
        <p14:creationId xmlns:p14="http://schemas.microsoft.com/office/powerpoint/2010/main" val="926505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D1479F2-A3D2-416A-BB64-EEB8437B54F3}" type="slidenum">
              <a:rPr lang="en-US" altLang="en-US"/>
              <a:pPr/>
              <a:t>‹#›</a:t>
            </a:fld>
            <a:endParaRPr lang="en-US" altLang="en-US" dirty="0"/>
          </a:p>
        </p:txBody>
      </p:sp>
    </p:spTree>
    <p:extLst>
      <p:ext uri="{BB962C8B-B14F-4D97-AF65-F5344CB8AC3E}">
        <p14:creationId xmlns:p14="http://schemas.microsoft.com/office/powerpoint/2010/main" val="2064986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DF43A35-AFA9-4405-BC01-832488688BB1}" type="slidenum">
              <a:rPr lang="en-US" altLang="en-US"/>
              <a:pPr/>
              <a:t>‹#›</a:t>
            </a:fld>
            <a:endParaRPr lang="en-US" altLang="en-US" dirty="0"/>
          </a:p>
        </p:txBody>
      </p:sp>
    </p:spTree>
    <p:extLst>
      <p:ext uri="{BB962C8B-B14F-4D97-AF65-F5344CB8AC3E}">
        <p14:creationId xmlns:p14="http://schemas.microsoft.com/office/powerpoint/2010/main" val="2698691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2403C5E-BACC-4555-838E-48B94DD0E286}" type="slidenum">
              <a:rPr lang="en-US" altLang="en-US"/>
              <a:pPr/>
              <a:t>‹#›</a:t>
            </a:fld>
            <a:endParaRPr lang="en-US" altLang="en-US" dirty="0"/>
          </a:p>
        </p:txBody>
      </p:sp>
    </p:spTree>
    <p:extLst>
      <p:ext uri="{BB962C8B-B14F-4D97-AF65-F5344CB8AC3E}">
        <p14:creationId xmlns:p14="http://schemas.microsoft.com/office/powerpoint/2010/main" val="2391300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6DE2831-1697-4716-A6F1-EF21AA987822}" type="slidenum">
              <a:rPr lang="en-US" altLang="en-US"/>
              <a:pPr/>
              <a:t>‹#›</a:t>
            </a:fld>
            <a:endParaRPr lang="en-US" altLang="en-US" dirty="0"/>
          </a:p>
        </p:txBody>
      </p:sp>
    </p:spTree>
    <p:extLst>
      <p:ext uri="{BB962C8B-B14F-4D97-AF65-F5344CB8AC3E}">
        <p14:creationId xmlns:p14="http://schemas.microsoft.com/office/powerpoint/2010/main" val="2084010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74F2639-F372-470B-B809-07B70EB2814B}" type="slidenum">
              <a:rPr lang="en-US" altLang="en-US"/>
              <a:pPr/>
              <a:t>‹#›</a:t>
            </a:fld>
            <a:endParaRPr lang="en-US" altLang="en-US" dirty="0"/>
          </a:p>
        </p:txBody>
      </p:sp>
    </p:spTree>
    <p:extLst>
      <p:ext uri="{BB962C8B-B14F-4D97-AF65-F5344CB8AC3E}">
        <p14:creationId xmlns:p14="http://schemas.microsoft.com/office/powerpoint/2010/main" val="2901916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E769496-79CF-4201-A6C5-9701EDF13E5E}" type="slidenum">
              <a:rPr lang="en-US" altLang="en-US"/>
              <a:pPr/>
              <a:t>‹#›</a:t>
            </a:fld>
            <a:endParaRPr lang="en-US" altLang="en-US" dirty="0"/>
          </a:p>
        </p:txBody>
      </p:sp>
    </p:spTree>
    <p:extLst>
      <p:ext uri="{BB962C8B-B14F-4D97-AF65-F5344CB8AC3E}">
        <p14:creationId xmlns:p14="http://schemas.microsoft.com/office/powerpoint/2010/main" val="1883197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D9A7584D-5059-48F0-AC81-9D2718DED917}" type="slidenum">
              <a:rPr lang="en-US" altLang="en-US"/>
              <a:pPr/>
              <a:t>‹#›</a:t>
            </a:fld>
            <a:endParaRPr lang="en-US" altLang="en-US" dirty="0"/>
          </a:p>
        </p:txBody>
      </p:sp>
    </p:spTree>
    <p:extLst>
      <p:ext uri="{BB962C8B-B14F-4D97-AF65-F5344CB8AC3E}">
        <p14:creationId xmlns:p14="http://schemas.microsoft.com/office/powerpoint/2010/main" val="1662659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79B83D74-5898-4EBB-BF43-9EA9C83CCFD1}" type="slidenum">
              <a:rPr lang="en-US" altLang="en-US"/>
              <a:pPr/>
              <a:t>‹#›</a:t>
            </a:fld>
            <a:endParaRPr lang="en-US" altLang="en-US" dirty="0"/>
          </a:p>
        </p:txBody>
      </p:sp>
    </p:spTree>
    <p:extLst>
      <p:ext uri="{BB962C8B-B14F-4D97-AF65-F5344CB8AC3E}">
        <p14:creationId xmlns:p14="http://schemas.microsoft.com/office/powerpoint/2010/main" val="309406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52817424-69CF-4E7A-853C-705BFE7A579E}" type="slidenum">
              <a:rPr lang="en-US" altLang="en-US"/>
              <a:pPr/>
              <a:t>‹#›</a:t>
            </a:fld>
            <a:endParaRPr lang="en-US" altLang="en-US" dirty="0"/>
          </a:p>
        </p:txBody>
      </p:sp>
    </p:spTree>
    <p:extLst>
      <p:ext uri="{BB962C8B-B14F-4D97-AF65-F5344CB8AC3E}">
        <p14:creationId xmlns:p14="http://schemas.microsoft.com/office/powerpoint/2010/main" val="4151669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CC5D99A4-D99A-47A9-AEC2-7EB8A35EB46A}" type="slidenum">
              <a:rPr lang="en-US" altLang="en-US"/>
              <a:pPr/>
              <a:t>‹#›</a:t>
            </a:fld>
            <a:endParaRPr lang="en-US" altLang="en-US" dirty="0"/>
          </a:p>
        </p:txBody>
      </p:sp>
    </p:spTree>
    <p:extLst>
      <p:ext uri="{BB962C8B-B14F-4D97-AF65-F5344CB8AC3E}">
        <p14:creationId xmlns:p14="http://schemas.microsoft.com/office/powerpoint/2010/main" val="1055324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56020428-C1F4-4991-9B1B-C5216140ABD4}" type="slidenum">
              <a:rPr lang="en-US" altLang="en-US"/>
              <a:pPr/>
              <a:t>‹#›</a:t>
            </a:fld>
            <a:endParaRPr lang="en-US" altLang="en-US" dirty="0"/>
          </a:p>
        </p:txBody>
      </p:sp>
    </p:spTree>
    <p:extLst>
      <p:ext uri="{BB962C8B-B14F-4D97-AF65-F5344CB8AC3E}">
        <p14:creationId xmlns:p14="http://schemas.microsoft.com/office/powerpoint/2010/main" val="3540495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8C10810-48B3-44FD-9B73-6AD8C5B3D4D6}" type="slidenum">
              <a:rPr lang="en-US" altLang="en-US"/>
              <a:pPr/>
              <a:t>‹#›</a:t>
            </a:fld>
            <a:endParaRPr lang="en-US" altLang="en-US" dirty="0"/>
          </a:p>
        </p:txBody>
      </p:sp>
    </p:spTree>
    <p:extLst>
      <p:ext uri="{BB962C8B-B14F-4D97-AF65-F5344CB8AC3E}">
        <p14:creationId xmlns:p14="http://schemas.microsoft.com/office/powerpoint/2010/main" val="322635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2D93353-3F2F-4122-9B83-4C17F467F201}" type="slidenum">
              <a:rPr lang="en-US" altLang="en-US"/>
              <a:pPr/>
              <a:t>‹#›</a:t>
            </a:fld>
            <a:endParaRPr lang="en-US" altLang="en-US" dirty="0"/>
          </a:p>
        </p:txBody>
      </p:sp>
    </p:spTree>
    <p:extLst>
      <p:ext uri="{BB962C8B-B14F-4D97-AF65-F5344CB8AC3E}">
        <p14:creationId xmlns:p14="http://schemas.microsoft.com/office/powerpoint/2010/main" val="1941760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FFDD686-8124-40AA-9C22-02814CB440C2}" type="slidenum">
              <a:rPr lang="en-US" altLang="en-US"/>
              <a:pPr/>
              <a:t>‹#›</a:t>
            </a:fld>
            <a:endParaRPr lang="en-US" altLang="en-US" dirty="0"/>
          </a:p>
        </p:txBody>
      </p:sp>
    </p:spTree>
    <p:extLst>
      <p:ext uri="{BB962C8B-B14F-4D97-AF65-F5344CB8AC3E}">
        <p14:creationId xmlns:p14="http://schemas.microsoft.com/office/powerpoint/2010/main" val="504989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07B4400-CFB2-4729-B177-A5479F70D223}" type="slidenum">
              <a:rPr lang="en-US" altLang="en-US"/>
              <a:pPr/>
              <a:t>‹#›</a:t>
            </a:fld>
            <a:endParaRPr lang="en-US" altLang="en-US" dirty="0"/>
          </a:p>
        </p:txBody>
      </p:sp>
    </p:spTree>
    <p:extLst>
      <p:ext uri="{BB962C8B-B14F-4D97-AF65-F5344CB8AC3E}">
        <p14:creationId xmlns:p14="http://schemas.microsoft.com/office/powerpoint/2010/main" val="1265773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5B6DC6F-9A0D-4FF4-AD48-8F6BF57F5512}" type="slidenum">
              <a:rPr lang="en-US" altLang="en-US"/>
              <a:pPr/>
              <a:t>‹#›</a:t>
            </a:fld>
            <a:endParaRPr lang="en-US" altLang="en-US" dirty="0"/>
          </a:p>
        </p:txBody>
      </p:sp>
    </p:spTree>
    <p:extLst>
      <p:ext uri="{BB962C8B-B14F-4D97-AF65-F5344CB8AC3E}">
        <p14:creationId xmlns:p14="http://schemas.microsoft.com/office/powerpoint/2010/main" val="3423701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29A50F6-601B-4135-912F-455FDD16C079}" type="slidenum">
              <a:rPr lang="en-US" altLang="en-US"/>
              <a:pPr/>
              <a:t>‹#›</a:t>
            </a:fld>
            <a:endParaRPr lang="en-US" altLang="en-US" dirty="0"/>
          </a:p>
        </p:txBody>
      </p:sp>
    </p:spTree>
    <p:extLst>
      <p:ext uri="{BB962C8B-B14F-4D97-AF65-F5344CB8AC3E}">
        <p14:creationId xmlns:p14="http://schemas.microsoft.com/office/powerpoint/2010/main" val="2521570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868BA02-DF3F-4C13-B203-919BDE778A76}" type="slidenum">
              <a:rPr lang="en-US" altLang="en-US"/>
              <a:pPr/>
              <a:t>‹#›</a:t>
            </a:fld>
            <a:endParaRPr lang="en-US" altLang="en-US" dirty="0"/>
          </a:p>
        </p:txBody>
      </p:sp>
    </p:spTree>
    <p:extLst>
      <p:ext uri="{BB962C8B-B14F-4D97-AF65-F5344CB8AC3E}">
        <p14:creationId xmlns:p14="http://schemas.microsoft.com/office/powerpoint/2010/main" val="2797355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CBB1AB8B-5D0E-44CD-BCF9-26CF475331DF}" type="slidenum">
              <a:rPr lang="en-US" altLang="en-US"/>
              <a:pPr/>
              <a:t>‹#›</a:t>
            </a:fld>
            <a:endParaRPr lang="en-US" altLang="en-US" dirty="0"/>
          </a:p>
        </p:txBody>
      </p:sp>
    </p:spTree>
    <p:extLst>
      <p:ext uri="{BB962C8B-B14F-4D97-AF65-F5344CB8AC3E}">
        <p14:creationId xmlns:p14="http://schemas.microsoft.com/office/powerpoint/2010/main" val="95135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F606C906-E018-4A16-B2F2-19B5E9769CC8}" type="slidenum">
              <a:rPr lang="en-US" altLang="en-US"/>
              <a:pPr/>
              <a:t>‹#›</a:t>
            </a:fld>
            <a:endParaRPr lang="en-US" altLang="en-US" dirty="0"/>
          </a:p>
        </p:txBody>
      </p:sp>
    </p:spTree>
    <p:extLst>
      <p:ext uri="{BB962C8B-B14F-4D97-AF65-F5344CB8AC3E}">
        <p14:creationId xmlns:p14="http://schemas.microsoft.com/office/powerpoint/2010/main" val="586405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102E63CF-FF5A-46E4-912C-7BF5767F74A4}" type="slidenum">
              <a:rPr lang="en-US" altLang="en-US"/>
              <a:pPr/>
              <a:t>‹#›</a:t>
            </a:fld>
            <a:endParaRPr lang="en-US" altLang="en-US" dirty="0"/>
          </a:p>
        </p:txBody>
      </p:sp>
    </p:spTree>
    <p:extLst>
      <p:ext uri="{BB962C8B-B14F-4D97-AF65-F5344CB8AC3E}">
        <p14:creationId xmlns:p14="http://schemas.microsoft.com/office/powerpoint/2010/main" val="109434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7682EC2B-4FFB-4457-BF9E-433790BEBA07}" type="slidenum">
              <a:rPr lang="en-US" altLang="en-US"/>
              <a:pPr/>
              <a:t>‹#›</a:t>
            </a:fld>
            <a:endParaRPr lang="en-US" altLang="en-US" dirty="0"/>
          </a:p>
        </p:txBody>
      </p:sp>
    </p:spTree>
    <p:extLst>
      <p:ext uri="{BB962C8B-B14F-4D97-AF65-F5344CB8AC3E}">
        <p14:creationId xmlns:p14="http://schemas.microsoft.com/office/powerpoint/2010/main" val="3387153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C003D92-DEE5-41F5-ADC1-1DC94E8BAC1E}" type="slidenum">
              <a:rPr lang="en-US" altLang="en-US"/>
              <a:pPr/>
              <a:t>‹#›</a:t>
            </a:fld>
            <a:endParaRPr lang="en-US" altLang="en-US" dirty="0"/>
          </a:p>
        </p:txBody>
      </p:sp>
    </p:spTree>
    <p:extLst>
      <p:ext uri="{BB962C8B-B14F-4D97-AF65-F5344CB8AC3E}">
        <p14:creationId xmlns:p14="http://schemas.microsoft.com/office/powerpoint/2010/main" val="636667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04A1041-D1B1-4C31-A67F-5D3400782493}" type="slidenum">
              <a:rPr lang="en-US" altLang="en-US"/>
              <a:pPr/>
              <a:t>‹#›</a:t>
            </a:fld>
            <a:endParaRPr lang="en-US" altLang="en-US" dirty="0"/>
          </a:p>
        </p:txBody>
      </p:sp>
    </p:spTree>
    <p:extLst>
      <p:ext uri="{BB962C8B-B14F-4D97-AF65-F5344CB8AC3E}">
        <p14:creationId xmlns:p14="http://schemas.microsoft.com/office/powerpoint/2010/main" val="2367530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7027954-6ACC-4FFD-AA2F-992C5B7DE35B}" type="slidenum">
              <a:rPr lang="en-US" altLang="en-US"/>
              <a:pPr/>
              <a:t>‹#›</a:t>
            </a:fld>
            <a:endParaRPr lang="en-US" altLang="en-US" dirty="0"/>
          </a:p>
        </p:txBody>
      </p:sp>
    </p:spTree>
    <p:extLst>
      <p:ext uri="{BB962C8B-B14F-4D97-AF65-F5344CB8AC3E}">
        <p14:creationId xmlns:p14="http://schemas.microsoft.com/office/powerpoint/2010/main" val="1979606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9A31501-9251-4C3E-94C6-1477FEE46E14}" type="slidenum">
              <a:rPr lang="en-US" altLang="en-US"/>
              <a:pPr/>
              <a:t>‹#›</a:t>
            </a:fld>
            <a:endParaRPr lang="en-US" altLang="en-US" dirty="0"/>
          </a:p>
        </p:txBody>
      </p:sp>
    </p:spTree>
    <p:extLst>
      <p:ext uri="{BB962C8B-B14F-4D97-AF65-F5344CB8AC3E}">
        <p14:creationId xmlns:p14="http://schemas.microsoft.com/office/powerpoint/2010/main" val="13535530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F7F185C-0864-43BA-BEA7-9B5107ECC760}" type="slidenum">
              <a:rPr lang="en-US" altLang="en-US"/>
              <a:pPr/>
              <a:t>‹#›</a:t>
            </a:fld>
            <a:endParaRPr lang="en-US" altLang="en-US" dirty="0"/>
          </a:p>
        </p:txBody>
      </p:sp>
    </p:spTree>
    <p:extLst>
      <p:ext uri="{BB962C8B-B14F-4D97-AF65-F5344CB8AC3E}">
        <p14:creationId xmlns:p14="http://schemas.microsoft.com/office/powerpoint/2010/main" val="1473757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5A65952-F622-40A9-8D3F-F57D8C87F7C3}" type="slidenum">
              <a:rPr lang="en-US" altLang="en-US"/>
              <a:pPr/>
              <a:t>‹#›</a:t>
            </a:fld>
            <a:endParaRPr lang="en-US" altLang="en-US" dirty="0"/>
          </a:p>
        </p:txBody>
      </p:sp>
    </p:spTree>
    <p:extLst>
      <p:ext uri="{BB962C8B-B14F-4D97-AF65-F5344CB8AC3E}">
        <p14:creationId xmlns:p14="http://schemas.microsoft.com/office/powerpoint/2010/main" val="40335452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490D431-BBC7-493E-BCE6-779B7688B256}" type="slidenum">
              <a:rPr lang="en-US" altLang="en-US"/>
              <a:pPr/>
              <a:t>‹#›</a:t>
            </a:fld>
            <a:endParaRPr lang="en-US" altLang="en-US" dirty="0"/>
          </a:p>
        </p:txBody>
      </p:sp>
    </p:spTree>
    <p:extLst>
      <p:ext uri="{BB962C8B-B14F-4D97-AF65-F5344CB8AC3E}">
        <p14:creationId xmlns:p14="http://schemas.microsoft.com/office/powerpoint/2010/main" val="2924198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1325AD04-7EB8-4EA0-BB52-FDC70CA8BCE3}" type="slidenum">
              <a:rPr lang="en-US" altLang="en-US"/>
              <a:pPr/>
              <a:t>‹#›</a:t>
            </a:fld>
            <a:endParaRPr lang="en-US" altLang="en-US" dirty="0"/>
          </a:p>
        </p:txBody>
      </p:sp>
    </p:spTree>
    <p:extLst>
      <p:ext uri="{BB962C8B-B14F-4D97-AF65-F5344CB8AC3E}">
        <p14:creationId xmlns:p14="http://schemas.microsoft.com/office/powerpoint/2010/main" val="306688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A0C575D8-CA70-4975-B94B-7B332D89B20B}" type="slidenum">
              <a:rPr lang="en-US" altLang="en-US"/>
              <a:pPr/>
              <a:t>‹#›</a:t>
            </a:fld>
            <a:endParaRPr lang="en-US" altLang="en-US" dirty="0"/>
          </a:p>
        </p:txBody>
      </p:sp>
    </p:spTree>
    <p:extLst>
      <p:ext uri="{BB962C8B-B14F-4D97-AF65-F5344CB8AC3E}">
        <p14:creationId xmlns:p14="http://schemas.microsoft.com/office/powerpoint/2010/main" val="42013161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DF8E9C35-4807-4525-ADE6-FBC19C88361A}" type="slidenum">
              <a:rPr lang="en-US" altLang="en-US"/>
              <a:pPr/>
              <a:t>‹#›</a:t>
            </a:fld>
            <a:endParaRPr lang="en-US" altLang="en-US" dirty="0"/>
          </a:p>
        </p:txBody>
      </p:sp>
    </p:spTree>
    <p:extLst>
      <p:ext uri="{BB962C8B-B14F-4D97-AF65-F5344CB8AC3E}">
        <p14:creationId xmlns:p14="http://schemas.microsoft.com/office/powerpoint/2010/main" val="2553145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1B539D9F-135F-437E-B814-AD9A3F5297B7}" type="slidenum">
              <a:rPr lang="en-US" altLang="en-US"/>
              <a:pPr/>
              <a:t>‹#›</a:t>
            </a:fld>
            <a:endParaRPr lang="en-US" altLang="en-US" dirty="0"/>
          </a:p>
        </p:txBody>
      </p:sp>
    </p:spTree>
    <p:extLst>
      <p:ext uri="{BB962C8B-B14F-4D97-AF65-F5344CB8AC3E}">
        <p14:creationId xmlns:p14="http://schemas.microsoft.com/office/powerpoint/2010/main" val="723129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DEFB771-A81C-4DF0-B994-0939213654D7}" type="slidenum">
              <a:rPr lang="en-US" altLang="en-US"/>
              <a:pPr/>
              <a:t>‹#›</a:t>
            </a:fld>
            <a:endParaRPr lang="en-US" altLang="en-US" dirty="0"/>
          </a:p>
        </p:txBody>
      </p:sp>
    </p:spTree>
    <p:extLst>
      <p:ext uri="{BB962C8B-B14F-4D97-AF65-F5344CB8AC3E}">
        <p14:creationId xmlns:p14="http://schemas.microsoft.com/office/powerpoint/2010/main" val="3995715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2E8F506-A4DB-46E3-98C9-A9217968A6D7}" type="slidenum">
              <a:rPr lang="en-US" altLang="en-US"/>
              <a:pPr/>
              <a:t>‹#›</a:t>
            </a:fld>
            <a:endParaRPr lang="en-US" altLang="en-US" dirty="0"/>
          </a:p>
        </p:txBody>
      </p:sp>
    </p:spTree>
    <p:extLst>
      <p:ext uri="{BB962C8B-B14F-4D97-AF65-F5344CB8AC3E}">
        <p14:creationId xmlns:p14="http://schemas.microsoft.com/office/powerpoint/2010/main" val="999371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3367F65-2D31-45BB-A169-7A2C0E1F007F}" type="slidenum">
              <a:rPr lang="en-US" altLang="en-US"/>
              <a:pPr/>
              <a:t>‹#›</a:t>
            </a:fld>
            <a:endParaRPr lang="en-US" altLang="en-US" dirty="0"/>
          </a:p>
        </p:txBody>
      </p:sp>
    </p:spTree>
    <p:extLst>
      <p:ext uri="{BB962C8B-B14F-4D97-AF65-F5344CB8AC3E}">
        <p14:creationId xmlns:p14="http://schemas.microsoft.com/office/powerpoint/2010/main" val="91683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726BAD4-099B-4592-A887-6C247B6017AA}" type="slidenum">
              <a:rPr lang="en-US" altLang="en-US"/>
              <a:pPr/>
              <a:t>‹#›</a:t>
            </a:fld>
            <a:endParaRPr lang="en-US" altLang="en-US" dirty="0"/>
          </a:p>
        </p:txBody>
      </p:sp>
    </p:spTree>
    <p:extLst>
      <p:ext uri="{BB962C8B-B14F-4D97-AF65-F5344CB8AC3E}">
        <p14:creationId xmlns:p14="http://schemas.microsoft.com/office/powerpoint/2010/main" val="36213243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0D477C2-9EFE-4CAC-9A11-C053D8BFA6FB}" type="slidenum">
              <a:rPr lang="en-US" altLang="en-US"/>
              <a:pPr/>
              <a:t>‹#›</a:t>
            </a:fld>
            <a:endParaRPr lang="en-US" altLang="en-US" dirty="0"/>
          </a:p>
        </p:txBody>
      </p:sp>
    </p:spTree>
    <p:extLst>
      <p:ext uri="{BB962C8B-B14F-4D97-AF65-F5344CB8AC3E}">
        <p14:creationId xmlns:p14="http://schemas.microsoft.com/office/powerpoint/2010/main" val="3217074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92373F6-922C-4C36-9D39-A120B9B0AFCC}" type="slidenum">
              <a:rPr lang="en-US" altLang="en-US"/>
              <a:pPr/>
              <a:t>‹#›</a:t>
            </a:fld>
            <a:endParaRPr lang="en-US" altLang="en-US" dirty="0"/>
          </a:p>
        </p:txBody>
      </p:sp>
    </p:spTree>
    <p:extLst>
      <p:ext uri="{BB962C8B-B14F-4D97-AF65-F5344CB8AC3E}">
        <p14:creationId xmlns:p14="http://schemas.microsoft.com/office/powerpoint/2010/main" val="3555220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2A42C48-E377-45E9-B2E5-399543552C22}" type="slidenum">
              <a:rPr lang="en-US" altLang="en-US"/>
              <a:pPr/>
              <a:t>‹#›</a:t>
            </a:fld>
            <a:endParaRPr lang="en-US" altLang="en-US" dirty="0"/>
          </a:p>
        </p:txBody>
      </p:sp>
    </p:spTree>
    <p:extLst>
      <p:ext uri="{BB962C8B-B14F-4D97-AF65-F5344CB8AC3E}">
        <p14:creationId xmlns:p14="http://schemas.microsoft.com/office/powerpoint/2010/main" val="40406551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FB13178-096E-44AE-B958-F812143A4A90}" type="slidenum">
              <a:rPr lang="en-US" altLang="en-US"/>
              <a:pPr/>
              <a:t>‹#›</a:t>
            </a:fld>
            <a:endParaRPr lang="en-US" altLang="en-US" dirty="0"/>
          </a:p>
        </p:txBody>
      </p:sp>
    </p:spTree>
    <p:extLst>
      <p:ext uri="{BB962C8B-B14F-4D97-AF65-F5344CB8AC3E}">
        <p14:creationId xmlns:p14="http://schemas.microsoft.com/office/powerpoint/2010/main" val="373282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08ED4CED-4B88-4ADC-92A3-5B7734FA42E7}" type="slidenum">
              <a:rPr lang="en-US" altLang="en-US"/>
              <a:pPr/>
              <a:t>‹#›</a:t>
            </a:fld>
            <a:endParaRPr lang="en-US" altLang="en-US" dirty="0"/>
          </a:p>
        </p:txBody>
      </p:sp>
    </p:spTree>
    <p:extLst>
      <p:ext uri="{BB962C8B-B14F-4D97-AF65-F5344CB8AC3E}">
        <p14:creationId xmlns:p14="http://schemas.microsoft.com/office/powerpoint/2010/main" val="10160520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2A94B89-80FC-4303-B065-BE0DE164D3C3}" type="slidenum">
              <a:rPr lang="en-US" altLang="en-US"/>
              <a:pPr/>
              <a:t>‹#›</a:t>
            </a:fld>
            <a:endParaRPr lang="en-US" altLang="en-US" dirty="0"/>
          </a:p>
        </p:txBody>
      </p:sp>
    </p:spTree>
    <p:extLst>
      <p:ext uri="{BB962C8B-B14F-4D97-AF65-F5344CB8AC3E}">
        <p14:creationId xmlns:p14="http://schemas.microsoft.com/office/powerpoint/2010/main" val="3253305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AD22F75D-F131-440A-ACEA-ED78543ED90A}" type="slidenum">
              <a:rPr lang="en-US" altLang="en-US"/>
              <a:pPr/>
              <a:t>‹#›</a:t>
            </a:fld>
            <a:endParaRPr lang="en-US" altLang="en-US" dirty="0"/>
          </a:p>
        </p:txBody>
      </p:sp>
    </p:spTree>
    <p:extLst>
      <p:ext uri="{BB962C8B-B14F-4D97-AF65-F5344CB8AC3E}">
        <p14:creationId xmlns:p14="http://schemas.microsoft.com/office/powerpoint/2010/main" val="2379589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D979B9D0-5CCF-46BB-9B04-6C468816D4D5}" type="slidenum">
              <a:rPr lang="en-US" altLang="en-US"/>
              <a:pPr/>
              <a:t>‹#›</a:t>
            </a:fld>
            <a:endParaRPr lang="en-US" altLang="en-US" dirty="0"/>
          </a:p>
        </p:txBody>
      </p:sp>
    </p:spTree>
    <p:extLst>
      <p:ext uri="{BB962C8B-B14F-4D97-AF65-F5344CB8AC3E}">
        <p14:creationId xmlns:p14="http://schemas.microsoft.com/office/powerpoint/2010/main" val="4014028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EBBC7A0A-04D8-4B27-89EE-CAAFD9F947F0}" type="slidenum">
              <a:rPr lang="en-US" altLang="en-US"/>
              <a:pPr/>
              <a:t>‹#›</a:t>
            </a:fld>
            <a:endParaRPr lang="en-US" altLang="en-US" dirty="0"/>
          </a:p>
        </p:txBody>
      </p:sp>
    </p:spTree>
    <p:extLst>
      <p:ext uri="{BB962C8B-B14F-4D97-AF65-F5344CB8AC3E}">
        <p14:creationId xmlns:p14="http://schemas.microsoft.com/office/powerpoint/2010/main" val="25729003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5F21447-FCAB-4B85-A983-BFF13CCC0FD7}" type="slidenum">
              <a:rPr lang="en-US" altLang="en-US"/>
              <a:pPr/>
              <a:t>‹#›</a:t>
            </a:fld>
            <a:endParaRPr lang="en-US" altLang="en-US" dirty="0"/>
          </a:p>
        </p:txBody>
      </p:sp>
    </p:spTree>
    <p:extLst>
      <p:ext uri="{BB962C8B-B14F-4D97-AF65-F5344CB8AC3E}">
        <p14:creationId xmlns:p14="http://schemas.microsoft.com/office/powerpoint/2010/main" val="3190029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6BEF2E3-2D8F-4950-BEB4-606CA47B03FF}" type="slidenum">
              <a:rPr lang="en-US" altLang="en-US"/>
              <a:pPr/>
              <a:t>‹#›</a:t>
            </a:fld>
            <a:endParaRPr lang="en-US" altLang="en-US" dirty="0"/>
          </a:p>
        </p:txBody>
      </p:sp>
    </p:spTree>
    <p:extLst>
      <p:ext uri="{BB962C8B-B14F-4D97-AF65-F5344CB8AC3E}">
        <p14:creationId xmlns:p14="http://schemas.microsoft.com/office/powerpoint/2010/main" val="2443907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896421D-F3E6-4F5C-B760-A513A9A3EC56}" type="slidenum">
              <a:rPr lang="en-US" altLang="en-US"/>
              <a:pPr/>
              <a:t>‹#›</a:t>
            </a:fld>
            <a:endParaRPr lang="en-US" altLang="en-US" dirty="0"/>
          </a:p>
        </p:txBody>
      </p:sp>
    </p:spTree>
    <p:extLst>
      <p:ext uri="{BB962C8B-B14F-4D97-AF65-F5344CB8AC3E}">
        <p14:creationId xmlns:p14="http://schemas.microsoft.com/office/powerpoint/2010/main" val="39172573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B3B019D-06CB-4E12-9AB4-1577BC55F770}" type="slidenum">
              <a:rPr lang="en-US" altLang="en-US"/>
              <a:pPr/>
              <a:t>‹#›</a:t>
            </a:fld>
            <a:endParaRPr lang="en-US" altLang="en-US" dirty="0"/>
          </a:p>
        </p:txBody>
      </p:sp>
    </p:spTree>
    <p:extLst>
      <p:ext uri="{BB962C8B-B14F-4D97-AF65-F5344CB8AC3E}">
        <p14:creationId xmlns:p14="http://schemas.microsoft.com/office/powerpoint/2010/main" val="11633455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E1BE6ED-8148-46E9-94BA-DC09A1D3658D}" type="slidenum">
              <a:rPr lang="en-US" altLang="en-US"/>
              <a:pPr/>
              <a:t>‹#›</a:t>
            </a:fld>
            <a:endParaRPr lang="en-US" altLang="en-US" dirty="0"/>
          </a:p>
        </p:txBody>
      </p:sp>
    </p:spTree>
    <p:extLst>
      <p:ext uri="{BB962C8B-B14F-4D97-AF65-F5344CB8AC3E}">
        <p14:creationId xmlns:p14="http://schemas.microsoft.com/office/powerpoint/2010/main" val="20357869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AF7879C-982A-43BF-9E52-FCD026F282EC}" type="slidenum">
              <a:rPr lang="en-US" altLang="en-US"/>
              <a:pPr/>
              <a:t>‹#›</a:t>
            </a:fld>
            <a:endParaRPr lang="en-US" altLang="en-US" dirty="0"/>
          </a:p>
        </p:txBody>
      </p:sp>
    </p:spTree>
    <p:extLst>
      <p:ext uri="{BB962C8B-B14F-4D97-AF65-F5344CB8AC3E}">
        <p14:creationId xmlns:p14="http://schemas.microsoft.com/office/powerpoint/2010/main" val="394949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162262D9-5682-4FA3-87A6-C586713A39AD}" type="slidenum">
              <a:rPr lang="en-US" altLang="en-US"/>
              <a:pPr/>
              <a:t>‹#›</a:t>
            </a:fld>
            <a:endParaRPr lang="en-US" altLang="en-US" dirty="0"/>
          </a:p>
        </p:txBody>
      </p:sp>
    </p:spTree>
    <p:extLst>
      <p:ext uri="{BB962C8B-B14F-4D97-AF65-F5344CB8AC3E}">
        <p14:creationId xmlns:p14="http://schemas.microsoft.com/office/powerpoint/2010/main" val="9898137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D0C29A4-EA12-4C73-8499-E5C685104CD8}" type="slidenum">
              <a:rPr lang="en-US" altLang="en-US"/>
              <a:pPr/>
              <a:t>‹#›</a:t>
            </a:fld>
            <a:endParaRPr lang="en-US" altLang="en-US" dirty="0"/>
          </a:p>
        </p:txBody>
      </p:sp>
    </p:spTree>
    <p:extLst>
      <p:ext uri="{BB962C8B-B14F-4D97-AF65-F5344CB8AC3E}">
        <p14:creationId xmlns:p14="http://schemas.microsoft.com/office/powerpoint/2010/main" val="800252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A849C38B-FCE6-4F65-8914-434AD58C1418}" type="slidenum">
              <a:rPr lang="en-US" altLang="en-US"/>
              <a:pPr/>
              <a:t>‹#›</a:t>
            </a:fld>
            <a:endParaRPr lang="en-US" altLang="en-US" dirty="0"/>
          </a:p>
        </p:txBody>
      </p:sp>
    </p:spTree>
    <p:extLst>
      <p:ext uri="{BB962C8B-B14F-4D97-AF65-F5344CB8AC3E}">
        <p14:creationId xmlns:p14="http://schemas.microsoft.com/office/powerpoint/2010/main" val="2653077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DF3F0780-FF7A-4DA5-A166-8E929A7E4B73}" type="slidenum">
              <a:rPr lang="en-US" altLang="en-US"/>
              <a:pPr/>
              <a:t>‹#›</a:t>
            </a:fld>
            <a:endParaRPr lang="en-US" altLang="en-US" dirty="0"/>
          </a:p>
        </p:txBody>
      </p:sp>
    </p:spTree>
    <p:extLst>
      <p:ext uri="{BB962C8B-B14F-4D97-AF65-F5344CB8AC3E}">
        <p14:creationId xmlns:p14="http://schemas.microsoft.com/office/powerpoint/2010/main" val="3990497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C2614FDB-CFDD-4F21-AB19-7774CE88A7B5}" type="slidenum">
              <a:rPr lang="en-US" altLang="en-US"/>
              <a:pPr/>
              <a:t>‹#›</a:t>
            </a:fld>
            <a:endParaRPr lang="en-US" altLang="en-US" dirty="0"/>
          </a:p>
        </p:txBody>
      </p:sp>
    </p:spTree>
    <p:extLst>
      <p:ext uri="{BB962C8B-B14F-4D97-AF65-F5344CB8AC3E}">
        <p14:creationId xmlns:p14="http://schemas.microsoft.com/office/powerpoint/2010/main" val="275217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F58EB924-6177-4265-BA17-5A18BD25935C}" type="slidenum">
              <a:rPr lang="en-US" altLang="en-US"/>
              <a:pPr/>
              <a:t>‹#›</a:t>
            </a:fld>
            <a:endParaRPr lang="en-US" altLang="en-US" dirty="0"/>
          </a:p>
        </p:txBody>
      </p:sp>
    </p:spTree>
    <p:extLst>
      <p:ext uri="{BB962C8B-B14F-4D97-AF65-F5344CB8AC3E}">
        <p14:creationId xmlns:p14="http://schemas.microsoft.com/office/powerpoint/2010/main" val="570634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9101EB1-B014-4877-A9D7-49CC4F837D0E}" type="slidenum">
              <a:rPr lang="en-US" altLang="en-US"/>
              <a:pPr/>
              <a:t>‹#›</a:t>
            </a:fld>
            <a:endParaRPr lang="en-US" altLang="en-US" dirty="0"/>
          </a:p>
        </p:txBody>
      </p:sp>
    </p:spTree>
    <p:extLst>
      <p:ext uri="{BB962C8B-B14F-4D97-AF65-F5344CB8AC3E}">
        <p14:creationId xmlns:p14="http://schemas.microsoft.com/office/powerpoint/2010/main" val="40556747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CD9A5657-C16E-46CD-B00A-C85F091B1098}" type="slidenum">
              <a:rPr lang="en-US" altLang="en-US"/>
              <a:pPr/>
              <a:t>‹#›</a:t>
            </a:fld>
            <a:endParaRPr lang="en-US" altLang="en-US" dirty="0"/>
          </a:p>
        </p:txBody>
      </p:sp>
    </p:spTree>
    <p:extLst>
      <p:ext uri="{BB962C8B-B14F-4D97-AF65-F5344CB8AC3E}">
        <p14:creationId xmlns:p14="http://schemas.microsoft.com/office/powerpoint/2010/main" val="13857203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1994F89-9646-4827-8BF8-03D821857B79}" type="slidenum">
              <a:rPr lang="en-US" altLang="en-US"/>
              <a:pPr/>
              <a:t>‹#›</a:t>
            </a:fld>
            <a:endParaRPr lang="en-US" altLang="en-US" dirty="0"/>
          </a:p>
        </p:txBody>
      </p:sp>
    </p:spTree>
    <p:extLst>
      <p:ext uri="{BB962C8B-B14F-4D97-AF65-F5344CB8AC3E}">
        <p14:creationId xmlns:p14="http://schemas.microsoft.com/office/powerpoint/2010/main" val="33174867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22F5199-1ACB-43D4-84F3-70177E904953}" type="slidenum">
              <a:rPr lang="en-US" altLang="en-US"/>
              <a:pPr/>
              <a:t>‹#›</a:t>
            </a:fld>
            <a:endParaRPr lang="en-US" altLang="en-US" dirty="0"/>
          </a:p>
        </p:txBody>
      </p:sp>
    </p:spTree>
    <p:extLst>
      <p:ext uri="{BB962C8B-B14F-4D97-AF65-F5344CB8AC3E}">
        <p14:creationId xmlns:p14="http://schemas.microsoft.com/office/powerpoint/2010/main" val="7511093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CBB4608-C0A0-4258-93B7-8371AFDB2B63}" type="slidenum">
              <a:rPr lang="en-US" altLang="en-US"/>
              <a:pPr/>
              <a:t>‹#›</a:t>
            </a:fld>
            <a:endParaRPr lang="en-US" altLang="en-US" dirty="0"/>
          </a:p>
        </p:txBody>
      </p:sp>
    </p:spTree>
    <p:extLst>
      <p:ext uri="{BB962C8B-B14F-4D97-AF65-F5344CB8AC3E}">
        <p14:creationId xmlns:p14="http://schemas.microsoft.com/office/powerpoint/2010/main" val="350864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C2382D36-1C16-42E9-BA10-8C8244634DB1}" type="slidenum">
              <a:rPr lang="en-US" altLang="en-US"/>
              <a:pPr/>
              <a:t>‹#›</a:t>
            </a:fld>
            <a:endParaRPr lang="en-US" altLang="en-US" dirty="0"/>
          </a:p>
        </p:txBody>
      </p:sp>
    </p:spTree>
    <p:extLst>
      <p:ext uri="{BB962C8B-B14F-4D97-AF65-F5344CB8AC3E}">
        <p14:creationId xmlns:p14="http://schemas.microsoft.com/office/powerpoint/2010/main" val="15293928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814C05B-8C37-4D84-9E6C-1C61E4DD2A8D}" type="slidenum">
              <a:rPr lang="en-US" altLang="en-US"/>
              <a:pPr/>
              <a:t>‹#›</a:t>
            </a:fld>
            <a:endParaRPr lang="en-US" altLang="en-US" dirty="0"/>
          </a:p>
        </p:txBody>
      </p:sp>
    </p:spTree>
    <p:extLst>
      <p:ext uri="{BB962C8B-B14F-4D97-AF65-F5344CB8AC3E}">
        <p14:creationId xmlns:p14="http://schemas.microsoft.com/office/powerpoint/2010/main" val="40159332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EF67B81-AC78-4310-8878-02D093B050A0}" type="slidenum">
              <a:rPr lang="en-US" altLang="en-US"/>
              <a:pPr/>
              <a:t>‹#›</a:t>
            </a:fld>
            <a:endParaRPr lang="en-US" altLang="en-US" dirty="0"/>
          </a:p>
        </p:txBody>
      </p:sp>
    </p:spTree>
    <p:extLst>
      <p:ext uri="{BB962C8B-B14F-4D97-AF65-F5344CB8AC3E}">
        <p14:creationId xmlns:p14="http://schemas.microsoft.com/office/powerpoint/2010/main" val="6038556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2FCBD94A-FC35-4569-A2B5-C94BF64F2870}" type="slidenum">
              <a:rPr lang="en-US" altLang="en-US"/>
              <a:pPr/>
              <a:t>‹#›</a:t>
            </a:fld>
            <a:endParaRPr lang="en-US" altLang="en-US" dirty="0"/>
          </a:p>
        </p:txBody>
      </p:sp>
    </p:spTree>
    <p:extLst>
      <p:ext uri="{BB962C8B-B14F-4D97-AF65-F5344CB8AC3E}">
        <p14:creationId xmlns:p14="http://schemas.microsoft.com/office/powerpoint/2010/main" val="18033309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4A333E96-9205-45A8-875F-47370C36B463}" type="slidenum">
              <a:rPr lang="en-US" altLang="en-US"/>
              <a:pPr/>
              <a:t>‹#›</a:t>
            </a:fld>
            <a:endParaRPr lang="en-US" altLang="en-US" dirty="0"/>
          </a:p>
        </p:txBody>
      </p:sp>
    </p:spTree>
    <p:extLst>
      <p:ext uri="{BB962C8B-B14F-4D97-AF65-F5344CB8AC3E}">
        <p14:creationId xmlns:p14="http://schemas.microsoft.com/office/powerpoint/2010/main" val="5241077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5A42C52C-6F91-4514-B23C-44C8FABF9000}" type="slidenum">
              <a:rPr lang="en-US" altLang="en-US"/>
              <a:pPr/>
              <a:t>‹#›</a:t>
            </a:fld>
            <a:endParaRPr lang="en-US" altLang="en-US" dirty="0"/>
          </a:p>
        </p:txBody>
      </p:sp>
    </p:spTree>
    <p:extLst>
      <p:ext uri="{BB962C8B-B14F-4D97-AF65-F5344CB8AC3E}">
        <p14:creationId xmlns:p14="http://schemas.microsoft.com/office/powerpoint/2010/main" val="41284685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3B87F89D-08D0-4212-BD0E-8679353CDC10}" type="slidenum">
              <a:rPr lang="en-US" altLang="en-US"/>
              <a:pPr/>
              <a:t>‹#›</a:t>
            </a:fld>
            <a:endParaRPr lang="en-US" altLang="en-US" dirty="0"/>
          </a:p>
        </p:txBody>
      </p:sp>
    </p:spTree>
    <p:extLst>
      <p:ext uri="{BB962C8B-B14F-4D97-AF65-F5344CB8AC3E}">
        <p14:creationId xmlns:p14="http://schemas.microsoft.com/office/powerpoint/2010/main" val="15779436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BA1B79BD-E36C-41B4-8FA7-5F65E8878D43}" type="slidenum">
              <a:rPr lang="en-US" altLang="en-US"/>
              <a:pPr/>
              <a:t>‹#›</a:t>
            </a:fld>
            <a:endParaRPr lang="en-US" altLang="en-US" dirty="0"/>
          </a:p>
        </p:txBody>
      </p:sp>
    </p:spTree>
    <p:extLst>
      <p:ext uri="{BB962C8B-B14F-4D97-AF65-F5344CB8AC3E}">
        <p14:creationId xmlns:p14="http://schemas.microsoft.com/office/powerpoint/2010/main" val="24060272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9AC701A-9C10-4B95-8407-926C807B8D8D}" type="slidenum">
              <a:rPr lang="en-US" altLang="en-US"/>
              <a:pPr/>
              <a:t>‹#›</a:t>
            </a:fld>
            <a:endParaRPr lang="en-US" altLang="en-US" dirty="0"/>
          </a:p>
        </p:txBody>
      </p:sp>
    </p:spTree>
    <p:extLst>
      <p:ext uri="{BB962C8B-B14F-4D97-AF65-F5344CB8AC3E}">
        <p14:creationId xmlns:p14="http://schemas.microsoft.com/office/powerpoint/2010/main" val="29466061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E7E38B4-5C50-4025-B6F5-AFF1A9754339}" type="slidenum">
              <a:rPr lang="en-US" altLang="en-US"/>
              <a:pPr/>
              <a:t>‹#›</a:t>
            </a:fld>
            <a:endParaRPr lang="en-US" altLang="en-US" dirty="0"/>
          </a:p>
        </p:txBody>
      </p:sp>
    </p:spTree>
    <p:extLst>
      <p:ext uri="{BB962C8B-B14F-4D97-AF65-F5344CB8AC3E}">
        <p14:creationId xmlns:p14="http://schemas.microsoft.com/office/powerpoint/2010/main" val="40671967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30D663E-8D65-430A-9963-7F0238300DA7}" type="slidenum">
              <a:rPr lang="en-US" altLang="en-US"/>
              <a:pPr/>
              <a:t>‹#›</a:t>
            </a:fld>
            <a:endParaRPr lang="en-US" altLang="en-US" dirty="0"/>
          </a:p>
        </p:txBody>
      </p:sp>
    </p:spTree>
    <p:extLst>
      <p:ext uri="{BB962C8B-B14F-4D97-AF65-F5344CB8AC3E}">
        <p14:creationId xmlns:p14="http://schemas.microsoft.com/office/powerpoint/2010/main" val="227906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125.xml"/><Relationship Id="rId117" Type="http://schemas.openxmlformats.org/officeDocument/2006/relationships/slideLayout" Target="../slideLayouts/slideLayout216.xml"/><Relationship Id="rId21" Type="http://schemas.openxmlformats.org/officeDocument/2006/relationships/slideLayout" Target="../slideLayouts/slideLayout120.xml"/><Relationship Id="rId42" Type="http://schemas.openxmlformats.org/officeDocument/2006/relationships/slideLayout" Target="../slideLayouts/slideLayout141.xml"/><Relationship Id="rId47" Type="http://schemas.openxmlformats.org/officeDocument/2006/relationships/slideLayout" Target="../slideLayouts/slideLayout146.xml"/><Relationship Id="rId63" Type="http://schemas.openxmlformats.org/officeDocument/2006/relationships/slideLayout" Target="../slideLayouts/slideLayout162.xml"/><Relationship Id="rId68" Type="http://schemas.openxmlformats.org/officeDocument/2006/relationships/slideLayout" Target="../slideLayouts/slideLayout167.xml"/><Relationship Id="rId84" Type="http://schemas.openxmlformats.org/officeDocument/2006/relationships/slideLayout" Target="../slideLayouts/slideLayout183.xml"/><Relationship Id="rId89" Type="http://schemas.openxmlformats.org/officeDocument/2006/relationships/slideLayout" Target="../slideLayouts/slideLayout188.xml"/><Relationship Id="rId112" Type="http://schemas.openxmlformats.org/officeDocument/2006/relationships/slideLayout" Target="../slideLayouts/slideLayout211.xml"/><Relationship Id="rId16" Type="http://schemas.openxmlformats.org/officeDocument/2006/relationships/slideLayout" Target="../slideLayouts/slideLayout115.xml"/><Relationship Id="rId107" Type="http://schemas.openxmlformats.org/officeDocument/2006/relationships/slideLayout" Target="../slideLayouts/slideLayout206.xml"/><Relationship Id="rId11" Type="http://schemas.openxmlformats.org/officeDocument/2006/relationships/slideLayout" Target="../slideLayouts/slideLayout110.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53" Type="http://schemas.openxmlformats.org/officeDocument/2006/relationships/slideLayout" Target="../slideLayouts/slideLayout152.xml"/><Relationship Id="rId58" Type="http://schemas.openxmlformats.org/officeDocument/2006/relationships/slideLayout" Target="../slideLayouts/slideLayout157.xml"/><Relationship Id="rId74" Type="http://schemas.openxmlformats.org/officeDocument/2006/relationships/slideLayout" Target="../slideLayouts/slideLayout173.xml"/><Relationship Id="rId79" Type="http://schemas.openxmlformats.org/officeDocument/2006/relationships/slideLayout" Target="../slideLayouts/slideLayout178.xml"/><Relationship Id="rId102" Type="http://schemas.openxmlformats.org/officeDocument/2006/relationships/slideLayout" Target="../slideLayouts/slideLayout201.xml"/><Relationship Id="rId123" Type="http://schemas.openxmlformats.org/officeDocument/2006/relationships/slideLayout" Target="../slideLayouts/slideLayout222.xml"/><Relationship Id="rId128" Type="http://schemas.openxmlformats.org/officeDocument/2006/relationships/slideLayout" Target="../slideLayouts/slideLayout227.xml"/><Relationship Id="rId5" Type="http://schemas.openxmlformats.org/officeDocument/2006/relationships/slideLayout" Target="../slideLayouts/slideLayout104.xml"/><Relationship Id="rId90" Type="http://schemas.openxmlformats.org/officeDocument/2006/relationships/slideLayout" Target="../slideLayouts/slideLayout189.xml"/><Relationship Id="rId95" Type="http://schemas.openxmlformats.org/officeDocument/2006/relationships/slideLayout" Target="../slideLayouts/slideLayout194.xml"/><Relationship Id="rId19" Type="http://schemas.openxmlformats.org/officeDocument/2006/relationships/slideLayout" Target="../slideLayouts/slideLayout11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slideLayout" Target="../slideLayouts/slideLayout142.xml"/><Relationship Id="rId48" Type="http://schemas.openxmlformats.org/officeDocument/2006/relationships/slideLayout" Target="../slideLayouts/slideLayout147.xml"/><Relationship Id="rId56" Type="http://schemas.openxmlformats.org/officeDocument/2006/relationships/slideLayout" Target="../slideLayouts/slideLayout155.xml"/><Relationship Id="rId64" Type="http://schemas.openxmlformats.org/officeDocument/2006/relationships/slideLayout" Target="../slideLayouts/slideLayout163.xml"/><Relationship Id="rId69" Type="http://schemas.openxmlformats.org/officeDocument/2006/relationships/slideLayout" Target="../slideLayouts/slideLayout168.xml"/><Relationship Id="rId77" Type="http://schemas.openxmlformats.org/officeDocument/2006/relationships/slideLayout" Target="../slideLayouts/slideLayout176.xml"/><Relationship Id="rId100" Type="http://schemas.openxmlformats.org/officeDocument/2006/relationships/slideLayout" Target="../slideLayouts/slideLayout199.xml"/><Relationship Id="rId105" Type="http://schemas.openxmlformats.org/officeDocument/2006/relationships/slideLayout" Target="../slideLayouts/slideLayout204.xml"/><Relationship Id="rId113" Type="http://schemas.openxmlformats.org/officeDocument/2006/relationships/slideLayout" Target="../slideLayouts/slideLayout212.xml"/><Relationship Id="rId118" Type="http://schemas.openxmlformats.org/officeDocument/2006/relationships/slideLayout" Target="../slideLayouts/slideLayout217.xml"/><Relationship Id="rId126" Type="http://schemas.openxmlformats.org/officeDocument/2006/relationships/slideLayout" Target="../slideLayouts/slideLayout225.xml"/><Relationship Id="rId8" Type="http://schemas.openxmlformats.org/officeDocument/2006/relationships/slideLayout" Target="../slideLayouts/slideLayout107.xml"/><Relationship Id="rId51" Type="http://schemas.openxmlformats.org/officeDocument/2006/relationships/slideLayout" Target="../slideLayouts/slideLayout150.xml"/><Relationship Id="rId72" Type="http://schemas.openxmlformats.org/officeDocument/2006/relationships/slideLayout" Target="../slideLayouts/slideLayout171.xml"/><Relationship Id="rId80" Type="http://schemas.openxmlformats.org/officeDocument/2006/relationships/slideLayout" Target="../slideLayouts/slideLayout179.xml"/><Relationship Id="rId85" Type="http://schemas.openxmlformats.org/officeDocument/2006/relationships/slideLayout" Target="../slideLayouts/slideLayout184.xml"/><Relationship Id="rId93" Type="http://schemas.openxmlformats.org/officeDocument/2006/relationships/slideLayout" Target="../slideLayouts/slideLayout192.xml"/><Relationship Id="rId98" Type="http://schemas.openxmlformats.org/officeDocument/2006/relationships/slideLayout" Target="../slideLayouts/slideLayout197.xml"/><Relationship Id="rId121" Type="http://schemas.openxmlformats.org/officeDocument/2006/relationships/slideLayout" Target="../slideLayouts/slideLayout220.xml"/><Relationship Id="rId3" Type="http://schemas.openxmlformats.org/officeDocument/2006/relationships/slideLayout" Target="../slideLayouts/slideLayout102.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46" Type="http://schemas.openxmlformats.org/officeDocument/2006/relationships/slideLayout" Target="../slideLayouts/slideLayout145.xml"/><Relationship Id="rId59" Type="http://schemas.openxmlformats.org/officeDocument/2006/relationships/slideLayout" Target="../slideLayouts/slideLayout158.xml"/><Relationship Id="rId67" Type="http://schemas.openxmlformats.org/officeDocument/2006/relationships/slideLayout" Target="../slideLayouts/slideLayout166.xml"/><Relationship Id="rId103" Type="http://schemas.openxmlformats.org/officeDocument/2006/relationships/slideLayout" Target="../slideLayouts/slideLayout202.xml"/><Relationship Id="rId108" Type="http://schemas.openxmlformats.org/officeDocument/2006/relationships/slideLayout" Target="../slideLayouts/slideLayout207.xml"/><Relationship Id="rId116" Type="http://schemas.openxmlformats.org/officeDocument/2006/relationships/slideLayout" Target="../slideLayouts/slideLayout215.xml"/><Relationship Id="rId124" Type="http://schemas.openxmlformats.org/officeDocument/2006/relationships/slideLayout" Target="../slideLayouts/slideLayout223.xml"/><Relationship Id="rId129" Type="http://schemas.openxmlformats.org/officeDocument/2006/relationships/slideLayout" Target="../slideLayouts/slideLayout228.xml"/><Relationship Id="rId20" Type="http://schemas.openxmlformats.org/officeDocument/2006/relationships/slideLayout" Target="../slideLayouts/slideLayout119.xml"/><Relationship Id="rId41" Type="http://schemas.openxmlformats.org/officeDocument/2006/relationships/slideLayout" Target="../slideLayouts/slideLayout140.xml"/><Relationship Id="rId54" Type="http://schemas.openxmlformats.org/officeDocument/2006/relationships/slideLayout" Target="../slideLayouts/slideLayout153.xml"/><Relationship Id="rId62" Type="http://schemas.openxmlformats.org/officeDocument/2006/relationships/slideLayout" Target="../slideLayouts/slideLayout161.xml"/><Relationship Id="rId70" Type="http://schemas.openxmlformats.org/officeDocument/2006/relationships/slideLayout" Target="../slideLayouts/slideLayout169.xml"/><Relationship Id="rId75" Type="http://schemas.openxmlformats.org/officeDocument/2006/relationships/slideLayout" Target="../slideLayouts/slideLayout174.xml"/><Relationship Id="rId83" Type="http://schemas.openxmlformats.org/officeDocument/2006/relationships/slideLayout" Target="../slideLayouts/slideLayout182.xml"/><Relationship Id="rId88" Type="http://schemas.openxmlformats.org/officeDocument/2006/relationships/slideLayout" Target="../slideLayouts/slideLayout187.xml"/><Relationship Id="rId91" Type="http://schemas.openxmlformats.org/officeDocument/2006/relationships/slideLayout" Target="../slideLayouts/slideLayout190.xml"/><Relationship Id="rId96" Type="http://schemas.openxmlformats.org/officeDocument/2006/relationships/slideLayout" Target="../slideLayouts/slideLayout195.xml"/><Relationship Id="rId111" Type="http://schemas.openxmlformats.org/officeDocument/2006/relationships/slideLayout" Target="../slideLayouts/slideLayout210.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49" Type="http://schemas.openxmlformats.org/officeDocument/2006/relationships/slideLayout" Target="../slideLayouts/slideLayout148.xml"/><Relationship Id="rId57" Type="http://schemas.openxmlformats.org/officeDocument/2006/relationships/slideLayout" Target="../slideLayouts/slideLayout156.xml"/><Relationship Id="rId106" Type="http://schemas.openxmlformats.org/officeDocument/2006/relationships/slideLayout" Target="../slideLayouts/slideLayout205.xml"/><Relationship Id="rId114" Type="http://schemas.openxmlformats.org/officeDocument/2006/relationships/slideLayout" Target="../slideLayouts/slideLayout213.xml"/><Relationship Id="rId119" Type="http://schemas.openxmlformats.org/officeDocument/2006/relationships/slideLayout" Target="../slideLayouts/slideLayout218.xml"/><Relationship Id="rId127" Type="http://schemas.openxmlformats.org/officeDocument/2006/relationships/slideLayout" Target="../slideLayouts/slideLayout226.xml"/><Relationship Id="rId10" Type="http://schemas.openxmlformats.org/officeDocument/2006/relationships/slideLayout" Target="../slideLayouts/slideLayout109.xml"/><Relationship Id="rId31" Type="http://schemas.openxmlformats.org/officeDocument/2006/relationships/slideLayout" Target="../slideLayouts/slideLayout130.xml"/><Relationship Id="rId44" Type="http://schemas.openxmlformats.org/officeDocument/2006/relationships/slideLayout" Target="../slideLayouts/slideLayout143.xml"/><Relationship Id="rId52" Type="http://schemas.openxmlformats.org/officeDocument/2006/relationships/slideLayout" Target="../slideLayouts/slideLayout151.xml"/><Relationship Id="rId60" Type="http://schemas.openxmlformats.org/officeDocument/2006/relationships/slideLayout" Target="../slideLayouts/slideLayout159.xml"/><Relationship Id="rId65" Type="http://schemas.openxmlformats.org/officeDocument/2006/relationships/slideLayout" Target="../slideLayouts/slideLayout164.xml"/><Relationship Id="rId73" Type="http://schemas.openxmlformats.org/officeDocument/2006/relationships/slideLayout" Target="../slideLayouts/slideLayout172.xml"/><Relationship Id="rId78" Type="http://schemas.openxmlformats.org/officeDocument/2006/relationships/slideLayout" Target="../slideLayouts/slideLayout177.xml"/><Relationship Id="rId81" Type="http://schemas.openxmlformats.org/officeDocument/2006/relationships/slideLayout" Target="../slideLayouts/slideLayout180.xml"/><Relationship Id="rId86" Type="http://schemas.openxmlformats.org/officeDocument/2006/relationships/slideLayout" Target="../slideLayouts/slideLayout185.xml"/><Relationship Id="rId94" Type="http://schemas.openxmlformats.org/officeDocument/2006/relationships/slideLayout" Target="../slideLayouts/slideLayout193.xml"/><Relationship Id="rId99" Type="http://schemas.openxmlformats.org/officeDocument/2006/relationships/slideLayout" Target="../slideLayouts/slideLayout198.xml"/><Relationship Id="rId101" Type="http://schemas.openxmlformats.org/officeDocument/2006/relationships/slideLayout" Target="../slideLayouts/slideLayout200.xml"/><Relationship Id="rId122" Type="http://schemas.openxmlformats.org/officeDocument/2006/relationships/slideLayout" Target="../slideLayouts/slideLayout221.xml"/><Relationship Id="rId130" Type="http://schemas.openxmlformats.org/officeDocument/2006/relationships/slideLayout" Target="../slideLayouts/slideLayout22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9" Type="http://schemas.openxmlformats.org/officeDocument/2006/relationships/slideLayout" Target="../slideLayouts/slideLayout138.xml"/><Relationship Id="rId109" Type="http://schemas.openxmlformats.org/officeDocument/2006/relationships/slideLayout" Target="../slideLayouts/slideLayout208.xml"/><Relationship Id="rId34" Type="http://schemas.openxmlformats.org/officeDocument/2006/relationships/slideLayout" Target="../slideLayouts/slideLayout133.xml"/><Relationship Id="rId50" Type="http://schemas.openxmlformats.org/officeDocument/2006/relationships/slideLayout" Target="../slideLayouts/slideLayout149.xml"/><Relationship Id="rId55" Type="http://schemas.openxmlformats.org/officeDocument/2006/relationships/slideLayout" Target="../slideLayouts/slideLayout154.xml"/><Relationship Id="rId76" Type="http://schemas.openxmlformats.org/officeDocument/2006/relationships/slideLayout" Target="../slideLayouts/slideLayout175.xml"/><Relationship Id="rId97" Type="http://schemas.openxmlformats.org/officeDocument/2006/relationships/slideLayout" Target="../slideLayouts/slideLayout196.xml"/><Relationship Id="rId104" Type="http://schemas.openxmlformats.org/officeDocument/2006/relationships/slideLayout" Target="../slideLayouts/slideLayout203.xml"/><Relationship Id="rId120" Type="http://schemas.openxmlformats.org/officeDocument/2006/relationships/slideLayout" Target="../slideLayouts/slideLayout219.xml"/><Relationship Id="rId125" Type="http://schemas.openxmlformats.org/officeDocument/2006/relationships/slideLayout" Target="../slideLayouts/slideLayout224.xml"/><Relationship Id="rId7" Type="http://schemas.openxmlformats.org/officeDocument/2006/relationships/slideLayout" Target="../slideLayouts/slideLayout106.xml"/><Relationship Id="rId71" Type="http://schemas.openxmlformats.org/officeDocument/2006/relationships/slideLayout" Target="../slideLayouts/slideLayout170.xml"/><Relationship Id="rId92" Type="http://schemas.openxmlformats.org/officeDocument/2006/relationships/slideLayout" Target="../slideLayouts/slideLayout191.xml"/><Relationship Id="rId2" Type="http://schemas.openxmlformats.org/officeDocument/2006/relationships/slideLayout" Target="../slideLayouts/slideLayout101.xml"/><Relationship Id="rId29" Type="http://schemas.openxmlformats.org/officeDocument/2006/relationships/slideLayout" Target="../slideLayouts/slideLayout128.xml"/><Relationship Id="rId24" Type="http://schemas.openxmlformats.org/officeDocument/2006/relationships/slideLayout" Target="../slideLayouts/slideLayout123.xml"/><Relationship Id="rId40" Type="http://schemas.openxmlformats.org/officeDocument/2006/relationships/slideLayout" Target="../slideLayouts/slideLayout139.xml"/><Relationship Id="rId45" Type="http://schemas.openxmlformats.org/officeDocument/2006/relationships/slideLayout" Target="../slideLayouts/slideLayout144.xml"/><Relationship Id="rId66" Type="http://schemas.openxmlformats.org/officeDocument/2006/relationships/slideLayout" Target="../slideLayouts/slideLayout165.xml"/><Relationship Id="rId87" Type="http://schemas.openxmlformats.org/officeDocument/2006/relationships/slideLayout" Target="../slideLayouts/slideLayout186.xml"/><Relationship Id="rId110" Type="http://schemas.openxmlformats.org/officeDocument/2006/relationships/slideLayout" Target="../slideLayouts/slideLayout209.xml"/><Relationship Id="rId115" Type="http://schemas.openxmlformats.org/officeDocument/2006/relationships/slideLayout" Target="../slideLayouts/slideLayout214.xml"/><Relationship Id="rId131" Type="http://schemas.openxmlformats.org/officeDocument/2006/relationships/theme" Target="../theme/theme10.xml"/><Relationship Id="rId61" Type="http://schemas.openxmlformats.org/officeDocument/2006/relationships/slideLayout" Target="../slideLayouts/slideLayout160.xml"/><Relationship Id="rId82"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microsoft.com/office/2007/relationships/hdphoto" Target="../media/hdphoto1.wdp"/></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86000"/>
            <a:lum/>
            <a:extLst>
              <a:ext uri="{BEBA8EAE-BF5A-486C-A8C5-ECC9F3942E4B}">
                <a14:imgProps xmlns:a14="http://schemas.microsoft.com/office/drawing/2010/main">
                  <a14:imgLayer r:embed="rId14">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59FF949-C1DC-4CEB-872C-31FB4A070DEF}"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0852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3" r:id="rId55"/>
    <p:sldLayoutId id="2147483814" r:id="rId56"/>
    <p:sldLayoutId id="2147483815" r:id="rId57"/>
    <p:sldLayoutId id="2147483816" r:id="rId58"/>
    <p:sldLayoutId id="2147483817" r:id="rId59"/>
    <p:sldLayoutId id="2147483818" r:id="rId60"/>
    <p:sldLayoutId id="2147483819" r:id="rId61"/>
    <p:sldLayoutId id="2147483820" r:id="rId62"/>
    <p:sldLayoutId id="2147483821" r:id="rId63"/>
    <p:sldLayoutId id="2147483822" r:id="rId64"/>
    <p:sldLayoutId id="2147483823" r:id="rId65"/>
    <p:sldLayoutId id="2147483824" r:id="rId66"/>
    <p:sldLayoutId id="2147483825" r:id="rId67"/>
    <p:sldLayoutId id="2147483826" r:id="rId68"/>
    <p:sldLayoutId id="2147483827" r:id="rId69"/>
    <p:sldLayoutId id="2147483828" r:id="rId70"/>
    <p:sldLayoutId id="2147483829" r:id="rId71"/>
    <p:sldLayoutId id="2147483830" r:id="rId72"/>
    <p:sldLayoutId id="2147483831" r:id="rId73"/>
    <p:sldLayoutId id="2147483832" r:id="rId74"/>
    <p:sldLayoutId id="2147483833" r:id="rId75"/>
    <p:sldLayoutId id="2147483834" r:id="rId76"/>
    <p:sldLayoutId id="2147483835" r:id="rId77"/>
    <p:sldLayoutId id="2147483836" r:id="rId78"/>
    <p:sldLayoutId id="2147483837" r:id="rId79"/>
    <p:sldLayoutId id="2147483838" r:id="rId80"/>
    <p:sldLayoutId id="2147483839" r:id="rId81"/>
    <p:sldLayoutId id="2147483840" r:id="rId82"/>
    <p:sldLayoutId id="2147483841" r:id="rId83"/>
    <p:sldLayoutId id="2147483842" r:id="rId84"/>
    <p:sldLayoutId id="2147483843" r:id="rId85"/>
    <p:sldLayoutId id="2147483844" r:id="rId86"/>
    <p:sldLayoutId id="2147483845" r:id="rId87"/>
    <p:sldLayoutId id="2147483846" r:id="rId88"/>
    <p:sldLayoutId id="2147483847" r:id="rId89"/>
    <p:sldLayoutId id="2147483848" r:id="rId90"/>
    <p:sldLayoutId id="2147483849" r:id="rId91"/>
    <p:sldLayoutId id="2147483850" r:id="rId92"/>
    <p:sldLayoutId id="2147483851" r:id="rId93"/>
    <p:sldLayoutId id="2147483852" r:id="rId94"/>
    <p:sldLayoutId id="2147483853" r:id="rId95"/>
    <p:sldLayoutId id="2147483854" r:id="rId96"/>
    <p:sldLayoutId id="2147483855" r:id="rId97"/>
    <p:sldLayoutId id="2147483856" r:id="rId98"/>
    <p:sldLayoutId id="2147483857" r:id="rId99"/>
    <p:sldLayoutId id="2147483858" r:id="rId100"/>
    <p:sldLayoutId id="2147483859" r:id="rId101"/>
    <p:sldLayoutId id="2147483860" r:id="rId102"/>
    <p:sldLayoutId id="2147483861" r:id="rId103"/>
    <p:sldLayoutId id="2147483862" r:id="rId104"/>
    <p:sldLayoutId id="2147483863" r:id="rId105"/>
    <p:sldLayoutId id="2147483864" r:id="rId106"/>
    <p:sldLayoutId id="2147483865" r:id="rId107"/>
    <p:sldLayoutId id="2147483866" r:id="rId108"/>
    <p:sldLayoutId id="2147483867" r:id="rId109"/>
    <p:sldLayoutId id="2147483868" r:id="rId110"/>
    <p:sldLayoutId id="2147483869" r:id="rId111"/>
    <p:sldLayoutId id="2147483870" r:id="rId112"/>
    <p:sldLayoutId id="2147483871" r:id="rId113"/>
    <p:sldLayoutId id="2147483872" r:id="rId114"/>
    <p:sldLayoutId id="2147483873" r:id="rId115"/>
    <p:sldLayoutId id="2147483874" r:id="rId116"/>
    <p:sldLayoutId id="2147483875" r:id="rId117"/>
    <p:sldLayoutId id="2147483876" r:id="rId118"/>
    <p:sldLayoutId id="2147483877" r:id="rId119"/>
    <p:sldLayoutId id="2147483878" r:id="rId120"/>
    <p:sldLayoutId id="2147483879" r:id="rId121"/>
    <p:sldLayoutId id="2147483880" r:id="rId122"/>
    <p:sldLayoutId id="2147483881" r:id="rId123"/>
    <p:sldLayoutId id="2147483882" r:id="rId124"/>
    <p:sldLayoutId id="2147483883" r:id="rId125"/>
    <p:sldLayoutId id="2147483884" r:id="rId126"/>
    <p:sldLayoutId id="2147483885" r:id="rId127"/>
    <p:sldLayoutId id="2147483886" r:id="rId128"/>
    <p:sldLayoutId id="2147483887" r:id="rId129"/>
    <p:sldLayoutId id="2147483888" r:id="rId13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alphaModFix amt="86000"/>
            <a:lum/>
            <a:extLst>
              <a:ext uri="{BEBA8EAE-BF5A-486C-A8C5-ECC9F3942E4B}">
                <a14:imgProps xmlns:a14="http://schemas.microsoft.com/office/drawing/2010/main">
                  <a14:imgLayer r:embed="rId14">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CEAEC3-9CE6-4D74-8CC7-692C11F9DC9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alphaModFix amt="86000"/>
            <a:lum/>
            <a:extLst>
              <a:ext uri="{BEBA8EAE-BF5A-486C-A8C5-ECC9F3942E4B}">
                <a14:imgProps xmlns:a14="http://schemas.microsoft.com/office/drawing/2010/main">
                  <a14:imgLayer r:embed="rId14">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752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276D150-51C1-47C9-BA08-4D405EDE055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ctr" rtl="0" fontAlgn="base">
        <a:spcBef>
          <a:spcPct val="20000"/>
        </a:spcBef>
        <a:spcAft>
          <a:spcPct val="0"/>
        </a:spcAft>
        <a:buChar char="•"/>
        <a:defRPr sz="3200" kern="1200">
          <a:solidFill>
            <a:schemeClr val="tx1"/>
          </a:solidFill>
          <a:latin typeface="+mn-lt"/>
          <a:ea typeface="+mn-ea"/>
          <a:cs typeface="+mn-cs"/>
        </a:defRPr>
      </a:lvl1pPr>
      <a:lvl2pPr marL="742950" indent="-285750" algn="ctr" rtl="0" fontAlgn="base">
        <a:spcBef>
          <a:spcPct val="20000"/>
        </a:spcBef>
        <a:spcAft>
          <a:spcPct val="0"/>
        </a:spcAft>
        <a:buChar char="–"/>
        <a:defRPr sz="2800" kern="1200">
          <a:solidFill>
            <a:schemeClr val="tx1"/>
          </a:solidFill>
          <a:latin typeface="+mn-lt"/>
          <a:ea typeface="+mn-ea"/>
          <a:cs typeface="+mn-cs"/>
        </a:defRPr>
      </a:lvl2pPr>
      <a:lvl3pPr marL="1143000" indent="-228600" algn="ctr" rtl="0" fontAlgn="base">
        <a:spcBef>
          <a:spcPct val="20000"/>
        </a:spcBef>
        <a:spcAft>
          <a:spcPct val="0"/>
        </a:spcAft>
        <a:buChar char="•"/>
        <a:defRPr sz="2400" kern="1200">
          <a:solidFill>
            <a:schemeClr val="tx1"/>
          </a:solidFill>
          <a:latin typeface="+mn-lt"/>
          <a:ea typeface="+mn-ea"/>
          <a:cs typeface="+mn-cs"/>
        </a:defRPr>
      </a:lvl3pPr>
      <a:lvl4pPr marL="1600200" indent="-228600" algn="ctr" rtl="0" fontAlgn="base">
        <a:spcBef>
          <a:spcPct val="20000"/>
        </a:spcBef>
        <a:spcAft>
          <a:spcPct val="0"/>
        </a:spcAft>
        <a:buChar char="–"/>
        <a:defRPr sz="2000" kern="1200">
          <a:solidFill>
            <a:schemeClr val="tx1"/>
          </a:solidFill>
          <a:latin typeface="+mn-lt"/>
          <a:ea typeface="+mn-ea"/>
          <a:cs typeface="+mn-cs"/>
        </a:defRPr>
      </a:lvl4pPr>
      <a:lvl5pPr marL="2057400" indent="-228600" algn="ctr"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alphaModFix amt="86000"/>
            <a:lum/>
            <a:extLst>
              <a:ext uri="{BEBA8EAE-BF5A-486C-A8C5-ECC9F3942E4B}">
                <a14:imgProps xmlns:a14="http://schemas.microsoft.com/office/drawing/2010/main">
                  <a14:imgLayer r:embed="rId14">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1C86F26-5158-4835-B722-340857B906CD}"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alphaModFix amt="86000"/>
            <a:lum/>
            <a:extLst>
              <a:ext uri="{BEBA8EAE-BF5A-486C-A8C5-ECC9F3942E4B}">
                <a14:imgProps xmlns:a14="http://schemas.microsoft.com/office/drawing/2010/main">
                  <a14:imgLayer r:embed="rId14">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8CAAEED-0528-4305-A858-CD01648B493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alphaModFix amt="86000"/>
            <a:lum/>
            <a:extLst>
              <a:ext uri="{BEBA8EAE-BF5A-486C-A8C5-ECC9F3942E4B}">
                <a14:imgProps xmlns:a14="http://schemas.microsoft.com/office/drawing/2010/main">
                  <a14:imgLayer r:embed="rId14">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752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BFB5A3-0345-4A7E-AE74-A0F4DFB4018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ctr" rtl="0" fontAlgn="base">
        <a:spcBef>
          <a:spcPct val="20000"/>
        </a:spcBef>
        <a:spcAft>
          <a:spcPct val="0"/>
        </a:spcAft>
        <a:buChar char="•"/>
        <a:defRPr sz="3200" kern="1200">
          <a:solidFill>
            <a:schemeClr val="tx1"/>
          </a:solidFill>
          <a:latin typeface="+mn-lt"/>
          <a:ea typeface="+mn-ea"/>
          <a:cs typeface="+mn-cs"/>
        </a:defRPr>
      </a:lvl1pPr>
      <a:lvl2pPr marL="742950" indent="-285750" algn="ctr" rtl="0" fontAlgn="base">
        <a:spcBef>
          <a:spcPct val="20000"/>
        </a:spcBef>
        <a:spcAft>
          <a:spcPct val="0"/>
        </a:spcAft>
        <a:buChar char="–"/>
        <a:defRPr sz="2800" kern="1200">
          <a:solidFill>
            <a:schemeClr val="tx1"/>
          </a:solidFill>
          <a:latin typeface="+mn-lt"/>
          <a:ea typeface="+mn-ea"/>
          <a:cs typeface="+mn-cs"/>
        </a:defRPr>
      </a:lvl2pPr>
      <a:lvl3pPr marL="1143000" indent="-228600" algn="ctr" rtl="0" fontAlgn="base">
        <a:spcBef>
          <a:spcPct val="20000"/>
        </a:spcBef>
        <a:spcAft>
          <a:spcPct val="0"/>
        </a:spcAft>
        <a:buChar char="•"/>
        <a:defRPr sz="2400" kern="1200">
          <a:solidFill>
            <a:schemeClr val="tx1"/>
          </a:solidFill>
          <a:latin typeface="+mn-lt"/>
          <a:ea typeface="+mn-ea"/>
          <a:cs typeface="+mn-cs"/>
        </a:defRPr>
      </a:lvl3pPr>
      <a:lvl4pPr marL="1600200" indent="-228600" algn="ctr" rtl="0" fontAlgn="base">
        <a:spcBef>
          <a:spcPct val="20000"/>
        </a:spcBef>
        <a:spcAft>
          <a:spcPct val="0"/>
        </a:spcAft>
        <a:buChar char="–"/>
        <a:defRPr sz="2000" kern="1200">
          <a:solidFill>
            <a:schemeClr val="tx1"/>
          </a:solidFill>
          <a:latin typeface="+mn-lt"/>
          <a:ea typeface="+mn-ea"/>
          <a:cs typeface="+mn-cs"/>
        </a:defRPr>
      </a:lvl4pPr>
      <a:lvl5pPr marL="2057400" indent="-228600" algn="ctr"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alphaModFix amt="86000"/>
            <a:lum/>
            <a:extLst>
              <a:ext uri="{BEBA8EAE-BF5A-486C-A8C5-ECC9F3942E4B}">
                <a14:imgProps xmlns:a14="http://schemas.microsoft.com/office/drawing/2010/main">
                  <a14:imgLayer r:embed="rId14">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70B5E9-C1B7-4C7C-A3F7-A47C5CBEE97B}"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alphaModFix amt="86000"/>
            <a:lum/>
            <a:extLst>
              <a:ext uri="{BEBA8EAE-BF5A-486C-A8C5-ECC9F3942E4B}">
                <a14:imgProps xmlns:a14="http://schemas.microsoft.com/office/drawing/2010/main">
                  <a14:imgLayer r:embed="rId14">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B9FF99-BF71-4EAC-8E85-331E5FAA733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alphaModFix amt="86000"/>
            <a:lum/>
            <a:extLst>
              <a:ext uri="{BEBA8EAE-BF5A-486C-A8C5-ECC9F3942E4B}">
                <a14:imgProps xmlns:a14="http://schemas.microsoft.com/office/drawing/2010/main">
                  <a14:imgLayer r:embed="rId14">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1752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47D91B9-7CFC-460C-ACAA-B68DF9F76DF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ctr" rtl="0" fontAlgn="base">
        <a:spcBef>
          <a:spcPct val="20000"/>
        </a:spcBef>
        <a:spcAft>
          <a:spcPct val="0"/>
        </a:spcAft>
        <a:buChar char="•"/>
        <a:defRPr sz="3200" kern="1200">
          <a:solidFill>
            <a:schemeClr val="tx1"/>
          </a:solidFill>
          <a:latin typeface="+mn-lt"/>
          <a:ea typeface="+mn-ea"/>
          <a:cs typeface="+mn-cs"/>
        </a:defRPr>
      </a:lvl1pPr>
      <a:lvl2pPr marL="742950" indent="-285750" algn="ctr" rtl="0" fontAlgn="base">
        <a:spcBef>
          <a:spcPct val="20000"/>
        </a:spcBef>
        <a:spcAft>
          <a:spcPct val="0"/>
        </a:spcAft>
        <a:buChar char="–"/>
        <a:defRPr sz="2800" kern="1200">
          <a:solidFill>
            <a:schemeClr val="tx1"/>
          </a:solidFill>
          <a:latin typeface="+mn-lt"/>
          <a:ea typeface="+mn-ea"/>
          <a:cs typeface="+mn-cs"/>
        </a:defRPr>
      </a:lvl2pPr>
      <a:lvl3pPr marL="1143000" indent="-228600" algn="ctr" rtl="0" fontAlgn="base">
        <a:spcBef>
          <a:spcPct val="20000"/>
        </a:spcBef>
        <a:spcAft>
          <a:spcPct val="0"/>
        </a:spcAft>
        <a:buChar char="•"/>
        <a:defRPr sz="2400" kern="1200">
          <a:solidFill>
            <a:schemeClr val="tx1"/>
          </a:solidFill>
          <a:latin typeface="+mn-lt"/>
          <a:ea typeface="+mn-ea"/>
          <a:cs typeface="+mn-cs"/>
        </a:defRPr>
      </a:lvl3pPr>
      <a:lvl4pPr marL="1600200" indent="-228600" algn="ctr" rtl="0" fontAlgn="base">
        <a:spcBef>
          <a:spcPct val="20000"/>
        </a:spcBef>
        <a:spcAft>
          <a:spcPct val="0"/>
        </a:spcAft>
        <a:buChar char="–"/>
        <a:defRPr sz="2000" kern="1200">
          <a:solidFill>
            <a:schemeClr val="tx1"/>
          </a:solidFill>
          <a:latin typeface="+mn-lt"/>
          <a:ea typeface="+mn-ea"/>
          <a:cs typeface="+mn-cs"/>
        </a:defRPr>
      </a:lvl4pPr>
      <a:lvl5pPr marL="2057400" indent="-228600" algn="ctr"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diagramLayout" Target="../diagrams/layout3.xml"/><Relationship Id="rId7" Type="http://schemas.openxmlformats.org/officeDocument/2006/relationships/image" Target="../media/image3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5.xml"/><Relationship Id="rId7" Type="http://schemas.openxmlformats.org/officeDocument/2006/relationships/image" Target="../media/image4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5.svg"/></Relationships>
</file>

<file path=ppt/slides/_rels/slide4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5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6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2.bin"/><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30739"/>
            <a:ext cx="9067800" cy="1117061"/>
          </a:xfrm>
        </p:spPr>
        <p:txBody>
          <a:bodyPr anchor="ctr">
            <a:normAutofit/>
          </a:bodyPr>
          <a:lstStyle/>
          <a:p>
            <a:r>
              <a:rPr lang="en-US" sz="4800" b="1" dirty="0">
                <a:solidFill>
                  <a:schemeClr val="tx1"/>
                </a:solidFill>
                <a:latin typeface="Perpetua" panose="02020502060401020303" pitchFamily="18" charset="0"/>
              </a:rPr>
              <a:t>2024 Home Care Conference</a:t>
            </a:r>
          </a:p>
        </p:txBody>
      </p:sp>
      <p:sp>
        <p:nvSpPr>
          <p:cNvPr id="3" name="Content Placeholder 2"/>
          <p:cNvSpPr>
            <a:spLocks noGrp="1"/>
          </p:cNvSpPr>
          <p:nvPr>
            <p:ph idx="1"/>
          </p:nvPr>
        </p:nvSpPr>
        <p:spPr>
          <a:xfrm>
            <a:off x="457200" y="1930939"/>
            <a:ext cx="8381999" cy="1117061"/>
          </a:xfrm>
        </p:spPr>
        <p:txBody>
          <a:bodyPr anchor="ctr">
            <a:noAutofit/>
          </a:bodyPr>
          <a:lstStyle/>
          <a:p>
            <a:pPr marL="0" indent="0">
              <a:spcBef>
                <a:spcPts val="0"/>
              </a:spcBef>
              <a:spcAft>
                <a:spcPts val="600"/>
              </a:spcAft>
              <a:buNone/>
            </a:pPr>
            <a:r>
              <a:rPr lang="en-US" sz="3100" b="1" dirty="0">
                <a:latin typeface="Perpetua" panose="02020502060401020303" pitchFamily="18" charset="0"/>
              </a:rPr>
              <a:t>Bureau of Home Care &amp; Rehabilitative Standards </a:t>
            </a:r>
          </a:p>
          <a:p>
            <a:pPr marL="0" indent="0" algn="ctr">
              <a:spcBef>
                <a:spcPts val="0"/>
              </a:spcBef>
              <a:spcAft>
                <a:spcPts val="600"/>
              </a:spcAft>
              <a:buNone/>
            </a:pPr>
            <a:r>
              <a:rPr lang="en-US" sz="3100" b="1" dirty="0">
                <a:latin typeface="Perpetua" panose="02020502060401020303" pitchFamily="18" charset="0"/>
              </a:rPr>
              <a:t>Michael Fields, RN, Bureau Administrator</a:t>
            </a:r>
          </a:p>
        </p:txBody>
      </p:sp>
      <p:pic>
        <p:nvPicPr>
          <p:cNvPr id="4" name="Picture 3">
            <a:extLst>
              <a:ext uri="{FF2B5EF4-FFF2-40B4-BE49-F238E27FC236}">
                <a16:creationId xmlns:a16="http://schemas.microsoft.com/office/drawing/2014/main" id="{7F8820B0-42AB-17ED-8021-BA37BEA2F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851" y="3158673"/>
            <a:ext cx="6342296" cy="3568334"/>
          </a:xfrm>
          <a:prstGeom prst="rect">
            <a:avLst/>
          </a:prstGeom>
        </p:spPr>
      </p:pic>
    </p:spTree>
    <p:extLst>
      <p:ext uri="{BB962C8B-B14F-4D97-AF65-F5344CB8AC3E}">
        <p14:creationId xmlns:p14="http://schemas.microsoft.com/office/powerpoint/2010/main" val="263064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5858B-EB60-BD98-A60B-3097C8AE4CD3}"/>
              </a:ext>
            </a:extLst>
          </p:cNvPr>
          <p:cNvSpPr>
            <a:spLocks noGrp="1"/>
          </p:cNvSpPr>
          <p:nvPr>
            <p:ph type="title"/>
          </p:nvPr>
        </p:nvSpPr>
        <p:spPr>
          <a:xfrm>
            <a:off x="152401" y="294538"/>
            <a:ext cx="8724896" cy="1033669"/>
          </a:xfrm>
        </p:spPr>
        <p:txBody>
          <a:bodyPr>
            <a:normAutofit fontScale="90000"/>
          </a:bodyPr>
          <a:lstStyle/>
          <a:p>
            <a:br>
              <a:rPr lang="en-US" sz="3600" b="1" u="sng" dirty="0">
                <a:latin typeface="Perpetua" panose="02020502060401020303" pitchFamily="18" charset="0"/>
              </a:rPr>
            </a:br>
            <a:endParaRPr lang="en-US" sz="3500" dirty="0">
              <a:solidFill>
                <a:srgbClr val="FFFFFF"/>
              </a:solidFill>
            </a:endParaRPr>
          </a:p>
        </p:txBody>
      </p:sp>
      <p:sp>
        <p:nvSpPr>
          <p:cNvPr id="3" name="Content Placeholder 2">
            <a:extLst>
              <a:ext uri="{FF2B5EF4-FFF2-40B4-BE49-F238E27FC236}">
                <a16:creationId xmlns:a16="http://schemas.microsoft.com/office/drawing/2014/main" id="{034240B6-FE97-1993-4199-DEAF8FCADDB6}"/>
              </a:ext>
            </a:extLst>
          </p:cNvPr>
          <p:cNvSpPr>
            <a:spLocks noGrp="1"/>
          </p:cNvSpPr>
          <p:nvPr>
            <p:ph idx="1"/>
          </p:nvPr>
        </p:nvSpPr>
        <p:spPr>
          <a:xfrm>
            <a:off x="152401" y="1883724"/>
            <a:ext cx="8610599" cy="4906681"/>
          </a:xfrm>
        </p:spPr>
        <p:txBody>
          <a:bodyPr anchor="ctr">
            <a:normAutofit/>
          </a:bodyPr>
          <a:lstStyle/>
          <a:p>
            <a:pPr indent="-228600">
              <a:lnSpc>
                <a:spcPct val="90000"/>
              </a:lnSpc>
              <a:spcAft>
                <a:spcPts val="600"/>
              </a:spcAft>
              <a:buFont typeface="Arial" panose="020B0604020202020204" pitchFamily="34" charset="0"/>
              <a:buChar char="•"/>
            </a:pPr>
            <a:r>
              <a:rPr lang="en-US" sz="2400" b="1" u="sng" dirty="0">
                <a:latin typeface="Perpetua" panose="02020502060401020303" pitchFamily="18" charset="0"/>
              </a:rPr>
              <a:t>Recertification Survey</a:t>
            </a:r>
            <a:r>
              <a:rPr lang="en-US" sz="2400" b="1" dirty="0">
                <a:latin typeface="Perpetua" panose="02020502060401020303" pitchFamily="18" charset="0"/>
              </a:rPr>
              <a:t>: </a:t>
            </a:r>
            <a:r>
              <a:rPr lang="en-US" sz="2400" dirty="0">
                <a:latin typeface="Perpetua" panose="02020502060401020303" pitchFamily="18" charset="0"/>
              </a:rPr>
              <a:t>Standard survey every three years. Begins as a standard survey, may be converted to partial/or extended. </a:t>
            </a:r>
          </a:p>
          <a:p>
            <a:pPr marL="0" indent="0">
              <a:lnSpc>
                <a:spcPct val="90000"/>
              </a:lnSpc>
              <a:spcAft>
                <a:spcPts val="600"/>
              </a:spcAft>
              <a:buNone/>
            </a:pPr>
            <a:r>
              <a:rPr lang="en-US" sz="2400" dirty="0">
                <a:latin typeface="Perpetua" panose="02020502060401020303" pitchFamily="18" charset="0"/>
              </a:rPr>
              <a:t>	</a:t>
            </a:r>
          </a:p>
          <a:p>
            <a:pPr indent="-228600">
              <a:lnSpc>
                <a:spcPct val="90000"/>
              </a:lnSpc>
              <a:spcAft>
                <a:spcPts val="600"/>
              </a:spcAft>
              <a:buFont typeface="Arial" panose="020B0604020202020204" pitchFamily="34" charset="0"/>
              <a:buChar char="•"/>
            </a:pPr>
            <a:r>
              <a:rPr lang="en-US" sz="2400" b="1" u="sng" dirty="0">
                <a:latin typeface="Perpetua" panose="02020502060401020303" pitchFamily="18" charset="0"/>
              </a:rPr>
              <a:t>Standard Survey</a:t>
            </a:r>
            <a:r>
              <a:rPr lang="en-US" sz="2400" b="1" dirty="0">
                <a:latin typeface="Perpetua" panose="02020502060401020303" pitchFamily="18" charset="0"/>
              </a:rPr>
              <a:t>: </a:t>
            </a:r>
            <a:r>
              <a:rPr lang="en-US" sz="2400" dirty="0">
                <a:latin typeface="Perpetua" panose="02020502060401020303" pitchFamily="18" charset="0"/>
              </a:rPr>
              <a:t>Standard survey is a routine, patient-centered survey that gathers information about the quality of service furnished in a agency to determine compliance with the high priority patient centered CoPs (Level 1 Tags – Patient centered)</a:t>
            </a:r>
          </a:p>
          <a:p>
            <a:pPr indent="-228600">
              <a:lnSpc>
                <a:spcPct val="90000"/>
              </a:lnSpc>
              <a:spcAft>
                <a:spcPts val="600"/>
              </a:spcAft>
              <a:buFont typeface="Arial" panose="020B0604020202020204" pitchFamily="34" charset="0"/>
              <a:buChar char="•"/>
            </a:pPr>
            <a:endParaRPr lang="en-US" sz="2400" b="1" dirty="0">
              <a:latin typeface="Perpetua" panose="02020502060401020303" pitchFamily="18" charset="0"/>
            </a:endParaRPr>
          </a:p>
          <a:p>
            <a:pPr indent="-228600">
              <a:lnSpc>
                <a:spcPct val="90000"/>
              </a:lnSpc>
              <a:spcAft>
                <a:spcPts val="600"/>
              </a:spcAft>
              <a:buFont typeface="Arial" panose="020B0604020202020204" pitchFamily="34" charset="0"/>
              <a:buChar char="•"/>
            </a:pPr>
            <a:r>
              <a:rPr lang="en-US" sz="2400" b="1" u="sng" dirty="0">
                <a:latin typeface="Perpetua" panose="02020502060401020303" pitchFamily="18" charset="0"/>
              </a:rPr>
              <a:t>Partial Extended</a:t>
            </a:r>
            <a:r>
              <a:rPr lang="en-US" sz="2400" b="1" dirty="0">
                <a:latin typeface="Perpetua" panose="02020502060401020303" pitchFamily="18" charset="0"/>
              </a:rPr>
              <a:t>:  </a:t>
            </a:r>
            <a:r>
              <a:rPr lang="en-US" sz="2400" dirty="0">
                <a:latin typeface="Perpetua" panose="02020502060401020303" pitchFamily="18" charset="0"/>
              </a:rPr>
              <a:t>After one or more tags are found in Patient centered areas (Level 1 tags), the team will evaluate the remaining tags within the Level 1 condition area. (This ends up being the most common type of survey). </a:t>
            </a:r>
            <a:r>
              <a:rPr lang="en-US" sz="2000" dirty="0">
                <a:latin typeface="Perpetua" panose="02020502060401020303" pitchFamily="18" charset="0"/>
              </a:rPr>
              <a:t>	</a:t>
            </a:r>
          </a:p>
          <a:p>
            <a:endParaRPr lang="en-US" sz="1700" dirty="0"/>
          </a:p>
        </p:txBody>
      </p:sp>
      <p:sp>
        <p:nvSpPr>
          <p:cNvPr id="4" name="Rectangle 3">
            <a:extLst>
              <a:ext uri="{FF2B5EF4-FFF2-40B4-BE49-F238E27FC236}">
                <a16:creationId xmlns:a16="http://schemas.microsoft.com/office/drawing/2014/main" id="{52299950-17B4-3BD7-E321-B040FD0F6A69}"/>
              </a:ext>
            </a:extLst>
          </p:cNvPr>
          <p:cNvSpPr/>
          <p:nvPr/>
        </p:nvSpPr>
        <p:spPr>
          <a:xfrm>
            <a:off x="184667" y="210225"/>
            <a:ext cx="8915399" cy="1180323"/>
          </a:xfrm>
          <a:prstGeom prst="rect">
            <a:avLst/>
          </a:prstGeom>
        </p:spPr>
        <p:txBody>
          <a:bodyPr wrap="square">
            <a:spAutoFit/>
          </a:bodyPr>
          <a:lstStyle/>
          <a:p>
            <a:pPr algn="ctr">
              <a:lnSpc>
                <a:spcPct val="90000"/>
              </a:lnSpc>
              <a:spcAft>
                <a:spcPts val="600"/>
              </a:spcAft>
            </a:pPr>
            <a:r>
              <a:rPr lang="en-US" sz="3600" b="1" u="sng" dirty="0">
                <a:latin typeface="Perpetua" panose="02020502060401020303" pitchFamily="18" charset="0"/>
              </a:rPr>
              <a:t>SURVEY 101 – </a:t>
            </a:r>
          </a:p>
          <a:p>
            <a:pPr algn="ctr">
              <a:lnSpc>
                <a:spcPct val="90000"/>
              </a:lnSpc>
              <a:spcAft>
                <a:spcPts val="600"/>
              </a:spcAft>
            </a:pPr>
            <a:r>
              <a:rPr lang="en-US" sz="3600" b="1" u="sng" dirty="0">
                <a:latin typeface="Perpetua" panose="02020502060401020303" pitchFamily="18" charset="0"/>
              </a:rPr>
              <a:t>TYPES OF HOME HEALTH SURVEYS</a:t>
            </a:r>
          </a:p>
        </p:txBody>
      </p:sp>
    </p:spTree>
    <p:extLst>
      <p:ext uri="{BB962C8B-B14F-4D97-AF65-F5344CB8AC3E}">
        <p14:creationId xmlns:p14="http://schemas.microsoft.com/office/powerpoint/2010/main" val="124083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5858B-EB60-BD98-A60B-3097C8AE4CD3}"/>
              </a:ext>
            </a:extLst>
          </p:cNvPr>
          <p:cNvSpPr>
            <a:spLocks noGrp="1"/>
          </p:cNvSpPr>
          <p:nvPr>
            <p:ph type="title"/>
          </p:nvPr>
        </p:nvSpPr>
        <p:spPr>
          <a:xfrm>
            <a:off x="152401" y="294538"/>
            <a:ext cx="8724896" cy="1033669"/>
          </a:xfrm>
        </p:spPr>
        <p:txBody>
          <a:bodyPr>
            <a:normAutofit fontScale="90000"/>
          </a:bodyPr>
          <a:lstStyle/>
          <a:p>
            <a:br>
              <a:rPr lang="en-US" sz="3600" b="1" u="sng" dirty="0">
                <a:latin typeface="Perpetua" panose="02020502060401020303" pitchFamily="18" charset="0"/>
              </a:rPr>
            </a:br>
            <a:endParaRPr lang="en-US" sz="3500" dirty="0">
              <a:solidFill>
                <a:srgbClr val="FFFFFF"/>
              </a:solidFill>
            </a:endParaRPr>
          </a:p>
        </p:txBody>
      </p:sp>
      <p:sp>
        <p:nvSpPr>
          <p:cNvPr id="3" name="Content Placeholder 2">
            <a:extLst>
              <a:ext uri="{FF2B5EF4-FFF2-40B4-BE49-F238E27FC236}">
                <a16:creationId xmlns:a16="http://schemas.microsoft.com/office/drawing/2014/main" id="{034240B6-FE97-1993-4199-DEAF8FCADDB6}"/>
              </a:ext>
            </a:extLst>
          </p:cNvPr>
          <p:cNvSpPr>
            <a:spLocks noGrp="1"/>
          </p:cNvSpPr>
          <p:nvPr>
            <p:ph idx="1"/>
          </p:nvPr>
        </p:nvSpPr>
        <p:spPr>
          <a:xfrm>
            <a:off x="344512" y="1817145"/>
            <a:ext cx="8610599" cy="4906681"/>
          </a:xfrm>
        </p:spPr>
        <p:txBody>
          <a:bodyPr anchor="ctr">
            <a:normAutofit/>
          </a:body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2200" b="1" i="0" u="sng" strike="noStrike" kern="1200" cap="none" spc="0" normalizeH="0" baseline="0" noProof="0" dirty="0">
                <a:ln>
                  <a:noFill/>
                </a:ln>
                <a:solidFill>
                  <a:srgbClr val="FFFFFF"/>
                </a:solidFill>
                <a:effectLst/>
                <a:uLnTx/>
                <a:uFillTx/>
                <a:latin typeface="Perpetua" panose="02020502060401020303" pitchFamily="18" charset="0"/>
                <a:ea typeface="+mn-ea"/>
                <a:cs typeface="+mn-cs"/>
              </a:rPr>
              <a:t>Extended Survey</a:t>
            </a:r>
            <a:r>
              <a:rPr kumimoji="0" lang="en-US" sz="2200" b="0" i="0" u="sng" strike="noStrike" kern="1200" cap="none" spc="0" normalizeH="0" baseline="0" noProof="0" dirty="0">
                <a:ln>
                  <a:noFill/>
                </a:ln>
                <a:solidFill>
                  <a:srgbClr val="FFFFFF"/>
                </a:solidFill>
                <a:effectLst/>
                <a:uLnTx/>
                <a:uFillTx/>
                <a:latin typeface="Perpetua" panose="02020502060401020303" pitchFamily="18" charset="0"/>
                <a:ea typeface="+mn-ea"/>
                <a:cs typeface="+mn-cs"/>
              </a:rPr>
              <a:t>:</a:t>
            </a:r>
            <a:r>
              <a:rPr kumimoji="0" lang="en-US" sz="22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The Extended Survey is conducted when the survey team determines substandard care. More evidence is needed to get to the extent of a system problems related to substandard quality of care (patient outcomes).  All CoPs will be reviewed. </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2200" b="1" i="0" u="sng" strike="noStrike" kern="1200" cap="none" spc="0" normalizeH="0" baseline="0" noProof="0" dirty="0">
                <a:ln>
                  <a:noFill/>
                </a:ln>
                <a:solidFill>
                  <a:srgbClr val="FFFFFF"/>
                </a:solidFill>
                <a:effectLst/>
                <a:uLnTx/>
                <a:uFillTx/>
                <a:latin typeface="Perpetua" panose="02020502060401020303" pitchFamily="18" charset="0"/>
                <a:ea typeface="+mn-ea"/>
                <a:cs typeface="+mn-cs"/>
              </a:rPr>
              <a:t>Abbreviated Survey:</a:t>
            </a:r>
            <a:r>
              <a:rPr kumimoji="0" lang="en-US" sz="22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a:t>
            </a:r>
            <a:r>
              <a:rPr kumimoji="0" lang="en-US" sz="22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Complaint/Revisit- looking at only those CoP’s authorized by CMS during a revisit, deemed complaint, or CoPs related to complaint allegations (focused survey). </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*New* </a:t>
            </a:r>
            <a:r>
              <a:rPr kumimoji="0" lang="en-US" sz="22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Complaint investigation with condition-level non-compliance will result in a full extended survey within 14-days of the complaint.</a:t>
            </a:r>
          </a:p>
          <a:p>
            <a:endParaRPr lang="en-US" sz="1700" dirty="0"/>
          </a:p>
        </p:txBody>
      </p:sp>
      <p:sp>
        <p:nvSpPr>
          <p:cNvPr id="4" name="Rectangle 3">
            <a:extLst>
              <a:ext uri="{FF2B5EF4-FFF2-40B4-BE49-F238E27FC236}">
                <a16:creationId xmlns:a16="http://schemas.microsoft.com/office/drawing/2014/main" id="{52299950-17B4-3BD7-E321-B040FD0F6A69}"/>
              </a:ext>
            </a:extLst>
          </p:cNvPr>
          <p:cNvSpPr/>
          <p:nvPr/>
        </p:nvSpPr>
        <p:spPr>
          <a:xfrm>
            <a:off x="1" y="210225"/>
            <a:ext cx="9100066" cy="1067985"/>
          </a:xfrm>
          <a:prstGeom prst="rect">
            <a:avLst/>
          </a:prstGeom>
        </p:spPr>
        <p:txBody>
          <a:bodyPr wrap="square">
            <a:sp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SURVEYOR GUIDE – </a:t>
            </a: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TYPES OF HOME HEALTH SURVEYS (cont.)</a:t>
            </a:r>
          </a:p>
        </p:txBody>
      </p:sp>
    </p:spTree>
    <p:extLst>
      <p:ext uri="{BB962C8B-B14F-4D97-AF65-F5344CB8AC3E}">
        <p14:creationId xmlns:p14="http://schemas.microsoft.com/office/powerpoint/2010/main" val="215056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5858B-EB60-BD98-A60B-3097C8AE4CD3}"/>
              </a:ext>
            </a:extLst>
          </p:cNvPr>
          <p:cNvSpPr>
            <a:spLocks noGrp="1"/>
          </p:cNvSpPr>
          <p:nvPr>
            <p:ph type="title"/>
          </p:nvPr>
        </p:nvSpPr>
        <p:spPr>
          <a:xfrm>
            <a:off x="152401" y="294538"/>
            <a:ext cx="8724896" cy="1033669"/>
          </a:xfrm>
        </p:spPr>
        <p:txBody>
          <a:bodyPr>
            <a:normAutofit fontScale="90000"/>
          </a:bodyPr>
          <a:lstStyle/>
          <a:p>
            <a:br>
              <a:rPr lang="en-US" sz="3600" b="1" u="sng" dirty="0">
                <a:latin typeface="Perpetua" panose="02020502060401020303" pitchFamily="18" charset="0"/>
              </a:rPr>
            </a:br>
            <a:endParaRPr lang="en-US" sz="3500" dirty="0">
              <a:solidFill>
                <a:srgbClr val="FFFFFF"/>
              </a:solidFill>
            </a:endParaRPr>
          </a:p>
        </p:txBody>
      </p:sp>
      <p:sp>
        <p:nvSpPr>
          <p:cNvPr id="3" name="Content Placeholder 2">
            <a:extLst>
              <a:ext uri="{FF2B5EF4-FFF2-40B4-BE49-F238E27FC236}">
                <a16:creationId xmlns:a16="http://schemas.microsoft.com/office/drawing/2014/main" id="{034240B6-FE97-1993-4199-DEAF8FCADDB6}"/>
              </a:ext>
            </a:extLst>
          </p:cNvPr>
          <p:cNvSpPr>
            <a:spLocks noGrp="1"/>
          </p:cNvSpPr>
          <p:nvPr>
            <p:ph idx="1"/>
          </p:nvPr>
        </p:nvSpPr>
        <p:spPr>
          <a:xfrm>
            <a:off x="288469" y="2048700"/>
            <a:ext cx="8610599" cy="3294826"/>
          </a:xfrm>
        </p:spPr>
        <p:txBody>
          <a:bodyPr anchor="ctr">
            <a:normAutofit/>
          </a:body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FFFFFF"/>
                </a:solidFill>
                <a:effectLst/>
                <a:uLnTx/>
                <a:uFillTx/>
                <a:latin typeface="Perpetua" panose="02020502060401020303" pitchFamily="18" charset="0"/>
                <a:ea typeface="+mn-ea"/>
                <a:cs typeface="+mn-cs"/>
              </a:rPr>
              <a:t>Complaint Survey:</a:t>
            </a:r>
            <a:r>
              <a:rPr kumimoji="0" lang="en-US" sz="24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a:t>
            </a:r>
            <a:r>
              <a:rPr kumimoji="0" 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Looking at the regulatory issue (tags or condition areas) that were identified in the complaint allegations. (A complaint survey always starts as an abbreviated survey). </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FFFFFF"/>
                </a:solidFill>
                <a:effectLst/>
                <a:uLnTx/>
                <a:uFillTx/>
                <a:latin typeface="Perpetua" panose="02020502060401020303" pitchFamily="18" charset="0"/>
                <a:ea typeface="+mn-ea"/>
                <a:cs typeface="+mn-cs"/>
              </a:rPr>
              <a:t>Validation Survey:</a:t>
            </a:r>
            <a:r>
              <a:rPr kumimoji="0" lang="en-US" sz="24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a:t>
            </a:r>
            <a:r>
              <a:rPr kumimoji="0" 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CMS Regional office sends notice to SA (BHCRS) to complete a full survey after an AO completes a survey to ‘validate” the findings of the AO.  This survey begins as a Standard Recertification Survey.</a:t>
            </a:r>
            <a:endParaRPr lang="en-US" sz="1700" dirty="0"/>
          </a:p>
        </p:txBody>
      </p:sp>
      <p:sp>
        <p:nvSpPr>
          <p:cNvPr id="4" name="Rectangle 3">
            <a:extLst>
              <a:ext uri="{FF2B5EF4-FFF2-40B4-BE49-F238E27FC236}">
                <a16:creationId xmlns:a16="http://schemas.microsoft.com/office/drawing/2014/main" id="{52299950-17B4-3BD7-E321-B040FD0F6A69}"/>
              </a:ext>
            </a:extLst>
          </p:cNvPr>
          <p:cNvSpPr/>
          <p:nvPr/>
        </p:nvSpPr>
        <p:spPr>
          <a:xfrm>
            <a:off x="1" y="210225"/>
            <a:ext cx="9100066" cy="1067985"/>
          </a:xfrm>
          <a:prstGeom prst="rect">
            <a:avLst/>
          </a:prstGeom>
        </p:spPr>
        <p:txBody>
          <a:bodyPr wrap="square">
            <a:sp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SURVEYOR GUIDE – </a:t>
            </a: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TYPES OF HOME HEALTH SURVEYS (cont.)</a:t>
            </a:r>
          </a:p>
        </p:txBody>
      </p:sp>
    </p:spTree>
    <p:extLst>
      <p:ext uri="{BB962C8B-B14F-4D97-AF65-F5344CB8AC3E}">
        <p14:creationId xmlns:p14="http://schemas.microsoft.com/office/powerpoint/2010/main" val="162384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5C96CF-B1E4-FEBF-008E-59648E44631A}"/>
              </a:ext>
            </a:extLst>
          </p:cNvPr>
          <p:cNvSpPr txBox="1"/>
          <p:nvPr/>
        </p:nvSpPr>
        <p:spPr>
          <a:xfrm>
            <a:off x="609600" y="5334000"/>
            <a:ext cx="8305800" cy="1323439"/>
          </a:xfrm>
          <a:prstGeom prst="rect">
            <a:avLst/>
          </a:prstGeom>
          <a:noFill/>
        </p:spPr>
        <p:txBody>
          <a:bodyPr wrap="square" rtlCol="0">
            <a:spAutoFit/>
          </a:bodyPr>
          <a:lstStyle/>
          <a:p>
            <a:r>
              <a:rPr lang="en-US" sz="2000" dirty="0">
                <a:latin typeface="Perpetua" panose="02020502060401020303" pitchFamily="18" charset="0"/>
              </a:rPr>
              <a:t>Dame Cicely founded St Christopher's Hospice in 1967 as the first hospice linking expert pain and symptom control, compassionate care, teaching and clinical research. St Christopher's has been a pioneer in the field of palliative medicine, which is now established worldwide.</a:t>
            </a:r>
          </a:p>
        </p:txBody>
      </p:sp>
      <p:sp>
        <p:nvSpPr>
          <p:cNvPr id="3" name="TextBox 2">
            <a:extLst>
              <a:ext uri="{FF2B5EF4-FFF2-40B4-BE49-F238E27FC236}">
                <a16:creationId xmlns:a16="http://schemas.microsoft.com/office/drawing/2014/main" id="{B048CE20-B58C-1F2A-9ADA-B42872C7045C}"/>
              </a:ext>
            </a:extLst>
          </p:cNvPr>
          <p:cNvSpPr txBox="1"/>
          <p:nvPr/>
        </p:nvSpPr>
        <p:spPr>
          <a:xfrm>
            <a:off x="228600" y="76200"/>
            <a:ext cx="8153400" cy="584775"/>
          </a:xfrm>
          <a:prstGeom prst="rect">
            <a:avLst/>
          </a:prstGeom>
          <a:noFill/>
        </p:spPr>
        <p:txBody>
          <a:bodyPr wrap="square" rtlCol="0">
            <a:spAutoFit/>
          </a:bodyPr>
          <a:lstStyle/>
          <a:p>
            <a:pPr algn="ctr"/>
            <a:r>
              <a:rPr lang="en-US" sz="3200" dirty="0">
                <a:solidFill>
                  <a:srgbClr val="FF66CC"/>
                </a:solidFill>
                <a:latin typeface="Perpetua" panose="02020502060401020303" pitchFamily="18" charset="0"/>
              </a:rPr>
              <a:t>Hospice</a:t>
            </a:r>
            <a:r>
              <a:rPr lang="en-US" sz="3200" dirty="0">
                <a:latin typeface="Perpetua" panose="02020502060401020303" pitchFamily="18" charset="0"/>
              </a:rPr>
              <a:t> Champion Alert</a:t>
            </a:r>
          </a:p>
        </p:txBody>
      </p:sp>
      <p:pic>
        <p:nvPicPr>
          <p:cNvPr id="5" name="Picture 4" descr="A person reading a book to a person lying on a bed&#10;&#10;Description automatically generated with low confidence">
            <a:extLst>
              <a:ext uri="{FF2B5EF4-FFF2-40B4-BE49-F238E27FC236}">
                <a16:creationId xmlns:a16="http://schemas.microsoft.com/office/drawing/2014/main" id="{4EA00C5F-1197-4B8D-A852-97B2587AA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50" y="841385"/>
            <a:ext cx="6438900" cy="4455816"/>
          </a:xfrm>
          <a:prstGeom prst="rect">
            <a:avLst/>
          </a:prstGeom>
        </p:spPr>
      </p:pic>
    </p:spTree>
    <p:extLst>
      <p:ext uri="{BB962C8B-B14F-4D97-AF65-F5344CB8AC3E}">
        <p14:creationId xmlns:p14="http://schemas.microsoft.com/office/powerpoint/2010/main" val="260029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21" name="TextBox 1">
            <a:extLst>
              <a:ext uri="{FF2B5EF4-FFF2-40B4-BE49-F238E27FC236}">
                <a16:creationId xmlns:a16="http://schemas.microsoft.com/office/drawing/2014/main" id="{0C65AE12-35FC-82C4-2DA7-B002C5518795}"/>
              </a:ext>
            </a:extLst>
          </p:cNvPr>
          <p:cNvGraphicFramePr/>
          <p:nvPr>
            <p:extLst>
              <p:ext uri="{D42A27DB-BD31-4B8C-83A1-F6EECF244321}">
                <p14:modId xmlns:p14="http://schemas.microsoft.com/office/powerpoint/2010/main" val="3872178768"/>
              </p:ext>
            </p:extLst>
          </p:nvPr>
        </p:nvGraphicFramePr>
        <p:xfrm>
          <a:off x="228600" y="381000"/>
          <a:ext cx="8763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64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b="1" dirty="0">
                <a:latin typeface="Perpetua" panose="02020502060401020303" pitchFamily="18" charset="0"/>
              </a:rPr>
              <a:t>What a survey looks like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399"/>
            <a:ext cx="9144000" cy="4724401"/>
          </a:xfrm>
          <a:prstGeom prst="rect">
            <a:avLst/>
          </a:prstGeom>
        </p:spPr>
      </p:pic>
    </p:spTree>
    <p:extLst>
      <p:ext uri="{BB962C8B-B14F-4D97-AF65-F5344CB8AC3E}">
        <p14:creationId xmlns:p14="http://schemas.microsoft.com/office/powerpoint/2010/main" val="50476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74921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611E28-A712-18D7-A5B8-71DFF5D085AB}"/>
              </a:ext>
            </a:extLst>
          </p:cNvPr>
          <p:cNvSpPr txBox="1"/>
          <p:nvPr/>
        </p:nvSpPr>
        <p:spPr>
          <a:xfrm>
            <a:off x="228600" y="381000"/>
            <a:ext cx="6096000" cy="6022161"/>
          </a:xfrm>
          <a:prstGeom prst="rect">
            <a:avLst/>
          </a:prstGeom>
          <a:noFill/>
        </p:spPr>
        <p:txBody>
          <a:bodyPr wrap="square">
            <a:spAutoFit/>
          </a:bodyPr>
          <a:lstStyle/>
          <a:p>
            <a:pPr algn="l">
              <a:spcBef>
                <a:spcPts val="2000"/>
              </a:spcBef>
              <a:spcAft>
                <a:spcPts val="2000"/>
              </a:spcAft>
            </a:pPr>
            <a:r>
              <a:rPr lang="en-US" sz="3200" b="0" i="0" dirty="0">
                <a:solidFill>
                  <a:srgbClr val="FFFF00"/>
                </a:solidFill>
                <a:effectLst/>
                <a:latin typeface="Cambria" panose="02040503050406030204" pitchFamily="18" charset="0"/>
              </a:rPr>
              <a:t>Champion Alert </a:t>
            </a:r>
            <a:r>
              <a:rPr lang="en-US" sz="3200" b="0" i="0" dirty="0">
                <a:effectLst/>
                <a:latin typeface="Cambria" panose="02040503050406030204" pitchFamily="18" charset="0"/>
              </a:rPr>
              <a:t>- Glove Use</a:t>
            </a:r>
          </a:p>
          <a:p>
            <a:pPr algn="l">
              <a:spcBef>
                <a:spcPts val="2000"/>
              </a:spcBef>
              <a:spcAft>
                <a:spcPts val="2000"/>
              </a:spcAft>
            </a:pPr>
            <a:r>
              <a:rPr lang="en-US" sz="3200" b="0" i="0" dirty="0">
                <a:effectLst/>
                <a:latin typeface="Cambria" panose="02040503050406030204" pitchFamily="18" charset="0"/>
              </a:rPr>
              <a:t>Caroline Hampton Halsted</a:t>
            </a:r>
            <a:r>
              <a:rPr lang="en-US" sz="3200" dirty="0">
                <a:latin typeface="Cambria" panose="02040503050406030204" pitchFamily="18" charset="0"/>
              </a:rPr>
              <a:t> was one of the first nurses to recognize the importance of</a:t>
            </a:r>
            <a:r>
              <a:rPr lang="en-US" sz="3200" b="0" i="0" dirty="0">
                <a:effectLst/>
                <a:latin typeface="Cambria" panose="02040503050406030204" pitchFamily="18" charset="0"/>
              </a:rPr>
              <a:t> rubber glove use to prevent the spread of infection. Caroline worked primarily in surgery. When The Johns Hopkins Hospital opened in 1889, Caroline was appointed chief nurse of the operating room.</a:t>
            </a:r>
          </a:p>
        </p:txBody>
      </p:sp>
      <p:pic>
        <p:nvPicPr>
          <p:cNvPr id="1026" name="Picture 2" descr="The Nurse Who Introduced Gloves to the Operating Room | Science History  Institute">
            <a:extLst>
              <a:ext uri="{FF2B5EF4-FFF2-40B4-BE49-F238E27FC236}">
                <a16:creationId xmlns:a16="http://schemas.microsoft.com/office/drawing/2014/main" id="{53EBED8F-B404-6D4D-1FEC-C7D66C3F9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4856" y="1524000"/>
            <a:ext cx="2514600" cy="423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25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325562"/>
          </a:xfrm>
        </p:spPr>
        <p:txBody>
          <a:bodyPr/>
          <a:lstStyle/>
          <a:p>
            <a:r>
              <a:rPr lang="en-US" sz="9600" b="1" dirty="0">
                <a:latin typeface="Perpetua" panose="02020502060401020303" pitchFamily="18" charset="0"/>
              </a:rPr>
              <a:t>Entrance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752600"/>
            <a:ext cx="5437360" cy="35893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191000"/>
            <a:ext cx="2619375" cy="1743075"/>
          </a:xfrm>
          <a:prstGeom prst="rect">
            <a:avLst/>
          </a:prstGeom>
        </p:spPr>
      </p:pic>
      <p:sp>
        <p:nvSpPr>
          <p:cNvPr id="3" name="TextBox 2"/>
          <p:cNvSpPr txBox="1"/>
          <p:nvPr/>
        </p:nvSpPr>
        <p:spPr>
          <a:xfrm>
            <a:off x="4547404" y="5610909"/>
            <a:ext cx="3962400" cy="646331"/>
          </a:xfrm>
          <a:prstGeom prst="rect">
            <a:avLst/>
          </a:prstGeom>
          <a:noFill/>
        </p:spPr>
        <p:txBody>
          <a:bodyPr wrap="square" rtlCol="0">
            <a:spAutoFit/>
          </a:bodyPr>
          <a:lstStyle/>
          <a:p>
            <a:r>
              <a:rPr lang="en-US" sz="3600" dirty="0">
                <a:solidFill>
                  <a:schemeClr val="tx2"/>
                </a:solidFill>
                <a:latin typeface="Perpetua" panose="02020502060401020303" pitchFamily="18" charset="0"/>
              </a:rPr>
              <a:t>Entrance Conference</a:t>
            </a:r>
          </a:p>
        </p:txBody>
      </p:sp>
      <p:sp>
        <p:nvSpPr>
          <p:cNvPr id="6" name="TextBox 5"/>
          <p:cNvSpPr txBox="1"/>
          <p:nvPr/>
        </p:nvSpPr>
        <p:spPr>
          <a:xfrm>
            <a:off x="533400" y="2819400"/>
            <a:ext cx="1752600" cy="1077218"/>
          </a:xfrm>
          <a:prstGeom prst="rect">
            <a:avLst/>
          </a:prstGeom>
          <a:noFill/>
        </p:spPr>
        <p:txBody>
          <a:bodyPr wrap="square" rtlCol="0">
            <a:spAutoFit/>
          </a:bodyPr>
          <a:lstStyle/>
          <a:p>
            <a:pPr algn="ctr"/>
            <a:r>
              <a:rPr lang="en-US" sz="3200" dirty="0">
                <a:solidFill>
                  <a:schemeClr val="tx2"/>
                </a:solidFill>
                <a:latin typeface="Perpetua" panose="02020502060401020303" pitchFamily="18" charset="0"/>
              </a:rPr>
              <a:t>Roller Bag</a:t>
            </a:r>
          </a:p>
          <a:p>
            <a:pPr algn="ctr"/>
            <a:r>
              <a:rPr lang="en-US" sz="3200" dirty="0">
                <a:solidFill>
                  <a:schemeClr val="tx2"/>
                </a:solidFill>
                <a:latin typeface="Perpetua" panose="02020502060401020303" pitchFamily="18" charset="0"/>
              </a:rPr>
              <a:t> Brigade</a:t>
            </a:r>
          </a:p>
        </p:txBody>
      </p:sp>
    </p:spTree>
    <p:extLst>
      <p:ext uri="{BB962C8B-B14F-4D97-AF65-F5344CB8AC3E}">
        <p14:creationId xmlns:p14="http://schemas.microsoft.com/office/powerpoint/2010/main" val="2275066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62289086"/>
              </p:ext>
            </p:extLst>
          </p:nvPr>
        </p:nvGraphicFramePr>
        <p:xfrm>
          <a:off x="381000" y="76200"/>
          <a:ext cx="8686800" cy="6324601"/>
        </p:xfrm>
        <a:graphic>
          <a:graphicData uri="http://schemas.openxmlformats.org/drawingml/2006/table">
            <a:tbl>
              <a:tblPr firstRow="1" firstCol="1"/>
              <a:tblGrid>
                <a:gridCol w="4832411">
                  <a:extLst>
                    <a:ext uri="{9D8B030D-6E8A-4147-A177-3AD203B41FA5}">
                      <a16:colId xmlns:a16="http://schemas.microsoft.com/office/drawing/2014/main" val="1304699637"/>
                    </a:ext>
                  </a:extLst>
                </a:gridCol>
                <a:gridCol w="3854389">
                  <a:extLst>
                    <a:ext uri="{9D8B030D-6E8A-4147-A177-3AD203B41FA5}">
                      <a16:colId xmlns:a16="http://schemas.microsoft.com/office/drawing/2014/main" val="2990206230"/>
                    </a:ext>
                  </a:extLst>
                </a:gridCol>
              </a:tblGrid>
              <a:tr h="3319363">
                <a:tc gridSpan="2">
                  <a:txBody>
                    <a:bodyPr/>
                    <a:lstStyle/>
                    <a:p>
                      <a:pPr marL="0" marR="0" algn="ctr">
                        <a:spcBef>
                          <a:spcPts val="0"/>
                        </a:spcBef>
                        <a:spcAft>
                          <a:spcPts val="0"/>
                        </a:spcAft>
                      </a:pPr>
                      <a:r>
                        <a:rPr lang="en-US" sz="3200" b="1" dirty="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 </a:t>
                      </a:r>
                      <a:r>
                        <a:rPr lang="en-US" sz="3200" b="1" u="sng" dirty="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ITEMS NEEDED for Survey:  Getting Started</a:t>
                      </a:r>
                    </a:p>
                    <a:p>
                      <a:pPr marL="0" marR="0">
                        <a:spcBef>
                          <a:spcPts val="0"/>
                        </a:spcBef>
                        <a:spcAft>
                          <a:spcPts val="0"/>
                        </a:spcAft>
                      </a:pPr>
                      <a:endParaRPr lang="en-US" sz="1100" b="1" u="sng" dirty="0">
                        <a:effectLst/>
                        <a:latin typeface="Perpetua" panose="02020502060401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300" b="1" dirty="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1. </a:t>
                      </a:r>
                      <a:r>
                        <a:rPr lang="en-US" sz="2300" b="1" u="sng" dirty="0">
                          <a:effectLst/>
                          <a:latin typeface="Perpetua" panose="02020502060401020303" pitchFamily="18" charset="0"/>
                          <a:ea typeface="Times New Roman" panose="02020603050405020304" pitchFamily="18" charset="0"/>
                          <a:cs typeface="Times New Roman" panose="02020603050405020304" pitchFamily="18" charset="0"/>
                        </a:rPr>
                        <a:t>Set up home visits </a:t>
                      </a:r>
                    </a:p>
                    <a:p>
                      <a:pPr marL="0" marR="0">
                        <a:spcBef>
                          <a:spcPts val="0"/>
                        </a:spcBef>
                        <a:spcAft>
                          <a:spcPts val="0"/>
                        </a:spcAft>
                      </a:pPr>
                      <a:r>
                        <a:rPr lang="en-US" sz="2300" b="1" dirty="0">
                          <a:effectLst/>
                          <a:latin typeface="Perpetua" panose="02020502060401020303" pitchFamily="18" charset="0"/>
                          <a:ea typeface="Times New Roman" panose="02020603050405020304" pitchFamily="18" charset="0"/>
                          <a:cs typeface="Times New Roman" panose="02020603050405020304" pitchFamily="18" charset="0"/>
                        </a:rPr>
                        <a:t>     – Have clinical manager(s) bring visit schedules for current week for all disciplines and work with surveyor to set up home visits.  </a:t>
                      </a:r>
                    </a:p>
                    <a:p>
                      <a:pPr marL="0" marR="0">
                        <a:spcBef>
                          <a:spcPts val="0"/>
                        </a:spcBef>
                        <a:spcAft>
                          <a:spcPts val="0"/>
                        </a:spcAft>
                      </a:pPr>
                      <a:r>
                        <a:rPr lang="en-US" sz="2300" b="1" dirty="0">
                          <a:effectLst/>
                          <a:latin typeface="Perpetua" panose="02020502060401020303" pitchFamily="18" charset="0"/>
                          <a:ea typeface="Times New Roman" panose="02020603050405020304" pitchFamily="18" charset="0"/>
                          <a:cs typeface="Times New Roman" panose="02020603050405020304" pitchFamily="18" charset="0"/>
                        </a:rPr>
                        <a:t>     - Focus on multi-discipline, high skilled nursing need (involved wound care, IVs, unstable diabetes, new CVA, unstable CHF </a:t>
                      </a:r>
                      <a:r>
                        <a:rPr lang="en-US" sz="2300" b="1" dirty="0" err="1">
                          <a:effectLst/>
                          <a:latin typeface="Perpetua" panose="02020502060401020303" pitchFamily="18" charset="0"/>
                          <a:ea typeface="Times New Roman" panose="02020603050405020304" pitchFamily="18" charset="0"/>
                          <a:cs typeface="Times New Roman" panose="02020603050405020304" pitchFamily="18" charset="0"/>
                        </a:rPr>
                        <a:t>etc</a:t>
                      </a:r>
                      <a:r>
                        <a:rPr lang="en-US" sz="2300" b="1" dirty="0">
                          <a:effectLst/>
                          <a:latin typeface="Perpetua" panose="02020502060401020303" pitchFamily="18" charset="0"/>
                          <a:ea typeface="Times New Roman" panose="02020603050405020304" pitchFamily="18" charset="0"/>
                          <a:cs typeface="Times New Roman" panose="02020603050405020304" pitchFamily="18" charset="0"/>
                        </a:rPr>
                        <a:t>)</a:t>
                      </a:r>
                    </a:p>
                  </a:txBody>
                  <a:tcPr marL="21735" marR="217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999041526"/>
                  </a:ext>
                </a:extLst>
              </a:tr>
              <a:tr h="986094">
                <a:tc gridSpan="2">
                  <a:txBody>
                    <a:bodyPr/>
                    <a:lstStyle/>
                    <a:p>
                      <a:pPr marL="0" marR="0">
                        <a:spcBef>
                          <a:spcPts val="0"/>
                        </a:spcBef>
                        <a:spcAft>
                          <a:spcPts val="0"/>
                        </a:spcAft>
                      </a:pPr>
                      <a:r>
                        <a:rPr lang="en-US" sz="2300" b="1" dirty="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2. </a:t>
                      </a:r>
                      <a:r>
                        <a:rPr lang="en-US" sz="2300" b="1" u="sng" dirty="0">
                          <a:effectLst/>
                          <a:latin typeface="Perpetua" panose="02020502060401020303" pitchFamily="18" charset="0"/>
                          <a:ea typeface="Times New Roman" panose="02020603050405020304" pitchFamily="18" charset="0"/>
                          <a:cs typeface="Times New Roman" panose="02020603050405020304" pitchFamily="18" charset="0"/>
                        </a:rPr>
                        <a:t>Current Patient List </a:t>
                      </a:r>
                      <a:r>
                        <a:rPr lang="en-US" sz="2300" b="1" dirty="0">
                          <a:effectLst/>
                          <a:latin typeface="Perpetua" panose="02020502060401020303" pitchFamily="18" charset="0"/>
                          <a:ea typeface="Times New Roman" panose="02020603050405020304" pitchFamily="18" charset="0"/>
                          <a:cs typeface="Times New Roman" panose="02020603050405020304" pitchFamily="18" charset="0"/>
                        </a:rPr>
                        <a:t>(include start of care date, diagnosis, and services provided)</a:t>
                      </a:r>
                    </a:p>
                  </a:txBody>
                  <a:tcPr marL="21735" marR="217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189992552"/>
                  </a:ext>
                </a:extLst>
              </a:tr>
              <a:tr h="516525">
                <a:tc gridSpan="2">
                  <a:txBody>
                    <a:bodyPr/>
                    <a:lstStyle/>
                    <a:p>
                      <a:pPr marL="0" marR="0">
                        <a:spcBef>
                          <a:spcPts val="0"/>
                        </a:spcBef>
                        <a:spcAft>
                          <a:spcPts val="0"/>
                        </a:spcAft>
                      </a:pPr>
                      <a:r>
                        <a:rPr lang="en-US" sz="2300" b="1" dirty="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3. </a:t>
                      </a:r>
                      <a:r>
                        <a:rPr lang="en-US" sz="2300" b="1" u="sng" dirty="0">
                          <a:effectLst/>
                          <a:latin typeface="Perpetua" panose="02020502060401020303" pitchFamily="18" charset="0"/>
                          <a:ea typeface="Times New Roman" panose="02020603050405020304" pitchFamily="18" charset="0"/>
                          <a:cs typeface="Times New Roman" panose="02020603050405020304" pitchFamily="18" charset="0"/>
                        </a:rPr>
                        <a:t>Complaint Log</a:t>
                      </a:r>
                    </a:p>
                  </a:txBody>
                  <a:tcPr marL="21735" marR="217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142374726"/>
                  </a:ext>
                </a:extLst>
              </a:tr>
              <a:tr h="516525">
                <a:tc gridSpan="2">
                  <a:txBody>
                    <a:bodyPr/>
                    <a:lstStyle/>
                    <a:p>
                      <a:pPr marL="0" marR="0">
                        <a:spcBef>
                          <a:spcPts val="0"/>
                        </a:spcBef>
                        <a:spcAft>
                          <a:spcPts val="0"/>
                        </a:spcAft>
                      </a:pPr>
                      <a:r>
                        <a:rPr lang="en-US" sz="2300" b="1" dirty="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4. </a:t>
                      </a:r>
                      <a:r>
                        <a:rPr lang="en-US" sz="2300" b="1" u="sng" dirty="0">
                          <a:effectLst/>
                          <a:latin typeface="Perpetua" panose="02020502060401020303" pitchFamily="18" charset="0"/>
                          <a:ea typeface="Times New Roman" panose="02020603050405020304" pitchFamily="18" charset="0"/>
                          <a:cs typeface="Times New Roman" panose="02020603050405020304" pitchFamily="18" charset="0"/>
                        </a:rPr>
                        <a:t>Patient Admission Folder</a:t>
                      </a:r>
                    </a:p>
                  </a:txBody>
                  <a:tcPr marL="21735" marR="217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227165060"/>
                  </a:ext>
                </a:extLst>
              </a:tr>
              <a:tr h="986094">
                <a:tc gridSpan="2">
                  <a:txBody>
                    <a:bodyPr/>
                    <a:lstStyle/>
                    <a:p>
                      <a:pPr marL="0" marR="0">
                        <a:spcBef>
                          <a:spcPts val="0"/>
                        </a:spcBef>
                        <a:spcAft>
                          <a:spcPts val="0"/>
                        </a:spcAft>
                      </a:pPr>
                      <a:r>
                        <a:rPr lang="en-US" sz="2300" b="1" dirty="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5. </a:t>
                      </a:r>
                      <a:r>
                        <a:rPr lang="en-US" sz="2300" b="1" u="sng" dirty="0">
                          <a:effectLst/>
                          <a:latin typeface="Perpetua" panose="02020502060401020303" pitchFamily="18" charset="0"/>
                          <a:ea typeface="Times New Roman" panose="02020603050405020304" pitchFamily="18" charset="0"/>
                          <a:cs typeface="Times New Roman" panose="02020603050405020304" pitchFamily="18" charset="0"/>
                        </a:rPr>
                        <a:t>Discharge List </a:t>
                      </a:r>
                      <a:r>
                        <a:rPr lang="en-US" sz="2300" b="1" dirty="0">
                          <a:effectLst/>
                          <a:latin typeface="Perpetua" panose="02020502060401020303" pitchFamily="18" charset="0"/>
                          <a:ea typeface="Times New Roman" panose="02020603050405020304" pitchFamily="18" charset="0"/>
                          <a:cs typeface="Times New Roman" panose="02020603050405020304" pitchFamily="18" charset="0"/>
                        </a:rPr>
                        <a:t>– last 3 months (include start of care and discharge dates)</a:t>
                      </a:r>
                    </a:p>
                  </a:txBody>
                  <a:tcPr marL="21735" marR="217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593386548"/>
                  </a:ext>
                </a:extLst>
              </a:tr>
            </a:tbl>
          </a:graphicData>
        </a:graphic>
      </p:graphicFrame>
    </p:spTree>
    <p:extLst>
      <p:ext uri="{BB962C8B-B14F-4D97-AF65-F5344CB8AC3E}">
        <p14:creationId xmlns:p14="http://schemas.microsoft.com/office/powerpoint/2010/main" val="315754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A578E14-5A6E-59DF-D35A-89CA0E474714}"/>
              </a:ext>
            </a:extLst>
          </p:cNvPr>
          <p:cNvSpPr>
            <a:spLocks noGrp="1"/>
          </p:cNvSpPr>
          <p:nvPr>
            <p:ph type="title"/>
          </p:nvPr>
        </p:nvSpPr>
        <p:spPr>
          <a:xfrm>
            <a:off x="546812" y="18401"/>
            <a:ext cx="3276451" cy="1956841"/>
          </a:xfrm>
        </p:spPr>
        <p:txBody>
          <a:bodyPr anchor="b">
            <a:normAutofit/>
          </a:bodyPr>
          <a:lstStyle/>
          <a:p>
            <a:pPr>
              <a:lnSpc>
                <a:spcPct val="90000"/>
              </a:lnSpc>
            </a:pPr>
            <a:r>
              <a:rPr lang="en-US" b="1" dirty="0">
                <a:latin typeface="Perpetua" panose="02020502060401020303" pitchFamily="18" charset="0"/>
              </a:rPr>
              <a:t>Who are the </a:t>
            </a:r>
            <a:br>
              <a:rPr lang="en-US" b="1" dirty="0">
                <a:latin typeface="Perpetua" panose="02020502060401020303" pitchFamily="18" charset="0"/>
              </a:rPr>
            </a:br>
            <a:r>
              <a:rPr lang="en-US" b="1" dirty="0">
                <a:latin typeface="Perpetua" panose="02020502060401020303" pitchFamily="18" charset="0"/>
              </a:rPr>
              <a:t>Champions?</a:t>
            </a:r>
          </a:p>
        </p:txBody>
      </p:sp>
      <p:sp>
        <p:nvSpPr>
          <p:cNvPr id="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5D77C7C-3F82-6600-4499-B315F7772A40}"/>
              </a:ext>
            </a:extLst>
          </p:cNvPr>
          <p:cNvSpPr>
            <a:spLocks noGrp="1"/>
          </p:cNvSpPr>
          <p:nvPr>
            <p:ph idx="1"/>
          </p:nvPr>
        </p:nvSpPr>
        <p:spPr>
          <a:xfrm>
            <a:off x="480060" y="2872899"/>
            <a:ext cx="3182691" cy="3320668"/>
          </a:xfrm>
        </p:spPr>
        <p:txBody>
          <a:bodyPr>
            <a:normAutofit fontScale="85000" lnSpcReduction="20000"/>
          </a:bodyPr>
          <a:lstStyle/>
          <a:p>
            <a:pPr>
              <a:buFont typeface="Wingdings" panose="05000000000000000000" pitchFamily="2" charset="2"/>
              <a:buChar char="Ø"/>
            </a:pPr>
            <a:r>
              <a:rPr lang="en-US" sz="3600" dirty="0">
                <a:latin typeface="Perpetua" panose="02020502060401020303" pitchFamily="18" charset="0"/>
              </a:rPr>
              <a:t>Patients.</a:t>
            </a:r>
          </a:p>
          <a:p>
            <a:pPr marL="0" indent="0">
              <a:buNone/>
            </a:pPr>
            <a:endParaRPr lang="en-US" sz="2400" dirty="0">
              <a:latin typeface="Perpetua" panose="02020502060401020303" pitchFamily="18" charset="0"/>
            </a:endParaRPr>
          </a:p>
          <a:p>
            <a:pPr>
              <a:buFont typeface="Wingdings" panose="05000000000000000000" pitchFamily="2" charset="2"/>
              <a:buChar char="Ø"/>
            </a:pPr>
            <a:r>
              <a:rPr lang="en-US" sz="3600" dirty="0">
                <a:latin typeface="Perpetua" panose="02020502060401020303" pitchFamily="18" charset="0"/>
              </a:rPr>
              <a:t>Home Health Care Team.</a:t>
            </a:r>
          </a:p>
          <a:p>
            <a:pPr>
              <a:buFont typeface="Wingdings" panose="05000000000000000000" pitchFamily="2" charset="2"/>
              <a:buChar char="Ø"/>
            </a:pPr>
            <a:endParaRPr lang="en-US" sz="2300" dirty="0">
              <a:latin typeface="Perpetua" panose="02020502060401020303" pitchFamily="18" charset="0"/>
            </a:endParaRPr>
          </a:p>
          <a:p>
            <a:pPr>
              <a:buFont typeface="Wingdings" panose="05000000000000000000" pitchFamily="2" charset="2"/>
              <a:buChar char="Ø"/>
            </a:pPr>
            <a:r>
              <a:rPr lang="en-US" sz="3600" dirty="0">
                <a:latin typeface="Perpetua" panose="02020502060401020303" pitchFamily="18" charset="0"/>
              </a:rPr>
              <a:t>Pioneers.</a:t>
            </a:r>
          </a:p>
          <a:p>
            <a:pPr marL="0" indent="0">
              <a:buNone/>
            </a:pPr>
            <a:endParaRPr lang="en-US" sz="2400" dirty="0">
              <a:latin typeface="Perpetua" panose="02020502060401020303" pitchFamily="18" charset="0"/>
            </a:endParaRPr>
          </a:p>
          <a:p>
            <a:pPr>
              <a:buFont typeface="Wingdings" panose="05000000000000000000" pitchFamily="2" charset="2"/>
              <a:buChar char="Ø"/>
            </a:pPr>
            <a:r>
              <a:rPr lang="en-US" sz="3600" dirty="0">
                <a:latin typeface="Perpetua" panose="02020502060401020303" pitchFamily="18" charset="0"/>
              </a:rPr>
              <a:t>Surveyors ?</a:t>
            </a:r>
          </a:p>
        </p:txBody>
      </p:sp>
      <p:pic>
        <p:nvPicPr>
          <p:cNvPr id="2" name="Picture 1">
            <a:extLst>
              <a:ext uri="{FF2B5EF4-FFF2-40B4-BE49-F238E27FC236}">
                <a16:creationId xmlns:a16="http://schemas.microsoft.com/office/drawing/2014/main" id="{208630C5-A2F3-232C-796E-A37A05DB709B}"/>
              </a:ext>
            </a:extLst>
          </p:cNvPr>
          <p:cNvPicPr>
            <a:picLocks noChangeAspect="1"/>
          </p:cNvPicPr>
          <p:nvPr/>
        </p:nvPicPr>
        <p:blipFill rotWithShape="1">
          <a:blip r:embed="rId2"/>
          <a:srcRect l="17115" r="17060"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7983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9F75858B-EB60-BD98-A60B-3097C8AE4CD3}"/>
              </a:ext>
            </a:extLst>
          </p:cNvPr>
          <p:cNvSpPr>
            <a:spLocks noGrp="1"/>
          </p:cNvSpPr>
          <p:nvPr>
            <p:ph type="title"/>
          </p:nvPr>
        </p:nvSpPr>
        <p:spPr>
          <a:xfrm>
            <a:off x="152401" y="685800"/>
            <a:ext cx="8724896" cy="772262"/>
          </a:xfrm>
        </p:spPr>
        <p:txBody>
          <a:bodyPr>
            <a:noAutofit/>
          </a:bodyPr>
          <a:lstStyle/>
          <a:p>
            <a:pPr algn="l"/>
            <a:r>
              <a:rPr lang="en-US" sz="4000" b="1" u="sng" dirty="0">
                <a:latin typeface="Perpetua" panose="02020502060401020303" pitchFamily="18" charset="0"/>
              </a:rPr>
              <a:t>Sample </a:t>
            </a:r>
            <a:r>
              <a:rPr lang="en-US" sz="4000" b="1" u="sng" dirty="0" err="1">
                <a:latin typeface="Perpetua" panose="02020502060401020303" pitchFamily="18" charset="0"/>
              </a:rPr>
              <a:t>Selecton</a:t>
            </a:r>
            <a:r>
              <a:rPr lang="en-US" sz="4000" b="1" u="sng" dirty="0">
                <a:latin typeface="Perpetua" panose="02020502060401020303" pitchFamily="18" charset="0"/>
              </a:rPr>
              <a:t>:</a:t>
            </a:r>
            <a:br>
              <a:rPr lang="en-US" sz="4000" b="1" u="sng" dirty="0">
                <a:latin typeface="Perpetua" panose="02020502060401020303" pitchFamily="18" charset="0"/>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034240B6-FE97-1993-4199-DEAF8FCADDB6}"/>
              </a:ext>
            </a:extLst>
          </p:cNvPr>
          <p:cNvSpPr>
            <a:spLocks noGrp="1"/>
          </p:cNvSpPr>
          <p:nvPr>
            <p:ph idx="1"/>
          </p:nvPr>
        </p:nvSpPr>
        <p:spPr>
          <a:xfrm>
            <a:off x="254257" y="1828800"/>
            <a:ext cx="8610599" cy="5235255"/>
          </a:xfrm>
        </p:spPr>
        <p:txBody>
          <a:bodyPr anchor="ctr">
            <a:normAutofit/>
          </a:bodyPr>
          <a:lstStyle/>
          <a:p>
            <a:pPr marL="1257300" lvl="2" indent="-342900">
              <a:buFont typeface="Arial" panose="020B0604020202020204" pitchFamily="34" charset="0"/>
              <a:buChar char="•"/>
            </a:pPr>
            <a:r>
              <a:rPr lang="en-US" sz="3200" dirty="0">
                <a:latin typeface="Perpetua" panose="02020502060401020303" pitchFamily="18" charset="0"/>
              </a:rPr>
              <a:t>Medically complex patients selected </a:t>
            </a:r>
          </a:p>
          <a:p>
            <a:pPr marL="1257300" lvl="2" indent="-342900">
              <a:buFont typeface="Arial" panose="020B0604020202020204" pitchFamily="34" charset="0"/>
              <a:buChar char="•"/>
            </a:pPr>
            <a:r>
              <a:rPr lang="en-US" sz="3200" dirty="0">
                <a:latin typeface="Perpetua" panose="02020502060401020303" pitchFamily="18" charset="0"/>
              </a:rPr>
              <a:t>Patients with multiple disciplines</a:t>
            </a:r>
          </a:p>
          <a:p>
            <a:pPr marL="1257300" lvl="2" indent="-342900">
              <a:buFont typeface="Arial" panose="020B0604020202020204" pitchFamily="34" charset="0"/>
              <a:buChar char="•"/>
            </a:pPr>
            <a:r>
              <a:rPr lang="en-US" sz="3200" dirty="0">
                <a:latin typeface="Perpetua" panose="02020502060401020303" pitchFamily="18" charset="0"/>
              </a:rPr>
              <a:t>Treatments (IV therapy, </a:t>
            </a:r>
            <a:r>
              <a:rPr lang="en-US" sz="3200" dirty="0" err="1">
                <a:latin typeface="Perpetua" panose="02020502060401020303" pitchFamily="18" charset="0"/>
              </a:rPr>
              <a:t>etc</a:t>
            </a:r>
            <a:r>
              <a:rPr lang="en-US" sz="3200" dirty="0">
                <a:latin typeface="Perpetua" panose="02020502060401020303" pitchFamily="18" charset="0"/>
              </a:rPr>
              <a:t>)</a:t>
            </a:r>
          </a:p>
          <a:p>
            <a:pPr marL="1257300" lvl="2" indent="-342900">
              <a:buFont typeface="Arial" panose="020B0604020202020204" pitchFamily="34" charset="0"/>
              <a:buChar char="•"/>
            </a:pPr>
            <a:r>
              <a:rPr lang="en-US" sz="3200" dirty="0">
                <a:latin typeface="Perpetua" panose="02020502060401020303" pitchFamily="18" charset="0"/>
              </a:rPr>
              <a:t>Patients with wound care</a:t>
            </a:r>
          </a:p>
          <a:p>
            <a:pPr marL="1257300" lvl="2" indent="-342900">
              <a:buFont typeface="Arial" panose="020B0604020202020204" pitchFamily="34" charset="0"/>
              <a:buChar char="•"/>
            </a:pPr>
            <a:r>
              <a:rPr lang="en-US" sz="3200" dirty="0">
                <a:latin typeface="Perpetua" panose="02020502060401020303" pitchFamily="18" charset="0"/>
              </a:rPr>
              <a:t>Education requirements</a:t>
            </a:r>
          </a:p>
          <a:p>
            <a:pPr marL="1257300" lvl="2" indent="-342900">
              <a:buFont typeface="Arial" panose="020B0604020202020204" pitchFamily="34" charset="0"/>
              <a:buChar char="•"/>
            </a:pPr>
            <a:r>
              <a:rPr lang="en-US" sz="3200" dirty="0">
                <a:latin typeface="Perpetua" panose="02020502060401020303" pitchFamily="18" charset="0"/>
              </a:rPr>
              <a:t>Patients served out of branches</a:t>
            </a:r>
          </a:p>
          <a:p>
            <a:endParaRPr lang="en-US" sz="2000" dirty="0">
              <a:latin typeface="Perpetua" panose="02020502060401020303" pitchFamily="18" charset="0"/>
            </a:endParaRPr>
          </a:p>
          <a:p>
            <a:r>
              <a:rPr lang="en-US" sz="3200" u="sng" dirty="0">
                <a:latin typeface="Perpetua" panose="02020502060401020303" pitchFamily="18" charset="0"/>
              </a:rPr>
              <a:t>Home Visit Arrangements (call ahead - permission)</a:t>
            </a:r>
          </a:p>
          <a:p>
            <a:endParaRPr lang="en-US" sz="1700" dirty="0"/>
          </a:p>
        </p:txBody>
      </p:sp>
    </p:spTree>
    <p:extLst>
      <p:ext uri="{BB962C8B-B14F-4D97-AF65-F5344CB8AC3E}">
        <p14:creationId xmlns:p14="http://schemas.microsoft.com/office/powerpoint/2010/main" val="85939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138"/>
            <a:ext cx="5143500" cy="6858000"/>
          </a:xfrm>
          <a:prstGeom prst="rect">
            <a:avLst/>
          </a:prstGeom>
        </p:spPr>
      </p:pic>
      <p:sp>
        <p:nvSpPr>
          <p:cNvPr id="3" name="TextBox 2"/>
          <p:cNvSpPr txBox="1"/>
          <p:nvPr/>
        </p:nvSpPr>
        <p:spPr>
          <a:xfrm>
            <a:off x="76200" y="1815296"/>
            <a:ext cx="1847850" cy="553998"/>
          </a:xfrm>
          <a:prstGeom prst="rect">
            <a:avLst/>
          </a:prstGeom>
          <a:noFill/>
        </p:spPr>
        <p:txBody>
          <a:bodyPr wrap="square" rtlCol="0">
            <a:spAutoFit/>
          </a:bodyPr>
          <a:lstStyle/>
          <a:p>
            <a:r>
              <a:rPr lang="en-US" sz="3000" dirty="0">
                <a:latin typeface="Perpetua" panose="02020502060401020303" pitchFamily="18" charset="0"/>
              </a:rPr>
              <a:t>Kelli Hart</a:t>
            </a:r>
          </a:p>
        </p:txBody>
      </p:sp>
      <p:sp>
        <p:nvSpPr>
          <p:cNvPr id="4" name="TextBox 3"/>
          <p:cNvSpPr txBox="1"/>
          <p:nvPr/>
        </p:nvSpPr>
        <p:spPr>
          <a:xfrm>
            <a:off x="6972300" y="1261298"/>
            <a:ext cx="2095500" cy="553998"/>
          </a:xfrm>
          <a:prstGeom prst="rect">
            <a:avLst/>
          </a:prstGeom>
          <a:noFill/>
        </p:spPr>
        <p:txBody>
          <a:bodyPr wrap="square" rtlCol="0">
            <a:spAutoFit/>
          </a:bodyPr>
          <a:lstStyle/>
          <a:p>
            <a:r>
              <a:rPr lang="en-US" sz="3000" dirty="0">
                <a:latin typeface="Perpetua" panose="02020502060401020303" pitchFamily="18" charset="0"/>
              </a:rPr>
              <a:t>Susan Conner</a:t>
            </a:r>
          </a:p>
        </p:txBody>
      </p:sp>
      <p:sp>
        <p:nvSpPr>
          <p:cNvPr id="5" name="TextBox 4"/>
          <p:cNvSpPr txBox="1"/>
          <p:nvPr/>
        </p:nvSpPr>
        <p:spPr>
          <a:xfrm>
            <a:off x="6972300" y="3733800"/>
            <a:ext cx="2057400" cy="553998"/>
          </a:xfrm>
          <a:prstGeom prst="rect">
            <a:avLst/>
          </a:prstGeom>
          <a:noFill/>
        </p:spPr>
        <p:txBody>
          <a:bodyPr wrap="square" rtlCol="0">
            <a:spAutoFit/>
          </a:bodyPr>
          <a:lstStyle/>
          <a:p>
            <a:r>
              <a:rPr lang="en-US" sz="3000" dirty="0">
                <a:latin typeface="Perpetua" panose="02020502060401020303" pitchFamily="18" charset="0"/>
              </a:rPr>
              <a:t>Vikki Henson</a:t>
            </a:r>
          </a:p>
        </p:txBody>
      </p:sp>
    </p:spTree>
    <p:extLst>
      <p:ext uri="{BB962C8B-B14F-4D97-AF65-F5344CB8AC3E}">
        <p14:creationId xmlns:p14="http://schemas.microsoft.com/office/powerpoint/2010/main" val="2186893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42900"/>
            <a:ext cx="8178800" cy="6134100"/>
          </a:xfrm>
          <a:prstGeom prst="rect">
            <a:avLst/>
          </a:prstGeom>
        </p:spPr>
      </p:pic>
    </p:spTree>
    <p:extLst>
      <p:ext uri="{BB962C8B-B14F-4D97-AF65-F5344CB8AC3E}">
        <p14:creationId xmlns:p14="http://schemas.microsoft.com/office/powerpoint/2010/main" val="376813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33400" y="228600"/>
            <a:ext cx="5867399" cy="6400799"/>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2400" u="sng" dirty="0">
                <a:latin typeface="Perpetua" panose="02020502060401020303" pitchFamily="18" charset="0"/>
              </a:rPr>
              <a:t>What Do We Observe on Home Visits?</a:t>
            </a:r>
          </a:p>
          <a:p>
            <a:pPr indent="-228600">
              <a:lnSpc>
                <a:spcPct val="90000"/>
              </a:lnSpc>
              <a:buFont typeface="Arial" panose="020B0604020202020204" pitchFamily="34" charset="0"/>
              <a:buChar char="•"/>
            </a:pPr>
            <a:endParaRPr lang="en-US" sz="2400" u="sng" dirty="0">
              <a:latin typeface="Perpetua" panose="02020502060401020303" pitchFamily="18" charset="0"/>
            </a:endParaRPr>
          </a:p>
          <a:p>
            <a:pPr indent="-228600">
              <a:lnSpc>
                <a:spcPct val="90000"/>
              </a:lnSpc>
              <a:buFont typeface="Arial" panose="020B0604020202020204" pitchFamily="34" charset="0"/>
              <a:buChar char="•"/>
            </a:pPr>
            <a:r>
              <a:rPr lang="en-US" sz="2400" dirty="0">
                <a:latin typeface="Perpetua" panose="02020502060401020303" pitchFamily="18" charset="0"/>
              </a:rPr>
              <a:t>Surveyors review the plan of care before the home visit to get a picture of the expected care.</a:t>
            </a:r>
          </a:p>
          <a:p>
            <a:pPr indent="-228600">
              <a:lnSpc>
                <a:spcPct val="90000"/>
              </a:lnSpc>
              <a:buFont typeface="Arial" panose="020B0604020202020204" pitchFamily="34" charset="0"/>
              <a:buChar char="•"/>
            </a:pPr>
            <a:endParaRPr lang="en-US" sz="2400" dirty="0">
              <a:latin typeface="Perpetua" panose="02020502060401020303" pitchFamily="18" charset="0"/>
            </a:endParaRPr>
          </a:p>
          <a:p>
            <a:pPr indent="-228600">
              <a:lnSpc>
                <a:spcPct val="90000"/>
              </a:lnSpc>
              <a:buFont typeface="Arial" panose="020B0604020202020204" pitchFamily="34" charset="0"/>
              <a:buChar char="•"/>
            </a:pPr>
            <a:endParaRPr lang="en-US" sz="2400" dirty="0">
              <a:latin typeface="Perpetua" panose="02020502060401020303" pitchFamily="18" charset="0"/>
            </a:endParaRPr>
          </a:p>
          <a:p>
            <a:pPr marL="365760" indent="-228600">
              <a:lnSpc>
                <a:spcPct val="90000"/>
              </a:lnSpc>
              <a:spcBef>
                <a:spcPts val="600"/>
              </a:spcBef>
              <a:buFont typeface="Arial" panose="020B0604020202020204" pitchFamily="34" charset="0"/>
              <a:buChar char="•"/>
            </a:pPr>
            <a:r>
              <a:rPr lang="en-US" sz="2400" dirty="0">
                <a:latin typeface="Perpetua" panose="02020502060401020303" pitchFamily="18" charset="0"/>
              </a:rPr>
              <a:t>Interaction with the patient/caregivers?</a:t>
            </a:r>
          </a:p>
          <a:p>
            <a:pPr marL="365760" indent="-228600">
              <a:lnSpc>
                <a:spcPct val="90000"/>
              </a:lnSpc>
              <a:spcBef>
                <a:spcPts val="600"/>
              </a:spcBef>
              <a:buFont typeface="Arial" panose="020B0604020202020204" pitchFamily="34" charset="0"/>
              <a:buChar char="•"/>
            </a:pPr>
            <a:r>
              <a:rPr lang="en-US" sz="2400" dirty="0">
                <a:latin typeface="Perpetua" panose="02020502060401020303" pitchFamily="18" charset="0"/>
              </a:rPr>
              <a:t>Staff following the Plan of Care?</a:t>
            </a:r>
          </a:p>
          <a:p>
            <a:pPr marL="365760" indent="-228600">
              <a:lnSpc>
                <a:spcPct val="90000"/>
              </a:lnSpc>
              <a:spcBef>
                <a:spcPts val="600"/>
              </a:spcBef>
              <a:buFont typeface="Arial" panose="020B0604020202020204" pitchFamily="34" charset="0"/>
              <a:buChar char="•"/>
            </a:pPr>
            <a:r>
              <a:rPr lang="en-US" sz="2400" dirty="0">
                <a:latin typeface="Perpetua" panose="02020502060401020303" pitchFamily="18" charset="0"/>
              </a:rPr>
              <a:t>DME being used included in POC?</a:t>
            </a:r>
          </a:p>
          <a:p>
            <a:pPr marL="365760" indent="-228600">
              <a:lnSpc>
                <a:spcPct val="90000"/>
              </a:lnSpc>
              <a:spcBef>
                <a:spcPts val="600"/>
              </a:spcBef>
              <a:buFont typeface="Arial" panose="020B0604020202020204" pitchFamily="34" charset="0"/>
              <a:buChar char="•"/>
            </a:pPr>
            <a:r>
              <a:rPr lang="en-US" sz="2400" dirty="0">
                <a:latin typeface="Perpetua" panose="02020502060401020303" pitchFamily="18" charset="0"/>
              </a:rPr>
              <a:t>Medication review system?</a:t>
            </a:r>
          </a:p>
          <a:p>
            <a:pPr marL="365760" indent="-228600">
              <a:lnSpc>
                <a:spcPct val="90000"/>
              </a:lnSpc>
              <a:spcBef>
                <a:spcPts val="600"/>
              </a:spcBef>
              <a:buFont typeface="Arial" panose="020B0604020202020204" pitchFamily="34" charset="0"/>
              <a:buChar char="•"/>
            </a:pPr>
            <a:r>
              <a:rPr lang="en-US" sz="2400" dirty="0">
                <a:latin typeface="Perpetua" panose="02020502060401020303" pitchFamily="18" charset="0"/>
              </a:rPr>
              <a:t>Infection Control being followed?</a:t>
            </a:r>
          </a:p>
          <a:p>
            <a:pPr marL="365760" indent="-228600">
              <a:lnSpc>
                <a:spcPct val="90000"/>
              </a:lnSpc>
              <a:spcBef>
                <a:spcPts val="600"/>
              </a:spcBef>
              <a:buFont typeface="Arial" panose="020B0604020202020204" pitchFamily="34" charset="0"/>
              <a:buChar char="•"/>
            </a:pPr>
            <a:r>
              <a:rPr lang="en-US" sz="2400" dirty="0">
                <a:latin typeface="Perpetua" panose="02020502060401020303" pitchFamily="18" charset="0"/>
              </a:rPr>
              <a:t>Patient educated on the Plan of Care / new interventions?</a:t>
            </a:r>
          </a:p>
          <a:p>
            <a:pPr marL="365760" indent="-228600">
              <a:lnSpc>
                <a:spcPct val="90000"/>
              </a:lnSpc>
              <a:spcBef>
                <a:spcPts val="600"/>
              </a:spcBef>
              <a:buFont typeface="Arial" panose="020B0604020202020204" pitchFamily="34" charset="0"/>
              <a:buChar char="•"/>
            </a:pPr>
            <a:r>
              <a:rPr lang="en-US" sz="2400" dirty="0">
                <a:latin typeface="Perpetua" panose="02020502060401020303" pitchFamily="18" charset="0"/>
              </a:rPr>
              <a:t>Assessment of patient relevant to the need?</a:t>
            </a:r>
          </a:p>
          <a:p>
            <a:pPr indent="-228600">
              <a:lnSpc>
                <a:spcPct val="90000"/>
              </a:lnSpc>
              <a:buFont typeface="Arial" panose="020B0604020202020204" pitchFamily="34" charset="0"/>
              <a:buChar char="•"/>
            </a:pPr>
            <a:endParaRPr lang="en-US" sz="2400" dirty="0">
              <a:latin typeface="Perpetua" panose="02020502060401020303" pitchFamily="18" charset="0"/>
            </a:endParaRPr>
          </a:p>
        </p:txBody>
      </p:sp>
      <p:sp>
        <p:nvSpPr>
          <p:cNvPr id="13"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descr="Suburban scene">
            <a:extLst>
              <a:ext uri="{FF2B5EF4-FFF2-40B4-BE49-F238E27FC236}">
                <a16:creationId xmlns:a16="http://schemas.microsoft.com/office/drawing/2014/main" id="{D45FB7DC-0774-0FCB-5C6D-98C6F88D91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664395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wall&#10;&#10;Description automatically generated">
            <a:extLst>
              <a:ext uri="{FF2B5EF4-FFF2-40B4-BE49-F238E27FC236}">
                <a16:creationId xmlns:a16="http://schemas.microsoft.com/office/drawing/2014/main" id="{9A9E4FE2-D3BD-DF47-C318-2AC2C67E2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2888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9160" y="417576"/>
            <a:ext cx="8182230" cy="1249394"/>
          </a:xfrm>
          <a:prstGeom prst="rect">
            <a:avLst/>
          </a:prstGeom>
        </p:spPr>
        <p:txBody>
          <a:bodyPr vert="horz" lIns="91440" tIns="45720" rIns="91440" bIns="45720" rtlCol="0" anchor="ctr">
            <a:normAutofit/>
          </a:bodyPr>
          <a:lstStyle/>
          <a:p>
            <a:pPr algn="ctr">
              <a:lnSpc>
                <a:spcPct val="90000"/>
              </a:lnSpc>
              <a:spcAft>
                <a:spcPts val="600"/>
              </a:spcAft>
            </a:pPr>
            <a:r>
              <a:rPr lang="en-US" sz="3100" b="1" u="sng" kern="1200" dirty="0">
                <a:solidFill>
                  <a:schemeClr val="tx1"/>
                </a:solidFill>
                <a:latin typeface="Perpetua" panose="02020502060401020303" pitchFamily="18" charset="0"/>
                <a:ea typeface="+mj-ea"/>
                <a:cs typeface="+mj-cs"/>
              </a:rPr>
              <a:t>Questions we ask Caregivers/Patients </a:t>
            </a:r>
          </a:p>
          <a:p>
            <a:pPr algn="ctr">
              <a:lnSpc>
                <a:spcPct val="90000"/>
              </a:lnSpc>
              <a:spcAft>
                <a:spcPts val="600"/>
              </a:spcAft>
            </a:pPr>
            <a:r>
              <a:rPr lang="en-US" sz="3100" b="1" u="sng" kern="1200" dirty="0">
                <a:solidFill>
                  <a:schemeClr val="tx1"/>
                </a:solidFill>
                <a:latin typeface="Perpetua" panose="02020502060401020303" pitchFamily="18" charset="0"/>
                <a:ea typeface="+mj-ea"/>
                <a:cs typeface="+mj-cs"/>
              </a:rPr>
              <a:t>(after the clinician is finished)</a:t>
            </a:r>
          </a:p>
        </p:txBody>
      </p:sp>
      <p:sp>
        <p:nvSpPr>
          <p:cNvPr id="3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730104170"/>
              </p:ext>
            </p:extLst>
          </p:nvPr>
        </p:nvGraphicFramePr>
        <p:xfrm>
          <a:off x="479160" y="2102834"/>
          <a:ext cx="8182230" cy="4409274"/>
        </p:xfrm>
        <a:graphic>
          <a:graphicData uri="http://schemas.openxmlformats.org/drawingml/2006/table">
            <a:tbl>
              <a:tblPr firstRow="1" firstCol="1" bandRow="1"/>
              <a:tblGrid>
                <a:gridCol w="8182230">
                  <a:extLst>
                    <a:ext uri="{9D8B030D-6E8A-4147-A177-3AD203B41FA5}">
                      <a16:colId xmlns:a16="http://schemas.microsoft.com/office/drawing/2014/main" val="2865359001"/>
                    </a:ext>
                  </a:extLst>
                </a:gridCol>
              </a:tblGrid>
              <a:tr h="1494122">
                <a:tc>
                  <a:txBody>
                    <a:bodyPr/>
                    <a:lstStyle/>
                    <a:p>
                      <a:pPr marL="342900" marR="0" indent="-342900">
                        <a:spcBef>
                          <a:spcPts val="0"/>
                        </a:spcBef>
                        <a:spcAft>
                          <a:spcPts val="0"/>
                        </a:spcAft>
                        <a:buFont typeface="Arial" panose="020B0604020202020204" pitchFamily="34" charset="0"/>
                        <a:buChar char="•"/>
                      </a:pPr>
                      <a:r>
                        <a:rPr lang="en-US" sz="2400" dirty="0">
                          <a:effectLst/>
                          <a:latin typeface="Perpetua" panose="02020502060401020303" pitchFamily="18" charset="0"/>
                          <a:ea typeface="Calibri" panose="020F0502020204030204" pitchFamily="34" charset="0"/>
                          <a:cs typeface="Times New Roman" panose="02020603050405020304" pitchFamily="18" charset="0"/>
                        </a:rPr>
                        <a:t>Had any complaints, did you call the agency about it?     </a:t>
                      </a:r>
                    </a:p>
                    <a:p>
                      <a:pPr marL="0" marR="0" indent="0">
                        <a:spcBef>
                          <a:spcPts val="0"/>
                        </a:spcBef>
                        <a:spcAft>
                          <a:spcPts val="0"/>
                        </a:spcAft>
                        <a:buFont typeface="Arial" panose="020B0604020202020204" pitchFamily="34" charset="0"/>
                        <a:buNone/>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Perpetua" panose="02020502060401020303" pitchFamily="18" charset="0"/>
                          <a:ea typeface="Calibri" panose="020F0502020204030204" pitchFamily="34" charset="0"/>
                          <a:cs typeface="Times New Roman" panose="02020603050405020304" pitchFamily="18" charset="0"/>
                        </a:rPr>
                        <a:t>Did you</a:t>
                      </a:r>
                      <a:r>
                        <a:rPr lang="en-US" sz="2400" baseline="0" dirty="0">
                          <a:effectLst/>
                          <a:latin typeface="Perpetua" panose="02020502060401020303" pitchFamily="18" charset="0"/>
                          <a:ea typeface="Calibri" panose="020F0502020204030204" pitchFamily="34" charset="0"/>
                          <a:cs typeface="Times New Roman" panose="02020603050405020304" pitchFamily="18" charset="0"/>
                        </a:rPr>
                        <a:t> </a:t>
                      </a:r>
                      <a:r>
                        <a:rPr lang="en-US" sz="2400" dirty="0">
                          <a:effectLst/>
                          <a:latin typeface="Perpetua" panose="02020502060401020303" pitchFamily="18" charset="0"/>
                          <a:ea typeface="Calibri" panose="020F0502020204030204" pitchFamily="34" charset="0"/>
                          <a:cs typeface="Times New Roman" panose="02020603050405020304" pitchFamily="18" charset="0"/>
                        </a:rPr>
                        <a:t>hear back from someone in the agency about your</a:t>
                      </a:r>
                      <a:r>
                        <a:rPr lang="en-US" sz="2400" baseline="0" dirty="0">
                          <a:effectLst/>
                          <a:latin typeface="Perpetua" panose="02020502060401020303" pitchFamily="18" charset="0"/>
                          <a:ea typeface="Calibri" panose="020F0502020204030204" pitchFamily="34" charset="0"/>
                          <a:cs typeface="Times New Roman" panose="02020603050405020304" pitchFamily="18" charset="0"/>
                        </a:rPr>
                        <a:t> concern</a:t>
                      </a:r>
                      <a:r>
                        <a:rPr lang="en-US" sz="2400" dirty="0">
                          <a:effectLst/>
                          <a:latin typeface="Perpetua" panose="02020502060401020303" pitchFamily="18" charset="0"/>
                          <a:ea typeface="Calibri" panose="020F0502020204030204" pitchFamily="34" charset="0"/>
                          <a:cs typeface="Times New Roman" panose="02020603050405020304" pitchFamily="18" charset="0"/>
                        </a:rPr>
                        <a:t>?</a:t>
                      </a:r>
                    </a:p>
                    <a:p>
                      <a:pPr marL="0" marR="0" indent="0">
                        <a:spcBef>
                          <a:spcPts val="0"/>
                        </a:spcBef>
                        <a:spcAft>
                          <a:spcPts val="0"/>
                        </a:spcAft>
                        <a:buFont typeface="Arial" panose="020B0604020202020204" pitchFamily="34" charset="0"/>
                        <a:buNone/>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txBody>
                  <a:tcPr marL="36146" marR="3614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221468"/>
                  </a:ext>
                </a:extLst>
              </a:tr>
              <a:tr h="1494122">
                <a:tc>
                  <a:txBody>
                    <a:bodyPr/>
                    <a:lstStyle/>
                    <a:p>
                      <a:pPr marL="342900" marR="0" indent="-342900">
                        <a:spcBef>
                          <a:spcPts val="0"/>
                        </a:spcBef>
                        <a:spcAft>
                          <a:spcPts val="0"/>
                        </a:spcAft>
                        <a:buFont typeface="Arial" panose="020B0604020202020204" pitchFamily="34" charset="0"/>
                        <a:buChar char="•"/>
                      </a:pPr>
                      <a:r>
                        <a:rPr lang="en-US" sz="2400" dirty="0">
                          <a:effectLst/>
                          <a:latin typeface="Perpetua" panose="02020502060401020303" pitchFamily="18" charset="0"/>
                          <a:ea typeface="Calibri" panose="020F0502020204030204" pitchFamily="34" charset="0"/>
                          <a:cs typeface="Times New Roman" panose="02020603050405020304" pitchFamily="18" charset="0"/>
                        </a:rPr>
                        <a:t>Are you involved in your care planning? (Is there verbal or written evidence that the patient is aware of and participates in the plan of care and changes to the plan of care)?</a:t>
                      </a:r>
                    </a:p>
                    <a:p>
                      <a:pPr marL="0" marR="0" indent="0">
                        <a:spcBef>
                          <a:spcPts val="0"/>
                        </a:spcBef>
                        <a:spcAft>
                          <a:spcPts val="0"/>
                        </a:spcAft>
                        <a:buFont typeface="Arial" panose="020B0604020202020204" pitchFamily="34" charset="0"/>
                        <a:buNone/>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txBody>
                  <a:tcPr marL="36146" marR="3614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904891"/>
                  </a:ext>
                </a:extLst>
              </a:tr>
              <a:tr h="1421030">
                <a:tc>
                  <a:txBody>
                    <a:bodyPr/>
                    <a:lstStyle/>
                    <a:p>
                      <a:pPr marL="342900" marR="0" indent="-342900">
                        <a:spcBef>
                          <a:spcPts val="0"/>
                        </a:spcBef>
                        <a:spcAft>
                          <a:spcPts val="0"/>
                        </a:spcAft>
                        <a:buFont typeface="Arial" panose="020B0604020202020204" pitchFamily="34" charset="0"/>
                        <a:buChar char="•"/>
                      </a:pPr>
                      <a:r>
                        <a:rPr lang="en-US" sz="2400" dirty="0">
                          <a:effectLst/>
                          <a:latin typeface="Perpetua" panose="02020502060401020303" pitchFamily="18" charset="0"/>
                          <a:ea typeface="Calibri" panose="020F0502020204030204" pitchFamily="34" charset="0"/>
                          <a:cs typeface="Times New Roman" panose="02020603050405020304" pitchFamily="18" charset="0"/>
                        </a:rPr>
                        <a:t>Is the care being provided as you were told it would be?</a:t>
                      </a:r>
                    </a:p>
                    <a:p>
                      <a:pPr marL="342900" marR="0" indent="-342900">
                        <a:spcBef>
                          <a:spcPts val="0"/>
                        </a:spcBef>
                        <a:spcAft>
                          <a:spcPts val="0"/>
                        </a:spcAft>
                        <a:buFont typeface="Arial" panose="020B0604020202020204" pitchFamily="34" charset="0"/>
                        <a:buChar char="•"/>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Perpetua" panose="02020502060401020303" pitchFamily="18" charset="0"/>
                          <a:ea typeface="Calibri" panose="020F0502020204030204" pitchFamily="34" charset="0"/>
                          <a:cs typeface="Times New Roman" panose="02020603050405020304" pitchFamily="18" charset="0"/>
                        </a:rPr>
                        <a:t>Has the agency met your needs?</a:t>
                      </a:r>
                    </a:p>
                  </a:txBody>
                  <a:tcPr marL="36146" marR="3614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8270315"/>
                  </a:ext>
                </a:extLst>
              </a:tr>
            </a:tbl>
          </a:graphicData>
        </a:graphic>
      </p:graphicFrame>
    </p:spTree>
    <p:extLst>
      <p:ext uri="{BB962C8B-B14F-4D97-AF65-F5344CB8AC3E}">
        <p14:creationId xmlns:p14="http://schemas.microsoft.com/office/powerpoint/2010/main" val="3047951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9160" y="308514"/>
            <a:ext cx="8182230" cy="1249394"/>
          </a:xfrm>
          <a:prstGeom prst="rect">
            <a:avLst/>
          </a:prstGeom>
        </p:spPr>
        <p:txBody>
          <a:bodyPr vert="horz" lIns="91440" tIns="45720" rIns="91440" bIns="45720" rtlCol="0" anchor="ctr">
            <a:normAutofit/>
          </a:bodyPr>
          <a:lstStyle/>
          <a:p>
            <a:pPr algn="ctr">
              <a:lnSpc>
                <a:spcPct val="90000"/>
              </a:lnSpc>
              <a:spcAft>
                <a:spcPts val="600"/>
              </a:spcAft>
            </a:pPr>
            <a:r>
              <a:rPr lang="en-US" sz="3100" b="1" u="sng" kern="1200" dirty="0">
                <a:solidFill>
                  <a:schemeClr val="tx1"/>
                </a:solidFill>
                <a:latin typeface="Perpetua" panose="02020502060401020303" pitchFamily="18" charset="0"/>
                <a:ea typeface="+mj-ea"/>
                <a:cs typeface="+mj-cs"/>
              </a:rPr>
              <a:t>Questions we ask Caregivers/Patients </a:t>
            </a:r>
          </a:p>
          <a:p>
            <a:pPr algn="ctr">
              <a:lnSpc>
                <a:spcPct val="90000"/>
              </a:lnSpc>
              <a:spcAft>
                <a:spcPts val="600"/>
              </a:spcAft>
            </a:pPr>
            <a:r>
              <a:rPr lang="en-US" sz="3100" b="1" u="sng" kern="1200" dirty="0">
                <a:solidFill>
                  <a:schemeClr val="tx1"/>
                </a:solidFill>
                <a:latin typeface="Perpetua" panose="02020502060401020303" pitchFamily="18" charset="0"/>
                <a:ea typeface="+mj-ea"/>
                <a:cs typeface="+mj-cs"/>
              </a:rPr>
              <a:t>(after the clinician is finished)</a:t>
            </a:r>
          </a:p>
        </p:txBody>
      </p:sp>
      <p:sp>
        <p:nvSpPr>
          <p:cNvPr id="3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37446650"/>
              </p:ext>
            </p:extLst>
          </p:nvPr>
        </p:nvGraphicFramePr>
        <p:xfrm>
          <a:off x="304800" y="2102834"/>
          <a:ext cx="8458200" cy="4421052"/>
        </p:xfrm>
        <a:graphic>
          <a:graphicData uri="http://schemas.openxmlformats.org/drawingml/2006/table">
            <a:tbl>
              <a:tblPr firstRow="1" firstCol="1" bandRow="1"/>
              <a:tblGrid>
                <a:gridCol w="8458200">
                  <a:extLst>
                    <a:ext uri="{9D8B030D-6E8A-4147-A177-3AD203B41FA5}">
                      <a16:colId xmlns:a16="http://schemas.microsoft.com/office/drawing/2014/main" val="2865359001"/>
                    </a:ext>
                  </a:extLst>
                </a:gridCol>
              </a:tblGrid>
              <a:tr h="1420328">
                <a:tc>
                  <a:txBody>
                    <a:bodyPr/>
                    <a:lstStyle/>
                    <a:p>
                      <a:pPr marL="342900" marR="0" indent="-342900">
                        <a:spcBef>
                          <a:spcPts val="0"/>
                        </a:spcBef>
                        <a:spcAft>
                          <a:spcPts val="0"/>
                        </a:spcAft>
                        <a:buFont typeface="Arial" panose="020B0604020202020204" pitchFamily="34" charset="0"/>
                        <a:buChar char="•"/>
                      </a:pPr>
                      <a:r>
                        <a:rPr lang="en-US" sz="2400" dirty="0">
                          <a:effectLst/>
                          <a:latin typeface="Perpetua" panose="02020502060401020303" pitchFamily="18" charset="0"/>
                          <a:ea typeface="Calibri" panose="020F0502020204030204" pitchFamily="34" charset="0"/>
                          <a:cs typeface="Times New Roman" panose="02020603050405020304" pitchFamily="18" charset="0"/>
                        </a:rPr>
                        <a:t>Have there been setbacks or problems during your episode of home care and has the agency addressed them? Are you concerned about problems that have not been addressed by the staff to your satisfaction?  </a:t>
                      </a:r>
                    </a:p>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 </a:t>
                      </a:r>
                    </a:p>
                  </a:txBody>
                  <a:tcPr marL="50917" marR="5091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221468"/>
                  </a:ext>
                </a:extLst>
              </a:tr>
              <a:tr h="914972">
                <a:tc>
                  <a:txBody>
                    <a:bodyPr/>
                    <a:lstStyle/>
                    <a:p>
                      <a:pPr marL="342900" marR="0" indent="-342900">
                        <a:spcBef>
                          <a:spcPts val="0"/>
                        </a:spcBef>
                        <a:spcAft>
                          <a:spcPts val="0"/>
                        </a:spcAft>
                        <a:buFont typeface="Arial" panose="020B0604020202020204" pitchFamily="34" charset="0"/>
                        <a:buChar char="•"/>
                      </a:pPr>
                      <a:r>
                        <a:rPr lang="en-US" sz="2400" dirty="0">
                          <a:effectLst/>
                          <a:latin typeface="Perpetua" panose="02020502060401020303" pitchFamily="18" charset="0"/>
                          <a:ea typeface="Calibri" panose="020F0502020204030204" pitchFamily="34" charset="0"/>
                          <a:cs typeface="Times New Roman" panose="02020603050405020304" pitchFamily="18" charset="0"/>
                        </a:rPr>
                        <a:t>Were</a:t>
                      </a:r>
                      <a:r>
                        <a:rPr lang="en-US" sz="2400" baseline="0" dirty="0">
                          <a:effectLst/>
                          <a:latin typeface="Perpetua" panose="02020502060401020303" pitchFamily="18" charset="0"/>
                          <a:ea typeface="Calibri" panose="020F0502020204030204" pitchFamily="34" charset="0"/>
                          <a:cs typeface="Times New Roman" panose="02020603050405020304" pitchFamily="18" charset="0"/>
                        </a:rPr>
                        <a:t> you </a:t>
                      </a:r>
                      <a:r>
                        <a:rPr lang="en-US" sz="2400" dirty="0">
                          <a:effectLst/>
                          <a:latin typeface="Perpetua" panose="02020502060401020303" pitchFamily="18" charset="0"/>
                          <a:ea typeface="Calibri" panose="020F0502020204030204" pitchFamily="34" charset="0"/>
                          <a:cs typeface="Times New Roman" panose="02020603050405020304" pitchFamily="18" charset="0"/>
                        </a:rPr>
                        <a:t>instructed about: medications, wound care, treatments, home exercise program, safety, etc.?</a:t>
                      </a:r>
                    </a:p>
                    <a:p>
                      <a:pPr marL="342900" marR="0" indent="-342900">
                        <a:spcBef>
                          <a:spcPts val="0"/>
                        </a:spcBef>
                        <a:spcAft>
                          <a:spcPts val="0"/>
                        </a:spcAft>
                        <a:buFont typeface="Arial" panose="020B0604020202020204" pitchFamily="34" charset="0"/>
                        <a:buChar char="•"/>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txBody>
                  <a:tcPr marL="50917" marR="5091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904891"/>
                  </a:ext>
                </a:extLst>
              </a:tr>
              <a:tr h="1860732">
                <a:tc>
                  <a:txBody>
                    <a:bodyPr/>
                    <a:lstStyle/>
                    <a:p>
                      <a:pPr marL="342900" marR="0" indent="-342900">
                        <a:spcBef>
                          <a:spcPts val="0"/>
                        </a:spcBef>
                        <a:spcAft>
                          <a:spcPts val="0"/>
                        </a:spcAft>
                        <a:buFont typeface="Arial" panose="020B0604020202020204" pitchFamily="34" charset="0"/>
                        <a:buChar char="•"/>
                      </a:pPr>
                      <a:r>
                        <a:rPr lang="en-US" sz="2400" b="0" dirty="0">
                          <a:effectLst/>
                          <a:latin typeface="Perpetua" panose="02020502060401020303" pitchFamily="18" charset="0"/>
                          <a:ea typeface="Calibri" panose="020F0502020204030204" pitchFamily="34" charset="0"/>
                          <a:cs typeface="Times New Roman" panose="02020603050405020304" pitchFamily="18" charset="0"/>
                        </a:rPr>
                        <a:t>Does the agency provide you</a:t>
                      </a:r>
                      <a:r>
                        <a:rPr lang="en-US" sz="2400" b="0" baseline="0" dirty="0">
                          <a:effectLst/>
                          <a:latin typeface="Perpetua" panose="02020502060401020303" pitchFamily="18" charset="0"/>
                          <a:ea typeface="Calibri" panose="020F0502020204030204" pitchFamily="34" charset="0"/>
                          <a:cs typeface="Times New Roman" panose="02020603050405020304" pitchFamily="18" charset="0"/>
                        </a:rPr>
                        <a:t> </a:t>
                      </a:r>
                      <a:r>
                        <a:rPr lang="en-US" sz="2400" b="0" dirty="0">
                          <a:effectLst/>
                          <a:latin typeface="Perpetua" panose="02020502060401020303" pitchFamily="18" charset="0"/>
                          <a:ea typeface="Calibri" panose="020F0502020204030204" pitchFamily="34" charset="0"/>
                          <a:cs typeface="Times New Roman" panose="02020603050405020304" pitchFamily="18" charset="0"/>
                        </a:rPr>
                        <a:t>a home health aide?</a:t>
                      </a:r>
                    </a:p>
                    <a:p>
                      <a:pPr marL="914400" marR="0" lvl="2">
                        <a:spcBef>
                          <a:spcPts val="0"/>
                        </a:spcBef>
                        <a:spcAft>
                          <a:spcPts val="0"/>
                        </a:spcAft>
                      </a:pPr>
                      <a:r>
                        <a:rPr lang="en-US" sz="2400" b="0" dirty="0">
                          <a:effectLst/>
                          <a:latin typeface="Perpetua" panose="02020502060401020303" pitchFamily="18" charset="0"/>
                          <a:ea typeface="Calibri" panose="020F0502020204030204" pitchFamily="34" charset="0"/>
                          <a:cs typeface="Times New Roman" panose="02020603050405020304" pitchFamily="18" charset="0"/>
                        </a:rPr>
                        <a:t>- Are you satisfied with the aide care provided?</a:t>
                      </a:r>
                    </a:p>
                    <a:p>
                      <a:pPr marL="914400" marR="0" lvl="2">
                        <a:spcBef>
                          <a:spcPts val="0"/>
                        </a:spcBef>
                        <a:spcAft>
                          <a:spcPts val="0"/>
                        </a:spcAft>
                      </a:pPr>
                      <a:r>
                        <a:rPr lang="en-US" sz="2400" b="0" dirty="0">
                          <a:effectLst/>
                          <a:latin typeface="Perpetua" panose="02020502060401020303" pitchFamily="18" charset="0"/>
                          <a:ea typeface="Calibri" panose="020F0502020204030204" pitchFamily="34" charset="0"/>
                          <a:cs typeface="Times New Roman" panose="02020603050405020304" pitchFamily="18" charset="0"/>
                        </a:rPr>
                        <a:t>- (We review aide assignment with patient/caregiver).  Does the aide provide care according to the aide assignment?</a:t>
                      </a:r>
                      <a:r>
                        <a:rPr lang="en-US" sz="2400" dirty="0">
                          <a:effectLst/>
                          <a:latin typeface="Perpetua" panose="02020502060401020303" pitchFamily="18" charset="0"/>
                          <a:ea typeface="Calibri" panose="020F0502020204030204" pitchFamily="34" charset="0"/>
                          <a:cs typeface="Times New Roman" panose="02020603050405020304" pitchFamily="18" charset="0"/>
                        </a:rPr>
                        <a:t> </a:t>
                      </a:r>
                    </a:p>
                  </a:txBody>
                  <a:tcPr marL="50917" marR="5091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8270315"/>
                  </a:ext>
                </a:extLst>
              </a:tr>
            </a:tbl>
          </a:graphicData>
        </a:graphic>
      </p:graphicFrame>
    </p:spTree>
    <p:extLst>
      <p:ext uri="{BB962C8B-B14F-4D97-AF65-F5344CB8AC3E}">
        <p14:creationId xmlns:p14="http://schemas.microsoft.com/office/powerpoint/2010/main" val="3741340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holding a trophy&#10;&#10;Description automatically generated with medium confidence">
            <a:extLst>
              <a:ext uri="{FF2B5EF4-FFF2-40B4-BE49-F238E27FC236}">
                <a16:creationId xmlns:a16="http://schemas.microsoft.com/office/drawing/2014/main" id="{4747E4AD-BFE3-88B3-0702-57F9DDA053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95" b="5695"/>
          <a:stretch/>
        </p:blipFill>
        <p:spPr>
          <a:xfrm>
            <a:off x="480957" y="643467"/>
            <a:ext cx="3009765" cy="2702558"/>
          </a:xfrm>
          <a:prstGeom prst="rect">
            <a:avLst/>
          </a:prstGeom>
        </p:spPr>
      </p:pic>
      <p:pic>
        <p:nvPicPr>
          <p:cNvPr id="3" name="Picture 2" descr="A picture containing person, crowd, male&#10;&#10;Description automatically generated">
            <a:extLst>
              <a:ext uri="{FF2B5EF4-FFF2-40B4-BE49-F238E27FC236}">
                <a16:creationId xmlns:a16="http://schemas.microsoft.com/office/drawing/2014/main" id="{C3228DC2-E7CC-3BE3-0367-2831BCFA86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50" r="7857" b="2"/>
          <a:stretch/>
        </p:blipFill>
        <p:spPr>
          <a:xfrm>
            <a:off x="482600" y="3509433"/>
            <a:ext cx="3008122" cy="2705099"/>
          </a:xfrm>
          <a:prstGeom prst="rect">
            <a:avLst/>
          </a:prstGeom>
        </p:spPr>
      </p:pic>
      <p:pic>
        <p:nvPicPr>
          <p:cNvPr id="5" name="Picture 4" descr="A couple of men eating ice cream&#10;&#10;Description automatically generated with low confidence">
            <a:extLst>
              <a:ext uri="{FF2B5EF4-FFF2-40B4-BE49-F238E27FC236}">
                <a16:creationId xmlns:a16="http://schemas.microsoft.com/office/drawing/2014/main" id="{2B4D1584-4D74-4069-20A5-C280782AD6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40" r="9648" b="-1"/>
          <a:stretch/>
        </p:blipFill>
        <p:spPr>
          <a:xfrm>
            <a:off x="3609474" y="643467"/>
            <a:ext cx="5051925" cy="5571066"/>
          </a:xfrm>
          <a:prstGeom prst="rect">
            <a:avLst/>
          </a:prstGeom>
        </p:spPr>
      </p:pic>
    </p:spTree>
    <p:extLst>
      <p:ext uri="{BB962C8B-B14F-4D97-AF65-F5344CB8AC3E}">
        <p14:creationId xmlns:p14="http://schemas.microsoft.com/office/powerpoint/2010/main" val="300978720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holding up their hands&#10;&#10;Description automatically generated with medium confidence">
            <a:extLst>
              <a:ext uri="{FF2B5EF4-FFF2-40B4-BE49-F238E27FC236}">
                <a16:creationId xmlns:a16="http://schemas.microsoft.com/office/drawing/2014/main" id="{17393A43-7465-E983-5568-4DD13E638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783" y="457200"/>
            <a:ext cx="6460434" cy="5943600"/>
          </a:xfrm>
          <a:prstGeom prst="rect">
            <a:avLst/>
          </a:prstGeom>
        </p:spPr>
      </p:pic>
    </p:spTree>
    <p:extLst>
      <p:ext uri="{BB962C8B-B14F-4D97-AF65-F5344CB8AC3E}">
        <p14:creationId xmlns:p14="http://schemas.microsoft.com/office/powerpoint/2010/main" val="1919255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Title 53">
            <a:extLst>
              <a:ext uri="{FF2B5EF4-FFF2-40B4-BE49-F238E27FC236}">
                <a16:creationId xmlns:a16="http://schemas.microsoft.com/office/drawing/2014/main" id="{E267747A-DF10-5B66-1CC1-E100342672FB}"/>
              </a:ext>
            </a:extLst>
          </p:cNvPr>
          <p:cNvSpPr>
            <a:spLocks noGrp="1"/>
          </p:cNvSpPr>
          <p:nvPr>
            <p:ph type="title"/>
          </p:nvPr>
        </p:nvSpPr>
        <p:spPr>
          <a:xfrm>
            <a:off x="152400" y="541606"/>
            <a:ext cx="2891496" cy="2125395"/>
          </a:xfrm>
        </p:spPr>
        <p:txBody>
          <a:bodyPr vert="horz" lIns="91440" tIns="45720" rIns="91440" bIns="45720" rtlCol="0" anchor="t">
            <a:normAutofit fontScale="90000"/>
          </a:bodyPr>
          <a:lstStyle/>
          <a:p>
            <a:pPr>
              <a:lnSpc>
                <a:spcPct val="90000"/>
              </a:lnSpc>
            </a:pPr>
            <a:r>
              <a:rPr lang="en-US" sz="3300" b="1" kern="1200" dirty="0">
                <a:solidFill>
                  <a:schemeClr val="bg1">
                    <a:lumMod val="50000"/>
                  </a:schemeClr>
                </a:solidFill>
                <a:latin typeface="Perpetua" panose="02020502060401020303" pitchFamily="18" charset="0"/>
              </a:rPr>
              <a:t>Comparison of the National  Top 5 Cited Deficiencies</a:t>
            </a:r>
            <a:br>
              <a:rPr lang="en-US" sz="3300" b="1" kern="1200" dirty="0">
                <a:solidFill>
                  <a:schemeClr val="bg1">
                    <a:lumMod val="50000"/>
                  </a:schemeClr>
                </a:solidFill>
                <a:latin typeface="Perpetua" panose="02020502060401020303" pitchFamily="18" charset="0"/>
              </a:rPr>
            </a:br>
            <a:r>
              <a:rPr lang="en-US" sz="3300" b="1" kern="1200" dirty="0">
                <a:solidFill>
                  <a:srgbClr val="FFFF00"/>
                </a:solidFill>
                <a:latin typeface="Perpetua" panose="02020502060401020303" pitchFamily="18" charset="0"/>
              </a:rPr>
              <a:t>HOME HEALTH</a:t>
            </a:r>
          </a:p>
        </p:txBody>
      </p:sp>
      <p:graphicFrame>
        <p:nvGraphicFramePr>
          <p:cNvPr id="64" name="Diagram 63">
            <a:extLst>
              <a:ext uri="{FF2B5EF4-FFF2-40B4-BE49-F238E27FC236}">
                <a16:creationId xmlns:a16="http://schemas.microsoft.com/office/drawing/2014/main" id="{BC73BED0-8C2A-5133-B9A7-DEB0451C5810}"/>
              </a:ext>
            </a:extLst>
          </p:cNvPr>
          <p:cNvGraphicFramePr/>
          <p:nvPr>
            <p:extLst>
              <p:ext uri="{D42A27DB-BD31-4B8C-83A1-F6EECF244321}">
                <p14:modId xmlns:p14="http://schemas.microsoft.com/office/powerpoint/2010/main" val="1120164782"/>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a:extLst>
              <a:ext uri="{FF2B5EF4-FFF2-40B4-BE49-F238E27FC236}">
                <a16:creationId xmlns:a16="http://schemas.microsoft.com/office/drawing/2014/main" id="{EC43DFD2-C33A-5D5C-5CA9-5D0301A21A9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15000" y="4489172"/>
            <a:ext cx="2286000" cy="1333500"/>
          </a:xfrm>
          <a:prstGeom prst="rect">
            <a:avLst/>
          </a:prstGeom>
        </p:spPr>
      </p:pic>
      <p:pic>
        <p:nvPicPr>
          <p:cNvPr id="5" name="Picture 4" descr="Chart, background pattern&#10;&#10;Description automatically generated">
            <a:extLst>
              <a:ext uri="{FF2B5EF4-FFF2-40B4-BE49-F238E27FC236}">
                <a16:creationId xmlns:a16="http://schemas.microsoft.com/office/drawing/2014/main" id="{B41DF856-43A7-0F07-C772-91F9CB8F64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38800" y="1600200"/>
            <a:ext cx="2362200" cy="1293878"/>
          </a:xfrm>
          <a:prstGeom prst="rect">
            <a:avLst/>
          </a:prstGeom>
        </p:spPr>
      </p:pic>
    </p:spTree>
    <p:extLst>
      <p:ext uri="{BB962C8B-B14F-4D97-AF65-F5344CB8AC3E}">
        <p14:creationId xmlns:p14="http://schemas.microsoft.com/office/powerpoint/2010/main" val="173577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b="1" u="sng" dirty="0">
                <a:solidFill>
                  <a:srgbClr val="FFFFFF"/>
                </a:solidFill>
                <a:latin typeface="Perpetua" panose="02020502060401020303" pitchFamily="18" charset="0"/>
              </a:rPr>
              <a:t>Objectives</a:t>
            </a:r>
          </a:p>
        </p:txBody>
      </p:sp>
      <p:graphicFrame>
        <p:nvGraphicFramePr>
          <p:cNvPr id="26" name="Content Placeholder 2">
            <a:extLst>
              <a:ext uri="{FF2B5EF4-FFF2-40B4-BE49-F238E27FC236}">
                <a16:creationId xmlns:a16="http://schemas.microsoft.com/office/drawing/2014/main" id="{398A603D-55F0-AFBD-80FF-939366FF774B}"/>
              </a:ext>
            </a:extLst>
          </p:cNvPr>
          <p:cNvGraphicFramePr>
            <a:graphicFrameLocks noGrp="1"/>
          </p:cNvGraphicFramePr>
          <p:nvPr>
            <p:ph idx="1"/>
            <p:extLst>
              <p:ext uri="{D42A27DB-BD31-4B8C-83A1-F6EECF244321}">
                <p14:modId xmlns:p14="http://schemas.microsoft.com/office/powerpoint/2010/main" val="2350327372"/>
              </p:ext>
            </p:extLst>
          </p:nvPr>
        </p:nvGraphicFramePr>
        <p:xfrm>
          <a:off x="761999" y="2097003"/>
          <a:ext cx="8229601" cy="4075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9398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Rectangle 1"/>
          <p:cNvSpPr/>
          <p:nvPr/>
        </p:nvSpPr>
        <p:spPr>
          <a:xfrm>
            <a:off x="685800" y="533400"/>
            <a:ext cx="7010400" cy="2308324"/>
          </a:xfrm>
          <a:prstGeom prst="rect">
            <a:avLst/>
          </a:prstGeom>
        </p:spPr>
        <p:txBody>
          <a:bodyPr wrap="square">
            <a:spAutoFit/>
          </a:bodyPr>
          <a:lstStyle/>
          <a:p>
            <a:pPr algn="ctr"/>
            <a:r>
              <a:rPr lang="en-US" sz="4800" b="1" dirty="0">
                <a:latin typeface="Perpetua" panose="02020502060401020303" pitchFamily="18" charset="0"/>
              </a:rPr>
              <a:t>Identify the Top Five </a:t>
            </a:r>
            <a:r>
              <a:rPr lang="en-US" sz="4800" b="1" dirty="0">
                <a:solidFill>
                  <a:srgbClr val="FFFF00"/>
                </a:solidFill>
                <a:latin typeface="Perpetua" panose="02020502060401020303" pitchFamily="18" charset="0"/>
              </a:rPr>
              <a:t>Home Health </a:t>
            </a:r>
            <a:r>
              <a:rPr lang="en-US" sz="4800" b="1" dirty="0">
                <a:latin typeface="Perpetua" panose="02020502060401020303" pitchFamily="18" charset="0"/>
              </a:rPr>
              <a:t>Deficiencies Missouri – 2024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276600"/>
            <a:ext cx="8934226" cy="3245338"/>
          </a:xfrm>
          <a:prstGeom prst="rect">
            <a:avLst/>
          </a:prstGeom>
        </p:spPr>
      </p:pic>
    </p:spTree>
    <p:extLst>
      <p:ext uri="{BB962C8B-B14F-4D97-AF65-F5344CB8AC3E}">
        <p14:creationId xmlns:p14="http://schemas.microsoft.com/office/powerpoint/2010/main" val="3118405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348065"/>
          </a:xfrm>
        </p:spPr>
        <p:txBody>
          <a:bodyPr>
            <a:normAutofit/>
          </a:bodyPr>
          <a:lstStyle/>
          <a:p>
            <a:pPr>
              <a:lnSpc>
                <a:spcPct val="90000"/>
              </a:lnSpc>
            </a:pPr>
            <a:r>
              <a:rPr lang="en-US" sz="4300" b="1" dirty="0">
                <a:solidFill>
                  <a:schemeClr val="bg1">
                    <a:lumMod val="50000"/>
                  </a:schemeClr>
                </a:solidFill>
                <a:latin typeface="Perpetua" panose="02020502060401020303" pitchFamily="18" charset="0"/>
              </a:rPr>
              <a:t>Top Five Home Health Deficiencies (Missouri)</a:t>
            </a:r>
          </a:p>
        </p:txBody>
      </p:sp>
      <p:sp>
        <p:nvSpPr>
          <p:cNvPr id="3" name="Content Placeholder 2"/>
          <p:cNvSpPr>
            <a:spLocks noGrp="1"/>
          </p:cNvSpPr>
          <p:nvPr>
            <p:ph idx="1"/>
          </p:nvPr>
        </p:nvSpPr>
        <p:spPr>
          <a:xfrm>
            <a:off x="628650" y="2971800"/>
            <a:ext cx="8248650" cy="3200400"/>
          </a:xfrm>
        </p:spPr>
        <p:txBody>
          <a:bodyPr>
            <a:normAutofit/>
          </a:bodyPr>
          <a:lstStyle/>
          <a:p>
            <a:pPr>
              <a:lnSpc>
                <a:spcPct val="150000"/>
              </a:lnSpc>
              <a:buFont typeface="Wingdings" panose="05000000000000000000" pitchFamily="2" charset="2"/>
              <a:buChar char="Ø"/>
            </a:pPr>
            <a:r>
              <a:rPr lang="en-US" sz="2400" b="1" dirty="0">
                <a:solidFill>
                  <a:srgbClr val="FFFF00"/>
                </a:solidFill>
                <a:latin typeface="Perpetua" panose="02020502060401020303" pitchFamily="18" charset="0"/>
              </a:rPr>
              <a:t>G536</a:t>
            </a:r>
            <a:r>
              <a:rPr lang="en-US" sz="2400" b="1" dirty="0">
                <a:latin typeface="Perpetua" panose="02020502060401020303" pitchFamily="18" charset="0"/>
              </a:rPr>
              <a:t>    Review of all Current Medications</a:t>
            </a:r>
          </a:p>
          <a:p>
            <a:pPr>
              <a:lnSpc>
                <a:spcPct val="150000"/>
              </a:lnSpc>
              <a:buFont typeface="Wingdings" panose="05000000000000000000" pitchFamily="2" charset="2"/>
              <a:buChar char="Ø"/>
            </a:pPr>
            <a:r>
              <a:rPr lang="en-US" sz="2400" b="1" dirty="0">
                <a:solidFill>
                  <a:srgbClr val="FFFF00"/>
                </a:solidFill>
                <a:latin typeface="Perpetua" panose="02020502060401020303" pitchFamily="18" charset="0"/>
              </a:rPr>
              <a:t>G574</a:t>
            </a:r>
            <a:r>
              <a:rPr lang="en-US" sz="2400" b="1" dirty="0">
                <a:latin typeface="Perpetua" panose="02020502060401020303" pitchFamily="18" charset="0"/>
              </a:rPr>
              <a:t>    Individual Plan of Care</a:t>
            </a:r>
          </a:p>
          <a:p>
            <a:pPr>
              <a:lnSpc>
                <a:spcPct val="150000"/>
              </a:lnSpc>
              <a:buFont typeface="Wingdings" panose="05000000000000000000" pitchFamily="2" charset="2"/>
              <a:buChar char="Ø"/>
            </a:pPr>
            <a:r>
              <a:rPr lang="en-US" sz="2400" b="1" dirty="0">
                <a:solidFill>
                  <a:srgbClr val="FFFF00"/>
                </a:solidFill>
                <a:latin typeface="Perpetua" panose="02020502060401020303" pitchFamily="18" charset="0"/>
              </a:rPr>
              <a:t>G682</a:t>
            </a:r>
            <a:r>
              <a:rPr lang="en-US" sz="2400" b="1" dirty="0">
                <a:latin typeface="Perpetua" panose="02020502060401020303" pitchFamily="18" charset="0"/>
              </a:rPr>
              <a:t>    Infection Prevention</a:t>
            </a:r>
          </a:p>
          <a:p>
            <a:pPr>
              <a:lnSpc>
                <a:spcPct val="150000"/>
              </a:lnSpc>
              <a:buFont typeface="Wingdings" panose="05000000000000000000" pitchFamily="2" charset="2"/>
              <a:buChar char="Ø"/>
            </a:pPr>
            <a:r>
              <a:rPr lang="en-US" sz="2400" b="1" dirty="0">
                <a:solidFill>
                  <a:srgbClr val="FFFF00"/>
                </a:solidFill>
                <a:latin typeface="Perpetua" panose="02020502060401020303" pitchFamily="18" charset="0"/>
              </a:rPr>
              <a:t>G590</a:t>
            </a:r>
            <a:r>
              <a:rPr lang="en-US" sz="2400" b="1" dirty="0">
                <a:latin typeface="Perpetua" panose="02020502060401020303" pitchFamily="18" charset="0"/>
              </a:rPr>
              <a:t>    Promptly Alert Relevant Physician of Changes</a:t>
            </a:r>
          </a:p>
          <a:p>
            <a:pPr>
              <a:lnSpc>
                <a:spcPct val="150000"/>
              </a:lnSpc>
              <a:buFont typeface="Wingdings" panose="05000000000000000000" pitchFamily="2" charset="2"/>
              <a:buChar char="Ø"/>
            </a:pPr>
            <a:r>
              <a:rPr lang="en-US" sz="2400" b="1" dirty="0">
                <a:solidFill>
                  <a:srgbClr val="FFFF00"/>
                </a:solidFill>
                <a:latin typeface="Perpetua" panose="02020502060401020303" pitchFamily="18" charset="0"/>
              </a:rPr>
              <a:t>G514</a:t>
            </a:r>
            <a:r>
              <a:rPr lang="en-US" sz="2400" b="1" dirty="0">
                <a:latin typeface="Perpetua" panose="02020502060401020303" pitchFamily="18" charset="0"/>
              </a:rPr>
              <a:t>    Initial Assessment - 48 hours for immediate need</a:t>
            </a:r>
          </a:p>
          <a:p>
            <a:pPr marL="0" indent="0">
              <a:buNone/>
            </a:pPr>
            <a:endParaRPr lang="en-US" sz="2400" b="1" dirty="0">
              <a:latin typeface="Perpetua" panose="02020502060401020303" pitchFamily="18" charset="0"/>
            </a:endParaRPr>
          </a:p>
        </p:txBody>
      </p:sp>
    </p:spTree>
    <p:extLst>
      <p:ext uri="{BB962C8B-B14F-4D97-AF65-F5344CB8AC3E}">
        <p14:creationId xmlns:p14="http://schemas.microsoft.com/office/powerpoint/2010/main" val="2317072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362712"/>
            <a:ext cx="8132064" cy="1743576"/>
          </a:xfrm>
        </p:spPr>
        <p:txBody>
          <a:bodyPr anchor="ctr">
            <a:normAutofit/>
          </a:bodyPr>
          <a:lstStyle/>
          <a:p>
            <a:pPr>
              <a:lnSpc>
                <a:spcPct val="90000"/>
              </a:lnSpc>
            </a:pPr>
            <a:br>
              <a:rPr lang="en-US" sz="3600" b="1" dirty="0">
                <a:latin typeface="Perpetua" panose="02020502060401020303" pitchFamily="18" charset="0"/>
              </a:rPr>
            </a:br>
            <a:r>
              <a:rPr lang="en-US" sz="3600" b="1" u="sng" dirty="0">
                <a:latin typeface="Perpetua" panose="02020502060401020303" pitchFamily="18" charset="0"/>
              </a:rPr>
              <a:t>Top reasons why G536 was deficient</a:t>
            </a:r>
            <a:br>
              <a:rPr lang="en-US" sz="3200" b="1" u="sng" dirty="0"/>
            </a:br>
            <a:r>
              <a:rPr lang="en-US" sz="3200" b="1" dirty="0">
                <a:solidFill>
                  <a:srgbClr val="FFFF00"/>
                </a:solidFill>
                <a:latin typeface="Perpetua" panose="02020502060401020303" pitchFamily="18" charset="0"/>
              </a:rPr>
              <a:t>G536 - Review of all Current Medications</a:t>
            </a:r>
          </a:p>
        </p:txBody>
      </p:sp>
      <p:sp>
        <p:nvSpPr>
          <p:cNvPr id="16"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96012"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38086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Content Placeholder 2">
            <a:extLst>
              <a:ext uri="{FF2B5EF4-FFF2-40B4-BE49-F238E27FC236}">
                <a16:creationId xmlns:a16="http://schemas.microsoft.com/office/drawing/2014/main" id="{9704D54F-C144-0488-C154-14C60E85B8B4}"/>
              </a:ext>
            </a:extLst>
          </p:cNvPr>
          <p:cNvGraphicFramePr>
            <a:graphicFrameLocks noGrp="1"/>
          </p:cNvGraphicFramePr>
          <p:nvPr>
            <p:ph idx="1"/>
            <p:extLst>
              <p:ext uri="{D42A27DB-BD31-4B8C-83A1-F6EECF244321}">
                <p14:modId xmlns:p14="http://schemas.microsoft.com/office/powerpoint/2010/main" val="1772843446"/>
              </p:ext>
            </p:extLst>
          </p:nvPr>
        </p:nvGraphicFramePr>
        <p:xfrm>
          <a:off x="628650" y="1650222"/>
          <a:ext cx="7879842"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800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704850" y="716507"/>
            <a:ext cx="7886700" cy="914400"/>
          </a:xfrm>
        </p:spPr>
        <p:txBody>
          <a:bodyPr>
            <a:normAutofit fontScale="90000"/>
          </a:bodyPr>
          <a:lstStyle/>
          <a:p>
            <a:pPr lvl="0">
              <a:lnSpc>
                <a:spcPct val="90000"/>
              </a:lnSpc>
              <a:spcBef>
                <a:spcPct val="20000"/>
              </a:spcBef>
            </a:pPr>
            <a:br>
              <a:rPr kumimoji="0" lang="en-US" sz="3200" b="1" i="0" u="sng"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br>
            <a:r>
              <a:rPr kumimoji="0" lang="en-US" sz="3200" b="1" i="0" u="sng"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t>Top reasons why G536 was deficient in HH</a:t>
            </a:r>
            <a:br>
              <a:rPr kumimoji="0" lang="en-US" sz="3200" b="1" i="0" u="sng"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br>
            <a:r>
              <a:rPr kumimoji="0" lang="en-US" sz="3200" b="1" i="0" u="sng"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t> </a:t>
            </a:r>
            <a:br>
              <a:rPr kumimoji="0" lang="en-US" sz="3200" b="1" i="0" u="sng"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b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erpetua" panose="02020502060401020303" pitchFamily="18" charset="0"/>
                <a:ea typeface="+mj-ea"/>
                <a:cs typeface="+mj-cs"/>
              </a:rPr>
              <a:t>G536 Review of all Current Medications</a:t>
            </a:r>
            <a:br>
              <a:rPr kumimoji="0" lang="en-US" sz="2200" b="1" i="0" u="none" strike="noStrike" kern="1200" cap="none" spc="0" normalizeH="0" baseline="0" noProof="0" dirty="0">
                <a:ln>
                  <a:noFill/>
                </a:ln>
                <a:solidFill>
                  <a:srgbClr val="CCECFF"/>
                </a:solidFill>
                <a:effectLst>
                  <a:outerShdw blurRad="38100" dist="38100" dir="2700000" algn="tl">
                    <a:srgbClr val="000000">
                      <a:alpha val="43137"/>
                    </a:srgbClr>
                  </a:outerShdw>
                </a:effectLst>
                <a:uLnTx/>
                <a:uFillTx/>
                <a:latin typeface="Perpetua" panose="02020502060401020303" pitchFamily="18" charset="0"/>
                <a:ea typeface="+mj-ea"/>
                <a:cs typeface="+mj-cs"/>
              </a:rPr>
            </a:br>
            <a:br>
              <a:rPr lang="en-US" sz="2900" b="1" dirty="0">
                <a:solidFill>
                  <a:schemeClr val="bg1">
                    <a:lumMod val="50000"/>
                  </a:schemeClr>
                </a:solidFill>
                <a:effectLst>
                  <a:outerShdw blurRad="38100" dist="38100" dir="2700000" algn="tl">
                    <a:srgbClr val="000000">
                      <a:alpha val="43137"/>
                    </a:srgbClr>
                  </a:outerShdw>
                </a:effectLst>
                <a:latin typeface="Perpetua" panose="02020502060401020303" pitchFamily="18" charset="0"/>
                <a:ea typeface="+mn-ea"/>
                <a:cs typeface="+mn-cs"/>
              </a:rPr>
            </a:br>
            <a:endParaRPr lang="en-US" sz="2900" b="1" u="sng" dirty="0">
              <a:solidFill>
                <a:schemeClr val="bg1">
                  <a:lumMod val="50000"/>
                </a:schemeClr>
              </a:solidFill>
              <a:effectLst>
                <a:outerShdw blurRad="38100" dist="38100" dir="2700000" algn="tl">
                  <a:srgbClr val="000000">
                    <a:alpha val="43137"/>
                  </a:srgbClr>
                </a:outerShdw>
              </a:effectLst>
              <a:latin typeface="Perpetua" panose="02020502060401020303" pitchFamily="18" charset="0"/>
            </a:endParaRPr>
          </a:p>
        </p:txBody>
      </p:sp>
      <p:sp>
        <p:nvSpPr>
          <p:cNvPr id="5" name="Content Placeholder 2">
            <a:extLst>
              <a:ext uri="{FF2B5EF4-FFF2-40B4-BE49-F238E27FC236}">
                <a16:creationId xmlns:a16="http://schemas.microsoft.com/office/drawing/2014/main" id="{7FE3C265-6FFF-F571-5411-6510CBF847F4}"/>
              </a:ext>
            </a:extLst>
          </p:cNvPr>
          <p:cNvSpPr>
            <a:spLocks noGrp="1"/>
          </p:cNvSpPr>
          <p:nvPr>
            <p:ph idx="1"/>
          </p:nvPr>
        </p:nvSpPr>
        <p:spPr>
          <a:xfrm>
            <a:off x="457200" y="2543121"/>
            <a:ext cx="5290424" cy="4119172"/>
          </a:xfrm>
        </p:spPr>
        <p:txBody>
          <a:bodyPr anchor="t">
            <a:normAutofit/>
          </a:bodyPr>
          <a:lstStyle/>
          <a:p>
            <a:pPr>
              <a:buFont typeface="Wingdings" panose="05000000000000000000" pitchFamily="2" charset="2"/>
              <a:buChar char="Ø"/>
            </a:pPr>
            <a:r>
              <a:rPr lang="en-US" sz="2400" dirty="0">
                <a:latin typeface="Perpetua" panose="02020502060401020303" pitchFamily="18" charset="0"/>
              </a:rPr>
              <a:t>Staff ask the patient if there was any medication changes and do not look at the meds to verify, so med profile incorrect.</a:t>
            </a:r>
          </a:p>
          <a:p>
            <a:pPr>
              <a:buFont typeface="Wingdings" panose="05000000000000000000" pitchFamily="2" charset="2"/>
              <a:buChar char="Ø"/>
            </a:pPr>
            <a:endParaRPr lang="en-US" sz="2400" dirty="0">
              <a:latin typeface="Perpetua" panose="02020502060401020303" pitchFamily="18" charset="0"/>
            </a:endParaRPr>
          </a:p>
          <a:p>
            <a:pPr>
              <a:buFont typeface="Wingdings" panose="05000000000000000000" pitchFamily="2" charset="2"/>
              <a:buChar char="Ø"/>
            </a:pPr>
            <a:r>
              <a:rPr lang="en-US" sz="2400" dirty="0">
                <a:latin typeface="Perpetua" panose="02020502060401020303" pitchFamily="18" charset="0"/>
              </a:rPr>
              <a:t>The patient went to physician, med changes made and the medication profile was not updated to show changes.</a:t>
            </a:r>
          </a:p>
          <a:p>
            <a:pPr>
              <a:buFont typeface="Wingdings" panose="05000000000000000000" pitchFamily="2" charset="2"/>
              <a:buChar char="Ø"/>
            </a:pPr>
            <a:endParaRPr lang="en-US" sz="2400" dirty="0">
              <a:latin typeface="Perpetua" panose="02020502060401020303" pitchFamily="18" charset="0"/>
            </a:endParaRPr>
          </a:p>
          <a:p>
            <a:pPr>
              <a:buFont typeface="Wingdings" panose="05000000000000000000" pitchFamily="2" charset="2"/>
              <a:buChar char="Ø"/>
            </a:pPr>
            <a:r>
              <a:rPr lang="en-US" sz="2400" dirty="0">
                <a:latin typeface="Perpetua" panose="02020502060401020303" pitchFamily="18" charset="0"/>
              </a:rPr>
              <a:t>Clinicians fail to ask about med regimen, effectiveness after meds were added.</a:t>
            </a:r>
          </a:p>
          <a:p>
            <a:pPr marL="0" lvl="0" indent="0">
              <a:buNone/>
            </a:pPr>
            <a:endParaRPr lang="en-US" sz="1900" dirty="0">
              <a:latin typeface="Perpetua" panose="02020502060401020303" pitchFamily="18" charset="0"/>
            </a:endParaRPr>
          </a:p>
          <a:p>
            <a:pPr marL="0" indent="0">
              <a:buNone/>
            </a:pPr>
            <a:endParaRPr lang="en-US" sz="1900" dirty="0"/>
          </a:p>
          <a:p>
            <a:endParaRPr lang="en-US" sz="1900" dirty="0"/>
          </a:p>
        </p:txBody>
      </p:sp>
      <p:pic>
        <p:nvPicPr>
          <p:cNvPr id="6" name="Picture 5" descr="A few women shaking hands&#10;&#10;Description automatically generated with low confidence">
            <a:extLst>
              <a:ext uri="{FF2B5EF4-FFF2-40B4-BE49-F238E27FC236}">
                <a16:creationId xmlns:a16="http://schemas.microsoft.com/office/drawing/2014/main" id="{C4DCA202-FC31-D09C-5313-5CDF400E39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88" r="16125" b="-3"/>
          <a:stretch/>
        </p:blipFill>
        <p:spPr>
          <a:xfrm>
            <a:off x="5966770" y="2543121"/>
            <a:ext cx="2955798" cy="4096512"/>
          </a:xfrm>
          <a:prstGeom prst="rect">
            <a:avLst/>
          </a:prstGeom>
        </p:spPr>
      </p:pic>
    </p:spTree>
    <p:extLst>
      <p:ext uri="{BB962C8B-B14F-4D97-AF65-F5344CB8AC3E}">
        <p14:creationId xmlns:p14="http://schemas.microsoft.com/office/powerpoint/2010/main" val="374381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348065"/>
          </a:xfrm>
        </p:spPr>
        <p:txBody>
          <a:bodyPr>
            <a:normAutofit fontScale="90000"/>
          </a:bodyPr>
          <a:lstStyle/>
          <a:p>
            <a:pPr lvl="0">
              <a:lnSpc>
                <a:spcPct val="90000"/>
              </a:lnSpc>
              <a:spcBef>
                <a:spcPct val="20000"/>
              </a:spcBef>
            </a:pPr>
            <a:r>
              <a:rPr kumimoji="0" lang="en-US" sz="3200" b="1" i="0" u="sng"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t>Top Reasons Why G574 was deficient in HH:</a:t>
            </a:r>
            <a:br>
              <a:rPr lang="en-US" sz="3200" b="1" u="sng" dirty="0">
                <a:solidFill>
                  <a:schemeClr val="bg1">
                    <a:lumMod val="50000"/>
                  </a:schemeClr>
                </a:solidFill>
                <a:latin typeface="Perpetua" panose="02020502060401020303" pitchFamily="18" charset="0"/>
              </a:rPr>
            </a:br>
            <a:br>
              <a:rPr lang="en-US" sz="3200" b="1" u="sng" dirty="0">
                <a:solidFill>
                  <a:schemeClr val="bg1">
                    <a:lumMod val="50000"/>
                  </a:schemeClr>
                </a:solidFill>
                <a:latin typeface="Perpetua" panose="02020502060401020303" pitchFamily="18" charset="0"/>
              </a:rPr>
            </a:br>
            <a:r>
              <a:rPr lang="en-US" sz="3200" b="1" dirty="0">
                <a:solidFill>
                  <a:srgbClr val="FFFF00"/>
                </a:solidFill>
                <a:latin typeface="Perpetua" panose="02020502060401020303" pitchFamily="18" charset="0"/>
              </a:rPr>
              <a:t>G574 -</a:t>
            </a:r>
            <a:r>
              <a:rPr lang="en-US" sz="3200" b="1" dirty="0">
                <a:solidFill>
                  <a:srgbClr val="FFFF00"/>
                </a:solidFill>
                <a:latin typeface="Perpetua" panose="02020502060401020303" pitchFamily="18" charset="0"/>
                <a:ea typeface="+mn-ea"/>
                <a:cs typeface="+mn-cs"/>
              </a:rPr>
              <a:t>Individual Plan of Care</a:t>
            </a:r>
            <a:br>
              <a:rPr lang="en-US" sz="2900" b="1" dirty="0">
                <a:solidFill>
                  <a:schemeClr val="bg1">
                    <a:lumMod val="50000"/>
                  </a:schemeClr>
                </a:solidFill>
                <a:latin typeface="Perpetua" panose="02020502060401020303" pitchFamily="18" charset="0"/>
                <a:ea typeface="+mn-ea"/>
                <a:cs typeface="+mn-cs"/>
              </a:rPr>
            </a:br>
            <a:endParaRPr lang="en-US" sz="2900" b="1" u="sng" dirty="0">
              <a:solidFill>
                <a:schemeClr val="bg1">
                  <a:lumMod val="50000"/>
                </a:schemeClr>
              </a:solidFill>
              <a:latin typeface="Perpetua" panose="02020502060401020303" pitchFamily="18" charset="0"/>
            </a:endParaRPr>
          </a:p>
        </p:txBody>
      </p:sp>
      <p:sp>
        <p:nvSpPr>
          <p:cNvPr id="4" name="Content Placeholder 3">
            <a:extLst>
              <a:ext uri="{FF2B5EF4-FFF2-40B4-BE49-F238E27FC236}">
                <a16:creationId xmlns:a16="http://schemas.microsoft.com/office/drawing/2014/main" id="{FC37D215-0E1F-28D0-6A3A-A2C7ED1F46B9}"/>
              </a:ext>
            </a:extLst>
          </p:cNvPr>
          <p:cNvSpPr>
            <a:spLocks noGrp="1"/>
          </p:cNvSpPr>
          <p:nvPr>
            <p:ph idx="1"/>
          </p:nvPr>
        </p:nvSpPr>
        <p:spPr>
          <a:xfrm>
            <a:off x="304800" y="2438400"/>
            <a:ext cx="8686800" cy="4525963"/>
          </a:xfr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The POC was not addressing the care needs needs identified on assessments.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Example:  The assessment shows the patient had 2+ edema in right arm.  The POC showed goal was to decrease edema in right arm with no interventions listed.  During the home visit OT provided lymphedema drainage (not on the plan of care).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The discharge summaries often include treatments and interventions which are not included on the POC. </a:t>
            </a:r>
          </a:p>
          <a:p>
            <a:endParaRPr lang="en-US" dirty="0"/>
          </a:p>
        </p:txBody>
      </p:sp>
    </p:spTree>
    <p:extLst>
      <p:ext uri="{BB962C8B-B14F-4D97-AF65-F5344CB8AC3E}">
        <p14:creationId xmlns:p14="http://schemas.microsoft.com/office/powerpoint/2010/main" val="4033624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7507" y="505997"/>
            <a:ext cx="7886700" cy="1348065"/>
          </a:xfrm>
        </p:spPr>
        <p:txBody>
          <a:bodyPr>
            <a:normAutofit fontScale="90000"/>
          </a:bodyPr>
          <a:lstStyle/>
          <a:p>
            <a:pPr lvl="0">
              <a:lnSpc>
                <a:spcPct val="90000"/>
              </a:lnSpc>
              <a:spcBef>
                <a:spcPct val="20000"/>
              </a:spcBef>
            </a:pPr>
            <a:r>
              <a:rPr lang="en-US" sz="3700" b="1" u="sng" dirty="0">
                <a:solidFill>
                  <a:schemeClr val="bg1">
                    <a:lumMod val="50000"/>
                  </a:schemeClr>
                </a:solidFill>
                <a:latin typeface="Perpetua" panose="02020502060401020303" pitchFamily="18" charset="0"/>
              </a:rPr>
              <a:t>Top reasons why G682 was deficient in HH:</a:t>
            </a:r>
            <a:br>
              <a:rPr lang="en-US" sz="3600" b="1" u="sng" dirty="0">
                <a:solidFill>
                  <a:srgbClr val="CCECFF"/>
                </a:solidFill>
                <a:latin typeface="Perpetua" panose="02020502060401020303" pitchFamily="18" charset="0"/>
              </a:rPr>
            </a:br>
            <a:br>
              <a:rPr lang="en-US" sz="3600" b="1" u="sng" dirty="0">
                <a:solidFill>
                  <a:srgbClr val="CCECFF"/>
                </a:solidFill>
                <a:latin typeface="Perpetua" panose="02020502060401020303" pitchFamily="18" charset="0"/>
              </a:rPr>
            </a:br>
            <a:r>
              <a:rPr kumimoji="0" lang="en-US" sz="3200" b="1" i="0" strike="noStrike" kern="1200" cap="none" spc="0" normalizeH="0" baseline="0" noProof="0" dirty="0">
                <a:ln>
                  <a:noFill/>
                </a:ln>
                <a:solidFill>
                  <a:srgbClr val="FFFF00"/>
                </a:solidFill>
                <a:effectLst/>
                <a:uLnTx/>
                <a:uFillTx/>
                <a:latin typeface="Perpetua" panose="02020502060401020303" pitchFamily="18" charset="0"/>
                <a:ea typeface="+mj-ea"/>
                <a:cs typeface="+mj-cs"/>
              </a:rPr>
              <a:t>G682 - Infection Prevention</a:t>
            </a:r>
            <a:br>
              <a:rPr lang="en-US" sz="2900" b="1" dirty="0">
                <a:solidFill>
                  <a:srgbClr val="FFFFFF"/>
                </a:solidFill>
                <a:latin typeface="Perpetua" panose="02020502060401020303" pitchFamily="18" charset="0"/>
                <a:ea typeface="+mn-ea"/>
                <a:cs typeface="+mn-cs"/>
              </a:rPr>
            </a:br>
            <a:endParaRPr lang="en-US" sz="2900" b="1" u="sng" dirty="0">
              <a:solidFill>
                <a:srgbClr val="FFFFFF"/>
              </a:solidFill>
              <a:latin typeface="Perpetua" panose="02020502060401020303" pitchFamily="18" charset="0"/>
            </a:endParaRPr>
          </a:p>
        </p:txBody>
      </p:sp>
      <p:sp>
        <p:nvSpPr>
          <p:cNvPr id="3" name="Content Placeholder 2"/>
          <p:cNvSpPr>
            <a:spLocks noGrp="1"/>
          </p:cNvSpPr>
          <p:nvPr>
            <p:ph idx="1"/>
          </p:nvPr>
        </p:nvSpPr>
        <p:spPr>
          <a:xfrm>
            <a:off x="361508" y="2370256"/>
            <a:ext cx="8763000" cy="4294603"/>
          </a:xfrm>
        </p:spPr>
        <p:txBody>
          <a:bodyPr>
            <a:noAutofit/>
          </a:bodyPr>
          <a:lstStyle/>
          <a:p>
            <a:pPr marL="0" marR="0" lvl="0" indent="0" algn="l" defTabSz="914400" rtl="0" eaLnBrk="1" fontAlgn="base" latinLnBrk="0" hangingPunct="1">
              <a:lnSpc>
                <a:spcPct val="100000"/>
              </a:lnSpc>
              <a:spcBef>
                <a:spcPct val="20000"/>
              </a:spcBef>
              <a:spcAft>
                <a:spcPct val="0"/>
              </a:spcAft>
              <a:buClrTx/>
              <a:buSzTx/>
              <a:buNone/>
              <a:tabLst/>
              <a:defRPr/>
            </a:pPr>
            <a:r>
              <a:rPr lang="en-US" sz="2400" u="sng" dirty="0">
                <a:solidFill>
                  <a:srgbClr val="FFFFFF"/>
                </a:solidFill>
                <a:latin typeface="Perpetua" panose="02020502060401020303" pitchFamily="18" charset="0"/>
              </a:rPr>
              <a:t>Real Examples:</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Hand hygiene not performed between glove changes, dirty to clean, and prior to entering supply bag</a:t>
            </a:r>
            <a:r>
              <a:rPr lang="en-US" sz="2000" dirty="0">
                <a:solidFill>
                  <a:srgbClr val="FFFFFF"/>
                </a:solidFill>
                <a:latin typeface="Perpetua" panose="02020502060401020303" pitchFamily="18" charset="0"/>
              </a:rPr>
              <a:t>.</a:t>
            </a:r>
            <a:endParaRPr kumimoji="0" lang="en-US" sz="20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Removing a dressing from a wound and changing gloves without washing hands.</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Placing supply bag on surface without cleansing the surface and/or putting down a barrier.  Not following agency policy.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Placing tablet down on surface without cleansing the surface and/or putting down a barrier leave without cleaning it or place back into the supply bag.</a:t>
            </a:r>
            <a:endParaRPr lang="en-US" sz="2000" dirty="0">
              <a:latin typeface="Perpetua" panose="02020502060401020303" pitchFamily="18" charset="0"/>
            </a:endParaRPr>
          </a:p>
        </p:txBody>
      </p:sp>
    </p:spTree>
    <p:extLst>
      <p:ext uri="{BB962C8B-B14F-4D97-AF65-F5344CB8AC3E}">
        <p14:creationId xmlns:p14="http://schemas.microsoft.com/office/powerpoint/2010/main" val="3879194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348065"/>
          </a:xfrm>
        </p:spPr>
        <p:txBody>
          <a:bodyPr>
            <a:normAutofit fontScale="90000"/>
          </a:bodyPr>
          <a:lstStyle/>
          <a:p>
            <a:pPr lvl="0">
              <a:lnSpc>
                <a:spcPct val="90000"/>
              </a:lnSpc>
              <a:spcBef>
                <a:spcPct val="20000"/>
              </a:spcBef>
            </a:pPr>
            <a:r>
              <a:rPr lang="en-US" sz="3100" b="1" u="sng" dirty="0">
                <a:solidFill>
                  <a:schemeClr val="bg1">
                    <a:lumMod val="50000"/>
                  </a:schemeClr>
                </a:solidFill>
                <a:latin typeface="Perpetua" panose="02020502060401020303" pitchFamily="18" charset="0"/>
              </a:rPr>
              <a:t>Top reasons why G590 was deficient in HH:</a:t>
            </a:r>
            <a:br>
              <a:rPr lang="en-US" sz="2900" b="1" u="sng" dirty="0">
                <a:solidFill>
                  <a:schemeClr val="bg1">
                    <a:lumMod val="50000"/>
                  </a:schemeClr>
                </a:solidFill>
                <a:latin typeface="Perpetua" panose="02020502060401020303" pitchFamily="18" charset="0"/>
              </a:rPr>
            </a:br>
            <a:br>
              <a:rPr lang="en-US" sz="2900" b="1" u="sng" dirty="0">
                <a:solidFill>
                  <a:schemeClr val="bg1">
                    <a:lumMod val="50000"/>
                  </a:schemeClr>
                </a:solidFill>
                <a:latin typeface="Perpetua" panose="02020502060401020303" pitchFamily="18" charset="0"/>
              </a:rPr>
            </a:br>
            <a:r>
              <a:rPr lang="en-US" sz="2900" b="1" dirty="0">
                <a:solidFill>
                  <a:srgbClr val="FFFF00"/>
                </a:solidFill>
                <a:latin typeface="Perpetua" panose="02020502060401020303" pitchFamily="18" charset="0"/>
              </a:rPr>
              <a:t>G590 - </a:t>
            </a:r>
            <a:r>
              <a:rPr lang="en-US" sz="2900" b="1" dirty="0">
                <a:solidFill>
                  <a:srgbClr val="FFFF00"/>
                </a:solidFill>
                <a:latin typeface="Perpetua" panose="02020502060401020303" pitchFamily="18" charset="0"/>
                <a:ea typeface="+mn-ea"/>
                <a:cs typeface="+mn-cs"/>
              </a:rPr>
              <a:t>Promptly Alert Relevant Physician of Changes</a:t>
            </a:r>
            <a:br>
              <a:rPr lang="en-US" sz="2900" b="1" dirty="0">
                <a:solidFill>
                  <a:schemeClr val="bg1">
                    <a:lumMod val="50000"/>
                  </a:schemeClr>
                </a:solidFill>
                <a:latin typeface="Perpetua" panose="02020502060401020303" pitchFamily="18" charset="0"/>
                <a:ea typeface="+mn-ea"/>
                <a:cs typeface="+mn-cs"/>
              </a:rPr>
            </a:br>
            <a:endParaRPr lang="en-US" sz="2900" b="1" u="sng" dirty="0">
              <a:solidFill>
                <a:schemeClr val="bg1">
                  <a:lumMod val="50000"/>
                </a:schemeClr>
              </a:solidFill>
              <a:latin typeface="Perpetua" panose="02020502060401020303" pitchFamily="18" charset="0"/>
            </a:endParaRPr>
          </a:p>
        </p:txBody>
      </p:sp>
      <p:sp>
        <p:nvSpPr>
          <p:cNvPr id="3" name="Content Placeholder 2"/>
          <p:cNvSpPr>
            <a:spLocks noGrp="1"/>
          </p:cNvSpPr>
          <p:nvPr>
            <p:ph idx="1"/>
          </p:nvPr>
        </p:nvSpPr>
        <p:spPr>
          <a:xfrm>
            <a:off x="628650" y="2586788"/>
            <a:ext cx="8134350" cy="4195011"/>
          </a:xfrm>
        </p:spPr>
        <p:txBody>
          <a:bodyPr>
            <a:normAutofit fontScale="92500" lnSpcReduction="10000"/>
          </a:bodyPr>
          <a:lstStyle/>
          <a:p>
            <a:pPr marL="0" indent="0">
              <a:buNone/>
            </a:pPr>
            <a:r>
              <a:rPr lang="en-US" sz="2600" dirty="0">
                <a:latin typeface="Perpetua" panose="02020502060401020303" pitchFamily="18" charset="0"/>
              </a:rPr>
              <a:t>The home health agency must promptly alert the relevant physician(s) to any changes in the patient’s condition or needs that suggest that outcomes are not being achieved and/or that the plan of care should be altered.</a:t>
            </a:r>
          </a:p>
          <a:p>
            <a:pPr marL="0" indent="0">
              <a:buNone/>
            </a:pPr>
            <a:endParaRPr lang="en-US" sz="2600" dirty="0">
              <a:latin typeface="Perpetua" panose="02020502060401020303" pitchFamily="18" charset="0"/>
            </a:endParaRPr>
          </a:p>
          <a:p>
            <a:pPr>
              <a:buFont typeface="Wingdings" panose="05000000000000000000" pitchFamily="2" charset="2"/>
              <a:buChar char="Ø"/>
            </a:pPr>
            <a:r>
              <a:rPr lang="en-US" sz="2600" u="sng" dirty="0">
                <a:latin typeface="Perpetua" panose="02020502060401020303" pitchFamily="18" charset="0"/>
              </a:rPr>
              <a:t>Real Examples:</a:t>
            </a:r>
          </a:p>
          <a:p>
            <a:pPr lvl="1">
              <a:buFont typeface="Arial" panose="020B0604020202020204" pitchFamily="34" charset="0"/>
              <a:buChar char="•"/>
            </a:pPr>
            <a:r>
              <a:rPr lang="en-US" sz="2600" dirty="0">
                <a:latin typeface="Perpetua" panose="02020502060401020303" pitchFamily="18" charset="0"/>
              </a:rPr>
              <a:t>The patient exhibited s/s of UTI, the nurse and OT discussed the possibility of an UTI, the physician was not notified, the patient was admitted to the hospital with an UTI.</a:t>
            </a:r>
          </a:p>
          <a:p>
            <a:pPr lvl="1">
              <a:buFont typeface="Arial" panose="020B0604020202020204" pitchFamily="34" charset="0"/>
              <a:buChar char="•"/>
            </a:pPr>
            <a:r>
              <a:rPr lang="en-US" sz="2600" dirty="0">
                <a:latin typeface="Perpetua" panose="02020502060401020303" pitchFamily="18" charset="0"/>
              </a:rPr>
              <a:t>The patient reported a fall and sustained abrasions to elbows and the physician was not notified.</a:t>
            </a:r>
          </a:p>
          <a:p>
            <a:pPr marL="457200" lvl="1" indent="0">
              <a:buNone/>
            </a:pPr>
            <a:endParaRPr lang="en-US" sz="1900" dirty="0">
              <a:latin typeface="Perpetua" panose="02020502060401020303" pitchFamily="18" charset="0"/>
            </a:endParaRPr>
          </a:p>
          <a:p>
            <a:pPr lvl="1">
              <a:buFont typeface="Arial" panose="020B0604020202020204" pitchFamily="34" charset="0"/>
              <a:buChar char="•"/>
            </a:pPr>
            <a:endParaRPr lang="en-US" sz="1900" dirty="0">
              <a:latin typeface="Perpetua" panose="02020502060401020303" pitchFamily="18" charset="0"/>
            </a:endParaRPr>
          </a:p>
          <a:p>
            <a:pPr marL="457200" lvl="1" indent="0">
              <a:buNone/>
            </a:pPr>
            <a:endParaRPr lang="en-US" sz="1900" dirty="0">
              <a:latin typeface="Perpetua" panose="02020502060401020303" pitchFamily="18" charset="0"/>
            </a:endParaRPr>
          </a:p>
        </p:txBody>
      </p:sp>
    </p:spTree>
    <p:extLst>
      <p:ext uri="{BB962C8B-B14F-4D97-AF65-F5344CB8AC3E}">
        <p14:creationId xmlns:p14="http://schemas.microsoft.com/office/powerpoint/2010/main" val="3109264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685800"/>
            <a:ext cx="7886700" cy="1063486"/>
          </a:xfrm>
        </p:spPr>
        <p:txBody>
          <a:bodyPr>
            <a:normAutofit fontScale="90000"/>
          </a:bodyPr>
          <a:lstStyle/>
          <a:p>
            <a:pPr>
              <a:lnSpc>
                <a:spcPct val="90000"/>
              </a:lnSpc>
              <a:spcBef>
                <a:spcPct val="20000"/>
              </a:spcBef>
            </a:pPr>
            <a:br>
              <a:rPr kumimoji="0" lang="en-US" sz="2900" b="1" i="0" u="sng"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br>
            <a:r>
              <a:rPr kumimoji="0" lang="en-US" sz="2900" b="1" i="0" u="sng"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t>Top Reasons Why G514 was deficient in HH:</a:t>
            </a:r>
            <a:br>
              <a:rPr kumimoji="0" lang="en-US" sz="2900" b="1" i="0" u="sng"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br>
            <a:br>
              <a:rPr kumimoji="0" lang="en-US" sz="2900" b="1" i="0" u="sng"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br>
            <a:r>
              <a:rPr lang="en-US" sz="3200" b="1" dirty="0">
                <a:solidFill>
                  <a:srgbClr val="FFFF00"/>
                </a:solidFill>
                <a:latin typeface="Perpetua" panose="02020502060401020303" pitchFamily="18" charset="0"/>
              </a:rPr>
              <a:t>G514 - Initial Assessment by RN within </a:t>
            </a:r>
            <a:br>
              <a:rPr lang="en-US" sz="3200" b="1" dirty="0">
                <a:solidFill>
                  <a:srgbClr val="FFFF00"/>
                </a:solidFill>
                <a:latin typeface="Perpetua" panose="02020502060401020303" pitchFamily="18" charset="0"/>
              </a:rPr>
            </a:br>
            <a:r>
              <a:rPr lang="en-US" sz="3200" b="1" dirty="0">
                <a:solidFill>
                  <a:srgbClr val="FFFF00"/>
                </a:solidFill>
                <a:latin typeface="Perpetua" panose="02020502060401020303" pitchFamily="18" charset="0"/>
              </a:rPr>
              <a:t>48 hours for immediate need</a:t>
            </a:r>
            <a:br>
              <a:rPr lang="en-US" sz="3200" b="1" dirty="0">
                <a:latin typeface="Perpetua" panose="02020502060401020303" pitchFamily="18" charset="0"/>
              </a:rPr>
            </a:br>
            <a:br>
              <a:rPr lang="en-US" sz="2900" b="1" dirty="0">
                <a:solidFill>
                  <a:schemeClr val="bg1">
                    <a:lumMod val="50000"/>
                  </a:schemeClr>
                </a:solidFill>
                <a:latin typeface="Perpetua" panose="02020502060401020303" pitchFamily="18" charset="0"/>
                <a:ea typeface="+mn-ea"/>
                <a:cs typeface="+mn-cs"/>
              </a:rPr>
            </a:br>
            <a:endParaRPr lang="en-US" sz="2900" b="1" u="sng" dirty="0">
              <a:solidFill>
                <a:schemeClr val="bg1">
                  <a:lumMod val="50000"/>
                </a:schemeClr>
              </a:solidFill>
              <a:latin typeface="Perpetua" panose="02020502060401020303" pitchFamily="18" charset="0"/>
            </a:endParaRPr>
          </a:p>
        </p:txBody>
      </p:sp>
      <p:sp>
        <p:nvSpPr>
          <p:cNvPr id="3" name="Content Placeholder 2"/>
          <p:cNvSpPr>
            <a:spLocks noGrp="1"/>
          </p:cNvSpPr>
          <p:nvPr>
            <p:ph idx="1"/>
          </p:nvPr>
        </p:nvSpPr>
        <p:spPr>
          <a:xfrm>
            <a:off x="341757" y="2347414"/>
            <a:ext cx="8458200" cy="4358186"/>
          </a:xfrm>
        </p:spPr>
        <p:txBody>
          <a:bodyPr>
            <a:normAutofit fontScale="92500" lnSpcReduction="20000"/>
          </a:bodyPr>
          <a:lstStyle/>
          <a:p>
            <a:pPr lvl="1">
              <a:buFont typeface="Arial" panose="020B0604020202020204" pitchFamily="34" charset="0"/>
              <a:buChar char="•"/>
            </a:pPr>
            <a:endParaRPr lang="en-US" sz="1900" dirty="0">
              <a:latin typeface="Perpetua" panose="02020502060401020303"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1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Within 48 hours of the patient’s return home, or on the physician or allowed practitioner- ordered start of care date.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100" b="0" i="0" u="sng" strike="noStrike" kern="1200" cap="none" spc="0" normalizeH="0" baseline="0" noProof="0" dirty="0">
                <a:ln>
                  <a:noFill/>
                </a:ln>
                <a:solidFill>
                  <a:srgbClr val="FFFFFF"/>
                </a:solidFill>
                <a:effectLst/>
                <a:uLnTx/>
                <a:uFillTx/>
                <a:latin typeface="Perpetua" panose="02020502060401020303" pitchFamily="18" charset="0"/>
                <a:ea typeface="+mn-ea"/>
                <a:cs typeface="+mn-cs"/>
              </a:rPr>
              <a:t>Real Examples</a:t>
            </a:r>
            <a:r>
              <a:rPr kumimoji="0" lang="en-US" sz="31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31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Late assessment, no RN available on to conduct the visit.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3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31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Therapy only cases, no therapist working on weekends.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3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31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Home Health agency requested a specific SOC date for their convenience, not a patient request.</a:t>
            </a:r>
          </a:p>
        </p:txBody>
      </p:sp>
    </p:spTree>
    <p:extLst>
      <p:ext uri="{BB962C8B-B14F-4D97-AF65-F5344CB8AC3E}">
        <p14:creationId xmlns:p14="http://schemas.microsoft.com/office/powerpoint/2010/main" val="2513829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5105400" cy="38290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914400"/>
            <a:ext cx="3543300" cy="4724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2971800"/>
            <a:ext cx="2819400" cy="3759200"/>
          </a:xfrm>
          <a:prstGeom prst="rect">
            <a:avLst/>
          </a:prstGeom>
        </p:spPr>
      </p:pic>
      <p:sp>
        <p:nvSpPr>
          <p:cNvPr id="5" name="TextBox 4">
            <a:extLst>
              <a:ext uri="{FF2B5EF4-FFF2-40B4-BE49-F238E27FC236}">
                <a16:creationId xmlns:a16="http://schemas.microsoft.com/office/drawing/2014/main" id="{590994F0-CC0C-4438-51A1-36C12CE52687}"/>
              </a:ext>
            </a:extLst>
          </p:cNvPr>
          <p:cNvSpPr txBox="1"/>
          <p:nvPr/>
        </p:nvSpPr>
        <p:spPr>
          <a:xfrm>
            <a:off x="5029202" y="5943600"/>
            <a:ext cx="4572000" cy="461665"/>
          </a:xfrm>
          <a:prstGeom prst="rect">
            <a:avLst/>
          </a:prstGeom>
          <a:noFill/>
        </p:spPr>
        <p:txBody>
          <a:bodyPr wrap="square" rtlCol="0">
            <a:spAutoFit/>
          </a:bodyPr>
          <a:lstStyle/>
          <a:p>
            <a:r>
              <a:rPr lang="en-US" sz="2400" dirty="0"/>
              <a:t>Champion Alert</a:t>
            </a:r>
          </a:p>
        </p:txBody>
      </p:sp>
    </p:spTree>
    <p:extLst>
      <p:ext uri="{BB962C8B-B14F-4D97-AF65-F5344CB8AC3E}">
        <p14:creationId xmlns:p14="http://schemas.microsoft.com/office/powerpoint/2010/main" val="1302619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1B13AF-FA61-3CD4-4634-9E84A5073F90}"/>
              </a:ext>
            </a:extLst>
          </p:cNvPr>
          <p:cNvSpPr>
            <a:spLocks noGrp="1"/>
          </p:cNvSpPr>
          <p:nvPr>
            <p:ph type="title"/>
          </p:nvPr>
        </p:nvSpPr>
        <p:spPr>
          <a:xfrm>
            <a:off x="914400" y="1564844"/>
            <a:ext cx="6923558" cy="3542045"/>
          </a:xfrm>
        </p:spPr>
        <p:txBody>
          <a:bodyPr vert="horz" lIns="91440" tIns="45720" rIns="91440" bIns="45720" rtlCol="0" anchor="b">
            <a:noAutofit/>
          </a:bodyPr>
          <a:lstStyle/>
          <a:p>
            <a:pPr algn="l">
              <a:lnSpc>
                <a:spcPct val="90000"/>
              </a:lnSpc>
            </a:pPr>
            <a:r>
              <a:rPr lang="en-US" sz="2800" u="sng" kern="1200" dirty="0">
                <a:solidFill>
                  <a:schemeClr val="tx1"/>
                </a:solidFill>
                <a:latin typeface="Perpetua" panose="02020502060401020303" pitchFamily="18" charset="0"/>
              </a:rPr>
              <a:t>NIH defines Clinical Champions:</a:t>
            </a:r>
            <a:br>
              <a:rPr lang="en-US" sz="2800" kern="1200" dirty="0">
                <a:solidFill>
                  <a:schemeClr val="tx1"/>
                </a:solidFill>
                <a:latin typeface="Perpetua" panose="02020502060401020303" pitchFamily="18" charset="0"/>
              </a:rPr>
            </a:br>
            <a:r>
              <a:rPr lang="en-US" sz="2800" kern="1200" dirty="0">
                <a:solidFill>
                  <a:schemeClr val="tx1"/>
                </a:solidFill>
                <a:latin typeface="Perpetua" panose="02020502060401020303" pitchFamily="18" charset="0"/>
              </a:rPr>
              <a:t>Clinical champions are individuals who are dedicated to supporting, advocating for, and spearheading an implementation initiative, and who overcome resistance that may occur at the organizational level. They have an intrinsic interest to implement change and use their position to motivate others. NIH research has referenced clinical champions of a specific topic such as hand-washing champions), discipline, or broadly within an organization or implementation effort.</a:t>
            </a:r>
          </a:p>
        </p:txBody>
      </p:sp>
    </p:spTree>
    <p:extLst>
      <p:ext uri="{BB962C8B-B14F-4D97-AF65-F5344CB8AC3E}">
        <p14:creationId xmlns:p14="http://schemas.microsoft.com/office/powerpoint/2010/main" val="373402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5858B-EB60-BD98-A60B-3097C8AE4CD3}"/>
              </a:ext>
            </a:extLst>
          </p:cNvPr>
          <p:cNvSpPr>
            <a:spLocks noGrp="1"/>
          </p:cNvSpPr>
          <p:nvPr>
            <p:ph type="title"/>
          </p:nvPr>
        </p:nvSpPr>
        <p:spPr>
          <a:xfrm>
            <a:off x="152401" y="294538"/>
            <a:ext cx="8724896" cy="1033669"/>
          </a:xfrm>
        </p:spPr>
        <p:txBody>
          <a:bodyPr>
            <a:normAutofit fontScale="90000"/>
          </a:bodyPr>
          <a:lstStyle/>
          <a:p>
            <a:br>
              <a:rPr lang="en-US" sz="3600" b="1" u="sng" dirty="0">
                <a:latin typeface="Perpetua" panose="02020502060401020303" pitchFamily="18" charset="0"/>
              </a:rPr>
            </a:br>
            <a:r>
              <a:rPr lang="en-US" b="1" u="sng" dirty="0">
                <a:latin typeface="Perpetua" panose="02020502060401020303" pitchFamily="18" charset="0"/>
              </a:rPr>
              <a:t>Describe Home Health Survey / Certification and Licensure</a:t>
            </a:r>
            <a:br>
              <a:rPr lang="en-US" sz="3600" b="1" u="sng" dirty="0">
                <a:latin typeface="Perpetua" panose="02020502060401020303" pitchFamily="18" charset="0"/>
              </a:rPr>
            </a:br>
            <a:endParaRPr lang="en-US" sz="3500" dirty="0">
              <a:solidFill>
                <a:srgbClr val="FFFFFF"/>
              </a:solidFill>
            </a:endParaRPr>
          </a:p>
        </p:txBody>
      </p:sp>
      <p:sp>
        <p:nvSpPr>
          <p:cNvPr id="3" name="Content Placeholder 2">
            <a:extLst>
              <a:ext uri="{FF2B5EF4-FFF2-40B4-BE49-F238E27FC236}">
                <a16:creationId xmlns:a16="http://schemas.microsoft.com/office/drawing/2014/main" id="{034240B6-FE97-1993-4199-DEAF8FCADDB6}"/>
              </a:ext>
            </a:extLst>
          </p:cNvPr>
          <p:cNvSpPr>
            <a:spLocks noGrp="1"/>
          </p:cNvSpPr>
          <p:nvPr>
            <p:ph idx="1"/>
          </p:nvPr>
        </p:nvSpPr>
        <p:spPr>
          <a:xfrm>
            <a:off x="266698" y="1660632"/>
            <a:ext cx="8610599" cy="5235255"/>
          </a:xfrm>
        </p:spPr>
        <p:txBody>
          <a:bodyPr anchor="ctr">
            <a:normAutofit fontScale="25000" lnSpcReduction="20000"/>
          </a:bodyPr>
          <a:lstStyle/>
          <a:p>
            <a:pPr>
              <a:buFont typeface="Wingdings" panose="05000000000000000000" pitchFamily="2" charset="2"/>
              <a:buChar char="Ø"/>
            </a:pPr>
            <a:r>
              <a:rPr lang="en-US" sz="11200" dirty="0">
                <a:latin typeface="Perpetua" panose="02020502060401020303" pitchFamily="18" charset="0"/>
              </a:rPr>
              <a:t> All new home health and hospice providers come into the program (certification) through an initial survey by an accrediting organization (CHAP,  TJC,  ACHC).  Missouri issues a license to operate in Missouri based on this initial AO survey.</a:t>
            </a:r>
          </a:p>
          <a:p>
            <a:pPr marL="0" indent="0">
              <a:buNone/>
            </a:pPr>
            <a:endParaRPr lang="en-US" sz="8000" dirty="0">
              <a:latin typeface="Perpetua" panose="02020502060401020303" pitchFamily="18" charset="0"/>
            </a:endParaRPr>
          </a:p>
          <a:p>
            <a:pPr>
              <a:buFont typeface="Wingdings" panose="05000000000000000000" pitchFamily="2" charset="2"/>
              <a:buChar char="Ø"/>
            </a:pPr>
            <a:r>
              <a:rPr lang="en-US" sz="11200" dirty="0">
                <a:latin typeface="Perpetua" panose="02020502060401020303" pitchFamily="18" charset="0"/>
              </a:rPr>
              <a:t> Your agency can elect deemed status after CMS grants  certification.</a:t>
            </a:r>
          </a:p>
          <a:p>
            <a:pPr marL="0" indent="0">
              <a:buNone/>
            </a:pPr>
            <a:endParaRPr lang="en-US" sz="8000" dirty="0">
              <a:latin typeface="Perpetua" panose="02020502060401020303" pitchFamily="18" charset="0"/>
            </a:endParaRPr>
          </a:p>
          <a:p>
            <a:pPr>
              <a:buFont typeface="Wingdings" panose="05000000000000000000" pitchFamily="2" charset="2"/>
              <a:buChar char="Ø"/>
            </a:pPr>
            <a:r>
              <a:rPr lang="en-US" sz="11200" dirty="0">
                <a:latin typeface="Perpetua" panose="02020502060401020303" pitchFamily="18" charset="0"/>
              </a:rPr>
              <a:t> Deemed - routine surveys (24-36 month window) completed by an accrediting organization (AO)</a:t>
            </a:r>
          </a:p>
          <a:p>
            <a:pPr marL="0" indent="0">
              <a:buNone/>
            </a:pPr>
            <a:endParaRPr lang="en-US" sz="10400" dirty="0">
              <a:latin typeface="Perpetua" panose="02020502060401020303" pitchFamily="18" charset="0"/>
            </a:endParaRPr>
          </a:p>
          <a:p>
            <a:pPr>
              <a:buFont typeface="Wingdings" panose="05000000000000000000" pitchFamily="2" charset="2"/>
              <a:buChar char="Ø"/>
            </a:pPr>
            <a:r>
              <a:rPr lang="en-US" sz="11200" dirty="0">
                <a:latin typeface="Perpetua" panose="02020502060401020303" pitchFamily="18" charset="0"/>
              </a:rPr>
              <a:t> Non- Deemed: routine surveys (24-36 month window) are completed by the bureau. (State Agency - SA)</a:t>
            </a:r>
          </a:p>
          <a:p>
            <a:endParaRPr lang="en-US" sz="1700" dirty="0"/>
          </a:p>
        </p:txBody>
      </p:sp>
    </p:spTree>
    <p:extLst>
      <p:ext uri="{BB962C8B-B14F-4D97-AF65-F5344CB8AC3E}">
        <p14:creationId xmlns:p14="http://schemas.microsoft.com/office/powerpoint/2010/main" val="495212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CAD0-22D1-10C3-F1AB-70CCE5CE5A24}"/>
              </a:ext>
            </a:extLst>
          </p:cNvPr>
          <p:cNvSpPr>
            <a:spLocks noGrp="1"/>
          </p:cNvSpPr>
          <p:nvPr>
            <p:ph type="title"/>
          </p:nvPr>
        </p:nvSpPr>
        <p:spPr>
          <a:xfrm>
            <a:off x="400616" y="105697"/>
            <a:ext cx="8229600" cy="4495800"/>
          </a:xfrm>
        </p:spPr>
        <p:txBody>
          <a:bodyPr/>
          <a:lstStyle/>
          <a:p>
            <a:pPr algn="l"/>
            <a:r>
              <a:rPr lang="en-US" sz="3200" b="0" i="0" u="sng" dirty="0">
                <a:solidFill>
                  <a:schemeClr val="tx1"/>
                </a:solidFill>
                <a:effectLst/>
                <a:latin typeface="Perpetua" panose="02020502060401020303" pitchFamily="18" charset="0"/>
              </a:rPr>
              <a:t>Handwashing Champion:</a:t>
            </a:r>
            <a:br>
              <a:rPr lang="en-US" sz="3200" b="0" i="0" u="sng" dirty="0">
                <a:solidFill>
                  <a:schemeClr val="tx1"/>
                </a:solidFill>
                <a:effectLst/>
                <a:latin typeface="Perpetua" panose="02020502060401020303" pitchFamily="18" charset="0"/>
              </a:rPr>
            </a:br>
            <a:br>
              <a:rPr lang="en-US" sz="3200" b="0" i="0" dirty="0">
                <a:solidFill>
                  <a:schemeClr val="tx1"/>
                </a:solidFill>
                <a:effectLst/>
                <a:latin typeface="Perpetua" panose="02020502060401020303" pitchFamily="18" charset="0"/>
              </a:rPr>
            </a:br>
            <a:r>
              <a:rPr lang="en-US" sz="3200" b="0" i="0" dirty="0">
                <a:solidFill>
                  <a:schemeClr val="tx1"/>
                </a:solidFill>
                <a:effectLst/>
                <a:latin typeface="Perpetua" panose="02020502060401020303" pitchFamily="18" charset="0"/>
              </a:rPr>
              <a:t>Ignaz Semmelweis</a:t>
            </a:r>
            <a:r>
              <a:rPr lang="en-US" sz="3200" dirty="0">
                <a:solidFill>
                  <a:schemeClr val="tx1"/>
                </a:solidFill>
                <a:latin typeface="Perpetua" panose="02020502060401020303" pitchFamily="18" charset="0"/>
              </a:rPr>
              <a:t> was a </a:t>
            </a:r>
            <a:r>
              <a:rPr lang="en-US" sz="3200" b="0" i="0" dirty="0">
                <a:solidFill>
                  <a:schemeClr val="tx1"/>
                </a:solidFill>
                <a:effectLst/>
                <a:latin typeface="Perpetua" panose="02020502060401020303" pitchFamily="18" charset="0"/>
              </a:rPr>
              <a:t>19th-century Hungarian physician Ignaz who, after observational studies, first advanced the idea of “hand hygiene” in medical settings. The simple act of hand-washing is a critical way to prevent the spread of germs.</a:t>
            </a:r>
            <a:br>
              <a:rPr lang="en-US" b="0" i="0" dirty="0">
                <a:solidFill>
                  <a:srgbClr val="1F1F1F"/>
                </a:solidFill>
                <a:effectLst/>
                <a:latin typeface="Perpetua" panose="02020502060401020303" pitchFamily="18" charset="0"/>
              </a:rPr>
            </a:br>
            <a:endParaRPr lang="en-US" dirty="0">
              <a:latin typeface="Perpetua" panose="02020502060401020303" pitchFamily="18" charset="0"/>
            </a:endParaRPr>
          </a:p>
        </p:txBody>
      </p:sp>
      <p:pic>
        <p:nvPicPr>
          <p:cNvPr id="4" name="Picture 3" descr="A person with a mustache&#10;&#10;Description automatically generated with low confidence">
            <a:extLst>
              <a:ext uri="{FF2B5EF4-FFF2-40B4-BE49-F238E27FC236}">
                <a16:creationId xmlns:a16="http://schemas.microsoft.com/office/drawing/2014/main" id="{A1DDDF2E-FFEB-85D4-B0A0-DDB19950CD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3337" y="3429000"/>
            <a:ext cx="2365921" cy="3200400"/>
          </a:xfrm>
          <a:prstGeom prst="rect">
            <a:avLst/>
          </a:prstGeom>
        </p:spPr>
      </p:pic>
      <p:pic>
        <p:nvPicPr>
          <p:cNvPr id="1034" name="Picture 10" descr="hands being washed with soap,black and white concept. Hands being washed with soap,black and white concept. black and white handwashing technique stock pictures, royalty-free photos &amp; images">
            <a:extLst>
              <a:ext uri="{FF2B5EF4-FFF2-40B4-BE49-F238E27FC236}">
                <a16:creationId xmlns:a16="http://schemas.microsoft.com/office/drawing/2014/main" id="{E3571803-9738-202D-B6E2-212143E36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39624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76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Title 53">
            <a:extLst>
              <a:ext uri="{FF2B5EF4-FFF2-40B4-BE49-F238E27FC236}">
                <a16:creationId xmlns:a16="http://schemas.microsoft.com/office/drawing/2014/main" id="{E267747A-DF10-5B66-1CC1-E100342672FB}"/>
              </a:ext>
            </a:extLst>
          </p:cNvPr>
          <p:cNvSpPr>
            <a:spLocks noGrp="1"/>
          </p:cNvSpPr>
          <p:nvPr>
            <p:ph type="title"/>
          </p:nvPr>
        </p:nvSpPr>
        <p:spPr>
          <a:xfrm>
            <a:off x="152400" y="541606"/>
            <a:ext cx="2891496" cy="2277794"/>
          </a:xfrm>
        </p:spPr>
        <p:txBody>
          <a:bodyPr vert="horz" lIns="91440" tIns="45720" rIns="91440" bIns="45720" rtlCol="0" anchor="t">
            <a:normAutofit fontScale="90000"/>
          </a:bodyPr>
          <a:lstStyle/>
          <a:p>
            <a:pPr>
              <a:lnSpc>
                <a:spcPct val="90000"/>
              </a:lnSpc>
            </a:pPr>
            <a:r>
              <a:rPr lang="en-US" sz="3300" b="1" kern="1200" dirty="0">
                <a:solidFill>
                  <a:schemeClr val="bg1">
                    <a:lumMod val="50000"/>
                  </a:schemeClr>
                </a:solidFill>
                <a:latin typeface="Perpetua" panose="02020502060401020303" pitchFamily="18" charset="0"/>
              </a:rPr>
              <a:t>Comparison of the National  Top 5 Cited Deficiencies</a:t>
            </a:r>
            <a:br>
              <a:rPr lang="en-US" sz="3300" b="1" kern="1200" dirty="0">
                <a:solidFill>
                  <a:schemeClr val="bg1">
                    <a:lumMod val="50000"/>
                  </a:schemeClr>
                </a:solidFill>
                <a:latin typeface="Perpetua" panose="02020502060401020303" pitchFamily="18" charset="0"/>
              </a:rPr>
            </a:br>
            <a:r>
              <a:rPr lang="en-US" sz="3300" b="1" kern="1200" dirty="0">
                <a:solidFill>
                  <a:srgbClr val="FF0000"/>
                </a:solidFill>
                <a:latin typeface="Perpetua" panose="02020502060401020303" pitchFamily="18" charset="0"/>
              </a:rPr>
              <a:t>HOSPICE</a:t>
            </a:r>
            <a:br>
              <a:rPr lang="en-US" sz="3300" b="1" kern="1200" dirty="0">
                <a:solidFill>
                  <a:schemeClr val="bg1">
                    <a:lumMod val="50000"/>
                  </a:schemeClr>
                </a:solidFill>
                <a:latin typeface="Perpetua" panose="02020502060401020303" pitchFamily="18" charset="0"/>
              </a:rPr>
            </a:br>
            <a:endParaRPr lang="en-US" sz="3300" b="1" kern="1200" dirty="0">
              <a:solidFill>
                <a:schemeClr val="bg1">
                  <a:lumMod val="50000"/>
                </a:schemeClr>
              </a:solidFill>
              <a:latin typeface="Perpetua" panose="02020502060401020303" pitchFamily="18" charset="0"/>
            </a:endParaRPr>
          </a:p>
        </p:txBody>
      </p:sp>
      <p:graphicFrame>
        <p:nvGraphicFramePr>
          <p:cNvPr id="64" name="Diagram 63">
            <a:extLst>
              <a:ext uri="{FF2B5EF4-FFF2-40B4-BE49-F238E27FC236}">
                <a16:creationId xmlns:a16="http://schemas.microsoft.com/office/drawing/2014/main" id="{BC73BED0-8C2A-5133-B9A7-DEB0451C5810}"/>
              </a:ext>
            </a:extLst>
          </p:cNvPr>
          <p:cNvGraphicFramePr/>
          <p:nvPr>
            <p:extLst>
              <p:ext uri="{D42A27DB-BD31-4B8C-83A1-F6EECF244321}">
                <p14:modId xmlns:p14="http://schemas.microsoft.com/office/powerpoint/2010/main" val="2940503714"/>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hart, background pattern&#10;&#10;Description automatically generated">
            <a:extLst>
              <a:ext uri="{FF2B5EF4-FFF2-40B4-BE49-F238E27FC236}">
                <a16:creationId xmlns:a16="http://schemas.microsoft.com/office/drawing/2014/main" id="{25D825A2-57E2-B4FF-EBA4-6B5936CD9E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400" y="1728922"/>
            <a:ext cx="1511441" cy="827881"/>
          </a:xfrm>
          <a:prstGeom prst="rect">
            <a:avLst/>
          </a:prstGeom>
        </p:spPr>
      </p:pic>
      <p:pic>
        <p:nvPicPr>
          <p:cNvPr id="7" name="Graphic 6">
            <a:extLst>
              <a:ext uri="{FF2B5EF4-FFF2-40B4-BE49-F238E27FC236}">
                <a16:creationId xmlns:a16="http://schemas.microsoft.com/office/drawing/2014/main" id="{50AB57AE-8FBA-3D32-043C-6ACBCF4990F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20328" y="4648200"/>
            <a:ext cx="1605584" cy="936591"/>
          </a:xfrm>
          <a:prstGeom prst="rect">
            <a:avLst/>
          </a:prstGeom>
        </p:spPr>
      </p:pic>
    </p:spTree>
    <p:extLst>
      <p:ext uri="{BB962C8B-B14F-4D97-AF65-F5344CB8AC3E}">
        <p14:creationId xmlns:p14="http://schemas.microsoft.com/office/powerpoint/2010/main" val="1066589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7924800" cy="1508105"/>
          </a:xfrm>
          <a:prstGeom prst="rect">
            <a:avLst/>
          </a:prstGeom>
        </p:spPr>
        <p:txBody>
          <a:bodyPr wrap="square">
            <a:spAutoFit/>
          </a:bodyPr>
          <a:lstStyle/>
          <a:p>
            <a:pPr algn="ctr"/>
            <a:r>
              <a:rPr lang="en-US" sz="4600" b="1" dirty="0">
                <a:latin typeface="Perpetua" panose="02020502060401020303" pitchFamily="18" charset="0"/>
              </a:rPr>
              <a:t>Identify the Top Five </a:t>
            </a:r>
            <a:r>
              <a:rPr lang="en-US" sz="4600" b="1" dirty="0">
                <a:solidFill>
                  <a:schemeClr val="accent5"/>
                </a:solidFill>
                <a:latin typeface="Perpetua" panose="02020502060401020303" pitchFamily="18" charset="0"/>
              </a:rPr>
              <a:t>Hospice</a:t>
            </a:r>
            <a:r>
              <a:rPr lang="en-US" sz="4600" b="1" dirty="0">
                <a:latin typeface="Perpetua" panose="02020502060401020303" pitchFamily="18" charset="0"/>
              </a:rPr>
              <a:t> Deficiencies - Missouri 2024</a:t>
            </a:r>
          </a:p>
        </p:txBody>
      </p:sp>
      <p:pic>
        <p:nvPicPr>
          <p:cNvPr id="4" name="Picture 3" descr="A picture containing person, wall, indoor, sitting&#10;&#10;Description automatically generated">
            <a:extLst>
              <a:ext uri="{FF2B5EF4-FFF2-40B4-BE49-F238E27FC236}">
                <a16:creationId xmlns:a16="http://schemas.microsoft.com/office/drawing/2014/main" id="{10524D9B-D4A6-E2F7-33D4-447F368A9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62" y="1929169"/>
            <a:ext cx="4562475" cy="4867275"/>
          </a:xfrm>
          <a:prstGeom prst="rect">
            <a:avLst/>
          </a:prstGeom>
        </p:spPr>
      </p:pic>
    </p:spTree>
    <p:extLst>
      <p:ext uri="{BB962C8B-B14F-4D97-AF65-F5344CB8AC3E}">
        <p14:creationId xmlns:p14="http://schemas.microsoft.com/office/powerpoint/2010/main" val="4163021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579979"/>
          </a:xfrm>
        </p:spPr>
        <p:txBody>
          <a:bodyPr>
            <a:normAutofit/>
          </a:bodyPr>
          <a:lstStyle/>
          <a:p>
            <a:pPr>
              <a:lnSpc>
                <a:spcPct val="90000"/>
              </a:lnSpc>
            </a:pPr>
            <a:r>
              <a:rPr kumimoji="0" lang="en-US" sz="4300" b="1" i="0" u="none"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t>Top Five </a:t>
            </a:r>
            <a:r>
              <a:rPr kumimoji="0" lang="en-US" sz="4300" b="1" i="0" u="none" strike="noStrike" kern="1200" cap="none" spc="0" normalizeH="0" baseline="0" noProof="0" dirty="0">
                <a:ln>
                  <a:noFill/>
                </a:ln>
                <a:solidFill>
                  <a:schemeClr val="accent1"/>
                </a:solidFill>
                <a:effectLst/>
                <a:uLnTx/>
                <a:uFillTx/>
                <a:latin typeface="Perpetua" panose="02020502060401020303" pitchFamily="18" charset="0"/>
                <a:ea typeface="+mj-ea"/>
                <a:cs typeface="+mj-cs"/>
              </a:rPr>
              <a:t>Hospice</a:t>
            </a:r>
            <a:r>
              <a:rPr kumimoji="0" lang="en-US" sz="4300" b="1" i="0" u="none" strike="noStrike" kern="1200" cap="none" spc="0" normalizeH="0" baseline="0" noProof="0" dirty="0">
                <a:ln>
                  <a:noFill/>
                </a:ln>
                <a:solidFill>
                  <a:schemeClr val="bg1">
                    <a:lumMod val="50000"/>
                  </a:schemeClr>
                </a:solidFill>
                <a:effectLst/>
                <a:uLnTx/>
                <a:uFillTx/>
                <a:latin typeface="Perpetua" panose="02020502060401020303" pitchFamily="18" charset="0"/>
                <a:ea typeface="+mj-ea"/>
                <a:cs typeface="+mj-cs"/>
              </a:rPr>
              <a:t> Deficiencies (Missouri)</a:t>
            </a:r>
            <a:endParaRPr lang="en-US" sz="4300" b="1" dirty="0">
              <a:solidFill>
                <a:schemeClr val="bg1">
                  <a:lumMod val="50000"/>
                </a:schemeClr>
              </a:solidFill>
              <a:latin typeface="Perpetua" panose="02020502060401020303" pitchFamily="18" charset="0"/>
            </a:endParaRPr>
          </a:p>
        </p:txBody>
      </p:sp>
      <p:sp>
        <p:nvSpPr>
          <p:cNvPr id="3" name="Content Placeholder 2"/>
          <p:cNvSpPr>
            <a:spLocks noGrp="1"/>
          </p:cNvSpPr>
          <p:nvPr>
            <p:ph idx="1"/>
          </p:nvPr>
        </p:nvSpPr>
        <p:spPr>
          <a:xfrm>
            <a:off x="628650" y="3124200"/>
            <a:ext cx="8248650" cy="2518611"/>
          </a:xfrm>
        </p:spPr>
        <p:txBody>
          <a:bodyPr>
            <a:normAutofit/>
          </a:bodyPr>
          <a:lstStyle/>
          <a:p>
            <a:pPr marL="342900" marR="0" lvl="0" indent="-342900" algn="l" defTabSz="914400" rtl="0" eaLnBrk="1" fontAlgn="base"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2400" b="1" i="0" u="sng" strike="noStrike" kern="1200" cap="none" spc="0" normalizeH="0" baseline="0" noProof="0" dirty="0">
                <a:ln>
                  <a:noFill/>
                </a:ln>
                <a:solidFill>
                  <a:srgbClr val="FFFFFF"/>
                </a:solidFill>
                <a:effectLst/>
                <a:uLnTx/>
                <a:uFillTx/>
                <a:latin typeface="Perpetua" panose="02020502060401020303" pitchFamily="18" charset="0"/>
                <a:ea typeface="+mn-ea"/>
                <a:cs typeface="+mn-cs"/>
              </a:rPr>
              <a:t>L530</a:t>
            </a:r>
            <a:r>
              <a:rPr kumimoji="0" lang="en-US" sz="24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 Drug Profile </a:t>
            </a:r>
          </a:p>
          <a:p>
            <a:pPr marL="342900" marR="0" lvl="0" indent="-342900" algn="l" defTabSz="914400" rtl="0" eaLnBrk="1" fontAlgn="base"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2400" b="1" i="0" u="sng" strike="noStrike" kern="1200" cap="none" spc="0" normalizeH="0" baseline="0" noProof="0" dirty="0">
                <a:ln>
                  <a:noFill/>
                </a:ln>
                <a:solidFill>
                  <a:srgbClr val="FFFFFF"/>
                </a:solidFill>
                <a:effectLst/>
                <a:uLnTx/>
                <a:uFillTx/>
                <a:latin typeface="Perpetua" panose="02020502060401020303" pitchFamily="18" charset="0"/>
                <a:ea typeface="+mn-ea"/>
                <a:cs typeface="+mn-cs"/>
              </a:rPr>
              <a:t>L545</a:t>
            </a:r>
            <a:r>
              <a:rPr kumimoji="0" lang="en-US" sz="24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 Content of the </a:t>
            </a:r>
            <a:r>
              <a:rPr lang="en-US" sz="2400" b="1" dirty="0">
                <a:solidFill>
                  <a:srgbClr val="FFFFFF"/>
                </a:solidFill>
                <a:latin typeface="Perpetua" panose="02020502060401020303" pitchFamily="18" charset="0"/>
              </a:rPr>
              <a:t>P</a:t>
            </a:r>
            <a:r>
              <a:rPr kumimoji="0" lang="en-US" sz="2400" b="1" i="0" u="none" strike="noStrike" kern="1200" cap="none" spc="0" normalizeH="0" baseline="0" noProof="0" dirty="0" err="1">
                <a:ln>
                  <a:noFill/>
                </a:ln>
                <a:solidFill>
                  <a:srgbClr val="FFFFFF"/>
                </a:solidFill>
                <a:effectLst/>
                <a:uLnTx/>
                <a:uFillTx/>
                <a:latin typeface="Perpetua" panose="02020502060401020303" pitchFamily="18" charset="0"/>
                <a:ea typeface="+mn-ea"/>
                <a:cs typeface="+mn-cs"/>
              </a:rPr>
              <a:t>lan</a:t>
            </a:r>
            <a:r>
              <a:rPr kumimoji="0" lang="en-US" sz="24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of Care </a:t>
            </a:r>
          </a:p>
          <a:p>
            <a:pPr>
              <a:spcAft>
                <a:spcPts val="600"/>
              </a:spcAft>
              <a:buFont typeface="Wingdings" panose="05000000000000000000" pitchFamily="2" charset="2"/>
              <a:buChar char="Ø"/>
              <a:defRPr/>
            </a:pPr>
            <a:r>
              <a:rPr lang="en-US" sz="2400" b="1" u="sng" dirty="0">
                <a:solidFill>
                  <a:srgbClr val="FFFFFF"/>
                </a:solidFill>
                <a:latin typeface="Perpetua" panose="02020502060401020303" pitchFamily="18" charset="0"/>
              </a:rPr>
              <a:t>L774</a:t>
            </a:r>
            <a:r>
              <a:rPr lang="en-US" sz="2400" b="1" dirty="0">
                <a:solidFill>
                  <a:srgbClr val="FFFFFF"/>
                </a:solidFill>
                <a:latin typeface="Perpetua" panose="02020502060401020303" pitchFamily="18" charset="0"/>
              </a:rPr>
              <a:t> - Coordinated Plan of Care </a:t>
            </a:r>
          </a:p>
          <a:p>
            <a:pPr marL="342900" marR="0" lvl="0" indent="-342900" algn="l" defTabSz="914400" rtl="0" eaLnBrk="1" fontAlgn="base"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2400" b="1" i="0" u="sng" strike="noStrike" kern="1200" cap="none" spc="0" normalizeH="0" baseline="0" noProof="0" dirty="0">
                <a:ln>
                  <a:noFill/>
                </a:ln>
                <a:solidFill>
                  <a:srgbClr val="FFFFFF"/>
                </a:solidFill>
                <a:effectLst/>
                <a:uLnTx/>
                <a:uFillTx/>
                <a:latin typeface="Perpetua" panose="02020502060401020303" pitchFamily="18" charset="0"/>
                <a:ea typeface="+mn-ea"/>
                <a:cs typeface="+mn-cs"/>
              </a:rPr>
              <a:t>L591</a:t>
            </a:r>
            <a:r>
              <a:rPr kumimoji="0" lang="en-US" sz="24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 Nursing Services </a:t>
            </a:r>
          </a:p>
          <a:p>
            <a:pPr marL="342900" marR="0" lvl="0" indent="-342900" algn="l" defTabSz="914400" rtl="0" eaLnBrk="1" fontAlgn="base"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2400" b="1" i="0" u="sng" strike="noStrike" kern="1200" cap="none" spc="0" normalizeH="0" baseline="0" noProof="0" dirty="0">
                <a:ln>
                  <a:noFill/>
                </a:ln>
                <a:solidFill>
                  <a:srgbClr val="FFFFFF"/>
                </a:solidFill>
                <a:effectLst/>
                <a:uLnTx/>
                <a:uFillTx/>
                <a:latin typeface="Perpetua" panose="02020502060401020303" pitchFamily="18" charset="0"/>
                <a:ea typeface="+mn-ea"/>
                <a:cs typeface="+mn-cs"/>
              </a:rPr>
              <a:t>L781</a:t>
            </a:r>
            <a:r>
              <a:rPr kumimoji="0" lang="en-US" sz="2400" b="1"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 Long-Term Care Facility Documents</a:t>
            </a:r>
          </a:p>
        </p:txBody>
      </p:sp>
    </p:spTree>
    <p:extLst>
      <p:ext uri="{BB962C8B-B14F-4D97-AF65-F5344CB8AC3E}">
        <p14:creationId xmlns:p14="http://schemas.microsoft.com/office/powerpoint/2010/main" val="1486188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pPr>
              <a:lnSpc>
                <a:spcPct val="90000"/>
              </a:lnSpc>
            </a:pPr>
            <a:r>
              <a:rPr lang="en-US" sz="3500" b="1" u="sng" dirty="0">
                <a:latin typeface="Perpetua" panose="02020502060401020303" pitchFamily="18" charset="0"/>
              </a:rPr>
              <a:t>Top reasons why L530 was deficient </a:t>
            </a:r>
            <a:br>
              <a:rPr lang="en-US" sz="3500" b="1" u="sng" dirty="0">
                <a:latin typeface="Perpetua" panose="02020502060401020303" pitchFamily="18" charset="0"/>
              </a:rPr>
            </a:br>
            <a:r>
              <a:rPr lang="en-US" sz="3500" b="1" dirty="0">
                <a:solidFill>
                  <a:srgbClr val="FF66CC"/>
                </a:solidFill>
                <a:latin typeface="Perpetua" panose="02020502060401020303" pitchFamily="18" charset="0"/>
              </a:rPr>
              <a:t>L530 - Drug Profile </a:t>
            </a:r>
          </a:p>
        </p:txBody>
      </p:sp>
      <p:graphicFrame>
        <p:nvGraphicFramePr>
          <p:cNvPr id="12" name="Content Placeholder 2">
            <a:extLst>
              <a:ext uri="{FF2B5EF4-FFF2-40B4-BE49-F238E27FC236}">
                <a16:creationId xmlns:a16="http://schemas.microsoft.com/office/drawing/2014/main" id="{78F7E43D-CCC9-9A9B-E6A4-C45EFF085592}"/>
              </a:ext>
            </a:extLst>
          </p:cNvPr>
          <p:cNvGraphicFramePr>
            <a:graphicFrameLocks noGrp="1"/>
          </p:cNvGraphicFramePr>
          <p:nvPr>
            <p:ph idx="1"/>
            <p:extLst>
              <p:ext uri="{D42A27DB-BD31-4B8C-83A1-F6EECF244321}">
                <p14:modId xmlns:p14="http://schemas.microsoft.com/office/powerpoint/2010/main" val="556546149"/>
              </p:ext>
            </p:extLst>
          </p:nvPr>
        </p:nvGraphicFramePr>
        <p:xfrm>
          <a:off x="628650" y="1828800"/>
          <a:ext cx="78867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72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348065"/>
          </a:xfrm>
        </p:spPr>
        <p:txBody>
          <a:bodyPr>
            <a:normAutofit/>
          </a:bodyPr>
          <a:lstStyle/>
          <a:p>
            <a:pPr>
              <a:lnSpc>
                <a:spcPct val="90000"/>
              </a:lnSpc>
            </a:pPr>
            <a:r>
              <a:rPr lang="en-US" sz="4000" b="1" u="sng" dirty="0">
                <a:solidFill>
                  <a:schemeClr val="bg1">
                    <a:lumMod val="50000"/>
                  </a:schemeClr>
                </a:solidFill>
                <a:latin typeface="Perpetua" panose="02020502060401020303" pitchFamily="18" charset="0"/>
              </a:rPr>
              <a:t>Top Reasons why L545 was deficient</a:t>
            </a:r>
            <a:br>
              <a:rPr lang="en-US" sz="4000" b="1" u="sng" dirty="0">
                <a:latin typeface="Perpetua" panose="02020502060401020303" pitchFamily="18" charset="0"/>
              </a:rPr>
            </a:br>
            <a:r>
              <a:rPr lang="en-US" sz="4000" b="1" dirty="0">
                <a:solidFill>
                  <a:srgbClr val="FF3399"/>
                </a:solidFill>
                <a:latin typeface="Perpetua" panose="02020502060401020303" pitchFamily="18" charset="0"/>
              </a:rPr>
              <a:t>L545 - Content of the Plan of Care</a:t>
            </a:r>
          </a:p>
        </p:txBody>
      </p:sp>
      <p:sp>
        <p:nvSpPr>
          <p:cNvPr id="3" name="Content Placeholder 2"/>
          <p:cNvSpPr>
            <a:spLocks noGrp="1"/>
          </p:cNvSpPr>
          <p:nvPr>
            <p:ph idx="1"/>
          </p:nvPr>
        </p:nvSpPr>
        <p:spPr>
          <a:xfrm>
            <a:off x="628650" y="2586789"/>
            <a:ext cx="7886700" cy="3590174"/>
          </a:xfrm>
        </p:spPr>
        <p:txBody>
          <a:bodyPr>
            <a:normAutofit/>
          </a:bodyPr>
          <a:lstStyle/>
          <a:p>
            <a:pPr>
              <a:buFont typeface="Wingdings" panose="05000000000000000000" pitchFamily="2" charset="2"/>
              <a:buChar char="Ø"/>
            </a:pPr>
            <a:r>
              <a:rPr lang="en-US" sz="2400" dirty="0">
                <a:latin typeface="Perpetua" panose="02020502060401020303" pitchFamily="18" charset="0"/>
              </a:rPr>
              <a:t>Staff failed to list goals and interventions on the POC related to the patient’s problems to individualize the POC. (example:  patient has pressure area on coccyx and uses a low air loss mattress, this was not included on the POC)</a:t>
            </a:r>
          </a:p>
          <a:p>
            <a:pPr>
              <a:buFont typeface="Wingdings" panose="05000000000000000000" pitchFamily="2" charset="2"/>
              <a:buChar char="Ø"/>
            </a:pPr>
            <a:endParaRPr lang="en-US" sz="2400" dirty="0">
              <a:latin typeface="Perpetua" panose="02020502060401020303" pitchFamily="18" charset="0"/>
            </a:endParaRPr>
          </a:p>
          <a:p>
            <a:pPr>
              <a:buFont typeface="Wingdings" panose="05000000000000000000" pitchFamily="2" charset="2"/>
              <a:buChar char="Ø"/>
            </a:pPr>
            <a:r>
              <a:rPr lang="en-US" sz="2400" dirty="0">
                <a:latin typeface="Perpetua" panose="02020502060401020303" pitchFamily="18" charset="0"/>
              </a:rPr>
              <a:t>Staff failed to list individualized interventions including education on the POC. (example: patient family needed education about med administration, no intervention on the POC for the education) </a:t>
            </a:r>
          </a:p>
          <a:p>
            <a:pPr>
              <a:buFont typeface="Wingdings" panose="05000000000000000000" pitchFamily="2" charset="2"/>
              <a:buChar char="Ø"/>
            </a:pPr>
            <a:endParaRPr lang="en-US" sz="2400" dirty="0">
              <a:latin typeface="Perpetua" panose="02020502060401020303" pitchFamily="18" charset="0"/>
            </a:endParaRPr>
          </a:p>
          <a:p>
            <a:pPr>
              <a:buFont typeface="Wingdings" panose="05000000000000000000" pitchFamily="2" charset="2"/>
              <a:buChar char="Ø"/>
            </a:pPr>
            <a:endParaRPr lang="en-US" sz="1900" dirty="0">
              <a:latin typeface="Perpetua" panose="02020502060401020303" pitchFamily="18" charset="0"/>
            </a:endParaRPr>
          </a:p>
        </p:txBody>
      </p:sp>
    </p:spTree>
    <p:extLst>
      <p:ext uri="{BB962C8B-B14F-4D97-AF65-F5344CB8AC3E}">
        <p14:creationId xmlns:p14="http://schemas.microsoft.com/office/powerpoint/2010/main" val="1384773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656179"/>
          </a:xfrm>
        </p:spPr>
        <p:txBody>
          <a:bodyPr>
            <a:normAutofit/>
          </a:bodyPr>
          <a:lstStyle/>
          <a:p>
            <a:pPr>
              <a:lnSpc>
                <a:spcPct val="90000"/>
              </a:lnSpc>
            </a:pPr>
            <a:r>
              <a:rPr lang="en-US" sz="4000" b="1" u="sng" dirty="0">
                <a:solidFill>
                  <a:schemeClr val="bg1">
                    <a:lumMod val="50000"/>
                  </a:schemeClr>
                </a:solidFill>
                <a:latin typeface="Perpetua" panose="02020502060401020303" pitchFamily="18" charset="0"/>
              </a:rPr>
              <a:t>Top Reasons why L774 was deficient</a:t>
            </a:r>
            <a:br>
              <a:rPr lang="en-US" sz="4000" b="1" u="sng" dirty="0">
                <a:solidFill>
                  <a:srgbClr val="FFFFFF"/>
                </a:solidFill>
                <a:latin typeface="Perpetua" panose="02020502060401020303" pitchFamily="18" charset="0"/>
              </a:rPr>
            </a:br>
            <a:r>
              <a:rPr lang="en-US" sz="4000" b="1" dirty="0">
                <a:solidFill>
                  <a:srgbClr val="FF3399"/>
                </a:solidFill>
                <a:latin typeface="Perpetua" panose="02020502060401020303" pitchFamily="18" charset="0"/>
              </a:rPr>
              <a:t>L774: Plan of Care</a:t>
            </a:r>
          </a:p>
        </p:txBody>
      </p:sp>
      <p:sp>
        <p:nvSpPr>
          <p:cNvPr id="3" name="Content Placeholder 2"/>
          <p:cNvSpPr>
            <a:spLocks noGrp="1"/>
          </p:cNvSpPr>
          <p:nvPr>
            <p:ph idx="1"/>
          </p:nvPr>
        </p:nvSpPr>
        <p:spPr>
          <a:xfrm>
            <a:off x="628650" y="2586789"/>
            <a:ext cx="7886700" cy="3590174"/>
          </a:xfrm>
        </p:spPr>
        <p:txBody>
          <a:bodyPr>
            <a:normAutofit/>
          </a:bodyPr>
          <a:lstStyle/>
          <a:p>
            <a:pPr marL="0" indent="0">
              <a:buNone/>
            </a:pPr>
            <a:r>
              <a:rPr lang="en-US" sz="1800" b="1" i="0" u="none" strike="noStrike" baseline="0" dirty="0">
                <a:latin typeface="Times New Roman" panose="02020603050405020304" pitchFamily="18" charset="0"/>
              </a:rPr>
              <a:t>The hospice plan of care must identify the care and services that are needed and specifically identify which provider is responsible for performing the respective functions that have been agreed upon and included in the hospice plan of care. </a:t>
            </a:r>
            <a:r>
              <a:rPr lang="en-US" sz="1800" b="0" i="0" u="none" strike="noStrike" baseline="0" dirty="0">
                <a:solidFill>
                  <a:srgbClr val="000000"/>
                </a:solidFill>
                <a:latin typeface="Times New Roman" panose="02020603050405020304" pitchFamily="18" charset="0"/>
              </a:rPr>
              <a:t>	</a:t>
            </a:r>
          </a:p>
          <a:p>
            <a:pPr>
              <a:buFont typeface="Wingdings" panose="05000000000000000000" pitchFamily="2" charset="2"/>
              <a:buChar char="Ø"/>
            </a:pPr>
            <a:endParaRPr lang="en-US" sz="1600" dirty="0">
              <a:latin typeface="Perpetua" panose="02020502060401020303" pitchFamily="18" charset="0"/>
            </a:endParaRPr>
          </a:p>
          <a:p>
            <a:pPr marL="0" indent="0">
              <a:buNone/>
            </a:pPr>
            <a:r>
              <a:rPr lang="en-US" sz="2600" u="sng" dirty="0">
                <a:latin typeface="Perpetua" panose="02020502060401020303" pitchFamily="18" charset="0"/>
              </a:rPr>
              <a:t>Real Examples: </a:t>
            </a:r>
          </a:p>
          <a:p>
            <a:pPr lvl="1">
              <a:buFont typeface="Arial" panose="020B0604020202020204" pitchFamily="34" charset="0"/>
              <a:buChar char="•"/>
            </a:pPr>
            <a:r>
              <a:rPr lang="en-US" sz="2400" dirty="0">
                <a:latin typeface="Perpetua" panose="02020502060401020303" pitchFamily="18" charset="0"/>
              </a:rPr>
              <a:t>Wound Care responsibility not identified.</a:t>
            </a:r>
          </a:p>
          <a:p>
            <a:pPr lvl="1">
              <a:buFont typeface="Arial" panose="020B0604020202020204" pitchFamily="34" charset="0"/>
              <a:buChar char="•"/>
            </a:pPr>
            <a:r>
              <a:rPr lang="en-US" sz="2400" dirty="0">
                <a:latin typeface="Perpetua" panose="02020502060401020303" pitchFamily="18" charset="0"/>
              </a:rPr>
              <a:t>Tube care responsibility not identified.</a:t>
            </a:r>
          </a:p>
          <a:p>
            <a:pPr lvl="1">
              <a:buFont typeface="Arial" panose="020B0604020202020204" pitchFamily="34" charset="0"/>
              <a:buChar char="•"/>
            </a:pPr>
            <a:r>
              <a:rPr lang="en-US" sz="2400" dirty="0">
                <a:latin typeface="Perpetua" panose="02020502060401020303" pitchFamily="18" charset="0"/>
              </a:rPr>
              <a:t>I.V. dressing changes not identified.</a:t>
            </a:r>
          </a:p>
          <a:p>
            <a:pPr marL="0" indent="0">
              <a:buNone/>
            </a:pPr>
            <a:endParaRPr lang="en-US" sz="1900" dirty="0">
              <a:latin typeface="Perpetua" panose="02020502060401020303" pitchFamily="18" charset="0"/>
            </a:endParaRPr>
          </a:p>
        </p:txBody>
      </p:sp>
    </p:spTree>
    <p:extLst>
      <p:ext uri="{BB962C8B-B14F-4D97-AF65-F5344CB8AC3E}">
        <p14:creationId xmlns:p14="http://schemas.microsoft.com/office/powerpoint/2010/main" val="1082962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348065"/>
          </a:xfrm>
        </p:spPr>
        <p:txBody>
          <a:bodyPr>
            <a:normAutofit/>
          </a:bodyPr>
          <a:lstStyle/>
          <a:p>
            <a:pPr>
              <a:lnSpc>
                <a:spcPct val="90000"/>
              </a:lnSpc>
            </a:pPr>
            <a:r>
              <a:rPr lang="en-US" sz="4000" b="1" u="sng" dirty="0">
                <a:solidFill>
                  <a:schemeClr val="bg1">
                    <a:lumMod val="50000"/>
                  </a:schemeClr>
                </a:solidFill>
                <a:latin typeface="Perpetua" panose="02020502060401020303" pitchFamily="18" charset="0"/>
              </a:rPr>
              <a:t>Top Reasons why L591 was deficient</a:t>
            </a:r>
            <a:br>
              <a:rPr lang="en-US" sz="4000" b="1" u="sng" dirty="0">
                <a:solidFill>
                  <a:srgbClr val="FFFFFF"/>
                </a:solidFill>
                <a:latin typeface="Perpetua" panose="02020502060401020303" pitchFamily="18" charset="0"/>
              </a:rPr>
            </a:br>
            <a:r>
              <a:rPr lang="en-US" sz="4000" b="1" dirty="0">
                <a:solidFill>
                  <a:srgbClr val="FF3399"/>
                </a:solidFill>
                <a:latin typeface="Perpetua" panose="02020502060401020303" pitchFamily="18" charset="0"/>
              </a:rPr>
              <a:t>L591: Nursing Services</a:t>
            </a:r>
          </a:p>
        </p:txBody>
      </p:sp>
      <p:sp>
        <p:nvSpPr>
          <p:cNvPr id="3" name="Content Placeholder 2"/>
          <p:cNvSpPr>
            <a:spLocks noGrp="1"/>
          </p:cNvSpPr>
          <p:nvPr>
            <p:ph idx="1"/>
          </p:nvPr>
        </p:nvSpPr>
        <p:spPr>
          <a:xfrm>
            <a:off x="628650" y="2586789"/>
            <a:ext cx="7886700" cy="3590174"/>
          </a:xfrm>
        </p:spPr>
        <p:txBody>
          <a:bodyPr>
            <a:normAutofit/>
          </a:bodyPr>
          <a:lstStyle/>
          <a:p>
            <a:pPr>
              <a:buFont typeface="Wingdings" panose="05000000000000000000" pitchFamily="2" charset="2"/>
              <a:buChar char="Ø"/>
            </a:pPr>
            <a:r>
              <a:rPr lang="en-US" sz="2400" dirty="0">
                <a:latin typeface="Perpetua" panose="02020502060401020303" pitchFamily="18" charset="0"/>
              </a:rPr>
              <a:t>Staff failed to notify the patient’s physician with changes in patient’s condition.  (Example: Patient had no anxiety or shortness of breath previously, new onset of these symptoms were not reported to the physician)</a:t>
            </a:r>
          </a:p>
          <a:p>
            <a:pPr>
              <a:buFont typeface="Wingdings" panose="05000000000000000000" pitchFamily="2" charset="2"/>
              <a:buChar char="Ø"/>
            </a:pPr>
            <a:endParaRPr lang="en-US" sz="2400" dirty="0">
              <a:latin typeface="Perpetua" panose="02020502060401020303" pitchFamily="18" charset="0"/>
            </a:endParaRPr>
          </a:p>
          <a:p>
            <a:pPr>
              <a:buFont typeface="Wingdings" panose="05000000000000000000" pitchFamily="2" charset="2"/>
              <a:buChar char="Ø"/>
            </a:pPr>
            <a:r>
              <a:rPr lang="en-US" sz="2400" dirty="0">
                <a:latin typeface="Perpetua" panose="02020502060401020303" pitchFamily="18" charset="0"/>
              </a:rPr>
              <a:t>Staff failed to follow the providers policies (Example: failed to measure wounds and document in the patient’s record according to agency policy) </a:t>
            </a:r>
          </a:p>
          <a:p>
            <a:pPr marL="0" indent="0">
              <a:buNone/>
            </a:pPr>
            <a:endParaRPr lang="en-US" sz="1900" dirty="0">
              <a:latin typeface="Perpetua" panose="02020502060401020303" pitchFamily="18" charset="0"/>
            </a:endParaRPr>
          </a:p>
          <a:p>
            <a:pPr marL="0" indent="0">
              <a:buNone/>
            </a:pPr>
            <a:endParaRPr lang="en-US" sz="1900" dirty="0">
              <a:latin typeface="Perpetua" panose="02020502060401020303" pitchFamily="18" charset="0"/>
            </a:endParaRPr>
          </a:p>
        </p:txBody>
      </p:sp>
    </p:spTree>
    <p:extLst>
      <p:ext uri="{BB962C8B-B14F-4D97-AF65-F5344CB8AC3E}">
        <p14:creationId xmlns:p14="http://schemas.microsoft.com/office/powerpoint/2010/main" val="3625826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228600" y="401221"/>
            <a:ext cx="8610600" cy="1348065"/>
          </a:xfrm>
        </p:spPr>
        <p:txBody>
          <a:bodyPr>
            <a:normAutofit fontScale="90000"/>
          </a:bodyPr>
          <a:lstStyle/>
          <a:p>
            <a:pPr>
              <a:lnSpc>
                <a:spcPct val="90000"/>
              </a:lnSpc>
            </a:pPr>
            <a:r>
              <a:rPr lang="en-US" sz="4000" b="1" u="sng" dirty="0">
                <a:solidFill>
                  <a:schemeClr val="bg1">
                    <a:lumMod val="50000"/>
                  </a:schemeClr>
                </a:solidFill>
                <a:latin typeface="Perpetua" panose="02020502060401020303" pitchFamily="18" charset="0"/>
              </a:rPr>
              <a:t>Top Reasons why L781 was deficient</a:t>
            </a:r>
            <a:br>
              <a:rPr lang="en-US" sz="4000" b="1" u="sng" dirty="0">
                <a:solidFill>
                  <a:srgbClr val="FFFFFF"/>
                </a:solidFill>
                <a:latin typeface="Perpetua" panose="02020502060401020303" pitchFamily="18" charset="0"/>
              </a:rPr>
            </a:br>
            <a:r>
              <a:rPr lang="en-US" sz="4000" b="1" dirty="0">
                <a:solidFill>
                  <a:srgbClr val="FF3399"/>
                </a:solidFill>
                <a:latin typeface="Perpetua" panose="02020502060401020303" pitchFamily="18" charset="0"/>
              </a:rPr>
              <a:t>L781 – Long-term care facility documents for coordination</a:t>
            </a:r>
          </a:p>
        </p:txBody>
      </p:sp>
      <p:sp>
        <p:nvSpPr>
          <p:cNvPr id="3" name="Content Placeholder 2"/>
          <p:cNvSpPr>
            <a:spLocks noGrp="1"/>
          </p:cNvSpPr>
          <p:nvPr>
            <p:ph idx="1"/>
          </p:nvPr>
        </p:nvSpPr>
        <p:spPr>
          <a:xfrm>
            <a:off x="628650" y="2476478"/>
            <a:ext cx="7886700" cy="3980301"/>
          </a:xfrm>
        </p:spPr>
        <p:txBody>
          <a:bodyPr>
            <a:normAutofit/>
          </a:bodyPr>
          <a:lstStyle/>
          <a:p>
            <a:pPr marL="0" indent="0">
              <a:buNone/>
            </a:pPr>
            <a:endParaRPr lang="en-US" sz="1900" dirty="0">
              <a:latin typeface="Perpetua" panose="02020502060401020303" pitchFamily="18" charset="0"/>
            </a:endParaRPr>
          </a:p>
          <a:p>
            <a:pPr marL="0" indent="0">
              <a:buNone/>
            </a:pPr>
            <a:endParaRPr lang="en-US" sz="1900" dirty="0">
              <a:latin typeface="Perpetua" panose="02020502060401020303" pitchFamily="18" charset="0"/>
            </a:endParaRPr>
          </a:p>
        </p:txBody>
      </p:sp>
      <p:sp>
        <p:nvSpPr>
          <p:cNvPr id="5" name="TextBox 4">
            <a:extLst>
              <a:ext uri="{FF2B5EF4-FFF2-40B4-BE49-F238E27FC236}">
                <a16:creationId xmlns:a16="http://schemas.microsoft.com/office/drawing/2014/main" id="{186A013F-7226-FE98-C54C-4873D9FB6DC8}"/>
              </a:ext>
            </a:extLst>
          </p:cNvPr>
          <p:cNvSpPr txBox="1"/>
          <p:nvPr/>
        </p:nvSpPr>
        <p:spPr>
          <a:xfrm>
            <a:off x="381000" y="2573802"/>
            <a:ext cx="8458200" cy="3785652"/>
          </a:xfrm>
          <a:prstGeom prst="rect">
            <a:avLst/>
          </a:prstGeom>
          <a:noFill/>
        </p:spPr>
        <p:txBody>
          <a:bodyPr wrap="square">
            <a:spAutoFit/>
          </a:bodyPr>
          <a:lstStyle/>
          <a:p>
            <a:pPr marL="0" indent="0">
              <a:buNone/>
            </a:pPr>
            <a:r>
              <a:rPr lang="en-US" sz="2400" u="sng" dirty="0">
                <a:latin typeface="Perpetua" panose="02020502060401020303" pitchFamily="18" charset="0"/>
              </a:rPr>
              <a:t>Real Examples: </a:t>
            </a:r>
          </a:p>
          <a:p>
            <a:pPr>
              <a:buFont typeface="Wingdings" panose="05000000000000000000" pitchFamily="2" charset="2"/>
              <a:buChar char="Ø"/>
            </a:pPr>
            <a:r>
              <a:rPr lang="en-US" sz="2400" dirty="0">
                <a:latin typeface="Perpetua" panose="02020502060401020303" pitchFamily="18" charset="0"/>
              </a:rPr>
              <a:t>The hospice failed to provide the SNF with the updated plan of care when meds or interventions changed causing the patient to receive meds and treatments that were not ordered.</a:t>
            </a:r>
          </a:p>
          <a:p>
            <a:pPr>
              <a:buFont typeface="Wingdings" panose="05000000000000000000" pitchFamily="2" charset="2"/>
              <a:buChar char="Ø"/>
            </a:pPr>
            <a:endParaRPr lang="en-US" sz="2400" dirty="0">
              <a:latin typeface="Perpetua" panose="02020502060401020303" pitchFamily="18" charset="0"/>
            </a:endParaRPr>
          </a:p>
          <a:p>
            <a:pPr>
              <a:buFont typeface="Wingdings" panose="05000000000000000000" pitchFamily="2" charset="2"/>
              <a:buChar char="Ø"/>
            </a:pPr>
            <a:r>
              <a:rPr lang="en-US" sz="2400" dirty="0">
                <a:latin typeface="Perpetua" panose="02020502060401020303" pitchFamily="18" charset="0"/>
              </a:rPr>
              <a:t>The hospice failed to provide the names and contact information for hospice personnel involved in hospice care.</a:t>
            </a:r>
          </a:p>
          <a:p>
            <a:pPr>
              <a:buFont typeface="Wingdings" panose="05000000000000000000" pitchFamily="2" charset="2"/>
              <a:buChar char="Ø"/>
            </a:pPr>
            <a:endParaRPr lang="en-US" sz="2400" dirty="0">
              <a:latin typeface="Perpetua" panose="02020502060401020303" pitchFamily="18" charset="0"/>
            </a:endParaRPr>
          </a:p>
          <a:p>
            <a:pPr>
              <a:buFont typeface="Wingdings" panose="05000000000000000000" pitchFamily="2" charset="2"/>
              <a:buChar char="Ø"/>
            </a:pPr>
            <a:r>
              <a:rPr lang="en-US" sz="2400" dirty="0">
                <a:latin typeface="Perpetua" panose="02020502060401020303" pitchFamily="18" charset="0"/>
              </a:rPr>
              <a:t>The Hospice failed to provide the certification of terminal </a:t>
            </a:r>
            <a:r>
              <a:rPr lang="en-US" sz="2400" dirty="0" err="1">
                <a:latin typeface="Perpetua" panose="02020502060401020303" pitchFamily="18" charset="0"/>
              </a:rPr>
              <a:t>illnesss</a:t>
            </a:r>
            <a:r>
              <a:rPr lang="en-US" sz="2400" dirty="0">
                <a:latin typeface="Perpetua" panose="02020502060401020303" pitchFamily="18" charset="0"/>
              </a:rPr>
              <a:t> to the SNF.</a:t>
            </a:r>
          </a:p>
        </p:txBody>
      </p:sp>
    </p:spTree>
    <p:extLst>
      <p:ext uri="{BB962C8B-B14F-4D97-AF65-F5344CB8AC3E}">
        <p14:creationId xmlns:p14="http://schemas.microsoft.com/office/powerpoint/2010/main" val="2328619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05800" cy="1323439"/>
          </a:xfrm>
          <a:prstGeom prst="rect">
            <a:avLst/>
          </a:prstGeom>
        </p:spPr>
        <p:txBody>
          <a:bodyPr wrap="square">
            <a:spAutoFit/>
          </a:bodyPr>
          <a:lstStyle/>
          <a:p>
            <a:pPr lvl="0" algn="ctr">
              <a:spcBef>
                <a:spcPct val="20000"/>
              </a:spcBef>
            </a:pPr>
            <a:r>
              <a:rPr lang="en-US" sz="4400" b="1" u="sng" dirty="0">
                <a:solidFill>
                  <a:srgbClr val="FFFFFF"/>
                </a:solidFill>
                <a:latin typeface="Perpetua" panose="02020502060401020303" pitchFamily="18" charset="0"/>
              </a:rPr>
              <a:t>Preliminary Findings Review</a:t>
            </a:r>
          </a:p>
          <a:p>
            <a:pPr lvl="0">
              <a:spcBef>
                <a:spcPct val="20000"/>
              </a:spcBef>
            </a:pPr>
            <a:r>
              <a:rPr lang="en-US" sz="3000" b="1" dirty="0">
                <a:solidFill>
                  <a:srgbClr val="FFFFFF"/>
                </a:solidFill>
                <a:latin typeface="Perpetua" panose="02020502060401020303" pitchFamily="18" charset="0"/>
              </a:rPr>
              <a:t>(Agency may provide additional info before exit)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981200"/>
            <a:ext cx="4876800" cy="4384944"/>
          </a:xfrm>
          <a:prstGeom prst="rect">
            <a:avLst/>
          </a:prstGeom>
        </p:spPr>
      </p:pic>
    </p:spTree>
    <p:extLst>
      <p:ext uri="{BB962C8B-B14F-4D97-AF65-F5344CB8AC3E}">
        <p14:creationId xmlns:p14="http://schemas.microsoft.com/office/powerpoint/2010/main" val="366951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5858B-EB60-BD98-A60B-3097C8AE4CD3}"/>
              </a:ext>
            </a:extLst>
          </p:cNvPr>
          <p:cNvSpPr>
            <a:spLocks noGrp="1"/>
          </p:cNvSpPr>
          <p:nvPr>
            <p:ph type="title"/>
          </p:nvPr>
        </p:nvSpPr>
        <p:spPr>
          <a:xfrm>
            <a:off x="152401" y="294538"/>
            <a:ext cx="8724896" cy="1033669"/>
          </a:xfrm>
        </p:spPr>
        <p:txBody>
          <a:bodyPr>
            <a:normAutofit fontScale="90000"/>
          </a:bodyPr>
          <a:lstStyle/>
          <a:p>
            <a:br>
              <a:rPr lang="en-US" sz="3600" b="1" u="sng" dirty="0">
                <a:latin typeface="Perpetua" panose="02020502060401020303" pitchFamily="18" charset="0"/>
              </a:rPr>
            </a:br>
            <a:endParaRPr lang="en-US" sz="3500" dirty="0">
              <a:solidFill>
                <a:srgbClr val="FFFFFF"/>
              </a:solidFill>
            </a:endParaRPr>
          </a:p>
        </p:txBody>
      </p:sp>
      <p:sp>
        <p:nvSpPr>
          <p:cNvPr id="3" name="Content Placeholder 2">
            <a:extLst>
              <a:ext uri="{FF2B5EF4-FFF2-40B4-BE49-F238E27FC236}">
                <a16:creationId xmlns:a16="http://schemas.microsoft.com/office/drawing/2014/main" id="{034240B6-FE97-1993-4199-DEAF8FCADDB6}"/>
              </a:ext>
            </a:extLst>
          </p:cNvPr>
          <p:cNvSpPr>
            <a:spLocks noGrp="1"/>
          </p:cNvSpPr>
          <p:nvPr>
            <p:ph idx="1"/>
          </p:nvPr>
        </p:nvSpPr>
        <p:spPr>
          <a:xfrm>
            <a:off x="266698" y="1658991"/>
            <a:ext cx="8610599" cy="4906681"/>
          </a:xfrm>
        </p:spPr>
        <p:txBody>
          <a:bodyPr anchor="ctr">
            <a:normAutofit fontScale="25000" lnSpcReduction="20000"/>
          </a:bodyPr>
          <a:lstStyle/>
          <a:p>
            <a:pPr marL="342900" indent="-342900">
              <a:buFont typeface="Wingdings" panose="05000000000000000000" pitchFamily="2" charset="2"/>
              <a:buChar char="Ø"/>
            </a:pPr>
            <a:r>
              <a:rPr lang="en-US" sz="9600" dirty="0">
                <a:latin typeface="Perpetua" panose="02020502060401020303" pitchFamily="18" charset="0"/>
              </a:rPr>
              <a:t>Service area expansion, or adding a branch / multiple location there is a specific process and requirements. (Call our office or email David)</a:t>
            </a:r>
          </a:p>
          <a:p>
            <a:pPr marL="342900" indent="-342900">
              <a:buFont typeface="Wingdings" panose="05000000000000000000" pitchFamily="2" charset="2"/>
              <a:buChar char="Ø"/>
            </a:pPr>
            <a:endParaRPr lang="en-US" sz="9600" dirty="0">
              <a:latin typeface="Perpetua" panose="02020502060401020303" pitchFamily="18" charset="0"/>
            </a:endParaRPr>
          </a:p>
          <a:p>
            <a:pPr marL="342900" indent="-342900">
              <a:buFont typeface="Wingdings" panose="05000000000000000000" pitchFamily="2" charset="2"/>
              <a:buChar char="Ø"/>
            </a:pPr>
            <a:r>
              <a:rPr lang="en-US" sz="9600" dirty="0">
                <a:latin typeface="Perpetua" panose="02020502060401020303" pitchFamily="18" charset="0"/>
              </a:rPr>
              <a:t>Your agency is required by statute to submit a statistical report about your operations. These reports are due by Feb 28th, on an annual basis. </a:t>
            </a:r>
          </a:p>
          <a:p>
            <a:pPr marL="342900" indent="-342900">
              <a:buFont typeface="Wingdings" panose="05000000000000000000" pitchFamily="2" charset="2"/>
              <a:buChar char="Ø"/>
            </a:pPr>
            <a:endParaRPr lang="en-US" sz="9600" dirty="0">
              <a:latin typeface="Perpetua" panose="02020502060401020303" pitchFamily="18" charset="0"/>
            </a:endParaRPr>
          </a:p>
          <a:p>
            <a:pPr marL="342900" indent="-342900">
              <a:buFont typeface="Wingdings" panose="05000000000000000000" pitchFamily="2" charset="2"/>
              <a:buChar char="Ø"/>
            </a:pPr>
            <a:r>
              <a:rPr lang="en-US" sz="9600" dirty="0">
                <a:latin typeface="Perpetua" panose="02020502060401020303" pitchFamily="18" charset="0"/>
              </a:rPr>
              <a:t>Change of ownership process (Call our office or email David)</a:t>
            </a:r>
          </a:p>
          <a:p>
            <a:pPr marL="0" indent="0">
              <a:buNone/>
            </a:pPr>
            <a:r>
              <a:rPr lang="en-US" sz="9600" dirty="0">
                <a:latin typeface="Perpetua" panose="02020502060401020303" pitchFamily="18" charset="0"/>
              </a:rPr>
              <a:t>      David.Atkinson@health.mo.gov</a:t>
            </a:r>
          </a:p>
          <a:p>
            <a:pPr marL="342900" indent="-342900">
              <a:buFont typeface="Wingdings" panose="05000000000000000000" pitchFamily="2" charset="2"/>
              <a:buChar char="Ø"/>
            </a:pPr>
            <a:endParaRPr lang="en-US" sz="9600" dirty="0">
              <a:latin typeface="Perpetua" panose="02020502060401020303" pitchFamily="18" charset="0"/>
            </a:endParaRPr>
          </a:p>
          <a:p>
            <a:pPr marL="342900" indent="-342900">
              <a:buFont typeface="Wingdings" panose="05000000000000000000" pitchFamily="2" charset="2"/>
              <a:buChar char="Ø"/>
            </a:pPr>
            <a:r>
              <a:rPr lang="en-US" sz="9600" dirty="0">
                <a:latin typeface="Perpetua" panose="02020502060401020303" pitchFamily="18" charset="0"/>
              </a:rPr>
              <a:t>Missouri specific staff background check requirements: Missouri requires an employee disqualification list (EDL) check to be conducted, as well as a criminal background check through the Missouri state highway patrol, before offering employment to new staff. For home health agencies a family care safety registry (FCSR) check must be completed. </a:t>
            </a:r>
          </a:p>
          <a:p>
            <a:endParaRPr lang="en-US" sz="1700" dirty="0"/>
          </a:p>
        </p:txBody>
      </p:sp>
      <p:sp>
        <p:nvSpPr>
          <p:cNvPr id="4" name="Rectangle 3">
            <a:extLst>
              <a:ext uri="{FF2B5EF4-FFF2-40B4-BE49-F238E27FC236}">
                <a16:creationId xmlns:a16="http://schemas.microsoft.com/office/drawing/2014/main" id="{52299950-17B4-3BD7-E321-B040FD0F6A69}"/>
              </a:ext>
            </a:extLst>
          </p:cNvPr>
          <p:cNvSpPr/>
          <p:nvPr/>
        </p:nvSpPr>
        <p:spPr>
          <a:xfrm>
            <a:off x="152397" y="304800"/>
            <a:ext cx="8839201" cy="830997"/>
          </a:xfrm>
          <a:prstGeom prst="rect">
            <a:avLst/>
          </a:prstGeom>
        </p:spPr>
        <p:txBody>
          <a:bodyPr wrap="square">
            <a:spAutoFit/>
          </a:bodyPr>
          <a:lstStyle/>
          <a:p>
            <a:pPr algn="ctr"/>
            <a:r>
              <a:rPr lang="en-US" sz="4800" b="1" u="sng" dirty="0">
                <a:solidFill>
                  <a:srgbClr val="CCECFF"/>
                </a:solidFill>
                <a:latin typeface="Perpetua" panose="02020502060401020303" pitchFamily="18" charset="0"/>
              </a:rPr>
              <a:t>Deemed Providers FYIs (Page 2)</a:t>
            </a:r>
            <a:endParaRPr lang="en-US" sz="4800" b="1" dirty="0">
              <a:latin typeface="Perpetua" panose="02020502060401020303" pitchFamily="18" charset="0"/>
            </a:endParaRPr>
          </a:p>
        </p:txBody>
      </p:sp>
    </p:spTree>
    <p:extLst>
      <p:ext uri="{BB962C8B-B14F-4D97-AF65-F5344CB8AC3E}">
        <p14:creationId xmlns:p14="http://schemas.microsoft.com/office/powerpoint/2010/main" val="728662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361952"/>
            <a:ext cx="7315200" cy="1015663"/>
          </a:xfrm>
          <a:prstGeom prst="rect">
            <a:avLst/>
          </a:prstGeom>
        </p:spPr>
        <p:txBody>
          <a:bodyPr wrap="square">
            <a:spAutoFit/>
          </a:bodyPr>
          <a:lstStyle/>
          <a:p>
            <a:r>
              <a:rPr lang="en-US" sz="6000" b="1" dirty="0">
                <a:latin typeface="Perpetua" panose="02020502060401020303" pitchFamily="18" charset="0"/>
              </a:rPr>
              <a:t>     Exit Conference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860" y="1422556"/>
            <a:ext cx="5288280" cy="2937933"/>
          </a:xfrm>
          <a:prstGeom prst="rect">
            <a:avLst/>
          </a:prstGeom>
        </p:spPr>
      </p:pic>
      <p:sp>
        <p:nvSpPr>
          <p:cNvPr id="5" name="TextBox 4"/>
          <p:cNvSpPr txBox="1"/>
          <p:nvPr/>
        </p:nvSpPr>
        <p:spPr>
          <a:xfrm>
            <a:off x="76200" y="4724400"/>
            <a:ext cx="8610600" cy="646331"/>
          </a:xfrm>
          <a:prstGeom prst="rect">
            <a:avLst/>
          </a:prstGeom>
          <a:noFill/>
        </p:spPr>
        <p:txBody>
          <a:bodyPr wrap="square" rtlCol="0">
            <a:spAutoFit/>
          </a:bodyPr>
          <a:lstStyle/>
          <a:p>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59" y="4879848"/>
            <a:ext cx="1865376" cy="12435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4964" y="4724400"/>
            <a:ext cx="1865376" cy="15544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397" y="4863557"/>
            <a:ext cx="1865376" cy="1243584"/>
          </a:xfrm>
          <a:prstGeom prst="rect">
            <a:avLst/>
          </a:prstGeom>
        </p:spPr>
      </p:pic>
    </p:spTree>
    <p:extLst>
      <p:ext uri="{BB962C8B-B14F-4D97-AF65-F5344CB8AC3E}">
        <p14:creationId xmlns:p14="http://schemas.microsoft.com/office/powerpoint/2010/main" val="1759867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9555B4-1A0A-F004-8A3D-A57CC9A10599}"/>
              </a:ext>
            </a:extLst>
          </p:cNvPr>
          <p:cNvSpPr txBox="1"/>
          <p:nvPr/>
        </p:nvSpPr>
        <p:spPr>
          <a:xfrm>
            <a:off x="-76200" y="762000"/>
            <a:ext cx="8915400" cy="769441"/>
          </a:xfrm>
          <a:prstGeom prst="rect">
            <a:avLst/>
          </a:prstGeom>
          <a:noFill/>
        </p:spPr>
        <p:txBody>
          <a:bodyPr wrap="square" rtlCol="0">
            <a:spAutoFit/>
          </a:bodyPr>
          <a:lstStyle/>
          <a:p>
            <a:pPr algn="ctr"/>
            <a:r>
              <a:rPr lang="en-US" sz="4400" b="1" dirty="0">
                <a:latin typeface="Perpetua" panose="02020502060401020303" pitchFamily="18" charset="0"/>
              </a:rPr>
              <a:t>Champion Alert</a:t>
            </a:r>
          </a:p>
        </p:txBody>
      </p:sp>
      <p:pic>
        <p:nvPicPr>
          <p:cNvPr id="5" name="Picture 4" descr="Graphical user interface&#10;&#10;Description automatically generated">
            <a:extLst>
              <a:ext uri="{FF2B5EF4-FFF2-40B4-BE49-F238E27FC236}">
                <a16:creationId xmlns:a16="http://schemas.microsoft.com/office/drawing/2014/main" id="{BDC98100-822E-E7FE-39D7-0E75376BC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4303059"/>
          </a:xfrm>
          <a:prstGeom prst="rect">
            <a:avLst/>
          </a:prstGeom>
        </p:spPr>
      </p:pic>
    </p:spTree>
    <p:extLst>
      <p:ext uri="{BB962C8B-B14F-4D97-AF65-F5344CB8AC3E}">
        <p14:creationId xmlns:p14="http://schemas.microsoft.com/office/powerpoint/2010/main" val="2740180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5858B-EB60-BD98-A60B-3097C8AE4CD3}"/>
              </a:ext>
            </a:extLst>
          </p:cNvPr>
          <p:cNvSpPr>
            <a:spLocks noGrp="1"/>
          </p:cNvSpPr>
          <p:nvPr>
            <p:ph type="title"/>
          </p:nvPr>
        </p:nvSpPr>
        <p:spPr>
          <a:xfrm>
            <a:off x="1028699" y="294538"/>
            <a:ext cx="7421963" cy="1033669"/>
          </a:xfrm>
        </p:spPr>
        <p:txBody>
          <a:bodyPr>
            <a:normAutofit/>
          </a:bodyPr>
          <a:lstStyle/>
          <a:p>
            <a:r>
              <a:rPr lang="en-US" sz="3500" b="1" u="sng" dirty="0">
                <a:solidFill>
                  <a:srgbClr val="FFFFFF"/>
                </a:solidFill>
                <a:latin typeface="Perpetua" panose="02020502060401020303" pitchFamily="18" charset="0"/>
              </a:rPr>
              <a:t>Plan of Correction</a:t>
            </a:r>
            <a:endParaRPr lang="en-US" sz="3500" dirty="0">
              <a:solidFill>
                <a:srgbClr val="FFFFFF"/>
              </a:solidFill>
            </a:endParaRPr>
          </a:p>
        </p:txBody>
      </p:sp>
      <p:sp>
        <p:nvSpPr>
          <p:cNvPr id="3" name="Content Placeholder 2">
            <a:extLst>
              <a:ext uri="{FF2B5EF4-FFF2-40B4-BE49-F238E27FC236}">
                <a16:creationId xmlns:a16="http://schemas.microsoft.com/office/drawing/2014/main" id="{034240B6-FE97-1993-4199-DEAF8FCADDB6}"/>
              </a:ext>
            </a:extLst>
          </p:cNvPr>
          <p:cNvSpPr>
            <a:spLocks noGrp="1"/>
          </p:cNvSpPr>
          <p:nvPr>
            <p:ph idx="1"/>
          </p:nvPr>
        </p:nvSpPr>
        <p:spPr>
          <a:xfrm>
            <a:off x="344512" y="1752600"/>
            <a:ext cx="8647087" cy="4953000"/>
          </a:xfrm>
        </p:spPr>
        <p:txBody>
          <a:bodyPr anchor="ctr">
            <a:normAutofit lnSpcReduction="10000"/>
          </a:bodyPr>
          <a:lstStyle/>
          <a:p>
            <a:pPr marL="0" marR="0" lvl="0" indent="0" defTabSz="914400" rtl="0" eaLnBrk="1" fontAlgn="base" latinLnBrk="0" hangingPunct="1">
              <a:spcBef>
                <a:spcPct val="0"/>
              </a:spcBef>
              <a:spcAft>
                <a:spcPct val="0"/>
              </a:spcAft>
              <a:buClrTx/>
              <a:buSzTx/>
              <a:buFontTx/>
              <a:buNone/>
              <a:tabLst/>
              <a:defRPr/>
            </a:pPr>
            <a:r>
              <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The Statement of Deficiencies is due by email to the agency from BHCRS within 10 </a:t>
            </a:r>
            <a:r>
              <a:rPr kumimoji="0" lang="en-US" altLang="en-US" sz="2400" b="0" i="0" u="sng"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working</a:t>
            </a:r>
            <a:r>
              <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 days</a:t>
            </a:r>
            <a:endParaRPr kumimoji="0" lang="en-US" altLang="en-US" sz="2400" b="0" i="0" u="none" strike="noStrike" kern="1200" cap="none" spc="0" normalizeH="0" baseline="0" noProof="0" dirty="0">
              <a:ln>
                <a:noFill/>
              </a:ln>
              <a:effectLst/>
              <a:uLnTx/>
              <a:uFillTx/>
              <a:latin typeface="Perpetua" panose="02020502060401020303" pitchFamily="18" charset="0"/>
              <a:ea typeface="+mn-ea"/>
              <a:cs typeface="+mn-cs"/>
            </a:endParaRPr>
          </a:p>
          <a:p>
            <a:pPr marL="0" marR="0" lvl="0" indent="0" defTabSz="914400" rtl="0" eaLnBrk="1" fontAlgn="base" latinLnBrk="0" hangingPunct="1">
              <a:spcBef>
                <a:spcPct val="0"/>
              </a:spcBef>
              <a:spcAft>
                <a:spcPct val="0"/>
              </a:spcAft>
              <a:buClrTx/>
              <a:buSzTx/>
              <a:buFontTx/>
              <a:buNone/>
              <a:tabLst/>
              <a:defRPr/>
            </a:pPr>
            <a:endPar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endParaRPr>
          </a:p>
          <a:p>
            <a:pPr marL="0" marR="0" lvl="0" indent="0" defTabSz="914400" rtl="0" eaLnBrk="1" fontAlgn="base" latinLnBrk="0" hangingPunct="1">
              <a:spcBef>
                <a:spcPct val="0"/>
              </a:spcBef>
              <a:spcAft>
                <a:spcPct val="0"/>
              </a:spcAft>
              <a:buClrTx/>
              <a:buSzTx/>
              <a:buFontTx/>
              <a:buNone/>
              <a:tabLst/>
              <a:defRPr/>
            </a:pPr>
            <a:r>
              <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The agency's Plan of Correction (POC) is due by email to BHCRS within 10 </a:t>
            </a:r>
            <a:r>
              <a:rPr kumimoji="0" lang="en-US" altLang="en-US" sz="2400" b="0" i="0" u="sng"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calendar </a:t>
            </a:r>
            <a:r>
              <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days</a:t>
            </a:r>
            <a:endParaRPr kumimoji="0" lang="en-US" altLang="en-US" sz="2400" b="0" i="0" u="none" strike="noStrike" kern="1200" cap="none" spc="0" normalizeH="0" baseline="0" noProof="0" dirty="0">
              <a:ln>
                <a:noFill/>
              </a:ln>
              <a:effectLst/>
              <a:uLnTx/>
              <a:uFillTx/>
              <a:latin typeface="Perpetua" panose="02020502060401020303" pitchFamily="18" charset="0"/>
              <a:ea typeface="+mn-ea"/>
              <a:cs typeface="+mn-cs"/>
            </a:endParaRPr>
          </a:p>
          <a:p>
            <a:pPr marL="0" marR="0" lvl="0" indent="0" defTabSz="914400" rtl="0" eaLnBrk="1" fontAlgn="base" latinLnBrk="0" hangingPunct="1">
              <a:spcBef>
                <a:spcPct val="0"/>
              </a:spcBef>
              <a:spcAft>
                <a:spcPct val="0"/>
              </a:spcAft>
              <a:buClrTx/>
              <a:buSzTx/>
              <a:buFontTx/>
              <a:buNone/>
              <a:tabLst/>
              <a:defRPr/>
            </a:pPr>
            <a:endParaRPr kumimoji="0" lang="en-US" altLang="en-US" sz="2400" b="1" i="0" u="sng"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endParaRPr>
          </a:p>
          <a:p>
            <a:pPr marL="0" marR="0" lvl="0" indent="0" defTabSz="914400" rtl="0" eaLnBrk="1" fontAlgn="base" latinLnBrk="0" hangingPunct="1">
              <a:spcBef>
                <a:spcPct val="0"/>
              </a:spcBef>
              <a:spcAft>
                <a:spcPct val="0"/>
              </a:spcAft>
              <a:buClrTx/>
              <a:buSzTx/>
              <a:buFontTx/>
              <a:buNone/>
              <a:tabLst/>
              <a:defRPr/>
            </a:pPr>
            <a:r>
              <a:rPr kumimoji="0" lang="en-US" altLang="en-US" sz="2400" b="1" i="0" u="sng"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POC Guidelines: </a:t>
            </a:r>
          </a:p>
          <a:p>
            <a:pPr marL="342900" marR="0" lvl="0" indent="-342900" defTabSz="914400" rtl="0" eaLnBrk="1" fontAlgn="base" latinLnBrk="0" hangingPunct="1">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Address each deficiency (tag) and identify title of the staff member responsible.</a:t>
            </a:r>
          </a:p>
          <a:p>
            <a:pPr marL="342900" marR="0" lvl="0" indent="-342900" defTabSz="914400" rtl="0" eaLnBrk="1" fontAlgn="base" latinLnBrk="0" hangingPunct="1">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Develop corrective actions that address the root cause of the deficient practice. Actions should be </a:t>
            </a:r>
            <a:r>
              <a:rPr kumimoji="0" lang="en-US" altLang="en-US" sz="2400" b="1" i="0" u="none" strike="noStrike" kern="1200" cap="none" spc="0" normalizeH="0" baseline="0" noProof="0" dirty="0">
                <a:ln>
                  <a:noFill/>
                </a:ln>
                <a:solidFill>
                  <a:srgbClr val="FFFF00"/>
                </a:solidFill>
                <a:effectLst/>
                <a:uLnTx/>
                <a:uFillTx/>
                <a:latin typeface="Perpetua" panose="02020502060401020303" pitchFamily="18" charset="0"/>
                <a:ea typeface="Calibri" panose="020F0502020204030204" pitchFamily="34" charset="0"/>
                <a:cs typeface="+mn-cs"/>
              </a:rPr>
              <a:t>specific and realistic</a:t>
            </a:r>
            <a:r>
              <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 stating exactly how the deficiency will be corrected.</a:t>
            </a:r>
            <a:endParaRPr kumimoji="0" lang="en-US" altLang="en-US" sz="2400" b="0" i="0" u="none" strike="noStrike" kern="1200" cap="none" spc="0" normalizeH="0" baseline="0" noProof="0" dirty="0">
              <a:ln>
                <a:noFill/>
              </a:ln>
              <a:effectLst/>
              <a:uLnTx/>
              <a:uFillTx/>
              <a:latin typeface="Perpetua" panose="02020502060401020303" pitchFamily="18" charset="0"/>
              <a:ea typeface="+mn-ea"/>
              <a:cs typeface="+mn-cs"/>
            </a:endParaRPr>
          </a:p>
          <a:p>
            <a:pPr marL="342900" marR="0" lvl="0" indent="-342900" defTabSz="914400" rtl="0" eaLnBrk="1" fontAlgn="base" latinLnBrk="0" hangingPunct="1">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Include </a:t>
            </a:r>
            <a:r>
              <a:rPr kumimoji="0" lang="en-US" altLang="en-US" sz="2400" b="1" i="0" u="none" strike="noStrike" kern="1200" cap="none" spc="0" normalizeH="0" baseline="0" noProof="0" dirty="0">
                <a:ln>
                  <a:noFill/>
                </a:ln>
                <a:solidFill>
                  <a:srgbClr val="FFFF00"/>
                </a:solidFill>
                <a:effectLst/>
                <a:uLnTx/>
                <a:uFillTx/>
                <a:latin typeface="Perpetua" panose="02020502060401020303" pitchFamily="18" charset="0"/>
                <a:ea typeface="Calibri" panose="020F0502020204030204" pitchFamily="34" charset="0"/>
                <a:cs typeface="+mn-cs"/>
              </a:rPr>
              <a:t>monitoring actions </a:t>
            </a:r>
            <a:r>
              <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to ensure ongoing compliance.</a:t>
            </a:r>
            <a:endParaRPr kumimoji="0" lang="en-US" altLang="en-US" sz="2400" b="0" i="0" u="none" strike="noStrike" kern="1200" cap="none" spc="0" normalizeH="0" baseline="0" noProof="0" dirty="0">
              <a:ln>
                <a:noFill/>
              </a:ln>
              <a:effectLst/>
              <a:uLnTx/>
              <a:uFillTx/>
              <a:latin typeface="Perpetua" panose="02020502060401020303" pitchFamily="18" charset="0"/>
              <a:ea typeface="+mn-ea"/>
              <a:cs typeface="+mn-cs"/>
            </a:endParaRPr>
          </a:p>
          <a:p>
            <a:pPr marL="342900" marR="0" lvl="0" indent="-342900" defTabSz="914400" rtl="0" eaLnBrk="1" fontAlgn="base" latinLnBrk="0" hangingPunct="1">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effectLst/>
                <a:uLnTx/>
                <a:uFillTx/>
                <a:latin typeface="Perpetua" panose="02020502060401020303" pitchFamily="18" charset="0"/>
                <a:ea typeface="Calibri" panose="020F0502020204030204" pitchFamily="34" charset="0"/>
                <a:cs typeface="+mn-cs"/>
              </a:rPr>
              <a:t>Use the same completion dates for all the deficiencies.</a:t>
            </a:r>
          </a:p>
          <a:p>
            <a:pPr marL="0" indent="0">
              <a:buNone/>
            </a:pPr>
            <a:endParaRPr lang="en-US" sz="1700" dirty="0"/>
          </a:p>
        </p:txBody>
      </p:sp>
    </p:spTree>
    <p:extLst>
      <p:ext uri="{BB962C8B-B14F-4D97-AF65-F5344CB8AC3E}">
        <p14:creationId xmlns:p14="http://schemas.microsoft.com/office/powerpoint/2010/main" val="275537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5858B-EB60-BD98-A60B-3097C8AE4CD3}"/>
              </a:ext>
            </a:extLst>
          </p:cNvPr>
          <p:cNvSpPr>
            <a:spLocks noGrp="1"/>
          </p:cNvSpPr>
          <p:nvPr>
            <p:ph type="title"/>
          </p:nvPr>
        </p:nvSpPr>
        <p:spPr>
          <a:xfrm>
            <a:off x="1028699" y="294538"/>
            <a:ext cx="7421963" cy="1033669"/>
          </a:xfrm>
        </p:spPr>
        <p:txBody>
          <a:bodyPr>
            <a:normAutofit/>
          </a:bodyPr>
          <a:lstStyle/>
          <a:p>
            <a:r>
              <a:rPr lang="en-US" sz="3500" b="1" u="sng" dirty="0">
                <a:solidFill>
                  <a:srgbClr val="FFFFFF"/>
                </a:solidFill>
                <a:latin typeface="Perpetua" panose="02020502060401020303" pitchFamily="18" charset="0"/>
              </a:rPr>
              <a:t>Plan of Correction Cont.</a:t>
            </a:r>
            <a:endParaRPr lang="en-US" sz="3500" dirty="0">
              <a:solidFill>
                <a:srgbClr val="FFFFFF"/>
              </a:solidFill>
            </a:endParaRPr>
          </a:p>
        </p:txBody>
      </p:sp>
      <p:sp>
        <p:nvSpPr>
          <p:cNvPr id="3" name="Content Placeholder 2">
            <a:extLst>
              <a:ext uri="{FF2B5EF4-FFF2-40B4-BE49-F238E27FC236}">
                <a16:creationId xmlns:a16="http://schemas.microsoft.com/office/drawing/2014/main" id="{034240B6-FE97-1993-4199-DEAF8FCADDB6}"/>
              </a:ext>
            </a:extLst>
          </p:cNvPr>
          <p:cNvSpPr>
            <a:spLocks noGrp="1"/>
          </p:cNvSpPr>
          <p:nvPr>
            <p:ph idx="1"/>
          </p:nvPr>
        </p:nvSpPr>
        <p:spPr>
          <a:xfrm>
            <a:off x="344513" y="1622745"/>
            <a:ext cx="8418487" cy="5082855"/>
          </a:xfrm>
        </p:spPr>
        <p:txBody>
          <a:bodyPr anchor="ctr">
            <a:no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For standard-level survey, the completion date must be within </a:t>
            </a:r>
            <a:r>
              <a:rPr kumimoji="0" lang="en-US" altLang="en-US" sz="2400" b="0" i="0" u="sng"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60 days</a:t>
            </a:r>
            <a:r>
              <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 from exit.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For condition-level survey, the completion date must be within </a:t>
            </a:r>
            <a:r>
              <a:rPr kumimoji="0" lang="en-US" altLang="en-US" sz="2400" b="0" i="0" u="sng"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45 days</a:t>
            </a:r>
            <a:r>
              <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 from exit. </a:t>
            </a:r>
            <a:endPar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Do not include any patient or employee identifiable information in the POC.</a:t>
            </a:r>
            <a:endPar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33400" algn="l"/>
              </a:tabLst>
              <a:defRPr/>
            </a:pPr>
            <a:r>
              <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 Do not attach forms, policies or other documents with the POC.</a:t>
            </a:r>
            <a:endPar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33400" algn="l"/>
              </a:tabLst>
              <a:defRPr/>
            </a:pPr>
            <a:r>
              <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 Make sure the POC shows the title of the person responsible for implementation.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33400" algn="l"/>
              </a:tabLst>
              <a:defRPr/>
            </a:pPr>
            <a:r>
              <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 Sign and date the first pages of the federal and state SODs. </a:t>
            </a:r>
            <a:endPar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33400" algn="l"/>
              </a:tabLst>
              <a:defRPr/>
            </a:pPr>
            <a:r>
              <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Calibri" panose="020F0502020204030204" pitchFamily="34" charset="0"/>
                <a:cs typeface="+mn-cs"/>
              </a:rPr>
              <a:t> You will receive a survey monkey link to provide feedback on the survey.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33400" algn="l"/>
              </a:tabLst>
              <a:defRPr/>
            </a:pPr>
            <a:r>
              <a:rPr kumimoji="0" lang="en-US" altLang="en-US" sz="2400" b="0" i="0" u="none" strike="noStrike" kern="1200" cap="none" spc="0" normalizeH="0" baseline="0" noProof="0" dirty="0">
                <a:ln>
                  <a:noFill/>
                </a:ln>
                <a:solidFill>
                  <a:srgbClr val="FFFFFF"/>
                </a:solidFill>
                <a:effectLst/>
                <a:uLnTx/>
                <a:uFillTx/>
                <a:latin typeface="Perpetua" panose="02020502060401020303" pitchFamily="18" charset="0"/>
                <a:ea typeface="+mn-ea"/>
                <a:cs typeface="+mn-cs"/>
              </a:rPr>
              <a:t> We routinely conduct on-site revisit surveys for condition level surveys.</a:t>
            </a:r>
            <a:endParaRPr lang="en-US" sz="2400" dirty="0"/>
          </a:p>
        </p:txBody>
      </p:sp>
    </p:spTree>
    <p:extLst>
      <p:ext uri="{BB962C8B-B14F-4D97-AF65-F5344CB8AC3E}">
        <p14:creationId xmlns:p14="http://schemas.microsoft.com/office/powerpoint/2010/main" val="152943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143002" y="1999615"/>
            <a:ext cx="6858000" cy="2764028"/>
          </a:xfrm>
          <a:prstGeom prst="rect">
            <a:avLst/>
          </a:prstGeom>
        </p:spPr>
        <p:txBody>
          <a:bodyPr vert="horz" lIns="91440" tIns="45720" rIns="91440" bIns="45720" rtlCol="0" anchor="ctr">
            <a:normAutofit/>
          </a:bodyPr>
          <a:lstStyle/>
          <a:p>
            <a:pPr algn="ctr">
              <a:lnSpc>
                <a:spcPct val="90000"/>
              </a:lnSpc>
              <a:spcAft>
                <a:spcPts val="600"/>
              </a:spcAft>
            </a:pPr>
            <a:r>
              <a:rPr lang="en-US" sz="6300" kern="1200" dirty="0">
                <a:solidFill>
                  <a:schemeClr val="tx1"/>
                </a:solidFill>
                <a:latin typeface="Perpetua" panose="02020502060401020303" pitchFamily="18" charset="0"/>
                <a:ea typeface="+mj-ea"/>
                <a:cs typeface="+mj-cs"/>
              </a:rPr>
              <a:t>Immediate Jeopardy (IJ)</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77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Shape 9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Rectangle 9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b="1">
                <a:solidFill>
                  <a:srgbClr val="FFFFFF"/>
                </a:solidFill>
                <a:latin typeface="Perpetua" panose="02020502060401020303" pitchFamily="18" charset="0"/>
              </a:rPr>
              <a:t>Immediate Jeopardy (IJ)</a:t>
            </a:r>
          </a:p>
        </p:txBody>
      </p:sp>
      <p:graphicFrame>
        <p:nvGraphicFramePr>
          <p:cNvPr id="23" name="Content Placeholder 2">
            <a:extLst>
              <a:ext uri="{FF2B5EF4-FFF2-40B4-BE49-F238E27FC236}">
                <a16:creationId xmlns:a16="http://schemas.microsoft.com/office/drawing/2014/main" id="{91184ACA-5796-1192-A9F8-5A20CDF8AB29}"/>
              </a:ext>
            </a:extLst>
          </p:cNvPr>
          <p:cNvGraphicFramePr>
            <a:graphicFrameLocks noGrp="1"/>
          </p:cNvGraphicFramePr>
          <p:nvPr>
            <p:ph idx="1"/>
            <p:extLst>
              <p:ext uri="{D42A27DB-BD31-4B8C-83A1-F6EECF244321}">
                <p14:modId xmlns:p14="http://schemas.microsoft.com/office/powerpoint/2010/main" val="1523075157"/>
              </p:ext>
            </p:extLst>
          </p:nvPr>
        </p:nvGraphicFramePr>
        <p:xfrm>
          <a:off x="3422883" y="304800"/>
          <a:ext cx="5263917"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946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b="1">
                <a:solidFill>
                  <a:srgbClr val="FFFFFF"/>
                </a:solidFill>
                <a:latin typeface="Perpetua" panose="02020502060401020303" pitchFamily="18" charset="0"/>
              </a:rPr>
              <a:t>Key Components of an IJ</a:t>
            </a:r>
          </a:p>
        </p:txBody>
      </p:sp>
      <p:sp>
        <p:nvSpPr>
          <p:cNvPr id="3" name="Content Placeholder 2"/>
          <p:cNvSpPr>
            <a:spLocks noGrp="1"/>
          </p:cNvSpPr>
          <p:nvPr>
            <p:ph idx="1"/>
          </p:nvPr>
        </p:nvSpPr>
        <p:spPr>
          <a:xfrm>
            <a:off x="266698" y="1859959"/>
            <a:ext cx="8610599" cy="4778056"/>
          </a:xfrm>
        </p:spPr>
        <p:txBody>
          <a:bodyPr anchor="ctr">
            <a:noAutofit/>
          </a:bodyPr>
          <a:lstStyle/>
          <a:p>
            <a:pPr marL="385763" indent="-385763">
              <a:buAutoNum type="arabicPeriod"/>
            </a:pPr>
            <a:r>
              <a:rPr lang="en-US" sz="2400" b="1" u="sng" dirty="0">
                <a:effectLst>
                  <a:outerShdw blurRad="38100" dist="38100" dir="2700000" algn="tl">
                    <a:srgbClr val="000000">
                      <a:alpha val="43137"/>
                    </a:srgbClr>
                  </a:outerShdw>
                </a:effectLst>
                <a:latin typeface="Perpetua" panose="02020502060401020303" pitchFamily="18" charset="0"/>
              </a:rPr>
              <a:t>Non-Compliance</a:t>
            </a:r>
            <a:r>
              <a:rPr lang="en-US" sz="2400" b="1" dirty="0">
                <a:latin typeface="Perpetua" panose="02020502060401020303" pitchFamily="18" charset="0"/>
              </a:rPr>
              <a:t>:  An entity has failed to meet one or more federal health, safety, and/or quality regulations.</a:t>
            </a:r>
          </a:p>
          <a:p>
            <a:pPr marL="0" indent="0">
              <a:buNone/>
            </a:pPr>
            <a:r>
              <a:rPr lang="en-US" sz="2400" b="1" i="1" dirty="0">
                <a:effectLst>
                  <a:outerShdw blurRad="38100" dist="38100" dir="2700000" algn="tl">
                    <a:srgbClr val="000000">
                      <a:alpha val="43137"/>
                    </a:srgbClr>
                  </a:outerShdw>
                </a:effectLst>
                <a:latin typeface="Perpetua" panose="02020502060401020303" pitchFamily="18" charset="0"/>
              </a:rPr>
              <a:t>And</a:t>
            </a:r>
          </a:p>
          <a:p>
            <a:pPr marL="385763" indent="-385763">
              <a:buAutoNum type="arabicPeriod" startAt="2"/>
            </a:pPr>
            <a:r>
              <a:rPr lang="en-US" sz="2400" b="1" u="sng" dirty="0">
                <a:effectLst>
                  <a:outerShdw blurRad="38100" dist="38100" dir="2700000" algn="tl">
                    <a:srgbClr val="000000">
                      <a:alpha val="43137"/>
                    </a:srgbClr>
                  </a:outerShdw>
                </a:effectLst>
                <a:latin typeface="Perpetua" panose="02020502060401020303" pitchFamily="18" charset="0"/>
              </a:rPr>
              <a:t>Serious Adverse Outcome </a:t>
            </a:r>
            <a:r>
              <a:rPr lang="en-US" sz="2400" b="1" u="sng" dirty="0">
                <a:latin typeface="Perpetua" panose="02020502060401020303" pitchFamily="18" charset="0"/>
              </a:rPr>
              <a:t>or Likely Serious Adverse Outcome</a:t>
            </a:r>
            <a:r>
              <a:rPr lang="en-US" sz="2400" b="1" dirty="0">
                <a:latin typeface="Perpetua" panose="02020502060401020303" pitchFamily="18" charset="0"/>
              </a:rPr>
              <a:t>:  As a result of the identified non-compliance, serious injury, serious harm, serious impairment or death has occurred, is occurring or is likely to occur.</a:t>
            </a:r>
          </a:p>
          <a:p>
            <a:pPr marL="0" indent="0">
              <a:buNone/>
            </a:pPr>
            <a:r>
              <a:rPr lang="en-US" sz="2400" b="1" i="1" dirty="0">
                <a:effectLst>
                  <a:outerShdw blurRad="38100" dist="38100" dir="2700000" algn="tl">
                    <a:srgbClr val="000000">
                      <a:alpha val="43137"/>
                    </a:srgbClr>
                  </a:outerShdw>
                </a:effectLst>
                <a:latin typeface="Perpetua" panose="02020502060401020303" pitchFamily="18" charset="0"/>
              </a:rPr>
              <a:t>And</a:t>
            </a:r>
          </a:p>
          <a:p>
            <a:pPr marL="0" indent="0">
              <a:buNone/>
              <a:tabLst>
                <a:tab pos="344488" algn="l"/>
              </a:tabLst>
            </a:pPr>
            <a:r>
              <a:rPr lang="en-US" sz="2400" b="1" dirty="0">
                <a:latin typeface="Perpetua" panose="02020502060401020303" pitchFamily="18" charset="0"/>
              </a:rPr>
              <a:t>3.  </a:t>
            </a:r>
            <a:r>
              <a:rPr lang="en-US" sz="2400" b="1" u="sng" dirty="0">
                <a:latin typeface="Perpetua" panose="02020502060401020303" pitchFamily="18" charset="0"/>
              </a:rPr>
              <a:t>Need for Immediate Action</a:t>
            </a:r>
            <a:r>
              <a:rPr lang="en-US" sz="2400" b="1" dirty="0">
                <a:latin typeface="Perpetua" panose="02020502060401020303" pitchFamily="18" charset="0"/>
              </a:rPr>
              <a:t>:  The non-compliance creates a 	need for immediate corrective action by the provider to 	prevent serious injury, harm, impairment or death from 	occurring or reoccurring. </a:t>
            </a:r>
          </a:p>
        </p:txBody>
      </p:sp>
    </p:spTree>
    <p:extLst>
      <p:ext uri="{BB962C8B-B14F-4D97-AF65-F5344CB8AC3E}">
        <p14:creationId xmlns:p14="http://schemas.microsoft.com/office/powerpoint/2010/main" val="2407963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200" b="1">
                <a:solidFill>
                  <a:srgbClr val="FFFFFF"/>
                </a:solidFill>
                <a:latin typeface="Perpetua" panose="02020502060401020303" pitchFamily="18" charset="0"/>
              </a:rPr>
              <a:t>If the survey team Identifies an IJ at your agency</a:t>
            </a:r>
          </a:p>
        </p:txBody>
      </p:sp>
      <p:sp>
        <p:nvSpPr>
          <p:cNvPr id="3" name="Content Placeholder 2"/>
          <p:cNvSpPr>
            <a:spLocks noGrp="1"/>
          </p:cNvSpPr>
          <p:nvPr>
            <p:ph idx="1"/>
          </p:nvPr>
        </p:nvSpPr>
        <p:spPr>
          <a:xfrm>
            <a:off x="3101106" y="152400"/>
            <a:ext cx="5966693" cy="6553200"/>
          </a:xfrm>
        </p:spPr>
        <p:txBody>
          <a:bodyPr anchor="ctr">
            <a:noAutofit/>
          </a:bodyPr>
          <a:lstStyle/>
          <a:p>
            <a:pPr>
              <a:buFont typeface="Wingdings" panose="05000000000000000000" pitchFamily="2" charset="2"/>
              <a:buChar char="Ø"/>
            </a:pPr>
            <a:r>
              <a:rPr lang="en-US" sz="2400" b="1" u="sng" dirty="0">
                <a:latin typeface="Perpetua" panose="02020502060401020303" pitchFamily="18" charset="0"/>
              </a:rPr>
              <a:t>Template</a:t>
            </a:r>
            <a:r>
              <a:rPr lang="en-US" sz="2400" b="1" dirty="0">
                <a:latin typeface="Perpetua" panose="02020502060401020303" pitchFamily="18" charset="0"/>
              </a:rPr>
              <a:t> – An IJ template will be provided to the administrator describing the IJ.  At this point CMS has already had input about the IJ determination. </a:t>
            </a:r>
          </a:p>
          <a:p>
            <a:pPr>
              <a:buFont typeface="Wingdings" panose="05000000000000000000" pitchFamily="2" charset="2"/>
              <a:buChar char="Ø"/>
            </a:pPr>
            <a:r>
              <a:rPr lang="en-US" sz="2400" b="1" u="sng" dirty="0">
                <a:latin typeface="Perpetua" panose="02020502060401020303" pitchFamily="18" charset="0"/>
              </a:rPr>
              <a:t>Removal Plan </a:t>
            </a:r>
            <a:r>
              <a:rPr lang="en-US" sz="2400" b="1" dirty="0">
                <a:latin typeface="Perpetua" panose="02020502060401020303" pitchFamily="18" charset="0"/>
              </a:rPr>
              <a:t>- You will develop a removal plan that has to be accepted and initiated within 48 hours of the template being provided.  This plan is sent to the lead state surveyor and reviewed by the state and CMS. </a:t>
            </a:r>
          </a:p>
          <a:p>
            <a:pPr>
              <a:buFont typeface="Wingdings" panose="05000000000000000000" pitchFamily="2" charset="2"/>
              <a:buChar char="Ø"/>
            </a:pPr>
            <a:r>
              <a:rPr lang="en-US" sz="2400" b="1" u="sng" dirty="0">
                <a:latin typeface="Perpetua" panose="02020502060401020303" pitchFamily="18" charset="0"/>
              </a:rPr>
              <a:t>Follow-up</a:t>
            </a:r>
            <a:r>
              <a:rPr lang="en-US" sz="2400" b="1" dirty="0">
                <a:latin typeface="Perpetua" panose="02020502060401020303" pitchFamily="18" charset="0"/>
              </a:rPr>
              <a:t> – If the removal plan is accepted then the surveyors will be back before 45</a:t>
            </a:r>
            <a:r>
              <a:rPr lang="en-US" sz="2400" b="1" baseline="30000" dirty="0">
                <a:latin typeface="Perpetua" panose="02020502060401020303" pitchFamily="18" charset="0"/>
              </a:rPr>
              <a:t>th</a:t>
            </a:r>
            <a:r>
              <a:rPr lang="en-US" sz="2400" b="1" dirty="0">
                <a:latin typeface="Perpetua" panose="02020502060401020303" pitchFamily="18" charset="0"/>
              </a:rPr>
              <a:t> day to revisit all the condition level tags found on the survey.  If the removal plan is not accepted, the team will be back ~23 days. </a:t>
            </a:r>
            <a:endParaRPr lang="en-US" sz="2400" b="1" u="sng" dirty="0">
              <a:latin typeface="Perpetua" panose="02020502060401020303" pitchFamily="18" charset="0"/>
            </a:endParaRPr>
          </a:p>
        </p:txBody>
      </p:sp>
    </p:spTree>
    <p:extLst>
      <p:ext uri="{BB962C8B-B14F-4D97-AF65-F5344CB8AC3E}">
        <p14:creationId xmlns:p14="http://schemas.microsoft.com/office/powerpoint/2010/main" val="574461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04800"/>
            <a:ext cx="5486400" cy="6248400"/>
          </a:xfrm>
          <a:prstGeom prst="rect">
            <a:avLst/>
          </a:prstGeom>
        </p:spPr>
      </p:pic>
    </p:spTree>
    <p:extLst>
      <p:ext uri="{BB962C8B-B14F-4D97-AF65-F5344CB8AC3E}">
        <p14:creationId xmlns:p14="http://schemas.microsoft.com/office/powerpoint/2010/main" val="2243239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016" y="646393"/>
            <a:ext cx="2678329" cy="3451745"/>
          </a:xfrm>
        </p:spPr>
        <p:txBody>
          <a:bodyPr anchor="b">
            <a:normAutofit/>
          </a:bodyPr>
          <a:lstStyle/>
          <a:p>
            <a:r>
              <a:rPr lang="en-US" sz="3500" b="1" dirty="0">
                <a:solidFill>
                  <a:srgbClr val="FFFFFF"/>
                </a:solidFill>
                <a:latin typeface="Perpetua" panose="02020502060401020303" pitchFamily="18" charset="0"/>
              </a:rPr>
              <a:t>Key Points in Appendix Q (IJ)</a:t>
            </a:r>
          </a:p>
        </p:txBody>
      </p:sp>
      <p:sp>
        <p:nvSpPr>
          <p:cNvPr id="3" name="Content Placeholder 2"/>
          <p:cNvSpPr>
            <a:spLocks noGrp="1"/>
          </p:cNvSpPr>
          <p:nvPr>
            <p:ph idx="1"/>
          </p:nvPr>
        </p:nvSpPr>
        <p:spPr>
          <a:xfrm>
            <a:off x="3118313" y="457200"/>
            <a:ext cx="5814293" cy="6096000"/>
          </a:xfrm>
        </p:spPr>
        <p:txBody>
          <a:bodyPr anchor="ctr">
            <a:noAutofit/>
          </a:bodyPr>
          <a:lstStyle/>
          <a:p>
            <a:pPr>
              <a:buFont typeface="Wingdings" panose="05000000000000000000" pitchFamily="2" charset="2"/>
              <a:buChar char="Ø"/>
            </a:pPr>
            <a:r>
              <a:rPr lang="en-US" sz="2400" b="1" dirty="0">
                <a:latin typeface="Perpetua" panose="02020502060401020303" pitchFamily="18" charset="0"/>
              </a:rPr>
              <a:t>An agency may state that they properly train and supervise staff and that it was a (Rogue) employee that violated the regulation; however, an agency cannot disown the acts of its employees and disassociate itself from the consequences of their actions to avoid a finding of non-compliance.</a:t>
            </a:r>
          </a:p>
          <a:p>
            <a:pPr>
              <a:buFont typeface="Wingdings" panose="05000000000000000000" pitchFamily="2" charset="2"/>
              <a:buChar char="Ø"/>
            </a:pPr>
            <a:r>
              <a:rPr lang="en-US" sz="2400" b="1" dirty="0">
                <a:latin typeface="Perpetua" panose="02020502060401020303" pitchFamily="18" charset="0"/>
              </a:rPr>
              <a:t>Surveyor accepting the written removal plan does not mean the IJ did not occur.</a:t>
            </a:r>
          </a:p>
          <a:p>
            <a:pPr>
              <a:buFont typeface="Wingdings" panose="05000000000000000000" pitchFamily="2" charset="2"/>
              <a:buChar char="Ø"/>
            </a:pPr>
            <a:r>
              <a:rPr lang="en-US" sz="2400" b="1" dirty="0">
                <a:latin typeface="Perpetua" panose="02020502060401020303" pitchFamily="18" charset="0"/>
              </a:rPr>
              <a:t>If the removal plan cannot be accepted and implemented prior to the exit conference, the IJ continues until an onsite revisit is completed.</a:t>
            </a:r>
          </a:p>
        </p:txBody>
      </p:sp>
    </p:spTree>
    <p:extLst>
      <p:ext uri="{BB962C8B-B14F-4D97-AF65-F5344CB8AC3E}">
        <p14:creationId xmlns:p14="http://schemas.microsoft.com/office/powerpoint/2010/main" val="360571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1" y="586855"/>
            <a:ext cx="2522466" cy="3387497"/>
          </a:xfrm>
        </p:spPr>
        <p:txBody>
          <a:bodyPr vert="horz" lIns="91440" tIns="45720" rIns="91440" bIns="45720" rtlCol="0" anchor="b">
            <a:normAutofit/>
          </a:bodyPr>
          <a:lstStyle/>
          <a:p>
            <a:pPr algn="r">
              <a:lnSpc>
                <a:spcPct val="90000"/>
              </a:lnSpc>
            </a:pPr>
            <a:r>
              <a:rPr lang="en-US" sz="3600" b="1" u="sng" kern="1200" dirty="0">
                <a:solidFill>
                  <a:srgbClr val="FFFFFF"/>
                </a:solidFill>
                <a:latin typeface="Perpetua" panose="02020502060401020303" pitchFamily="18" charset="0"/>
              </a:rPr>
              <a:t>Surveyor 101: Regulations</a:t>
            </a:r>
          </a:p>
        </p:txBody>
      </p:sp>
      <p:sp>
        <p:nvSpPr>
          <p:cNvPr id="3" name="TextBox 2"/>
          <p:cNvSpPr txBox="1"/>
          <p:nvPr/>
        </p:nvSpPr>
        <p:spPr>
          <a:xfrm>
            <a:off x="3298985" y="76200"/>
            <a:ext cx="5225219" cy="6553200"/>
          </a:xfrm>
          <a:prstGeom prst="rect">
            <a:avLst/>
          </a:prstGeom>
        </p:spPr>
        <p:txBody>
          <a:bodyPr vert="horz" lIns="91440" tIns="45720" rIns="91440" bIns="45720" rtlCol="0" anchor="ctr">
            <a:normAutofit fontScale="92500" lnSpcReduction="20000"/>
          </a:bodyPr>
          <a:lstStyle/>
          <a:p>
            <a:pPr marL="285750" indent="-228600">
              <a:lnSpc>
                <a:spcPct val="90000"/>
              </a:lnSpc>
              <a:spcAft>
                <a:spcPts val="600"/>
              </a:spcAft>
              <a:buFont typeface="Arial" panose="020B0604020202020204" pitchFamily="34" charset="0"/>
              <a:buChar char="•"/>
            </a:pPr>
            <a:r>
              <a:rPr lang="en-US" sz="3200" dirty="0">
                <a:latin typeface="Perpetua" panose="02020502060401020303" pitchFamily="18" charset="0"/>
              </a:rPr>
              <a:t>CMS Conditions of Participation (CoPs)</a:t>
            </a:r>
          </a:p>
          <a:p>
            <a:pPr marL="285750" indent="-228600">
              <a:lnSpc>
                <a:spcPct val="90000"/>
              </a:lnSpc>
              <a:spcAft>
                <a:spcPts val="600"/>
              </a:spcAft>
              <a:buFont typeface="Arial" panose="020B0604020202020204" pitchFamily="34" charset="0"/>
              <a:buChar char="•"/>
            </a:pPr>
            <a:endParaRPr lang="en-US" sz="3200" dirty="0">
              <a:latin typeface="Perpetua" panose="02020502060401020303" pitchFamily="18" charset="0"/>
            </a:endParaRPr>
          </a:p>
          <a:p>
            <a:pPr marL="285750" indent="-228600">
              <a:lnSpc>
                <a:spcPct val="90000"/>
              </a:lnSpc>
              <a:spcAft>
                <a:spcPts val="600"/>
              </a:spcAft>
              <a:buFont typeface="Arial" panose="020B0604020202020204" pitchFamily="34" charset="0"/>
              <a:buChar char="•"/>
            </a:pPr>
            <a:r>
              <a:rPr lang="en-US" sz="3200" dirty="0">
                <a:latin typeface="Perpetua" panose="02020502060401020303" pitchFamily="18" charset="0"/>
              </a:rPr>
              <a:t>CFRs </a:t>
            </a:r>
            <a:r>
              <a:rPr lang="en-US" sz="3000" dirty="0">
                <a:latin typeface="Perpetua" panose="02020502060401020303" pitchFamily="18" charset="0"/>
              </a:rPr>
              <a:t>(Code of Federal Regulations)</a:t>
            </a:r>
          </a:p>
          <a:p>
            <a:pPr marL="285750" indent="-228600">
              <a:lnSpc>
                <a:spcPct val="90000"/>
              </a:lnSpc>
              <a:spcAft>
                <a:spcPts val="600"/>
              </a:spcAft>
              <a:buFont typeface="Arial" panose="020B0604020202020204" pitchFamily="34" charset="0"/>
              <a:buChar char="•"/>
            </a:pPr>
            <a:endParaRPr lang="en-US" sz="2400" dirty="0">
              <a:latin typeface="Perpetua" panose="02020502060401020303" pitchFamily="18" charset="0"/>
            </a:endParaRPr>
          </a:p>
          <a:p>
            <a:pPr marL="285750" indent="-228600">
              <a:lnSpc>
                <a:spcPct val="90000"/>
              </a:lnSpc>
              <a:spcAft>
                <a:spcPts val="600"/>
              </a:spcAft>
              <a:buFont typeface="Arial" panose="020B0604020202020204" pitchFamily="34" charset="0"/>
              <a:buChar char="•"/>
            </a:pPr>
            <a:r>
              <a:rPr lang="en-US" sz="3200" dirty="0">
                <a:latin typeface="Perpetua" panose="02020502060401020303" pitchFamily="18" charset="0"/>
              </a:rPr>
              <a:t>State Operations Manual (SOM)</a:t>
            </a:r>
          </a:p>
          <a:p>
            <a:pPr marL="285750" indent="-228600">
              <a:lnSpc>
                <a:spcPct val="90000"/>
              </a:lnSpc>
              <a:spcAft>
                <a:spcPts val="600"/>
              </a:spcAft>
              <a:buFont typeface="Arial" panose="020B0604020202020204" pitchFamily="34" charset="0"/>
              <a:buChar char="•"/>
            </a:pPr>
            <a:endParaRPr lang="en-US" sz="3200" dirty="0">
              <a:latin typeface="Perpetua" panose="02020502060401020303" pitchFamily="18" charset="0"/>
            </a:endParaRPr>
          </a:p>
          <a:p>
            <a:pPr marL="285750" indent="-228600">
              <a:lnSpc>
                <a:spcPct val="90000"/>
              </a:lnSpc>
              <a:spcAft>
                <a:spcPts val="600"/>
              </a:spcAft>
              <a:buFont typeface="Arial" panose="020B0604020202020204" pitchFamily="34" charset="0"/>
              <a:buChar char="•"/>
            </a:pPr>
            <a:r>
              <a:rPr lang="en-US" sz="3200" dirty="0">
                <a:latin typeface="Perpetua" panose="02020502060401020303" pitchFamily="18" charset="0"/>
              </a:rPr>
              <a:t>State Statutes (</a:t>
            </a:r>
            <a:r>
              <a:rPr lang="en-US" sz="3200" dirty="0" err="1">
                <a:latin typeface="Perpetua" panose="02020502060401020303" pitchFamily="18" charset="0"/>
              </a:rPr>
              <a:t>RSMo</a:t>
            </a:r>
            <a:r>
              <a:rPr lang="en-US" sz="3200" dirty="0">
                <a:latin typeface="Perpetua" panose="02020502060401020303" pitchFamily="18" charset="0"/>
              </a:rPr>
              <a:t>)</a:t>
            </a:r>
          </a:p>
          <a:p>
            <a:pPr marL="285750" indent="-228600">
              <a:lnSpc>
                <a:spcPct val="90000"/>
              </a:lnSpc>
              <a:spcAft>
                <a:spcPts val="600"/>
              </a:spcAft>
              <a:buFont typeface="Arial" panose="020B0604020202020204" pitchFamily="34" charset="0"/>
              <a:buChar char="•"/>
            </a:pPr>
            <a:endParaRPr lang="en-US" sz="3200" dirty="0">
              <a:latin typeface="Perpetua" panose="02020502060401020303" pitchFamily="18" charset="0"/>
            </a:endParaRPr>
          </a:p>
          <a:p>
            <a:pPr marL="285750" indent="-228600">
              <a:lnSpc>
                <a:spcPct val="90000"/>
              </a:lnSpc>
              <a:spcAft>
                <a:spcPts val="600"/>
              </a:spcAft>
              <a:buFont typeface="Arial" panose="020B0604020202020204" pitchFamily="34" charset="0"/>
              <a:buChar char="•"/>
            </a:pPr>
            <a:r>
              <a:rPr lang="en-US" sz="3200" dirty="0">
                <a:latin typeface="Perpetua" panose="02020502060401020303" pitchFamily="18" charset="0"/>
              </a:rPr>
              <a:t>CSRs (State Rules)</a:t>
            </a:r>
          </a:p>
          <a:p>
            <a:pPr marL="285750" indent="-228600">
              <a:lnSpc>
                <a:spcPct val="90000"/>
              </a:lnSpc>
              <a:spcAft>
                <a:spcPts val="600"/>
              </a:spcAft>
              <a:buFont typeface="Arial" panose="020B0604020202020204" pitchFamily="34" charset="0"/>
              <a:buChar char="•"/>
            </a:pPr>
            <a:endParaRPr lang="en-US" sz="3200" dirty="0">
              <a:latin typeface="Perpetua" panose="02020502060401020303" pitchFamily="18" charset="0"/>
            </a:endParaRPr>
          </a:p>
          <a:p>
            <a:pPr marL="285750" indent="-228600">
              <a:lnSpc>
                <a:spcPct val="90000"/>
              </a:lnSpc>
              <a:spcAft>
                <a:spcPts val="600"/>
              </a:spcAft>
              <a:buFont typeface="Arial" panose="020B0604020202020204" pitchFamily="34" charset="0"/>
              <a:buChar char="•"/>
            </a:pPr>
            <a:r>
              <a:rPr lang="en-US" sz="3200" dirty="0">
                <a:latin typeface="Perpetua" panose="02020502060401020303" pitchFamily="18" charset="0"/>
              </a:rPr>
              <a:t>Medicare Benefit Manual</a:t>
            </a:r>
          </a:p>
          <a:p>
            <a:pPr marL="285750" indent="-228600">
              <a:lnSpc>
                <a:spcPct val="90000"/>
              </a:lnSpc>
              <a:spcAft>
                <a:spcPts val="600"/>
              </a:spcAft>
              <a:buFont typeface="Arial" panose="020B0604020202020204" pitchFamily="34" charset="0"/>
              <a:buChar char="•"/>
            </a:pPr>
            <a:endParaRPr lang="en-US" sz="3200" dirty="0">
              <a:latin typeface="Perpetua" panose="02020502060401020303" pitchFamily="18" charset="0"/>
            </a:endParaRPr>
          </a:p>
          <a:p>
            <a:pPr marL="285750" indent="-228600">
              <a:lnSpc>
                <a:spcPct val="90000"/>
              </a:lnSpc>
              <a:spcAft>
                <a:spcPts val="600"/>
              </a:spcAft>
              <a:buFont typeface="Arial" panose="020B0604020202020204" pitchFamily="34" charset="0"/>
              <a:buChar char="•"/>
            </a:pPr>
            <a:r>
              <a:rPr lang="en-US" sz="3200" dirty="0">
                <a:latin typeface="Perpetua" panose="02020502060401020303" pitchFamily="18" charset="0"/>
              </a:rPr>
              <a:t>HIPAA</a:t>
            </a:r>
          </a:p>
          <a:p>
            <a:pPr marL="285750" indent="-228600">
              <a:lnSpc>
                <a:spcPct val="90000"/>
              </a:lnSpc>
              <a:spcAft>
                <a:spcPts val="600"/>
              </a:spcAft>
              <a:buFont typeface="Arial" panose="020B0604020202020204" pitchFamily="34" charset="0"/>
              <a:buChar char="•"/>
            </a:pPr>
            <a:endParaRPr lang="en-US" sz="3200" dirty="0">
              <a:latin typeface="Perpetua" panose="02020502060401020303" pitchFamily="18" charset="0"/>
            </a:endParaRPr>
          </a:p>
          <a:p>
            <a:pPr marL="285750" indent="-228600">
              <a:lnSpc>
                <a:spcPct val="90000"/>
              </a:lnSpc>
              <a:spcAft>
                <a:spcPts val="600"/>
              </a:spcAft>
              <a:buFont typeface="Arial" panose="020B0604020202020204" pitchFamily="34" charset="0"/>
              <a:buChar char="•"/>
            </a:pPr>
            <a:r>
              <a:rPr lang="en-US" sz="3200" dirty="0">
                <a:latin typeface="Perpetua" panose="02020502060401020303" pitchFamily="18" charset="0"/>
              </a:rPr>
              <a:t>OSHA</a:t>
            </a:r>
          </a:p>
        </p:txBody>
      </p:sp>
    </p:spTree>
    <p:extLst>
      <p:ext uri="{BB962C8B-B14F-4D97-AF65-F5344CB8AC3E}">
        <p14:creationId xmlns:p14="http://schemas.microsoft.com/office/powerpoint/2010/main" val="33097451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020806"/>
            <a:ext cx="8076005" cy="1117061"/>
          </a:xfrm>
        </p:spPr>
        <p:txBody>
          <a:bodyPr anchor="ctr">
            <a:normAutofit/>
          </a:bodyPr>
          <a:lstStyle/>
          <a:p>
            <a:r>
              <a:rPr lang="en-US" sz="6000" b="1" dirty="0">
                <a:solidFill>
                  <a:schemeClr val="tx1"/>
                </a:solidFill>
                <a:latin typeface="Perpetua" panose="02020502060401020303" pitchFamily="18" charset="0"/>
              </a:rPr>
              <a:t>BUREAU STATISTICS</a:t>
            </a:r>
          </a:p>
        </p:txBody>
      </p:sp>
      <p:pic>
        <p:nvPicPr>
          <p:cNvPr id="4" name="Picture 3">
            <a:extLst>
              <a:ext uri="{FF2B5EF4-FFF2-40B4-BE49-F238E27FC236}">
                <a16:creationId xmlns:a16="http://schemas.microsoft.com/office/drawing/2014/main" id="{7F8820B0-42AB-17ED-8021-BA37BEA2F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851" y="2935967"/>
            <a:ext cx="6342296" cy="3568334"/>
          </a:xfrm>
          <a:prstGeom prst="rect">
            <a:avLst/>
          </a:prstGeom>
        </p:spPr>
      </p:pic>
    </p:spTree>
    <p:extLst>
      <p:ext uri="{BB962C8B-B14F-4D97-AF65-F5344CB8AC3E}">
        <p14:creationId xmlns:p14="http://schemas.microsoft.com/office/powerpoint/2010/main" val="1210902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Chart 6">
            <a:extLst>
              <a:ext uri="{FF2B5EF4-FFF2-40B4-BE49-F238E27FC236}">
                <a16:creationId xmlns:a16="http://schemas.microsoft.com/office/drawing/2014/main" id="{9D82804D-FF02-F24B-E6B8-69779F128F45}"/>
              </a:ext>
            </a:extLst>
          </p:cNvPr>
          <p:cNvGraphicFramePr/>
          <p:nvPr>
            <p:extLst>
              <p:ext uri="{D42A27DB-BD31-4B8C-83A1-F6EECF244321}">
                <p14:modId xmlns:p14="http://schemas.microsoft.com/office/powerpoint/2010/main" val="2897963569"/>
              </p:ext>
            </p:extLst>
          </p:nvPr>
        </p:nvGraphicFramePr>
        <p:xfrm>
          <a:off x="171450" y="228600"/>
          <a:ext cx="836295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168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126326664"/>
              </p:ext>
            </p:extLst>
          </p:nvPr>
        </p:nvGraphicFramePr>
        <p:xfrm>
          <a:off x="482600" y="643466"/>
          <a:ext cx="8178799"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0283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7859176"/>
              </p:ext>
            </p:extLst>
          </p:nvPr>
        </p:nvGraphicFramePr>
        <p:xfrm>
          <a:off x="482600" y="643466"/>
          <a:ext cx="8178799"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5631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69585224"/>
              </p:ext>
            </p:extLst>
          </p:nvPr>
        </p:nvGraphicFramePr>
        <p:xfrm>
          <a:off x="482600" y="643466"/>
          <a:ext cx="8178799"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3575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4"/>
          <p:cNvGraphicFramePr>
            <a:graphicFrameLocks/>
          </p:cNvGraphicFramePr>
          <p:nvPr>
            <p:extLst>
              <p:ext uri="{D42A27DB-BD31-4B8C-83A1-F6EECF244321}">
                <p14:modId xmlns:p14="http://schemas.microsoft.com/office/powerpoint/2010/main" val="753160374"/>
              </p:ext>
            </p:extLst>
          </p:nvPr>
        </p:nvGraphicFramePr>
        <p:xfrm>
          <a:off x="482600" y="643466"/>
          <a:ext cx="8178799"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04097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D82804D-FF02-F24B-E6B8-69779F128F45}"/>
              </a:ext>
            </a:extLst>
          </p:cNvPr>
          <p:cNvGraphicFramePr/>
          <p:nvPr>
            <p:extLst>
              <p:ext uri="{D42A27DB-BD31-4B8C-83A1-F6EECF244321}">
                <p14:modId xmlns:p14="http://schemas.microsoft.com/office/powerpoint/2010/main" val="927227457"/>
              </p:ext>
            </p:extLst>
          </p:nvPr>
        </p:nvGraphicFramePr>
        <p:xfrm>
          <a:off x="482600" y="304800"/>
          <a:ext cx="8178799" cy="632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7695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descr="A picture containing person, wall, person, indoor&#10;&#10;Description automatically generated">
            <a:extLst>
              <a:ext uri="{FF2B5EF4-FFF2-40B4-BE49-F238E27FC236}">
                <a16:creationId xmlns:a16="http://schemas.microsoft.com/office/drawing/2014/main" id="{7E1152F2-175B-348D-1201-FD2744F04A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4289" y="4199089"/>
            <a:ext cx="2672598" cy="2547290"/>
          </a:xfrm>
          <a:prstGeom prst="rect">
            <a:avLst/>
          </a:prstGeom>
        </p:spPr>
      </p:pic>
      <p:pic>
        <p:nvPicPr>
          <p:cNvPr id="21" name="Picture 20" descr="A picture containing person, wall, indoor, person&#10;&#10;Description automatically generated">
            <a:extLst>
              <a:ext uri="{FF2B5EF4-FFF2-40B4-BE49-F238E27FC236}">
                <a16:creationId xmlns:a16="http://schemas.microsoft.com/office/drawing/2014/main" id="{112A587F-8432-6EE7-E203-959BCCA7E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27" y="4245211"/>
            <a:ext cx="1985035" cy="2547290"/>
          </a:xfrm>
          <a:prstGeom prst="rect">
            <a:avLst/>
          </a:prstGeom>
        </p:spPr>
      </p:pic>
      <p:pic>
        <p:nvPicPr>
          <p:cNvPr id="23" name="Picture 22" descr="A picture containing person, bed&#10;&#10;Description automatically generated">
            <a:extLst>
              <a:ext uri="{FF2B5EF4-FFF2-40B4-BE49-F238E27FC236}">
                <a16:creationId xmlns:a16="http://schemas.microsoft.com/office/drawing/2014/main" id="{8737019D-BB94-7145-27C6-723C89651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69" y="111620"/>
            <a:ext cx="8825061" cy="4040263"/>
          </a:xfrm>
          <a:prstGeom prst="rect">
            <a:avLst/>
          </a:prstGeom>
        </p:spPr>
      </p:pic>
      <p:sp>
        <p:nvSpPr>
          <p:cNvPr id="24" name="TextBox 23">
            <a:extLst>
              <a:ext uri="{FF2B5EF4-FFF2-40B4-BE49-F238E27FC236}">
                <a16:creationId xmlns:a16="http://schemas.microsoft.com/office/drawing/2014/main" id="{1827CFF4-A95F-5B29-3C1F-CFED7BA97B1B}"/>
              </a:ext>
            </a:extLst>
          </p:cNvPr>
          <p:cNvSpPr txBox="1"/>
          <p:nvPr/>
        </p:nvSpPr>
        <p:spPr>
          <a:xfrm>
            <a:off x="2362200" y="4495800"/>
            <a:ext cx="4107038" cy="923330"/>
          </a:xfrm>
          <a:prstGeom prst="rect">
            <a:avLst/>
          </a:prstGeom>
          <a:noFill/>
        </p:spPr>
        <p:txBody>
          <a:bodyPr wrap="square" rtlCol="0">
            <a:spAutoFit/>
          </a:bodyPr>
          <a:lstStyle/>
          <a:p>
            <a:r>
              <a:rPr lang="en-US" sz="5400" dirty="0"/>
              <a:t>CHAMPION</a:t>
            </a:r>
          </a:p>
        </p:txBody>
      </p:sp>
    </p:spTree>
    <p:extLst>
      <p:ext uri="{BB962C8B-B14F-4D97-AF65-F5344CB8AC3E}">
        <p14:creationId xmlns:p14="http://schemas.microsoft.com/office/powerpoint/2010/main" val="3437201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4"/>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6106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4"/>
          <p:cNvGraphicFramePr>
            <a:graphicFrameLocks/>
          </p:cNvGraphicFramePr>
          <p:nvPr>
            <p:extLst>
              <p:ext uri="{D42A27DB-BD31-4B8C-83A1-F6EECF244321}">
                <p14:modId xmlns:p14="http://schemas.microsoft.com/office/powerpoint/2010/main" val="2192715557"/>
              </p:ext>
            </p:extLst>
          </p:nvPr>
        </p:nvGraphicFramePr>
        <p:xfrm>
          <a:off x="482600" y="643466"/>
          <a:ext cx="8178799"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133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7BBD5B30-C741-4E67-AFD8-17917090A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14E7B4E8-8202-4A3E-1CC1-BC9EC6C2C6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03" r="16061"/>
          <a:stretch/>
        </p:blipFill>
        <p:spPr>
          <a:xfrm>
            <a:off x="5863187" y="10"/>
            <a:ext cx="3280813" cy="6857990"/>
          </a:xfrm>
          <a:custGeom>
            <a:avLst/>
            <a:gdLst/>
            <a:ahLst/>
            <a:cxnLst/>
            <a:rect l="l" t="t" r="r" b="b"/>
            <a:pathLst>
              <a:path w="4374417" h="685800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p:spPr>
      </p:pic>
      <p:pic>
        <p:nvPicPr>
          <p:cNvPr id="7" name="Picture 6" descr="A person sitting at a desk writing on a piece of paper&#10;&#10;Description automatically generated with medium confidence">
            <a:extLst>
              <a:ext uri="{FF2B5EF4-FFF2-40B4-BE49-F238E27FC236}">
                <a16:creationId xmlns:a16="http://schemas.microsoft.com/office/drawing/2014/main" id="{5CCB9263-A121-3592-1ED9-4860229FB9A9}"/>
              </a:ext>
            </a:extLst>
          </p:cNvPr>
          <p:cNvPicPr>
            <a:picLocks noChangeAspect="1"/>
          </p:cNvPicPr>
          <p:nvPr/>
        </p:nvPicPr>
        <p:blipFill rotWithShape="1">
          <a:blip r:embed="rId3">
            <a:extLst>
              <a:ext uri="{28A0092B-C50C-407E-A947-70E740481C1C}">
                <a14:useLocalDpi xmlns:a14="http://schemas.microsoft.com/office/drawing/2010/main" val="0"/>
              </a:ext>
            </a:extLst>
          </a:blip>
          <a:srcRect l="4990" r="20630" b="1"/>
          <a:stretch/>
        </p:blipFill>
        <p:spPr>
          <a:xfrm>
            <a:off x="2679239"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3" name="Picture 2" descr="Text, letter&#10;&#10;Description automatically generated">
            <a:extLst>
              <a:ext uri="{FF2B5EF4-FFF2-40B4-BE49-F238E27FC236}">
                <a16:creationId xmlns:a16="http://schemas.microsoft.com/office/drawing/2014/main" id="{77EFE403-FDFA-0366-32E7-C76F898C9C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355" b="25641"/>
          <a:stretch/>
        </p:blipFill>
        <p:spPr>
          <a:xfrm>
            <a:off x="2719018"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4" name="Freeform: Shape 14">
            <a:extLst>
              <a:ext uri="{FF2B5EF4-FFF2-40B4-BE49-F238E27FC236}">
                <a16:creationId xmlns:a16="http://schemas.microsoft.com/office/drawing/2014/main" id="{189BBEAA-BB93-4878-8C95-3C8AADE2E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97852"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6">
            <a:extLst>
              <a:ext uri="{FF2B5EF4-FFF2-40B4-BE49-F238E27FC236}">
                <a16:creationId xmlns:a16="http://schemas.microsoft.com/office/drawing/2014/main" id="{D529C0C6-AAEB-4982-A9E6-BC6A8B2AE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9878"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6316459-8F17-2E1C-E1FE-9FBC291D07C1}"/>
              </a:ext>
            </a:extLst>
          </p:cNvPr>
          <p:cNvSpPr txBox="1"/>
          <p:nvPr/>
        </p:nvSpPr>
        <p:spPr>
          <a:xfrm>
            <a:off x="329184" y="1508760"/>
            <a:ext cx="2803130" cy="2377440"/>
          </a:xfrm>
          <a:prstGeom prst="rect">
            <a:avLst/>
          </a:prstGeom>
        </p:spPr>
        <p:txBody>
          <a:bodyPr vert="horz" lIns="91440" tIns="45720" rIns="91440" bIns="45720" rtlCol="0" anchor="b">
            <a:normAutofit fontScale="70000" lnSpcReduction="20000"/>
          </a:bodyPr>
          <a:lstStyle/>
          <a:p>
            <a:pPr>
              <a:lnSpc>
                <a:spcPct val="90000"/>
              </a:lnSpc>
              <a:spcAft>
                <a:spcPts val="600"/>
              </a:spcAft>
            </a:pPr>
            <a:r>
              <a:rPr lang="en-US" sz="3500" kern="1200" dirty="0">
                <a:solidFill>
                  <a:srgbClr val="FFFF00"/>
                </a:solidFill>
                <a:latin typeface="+mj-lt"/>
                <a:ea typeface="+mj-ea"/>
                <a:cs typeface="+mj-cs"/>
              </a:rPr>
              <a:t>Champion Alert: </a:t>
            </a:r>
          </a:p>
          <a:p>
            <a:pPr>
              <a:lnSpc>
                <a:spcPct val="90000"/>
              </a:lnSpc>
              <a:spcAft>
                <a:spcPts val="600"/>
              </a:spcAft>
            </a:pPr>
            <a:endParaRPr lang="en-US" sz="3500" kern="1200" dirty="0">
              <a:solidFill>
                <a:schemeClr val="tx1"/>
              </a:solidFill>
              <a:latin typeface="+mj-lt"/>
              <a:ea typeface="+mj-ea"/>
              <a:cs typeface="+mj-cs"/>
            </a:endParaRPr>
          </a:p>
          <a:p>
            <a:pPr>
              <a:lnSpc>
                <a:spcPct val="90000"/>
              </a:lnSpc>
              <a:spcAft>
                <a:spcPts val="600"/>
              </a:spcAft>
            </a:pPr>
            <a:r>
              <a:rPr lang="en-US" sz="3500" kern="1200" dirty="0">
                <a:solidFill>
                  <a:schemeClr val="tx1"/>
                </a:solidFill>
                <a:latin typeface="+mj-lt"/>
                <a:ea typeface="+mj-ea"/>
                <a:cs typeface="+mj-cs"/>
              </a:rPr>
              <a:t>Lyndon B. Johnson</a:t>
            </a:r>
          </a:p>
          <a:p>
            <a:pPr>
              <a:lnSpc>
                <a:spcPct val="90000"/>
              </a:lnSpc>
              <a:spcAft>
                <a:spcPts val="600"/>
              </a:spcAft>
            </a:pPr>
            <a:endParaRPr lang="en-US" sz="3500" kern="1200" dirty="0">
              <a:solidFill>
                <a:schemeClr val="tx1"/>
              </a:solidFill>
              <a:latin typeface="+mj-lt"/>
              <a:ea typeface="+mj-ea"/>
              <a:cs typeface="+mj-cs"/>
            </a:endParaRPr>
          </a:p>
          <a:p>
            <a:pPr>
              <a:lnSpc>
                <a:spcPct val="90000"/>
              </a:lnSpc>
              <a:spcAft>
                <a:spcPts val="600"/>
              </a:spcAft>
            </a:pPr>
            <a:r>
              <a:rPr lang="en-US" sz="3500" dirty="0">
                <a:latin typeface="+mj-lt"/>
                <a:ea typeface="+mj-ea"/>
                <a:cs typeface="+mj-cs"/>
              </a:rPr>
              <a:t>1965 - Medicare and Medicaid Act</a:t>
            </a:r>
            <a:endParaRPr lang="en-US" sz="3500" kern="1200" dirty="0">
              <a:solidFill>
                <a:schemeClr val="tx1"/>
              </a:solidFill>
              <a:latin typeface="+mj-lt"/>
              <a:ea typeface="+mj-ea"/>
              <a:cs typeface="+mj-cs"/>
            </a:endParaRPr>
          </a:p>
        </p:txBody>
      </p:sp>
      <p:sp>
        <p:nvSpPr>
          <p:cNvPr id="26" name="Rectangle 18">
            <a:extLst>
              <a:ext uri="{FF2B5EF4-FFF2-40B4-BE49-F238E27FC236}">
                <a16:creationId xmlns:a16="http://schemas.microsoft.com/office/drawing/2014/main" id="{80D36F24-5EC0-4A09-9836-6580E1D4B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0">
            <a:extLst>
              <a:ext uri="{FF2B5EF4-FFF2-40B4-BE49-F238E27FC236}">
                <a16:creationId xmlns:a16="http://schemas.microsoft.com/office/drawing/2014/main" id="{7C0B334E-66E0-442A-8306-19629EC2D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4544568"/>
            <a:ext cx="256122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146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hart 4">
            <a:extLst>
              <a:ext uri="{FF2B5EF4-FFF2-40B4-BE49-F238E27FC236}">
                <a16:creationId xmlns:a16="http://schemas.microsoft.com/office/drawing/2014/main" id="{A71D2CB0-0325-339F-444C-7E9700ACA23E}"/>
              </a:ext>
            </a:extLst>
          </p:cNvPr>
          <p:cNvGraphicFramePr/>
          <p:nvPr>
            <p:extLst>
              <p:ext uri="{D42A27DB-BD31-4B8C-83A1-F6EECF244321}">
                <p14:modId xmlns:p14="http://schemas.microsoft.com/office/powerpoint/2010/main" val="1215134479"/>
              </p:ext>
            </p:extLst>
          </p:nvPr>
        </p:nvGraphicFramePr>
        <p:xfrm>
          <a:off x="457200" y="228599"/>
          <a:ext cx="8485632" cy="5638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29460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Chart 4">
            <a:extLst>
              <a:ext uri="{FF2B5EF4-FFF2-40B4-BE49-F238E27FC236}">
                <a16:creationId xmlns:a16="http://schemas.microsoft.com/office/drawing/2014/main" id="{A71D2CB0-0325-339F-444C-7E9700ACA23E}"/>
              </a:ext>
            </a:extLst>
          </p:cNvPr>
          <p:cNvGraphicFramePr/>
          <p:nvPr/>
        </p:nvGraphicFramePr>
        <p:xfrm>
          <a:off x="457200" y="228599"/>
          <a:ext cx="8485632" cy="58674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26227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hart 4">
            <a:extLst>
              <a:ext uri="{FF2B5EF4-FFF2-40B4-BE49-F238E27FC236}">
                <a16:creationId xmlns:a16="http://schemas.microsoft.com/office/drawing/2014/main" id="{A71D2CB0-0325-339F-444C-7E9700ACA23E}"/>
              </a:ext>
            </a:extLst>
          </p:cNvPr>
          <p:cNvGraphicFramePr/>
          <p:nvPr>
            <p:extLst>
              <p:ext uri="{D42A27DB-BD31-4B8C-83A1-F6EECF244321}">
                <p14:modId xmlns:p14="http://schemas.microsoft.com/office/powerpoint/2010/main" val="3197106630"/>
              </p:ext>
            </p:extLst>
          </p:nvPr>
        </p:nvGraphicFramePr>
        <p:xfrm>
          <a:off x="198882" y="228600"/>
          <a:ext cx="874395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06104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hart 4">
            <a:extLst>
              <a:ext uri="{FF2B5EF4-FFF2-40B4-BE49-F238E27FC236}">
                <a16:creationId xmlns:a16="http://schemas.microsoft.com/office/drawing/2014/main" id="{A71D2CB0-0325-339F-444C-7E9700ACA23E}"/>
              </a:ext>
            </a:extLst>
          </p:cNvPr>
          <p:cNvGraphicFramePr/>
          <p:nvPr>
            <p:extLst>
              <p:ext uri="{D42A27DB-BD31-4B8C-83A1-F6EECF244321}">
                <p14:modId xmlns:p14="http://schemas.microsoft.com/office/powerpoint/2010/main" val="2869534868"/>
              </p:ext>
            </p:extLst>
          </p:nvPr>
        </p:nvGraphicFramePr>
        <p:xfrm>
          <a:off x="198882" y="228600"/>
          <a:ext cx="8743950" cy="5362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2802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4"/>
          <p:cNvGraphicFramePr>
            <a:graphicFrameLocks/>
          </p:cNvGraphicFramePr>
          <p:nvPr/>
        </p:nvGraphicFramePr>
        <p:xfrm>
          <a:off x="482600" y="643466"/>
          <a:ext cx="8178799"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06555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248400" cy="6248400"/>
          </a:xfrm>
          <a:prstGeom prst="rect">
            <a:avLst/>
          </a:prstGeom>
        </p:spPr>
      </p:pic>
    </p:spTree>
    <p:extLst>
      <p:ext uri="{BB962C8B-B14F-4D97-AF65-F5344CB8AC3E}">
        <p14:creationId xmlns:p14="http://schemas.microsoft.com/office/powerpoint/2010/main" val="28435999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7200" y="5486400"/>
            <a:ext cx="7886700" cy="1114382"/>
          </a:xfrm>
          <a:prstGeom prst="rect">
            <a:avLst/>
          </a:prstGeom>
        </p:spPr>
        <p:txBody>
          <a:bodyPr vert="horz" lIns="91440" tIns="45720" rIns="91440" bIns="45720" rtlCol="0" anchor="ctr">
            <a:normAutofit lnSpcReduction="10000"/>
          </a:bodyPr>
          <a:lstStyle/>
          <a:p>
            <a:pPr algn="ctr">
              <a:lnSpc>
                <a:spcPct val="90000"/>
              </a:lnSpc>
              <a:spcAft>
                <a:spcPts val="600"/>
              </a:spcAft>
            </a:pPr>
            <a:r>
              <a:rPr lang="en-US" sz="3500" b="1" dirty="0">
                <a:latin typeface="+mj-lt"/>
                <a:ea typeface="+mj-ea"/>
                <a:cs typeface="+mj-cs"/>
              </a:rPr>
              <a:t>Robin Swarnes: </a:t>
            </a:r>
          </a:p>
          <a:p>
            <a:pPr algn="ctr">
              <a:lnSpc>
                <a:spcPct val="90000"/>
              </a:lnSpc>
              <a:spcAft>
                <a:spcPts val="600"/>
              </a:spcAft>
            </a:pPr>
            <a:r>
              <a:rPr lang="en-US" sz="3500" b="1" dirty="0">
                <a:latin typeface="+mj-lt"/>
                <a:ea typeface="+mj-ea"/>
                <a:cs typeface="+mj-cs"/>
              </a:rPr>
              <a:t>Next up to talk about OASIS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6878"/>
          <a:stretch/>
        </p:blipFill>
        <p:spPr>
          <a:xfrm>
            <a:off x="20" y="10"/>
            <a:ext cx="9143980" cy="5014697"/>
          </a:xfrm>
          <a:prstGeom prst="rect">
            <a:avLst/>
          </a:prstGeom>
        </p:spPr>
      </p:pic>
    </p:spTree>
    <p:extLst>
      <p:ext uri="{BB962C8B-B14F-4D97-AF65-F5344CB8AC3E}">
        <p14:creationId xmlns:p14="http://schemas.microsoft.com/office/powerpoint/2010/main" val="12180882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Question Mark character with trophy Cartoon Character of Question Mark  with trophy question trophy stock pictures, royalty-free photos &amp; images">
            <a:extLst>
              <a:ext uri="{FF2B5EF4-FFF2-40B4-BE49-F238E27FC236}">
                <a16:creationId xmlns:a16="http://schemas.microsoft.com/office/drawing/2014/main" id="{4534CDB1-C06D-2713-E356-BF54EAC43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130" y="257175"/>
            <a:ext cx="3134939" cy="33718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9061275-E9F2-2502-9F43-2B68184654F9}"/>
              </a:ext>
            </a:extLst>
          </p:cNvPr>
          <p:cNvSpPr txBox="1">
            <a:spLocks/>
          </p:cNvSpPr>
          <p:nvPr/>
        </p:nvSpPr>
        <p:spPr bwMode="auto">
          <a:xfrm>
            <a:off x="-76200" y="5709655"/>
            <a:ext cx="8991600" cy="78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US" sz="4000" b="1" dirty="0">
                <a:solidFill>
                  <a:schemeClr val="tx1"/>
                </a:solidFill>
                <a:latin typeface="Perpetua" panose="02020502060401020303" pitchFamily="18" charset="0"/>
              </a:rPr>
              <a:t>www.health.mo.gov/safety/homecare</a:t>
            </a:r>
          </a:p>
        </p:txBody>
      </p:sp>
      <p:sp>
        <p:nvSpPr>
          <p:cNvPr id="4" name="Title 1">
            <a:extLst>
              <a:ext uri="{FF2B5EF4-FFF2-40B4-BE49-F238E27FC236}">
                <a16:creationId xmlns:a16="http://schemas.microsoft.com/office/drawing/2014/main" id="{BD22E085-36D1-07C9-1C11-2C8A132BC6B5}"/>
              </a:ext>
            </a:extLst>
          </p:cNvPr>
          <p:cNvSpPr txBox="1">
            <a:spLocks/>
          </p:cNvSpPr>
          <p:nvPr/>
        </p:nvSpPr>
        <p:spPr bwMode="auto">
          <a:xfrm>
            <a:off x="-37322" y="4920244"/>
            <a:ext cx="8991600" cy="78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US" sz="4000" b="1" dirty="0">
                <a:solidFill>
                  <a:schemeClr val="tx1"/>
                </a:solidFill>
                <a:latin typeface="Perpetua" panose="02020502060401020303" pitchFamily="18" charset="0"/>
              </a:rPr>
              <a:t>573/751-6336, option 3</a:t>
            </a:r>
          </a:p>
        </p:txBody>
      </p:sp>
      <p:sp>
        <p:nvSpPr>
          <p:cNvPr id="6" name="Title 1">
            <a:extLst>
              <a:ext uri="{FF2B5EF4-FFF2-40B4-BE49-F238E27FC236}">
                <a16:creationId xmlns:a16="http://schemas.microsoft.com/office/drawing/2014/main" id="{F9A40306-A2EE-B653-3A08-0ED99AF3D91B}"/>
              </a:ext>
            </a:extLst>
          </p:cNvPr>
          <p:cNvSpPr txBox="1">
            <a:spLocks/>
          </p:cNvSpPr>
          <p:nvPr/>
        </p:nvSpPr>
        <p:spPr bwMode="auto">
          <a:xfrm>
            <a:off x="0" y="4038600"/>
            <a:ext cx="8991600" cy="78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US" sz="6600" b="1" dirty="0">
                <a:solidFill>
                  <a:schemeClr val="tx1"/>
                </a:solidFill>
                <a:latin typeface="Perpetua" panose="02020502060401020303" pitchFamily="18" charset="0"/>
              </a:rPr>
              <a:t>Thank you </a:t>
            </a:r>
          </a:p>
        </p:txBody>
      </p:sp>
    </p:spTree>
    <p:extLst>
      <p:ext uri="{BB962C8B-B14F-4D97-AF65-F5344CB8AC3E}">
        <p14:creationId xmlns:p14="http://schemas.microsoft.com/office/powerpoint/2010/main" val="100239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5858B-EB60-BD98-A60B-3097C8AE4CD3}"/>
              </a:ext>
            </a:extLst>
          </p:cNvPr>
          <p:cNvSpPr>
            <a:spLocks noGrp="1"/>
          </p:cNvSpPr>
          <p:nvPr>
            <p:ph type="title"/>
          </p:nvPr>
        </p:nvSpPr>
        <p:spPr>
          <a:xfrm>
            <a:off x="152401" y="294538"/>
            <a:ext cx="8724896" cy="1033669"/>
          </a:xfrm>
        </p:spPr>
        <p:txBody>
          <a:bodyPr>
            <a:normAutofit fontScale="90000"/>
          </a:bodyPr>
          <a:lstStyle/>
          <a:p>
            <a:br>
              <a:rPr lang="en-US" sz="3600" b="1" u="sng" dirty="0">
                <a:latin typeface="Perpetua" panose="02020502060401020303" pitchFamily="18" charset="0"/>
              </a:rPr>
            </a:br>
            <a:endParaRPr lang="en-US" sz="3500" dirty="0">
              <a:solidFill>
                <a:srgbClr val="FFFFFF"/>
              </a:solidFill>
            </a:endParaRPr>
          </a:p>
        </p:txBody>
      </p:sp>
      <p:sp>
        <p:nvSpPr>
          <p:cNvPr id="3" name="Content Placeholder 2">
            <a:extLst>
              <a:ext uri="{FF2B5EF4-FFF2-40B4-BE49-F238E27FC236}">
                <a16:creationId xmlns:a16="http://schemas.microsoft.com/office/drawing/2014/main" id="{034240B6-FE97-1993-4199-DEAF8FCADDB6}"/>
              </a:ext>
            </a:extLst>
          </p:cNvPr>
          <p:cNvSpPr>
            <a:spLocks noGrp="1"/>
          </p:cNvSpPr>
          <p:nvPr>
            <p:ph idx="1"/>
          </p:nvPr>
        </p:nvSpPr>
        <p:spPr>
          <a:xfrm>
            <a:off x="209549" y="1774375"/>
            <a:ext cx="8610599" cy="4906681"/>
          </a:xfrm>
        </p:spPr>
        <p:txBody>
          <a:bodyPr anchor="ctr">
            <a:normAutofit/>
          </a:bodyPr>
          <a:lstStyle/>
          <a:p>
            <a:r>
              <a:rPr lang="en-US" sz="2400" dirty="0">
                <a:latin typeface="Perpetua" panose="02020502060401020303" pitchFamily="18" charset="0"/>
              </a:rPr>
              <a:t>On March 15, 2024, the Centers for Medicare &amp; Medicaid Services (CMS) issued a revised State Operations Manual, Appendix B – Guidance for Surveyors: Home Health Agencies (HHAs), commonly referred to as the interpretive guidelines (IGs) to the Conditions of Participation (CoPs). The revised Appendix B begins with survey protocols and adds survey procedures under many of the standards to assist surveyors in assessing compliance with the regulatory requirements.</a:t>
            </a:r>
          </a:p>
          <a:p>
            <a:endParaRPr lang="en-US" sz="2400" dirty="0">
              <a:latin typeface="Perpetua" panose="02020502060401020303" pitchFamily="18" charset="0"/>
            </a:endParaRPr>
          </a:p>
          <a:p>
            <a:r>
              <a:rPr lang="en-US" sz="2400" dirty="0">
                <a:latin typeface="Perpetua" panose="02020502060401020303" pitchFamily="18" charset="0"/>
              </a:rPr>
              <a:t>CMS has identified a select number of standards, called Level 1 standards, most closely related to the agency's ability to deliver quality patient care and services as required under the CoPs. Compliance with these Level 1 standards is associated with positive outcomes for patient care.</a:t>
            </a:r>
          </a:p>
          <a:p>
            <a:endParaRPr lang="en-US" sz="1700" dirty="0"/>
          </a:p>
        </p:txBody>
      </p:sp>
      <p:sp>
        <p:nvSpPr>
          <p:cNvPr id="4" name="Rectangle 3">
            <a:extLst>
              <a:ext uri="{FF2B5EF4-FFF2-40B4-BE49-F238E27FC236}">
                <a16:creationId xmlns:a16="http://schemas.microsoft.com/office/drawing/2014/main" id="{52299950-17B4-3BD7-E321-B040FD0F6A69}"/>
              </a:ext>
            </a:extLst>
          </p:cNvPr>
          <p:cNvSpPr/>
          <p:nvPr/>
        </p:nvSpPr>
        <p:spPr>
          <a:xfrm>
            <a:off x="76200" y="509832"/>
            <a:ext cx="8915399" cy="769441"/>
          </a:xfrm>
          <a:prstGeom prst="rect">
            <a:avLst/>
          </a:prstGeom>
        </p:spPr>
        <p:txBody>
          <a:bodyPr wrap="square">
            <a:spAutoFit/>
          </a:bodyPr>
          <a:lstStyle/>
          <a:p>
            <a:pPr algn="ctr"/>
            <a:r>
              <a:rPr lang="en-US" sz="4400" b="1" dirty="0">
                <a:latin typeface="Perpetua" panose="02020502060401020303" pitchFamily="18" charset="0"/>
              </a:rPr>
              <a:t>NEW INFORMATION</a:t>
            </a:r>
          </a:p>
        </p:txBody>
      </p:sp>
    </p:spTree>
    <p:extLst>
      <p:ext uri="{BB962C8B-B14F-4D97-AF65-F5344CB8AC3E}">
        <p14:creationId xmlns:p14="http://schemas.microsoft.com/office/powerpoint/2010/main" val="28492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Background">
            <a:extLst>
              <a:ext uri="{FF2B5EF4-FFF2-40B4-BE49-F238E27FC236}">
                <a16:creationId xmlns:a16="http://schemas.microsoft.com/office/drawing/2014/main" id="{5F637E18-EF26-4327-9077-7FFC67B9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3EED6667-6BE8-A2AB-422A-5A1D8972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0"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0C3245-C024-3B4F-A36B-6B36042AD0AA}"/>
              </a:ext>
            </a:extLst>
          </p:cNvPr>
          <p:cNvSpPr txBox="1"/>
          <p:nvPr/>
        </p:nvSpPr>
        <p:spPr>
          <a:xfrm>
            <a:off x="442168" y="244742"/>
            <a:ext cx="8016032" cy="1235225"/>
          </a:xfrm>
          <a:prstGeom prst="rect">
            <a:avLst/>
          </a:prstGeom>
        </p:spPr>
        <p:txBody>
          <a:bodyPr vert="horz" lIns="91440" tIns="45720" rIns="91440" bIns="45720" rtlCol="0" anchor="ctr">
            <a:normAutofit/>
          </a:bodyPr>
          <a:lstStyle/>
          <a:p>
            <a:pPr algn="ctr">
              <a:lnSpc>
                <a:spcPct val="90000"/>
              </a:lnSpc>
              <a:spcAft>
                <a:spcPts val="600"/>
              </a:spcAft>
            </a:pPr>
            <a:r>
              <a:rPr lang="en-US" sz="4000" b="1" kern="1200" dirty="0">
                <a:solidFill>
                  <a:schemeClr val="tx1"/>
                </a:solidFill>
                <a:latin typeface="Perpetua" panose="02020502060401020303" pitchFamily="18" charset="0"/>
                <a:ea typeface="+mj-ea"/>
                <a:cs typeface="+mj-cs"/>
              </a:rPr>
              <a:t>Level 1 Standards (Attachment A) </a:t>
            </a:r>
          </a:p>
        </p:txBody>
      </p:sp>
      <p:sp>
        <p:nvSpPr>
          <p:cNvPr id="5" name="Rectangle 1">
            <a:extLst>
              <a:ext uri="{FF2B5EF4-FFF2-40B4-BE49-F238E27FC236}">
                <a16:creationId xmlns:a16="http://schemas.microsoft.com/office/drawing/2014/main" id="{1F5166A1-2FFF-36F6-D944-C580B5AAF63D}"/>
              </a:ext>
            </a:extLst>
          </p:cNvPr>
          <p:cNvSpPr>
            <a:spLocks noChangeArrowheads="1"/>
          </p:cNvSpPr>
          <p:nvPr/>
        </p:nvSpPr>
        <p:spPr bwMode="auto">
          <a:xfrm>
            <a:off x="1865313" y="153910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sz="1200" b="1" i="1"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3CD24079-C14B-D09F-D8B2-34198942ABD8}"/>
              </a:ext>
            </a:extLst>
          </p:cNvPr>
          <p:cNvGraphicFramePr>
            <a:graphicFrameLocks noGrp="1"/>
          </p:cNvGraphicFramePr>
          <p:nvPr>
            <p:extLst>
              <p:ext uri="{D42A27DB-BD31-4B8C-83A1-F6EECF244321}">
                <p14:modId xmlns:p14="http://schemas.microsoft.com/office/powerpoint/2010/main" val="907312256"/>
              </p:ext>
            </p:extLst>
          </p:nvPr>
        </p:nvGraphicFramePr>
        <p:xfrm>
          <a:off x="442168" y="1941156"/>
          <a:ext cx="8244631" cy="4459644"/>
        </p:xfrm>
        <a:graphic>
          <a:graphicData uri="http://schemas.openxmlformats.org/drawingml/2006/table">
            <a:tbl>
              <a:tblPr firstRow="1" bandRow="1"/>
              <a:tblGrid>
                <a:gridCol w="3697269">
                  <a:extLst>
                    <a:ext uri="{9D8B030D-6E8A-4147-A177-3AD203B41FA5}">
                      <a16:colId xmlns:a16="http://schemas.microsoft.com/office/drawing/2014/main" val="3691587337"/>
                    </a:ext>
                  </a:extLst>
                </a:gridCol>
                <a:gridCol w="4547362">
                  <a:extLst>
                    <a:ext uri="{9D8B030D-6E8A-4147-A177-3AD203B41FA5}">
                      <a16:colId xmlns:a16="http://schemas.microsoft.com/office/drawing/2014/main" val="3398540946"/>
                    </a:ext>
                  </a:extLst>
                </a:gridCol>
              </a:tblGrid>
              <a:tr h="726069">
                <a:tc>
                  <a:txBody>
                    <a:bodyPr/>
                    <a:lstStyle/>
                    <a:p>
                      <a:pPr marL="67945" marR="0" eaLnBrk="0" hangingPunct="0">
                        <a:lnSpc>
                          <a:spcPts val="1375"/>
                        </a:lnSpc>
                        <a:spcBef>
                          <a:spcPts val="0"/>
                        </a:spcBef>
                        <a:spcAft>
                          <a:spcPts val="0"/>
                        </a:spcAft>
                      </a:pPr>
                      <a:r>
                        <a:rPr lang="en-US" sz="1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§484.50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 Rights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203835" algn="just" eaLnBrk="0" hangingPunct="0">
                        <a:lnSpc>
                          <a:spcPct val="107000"/>
                        </a:lnSpc>
                        <a:spcBef>
                          <a:spcPts val="0"/>
                        </a:spcBef>
                        <a:spcAft>
                          <a:spcPts val="0"/>
                        </a:spcAft>
                      </a:pP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G412,</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G414,</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G416,</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G418,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G422,</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G428,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G430,</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G432, G434,</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G436,</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G438,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G442,</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G444,</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G448,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G454,</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G464, G478, G484, G486, G488, G490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851501"/>
                  </a:ext>
                </a:extLst>
              </a:tr>
              <a:tr h="495915">
                <a:tc>
                  <a:txBody>
                    <a:bodyPr/>
                    <a:lstStyle/>
                    <a:p>
                      <a:pPr marL="67945" marR="0" eaLnBrk="0" hangingPunct="0">
                        <a:lnSpc>
                          <a:spcPct val="107000"/>
                        </a:lnSpc>
                        <a:spcBef>
                          <a:spcPts val="0"/>
                        </a:spcBef>
                        <a:spcAft>
                          <a:spcPts val="0"/>
                        </a:spcAft>
                      </a:pPr>
                      <a:r>
                        <a:rPr lang="en-US" sz="1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§484.55</a:t>
                      </a:r>
                      <a:r>
                        <a:rPr lang="en-US" sz="1200" kern="0"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Comprehensive</a:t>
                      </a:r>
                      <a:r>
                        <a:rPr lang="en-US" sz="1200" b="1" kern="0"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Assessment of Patients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eaLnBrk="0" hangingPunct="0">
                        <a:lnSpc>
                          <a:spcPct val="107000"/>
                        </a:lnSpc>
                        <a:spcBef>
                          <a:spcPts val="0"/>
                        </a:spcBef>
                        <a:spcAft>
                          <a:spcPts val="0"/>
                        </a:spcAft>
                      </a:pP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G514,</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G516,</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G520,</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G528,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G530,</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G532,</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G534,</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G536, G544, G546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124235"/>
                  </a:ext>
                </a:extLst>
              </a:tr>
              <a:tr h="726069">
                <a:tc>
                  <a:txBody>
                    <a:bodyPr/>
                    <a:lstStyle/>
                    <a:p>
                      <a:pPr marL="67945" marR="125730" eaLnBrk="0" hangingPunct="0">
                        <a:lnSpc>
                          <a:spcPct val="107000"/>
                        </a:lnSpc>
                        <a:spcBef>
                          <a:spcPts val="0"/>
                        </a:spcBef>
                        <a:spcAft>
                          <a:spcPts val="0"/>
                        </a:spcAft>
                      </a:pPr>
                      <a:r>
                        <a:rPr lang="en-US" sz="1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§484.60 </a:t>
                      </a:r>
                      <a:r>
                        <a:rPr lang="en-US" sz="12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Care planning, coordination</a:t>
                      </a:r>
                      <a:r>
                        <a:rPr lang="en-US" sz="1200" b="1" kern="0" spc="-6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1200" b="1" kern="0" spc="-6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services,</a:t>
                      </a:r>
                      <a:r>
                        <a:rPr lang="en-US" sz="1200" b="1" kern="0" spc="-5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quality of care.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203835" algn="just" eaLnBrk="0" hangingPunct="0">
                        <a:lnSpc>
                          <a:spcPct val="107000"/>
                        </a:lnSpc>
                        <a:spcBef>
                          <a:spcPts val="0"/>
                        </a:spcBef>
                        <a:spcAft>
                          <a:spcPts val="0"/>
                        </a:spcAft>
                      </a:pP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G572,</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G574,</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G576,</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G580,</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G582,</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G584,</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G588,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G590, G592,</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G596,</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G598,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G602,</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G604,</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G606,</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G608,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G610, G612, G614, G616, G618, G620, G622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593120"/>
                  </a:ext>
                </a:extLst>
              </a:tr>
              <a:tr h="265758">
                <a:tc>
                  <a:txBody>
                    <a:bodyPr/>
                    <a:lstStyle/>
                    <a:p>
                      <a:pPr marL="67945" marR="0" eaLnBrk="0" hangingPunct="0">
                        <a:lnSpc>
                          <a:spcPct val="107000"/>
                        </a:lnSpc>
                        <a:spcBef>
                          <a:spcPts val="5"/>
                        </a:spcBef>
                        <a:spcAft>
                          <a:spcPts val="0"/>
                        </a:spcAft>
                      </a:pPr>
                      <a:r>
                        <a:rPr lang="en-US" sz="1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§484.70</a:t>
                      </a:r>
                      <a:r>
                        <a:rPr lang="en-US" sz="1200" kern="0" spc="-6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Infection</a:t>
                      </a:r>
                      <a:r>
                        <a:rPr lang="en-US" sz="1200" b="1" kern="0" spc="-6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prevention</a:t>
                      </a:r>
                      <a:r>
                        <a:rPr lang="en-US" sz="1200" b="1" kern="0" spc="-6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US" sz="1200" b="1" kern="0" spc="-1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control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eaLnBrk="0" hangingPunct="0">
                        <a:lnSpc>
                          <a:spcPct val="107000"/>
                        </a:lnSpc>
                        <a:spcBef>
                          <a:spcPts val="5"/>
                        </a:spcBef>
                        <a:spcAft>
                          <a:spcPts val="0"/>
                        </a:spcAft>
                      </a:pP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G682, G686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295751"/>
                  </a:ext>
                </a:extLst>
              </a:tr>
              <a:tr h="495915">
                <a:tc>
                  <a:txBody>
                    <a:bodyPr/>
                    <a:lstStyle/>
                    <a:p>
                      <a:pPr marL="67945" marR="125730" eaLnBrk="0" hangingPunct="0">
                        <a:lnSpc>
                          <a:spcPct val="107000"/>
                        </a:lnSpc>
                        <a:spcBef>
                          <a:spcPts val="0"/>
                        </a:spcBef>
                        <a:spcAft>
                          <a:spcPts val="0"/>
                        </a:spcAft>
                      </a:pPr>
                      <a:r>
                        <a:rPr lang="en-US" sz="1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§484.75</a:t>
                      </a:r>
                      <a:r>
                        <a:rPr lang="en-US" sz="1200" kern="0"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Skilled</a:t>
                      </a:r>
                      <a:r>
                        <a:rPr lang="en-US" sz="1200" b="1" kern="0"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Professional </a:t>
                      </a:r>
                      <a:r>
                        <a:rPr lang="en-US" sz="1200" b="1" kern="0" spc="-1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Services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eaLnBrk="0" hangingPunct="0">
                        <a:lnSpc>
                          <a:spcPct val="107000"/>
                        </a:lnSpc>
                        <a:spcBef>
                          <a:spcPts val="0"/>
                        </a:spcBef>
                        <a:spcAft>
                          <a:spcPts val="0"/>
                        </a:spcAft>
                      </a:pP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G704,</a:t>
                      </a:r>
                      <a:r>
                        <a:rPr lang="en-US" sz="1200" i="1" kern="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G706,</a:t>
                      </a:r>
                      <a:r>
                        <a:rPr lang="en-US" sz="1200" i="1" kern="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G708,</a:t>
                      </a:r>
                      <a:r>
                        <a:rPr lang="en-US" sz="1200" i="1" kern="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G710,</a:t>
                      </a:r>
                      <a:r>
                        <a:rPr lang="en-US" sz="1200" i="1" kern="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G712,</a:t>
                      </a:r>
                      <a:r>
                        <a:rPr lang="en-US" sz="1200" i="1" kern="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G714,</a:t>
                      </a:r>
                      <a:r>
                        <a:rPr lang="en-US" sz="1200" i="1" kern="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G716,</a:t>
                      </a:r>
                      <a:r>
                        <a:rPr lang="en-US" sz="1200" i="1" kern="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G718, G724, G726, G728, G730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006412"/>
                  </a:ext>
                </a:extLst>
              </a:tr>
              <a:tr h="495915">
                <a:tc>
                  <a:txBody>
                    <a:bodyPr/>
                    <a:lstStyle/>
                    <a:p>
                      <a:pPr marL="67945" marR="0" eaLnBrk="0" hangingPunct="0">
                        <a:lnSpc>
                          <a:spcPts val="1375"/>
                        </a:lnSpc>
                        <a:spcBef>
                          <a:spcPts val="0"/>
                        </a:spcBef>
                        <a:spcAft>
                          <a:spcPts val="0"/>
                        </a:spcAft>
                      </a:pPr>
                      <a:r>
                        <a:rPr lang="en-US" sz="1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§484.80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Home Health Aide Services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eaLnBrk="0" hangingPunct="0">
                        <a:lnSpc>
                          <a:spcPct val="107000"/>
                        </a:lnSpc>
                        <a:spcBef>
                          <a:spcPts val="0"/>
                        </a:spcBef>
                        <a:spcAft>
                          <a:spcPts val="0"/>
                        </a:spcAft>
                      </a:pP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G768,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G772,</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G798,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G800,</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G802,</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G804,</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G808,</a:t>
                      </a:r>
                      <a:r>
                        <a:rPr lang="en-US" sz="1200" i="1" kern="0" spc="-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G810, G812, G816, G818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365130"/>
                  </a:ext>
                </a:extLst>
              </a:tr>
              <a:tr h="493877">
                <a:tc>
                  <a:txBody>
                    <a:bodyPr/>
                    <a:lstStyle/>
                    <a:p>
                      <a:pPr marL="67945" marR="0" eaLnBrk="0" hangingPunct="0">
                        <a:lnSpc>
                          <a:spcPts val="1375"/>
                        </a:lnSpc>
                        <a:spcBef>
                          <a:spcPts val="0"/>
                        </a:spcBef>
                        <a:spcAft>
                          <a:spcPts val="0"/>
                        </a:spcAft>
                      </a:pPr>
                      <a:r>
                        <a:rPr lang="en-US" sz="1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§484.102 </a:t>
                      </a:r>
                      <a:r>
                        <a:rPr lang="en-US" sz="12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Emergency Preparedness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67945" marR="0" eaLnBrk="0" hangingPunct="0">
                        <a:lnSpc>
                          <a:spcPct val="107000"/>
                        </a:lnSpc>
                        <a:spcBef>
                          <a:spcPts val="0"/>
                        </a:spcBef>
                        <a:spcAft>
                          <a:spcPts val="0"/>
                        </a:spcAft>
                      </a:pP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eaLnBrk="0" hangingPunct="0">
                        <a:lnSpc>
                          <a:spcPts val="1375"/>
                        </a:lnSpc>
                        <a:spcBef>
                          <a:spcPts val="0"/>
                        </a:spcBef>
                        <a:spcAft>
                          <a:spcPts val="0"/>
                        </a:spcAft>
                      </a:pP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E-0004, E-0013, E-0036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856555"/>
                  </a:ext>
                </a:extLst>
              </a:tr>
              <a:tr h="495915">
                <a:tc>
                  <a:txBody>
                    <a:bodyPr/>
                    <a:lstStyle/>
                    <a:p>
                      <a:pPr marL="67945" marR="0" eaLnBrk="0" hangingPunct="0">
                        <a:lnSpc>
                          <a:spcPct val="107000"/>
                        </a:lnSpc>
                        <a:spcBef>
                          <a:spcPts val="0"/>
                        </a:spcBef>
                        <a:spcAft>
                          <a:spcPts val="0"/>
                        </a:spcAft>
                      </a:pPr>
                      <a:r>
                        <a:rPr lang="en-US" sz="1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§484.105</a:t>
                      </a:r>
                      <a:r>
                        <a:rPr lang="en-US" sz="1200" b="1" kern="0"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Organization</a:t>
                      </a:r>
                      <a:r>
                        <a:rPr lang="en-US" sz="1200" b="1" kern="0"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Administration of Services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eaLnBrk="0" hangingPunct="0">
                        <a:lnSpc>
                          <a:spcPts val="1375"/>
                        </a:lnSpc>
                        <a:spcBef>
                          <a:spcPts val="0"/>
                        </a:spcBef>
                        <a:spcAft>
                          <a:spcPts val="0"/>
                        </a:spcAft>
                      </a:pPr>
                      <a:r>
                        <a:rPr lang="en-US" sz="12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G982, G984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297269"/>
                  </a:ext>
                </a:extLst>
              </a:tr>
              <a:tr h="264211">
                <a:tc>
                  <a:txBody>
                    <a:bodyPr/>
                    <a:lstStyle/>
                    <a:p>
                      <a:pPr marL="67945" marR="0" eaLnBrk="0" hangingPunct="0">
                        <a:lnSpc>
                          <a:spcPts val="1375"/>
                        </a:lnSpc>
                        <a:spcBef>
                          <a:spcPts val="0"/>
                        </a:spcBef>
                        <a:spcAft>
                          <a:spcPts val="0"/>
                        </a:spcAft>
                      </a:pPr>
                      <a:r>
                        <a:rPr lang="en-US" sz="12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§484.110 </a:t>
                      </a:r>
                      <a:r>
                        <a:rPr lang="en-US" sz="12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Clinical Records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7945" marR="0" eaLnBrk="0" hangingPunct="0">
                        <a:lnSpc>
                          <a:spcPts val="1375"/>
                        </a:lnSpc>
                        <a:spcBef>
                          <a:spcPts val="0"/>
                        </a:spcBef>
                        <a:spcAft>
                          <a:spcPts val="0"/>
                        </a:spcAft>
                      </a:pPr>
                      <a:r>
                        <a:rPr lang="en-US" sz="12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G1012, G1014, G1016, G1018, G1022, G1024, G1028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06208341"/>
                  </a:ext>
                </a:extLst>
              </a:tr>
            </a:tbl>
          </a:graphicData>
        </a:graphic>
      </p:graphicFrame>
    </p:spTree>
    <p:extLst>
      <p:ext uri="{BB962C8B-B14F-4D97-AF65-F5344CB8AC3E}">
        <p14:creationId xmlns:p14="http://schemas.microsoft.com/office/powerpoint/2010/main" val="1567902885"/>
      </p:ext>
    </p:extLst>
  </p:cSld>
  <p:clrMapOvr>
    <a:masterClrMapping/>
  </p:clrMapOvr>
</p:sld>
</file>

<file path=ppt/theme/_rels/themeOverride2.xml.rels><?xml version="1.0" encoding="UTF-8" standalone="yes"?>
<Relationships xmlns="http://schemas.openxmlformats.org/package/2006/relationships"><Relationship Id="rId1" Type="http://schemas.openxmlformats.org/officeDocument/2006/relationships/image" Target="../media/image58.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58.jpeg"/></Relationships>
</file>

<file path=ppt/theme/theme1.xml><?xml version="1.0" encoding="utf-8"?>
<a:theme xmlns:a="http://schemas.openxmlformats.org/drawingml/2006/main" name="plain horizontal">
  <a:themeElements>
    <a:clrScheme name="plain horizont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plain horizon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lain horizont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horizont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horizont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horizont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horizont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horizont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horizont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horizont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horizont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horizont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horizont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horizont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horizont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horizont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horizont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horizont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No Footer Pages">
  <a:themeElements>
    <a:clrScheme name="Custom 1">
      <a:dk1>
        <a:srgbClr val="FFFFFF"/>
      </a:dk1>
      <a:lt1>
        <a:srgbClr val="012169"/>
      </a:lt1>
      <a:dk2>
        <a:srgbClr val="FFFFFF"/>
      </a:dk2>
      <a:lt2>
        <a:srgbClr val="012169"/>
      </a:lt2>
      <a:accent1>
        <a:srgbClr val="F2A900"/>
      </a:accent1>
      <a:accent2>
        <a:srgbClr val="E35205"/>
      </a:accent2>
      <a:accent3>
        <a:srgbClr val="008C95"/>
      </a:accent3>
      <a:accent4>
        <a:srgbClr val="F2A900"/>
      </a:accent4>
      <a:accent5>
        <a:srgbClr val="E35205"/>
      </a:accent5>
      <a:accent6>
        <a:srgbClr val="008C95"/>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
      <a:dk1>
        <a:srgbClr val="000000"/>
      </a:dk1>
      <a:lt1>
        <a:srgbClr val="000099"/>
      </a:lt1>
      <a:dk2>
        <a:srgbClr val="3366CC"/>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lormaster">
  <a:themeElements>
    <a:clrScheme name="">
      <a:dk1>
        <a:srgbClr val="000000"/>
      </a:dk1>
      <a:lt1>
        <a:srgbClr val="000099"/>
      </a:lt1>
      <a:dk2>
        <a:srgbClr val="3366CC"/>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lormaster">
  <a:themeElements>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lormaster">
  <a:themeElements>
    <a:clrScheme name="">
      <a:dk1>
        <a:srgbClr val="000000"/>
      </a:dk1>
      <a:lt1>
        <a:srgbClr val="008080"/>
      </a:lt1>
      <a:dk2>
        <a:srgbClr val="008080"/>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olormaster">
  <a:themeElements>
    <a:clrScheme name="">
      <a:dk1>
        <a:srgbClr val="000000"/>
      </a:dk1>
      <a:lt1>
        <a:srgbClr val="008080"/>
      </a:lt1>
      <a:dk2>
        <a:srgbClr val="008080"/>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olormaster">
  <a:themeElements>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olormaster">
  <a:themeElements>
    <a:clrScheme name="">
      <a:dk1>
        <a:srgbClr val="000000"/>
      </a:dk1>
      <a:lt1>
        <a:srgbClr val="CC0066"/>
      </a:lt1>
      <a:dk2>
        <a:srgbClr val="990033"/>
      </a:dk2>
      <a:lt2>
        <a:srgbClr val="C0C0C0"/>
      </a:lt2>
      <a:accent1>
        <a:srgbClr val="993366"/>
      </a:accent1>
      <a:accent2>
        <a:srgbClr val="FF9999"/>
      </a:accent2>
      <a:accent3>
        <a:srgbClr val="E2AAB8"/>
      </a:accent3>
      <a:accent4>
        <a:srgbClr val="000000"/>
      </a:accent4>
      <a:accent5>
        <a:srgbClr val="CAADB8"/>
      </a:accent5>
      <a:accent6>
        <a:srgbClr val="E78A8A"/>
      </a:accent6>
      <a:hlink>
        <a:srgbClr val="009999"/>
      </a:hlink>
      <a:folHlink>
        <a:srgbClr val="FF9933"/>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olormaster">
  <a:themeElements>
    <a:clrScheme name="">
      <a:dk1>
        <a:srgbClr val="000000"/>
      </a:dk1>
      <a:lt1>
        <a:srgbClr val="CC0066"/>
      </a:lt1>
      <a:dk2>
        <a:srgbClr val="990033"/>
      </a:dk2>
      <a:lt2>
        <a:srgbClr val="C0C0C0"/>
      </a:lt2>
      <a:accent1>
        <a:srgbClr val="993366"/>
      </a:accent1>
      <a:accent2>
        <a:srgbClr val="FF9999"/>
      </a:accent2>
      <a:accent3>
        <a:srgbClr val="E2AAB8"/>
      </a:accent3>
      <a:accent4>
        <a:srgbClr val="000000"/>
      </a:accent4>
      <a:accent5>
        <a:srgbClr val="CAADB8"/>
      </a:accent5>
      <a:accent6>
        <a:srgbClr val="E78A8A"/>
      </a:accent6>
      <a:hlink>
        <a:srgbClr val="009999"/>
      </a:hlink>
      <a:folHlink>
        <a:srgbClr val="FF9933"/>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042</Template>
  <TotalTime>9968</TotalTime>
  <Words>3684</Words>
  <Application>Microsoft Office PowerPoint</Application>
  <PresentationFormat>On-screen Show (4:3)</PresentationFormat>
  <Paragraphs>353</Paragraphs>
  <Slides>77</Slides>
  <Notes>0</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77</vt:i4>
      </vt:variant>
    </vt:vector>
  </HeadingPairs>
  <TitlesOfParts>
    <vt:vector size="95" baseType="lpstr">
      <vt:lpstr>Arial</vt:lpstr>
      <vt:lpstr>Arial Black</vt:lpstr>
      <vt:lpstr>Calibri</vt:lpstr>
      <vt:lpstr>Cambria</vt:lpstr>
      <vt:lpstr>Constantia</vt:lpstr>
      <vt:lpstr>Perpetua</vt:lpstr>
      <vt:lpstr>Times New Roman</vt:lpstr>
      <vt:lpstr>Wingdings</vt:lpstr>
      <vt:lpstr>plain horizontal</vt:lpstr>
      <vt:lpstr>1_colormaster</vt:lpstr>
      <vt:lpstr>2_colormaster</vt:lpstr>
      <vt:lpstr>3_colormaster</vt:lpstr>
      <vt:lpstr>4_colormaster</vt:lpstr>
      <vt:lpstr>5_colormaster</vt:lpstr>
      <vt:lpstr>6_colormaster</vt:lpstr>
      <vt:lpstr>7_colormaster</vt:lpstr>
      <vt:lpstr>8_colormaster</vt:lpstr>
      <vt:lpstr>No Footer Pages</vt:lpstr>
      <vt:lpstr>2024 Home Care Conference</vt:lpstr>
      <vt:lpstr>Who are the  Champions?</vt:lpstr>
      <vt:lpstr>Objectives</vt:lpstr>
      <vt:lpstr> Describe Home Health Survey / Certification and Licensure </vt:lpstr>
      <vt:lpstr> </vt:lpstr>
      <vt:lpstr>Surveyor 101: Regulations</vt:lpstr>
      <vt:lpstr>PowerPoint Presentation</vt:lpstr>
      <vt:lpstr> </vt:lpstr>
      <vt:lpstr>PowerPoint Presentation</vt:lpstr>
      <vt:lpstr> </vt:lpstr>
      <vt:lpstr> </vt:lpstr>
      <vt:lpstr> </vt:lpstr>
      <vt:lpstr>PowerPoint Presentation</vt:lpstr>
      <vt:lpstr>PowerPoint Presentation</vt:lpstr>
      <vt:lpstr>What a survey looks like</vt:lpstr>
      <vt:lpstr>PowerPoint Presentation</vt:lpstr>
      <vt:lpstr>PowerPoint Presentation</vt:lpstr>
      <vt:lpstr>Entrance</vt:lpstr>
      <vt:lpstr>PowerPoint Presentation</vt:lpstr>
      <vt:lpstr>Sample Selecton: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the National  Top 5 Cited Deficiencies HOME HEALTH</vt:lpstr>
      <vt:lpstr>PowerPoint Presentation</vt:lpstr>
      <vt:lpstr>Top Five Home Health Deficiencies (Missouri)</vt:lpstr>
      <vt:lpstr> Top reasons why G536 was deficient G536 - Review of all Current Medications</vt:lpstr>
      <vt:lpstr> Top reasons why G536 was deficient in HH   G536 Review of all Current Medications  </vt:lpstr>
      <vt:lpstr>Top Reasons Why G574 was deficient in HH:  G574 -Individual Plan of Care </vt:lpstr>
      <vt:lpstr>Top reasons why G682 was deficient in HH:  G682 - Infection Prevention </vt:lpstr>
      <vt:lpstr>Top reasons why G590 was deficient in HH:  G590 - Promptly Alert Relevant Physician of Changes </vt:lpstr>
      <vt:lpstr> Top Reasons Why G514 was deficient in HH:  G514 - Initial Assessment by RN within  48 hours for immediate need  </vt:lpstr>
      <vt:lpstr>PowerPoint Presentation</vt:lpstr>
      <vt:lpstr>NIH defines Clinical Champions: Clinical champions are individuals who are dedicated to supporting, advocating for, and spearheading an implementation initiative, and who overcome resistance that may occur at the organizational level. They have an intrinsic interest to implement change and use their position to motivate others. NIH research has referenced clinical champions of a specific topic such as hand-washing champions), discipline, or broadly within an organization or implementation effort.</vt:lpstr>
      <vt:lpstr>Handwashing Champion:  Ignaz Semmelweis was a 19th-century Hungarian physician Ignaz who, after observational studies, first advanced the idea of “hand hygiene” in medical settings. The simple act of hand-washing is a critical way to prevent the spread of germs. </vt:lpstr>
      <vt:lpstr>Comparison of the National  Top 5 Cited Deficiencies HOSPICE </vt:lpstr>
      <vt:lpstr>PowerPoint Presentation</vt:lpstr>
      <vt:lpstr>Top Five Hospice Deficiencies (Missouri)</vt:lpstr>
      <vt:lpstr>Top reasons why L530 was deficient  L530 - Drug Profile </vt:lpstr>
      <vt:lpstr>Top Reasons why L545 was deficient L545 - Content of the Plan of Care</vt:lpstr>
      <vt:lpstr>Top Reasons why L774 was deficient L774: Plan of Care</vt:lpstr>
      <vt:lpstr>Top Reasons why L591 was deficient L591: Nursing Services</vt:lpstr>
      <vt:lpstr>Top Reasons why L781 was deficient L781 – Long-term care facility documents for coordination</vt:lpstr>
      <vt:lpstr>PowerPoint Presentation</vt:lpstr>
      <vt:lpstr>PowerPoint Presentation</vt:lpstr>
      <vt:lpstr>PowerPoint Presentation</vt:lpstr>
      <vt:lpstr>Plan of Correction</vt:lpstr>
      <vt:lpstr>Plan of Correction Cont.</vt:lpstr>
      <vt:lpstr>PowerPoint Presentation</vt:lpstr>
      <vt:lpstr>Immediate Jeopardy (IJ)</vt:lpstr>
      <vt:lpstr>Key Components of an IJ</vt:lpstr>
      <vt:lpstr>If the survey team Identifies an IJ at your agency</vt:lpstr>
      <vt:lpstr>PowerPoint Presentation</vt:lpstr>
      <vt:lpstr>Key Points in Appendix Q (IJ)</vt:lpstr>
      <vt:lpstr>BUREAU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Siebert, Debi</dc:creator>
  <cp:lastModifiedBy>Fields, Mike</cp:lastModifiedBy>
  <cp:revision>322</cp:revision>
  <cp:lastPrinted>2019-04-19T21:01:31Z</cp:lastPrinted>
  <dcterms:created xsi:type="dcterms:W3CDTF">2019-04-18T15:43:19Z</dcterms:created>
  <dcterms:modified xsi:type="dcterms:W3CDTF">2024-04-23T16:43:07Z</dcterms:modified>
</cp:coreProperties>
</file>