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979" r:id="rId2"/>
    <p:sldId id="1428" r:id="rId3"/>
    <p:sldId id="983" r:id="rId4"/>
    <p:sldId id="1732" r:id="rId5"/>
    <p:sldId id="1733" r:id="rId6"/>
    <p:sldId id="910" r:id="rId7"/>
    <p:sldId id="1736" r:id="rId8"/>
    <p:sldId id="1740" r:id="rId9"/>
    <p:sldId id="1738" r:id="rId10"/>
    <p:sldId id="1739" r:id="rId11"/>
    <p:sldId id="1737" r:id="rId12"/>
    <p:sldId id="1734" r:id="rId13"/>
    <p:sldId id="1735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ers" id="{6A6227A6-B9C1-4817-B3BC-ECDC21138B8D}">
          <p14:sldIdLst>
            <p14:sldId id="979"/>
            <p14:sldId id="1428"/>
            <p14:sldId id="983"/>
            <p14:sldId id="1732"/>
            <p14:sldId id="1733"/>
            <p14:sldId id="910"/>
            <p14:sldId id="1736"/>
            <p14:sldId id="1740"/>
            <p14:sldId id="1738"/>
            <p14:sldId id="1739"/>
            <p14:sldId id="1737"/>
            <p14:sldId id="1734"/>
            <p14:sldId id="1735"/>
          </p14:sldIdLst>
        </p14:section>
      </p14:sectionLst>
    </p:ext>
    <p:ext uri="{EFAFB233-063F-42B5-8137-9DF3F51BA10A}">
      <p15:sldGuideLst xmlns:p15="http://schemas.microsoft.com/office/powerpoint/2012/main">
        <p15:guide id="6" pos="2026" userDrawn="1">
          <p15:clr>
            <a:srgbClr val="A4A3A4"/>
          </p15:clr>
        </p15:guide>
        <p15:guide id="7" pos="5654" userDrawn="1">
          <p15:clr>
            <a:srgbClr val="A4A3A4"/>
          </p15:clr>
        </p15:guide>
        <p15:guide id="8" orient="horz" pos="2092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ruballan Chelvam" initials="GC" lastIdx="1" clrIdx="0">
    <p:extLst>
      <p:ext uri="{19B8F6BF-5375-455C-9EA6-DF929625EA0E}">
        <p15:presenceInfo xmlns:p15="http://schemas.microsoft.com/office/powerpoint/2012/main" userId="5cbefa91e3fa67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900"/>
    <a:srgbClr val="E6E6E6"/>
    <a:srgbClr val="FB8C00"/>
    <a:srgbClr val="F57C00"/>
    <a:srgbClr val="FFFFFF"/>
    <a:srgbClr val="FF9800"/>
    <a:srgbClr val="FFE1C9"/>
    <a:srgbClr val="EDEDED"/>
    <a:srgbClr val="FFB4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0224" autoAdjust="0"/>
  </p:normalViewPr>
  <p:slideViewPr>
    <p:cSldViewPr snapToGrid="0" showGuides="1">
      <p:cViewPr varScale="1">
        <p:scale>
          <a:sx n="77" d="100"/>
          <a:sy n="77" d="100"/>
        </p:scale>
        <p:origin x="888" y="67"/>
      </p:cViewPr>
      <p:guideLst>
        <p:guide pos="2026"/>
        <p:guide pos="5654"/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629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07012"/>
    </p:cViewPr>
  </p:sorterViewPr>
  <p:notesViewPr>
    <p:cSldViewPr snapToGrid="0" showGuides="1">
      <p:cViewPr varScale="1">
        <p:scale>
          <a:sx n="65" d="100"/>
          <a:sy n="65" d="100"/>
        </p:scale>
        <p:origin x="229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CD363-E3A5-4637-A113-B99C2536F7C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0949826F-EF1D-4E21-AE35-92D0B0A479B8}">
      <dgm:prSet phldrT="[Text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/>
            <a:t>Annual MMAC Training</a:t>
          </a:r>
        </a:p>
      </dgm:t>
    </dgm:pt>
    <dgm:pt modelId="{A583906D-D744-4834-A349-42BB1746E277}" type="parTrans" cxnId="{74CAC25A-E1C9-4BE5-95BD-2197CBEF462E}">
      <dgm:prSet/>
      <dgm:spPr/>
      <dgm:t>
        <a:bodyPr/>
        <a:lstStyle/>
        <a:p>
          <a:endParaRPr lang="en-US"/>
        </a:p>
      </dgm:t>
    </dgm:pt>
    <dgm:pt modelId="{66C760D5-D4F7-4610-A097-542EC8CD74C6}" type="sibTrans" cxnId="{74CAC25A-E1C9-4BE5-95BD-2197CBEF462E}">
      <dgm:prSet/>
      <dgm:spPr/>
      <dgm:t>
        <a:bodyPr/>
        <a:lstStyle/>
        <a:p>
          <a:endParaRPr lang="en-US"/>
        </a:p>
      </dgm:t>
    </dgm:pt>
    <dgm:pt modelId="{0F05449E-3D0A-4389-A7F4-D954003C4DF2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400" dirty="0"/>
            <a:t>Deficiencies will be discussed, monitored, &amp; audited by MMAC</a:t>
          </a:r>
        </a:p>
      </dgm:t>
    </dgm:pt>
    <dgm:pt modelId="{66813E27-84DF-4959-A849-E314B8BC9F76}" type="parTrans" cxnId="{4085694D-C632-498E-B9B3-B269596944F8}">
      <dgm:prSet/>
      <dgm:spPr/>
      <dgm:t>
        <a:bodyPr/>
        <a:lstStyle/>
        <a:p>
          <a:endParaRPr lang="en-US"/>
        </a:p>
      </dgm:t>
    </dgm:pt>
    <dgm:pt modelId="{AB4E289E-CF81-4774-995F-A79E5429743A}" type="sibTrans" cxnId="{4085694D-C632-498E-B9B3-B269596944F8}">
      <dgm:prSet/>
      <dgm:spPr/>
      <dgm:t>
        <a:bodyPr/>
        <a:lstStyle/>
        <a:p>
          <a:endParaRPr lang="en-US"/>
        </a:p>
      </dgm:t>
    </dgm:pt>
    <dgm:pt modelId="{C6819689-6B44-4BF9-97FC-59CA2DC0D416}">
      <dgm:prSet custT="1"/>
      <dgm:spPr/>
      <dgm:t>
        <a:bodyPr/>
        <a:lstStyle/>
        <a:p>
          <a:r>
            <a:rPr lang="en-US" sz="2400" dirty="0"/>
            <a:t>Annual submission of Self-Assessment Form</a:t>
          </a:r>
        </a:p>
      </dgm:t>
    </dgm:pt>
    <dgm:pt modelId="{194F71B9-022E-4822-A2F6-647D907A304D}" type="parTrans" cxnId="{F0FFD1A5-58BC-42AD-9C44-DA5CCA1DA39E}">
      <dgm:prSet/>
      <dgm:spPr/>
      <dgm:t>
        <a:bodyPr/>
        <a:lstStyle/>
        <a:p>
          <a:endParaRPr lang="en-US"/>
        </a:p>
      </dgm:t>
    </dgm:pt>
    <dgm:pt modelId="{D8CAF2EE-88F2-4701-AEBF-B7BB6B8279D7}" type="sibTrans" cxnId="{F0FFD1A5-58BC-42AD-9C44-DA5CCA1DA39E}">
      <dgm:prSet/>
      <dgm:spPr/>
      <dgm:t>
        <a:bodyPr/>
        <a:lstStyle/>
        <a:p>
          <a:endParaRPr lang="en-US"/>
        </a:p>
      </dgm:t>
    </dgm:pt>
    <dgm:pt modelId="{5AEBAAD7-606F-49B3-81B7-2EFC6D2DB52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Annual submission of HCBS Assurances Form</a:t>
          </a:r>
        </a:p>
      </dgm:t>
    </dgm:pt>
    <dgm:pt modelId="{52E96CD0-A107-490D-B23D-8CF2CBA16D35}" type="parTrans" cxnId="{09B1C372-73A2-4F3C-AAF6-9253D0A5D928}">
      <dgm:prSet/>
      <dgm:spPr/>
      <dgm:t>
        <a:bodyPr/>
        <a:lstStyle/>
        <a:p>
          <a:endParaRPr lang="en-US"/>
        </a:p>
      </dgm:t>
    </dgm:pt>
    <dgm:pt modelId="{9E5746DA-FF8A-40AD-922A-333137757CD0}" type="sibTrans" cxnId="{09B1C372-73A2-4F3C-AAF6-9253D0A5D928}">
      <dgm:prSet/>
      <dgm:spPr/>
      <dgm:t>
        <a:bodyPr/>
        <a:lstStyle/>
        <a:p>
          <a:endParaRPr lang="en-US"/>
        </a:p>
      </dgm:t>
    </dgm:pt>
    <dgm:pt modelId="{06B52ECB-03F8-4F01-BD64-22D2E9DF58B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Ensure </a:t>
          </a:r>
          <a:r>
            <a:rPr lang="en-US" sz="2400" u="sng" dirty="0">
              <a:solidFill>
                <a:schemeClr val="bg1"/>
              </a:solidFill>
            </a:rPr>
            <a:t>all</a:t>
          </a:r>
          <a:r>
            <a:rPr lang="en-US" sz="2400" dirty="0">
              <a:solidFill>
                <a:schemeClr val="bg1"/>
              </a:solidFill>
            </a:rPr>
            <a:t> staff are trained on the requirements</a:t>
          </a:r>
        </a:p>
      </dgm:t>
    </dgm:pt>
    <dgm:pt modelId="{D3417445-6B6F-47EB-A8E7-BE7BB9CA4ADD}" type="parTrans" cxnId="{6A14EF4B-CF70-45E2-AF8A-8D08AC0E7CE0}">
      <dgm:prSet/>
      <dgm:spPr/>
      <dgm:t>
        <a:bodyPr/>
        <a:lstStyle/>
        <a:p>
          <a:endParaRPr lang="en-US"/>
        </a:p>
      </dgm:t>
    </dgm:pt>
    <dgm:pt modelId="{B8C6DF8F-B453-4EB5-9F8B-013CD171F0E7}" type="sibTrans" cxnId="{6A14EF4B-CF70-45E2-AF8A-8D08AC0E7CE0}">
      <dgm:prSet/>
      <dgm:spPr/>
      <dgm:t>
        <a:bodyPr/>
        <a:lstStyle/>
        <a:p>
          <a:endParaRPr lang="en-US"/>
        </a:p>
      </dgm:t>
    </dgm:pt>
    <dgm:pt modelId="{35CB60BD-F411-4FB4-A609-733C81083E34}" type="pres">
      <dgm:prSet presAssocID="{124CD363-E3A5-4637-A113-B99C2536F7C2}" presName="Name0" presStyleCnt="0">
        <dgm:presLayoutVars>
          <dgm:chMax val="7"/>
          <dgm:chPref val="7"/>
          <dgm:dir/>
        </dgm:presLayoutVars>
      </dgm:prSet>
      <dgm:spPr/>
    </dgm:pt>
    <dgm:pt modelId="{93847E85-DF68-498F-851B-B0DE3EA197E0}" type="pres">
      <dgm:prSet presAssocID="{124CD363-E3A5-4637-A113-B99C2536F7C2}" presName="Name1" presStyleCnt="0"/>
      <dgm:spPr/>
    </dgm:pt>
    <dgm:pt modelId="{368033EB-02BA-41EC-8AFA-543ABD7BBC43}" type="pres">
      <dgm:prSet presAssocID="{124CD363-E3A5-4637-A113-B99C2536F7C2}" presName="cycle" presStyleCnt="0"/>
      <dgm:spPr/>
    </dgm:pt>
    <dgm:pt modelId="{BB675A9B-86C7-4783-BE1A-D327A9A23043}" type="pres">
      <dgm:prSet presAssocID="{124CD363-E3A5-4637-A113-B99C2536F7C2}" presName="srcNode" presStyleLbl="node1" presStyleIdx="0" presStyleCnt="5"/>
      <dgm:spPr/>
    </dgm:pt>
    <dgm:pt modelId="{011CC2CF-77E3-4389-B76D-A77F81D441D0}" type="pres">
      <dgm:prSet presAssocID="{124CD363-E3A5-4637-A113-B99C2536F7C2}" presName="conn" presStyleLbl="parChTrans1D2" presStyleIdx="0" presStyleCnt="1"/>
      <dgm:spPr/>
    </dgm:pt>
    <dgm:pt modelId="{3978913D-1221-436E-97C6-E9BCF3C5A922}" type="pres">
      <dgm:prSet presAssocID="{124CD363-E3A5-4637-A113-B99C2536F7C2}" presName="extraNode" presStyleLbl="node1" presStyleIdx="0" presStyleCnt="5"/>
      <dgm:spPr/>
    </dgm:pt>
    <dgm:pt modelId="{5235BAB1-73E7-486E-BBD4-4A4D3F252EC3}" type="pres">
      <dgm:prSet presAssocID="{124CD363-E3A5-4637-A113-B99C2536F7C2}" presName="dstNode" presStyleLbl="node1" presStyleIdx="0" presStyleCnt="5"/>
      <dgm:spPr/>
    </dgm:pt>
    <dgm:pt modelId="{04B241FB-390A-4940-BFAB-B40B92428870}" type="pres">
      <dgm:prSet presAssocID="{0949826F-EF1D-4E21-AE35-92D0B0A479B8}" presName="text_1" presStyleLbl="node1" presStyleIdx="0" presStyleCnt="5" custLinFactNeighborX="31988" custLinFactNeighborY="-1165">
        <dgm:presLayoutVars>
          <dgm:bulletEnabled val="1"/>
        </dgm:presLayoutVars>
      </dgm:prSet>
      <dgm:spPr/>
    </dgm:pt>
    <dgm:pt modelId="{B022D975-A397-4634-ABAB-4D420AA80C41}" type="pres">
      <dgm:prSet presAssocID="{0949826F-EF1D-4E21-AE35-92D0B0A479B8}" presName="accent_1" presStyleCnt="0"/>
      <dgm:spPr/>
    </dgm:pt>
    <dgm:pt modelId="{4743EB62-162E-491A-8EDD-28D382B56F4B}" type="pres">
      <dgm:prSet presAssocID="{0949826F-EF1D-4E21-AE35-92D0B0A479B8}" presName="accentRepeatNode" presStyleLbl="solidFgAcc1" presStyleIdx="0" presStyleCnt="5"/>
      <dgm:spPr/>
    </dgm:pt>
    <dgm:pt modelId="{D6239847-F409-4BC4-9DDF-CBB2AAB20107}" type="pres">
      <dgm:prSet presAssocID="{C6819689-6B44-4BF9-97FC-59CA2DC0D416}" presName="text_2" presStyleLbl="node1" presStyleIdx="1" presStyleCnt="5">
        <dgm:presLayoutVars>
          <dgm:bulletEnabled val="1"/>
        </dgm:presLayoutVars>
      </dgm:prSet>
      <dgm:spPr/>
    </dgm:pt>
    <dgm:pt modelId="{79234DC6-7D81-4CFB-BC80-D0734F7E70DD}" type="pres">
      <dgm:prSet presAssocID="{C6819689-6B44-4BF9-97FC-59CA2DC0D416}" presName="accent_2" presStyleCnt="0"/>
      <dgm:spPr/>
    </dgm:pt>
    <dgm:pt modelId="{89636EAA-3E65-4F5C-915B-788D9AB77AAD}" type="pres">
      <dgm:prSet presAssocID="{C6819689-6B44-4BF9-97FC-59CA2DC0D416}" presName="accentRepeatNode" presStyleLbl="solidFgAcc1" presStyleIdx="1" presStyleCnt="5"/>
      <dgm:spPr/>
    </dgm:pt>
    <dgm:pt modelId="{F0431364-0ECA-462E-AC06-C3F698B1770E}" type="pres">
      <dgm:prSet presAssocID="{5AEBAAD7-606F-49B3-81B7-2EFC6D2DB52C}" presName="text_3" presStyleLbl="node1" presStyleIdx="2" presStyleCnt="5">
        <dgm:presLayoutVars>
          <dgm:bulletEnabled val="1"/>
        </dgm:presLayoutVars>
      </dgm:prSet>
      <dgm:spPr/>
    </dgm:pt>
    <dgm:pt modelId="{649AD78B-D84D-4D0B-9EDC-7A7FCFA43D84}" type="pres">
      <dgm:prSet presAssocID="{5AEBAAD7-606F-49B3-81B7-2EFC6D2DB52C}" presName="accent_3" presStyleCnt="0"/>
      <dgm:spPr/>
    </dgm:pt>
    <dgm:pt modelId="{8D1E475D-939F-4521-9205-62C1F39B1903}" type="pres">
      <dgm:prSet presAssocID="{5AEBAAD7-606F-49B3-81B7-2EFC6D2DB52C}" presName="accentRepeatNode" presStyleLbl="solidFgAcc1" presStyleIdx="2" presStyleCnt="5"/>
      <dgm:spPr/>
    </dgm:pt>
    <dgm:pt modelId="{BDDC1336-172B-49FE-B891-D4C0957D975A}" type="pres">
      <dgm:prSet presAssocID="{06B52ECB-03F8-4F01-BD64-22D2E9DF58B9}" presName="text_4" presStyleLbl="node1" presStyleIdx="3" presStyleCnt="5">
        <dgm:presLayoutVars>
          <dgm:bulletEnabled val="1"/>
        </dgm:presLayoutVars>
      </dgm:prSet>
      <dgm:spPr/>
    </dgm:pt>
    <dgm:pt modelId="{C34D0029-263F-4D97-BC62-B1171D02FBF9}" type="pres">
      <dgm:prSet presAssocID="{06B52ECB-03F8-4F01-BD64-22D2E9DF58B9}" presName="accent_4" presStyleCnt="0"/>
      <dgm:spPr/>
    </dgm:pt>
    <dgm:pt modelId="{87BBCE8F-EDCA-438F-BCF0-2D35864813E3}" type="pres">
      <dgm:prSet presAssocID="{06B52ECB-03F8-4F01-BD64-22D2E9DF58B9}" presName="accentRepeatNode" presStyleLbl="solidFgAcc1" presStyleIdx="3" presStyleCnt="5"/>
      <dgm:spPr/>
    </dgm:pt>
    <dgm:pt modelId="{380FEE17-8094-43D8-A56D-DD45CBACC90E}" type="pres">
      <dgm:prSet presAssocID="{0F05449E-3D0A-4389-A7F4-D954003C4DF2}" presName="text_5" presStyleLbl="node1" presStyleIdx="4" presStyleCnt="5">
        <dgm:presLayoutVars>
          <dgm:bulletEnabled val="1"/>
        </dgm:presLayoutVars>
      </dgm:prSet>
      <dgm:spPr/>
    </dgm:pt>
    <dgm:pt modelId="{1D17AA5F-23E7-4F41-9618-0FD71F2C1132}" type="pres">
      <dgm:prSet presAssocID="{0F05449E-3D0A-4389-A7F4-D954003C4DF2}" presName="accent_5" presStyleCnt="0"/>
      <dgm:spPr/>
    </dgm:pt>
    <dgm:pt modelId="{0B99DFDF-EEDC-4243-8426-A5E4ACA31FB0}" type="pres">
      <dgm:prSet presAssocID="{0F05449E-3D0A-4389-A7F4-D954003C4DF2}" presName="accentRepeatNode" presStyleLbl="solidFgAcc1" presStyleIdx="4" presStyleCnt="5"/>
      <dgm:spPr/>
    </dgm:pt>
  </dgm:ptLst>
  <dgm:cxnLst>
    <dgm:cxn modelId="{DCF33B19-0FE6-4FB2-9BAE-28BEF988BC33}" type="presOf" srcId="{06B52ECB-03F8-4F01-BD64-22D2E9DF58B9}" destId="{BDDC1336-172B-49FE-B891-D4C0957D975A}" srcOrd="0" destOrd="0" presId="urn:microsoft.com/office/officeart/2008/layout/VerticalCurvedList"/>
    <dgm:cxn modelId="{80334F23-2552-4915-B58B-C6080801D4C6}" type="presOf" srcId="{124CD363-E3A5-4637-A113-B99C2536F7C2}" destId="{35CB60BD-F411-4FB4-A609-733C81083E34}" srcOrd="0" destOrd="0" presId="urn:microsoft.com/office/officeart/2008/layout/VerticalCurvedList"/>
    <dgm:cxn modelId="{6A14EF4B-CF70-45E2-AF8A-8D08AC0E7CE0}" srcId="{124CD363-E3A5-4637-A113-B99C2536F7C2}" destId="{06B52ECB-03F8-4F01-BD64-22D2E9DF58B9}" srcOrd="3" destOrd="0" parTransId="{D3417445-6B6F-47EB-A8E7-BE7BB9CA4ADD}" sibTransId="{B8C6DF8F-B453-4EB5-9F8B-013CD171F0E7}"/>
    <dgm:cxn modelId="{4085694D-C632-498E-B9B3-B269596944F8}" srcId="{124CD363-E3A5-4637-A113-B99C2536F7C2}" destId="{0F05449E-3D0A-4389-A7F4-D954003C4DF2}" srcOrd="4" destOrd="0" parTransId="{66813E27-84DF-4959-A849-E314B8BC9F76}" sibTransId="{AB4E289E-CF81-4774-995F-A79E5429743A}"/>
    <dgm:cxn modelId="{09B1C372-73A2-4F3C-AAF6-9253D0A5D928}" srcId="{124CD363-E3A5-4637-A113-B99C2536F7C2}" destId="{5AEBAAD7-606F-49B3-81B7-2EFC6D2DB52C}" srcOrd="2" destOrd="0" parTransId="{52E96CD0-A107-490D-B23D-8CF2CBA16D35}" sibTransId="{9E5746DA-FF8A-40AD-922A-333137757CD0}"/>
    <dgm:cxn modelId="{71CC8779-E50E-452F-9005-A7494FAC6F43}" type="presOf" srcId="{66C760D5-D4F7-4610-A097-542EC8CD74C6}" destId="{011CC2CF-77E3-4389-B76D-A77F81D441D0}" srcOrd="0" destOrd="0" presId="urn:microsoft.com/office/officeart/2008/layout/VerticalCurvedList"/>
    <dgm:cxn modelId="{74CAC25A-E1C9-4BE5-95BD-2197CBEF462E}" srcId="{124CD363-E3A5-4637-A113-B99C2536F7C2}" destId="{0949826F-EF1D-4E21-AE35-92D0B0A479B8}" srcOrd="0" destOrd="0" parTransId="{A583906D-D744-4834-A349-42BB1746E277}" sibTransId="{66C760D5-D4F7-4610-A097-542EC8CD74C6}"/>
    <dgm:cxn modelId="{F0FFD1A5-58BC-42AD-9C44-DA5CCA1DA39E}" srcId="{124CD363-E3A5-4637-A113-B99C2536F7C2}" destId="{C6819689-6B44-4BF9-97FC-59CA2DC0D416}" srcOrd="1" destOrd="0" parTransId="{194F71B9-022E-4822-A2F6-647D907A304D}" sibTransId="{D8CAF2EE-88F2-4701-AEBF-B7BB6B8279D7}"/>
    <dgm:cxn modelId="{9389AAB4-F1B4-4703-96F7-996D7C1BF41A}" type="presOf" srcId="{0F05449E-3D0A-4389-A7F4-D954003C4DF2}" destId="{380FEE17-8094-43D8-A56D-DD45CBACC90E}" srcOrd="0" destOrd="0" presId="urn:microsoft.com/office/officeart/2008/layout/VerticalCurvedList"/>
    <dgm:cxn modelId="{2BEDD0D7-05C7-4ADF-935F-DF8047A2201B}" type="presOf" srcId="{5AEBAAD7-606F-49B3-81B7-2EFC6D2DB52C}" destId="{F0431364-0ECA-462E-AC06-C3F698B1770E}" srcOrd="0" destOrd="0" presId="urn:microsoft.com/office/officeart/2008/layout/VerticalCurvedList"/>
    <dgm:cxn modelId="{085C8EE9-A95A-4EAB-B1F2-862D9898F489}" type="presOf" srcId="{0949826F-EF1D-4E21-AE35-92D0B0A479B8}" destId="{04B241FB-390A-4940-BFAB-B40B92428870}" srcOrd="0" destOrd="0" presId="urn:microsoft.com/office/officeart/2008/layout/VerticalCurvedList"/>
    <dgm:cxn modelId="{F1A146F2-6E34-4777-8F1E-B934E321FB88}" type="presOf" srcId="{C6819689-6B44-4BF9-97FC-59CA2DC0D416}" destId="{D6239847-F409-4BC4-9DDF-CBB2AAB20107}" srcOrd="0" destOrd="0" presId="urn:microsoft.com/office/officeart/2008/layout/VerticalCurvedList"/>
    <dgm:cxn modelId="{FDC7BCE1-BAAC-4C38-933D-4CA080F1FE0C}" type="presParOf" srcId="{35CB60BD-F411-4FB4-A609-733C81083E34}" destId="{93847E85-DF68-498F-851B-B0DE3EA197E0}" srcOrd="0" destOrd="0" presId="urn:microsoft.com/office/officeart/2008/layout/VerticalCurvedList"/>
    <dgm:cxn modelId="{B1B886C5-A4D3-46B7-BE3C-0F820D3304F7}" type="presParOf" srcId="{93847E85-DF68-498F-851B-B0DE3EA197E0}" destId="{368033EB-02BA-41EC-8AFA-543ABD7BBC43}" srcOrd="0" destOrd="0" presId="urn:microsoft.com/office/officeart/2008/layout/VerticalCurvedList"/>
    <dgm:cxn modelId="{E9B26491-8B32-40E3-BA79-ED29514F3CA8}" type="presParOf" srcId="{368033EB-02BA-41EC-8AFA-543ABD7BBC43}" destId="{BB675A9B-86C7-4783-BE1A-D327A9A23043}" srcOrd="0" destOrd="0" presId="urn:microsoft.com/office/officeart/2008/layout/VerticalCurvedList"/>
    <dgm:cxn modelId="{01717147-EE99-44A0-9FE9-3191AEAB8D36}" type="presParOf" srcId="{368033EB-02BA-41EC-8AFA-543ABD7BBC43}" destId="{011CC2CF-77E3-4389-B76D-A77F81D441D0}" srcOrd="1" destOrd="0" presId="urn:microsoft.com/office/officeart/2008/layout/VerticalCurvedList"/>
    <dgm:cxn modelId="{3A079CB0-B76E-4A24-8757-52A3F240E7F0}" type="presParOf" srcId="{368033EB-02BA-41EC-8AFA-543ABD7BBC43}" destId="{3978913D-1221-436E-97C6-E9BCF3C5A922}" srcOrd="2" destOrd="0" presId="urn:microsoft.com/office/officeart/2008/layout/VerticalCurvedList"/>
    <dgm:cxn modelId="{80DB6337-2E3D-4B6E-9E7F-0415B851440D}" type="presParOf" srcId="{368033EB-02BA-41EC-8AFA-543ABD7BBC43}" destId="{5235BAB1-73E7-486E-BBD4-4A4D3F252EC3}" srcOrd="3" destOrd="0" presId="urn:microsoft.com/office/officeart/2008/layout/VerticalCurvedList"/>
    <dgm:cxn modelId="{4CC6A83C-11EA-42ED-A3FC-B1EED6BD487B}" type="presParOf" srcId="{93847E85-DF68-498F-851B-B0DE3EA197E0}" destId="{04B241FB-390A-4940-BFAB-B40B92428870}" srcOrd="1" destOrd="0" presId="urn:microsoft.com/office/officeart/2008/layout/VerticalCurvedList"/>
    <dgm:cxn modelId="{9E5788B2-14B4-47C8-B260-941024058072}" type="presParOf" srcId="{93847E85-DF68-498F-851B-B0DE3EA197E0}" destId="{B022D975-A397-4634-ABAB-4D420AA80C41}" srcOrd="2" destOrd="0" presId="urn:microsoft.com/office/officeart/2008/layout/VerticalCurvedList"/>
    <dgm:cxn modelId="{7C05E398-5D21-4D15-A0E1-BD484B9009FF}" type="presParOf" srcId="{B022D975-A397-4634-ABAB-4D420AA80C41}" destId="{4743EB62-162E-491A-8EDD-28D382B56F4B}" srcOrd="0" destOrd="0" presId="urn:microsoft.com/office/officeart/2008/layout/VerticalCurvedList"/>
    <dgm:cxn modelId="{480BA0A3-C6CE-41DF-BEE2-3926558219E4}" type="presParOf" srcId="{93847E85-DF68-498F-851B-B0DE3EA197E0}" destId="{D6239847-F409-4BC4-9DDF-CBB2AAB20107}" srcOrd="3" destOrd="0" presId="urn:microsoft.com/office/officeart/2008/layout/VerticalCurvedList"/>
    <dgm:cxn modelId="{D9B2FB08-12F5-404F-8FE4-DFF537B2E2EB}" type="presParOf" srcId="{93847E85-DF68-498F-851B-B0DE3EA197E0}" destId="{79234DC6-7D81-4CFB-BC80-D0734F7E70DD}" srcOrd="4" destOrd="0" presId="urn:microsoft.com/office/officeart/2008/layout/VerticalCurvedList"/>
    <dgm:cxn modelId="{E85D4478-42AD-4950-AF63-107D456B3898}" type="presParOf" srcId="{79234DC6-7D81-4CFB-BC80-D0734F7E70DD}" destId="{89636EAA-3E65-4F5C-915B-788D9AB77AAD}" srcOrd="0" destOrd="0" presId="urn:microsoft.com/office/officeart/2008/layout/VerticalCurvedList"/>
    <dgm:cxn modelId="{AF5C92BD-230F-434D-A812-0505F89A4F10}" type="presParOf" srcId="{93847E85-DF68-498F-851B-B0DE3EA197E0}" destId="{F0431364-0ECA-462E-AC06-C3F698B1770E}" srcOrd="5" destOrd="0" presId="urn:microsoft.com/office/officeart/2008/layout/VerticalCurvedList"/>
    <dgm:cxn modelId="{6249CC29-49AA-44DD-AC90-C785263F2C25}" type="presParOf" srcId="{93847E85-DF68-498F-851B-B0DE3EA197E0}" destId="{649AD78B-D84D-4D0B-9EDC-7A7FCFA43D84}" srcOrd="6" destOrd="0" presId="urn:microsoft.com/office/officeart/2008/layout/VerticalCurvedList"/>
    <dgm:cxn modelId="{B163BD69-3948-46D3-B42C-03AB78AB17E5}" type="presParOf" srcId="{649AD78B-D84D-4D0B-9EDC-7A7FCFA43D84}" destId="{8D1E475D-939F-4521-9205-62C1F39B1903}" srcOrd="0" destOrd="0" presId="urn:microsoft.com/office/officeart/2008/layout/VerticalCurvedList"/>
    <dgm:cxn modelId="{8B407C2C-3B32-43F7-8000-8AC6AED89DE1}" type="presParOf" srcId="{93847E85-DF68-498F-851B-B0DE3EA197E0}" destId="{BDDC1336-172B-49FE-B891-D4C0957D975A}" srcOrd="7" destOrd="0" presId="urn:microsoft.com/office/officeart/2008/layout/VerticalCurvedList"/>
    <dgm:cxn modelId="{5C593E80-C9E4-45DB-9BC9-C35C0F3C54A8}" type="presParOf" srcId="{93847E85-DF68-498F-851B-B0DE3EA197E0}" destId="{C34D0029-263F-4D97-BC62-B1171D02FBF9}" srcOrd="8" destOrd="0" presId="urn:microsoft.com/office/officeart/2008/layout/VerticalCurvedList"/>
    <dgm:cxn modelId="{E6B9D616-24C7-48FA-B479-85A80AC854D4}" type="presParOf" srcId="{C34D0029-263F-4D97-BC62-B1171D02FBF9}" destId="{87BBCE8F-EDCA-438F-BCF0-2D35864813E3}" srcOrd="0" destOrd="0" presId="urn:microsoft.com/office/officeart/2008/layout/VerticalCurvedList"/>
    <dgm:cxn modelId="{1861CD78-2A1A-4AF3-A101-C2DA2B479A4A}" type="presParOf" srcId="{93847E85-DF68-498F-851B-B0DE3EA197E0}" destId="{380FEE17-8094-43D8-A56D-DD45CBACC90E}" srcOrd="9" destOrd="0" presId="urn:microsoft.com/office/officeart/2008/layout/VerticalCurvedList"/>
    <dgm:cxn modelId="{6DD8AF13-0286-404F-A543-4FFFD114C588}" type="presParOf" srcId="{93847E85-DF68-498F-851B-B0DE3EA197E0}" destId="{1D17AA5F-23E7-4F41-9618-0FD71F2C1132}" srcOrd="10" destOrd="0" presId="urn:microsoft.com/office/officeart/2008/layout/VerticalCurvedList"/>
    <dgm:cxn modelId="{C4AD100A-0138-4678-8B15-414CDB9CC358}" type="presParOf" srcId="{1D17AA5F-23E7-4F41-9618-0FD71F2C1132}" destId="{0B99DFDF-EEDC-4243-8426-A5E4ACA31F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CC2CF-77E3-4389-B76D-A77F81D441D0}">
      <dsp:nvSpPr>
        <dsp:cNvPr id="0" name=""/>
        <dsp:cNvSpPr/>
      </dsp:nvSpPr>
      <dsp:spPr>
        <a:xfrm>
          <a:off x="-4622019" y="-708616"/>
          <a:ext cx="5505702" cy="5505702"/>
        </a:xfrm>
        <a:prstGeom prst="blockArc">
          <a:avLst>
            <a:gd name="adj1" fmla="val 18900000"/>
            <a:gd name="adj2" fmla="val 2700000"/>
            <a:gd name="adj3" fmla="val 392"/>
          </a:avLst>
        </a:pr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241FB-390A-4940-BFAB-B40B92428870}">
      <dsp:nvSpPr>
        <dsp:cNvPr id="0" name=""/>
        <dsp:cNvSpPr/>
      </dsp:nvSpPr>
      <dsp:spPr>
        <a:xfrm>
          <a:off x="442372" y="249491"/>
          <a:ext cx="8989401" cy="511222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40578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Annual MMAC Training</a:t>
          </a:r>
        </a:p>
      </dsp:txBody>
      <dsp:txXfrm>
        <a:off x="442372" y="249491"/>
        <a:ext cx="8989401" cy="511222"/>
      </dsp:txXfrm>
    </dsp:sp>
    <dsp:sp modelId="{4743EB62-162E-491A-8EDD-28D382B56F4B}">
      <dsp:nvSpPr>
        <dsp:cNvPr id="0" name=""/>
        <dsp:cNvSpPr/>
      </dsp:nvSpPr>
      <dsp:spPr>
        <a:xfrm>
          <a:off x="67285" y="191544"/>
          <a:ext cx="639027" cy="639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39847-F409-4BC4-9DDF-CBB2AAB20107}">
      <dsp:nvSpPr>
        <dsp:cNvPr id="0" name=""/>
        <dsp:cNvSpPr/>
      </dsp:nvSpPr>
      <dsp:spPr>
        <a:xfrm>
          <a:off x="753126" y="1022035"/>
          <a:ext cx="8623074" cy="511222"/>
        </a:xfrm>
        <a:prstGeom prst="rect">
          <a:avLst/>
        </a:prstGeom>
        <a:solidFill>
          <a:schemeClr val="accent3">
            <a:shade val="80000"/>
            <a:hueOff val="45850"/>
            <a:satOff val="-19128"/>
            <a:lumOff val="9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78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Annual submission of Self-Assessment Form</a:t>
          </a:r>
        </a:p>
      </dsp:txBody>
      <dsp:txXfrm>
        <a:off x="753126" y="1022035"/>
        <a:ext cx="8623074" cy="511222"/>
      </dsp:txXfrm>
    </dsp:sp>
    <dsp:sp modelId="{89636EAA-3E65-4F5C-915B-788D9AB77AAD}">
      <dsp:nvSpPr>
        <dsp:cNvPr id="0" name=""/>
        <dsp:cNvSpPr/>
      </dsp:nvSpPr>
      <dsp:spPr>
        <a:xfrm>
          <a:off x="433612" y="958132"/>
          <a:ext cx="639027" cy="639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45850"/>
              <a:satOff val="-19128"/>
              <a:lumOff val="99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31364-0ECA-462E-AC06-C3F698B1770E}">
      <dsp:nvSpPr>
        <dsp:cNvPr id="0" name=""/>
        <dsp:cNvSpPr/>
      </dsp:nvSpPr>
      <dsp:spPr>
        <a:xfrm>
          <a:off x="865559" y="1788623"/>
          <a:ext cx="8510641" cy="511222"/>
        </a:xfrm>
        <a:prstGeom prst="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0578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Annual submission of HCBS Assurances Form</a:t>
          </a:r>
        </a:p>
      </dsp:txBody>
      <dsp:txXfrm>
        <a:off x="865559" y="1788623"/>
        <a:ext cx="8510641" cy="511222"/>
      </dsp:txXfrm>
    </dsp:sp>
    <dsp:sp modelId="{8D1E475D-939F-4521-9205-62C1F39B1903}">
      <dsp:nvSpPr>
        <dsp:cNvPr id="0" name=""/>
        <dsp:cNvSpPr/>
      </dsp:nvSpPr>
      <dsp:spPr>
        <a:xfrm>
          <a:off x="546045" y="1724720"/>
          <a:ext cx="639027" cy="639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91699"/>
              <a:satOff val="-38256"/>
              <a:lumOff val="19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DC1336-172B-49FE-B891-D4C0957D975A}">
      <dsp:nvSpPr>
        <dsp:cNvPr id="0" name=""/>
        <dsp:cNvSpPr/>
      </dsp:nvSpPr>
      <dsp:spPr>
        <a:xfrm>
          <a:off x="753126" y="2555211"/>
          <a:ext cx="8623074" cy="511222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578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Ensure </a:t>
          </a:r>
          <a:r>
            <a:rPr lang="en-US" sz="2400" u="sng" kern="1200" dirty="0">
              <a:solidFill>
                <a:schemeClr val="bg1"/>
              </a:solidFill>
            </a:rPr>
            <a:t>all</a:t>
          </a:r>
          <a:r>
            <a:rPr lang="en-US" sz="2400" kern="1200" dirty="0">
              <a:solidFill>
                <a:schemeClr val="bg1"/>
              </a:solidFill>
            </a:rPr>
            <a:t> staff are trained on the requirements</a:t>
          </a:r>
        </a:p>
      </dsp:txBody>
      <dsp:txXfrm>
        <a:off x="753126" y="2555211"/>
        <a:ext cx="8623074" cy="511222"/>
      </dsp:txXfrm>
    </dsp:sp>
    <dsp:sp modelId="{87BBCE8F-EDCA-438F-BCF0-2D35864813E3}">
      <dsp:nvSpPr>
        <dsp:cNvPr id="0" name=""/>
        <dsp:cNvSpPr/>
      </dsp:nvSpPr>
      <dsp:spPr>
        <a:xfrm>
          <a:off x="433612" y="2491308"/>
          <a:ext cx="639027" cy="639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137549"/>
              <a:satOff val="-57383"/>
              <a:lumOff val="29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FEE17-8094-43D8-A56D-DD45CBACC90E}">
      <dsp:nvSpPr>
        <dsp:cNvPr id="0" name=""/>
        <dsp:cNvSpPr/>
      </dsp:nvSpPr>
      <dsp:spPr>
        <a:xfrm>
          <a:off x="386799" y="3321799"/>
          <a:ext cx="8989401" cy="511222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78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Deficiencies will be discussed, monitored, &amp; audited by MMAC</a:t>
          </a:r>
        </a:p>
      </dsp:txBody>
      <dsp:txXfrm>
        <a:off x="386799" y="3321799"/>
        <a:ext cx="8989401" cy="511222"/>
      </dsp:txXfrm>
    </dsp:sp>
    <dsp:sp modelId="{0B99DFDF-EEDC-4243-8426-A5E4ACA31FB0}">
      <dsp:nvSpPr>
        <dsp:cNvPr id="0" name=""/>
        <dsp:cNvSpPr/>
      </dsp:nvSpPr>
      <dsp:spPr>
        <a:xfrm>
          <a:off x="67285" y="3257896"/>
          <a:ext cx="639027" cy="6390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183398"/>
              <a:satOff val="-76511"/>
              <a:lumOff val="39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37CCBA-3ED1-4B7D-8F3E-DE824A6F18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4F2CF0-B0FF-4583-A84D-FCC4B7103E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2FCEDD6-3C34-4371-8E79-A286124EF8A8}" type="datetimeFigureOut">
              <a:rPr lang="en-MY" smtClean="0"/>
              <a:t>1/11/2024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15979-DF4C-464D-9380-D6E2EDC757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C401D-E649-4CC3-8CC0-93D5DDAEE9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6490895-2C95-4C4B-AB00-58F57617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9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9B66FCF-8223-49A0-8AD4-07836B35FAE5}" type="datetimeFigureOut">
              <a:rPr lang="en-MY" smtClean="0"/>
              <a:t>1/11/2024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F6CAA8-8B9F-4696-96C3-CF58CA8A462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482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76005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09101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4143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4588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13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713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1915</a:t>
            </a:r>
            <a:r>
              <a:rPr lang="en-US" baseline="0" dirty="0"/>
              <a:t> © </a:t>
            </a:r>
            <a:r>
              <a:rPr lang="en-US" dirty="0"/>
              <a:t>Waiver Services </a:t>
            </a:r>
          </a:p>
          <a:p>
            <a:r>
              <a:rPr lang="en-US" dirty="0"/>
              <a:t>Department of Health has 7</a:t>
            </a:r>
          </a:p>
          <a:p>
            <a:r>
              <a:rPr lang="en-US" dirty="0"/>
              <a:t>Department of Mental Health has 4</a:t>
            </a:r>
          </a:p>
          <a:p>
            <a:r>
              <a:rPr lang="en-US" dirty="0"/>
              <a:t>Focus is on AIDS</a:t>
            </a:r>
            <a:r>
              <a:rPr lang="en-US" baseline="0" dirty="0"/>
              <a:t> Waiver and Adult Day Care Waiver services through Division of Senior and Disability Services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90067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Federal Regulation passed in 2014</a:t>
            </a:r>
          </a:p>
          <a:p>
            <a:pPr lvl="0"/>
            <a:r>
              <a:rPr lang="en-US" dirty="0"/>
              <a:t>States have been given the leniency to move toward implementation since then</a:t>
            </a:r>
          </a:p>
          <a:p>
            <a:pPr lvl="0"/>
            <a:r>
              <a:rPr lang="en-US" dirty="0"/>
              <a:t>All states were required to develop a statewide transition plan</a:t>
            </a:r>
          </a:p>
          <a:p>
            <a:pPr lvl="1"/>
            <a:r>
              <a:rPr lang="en-US" dirty="0"/>
              <a:t>MO’s was approved in 2017 initially then final approval in 2020</a:t>
            </a:r>
          </a:p>
          <a:p>
            <a:pPr lvl="0"/>
            <a:r>
              <a:rPr lang="en-US" dirty="0"/>
              <a:t>March 17, 2023 all states must be compliant with their Setting Rule Transition Plan</a:t>
            </a:r>
          </a:p>
          <a:p>
            <a:pPr lvl="0"/>
            <a:r>
              <a:rPr lang="en-US" dirty="0"/>
              <a:t>State staff, providers, and all provider staff are required to have a thorough understanding of the Settings Rule and ensure it is being implemented for all participants.</a:t>
            </a:r>
          </a:p>
          <a:p>
            <a:pPr lvl="0"/>
            <a:r>
              <a:rPr lang="en-US" dirty="0"/>
              <a:t>CMS audits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6458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2943" indent="-232943">
              <a:buAutoNum type="arabicPeriod"/>
            </a:pPr>
            <a:r>
              <a:rPr lang="en-US" dirty="0"/>
              <a:t>The setting is fully integrated and supports access to the greater community</a:t>
            </a:r>
          </a:p>
          <a:p>
            <a:pPr marL="465887" lvl="1"/>
            <a:r>
              <a:rPr lang="en-US" dirty="0"/>
              <a:t>How</a:t>
            </a:r>
            <a:r>
              <a:rPr lang="en-US" baseline="0" dirty="0"/>
              <a:t> are we going to do that:</a:t>
            </a:r>
          </a:p>
          <a:p>
            <a:pPr marL="640594" lvl="1" indent="-174708">
              <a:buFontTx/>
              <a:buChar char="-"/>
            </a:pPr>
            <a:r>
              <a:rPr lang="en-US" baseline="0" dirty="0"/>
              <a:t>Provide opportunities to seek competitive employment</a:t>
            </a:r>
          </a:p>
          <a:p>
            <a:pPr marL="640594" lvl="1" indent="-174708">
              <a:buFontTx/>
              <a:buChar char="-"/>
            </a:pPr>
            <a:r>
              <a:rPr lang="en-US" baseline="0" dirty="0"/>
              <a:t>Allow pts to engage in community life</a:t>
            </a:r>
          </a:p>
          <a:p>
            <a:pPr marL="640594" lvl="1" indent="-174708">
              <a:buFontTx/>
              <a:buChar char="-"/>
            </a:pPr>
            <a:r>
              <a:rPr lang="en-US" baseline="0" dirty="0"/>
              <a:t>Allow pts to control their personal resources </a:t>
            </a:r>
          </a:p>
          <a:p>
            <a:pPr marL="640594" lvl="1" indent="-174708">
              <a:buFontTx/>
              <a:buChar char="-"/>
            </a:pPr>
            <a:r>
              <a:rPr lang="en-US" baseline="0" dirty="0"/>
              <a:t>Ensure individual receive services in the community to the same degree of access as individuals not receiving Medicaid HCBS</a:t>
            </a:r>
          </a:p>
          <a:p>
            <a:pPr marL="1097794" lvl="2" indent="-174708">
              <a:buFontTx/>
              <a:buChar char="-"/>
            </a:pPr>
            <a:r>
              <a:rPr lang="en-US" baseline="0" dirty="0"/>
              <a:t>This is important to note, the setting rules aren’t requiring you to do more, but they are asking you to give the same opportunities to someone receiving Medicaid </a:t>
            </a:r>
          </a:p>
          <a:p>
            <a:pPr marL="232943" indent="-232943">
              <a:buFont typeface="+mj-lt"/>
              <a:buAutoNum type="arabicPeriod"/>
            </a:pPr>
            <a:r>
              <a:rPr lang="en-US" baseline="0" dirty="0"/>
              <a:t>The individual/guardian has selected the setting including from non-disability specific settings</a:t>
            </a:r>
          </a:p>
          <a:p>
            <a:pPr marL="232943" indent="-232943">
              <a:buFont typeface="+mj-lt"/>
              <a:buAutoNum type="arabicPeriod"/>
            </a:pPr>
            <a:r>
              <a:rPr lang="en-US" baseline="0" dirty="0"/>
              <a:t>Allow the individual to have choice regarding services, supports and who is providing them</a:t>
            </a:r>
          </a:p>
          <a:p>
            <a:pPr marL="232943" indent="-232943">
              <a:buFont typeface="+mj-lt"/>
              <a:buAutoNum type="arabicPeriod"/>
            </a:pPr>
            <a:r>
              <a:rPr lang="en-US" baseline="0" dirty="0"/>
              <a:t>Need to ensure individuals have privacy, dignity, respect, and freedom from coercion and restraint</a:t>
            </a:r>
          </a:p>
          <a:p>
            <a:pPr marL="232943" indent="-232943">
              <a:buFont typeface="+mj-lt"/>
              <a:buAutoNum type="arabicPeriod"/>
            </a:pPr>
            <a:r>
              <a:rPr lang="en-US" baseline="0" dirty="0"/>
              <a:t>Want to make sure we allow as much autonomy and independence in making daily life choices</a:t>
            </a:r>
          </a:p>
          <a:p>
            <a:pPr marL="232943" indent="-232943">
              <a:buFont typeface="+mj-lt"/>
              <a:buAutoNum type="arabicPeriod"/>
            </a:pPr>
            <a:endParaRPr lang="en-US" baseline="0" dirty="0"/>
          </a:p>
          <a:p>
            <a:pPr marL="0" indent="0">
              <a:buFont typeface="+mj-lt"/>
              <a:buNone/>
            </a:pPr>
            <a:r>
              <a:rPr lang="en-US" baseline="0" dirty="0"/>
              <a:t>We recognize that some of our participants may not be able to do a lot of these independently but we want to make sure we allow as much as possible.  </a:t>
            </a:r>
          </a:p>
          <a:p>
            <a:pPr marL="232943" indent="-232943">
              <a:buFont typeface="+mj-lt"/>
              <a:buAutoNum type="arabicPeriod"/>
            </a:pPr>
            <a:endParaRPr lang="en-US" baseline="0" dirty="0"/>
          </a:p>
          <a:p>
            <a:pPr marL="640594" lvl="1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267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Provider owned and controlled – AIDS Pathways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9503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Settings that are not home and community-based are specified in the Final Rule: – Nursing Facility – Institution for Mental Disease – Intermediate Care Facility for Individuals with Intellectual Disabilities – Hospital – Other locations that have qualities of an institutional setting, as determined by the Secretary</a:t>
            </a:r>
          </a:p>
          <a:p>
            <a:endParaRPr lang="en-US" dirty="0"/>
          </a:p>
          <a:p>
            <a:r>
              <a:rPr lang="en-US" dirty="0"/>
              <a:t>Example</a:t>
            </a:r>
            <a:r>
              <a:rPr lang="en-US" baseline="0" dirty="0"/>
              <a:t> 3 – So what do we mean here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 setting is designed to provide people with disabilities multiple types of services/activities on-site such as housing, day services, medical, behavioral and therapeutic services, and/or social and recreational activities </a:t>
            </a:r>
          </a:p>
          <a:p>
            <a:pPr marL="171450" indent="-171450">
              <a:buFontTx/>
              <a:buChar char="-"/>
            </a:pPr>
            <a:r>
              <a:rPr lang="en-US" dirty="0"/>
              <a:t>People in the setting have limited, if any, interaction with the broader community 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 setting uses/authorizes interventions/restrictions used in institutional settings or deemed unacceptable in Medicaid institutional settings (e.g., seclusion)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860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1876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7840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CAA8-8B9F-4696-96C3-CF58CA8A4623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3467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7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ef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EE74A38-CDF9-4E52-98EB-1E8DF591B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9908" y="9170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393842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512BF1A-CC10-47E9-BE8D-12E832DCF7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928967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9125216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350614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Image right Sma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7200" y="609600"/>
            <a:ext cx="4664900" cy="56515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437271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Landscap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429767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180875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Landscap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5303520"/>
          </a:xfrm>
          <a:prstGeom prst="roundRect">
            <a:avLst>
              <a:gd name="adj" fmla="val 2741"/>
            </a:avLst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34591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- Landscap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978899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bg1"/>
            </a:fgClr>
            <a:bgClr>
              <a:schemeClr val="bg1">
                <a:lumMod val="90000"/>
                <a:lumOff val="10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7535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48199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37424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2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173883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0418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3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4224758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54025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n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17EF56-0B7F-4B44-8B44-C283C04C9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9942" y="0"/>
            <a:ext cx="7522058" cy="6858000"/>
          </a:xfrm>
          <a:custGeom>
            <a:avLst/>
            <a:gdLst>
              <a:gd name="connsiteX0" fmla="*/ 2841201 w 7522058"/>
              <a:gd name="connsiteY0" fmla="*/ 0 h 6858000"/>
              <a:gd name="connsiteX1" fmla="*/ 7522058 w 7522058"/>
              <a:gd name="connsiteY1" fmla="*/ 0 h 6858000"/>
              <a:gd name="connsiteX2" fmla="*/ 7522058 w 7522058"/>
              <a:gd name="connsiteY2" fmla="*/ 6858000 h 6858000"/>
              <a:gd name="connsiteX3" fmla="*/ 0 w 75220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2058" h="6858000">
                <a:moveTo>
                  <a:pt x="2841201" y="0"/>
                </a:moveTo>
                <a:lnTo>
                  <a:pt x="7522058" y="0"/>
                </a:lnTo>
                <a:lnTo>
                  <a:pt x="7522058" y="6858000"/>
                </a:lnTo>
                <a:lnTo>
                  <a:pt x="0" y="6858000"/>
                </a:ln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80826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0615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3329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6043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8757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1471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573026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11881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6043" y="6320959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90648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4697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349235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9087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205128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632808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1903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115479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6383300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21065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4924258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91997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289844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492297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774073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2105214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638201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1862318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/>
              <a:t>Insert your image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267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5400" y="-21429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7850023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10667781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5032265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1225044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250317C6-C772-449B-9F9F-CE0F985FFB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75480" y="26416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1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50FF9DA8-2939-47D5-859E-0ACC3CAD4E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4728" y="203200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4A85D495-D266-41F1-9A85-20780DF015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80560" y="2029969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246F8D1-6FCD-4631-821B-6C370F2743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16392" y="2027938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29323EEF-F059-4662-B4AA-C5B595CC06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549400" y="3426969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6A90917-5119-49EF-AFD1-AF8E2644F4B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400" y="4571996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709EF0DF-BB8F-453F-B2F1-970DC543DE2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49400" y="5717023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8C4399B8-A079-445D-BC01-7B441E8B9D9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74751" y="3424938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9D25FD18-84AF-432B-8167-EE17B21F7C8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74751" y="4569965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BD518740-B79D-4024-923C-A9906DD7A0B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74751" y="5714992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E1CED3D6-E200-4BDA-B9A6-A7D3B9D39CF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0102" y="3422907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A0B90ED8-4771-4D59-830A-DEC3ECB1D8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0102" y="4567934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790815C2-8DA4-4AD0-B5E4-C75298846B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00102" y="5712961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14872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48FE0B49-438A-4697-BED4-A1DA446CC0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5096" y="2712720"/>
            <a:ext cx="1152144" cy="115214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19E73588-671A-4158-BC02-A3E6DF6A05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36602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019C69FD-6D54-43F3-8A91-093401B05F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36602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66CC4F92-5AFE-4CF9-A858-79C8C04DF2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36602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7352C0B4-6ECC-4BF3-A489-F8E154CAD5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12278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80DC32B0-0114-446B-ACE8-F474BA49414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12278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897F5626-2AEF-4FE4-B7EB-6926B761077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12278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66E477BA-9A6F-485B-8171-9E311CAC58E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88166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17E5DA01-0A53-4DF2-B657-0113B38C94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88166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6" name="Picture Placeholder 8">
            <a:extLst>
              <a:ext uri="{FF2B5EF4-FFF2-40B4-BE49-F238E27FC236}">
                <a16:creationId xmlns:a16="http://schemas.microsoft.com/office/drawing/2014/main" id="{B0B098FF-B12E-41AB-82AB-9594BCBB8A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8166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7" name="Picture Placeholder 8">
            <a:extLst>
              <a:ext uri="{FF2B5EF4-FFF2-40B4-BE49-F238E27FC236}">
                <a16:creationId xmlns:a16="http://schemas.microsoft.com/office/drawing/2014/main" id="{09B9146E-59CB-4BAA-B709-9B124D784E3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64054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8" name="Picture Placeholder 8">
            <a:extLst>
              <a:ext uri="{FF2B5EF4-FFF2-40B4-BE49-F238E27FC236}">
                <a16:creationId xmlns:a16="http://schemas.microsoft.com/office/drawing/2014/main" id="{2334E184-F100-455D-A55F-A16261E1BB2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64054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9" name="Picture Placeholder 8">
            <a:extLst>
              <a:ext uri="{FF2B5EF4-FFF2-40B4-BE49-F238E27FC236}">
                <a16:creationId xmlns:a16="http://schemas.microsoft.com/office/drawing/2014/main" id="{3B65DEE2-C210-4A0C-B2A2-4CE4B32F920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64054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49736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8">
            <a:extLst>
              <a:ext uri="{FF2B5EF4-FFF2-40B4-BE49-F238E27FC236}">
                <a16:creationId xmlns:a16="http://schemas.microsoft.com/office/drawing/2014/main" id="{66068FA8-2637-46AD-95C0-31E1D8DB49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34754" y="2686613"/>
            <a:ext cx="1508760" cy="15087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7" name="Picture Placeholder 8">
            <a:extLst>
              <a:ext uri="{FF2B5EF4-FFF2-40B4-BE49-F238E27FC236}">
                <a16:creationId xmlns:a16="http://schemas.microsoft.com/office/drawing/2014/main" id="{33EF8E77-D2F0-4A06-9177-459D02C24E6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92639" y="1331088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8" name="Picture Placeholder 8">
            <a:extLst>
              <a:ext uri="{FF2B5EF4-FFF2-40B4-BE49-F238E27FC236}">
                <a16:creationId xmlns:a16="http://schemas.microsoft.com/office/drawing/2014/main" id="{D8BF1074-A2EC-4E50-87D6-E1260C316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9182" y="1327422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9" name="Picture Placeholder 8">
            <a:extLst>
              <a:ext uri="{FF2B5EF4-FFF2-40B4-BE49-F238E27FC236}">
                <a16:creationId xmlns:a16="http://schemas.microsoft.com/office/drawing/2014/main" id="{380FDF83-57E5-4728-9924-63E0B5D649B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95276" y="4292471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0" name="Picture Placeholder 8">
            <a:extLst>
              <a:ext uri="{FF2B5EF4-FFF2-40B4-BE49-F238E27FC236}">
                <a16:creationId xmlns:a16="http://schemas.microsoft.com/office/drawing/2014/main" id="{7F5DF19D-7CE4-4BD5-A2C8-498D99B518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71819" y="4288805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1" name="Picture Placeholder 8">
            <a:extLst>
              <a:ext uri="{FF2B5EF4-FFF2-40B4-BE49-F238E27FC236}">
                <a16:creationId xmlns:a16="http://schemas.microsoft.com/office/drawing/2014/main" id="{BB1262CE-92F4-4C27-89D4-026927D7AB9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745274" y="70534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2" name="Picture Placeholder 8">
            <a:extLst>
              <a:ext uri="{FF2B5EF4-FFF2-40B4-BE49-F238E27FC236}">
                <a16:creationId xmlns:a16="http://schemas.microsoft.com/office/drawing/2014/main" id="{866DA92A-217B-4F8A-BAEF-B8E231FFFF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45274" y="233924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3" name="Picture Placeholder 8">
            <a:extLst>
              <a:ext uri="{FF2B5EF4-FFF2-40B4-BE49-F238E27FC236}">
                <a16:creationId xmlns:a16="http://schemas.microsoft.com/office/drawing/2014/main" id="{88DC54F5-3CEA-4EFF-95C3-B950353D75A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724226" y="3673998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4" name="Picture Placeholder 8">
            <a:extLst>
              <a:ext uri="{FF2B5EF4-FFF2-40B4-BE49-F238E27FC236}">
                <a16:creationId xmlns:a16="http://schemas.microsoft.com/office/drawing/2014/main" id="{6321C9A8-3CD0-4BF1-9461-3E5A5C95CB0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24226" y="530789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5" name="Picture Placeholder 8">
            <a:extLst>
              <a:ext uri="{FF2B5EF4-FFF2-40B4-BE49-F238E27FC236}">
                <a16:creationId xmlns:a16="http://schemas.microsoft.com/office/drawing/2014/main" id="{DFCACA5D-9816-49C4-BD9A-955C6793E0D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74503" y="69190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6" name="Picture Placeholder 8">
            <a:extLst>
              <a:ext uri="{FF2B5EF4-FFF2-40B4-BE49-F238E27FC236}">
                <a16:creationId xmlns:a16="http://schemas.microsoft.com/office/drawing/2014/main" id="{C205DF09-0002-4EF2-997E-430D25CB50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74503" y="232580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7" name="Picture Placeholder 8">
            <a:extLst>
              <a:ext uri="{FF2B5EF4-FFF2-40B4-BE49-F238E27FC236}">
                <a16:creationId xmlns:a16="http://schemas.microsoft.com/office/drawing/2014/main" id="{2D6D14E5-A545-4356-A3A7-C188EE1B3E7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574503" y="363588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8" name="Picture Placeholder 8">
            <a:extLst>
              <a:ext uri="{FF2B5EF4-FFF2-40B4-BE49-F238E27FC236}">
                <a16:creationId xmlns:a16="http://schemas.microsoft.com/office/drawing/2014/main" id="{FD02FC8B-9FB0-415C-A49B-D1CD356A9FC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574503" y="5269776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9" name="Picture Placeholder 8">
            <a:extLst>
              <a:ext uri="{FF2B5EF4-FFF2-40B4-BE49-F238E27FC236}">
                <a16:creationId xmlns:a16="http://schemas.microsoft.com/office/drawing/2014/main" id="{9CD4256F-63B2-417D-B34B-2A0A5AC273C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926742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0" name="Picture Placeholder 8">
            <a:extLst>
              <a:ext uri="{FF2B5EF4-FFF2-40B4-BE49-F238E27FC236}">
                <a16:creationId xmlns:a16="http://schemas.microsoft.com/office/drawing/2014/main" id="{96907598-676B-48B5-BDC1-A53BE4C1E99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142217" y="8427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1" name="Picture Placeholder 8">
            <a:extLst>
              <a:ext uri="{FF2B5EF4-FFF2-40B4-BE49-F238E27FC236}">
                <a16:creationId xmlns:a16="http://schemas.microsoft.com/office/drawing/2014/main" id="{770E42F9-2AA9-4DA6-9E4E-D05CECAD90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57692" y="8392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2" name="Picture Placeholder 8">
            <a:extLst>
              <a:ext uri="{FF2B5EF4-FFF2-40B4-BE49-F238E27FC236}">
                <a16:creationId xmlns:a16="http://schemas.microsoft.com/office/drawing/2014/main" id="{A1754D1B-68CB-4442-87F0-E2F31E1B587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916750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3" name="Picture Placeholder 8">
            <a:extLst>
              <a:ext uri="{FF2B5EF4-FFF2-40B4-BE49-F238E27FC236}">
                <a16:creationId xmlns:a16="http://schemas.microsoft.com/office/drawing/2014/main" id="{7D1C1E09-2A16-4FEC-B8A3-D1B4083940E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32225" y="2476459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4" name="Picture Placeholder 8">
            <a:extLst>
              <a:ext uri="{FF2B5EF4-FFF2-40B4-BE49-F238E27FC236}">
                <a16:creationId xmlns:a16="http://schemas.microsoft.com/office/drawing/2014/main" id="{BCD2E565-E990-4B1B-85AE-7143D1FA06B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47700" y="2473033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5" name="Picture Placeholder 8">
            <a:extLst>
              <a:ext uri="{FF2B5EF4-FFF2-40B4-BE49-F238E27FC236}">
                <a16:creationId xmlns:a16="http://schemas.microsoft.com/office/drawing/2014/main" id="{67D67D3C-CE66-4636-9527-F700EB98D0A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906758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6" name="Picture Placeholder 8">
            <a:extLst>
              <a:ext uri="{FF2B5EF4-FFF2-40B4-BE49-F238E27FC236}">
                <a16:creationId xmlns:a16="http://schemas.microsoft.com/office/drawing/2014/main" id="{D7E351BA-5E83-483D-84F4-D2884AAEA2E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122233" y="380837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7" name="Picture Placeholder 8">
            <a:extLst>
              <a:ext uri="{FF2B5EF4-FFF2-40B4-BE49-F238E27FC236}">
                <a16:creationId xmlns:a16="http://schemas.microsoft.com/office/drawing/2014/main" id="{66A54BFA-DE48-4985-9FA5-6E10124C56F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37708" y="380494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8" name="Picture Placeholder 8">
            <a:extLst>
              <a:ext uri="{FF2B5EF4-FFF2-40B4-BE49-F238E27FC236}">
                <a16:creationId xmlns:a16="http://schemas.microsoft.com/office/drawing/2014/main" id="{02772560-D101-4C4D-B97E-B38A28D9E44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896766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9" name="Picture Placeholder 8">
            <a:extLst>
              <a:ext uri="{FF2B5EF4-FFF2-40B4-BE49-F238E27FC236}">
                <a16:creationId xmlns:a16="http://schemas.microsoft.com/office/drawing/2014/main" id="{AB61F6BE-B271-4530-845F-35CA191D8EA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112241" y="544836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0" name="Picture Placeholder 8">
            <a:extLst>
              <a:ext uri="{FF2B5EF4-FFF2-40B4-BE49-F238E27FC236}">
                <a16:creationId xmlns:a16="http://schemas.microsoft.com/office/drawing/2014/main" id="{19D02F03-5644-4AE5-BEF7-17412F06BC5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27716" y="544493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1" name="Picture Placeholder 8">
            <a:extLst>
              <a:ext uri="{FF2B5EF4-FFF2-40B4-BE49-F238E27FC236}">
                <a16:creationId xmlns:a16="http://schemas.microsoft.com/office/drawing/2014/main" id="{4BCF2ED0-91A6-401C-B79B-86BFA50DB1A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1297356" y="85299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2" name="Picture Placeholder 8">
            <a:extLst>
              <a:ext uri="{FF2B5EF4-FFF2-40B4-BE49-F238E27FC236}">
                <a16:creationId xmlns:a16="http://schemas.microsoft.com/office/drawing/2014/main" id="{DF269E06-59F2-4ED1-AB0F-086AD50FC2B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0512831" y="84956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3" name="Picture Placeholder 8">
            <a:extLst>
              <a:ext uri="{FF2B5EF4-FFF2-40B4-BE49-F238E27FC236}">
                <a16:creationId xmlns:a16="http://schemas.microsoft.com/office/drawing/2014/main" id="{63F5880C-2E87-43FF-B725-53645AB7014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728306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4" name="Picture Placeholder 8">
            <a:extLst>
              <a:ext uri="{FF2B5EF4-FFF2-40B4-BE49-F238E27FC236}">
                <a16:creationId xmlns:a16="http://schemas.microsoft.com/office/drawing/2014/main" id="{601DF9A3-F4AD-41B7-AACC-D9E4D4F1262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1287364" y="2486737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5" name="Picture Placeholder 8">
            <a:extLst>
              <a:ext uri="{FF2B5EF4-FFF2-40B4-BE49-F238E27FC236}">
                <a16:creationId xmlns:a16="http://schemas.microsoft.com/office/drawing/2014/main" id="{C56A9E6B-7C5F-4538-87E5-44FB6BC5CDB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502839" y="2483311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6" name="Picture Placeholder 8">
            <a:extLst>
              <a:ext uri="{FF2B5EF4-FFF2-40B4-BE49-F238E27FC236}">
                <a16:creationId xmlns:a16="http://schemas.microsoft.com/office/drawing/2014/main" id="{F6A2F051-5D67-42F9-8E30-17755461B5E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718314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7" name="Picture Placeholder 8">
            <a:extLst>
              <a:ext uri="{FF2B5EF4-FFF2-40B4-BE49-F238E27FC236}">
                <a16:creationId xmlns:a16="http://schemas.microsoft.com/office/drawing/2014/main" id="{B396C36B-C3DC-4D20-89FA-F63AE2E4AF7C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1277372" y="381865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8" name="Picture Placeholder 8">
            <a:extLst>
              <a:ext uri="{FF2B5EF4-FFF2-40B4-BE49-F238E27FC236}">
                <a16:creationId xmlns:a16="http://schemas.microsoft.com/office/drawing/2014/main" id="{D505CDB7-CE92-413A-A3AF-B8A9CC138D2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492847" y="381522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9" name="Picture Placeholder 8">
            <a:extLst>
              <a:ext uri="{FF2B5EF4-FFF2-40B4-BE49-F238E27FC236}">
                <a16:creationId xmlns:a16="http://schemas.microsoft.com/office/drawing/2014/main" id="{D04DBBDA-667D-40D9-9DC3-0F5367C017B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708322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0" name="Picture Placeholder 8">
            <a:extLst>
              <a:ext uri="{FF2B5EF4-FFF2-40B4-BE49-F238E27FC236}">
                <a16:creationId xmlns:a16="http://schemas.microsoft.com/office/drawing/2014/main" id="{D4E16706-E411-4712-B188-AF2AD4B7CD1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267380" y="54586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1" name="Picture Placeholder 8">
            <a:extLst>
              <a:ext uri="{FF2B5EF4-FFF2-40B4-BE49-F238E27FC236}">
                <a16:creationId xmlns:a16="http://schemas.microsoft.com/office/drawing/2014/main" id="{BF6B0617-A8FA-4BFA-9AE1-DCCA0275478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0482855" y="54552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2" name="Picture Placeholder 8">
            <a:extLst>
              <a:ext uri="{FF2B5EF4-FFF2-40B4-BE49-F238E27FC236}">
                <a16:creationId xmlns:a16="http://schemas.microsoft.com/office/drawing/2014/main" id="{FCAE3A4A-4936-4D9B-B57E-D49956479EB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698330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220108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239972C1-1CC5-44CD-8765-71062EE01AF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554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267D756E-4375-4695-AE84-745FA473D5F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852416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82BBB546-4041-467C-A9FA-AF974BB743E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642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05596D81-D8BF-4B58-AFEB-0C082C1427D7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853863" y="1650630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93108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icture Placeholder 8">
            <a:extLst>
              <a:ext uri="{FF2B5EF4-FFF2-40B4-BE49-F238E27FC236}">
                <a16:creationId xmlns:a16="http://schemas.microsoft.com/office/drawing/2014/main" id="{0B4C5BC0-161D-405D-B44A-C359294637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655" y="118788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9" name="Picture Placeholder 8">
            <a:extLst>
              <a:ext uri="{FF2B5EF4-FFF2-40B4-BE49-F238E27FC236}">
                <a16:creationId xmlns:a16="http://schemas.microsoft.com/office/drawing/2014/main" id="{A3C10927-F781-46A0-A099-BB0BBE7D432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38800" y="2925563"/>
            <a:ext cx="914400" cy="9144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7" name="Picture Placeholder 8">
            <a:extLst>
              <a:ext uri="{FF2B5EF4-FFF2-40B4-BE49-F238E27FC236}">
                <a16:creationId xmlns:a16="http://schemas.microsoft.com/office/drawing/2014/main" id="{2FCA5839-7872-4514-AF2E-791BCBC1BE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58361" y="100112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8" name="Picture Placeholder 8">
            <a:extLst>
              <a:ext uri="{FF2B5EF4-FFF2-40B4-BE49-F238E27FC236}">
                <a16:creationId xmlns:a16="http://schemas.microsoft.com/office/drawing/2014/main" id="{EFA11C0F-56FF-4A0F-8F11-21844F67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280540" y="14272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9" name="Picture Placeholder 8">
            <a:extLst>
              <a:ext uri="{FF2B5EF4-FFF2-40B4-BE49-F238E27FC236}">
                <a16:creationId xmlns:a16="http://schemas.microsoft.com/office/drawing/2014/main" id="{86428624-FE8E-4FFB-BEBC-710D184D24F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70214" y="24717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0" name="Picture Placeholder 8">
            <a:extLst>
              <a:ext uri="{FF2B5EF4-FFF2-40B4-BE49-F238E27FC236}">
                <a16:creationId xmlns:a16="http://schemas.microsoft.com/office/drawing/2014/main" id="{6DCD676A-85B1-4C4A-9C2B-74261B5607C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2585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1" name="Picture Placeholder 8">
            <a:extLst>
              <a:ext uri="{FF2B5EF4-FFF2-40B4-BE49-F238E27FC236}">
                <a16:creationId xmlns:a16="http://schemas.microsoft.com/office/drawing/2014/main" id="{DA3808B3-8D43-47DE-A650-F878D4474F9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323811" y="455071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2" name="Picture Placeholder 8">
            <a:extLst>
              <a:ext uri="{FF2B5EF4-FFF2-40B4-BE49-F238E27FC236}">
                <a16:creationId xmlns:a16="http://schemas.microsoft.com/office/drawing/2014/main" id="{59B91156-8CA0-4400-9D36-F89FDB76518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446475" y="494355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3" name="Picture Placeholder 8">
            <a:extLst>
              <a:ext uri="{FF2B5EF4-FFF2-40B4-BE49-F238E27FC236}">
                <a16:creationId xmlns:a16="http://schemas.microsoft.com/office/drawing/2014/main" id="{D71CAAF9-AEC2-4F1D-8EAA-1D42436837F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45060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4" name="Picture Placeholder 8">
            <a:extLst>
              <a:ext uri="{FF2B5EF4-FFF2-40B4-BE49-F238E27FC236}">
                <a16:creationId xmlns:a16="http://schemas.microsoft.com/office/drawing/2014/main" id="{BD60C6E4-36A9-487E-AD74-F1D75BE2EED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023218" y="374380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5" name="Picture Placeholder 8">
            <a:extLst>
              <a:ext uri="{FF2B5EF4-FFF2-40B4-BE49-F238E27FC236}">
                <a16:creationId xmlns:a16="http://schemas.microsoft.com/office/drawing/2014/main" id="{6316BD0B-6DC2-4B48-A06A-5F7A0F89FB1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17636" y="355829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6" name="Picture Placeholder 8">
            <a:extLst>
              <a:ext uri="{FF2B5EF4-FFF2-40B4-BE49-F238E27FC236}">
                <a16:creationId xmlns:a16="http://schemas.microsoft.com/office/drawing/2014/main" id="{D4A16BB5-AD46-495C-8BC7-BEBEEA77BC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917636" y="2420237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7" name="Picture Placeholder 8">
            <a:extLst>
              <a:ext uri="{FF2B5EF4-FFF2-40B4-BE49-F238E27FC236}">
                <a16:creationId xmlns:a16="http://schemas.microsoft.com/office/drawing/2014/main" id="{90F84B1B-5EF2-4C93-92C0-606B080E401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53495" y="220342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5" name="Picture Placeholder 8">
            <a:extLst>
              <a:ext uri="{FF2B5EF4-FFF2-40B4-BE49-F238E27FC236}">
                <a16:creationId xmlns:a16="http://schemas.microsoft.com/office/drawing/2014/main" id="{4A883598-40F9-4E10-B266-6957BBA82AB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649049" y="12046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6" name="Picture Placeholder 8">
            <a:extLst>
              <a:ext uri="{FF2B5EF4-FFF2-40B4-BE49-F238E27FC236}">
                <a16:creationId xmlns:a16="http://schemas.microsoft.com/office/drawing/2014/main" id="{3BF05BFD-F662-471D-B251-9D42B382632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792718" y="99966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7" name="Picture Placeholder 8">
            <a:extLst>
              <a:ext uri="{FF2B5EF4-FFF2-40B4-BE49-F238E27FC236}">
                <a16:creationId xmlns:a16="http://schemas.microsoft.com/office/drawing/2014/main" id="{6F9B5C56-8143-4C0D-8734-7081641B2B2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903995" y="144217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8" name="Picture Placeholder 8">
            <a:extLst>
              <a:ext uri="{FF2B5EF4-FFF2-40B4-BE49-F238E27FC236}">
                <a16:creationId xmlns:a16="http://schemas.microsoft.com/office/drawing/2014/main" id="{6D9132E3-8A4D-4821-BEEC-6EBF339D65C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534045" y="247365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9" name="Picture Placeholder 8">
            <a:extLst>
              <a:ext uri="{FF2B5EF4-FFF2-40B4-BE49-F238E27FC236}">
                <a16:creationId xmlns:a16="http://schemas.microsoft.com/office/drawing/2014/main" id="{6A7F4C01-6C35-4582-B68D-802CC259215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563300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0" name="Picture Placeholder 8">
            <a:extLst>
              <a:ext uri="{FF2B5EF4-FFF2-40B4-BE49-F238E27FC236}">
                <a16:creationId xmlns:a16="http://schemas.microsoft.com/office/drawing/2014/main" id="{9BC0C66E-8EFB-451F-B3F1-C17E8E7DBD2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884217" y="457088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1" name="Picture Placeholder 8">
            <a:extLst>
              <a:ext uri="{FF2B5EF4-FFF2-40B4-BE49-F238E27FC236}">
                <a16:creationId xmlns:a16="http://schemas.microsoft.com/office/drawing/2014/main" id="{5BC5CBF4-87EE-43BE-B645-C7BAA2938F9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761603" y="496733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2" name="Picture Placeholder 8">
            <a:extLst>
              <a:ext uri="{FF2B5EF4-FFF2-40B4-BE49-F238E27FC236}">
                <a16:creationId xmlns:a16="http://schemas.microsoft.com/office/drawing/2014/main" id="{8AEE33F3-F875-46C8-B436-85AF77B6F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2022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3" name="Picture Placeholder 8">
            <a:extLst>
              <a:ext uri="{FF2B5EF4-FFF2-40B4-BE49-F238E27FC236}">
                <a16:creationId xmlns:a16="http://schemas.microsoft.com/office/drawing/2014/main" id="{4551C2B7-736E-4290-AD09-3979B00AEA5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74699" y="3714679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4" name="Picture Placeholder 8">
            <a:extLst>
              <a:ext uri="{FF2B5EF4-FFF2-40B4-BE49-F238E27FC236}">
                <a16:creationId xmlns:a16="http://schemas.microsoft.com/office/drawing/2014/main" id="{470B5DCB-3499-4690-B98F-908E563759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297296" y="355428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5" name="Picture Placeholder 8">
            <a:extLst>
              <a:ext uri="{FF2B5EF4-FFF2-40B4-BE49-F238E27FC236}">
                <a16:creationId xmlns:a16="http://schemas.microsoft.com/office/drawing/2014/main" id="{B7492971-0553-4F18-B156-2309E601A30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97302" y="24558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6" name="Picture Placeholder 8">
            <a:extLst>
              <a:ext uri="{FF2B5EF4-FFF2-40B4-BE49-F238E27FC236}">
                <a16:creationId xmlns:a16="http://schemas.microsoft.com/office/drawing/2014/main" id="{65DCAFA3-E66E-41D0-B9F9-14845E8E7E6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153405" y="222672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854331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44D5865-E328-4EBA-A882-4D6E9AF953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81600" y="2286964"/>
            <a:ext cx="1828800" cy="18288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E8C130C9-0D03-4956-B952-6B7AE1EBB75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18198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41D987BD-6224-4583-9A01-262F005092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85970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25538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8009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345967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62503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345967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92272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62503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345967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625031"/>
            <a:ext cx="3657600" cy="283464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2046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348623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ADD8A4-B769-4D8A-9278-A71EC01C4C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139921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4E63CE1-9C33-4246-BBF7-5AB1147C21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54096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12749323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769D50F-9678-42EA-A10A-87EDA49577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08192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1850845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B6F21E6F-DBA5-44F3-B07B-220A96805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62288" y="0"/>
            <a:ext cx="3054096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7866293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086801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2286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4572000"/>
            <a:ext cx="6096000" cy="2286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5457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A07FE811-3899-4933-8BDA-247CEB65A5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97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82D90691-24DF-4E32-9FDC-47A7AEF3AA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28751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A75AF2CC-BD8C-4192-B345-D290DFBC14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6828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77847559-78FC-40D0-8B35-1D5B2FF75B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4905" y="105913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E22E7396-7BA7-4BB0-B445-4F1DFCA150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597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1D0C9FFC-2493-4D2B-8980-624D63B91B8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10674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BB272A9B-F15E-4387-A5C7-3165E3F18B2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46828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20F8B96F-AA47-4A79-BE24-11BAB9B3043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64905" y="2359152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21C2B63-0D84-4402-8E47-CDBB431CF83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597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0904C7AF-1D52-43D4-AA91-6517173892B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0674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7C69FF0-197B-4869-85CD-B16E044D58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28751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A9A2E652-BE71-48F6-ACE3-B6F152A0C26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64905" y="4612391"/>
            <a:ext cx="2295144" cy="213969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36944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1721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222480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342279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492558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0197830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104120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6159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237078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3346717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3179262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1277845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0127566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2713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54272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417553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61023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2425069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1274790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0124511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5768" y="1557689"/>
            <a:ext cx="10104120" cy="406908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40533757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9BA652E-8DCB-411C-BDCC-2A28B7A37C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0177" y="1076325"/>
            <a:ext cx="4572000" cy="45720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694223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612E3448-F2EF-451E-8014-86C006CB70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82137" y="4343866"/>
            <a:ext cx="1216152" cy="1216152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25506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B5671677-28D2-48BB-A020-FECB56CA25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393464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95106253-7B8B-487B-A3B6-10B45F3CCF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000" y="1950334"/>
            <a:ext cx="2743200" cy="27432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127000">
            <a:solidFill>
              <a:schemeClr val="bg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678042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310358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62929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79492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912029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5861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8256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827698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92611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1005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7999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951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7903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48768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51048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02708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Image 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076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DF77074-9E02-4EDE-ADEC-20BB7226C1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79224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6CA2167E-9435-4A6A-BEAE-A1AC5A5D33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3372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9A2505A-688A-4995-8380-650E617030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7520" y="1711627"/>
            <a:ext cx="2468880" cy="35844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26045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788584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1214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7303" y="2013994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18D09264-4F26-4686-827F-066EC40A71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03400" y="0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FD24C28-4614-45BA-923A-5AE2E2F2B1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1206" y="4080068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CB8503F0-F783-4DD2-B0EE-81FA5C4EBE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023" y="3978016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115F06F-57F6-4977-BA09-959FC09066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68120" y="1964022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313E2ACE-3423-4F7E-B1E8-6DB25A790B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32840" y="3928044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992286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DA492BA-835A-4C30-B369-15F9B72A6C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89508" y="866182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7D6A998C-36B0-4D52-AC97-9EF0D0790E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49092" y="-1572218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37FCC01B-F57C-4CED-8B66-774C8EF4B0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28109" y="3289342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EA759D98-4A63-4D2D-9141-32C82CA4EC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28108" y="602107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C97F9190-4E95-4893-A786-2D22CF5E6C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89508" y="-1836293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44CB2295-81B8-445D-9954-ED08D185FC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66709" y="3025267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8E25EA4-95CE-4A60-B95B-2099E28307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166708" y="338032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41C8BBA-18FD-42A4-BE82-6EA96938A0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8108" y="-2100368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EC28FD6B-085B-4F6F-94F7-510BF6086EF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66708" y="-2349203"/>
            <a:ext cx="235538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03206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B18C9AA-5E16-4E82-AA22-93FC74D7BE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70332" y="2290071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DDFB03F-5FF2-461F-95DB-579F3F20C3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0332" y="1698602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AAE0E113-F0E5-43E6-85E3-3F76CE56A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0332" y="1107132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C5FE9AC4-EC69-4B6D-964B-CC4BE54D7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70332" y="515662"/>
            <a:ext cx="2858303" cy="512563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73435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336056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>
            <a:extLst>
              <a:ext uri="{FF2B5EF4-FFF2-40B4-BE49-F238E27FC236}">
                <a16:creationId xmlns:a16="http://schemas.microsoft.com/office/drawing/2014/main" id="{2B705F24-7492-49E9-8F57-D9C0916A79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12304" y="173981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561C124B-FD17-451F-8B21-36D8B1756CA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60316" y="37620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22">
            <a:extLst>
              <a:ext uri="{FF2B5EF4-FFF2-40B4-BE49-F238E27FC236}">
                <a16:creationId xmlns:a16="http://schemas.microsoft.com/office/drawing/2014/main" id="{A8B205A5-8305-4108-890E-CC3289BC6D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62906" y="-100074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F313397-A9C0-4FC5-968A-7B29F34197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19040" y="302796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296995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816" y="369016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22">
            <a:extLst>
              <a:ext uri="{FF2B5EF4-FFF2-40B4-BE49-F238E27FC236}">
                <a16:creationId xmlns:a16="http://schemas.microsoft.com/office/drawing/2014/main" id="{116BFEA0-DDF5-4E40-986A-CFDBFE7E8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112" y="-157272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B9281105-6837-4F18-A23C-FA619875F5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837264" y="-428036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22">
            <a:extLst>
              <a:ext uri="{FF2B5EF4-FFF2-40B4-BE49-F238E27FC236}">
                <a16:creationId xmlns:a16="http://schemas.microsoft.com/office/drawing/2014/main" id="{A4089A5A-EF5E-4D76-915C-CDFACF69A3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08919" y="434093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22">
            <a:extLst>
              <a:ext uri="{FF2B5EF4-FFF2-40B4-BE49-F238E27FC236}">
                <a16:creationId xmlns:a16="http://schemas.microsoft.com/office/drawing/2014/main" id="{300CB3D5-C434-4711-BE0C-07880CF559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85562" y="688809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499D9085-2CE9-4968-8D40-CAA5C1A0EC0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40858" y="162521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22">
            <a:extLst>
              <a:ext uri="{FF2B5EF4-FFF2-40B4-BE49-F238E27FC236}">
                <a16:creationId xmlns:a16="http://schemas.microsoft.com/office/drawing/2014/main" id="{2D321684-1DF0-4703-89C3-71C0FCA0E0C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2430518" y="-108243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22">
            <a:extLst>
              <a:ext uri="{FF2B5EF4-FFF2-40B4-BE49-F238E27FC236}">
                <a16:creationId xmlns:a16="http://schemas.microsoft.com/office/drawing/2014/main" id="{4D0F3EC0-93F6-4010-86A8-90F452BEEE0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236166" y="-2328896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22">
            <a:extLst>
              <a:ext uri="{FF2B5EF4-FFF2-40B4-BE49-F238E27FC236}">
                <a16:creationId xmlns:a16="http://schemas.microsoft.com/office/drawing/2014/main" id="{FE0131D0-EAA8-45AD-A772-A338418C9AA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233" y="4094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22">
            <a:extLst>
              <a:ext uri="{FF2B5EF4-FFF2-40B4-BE49-F238E27FC236}">
                <a16:creationId xmlns:a16="http://schemas.microsoft.com/office/drawing/2014/main" id="{976AEA9A-8115-48E0-918F-4410B91D6FA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965227" y="31018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22">
            <a:extLst>
              <a:ext uri="{FF2B5EF4-FFF2-40B4-BE49-F238E27FC236}">
                <a16:creationId xmlns:a16="http://schemas.microsoft.com/office/drawing/2014/main" id="{ED974735-2C47-4279-B116-D614471356D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018059" y="560696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802417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445043" y="-1715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58" name="Picture Placeholder 22">
            <a:extLst>
              <a:ext uri="{FF2B5EF4-FFF2-40B4-BE49-F238E27FC236}">
                <a16:creationId xmlns:a16="http://schemas.microsoft.com/office/drawing/2014/main" id="{90FCB97C-6BF3-4A42-8CBB-0DF7BF3026C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635717" y="-42101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0" name="Picture Placeholder 22">
            <a:extLst>
              <a:ext uri="{FF2B5EF4-FFF2-40B4-BE49-F238E27FC236}">
                <a16:creationId xmlns:a16="http://schemas.microsoft.com/office/drawing/2014/main" id="{124C0FF9-289E-4496-92B9-190E32702D8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495323" y="3943273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7E055C06-9C8F-4A17-AA18-775B5FB9ACD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323809" y="-6858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0" name="Picture Placeholder 22">
            <a:extLst>
              <a:ext uri="{FF2B5EF4-FFF2-40B4-BE49-F238E27FC236}">
                <a16:creationId xmlns:a16="http://schemas.microsoft.com/office/drawing/2014/main" id="{3C36A0E5-BBE2-4C87-8A23-DD1FF018C79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4243049" y="-47244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2" name="Picture Placeholder 22">
            <a:extLst>
              <a:ext uri="{FF2B5EF4-FFF2-40B4-BE49-F238E27FC236}">
                <a16:creationId xmlns:a16="http://schemas.microsoft.com/office/drawing/2014/main" id="{7A3F440A-1BD1-46EB-8601-F14AC2F706F7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6374089" y="34290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4" name="Picture Placeholder 22">
            <a:extLst>
              <a:ext uri="{FF2B5EF4-FFF2-40B4-BE49-F238E27FC236}">
                <a16:creationId xmlns:a16="http://schemas.microsoft.com/office/drawing/2014/main" id="{5FE632C7-A989-4083-B7E6-E630FB76C44E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4243049" y="39585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6" name="Picture Placeholder 22">
            <a:extLst>
              <a:ext uri="{FF2B5EF4-FFF2-40B4-BE49-F238E27FC236}">
                <a16:creationId xmlns:a16="http://schemas.microsoft.com/office/drawing/2014/main" id="{B4460ECD-B3DA-430C-8E09-86C63DB4CA9F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-1837711" y="-80088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8" name="Picture Placeholder 22">
            <a:extLst>
              <a:ext uri="{FF2B5EF4-FFF2-40B4-BE49-F238E27FC236}">
                <a16:creationId xmlns:a16="http://schemas.microsoft.com/office/drawing/2014/main" id="{4ED75CF5-9F3D-4B85-BABF-42542AD3AC10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10293329" y="80733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330287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923079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85263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05937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76857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66958"/>
            <a:ext cx="4810837" cy="10573682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99631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0BEADEE-94CE-4140-AE6E-72585F9C5F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28871" y="2532786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DD69CA5-05E0-4BA8-9AF4-06E3A52410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38045" y="2349872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1F926F-0F2B-4D4A-9DDB-F5B19FF50A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74195" y="2166958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B5C0050-E4B2-4439-AAE8-AA7EB13028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3120" y="2532786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5611465-68F1-4C57-81BD-77DA7708DF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92195" y="2349872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0761463-0D06-425A-A629-15FCC342DC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51270" y="2166958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23511C02-1EBF-48D6-B2A8-83C169F41A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5120" y="1937794"/>
            <a:ext cx="1975104" cy="413308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864463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8448" y="1779684"/>
            <a:ext cx="1975104" cy="425916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72720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1780747"/>
            <a:ext cx="4531800" cy="1015450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3860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-5058203"/>
            <a:ext cx="4531800" cy="10154505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29290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691484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65032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261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48026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D29D6E3-BF9D-44FC-B94A-FE34BFB57C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DCA142FF-9DE6-40DB-AD54-ECDEC83E23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4744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1330D2-75F1-4855-868C-BFD0C307B8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9065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5E1BC57-A422-442E-9A45-C3B86505EA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BC43775-2615-4373-BF08-E72F4BC0BE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7FDD856-D0CB-4A6C-9C74-7B87BF796E0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78871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27683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0D42CE-21D7-46F7-A4E6-43081B64FD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E3B082-8160-40B0-B3D4-F103A2E6EC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54686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955B990-90AC-4D32-9646-D9BAAD64C8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175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31318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28368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2736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9A91F3C-9111-4296-A6C1-542F2B1DBF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7104" y="1779685"/>
            <a:ext cx="1900800" cy="4136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66611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8CD1EA07-F28B-4EE2-975A-12EE7F6D65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21419" y="19906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2D5C748-ED9B-4E7F-BF0A-6DE00637AE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8619" y="34638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6F3F48E-458C-42E6-9F48-D59A965C7F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55819" y="49370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3367E99-B49F-4A00-BF2F-3F240242FAB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367800" y="-890883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5D4C8A0-AEBE-45FA-A01B-97A334E8D4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35000" y="582317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661736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7631D78-AAE0-4EB5-B1C8-F41FC0A50E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77735" y="148762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BD782CA-19B8-4FA0-B94A-A3422513A2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77735" y="81509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416638E-A45F-48FC-BB3B-3FF1FA548F5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477735" y="14256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589114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4C2440-9867-45A5-A7B9-82F1D3CF53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899" y="2036890"/>
            <a:ext cx="4243087" cy="571814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017487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7131560" y="545639"/>
            <a:ext cx="5189913" cy="6668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842374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2431" y="2306320"/>
            <a:ext cx="4126050" cy="305753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3773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enter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552228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4573" y="1937794"/>
            <a:ext cx="4928400" cy="27828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046898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10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0F20B31-E928-4527-A463-5E89188AFB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37635" y="3180136"/>
            <a:ext cx="7954368" cy="44914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618499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1440" y="2264311"/>
            <a:ext cx="4653279" cy="3060044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325866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80618" y="1741506"/>
            <a:ext cx="6933236" cy="3872216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77198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ch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DAC8895-349F-4412-ADA2-C933204DF6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9677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A3559F-4A5C-4B81-9640-31BF6C96A6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671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D174C91-5F33-4165-ABC0-CAD0B821C4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42598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98CE558-3705-4DBE-9F12-DD9DA37DEC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57525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9880291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554685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9CAA70-475F-4852-9832-842B7F6A1A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84" y="2564785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5CFD7B86-D2C3-4737-8CDD-1C0EB569FC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4984" y="3182879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042AF60C-CF1E-40A9-8D3D-BCBF81728C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3707" y="3819583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5FB262FE-4934-444B-B452-00C7428688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707" y="4437677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834D1F36-D1A2-447C-A696-225A8C9F5A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2430" y="5074381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F5BD4EF0-8E44-4D39-8700-E34507910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2430" y="5692475"/>
            <a:ext cx="457200" cy="45720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970166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80655835-718E-45C2-8118-17DAB95011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7080" y="2659037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219F13BC-EE52-4722-B4E1-E89554DB10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28788" y="3294527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7D1E21B-3D6E-4689-B332-96A15BF63F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557014" y="3980798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E0A6D63-1689-45D1-B9D4-902BE8A3CF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22427" y="4616617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4A32DFA3-9DE7-4302-8E4C-7D3FD18501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57014" y="5265712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B11257A7-82E3-431F-BFD0-AB7EE11FA6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52446" y="5901841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1113949-4675-469F-BAF8-BEF3EA355F9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139776" y="2633578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BDC82B4A-B69B-4D78-BF33-5F81B270795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32746" y="5923826"/>
            <a:ext cx="365760" cy="365760"/>
          </a:xfrm>
          <a:prstGeom prst="round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0622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4000" y="0"/>
            <a:ext cx="4068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4713226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A001B6B-61E7-449B-995B-5BB71D1D3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0" y="0"/>
            <a:ext cx="8124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3489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9pPr>
              <a:defRPr/>
            </a:lvl9pPr>
          </a:lstStyle>
          <a:p>
            <a:pPr marL="3886200" marR="0" lvl="8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082993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572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8507804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170850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1828800"/>
            <a:ext cx="3200400" cy="32004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86CCFE5E-4465-478F-AD56-3075ADA085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95753" y="659275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9AF4D747-5049-455A-821A-26743DF45B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43605" y="2743200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F54EE46D-6F7C-48A1-9B53-A0F9B48B8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95753" y="4819649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7063917B-42F6-4602-8015-828D2A65B3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11403" y="659275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6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34A5F4-670F-499D-9275-514984F0622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76795" y="2743200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F91236F8-7084-49E3-AC85-8EB80F97C9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11403" y="4819649"/>
            <a:ext cx="1371600" cy="137160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1166922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5AC70F4-E565-4A37-8E46-2B8C546F621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2769" y="845768"/>
            <a:ext cx="2468495" cy="2468880"/>
          </a:xfrm>
          <a:custGeom>
            <a:avLst/>
            <a:gdLst>
              <a:gd name="connsiteX0" fmla="*/ 2032405 w 2032406"/>
              <a:gd name="connsiteY0" fmla="*/ 0 h 2033462"/>
              <a:gd name="connsiteX1" fmla="*/ 2032405 w 2032406"/>
              <a:gd name="connsiteY1" fmla="*/ 993220 h 2033462"/>
              <a:gd name="connsiteX2" fmla="*/ 2032405 w 2032406"/>
              <a:gd name="connsiteY2" fmla="*/ 1073682 h 2033462"/>
              <a:gd name="connsiteX3" fmla="*/ 2032406 w 2032406"/>
              <a:gd name="connsiteY3" fmla="*/ 1073682 h 2033462"/>
              <a:gd name="connsiteX4" fmla="*/ 2032406 w 2032406"/>
              <a:gd name="connsiteY4" fmla="*/ 1242628 h 2033462"/>
              <a:gd name="connsiteX5" fmla="*/ 2032406 w 2032406"/>
              <a:gd name="connsiteY5" fmla="*/ 1390485 h 2033462"/>
              <a:gd name="connsiteX6" fmla="*/ 2032406 w 2032406"/>
              <a:gd name="connsiteY6" fmla="*/ 1518658 h 2033462"/>
              <a:gd name="connsiteX7" fmla="*/ 2032406 w 2032406"/>
              <a:gd name="connsiteY7" fmla="*/ 1628555 h 2033462"/>
              <a:gd name="connsiteX8" fmla="*/ 2032406 w 2032406"/>
              <a:gd name="connsiteY8" fmla="*/ 1721580 h 2033462"/>
              <a:gd name="connsiteX9" fmla="*/ 2032406 w 2032406"/>
              <a:gd name="connsiteY9" fmla="*/ 1799141 h 2033462"/>
              <a:gd name="connsiteX10" fmla="*/ 2032406 w 2032406"/>
              <a:gd name="connsiteY10" fmla="*/ 1862642 h 2033462"/>
              <a:gd name="connsiteX11" fmla="*/ 2032406 w 2032406"/>
              <a:gd name="connsiteY11" fmla="*/ 1913490 h 2033462"/>
              <a:gd name="connsiteX12" fmla="*/ 2032406 w 2032406"/>
              <a:gd name="connsiteY12" fmla="*/ 1953090 h 2033462"/>
              <a:gd name="connsiteX13" fmla="*/ 2032406 w 2032406"/>
              <a:gd name="connsiteY13" fmla="*/ 1982849 h 2033462"/>
              <a:gd name="connsiteX14" fmla="*/ 2032406 w 2032406"/>
              <a:gd name="connsiteY14" fmla="*/ 2004172 h 2033462"/>
              <a:gd name="connsiteX15" fmla="*/ 2032406 w 2032406"/>
              <a:gd name="connsiteY15" fmla="*/ 2018466 h 2033462"/>
              <a:gd name="connsiteX16" fmla="*/ 2032406 w 2032406"/>
              <a:gd name="connsiteY16" fmla="*/ 2031588 h 2033462"/>
              <a:gd name="connsiteX17" fmla="*/ 2032406 w 2032406"/>
              <a:gd name="connsiteY17" fmla="*/ 2033462 h 2033462"/>
              <a:gd name="connsiteX18" fmla="*/ 1924268 w 2032406"/>
              <a:gd name="connsiteY18" fmla="*/ 2033462 h 2033462"/>
              <a:gd name="connsiteX19" fmla="*/ 1824574 w 2032406"/>
              <a:gd name="connsiteY19" fmla="*/ 2033462 h 2033462"/>
              <a:gd name="connsiteX20" fmla="*/ 1732981 w 2032406"/>
              <a:gd name="connsiteY20" fmla="*/ 2033462 h 2033462"/>
              <a:gd name="connsiteX21" fmla="*/ 1649145 w 2032406"/>
              <a:gd name="connsiteY21" fmla="*/ 2033462 h 2033462"/>
              <a:gd name="connsiteX22" fmla="*/ 1503371 w 2032406"/>
              <a:gd name="connsiteY22" fmla="*/ 2033462 h 2033462"/>
              <a:gd name="connsiteX23" fmla="*/ 1384508 w 2032406"/>
              <a:gd name="connsiteY23" fmla="*/ 2033462 h 2033462"/>
              <a:gd name="connsiteX24" fmla="*/ 1313344 w 2032406"/>
              <a:gd name="connsiteY24" fmla="*/ 2033462 h 2033462"/>
              <a:gd name="connsiteX25" fmla="*/ 1306948 w 2032406"/>
              <a:gd name="connsiteY25" fmla="*/ 2033462 h 2033462"/>
              <a:gd name="connsiteX26" fmla="*/ 1243446 w 2032406"/>
              <a:gd name="connsiteY26" fmla="*/ 2033462 h 2033462"/>
              <a:gd name="connsiteX27" fmla="*/ 1194026 w 2032406"/>
              <a:gd name="connsiteY27" fmla="*/ 2033462 h 2033462"/>
              <a:gd name="connsiteX28" fmla="*/ 1192599 w 2032406"/>
              <a:gd name="connsiteY28" fmla="*/ 2033462 h 2033462"/>
              <a:gd name="connsiteX29" fmla="*/ 1152999 w 2032406"/>
              <a:gd name="connsiteY29" fmla="*/ 2033462 h 2033462"/>
              <a:gd name="connsiteX30" fmla="*/ 1123240 w 2032406"/>
              <a:gd name="connsiteY30" fmla="*/ 2033462 h 2033462"/>
              <a:gd name="connsiteX31" fmla="*/ 1101917 w 2032406"/>
              <a:gd name="connsiteY31" fmla="*/ 2033462 h 2033462"/>
              <a:gd name="connsiteX32" fmla="*/ 1087623 w 2032406"/>
              <a:gd name="connsiteY32" fmla="*/ 2033462 h 2033462"/>
              <a:gd name="connsiteX33" fmla="*/ 1082162 w 2032406"/>
              <a:gd name="connsiteY33" fmla="*/ 2033462 h 2033462"/>
              <a:gd name="connsiteX34" fmla="*/ 1074501 w 2032406"/>
              <a:gd name="connsiteY34" fmla="*/ 2033462 h 2033462"/>
              <a:gd name="connsiteX35" fmla="*/ 1072626 w 2032406"/>
              <a:gd name="connsiteY35" fmla="*/ 2033462 h 2033462"/>
              <a:gd name="connsiteX36" fmla="*/ 879838 w 2032406"/>
              <a:gd name="connsiteY36" fmla="*/ 2033462 h 2033462"/>
              <a:gd name="connsiteX37" fmla="*/ 724964 w 2032406"/>
              <a:gd name="connsiteY37" fmla="*/ 2033462 h 2033462"/>
              <a:gd name="connsiteX38" fmla="*/ 589423 w 2032406"/>
              <a:gd name="connsiteY38" fmla="*/ 2033462 h 2033462"/>
              <a:gd name="connsiteX39" fmla="*/ 471925 w 2032406"/>
              <a:gd name="connsiteY39" fmla="*/ 2033462 h 2033462"/>
              <a:gd name="connsiteX40" fmla="*/ 371182 w 2032406"/>
              <a:gd name="connsiteY40" fmla="*/ 2033462 h 2033462"/>
              <a:gd name="connsiteX41" fmla="*/ 285904 w 2032406"/>
              <a:gd name="connsiteY41" fmla="*/ 2033462 h 2033462"/>
              <a:gd name="connsiteX42" fmla="*/ 214804 w 2032406"/>
              <a:gd name="connsiteY42" fmla="*/ 2033462 h 2033462"/>
              <a:gd name="connsiteX43" fmla="*/ 156592 w 2032406"/>
              <a:gd name="connsiteY43" fmla="*/ 2033462 h 2033462"/>
              <a:gd name="connsiteX44" fmla="*/ 109980 w 2032406"/>
              <a:gd name="connsiteY44" fmla="*/ 2033462 h 2033462"/>
              <a:gd name="connsiteX45" fmla="*/ 73678 w 2032406"/>
              <a:gd name="connsiteY45" fmla="*/ 2033462 h 2033462"/>
              <a:gd name="connsiteX46" fmla="*/ 46398 w 2032406"/>
              <a:gd name="connsiteY46" fmla="*/ 2033462 h 2033462"/>
              <a:gd name="connsiteX47" fmla="*/ 26851 w 2032406"/>
              <a:gd name="connsiteY47" fmla="*/ 2033462 h 2033462"/>
              <a:gd name="connsiteX48" fmla="*/ 13748 w 2032406"/>
              <a:gd name="connsiteY48" fmla="*/ 2033462 h 2033462"/>
              <a:gd name="connsiteX49" fmla="*/ 1719 w 2032406"/>
              <a:gd name="connsiteY49" fmla="*/ 2033462 h 2033462"/>
              <a:gd name="connsiteX50" fmla="*/ 0 w 2032406"/>
              <a:gd name="connsiteY50" fmla="*/ 2033462 h 2033462"/>
              <a:gd name="connsiteX51" fmla="*/ 2032405 w 2032406"/>
              <a:gd name="connsiteY51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032406" h="2033462">
                <a:moveTo>
                  <a:pt x="2032405" y="0"/>
                </a:moveTo>
                <a:cubicBezTo>
                  <a:pt x="2032405" y="492760"/>
                  <a:pt x="2032405" y="800735"/>
                  <a:pt x="2032405" y="993220"/>
                </a:cubicBezTo>
                <a:lnTo>
                  <a:pt x="2032405" y="1073682"/>
                </a:lnTo>
                <a:lnTo>
                  <a:pt x="2032406" y="1073682"/>
                </a:lnTo>
                <a:lnTo>
                  <a:pt x="2032406" y="1242628"/>
                </a:lnTo>
                <a:lnTo>
                  <a:pt x="2032406" y="1390485"/>
                </a:lnTo>
                <a:lnTo>
                  <a:pt x="2032406" y="1518658"/>
                </a:lnTo>
                <a:lnTo>
                  <a:pt x="2032406" y="1628555"/>
                </a:lnTo>
                <a:lnTo>
                  <a:pt x="2032406" y="1721580"/>
                </a:lnTo>
                <a:lnTo>
                  <a:pt x="2032406" y="1799141"/>
                </a:lnTo>
                <a:lnTo>
                  <a:pt x="2032406" y="1862642"/>
                </a:lnTo>
                <a:lnTo>
                  <a:pt x="2032406" y="1913490"/>
                </a:lnTo>
                <a:lnTo>
                  <a:pt x="2032406" y="1953090"/>
                </a:lnTo>
                <a:lnTo>
                  <a:pt x="2032406" y="1982849"/>
                </a:lnTo>
                <a:lnTo>
                  <a:pt x="2032406" y="2004172"/>
                </a:lnTo>
                <a:lnTo>
                  <a:pt x="2032406" y="2018466"/>
                </a:lnTo>
                <a:lnTo>
                  <a:pt x="2032406" y="2031588"/>
                </a:lnTo>
                <a:lnTo>
                  <a:pt x="2032406" y="2033462"/>
                </a:lnTo>
                <a:lnTo>
                  <a:pt x="1924268" y="2033462"/>
                </a:lnTo>
                <a:lnTo>
                  <a:pt x="1824574" y="2033462"/>
                </a:lnTo>
                <a:lnTo>
                  <a:pt x="1732981" y="2033462"/>
                </a:lnTo>
                <a:lnTo>
                  <a:pt x="1649145" y="2033462"/>
                </a:lnTo>
                <a:lnTo>
                  <a:pt x="1503371" y="2033462"/>
                </a:lnTo>
                <a:lnTo>
                  <a:pt x="1384508" y="2033462"/>
                </a:lnTo>
                <a:lnTo>
                  <a:pt x="1313344" y="2033462"/>
                </a:lnTo>
                <a:lnTo>
                  <a:pt x="1306948" y="2033462"/>
                </a:lnTo>
                <a:lnTo>
                  <a:pt x="1243446" y="2033462"/>
                </a:lnTo>
                <a:lnTo>
                  <a:pt x="1194026" y="2033462"/>
                </a:lnTo>
                <a:lnTo>
                  <a:pt x="1192599" y="2033462"/>
                </a:lnTo>
                <a:lnTo>
                  <a:pt x="1152999" y="2033462"/>
                </a:lnTo>
                <a:lnTo>
                  <a:pt x="1123240" y="2033462"/>
                </a:lnTo>
                <a:lnTo>
                  <a:pt x="1101917" y="2033462"/>
                </a:lnTo>
                <a:lnTo>
                  <a:pt x="1087623" y="2033462"/>
                </a:lnTo>
                <a:lnTo>
                  <a:pt x="1082162" y="2033462"/>
                </a:lnTo>
                <a:lnTo>
                  <a:pt x="1074501" y="2033462"/>
                </a:lnTo>
                <a:lnTo>
                  <a:pt x="1072626" y="2033462"/>
                </a:lnTo>
                <a:lnTo>
                  <a:pt x="879838" y="2033462"/>
                </a:lnTo>
                <a:lnTo>
                  <a:pt x="724964" y="2033462"/>
                </a:lnTo>
                <a:lnTo>
                  <a:pt x="589423" y="2033462"/>
                </a:lnTo>
                <a:lnTo>
                  <a:pt x="471925" y="2033462"/>
                </a:lnTo>
                <a:lnTo>
                  <a:pt x="371182" y="2033462"/>
                </a:lnTo>
                <a:lnTo>
                  <a:pt x="285904" y="2033462"/>
                </a:lnTo>
                <a:lnTo>
                  <a:pt x="214804" y="2033462"/>
                </a:lnTo>
                <a:lnTo>
                  <a:pt x="156592" y="2033462"/>
                </a:lnTo>
                <a:lnTo>
                  <a:pt x="109980" y="2033462"/>
                </a:lnTo>
                <a:lnTo>
                  <a:pt x="73678" y="2033462"/>
                </a:lnTo>
                <a:lnTo>
                  <a:pt x="46398" y="2033462"/>
                </a:lnTo>
                <a:lnTo>
                  <a:pt x="26851" y="2033462"/>
                </a:lnTo>
                <a:lnTo>
                  <a:pt x="13748" y="2033462"/>
                </a:lnTo>
                <a:lnTo>
                  <a:pt x="1719" y="2033462"/>
                </a:lnTo>
                <a:lnTo>
                  <a:pt x="0" y="2033462"/>
                </a:lnTo>
                <a:cubicBezTo>
                  <a:pt x="44412" y="931033"/>
                  <a:pt x="930549" y="44436"/>
                  <a:pt x="2032405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513C730-5ACF-4B02-8DF9-722D66444C8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02312" y="845768"/>
            <a:ext cx="2468880" cy="2468880"/>
          </a:xfrm>
          <a:custGeom>
            <a:avLst/>
            <a:gdLst>
              <a:gd name="connsiteX0" fmla="*/ 1 w 2032406"/>
              <a:gd name="connsiteY0" fmla="*/ 0 h 2033462"/>
              <a:gd name="connsiteX1" fmla="*/ 2032406 w 2032406"/>
              <a:gd name="connsiteY1" fmla="*/ 2033462 h 2033462"/>
              <a:gd name="connsiteX2" fmla="*/ 1913088 w 2032406"/>
              <a:gd name="connsiteY2" fmla="*/ 2033462 h 2033462"/>
              <a:gd name="connsiteX3" fmla="*/ 1801224 w 2032406"/>
              <a:gd name="connsiteY3" fmla="*/ 2033462 h 2033462"/>
              <a:gd name="connsiteX4" fmla="*/ 1598900 w 2032406"/>
              <a:gd name="connsiteY4" fmla="*/ 2033462 h 2033462"/>
              <a:gd name="connsiteX5" fmla="*/ 1423510 w 2032406"/>
              <a:gd name="connsiteY5" fmla="*/ 2033462 h 2033462"/>
              <a:gd name="connsiteX6" fmla="*/ 1273129 w 2032406"/>
              <a:gd name="connsiteY6" fmla="*/ 2033462 h 2033462"/>
              <a:gd name="connsiteX7" fmla="*/ 1154851 w 2032406"/>
              <a:gd name="connsiteY7" fmla="*/ 2033462 h 2033462"/>
              <a:gd name="connsiteX8" fmla="*/ 1145835 w 2032406"/>
              <a:gd name="connsiteY8" fmla="*/ 2033462 h 2033462"/>
              <a:gd name="connsiteX9" fmla="*/ 1039703 w 2032406"/>
              <a:gd name="connsiteY9" fmla="*/ 2033462 h 2033462"/>
              <a:gd name="connsiteX10" fmla="*/ 952809 w 2032406"/>
              <a:gd name="connsiteY10" fmla="*/ 2033462 h 2033462"/>
              <a:gd name="connsiteX11" fmla="*/ 951568 w 2032406"/>
              <a:gd name="connsiteY11" fmla="*/ 2033462 h 2033462"/>
              <a:gd name="connsiteX12" fmla="*/ 883230 w 2032406"/>
              <a:gd name="connsiteY12" fmla="*/ 2033462 h 2033462"/>
              <a:gd name="connsiteX13" fmla="*/ 829042 w 2032406"/>
              <a:gd name="connsiteY13" fmla="*/ 2033462 h 2033462"/>
              <a:gd name="connsiteX14" fmla="*/ 788321 w 2032406"/>
              <a:gd name="connsiteY14" fmla="*/ 2033462 h 2033462"/>
              <a:gd name="connsiteX15" fmla="*/ 773660 w 2032406"/>
              <a:gd name="connsiteY15" fmla="*/ 2033462 h 2033462"/>
              <a:gd name="connsiteX16" fmla="*/ 759142 w 2032406"/>
              <a:gd name="connsiteY16" fmla="*/ 2033462 h 2033462"/>
              <a:gd name="connsiteX17" fmla="*/ 739583 w 2032406"/>
              <a:gd name="connsiteY17" fmla="*/ 2033462 h 2033462"/>
              <a:gd name="connsiteX18" fmla="*/ 727720 w 2032406"/>
              <a:gd name="connsiteY18" fmla="*/ 2033462 h 2033462"/>
              <a:gd name="connsiteX19" fmla="*/ 721627 w 2032406"/>
              <a:gd name="connsiteY19" fmla="*/ 2033462 h 2033462"/>
              <a:gd name="connsiteX20" fmla="*/ 719062 w 2032406"/>
              <a:gd name="connsiteY20" fmla="*/ 2033462 h 2033462"/>
              <a:gd name="connsiteX21" fmla="*/ 619436 w 2032406"/>
              <a:gd name="connsiteY21" fmla="*/ 2033462 h 2033462"/>
              <a:gd name="connsiteX22" fmla="*/ 510400 w 2032406"/>
              <a:gd name="connsiteY22" fmla="*/ 2033462 h 2033462"/>
              <a:gd name="connsiteX23" fmla="*/ 414974 w 2032406"/>
              <a:gd name="connsiteY23" fmla="*/ 2033462 h 2033462"/>
              <a:gd name="connsiteX24" fmla="*/ 332251 w 2032406"/>
              <a:gd name="connsiteY24" fmla="*/ 2033462 h 2033462"/>
              <a:gd name="connsiteX25" fmla="*/ 261325 w 2032406"/>
              <a:gd name="connsiteY25" fmla="*/ 2033462 h 2033462"/>
              <a:gd name="connsiteX26" fmla="*/ 201287 w 2032406"/>
              <a:gd name="connsiteY26" fmla="*/ 2033462 h 2033462"/>
              <a:gd name="connsiteX27" fmla="*/ 151230 w 2032406"/>
              <a:gd name="connsiteY27" fmla="*/ 2033462 h 2033462"/>
              <a:gd name="connsiteX28" fmla="*/ 110246 w 2032406"/>
              <a:gd name="connsiteY28" fmla="*/ 2033462 h 2033462"/>
              <a:gd name="connsiteX29" fmla="*/ 77430 w 2032406"/>
              <a:gd name="connsiteY29" fmla="*/ 2033462 h 2033462"/>
              <a:gd name="connsiteX30" fmla="*/ 32666 w 2032406"/>
              <a:gd name="connsiteY30" fmla="*/ 2033462 h 2033462"/>
              <a:gd name="connsiteX31" fmla="*/ 9679 w 2032406"/>
              <a:gd name="connsiteY31" fmla="*/ 2033462 h 2033462"/>
              <a:gd name="connsiteX32" fmla="*/ 1210 w 2032406"/>
              <a:gd name="connsiteY32" fmla="*/ 2033462 h 2033462"/>
              <a:gd name="connsiteX33" fmla="*/ 0 w 2032406"/>
              <a:gd name="connsiteY33" fmla="*/ 2033462 h 2033462"/>
              <a:gd name="connsiteX34" fmla="*/ 0 w 2032406"/>
              <a:gd name="connsiteY34" fmla="*/ 1830179 h 2033462"/>
              <a:gd name="connsiteX35" fmla="*/ 0 w 2032406"/>
              <a:gd name="connsiteY35" fmla="*/ 1652271 h 2033462"/>
              <a:gd name="connsiteX36" fmla="*/ 0 w 2032406"/>
              <a:gd name="connsiteY36" fmla="*/ 1498047 h 2033462"/>
              <a:gd name="connsiteX37" fmla="*/ 0 w 2032406"/>
              <a:gd name="connsiteY37" fmla="*/ 1365814 h 2033462"/>
              <a:gd name="connsiteX38" fmla="*/ 0 w 2032406"/>
              <a:gd name="connsiteY38" fmla="*/ 1253881 h 2033462"/>
              <a:gd name="connsiteX39" fmla="*/ 0 w 2032406"/>
              <a:gd name="connsiteY39" fmla="*/ 1160557 h 2033462"/>
              <a:gd name="connsiteX40" fmla="*/ 0 w 2032406"/>
              <a:gd name="connsiteY40" fmla="*/ 1084150 h 2033462"/>
              <a:gd name="connsiteX41" fmla="*/ 0 w 2032406"/>
              <a:gd name="connsiteY41" fmla="*/ 1022968 h 2033462"/>
              <a:gd name="connsiteX42" fmla="*/ 0 w 2032406"/>
              <a:gd name="connsiteY42" fmla="*/ 975319 h 2033462"/>
              <a:gd name="connsiteX43" fmla="*/ 0 w 2032406"/>
              <a:gd name="connsiteY43" fmla="*/ 939512 h 2033462"/>
              <a:gd name="connsiteX44" fmla="*/ 0 w 2032406"/>
              <a:gd name="connsiteY44" fmla="*/ 913855 h 2033462"/>
              <a:gd name="connsiteX45" fmla="*/ 0 w 2032406"/>
              <a:gd name="connsiteY45" fmla="*/ 896656 h 2033462"/>
              <a:gd name="connsiteX46" fmla="*/ 0 w 2032406"/>
              <a:gd name="connsiteY46" fmla="*/ 880867 h 2033462"/>
              <a:gd name="connsiteX47" fmla="*/ 0 w 2032406"/>
              <a:gd name="connsiteY47" fmla="*/ 878611 h 2033462"/>
              <a:gd name="connsiteX48" fmla="*/ 1 w 2032406"/>
              <a:gd name="connsiteY48" fmla="*/ 878611 h 2033462"/>
              <a:gd name="connsiteX49" fmla="*/ 1 w 2032406"/>
              <a:gd name="connsiteY49" fmla="*/ 704814 h 2033462"/>
              <a:gd name="connsiteX50" fmla="*/ 1 w 2032406"/>
              <a:gd name="connsiteY50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32406" h="2033462">
                <a:moveTo>
                  <a:pt x="1" y="0"/>
                </a:moveTo>
                <a:cubicBezTo>
                  <a:pt x="1101857" y="44436"/>
                  <a:pt x="1987994" y="931034"/>
                  <a:pt x="2032406" y="2033462"/>
                </a:cubicBezTo>
                <a:lnTo>
                  <a:pt x="1913088" y="2033462"/>
                </a:lnTo>
                <a:lnTo>
                  <a:pt x="1801224" y="2033462"/>
                </a:lnTo>
                <a:lnTo>
                  <a:pt x="1598900" y="2033462"/>
                </a:lnTo>
                <a:lnTo>
                  <a:pt x="1423510" y="2033462"/>
                </a:lnTo>
                <a:lnTo>
                  <a:pt x="1273129" y="2033462"/>
                </a:lnTo>
                <a:lnTo>
                  <a:pt x="1154851" y="2033462"/>
                </a:lnTo>
                <a:lnTo>
                  <a:pt x="1145835" y="2033462"/>
                </a:lnTo>
                <a:lnTo>
                  <a:pt x="1039703" y="2033462"/>
                </a:lnTo>
                <a:lnTo>
                  <a:pt x="952809" y="2033462"/>
                </a:lnTo>
                <a:lnTo>
                  <a:pt x="951568" y="2033462"/>
                </a:lnTo>
                <a:lnTo>
                  <a:pt x="883230" y="2033462"/>
                </a:lnTo>
                <a:lnTo>
                  <a:pt x="829042" y="2033462"/>
                </a:lnTo>
                <a:lnTo>
                  <a:pt x="788321" y="2033462"/>
                </a:lnTo>
                <a:lnTo>
                  <a:pt x="773660" y="2033462"/>
                </a:lnTo>
                <a:lnTo>
                  <a:pt x="759142" y="2033462"/>
                </a:lnTo>
                <a:lnTo>
                  <a:pt x="739583" y="2033462"/>
                </a:lnTo>
                <a:lnTo>
                  <a:pt x="727720" y="2033462"/>
                </a:lnTo>
                <a:lnTo>
                  <a:pt x="721627" y="2033462"/>
                </a:lnTo>
                <a:lnTo>
                  <a:pt x="719062" y="2033462"/>
                </a:lnTo>
                <a:lnTo>
                  <a:pt x="619436" y="2033462"/>
                </a:lnTo>
                <a:lnTo>
                  <a:pt x="510400" y="2033462"/>
                </a:lnTo>
                <a:lnTo>
                  <a:pt x="414974" y="2033462"/>
                </a:lnTo>
                <a:lnTo>
                  <a:pt x="332251" y="2033462"/>
                </a:lnTo>
                <a:lnTo>
                  <a:pt x="261325" y="2033462"/>
                </a:lnTo>
                <a:lnTo>
                  <a:pt x="201287" y="2033462"/>
                </a:lnTo>
                <a:lnTo>
                  <a:pt x="151230" y="2033462"/>
                </a:lnTo>
                <a:lnTo>
                  <a:pt x="110246" y="2033462"/>
                </a:lnTo>
                <a:lnTo>
                  <a:pt x="77430" y="2033462"/>
                </a:lnTo>
                <a:lnTo>
                  <a:pt x="32666" y="2033462"/>
                </a:lnTo>
                <a:lnTo>
                  <a:pt x="9679" y="2033462"/>
                </a:lnTo>
                <a:lnTo>
                  <a:pt x="1210" y="2033462"/>
                </a:lnTo>
                <a:lnTo>
                  <a:pt x="0" y="2033462"/>
                </a:lnTo>
                <a:lnTo>
                  <a:pt x="0" y="1830179"/>
                </a:lnTo>
                <a:lnTo>
                  <a:pt x="0" y="1652271"/>
                </a:lnTo>
                <a:lnTo>
                  <a:pt x="0" y="1498047"/>
                </a:lnTo>
                <a:lnTo>
                  <a:pt x="0" y="1365814"/>
                </a:lnTo>
                <a:lnTo>
                  <a:pt x="0" y="1253881"/>
                </a:lnTo>
                <a:lnTo>
                  <a:pt x="0" y="1160557"/>
                </a:lnTo>
                <a:lnTo>
                  <a:pt x="0" y="1084150"/>
                </a:lnTo>
                <a:lnTo>
                  <a:pt x="0" y="1022968"/>
                </a:lnTo>
                <a:lnTo>
                  <a:pt x="0" y="975319"/>
                </a:lnTo>
                <a:lnTo>
                  <a:pt x="0" y="939512"/>
                </a:lnTo>
                <a:lnTo>
                  <a:pt x="0" y="913855"/>
                </a:lnTo>
                <a:lnTo>
                  <a:pt x="0" y="896656"/>
                </a:lnTo>
                <a:lnTo>
                  <a:pt x="0" y="880867"/>
                </a:lnTo>
                <a:lnTo>
                  <a:pt x="0" y="878611"/>
                </a:lnTo>
                <a:lnTo>
                  <a:pt x="1" y="878611"/>
                </a:lnTo>
                <a:lnTo>
                  <a:pt x="1" y="704814"/>
                </a:ln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CA6AF4E-06FB-43C2-9760-D9F4B49E289E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512769" y="3518447"/>
            <a:ext cx="2468880" cy="2468880"/>
          </a:xfrm>
          <a:custGeom>
            <a:avLst/>
            <a:gdLst>
              <a:gd name="connsiteX0" fmla="*/ 0 w 2032406"/>
              <a:gd name="connsiteY0" fmla="*/ 0 h 2033462"/>
              <a:gd name="connsiteX1" fmla="*/ 176167 w 2032406"/>
              <a:gd name="connsiteY1" fmla="*/ 0 h 2033462"/>
              <a:gd name="connsiteX2" fmla="*/ 335831 w 2032406"/>
              <a:gd name="connsiteY2" fmla="*/ 0 h 2033462"/>
              <a:gd name="connsiteX3" fmla="*/ 479804 w 2032406"/>
              <a:gd name="connsiteY3" fmla="*/ 0 h 2033462"/>
              <a:gd name="connsiteX4" fmla="*/ 608897 w 2032406"/>
              <a:gd name="connsiteY4" fmla="*/ 0 h 2033462"/>
              <a:gd name="connsiteX5" fmla="*/ 723922 w 2032406"/>
              <a:gd name="connsiteY5" fmla="*/ 0 h 2033462"/>
              <a:gd name="connsiteX6" fmla="*/ 825690 w 2032406"/>
              <a:gd name="connsiteY6" fmla="*/ 0 h 2033462"/>
              <a:gd name="connsiteX7" fmla="*/ 915013 w 2032406"/>
              <a:gd name="connsiteY7" fmla="*/ 0 h 2033462"/>
              <a:gd name="connsiteX8" fmla="*/ 992703 w 2032406"/>
              <a:gd name="connsiteY8" fmla="*/ 0 h 2033462"/>
              <a:gd name="connsiteX9" fmla="*/ 1078722 w 2032406"/>
              <a:gd name="connsiteY9" fmla="*/ 0 h 2033462"/>
              <a:gd name="connsiteX10" fmla="*/ 1079597 w 2032406"/>
              <a:gd name="connsiteY10" fmla="*/ 0 h 2033462"/>
              <a:gd name="connsiteX11" fmla="*/ 1149176 w 2032406"/>
              <a:gd name="connsiteY11" fmla="*/ 0 h 2033462"/>
              <a:gd name="connsiteX12" fmla="*/ 1203365 w 2032406"/>
              <a:gd name="connsiteY12" fmla="*/ 0 h 2033462"/>
              <a:gd name="connsiteX13" fmla="*/ 1244086 w 2032406"/>
              <a:gd name="connsiteY13" fmla="*/ 0 h 2033462"/>
              <a:gd name="connsiteX14" fmla="*/ 1273264 w 2032406"/>
              <a:gd name="connsiteY14" fmla="*/ 0 h 2033462"/>
              <a:gd name="connsiteX15" fmla="*/ 1292823 w 2032406"/>
              <a:gd name="connsiteY15" fmla="*/ 0 h 2033462"/>
              <a:gd name="connsiteX16" fmla="*/ 1304687 w 2032406"/>
              <a:gd name="connsiteY16" fmla="*/ 0 h 2033462"/>
              <a:gd name="connsiteX17" fmla="*/ 1310779 w 2032406"/>
              <a:gd name="connsiteY17" fmla="*/ 0 h 2033462"/>
              <a:gd name="connsiteX18" fmla="*/ 1313344 w 2032406"/>
              <a:gd name="connsiteY18" fmla="*/ 0 h 2033462"/>
              <a:gd name="connsiteX19" fmla="*/ 2032406 w 2032406"/>
              <a:gd name="connsiteY19" fmla="*/ 0 h 2033462"/>
              <a:gd name="connsiteX20" fmla="*/ 2032406 w 2032406"/>
              <a:gd name="connsiteY20" fmla="*/ 167873 h 2033462"/>
              <a:gd name="connsiteX21" fmla="*/ 2032406 w 2032406"/>
              <a:gd name="connsiteY21" fmla="*/ 314791 h 2033462"/>
              <a:gd name="connsiteX22" fmla="*/ 2032406 w 2032406"/>
              <a:gd name="connsiteY22" fmla="*/ 442150 h 2033462"/>
              <a:gd name="connsiteX23" fmla="*/ 2032406 w 2032406"/>
              <a:gd name="connsiteY23" fmla="*/ 551349 h 2033462"/>
              <a:gd name="connsiteX24" fmla="*/ 2032406 w 2032406"/>
              <a:gd name="connsiteY24" fmla="*/ 643784 h 2033462"/>
              <a:gd name="connsiteX25" fmla="*/ 2032406 w 2032406"/>
              <a:gd name="connsiteY25" fmla="*/ 720851 h 2033462"/>
              <a:gd name="connsiteX26" fmla="*/ 2032406 w 2032406"/>
              <a:gd name="connsiteY26" fmla="*/ 783949 h 2033462"/>
              <a:gd name="connsiteX27" fmla="*/ 2032406 w 2032406"/>
              <a:gd name="connsiteY27" fmla="*/ 834474 h 2033462"/>
              <a:gd name="connsiteX28" fmla="*/ 2032406 w 2032406"/>
              <a:gd name="connsiteY28" fmla="*/ 873823 h 2033462"/>
              <a:gd name="connsiteX29" fmla="*/ 2032406 w 2032406"/>
              <a:gd name="connsiteY29" fmla="*/ 903392 h 2033462"/>
              <a:gd name="connsiteX30" fmla="*/ 2032406 w 2032406"/>
              <a:gd name="connsiteY30" fmla="*/ 924580 h 2033462"/>
              <a:gd name="connsiteX31" fmla="*/ 2032406 w 2032406"/>
              <a:gd name="connsiteY31" fmla="*/ 938783 h 2033462"/>
              <a:gd name="connsiteX32" fmla="*/ 2032406 w 2032406"/>
              <a:gd name="connsiteY32" fmla="*/ 951822 h 2033462"/>
              <a:gd name="connsiteX33" fmla="*/ 2032406 w 2032406"/>
              <a:gd name="connsiteY33" fmla="*/ 953684 h 2033462"/>
              <a:gd name="connsiteX34" fmla="*/ 2032405 w 2032406"/>
              <a:gd name="connsiteY34" fmla="*/ 953684 h 2033462"/>
              <a:gd name="connsiteX35" fmla="*/ 2032405 w 2032406"/>
              <a:gd name="connsiteY35" fmla="*/ 1153167 h 2033462"/>
              <a:gd name="connsiteX36" fmla="*/ 2032405 w 2032406"/>
              <a:gd name="connsiteY36" fmla="*/ 2033462 h 2033462"/>
              <a:gd name="connsiteX37" fmla="*/ 0 w 2032406"/>
              <a:gd name="connsiteY37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32406" h="2033462">
                <a:moveTo>
                  <a:pt x="0" y="0"/>
                </a:moveTo>
                <a:lnTo>
                  <a:pt x="176167" y="0"/>
                </a:lnTo>
                <a:lnTo>
                  <a:pt x="335831" y="0"/>
                </a:lnTo>
                <a:lnTo>
                  <a:pt x="479804" y="0"/>
                </a:lnTo>
                <a:lnTo>
                  <a:pt x="608897" y="0"/>
                </a:lnTo>
                <a:lnTo>
                  <a:pt x="723922" y="0"/>
                </a:lnTo>
                <a:lnTo>
                  <a:pt x="825690" y="0"/>
                </a:lnTo>
                <a:lnTo>
                  <a:pt x="915013" y="0"/>
                </a:lnTo>
                <a:lnTo>
                  <a:pt x="992703" y="0"/>
                </a:lnTo>
                <a:lnTo>
                  <a:pt x="1078722" y="0"/>
                </a:lnTo>
                <a:lnTo>
                  <a:pt x="1079597" y="0"/>
                </a:lnTo>
                <a:lnTo>
                  <a:pt x="1149176" y="0"/>
                </a:lnTo>
                <a:lnTo>
                  <a:pt x="1203365" y="0"/>
                </a:lnTo>
                <a:lnTo>
                  <a:pt x="1244086" y="0"/>
                </a:lnTo>
                <a:lnTo>
                  <a:pt x="1273264" y="0"/>
                </a:lnTo>
                <a:lnTo>
                  <a:pt x="1292823" y="0"/>
                </a:lnTo>
                <a:lnTo>
                  <a:pt x="1304687" y="0"/>
                </a:lnTo>
                <a:lnTo>
                  <a:pt x="1310779" y="0"/>
                </a:lnTo>
                <a:lnTo>
                  <a:pt x="1313344" y="0"/>
                </a:lnTo>
                <a:lnTo>
                  <a:pt x="2032406" y="0"/>
                </a:lnTo>
                <a:lnTo>
                  <a:pt x="2032406" y="167873"/>
                </a:lnTo>
                <a:lnTo>
                  <a:pt x="2032406" y="314791"/>
                </a:lnTo>
                <a:lnTo>
                  <a:pt x="2032406" y="442150"/>
                </a:lnTo>
                <a:lnTo>
                  <a:pt x="2032406" y="551349"/>
                </a:lnTo>
                <a:lnTo>
                  <a:pt x="2032406" y="643784"/>
                </a:lnTo>
                <a:lnTo>
                  <a:pt x="2032406" y="720851"/>
                </a:lnTo>
                <a:lnTo>
                  <a:pt x="2032406" y="783949"/>
                </a:lnTo>
                <a:lnTo>
                  <a:pt x="2032406" y="834474"/>
                </a:lnTo>
                <a:lnTo>
                  <a:pt x="2032406" y="873823"/>
                </a:lnTo>
                <a:lnTo>
                  <a:pt x="2032406" y="903392"/>
                </a:lnTo>
                <a:lnTo>
                  <a:pt x="2032406" y="924580"/>
                </a:lnTo>
                <a:lnTo>
                  <a:pt x="2032406" y="938783"/>
                </a:lnTo>
                <a:lnTo>
                  <a:pt x="2032406" y="951822"/>
                </a:lnTo>
                <a:lnTo>
                  <a:pt x="2032406" y="953684"/>
                </a:lnTo>
                <a:lnTo>
                  <a:pt x="2032405" y="953684"/>
                </a:lnTo>
                <a:lnTo>
                  <a:pt x="2032405" y="1153167"/>
                </a:lnTo>
                <a:cubicBezTo>
                  <a:pt x="2032405" y="2033462"/>
                  <a:pt x="2032405" y="2033462"/>
                  <a:pt x="2032405" y="2033462"/>
                </a:cubicBezTo>
                <a:cubicBezTo>
                  <a:pt x="930549" y="1989026"/>
                  <a:pt x="44412" y="1102429"/>
                  <a:pt x="0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1767ED8-61AC-4894-A3A5-FADD6AC2BA32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202312" y="3518447"/>
            <a:ext cx="2468880" cy="2468880"/>
          </a:xfrm>
          <a:custGeom>
            <a:avLst/>
            <a:gdLst>
              <a:gd name="connsiteX0" fmla="*/ 0 w 2032405"/>
              <a:gd name="connsiteY0" fmla="*/ 0 h 2033462"/>
              <a:gd name="connsiteX1" fmla="*/ 719061 w 2032405"/>
              <a:gd name="connsiteY1" fmla="*/ 0 h 2033462"/>
              <a:gd name="connsiteX2" fmla="*/ 999402 w 2032405"/>
              <a:gd name="connsiteY2" fmla="*/ 0 h 2033462"/>
              <a:gd name="connsiteX3" fmla="*/ 2032405 w 2032405"/>
              <a:gd name="connsiteY3" fmla="*/ 0 h 2033462"/>
              <a:gd name="connsiteX4" fmla="*/ 0 w 2032405"/>
              <a:gd name="connsiteY4" fmla="*/ 2033462 h 2033462"/>
              <a:gd name="connsiteX5" fmla="*/ 0 w 2032405"/>
              <a:gd name="connsiteY5" fmla="*/ 1040243 h 2033462"/>
              <a:gd name="connsiteX6" fmla="*/ 0 w 2032405"/>
              <a:gd name="connsiteY6" fmla="*/ 999402 h 2033462"/>
              <a:gd name="connsiteX7" fmla="*/ 0 w 2032405"/>
              <a:gd name="connsiteY7" fmla="*/ 953304 h 2033462"/>
              <a:gd name="connsiteX8" fmla="*/ 0 w 2032405"/>
              <a:gd name="connsiteY8" fmla="*/ 883689 h 2033462"/>
              <a:gd name="connsiteX9" fmla="*/ 0 w 2032405"/>
              <a:gd name="connsiteY9" fmla="*/ 829472 h 2033462"/>
              <a:gd name="connsiteX10" fmla="*/ 0 w 2032405"/>
              <a:gd name="connsiteY10" fmla="*/ 823482 h 2033462"/>
              <a:gd name="connsiteX11" fmla="*/ 0 w 2032405"/>
              <a:gd name="connsiteY11" fmla="*/ 788730 h 2033462"/>
              <a:gd name="connsiteX12" fmla="*/ 0 w 2032405"/>
              <a:gd name="connsiteY12" fmla="*/ 759536 h 2033462"/>
              <a:gd name="connsiteX13" fmla="*/ 0 w 2032405"/>
              <a:gd name="connsiteY13" fmla="*/ 739967 h 2033462"/>
              <a:gd name="connsiteX14" fmla="*/ 0 w 2032405"/>
              <a:gd name="connsiteY14" fmla="*/ 728097 h 2033462"/>
              <a:gd name="connsiteX15" fmla="*/ 0 w 2032405"/>
              <a:gd name="connsiteY15" fmla="*/ 722002 h 2033462"/>
              <a:gd name="connsiteX16" fmla="*/ 0 w 2032405"/>
              <a:gd name="connsiteY16" fmla="*/ 719435 h 2033462"/>
              <a:gd name="connsiteX17" fmla="*/ 0 w 2032405"/>
              <a:gd name="connsiteY17" fmla="*/ 669521 h 2033462"/>
              <a:gd name="connsiteX18" fmla="*/ 0 w 2032405"/>
              <a:gd name="connsiteY18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32405" h="2033462">
                <a:moveTo>
                  <a:pt x="0" y="0"/>
                </a:moveTo>
                <a:lnTo>
                  <a:pt x="719061" y="0"/>
                </a:lnTo>
                <a:lnTo>
                  <a:pt x="999402" y="0"/>
                </a:lnTo>
                <a:lnTo>
                  <a:pt x="2032405" y="0"/>
                </a:lnTo>
                <a:cubicBezTo>
                  <a:pt x="1987993" y="1102429"/>
                  <a:pt x="1101856" y="1989026"/>
                  <a:pt x="0" y="2033462"/>
                </a:cubicBezTo>
                <a:cubicBezTo>
                  <a:pt x="0" y="1540702"/>
                  <a:pt x="0" y="1232727"/>
                  <a:pt x="0" y="1040243"/>
                </a:cubicBezTo>
                <a:lnTo>
                  <a:pt x="0" y="999402"/>
                </a:lnTo>
                <a:lnTo>
                  <a:pt x="0" y="953304"/>
                </a:lnTo>
                <a:lnTo>
                  <a:pt x="0" y="883689"/>
                </a:lnTo>
                <a:lnTo>
                  <a:pt x="0" y="829472"/>
                </a:lnTo>
                <a:lnTo>
                  <a:pt x="0" y="823482"/>
                </a:lnTo>
                <a:lnTo>
                  <a:pt x="0" y="788730"/>
                </a:lnTo>
                <a:lnTo>
                  <a:pt x="0" y="759536"/>
                </a:lnTo>
                <a:lnTo>
                  <a:pt x="0" y="739967"/>
                </a:lnTo>
                <a:lnTo>
                  <a:pt x="0" y="728097"/>
                </a:lnTo>
                <a:lnTo>
                  <a:pt x="0" y="722002"/>
                </a:lnTo>
                <a:lnTo>
                  <a:pt x="0" y="719435"/>
                </a:lnTo>
                <a:lnTo>
                  <a:pt x="0" y="669521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283706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E6C9BC3D-62A3-473C-834C-E3D324AC56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5840" y="3838644"/>
            <a:ext cx="2560320" cy="256032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8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386284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267510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21BAC756-4BD5-42E2-B469-127611AFB2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180" y="2360265"/>
            <a:ext cx="4676044" cy="4378068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C314E26E-8552-40EE-97F0-FCEB0353790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952" y="88727"/>
            <a:ext cx="4676044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47095C9B-3092-4F17-B874-C6CAB8499A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9264" y="88727"/>
            <a:ext cx="2294887" cy="4397481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DFDAEF52-D22B-4152-89F4-FC2FC78129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40491" y="4622096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5">
            <a:extLst>
              <a:ext uri="{FF2B5EF4-FFF2-40B4-BE49-F238E27FC236}">
                <a16:creationId xmlns:a16="http://schemas.microsoft.com/office/drawing/2014/main" id="{869C5C53-6CD2-4ED1-8E29-F130751B490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70748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39F141C4-2028-4F78-82BF-B71DB4D73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89560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5">
            <a:extLst>
              <a:ext uri="{FF2B5EF4-FFF2-40B4-BE49-F238E27FC236}">
                <a16:creationId xmlns:a16="http://schemas.microsoft.com/office/drawing/2014/main" id="{63073B75-CBCB-425A-AABF-727287833A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58824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745C0BE8-750B-4030-8188-6CFDED6CC5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77636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34D79023-E357-4EEE-9B44-37002BCB474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57417" y="4602684"/>
            <a:ext cx="4715105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75033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ma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676D70E-DE48-4DEB-92C2-6249ADB467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64480" y="424742"/>
            <a:ext cx="1463040" cy="146304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F706EF86-1F6B-49EF-AAC0-7CED34C400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64480" y="4970218"/>
            <a:ext cx="1463040" cy="1463040"/>
          </a:xfrm>
          <a:prstGeom prst="ellipse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281073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488E842-1C8B-4BF0-A4DA-43AB20E91B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4276889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FBFB565-E4FB-4183-8BD5-1DDA64C856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346266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07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7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64" r:id="rId2"/>
    <p:sldLayoutId id="2147483763" r:id="rId3"/>
    <p:sldLayoutId id="2147483660" r:id="rId4"/>
    <p:sldLayoutId id="2147483662" r:id="rId5"/>
    <p:sldLayoutId id="2147483668" r:id="rId6"/>
    <p:sldLayoutId id="2147483672" r:id="rId7"/>
    <p:sldLayoutId id="2147483669" r:id="rId8"/>
    <p:sldLayoutId id="2147483670" r:id="rId9"/>
    <p:sldLayoutId id="2147483675" r:id="rId10"/>
    <p:sldLayoutId id="2147483676" r:id="rId11"/>
    <p:sldLayoutId id="2147483780" r:id="rId12"/>
    <p:sldLayoutId id="2147483781" r:id="rId13"/>
    <p:sldLayoutId id="2147483677" r:id="rId14"/>
    <p:sldLayoutId id="2147483750" r:id="rId15"/>
    <p:sldLayoutId id="2147483751" r:id="rId16"/>
    <p:sldLayoutId id="2147483752" r:id="rId17"/>
    <p:sldLayoutId id="2147483753" r:id="rId18"/>
    <p:sldLayoutId id="2147483754" r:id="rId19"/>
    <p:sldLayoutId id="2147483755" r:id="rId20"/>
    <p:sldLayoutId id="2147483773" r:id="rId21"/>
    <p:sldLayoutId id="2147483774" r:id="rId22"/>
    <p:sldLayoutId id="2147483775" r:id="rId23"/>
    <p:sldLayoutId id="2147483776" r:id="rId24"/>
    <p:sldLayoutId id="2147483777" r:id="rId25"/>
    <p:sldLayoutId id="2147483778" r:id="rId26"/>
    <p:sldLayoutId id="2147483779" r:id="rId27"/>
    <p:sldLayoutId id="2147483815" r:id="rId28"/>
    <p:sldLayoutId id="2147483816" r:id="rId29"/>
    <p:sldLayoutId id="2147483782" r:id="rId30"/>
    <p:sldLayoutId id="2147483783" r:id="rId31"/>
    <p:sldLayoutId id="2147483784" r:id="rId32"/>
    <p:sldLayoutId id="2147483785" r:id="rId33"/>
    <p:sldLayoutId id="2147483786" r:id="rId34"/>
    <p:sldLayoutId id="2147483787" r:id="rId35"/>
    <p:sldLayoutId id="2147483789" r:id="rId36"/>
    <p:sldLayoutId id="2147483791" r:id="rId37"/>
    <p:sldLayoutId id="2147483792" r:id="rId38"/>
    <p:sldLayoutId id="2147483793" r:id="rId39"/>
    <p:sldLayoutId id="2147483794" r:id="rId40"/>
    <p:sldLayoutId id="2147483788" r:id="rId41"/>
    <p:sldLayoutId id="2147483796" r:id="rId42"/>
    <p:sldLayoutId id="2147483797" r:id="rId43"/>
    <p:sldLayoutId id="2147483798" r:id="rId44"/>
    <p:sldLayoutId id="2147483799" r:id="rId45"/>
    <p:sldLayoutId id="2147483800" r:id="rId46"/>
    <p:sldLayoutId id="2147483710" r:id="rId47"/>
    <p:sldLayoutId id="2147483711" r:id="rId48"/>
    <p:sldLayoutId id="2147483712" r:id="rId49"/>
    <p:sldLayoutId id="2147483713" r:id="rId50"/>
    <p:sldLayoutId id="2147483714" r:id="rId51"/>
    <p:sldLayoutId id="2147483765" r:id="rId52"/>
    <p:sldLayoutId id="2147483766" r:id="rId53"/>
    <p:sldLayoutId id="2147483767" r:id="rId54"/>
    <p:sldLayoutId id="2147483715" r:id="rId55"/>
    <p:sldLayoutId id="2147483716" r:id="rId56"/>
    <p:sldLayoutId id="2147483817" r:id="rId57"/>
    <p:sldLayoutId id="2147483818" r:id="rId58"/>
    <p:sldLayoutId id="2147483819" r:id="rId59"/>
    <p:sldLayoutId id="2147483820" r:id="rId60"/>
    <p:sldLayoutId id="2147483821" r:id="rId61"/>
    <p:sldLayoutId id="2147483822" r:id="rId62"/>
    <p:sldLayoutId id="2147483823" r:id="rId63"/>
    <p:sldLayoutId id="2147483725" r:id="rId64"/>
    <p:sldLayoutId id="2147483726" r:id="rId65"/>
    <p:sldLayoutId id="2147483727" r:id="rId66"/>
    <p:sldLayoutId id="2147483728" r:id="rId67"/>
    <p:sldLayoutId id="2147483729" r:id="rId68"/>
    <p:sldLayoutId id="2147483730" r:id="rId69"/>
    <p:sldLayoutId id="2147483731" r:id="rId70"/>
    <p:sldLayoutId id="2147483744" r:id="rId71"/>
    <p:sldLayoutId id="2147483745" r:id="rId72"/>
    <p:sldLayoutId id="2147483746" r:id="rId73"/>
    <p:sldLayoutId id="2147483735" r:id="rId74"/>
    <p:sldLayoutId id="2147483736" r:id="rId75"/>
    <p:sldLayoutId id="2147483737" r:id="rId76"/>
    <p:sldLayoutId id="2147483738" r:id="rId77"/>
    <p:sldLayoutId id="2147483739" r:id="rId78"/>
    <p:sldLayoutId id="2147483740" r:id="rId79"/>
    <p:sldLayoutId id="2147483741" r:id="rId80"/>
    <p:sldLayoutId id="2147483724" r:id="rId81"/>
    <p:sldLayoutId id="2147483743" r:id="rId82"/>
    <p:sldLayoutId id="2147483825" r:id="rId83"/>
    <p:sldLayoutId id="2147483824" r:id="rId84"/>
    <p:sldLayoutId id="2147483723" r:id="rId85"/>
    <p:sldLayoutId id="2147483770" r:id="rId86"/>
    <p:sldLayoutId id="2147483771" r:id="rId87"/>
    <p:sldLayoutId id="2147483747" r:id="rId88"/>
    <p:sldLayoutId id="2147483748" r:id="rId89"/>
    <p:sldLayoutId id="2147483749" r:id="rId90"/>
    <p:sldLayoutId id="2147483769" r:id="rId91"/>
    <p:sldLayoutId id="2147483802" r:id="rId92"/>
    <p:sldLayoutId id="2147483811" r:id="rId93"/>
    <p:sldLayoutId id="2147483805" r:id="rId94"/>
    <p:sldLayoutId id="2147483827" r:id="rId95"/>
    <p:sldLayoutId id="2147483790" r:id="rId96"/>
    <p:sldLayoutId id="2147483806" r:id="rId97"/>
    <p:sldLayoutId id="2147483808" r:id="rId98"/>
    <p:sldLayoutId id="2147483809" r:id="rId99"/>
    <p:sldLayoutId id="2147483810" r:id="rId100"/>
    <p:sldLayoutId id="2147483826" r:id="rId101"/>
    <p:sldLayoutId id="2147483841" r:id="rId102"/>
    <p:sldLayoutId id="2147483968" r:id="rId103"/>
    <p:sldLayoutId id="2147484055" r:id="rId104"/>
    <p:sldLayoutId id="2147484056" r:id="rId105"/>
    <p:sldLayoutId id="2147484057" r:id="rId10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mmac.hcbssettings@dss.mo.gov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TSS@health.mo.gov" TargetMode="External"/><Relationship Id="rId7" Type="http://schemas.openxmlformats.org/officeDocument/2006/relationships/hyperlink" Target="https://www.medicaid.gov/sites/default/files/2019-12/hcb-excluded-settings-and-heightened-scrutiny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2.xml"/><Relationship Id="rId6" Type="http://schemas.openxmlformats.org/officeDocument/2006/relationships/hyperlink" Target="https://mmac.mo.gov/providers/provider-enrollment/home-and-community-based-services/" TargetMode="External"/><Relationship Id="rId5" Type="http://schemas.openxmlformats.org/officeDocument/2006/relationships/hyperlink" Target="https://dss.mo.gov/mhd/waivers/hcbs-transition-plan.htm" TargetMode="External"/><Relationship Id="rId4" Type="http://schemas.openxmlformats.org/officeDocument/2006/relationships/hyperlink" Target="https://health.mo.gov/seniors/hcbs/transitionplan.ph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mac.mo.gov/providers/provider-enrollment/home-and-community-based-servic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2C84634-C527-4018-9B99-6210A95CF6A8}"/>
              </a:ext>
            </a:extLst>
          </p:cNvPr>
          <p:cNvSpPr/>
          <p:nvPr/>
        </p:nvSpPr>
        <p:spPr>
          <a:xfrm rot="20700000">
            <a:off x="2460278" y="-206722"/>
            <a:ext cx="7271442" cy="7271442"/>
          </a:xfrm>
          <a:prstGeom prst="roundRect">
            <a:avLst>
              <a:gd name="adj" fmla="val 26132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3D0BD1-4CE3-485B-B97C-377E1BC3B095}"/>
              </a:ext>
            </a:extLst>
          </p:cNvPr>
          <p:cNvSpPr/>
          <p:nvPr/>
        </p:nvSpPr>
        <p:spPr>
          <a:xfrm rot="19860614">
            <a:off x="2460280" y="-206722"/>
            <a:ext cx="7271442" cy="7271442"/>
          </a:xfrm>
          <a:prstGeom prst="roundRect">
            <a:avLst>
              <a:gd name="adj" fmla="val 26132"/>
            </a:avLst>
          </a:prstGeom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785EC7B-2FC6-42E2-B9A0-AA14A6D16E36}"/>
              </a:ext>
            </a:extLst>
          </p:cNvPr>
          <p:cNvSpPr/>
          <p:nvPr/>
        </p:nvSpPr>
        <p:spPr>
          <a:xfrm rot="18900000">
            <a:off x="2460279" y="-206721"/>
            <a:ext cx="7271442" cy="7271442"/>
          </a:xfrm>
          <a:prstGeom prst="roundRect">
            <a:avLst>
              <a:gd name="adj" fmla="val 26132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99A1F4-E6CD-45F5-A01D-7F77B708E539}"/>
              </a:ext>
            </a:extLst>
          </p:cNvPr>
          <p:cNvSpPr txBox="1"/>
          <p:nvPr/>
        </p:nvSpPr>
        <p:spPr>
          <a:xfrm>
            <a:off x="2664322" y="1829231"/>
            <a:ext cx="7236275" cy="212365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660400" sx="65000" sy="65000" algn="ctr" rotWithShape="0">
              <a:schemeClr val="tx2">
                <a:alpha val="41000"/>
              </a:scheme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MY" sz="6600" b="1" dirty="0"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HCBS Settings </a:t>
            </a:r>
          </a:p>
          <a:p>
            <a:pPr algn="ctr"/>
            <a:r>
              <a:rPr lang="en-MY" sz="6600" b="1" dirty="0"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Rule</a:t>
            </a:r>
            <a:endParaRPr lang="en-MY" sz="66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AC7DBD-DCDC-4B04-B1F4-83DB71F72AAA}"/>
              </a:ext>
            </a:extLst>
          </p:cNvPr>
          <p:cNvSpPr txBox="1"/>
          <p:nvPr/>
        </p:nvSpPr>
        <p:spPr>
          <a:xfrm>
            <a:off x="3058340" y="4052605"/>
            <a:ext cx="6448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Adult Day Care Facilities and AIDS Pathways 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4062433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1728"/>
            <a:ext cx="10515600" cy="6999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HCBS Settings Assurances Form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125" y="1562100"/>
            <a:ext cx="10058399" cy="4677925"/>
          </a:xfrm>
        </p:spPr>
        <p:txBody>
          <a:bodyPr>
            <a:normAutofit/>
          </a:bodyPr>
          <a:lstStyle/>
          <a:p>
            <a:pPr marL="800100" lvl="1" indent="-342900" algn="l">
              <a:buFont typeface="Courier New" panose="02070309020205020404" pitchFamily="49" charset="0"/>
              <a:buChar char="o"/>
            </a:pPr>
            <a:endParaRPr lang="en-US" dirty="0"/>
          </a:p>
          <a:p>
            <a:pPr algn="l"/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438" y="1473610"/>
            <a:ext cx="7641771" cy="50945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0804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Initial Provider Survey Results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125" y="1768510"/>
            <a:ext cx="10058399" cy="4471515"/>
          </a:xfrm>
        </p:spPr>
        <p:txBody>
          <a:bodyPr>
            <a:norm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This is the collective results of the original survey that was conducted by MMAC in 2016.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It provides an overview of the findings giving the state and provider the overall issues/concerns that needed to be addressed.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It provided the parameters in which the Self-Assessment Tool is based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0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MMAC Expectations and Requirements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31081142"/>
              </p:ext>
            </p:extLst>
          </p:nvPr>
        </p:nvGraphicFramePr>
        <p:xfrm>
          <a:off x="1249624" y="1415522"/>
          <a:ext cx="9431774" cy="4088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140" y="5838035"/>
            <a:ext cx="8882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Forms MUST BE submitted to: </a:t>
            </a:r>
            <a:r>
              <a:rPr lang="en-US" sz="2400" dirty="0">
                <a:hlinkClick r:id="rId8"/>
              </a:rPr>
              <a:t>mmac.hcbssettings@dss.mo.gov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1012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525" y="788839"/>
            <a:ext cx="10515600" cy="886732"/>
          </a:xfrm>
        </p:spPr>
        <p:txBody>
          <a:bodyPr/>
          <a:lstStyle/>
          <a:p>
            <a:r>
              <a:rPr lang="en-US" sz="4800" dirty="0"/>
              <a:t>Questions?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7325" y="1970382"/>
            <a:ext cx="9144000" cy="1648308"/>
          </a:xfrm>
        </p:spPr>
        <p:txBody>
          <a:bodyPr>
            <a:normAutofit/>
          </a:bodyPr>
          <a:lstStyle/>
          <a:p>
            <a:r>
              <a:rPr lang="en-US" sz="2400" dirty="0"/>
              <a:t>Send to:</a:t>
            </a:r>
          </a:p>
          <a:p>
            <a:r>
              <a:rPr lang="en-US" sz="2400" dirty="0">
                <a:hlinkClick r:id="rId3"/>
              </a:rPr>
              <a:t>LTSS@health.mo.gov</a:t>
            </a:r>
            <a:r>
              <a:rPr lang="en-US" sz="2400" dirty="0"/>
              <a:t> or </a:t>
            </a:r>
          </a:p>
          <a:p>
            <a:r>
              <a:rPr lang="en-US" sz="2400" dirty="0"/>
              <a:t>mmac.hcbssettings@dss.mo.gov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1873" y="3618690"/>
            <a:ext cx="11254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Resources</a:t>
            </a:r>
            <a:r>
              <a:rPr lang="en-US" sz="1600" dirty="0"/>
              <a:t>: </a:t>
            </a:r>
          </a:p>
          <a:p>
            <a:pPr algn="ctr"/>
            <a:endParaRPr lang="en-US" sz="1200" dirty="0"/>
          </a:p>
          <a:p>
            <a:pPr algn="ctr"/>
            <a:r>
              <a:rPr lang="en-US" dirty="0"/>
              <a:t>Check out the DHSS webpage for information as well!  </a:t>
            </a:r>
          </a:p>
          <a:p>
            <a:pPr algn="ctr"/>
            <a:r>
              <a:rPr lang="en-US" dirty="0">
                <a:hlinkClick r:id="rId4"/>
              </a:rPr>
              <a:t>Home &amp; Community Based Services | Health &amp; Senior Services (mo.gov)</a:t>
            </a:r>
            <a:endParaRPr lang="en-US" dirty="0"/>
          </a:p>
          <a:p>
            <a:pPr algn="ctr"/>
            <a:r>
              <a:rPr lang="en-US" dirty="0"/>
              <a:t>MO HealthNet HCBS Settings </a:t>
            </a:r>
          </a:p>
          <a:p>
            <a:pPr algn="ctr"/>
            <a:r>
              <a:rPr lang="en-US" dirty="0">
                <a:hlinkClick r:id="rId5"/>
              </a:rPr>
              <a:t>https://dss.mo.gov/mhd/waivers/hcbs-transition-plan.htm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MMAC HCBS Provider Main Page</a:t>
            </a:r>
          </a:p>
          <a:p>
            <a:pPr algn="ctr"/>
            <a:r>
              <a:rPr lang="en-US" dirty="0">
                <a:hlinkClick r:id="rId6"/>
              </a:rPr>
              <a:t>https://mmac.mo.gov/providers/provider-enrollment/home-and-community-based-services/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Centers for Medicare and </a:t>
            </a:r>
            <a:r>
              <a:rPr lang="en-US"/>
              <a:t>Medicaid Services</a:t>
            </a:r>
            <a:endParaRPr lang="en-US" dirty="0"/>
          </a:p>
          <a:p>
            <a:pPr algn="ctr"/>
            <a:r>
              <a:rPr lang="en-US" dirty="0">
                <a:hlinkClick r:id="rId7"/>
              </a:rPr>
              <a:t>HCB SETTINGS EXCLUDED SETTINGS AND HEIGHTENED SCRUTINY (medicaid.gov)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4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C637D-955F-4A5F-B7E5-755592902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Purpose of the Final Rule</a:t>
            </a:r>
          </a:p>
        </p:txBody>
      </p:sp>
      <p:sp>
        <p:nvSpPr>
          <p:cNvPr id="4" name="Flowchart: Extract 3">
            <a:extLst>
              <a:ext uri="{FF2B5EF4-FFF2-40B4-BE49-F238E27FC236}">
                <a16:creationId xmlns:a16="http://schemas.microsoft.com/office/drawing/2014/main" id="{B0F07C1D-41E5-412B-8F5B-DC3DA6257442}"/>
              </a:ext>
            </a:extLst>
          </p:cNvPr>
          <p:cNvSpPr/>
          <p:nvPr/>
        </p:nvSpPr>
        <p:spPr>
          <a:xfrm rot="5400000">
            <a:off x="-387350" y="393700"/>
            <a:ext cx="6883400" cy="6083300"/>
          </a:xfrm>
          <a:prstGeom prst="flowChartExtra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Flowchart: Extract 4">
            <a:extLst>
              <a:ext uri="{FF2B5EF4-FFF2-40B4-BE49-F238E27FC236}">
                <a16:creationId xmlns:a16="http://schemas.microsoft.com/office/drawing/2014/main" id="{D5CC54D9-AD41-4584-A896-99D36ADED498}"/>
              </a:ext>
            </a:extLst>
          </p:cNvPr>
          <p:cNvSpPr/>
          <p:nvPr/>
        </p:nvSpPr>
        <p:spPr>
          <a:xfrm rot="16200000">
            <a:off x="5695950" y="393701"/>
            <a:ext cx="6883400" cy="6083300"/>
          </a:xfrm>
          <a:prstGeom prst="flowChartExtra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A5C3DC6-A54F-4D51-8A75-48037CB9FC35}"/>
              </a:ext>
            </a:extLst>
          </p:cNvPr>
          <p:cNvSpPr/>
          <p:nvPr/>
        </p:nvSpPr>
        <p:spPr>
          <a:xfrm>
            <a:off x="4656000" y="1989000"/>
            <a:ext cx="2880000" cy="2880000"/>
          </a:xfrm>
          <a:prstGeom prst="ellipse">
            <a:avLst/>
          </a:prstGeom>
          <a:noFill/>
          <a:ln w="63500">
            <a:solidFill>
              <a:schemeClr val="accent1"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363FCF4-951E-44AB-B973-36CF2CE0BED5}"/>
              </a:ext>
            </a:extLst>
          </p:cNvPr>
          <p:cNvSpPr/>
          <p:nvPr/>
        </p:nvSpPr>
        <p:spPr>
          <a:xfrm>
            <a:off x="5016000" y="2349000"/>
            <a:ext cx="2160000" cy="2160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381000" algn="ctr" rotWithShape="0">
              <a:schemeClr val="accent3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06F167-DABB-4F74-8FA2-9ECAC47118C0}"/>
              </a:ext>
            </a:extLst>
          </p:cNvPr>
          <p:cNvSpPr/>
          <p:nvPr/>
        </p:nvSpPr>
        <p:spPr>
          <a:xfrm>
            <a:off x="4257675" y="1590675"/>
            <a:ext cx="3676650" cy="3676650"/>
          </a:xfrm>
          <a:prstGeom prst="ellipse">
            <a:avLst/>
          </a:prstGeom>
          <a:noFill/>
          <a:ln w="63500">
            <a:solidFill>
              <a:schemeClr val="accent1">
                <a:alpha val="3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DD0B76-B43F-4AAF-BD21-8A2B36150476}"/>
              </a:ext>
            </a:extLst>
          </p:cNvPr>
          <p:cNvSpPr/>
          <p:nvPr/>
        </p:nvSpPr>
        <p:spPr>
          <a:xfrm>
            <a:off x="838200" y="2059912"/>
            <a:ext cx="2699865" cy="654666"/>
          </a:xfrm>
          <a:prstGeom prst="roundRect">
            <a:avLst>
              <a:gd name="adj" fmla="val 4320"/>
            </a:avLst>
          </a:prstGeom>
          <a:ln>
            <a:noFill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</a:rPr>
              <a:t>Integrated Community </a:t>
            </a:r>
          </a:p>
          <a:p>
            <a:pPr algn="ctr"/>
            <a:r>
              <a:rPr lang="en-MY" dirty="0">
                <a:solidFill>
                  <a:schemeClr val="tx1"/>
                </a:solidFill>
              </a:rPr>
              <a:t>Living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EF18570-DBB7-49A3-A690-CCDA4FA84ECF}"/>
              </a:ext>
            </a:extLst>
          </p:cNvPr>
          <p:cNvSpPr/>
          <p:nvPr/>
        </p:nvSpPr>
        <p:spPr>
          <a:xfrm>
            <a:off x="8795865" y="2059912"/>
            <a:ext cx="2627110" cy="654666"/>
          </a:xfrm>
          <a:prstGeom prst="roundRect">
            <a:avLst>
              <a:gd name="adj" fmla="val 4320"/>
            </a:avLst>
          </a:prstGeom>
          <a:ln>
            <a:noFill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noProof="0" dirty="0">
                <a:solidFill>
                  <a:schemeClr val="tx1"/>
                </a:solidFill>
                <a:latin typeface="Open Sans Light"/>
              </a:rPr>
              <a:t>Quality Services</a:t>
            </a:r>
            <a:endParaRPr kumimoji="0" lang="en-MY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B64AA3-C218-4939-8D86-12D36FBBE192}"/>
              </a:ext>
            </a:extLst>
          </p:cNvPr>
          <p:cNvSpPr txBox="1"/>
          <p:nvPr/>
        </p:nvSpPr>
        <p:spPr>
          <a:xfrm>
            <a:off x="838200" y="2939340"/>
            <a:ext cx="266607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To ensure that individuals receive Medicaid HCBS in settings that have access to benefits of community living and are able to receive services in the most integrated setting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ECFE02-2B45-40E4-9D44-FA1BB2BEA168}"/>
              </a:ext>
            </a:extLst>
          </p:cNvPr>
          <p:cNvSpPr txBox="1"/>
          <p:nvPr/>
        </p:nvSpPr>
        <p:spPr>
          <a:xfrm>
            <a:off x="8974975" y="2939340"/>
            <a:ext cx="244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To improve the quality of services for individuals receiving HCBS.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8501" y="2843684"/>
            <a:ext cx="1477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Two Primary Goals</a:t>
            </a:r>
          </a:p>
        </p:txBody>
      </p:sp>
    </p:spTree>
    <p:extLst>
      <p:ext uri="{BB962C8B-B14F-4D97-AF65-F5344CB8AC3E}">
        <p14:creationId xmlns:p14="http://schemas.microsoft.com/office/powerpoint/2010/main" val="2570088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45DC-C1C4-4D05-90D9-0C865C8B5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Background and Timeline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5EC80F5-ABCA-4F73-8FDC-60ECF9C6CEAE}"/>
              </a:ext>
            </a:extLst>
          </p:cNvPr>
          <p:cNvCxnSpPr/>
          <p:nvPr/>
        </p:nvCxnSpPr>
        <p:spPr>
          <a:xfrm>
            <a:off x="-402772" y="2908164"/>
            <a:ext cx="12997543" cy="0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92BB6C8-9EF1-4499-A9A5-E04FF30870C6}"/>
              </a:ext>
            </a:extLst>
          </p:cNvPr>
          <p:cNvSpPr/>
          <p:nvPr/>
        </p:nvSpPr>
        <p:spPr>
          <a:xfrm>
            <a:off x="1406070" y="2048850"/>
            <a:ext cx="2144485" cy="8593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2014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20378E3-6899-4785-8B90-0B5CCD4BDCEB}"/>
              </a:ext>
            </a:extLst>
          </p:cNvPr>
          <p:cNvSpPr/>
          <p:nvPr/>
        </p:nvSpPr>
        <p:spPr>
          <a:xfrm>
            <a:off x="1406070" y="3000239"/>
            <a:ext cx="2144485" cy="246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Federal Regulation Passed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States required</a:t>
            </a:r>
            <a:r>
              <a:rPr kumimoji="0" lang="en-MY" sz="1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to submit a transition plan and all new providers shall be compliant.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3718066-528C-44F6-B93E-E009E92D7AC4}"/>
              </a:ext>
            </a:extLst>
          </p:cNvPr>
          <p:cNvSpPr/>
          <p:nvPr/>
        </p:nvSpPr>
        <p:spPr>
          <a:xfrm>
            <a:off x="3819070" y="2048850"/>
            <a:ext cx="2144485" cy="859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2020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8671ADE-818A-4C6D-A822-EAB9345B7849}"/>
              </a:ext>
            </a:extLst>
          </p:cNvPr>
          <p:cNvSpPr/>
          <p:nvPr/>
        </p:nvSpPr>
        <p:spPr>
          <a:xfrm>
            <a:off x="3819070" y="3000239"/>
            <a:ext cx="2144485" cy="24637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Transition Plan Final Approval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CMS approved MO”s Transition</a:t>
            </a:r>
            <a:r>
              <a:rPr kumimoji="0" lang="en-MY" sz="16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plan. 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A3FFEC1-A3D0-40F7-9176-2C92340BD41E}"/>
              </a:ext>
            </a:extLst>
          </p:cNvPr>
          <p:cNvSpPr/>
          <p:nvPr/>
        </p:nvSpPr>
        <p:spPr>
          <a:xfrm>
            <a:off x="6232070" y="2048850"/>
            <a:ext cx="2144485" cy="8593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2022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9D42957-E9AB-4215-A0F6-166BF9A98F4C}"/>
              </a:ext>
            </a:extLst>
          </p:cNvPr>
          <p:cNvSpPr/>
          <p:nvPr/>
        </p:nvSpPr>
        <p:spPr>
          <a:xfrm>
            <a:off x="6232070" y="3000239"/>
            <a:ext cx="2144485" cy="24637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Final Implementation Preparation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600" noProof="0" dirty="0">
                <a:solidFill>
                  <a:schemeClr val="bg1"/>
                </a:solidFill>
                <a:latin typeface="Open Sans Light"/>
              </a:rPr>
              <a:t>Requirement reminders and updates.  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57DE98C-2ED5-43DE-AE92-BA70D07A399A}"/>
              </a:ext>
            </a:extLst>
          </p:cNvPr>
          <p:cNvSpPr/>
          <p:nvPr/>
        </p:nvSpPr>
        <p:spPr>
          <a:xfrm>
            <a:off x="8645070" y="2048850"/>
            <a:ext cx="2144485" cy="859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2023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29180D5-D8F8-491D-9A02-117D4C126231}"/>
              </a:ext>
            </a:extLst>
          </p:cNvPr>
          <p:cNvSpPr/>
          <p:nvPr/>
        </p:nvSpPr>
        <p:spPr>
          <a:xfrm>
            <a:off x="8645070" y="3000239"/>
            <a:ext cx="2144485" cy="24637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Full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600" dirty="0">
                <a:solidFill>
                  <a:schemeClr val="bg1"/>
                </a:solidFill>
                <a:latin typeface="Open Sans Light"/>
              </a:rPr>
              <a:t>Required by all states by March 17, 2023.  </a:t>
            </a:r>
            <a:endParaRPr kumimoji="0" lang="en-MY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901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General Settings Requirements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125" y="1647825"/>
            <a:ext cx="10058399" cy="4592200"/>
          </a:xfrm>
        </p:spPr>
        <p:txBody>
          <a:bodyPr>
            <a:normAutofit fontScale="62500" lnSpcReduction="20000"/>
          </a:bodyPr>
          <a:lstStyle/>
          <a:p>
            <a:pPr marR="0"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residential or non-residential setting where individuals live and/or receive HCBS must have the following five qualities by March 2023:  </a:t>
            </a:r>
          </a:p>
          <a:p>
            <a:pPr marR="0"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fully integrated in and supports access to the greater community</a:t>
            </a:r>
          </a:p>
          <a:p>
            <a:pPr marL="914400" lvl="1" indent="-457200" algn="l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Provides opportunities to seek employment and work in competitive integrated settings, engage in community life, and control person resources</a:t>
            </a:r>
          </a:p>
          <a:p>
            <a:pPr marL="914400" lvl="1" indent="-45720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Ensures that individuals receive services in the community to the same degree of access as individual not receiving Medicaid HCBS</a:t>
            </a:r>
          </a:p>
          <a:p>
            <a:pPr marL="514350" marR="0" lvl="0" indent="-51435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selected by the individual from more than one setting option including non-disability specific settings.</a:t>
            </a:r>
          </a:p>
          <a:p>
            <a:pPr marL="514350" marR="0" lvl="0" indent="-51435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Facilitates individual choice regarding services and supports, and who provides them</a:t>
            </a:r>
          </a:p>
          <a:p>
            <a:pPr marL="514350" marR="0" lvl="0" indent="-51435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Ensures an individual’s rights of privacy, dignity, respect and freedom from coercion and restraint.</a:t>
            </a:r>
          </a:p>
          <a:p>
            <a:pPr marL="514350" marR="0" lvl="0" indent="-51435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Optimizes individual initiative, autonomy and independence in making life choices including but not limited to daily activities, physical environment, and with whom to interact.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2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Residential Requirements (NOT ADC)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125" y="1562100"/>
            <a:ext cx="10058399" cy="4677925"/>
          </a:xfrm>
        </p:spPr>
        <p:txBody>
          <a:bodyPr>
            <a:norm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Ensure Individuals have: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en-US" dirty="0"/>
              <a:t>Privacy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en-US" dirty="0"/>
              <a:t>Choice of roommates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en-US" dirty="0"/>
              <a:t>Freedom to furnish and decorate their sleeping or living areas within the lease or other agreements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en-US" dirty="0"/>
              <a:t>Freedom and support to control their schedules and activities and have access to food any time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r>
              <a:rPr lang="en-US" dirty="0"/>
              <a:t>Freedom to have visitors at any time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Homes have a lockable entrance door with the individual and staff having keys to door as needed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Specific dwelling is owned, rented, or occupied under a legally enforceable agreement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Same responsibilities and protections from eviction as all tenants under landlord tenant law of the county of residence. 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87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596B02-C172-47F2-A739-065087072EC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Heightened Scrutiny Settings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26D7147-88B0-4A41-8291-C21DD68F1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4387" y="1233654"/>
            <a:ext cx="9144000" cy="43656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Any locations that have qualities of an institutional setting are presumed to not be home and community based.  Examples include: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359209-BF18-446C-9876-AF2B74E29D0F}"/>
              </a:ext>
            </a:extLst>
          </p:cNvPr>
          <p:cNvSpPr/>
          <p:nvPr/>
        </p:nvSpPr>
        <p:spPr>
          <a:xfrm>
            <a:off x="2305259" y="2512003"/>
            <a:ext cx="2437435" cy="3009418"/>
          </a:xfrm>
          <a:prstGeom prst="roundRect">
            <a:avLst>
              <a:gd name="adj" fmla="val 764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7BEF54B8-24F5-4610-9530-1AD73C4143A8}"/>
              </a:ext>
            </a:extLst>
          </p:cNvPr>
          <p:cNvSpPr/>
          <p:nvPr/>
        </p:nvSpPr>
        <p:spPr>
          <a:xfrm rot="10800000">
            <a:off x="2305256" y="4815365"/>
            <a:ext cx="2437436" cy="706056"/>
          </a:xfrm>
          <a:prstGeom prst="round2SameRect">
            <a:avLst>
              <a:gd name="adj1" fmla="val 27305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E8EAD8-EEC4-48A0-BC0B-92A0A93B888A}"/>
              </a:ext>
            </a:extLst>
          </p:cNvPr>
          <p:cNvSpPr/>
          <p:nvPr/>
        </p:nvSpPr>
        <p:spPr>
          <a:xfrm>
            <a:off x="2305256" y="3018614"/>
            <a:ext cx="2437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Open Sans Light"/>
              </a:rPr>
              <a:t>Any setting located in a building that is also a publically or privately operated facility that provides inpatient institution treatment</a:t>
            </a:r>
            <a:endParaRPr lang="en-MY" sz="1600" dirty="0">
              <a:solidFill>
                <a:schemeClr val="bg1"/>
              </a:solidFill>
              <a:latin typeface="Open Sans Ligh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8614829-287C-4105-9E8E-0A5523BB44A1}"/>
              </a:ext>
            </a:extLst>
          </p:cNvPr>
          <p:cNvSpPr txBox="1"/>
          <p:nvPr/>
        </p:nvSpPr>
        <p:spPr>
          <a:xfrm>
            <a:off x="2694261" y="4983727"/>
            <a:ext cx="165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Example 01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9C06165-E87F-42F9-B896-901602D7214C}"/>
              </a:ext>
            </a:extLst>
          </p:cNvPr>
          <p:cNvSpPr/>
          <p:nvPr/>
        </p:nvSpPr>
        <p:spPr>
          <a:xfrm>
            <a:off x="5125624" y="2512003"/>
            <a:ext cx="2437435" cy="3009418"/>
          </a:xfrm>
          <a:prstGeom prst="roundRect">
            <a:avLst>
              <a:gd name="adj" fmla="val 7644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Top Corners Rounded 61">
            <a:extLst>
              <a:ext uri="{FF2B5EF4-FFF2-40B4-BE49-F238E27FC236}">
                <a16:creationId xmlns:a16="http://schemas.microsoft.com/office/drawing/2014/main" id="{218A52C9-980F-4553-A30F-48B37191140A}"/>
              </a:ext>
            </a:extLst>
          </p:cNvPr>
          <p:cNvSpPr/>
          <p:nvPr/>
        </p:nvSpPr>
        <p:spPr>
          <a:xfrm rot="10800000">
            <a:off x="5125623" y="4815365"/>
            <a:ext cx="2437436" cy="706056"/>
          </a:xfrm>
          <a:prstGeom prst="round2SameRect">
            <a:avLst>
              <a:gd name="adj1" fmla="val 27305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C30D3FA-503E-4B1D-8A33-D62F4F0EC36E}"/>
              </a:ext>
            </a:extLst>
          </p:cNvPr>
          <p:cNvSpPr/>
          <p:nvPr/>
        </p:nvSpPr>
        <p:spPr>
          <a:xfrm>
            <a:off x="5125623" y="3018614"/>
            <a:ext cx="24374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Open Sans Light"/>
              </a:rPr>
              <a:t>Any setting located in a building on the grounds of, or immediately adjacent to, a public institution</a:t>
            </a:r>
            <a:endParaRPr lang="en-MY" sz="1600" dirty="0">
              <a:solidFill>
                <a:schemeClr val="bg1"/>
              </a:solidFill>
              <a:latin typeface="Open Sans Ligh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013CE68-D861-49F5-B2C6-4F36CEBB4666}"/>
              </a:ext>
            </a:extLst>
          </p:cNvPr>
          <p:cNvSpPr txBox="1"/>
          <p:nvPr/>
        </p:nvSpPr>
        <p:spPr>
          <a:xfrm>
            <a:off x="5514626" y="4983727"/>
            <a:ext cx="165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Example 02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55A9534-A0CE-4D11-9293-AFEC51DDC081}"/>
              </a:ext>
            </a:extLst>
          </p:cNvPr>
          <p:cNvSpPr/>
          <p:nvPr/>
        </p:nvSpPr>
        <p:spPr>
          <a:xfrm>
            <a:off x="7945989" y="2493071"/>
            <a:ext cx="2437435" cy="3009418"/>
          </a:xfrm>
          <a:prstGeom prst="roundRect">
            <a:avLst>
              <a:gd name="adj" fmla="val 764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Top Corners Rounded 66">
            <a:extLst>
              <a:ext uri="{FF2B5EF4-FFF2-40B4-BE49-F238E27FC236}">
                <a16:creationId xmlns:a16="http://schemas.microsoft.com/office/drawing/2014/main" id="{79D783B7-68B4-4EF8-B78A-249F419D6423}"/>
              </a:ext>
            </a:extLst>
          </p:cNvPr>
          <p:cNvSpPr/>
          <p:nvPr/>
        </p:nvSpPr>
        <p:spPr>
          <a:xfrm rot="10800000">
            <a:off x="7945988" y="4815365"/>
            <a:ext cx="2437436" cy="706056"/>
          </a:xfrm>
          <a:prstGeom prst="round2SameRect">
            <a:avLst>
              <a:gd name="adj1" fmla="val 2730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6A691CB-DE88-4ABE-A4CB-4FB4A1CF0D4F}"/>
              </a:ext>
            </a:extLst>
          </p:cNvPr>
          <p:cNvSpPr/>
          <p:nvPr/>
        </p:nvSpPr>
        <p:spPr>
          <a:xfrm>
            <a:off x="7945988" y="3141724"/>
            <a:ext cx="2437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Open Sans Light"/>
              </a:rPr>
              <a:t>Any other setting that has the effect of isolating individuals from the broader community </a:t>
            </a:r>
            <a:endParaRPr lang="en-MY" sz="1600" dirty="0">
              <a:solidFill>
                <a:schemeClr val="bg1"/>
              </a:solidFill>
              <a:latin typeface="Open Sans Light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4CF290C-D7AE-4ECA-99FD-C68D7F78EE42}"/>
              </a:ext>
            </a:extLst>
          </p:cNvPr>
          <p:cNvSpPr txBox="1"/>
          <p:nvPr/>
        </p:nvSpPr>
        <p:spPr>
          <a:xfrm>
            <a:off x="8334991" y="4983727"/>
            <a:ext cx="165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Example 03</a:t>
            </a:r>
          </a:p>
        </p:txBody>
      </p:sp>
    </p:spTree>
    <p:extLst>
      <p:ext uri="{BB962C8B-B14F-4D97-AF65-F5344CB8AC3E}">
        <p14:creationId xmlns:p14="http://schemas.microsoft.com/office/powerpoint/2010/main" val="2328269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MMAC Website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125" y="1909187"/>
            <a:ext cx="10058399" cy="894304"/>
          </a:xfrm>
        </p:spPr>
        <p:txBody>
          <a:bodyPr>
            <a:normAutofit/>
          </a:bodyPr>
          <a:lstStyle/>
          <a:p>
            <a:r>
              <a:rPr lang="en-US" sz="2000" dirty="0">
                <a:hlinkClick r:id="rId3"/>
              </a:rPr>
              <a:t>Missouri Medicaid Audit &amp; Compliance » Home and Community Based Services - Missouri Medicaid Audit &amp; Compliance (mo.gov)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651" y="3232675"/>
            <a:ext cx="8571346" cy="174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7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Information Sheet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125" y="1768510"/>
            <a:ext cx="10058399" cy="4471515"/>
          </a:xfrm>
        </p:spPr>
        <p:txBody>
          <a:bodyPr>
            <a:norm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Information sheet currently available refers to the original plan that was set in motion in 2016. 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Per CMS requirement, we are working on the updated plan for approval which includes heightened scrutiny for the Adult Day Care programs and AIDS Waiver providers.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/>
              <a:t>The information sheet outlines MMACs responsibilities and expectations to ensure the compliance of providers regarding the rule. 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568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2031" y="1562100"/>
            <a:ext cx="4049485" cy="4677925"/>
          </a:xfrm>
        </p:spPr>
        <p:txBody>
          <a:bodyPr>
            <a:normAutofit/>
          </a:bodyPr>
          <a:lstStyle/>
          <a:p>
            <a:pPr lvl="0" algn="l"/>
            <a:r>
              <a:rPr lang="en-US" dirty="0"/>
              <a:t>The form provides you with selection to make in regards of the setting requirements. </a:t>
            </a:r>
          </a:p>
          <a:p>
            <a:pPr lvl="0" algn="l"/>
            <a:r>
              <a:rPr lang="en-US" dirty="0"/>
              <a:t>NOT YET – the provider is not in compliance at the time of filling out the assessment, however, they are taking the necessary step to implement it (in progress).</a:t>
            </a:r>
          </a:p>
          <a:p>
            <a:pPr lvl="0" algn="l"/>
            <a:r>
              <a:rPr lang="en-US" dirty="0"/>
              <a:t>NO or N/A – the requirement does not apply or the provider is non-compliant; please provide an explanation when using either of these answers</a:t>
            </a:r>
          </a:p>
          <a:p>
            <a:pPr lvl="0" algn="l"/>
            <a:r>
              <a:rPr lang="en-US" dirty="0"/>
              <a:t>YES – provider is compliant with the requirement</a:t>
            </a:r>
          </a:p>
          <a:p>
            <a:pPr marL="800100" lvl="1" indent="-342900" algn="l">
              <a:buFont typeface="Courier New" panose="02070309020205020404" pitchFamily="49" charset="0"/>
              <a:buChar char="o"/>
            </a:pPr>
            <a:endParaRPr lang="en-US" dirty="0"/>
          </a:p>
          <a:p>
            <a:pPr algn="l"/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116" y="463061"/>
            <a:ext cx="7108371" cy="5954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1065" y="371728"/>
            <a:ext cx="4350936" cy="886732"/>
          </a:xfrm>
        </p:spPr>
        <p:txBody>
          <a:bodyPr/>
          <a:lstStyle/>
          <a:p>
            <a:r>
              <a:rPr lang="en-US" dirty="0"/>
              <a:t>Provider</a:t>
            </a:r>
            <a:br>
              <a:rPr lang="en-US" dirty="0"/>
            </a:br>
            <a:r>
              <a:rPr lang="en-US" dirty="0"/>
              <a:t>Self-Assessment</a:t>
            </a:r>
          </a:p>
        </p:txBody>
      </p:sp>
    </p:spTree>
    <p:extLst>
      <p:ext uri="{BB962C8B-B14F-4D97-AF65-F5344CB8AC3E}">
        <p14:creationId xmlns:p14="http://schemas.microsoft.com/office/powerpoint/2010/main" val="3299050612"/>
      </p:ext>
    </p:extLst>
  </p:cSld>
  <p:clrMapOvr>
    <a:masterClrMapping/>
  </p:clrMapOvr>
</p:sld>
</file>

<file path=ppt/theme/theme1.xml><?xml version="1.0" encoding="utf-8"?>
<a:theme xmlns:a="http://schemas.openxmlformats.org/drawingml/2006/main" name="No Footer Pages">
  <a:themeElements>
    <a:clrScheme name="Custom 1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F2A900"/>
      </a:accent1>
      <a:accent2>
        <a:srgbClr val="E35205"/>
      </a:accent2>
      <a:accent3>
        <a:srgbClr val="008C95"/>
      </a:accent3>
      <a:accent4>
        <a:srgbClr val="F2A900"/>
      </a:accent4>
      <a:accent5>
        <a:srgbClr val="E35205"/>
      </a:accent5>
      <a:accent6>
        <a:srgbClr val="008C95"/>
      </a:accent6>
      <a:hlink>
        <a:srgbClr val="64CCC9"/>
      </a:hlink>
      <a:folHlink>
        <a:srgbClr val="9EA2A2"/>
      </a:folHlink>
    </a:clrScheme>
    <a:fontScheme name="DHSS Arial Fo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67858</TotalTime>
  <Words>1304</Words>
  <Application>Microsoft Office PowerPoint</Application>
  <PresentationFormat>Widescreen</PresentationFormat>
  <Paragraphs>140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Open Sans Light</vt:lpstr>
      <vt:lpstr>Open Sans SemiBold</vt:lpstr>
      <vt:lpstr>No Footer Pages</vt:lpstr>
      <vt:lpstr>PowerPoint Presentation</vt:lpstr>
      <vt:lpstr>Purpose of the Final Rule</vt:lpstr>
      <vt:lpstr>Background and Timeline</vt:lpstr>
      <vt:lpstr>General Settings Requirements</vt:lpstr>
      <vt:lpstr>Residential Requirements (NOT ADC)</vt:lpstr>
      <vt:lpstr>Heightened Scrutiny Settings</vt:lpstr>
      <vt:lpstr>MMAC Website Information</vt:lpstr>
      <vt:lpstr>Information Sheet</vt:lpstr>
      <vt:lpstr>Provider Self-Assessment</vt:lpstr>
      <vt:lpstr>HCBS Settings Assurances Form</vt:lpstr>
      <vt:lpstr>Initial Provider Survey Results </vt:lpstr>
      <vt:lpstr>MMAC Expectations and Requirements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Choladeck</dc:creator>
  <cp:lastModifiedBy>Redcay, Ryan</cp:lastModifiedBy>
  <cp:revision>1099</cp:revision>
  <cp:lastPrinted>2022-11-02T13:25:32Z</cp:lastPrinted>
  <dcterms:created xsi:type="dcterms:W3CDTF">2019-07-08T12:17:13Z</dcterms:created>
  <dcterms:modified xsi:type="dcterms:W3CDTF">2024-11-01T19:45:58Z</dcterms:modified>
</cp:coreProperties>
</file>