
<file path=[Content_Types].xml><?xml version="1.0" encoding="utf-8"?>
<Types xmlns="http://schemas.openxmlformats.org/package/2006/content-types">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notesSlides/notesSlide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8.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1.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2.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3.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16.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17.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18.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notesSlides/notesSlide19.xml" ContentType="application/vnd.openxmlformats-officedocument.presentationml.notesSlid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notesSlides/notesSlide20.xml" ContentType="application/vnd.openxmlformats-officedocument.presentationml.notesSlid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notesSlides/notesSlide21.xml" ContentType="application/vnd.openxmlformats-officedocument.presentationml.notesSlid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22.xml" ContentType="application/vnd.openxmlformats-officedocument.presentationml.notesSlid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notesSlides/notesSlide26.xml" ContentType="application/vnd.openxmlformats-officedocument.presentationml.notesSlid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27.xml" ContentType="application/vnd.openxmlformats-officedocument.presentationml.notesSlid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notesSlides/notesSlide28.xml" ContentType="application/vnd.openxmlformats-officedocument.presentationml.notesSlid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29.xml" ContentType="application/vnd.openxmlformats-officedocument.presentationml.notesSlid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notesSlides/notesSlide30.xml" ContentType="application/vnd.openxmlformats-officedocument.presentationml.notesSlid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notesSlides/notesSlide31.xml" ContentType="application/vnd.openxmlformats-officedocument.presentationml.notesSlid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32.xml" ContentType="application/vnd.openxmlformats-officedocument.presentationml.notesSlide+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notesSlides/notesSlide33.xml" ContentType="application/vnd.openxmlformats-officedocument.presentationml.notesSlide+xml"/>
  <Override PartName="/ppt/charts/chart42.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34.xml" ContentType="application/vnd.openxmlformats-officedocument.presentationml.notesSlide+xml"/>
  <Override PartName="/ppt/charts/chart43.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44.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45.xml" ContentType="application/vnd.openxmlformats-officedocument.drawingml.chart+xml"/>
  <Override PartName="/ppt/charts/style45.xml" ContentType="application/vnd.ms-office.chartstyle+xml"/>
  <Override PartName="/ppt/charts/colors45.xml" ContentType="application/vnd.ms-office.chartcolorstyle+xml"/>
  <Override PartName="/ppt/notesSlides/notesSlide35.xml" ContentType="application/vnd.openxmlformats-officedocument.presentationml.notesSlide+xml"/>
  <Override PartName="/ppt/charts/chart46.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47.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48.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36.xml" ContentType="application/vnd.openxmlformats-officedocument.presentationml.notesSlide+xml"/>
  <Override PartName="/ppt/charts/chart49.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50.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51.xml" ContentType="application/vnd.openxmlformats-officedocument.drawingml.chart+xml"/>
  <Override PartName="/ppt/charts/style51.xml" ContentType="application/vnd.ms-office.chartstyle+xml"/>
  <Override PartName="/ppt/charts/colors51.xml" ContentType="application/vnd.ms-office.chartcolorstyle+xml"/>
  <Override PartName="/ppt/notesSlides/notesSlide37.xml" ContentType="application/vnd.openxmlformats-officedocument.presentationml.notesSlide+xml"/>
  <Override PartName="/ppt/charts/chart52.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53.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54.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38.xml" ContentType="application/vnd.openxmlformats-officedocument.presentationml.notesSlide+xml"/>
  <Override PartName="/ppt/charts/chart55.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56.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57.xml" ContentType="application/vnd.openxmlformats-officedocument.drawingml.chart+xml"/>
  <Override PartName="/ppt/charts/style57.xml" ContentType="application/vnd.ms-office.chartstyle+xml"/>
  <Override PartName="/ppt/charts/colors57.xml" ContentType="application/vnd.ms-office.chartcolorstyle+xml"/>
  <Override PartName="/ppt/notesSlides/notesSlide39.xml" ContentType="application/vnd.openxmlformats-officedocument.presentationml.notesSlide+xml"/>
  <Override PartName="/ppt/charts/chart58.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59.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60.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40.xml" ContentType="application/vnd.openxmlformats-officedocument.presentationml.notesSlide+xml"/>
  <Override PartName="/ppt/charts/chart61.xml" ContentType="application/vnd.openxmlformats-officedocument.drawingml.chart+xml"/>
  <Override PartName="/ppt/charts/style61.xml" ContentType="application/vnd.ms-office.chartstyle+xml"/>
  <Override PartName="/ppt/charts/colors61.xml" ContentType="application/vnd.ms-office.chartcolorstyle+xml"/>
  <Override PartName="/ppt/drawings/drawing2.xml" ContentType="application/vnd.openxmlformats-officedocument.drawingml.chartshapes+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Lst>
  <p:notesMasterIdLst>
    <p:notesMasterId r:id="rId52"/>
  </p:notesMasterIdLst>
  <p:handoutMasterIdLst>
    <p:handoutMasterId r:id="rId53"/>
  </p:handoutMasterIdLst>
  <p:sldIdLst>
    <p:sldId id="1901" r:id="rId2"/>
    <p:sldId id="1842" r:id="rId3"/>
    <p:sldId id="1821" r:id="rId4"/>
    <p:sldId id="1854" r:id="rId5"/>
    <p:sldId id="1839" r:id="rId6"/>
    <p:sldId id="1856" r:id="rId7"/>
    <p:sldId id="1857" r:id="rId8"/>
    <p:sldId id="1858" r:id="rId9"/>
    <p:sldId id="1859" r:id="rId10"/>
    <p:sldId id="1860" r:id="rId11"/>
    <p:sldId id="1861" r:id="rId12"/>
    <p:sldId id="1862" r:id="rId13"/>
    <p:sldId id="1848" r:id="rId14"/>
    <p:sldId id="1864" r:id="rId15"/>
    <p:sldId id="1865" r:id="rId16"/>
    <p:sldId id="1866" r:id="rId17"/>
    <p:sldId id="1902" r:id="rId18"/>
    <p:sldId id="1846" r:id="rId19"/>
    <p:sldId id="1869" r:id="rId20"/>
    <p:sldId id="1870" r:id="rId21"/>
    <p:sldId id="1871" r:id="rId22"/>
    <p:sldId id="1872" r:id="rId23"/>
    <p:sldId id="1873" r:id="rId24"/>
    <p:sldId id="1868" r:id="rId25"/>
    <p:sldId id="1903" r:id="rId26"/>
    <p:sldId id="1874" r:id="rId27"/>
    <p:sldId id="1875" r:id="rId28"/>
    <p:sldId id="1876" r:id="rId29"/>
    <p:sldId id="1877" r:id="rId30"/>
    <p:sldId id="1878" r:id="rId31"/>
    <p:sldId id="1881" r:id="rId32"/>
    <p:sldId id="1882" r:id="rId33"/>
    <p:sldId id="1883" r:id="rId34"/>
    <p:sldId id="1880" r:id="rId35"/>
    <p:sldId id="1884" r:id="rId36"/>
    <p:sldId id="1891" r:id="rId37"/>
    <p:sldId id="1892" r:id="rId38"/>
    <p:sldId id="1885" r:id="rId39"/>
    <p:sldId id="1886" r:id="rId40"/>
    <p:sldId id="1887" r:id="rId41"/>
    <p:sldId id="1888" r:id="rId42"/>
    <p:sldId id="1889" r:id="rId43"/>
    <p:sldId id="1890" r:id="rId44"/>
    <p:sldId id="1894" r:id="rId45"/>
    <p:sldId id="1895" r:id="rId46"/>
    <p:sldId id="1896" r:id="rId47"/>
    <p:sldId id="1898" r:id="rId48"/>
    <p:sldId id="1899" r:id="rId49"/>
    <p:sldId id="1900" r:id="rId50"/>
    <p:sldId id="1730"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6" pos="2026" userDrawn="1">
          <p15:clr>
            <a:srgbClr val="A4A3A4"/>
          </p15:clr>
        </p15:guide>
        <p15:guide id="7" pos="5654" userDrawn="1">
          <p15:clr>
            <a:srgbClr val="A4A3A4"/>
          </p15:clr>
        </p15:guide>
        <p15:guide id="8" orient="horz" pos="3974" userDrawn="1">
          <p15:clr>
            <a:srgbClr val="A4A3A4"/>
          </p15:clr>
        </p15:guide>
        <p15:guide id="9" pos="7287" userDrawn="1">
          <p15:clr>
            <a:srgbClr val="A4A3A4"/>
          </p15:clr>
        </p15:guide>
        <p15:guide id="10" pos="211" userDrawn="1">
          <p15:clr>
            <a:srgbClr val="A4A3A4"/>
          </p15:clr>
        </p15:guide>
        <p15:guide id="12" orient="horz" pos="346" userDrawn="1">
          <p15:clr>
            <a:srgbClr val="A4A3A4"/>
          </p15:clr>
        </p15:guide>
        <p15:guide id="15" orient="horz" pos="2160" userDrawn="1">
          <p15:clr>
            <a:srgbClr val="A4A3A4"/>
          </p15:clr>
        </p15:guide>
        <p15:guide id="16" orient="horz" pos="3521" userDrawn="1">
          <p15:clr>
            <a:srgbClr val="A4A3A4"/>
          </p15:clr>
        </p15:guide>
        <p15:guide id="17" pos="43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CFDA850-EE67-C0D4-BAE3-A7EC27F66EC7}" name="Cleavinger, Kate" initials="KC" userId="S::cleavc@cds.state.mo.us::989ffd4d-b3dc-421d-8189-67cfb2971d6c" providerId="AD"/>
  <p188:author id="{3344E290-50A8-9779-DBB7-9D99E225054A}" name="Borders, Julie" initials="JB" userId="S::bordej1@cds.state.mo.us::2a0ed4fc-50ff-4d39-b63a-224a1f66c5f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Guruballan Chelvam" initials="GC" lastIdx="3" clrIdx="0">
    <p:extLst>
      <p:ext uri="{19B8F6BF-5375-455C-9EA6-DF929625EA0E}">
        <p15:presenceInfo xmlns:p15="http://schemas.microsoft.com/office/powerpoint/2012/main" userId="5cbefa91e3fa670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5205"/>
    <a:srgbClr val="00818A"/>
    <a:srgbClr val="883103"/>
    <a:srgbClr val="F2F2F2"/>
    <a:srgbClr val="00727A"/>
    <a:srgbClr val="CD4A04"/>
    <a:srgbClr val="012169"/>
    <a:srgbClr val="008C95"/>
    <a:srgbClr val="A7C2DE"/>
    <a:srgbClr val="6AA8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299" autoAdjust="0"/>
    <p:restoredTop sz="76320" autoAdjust="0"/>
  </p:normalViewPr>
  <p:slideViewPr>
    <p:cSldViewPr snapToGrid="0" showGuides="1">
      <p:cViewPr varScale="1">
        <p:scale>
          <a:sx n="71" d="100"/>
          <a:sy n="71" d="100"/>
        </p:scale>
        <p:origin x="432" y="96"/>
      </p:cViewPr>
      <p:guideLst>
        <p:guide pos="2026"/>
        <p:guide pos="5654"/>
        <p:guide orient="horz" pos="3974"/>
        <p:guide pos="7287"/>
        <p:guide pos="211"/>
        <p:guide orient="horz" pos="346"/>
        <p:guide orient="horz" pos="2160"/>
        <p:guide orient="horz" pos="3521"/>
        <p:guide pos="438"/>
      </p:guideLst>
    </p:cSldViewPr>
  </p:slideViewPr>
  <p:outlineViewPr>
    <p:cViewPr>
      <p:scale>
        <a:sx n="33" d="100"/>
        <a:sy n="33" d="100"/>
      </p:scale>
      <p:origin x="0" y="0"/>
    </p:cViewPr>
    <p:sldLst>
      <p:sld r:id="rId1" collapse="1"/>
      <p:sld r:id="rId2" collapse="1"/>
      <p:sld r:id="rId3" collapse="1"/>
    </p:sldLst>
  </p:outlineViewPr>
  <p:notesTextViewPr>
    <p:cViewPr>
      <p:scale>
        <a:sx n="1" d="1"/>
        <a:sy n="1" d="1"/>
      </p:scale>
      <p:origin x="0" y="0"/>
    </p:cViewPr>
  </p:notesTextViewPr>
  <p:sorterViewPr>
    <p:cViewPr>
      <p:scale>
        <a:sx n="33" d="100"/>
        <a:sy n="33" d="100"/>
      </p:scale>
      <p:origin x="0" y="0"/>
    </p:cViewPr>
  </p:sorterViewPr>
  <p:notesViewPr>
    <p:cSldViewPr snapToGrid="0" showGuides="1">
      <p:cViewPr varScale="1">
        <p:scale>
          <a:sx n="81" d="100"/>
          <a:sy n="81" d="100"/>
        </p:scale>
        <p:origin x="3024"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_rels/viewProps.xml.rels><?xml version="1.0" encoding="UTF-8" standalone="yes"?>
<Relationships xmlns="http://schemas.openxmlformats.org/package/2006/relationships"><Relationship Id="rId3" Type="http://schemas.openxmlformats.org/officeDocument/2006/relationships/slide" Target="slides/slide28.xml"/><Relationship Id="rId2" Type="http://schemas.openxmlformats.org/officeDocument/2006/relationships/slide" Target="slides/slide17.xml"/><Relationship Id="rId1" Type="http://schemas.openxmlformats.org/officeDocument/2006/relationships/slide" Target="slides/slide6.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34.xml"/><Relationship Id="rId1" Type="http://schemas.microsoft.com/office/2011/relationships/chartStyle" Target="style34.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35.xml"/><Relationship Id="rId1" Type="http://schemas.microsoft.com/office/2011/relationships/chartStyle" Target="style35.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36.xml"/><Relationship Id="rId1" Type="http://schemas.microsoft.com/office/2011/relationships/chartStyle" Target="style36.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37.xml"/><Relationship Id="rId1" Type="http://schemas.microsoft.com/office/2011/relationships/chartStyle" Target="style37.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38.xml"/><Relationship Id="rId1" Type="http://schemas.microsoft.com/office/2011/relationships/chartStyle" Target="style38.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39.xml"/><Relationship Id="rId1" Type="http://schemas.microsoft.com/office/2011/relationships/chartStyle" Target="style39.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40.xml"/><Relationship Id="rId1" Type="http://schemas.microsoft.com/office/2011/relationships/chartStyle" Target="style40.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41.xml"/><Relationship Id="rId1" Type="http://schemas.microsoft.com/office/2011/relationships/chartStyle" Target="style41.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42.xml"/><Relationship Id="rId1" Type="http://schemas.microsoft.com/office/2011/relationships/chartStyle" Target="style42.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43.xml"/><Relationship Id="rId1" Type="http://schemas.microsoft.com/office/2011/relationships/chartStyle" Target="style43.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44.xml"/><Relationship Id="rId1" Type="http://schemas.microsoft.com/office/2011/relationships/chartStyle" Target="style44.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45.xml"/><Relationship Id="rId1" Type="http://schemas.microsoft.com/office/2011/relationships/chartStyle" Target="style45.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46.xml"/><Relationship Id="rId1" Type="http://schemas.microsoft.com/office/2011/relationships/chartStyle" Target="style46.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47.xml"/><Relationship Id="rId1" Type="http://schemas.microsoft.com/office/2011/relationships/chartStyle" Target="style47.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48.xml"/><Relationship Id="rId1" Type="http://schemas.microsoft.com/office/2011/relationships/chartStyle" Target="style48.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49.xml"/><Relationship Id="rId1" Type="http://schemas.microsoft.com/office/2011/relationships/chartStyle" Target="style49.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50.xml"/><Relationship Id="rId1" Type="http://schemas.microsoft.com/office/2011/relationships/chartStyle" Target="style50.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51.xml"/><Relationship Id="rId1" Type="http://schemas.microsoft.com/office/2011/relationships/chartStyle" Target="style51.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52.xml"/><Relationship Id="rId1" Type="http://schemas.microsoft.com/office/2011/relationships/chartStyle" Target="style52.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53.xml"/><Relationship Id="rId1" Type="http://schemas.microsoft.com/office/2011/relationships/chartStyle" Target="style53.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54.xml"/><Relationship Id="rId1" Type="http://schemas.microsoft.com/office/2011/relationships/chartStyle" Target="style54.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55.xml"/><Relationship Id="rId1" Type="http://schemas.microsoft.com/office/2011/relationships/chartStyle" Target="style55.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56.xml"/><Relationship Id="rId1" Type="http://schemas.microsoft.com/office/2011/relationships/chartStyle" Target="style56.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57.xml"/><Relationship Id="rId1" Type="http://schemas.microsoft.com/office/2011/relationships/chartStyle" Target="style57.xml"/></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58.xml"/><Relationship Id="rId1" Type="http://schemas.microsoft.com/office/2011/relationships/chartStyle" Target="style58.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59.xml"/><Relationship Id="rId1" Type="http://schemas.microsoft.com/office/2011/relationships/chartStyle" Target="style59.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60.xml"/><Relationship Id="rId1" Type="http://schemas.microsoft.com/office/2011/relationships/chartStyle" Target="style60.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61.xml"/><Relationship Id="rId1" Type="http://schemas.microsoft.com/office/2011/relationships/chartStyle" Target="style61.xml"/><Relationship Id="rId4" Type="http://schemas.openxmlformats.org/officeDocument/2006/relationships/chartUserShapes" Target="../drawings/drawing2.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tx2"/>
                </a:solidFill>
                <a:latin typeface="+mj-lt"/>
              </a:rPr>
              <a:t>Rate per 100,000 population</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0958280019685039"/>
          <c:y val="0.17974729005127321"/>
          <c:w val="0.8374486958661419"/>
          <c:h val="0.71173570411100473"/>
        </c:manualLayout>
      </c:layout>
      <c:barChart>
        <c:barDir val="col"/>
        <c:grouping val="clustered"/>
        <c:varyColors val="0"/>
        <c:ser>
          <c:idx val="0"/>
          <c:order val="0"/>
          <c:tx>
            <c:strRef>
              <c:f>Sheet1!$B$1</c:f>
              <c:strCache>
                <c:ptCount val="1"/>
                <c:pt idx="0">
                  <c:v>Pie Chart Title</c:v>
                </c:pt>
              </c:strCache>
            </c:strRef>
          </c:tx>
          <c:spPr>
            <a:solidFill>
              <a:schemeClr val="accent1"/>
            </a:solidFill>
            <a:ln w="38100">
              <a:solidFill>
                <a:schemeClr val="bg2"/>
              </a:solidFill>
            </a:ln>
            <a:effectLst/>
          </c:spPr>
          <c:invertIfNegative val="0"/>
          <c:dPt>
            <c:idx val="0"/>
            <c:invertIfNegative val="0"/>
            <c:bubble3D val="0"/>
            <c:spPr>
              <a:solidFill>
                <a:schemeClr val="accent3"/>
              </a:solidFill>
              <a:ln w="0">
                <a:solidFill>
                  <a:schemeClr val="bg2"/>
                </a:solidFill>
              </a:ln>
              <a:effectLst/>
            </c:spPr>
            <c:extLst>
              <c:ext xmlns:c16="http://schemas.microsoft.com/office/drawing/2014/chart" uri="{C3380CC4-5D6E-409C-BE32-E72D297353CC}">
                <c16:uniqueId val="{00000005-5173-4DE0-8A0E-86069C95F3AF}"/>
              </c:ext>
            </c:extLst>
          </c:dPt>
          <c:dPt>
            <c:idx val="1"/>
            <c:invertIfNegative val="0"/>
            <c:bubble3D val="0"/>
            <c:spPr>
              <a:solidFill>
                <a:schemeClr val="tx2"/>
              </a:solidFill>
              <a:ln w="0">
                <a:solidFill>
                  <a:schemeClr val="bg2"/>
                </a:solidFill>
              </a:ln>
              <a:effectLst/>
            </c:spPr>
            <c:extLst>
              <c:ext xmlns:c16="http://schemas.microsoft.com/office/drawing/2014/chart" uri="{C3380CC4-5D6E-409C-BE32-E72D297353CC}">
                <c16:uniqueId val="{00000001-5173-4DE0-8A0E-86069C95F3AF}"/>
              </c:ext>
            </c:extLst>
          </c:dPt>
          <c:dPt>
            <c:idx val="2"/>
            <c:invertIfNegative val="0"/>
            <c:bubble3D val="0"/>
            <c:spPr>
              <a:solidFill>
                <a:schemeClr val="accent2"/>
              </a:solidFill>
              <a:ln w="0">
                <a:solidFill>
                  <a:schemeClr val="bg2"/>
                </a:solidFill>
              </a:ln>
              <a:effectLst/>
            </c:spPr>
            <c:extLst>
              <c:ext xmlns:c16="http://schemas.microsoft.com/office/drawing/2014/chart" uri="{C3380CC4-5D6E-409C-BE32-E72D297353CC}">
                <c16:uniqueId val="{00000002-5173-4DE0-8A0E-86069C95F3AF}"/>
              </c:ext>
            </c:extLst>
          </c:dPt>
          <c:dPt>
            <c:idx val="3"/>
            <c:invertIfNegative val="0"/>
            <c:bubble3D val="0"/>
            <c:spPr>
              <a:solidFill>
                <a:schemeClr val="accent3"/>
              </a:solidFill>
              <a:ln w="0">
                <a:solidFill>
                  <a:schemeClr val="bg2"/>
                </a:solidFill>
              </a:ln>
              <a:effectLst/>
            </c:spPr>
            <c:extLst>
              <c:ext xmlns:c16="http://schemas.microsoft.com/office/drawing/2014/chart" uri="{C3380CC4-5D6E-409C-BE32-E72D297353CC}">
                <c16:uniqueId val="{00000003-5173-4DE0-8A0E-86069C95F3AF}"/>
              </c:ext>
            </c:extLst>
          </c:dPt>
          <c:dPt>
            <c:idx val="4"/>
            <c:invertIfNegative val="0"/>
            <c:bubble3D val="0"/>
            <c:spPr>
              <a:solidFill>
                <a:schemeClr val="tx2"/>
              </a:solidFill>
              <a:ln w="0">
                <a:solidFill>
                  <a:schemeClr val="bg2"/>
                </a:solidFill>
              </a:ln>
              <a:effectLst/>
            </c:spPr>
            <c:extLst>
              <c:ext xmlns:c16="http://schemas.microsoft.com/office/drawing/2014/chart" uri="{C3380CC4-5D6E-409C-BE32-E72D297353CC}">
                <c16:uniqueId val="{00000004-5173-4DE0-8A0E-86069C95F3AF}"/>
              </c:ext>
            </c:extLst>
          </c:dPt>
          <c:dLbls>
            <c:dLbl>
              <c:idx val="0"/>
              <c:tx>
                <c:rich>
                  <a:bodyPr/>
                  <a:lstStyle/>
                  <a:p>
                    <a:fld id="{DA0944A9-23DF-4925-983B-7E48F36927D0}"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5173-4DE0-8A0E-86069C95F3AF}"/>
                </c:ext>
              </c:extLst>
            </c:dLbl>
            <c:dLbl>
              <c:idx val="1"/>
              <c:tx>
                <c:rich>
                  <a:bodyPr/>
                  <a:lstStyle/>
                  <a:p>
                    <a:fld id="{4ADF5C27-BE1F-4A2D-BDEA-A18080C0C841}"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173-4DE0-8A0E-86069C95F3AF}"/>
                </c:ext>
              </c:extLst>
            </c:dLbl>
            <c:dLbl>
              <c:idx val="2"/>
              <c:tx>
                <c:rich>
                  <a:bodyPr/>
                  <a:lstStyle/>
                  <a:p>
                    <a:fld id="{47269162-2730-4A9C-AFE8-D6E6C7CEFC4B}"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5173-4DE0-8A0E-86069C95F3AF}"/>
                </c:ext>
              </c:extLst>
            </c:dLbl>
            <c:dLbl>
              <c:idx val="3"/>
              <c:tx>
                <c:rich>
                  <a:bodyPr/>
                  <a:lstStyle/>
                  <a:p>
                    <a:fld id="{C52FCAFE-2BE6-4D71-A1BD-44AE05A2F0F9}"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5173-4DE0-8A0E-86069C95F3AF}"/>
                </c:ext>
              </c:extLst>
            </c:dLbl>
            <c:dLbl>
              <c:idx val="4"/>
              <c:tx>
                <c:rich>
                  <a:bodyPr/>
                  <a:lstStyle/>
                  <a:p>
                    <a:fld id="{DA02426A-7D22-44EE-A291-6E08DE182BEF}"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5173-4DE0-8A0E-86069C95F3AF}"/>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Mo. Acute HBV</c:v>
                </c:pt>
                <c:pt idx="1">
                  <c:v>U.S. Acute HBV</c:v>
                </c:pt>
                <c:pt idx="3">
                  <c:v>Mo. Chronic HBV</c:v>
                </c:pt>
                <c:pt idx="4">
                  <c:v>U.S. Chronic HBV</c:v>
                </c:pt>
              </c:strCache>
            </c:strRef>
          </c:cat>
          <c:val>
            <c:numRef>
              <c:f>Sheet1!$B$2:$B$6</c:f>
              <c:numCache>
                <c:formatCode>0.0</c:formatCode>
                <c:ptCount val="5"/>
                <c:pt idx="0">
                  <c:v>0.3</c:v>
                </c:pt>
                <c:pt idx="1">
                  <c:v>0.7</c:v>
                </c:pt>
                <c:pt idx="3">
                  <c:v>6</c:v>
                </c:pt>
                <c:pt idx="4">
                  <c:v>6.1</c:v>
                </c:pt>
              </c:numCache>
            </c:numRef>
          </c:val>
          <c:extLst>
            <c:ext xmlns:c16="http://schemas.microsoft.com/office/drawing/2014/chart" uri="{C3380CC4-5D6E-409C-BE32-E72D297353CC}">
              <c16:uniqueId val="{00000000-5173-4DE0-8A0E-86069C95F3AF}"/>
            </c:ext>
          </c:extLst>
        </c:ser>
        <c:dLbls>
          <c:showLegendKey val="0"/>
          <c:showVal val="0"/>
          <c:showCatName val="0"/>
          <c:showSerName val="0"/>
          <c:showPercent val="0"/>
          <c:showBubbleSize val="0"/>
        </c:dLbls>
        <c:gapWidth val="100"/>
        <c:axId val="1227409736"/>
        <c:axId val="1227411176"/>
      </c:barChart>
      <c:catAx>
        <c:axId val="122740973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2"/>
                </a:solidFill>
                <a:latin typeface="+mn-lt"/>
                <a:ea typeface="+mn-ea"/>
                <a:cs typeface="+mn-cs"/>
              </a:defRPr>
            </a:pPr>
            <a:endParaRPr lang="en-US"/>
          </a:p>
        </c:txPr>
        <c:crossAx val="1227411176"/>
        <c:crosses val="autoZero"/>
        <c:auto val="1"/>
        <c:lblAlgn val="ctr"/>
        <c:lblOffset val="100"/>
        <c:noMultiLvlLbl val="0"/>
      </c:catAx>
      <c:valAx>
        <c:axId val="122741117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2"/>
                </a:solidFill>
                <a:latin typeface="+mn-lt"/>
                <a:ea typeface="+mn-ea"/>
                <a:cs typeface="+mn-cs"/>
              </a:defRPr>
            </a:pPr>
            <a:endParaRPr lang="en-US"/>
          </a:p>
        </c:txPr>
        <c:crossAx val="12274097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tx2"/>
                </a:solidFill>
                <a:latin typeface="+mj-lt"/>
              </a:rPr>
              <a:t>Rate per 100,000 population</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5.807286966469194E-2"/>
          <c:y val="0.17974729005127321"/>
          <c:w val="0.85952436065726079"/>
          <c:h val="0.67186753778275587"/>
        </c:manualLayout>
      </c:layout>
      <c:barChart>
        <c:barDir val="col"/>
        <c:grouping val="clustered"/>
        <c:varyColors val="0"/>
        <c:ser>
          <c:idx val="0"/>
          <c:order val="0"/>
          <c:tx>
            <c:strRef>
              <c:f>Sheet1!$B$1</c:f>
              <c:strCache>
                <c:ptCount val="1"/>
                <c:pt idx="0">
                  <c:v>BLACK</c:v>
                </c:pt>
              </c:strCache>
            </c:strRef>
          </c:tx>
          <c:spPr>
            <a:solidFill>
              <a:schemeClr val="accent1"/>
            </a:solidFill>
            <a:ln w="38100">
              <a:noFill/>
            </a:ln>
            <a:effectLst/>
          </c:spPr>
          <c:invertIfNegative val="0"/>
          <c:dPt>
            <c:idx val="0"/>
            <c:invertIfNegative val="0"/>
            <c:bubble3D val="0"/>
            <c:spPr>
              <a:solidFill>
                <a:schemeClr val="accent1"/>
              </a:solidFill>
              <a:ln w="0">
                <a:noFill/>
              </a:ln>
              <a:effectLst/>
            </c:spPr>
            <c:extLst>
              <c:ext xmlns:c16="http://schemas.microsoft.com/office/drawing/2014/chart" uri="{C3380CC4-5D6E-409C-BE32-E72D297353CC}">
                <c16:uniqueId val="{00000005-5173-4DE0-8A0E-86069C95F3AF}"/>
              </c:ext>
            </c:extLst>
          </c:dPt>
          <c:dPt>
            <c:idx val="1"/>
            <c:invertIfNegative val="0"/>
            <c:bubble3D val="0"/>
            <c:spPr>
              <a:solidFill>
                <a:schemeClr val="accent1"/>
              </a:solidFill>
              <a:ln w="0">
                <a:noFill/>
              </a:ln>
              <a:effectLst/>
            </c:spPr>
            <c:extLst>
              <c:ext xmlns:c16="http://schemas.microsoft.com/office/drawing/2014/chart" uri="{C3380CC4-5D6E-409C-BE32-E72D297353CC}">
                <c16:uniqueId val="{00000001-5173-4DE0-8A0E-86069C95F3AF}"/>
              </c:ext>
            </c:extLst>
          </c:dPt>
          <c:dPt>
            <c:idx val="2"/>
            <c:invertIfNegative val="0"/>
            <c:bubble3D val="0"/>
            <c:spPr>
              <a:solidFill>
                <a:schemeClr val="accent1"/>
              </a:solidFill>
              <a:ln w="0">
                <a:noFill/>
              </a:ln>
              <a:effectLst/>
            </c:spPr>
            <c:extLst>
              <c:ext xmlns:c16="http://schemas.microsoft.com/office/drawing/2014/chart" uri="{C3380CC4-5D6E-409C-BE32-E72D297353CC}">
                <c16:uniqueId val="{00000002-5173-4DE0-8A0E-86069C95F3AF}"/>
              </c:ext>
            </c:extLst>
          </c:dPt>
          <c:dPt>
            <c:idx val="3"/>
            <c:invertIfNegative val="0"/>
            <c:bubble3D val="0"/>
            <c:spPr>
              <a:solidFill>
                <a:schemeClr val="accent1"/>
              </a:solidFill>
              <a:ln w="0">
                <a:noFill/>
              </a:ln>
              <a:effectLst/>
            </c:spPr>
            <c:extLst>
              <c:ext xmlns:c16="http://schemas.microsoft.com/office/drawing/2014/chart" uri="{C3380CC4-5D6E-409C-BE32-E72D297353CC}">
                <c16:uniqueId val="{00000003-5173-4DE0-8A0E-86069C95F3AF}"/>
              </c:ext>
            </c:extLst>
          </c:dPt>
          <c:dPt>
            <c:idx val="4"/>
            <c:invertIfNegative val="0"/>
            <c:bubble3D val="0"/>
            <c:spPr>
              <a:solidFill>
                <a:schemeClr val="accent1"/>
              </a:solidFill>
              <a:ln w="0">
                <a:noFill/>
              </a:ln>
              <a:effectLst/>
            </c:spPr>
            <c:extLst>
              <c:ext xmlns:c16="http://schemas.microsoft.com/office/drawing/2014/chart" uri="{C3380CC4-5D6E-409C-BE32-E72D297353CC}">
                <c16:uniqueId val="{00000004-5173-4DE0-8A0E-86069C95F3AF}"/>
              </c:ext>
            </c:extLst>
          </c:dPt>
          <c:dPt>
            <c:idx val="5"/>
            <c:invertIfNegative val="0"/>
            <c:bubble3D val="0"/>
            <c:spPr>
              <a:solidFill>
                <a:schemeClr val="accent1"/>
              </a:solidFill>
              <a:ln w="38100">
                <a:noFill/>
              </a:ln>
              <a:effectLst/>
            </c:spPr>
            <c:extLst>
              <c:ext xmlns:c16="http://schemas.microsoft.com/office/drawing/2014/chart" uri="{C3380CC4-5D6E-409C-BE32-E72D297353CC}">
                <c16:uniqueId val="{0000000A-EC2E-480A-BA9E-0C0800A6C4DB}"/>
              </c:ext>
            </c:extLst>
          </c:dPt>
          <c:dLbls>
            <c:dLbl>
              <c:idx val="0"/>
              <c:tx>
                <c:rich>
                  <a:bodyPr/>
                  <a:lstStyle/>
                  <a:p>
                    <a:fld id="{DA0944A9-23DF-4925-983B-7E48F36927D0}"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5173-4DE0-8A0E-86069C95F3AF}"/>
                </c:ext>
              </c:extLst>
            </c:dLbl>
            <c:dLbl>
              <c:idx val="1"/>
              <c:tx>
                <c:rich>
                  <a:bodyPr/>
                  <a:lstStyle/>
                  <a:p>
                    <a:fld id="{4ADF5C27-BE1F-4A2D-BDEA-A18080C0C841}"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173-4DE0-8A0E-86069C95F3AF}"/>
                </c:ext>
              </c:extLst>
            </c:dLbl>
            <c:dLbl>
              <c:idx val="2"/>
              <c:tx>
                <c:rich>
                  <a:bodyPr/>
                  <a:lstStyle/>
                  <a:p>
                    <a:fld id="{47269162-2730-4A9C-AFE8-D6E6C7CEFC4B}"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5173-4DE0-8A0E-86069C95F3AF}"/>
                </c:ext>
              </c:extLst>
            </c:dLbl>
            <c:dLbl>
              <c:idx val="3"/>
              <c:tx>
                <c:rich>
                  <a:bodyPr/>
                  <a:lstStyle/>
                  <a:p>
                    <a:fld id="{C52FCAFE-2BE6-4D71-A1BD-44AE05A2F0F9}"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5173-4DE0-8A0E-86069C95F3AF}"/>
                </c:ext>
              </c:extLst>
            </c:dLbl>
            <c:dLbl>
              <c:idx val="4"/>
              <c:tx>
                <c:rich>
                  <a:bodyPr/>
                  <a:lstStyle/>
                  <a:p>
                    <a:fld id="{DA02426A-7D22-44EE-A291-6E08DE182BEF}"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5173-4DE0-8A0E-86069C95F3AF}"/>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CENTRAL</c:v>
                </c:pt>
                <c:pt idx="1">
                  <c:v>KANSAS CITY</c:v>
                </c:pt>
                <c:pt idx="2">
                  <c:v>NORTHWEST</c:v>
                </c:pt>
                <c:pt idx="3">
                  <c:v>SOUTHEAST</c:v>
                </c:pt>
                <c:pt idx="4">
                  <c:v>SOUTHWEST</c:v>
                </c:pt>
                <c:pt idx="5">
                  <c:v>ST LOUIS</c:v>
                </c:pt>
                <c:pt idx="6">
                  <c:v>Statewide</c:v>
                </c:pt>
              </c:strCache>
            </c:strRef>
          </c:cat>
          <c:val>
            <c:numRef>
              <c:f>Sheet1!$B$2:$B$8</c:f>
              <c:numCache>
                <c:formatCode>0.0</c:formatCode>
                <c:ptCount val="7"/>
                <c:pt idx="0">
                  <c:v>8.5</c:v>
                </c:pt>
                <c:pt idx="1">
                  <c:v>7.8</c:v>
                </c:pt>
                <c:pt idx="2">
                  <c:v>39.5</c:v>
                </c:pt>
                <c:pt idx="3">
                  <c:v>12.9</c:v>
                </c:pt>
                <c:pt idx="4">
                  <c:v>27.8</c:v>
                </c:pt>
                <c:pt idx="5">
                  <c:v>10.8</c:v>
                </c:pt>
                <c:pt idx="6" formatCode="General">
                  <c:v>10.9</c:v>
                </c:pt>
              </c:numCache>
            </c:numRef>
          </c:val>
          <c:extLst>
            <c:ext xmlns:c16="http://schemas.microsoft.com/office/drawing/2014/chart" uri="{C3380CC4-5D6E-409C-BE32-E72D297353CC}">
              <c16:uniqueId val="{00000000-5173-4DE0-8A0E-86069C95F3AF}"/>
            </c:ext>
          </c:extLst>
        </c:ser>
        <c:ser>
          <c:idx val="1"/>
          <c:order val="1"/>
          <c:tx>
            <c:strRef>
              <c:f>Sheet1!$C$1</c:f>
              <c:strCache>
                <c:ptCount val="1"/>
                <c:pt idx="0">
                  <c:v>OTHER</c:v>
                </c:pt>
              </c:strCache>
            </c:strRef>
          </c:tx>
          <c:spPr>
            <a:solidFill>
              <a:schemeClr val="tx2"/>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CENTRAL</c:v>
                </c:pt>
                <c:pt idx="1">
                  <c:v>KANSAS CITY</c:v>
                </c:pt>
                <c:pt idx="2">
                  <c:v>NORTHWEST</c:v>
                </c:pt>
                <c:pt idx="3">
                  <c:v>SOUTHEAST</c:v>
                </c:pt>
                <c:pt idx="4">
                  <c:v>SOUTHWEST</c:v>
                </c:pt>
                <c:pt idx="5">
                  <c:v>ST LOUIS</c:v>
                </c:pt>
                <c:pt idx="6">
                  <c:v>Statewide</c:v>
                </c:pt>
              </c:strCache>
            </c:strRef>
          </c:cat>
          <c:val>
            <c:numRef>
              <c:f>Sheet1!$C$2:$C$8</c:f>
              <c:numCache>
                <c:formatCode>General</c:formatCode>
                <c:ptCount val="7"/>
                <c:pt idx="0">
                  <c:v>15.4</c:v>
                </c:pt>
                <c:pt idx="1">
                  <c:v>34.700000000000003</c:v>
                </c:pt>
                <c:pt idx="2">
                  <c:v>11</c:v>
                </c:pt>
                <c:pt idx="3">
                  <c:v>11.7</c:v>
                </c:pt>
                <c:pt idx="4">
                  <c:v>16.8</c:v>
                </c:pt>
                <c:pt idx="5">
                  <c:v>25.5</c:v>
                </c:pt>
                <c:pt idx="6">
                  <c:v>23.5</c:v>
                </c:pt>
              </c:numCache>
            </c:numRef>
          </c:val>
          <c:extLst>
            <c:ext xmlns:c16="http://schemas.microsoft.com/office/drawing/2014/chart" uri="{C3380CC4-5D6E-409C-BE32-E72D297353CC}">
              <c16:uniqueId val="{00000000-AC62-4417-A087-79A639A8A306}"/>
            </c:ext>
          </c:extLst>
        </c:ser>
        <c:ser>
          <c:idx val="2"/>
          <c:order val="2"/>
          <c:tx>
            <c:strRef>
              <c:f>Sheet1!$D$1</c:f>
              <c:strCache>
                <c:ptCount val="1"/>
                <c:pt idx="0">
                  <c:v>WHITE</c:v>
                </c:pt>
              </c:strCache>
            </c:strRef>
          </c:tx>
          <c:spPr>
            <a:solidFill>
              <a:schemeClr val="accent3"/>
            </a:solidFill>
            <a:ln w="19050">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CENTRAL</c:v>
                </c:pt>
                <c:pt idx="1">
                  <c:v>KANSAS CITY</c:v>
                </c:pt>
                <c:pt idx="2">
                  <c:v>NORTHWEST</c:v>
                </c:pt>
                <c:pt idx="3">
                  <c:v>SOUTHEAST</c:v>
                </c:pt>
                <c:pt idx="4">
                  <c:v>SOUTHWEST</c:v>
                </c:pt>
                <c:pt idx="5">
                  <c:v>ST LOUIS</c:v>
                </c:pt>
                <c:pt idx="6">
                  <c:v>Statewide</c:v>
                </c:pt>
              </c:strCache>
            </c:strRef>
          </c:cat>
          <c:val>
            <c:numRef>
              <c:f>Sheet1!$D$2:$D$8</c:f>
              <c:numCache>
                <c:formatCode>General</c:formatCode>
                <c:ptCount val="7"/>
                <c:pt idx="0">
                  <c:v>1.8</c:v>
                </c:pt>
                <c:pt idx="1">
                  <c:v>2.9</c:v>
                </c:pt>
                <c:pt idx="2">
                  <c:v>1.5</c:v>
                </c:pt>
                <c:pt idx="3">
                  <c:v>3.7</c:v>
                </c:pt>
                <c:pt idx="4">
                  <c:v>3.4</c:v>
                </c:pt>
                <c:pt idx="5">
                  <c:v>1.9</c:v>
                </c:pt>
                <c:pt idx="6">
                  <c:v>2.5</c:v>
                </c:pt>
              </c:numCache>
            </c:numRef>
          </c:val>
          <c:extLst>
            <c:ext xmlns:c16="http://schemas.microsoft.com/office/drawing/2014/chart" uri="{C3380CC4-5D6E-409C-BE32-E72D297353CC}">
              <c16:uniqueId val="{00000001-AC62-4417-A087-79A639A8A306}"/>
            </c:ext>
          </c:extLst>
        </c:ser>
        <c:dLbls>
          <c:dLblPos val="outEnd"/>
          <c:showLegendKey val="0"/>
          <c:showVal val="1"/>
          <c:showCatName val="0"/>
          <c:showSerName val="0"/>
          <c:showPercent val="0"/>
          <c:showBubbleSize val="0"/>
        </c:dLbls>
        <c:gapWidth val="100"/>
        <c:axId val="1227409736"/>
        <c:axId val="1227411176"/>
      </c:barChart>
      <c:catAx>
        <c:axId val="122740973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2"/>
                </a:solidFill>
                <a:latin typeface="+mn-lt"/>
                <a:ea typeface="+mn-ea"/>
                <a:cs typeface="+mn-cs"/>
              </a:defRPr>
            </a:pPr>
            <a:endParaRPr lang="en-US"/>
          </a:p>
        </c:txPr>
        <c:crossAx val="1227411176"/>
        <c:crosses val="autoZero"/>
        <c:auto val="1"/>
        <c:lblAlgn val="ctr"/>
        <c:lblOffset val="100"/>
        <c:noMultiLvlLbl val="0"/>
      </c:catAx>
      <c:valAx>
        <c:axId val="122741117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2"/>
                </a:solidFill>
                <a:latin typeface="+mn-lt"/>
                <a:ea typeface="+mn-ea"/>
                <a:cs typeface="+mn-cs"/>
              </a:defRPr>
            </a:pPr>
            <a:endParaRPr lang="en-US"/>
          </a:p>
        </c:txPr>
        <c:crossAx val="1227409736"/>
        <c:crosses val="autoZero"/>
        <c:crossBetween val="between"/>
      </c:valAx>
      <c:spPr>
        <a:noFill/>
        <a:ln>
          <a:noFill/>
        </a:ln>
        <a:effectLst/>
      </c:spPr>
    </c:plotArea>
    <c:legend>
      <c:legendPos val="r"/>
      <c:layout>
        <c:manualLayout>
          <c:xMode val="edge"/>
          <c:yMode val="edge"/>
          <c:x val="0.91653083085063913"/>
          <c:y val="0.36119318460068328"/>
          <c:w val="7.587279766286964E-2"/>
          <c:h val="0.26235737943568321"/>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tx2"/>
                </a:solidFill>
                <a:latin typeface="+mj-lt"/>
              </a:rPr>
              <a:t>Rate per 100,000 population</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0958280019685039"/>
          <c:y val="0.17974729005127321"/>
          <c:w val="0.8374486958661419"/>
          <c:h val="0.67186753778275587"/>
        </c:manualLayout>
      </c:layout>
      <c:barChart>
        <c:barDir val="col"/>
        <c:grouping val="clustered"/>
        <c:varyColors val="0"/>
        <c:ser>
          <c:idx val="0"/>
          <c:order val="0"/>
          <c:tx>
            <c:strRef>
              <c:f>Sheet1!$B$1</c:f>
              <c:strCache>
                <c:ptCount val="1"/>
                <c:pt idx="0">
                  <c:v>FEMALE</c:v>
                </c:pt>
              </c:strCache>
            </c:strRef>
          </c:tx>
          <c:spPr>
            <a:solidFill>
              <a:schemeClr val="accent1"/>
            </a:solidFill>
            <a:ln w="38100">
              <a:solidFill>
                <a:schemeClr val="accent1"/>
              </a:solidFill>
            </a:ln>
            <a:effectLst/>
          </c:spPr>
          <c:invertIfNegative val="0"/>
          <c:dPt>
            <c:idx val="0"/>
            <c:invertIfNegative val="0"/>
            <c:bubble3D val="0"/>
            <c:spPr>
              <a:solidFill>
                <a:srgbClr val="E35205"/>
              </a:solidFill>
              <a:ln w="0">
                <a:solidFill>
                  <a:schemeClr val="accent1"/>
                </a:solidFill>
              </a:ln>
              <a:effectLst/>
            </c:spPr>
            <c:extLst>
              <c:ext xmlns:c16="http://schemas.microsoft.com/office/drawing/2014/chart" uri="{C3380CC4-5D6E-409C-BE32-E72D297353CC}">
                <c16:uniqueId val="{00000005-5173-4DE0-8A0E-86069C95F3AF}"/>
              </c:ext>
            </c:extLst>
          </c:dPt>
          <c:dPt>
            <c:idx val="1"/>
            <c:invertIfNegative val="0"/>
            <c:bubble3D val="0"/>
            <c:spPr>
              <a:solidFill>
                <a:schemeClr val="accent1"/>
              </a:solidFill>
              <a:ln w="0">
                <a:solidFill>
                  <a:schemeClr val="accent1"/>
                </a:solidFill>
              </a:ln>
              <a:effectLst/>
            </c:spPr>
            <c:extLst>
              <c:ext xmlns:c16="http://schemas.microsoft.com/office/drawing/2014/chart" uri="{C3380CC4-5D6E-409C-BE32-E72D297353CC}">
                <c16:uniqueId val="{00000001-5173-4DE0-8A0E-86069C95F3AF}"/>
              </c:ext>
            </c:extLst>
          </c:dPt>
          <c:dPt>
            <c:idx val="2"/>
            <c:invertIfNegative val="0"/>
            <c:bubble3D val="0"/>
            <c:spPr>
              <a:solidFill>
                <a:schemeClr val="accent1"/>
              </a:solidFill>
              <a:ln w="0">
                <a:solidFill>
                  <a:schemeClr val="accent1"/>
                </a:solidFill>
              </a:ln>
              <a:effectLst/>
            </c:spPr>
            <c:extLst>
              <c:ext xmlns:c16="http://schemas.microsoft.com/office/drawing/2014/chart" uri="{C3380CC4-5D6E-409C-BE32-E72D297353CC}">
                <c16:uniqueId val="{00000002-5173-4DE0-8A0E-86069C95F3AF}"/>
              </c:ext>
            </c:extLst>
          </c:dPt>
          <c:dPt>
            <c:idx val="3"/>
            <c:invertIfNegative val="0"/>
            <c:bubble3D val="0"/>
            <c:spPr>
              <a:solidFill>
                <a:schemeClr val="accent1"/>
              </a:solidFill>
              <a:ln w="0">
                <a:solidFill>
                  <a:schemeClr val="accent1"/>
                </a:solidFill>
              </a:ln>
              <a:effectLst/>
            </c:spPr>
            <c:extLst>
              <c:ext xmlns:c16="http://schemas.microsoft.com/office/drawing/2014/chart" uri="{C3380CC4-5D6E-409C-BE32-E72D297353CC}">
                <c16:uniqueId val="{00000003-5173-4DE0-8A0E-86069C95F3AF}"/>
              </c:ext>
            </c:extLst>
          </c:dPt>
          <c:dPt>
            <c:idx val="4"/>
            <c:invertIfNegative val="0"/>
            <c:bubble3D val="0"/>
            <c:spPr>
              <a:solidFill>
                <a:schemeClr val="accent1"/>
              </a:solidFill>
              <a:ln w="0">
                <a:solidFill>
                  <a:schemeClr val="accent1"/>
                </a:solidFill>
              </a:ln>
              <a:effectLst/>
            </c:spPr>
            <c:extLst>
              <c:ext xmlns:c16="http://schemas.microsoft.com/office/drawing/2014/chart" uri="{C3380CC4-5D6E-409C-BE32-E72D297353CC}">
                <c16:uniqueId val="{00000004-5173-4DE0-8A0E-86069C95F3AF}"/>
              </c:ext>
            </c:extLst>
          </c:dPt>
          <c:dPt>
            <c:idx val="5"/>
            <c:invertIfNegative val="0"/>
            <c:bubble3D val="0"/>
            <c:spPr>
              <a:solidFill>
                <a:schemeClr val="accent1"/>
              </a:solidFill>
              <a:ln w="38100">
                <a:solidFill>
                  <a:schemeClr val="accent1"/>
                </a:solidFill>
              </a:ln>
              <a:effectLst/>
            </c:spPr>
            <c:extLst>
              <c:ext xmlns:c16="http://schemas.microsoft.com/office/drawing/2014/chart" uri="{C3380CC4-5D6E-409C-BE32-E72D297353CC}">
                <c16:uniqueId val="{0000000A-EC2E-480A-BA9E-0C0800A6C4DB}"/>
              </c:ext>
            </c:extLst>
          </c:dPt>
          <c:dLbls>
            <c:dLbl>
              <c:idx val="0"/>
              <c:tx>
                <c:rich>
                  <a:bodyPr/>
                  <a:lstStyle/>
                  <a:p>
                    <a:fld id="{DA0944A9-23DF-4925-983B-7E48F36927D0}"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5173-4DE0-8A0E-86069C95F3AF}"/>
                </c:ext>
              </c:extLst>
            </c:dLbl>
            <c:dLbl>
              <c:idx val="1"/>
              <c:tx>
                <c:rich>
                  <a:bodyPr/>
                  <a:lstStyle/>
                  <a:p>
                    <a:fld id="{4ADF5C27-BE1F-4A2D-BDEA-A18080C0C841}"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173-4DE0-8A0E-86069C95F3AF}"/>
                </c:ext>
              </c:extLst>
            </c:dLbl>
            <c:dLbl>
              <c:idx val="2"/>
              <c:tx>
                <c:rich>
                  <a:bodyPr/>
                  <a:lstStyle/>
                  <a:p>
                    <a:fld id="{47269162-2730-4A9C-AFE8-D6E6C7CEFC4B}"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5173-4DE0-8A0E-86069C95F3AF}"/>
                </c:ext>
              </c:extLst>
            </c:dLbl>
            <c:dLbl>
              <c:idx val="3"/>
              <c:tx>
                <c:rich>
                  <a:bodyPr/>
                  <a:lstStyle/>
                  <a:p>
                    <a:fld id="{C52FCAFE-2BE6-4D71-A1BD-44AE05A2F0F9}"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5173-4DE0-8A0E-86069C95F3AF}"/>
                </c:ext>
              </c:extLst>
            </c:dLbl>
            <c:dLbl>
              <c:idx val="4"/>
              <c:tx>
                <c:rich>
                  <a:bodyPr/>
                  <a:lstStyle/>
                  <a:p>
                    <a:fld id="{DA02426A-7D22-44EE-A291-6E08DE182BEF}"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5173-4DE0-8A0E-86069C95F3AF}"/>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CENTRAL</c:v>
                </c:pt>
                <c:pt idx="1">
                  <c:v>KANSAS CITY</c:v>
                </c:pt>
                <c:pt idx="2">
                  <c:v>NORTHWEST</c:v>
                </c:pt>
                <c:pt idx="3">
                  <c:v>SOUTHEAST</c:v>
                </c:pt>
                <c:pt idx="4">
                  <c:v>SOUTHWEST</c:v>
                </c:pt>
                <c:pt idx="5">
                  <c:v>ST LOUIS</c:v>
                </c:pt>
                <c:pt idx="6">
                  <c:v>STATEWIDE</c:v>
                </c:pt>
              </c:strCache>
            </c:strRef>
          </c:cat>
          <c:val>
            <c:numRef>
              <c:f>Sheet1!$B$2:$B$8</c:f>
              <c:numCache>
                <c:formatCode>0.0</c:formatCode>
                <c:ptCount val="7"/>
                <c:pt idx="0">
                  <c:v>2.5</c:v>
                </c:pt>
                <c:pt idx="1">
                  <c:v>5.7</c:v>
                </c:pt>
                <c:pt idx="2">
                  <c:v>3.8</c:v>
                </c:pt>
                <c:pt idx="3">
                  <c:v>6.3</c:v>
                </c:pt>
                <c:pt idx="4">
                  <c:v>4</c:v>
                </c:pt>
                <c:pt idx="5">
                  <c:v>5.4</c:v>
                </c:pt>
                <c:pt idx="6" formatCode="General">
                  <c:v>4.8</c:v>
                </c:pt>
              </c:numCache>
            </c:numRef>
          </c:val>
          <c:extLst>
            <c:ext xmlns:c16="http://schemas.microsoft.com/office/drawing/2014/chart" uri="{C3380CC4-5D6E-409C-BE32-E72D297353CC}">
              <c16:uniqueId val="{00000000-5173-4DE0-8A0E-86069C95F3AF}"/>
            </c:ext>
          </c:extLst>
        </c:ser>
        <c:ser>
          <c:idx val="1"/>
          <c:order val="1"/>
          <c:tx>
            <c:strRef>
              <c:f>Sheet1!$C$1</c:f>
              <c:strCache>
                <c:ptCount val="1"/>
                <c:pt idx="0">
                  <c:v>MALE</c:v>
                </c:pt>
              </c:strCache>
            </c:strRef>
          </c:tx>
          <c:spPr>
            <a:solidFill>
              <a:schemeClr val="tx2"/>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CENTRAL</c:v>
                </c:pt>
                <c:pt idx="1">
                  <c:v>KANSAS CITY</c:v>
                </c:pt>
                <c:pt idx="2">
                  <c:v>NORTHWEST</c:v>
                </c:pt>
                <c:pt idx="3">
                  <c:v>SOUTHEAST</c:v>
                </c:pt>
                <c:pt idx="4">
                  <c:v>SOUTHWEST</c:v>
                </c:pt>
                <c:pt idx="5">
                  <c:v>ST LOUIS</c:v>
                </c:pt>
                <c:pt idx="6">
                  <c:v>STATEWIDE</c:v>
                </c:pt>
              </c:strCache>
            </c:strRef>
          </c:cat>
          <c:val>
            <c:numRef>
              <c:f>Sheet1!$C$2:$C$8</c:f>
              <c:numCache>
                <c:formatCode>General</c:formatCode>
                <c:ptCount val="7"/>
                <c:pt idx="0">
                  <c:v>5.2</c:v>
                </c:pt>
                <c:pt idx="1">
                  <c:v>8.8000000000000007</c:v>
                </c:pt>
                <c:pt idx="2">
                  <c:v>2.8</c:v>
                </c:pt>
                <c:pt idx="3">
                  <c:v>4.2</c:v>
                </c:pt>
                <c:pt idx="4">
                  <c:v>7.6</c:v>
                </c:pt>
                <c:pt idx="5">
                  <c:v>9.1999999999999993</c:v>
                </c:pt>
                <c:pt idx="6">
                  <c:v>7.6</c:v>
                </c:pt>
              </c:numCache>
            </c:numRef>
          </c:val>
          <c:extLst>
            <c:ext xmlns:c16="http://schemas.microsoft.com/office/drawing/2014/chart" uri="{C3380CC4-5D6E-409C-BE32-E72D297353CC}">
              <c16:uniqueId val="{00000000-AC62-4417-A087-79A639A8A306}"/>
            </c:ext>
          </c:extLst>
        </c:ser>
        <c:dLbls>
          <c:dLblPos val="outEnd"/>
          <c:showLegendKey val="0"/>
          <c:showVal val="1"/>
          <c:showCatName val="0"/>
          <c:showSerName val="0"/>
          <c:showPercent val="0"/>
          <c:showBubbleSize val="0"/>
        </c:dLbls>
        <c:gapWidth val="100"/>
        <c:axId val="1227409736"/>
        <c:axId val="1227411176"/>
      </c:barChart>
      <c:catAx>
        <c:axId val="122740973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2"/>
                </a:solidFill>
                <a:latin typeface="+mn-lt"/>
                <a:ea typeface="+mn-ea"/>
                <a:cs typeface="+mn-cs"/>
              </a:defRPr>
            </a:pPr>
            <a:endParaRPr lang="en-US"/>
          </a:p>
        </c:txPr>
        <c:crossAx val="1227411176"/>
        <c:crosses val="autoZero"/>
        <c:auto val="1"/>
        <c:lblAlgn val="ctr"/>
        <c:lblOffset val="100"/>
        <c:noMultiLvlLbl val="0"/>
      </c:catAx>
      <c:valAx>
        <c:axId val="122741117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2"/>
                </a:solidFill>
                <a:latin typeface="+mn-lt"/>
                <a:ea typeface="+mn-ea"/>
                <a:cs typeface="+mn-cs"/>
              </a:defRPr>
            </a:pPr>
            <a:endParaRPr lang="en-US"/>
          </a:p>
        </c:txPr>
        <c:crossAx val="1227409736"/>
        <c:crosses val="autoZero"/>
        <c:crossBetween val="between"/>
      </c:valAx>
      <c:spPr>
        <a:noFill/>
        <a:ln>
          <a:noFill/>
        </a:ln>
        <a:effectLst/>
      </c:spPr>
    </c:plotArea>
    <c:legend>
      <c:legendPos val="t"/>
      <c:layout>
        <c:manualLayout>
          <c:xMode val="edge"/>
          <c:yMode val="edge"/>
          <c:x val="0.70485128847530432"/>
          <c:y val="0.10966427373437657"/>
          <c:w val="0.26188824266284894"/>
          <c:h val="5.1128051804870324E-2"/>
        </c:manualLayout>
      </c:layout>
      <c:overlay val="0"/>
      <c:spPr>
        <a:noFill/>
        <a:ln>
          <a:noFill/>
        </a:ln>
        <a:effectLst/>
      </c:spPr>
      <c:txPr>
        <a:bodyPr rot="0" spcFirstLastPara="1" vertOverflow="ellipsis" vert="horz" wrap="square" anchor="ctr" anchorCtr="1"/>
        <a:lstStyle/>
        <a:p>
          <a:pPr>
            <a:defRPr sz="1197" b="1" i="0" u="none" strike="noStrike" kern="1200" baseline="0">
              <a:solidFill>
                <a:schemeClr val="tx2"/>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tx2"/>
                </a:solidFill>
                <a:latin typeface="+mj-lt"/>
              </a:rPr>
              <a:t>Sex</a:t>
            </a:r>
          </a:p>
        </c:rich>
      </c:tx>
      <c:layout>
        <c:manualLayout>
          <c:xMode val="edge"/>
          <c:yMode val="edge"/>
          <c:x val="0.42395007332615214"/>
          <c:y val="3.844748285756916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988420308099619"/>
          <c:y val="0.22141987548897285"/>
          <c:w val="0.8374486958661419"/>
          <c:h val="0.67006307722581304"/>
        </c:manualLayout>
      </c:layout>
      <c:barChart>
        <c:barDir val="col"/>
        <c:grouping val="clustered"/>
        <c:varyColors val="0"/>
        <c:ser>
          <c:idx val="0"/>
          <c:order val="0"/>
          <c:tx>
            <c:strRef>
              <c:f>Sheet1!$B$1</c:f>
              <c:strCache>
                <c:ptCount val="1"/>
                <c:pt idx="0">
                  <c:v>Female</c:v>
                </c:pt>
              </c:strCache>
            </c:strRef>
          </c:tx>
          <c:spPr>
            <a:solidFill>
              <a:schemeClr val="accent6"/>
            </a:solidFill>
            <a:ln w="38100">
              <a:solidFill>
                <a:schemeClr val="bg2"/>
              </a:solidFill>
            </a:ln>
            <a:effectLst/>
          </c:spPr>
          <c:invertIfNegative val="0"/>
          <c:dPt>
            <c:idx val="0"/>
            <c:invertIfNegative val="0"/>
            <c:bubble3D val="0"/>
            <c:spPr>
              <a:solidFill>
                <a:schemeClr val="accent6"/>
              </a:solidFill>
              <a:ln w="0">
                <a:solidFill>
                  <a:schemeClr val="bg2"/>
                </a:solidFill>
              </a:ln>
              <a:effectLst/>
            </c:spPr>
            <c:extLst>
              <c:ext xmlns:c16="http://schemas.microsoft.com/office/drawing/2014/chart" uri="{C3380CC4-5D6E-409C-BE32-E72D297353CC}">
                <c16:uniqueId val="{00000001-A978-4BE3-925D-8DD4A936DB5C}"/>
              </c:ext>
            </c:extLst>
          </c:dPt>
          <c:dLbls>
            <c:dLbl>
              <c:idx val="0"/>
              <c:tx>
                <c:rich>
                  <a:bodyPr/>
                  <a:lstStyle/>
                  <a:p>
                    <a:fld id="{DA0944A9-23DF-4925-983B-7E48F36927D0}"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978-4BE3-925D-8DD4A936DB5C}"/>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CENTRAL</c:v>
                </c:pt>
              </c:strCache>
            </c:strRef>
          </c:cat>
          <c:val>
            <c:numRef>
              <c:f>Sheet1!$B$2</c:f>
              <c:numCache>
                <c:formatCode>0.0</c:formatCode>
                <c:ptCount val="1"/>
                <c:pt idx="0">
                  <c:v>2.4821958858731463</c:v>
                </c:pt>
              </c:numCache>
            </c:numRef>
          </c:val>
          <c:extLst>
            <c:ext xmlns:c16="http://schemas.microsoft.com/office/drawing/2014/chart" uri="{C3380CC4-5D6E-409C-BE32-E72D297353CC}">
              <c16:uniqueId val="{0000000A-A978-4BE3-925D-8DD4A936DB5C}"/>
            </c:ext>
          </c:extLst>
        </c:ser>
        <c:ser>
          <c:idx val="1"/>
          <c:order val="1"/>
          <c:tx>
            <c:strRef>
              <c:f>Sheet1!$C$1</c:f>
              <c:strCache>
                <c:ptCount val="1"/>
                <c:pt idx="0">
                  <c:v>Male</c:v>
                </c:pt>
              </c:strCache>
            </c:strRef>
          </c:tx>
          <c:spPr>
            <a:solidFill>
              <a:schemeClr val="accent2"/>
            </a:solidFill>
            <a:ln w="19050">
              <a:noFill/>
            </a:ln>
            <a:effectLst/>
          </c:spPr>
          <c:invertIfNegative val="0"/>
          <c:dPt>
            <c:idx val="0"/>
            <c:invertIfNegative val="0"/>
            <c:bubble3D val="0"/>
            <c:spPr>
              <a:solidFill>
                <a:srgbClr val="E35205"/>
              </a:solidFill>
              <a:ln w="19050">
                <a:noFill/>
              </a:ln>
              <a:effectLst/>
            </c:spPr>
            <c:extLst>
              <c:ext xmlns:c16="http://schemas.microsoft.com/office/drawing/2014/chart" uri="{C3380CC4-5D6E-409C-BE32-E72D297353CC}">
                <c16:uniqueId val="{0000000C-A978-4BE3-925D-8DD4A936DB5C}"/>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CENTRAL</c:v>
                </c:pt>
              </c:strCache>
            </c:strRef>
          </c:cat>
          <c:val>
            <c:numRef>
              <c:f>Sheet1!$C$2</c:f>
              <c:numCache>
                <c:formatCode>0.0</c:formatCode>
                <c:ptCount val="1"/>
                <c:pt idx="0">
                  <c:v>5.1547662537624186</c:v>
                </c:pt>
              </c:numCache>
            </c:numRef>
          </c:val>
          <c:extLst>
            <c:ext xmlns:c16="http://schemas.microsoft.com/office/drawing/2014/chart" uri="{C3380CC4-5D6E-409C-BE32-E72D297353CC}">
              <c16:uniqueId val="{0000000B-A978-4BE3-925D-8DD4A936DB5C}"/>
            </c:ext>
          </c:extLst>
        </c:ser>
        <c:dLbls>
          <c:showLegendKey val="0"/>
          <c:showVal val="0"/>
          <c:showCatName val="0"/>
          <c:showSerName val="0"/>
          <c:showPercent val="0"/>
          <c:showBubbleSize val="0"/>
        </c:dLbls>
        <c:gapWidth val="100"/>
        <c:axId val="1227409736"/>
        <c:axId val="1227411176"/>
      </c:barChart>
      <c:catAx>
        <c:axId val="1227409736"/>
        <c:scaling>
          <c:orientation val="minMax"/>
        </c:scaling>
        <c:delete val="1"/>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b="1" i="0" baseline="0" dirty="0">
                    <a:solidFill>
                      <a:schemeClr val="tx2"/>
                    </a:solidFill>
                  </a:rPr>
                  <a:t>Female              Male</a:t>
                </a:r>
              </a:p>
            </c:rich>
          </c:tx>
          <c:layout>
            <c:manualLayout>
              <c:xMode val="edge"/>
              <c:yMode val="edge"/>
              <c:x val="0.3025187749557664"/>
              <c:y val="0.89148295271478584"/>
            </c:manualLayout>
          </c:layout>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crossAx val="1227411176"/>
        <c:crosses val="autoZero"/>
        <c:auto val="1"/>
        <c:lblAlgn val="ctr"/>
        <c:lblOffset val="100"/>
        <c:noMultiLvlLbl val="0"/>
      </c:catAx>
      <c:valAx>
        <c:axId val="122741117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2"/>
                </a:solidFill>
                <a:latin typeface="+mn-lt"/>
                <a:ea typeface="+mn-ea"/>
                <a:cs typeface="+mn-cs"/>
              </a:defRPr>
            </a:pPr>
            <a:endParaRPr lang="en-US"/>
          </a:p>
        </c:txPr>
        <c:crossAx val="12274097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tx2"/>
                </a:solidFill>
                <a:latin typeface="+mj-lt"/>
              </a:rPr>
              <a:t>Age Group</a:t>
            </a:r>
          </a:p>
        </c:rich>
      </c:tx>
      <c:layout>
        <c:manualLayout>
          <c:xMode val="edge"/>
          <c:yMode val="edge"/>
          <c:x val="0.36278500787381157"/>
          <c:y val="3.6162282901918863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645041940828607"/>
          <c:y val="0.17994035515792331"/>
          <c:w val="0.8374486958661419"/>
          <c:h val="0.66563417830192939"/>
        </c:manualLayout>
      </c:layout>
      <c:barChart>
        <c:barDir val="col"/>
        <c:grouping val="clustered"/>
        <c:varyColors val="0"/>
        <c:ser>
          <c:idx val="0"/>
          <c:order val="0"/>
          <c:tx>
            <c:strRef>
              <c:f>Sheet1!$B$1</c:f>
              <c:strCache>
                <c:ptCount val="1"/>
                <c:pt idx="0">
                  <c:v>Rate</c:v>
                </c:pt>
              </c:strCache>
            </c:strRef>
          </c:tx>
          <c:spPr>
            <a:solidFill>
              <a:schemeClr val="tx2"/>
            </a:solidFill>
            <a:ln w="38100">
              <a:noFill/>
            </a:ln>
            <a:effectLst/>
          </c:spPr>
          <c:invertIfNegative val="0"/>
          <c:dPt>
            <c:idx val="0"/>
            <c:invertIfNegative val="0"/>
            <c:bubble3D val="0"/>
            <c:spPr>
              <a:solidFill>
                <a:schemeClr val="tx2"/>
              </a:solidFill>
              <a:ln w="0">
                <a:noFill/>
              </a:ln>
              <a:effectLst/>
            </c:spPr>
            <c:extLst>
              <c:ext xmlns:c16="http://schemas.microsoft.com/office/drawing/2014/chart" uri="{C3380CC4-5D6E-409C-BE32-E72D297353CC}">
                <c16:uniqueId val="{00000005-5173-4DE0-8A0E-86069C95F3AF}"/>
              </c:ext>
            </c:extLst>
          </c:dPt>
          <c:dPt>
            <c:idx val="1"/>
            <c:invertIfNegative val="0"/>
            <c:bubble3D val="0"/>
            <c:spPr>
              <a:solidFill>
                <a:schemeClr val="tx2"/>
              </a:solidFill>
              <a:ln w="0">
                <a:noFill/>
              </a:ln>
              <a:effectLst/>
            </c:spPr>
            <c:extLst>
              <c:ext xmlns:c16="http://schemas.microsoft.com/office/drawing/2014/chart" uri="{C3380CC4-5D6E-409C-BE32-E72D297353CC}">
                <c16:uniqueId val="{00000001-5173-4DE0-8A0E-86069C95F3AF}"/>
              </c:ext>
            </c:extLst>
          </c:dPt>
          <c:dPt>
            <c:idx val="2"/>
            <c:invertIfNegative val="0"/>
            <c:bubble3D val="0"/>
            <c:spPr>
              <a:solidFill>
                <a:schemeClr val="tx2"/>
              </a:solidFill>
              <a:ln w="0">
                <a:noFill/>
              </a:ln>
              <a:effectLst/>
            </c:spPr>
            <c:extLst>
              <c:ext xmlns:c16="http://schemas.microsoft.com/office/drawing/2014/chart" uri="{C3380CC4-5D6E-409C-BE32-E72D297353CC}">
                <c16:uniqueId val="{00000002-5173-4DE0-8A0E-86069C95F3AF}"/>
              </c:ext>
            </c:extLst>
          </c:dPt>
          <c:dPt>
            <c:idx val="3"/>
            <c:invertIfNegative val="0"/>
            <c:bubble3D val="0"/>
            <c:spPr>
              <a:solidFill>
                <a:schemeClr val="tx2"/>
              </a:solidFill>
              <a:ln w="0">
                <a:noFill/>
              </a:ln>
              <a:effectLst/>
            </c:spPr>
            <c:extLst>
              <c:ext xmlns:c16="http://schemas.microsoft.com/office/drawing/2014/chart" uri="{C3380CC4-5D6E-409C-BE32-E72D297353CC}">
                <c16:uniqueId val="{00000003-5173-4DE0-8A0E-86069C95F3AF}"/>
              </c:ext>
            </c:extLst>
          </c:dPt>
          <c:dPt>
            <c:idx val="4"/>
            <c:invertIfNegative val="0"/>
            <c:bubble3D val="0"/>
            <c:spPr>
              <a:solidFill>
                <a:schemeClr val="tx2"/>
              </a:solidFill>
              <a:ln w="0">
                <a:noFill/>
              </a:ln>
              <a:effectLst/>
            </c:spPr>
            <c:extLst>
              <c:ext xmlns:c16="http://schemas.microsoft.com/office/drawing/2014/chart" uri="{C3380CC4-5D6E-409C-BE32-E72D297353CC}">
                <c16:uniqueId val="{00000004-5173-4DE0-8A0E-86069C95F3AF}"/>
              </c:ext>
            </c:extLst>
          </c:dPt>
          <c:dLbls>
            <c:dLbl>
              <c:idx val="0"/>
              <c:tx>
                <c:rich>
                  <a:bodyPr/>
                  <a:lstStyle/>
                  <a:p>
                    <a:fld id="{DA0944A9-23DF-4925-983B-7E48F36927D0}"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5173-4DE0-8A0E-86069C95F3AF}"/>
                </c:ext>
              </c:extLst>
            </c:dLbl>
            <c:dLbl>
              <c:idx val="1"/>
              <c:tx>
                <c:rich>
                  <a:bodyPr/>
                  <a:lstStyle/>
                  <a:p>
                    <a:fld id="{4ADF5C27-BE1F-4A2D-BDEA-A18080C0C841}"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173-4DE0-8A0E-86069C95F3AF}"/>
                </c:ext>
              </c:extLst>
            </c:dLbl>
            <c:dLbl>
              <c:idx val="2"/>
              <c:tx>
                <c:rich>
                  <a:bodyPr/>
                  <a:lstStyle/>
                  <a:p>
                    <a:fld id="{47269162-2730-4A9C-AFE8-D6E6C7CEFC4B}"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5173-4DE0-8A0E-86069C95F3AF}"/>
                </c:ext>
              </c:extLst>
            </c:dLbl>
            <c:dLbl>
              <c:idx val="3"/>
              <c:tx>
                <c:rich>
                  <a:bodyPr/>
                  <a:lstStyle/>
                  <a:p>
                    <a:fld id="{C52FCAFE-2BE6-4D71-A1BD-44AE05A2F0F9}"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5173-4DE0-8A0E-86069C95F3AF}"/>
                </c:ext>
              </c:extLst>
            </c:dLbl>
            <c:dLbl>
              <c:idx val="4"/>
              <c:tx>
                <c:rich>
                  <a:bodyPr/>
                  <a:lstStyle/>
                  <a:p>
                    <a:fld id="{DA02426A-7D22-44EE-A291-6E08DE182BEF}"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5173-4DE0-8A0E-86069C95F3AF}"/>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  &lt;2</c:v>
                </c:pt>
                <c:pt idx="1">
                  <c:v>  2-12</c:v>
                </c:pt>
                <c:pt idx="2">
                  <c:v>13-18</c:v>
                </c:pt>
                <c:pt idx="3">
                  <c:v>19-24</c:v>
                </c:pt>
                <c:pt idx="4">
                  <c:v>25-34</c:v>
                </c:pt>
                <c:pt idx="5">
                  <c:v>35-44</c:v>
                </c:pt>
                <c:pt idx="6">
                  <c:v>45-54</c:v>
                </c:pt>
                <c:pt idx="7">
                  <c:v>55-64</c:v>
                </c:pt>
                <c:pt idx="8">
                  <c:v>65+</c:v>
                </c:pt>
              </c:strCache>
            </c:strRef>
          </c:cat>
          <c:val>
            <c:numRef>
              <c:f>Sheet1!$B$2:$B$10</c:f>
              <c:numCache>
                <c:formatCode>0.0</c:formatCode>
                <c:ptCount val="9"/>
                <c:pt idx="0">
                  <c:v>0</c:v>
                </c:pt>
                <c:pt idx="1">
                  <c:v>0</c:v>
                </c:pt>
                <c:pt idx="2">
                  <c:v>0</c:v>
                </c:pt>
                <c:pt idx="3">
                  <c:v>0</c:v>
                </c:pt>
                <c:pt idx="4">
                  <c:v>4.5980816803229692</c:v>
                </c:pt>
                <c:pt idx="5">
                  <c:v>8.582053971583866</c:v>
                </c:pt>
                <c:pt idx="6">
                  <c:v>9.1620771446895581</c:v>
                </c:pt>
                <c:pt idx="7">
                  <c:v>5.2399916160134143</c:v>
                </c:pt>
                <c:pt idx="8">
                  <c:v>3.00123650944189</c:v>
                </c:pt>
              </c:numCache>
            </c:numRef>
          </c:val>
          <c:extLst>
            <c:ext xmlns:c16="http://schemas.microsoft.com/office/drawing/2014/chart" uri="{C3380CC4-5D6E-409C-BE32-E72D297353CC}">
              <c16:uniqueId val="{00000000-5173-4DE0-8A0E-86069C95F3AF}"/>
            </c:ext>
          </c:extLst>
        </c:ser>
        <c:dLbls>
          <c:showLegendKey val="0"/>
          <c:showVal val="0"/>
          <c:showCatName val="0"/>
          <c:showSerName val="0"/>
          <c:showPercent val="0"/>
          <c:showBubbleSize val="0"/>
        </c:dLbls>
        <c:gapWidth val="100"/>
        <c:axId val="1227409736"/>
        <c:axId val="1227411176"/>
      </c:barChart>
      <c:catAx>
        <c:axId val="122740973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2"/>
                </a:solidFill>
                <a:latin typeface="+mn-lt"/>
                <a:ea typeface="+mn-ea"/>
                <a:cs typeface="+mn-cs"/>
              </a:defRPr>
            </a:pPr>
            <a:endParaRPr lang="en-US"/>
          </a:p>
        </c:txPr>
        <c:crossAx val="1227411176"/>
        <c:crosses val="autoZero"/>
        <c:auto val="1"/>
        <c:lblAlgn val="ctr"/>
        <c:lblOffset val="100"/>
        <c:noMultiLvlLbl val="0"/>
      </c:catAx>
      <c:valAx>
        <c:axId val="122741117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2"/>
                </a:solidFill>
                <a:latin typeface="+mn-lt"/>
                <a:ea typeface="+mn-ea"/>
                <a:cs typeface="+mn-cs"/>
              </a:defRPr>
            </a:pPr>
            <a:endParaRPr lang="en-US"/>
          </a:p>
        </c:txPr>
        <c:crossAx val="12274097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tx2"/>
                </a:solidFill>
                <a:latin typeface="+mj-lt"/>
              </a:rPr>
              <a:t>Race</a:t>
            </a:r>
          </a:p>
        </c:rich>
      </c:tx>
      <c:layout>
        <c:manualLayout>
          <c:xMode val="edge"/>
          <c:yMode val="edge"/>
          <c:x val="0.42738385699886228"/>
          <c:y val="2.477360873873671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988420308099619"/>
          <c:y val="0.18853338961726923"/>
          <c:w val="0.8374486958661419"/>
          <c:h val="0.70679668470747248"/>
        </c:manualLayout>
      </c:layout>
      <c:barChart>
        <c:barDir val="col"/>
        <c:grouping val="clustered"/>
        <c:varyColors val="0"/>
        <c:ser>
          <c:idx val="0"/>
          <c:order val="0"/>
          <c:tx>
            <c:strRef>
              <c:f>Sheet1!$A$1</c:f>
              <c:strCache>
                <c:ptCount val="1"/>
                <c:pt idx="0">
                  <c:v>BLACK</c:v>
                </c:pt>
              </c:strCache>
            </c:strRef>
          </c:tx>
          <c:spPr>
            <a:solidFill>
              <a:schemeClr val="accent6"/>
            </a:solidFill>
            <a:ln w="38100">
              <a:solidFill>
                <a:schemeClr val="bg2"/>
              </a:solidFill>
            </a:ln>
            <a:effectLst/>
          </c:spPr>
          <c:invertIfNegative val="0"/>
          <c:dPt>
            <c:idx val="0"/>
            <c:invertIfNegative val="0"/>
            <c:bubble3D val="0"/>
            <c:spPr>
              <a:solidFill>
                <a:schemeClr val="accent6"/>
              </a:solidFill>
              <a:ln w="0">
                <a:solidFill>
                  <a:schemeClr val="bg2"/>
                </a:solidFill>
              </a:ln>
              <a:effectLst/>
            </c:spPr>
            <c:extLst>
              <c:ext xmlns:c16="http://schemas.microsoft.com/office/drawing/2014/chart" uri="{C3380CC4-5D6E-409C-BE32-E72D297353CC}">
                <c16:uniqueId val="{00000001-59C6-4BEC-877F-2B05EF7E1422}"/>
              </c:ext>
            </c:extLst>
          </c:dPt>
          <c:dLbls>
            <c:dLbl>
              <c:idx val="0"/>
              <c:tx>
                <c:rich>
                  <a:bodyPr/>
                  <a:lstStyle/>
                  <a:p>
                    <a:fld id="{DA0944A9-23DF-4925-983B-7E48F36927D0}"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9C6-4BEC-877F-2B05EF7E1422}"/>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Sheet1!$A$2</c:f>
              <c:numCache>
                <c:formatCode>0.0</c:formatCode>
                <c:ptCount val="1"/>
                <c:pt idx="0">
                  <c:v>8.4722428144790616</c:v>
                </c:pt>
              </c:numCache>
            </c:numRef>
          </c:val>
          <c:extLst>
            <c:ext xmlns:c15="http://schemas.microsoft.com/office/drawing/2012/chart" uri="{02D57815-91ED-43cb-92C2-25804820EDAC}">
              <c15:filteredCategoryTitle>
                <c15:cat>
                  <c:multiLvlStrRef>
                    <c:extLst>
                      <c:ext uri="{02D57815-91ED-43cb-92C2-25804820EDAC}">
                        <c15:formulaRef>
                          <c15:sqref>Sheet1!#REF!</c15:sqref>
                        </c15:formulaRef>
                      </c:ext>
                    </c:extLst>
                  </c:multiLvlStrRef>
                </c15:cat>
              </c15:filteredCategoryTitle>
            </c:ext>
            <c:ext xmlns:c16="http://schemas.microsoft.com/office/drawing/2014/chart" uri="{C3380CC4-5D6E-409C-BE32-E72D297353CC}">
              <c16:uniqueId val="{0000000A-59C6-4BEC-877F-2B05EF7E1422}"/>
            </c:ext>
          </c:extLst>
        </c:ser>
        <c:ser>
          <c:idx val="1"/>
          <c:order val="1"/>
          <c:tx>
            <c:strRef>
              <c:f>Sheet1!$B$1</c:f>
              <c:strCache>
                <c:ptCount val="1"/>
                <c:pt idx="0">
                  <c:v>OTHER</c:v>
                </c:pt>
              </c:strCache>
            </c:strRef>
          </c:tx>
          <c:spPr>
            <a:solidFill>
              <a:schemeClr val="tx2"/>
            </a:solidFill>
            <a:ln w="19050">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Sheet1!$B$2</c:f>
              <c:numCache>
                <c:formatCode>0.0</c:formatCode>
                <c:ptCount val="1"/>
                <c:pt idx="0">
                  <c:v>15.356265356265355</c:v>
                </c:pt>
              </c:numCache>
            </c:numRef>
          </c:val>
          <c:extLst>
            <c:ext xmlns:c15="http://schemas.microsoft.com/office/drawing/2012/chart" uri="{02D57815-91ED-43cb-92C2-25804820EDAC}">
              <c15:filteredCategoryTitle>
                <c15:cat>
                  <c:multiLvlStrRef>
                    <c:extLst>
                      <c:ext uri="{02D57815-91ED-43cb-92C2-25804820EDAC}">
                        <c15:formulaRef>
                          <c15:sqref>Sheet1!#REF!</c15:sqref>
                        </c15:formulaRef>
                      </c:ext>
                    </c:extLst>
                  </c:multiLvlStrRef>
                </c15:cat>
              </c15:filteredCategoryTitle>
            </c:ext>
            <c:ext xmlns:c16="http://schemas.microsoft.com/office/drawing/2014/chart" uri="{C3380CC4-5D6E-409C-BE32-E72D297353CC}">
              <c16:uniqueId val="{0000000B-59C6-4BEC-877F-2B05EF7E1422}"/>
            </c:ext>
          </c:extLst>
        </c:ser>
        <c:ser>
          <c:idx val="2"/>
          <c:order val="2"/>
          <c:tx>
            <c:strRef>
              <c:f>Sheet1!$C$1</c:f>
              <c:strCache>
                <c:ptCount val="1"/>
                <c:pt idx="0">
                  <c:v>WHITE</c:v>
                </c:pt>
              </c:strCache>
            </c:strRef>
          </c:tx>
          <c:spPr>
            <a:solidFill>
              <a:srgbClr val="E35205"/>
            </a:solidFill>
            <a:ln w="19050">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Sheet1!$C$2</c:f>
              <c:numCache>
                <c:formatCode>0.0</c:formatCode>
                <c:ptCount val="1"/>
                <c:pt idx="0">
                  <c:v>1.8</c:v>
                </c:pt>
              </c:numCache>
            </c:numRef>
          </c:val>
          <c:extLst>
            <c:ext xmlns:c15="http://schemas.microsoft.com/office/drawing/2012/chart" uri="{02D57815-91ED-43cb-92C2-25804820EDAC}">
              <c15:filteredCategoryTitle>
                <c15:cat>
                  <c:multiLvlStrRef>
                    <c:extLst>
                      <c:ext uri="{02D57815-91ED-43cb-92C2-25804820EDAC}">
                        <c15:formulaRef>
                          <c15:sqref>Sheet1!#REF!</c15:sqref>
                        </c15:formulaRef>
                      </c:ext>
                    </c:extLst>
                  </c:multiLvlStrRef>
                </c15:cat>
              </c15:filteredCategoryTitle>
            </c:ext>
            <c:ext xmlns:c16="http://schemas.microsoft.com/office/drawing/2014/chart" uri="{C3380CC4-5D6E-409C-BE32-E72D297353CC}">
              <c16:uniqueId val="{0000000C-59C6-4BEC-877F-2B05EF7E1422}"/>
            </c:ext>
          </c:extLst>
        </c:ser>
        <c:dLbls>
          <c:dLblPos val="outEnd"/>
          <c:showLegendKey val="0"/>
          <c:showVal val="1"/>
          <c:showCatName val="0"/>
          <c:showSerName val="0"/>
          <c:showPercent val="0"/>
          <c:showBubbleSize val="0"/>
        </c:dLbls>
        <c:gapWidth val="100"/>
        <c:axId val="1227409736"/>
        <c:axId val="1227411176"/>
      </c:barChart>
      <c:catAx>
        <c:axId val="1227409736"/>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b="1" i="0" baseline="0" dirty="0">
                    <a:solidFill>
                      <a:schemeClr val="tx2"/>
                    </a:solidFill>
                  </a:rPr>
                  <a:t>Black       Other       White</a:t>
                </a:r>
              </a:p>
            </c:rich>
          </c:tx>
          <c:layout>
            <c:manualLayout>
              <c:xMode val="edge"/>
              <c:yMode val="edge"/>
              <c:x val="0.2331090288502719"/>
              <c:y val="0.87837139631021099"/>
            </c:manualLayout>
          </c:layout>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2"/>
                </a:solidFill>
                <a:latin typeface="+mn-lt"/>
                <a:ea typeface="+mn-ea"/>
                <a:cs typeface="+mn-cs"/>
              </a:defRPr>
            </a:pPr>
            <a:endParaRPr lang="en-US"/>
          </a:p>
        </c:txPr>
        <c:crossAx val="1227411176"/>
        <c:crosses val="autoZero"/>
        <c:auto val="1"/>
        <c:lblAlgn val="ctr"/>
        <c:lblOffset val="100"/>
        <c:noMultiLvlLbl val="0"/>
      </c:catAx>
      <c:valAx>
        <c:axId val="122741117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2"/>
                </a:solidFill>
                <a:latin typeface="+mn-lt"/>
                <a:ea typeface="+mn-ea"/>
                <a:cs typeface="+mn-cs"/>
              </a:defRPr>
            </a:pPr>
            <a:endParaRPr lang="en-US"/>
          </a:p>
        </c:txPr>
        <c:crossAx val="12274097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tx2"/>
                </a:solidFill>
                <a:latin typeface="+mj-lt"/>
              </a:rPr>
              <a:t>Sex</a:t>
            </a:r>
          </a:p>
        </c:rich>
      </c:tx>
      <c:layout>
        <c:manualLayout>
          <c:xMode val="edge"/>
          <c:yMode val="edge"/>
          <c:x val="0.42395007332615214"/>
          <c:y val="3.844748285756916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988420308099619"/>
          <c:y val="0.22141987548897285"/>
          <c:w val="0.8374486958661419"/>
          <c:h val="0.67006307722581304"/>
        </c:manualLayout>
      </c:layout>
      <c:barChart>
        <c:barDir val="col"/>
        <c:grouping val="clustered"/>
        <c:varyColors val="0"/>
        <c:ser>
          <c:idx val="0"/>
          <c:order val="0"/>
          <c:tx>
            <c:strRef>
              <c:f>Sheet1!$B$1</c:f>
              <c:strCache>
                <c:ptCount val="1"/>
                <c:pt idx="0">
                  <c:v>Female</c:v>
                </c:pt>
              </c:strCache>
            </c:strRef>
          </c:tx>
          <c:spPr>
            <a:solidFill>
              <a:schemeClr val="accent6"/>
            </a:solidFill>
            <a:ln w="38100">
              <a:solidFill>
                <a:schemeClr val="bg2"/>
              </a:solidFill>
            </a:ln>
            <a:effectLst/>
          </c:spPr>
          <c:invertIfNegative val="0"/>
          <c:dPt>
            <c:idx val="0"/>
            <c:invertIfNegative val="0"/>
            <c:bubble3D val="0"/>
            <c:spPr>
              <a:solidFill>
                <a:schemeClr val="accent6"/>
              </a:solidFill>
              <a:ln w="0">
                <a:solidFill>
                  <a:schemeClr val="bg2"/>
                </a:solidFill>
              </a:ln>
              <a:effectLst/>
            </c:spPr>
            <c:extLst>
              <c:ext xmlns:c16="http://schemas.microsoft.com/office/drawing/2014/chart" uri="{C3380CC4-5D6E-409C-BE32-E72D297353CC}">
                <c16:uniqueId val="{00000001-A978-4BE3-925D-8DD4A936DB5C}"/>
              </c:ext>
            </c:extLst>
          </c:dPt>
          <c:dLbls>
            <c:dLbl>
              <c:idx val="0"/>
              <c:tx>
                <c:rich>
                  <a:bodyPr/>
                  <a:lstStyle/>
                  <a:p>
                    <a:fld id="{DA0944A9-23DF-4925-983B-7E48F36927D0}"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978-4BE3-925D-8DD4A936DB5C}"/>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KANSAS CITY</c:v>
                </c:pt>
              </c:strCache>
            </c:strRef>
          </c:cat>
          <c:val>
            <c:numRef>
              <c:f>Sheet1!$B$2</c:f>
              <c:numCache>
                <c:formatCode>0.0</c:formatCode>
                <c:ptCount val="1"/>
                <c:pt idx="0">
                  <c:v>5.7112426583519209</c:v>
                </c:pt>
              </c:numCache>
            </c:numRef>
          </c:val>
          <c:extLst>
            <c:ext xmlns:c16="http://schemas.microsoft.com/office/drawing/2014/chart" uri="{C3380CC4-5D6E-409C-BE32-E72D297353CC}">
              <c16:uniqueId val="{0000000A-A978-4BE3-925D-8DD4A936DB5C}"/>
            </c:ext>
          </c:extLst>
        </c:ser>
        <c:ser>
          <c:idx val="1"/>
          <c:order val="1"/>
          <c:tx>
            <c:strRef>
              <c:f>Sheet1!$C$1</c:f>
              <c:strCache>
                <c:ptCount val="1"/>
                <c:pt idx="0">
                  <c:v>Male</c:v>
                </c:pt>
              </c:strCache>
            </c:strRef>
          </c:tx>
          <c:spPr>
            <a:solidFill>
              <a:schemeClr val="accent2"/>
            </a:solidFill>
            <a:ln w="19050">
              <a:noFill/>
            </a:ln>
            <a:effectLst/>
          </c:spPr>
          <c:invertIfNegative val="0"/>
          <c:dPt>
            <c:idx val="0"/>
            <c:invertIfNegative val="0"/>
            <c:bubble3D val="0"/>
            <c:spPr>
              <a:solidFill>
                <a:srgbClr val="E35205"/>
              </a:solidFill>
              <a:ln w="19050">
                <a:noFill/>
              </a:ln>
              <a:effectLst/>
            </c:spPr>
            <c:extLst>
              <c:ext xmlns:c16="http://schemas.microsoft.com/office/drawing/2014/chart" uri="{C3380CC4-5D6E-409C-BE32-E72D297353CC}">
                <c16:uniqueId val="{0000000C-A978-4BE3-925D-8DD4A936DB5C}"/>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KANSAS CITY</c:v>
                </c:pt>
              </c:strCache>
            </c:strRef>
          </c:cat>
          <c:val>
            <c:numRef>
              <c:f>Sheet1!$C$2</c:f>
              <c:numCache>
                <c:formatCode>0.0</c:formatCode>
                <c:ptCount val="1"/>
                <c:pt idx="0">
                  <c:v>8.8134952238868163</c:v>
                </c:pt>
              </c:numCache>
            </c:numRef>
          </c:val>
          <c:extLst>
            <c:ext xmlns:c16="http://schemas.microsoft.com/office/drawing/2014/chart" uri="{C3380CC4-5D6E-409C-BE32-E72D297353CC}">
              <c16:uniqueId val="{0000000B-A978-4BE3-925D-8DD4A936DB5C}"/>
            </c:ext>
          </c:extLst>
        </c:ser>
        <c:dLbls>
          <c:showLegendKey val="0"/>
          <c:showVal val="0"/>
          <c:showCatName val="0"/>
          <c:showSerName val="0"/>
          <c:showPercent val="0"/>
          <c:showBubbleSize val="0"/>
        </c:dLbls>
        <c:gapWidth val="100"/>
        <c:axId val="1227409736"/>
        <c:axId val="1227411176"/>
      </c:barChart>
      <c:catAx>
        <c:axId val="1227409736"/>
        <c:scaling>
          <c:orientation val="minMax"/>
        </c:scaling>
        <c:delete val="1"/>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b="1" i="0" baseline="0" dirty="0">
                    <a:solidFill>
                      <a:schemeClr val="tx2"/>
                    </a:solidFill>
                  </a:rPr>
                  <a:t>Female              Male</a:t>
                </a:r>
              </a:p>
            </c:rich>
          </c:tx>
          <c:layout>
            <c:manualLayout>
              <c:xMode val="edge"/>
              <c:yMode val="edge"/>
              <c:x val="0.3025187749557664"/>
              <c:y val="0.89148295271478584"/>
            </c:manualLayout>
          </c:layout>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crossAx val="1227411176"/>
        <c:crosses val="autoZero"/>
        <c:auto val="1"/>
        <c:lblAlgn val="ctr"/>
        <c:lblOffset val="100"/>
        <c:noMultiLvlLbl val="0"/>
      </c:catAx>
      <c:valAx>
        <c:axId val="122741117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2"/>
                </a:solidFill>
                <a:latin typeface="+mn-lt"/>
                <a:ea typeface="+mn-ea"/>
                <a:cs typeface="+mn-cs"/>
              </a:defRPr>
            </a:pPr>
            <a:endParaRPr lang="en-US"/>
          </a:p>
        </c:txPr>
        <c:crossAx val="12274097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tx2"/>
                </a:solidFill>
                <a:latin typeface="+mj-lt"/>
              </a:rPr>
              <a:t>Age Group</a:t>
            </a:r>
          </a:p>
        </c:rich>
      </c:tx>
      <c:layout>
        <c:manualLayout>
          <c:xMode val="edge"/>
          <c:yMode val="edge"/>
          <c:x val="0.36278500787381157"/>
          <c:y val="3.6162282901918863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645041940828607"/>
          <c:y val="0.17994035515792331"/>
          <c:w val="0.8374486958661419"/>
          <c:h val="0.66563417830192939"/>
        </c:manualLayout>
      </c:layout>
      <c:barChart>
        <c:barDir val="col"/>
        <c:grouping val="clustered"/>
        <c:varyColors val="0"/>
        <c:ser>
          <c:idx val="0"/>
          <c:order val="0"/>
          <c:tx>
            <c:strRef>
              <c:f>Sheet1!$B$1</c:f>
              <c:strCache>
                <c:ptCount val="1"/>
                <c:pt idx="0">
                  <c:v>Rate</c:v>
                </c:pt>
              </c:strCache>
            </c:strRef>
          </c:tx>
          <c:spPr>
            <a:solidFill>
              <a:srgbClr val="00818A"/>
            </a:solidFill>
            <a:ln w="38100">
              <a:noFill/>
            </a:ln>
            <a:effectLst/>
          </c:spPr>
          <c:invertIfNegative val="0"/>
          <c:dPt>
            <c:idx val="0"/>
            <c:invertIfNegative val="0"/>
            <c:bubble3D val="0"/>
            <c:spPr>
              <a:solidFill>
                <a:srgbClr val="00818A"/>
              </a:solidFill>
              <a:ln w="0">
                <a:noFill/>
              </a:ln>
              <a:effectLst/>
            </c:spPr>
            <c:extLst>
              <c:ext xmlns:c16="http://schemas.microsoft.com/office/drawing/2014/chart" uri="{C3380CC4-5D6E-409C-BE32-E72D297353CC}">
                <c16:uniqueId val="{00000005-5173-4DE0-8A0E-86069C95F3AF}"/>
              </c:ext>
            </c:extLst>
          </c:dPt>
          <c:dPt>
            <c:idx val="1"/>
            <c:invertIfNegative val="0"/>
            <c:bubble3D val="0"/>
            <c:spPr>
              <a:solidFill>
                <a:srgbClr val="00818A"/>
              </a:solidFill>
              <a:ln w="0">
                <a:noFill/>
              </a:ln>
              <a:effectLst/>
            </c:spPr>
            <c:extLst>
              <c:ext xmlns:c16="http://schemas.microsoft.com/office/drawing/2014/chart" uri="{C3380CC4-5D6E-409C-BE32-E72D297353CC}">
                <c16:uniqueId val="{00000001-5173-4DE0-8A0E-86069C95F3AF}"/>
              </c:ext>
            </c:extLst>
          </c:dPt>
          <c:dPt>
            <c:idx val="2"/>
            <c:invertIfNegative val="0"/>
            <c:bubble3D val="0"/>
            <c:spPr>
              <a:solidFill>
                <a:srgbClr val="00818A"/>
              </a:solidFill>
              <a:ln w="0">
                <a:noFill/>
              </a:ln>
              <a:effectLst/>
            </c:spPr>
            <c:extLst>
              <c:ext xmlns:c16="http://schemas.microsoft.com/office/drawing/2014/chart" uri="{C3380CC4-5D6E-409C-BE32-E72D297353CC}">
                <c16:uniqueId val="{00000002-5173-4DE0-8A0E-86069C95F3AF}"/>
              </c:ext>
            </c:extLst>
          </c:dPt>
          <c:dPt>
            <c:idx val="3"/>
            <c:invertIfNegative val="0"/>
            <c:bubble3D val="0"/>
            <c:spPr>
              <a:solidFill>
                <a:srgbClr val="00818A"/>
              </a:solidFill>
              <a:ln w="0">
                <a:noFill/>
              </a:ln>
              <a:effectLst/>
            </c:spPr>
            <c:extLst>
              <c:ext xmlns:c16="http://schemas.microsoft.com/office/drawing/2014/chart" uri="{C3380CC4-5D6E-409C-BE32-E72D297353CC}">
                <c16:uniqueId val="{00000003-5173-4DE0-8A0E-86069C95F3AF}"/>
              </c:ext>
            </c:extLst>
          </c:dPt>
          <c:dPt>
            <c:idx val="4"/>
            <c:invertIfNegative val="0"/>
            <c:bubble3D val="0"/>
            <c:spPr>
              <a:solidFill>
                <a:srgbClr val="00818A"/>
              </a:solidFill>
              <a:ln w="0">
                <a:noFill/>
              </a:ln>
              <a:effectLst/>
            </c:spPr>
            <c:extLst>
              <c:ext xmlns:c16="http://schemas.microsoft.com/office/drawing/2014/chart" uri="{C3380CC4-5D6E-409C-BE32-E72D297353CC}">
                <c16:uniqueId val="{00000004-5173-4DE0-8A0E-86069C95F3AF}"/>
              </c:ext>
            </c:extLst>
          </c:dPt>
          <c:dLbls>
            <c:dLbl>
              <c:idx val="0"/>
              <c:tx>
                <c:rich>
                  <a:bodyPr/>
                  <a:lstStyle/>
                  <a:p>
                    <a:fld id="{DA0944A9-23DF-4925-983B-7E48F36927D0}"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5173-4DE0-8A0E-86069C95F3AF}"/>
                </c:ext>
              </c:extLst>
            </c:dLbl>
            <c:dLbl>
              <c:idx val="1"/>
              <c:tx>
                <c:rich>
                  <a:bodyPr/>
                  <a:lstStyle/>
                  <a:p>
                    <a:fld id="{4ADF5C27-BE1F-4A2D-BDEA-A18080C0C841}"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173-4DE0-8A0E-86069C95F3AF}"/>
                </c:ext>
              </c:extLst>
            </c:dLbl>
            <c:dLbl>
              <c:idx val="2"/>
              <c:tx>
                <c:rich>
                  <a:bodyPr/>
                  <a:lstStyle/>
                  <a:p>
                    <a:fld id="{47269162-2730-4A9C-AFE8-D6E6C7CEFC4B}"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5173-4DE0-8A0E-86069C95F3AF}"/>
                </c:ext>
              </c:extLst>
            </c:dLbl>
            <c:dLbl>
              <c:idx val="3"/>
              <c:tx>
                <c:rich>
                  <a:bodyPr/>
                  <a:lstStyle/>
                  <a:p>
                    <a:fld id="{C52FCAFE-2BE6-4D71-A1BD-44AE05A2F0F9}"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5173-4DE0-8A0E-86069C95F3AF}"/>
                </c:ext>
              </c:extLst>
            </c:dLbl>
            <c:dLbl>
              <c:idx val="4"/>
              <c:tx>
                <c:rich>
                  <a:bodyPr/>
                  <a:lstStyle/>
                  <a:p>
                    <a:fld id="{DA02426A-7D22-44EE-A291-6E08DE182BEF}"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5173-4DE0-8A0E-86069C95F3AF}"/>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  &lt;2</c:v>
                </c:pt>
                <c:pt idx="1">
                  <c:v>  2-12</c:v>
                </c:pt>
                <c:pt idx="2">
                  <c:v>13-18</c:v>
                </c:pt>
                <c:pt idx="3">
                  <c:v>19-24</c:v>
                </c:pt>
                <c:pt idx="4">
                  <c:v>25-34</c:v>
                </c:pt>
                <c:pt idx="5">
                  <c:v>35-44</c:v>
                </c:pt>
                <c:pt idx="6">
                  <c:v>45-54</c:v>
                </c:pt>
                <c:pt idx="7">
                  <c:v>55-64</c:v>
                </c:pt>
                <c:pt idx="8">
                  <c:v>65+</c:v>
                </c:pt>
              </c:strCache>
            </c:strRef>
          </c:cat>
          <c:val>
            <c:numRef>
              <c:f>Sheet1!$B$2:$B$10</c:f>
              <c:numCache>
                <c:formatCode>0.0</c:formatCode>
                <c:ptCount val="9"/>
                <c:pt idx="0">
                  <c:v>0</c:v>
                </c:pt>
                <c:pt idx="1">
                  <c:v>0</c:v>
                </c:pt>
                <c:pt idx="2">
                  <c:v>0</c:v>
                </c:pt>
                <c:pt idx="3">
                  <c:v>2.1612275772638858</c:v>
                </c:pt>
                <c:pt idx="4">
                  <c:v>7.6734192756292199</c:v>
                </c:pt>
                <c:pt idx="5">
                  <c:v>8.1067309028582031</c:v>
                </c:pt>
                <c:pt idx="6">
                  <c:v>16.517022443330095</c:v>
                </c:pt>
                <c:pt idx="7">
                  <c:v>11.954798278509047</c:v>
                </c:pt>
                <c:pt idx="8">
                  <c:v>8.6646770000962743</c:v>
                </c:pt>
              </c:numCache>
            </c:numRef>
          </c:val>
          <c:extLst>
            <c:ext xmlns:c16="http://schemas.microsoft.com/office/drawing/2014/chart" uri="{C3380CC4-5D6E-409C-BE32-E72D297353CC}">
              <c16:uniqueId val="{00000000-5173-4DE0-8A0E-86069C95F3AF}"/>
            </c:ext>
          </c:extLst>
        </c:ser>
        <c:dLbls>
          <c:showLegendKey val="0"/>
          <c:showVal val="0"/>
          <c:showCatName val="0"/>
          <c:showSerName val="0"/>
          <c:showPercent val="0"/>
          <c:showBubbleSize val="0"/>
        </c:dLbls>
        <c:gapWidth val="100"/>
        <c:axId val="1227409736"/>
        <c:axId val="1227411176"/>
      </c:barChart>
      <c:catAx>
        <c:axId val="122740973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2"/>
                </a:solidFill>
                <a:latin typeface="+mn-lt"/>
                <a:ea typeface="+mn-ea"/>
                <a:cs typeface="+mn-cs"/>
              </a:defRPr>
            </a:pPr>
            <a:endParaRPr lang="en-US"/>
          </a:p>
        </c:txPr>
        <c:crossAx val="1227411176"/>
        <c:crosses val="autoZero"/>
        <c:auto val="1"/>
        <c:lblAlgn val="ctr"/>
        <c:lblOffset val="100"/>
        <c:noMultiLvlLbl val="0"/>
      </c:catAx>
      <c:valAx>
        <c:axId val="122741117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2"/>
                </a:solidFill>
                <a:latin typeface="+mn-lt"/>
                <a:ea typeface="+mn-ea"/>
                <a:cs typeface="+mn-cs"/>
              </a:defRPr>
            </a:pPr>
            <a:endParaRPr lang="en-US"/>
          </a:p>
        </c:txPr>
        <c:crossAx val="12274097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tx2"/>
                </a:solidFill>
                <a:latin typeface="+mj-lt"/>
              </a:rPr>
              <a:t>Race</a:t>
            </a:r>
          </a:p>
        </c:rich>
      </c:tx>
      <c:layout>
        <c:manualLayout>
          <c:xMode val="edge"/>
          <c:yMode val="edge"/>
          <c:x val="0.42738385699886228"/>
          <c:y val="2.477360873873671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988420308099619"/>
          <c:y val="0.18853338961726923"/>
          <c:w val="0.8374486958661419"/>
          <c:h val="0.70679668470747248"/>
        </c:manualLayout>
      </c:layout>
      <c:barChart>
        <c:barDir val="col"/>
        <c:grouping val="clustered"/>
        <c:varyColors val="0"/>
        <c:ser>
          <c:idx val="0"/>
          <c:order val="0"/>
          <c:tx>
            <c:strRef>
              <c:f>Sheet1!$A$1</c:f>
              <c:strCache>
                <c:ptCount val="1"/>
                <c:pt idx="0">
                  <c:v>BLACK</c:v>
                </c:pt>
              </c:strCache>
            </c:strRef>
          </c:tx>
          <c:spPr>
            <a:solidFill>
              <a:schemeClr val="accent6"/>
            </a:solidFill>
            <a:ln w="38100">
              <a:solidFill>
                <a:schemeClr val="bg2"/>
              </a:solidFill>
            </a:ln>
            <a:effectLst/>
          </c:spPr>
          <c:invertIfNegative val="0"/>
          <c:dPt>
            <c:idx val="0"/>
            <c:invertIfNegative val="0"/>
            <c:bubble3D val="0"/>
            <c:spPr>
              <a:solidFill>
                <a:schemeClr val="accent6"/>
              </a:solidFill>
              <a:ln w="0">
                <a:solidFill>
                  <a:schemeClr val="bg2"/>
                </a:solidFill>
              </a:ln>
              <a:effectLst/>
            </c:spPr>
            <c:extLst>
              <c:ext xmlns:c16="http://schemas.microsoft.com/office/drawing/2014/chart" uri="{C3380CC4-5D6E-409C-BE32-E72D297353CC}">
                <c16:uniqueId val="{00000001-59C6-4BEC-877F-2B05EF7E1422}"/>
              </c:ext>
            </c:extLst>
          </c:dPt>
          <c:dLbls>
            <c:dLbl>
              <c:idx val="0"/>
              <c:tx>
                <c:rich>
                  <a:bodyPr/>
                  <a:lstStyle/>
                  <a:p>
                    <a:fld id="{DA0944A9-23DF-4925-983B-7E48F36927D0}"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9C6-4BEC-877F-2B05EF7E1422}"/>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Sheet1!$A$2</c:f>
              <c:numCache>
                <c:formatCode>0.0</c:formatCode>
                <c:ptCount val="1"/>
                <c:pt idx="0">
                  <c:v>7.805068416302837</c:v>
                </c:pt>
              </c:numCache>
            </c:numRef>
          </c:val>
          <c:extLst>
            <c:ext xmlns:c15="http://schemas.microsoft.com/office/drawing/2012/chart" uri="{02D57815-91ED-43cb-92C2-25804820EDAC}">
              <c15:filteredCategoryTitle>
                <c15:cat>
                  <c:multiLvlStrRef>
                    <c:extLst>
                      <c:ext uri="{02D57815-91ED-43cb-92C2-25804820EDAC}">
                        <c15:formulaRef>
                          <c15:sqref>Sheet1!#REF!</c15:sqref>
                        </c15:formulaRef>
                      </c:ext>
                    </c:extLst>
                  </c:multiLvlStrRef>
                </c15:cat>
              </c15:filteredCategoryTitle>
            </c:ext>
            <c:ext xmlns:c16="http://schemas.microsoft.com/office/drawing/2014/chart" uri="{C3380CC4-5D6E-409C-BE32-E72D297353CC}">
              <c16:uniqueId val="{0000000A-59C6-4BEC-877F-2B05EF7E1422}"/>
            </c:ext>
          </c:extLst>
        </c:ser>
        <c:ser>
          <c:idx val="1"/>
          <c:order val="1"/>
          <c:tx>
            <c:strRef>
              <c:f>Sheet1!$B$1</c:f>
              <c:strCache>
                <c:ptCount val="1"/>
                <c:pt idx="0">
                  <c:v>OTHER</c:v>
                </c:pt>
              </c:strCache>
            </c:strRef>
          </c:tx>
          <c:spPr>
            <a:solidFill>
              <a:schemeClr val="tx2"/>
            </a:solidFill>
            <a:ln w="19050">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Sheet1!$B$2</c:f>
              <c:numCache>
                <c:formatCode>0.0</c:formatCode>
                <c:ptCount val="1"/>
                <c:pt idx="0">
                  <c:v>34.696836392024679</c:v>
                </c:pt>
              </c:numCache>
            </c:numRef>
          </c:val>
          <c:extLst>
            <c:ext xmlns:c15="http://schemas.microsoft.com/office/drawing/2012/chart" uri="{02D57815-91ED-43cb-92C2-25804820EDAC}">
              <c15:filteredCategoryTitle>
                <c15:cat>
                  <c:multiLvlStrRef>
                    <c:extLst>
                      <c:ext uri="{02D57815-91ED-43cb-92C2-25804820EDAC}">
                        <c15:formulaRef>
                          <c15:sqref>Sheet1!#REF!</c15:sqref>
                        </c15:formulaRef>
                      </c:ext>
                    </c:extLst>
                  </c:multiLvlStrRef>
                </c15:cat>
              </c15:filteredCategoryTitle>
            </c:ext>
            <c:ext xmlns:c16="http://schemas.microsoft.com/office/drawing/2014/chart" uri="{C3380CC4-5D6E-409C-BE32-E72D297353CC}">
              <c16:uniqueId val="{0000000B-59C6-4BEC-877F-2B05EF7E1422}"/>
            </c:ext>
          </c:extLst>
        </c:ser>
        <c:ser>
          <c:idx val="2"/>
          <c:order val="2"/>
          <c:tx>
            <c:strRef>
              <c:f>Sheet1!$C$1</c:f>
              <c:strCache>
                <c:ptCount val="1"/>
                <c:pt idx="0">
                  <c:v>WHITE</c:v>
                </c:pt>
              </c:strCache>
            </c:strRef>
          </c:tx>
          <c:spPr>
            <a:solidFill>
              <a:srgbClr val="E35205"/>
            </a:solidFill>
            <a:ln w="19050">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Sheet1!$C$2</c:f>
              <c:numCache>
                <c:formatCode>0.0</c:formatCode>
                <c:ptCount val="1"/>
                <c:pt idx="0">
                  <c:v>2.9405978945319076</c:v>
                </c:pt>
              </c:numCache>
            </c:numRef>
          </c:val>
          <c:extLst>
            <c:ext xmlns:c15="http://schemas.microsoft.com/office/drawing/2012/chart" uri="{02D57815-91ED-43cb-92C2-25804820EDAC}">
              <c15:filteredCategoryTitle>
                <c15:cat>
                  <c:multiLvlStrRef>
                    <c:extLst>
                      <c:ext uri="{02D57815-91ED-43cb-92C2-25804820EDAC}">
                        <c15:formulaRef>
                          <c15:sqref>Sheet1!#REF!</c15:sqref>
                        </c15:formulaRef>
                      </c:ext>
                    </c:extLst>
                  </c:multiLvlStrRef>
                </c15:cat>
              </c15:filteredCategoryTitle>
            </c:ext>
            <c:ext xmlns:c16="http://schemas.microsoft.com/office/drawing/2014/chart" uri="{C3380CC4-5D6E-409C-BE32-E72D297353CC}">
              <c16:uniqueId val="{0000000C-59C6-4BEC-877F-2B05EF7E1422}"/>
            </c:ext>
          </c:extLst>
        </c:ser>
        <c:dLbls>
          <c:dLblPos val="outEnd"/>
          <c:showLegendKey val="0"/>
          <c:showVal val="1"/>
          <c:showCatName val="0"/>
          <c:showSerName val="0"/>
          <c:showPercent val="0"/>
          <c:showBubbleSize val="0"/>
        </c:dLbls>
        <c:gapWidth val="100"/>
        <c:axId val="1227409736"/>
        <c:axId val="1227411176"/>
      </c:barChart>
      <c:catAx>
        <c:axId val="1227409736"/>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b="1" i="0" baseline="0" dirty="0">
                    <a:solidFill>
                      <a:schemeClr val="tx2"/>
                    </a:solidFill>
                  </a:rPr>
                  <a:t>Black       Other       White</a:t>
                </a:r>
              </a:p>
            </c:rich>
          </c:tx>
          <c:layout>
            <c:manualLayout>
              <c:xMode val="edge"/>
              <c:yMode val="edge"/>
              <c:x val="0.2331090288502719"/>
              <c:y val="0.87837139631021099"/>
            </c:manualLayout>
          </c:layout>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2"/>
                </a:solidFill>
                <a:latin typeface="+mn-lt"/>
                <a:ea typeface="+mn-ea"/>
                <a:cs typeface="+mn-cs"/>
              </a:defRPr>
            </a:pPr>
            <a:endParaRPr lang="en-US"/>
          </a:p>
        </c:txPr>
        <c:crossAx val="1227411176"/>
        <c:crosses val="autoZero"/>
        <c:auto val="1"/>
        <c:lblAlgn val="ctr"/>
        <c:lblOffset val="100"/>
        <c:noMultiLvlLbl val="0"/>
      </c:catAx>
      <c:valAx>
        <c:axId val="122741117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2"/>
                </a:solidFill>
                <a:latin typeface="+mn-lt"/>
                <a:ea typeface="+mn-ea"/>
                <a:cs typeface="+mn-cs"/>
              </a:defRPr>
            </a:pPr>
            <a:endParaRPr lang="en-US"/>
          </a:p>
        </c:txPr>
        <c:crossAx val="12274097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tx2"/>
                </a:solidFill>
                <a:latin typeface="+mj-lt"/>
              </a:rPr>
              <a:t>Sex</a:t>
            </a:r>
          </a:p>
        </c:rich>
      </c:tx>
      <c:layout>
        <c:manualLayout>
          <c:xMode val="edge"/>
          <c:yMode val="edge"/>
          <c:x val="0.42395007332615214"/>
          <c:y val="3.844748285756916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988420308099619"/>
          <c:y val="0.22141987548897285"/>
          <c:w val="0.8374486958661419"/>
          <c:h val="0.67006307722581304"/>
        </c:manualLayout>
      </c:layout>
      <c:barChart>
        <c:barDir val="col"/>
        <c:grouping val="clustered"/>
        <c:varyColors val="0"/>
        <c:ser>
          <c:idx val="0"/>
          <c:order val="0"/>
          <c:tx>
            <c:strRef>
              <c:f>Sheet1!$B$1</c:f>
              <c:strCache>
                <c:ptCount val="1"/>
                <c:pt idx="0">
                  <c:v>Female</c:v>
                </c:pt>
              </c:strCache>
            </c:strRef>
          </c:tx>
          <c:spPr>
            <a:solidFill>
              <a:schemeClr val="accent6"/>
            </a:solidFill>
            <a:ln w="38100">
              <a:solidFill>
                <a:schemeClr val="bg2"/>
              </a:solidFill>
            </a:ln>
            <a:effectLst/>
          </c:spPr>
          <c:invertIfNegative val="0"/>
          <c:dPt>
            <c:idx val="0"/>
            <c:invertIfNegative val="0"/>
            <c:bubble3D val="0"/>
            <c:spPr>
              <a:solidFill>
                <a:schemeClr val="accent6"/>
              </a:solidFill>
              <a:ln w="0">
                <a:solidFill>
                  <a:schemeClr val="bg2"/>
                </a:solidFill>
              </a:ln>
              <a:effectLst/>
            </c:spPr>
            <c:extLst>
              <c:ext xmlns:c16="http://schemas.microsoft.com/office/drawing/2014/chart" uri="{C3380CC4-5D6E-409C-BE32-E72D297353CC}">
                <c16:uniqueId val="{00000001-A978-4BE3-925D-8DD4A936DB5C}"/>
              </c:ext>
            </c:extLst>
          </c:dPt>
          <c:dLbls>
            <c:dLbl>
              <c:idx val="0"/>
              <c:tx>
                <c:rich>
                  <a:bodyPr/>
                  <a:lstStyle/>
                  <a:p>
                    <a:fld id="{DA0944A9-23DF-4925-983B-7E48F36927D0}"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978-4BE3-925D-8DD4A936DB5C}"/>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NORTHWEST</c:v>
                </c:pt>
              </c:strCache>
            </c:strRef>
          </c:cat>
          <c:val>
            <c:numRef>
              <c:f>Sheet1!$B$2</c:f>
              <c:numCache>
                <c:formatCode>0.0</c:formatCode>
                <c:ptCount val="1"/>
                <c:pt idx="0">
                  <c:v>3.7979491074819598</c:v>
                </c:pt>
              </c:numCache>
            </c:numRef>
          </c:val>
          <c:extLst>
            <c:ext xmlns:c16="http://schemas.microsoft.com/office/drawing/2014/chart" uri="{C3380CC4-5D6E-409C-BE32-E72D297353CC}">
              <c16:uniqueId val="{0000000A-A978-4BE3-925D-8DD4A936DB5C}"/>
            </c:ext>
          </c:extLst>
        </c:ser>
        <c:ser>
          <c:idx val="1"/>
          <c:order val="1"/>
          <c:tx>
            <c:strRef>
              <c:f>Sheet1!$C$1</c:f>
              <c:strCache>
                <c:ptCount val="1"/>
                <c:pt idx="0">
                  <c:v>Male</c:v>
                </c:pt>
              </c:strCache>
            </c:strRef>
          </c:tx>
          <c:spPr>
            <a:solidFill>
              <a:schemeClr val="accent2"/>
            </a:solidFill>
            <a:ln w="19050">
              <a:noFill/>
            </a:ln>
            <a:effectLst/>
          </c:spPr>
          <c:invertIfNegative val="0"/>
          <c:dPt>
            <c:idx val="0"/>
            <c:invertIfNegative val="0"/>
            <c:bubble3D val="0"/>
            <c:spPr>
              <a:solidFill>
                <a:srgbClr val="E35205"/>
              </a:solidFill>
              <a:ln w="19050">
                <a:noFill/>
              </a:ln>
              <a:effectLst/>
            </c:spPr>
            <c:extLst>
              <c:ext xmlns:c16="http://schemas.microsoft.com/office/drawing/2014/chart" uri="{C3380CC4-5D6E-409C-BE32-E72D297353CC}">
                <c16:uniqueId val="{0000000C-A978-4BE3-925D-8DD4A936DB5C}"/>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NORTHWEST</c:v>
                </c:pt>
              </c:strCache>
            </c:strRef>
          </c:cat>
          <c:val>
            <c:numRef>
              <c:f>Sheet1!$C$2</c:f>
              <c:numCache>
                <c:formatCode>0.0</c:formatCode>
                <c:ptCount val="1"/>
                <c:pt idx="0">
                  <c:v>2.8058623818030468</c:v>
                </c:pt>
              </c:numCache>
            </c:numRef>
          </c:val>
          <c:extLst>
            <c:ext xmlns:c16="http://schemas.microsoft.com/office/drawing/2014/chart" uri="{C3380CC4-5D6E-409C-BE32-E72D297353CC}">
              <c16:uniqueId val="{0000000B-A978-4BE3-925D-8DD4A936DB5C}"/>
            </c:ext>
          </c:extLst>
        </c:ser>
        <c:dLbls>
          <c:showLegendKey val="0"/>
          <c:showVal val="0"/>
          <c:showCatName val="0"/>
          <c:showSerName val="0"/>
          <c:showPercent val="0"/>
          <c:showBubbleSize val="0"/>
        </c:dLbls>
        <c:gapWidth val="100"/>
        <c:axId val="1227409736"/>
        <c:axId val="1227411176"/>
      </c:barChart>
      <c:catAx>
        <c:axId val="1227409736"/>
        <c:scaling>
          <c:orientation val="minMax"/>
        </c:scaling>
        <c:delete val="1"/>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b="1" i="0" baseline="0" dirty="0">
                    <a:solidFill>
                      <a:schemeClr val="tx2"/>
                    </a:solidFill>
                  </a:rPr>
                  <a:t>Female              Male</a:t>
                </a:r>
              </a:p>
            </c:rich>
          </c:tx>
          <c:layout>
            <c:manualLayout>
              <c:xMode val="edge"/>
              <c:yMode val="edge"/>
              <c:x val="0.3025187749557664"/>
              <c:y val="0.89148295271478584"/>
            </c:manualLayout>
          </c:layout>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crossAx val="1227411176"/>
        <c:crosses val="autoZero"/>
        <c:auto val="1"/>
        <c:lblAlgn val="ctr"/>
        <c:lblOffset val="100"/>
        <c:noMultiLvlLbl val="0"/>
      </c:catAx>
      <c:valAx>
        <c:axId val="122741117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2"/>
                </a:solidFill>
                <a:latin typeface="+mn-lt"/>
                <a:ea typeface="+mn-ea"/>
                <a:cs typeface="+mn-cs"/>
              </a:defRPr>
            </a:pPr>
            <a:endParaRPr lang="en-US"/>
          </a:p>
        </c:txPr>
        <c:crossAx val="12274097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tx2"/>
                </a:solidFill>
                <a:latin typeface="+mj-lt"/>
              </a:rPr>
              <a:t>Age Group</a:t>
            </a:r>
          </a:p>
        </c:rich>
      </c:tx>
      <c:layout>
        <c:manualLayout>
          <c:xMode val="edge"/>
          <c:yMode val="edge"/>
          <c:x val="0.36278500787381157"/>
          <c:y val="3.6162282901918863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645041940828607"/>
          <c:y val="0.17994035515792331"/>
          <c:w val="0.8374486958661419"/>
          <c:h val="0.66563417830192939"/>
        </c:manualLayout>
      </c:layout>
      <c:barChart>
        <c:barDir val="col"/>
        <c:grouping val="clustered"/>
        <c:varyColors val="0"/>
        <c:ser>
          <c:idx val="0"/>
          <c:order val="0"/>
          <c:tx>
            <c:strRef>
              <c:f>Sheet1!$B$1</c:f>
              <c:strCache>
                <c:ptCount val="1"/>
                <c:pt idx="0">
                  <c:v>Rate</c:v>
                </c:pt>
              </c:strCache>
            </c:strRef>
          </c:tx>
          <c:spPr>
            <a:solidFill>
              <a:srgbClr val="E35205"/>
            </a:solidFill>
            <a:ln w="38100">
              <a:noFill/>
            </a:ln>
            <a:effectLst/>
          </c:spPr>
          <c:invertIfNegative val="0"/>
          <c:dPt>
            <c:idx val="0"/>
            <c:invertIfNegative val="0"/>
            <c:bubble3D val="0"/>
            <c:spPr>
              <a:solidFill>
                <a:srgbClr val="E35205"/>
              </a:solidFill>
              <a:ln w="0">
                <a:noFill/>
              </a:ln>
              <a:effectLst/>
            </c:spPr>
            <c:extLst>
              <c:ext xmlns:c16="http://schemas.microsoft.com/office/drawing/2014/chart" uri="{C3380CC4-5D6E-409C-BE32-E72D297353CC}">
                <c16:uniqueId val="{00000005-5173-4DE0-8A0E-86069C95F3AF}"/>
              </c:ext>
            </c:extLst>
          </c:dPt>
          <c:dPt>
            <c:idx val="1"/>
            <c:invertIfNegative val="0"/>
            <c:bubble3D val="0"/>
            <c:spPr>
              <a:solidFill>
                <a:srgbClr val="E35205"/>
              </a:solidFill>
              <a:ln w="0">
                <a:noFill/>
              </a:ln>
              <a:effectLst/>
            </c:spPr>
            <c:extLst>
              <c:ext xmlns:c16="http://schemas.microsoft.com/office/drawing/2014/chart" uri="{C3380CC4-5D6E-409C-BE32-E72D297353CC}">
                <c16:uniqueId val="{00000001-5173-4DE0-8A0E-86069C95F3AF}"/>
              </c:ext>
            </c:extLst>
          </c:dPt>
          <c:dPt>
            <c:idx val="2"/>
            <c:invertIfNegative val="0"/>
            <c:bubble3D val="0"/>
            <c:spPr>
              <a:solidFill>
                <a:srgbClr val="E35205"/>
              </a:solidFill>
              <a:ln w="0">
                <a:noFill/>
              </a:ln>
              <a:effectLst/>
            </c:spPr>
            <c:extLst>
              <c:ext xmlns:c16="http://schemas.microsoft.com/office/drawing/2014/chart" uri="{C3380CC4-5D6E-409C-BE32-E72D297353CC}">
                <c16:uniqueId val="{00000002-5173-4DE0-8A0E-86069C95F3AF}"/>
              </c:ext>
            </c:extLst>
          </c:dPt>
          <c:dPt>
            <c:idx val="3"/>
            <c:invertIfNegative val="0"/>
            <c:bubble3D val="0"/>
            <c:spPr>
              <a:solidFill>
                <a:srgbClr val="E35205"/>
              </a:solidFill>
              <a:ln w="0">
                <a:noFill/>
              </a:ln>
              <a:effectLst/>
            </c:spPr>
            <c:extLst>
              <c:ext xmlns:c16="http://schemas.microsoft.com/office/drawing/2014/chart" uri="{C3380CC4-5D6E-409C-BE32-E72D297353CC}">
                <c16:uniqueId val="{00000003-5173-4DE0-8A0E-86069C95F3AF}"/>
              </c:ext>
            </c:extLst>
          </c:dPt>
          <c:dPt>
            <c:idx val="4"/>
            <c:invertIfNegative val="0"/>
            <c:bubble3D val="0"/>
            <c:spPr>
              <a:solidFill>
                <a:srgbClr val="E35205"/>
              </a:solidFill>
              <a:ln w="0">
                <a:noFill/>
              </a:ln>
              <a:effectLst/>
            </c:spPr>
            <c:extLst>
              <c:ext xmlns:c16="http://schemas.microsoft.com/office/drawing/2014/chart" uri="{C3380CC4-5D6E-409C-BE32-E72D297353CC}">
                <c16:uniqueId val="{00000004-5173-4DE0-8A0E-86069C95F3AF}"/>
              </c:ext>
            </c:extLst>
          </c:dPt>
          <c:dLbls>
            <c:dLbl>
              <c:idx val="0"/>
              <c:tx>
                <c:rich>
                  <a:bodyPr/>
                  <a:lstStyle/>
                  <a:p>
                    <a:fld id="{DA0944A9-23DF-4925-983B-7E48F36927D0}"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5173-4DE0-8A0E-86069C95F3AF}"/>
                </c:ext>
              </c:extLst>
            </c:dLbl>
            <c:dLbl>
              <c:idx val="1"/>
              <c:tx>
                <c:rich>
                  <a:bodyPr/>
                  <a:lstStyle/>
                  <a:p>
                    <a:fld id="{4ADF5C27-BE1F-4A2D-BDEA-A18080C0C841}"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173-4DE0-8A0E-86069C95F3AF}"/>
                </c:ext>
              </c:extLst>
            </c:dLbl>
            <c:dLbl>
              <c:idx val="2"/>
              <c:tx>
                <c:rich>
                  <a:bodyPr/>
                  <a:lstStyle/>
                  <a:p>
                    <a:fld id="{47269162-2730-4A9C-AFE8-D6E6C7CEFC4B}"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5173-4DE0-8A0E-86069C95F3AF}"/>
                </c:ext>
              </c:extLst>
            </c:dLbl>
            <c:dLbl>
              <c:idx val="3"/>
              <c:tx>
                <c:rich>
                  <a:bodyPr/>
                  <a:lstStyle/>
                  <a:p>
                    <a:fld id="{C52FCAFE-2BE6-4D71-A1BD-44AE05A2F0F9}"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5173-4DE0-8A0E-86069C95F3AF}"/>
                </c:ext>
              </c:extLst>
            </c:dLbl>
            <c:dLbl>
              <c:idx val="4"/>
              <c:tx>
                <c:rich>
                  <a:bodyPr/>
                  <a:lstStyle/>
                  <a:p>
                    <a:fld id="{DA02426A-7D22-44EE-A291-6E08DE182BEF}"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5173-4DE0-8A0E-86069C95F3AF}"/>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  &lt;2</c:v>
                </c:pt>
                <c:pt idx="1">
                  <c:v>  2-12</c:v>
                </c:pt>
                <c:pt idx="2">
                  <c:v>13-18</c:v>
                </c:pt>
                <c:pt idx="3">
                  <c:v>19-24</c:v>
                </c:pt>
                <c:pt idx="4">
                  <c:v>25-34</c:v>
                </c:pt>
                <c:pt idx="5">
                  <c:v>35-44</c:v>
                </c:pt>
                <c:pt idx="6">
                  <c:v>45-54</c:v>
                </c:pt>
                <c:pt idx="7">
                  <c:v>55-64</c:v>
                </c:pt>
                <c:pt idx="8">
                  <c:v>65+</c:v>
                </c:pt>
              </c:strCache>
            </c:strRef>
          </c:cat>
          <c:val>
            <c:numRef>
              <c:f>Sheet1!$B$2:$B$10</c:f>
              <c:numCache>
                <c:formatCode>0.0</c:formatCode>
                <c:ptCount val="9"/>
                <c:pt idx="0">
                  <c:v>0</c:v>
                </c:pt>
                <c:pt idx="1">
                  <c:v>0</c:v>
                </c:pt>
                <c:pt idx="2">
                  <c:v>0</c:v>
                </c:pt>
                <c:pt idx="3">
                  <c:v>0</c:v>
                </c:pt>
                <c:pt idx="4">
                  <c:v>0</c:v>
                </c:pt>
                <c:pt idx="5">
                  <c:v>11.742142549610552</c:v>
                </c:pt>
                <c:pt idx="6">
                  <c:v>0</c:v>
                </c:pt>
                <c:pt idx="7">
                  <c:v>7.177205196296562</c:v>
                </c:pt>
                <c:pt idx="8">
                  <c:v>4.8028432832236678</c:v>
                </c:pt>
              </c:numCache>
            </c:numRef>
          </c:val>
          <c:extLst>
            <c:ext xmlns:c16="http://schemas.microsoft.com/office/drawing/2014/chart" uri="{C3380CC4-5D6E-409C-BE32-E72D297353CC}">
              <c16:uniqueId val="{00000000-5173-4DE0-8A0E-86069C95F3AF}"/>
            </c:ext>
          </c:extLst>
        </c:ser>
        <c:dLbls>
          <c:showLegendKey val="0"/>
          <c:showVal val="0"/>
          <c:showCatName val="0"/>
          <c:showSerName val="0"/>
          <c:showPercent val="0"/>
          <c:showBubbleSize val="0"/>
        </c:dLbls>
        <c:gapWidth val="100"/>
        <c:axId val="1227409736"/>
        <c:axId val="1227411176"/>
      </c:barChart>
      <c:catAx>
        <c:axId val="122740973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2"/>
                </a:solidFill>
                <a:latin typeface="+mn-lt"/>
                <a:ea typeface="+mn-ea"/>
                <a:cs typeface="+mn-cs"/>
              </a:defRPr>
            </a:pPr>
            <a:endParaRPr lang="en-US"/>
          </a:p>
        </c:txPr>
        <c:crossAx val="1227411176"/>
        <c:crosses val="autoZero"/>
        <c:auto val="1"/>
        <c:lblAlgn val="ctr"/>
        <c:lblOffset val="100"/>
        <c:noMultiLvlLbl val="0"/>
      </c:catAx>
      <c:valAx>
        <c:axId val="122741117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2"/>
                </a:solidFill>
                <a:latin typeface="+mn-lt"/>
                <a:ea typeface="+mn-ea"/>
                <a:cs typeface="+mn-cs"/>
              </a:defRPr>
            </a:pPr>
            <a:endParaRPr lang="en-US"/>
          </a:p>
        </c:txPr>
        <c:crossAx val="12274097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tx2"/>
                </a:solidFill>
                <a:latin typeface="+mj-lt"/>
              </a:rPr>
              <a:t>Acute and Chronic HBV Case Counts by Year</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0958280019685039"/>
          <c:y val="0.17974729005127321"/>
          <c:w val="0.8374486958661419"/>
          <c:h val="0.67186753778275587"/>
        </c:manualLayout>
      </c:layout>
      <c:barChart>
        <c:barDir val="col"/>
        <c:grouping val="clustered"/>
        <c:varyColors val="0"/>
        <c:ser>
          <c:idx val="0"/>
          <c:order val="0"/>
          <c:tx>
            <c:strRef>
              <c:f>Sheet1!$B$1</c:f>
              <c:strCache>
                <c:ptCount val="1"/>
                <c:pt idx="0">
                  <c:v>HBV Acute</c:v>
                </c:pt>
              </c:strCache>
            </c:strRef>
          </c:tx>
          <c:spPr>
            <a:solidFill>
              <a:schemeClr val="accent3"/>
            </a:solidFill>
            <a:ln w="38100">
              <a:solidFill>
                <a:schemeClr val="bg2"/>
              </a:solidFill>
            </a:ln>
            <a:effectLst/>
          </c:spPr>
          <c:invertIfNegative val="0"/>
          <c:dPt>
            <c:idx val="0"/>
            <c:invertIfNegative val="0"/>
            <c:bubble3D val="0"/>
            <c:spPr>
              <a:solidFill>
                <a:schemeClr val="accent3"/>
              </a:solidFill>
              <a:ln w="0">
                <a:solidFill>
                  <a:schemeClr val="bg2"/>
                </a:solidFill>
              </a:ln>
              <a:effectLst/>
            </c:spPr>
            <c:extLst>
              <c:ext xmlns:c16="http://schemas.microsoft.com/office/drawing/2014/chart" uri="{C3380CC4-5D6E-409C-BE32-E72D297353CC}">
                <c16:uniqueId val="{00000005-5173-4DE0-8A0E-86069C95F3AF}"/>
              </c:ext>
            </c:extLst>
          </c:dPt>
          <c:dPt>
            <c:idx val="1"/>
            <c:invertIfNegative val="0"/>
            <c:bubble3D val="0"/>
            <c:spPr>
              <a:solidFill>
                <a:schemeClr val="accent3"/>
              </a:solidFill>
              <a:ln w="0">
                <a:solidFill>
                  <a:schemeClr val="bg2"/>
                </a:solidFill>
              </a:ln>
              <a:effectLst/>
            </c:spPr>
            <c:extLst>
              <c:ext xmlns:c16="http://schemas.microsoft.com/office/drawing/2014/chart" uri="{C3380CC4-5D6E-409C-BE32-E72D297353CC}">
                <c16:uniqueId val="{00000001-5173-4DE0-8A0E-86069C95F3AF}"/>
              </c:ext>
            </c:extLst>
          </c:dPt>
          <c:dPt>
            <c:idx val="2"/>
            <c:invertIfNegative val="0"/>
            <c:bubble3D val="0"/>
            <c:spPr>
              <a:solidFill>
                <a:schemeClr val="accent3"/>
              </a:solidFill>
              <a:ln w="0">
                <a:solidFill>
                  <a:schemeClr val="bg2"/>
                </a:solidFill>
              </a:ln>
              <a:effectLst/>
            </c:spPr>
            <c:extLst>
              <c:ext xmlns:c16="http://schemas.microsoft.com/office/drawing/2014/chart" uri="{C3380CC4-5D6E-409C-BE32-E72D297353CC}">
                <c16:uniqueId val="{00000002-5173-4DE0-8A0E-86069C95F3AF}"/>
              </c:ext>
            </c:extLst>
          </c:dPt>
          <c:dPt>
            <c:idx val="3"/>
            <c:invertIfNegative val="0"/>
            <c:bubble3D val="0"/>
            <c:spPr>
              <a:solidFill>
                <a:schemeClr val="accent3"/>
              </a:solidFill>
              <a:ln w="0">
                <a:solidFill>
                  <a:schemeClr val="bg2"/>
                </a:solidFill>
              </a:ln>
              <a:effectLst/>
            </c:spPr>
            <c:extLst>
              <c:ext xmlns:c16="http://schemas.microsoft.com/office/drawing/2014/chart" uri="{C3380CC4-5D6E-409C-BE32-E72D297353CC}">
                <c16:uniqueId val="{00000003-5173-4DE0-8A0E-86069C95F3AF}"/>
              </c:ext>
            </c:extLst>
          </c:dPt>
          <c:dPt>
            <c:idx val="4"/>
            <c:invertIfNegative val="0"/>
            <c:bubble3D val="0"/>
            <c:spPr>
              <a:solidFill>
                <a:schemeClr val="accent3"/>
              </a:solidFill>
              <a:ln w="0">
                <a:solidFill>
                  <a:schemeClr val="bg2"/>
                </a:solidFill>
              </a:ln>
              <a:effectLst/>
            </c:spPr>
            <c:extLst>
              <c:ext xmlns:c16="http://schemas.microsoft.com/office/drawing/2014/chart" uri="{C3380CC4-5D6E-409C-BE32-E72D297353CC}">
                <c16:uniqueId val="{00000004-5173-4DE0-8A0E-86069C95F3AF}"/>
              </c:ext>
            </c:extLst>
          </c:dPt>
          <c:dLbls>
            <c:dLbl>
              <c:idx val="0"/>
              <c:tx>
                <c:rich>
                  <a:bodyPr/>
                  <a:lstStyle/>
                  <a:p>
                    <a:fld id="{DA0944A9-23DF-4925-983B-7E48F36927D0}"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5173-4DE0-8A0E-86069C95F3AF}"/>
                </c:ext>
              </c:extLst>
            </c:dLbl>
            <c:dLbl>
              <c:idx val="1"/>
              <c:tx>
                <c:rich>
                  <a:bodyPr/>
                  <a:lstStyle/>
                  <a:p>
                    <a:fld id="{4ADF5C27-BE1F-4A2D-BDEA-A18080C0C841}"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173-4DE0-8A0E-86069C95F3AF}"/>
                </c:ext>
              </c:extLst>
            </c:dLbl>
            <c:dLbl>
              <c:idx val="2"/>
              <c:tx>
                <c:rich>
                  <a:bodyPr/>
                  <a:lstStyle/>
                  <a:p>
                    <a:fld id="{47269162-2730-4A9C-AFE8-D6E6C7CEFC4B}"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5173-4DE0-8A0E-86069C95F3AF}"/>
                </c:ext>
              </c:extLst>
            </c:dLbl>
            <c:dLbl>
              <c:idx val="3"/>
              <c:tx>
                <c:rich>
                  <a:bodyPr/>
                  <a:lstStyle/>
                  <a:p>
                    <a:fld id="{C52FCAFE-2BE6-4D71-A1BD-44AE05A2F0F9}"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5173-4DE0-8A0E-86069C95F3AF}"/>
                </c:ext>
              </c:extLst>
            </c:dLbl>
            <c:dLbl>
              <c:idx val="4"/>
              <c:tx>
                <c:rich>
                  <a:bodyPr/>
                  <a:lstStyle/>
                  <a:p>
                    <a:fld id="{DA02426A-7D22-44EE-A291-6E08DE182BEF}"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5173-4DE0-8A0E-86069C95F3AF}"/>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2019</c:v>
                </c:pt>
                <c:pt idx="1">
                  <c:v>2020</c:v>
                </c:pt>
                <c:pt idx="2">
                  <c:v>2021</c:v>
                </c:pt>
                <c:pt idx="3">
                  <c:v>2022</c:v>
                </c:pt>
                <c:pt idx="4">
                  <c:v>2023</c:v>
                </c:pt>
              </c:numCache>
            </c:numRef>
          </c:cat>
          <c:val>
            <c:numRef>
              <c:f>Sheet1!$B$2:$B$6</c:f>
              <c:numCache>
                <c:formatCode>0</c:formatCode>
                <c:ptCount val="5"/>
                <c:pt idx="0">
                  <c:v>37</c:v>
                </c:pt>
                <c:pt idx="1">
                  <c:v>16</c:v>
                </c:pt>
                <c:pt idx="2">
                  <c:v>11</c:v>
                </c:pt>
                <c:pt idx="3">
                  <c:v>7</c:v>
                </c:pt>
                <c:pt idx="4">
                  <c:v>16</c:v>
                </c:pt>
              </c:numCache>
            </c:numRef>
          </c:val>
          <c:extLst>
            <c:ext xmlns:c16="http://schemas.microsoft.com/office/drawing/2014/chart" uri="{C3380CC4-5D6E-409C-BE32-E72D297353CC}">
              <c16:uniqueId val="{00000000-5173-4DE0-8A0E-86069C95F3AF}"/>
            </c:ext>
          </c:extLst>
        </c:ser>
        <c:ser>
          <c:idx val="1"/>
          <c:order val="1"/>
          <c:tx>
            <c:strRef>
              <c:f>Sheet1!$C$1</c:f>
              <c:strCache>
                <c:ptCount val="1"/>
                <c:pt idx="0">
                  <c:v>HBV Chronic</c:v>
                </c:pt>
              </c:strCache>
            </c:strRef>
          </c:tx>
          <c:spPr>
            <a:solidFill>
              <a:schemeClr val="tx2"/>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2019</c:v>
                </c:pt>
                <c:pt idx="1">
                  <c:v>2020</c:v>
                </c:pt>
                <c:pt idx="2">
                  <c:v>2021</c:v>
                </c:pt>
                <c:pt idx="3">
                  <c:v>2022</c:v>
                </c:pt>
                <c:pt idx="4">
                  <c:v>2023</c:v>
                </c:pt>
              </c:numCache>
            </c:numRef>
          </c:cat>
          <c:val>
            <c:numRef>
              <c:f>Sheet1!$C$2:$C$6</c:f>
              <c:numCache>
                <c:formatCode>General</c:formatCode>
                <c:ptCount val="5"/>
                <c:pt idx="0">
                  <c:v>461</c:v>
                </c:pt>
                <c:pt idx="1">
                  <c:v>320</c:v>
                </c:pt>
                <c:pt idx="2">
                  <c:v>368</c:v>
                </c:pt>
                <c:pt idx="3">
                  <c:v>382</c:v>
                </c:pt>
                <c:pt idx="4">
                  <c:v>366</c:v>
                </c:pt>
              </c:numCache>
            </c:numRef>
          </c:val>
          <c:extLst>
            <c:ext xmlns:c16="http://schemas.microsoft.com/office/drawing/2014/chart" uri="{C3380CC4-5D6E-409C-BE32-E72D297353CC}">
              <c16:uniqueId val="{00000000-974A-4BB8-A84E-DDF5A6E56693}"/>
            </c:ext>
          </c:extLst>
        </c:ser>
        <c:dLbls>
          <c:dLblPos val="outEnd"/>
          <c:showLegendKey val="0"/>
          <c:showVal val="1"/>
          <c:showCatName val="0"/>
          <c:showSerName val="0"/>
          <c:showPercent val="0"/>
          <c:showBubbleSize val="0"/>
        </c:dLbls>
        <c:gapWidth val="100"/>
        <c:axId val="1227409736"/>
        <c:axId val="1227411176"/>
      </c:barChart>
      <c:catAx>
        <c:axId val="122740973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2"/>
                </a:solidFill>
                <a:latin typeface="+mn-lt"/>
                <a:ea typeface="+mn-ea"/>
                <a:cs typeface="+mn-cs"/>
              </a:defRPr>
            </a:pPr>
            <a:endParaRPr lang="en-US"/>
          </a:p>
        </c:txPr>
        <c:crossAx val="1227411176"/>
        <c:crosses val="autoZero"/>
        <c:auto val="1"/>
        <c:lblAlgn val="ctr"/>
        <c:lblOffset val="100"/>
        <c:noMultiLvlLbl val="0"/>
      </c:catAx>
      <c:valAx>
        <c:axId val="122741117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2"/>
                </a:solidFill>
                <a:latin typeface="+mn-lt"/>
                <a:ea typeface="+mn-ea"/>
                <a:cs typeface="+mn-cs"/>
              </a:defRPr>
            </a:pPr>
            <a:endParaRPr lang="en-US"/>
          </a:p>
        </c:txPr>
        <c:crossAx val="1227409736"/>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legendEntry>
      <c:legendEntry>
        <c:idx val="1"/>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legendEntry>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tx2"/>
                </a:solidFill>
                <a:latin typeface="+mj-lt"/>
              </a:rPr>
              <a:t>Race</a:t>
            </a:r>
          </a:p>
        </c:rich>
      </c:tx>
      <c:layout>
        <c:manualLayout>
          <c:xMode val="edge"/>
          <c:yMode val="edge"/>
          <c:x val="0.42738385699886228"/>
          <c:y val="2.477360873873671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988420308099619"/>
          <c:y val="0.18853338961726923"/>
          <c:w val="0.8374486958661419"/>
          <c:h val="0.70679668470747248"/>
        </c:manualLayout>
      </c:layout>
      <c:barChart>
        <c:barDir val="col"/>
        <c:grouping val="clustered"/>
        <c:varyColors val="0"/>
        <c:ser>
          <c:idx val="0"/>
          <c:order val="0"/>
          <c:tx>
            <c:strRef>
              <c:f>Sheet1!$A$1</c:f>
              <c:strCache>
                <c:ptCount val="1"/>
                <c:pt idx="0">
                  <c:v>BLACK</c:v>
                </c:pt>
              </c:strCache>
            </c:strRef>
          </c:tx>
          <c:spPr>
            <a:solidFill>
              <a:schemeClr val="accent6"/>
            </a:solidFill>
            <a:ln w="38100">
              <a:solidFill>
                <a:schemeClr val="bg2"/>
              </a:solidFill>
            </a:ln>
            <a:effectLst/>
          </c:spPr>
          <c:invertIfNegative val="0"/>
          <c:dPt>
            <c:idx val="0"/>
            <c:invertIfNegative val="0"/>
            <c:bubble3D val="0"/>
            <c:spPr>
              <a:solidFill>
                <a:schemeClr val="accent6"/>
              </a:solidFill>
              <a:ln w="0">
                <a:solidFill>
                  <a:schemeClr val="bg2"/>
                </a:solidFill>
              </a:ln>
              <a:effectLst/>
            </c:spPr>
            <c:extLst>
              <c:ext xmlns:c16="http://schemas.microsoft.com/office/drawing/2014/chart" uri="{C3380CC4-5D6E-409C-BE32-E72D297353CC}">
                <c16:uniqueId val="{00000001-59C6-4BEC-877F-2B05EF7E1422}"/>
              </c:ext>
            </c:extLst>
          </c:dPt>
          <c:dLbls>
            <c:dLbl>
              <c:idx val="0"/>
              <c:tx>
                <c:rich>
                  <a:bodyPr/>
                  <a:lstStyle/>
                  <a:p>
                    <a:fld id="{DA0944A9-23DF-4925-983B-7E48F36927D0}"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9C6-4BEC-877F-2B05EF7E1422}"/>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Sheet1!$A$2</c:f>
              <c:numCache>
                <c:formatCode>0.0</c:formatCode>
                <c:ptCount val="1"/>
                <c:pt idx="0">
                  <c:v>39.484074756514872</c:v>
                </c:pt>
              </c:numCache>
            </c:numRef>
          </c:val>
          <c:extLst>
            <c:ext xmlns:c15="http://schemas.microsoft.com/office/drawing/2012/chart" uri="{02D57815-91ED-43cb-92C2-25804820EDAC}">
              <c15:filteredCategoryTitle>
                <c15:cat>
                  <c:multiLvlStrRef>
                    <c:extLst>
                      <c:ext uri="{02D57815-91ED-43cb-92C2-25804820EDAC}">
                        <c15:formulaRef>
                          <c15:sqref>Sheet1!#REF!</c15:sqref>
                        </c15:formulaRef>
                      </c:ext>
                    </c:extLst>
                  </c:multiLvlStrRef>
                </c15:cat>
              </c15:filteredCategoryTitle>
            </c:ext>
            <c:ext xmlns:c16="http://schemas.microsoft.com/office/drawing/2014/chart" uri="{C3380CC4-5D6E-409C-BE32-E72D297353CC}">
              <c16:uniqueId val="{0000000A-59C6-4BEC-877F-2B05EF7E1422}"/>
            </c:ext>
          </c:extLst>
        </c:ser>
        <c:ser>
          <c:idx val="1"/>
          <c:order val="1"/>
          <c:tx>
            <c:strRef>
              <c:f>Sheet1!$B$1</c:f>
              <c:strCache>
                <c:ptCount val="1"/>
                <c:pt idx="0">
                  <c:v>OTHER</c:v>
                </c:pt>
              </c:strCache>
            </c:strRef>
          </c:tx>
          <c:spPr>
            <a:solidFill>
              <a:schemeClr val="tx2"/>
            </a:solidFill>
            <a:ln w="19050">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Sheet1!$B$2</c:f>
              <c:numCache>
                <c:formatCode>0.0</c:formatCode>
                <c:ptCount val="1"/>
                <c:pt idx="0">
                  <c:v>11.015642211940955</c:v>
                </c:pt>
              </c:numCache>
            </c:numRef>
          </c:val>
          <c:extLst>
            <c:ext xmlns:c15="http://schemas.microsoft.com/office/drawing/2012/chart" uri="{02D57815-91ED-43cb-92C2-25804820EDAC}">
              <c15:filteredCategoryTitle>
                <c15:cat>
                  <c:multiLvlStrRef>
                    <c:extLst>
                      <c:ext uri="{02D57815-91ED-43cb-92C2-25804820EDAC}">
                        <c15:formulaRef>
                          <c15:sqref>Sheet1!#REF!</c15:sqref>
                        </c15:formulaRef>
                      </c:ext>
                    </c:extLst>
                  </c:multiLvlStrRef>
                </c15:cat>
              </c15:filteredCategoryTitle>
            </c:ext>
            <c:ext xmlns:c16="http://schemas.microsoft.com/office/drawing/2014/chart" uri="{C3380CC4-5D6E-409C-BE32-E72D297353CC}">
              <c16:uniqueId val="{0000000B-59C6-4BEC-877F-2B05EF7E1422}"/>
            </c:ext>
          </c:extLst>
        </c:ser>
        <c:ser>
          <c:idx val="2"/>
          <c:order val="2"/>
          <c:tx>
            <c:strRef>
              <c:f>Sheet1!$C$1</c:f>
              <c:strCache>
                <c:ptCount val="1"/>
                <c:pt idx="0">
                  <c:v>WHITE</c:v>
                </c:pt>
              </c:strCache>
            </c:strRef>
          </c:tx>
          <c:spPr>
            <a:solidFill>
              <a:srgbClr val="E35205"/>
            </a:solidFill>
            <a:ln w="19050">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Sheet1!$C$2</c:f>
              <c:numCache>
                <c:formatCode>0.0</c:formatCode>
                <c:ptCount val="1"/>
                <c:pt idx="0">
                  <c:v>1.5340325112623554</c:v>
                </c:pt>
              </c:numCache>
            </c:numRef>
          </c:val>
          <c:extLst>
            <c:ext xmlns:c15="http://schemas.microsoft.com/office/drawing/2012/chart" uri="{02D57815-91ED-43cb-92C2-25804820EDAC}">
              <c15:filteredCategoryTitle>
                <c15:cat>
                  <c:multiLvlStrRef>
                    <c:extLst>
                      <c:ext uri="{02D57815-91ED-43cb-92C2-25804820EDAC}">
                        <c15:formulaRef>
                          <c15:sqref>Sheet1!#REF!</c15:sqref>
                        </c15:formulaRef>
                      </c:ext>
                    </c:extLst>
                  </c:multiLvlStrRef>
                </c15:cat>
              </c15:filteredCategoryTitle>
            </c:ext>
            <c:ext xmlns:c16="http://schemas.microsoft.com/office/drawing/2014/chart" uri="{C3380CC4-5D6E-409C-BE32-E72D297353CC}">
              <c16:uniqueId val="{0000000C-59C6-4BEC-877F-2B05EF7E1422}"/>
            </c:ext>
          </c:extLst>
        </c:ser>
        <c:dLbls>
          <c:dLblPos val="outEnd"/>
          <c:showLegendKey val="0"/>
          <c:showVal val="1"/>
          <c:showCatName val="0"/>
          <c:showSerName val="0"/>
          <c:showPercent val="0"/>
          <c:showBubbleSize val="0"/>
        </c:dLbls>
        <c:gapWidth val="100"/>
        <c:axId val="1227409736"/>
        <c:axId val="1227411176"/>
      </c:barChart>
      <c:catAx>
        <c:axId val="1227409736"/>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b="1" i="0" baseline="0" dirty="0">
                    <a:solidFill>
                      <a:schemeClr val="tx2"/>
                    </a:solidFill>
                  </a:rPr>
                  <a:t>Black       Other       White</a:t>
                </a:r>
              </a:p>
            </c:rich>
          </c:tx>
          <c:layout>
            <c:manualLayout>
              <c:xMode val="edge"/>
              <c:yMode val="edge"/>
              <c:x val="0.2331090288502719"/>
              <c:y val="0.87837139631021099"/>
            </c:manualLayout>
          </c:layout>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2"/>
                </a:solidFill>
                <a:latin typeface="+mn-lt"/>
                <a:ea typeface="+mn-ea"/>
                <a:cs typeface="+mn-cs"/>
              </a:defRPr>
            </a:pPr>
            <a:endParaRPr lang="en-US"/>
          </a:p>
        </c:txPr>
        <c:crossAx val="1227411176"/>
        <c:crosses val="autoZero"/>
        <c:auto val="1"/>
        <c:lblAlgn val="ctr"/>
        <c:lblOffset val="100"/>
        <c:noMultiLvlLbl val="0"/>
      </c:catAx>
      <c:valAx>
        <c:axId val="122741117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2"/>
                </a:solidFill>
                <a:latin typeface="+mn-lt"/>
                <a:ea typeface="+mn-ea"/>
                <a:cs typeface="+mn-cs"/>
              </a:defRPr>
            </a:pPr>
            <a:endParaRPr lang="en-US"/>
          </a:p>
        </c:txPr>
        <c:crossAx val="12274097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tx2"/>
                </a:solidFill>
                <a:latin typeface="+mj-lt"/>
              </a:rPr>
              <a:t>Sex</a:t>
            </a:r>
          </a:p>
        </c:rich>
      </c:tx>
      <c:layout>
        <c:manualLayout>
          <c:xMode val="edge"/>
          <c:yMode val="edge"/>
          <c:x val="0.42395007332615214"/>
          <c:y val="3.844748285756916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988420308099619"/>
          <c:y val="0.22141987548897285"/>
          <c:w val="0.8374486958661419"/>
          <c:h val="0.67006307722581304"/>
        </c:manualLayout>
      </c:layout>
      <c:barChart>
        <c:barDir val="col"/>
        <c:grouping val="clustered"/>
        <c:varyColors val="0"/>
        <c:ser>
          <c:idx val="0"/>
          <c:order val="0"/>
          <c:tx>
            <c:strRef>
              <c:f>Sheet1!$B$1</c:f>
              <c:strCache>
                <c:ptCount val="1"/>
                <c:pt idx="0">
                  <c:v>Female</c:v>
                </c:pt>
              </c:strCache>
            </c:strRef>
          </c:tx>
          <c:spPr>
            <a:solidFill>
              <a:schemeClr val="accent6"/>
            </a:solidFill>
            <a:ln w="38100">
              <a:solidFill>
                <a:schemeClr val="bg2"/>
              </a:solidFill>
            </a:ln>
            <a:effectLst/>
          </c:spPr>
          <c:invertIfNegative val="0"/>
          <c:dPt>
            <c:idx val="0"/>
            <c:invertIfNegative val="0"/>
            <c:bubble3D val="0"/>
            <c:spPr>
              <a:solidFill>
                <a:schemeClr val="accent6"/>
              </a:solidFill>
              <a:ln w="0">
                <a:solidFill>
                  <a:schemeClr val="bg2"/>
                </a:solidFill>
              </a:ln>
              <a:effectLst/>
            </c:spPr>
            <c:extLst>
              <c:ext xmlns:c16="http://schemas.microsoft.com/office/drawing/2014/chart" uri="{C3380CC4-5D6E-409C-BE32-E72D297353CC}">
                <c16:uniqueId val="{00000001-A978-4BE3-925D-8DD4A936DB5C}"/>
              </c:ext>
            </c:extLst>
          </c:dPt>
          <c:dLbls>
            <c:dLbl>
              <c:idx val="0"/>
              <c:tx>
                <c:rich>
                  <a:bodyPr/>
                  <a:lstStyle/>
                  <a:p>
                    <a:fld id="{DA0944A9-23DF-4925-983B-7E48F36927D0}"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978-4BE3-925D-8DD4A936DB5C}"/>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SOUTHEAST </c:v>
                </c:pt>
              </c:strCache>
            </c:strRef>
          </c:cat>
          <c:val>
            <c:numRef>
              <c:f>Sheet1!$B$2</c:f>
              <c:numCache>
                <c:formatCode>0.0</c:formatCode>
                <c:ptCount val="1"/>
                <c:pt idx="0">
                  <c:v>6.282933040688274</c:v>
                </c:pt>
              </c:numCache>
            </c:numRef>
          </c:val>
          <c:extLst>
            <c:ext xmlns:c16="http://schemas.microsoft.com/office/drawing/2014/chart" uri="{C3380CC4-5D6E-409C-BE32-E72D297353CC}">
              <c16:uniqueId val="{0000000A-A978-4BE3-925D-8DD4A936DB5C}"/>
            </c:ext>
          </c:extLst>
        </c:ser>
        <c:ser>
          <c:idx val="1"/>
          <c:order val="1"/>
          <c:tx>
            <c:strRef>
              <c:f>Sheet1!$C$1</c:f>
              <c:strCache>
                <c:ptCount val="1"/>
                <c:pt idx="0">
                  <c:v>Male</c:v>
                </c:pt>
              </c:strCache>
            </c:strRef>
          </c:tx>
          <c:spPr>
            <a:solidFill>
              <a:schemeClr val="accent2"/>
            </a:solidFill>
            <a:ln w="19050">
              <a:noFill/>
            </a:ln>
            <a:effectLst/>
          </c:spPr>
          <c:invertIfNegative val="0"/>
          <c:dPt>
            <c:idx val="0"/>
            <c:invertIfNegative val="0"/>
            <c:bubble3D val="0"/>
            <c:spPr>
              <a:solidFill>
                <a:srgbClr val="E35205"/>
              </a:solidFill>
              <a:ln w="19050">
                <a:noFill/>
              </a:ln>
              <a:effectLst/>
            </c:spPr>
            <c:extLst>
              <c:ext xmlns:c16="http://schemas.microsoft.com/office/drawing/2014/chart" uri="{C3380CC4-5D6E-409C-BE32-E72D297353CC}">
                <c16:uniqueId val="{0000000C-A978-4BE3-925D-8DD4A936DB5C}"/>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SOUTHEAST </c:v>
                </c:pt>
              </c:strCache>
            </c:strRef>
          </c:cat>
          <c:val>
            <c:numRef>
              <c:f>Sheet1!$C$2</c:f>
              <c:numCache>
                <c:formatCode>0.0</c:formatCode>
                <c:ptCount val="1"/>
                <c:pt idx="0">
                  <c:v>4.2</c:v>
                </c:pt>
              </c:numCache>
            </c:numRef>
          </c:val>
          <c:extLst>
            <c:ext xmlns:c16="http://schemas.microsoft.com/office/drawing/2014/chart" uri="{C3380CC4-5D6E-409C-BE32-E72D297353CC}">
              <c16:uniqueId val="{0000000B-A978-4BE3-925D-8DD4A936DB5C}"/>
            </c:ext>
          </c:extLst>
        </c:ser>
        <c:dLbls>
          <c:showLegendKey val="0"/>
          <c:showVal val="0"/>
          <c:showCatName val="0"/>
          <c:showSerName val="0"/>
          <c:showPercent val="0"/>
          <c:showBubbleSize val="0"/>
        </c:dLbls>
        <c:gapWidth val="100"/>
        <c:axId val="1227409736"/>
        <c:axId val="1227411176"/>
      </c:barChart>
      <c:catAx>
        <c:axId val="1227409736"/>
        <c:scaling>
          <c:orientation val="minMax"/>
        </c:scaling>
        <c:delete val="1"/>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b="1" i="0" baseline="0" dirty="0">
                    <a:solidFill>
                      <a:schemeClr val="tx2"/>
                    </a:solidFill>
                  </a:rPr>
                  <a:t>Female              Male</a:t>
                </a:r>
              </a:p>
            </c:rich>
          </c:tx>
          <c:layout>
            <c:manualLayout>
              <c:xMode val="edge"/>
              <c:yMode val="edge"/>
              <c:x val="0.3025187749557664"/>
              <c:y val="0.89148295271478584"/>
            </c:manualLayout>
          </c:layout>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crossAx val="1227411176"/>
        <c:crosses val="autoZero"/>
        <c:auto val="1"/>
        <c:lblAlgn val="ctr"/>
        <c:lblOffset val="100"/>
        <c:noMultiLvlLbl val="0"/>
      </c:catAx>
      <c:valAx>
        <c:axId val="122741117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2"/>
                </a:solidFill>
                <a:latin typeface="+mn-lt"/>
                <a:ea typeface="+mn-ea"/>
                <a:cs typeface="+mn-cs"/>
              </a:defRPr>
            </a:pPr>
            <a:endParaRPr lang="en-US"/>
          </a:p>
        </c:txPr>
        <c:crossAx val="12274097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tx2"/>
                </a:solidFill>
                <a:latin typeface="+mj-lt"/>
              </a:rPr>
              <a:t>Age Group</a:t>
            </a:r>
          </a:p>
        </c:rich>
      </c:tx>
      <c:layout>
        <c:manualLayout>
          <c:xMode val="edge"/>
          <c:yMode val="edge"/>
          <c:x val="0.36278500787381157"/>
          <c:y val="3.6162282901918863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645041940828607"/>
          <c:y val="0.17994035515792331"/>
          <c:w val="0.8374486958661419"/>
          <c:h val="0.66563417830192939"/>
        </c:manualLayout>
      </c:layout>
      <c:barChart>
        <c:barDir val="col"/>
        <c:grouping val="clustered"/>
        <c:varyColors val="0"/>
        <c:ser>
          <c:idx val="0"/>
          <c:order val="0"/>
          <c:tx>
            <c:strRef>
              <c:f>Sheet1!$B$1</c:f>
              <c:strCache>
                <c:ptCount val="1"/>
                <c:pt idx="0">
                  <c:v>Rate</c:v>
                </c:pt>
              </c:strCache>
            </c:strRef>
          </c:tx>
          <c:spPr>
            <a:solidFill>
              <a:srgbClr val="00818A"/>
            </a:solidFill>
            <a:ln w="38100">
              <a:noFill/>
            </a:ln>
            <a:effectLst/>
          </c:spPr>
          <c:invertIfNegative val="0"/>
          <c:dPt>
            <c:idx val="0"/>
            <c:invertIfNegative val="0"/>
            <c:bubble3D val="0"/>
            <c:spPr>
              <a:solidFill>
                <a:srgbClr val="00818A"/>
              </a:solidFill>
              <a:ln w="0">
                <a:noFill/>
              </a:ln>
              <a:effectLst/>
            </c:spPr>
            <c:extLst>
              <c:ext xmlns:c16="http://schemas.microsoft.com/office/drawing/2014/chart" uri="{C3380CC4-5D6E-409C-BE32-E72D297353CC}">
                <c16:uniqueId val="{00000005-5173-4DE0-8A0E-86069C95F3AF}"/>
              </c:ext>
            </c:extLst>
          </c:dPt>
          <c:dPt>
            <c:idx val="1"/>
            <c:invertIfNegative val="0"/>
            <c:bubble3D val="0"/>
            <c:spPr>
              <a:solidFill>
                <a:srgbClr val="00818A"/>
              </a:solidFill>
              <a:ln w="0">
                <a:noFill/>
              </a:ln>
              <a:effectLst/>
            </c:spPr>
            <c:extLst>
              <c:ext xmlns:c16="http://schemas.microsoft.com/office/drawing/2014/chart" uri="{C3380CC4-5D6E-409C-BE32-E72D297353CC}">
                <c16:uniqueId val="{00000001-5173-4DE0-8A0E-86069C95F3AF}"/>
              </c:ext>
            </c:extLst>
          </c:dPt>
          <c:dPt>
            <c:idx val="2"/>
            <c:invertIfNegative val="0"/>
            <c:bubble3D val="0"/>
            <c:spPr>
              <a:solidFill>
                <a:srgbClr val="00818A"/>
              </a:solidFill>
              <a:ln w="0">
                <a:noFill/>
              </a:ln>
              <a:effectLst/>
            </c:spPr>
            <c:extLst>
              <c:ext xmlns:c16="http://schemas.microsoft.com/office/drawing/2014/chart" uri="{C3380CC4-5D6E-409C-BE32-E72D297353CC}">
                <c16:uniqueId val="{00000002-5173-4DE0-8A0E-86069C95F3AF}"/>
              </c:ext>
            </c:extLst>
          </c:dPt>
          <c:dPt>
            <c:idx val="3"/>
            <c:invertIfNegative val="0"/>
            <c:bubble3D val="0"/>
            <c:spPr>
              <a:solidFill>
                <a:srgbClr val="00818A"/>
              </a:solidFill>
              <a:ln w="0">
                <a:noFill/>
              </a:ln>
              <a:effectLst/>
            </c:spPr>
            <c:extLst>
              <c:ext xmlns:c16="http://schemas.microsoft.com/office/drawing/2014/chart" uri="{C3380CC4-5D6E-409C-BE32-E72D297353CC}">
                <c16:uniqueId val="{00000003-5173-4DE0-8A0E-86069C95F3AF}"/>
              </c:ext>
            </c:extLst>
          </c:dPt>
          <c:dPt>
            <c:idx val="4"/>
            <c:invertIfNegative val="0"/>
            <c:bubble3D val="0"/>
            <c:spPr>
              <a:solidFill>
                <a:srgbClr val="00818A"/>
              </a:solidFill>
              <a:ln w="0">
                <a:noFill/>
              </a:ln>
              <a:effectLst/>
            </c:spPr>
            <c:extLst>
              <c:ext xmlns:c16="http://schemas.microsoft.com/office/drawing/2014/chart" uri="{C3380CC4-5D6E-409C-BE32-E72D297353CC}">
                <c16:uniqueId val="{00000004-5173-4DE0-8A0E-86069C95F3AF}"/>
              </c:ext>
            </c:extLst>
          </c:dPt>
          <c:dLbls>
            <c:dLbl>
              <c:idx val="0"/>
              <c:tx>
                <c:rich>
                  <a:bodyPr/>
                  <a:lstStyle/>
                  <a:p>
                    <a:fld id="{DA0944A9-23DF-4925-983B-7E48F36927D0}"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5173-4DE0-8A0E-86069C95F3AF}"/>
                </c:ext>
              </c:extLst>
            </c:dLbl>
            <c:dLbl>
              <c:idx val="1"/>
              <c:tx>
                <c:rich>
                  <a:bodyPr/>
                  <a:lstStyle/>
                  <a:p>
                    <a:fld id="{4ADF5C27-BE1F-4A2D-BDEA-A18080C0C841}"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173-4DE0-8A0E-86069C95F3AF}"/>
                </c:ext>
              </c:extLst>
            </c:dLbl>
            <c:dLbl>
              <c:idx val="2"/>
              <c:tx>
                <c:rich>
                  <a:bodyPr/>
                  <a:lstStyle/>
                  <a:p>
                    <a:fld id="{47269162-2730-4A9C-AFE8-D6E6C7CEFC4B}"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5173-4DE0-8A0E-86069C95F3AF}"/>
                </c:ext>
              </c:extLst>
            </c:dLbl>
            <c:dLbl>
              <c:idx val="3"/>
              <c:tx>
                <c:rich>
                  <a:bodyPr/>
                  <a:lstStyle/>
                  <a:p>
                    <a:fld id="{C52FCAFE-2BE6-4D71-A1BD-44AE05A2F0F9}"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5173-4DE0-8A0E-86069C95F3AF}"/>
                </c:ext>
              </c:extLst>
            </c:dLbl>
            <c:dLbl>
              <c:idx val="4"/>
              <c:tx>
                <c:rich>
                  <a:bodyPr/>
                  <a:lstStyle/>
                  <a:p>
                    <a:fld id="{DA02426A-7D22-44EE-A291-6E08DE182BEF}"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5173-4DE0-8A0E-86069C95F3AF}"/>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  &lt;2</c:v>
                </c:pt>
                <c:pt idx="1">
                  <c:v>  2-12</c:v>
                </c:pt>
                <c:pt idx="2">
                  <c:v>13-18</c:v>
                </c:pt>
                <c:pt idx="3">
                  <c:v>19-24</c:v>
                </c:pt>
                <c:pt idx="4">
                  <c:v>25-34</c:v>
                </c:pt>
                <c:pt idx="5">
                  <c:v>35-44</c:v>
                </c:pt>
                <c:pt idx="6">
                  <c:v>45-54</c:v>
                </c:pt>
                <c:pt idx="7">
                  <c:v>55-64</c:v>
                </c:pt>
                <c:pt idx="8">
                  <c:v>65+</c:v>
                </c:pt>
              </c:strCache>
            </c:strRef>
          </c:cat>
          <c:val>
            <c:numRef>
              <c:f>Sheet1!$B$2:$B$10</c:f>
              <c:numCache>
                <c:formatCode>0.0</c:formatCode>
                <c:ptCount val="9"/>
                <c:pt idx="0">
                  <c:v>0</c:v>
                </c:pt>
                <c:pt idx="1">
                  <c:v>0</c:v>
                </c:pt>
                <c:pt idx="2">
                  <c:v>0</c:v>
                </c:pt>
                <c:pt idx="3">
                  <c:v>0</c:v>
                </c:pt>
                <c:pt idx="4">
                  <c:v>1.7287280019361755</c:v>
                </c:pt>
                <c:pt idx="5">
                  <c:v>13.856892938180936</c:v>
                </c:pt>
                <c:pt idx="6">
                  <c:v>5.2832714016519029</c:v>
                </c:pt>
                <c:pt idx="7">
                  <c:v>9.4091080165600296</c:v>
                </c:pt>
                <c:pt idx="8">
                  <c:v>7.621121393576483</c:v>
                </c:pt>
              </c:numCache>
            </c:numRef>
          </c:val>
          <c:extLst>
            <c:ext xmlns:c16="http://schemas.microsoft.com/office/drawing/2014/chart" uri="{C3380CC4-5D6E-409C-BE32-E72D297353CC}">
              <c16:uniqueId val="{00000000-5173-4DE0-8A0E-86069C95F3AF}"/>
            </c:ext>
          </c:extLst>
        </c:ser>
        <c:dLbls>
          <c:showLegendKey val="0"/>
          <c:showVal val="0"/>
          <c:showCatName val="0"/>
          <c:showSerName val="0"/>
          <c:showPercent val="0"/>
          <c:showBubbleSize val="0"/>
        </c:dLbls>
        <c:gapWidth val="100"/>
        <c:axId val="1227409736"/>
        <c:axId val="1227411176"/>
      </c:barChart>
      <c:catAx>
        <c:axId val="122740973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2"/>
                </a:solidFill>
                <a:latin typeface="+mn-lt"/>
                <a:ea typeface="+mn-ea"/>
                <a:cs typeface="+mn-cs"/>
              </a:defRPr>
            </a:pPr>
            <a:endParaRPr lang="en-US"/>
          </a:p>
        </c:txPr>
        <c:crossAx val="1227411176"/>
        <c:crosses val="autoZero"/>
        <c:auto val="1"/>
        <c:lblAlgn val="ctr"/>
        <c:lblOffset val="100"/>
        <c:noMultiLvlLbl val="0"/>
      </c:catAx>
      <c:valAx>
        <c:axId val="122741117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2"/>
                </a:solidFill>
                <a:latin typeface="+mn-lt"/>
                <a:ea typeface="+mn-ea"/>
                <a:cs typeface="+mn-cs"/>
              </a:defRPr>
            </a:pPr>
            <a:endParaRPr lang="en-US"/>
          </a:p>
        </c:txPr>
        <c:crossAx val="12274097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tx2"/>
                </a:solidFill>
                <a:latin typeface="+mj-lt"/>
              </a:rPr>
              <a:t>Race</a:t>
            </a:r>
          </a:p>
        </c:rich>
      </c:tx>
      <c:layout>
        <c:manualLayout>
          <c:xMode val="edge"/>
          <c:yMode val="edge"/>
          <c:x val="0.42738385699886228"/>
          <c:y val="2.477360873873671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988420308099619"/>
          <c:y val="0.18853338961726923"/>
          <c:w val="0.8374486958661419"/>
          <c:h val="0.70679668470747248"/>
        </c:manualLayout>
      </c:layout>
      <c:barChart>
        <c:barDir val="col"/>
        <c:grouping val="clustered"/>
        <c:varyColors val="0"/>
        <c:ser>
          <c:idx val="0"/>
          <c:order val="0"/>
          <c:tx>
            <c:strRef>
              <c:f>Sheet1!$A$1</c:f>
              <c:strCache>
                <c:ptCount val="1"/>
                <c:pt idx="0">
                  <c:v>BLACK</c:v>
                </c:pt>
              </c:strCache>
            </c:strRef>
          </c:tx>
          <c:spPr>
            <a:solidFill>
              <a:schemeClr val="accent6"/>
            </a:solidFill>
            <a:ln w="38100">
              <a:solidFill>
                <a:schemeClr val="bg2"/>
              </a:solidFill>
            </a:ln>
            <a:effectLst/>
          </c:spPr>
          <c:invertIfNegative val="0"/>
          <c:dPt>
            <c:idx val="0"/>
            <c:invertIfNegative val="0"/>
            <c:bubble3D val="0"/>
            <c:spPr>
              <a:solidFill>
                <a:schemeClr val="accent6"/>
              </a:solidFill>
              <a:ln w="0">
                <a:solidFill>
                  <a:schemeClr val="bg2"/>
                </a:solidFill>
              </a:ln>
              <a:effectLst/>
            </c:spPr>
            <c:extLst>
              <c:ext xmlns:c16="http://schemas.microsoft.com/office/drawing/2014/chart" uri="{C3380CC4-5D6E-409C-BE32-E72D297353CC}">
                <c16:uniqueId val="{00000001-59C6-4BEC-877F-2B05EF7E1422}"/>
              </c:ext>
            </c:extLst>
          </c:dPt>
          <c:dLbls>
            <c:dLbl>
              <c:idx val="0"/>
              <c:tx>
                <c:rich>
                  <a:bodyPr/>
                  <a:lstStyle/>
                  <a:p>
                    <a:fld id="{DA0944A9-23DF-4925-983B-7E48F36927D0}"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9C6-4BEC-877F-2B05EF7E1422}"/>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Sheet1!$A$2</c:f>
              <c:numCache>
                <c:formatCode>0.0</c:formatCode>
                <c:ptCount val="1"/>
                <c:pt idx="0">
                  <c:v>12.876641771825909</c:v>
                </c:pt>
              </c:numCache>
            </c:numRef>
          </c:val>
          <c:extLst>
            <c:ext xmlns:c15="http://schemas.microsoft.com/office/drawing/2012/chart" uri="{02D57815-91ED-43cb-92C2-25804820EDAC}">
              <c15:filteredCategoryTitle>
                <c15:cat>
                  <c:multiLvlStrRef>
                    <c:extLst>
                      <c:ext uri="{02D57815-91ED-43cb-92C2-25804820EDAC}">
                        <c15:formulaRef>
                          <c15:sqref>Sheet1!#REF!</c15:sqref>
                        </c15:formulaRef>
                      </c:ext>
                    </c:extLst>
                  </c:multiLvlStrRef>
                </c15:cat>
              </c15:filteredCategoryTitle>
            </c:ext>
            <c:ext xmlns:c16="http://schemas.microsoft.com/office/drawing/2014/chart" uri="{C3380CC4-5D6E-409C-BE32-E72D297353CC}">
              <c16:uniqueId val="{0000000A-59C6-4BEC-877F-2B05EF7E1422}"/>
            </c:ext>
          </c:extLst>
        </c:ser>
        <c:ser>
          <c:idx val="1"/>
          <c:order val="1"/>
          <c:tx>
            <c:strRef>
              <c:f>Sheet1!$B$1</c:f>
              <c:strCache>
                <c:ptCount val="1"/>
                <c:pt idx="0">
                  <c:v>OTHER</c:v>
                </c:pt>
              </c:strCache>
            </c:strRef>
          </c:tx>
          <c:spPr>
            <a:solidFill>
              <a:schemeClr val="tx2"/>
            </a:solidFill>
            <a:ln w="19050">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Sheet1!$B$2</c:f>
              <c:numCache>
                <c:formatCode>0.0</c:formatCode>
                <c:ptCount val="1"/>
                <c:pt idx="0">
                  <c:v>11.688387586932382</c:v>
                </c:pt>
              </c:numCache>
            </c:numRef>
          </c:val>
          <c:extLst>
            <c:ext xmlns:c15="http://schemas.microsoft.com/office/drawing/2012/chart" uri="{02D57815-91ED-43cb-92C2-25804820EDAC}">
              <c15:filteredCategoryTitle>
                <c15:cat>
                  <c:multiLvlStrRef>
                    <c:extLst>
                      <c:ext uri="{02D57815-91ED-43cb-92C2-25804820EDAC}">
                        <c15:formulaRef>
                          <c15:sqref>Sheet1!#REF!</c15:sqref>
                        </c15:formulaRef>
                      </c:ext>
                    </c:extLst>
                  </c:multiLvlStrRef>
                </c15:cat>
              </c15:filteredCategoryTitle>
            </c:ext>
            <c:ext xmlns:c16="http://schemas.microsoft.com/office/drawing/2014/chart" uri="{C3380CC4-5D6E-409C-BE32-E72D297353CC}">
              <c16:uniqueId val="{0000000B-59C6-4BEC-877F-2B05EF7E1422}"/>
            </c:ext>
          </c:extLst>
        </c:ser>
        <c:ser>
          <c:idx val="2"/>
          <c:order val="2"/>
          <c:tx>
            <c:strRef>
              <c:f>Sheet1!$C$1</c:f>
              <c:strCache>
                <c:ptCount val="1"/>
                <c:pt idx="0">
                  <c:v>WHITE</c:v>
                </c:pt>
              </c:strCache>
            </c:strRef>
          </c:tx>
          <c:spPr>
            <a:solidFill>
              <a:srgbClr val="E35205"/>
            </a:solidFill>
            <a:ln w="19050">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Sheet1!$C$2</c:f>
              <c:numCache>
                <c:formatCode>0.0</c:formatCode>
                <c:ptCount val="1"/>
                <c:pt idx="0">
                  <c:v>3.7</c:v>
                </c:pt>
              </c:numCache>
            </c:numRef>
          </c:val>
          <c:extLst>
            <c:ext xmlns:c15="http://schemas.microsoft.com/office/drawing/2012/chart" uri="{02D57815-91ED-43cb-92C2-25804820EDAC}">
              <c15:filteredCategoryTitle>
                <c15:cat>
                  <c:multiLvlStrRef>
                    <c:extLst>
                      <c:ext uri="{02D57815-91ED-43cb-92C2-25804820EDAC}">
                        <c15:formulaRef>
                          <c15:sqref>Sheet1!#REF!</c15:sqref>
                        </c15:formulaRef>
                      </c:ext>
                    </c:extLst>
                  </c:multiLvlStrRef>
                </c15:cat>
              </c15:filteredCategoryTitle>
            </c:ext>
            <c:ext xmlns:c16="http://schemas.microsoft.com/office/drawing/2014/chart" uri="{C3380CC4-5D6E-409C-BE32-E72D297353CC}">
              <c16:uniqueId val="{0000000C-59C6-4BEC-877F-2B05EF7E1422}"/>
            </c:ext>
          </c:extLst>
        </c:ser>
        <c:dLbls>
          <c:dLblPos val="outEnd"/>
          <c:showLegendKey val="0"/>
          <c:showVal val="1"/>
          <c:showCatName val="0"/>
          <c:showSerName val="0"/>
          <c:showPercent val="0"/>
          <c:showBubbleSize val="0"/>
        </c:dLbls>
        <c:gapWidth val="100"/>
        <c:axId val="1227409736"/>
        <c:axId val="1227411176"/>
      </c:barChart>
      <c:catAx>
        <c:axId val="1227409736"/>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b="1" i="0" baseline="0" dirty="0">
                    <a:solidFill>
                      <a:schemeClr val="tx2"/>
                    </a:solidFill>
                  </a:rPr>
                  <a:t>Black       Other       White</a:t>
                </a:r>
              </a:p>
            </c:rich>
          </c:tx>
          <c:layout>
            <c:manualLayout>
              <c:xMode val="edge"/>
              <c:yMode val="edge"/>
              <c:x val="0.2331090288502719"/>
              <c:y val="0.87837139631021099"/>
            </c:manualLayout>
          </c:layout>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2"/>
                </a:solidFill>
                <a:latin typeface="+mn-lt"/>
                <a:ea typeface="+mn-ea"/>
                <a:cs typeface="+mn-cs"/>
              </a:defRPr>
            </a:pPr>
            <a:endParaRPr lang="en-US"/>
          </a:p>
        </c:txPr>
        <c:crossAx val="1227411176"/>
        <c:crosses val="autoZero"/>
        <c:auto val="1"/>
        <c:lblAlgn val="ctr"/>
        <c:lblOffset val="100"/>
        <c:noMultiLvlLbl val="0"/>
      </c:catAx>
      <c:valAx>
        <c:axId val="122741117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2"/>
                </a:solidFill>
                <a:latin typeface="+mn-lt"/>
                <a:ea typeface="+mn-ea"/>
                <a:cs typeface="+mn-cs"/>
              </a:defRPr>
            </a:pPr>
            <a:endParaRPr lang="en-US"/>
          </a:p>
        </c:txPr>
        <c:crossAx val="12274097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tx2"/>
                </a:solidFill>
                <a:latin typeface="+mj-lt"/>
              </a:rPr>
              <a:t>Sex</a:t>
            </a:r>
          </a:p>
        </c:rich>
      </c:tx>
      <c:layout>
        <c:manualLayout>
          <c:xMode val="edge"/>
          <c:yMode val="edge"/>
          <c:x val="0.42395007332615214"/>
          <c:y val="3.844748285756916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988420308099619"/>
          <c:y val="0.22141987548897285"/>
          <c:w val="0.8374486958661419"/>
          <c:h val="0.67006307722581304"/>
        </c:manualLayout>
      </c:layout>
      <c:barChart>
        <c:barDir val="col"/>
        <c:grouping val="clustered"/>
        <c:varyColors val="0"/>
        <c:ser>
          <c:idx val="0"/>
          <c:order val="0"/>
          <c:tx>
            <c:strRef>
              <c:f>Sheet1!$B$1</c:f>
              <c:strCache>
                <c:ptCount val="1"/>
                <c:pt idx="0">
                  <c:v>Female</c:v>
                </c:pt>
              </c:strCache>
            </c:strRef>
          </c:tx>
          <c:spPr>
            <a:solidFill>
              <a:schemeClr val="accent6"/>
            </a:solidFill>
            <a:ln w="38100">
              <a:solidFill>
                <a:schemeClr val="bg2"/>
              </a:solidFill>
            </a:ln>
            <a:effectLst/>
          </c:spPr>
          <c:invertIfNegative val="0"/>
          <c:dPt>
            <c:idx val="0"/>
            <c:invertIfNegative val="0"/>
            <c:bubble3D val="0"/>
            <c:spPr>
              <a:solidFill>
                <a:schemeClr val="accent6"/>
              </a:solidFill>
              <a:ln w="0">
                <a:solidFill>
                  <a:schemeClr val="bg2"/>
                </a:solidFill>
              </a:ln>
              <a:effectLst/>
            </c:spPr>
            <c:extLst>
              <c:ext xmlns:c16="http://schemas.microsoft.com/office/drawing/2014/chart" uri="{C3380CC4-5D6E-409C-BE32-E72D297353CC}">
                <c16:uniqueId val="{00000001-A978-4BE3-925D-8DD4A936DB5C}"/>
              </c:ext>
            </c:extLst>
          </c:dPt>
          <c:dLbls>
            <c:dLbl>
              <c:idx val="0"/>
              <c:tx>
                <c:rich>
                  <a:bodyPr/>
                  <a:lstStyle/>
                  <a:p>
                    <a:fld id="{DA0944A9-23DF-4925-983B-7E48F36927D0}"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978-4BE3-925D-8DD4A936DB5C}"/>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SOUTHWEST</c:v>
                </c:pt>
              </c:strCache>
            </c:strRef>
          </c:cat>
          <c:val>
            <c:numRef>
              <c:f>Sheet1!$B$2</c:f>
              <c:numCache>
                <c:formatCode>0.0</c:formatCode>
                <c:ptCount val="1"/>
                <c:pt idx="0">
                  <c:v>4.0037568585189103</c:v>
                </c:pt>
              </c:numCache>
            </c:numRef>
          </c:val>
          <c:extLst>
            <c:ext xmlns:c16="http://schemas.microsoft.com/office/drawing/2014/chart" uri="{C3380CC4-5D6E-409C-BE32-E72D297353CC}">
              <c16:uniqueId val="{0000000A-A978-4BE3-925D-8DD4A936DB5C}"/>
            </c:ext>
          </c:extLst>
        </c:ser>
        <c:ser>
          <c:idx val="1"/>
          <c:order val="1"/>
          <c:tx>
            <c:strRef>
              <c:f>Sheet1!$C$1</c:f>
              <c:strCache>
                <c:ptCount val="1"/>
                <c:pt idx="0">
                  <c:v>Male</c:v>
                </c:pt>
              </c:strCache>
            </c:strRef>
          </c:tx>
          <c:spPr>
            <a:solidFill>
              <a:schemeClr val="accent2"/>
            </a:solidFill>
            <a:ln w="19050">
              <a:noFill/>
            </a:ln>
            <a:effectLst/>
          </c:spPr>
          <c:invertIfNegative val="0"/>
          <c:dPt>
            <c:idx val="0"/>
            <c:invertIfNegative val="0"/>
            <c:bubble3D val="0"/>
            <c:spPr>
              <a:solidFill>
                <a:srgbClr val="E35205"/>
              </a:solidFill>
              <a:ln w="19050">
                <a:noFill/>
              </a:ln>
              <a:effectLst/>
            </c:spPr>
            <c:extLst>
              <c:ext xmlns:c16="http://schemas.microsoft.com/office/drawing/2014/chart" uri="{C3380CC4-5D6E-409C-BE32-E72D297353CC}">
                <c16:uniqueId val="{0000000C-A978-4BE3-925D-8DD4A936DB5C}"/>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SOUTHWEST</c:v>
                </c:pt>
              </c:strCache>
            </c:strRef>
          </c:cat>
          <c:val>
            <c:numRef>
              <c:f>Sheet1!$C$2</c:f>
              <c:numCache>
                <c:formatCode>0.0</c:formatCode>
                <c:ptCount val="1"/>
                <c:pt idx="0">
                  <c:v>7.6</c:v>
                </c:pt>
              </c:numCache>
            </c:numRef>
          </c:val>
          <c:extLst>
            <c:ext xmlns:c16="http://schemas.microsoft.com/office/drawing/2014/chart" uri="{C3380CC4-5D6E-409C-BE32-E72D297353CC}">
              <c16:uniqueId val="{0000000B-A978-4BE3-925D-8DD4A936DB5C}"/>
            </c:ext>
          </c:extLst>
        </c:ser>
        <c:dLbls>
          <c:showLegendKey val="0"/>
          <c:showVal val="0"/>
          <c:showCatName val="0"/>
          <c:showSerName val="0"/>
          <c:showPercent val="0"/>
          <c:showBubbleSize val="0"/>
        </c:dLbls>
        <c:gapWidth val="100"/>
        <c:axId val="1227409736"/>
        <c:axId val="1227411176"/>
      </c:barChart>
      <c:catAx>
        <c:axId val="1227409736"/>
        <c:scaling>
          <c:orientation val="minMax"/>
        </c:scaling>
        <c:delete val="1"/>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b="1" i="0" baseline="0" dirty="0">
                    <a:solidFill>
                      <a:schemeClr val="tx2"/>
                    </a:solidFill>
                  </a:rPr>
                  <a:t>Female              Male</a:t>
                </a:r>
              </a:p>
            </c:rich>
          </c:tx>
          <c:layout>
            <c:manualLayout>
              <c:xMode val="edge"/>
              <c:yMode val="edge"/>
              <c:x val="0.3025187749557664"/>
              <c:y val="0.89148295271478584"/>
            </c:manualLayout>
          </c:layout>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crossAx val="1227411176"/>
        <c:crosses val="autoZero"/>
        <c:auto val="1"/>
        <c:lblAlgn val="ctr"/>
        <c:lblOffset val="100"/>
        <c:noMultiLvlLbl val="0"/>
      </c:catAx>
      <c:valAx>
        <c:axId val="122741117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2"/>
                </a:solidFill>
                <a:latin typeface="+mn-lt"/>
                <a:ea typeface="+mn-ea"/>
                <a:cs typeface="+mn-cs"/>
              </a:defRPr>
            </a:pPr>
            <a:endParaRPr lang="en-US"/>
          </a:p>
        </c:txPr>
        <c:crossAx val="12274097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tx2"/>
                </a:solidFill>
                <a:latin typeface="+mj-lt"/>
              </a:rPr>
              <a:t>Age Group</a:t>
            </a:r>
          </a:p>
        </c:rich>
      </c:tx>
      <c:layout>
        <c:manualLayout>
          <c:xMode val="edge"/>
          <c:yMode val="edge"/>
          <c:x val="0.36278500787381157"/>
          <c:y val="3.6162282901918863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645041940828607"/>
          <c:y val="0.17994035515792331"/>
          <c:w val="0.8374486958661419"/>
          <c:h val="0.66563417830192939"/>
        </c:manualLayout>
      </c:layout>
      <c:barChart>
        <c:barDir val="col"/>
        <c:grouping val="clustered"/>
        <c:varyColors val="0"/>
        <c:ser>
          <c:idx val="0"/>
          <c:order val="0"/>
          <c:tx>
            <c:strRef>
              <c:f>Sheet1!$B$1</c:f>
              <c:strCache>
                <c:ptCount val="1"/>
                <c:pt idx="0">
                  <c:v>Rate</c:v>
                </c:pt>
              </c:strCache>
            </c:strRef>
          </c:tx>
          <c:spPr>
            <a:solidFill>
              <a:srgbClr val="E35205"/>
            </a:solidFill>
            <a:ln w="38100">
              <a:noFill/>
            </a:ln>
            <a:effectLst/>
          </c:spPr>
          <c:invertIfNegative val="0"/>
          <c:dPt>
            <c:idx val="0"/>
            <c:invertIfNegative val="0"/>
            <c:bubble3D val="0"/>
            <c:spPr>
              <a:solidFill>
                <a:srgbClr val="E35205"/>
              </a:solidFill>
              <a:ln w="0">
                <a:noFill/>
              </a:ln>
              <a:effectLst/>
            </c:spPr>
            <c:extLst>
              <c:ext xmlns:c16="http://schemas.microsoft.com/office/drawing/2014/chart" uri="{C3380CC4-5D6E-409C-BE32-E72D297353CC}">
                <c16:uniqueId val="{00000005-5173-4DE0-8A0E-86069C95F3AF}"/>
              </c:ext>
            </c:extLst>
          </c:dPt>
          <c:dPt>
            <c:idx val="1"/>
            <c:invertIfNegative val="0"/>
            <c:bubble3D val="0"/>
            <c:spPr>
              <a:solidFill>
                <a:srgbClr val="E35205"/>
              </a:solidFill>
              <a:ln w="0">
                <a:noFill/>
              </a:ln>
              <a:effectLst/>
            </c:spPr>
            <c:extLst>
              <c:ext xmlns:c16="http://schemas.microsoft.com/office/drawing/2014/chart" uri="{C3380CC4-5D6E-409C-BE32-E72D297353CC}">
                <c16:uniqueId val="{00000001-5173-4DE0-8A0E-86069C95F3AF}"/>
              </c:ext>
            </c:extLst>
          </c:dPt>
          <c:dPt>
            <c:idx val="2"/>
            <c:invertIfNegative val="0"/>
            <c:bubble3D val="0"/>
            <c:spPr>
              <a:solidFill>
                <a:srgbClr val="E35205"/>
              </a:solidFill>
              <a:ln w="0">
                <a:noFill/>
              </a:ln>
              <a:effectLst/>
            </c:spPr>
            <c:extLst>
              <c:ext xmlns:c16="http://schemas.microsoft.com/office/drawing/2014/chart" uri="{C3380CC4-5D6E-409C-BE32-E72D297353CC}">
                <c16:uniqueId val="{00000002-5173-4DE0-8A0E-86069C95F3AF}"/>
              </c:ext>
            </c:extLst>
          </c:dPt>
          <c:dPt>
            <c:idx val="3"/>
            <c:invertIfNegative val="0"/>
            <c:bubble3D val="0"/>
            <c:spPr>
              <a:solidFill>
                <a:srgbClr val="E35205"/>
              </a:solidFill>
              <a:ln w="0">
                <a:noFill/>
              </a:ln>
              <a:effectLst/>
            </c:spPr>
            <c:extLst>
              <c:ext xmlns:c16="http://schemas.microsoft.com/office/drawing/2014/chart" uri="{C3380CC4-5D6E-409C-BE32-E72D297353CC}">
                <c16:uniqueId val="{00000003-5173-4DE0-8A0E-86069C95F3AF}"/>
              </c:ext>
            </c:extLst>
          </c:dPt>
          <c:dPt>
            <c:idx val="4"/>
            <c:invertIfNegative val="0"/>
            <c:bubble3D val="0"/>
            <c:spPr>
              <a:solidFill>
                <a:srgbClr val="E35205"/>
              </a:solidFill>
              <a:ln w="0">
                <a:noFill/>
              </a:ln>
              <a:effectLst/>
            </c:spPr>
            <c:extLst>
              <c:ext xmlns:c16="http://schemas.microsoft.com/office/drawing/2014/chart" uri="{C3380CC4-5D6E-409C-BE32-E72D297353CC}">
                <c16:uniqueId val="{00000004-5173-4DE0-8A0E-86069C95F3AF}"/>
              </c:ext>
            </c:extLst>
          </c:dPt>
          <c:dLbls>
            <c:dLbl>
              <c:idx val="0"/>
              <c:tx>
                <c:rich>
                  <a:bodyPr/>
                  <a:lstStyle/>
                  <a:p>
                    <a:fld id="{DA0944A9-23DF-4925-983B-7E48F36927D0}"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5173-4DE0-8A0E-86069C95F3AF}"/>
                </c:ext>
              </c:extLst>
            </c:dLbl>
            <c:dLbl>
              <c:idx val="1"/>
              <c:tx>
                <c:rich>
                  <a:bodyPr/>
                  <a:lstStyle/>
                  <a:p>
                    <a:fld id="{4ADF5C27-BE1F-4A2D-BDEA-A18080C0C841}"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173-4DE0-8A0E-86069C95F3AF}"/>
                </c:ext>
              </c:extLst>
            </c:dLbl>
            <c:dLbl>
              <c:idx val="2"/>
              <c:tx>
                <c:rich>
                  <a:bodyPr/>
                  <a:lstStyle/>
                  <a:p>
                    <a:fld id="{47269162-2730-4A9C-AFE8-D6E6C7CEFC4B}"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5173-4DE0-8A0E-86069C95F3AF}"/>
                </c:ext>
              </c:extLst>
            </c:dLbl>
            <c:dLbl>
              <c:idx val="3"/>
              <c:tx>
                <c:rich>
                  <a:bodyPr/>
                  <a:lstStyle/>
                  <a:p>
                    <a:fld id="{C52FCAFE-2BE6-4D71-A1BD-44AE05A2F0F9}"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5173-4DE0-8A0E-86069C95F3AF}"/>
                </c:ext>
              </c:extLst>
            </c:dLbl>
            <c:dLbl>
              <c:idx val="4"/>
              <c:tx>
                <c:rich>
                  <a:bodyPr/>
                  <a:lstStyle/>
                  <a:p>
                    <a:fld id="{DA02426A-7D22-44EE-A291-6E08DE182BEF}"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5173-4DE0-8A0E-86069C95F3AF}"/>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  &lt;2</c:v>
                </c:pt>
                <c:pt idx="1">
                  <c:v>  2-12</c:v>
                </c:pt>
                <c:pt idx="2">
                  <c:v>13-18</c:v>
                </c:pt>
                <c:pt idx="3">
                  <c:v>19-24</c:v>
                </c:pt>
                <c:pt idx="4">
                  <c:v>25-34</c:v>
                </c:pt>
                <c:pt idx="5">
                  <c:v>35-44</c:v>
                </c:pt>
                <c:pt idx="6">
                  <c:v>45-54</c:v>
                </c:pt>
                <c:pt idx="7">
                  <c:v>55-64</c:v>
                </c:pt>
                <c:pt idx="8">
                  <c:v>65+</c:v>
                </c:pt>
              </c:strCache>
            </c:strRef>
          </c:cat>
          <c:val>
            <c:numRef>
              <c:f>Sheet1!$B$2:$B$10</c:f>
              <c:numCache>
                <c:formatCode>0.0</c:formatCode>
                <c:ptCount val="9"/>
                <c:pt idx="0">
                  <c:v>3.6357025995273586</c:v>
                </c:pt>
                <c:pt idx="1">
                  <c:v>0.61413367233512051</c:v>
                </c:pt>
                <c:pt idx="2">
                  <c:v>0</c:v>
                </c:pt>
                <c:pt idx="3">
                  <c:v>1.8410611876685721</c:v>
                </c:pt>
                <c:pt idx="4">
                  <c:v>9.3579134526690098</c:v>
                </c:pt>
                <c:pt idx="5">
                  <c:v>15.9</c:v>
                </c:pt>
                <c:pt idx="6">
                  <c:v>7.4026368192350116</c:v>
                </c:pt>
                <c:pt idx="7">
                  <c:v>7.2622600153167669</c:v>
                </c:pt>
                <c:pt idx="8">
                  <c:v>3.5664451012647507</c:v>
                </c:pt>
              </c:numCache>
            </c:numRef>
          </c:val>
          <c:extLst>
            <c:ext xmlns:c16="http://schemas.microsoft.com/office/drawing/2014/chart" uri="{C3380CC4-5D6E-409C-BE32-E72D297353CC}">
              <c16:uniqueId val="{00000000-5173-4DE0-8A0E-86069C95F3AF}"/>
            </c:ext>
          </c:extLst>
        </c:ser>
        <c:dLbls>
          <c:showLegendKey val="0"/>
          <c:showVal val="0"/>
          <c:showCatName val="0"/>
          <c:showSerName val="0"/>
          <c:showPercent val="0"/>
          <c:showBubbleSize val="0"/>
        </c:dLbls>
        <c:gapWidth val="100"/>
        <c:axId val="1227409736"/>
        <c:axId val="1227411176"/>
      </c:barChart>
      <c:catAx>
        <c:axId val="122740973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2"/>
                </a:solidFill>
                <a:latin typeface="+mn-lt"/>
                <a:ea typeface="+mn-ea"/>
                <a:cs typeface="+mn-cs"/>
              </a:defRPr>
            </a:pPr>
            <a:endParaRPr lang="en-US"/>
          </a:p>
        </c:txPr>
        <c:crossAx val="1227411176"/>
        <c:crosses val="autoZero"/>
        <c:auto val="1"/>
        <c:lblAlgn val="ctr"/>
        <c:lblOffset val="100"/>
        <c:noMultiLvlLbl val="0"/>
      </c:catAx>
      <c:valAx>
        <c:axId val="122741117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2"/>
                </a:solidFill>
                <a:latin typeface="+mn-lt"/>
                <a:ea typeface="+mn-ea"/>
                <a:cs typeface="+mn-cs"/>
              </a:defRPr>
            </a:pPr>
            <a:endParaRPr lang="en-US"/>
          </a:p>
        </c:txPr>
        <c:crossAx val="12274097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tx2"/>
                </a:solidFill>
                <a:latin typeface="+mj-lt"/>
              </a:rPr>
              <a:t>Race</a:t>
            </a:r>
          </a:p>
        </c:rich>
      </c:tx>
      <c:layout>
        <c:manualLayout>
          <c:xMode val="edge"/>
          <c:yMode val="edge"/>
          <c:x val="0.42738385699886228"/>
          <c:y val="2.477360873873671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988420308099619"/>
          <c:y val="0.18853338961726923"/>
          <c:w val="0.8374486958661419"/>
          <c:h val="0.70679668470747248"/>
        </c:manualLayout>
      </c:layout>
      <c:barChart>
        <c:barDir val="col"/>
        <c:grouping val="clustered"/>
        <c:varyColors val="0"/>
        <c:ser>
          <c:idx val="0"/>
          <c:order val="0"/>
          <c:tx>
            <c:strRef>
              <c:f>Sheet1!$A$1</c:f>
              <c:strCache>
                <c:ptCount val="1"/>
                <c:pt idx="0">
                  <c:v>BLACK</c:v>
                </c:pt>
              </c:strCache>
            </c:strRef>
          </c:tx>
          <c:spPr>
            <a:solidFill>
              <a:schemeClr val="accent6"/>
            </a:solidFill>
            <a:ln w="38100">
              <a:solidFill>
                <a:schemeClr val="bg2"/>
              </a:solidFill>
            </a:ln>
            <a:effectLst/>
          </c:spPr>
          <c:invertIfNegative val="0"/>
          <c:dPt>
            <c:idx val="0"/>
            <c:invertIfNegative val="0"/>
            <c:bubble3D val="0"/>
            <c:spPr>
              <a:solidFill>
                <a:schemeClr val="accent6"/>
              </a:solidFill>
              <a:ln w="0">
                <a:solidFill>
                  <a:schemeClr val="bg2"/>
                </a:solidFill>
              </a:ln>
              <a:effectLst/>
            </c:spPr>
            <c:extLst>
              <c:ext xmlns:c16="http://schemas.microsoft.com/office/drawing/2014/chart" uri="{C3380CC4-5D6E-409C-BE32-E72D297353CC}">
                <c16:uniqueId val="{00000001-59C6-4BEC-877F-2B05EF7E1422}"/>
              </c:ext>
            </c:extLst>
          </c:dPt>
          <c:dLbls>
            <c:dLbl>
              <c:idx val="0"/>
              <c:tx>
                <c:rich>
                  <a:bodyPr/>
                  <a:lstStyle/>
                  <a:p>
                    <a:fld id="{DA0944A9-23DF-4925-983B-7E48F36927D0}"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9C6-4BEC-877F-2B05EF7E1422}"/>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Sheet1!$A$2</c:f>
              <c:numCache>
                <c:formatCode>0.0</c:formatCode>
                <c:ptCount val="1"/>
                <c:pt idx="0">
                  <c:v>27.785495971103082</c:v>
                </c:pt>
              </c:numCache>
            </c:numRef>
          </c:val>
          <c:extLst>
            <c:ext xmlns:c15="http://schemas.microsoft.com/office/drawing/2012/chart" uri="{02D57815-91ED-43cb-92C2-25804820EDAC}">
              <c15:filteredCategoryTitle>
                <c15:cat>
                  <c:multiLvlStrRef>
                    <c:extLst>
                      <c:ext uri="{02D57815-91ED-43cb-92C2-25804820EDAC}">
                        <c15:formulaRef>
                          <c15:sqref>Sheet1!#REF!</c15:sqref>
                        </c15:formulaRef>
                      </c:ext>
                    </c:extLst>
                  </c:multiLvlStrRef>
                </c15:cat>
              </c15:filteredCategoryTitle>
            </c:ext>
            <c:ext xmlns:c16="http://schemas.microsoft.com/office/drawing/2014/chart" uri="{C3380CC4-5D6E-409C-BE32-E72D297353CC}">
              <c16:uniqueId val="{0000000A-59C6-4BEC-877F-2B05EF7E1422}"/>
            </c:ext>
          </c:extLst>
        </c:ser>
        <c:ser>
          <c:idx val="1"/>
          <c:order val="1"/>
          <c:tx>
            <c:strRef>
              <c:f>Sheet1!$B$1</c:f>
              <c:strCache>
                <c:ptCount val="1"/>
                <c:pt idx="0">
                  <c:v>OTHER</c:v>
                </c:pt>
              </c:strCache>
            </c:strRef>
          </c:tx>
          <c:spPr>
            <a:solidFill>
              <a:schemeClr val="tx2"/>
            </a:solidFill>
            <a:ln w="19050">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Sheet1!$B$2</c:f>
              <c:numCache>
                <c:formatCode>0.0</c:formatCode>
                <c:ptCount val="1"/>
                <c:pt idx="0">
                  <c:v>16.8</c:v>
                </c:pt>
              </c:numCache>
            </c:numRef>
          </c:val>
          <c:extLst>
            <c:ext xmlns:c15="http://schemas.microsoft.com/office/drawing/2012/chart" uri="{02D57815-91ED-43cb-92C2-25804820EDAC}">
              <c15:filteredCategoryTitle>
                <c15:cat>
                  <c:multiLvlStrRef>
                    <c:extLst>
                      <c:ext uri="{02D57815-91ED-43cb-92C2-25804820EDAC}">
                        <c15:formulaRef>
                          <c15:sqref>Sheet1!#REF!</c15:sqref>
                        </c15:formulaRef>
                      </c:ext>
                    </c:extLst>
                  </c:multiLvlStrRef>
                </c15:cat>
              </c15:filteredCategoryTitle>
            </c:ext>
            <c:ext xmlns:c16="http://schemas.microsoft.com/office/drawing/2014/chart" uri="{C3380CC4-5D6E-409C-BE32-E72D297353CC}">
              <c16:uniqueId val="{0000000B-59C6-4BEC-877F-2B05EF7E1422}"/>
            </c:ext>
          </c:extLst>
        </c:ser>
        <c:ser>
          <c:idx val="2"/>
          <c:order val="2"/>
          <c:tx>
            <c:strRef>
              <c:f>Sheet1!$C$1</c:f>
              <c:strCache>
                <c:ptCount val="1"/>
                <c:pt idx="0">
                  <c:v>WHITE</c:v>
                </c:pt>
              </c:strCache>
            </c:strRef>
          </c:tx>
          <c:spPr>
            <a:solidFill>
              <a:srgbClr val="E35205"/>
            </a:solidFill>
            <a:ln w="19050">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Sheet1!$C$2</c:f>
              <c:numCache>
                <c:formatCode>0.0</c:formatCode>
                <c:ptCount val="1"/>
                <c:pt idx="0">
                  <c:v>3.4</c:v>
                </c:pt>
              </c:numCache>
            </c:numRef>
          </c:val>
          <c:extLst>
            <c:ext xmlns:c15="http://schemas.microsoft.com/office/drawing/2012/chart" uri="{02D57815-91ED-43cb-92C2-25804820EDAC}">
              <c15:filteredCategoryTitle>
                <c15:cat>
                  <c:multiLvlStrRef>
                    <c:extLst>
                      <c:ext uri="{02D57815-91ED-43cb-92C2-25804820EDAC}">
                        <c15:formulaRef>
                          <c15:sqref>Sheet1!#REF!</c15:sqref>
                        </c15:formulaRef>
                      </c:ext>
                    </c:extLst>
                  </c:multiLvlStrRef>
                </c15:cat>
              </c15:filteredCategoryTitle>
            </c:ext>
            <c:ext xmlns:c16="http://schemas.microsoft.com/office/drawing/2014/chart" uri="{C3380CC4-5D6E-409C-BE32-E72D297353CC}">
              <c16:uniqueId val="{0000000C-59C6-4BEC-877F-2B05EF7E1422}"/>
            </c:ext>
          </c:extLst>
        </c:ser>
        <c:dLbls>
          <c:dLblPos val="outEnd"/>
          <c:showLegendKey val="0"/>
          <c:showVal val="1"/>
          <c:showCatName val="0"/>
          <c:showSerName val="0"/>
          <c:showPercent val="0"/>
          <c:showBubbleSize val="0"/>
        </c:dLbls>
        <c:gapWidth val="100"/>
        <c:axId val="1227409736"/>
        <c:axId val="1227411176"/>
      </c:barChart>
      <c:catAx>
        <c:axId val="1227409736"/>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b="1" i="0" baseline="0" dirty="0">
                    <a:solidFill>
                      <a:schemeClr val="tx2"/>
                    </a:solidFill>
                  </a:rPr>
                  <a:t>Black       Other       White</a:t>
                </a:r>
              </a:p>
            </c:rich>
          </c:tx>
          <c:layout>
            <c:manualLayout>
              <c:xMode val="edge"/>
              <c:yMode val="edge"/>
              <c:x val="0.2331090288502719"/>
              <c:y val="0.87837139631021099"/>
            </c:manualLayout>
          </c:layout>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2"/>
                </a:solidFill>
                <a:latin typeface="+mn-lt"/>
                <a:ea typeface="+mn-ea"/>
                <a:cs typeface="+mn-cs"/>
              </a:defRPr>
            </a:pPr>
            <a:endParaRPr lang="en-US"/>
          </a:p>
        </c:txPr>
        <c:crossAx val="1227411176"/>
        <c:crosses val="autoZero"/>
        <c:auto val="1"/>
        <c:lblAlgn val="ctr"/>
        <c:lblOffset val="100"/>
        <c:noMultiLvlLbl val="0"/>
      </c:catAx>
      <c:valAx>
        <c:axId val="122741117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2"/>
                </a:solidFill>
                <a:latin typeface="+mn-lt"/>
                <a:ea typeface="+mn-ea"/>
                <a:cs typeface="+mn-cs"/>
              </a:defRPr>
            </a:pPr>
            <a:endParaRPr lang="en-US"/>
          </a:p>
        </c:txPr>
        <c:crossAx val="12274097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tx2"/>
                </a:solidFill>
                <a:latin typeface="+mj-lt"/>
              </a:rPr>
              <a:t>Sex</a:t>
            </a:r>
          </a:p>
        </c:rich>
      </c:tx>
      <c:layout>
        <c:manualLayout>
          <c:xMode val="edge"/>
          <c:yMode val="edge"/>
          <c:x val="0.42395007332615214"/>
          <c:y val="3.844748285756916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988420308099619"/>
          <c:y val="0.22141987548897285"/>
          <c:w val="0.8374486958661419"/>
          <c:h val="0.67006307722581304"/>
        </c:manualLayout>
      </c:layout>
      <c:barChart>
        <c:barDir val="col"/>
        <c:grouping val="clustered"/>
        <c:varyColors val="0"/>
        <c:ser>
          <c:idx val="0"/>
          <c:order val="0"/>
          <c:tx>
            <c:strRef>
              <c:f>Sheet1!$B$1</c:f>
              <c:strCache>
                <c:ptCount val="1"/>
                <c:pt idx="0">
                  <c:v>Female</c:v>
                </c:pt>
              </c:strCache>
            </c:strRef>
          </c:tx>
          <c:spPr>
            <a:solidFill>
              <a:schemeClr val="accent6"/>
            </a:solidFill>
            <a:ln w="38100">
              <a:solidFill>
                <a:schemeClr val="bg2"/>
              </a:solidFill>
            </a:ln>
            <a:effectLst/>
          </c:spPr>
          <c:invertIfNegative val="0"/>
          <c:dPt>
            <c:idx val="0"/>
            <c:invertIfNegative val="0"/>
            <c:bubble3D val="0"/>
            <c:spPr>
              <a:solidFill>
                <a:schemeClr val="accent6"/>
              </a:solidFill>
              <a:ln w="0">
                <a:solidFill>
                  <a:schemeClr val="bg2"/>
                </a:solidFill>
              </a:ln>
              <a:effectLst/>
            </c:spPr>
            <c:extLst>
              <c:ext xmlns:c16="http://schemas.microsoft.com/office/drawing/2014/chart" uri="{C3380CC4-5D6E-409C-BE32-E72D297353CC}">
                <c16:uniqueId val="{00000001-A978-4BE3-925D-8DD4A936DB5C}"/>
              </c:ext>
            </c:extLst>
          </c:dPt>
          <c:dLbls>
            <c:dLbl>
              <c:idx val="0"/>
              <c:tx>
                <c:rich>
                  <a:bodyPr/>
                  <a:lstStyle/>
                  <a:p>
                    <a:fld id="{DA0944A9-23DF-4925-983B-7E48F36927D0}"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978-4BE3-925D-8DD4A936DB5C}"/>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ST LOUIS</c:v>
                </c:pt>
              </c:strCache>
            </c:strRef>
          </c:cat>
          <c:val>
            <c:numRef>
              <c:f>Sheet1!$B$2</c:f>
              <c:numCache>
                <c:formatCode>0.0</c:formatCode>
                <c:ptCount val="1"/>
                <c:pt idx="0">
                  <c:v>5.4194717025499992</c:v>
                </c:pt>
              </c:numCache>
            </c:numRef>
          </c:val>
          <c:extLst>
            <c:ext xmlns:c16="http://schemas.microsoft.com/office/drawing/2014/chart" uri="{C3380CC4-5D6E-409C-BE32-E72D297353CC}">
              <c16:uniqueId val="{0000000A-A978-4BE3-925D-8DD4A936DB5C}"/>
            </c:ext>
          </c:extLst>
        </c:ser>
        <c:ser>
          <c:idx val="1"/>
          <c:order val="1"/>
          <c:tx>
            <c:strRef>
              <c:f>Sheet1!$C$1</c:f>
              <c:strCache>
                <c:ptCount val="1"/>
                <c:pt idx="0">
                  <c:v>Male</c:v>
                </c:pt>
              </c:strCache>
            </c:strRef>
          </c:tx>
          <c:spPr>
            <a:solidFill>
              <a:schemeClr val="accent2"/>
            </a:solidFill>
            <a:ln w="19050">
              <a:noFill/>
            </a:ln>
            <a:effectLst/>
          </c:spPr>
          <c:invertIfNegative val="0"/>
          <c:dPt>
            <c:idx val="0"/>
            <c:invertIfNegative val="0"/>
            <c:bubble3D val="0"/>
            <c:spPr>
              <a:solidFill>
                <a:srgbClr val="E35205"/>
              </a:solidFill>
              <a:ln w="19050">
                <a:noFill/>
              </a:ln>
              <a:effectLst/>
            </c:spPr>
            <c:extLst>
              <c:ext xmlns:c16="http://schemas.microsoft.com/office/drawing/2014/chart" uri="{C3380CC4-5D6E-409C-BE32-E72D297353CC}">
                <c16:uniqueId val="{0000000C-A978-4BE3-925D-8DD4A936DB5C}"/>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ST LOUIS</c:v>
                </c:pt>
              </c:strCache>
            </c:strRef>
          </c:cat>
          <c:val>
            <c:numRef>
              <c:f>Sheet1!$C$2</c:f>
              <c:numCache>
                <c:formatCode>0.0</c:formatCode>
                <c:ptCount val="1"/>
                <c:pt idx="0">
                  <c:v>9.1543500507825524</c:v>
                </c:pt>
              </c:numCache>
            </c:numRef>
          </c:val>
          <c:extLst>
            <c:ext xmlns:c16="http://schemas.microsoft.com/office/drawing/2014/chart" uri="{C3380CC4-5D6E-409C-BE32-E72D297353CC}">
              <c16:uniqueId val="{0000000B-A978-4BE3-925D-8DD4A936DB5C}"/>
            </c:ext>
          </c:extLst>
        </c:ser>
        <c:dLbls>
          <c:showLegendKey val="0"/>
          <c:showVal val="0"/>
          <c:showCatName val="0"/>
          <c:showSerName val="0"/>
          <c:showPercent val="0"/>
          <c:showBubbleSize val="0"/>
        </c:dLbls>
        <c:gapWidth val="100"/>
        <c:axId val="1227409736"/>
        <c:axId val="1227411176"/>
      </c:barChart>
      <c:catAx>
        <c:axId val="1227409736"/>
        <c:scaling>
          <c:orientation val="minMax"/>
        </c:scaling>
        <c:delete val="1"/>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b="1" i="0" baseline="0" dirty="0">
                    <a:solidFill>
                      <a:schemeClr val="tx2"/>
                    </a:solidFill>
                  </a:rPr>
                  <a:t>Female              Male</a:t>
                </a:r>
              </a:p>
            </c:rich>
          </c:tx>
          <c:layout>
            <c:manualLayout>
              <c:xMode val="edge"/>
              <c:yMode val="edge"/>
              <c:x val="0.3025187749557664"/>
              <c:y val="0.89148295271478584"/>
            </c:manualLayout>
          </c:layout>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crossAx val="1227411176"/>
        <c:crosses val="autoZero"/>
        <c:auto val="1"/>
        <c:lblAlgn val="ctr"/>
        <c:lblOffset val="100"/>
        <c:noMultiLvlLbl val="0"/>
      </c:catAx>
      <c:valAx>
        <c:axId val="122741117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2"/>
                </a:solidFill>
                <a:latin typeface="+mn-lt"/>
                <a:ea typeface="+mn-ea"/>
                <a:cs typeface="+mn-cs"/>
              </a:defRPr>
            </a:pPr>
            <a:endParaRPr lang="en-US"/>
          </a:p>
        </c:txPr>
        <c:crossAx val="12274097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tx2"/>
                </a:solidFill>
                <a:latin typeface="+mj-lt"/>
              </a:rPr>
              <a:t>Age Group</a:t>
            </a:r>
          </a:p>
        </c:rich>
      </c:tx>
      <c:layout>
        <c:manualLayout>
          <c:xMode val="edge"/>
          <c:yMode val="edge"/>
          <c:x val="0.36278500787381157"/>
          <c:y val="3.6162282901918863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645041940828607"/>
          <c:y val="0.17994035515792331"/>
          <c:w val="0.8374486958661419"/>
          <c:h val="0.66563417830192939"/>
        </c:manualLayout>
      </c:layout>
      <c:barChart>
        <c:barDir val="col"/>
        <c:grouping val="clustered"/>
        <c:varyColors val="0"/>
        <c:ser>
          <c:idx val="0"/>
          <c:order val="0"/>
          <c:tx>
            <c:strRef>
              <c:f>Sheet1!$B$1</c:f>
              <c:strCache>
                <c:ptCount val="1"/>
                <c:pt idx="0">
                  <c:v>Rate</c:v>
                </c:pt>
              </c:strCache>
            </c:strRef>
          </c:tx>
          <c:spPr>
            <a:solidFill>
              <a:schemeClr val="accent6"/>
            </a:solidFill>
            <a:ln w="38100">
              <a:noFill/>
            </a:ln>
            <a:effectLst/>
          </c:spPr>
          <c:invertIfNegative val="0"/>
          <c:dPt>
            <c:idx val="0"/>
            <c:invertIfNegative val="0"/>
            <c:bubble3D val="0"/>
            <c:spPr>
              <a:solidFill>
                <a:schemeClr val="accent6"/>
              </a:solidFill>
              <a:ln w="0">
                <a:noFill/>
              </a:ln>
              <a:effectLst/>
            </c:spPr>
            <c:extLst>
              <c:ext xmlns:c16="http://schemas.microsoft.com/office/drawing/2014/chart" uri="{C3380CC4-5D6E-409C-BE32-E72D297353CC}">
                <c16:uniqueId val="{00000005-5173-4DE0-8A0E-86069C95F3AF}"/>
              </c:ext>
            </c:extLst>
          </c:dPt>
          <c:dPt>
            <c:idx val="1"/>
            <c:invertIfNegative val="0"/>
            <c:bubble3D val="0"/>
            <c:spPr>
              <a:solidFill>
                <a:schemeClr val="accent6"/>
              </a:solidFill>
              <a:ln w="0">
                <a:noFill/>
              </a:ln>
              <a:effectLst/>
            </c:spPr>
            <c:extLst>
              <c:ext xmlns:c16="http://schemas.microsoft.com/office/drawing/2014/chart" uri="{C3380CC4-5D6E-409C-BE32-E72D297353CC}">
                <c16:uniqueId val="{00000001-5173-4DE0-8A0E-86069C95F3AF}"/>
              </c:ext>
            </c:extLst>
          </c:dPt>
          <c:dPt>
            <c:idx val="2"/>
            <c:invertIfNegative val="0"/>
            <c:bubble3D val="0"/>
            <c:spPr>
              <a:solidFill>
                <a:schemeClr val="accent6"/>
              </a:solidFill>
              <a:ln w="0">
                <a:noFill/>
              </a:ln>
              <a:effectLst/>
            </c:spPr>
            <c:extLst>
              <c:ext xmlns:c16="http://schemas.microsoft.com/office/drawing/2014/chart" uri="{C3380CC4-5D6E-409C-BE32-E72D297353CC}">
                <c16:uniqueId val="{00000002-5173-4DE0-8A0E-86069C95F3AF}"/>
              </c:ext>
            </c:extLst>
          </c:dPt>
          <c:dPt>
            <c:idx val="3"/>
            <c:invertIfNegative val="0"/>
            <c:bubble3D val="0"/>
            <c:spPr>
              <a:solidFill>
                <a:schemeClr val="accent6"/>
              </a:solidFill>
              <a:ln w="0">
                <a:noFill/>
              </a:ln>
              <a:effectLst/>
            </c:spPr>
            <c:extLst>
              <c:ext xmlns:c16="http://schemas.microsoft.com/office/drawing/2014/chart" uri="{C3380CC4-5D6E-409C-BE32-E72D297353CC}">
                <c16:uniqueId val="{00000003-5173-4DE0-8A0E-86069C95F3AF}"/>
              </c:ext>
            </c:extLst>
          </c:dPt>
          <c:dPt>
            <c:idx val="4"/>
            <c:invertIfNegative val="0"/>
            <c:bubble3D val="0"/>
            <c:spPr>
              <a:solidFill>
                <a:schemeClr val="accent6"/>
              </a:solidFill>
              <a:ln w="0">
                <a:noFill/>
              </a:ln>
              <a:effectLst/>
            </c:spPr>
            <c:extLst>
              <c:ext xmlns:c16="http://schemas.microsoft.com/office/drawing/2014/chart" uri="{C3380CC4-5D6E-409C-BE32-E72D297353CC}">
                <c16:uniqueId val="{00000004-5173-4DE0-8A0E-86069C95F3AF}"/>
              </c:ext>
            </c:extLst>
          </c:dPt>
          <c:dLbls>
            <c:dLbl>
              <c:idx val="0"/>
              <c:tx>
                <c:rich>
                  <a:bodyPr/>
                  <a:lstStyle/>
                  <a:p>
                    <a:fld id="{DA0944A9-23DF-4925-983B-7E48F36927D0}"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5173-4DE0-8A0E-86069C95F3AF}"/>
                </c:ext>
              </c:extLst>
            </c:dLbl>
            <c:dLbl>
              <c:idx val="1"/>
              <c:tx>
                <c:rich>
                  <a:bodyPr/>
                  <a:lstStyle/>
                  <a:p>
                    <a:fld id="{4ADF5C27-BE1F-4A2D-BDEA-A18080C0C841}"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173-4DE0-8A0E-86069C95F3AF}"/>
                </c:ext>
              </c:extLst>
            </c:dLbl>
            <c:dLbl>
              <c:idx val="2"/>
              <c:tx>
                <c:rich>
                  <a:bodyPr/>
                  <a:lstStyle/>
                  <a:p>
                    <a:fld id="{47269162-2730-4A9C-AFE8-D6E6C7CEFC4B}"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5173-4DE0-8A0E-86069C95F3AF}"/>
                </c:ext>
              </c:extLst>
            </c:dLbl>
            <c:dLbl>
              <c:idx val="3"/>
              <c:tx>
                <c:rich>
                  <a:bodyPr/>
                  <a:lstStyle/>
                  <a:p>
                    <a:fld id="{C52FCAFE-2BE6-4D71-A1BD-44AE05A2F0F9}"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5173-4DE0-8A0E-86069C95F3AF}"/>
                </c:ext>
              </c:extLst>
            </c:dLbl>
            <c:dLbl>
              <c:idx val="4"/>
              <c:tx>
                <c:rich>
                  <a:bodyPr/>
                  <a:lstStyle/>
                  <a:p>
                    <a:fld id="{DA02426A-7D22-44EE-A291-6E08DE182BEF}"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5173-4DE0-8A0E-86069C95F3AF}"/>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  &lt;2</c:v>
                </c:pt>
                <c:pt idx="1">
                  <c:v>  2-12</c:v>
                </c:pt>
                <c:pt idx="2">
                  <c:v>13-18</c:v>
                </c:pt>
                <c:pt idx="3">
                  <c:v>19-24</c:v>
                </c:pt>
                <c:pt idx="4">
                  <c:v>25-34</c:v>
                </c:pt>
                <c:pt idx="5">
                  <c:v>35-44</c:v>
                </c:pt>
                <c:pt idx="6">
                  <c:v>45-54</c:v>
                </c:pt>
                <c:pt idx="7">
                  <c:v>55-64</c:v>
                </c:pt>
                <c:pt idx="8">
                  <c:v>65+</c:v>
                </c:pt>
              </c:strCache>
            </c:strRef>
          </c:cat>
          <c:val>
            <c:numRef>
              <c:f>Sheet1!$B$2:$B$10</c:f>
              <c:numCache>
                <c:formatCode>0.0</c:formatCode>
                <c:ptCount val="9"/>
                <c:pt idx="0">
                  <c:v>0</c:v>
                </c:pt>
                <c:pt idx="1">
                  <c:v>0</c:v>
                </c:pt>
                <c:pt idx="2">
                  <c:v>0</c:v>
                </c:pt>
                <c:pt idx="3">
                  <c:v>1.9520447668933207</c:v>
                </c:pt>
                <c:pt idx="4">
                  <c:v>6.260063922208273</c:v>
                </c:pt>
                <c:pt idx="5">
                  <c:v>10.912687935847476</c:v>
                </c:pt>
                <c:pt idx="6">
                  <c:v>13.549541507426344</c:v>
                </c:pt>
                <c:pt idx="7">
                  <c:v>10.869641442085848</c:v>
                </c:pt>
                <c:pt idx="8">
                  <c:v>9.6804914550040291</c:v>
                </c:pt>
              </c:numCache>
            </c:numRef>
          </c:val>
          <c:extLst>
            <c:ext xmlns:c16="http://schemas.microsoft.com/office/drawing/2014/chart" uri="{C3380CC4-5D6E-409C-BE32-E72D297353CC}">
              <c16:uniqueId val="{00000000-5173-4DE0-8A0E-86069C95F3AF}"/>
            </c:ext>
          </c:extLst>
        </c:ser>
        <c:dLbls>
          <c:showLegendKey val="0"/>
          <c:showVal val="0"/>
          <c:showCatName val="0"/>
          <c:showSerName val="0"/>
          <c:showPercent val="0"/>
          <c:showBubbleSize val="0"/>
        </c:dLbls>
        <c:gapWidth val="100"/>
        <c:axId val="1227409736"/>
        <c:axId val="1227411176"/>
      </c:barChart>
      <c:catAx>
        <c:axId val="122740973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2"/>
                </a:solidFill>
                <a:latin typeface="+mn-lt"/>
                <a:ea typeface="+mn-ea"/>
                <a:cs typeface="+mn-cs"/>
              </a:defRPr>
            </a:pPr>
            <a:endParaRPr lang="en-US"/>
          </a:p>
        </c:txPr>
        <c:crossAx val="1227411176"/>
        <c:crosses val="autoZero"/>
        <c:auto val="1"/>
        <c:lblAlgn val="ctr"/>
        <c:lblOffset val="100"/>
        <c:noMultiLvlLbl val="0"/>
      </c:catAx>
      <c:valAx>
        <c:axId val="122741117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2"/>
                </a:solidFill>
                <a:latin typeface="+mn-lt"/>
                <a:ea typeface="+mn-ea"/>
                <a:cs typeface="+mn-cs"/>
              </a:defRPr>
            </a:pPr>
            <a:endParaRPr lang="en-US"/>
          </a:p>
        </c:txPr>
        <c:crossAx val="12274097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tx2"/>
                </a:solidFill>
                <a:latin typeface="+mj-lt"/>
              </a:rPr>
              <a:t>Race</a:t>
            </a:r>
          </a:p>
        </c:rich>
      </c:tx>
      <c:layout>
        <c:manualLayout>
          <c:xMode val="edge"/>
          <c:yMode val="edge"/>
          <c:x val="0.42738385699886228"/>
          <c:y val="2.477360873873671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988420308099619"/>
          <c:y val="0.18853338961726923"/>
          <c:w val="0.8374486958661419"/>
          <c:h val="0.70679668470747248"/>
        </c:manualLayout>
      </c:layout>
      <c:barChart>
        <c:barDir val="col"/>
        <c:grouping val="clustered"/>
        <c:varyColors val="0"/>
        <c:ser>
          <c:idx val="0"/>
          <c:order val="0"/>
          <c:tx>
            <c:strRef>
              <c:f>Sheet1!$A$1</c:f>
              <c:strCache>
                <c:ptCount val="1"/>
                <c:pt idx="0">
                  <c:v>BLACK</c:v>
                </c:pt>
              </c:strCache>
            </c:strRef>
          </c:tx>
          <c:spPr>
            <a:solidFill>
              <a:schemeClr val="accent6"/>
            </a:solidFill>
            <a:ln w="38100">
              <a:solidFill>
                <a:schemeClr val="bg2"/>
              </a:solidFill>
            </a:ln>
            <a:effectLst/>
          </c:spPr>
          <c:invertIfNegative val="0"/>
          <c:dPt>
            <c:idx val="0"/>
            <c:invertIfNegative val="0"/>
            <c:bubble3D val="0"/>
            <c:spPr>
              <a:solidFill>
                <a:schemeClr val="accent6"/>
              </a:solidFill>
              <a:ln w="0">
                <a:solidFill>
                  <a:schemeClr val="bg2"/>
                </a:solidFill>
              </a:ln>
              <a:effectLst/>
            </c:spPr>
            <c:extLst>
              <c:ext xmlns:c16="http://schemas.microsoft.com/office/drawing/2014/chart" uri="{C3380CC4-5D6E-409C-BE32-E72D297353CC}">
                <c16:uniqueId val="{00000001-59C6-4BEC-877F-2B05EF7E1422}"/>
              </c:ext>
            </c:extLst>
          </c:dPt>
          <c:dLbls>
            <c:dLbl>
              <c:idx val="0"/>
              <c:tx>
                <c:rich>
                  <a:bodyPr/>
                  <a:lstStyle/>
                  <a:p>
                    <a:fld id="{DA0944A9-23DF-4925-983B-7E48F36927D0}"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9C6-4BEC-877F-2B05EF7E1422}"/>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Sheet1!$A$2</c:f>
              <c:numCache>
                <c:formatCode>0.0</c:formatCode>
                <c:ptCount val="1"/>
                <c:pt idx="0">
                  <c:v>10.846655409153099</c:v>
                </c:pt>
              </c:numCache>
            </c:numRef>
          </c:val>
          <c:extLst>
            <c:ext xmlns:c15="http://schemas.microsoft.com/office/drawing/2012/chart" uri="{02D57815-91ED-43cb-92C2-25804820EDAC}">
              <c15:filteredCategoryTitle>
                <c15:cat>
                  <c:multiLvlStrRef>
                    <c:extLst>
                      <c:ext uri="{02D57815-91ED-43cb-92C2-25804820EDAC}">
                        <c15:formulaRef>
                          <c15:sqref>Sheet1!#REF!</c15:sqref>
                        </c15:formulaRef>
                      </c:ext>
                    </c:extLst>
                  </c:multiLvlStrRef>
                </c15:cat>
              </c15:filteredCategoryTitle>
            </c:ext>
            <c:ext xmlns:c16="http://schemas.microsoft.com/office/drawing/2014/chart" uri="{C3380CC4-5D6E-409C-BE32-E72D297353CC}">
              <c16:uniqueId val="{0000000A-59C6-4BEC-877F-2B05EF7E1422}"/>
            </c:ext>
          </c:extLst>
        </c:ser>
        <c:ser>
          <c:idx val="1"/>
          <c:order val="1"/>
          <c:tx>
            <c:strRef>
              <c:f>Sheet1!$B$1</c:f>
              <c:strCache>
                <c:ptCount val="1"/>
                <c:pt idx="0">
                  <c:v>OTHER</c:v>
                </c:pt>
              </c:strCache>
            </c:strRef>
          </c:tx>
          <c:spPr>
            <a:solidFill>
              <a:schemeClr val="tx2"/>
            </a:solidFill>
            <a:ln w="19050">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Sheet1!$B$2</c:f>
              <c:numCache>
                <c:formatCode>0.0</c:formatCode>
                <c:ptCount val="1"/>
                <c:pt idx="0">
                  <c:v>25.52725033973767</c:v>
                </c:pt>
              </c:numCache>
            </c:numRef>
          </c:val>
          <c:extLst>
            <c:ext xmlns:c15="http://schemas.microsoft.com/office/drawing/2012/chart" uri="{02D57815-91ED-43cb-92C2-25804820EDAC}">
              <c15:filteredCategoryTitle>
                <c15:cat>
                  <c:multiLvlStrRef>
                    <c:extLst>
                      <c:ext uri="{02D57815-91ED-43cb-92C2-25804820EDAC}">
                        <c15:formulaRef>
                          <c15:sqref>Sheet1!#REF!</c15:sqref>
                        </c15:formulaRef>
                      </c:ext>
                    </c:extLst>
                  </c:multiLvlStrRef>
                </c15:cat>
              </c15:filteredCategoryTitle>
            </c:ext>
            <c:ext xmlns:c16="http://schemas.microsoft.com/office/drawing/2014/chart" uri="{C3380CC4-5D6E-409C-BE32-E72D297353CC}">
              <c16:uniqueId val="{0000000B-59C6-4BEC-877F-2B05EF7E1422}"/>
            </c:ext>
          </c:extLst>
        </c:ser>
        <c:ser>
          <c:idx val="2"/>
          <c:order val="2"/>
          <c:tx>
            <c:strRef>
              <c:f>Sheet1!$C$1</c:f>
              <c:strCache>
                <c:ptCount val="1"/>
                <c:pt idx="0">
                  <c:v>WHITE</c:v>
                </c:pt>
              </c:strCache>
            </c:strRef>
          </c:tx>
          <c:spPr>
            <a:solidFill>
              <a:srgbClr val="E35205"/>
            </a:solidFill>
            <a:ln w="19050">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Sheet1!$C$2</c:f>
              <c:numCache>
                <c:formatCode>0.0</c:formatCode>
                <c:ptCount val="1"/>
                <c:pt idx="0">
                  <c:v>1.8896697424191173</c:v>
                </c:pt>
              </c:numCache>
            </c:numRef>
          </c:val>
          <c:extLst>
            <c:ext xmlns:c15="http://schemas.microsoft.com/office/drawing/2012/chart" uri="{02D57815-91ED-43cb-92C2-25804820EDAC}">
              <c15:filteredCategoryTitle>
                <c15:cat>
                  <c:multiLvlStrRef>
                    <c:extLst>
                      <c:ext uri="{02D57815-91ED-43cb-92C2-25804820EDAC}">
                        <c15:formulaRef>
                          <c15:sqref>Sheet1!#REF!</c15:sqref>
                        </c15:formulaRef>
                      </c:ext>
                    </c:extLst>
                  </c:multiLvlStrRef>
                </c15:cat>
              </c15:filteredCategoryTitle>
            </c:ext>
            <c:ext xmlns:c16="http://schemas.microsoft.com/office/drawing/2014/chart" uri="{C3380CC4-5D6E-409C-BE32-E72D297353CC}">
              <c16:uniqueId val="{0000000C-59C6-4BEC-877F-2B05EF7E1422}"/>
            </c:ext>
          </c:extLst>
        </c:ser>
        <c:dLbls>
          <c:dLblPos val="outEnd"/>
          <c:showLegendKey val="0"/>
          <c:showVal val="1"/>
          <c:showCatName val="0"/>
          <c:showSerName val="0"/>
          <c:showPercent val="0"/>
          <c:showBubbleSize val="0"/>
        </c:dLbls>
        <c:gapWidth val="100"/>
        <c:axId val="1227409736"/>
        <c:axId val="1227411176"/>
      </c:barChart>
      <c:catAx>
        <c:axId val="1227409736"/>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b="1" i="0" baseline="0" dirty="0">
                    <a:solidFill>
                      <a:schemeClr val="tx2"/>
                    </a:solidFill>
                  </a:rPr>
                  <a:t>Black       Other       White</a:t>
                </a:r>
              </a:p>
            </c:rich>
          </c:tx>
          <c:layout>
            <c:manualLayout>
              <c:xMode val="edge"/>
              <c:yMode val="edge"/>
              <c:x val="0.2331090288502719"/>
              <c:y val="0.87837139631021099"/>
            </c:manualLayout>
          </c:layout>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2"/>
                </a:solidFill>
                <a:latin typeface="+mn-lt"/>
                <a:ea typeface="+mn-ea"/>
                <a:cs typeface="+mn-cs"/>
              </a:defRPr>
            </a:pPr>
            <a:endParaRPr lang="en-US"/>
          </a:p>
        </c:txPr>
        <c:crossAx val="1227411176"/>
        <c:crosses val="autoZero"/>
        <c:auto val="1"/>
        <c:lblAlgn val="ctr"/>
        <c:lblOffset val="100"/>
        <c:noMultiLvlLbl val="0"/>
      </c:catAx>
      <c:valAx>
        <c:axId val="122741117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2"/>
                </a:solidFill>
                <a:latin typeface="+mn-lt"/>
                <a:ea typeface="+mn-ea"/>
                <a:cs typeface="+mn-cs"/>
              </a:defRPr>
            </a:pPr>
            <a:endParaRPr lang="en-US"/>
          </a:p>
        </c:txPr>
        <c:crossAx val="12274097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tx2"/>
                </a:solidFill>
                <a:latin typeface="+mj-lt"/>
              </a:rPr>
              <a:t>Rate per 100,000 population</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0958280019685039"/>
          <c:y val="0.17974729005127321"/>
          <c:w val="0.8374486958661419"/>
          <c:h val="0.63762601254385687"/>
        </c:manualLayout>
      </c:layout>
      <c:barChart>
        <c:barDir val="col"/>
        <c:grouping val="clustered"/>
        <c:varyColors val="0"/>
        <c:ser>
          <c:idx val="0"/>
          <c:order val="0"/>
          <c:tx>
            <c:strRef>
              <c:f>Sheet1!$B$1</c:f>
              <c:strCache>
                <c:ptCount val="1"/>
                <c:pt idx="0">
                  <c:v>Rate</c:v>
                </c:pt>
              </c:strCache>
            </c:strRef>
          </c:tx>
          <c:spPr>
            <a:solidFill>
              <a:schemeClr val="accent3"/>
            </a:solidFill>
            <a:ln w="0">
              <a:solidFill>
                <a:schemeClr val="accent3"/>
              </a:solidFill>
            </a:ln>
            <a:effectLst/>
          </c:spPr>
          <c:invertIfNegative val="0"/>
          <c:dPt>
            <c:idx val="0"/>
            <c:invertIfNegative val="0"/>
            <c:bubble3D val="0"/>
            <c:spPr>
              <a:solidFill>
                <a:schemeClr val="accent3"/>
              </a:solidFill>
              <a:ln w="0">
                <a:solidFill>
                  <a:schemeClr val="accent3"/>
                </a:solidFill>
              </a:ln>
              <a:effectLst/>
            </c:spPr>
            <c:extLst>
              <c:ext xmlns:c16="http://schemas.microsoft.com/office/drawing/2014/chart" uri="{C3380CC4-5D6E-409C-BE32-E72D297353CC}">
                <c16:uniqueId val="{00000005-5173-4DE0-8A0E-86069C95F3AF}"/>
              </c:ext>
            </c:extLst>
          </c:dPt>
          <c:dPt>
            <c:idx val="1"/>
            <c:invertIfNegative val="0"/>
            <c:bubble3D val="0"/>
            <c:spPr>
              <a:solidFill>
                <a:schemeClr val="accent3"/>
              </a:solidFill>
              <a:ln w="0">
                <a:solidFill>
                  <a:schemeClr val="accent3"/>
                </a:solidFill>
              </a:ln>
              <a:effectLst/>
            </c:spPr>
            <c:extLst>
              <c:ext xmlns:c16="http://schemas.microsoft.com/office/drawing/2014/chart" uri="{C3380CC4-5D6E-409C-BE32-E72D297353CC}">
                <c16:uniqueId val="{00000001-5173-4DE0-8A0E-86069C95F3AF}"/>
              </c:ext>
            </c:extLst>
          </c:dPt>
          <c:dPt>
            <c:idx val="2"/>
            <c:invertIfNegative val="0"/>
            <c:bubble3D val="0"/>
            <c:spPr>
              <a:solidFill>
                <a:schemeClr val="accent3"/>
              </a:solidFill>
              <a:ln w="0">
                <a:solidFill>
                  <a:schemeClr val="accent3"/>
                </a:solidFill>
              </a:ln>
              <a:effectLst/>
            </c:spPr>
            <c:extLst>
              <c:ext xmlns:c16="http://schemas.microsoft.com/office/drawing/2014/chart" uri="{C3380CC4-5D6E-409C-BE32-E72D297353CC}">
                <c16:uniqueId val="{00000002-5173-4DE0-8A0E-86069C95F3AF}"/>
              </c:ext>
            </c:extLst>
          </c:dPt>
          <c:dPt>
            <c:idx val="3"/>
            <c:invertIfNegative val="0"/>
            <c:bubble3D val="0"/>
            <c:spPr>
              <a:solidFill>
                <a:schemeClr val="accent3"/>
              </a:solidFill>
              <a:ln w="0">
                <a:solidFill>
                  <a:schemeClr val="accent3"/>
                </a:solidFill>
              </a:ln>
              <a:effectLst/>
            </c:spPr>
            <c:extLst>
              <c:ext xmlns:c16="http://schemas.microsoft.com/office/drawing/2014/chart" uri="{C3380CC4-5D6E-409C-BE32-E72D297353CC}">
                <c16:uniqueId val="{00000003-5173-4DE0-8A0E-86069C95F3AF}"/>
              </c:ext>
            </c:extLst>
          </c:dPt>
          <c:dPt>
            <c:idx val="4"/>
            <c:invertIfNegative val="0"/>
            <c:bubble3D val="0"/>
            <c:spPr>
              <a:solidFill>
                <a:schemeClr val="accent3"/>
              </a:solidFill>
              <a:ln w="0">
                <a:solidFill>
                  <a:schemeClr val="accent3"/>
                </a:solidFill>
              </a:ln>
              <a:effectLst/>
            </c:spPr>
            <c:extLst>
              <c:ext xmlns:c16="http://schemas.microsoft.com/office/drawing/2014/chart" uri="{C3380CC4-5D6E-409C-BE32-E72D297353CC}">
                <c16:uniqueId val="{00000004-5173-4DE0-8A0E-86069C95F3AF}"/>
              </c:ext>
            </c:extLst>
          </c:dPt>
          <c:dLbls>
            <c:dLbl>
              <c:idx val="0"/>
              <c:tx>
                <c:rich>
                  <a:bodyPr/>
                  <a:lstStyle/>
                  <a:p>
                    <a:fld id="{DA0944A9-23DF-4925-983B-7E48F36927D0}"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5173-4DE0-8A0E-86069C95F3AF}"/>
                </c:ext>
              </c:extLst>
            </c:dLbl>
            <c:dLbl>
              <c:idx val="1"/>
              <c:tx>
                <c:rich>
                  <a:bodyPr/>
                  <a:lstStyle/>
                  <a:p>
                    <a:fld id="{4ADF5C27-BE1F-4A2D-BDEA-A18080C0C841}"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173-4DE0-8A0E-86069C95F3AF}"/>
                </c:ext>
              </c:extLst>
            </c:dLbl>
            <c:dLbl>
              <c:idx val="2"/>
              <c:tx>
                <c:rich>
                  <a:bodyPr/>
                  <a:lstStyle/>
                  <a:p>
                    <a:fld id="{47269162-2730-4A9C-AFE8-D6E6C7CEFC4B}"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5173-4DE0-8A0E-86069C95F3AF}"/>
                </c:ext>
              </c:extLst>
            </c:dLbl>
            <c:dLbl>
              <c:idx val="3"/>
              <c:tx>
                <c:rich>
                  <a:bodyPr/>
                  <a:lstStyle/>
                  <a:p>
                    <a:fld id="{C52FCAFE-2BE6-4D71-A1BD-44AE05A2F0F9}"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5173-4DE0-8A0E-86069C95F3AF}"/>
                </c:ext>
              </c:extLst>
            </c:dLbl>
            <c:dLbl>
              <c:idx val="4"/>
              <c:tx>
                <c:rich>
                  <a:bodyPr/>
                  <a:lstStyle/>
                  <a:p>
                    <a:fld id="{DA02426A-7D22-44EE-A291-6E08DE182BEF}"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5173-4DE0-8A0E-86069C95F3AF}"/>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0-18*</c:v>
                </c:pt>
                <c:pt idx="1">
                  <c:v>19-24</c:v>
                </c:pt>
                <c:pt idx="2">
                  <c:v>25-34</c:v>
                </c:pt>
                <c:pt idx="3">
                  <c:v>35-44</c:v>
                </c:pt>
                <c:pt idx="4">
                  <c:v>45-54</c:v>
                </c:pt>
                <c:pt idx="5">
                  <c:v>55-64</c:v>
                </c:pt>
                <c:pt idx="6">
                  <c:v>65+</c:v>
                </c:pt>
              </c:strCache>
            </c:strRef>
          </c:cat>
          <c:val>
            <c:numRef>
              <c:f>Sheet1!$B$2:$B$8</c:f>
              <c:numCache>
                <c:formatCode>0.0</c:formatCode>
                <c:ptCount val="7"/>
                <c:pt idx="0">
                  <c:v>0.1</c:v>
                </c:pt>
                <c:pt idx="1">
                  <c:v>1.4</c:v>
                </c:pt>
                <c:pt idx="2">
                  <c:v>6.4</c:v>
                </c:pt>
                <c:pt idx="3">
                  <c:v>11.1</c:v>
                </c:pt>
                <c:pt idx="4">
                  <c:v>11.3</c:v>
                </c:pt>
                <c:pt idx="5">
                  <c:v>9.4</c:v>
                </c:pt>
                <c:pt idx="6">
                  <c:v>6.9</c:v>
                </c:pt>
              </c:numCache>
            </c:numRef>
          </c:val>
          <c:extLst>
            <c:ext xmlns:c16="http://schemas.microsoft.com/office/drawing/2014/chart" uri="{C3380CC4-5D6E-409C-BE32-E72D297353CC}">
              <c16:uniqueId val="{00000000-5173-4DE0-8A0E-86069C95F3AF}"/>
            </c:ext>
          </c:extLst>
        </c:ser>
        <c:ser>
          <c:idx val="1"/>
          <c:order val="1"/>
          <c:tx>
            <c:strRef>
              <c:f>Sheet1!$C$1</c:f>
              <c:strCache>
                <c:ptCount val="1"/>
                <c:pt idx="0">
                  <c:v>Count</c:v>
                </c:pt>
              </c:strCache>
            </c:strRef>
          </c:tx>
          <c:spPr>
            <a:solidFill>
              <a:schemeClr val="tx2"/>
            </a:solidFill>
            <a:ln w="19050">
              <a:solidFill>
                <a:schemeClr val="lt1"/>
              </a:solidFill>
            </a:ln>
            <a:effectLst/>
          </c:spPr>
          <c:invertIfNegative val="0"/>
          <c:dLbls>
            <c:dLbl>
              <c:idx val="0"/>
              <c:tx>
                <c:rich>
                  <a:bodyPr/>
                  <a:lstStyle/>
                  <a:p>
                    <a:r>
                      <a:rPr lang="en-US"/>
                      <a:t>&lt;20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5468-4407-8B70-61C4EF76968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0-18*</c:v>
                </c:pt>
                <c:pt idx="1">
                  <c:v>19-24</c:v>
                </c:pt>
                <c:pt idx="2">
                  <c:v>25-34</c:v>
                </c:pt>
                <c:pt idx="3">
                  <c:v>35-44</c:v>
                </c:pt>
                <c:pt idx="4">
                  <c:v>45-54</c:v>
                </c:pt>
                <c:pt idx="5">
                  <c:v>55-64</c:v>
                </c:pt>
                <c:pt idx="6">
                  <c:v>65+</c:v>
                </c:pt>
              </c:strCache>
            </c:strRef>
          </c:cat>
          <c:val>
            <c:numRef>
              <c:f>Sheet1!$C$2:$C$8</c:f>
              <c:numCache>
                <c:formatCode>General</c:formatCode>
                <c:ptCount val="7"/>
                <c:pt idx="0">
                  <c:v>0</c:v>
                </c:pt>
                <c:pt idx="1">
                  <c:v>20</c:v>
                </c:pt>
                <c:pt idx="2">
                  <c:v>52</c:v>
                </c:pt>
                <c:pt idx="3">
                  <c:v>88</c:v>
                </c:pt>
                <c:pt idx="4">
                  <c:v>81</c:v>
                </c:pt>
                <c:pt idx="5">
                  <c:v>75</c:v>
                </c:pt>
                <c:pt idx="6">
                  <c:v>77</c:v>
                </c:pt>
              </c:numCache>
            </c:numRef>
          </c:val>
          <c:extLst>
            <c:ext xmlns:c16="http://schemas.microsoft.com/office/drawing/2014/chart" uri="{C3380CC4-5D6E-409C-BE32-E72D297353CC}">
              <c16:uniqueId val="{00000000-974A-4BB8-A84E-DDF5A6E56693}"/>
            </c:ext>
          </c:extLst>
        </c:ser>
        <c:dLbls>
          <c:showLegendKey val="0"/>
          <c:showVal val="0"/>
          <c:showCatName val="0"/>
          <c:showSerName val="0"/>
          <c:showPercent val="0"/>
          <c:showBubbleSize val="0"/>
        </c:dLbls>
        <c:gapWidth val="100"/>
        <c:axId val="1227409736"/>
        <c:axId val="1227411176"/>
      </c:barChart>
      <c:catAx>
        <c:axId val="1227409736"/>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2"/>
                    </a:solidFill>
                    <a:latin typeface="+mn-lt"/>
                    <a:ea typeface="+mn-ea"/>
                    <a:cs typeface="+mn-cs"/>
                  </a:defRPr>
                </a:pPr>
                <a:r>
                  <a:rPr lang="en-US" dirty="0">
                    <a:solidFill>
                      <a:schemeClr val="tx2"/>
                    </a:solidFill>
                  </a:rPr>
                  <a:t>Age group at time of reporting</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2"/>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2"/>
                </a:solidFill>
                <a:latin typeface="+mn-lt"/>
                <a:ea typeface="+mn-ea"/>
                <a:cs typeface="+mn-cs"/>
              </a:defRPr>
            </a:pPr>
            <a:endParaRPr lang="en-US"/>
          </a:p>
        </c:txPr>
        <c:crossAx val="1227411176"/>
        <c:crosses val="autoZero"/>
        <c:auto val="1"/>
        <c:lblAlgn val="ctr"/>
        <c:lblOffset val="100"/>
        <c:noMultiLvlLbl val="0"/>
      </c:catAx>
      <c:valAx>
        <c:axId val="122741117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2"/>
                </a:solidFill>
                <a:latin typeface="+mn-lt"/>
                <a:ea typeface="+mn-ea"/>
                <a:cs typeface="+mn-cs"/>
              </a:defRPr>
            </a:pPr>
            <a:endParaRPr lang="en-US"/>
          </a:p>
        </c:txPr>
        <c:crossAx val="1227409736"/>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legendEntry>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958280019685039"/>
          <c:y val="0.17974729005127321"/>
          <c:w val="0.8374486958661419"/>
          <c:h val="0.71173570411100473"/>
        </c:manualLayout>
      </c:layout>
      <c:barChart>
        <c:barDir val="col"/>
        <c:grouping val="clustered"/>
        <c:varyColors val="0"/>
        <c:ser>
          <c:idx val="0"/>
          <c:order val="0"/>
          <c:tx>
            <c:strRef>
              <c:f>Sheet1!$B$1</c:f>
              <c:strCache>
                <c:ptCount val="1"/>
                <c:pt idx="0">
                  <c:v>2020-2021</c:v>
                </c:pt>
              </c:strCache>
            </c:strRef>
          </c:tx>
          <c:spPr>
            <a:solidFill>
              <a:schemeClr val="accent5"/>
            </a:solidFill>
            <a:ln w="38100">
              <a:solidFill>
                <a:schemeClr val="tx2"/>
              </a:solidFill>
            </a:ln>
            <a:effectLst/>
          </c:spPr>
          <c:invertIfNegative val="0"/>
          <c:dPt>
            <c:idx val="0"/>
            <c:invertIfNegative val="0"/>
            <c:bubble3D val="0"/>
            <c:spPr>
              <a:solidFill>
                <a:schemeClr val="accent5"/>
              </a:solidFill>
              <a:ln w="0">
                <a:solidFill>
                  <a:schemeClr val="tx2"/>
                </a:solidFill>
              </a:ln>
              <a:effectLst/>
            </c:spPr>
            <c:extLst>
              <c:ext xmlns:c16="http://schemas.microsoft.com/office/drawing/2014/chart" uri="{C3380CC4-5D6E-409C-BE32-E72D297353CC}">
                <c16:uniqueId val="{00000005-5173-4DE0-8A0E-86069C95F3AF}"/>
              </c:ext>
            </c:extLst>
          </c:dPt>
          <c:dPt>
            <c:idx val="1"/>
            <c:invertIfNegative val="0"/>
            <c:bubble3D val="0"/>
            <c:spPr>
              <a:solidFill>
                <a:schemeClr val="accent6"/>
              </a:solidFill>
              <a:ln w="0">
                <a:solidFill>
                  <a:schemeClr val="tx2"/>
                </a:solidFill>
              </a:ln>
              <a:effectLst/>
            </c:spPr>
            <c:extLst>
              <c:ext xmlns:c16="http://schemas.microsoft.com/office/drawing/2014/chart" uri="{C3380CC4-5D6E-409C-BE32-E72D297353CC}">
                <c16:uniqueId val="{00000001-5173-4DE0-8A0E-86069C95F3AF}"/>
              </c:ext>
            </c:extLst>
          </c:dPt>
          <c:dPt>
            <c:idx val="2"/>
            <c:invertIfNegative val="0"/>
            <c:bubble3D val="0"/>
            <c:spPr>
              <a:solidFill>
                <a:schemeClr val="accent5"/>
              </a:solidFill>
              <a:ln w="0">
                <a:solidFill>
                  <a:schemeClr val="tx2"/>
                </a:solidFill>
              </a:ln>
              <a:effectLst/>
            </c:spPr>
            <c:extLst>
              <c:ext xmlns:c16="http://schemas.microsoft.com/office/drawing/2014/chart" uri="{C3380CC4-5D6E-409C-BE32-E72D297353CC}">
                <c16:uniqueId val="{00000002-5173-4DE0-8A0E-86069C95F3AF}"/>
              </c:ext>
            </c:extLst>
          </c:dPt>
          <c:dPt>
            <c:idx val="3"/>
            <c:invertIfNegative val="0"/>
            <c:bubble3D val="0"/>
            <c:spPr>
              <a:solidFill>
                <a:schemeClr val="accent5"/>
              </a:solidFill>
              <a:ln w="0">
                <a:solidFill>
                  <a:schemeClr val="tx2"/>
                </a:solidFill>
              </a:ln>
              <a:effectLst/>
            </c:spPr>
            <c:extLst>
              <c:ext xmlns:c16="http://schemas.microsoft.com/office/drawing/2014/chart" uri="{C3380CC4-5D6E-409C-BE32-E72D297353CC}">
                <c16:uniqueId val="{00000003-5173-4DE0-8A0E-86069C95F3AF}"/>
              </c:ext>
            </c:extLst>
          </c:dPt>
          <c:dPt>
            <c:idx val="4"/>
            <c:invertIfNegative val="0"/>
            <c:bubble3D val="0"/>
            <c:spPr>
              <a:solidFill>
                <a:schemeClr val="accent6"/>
              </a:solidFill>
              <a:ln w="0">
                <a:solidFill>
                  <a:schemeClr val="tx2"/>
                </a:solidFill>
              </a:ln>
              <a:effectLst/>
            </c:spPr>
            <c:extLst>
              <c:ext xmlns:c16="http://schemas.microsoft.com/office/drawing/2014/chart" uri="{C3380CC4-5D6E-409C-BE32-E72D297353CC}">
                <c16:uniqueId val="{00000004-5173-4DE0-8A0E-86069C95F3AF}"/>
              </c:ext>
            </c:extLst>
          </c:dPt>
          <c:dLbls>
            <c:dLbl>
              <c:idx val="0"/>
              <c:tx>
                <c:rich>
                  <a:bodyPr rot="0" spcFirstLastPara="1" vertOverflow="ellipsis" vert="horz" wrap="square" lIns="38100" tIns="19050" rIns="38100" bIns="19050" anchor="ctr" anchorCtr="1">
                    <a:spAutoFit/>
                  </a:bodyPr>
                  <a:lstStyle/>
                  <a:p>
                    <a:pPr>
                      <a:defRPr sz="1200" b="1" i="0" u="none" strike="noStrike" kern="1200" baseline="0">
                        <a:noFill/>
                        <a:latin typeface="+mn-lt"/>
                        <a:ea typeface="+mn-ea"/>
                        <a:cs typeface="+mn-cs"/>
                      </a:defRPr>
                    </a:pPr>
                    <a:fld id="{DA0944A9-23DF-4925-983B-7E48F36927D0}" type="VALUE">
                      <a:rPr lang="en-US" smtClean="0">
                        <a:noFill/>
                      </a:rPr>
                      <a:pPr>
                        <a:defRPr sz="1200" b="1">
                          <a:noFill/>
                        </a:defRPr>
                      </a:pPr>
                      <a:t>[VALUE]</a:t>
                    </a:fld>
                    <a:endParaRPr lang="en-US"/>
                  </a:p>
                </c:rich>
              </c:tx>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noFill/>
                      <a:latin typeface="+mn-lt"/>
                      <a:ea typeface="+mn-ea"/>
                      <a:cs typeface="+mn-cs"/>
                    </a:defRPr>
                  </a:pPr>
                  <a:endParaRPr lang="en-US"/>
                </a:p>
              </c:txPr>
              <c:dLblPos val="outEnd"/>
              <c:showLegendKey val="0"/>
              <c:showVal val="0"/>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5173-4DE0-8A0E-86069C95F3AF}"/>
                </c:ext>
              </c:extLst>
            </c:dLbl>
            <c:dLbl>
              <c:idx val="1"/>
              <c:tx>
                <c:rich>
                  <a:bodyPr rot="0" spcFirstLastPara="1" vertOverflow="ellipsis" vert="horz" wrap="square" lIns="38100" tIns="19050" rIns="38100" bIns="19050" anchor="ctr" anchorCtr="1">
                    <a:spAutoFit/>
                  </a:bodyPr>
                  <a:lstStyle/>
                  <a:p>
                    <a:pPr>
                      <a:defRPr sz="1200" b="1" i="0" u="none" strike="noStrike" kern="1200" baseline="0">
                        <a:noFill/>
                        <a:latin typeface="+mn-lt"/>
                        <a:ea typeface="+mn-ea"/>
                        <a:cs typeface="+mn-cs"/>
                      </a:defRPr>
                    </a:pPr>
                    <a:fld id="{4ADF5C27-BE1F-4A2D-BDEA-A18080C0C841}" type="VALUE">
                      <a:rPr lang="en-US" smtClean="0">
                        <a:noFill/>
                      </a:rPr>
                      <a:pPr>
                        <a:defRPr sz="1200" b="1">
                          <a:noFill/>
                        </a:defRPr>
                      </a:pPr>
                      <a:t>[VALUE]</a:t>
                    </a:fld>
                    <a:endParaRPr lang="en-US"/>
                  </a:p>
                </c:rich>
              </c:tx>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noFill/>
                      <a:latin typeface="+mn-lt"/>
                      <a:ea typeface="+mn-ea"/>
                      <a:cs typeface="+mn-cs"/>
                    </a:defRPr>
                  </a:pPr>
                  <a:endParaRPr lang="en-US"/>
                </a:p>
              </c:txPr>
              <c:dLblPos val="outEnd"/>
              <c:showLegendKey val="0"/>
              <c:showVal val="0"/>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173-4DE0-8A0E-86069C95F3AF}"/>
                </c:ext>
              </c:extLst>
            </c:dLbl>
            <c:dLbl>
              <c:idx val="2"/>
              <c:tx>
                <c:rich>
                  <a:bodyPr/>
                  <a:lstStyle/>
                  <a:p>
                    <a:fld id="{47269162-2730-4A9C-AFE8-D6E6C7CEFC4B}" type="VALUE">
                      <a:rPr lang="en-US" smtClean="0"/>
                      <a:pPr/>
                      <a:t>[VALUE]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5173-4DE0-8A0E-86069C95F3AF}"/>
                </c:ext>
              </c:extLst>
            </c:dLbl>
            <c:dLbl>
              <c:idx val="3"/>
              <c:tx>
                <c:rich>
                  <a:bodyPr rot="0" spcFirstLastPara="1" vertOverflow="ellipsis" vert="horz" wrap="square" lIns="38100" tIns="19050" rIns="38100" bIns="19050" anchor="ctr" anchorCtr="1">
                    <a:spAutoFit/>
                  </a:bodyPr>
                  <a:lstStyle/>
                  <a:p>
                    <a:pPr>
                      <a:defRPr sz="1200" b="1" i="0" u="none" strike="noStrike" kern="1200" baseline="0">
                        <a:noFill/>
                        <a:latin typeface="+mn-lt"/>
                        <a:ea typeface="+mn-ea"/>
                        <a:cs typeface="+mn-cs"/>
                      </a:defRPr>
                    </a:pPr>
                    <a:fld id="{C52FCAFE-2BE6-4D71-A1BD-44AE05A2F0F9}" type="VALUE">
                      <a:rPr lang="en-US" smtClean="0">
                        <a:noFill/>
                      </a:rPr>
                      <a:pPr>
                        <a:defRPr sz="1200" b="1">
                          <a:noFill/>
                        </a:defRPr>
                      </a:pPr>
                      <a:t>[VALUE]</a:t>
                    </a:fld>
                    <a:endParaRPr lang="en-US"/>
                  </a:p>
                </c:rich>
              </c:tx>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noFill/>
                      <a:latin typeface="+mn-lt"/>
                      <a:ea typeface="+mn-ea"/>
                      <a:cs typeface="+mn-cs"/>
                    </a:defRPr>
                  </a:pPr>
                  <a:endParaRPr lang="en-US"/>
                </a:p>
              </c:txPr>
              <c:dLblPos val="outEnd"/>
              <c:showLegendKey val="0"/>
              <c:showVal val="0"/>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5173-4DE0-8A0E-86069C95F3AF}"/>
                </c:ext>
              </c:extLst>
            </c:dLbl>
            <c:dLbl>
              <c:idx val="4"/>
              <c:tx>
                <c:rich>
                  <a:bodyPr rot="0" spcFirstLastPara="1" vertOverflow="ellipsis" vert="horz" wrap="square" lIns="38100" tIns="19050" rIns="38100" bIns="19050" anchor="ctr" anchorCtr="1">
                    <a:spAutoFit/>
                  </a:bodyPr>
                  <a:lstStyle/>
                  <a:p>
                    <a:pPr>
                      <a:defRPr sz="1200" b="1" i="0" u="none" strike="noStrike" kern="1200" baseline="0">
                        <a:noFill/>
                        <a:latin typeface="+mn-lt"/>
                        <a:ea typeface="+mn-ea"/>
                        <a:cs typeface="+mn-cs"/>
                      </a:defRPr>
                    </a:pPr>
                    <a:fld id="{DA02426A-7D22-44EE-A291-6E08DE182BEF}" type="VALUE">
                      <a:rPr lang="en-US" smtClean="0">
                        <a:noFill/>
                      </a:rPr>
                      <a:pPr>
                        <a:defRPr sz="1200" b="1">
                          <a:noFill/>
                        </a:defRPr>
                      </a:pPr>
                      <a:t>[VALUE]</a:t>
                    </a:fld>
                    <a:endParaRPr lang="en-US"/>
                  </a:p>
                </c:rich>
              </c:tx>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noFill/>
                      <a:latin typeface="+mn-lt"/>
                      <a:ea typeface="+mn-ea"/>
                      <a:cs typeface="+mn-cs"/>
                    </a:defRPr>
                  </a:pPr>
                  <a:endParaRPr lang="en-US"/>
                </a:p>
              </c:txPr>
              <c:dLblPos val="outEnd"/>
              <c:showLegendKey val="0"/>
              <c:showVal val="0"/>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5173-4DE0-8A0E-86069C95F3AF}"/>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2"/>
                    </a:solidFill>
                    <a:latin typeface="+mn-lt"/>
                    <a:ea typeface="+mn-ea"/>
                    <a:cs typeface="+mn-cs"/>
                  </a:defRPr>
                </a:pPr>
                <a:endParaRPr lang="en-US"/>
              </a:p>
            </c:txPr>
            <c:dLblPos val="outEnd"/>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Kindergarten Religious</c:v>
                </c:pt>
                <c:pt idx="1">
                  <c:v>Kindergarten Medical</c:v>
                </c:pt>
                <c:pt idx="3">
                  <c:v>Eighth Grade Religious</c:v>
                </c:pt>
                <c:pt idx="4">
                  <c:v>Eighth Grade Medical</c:v>
                </c:pt>
              </c:strCache>
            </c:strRef>
          </c:cat>
          <c:val>
            <c:numRef>
              <c:f>Sheet1!$B$2:$B$6</c:f>
              <c:numCache>
                <c:formatCode>0.0%</c:formatCode>
                <c:ptCount val="5"/>
                <c:pt idx="0">
                  <c:v>2.3E-2</c:v>
                </c:pt>
                <c:pt idx="1">
                  <c:v>1E-3</c:v>
                </c:pt>
                <c:pt idx="3">
                  <c:v>1.6E-2</c:v>
                </c:pt>
                <c:pt idx="4">
                  <c:v>1E-3</c:v>
                </c:pt>
              </c:numCache>
            </c:numRef>
          </c:val>
          <c:extLst>
            <c:ext xmlns:c16="http://schemas.microsoft.com/office/drawing/2014/chart" uri="{C3380CC4-5D6E-409C-BE32-E72D297353CC}">
              <c16:uniqueId val="{00000000-5173-4DE0-8A0E-86069C95F3AF}"/>
            </c:ext>
          </c:extLst>
        </c:ser>
        <c:ser>
          <c:idx val="1"/>
          <c:order val="1"/>
          <c:tx>
            <c:strRef>
              <c:f>Sheet1!$C$1</c:f>
              <c:strCache>
                <c:ptCount val="1"/>
                <c:pt idx="0">
                  <c:v>2021-2022</c:v>
                </c:pt>
              </c:strCache>
            </c:strRef>
          </c:tx>
          <c:spPr>
            <a:solidFill>
              <a:schemeClr val="accent5"/>
            </a:solidFill>
            <a:ln w="19050">
              <a:solidFill>
                <a:schemeClr val="lt1"/>
              </a:solidFill>
            </a:ln>
            <a:effectLst/>
          </c:spPr>
          <c:invertIfNegative val="0"/>
          <c:dPt>
            <c:idx val="1"/>
            <c:invertIfNegative val="0"/>
            <c:bubble3D val="0"/>
            <c:spPr>
              <a:solidFill>
                <a:schemeClr val="accent6"/>
              </a:solidFill>
              <a:ln w="19050">
                <a:solidFill>
                  <a:schemeClr val="lt1"/>
                </a:solidFill>
              </a:ln>
              <a:effectLst/>
            </c:spPr>
            <c:extLst>
              <c:ext xmlns:c16="http://schemas.microsoft.com/office/drawing/2014/chart" uri="{C3380CC4-5D6E-409C-BE32-E72D297353CC}">
                <c16:uniqueId val="{0000000B-1D7B-4A3A-B27E-4F0DBEE56AD6}"/>
              </c:ext>
            </c:extLst>
          </c:dPt>
          <c:dPt>
            <c:idx val="4"/>
            <c:invertIfNegative val="0"/>
            <c:bubble3D val="0"/>
            <c:spPr>
              <a:solidFill>
                <a:schemeClr val="accent6"/>
              </a:solidFill>
              <a:ln w="19050">
                <a:solidFill>
                  <a:schemeClr val="lt1"/>
                </a:solidFill>
              </a:ln>
              <a:effectLst/>
            </c:spPr>
            <c:extLst>
              <c:ext xmlns:c16="http://schemas.microsoft.com/office/drawing/2014/chart" uri="{C3380CC4-5D6E-409C-BE32-E72D297353CC}">
                <c16:uniqueId val="{00000010-1D7B-4A3A-B27E-4F0DBEE56AD6}"/>
              </c:ext>
            </c:extLst>
          </c:dPt>
          <c:cat>
            <c:strRef>
              <c:f>Sheet1!$A$2:$A$6</c:f>
              <c:strCache>
                <c:ptCount val="5"/>
                <c:pt idx="0">
                  <c:v>Kindergarten Religious</c:v>
                </c:pt>
                <c:pt idx="1">
                  <c:v>Kindergarten Medical</c:v>
                </c:pt>
                <c:pt idx="3">
                  <c:v>Eighth Grade Religious</c:v>
                </c:pt>
                <c:pt idx="4">
                  <c:v>Eighth Grade Medical</c:v>
                </c:pt>
              </c:strCache>
            </c:strRef>
          </c:cat>
          <c:val>
            <c:numRef>
              <c:f>Sheet1!$C$2:$C$6</c:f>
              <c:numCache>
                <c:formatCode>0.0%</c:formatCode>
                <c:ptCount val="5"/>
                <c:pt idx="0">
                  <c:v>2.7E-2</c:v>
                </c:pt>
                <c:pt idx="1">
                  <c:v>1E-3</c:v>
                </c:pt>
                <c:pt idx="3">
                  <c:v>1.7999999999999999E-2</c:v>
                </c:pt>
                <c:pt idx="4">
                  <c:v>1E-3</c:v>
                </c:pt>
              </c:numCache>
            </c:numRef>
          </c:val>
          <c:extLst>
            <c:ext xmlns:c16="http://schemas.microsoft.com/office/drawing/2014/chart" uri="{C3380CC4-5D6E-409C-BE32-E72D297353CC}">
              <c16:uniqueId val="{00000000-D753-4960-9E23-0CB3602A857C}"/>
            </c:ext>
          </c:extLst>
        </c:ser>
        <c:ser>
          <c:idx val="2"/>
          <c:order val="2"/>
          <c:tx>
            <c:strRef>
              <c:f>Sheet1!$D$1</c:f>
              <c:strCache>
                <c:ptCount val="1"/>
                <c:pt idx="0">
                  <c:v>2022-2023</c:v>
                </c:pt>
              </c:strCache>
            </c:strRef>
          </c:tx>
          <c:spPr>
            <a:solidFill>
              <a:schemeClr val="accent5"/>
            </a:solidFill>
            <a:ln w="19050">
              <a:solidFill>
                <a:schemeClr val="lt1"/>
              </a:solidFill>
            </a:ln>
            <a:effectLst/>
          </c:spPr>
          <c:invertIfNegative val="0"/>
          <c:dPt>
            <c:idx val="1"/>
            <c:invertIfNegative val="0"/>
            <c:bubble3D val="0"/>
            <c:spPr>
              <a:solidFill>
                <a:schemeClr val="accent6"/>
              </a:solidFill>
              <a:ln w="19050">
                <a:solidFill>
                  <a:schemeClr val="lt1"/>
                </a:solidFill>
              </a:ln>
              <a:effectLst/>
            </c:spPr>
            <c:extLst>
              <c:ext xmlns:c16="http://schemas.microsoft.com/office/drawing/2014/chart" uri="{C3380CC4-5D6E-409C-BE32-E72D297353CC}">
                <c16:uniqueId val="{0000000C-1D7B-4A3A-B27E-4F0DBEE56AD6}"/>
              </c:ext>
            </c:extLst>
          </c:dPt>
          <c:dPt>
            <c:idx val="4"/>
            <c:invertIfNegative val="0"/>
            <c:bubble3D val="0"/>
            <c:spPr>
              <a:solidFill>
                <a:schemeClr val="accent6"/>
              </a:solidFill>
              <a:ln w="19050">
                <a:solidFill>
                  <a:schemeClr val="lt1"/>
                </a:solidFill>
              </a:ln>
              <a:effectLst/>
            </c:spPr>
            <c:extLst>
              <c:ext xmlns:c16="http://schemas.microsoft.com/office/drawing/2014/chart" uri="{C3380CC4-5D6E-409C-BE32-E72D297353CC}">
                <c16:uniqueId val="{00000011-1D7B-4A3A-B27E-4F0DBEE56AD6}"/>
              </c:ext>
            </c:extLst>
          </c:dPt>
          <c:cat>
            <c:strRef>
              <c:f>Sheet1!$A$2:$A$6</c:f>
              <c:strCache>
                <c:ptCount val="5"/>
                <c:pt idx="0">
                  <c:v>Kindergarten Religious</c:v>
                </c:pt>
                <c:pt idx="1">
                  <c:v>Kindergarten Medical</c:v>
                </c:pt>
                <c:pt idx="3">
                  <c:v>Eighth Grade Religious</c:v>
                </c:pt>
                <c:pt idx="4">
                  <c:v>Eighth Grade Medical</c:v>
                </c:pt>
              </c:strCache>
            </c:strRef>
          </c:cat>
          <c:val>
            <c:numRef>
              <c:f>Sheet1!$D$2:$D$6</c:f>
              <c:numCache>
                <c:formatCode>0.0%</c:formatCode>
                <c:ptCount val="5"/>
                <c:pt idx="0">
                  <c:v>3.5000000000000003E-2</c:v>
                </c:pt>
                <c:pt idx="1">
                  <c:v>1E-3</c:v>
                </c:pt>
                <c:pt idx="3">
                  <c:v>2.1000000000000001E-2</c:v>
                </c:pt>
                <c:pt idx="4">
                  <c:v>1E-3</c:v>
                </c:pt>
              </c:numCache>
            </c:numRef>
          </c:val>
          <c:extLst>
            <c:ext xmlns:c16="http://schemas.microsoft.com/office/drawing/2014/chart" uri="{C3380CC4-5D6E-409C-BE32-E72D297353CC}">
              <c16:uniqueId val="{00000001-D753-4960-9E23-0CB3602A857C}"/>
            </c:ext>
          </c:extLst>
        </c:ser>
        <c:ser>
          <c:idx val="3"/>
          <c:order val="3"/>
          <c:tx>
            <c:strRef>
              <c:f>Sheet1!$E$1</c:f>
              <c:strCache>
                <c:ptCount val="1"/>
                <c:pt idx="0">
                  <c:v>2023-2024</c:v>
                </c:pt>
              </c:strCache>
            </c:strRef>
          </c:tx>
          <c:spPr>
            <a:solidFill>
              <a:schemeClr val="accent4"/>
            </a:solidFill>
            <a:ln w="19050">
              <a:solidFill>
                <a:schemeClr val="lt1"/>
              </a:solidFill>
            </a:ln>
            <a:effectLst/>
          </c:spPr>
          <c:invertIfNegative val="0"/>
          <c:dPt>
            <c:idx val="0"/>
            <c:invertIfNegative val="0"/>
            <c:bubble3D val="0"/>
            <c:spPr>
              <a:solidFill>
                <a:schemeClr val="accent5"/>
              </a:solidFill>
              <a:ln w="19050">
                <a:solidFill>
                  <a:schemeClr val="lt1"/>
                </a:solidFill>
              </a:ln>
              <a:effectLst/>
            </c:spPr>
            <c:extLst>
              <c:ext xmlns:c16="http://schemas.microsoft.com/office/drawing/2014/chart" uri="{C3380CC4-5D6E-409C-BE32-E72D297353CC}">
                <c16:uniqueId val="{0000000A-1D7B-4A3A-B27E-4F0DBEE56AD6}"/>
              </c:ext>
            </c:extLst>
          </c:dPt>
          <c:dPt>
            <c:idx val="1"/>
            <c:invertIfNegative val="0"/>
            <c:bubble3D val="0"/>
            <c:spPr>
              <a:solidFill>
                <a:schemeClr val="accent6"/>
              </a:solidFill>
              <a:ln w="19050">
                <a:solidFill>
                  <a:schemeClr val="lt1"/>
                </a:solidFill>
              </a:ln>
              <a:effectLst/>
            </c:spPr>
            <c:extLst>
              <c:ext xmlns:c16="http://schemas.microsoft.com/office/drawing/2014/chart" uri="{C3380CC4-5D6E-409C-BE32-E72D297353CC}">
                <c16:uniqueId val="{0000000D-1D7B-4A3A-B27E-4F0DBEE56AD6}"/>
              </c:ext>
            </c:extLst>
          </c:dPt>
          <c:dPt>
            <c:idx val="3"/>
            <c:invertIfNegative val="0"/>
            <c:bubble3D val="0"/>
            <c:spPr>
              <a:solidFill>
                <a:schemeClr val="accent5"/>
              </a:solidFill>
              <a:ln w="19050">
                <a:solidFill>
                  <a:schemeClr val="lt1"/>
                </a:solidFill>
              </a:ln>
              <a:effectLst/>
            </c:spPr>
            <c:extLst>
              <c:ext xmlns:c16="http://schemas.microsoft.com/office/drawing/2014/chart" uri="{C3380CC4-5D6E-409C-BE32-E72D297353CC}">
                <c16:uniqueId val="{0000000F-1D7B-4A3A-B27E-4F0DBEE56AD6}"/>
              </c:ext>
            </c:extLst>
          </c:dPt>
          <c:dPt>
            <c:idx val="4"/>
            <c:invertIfNegative val="0"/>
            <c:bubble3D val="0"/>
            <c:spPr>
              <a:solidFill>
                <a:schemeClr val="accent6"/>
              </a:solidFill>
              <a:ln w="19050">
                <a:solidFill>
                  <a:schemeClr val="lt1"/>
                </a:solidFill>
              </a:ln>
              <a:effectLst/>
            </c:spPr>
            <c:extLst>
              <c:ext xmlns:c16="http://schemas.microsoft.com/office/drawing/2014/chart" uri="{C3380CC4-5D6E-409C-BE32-E72D297353CC}">
                <c16:uniqueId val="{00000012-1D7B-4A3A-B27E-4F0DBEE56AD6}"/>
              </c:ext>
            </c:extLst>
          </c:dPt>
          <c:cat>
            <c:strRef>
              <c:f>Sheet1!$A$2:$A$6</c:f>
              <c:strCache>
                <c:ptCount val="5"/>
                <c:pt idx="0">
                  <c:v>Kindergarten Religious</c:v>
                </c:pt>
                <c:pt idx="1">
                  <c:v>Kindergarten Medical</c:v>
                </c:pt>
                <c:pt idx="3">
                  <c:v>Eighth Grade Religious</c:v>
                </c:pt>
                <c:pt idx="4">
                  <c:v>Eighth Grade Medical</c:v>
                </c:pt>
              </c:strCache>
            </c:strRef>
          </c:cat>
          <c:val>
            <c:numRef>
              <c:f>Sheet1!$E$2:$E$6</c:f>
              <c:numCache>
                <c:formatCode>0.0%</c:formatCode>
                <c:ptCount val="5"/>
                <c:pt idx="0">
                  <c:v>4.2999999999999997E-2</c:v>
                </c:pt>
                <c:pt idx="1">
                  <c:v>2E-3</c:v>
                </c:pt>
                <c:pt idx="3">
                  <c:v>2.4E-2</c:v>
                </c:pt>
                <c:pt idx="4">
                  <c:v>1E-3</c:v>
                </c:pt>
              </c:numCache>
            </c:numRef>
          </c:val>
          <c:extLst>
            <c:ext xmlns:c16="http://schemas.microsoft.com/office/drawing/2014/chart" uri="{C3380CC4-5D6E-409C-BE32-E72D297353CC}">
              <c16:uniqueId val="{00000002-D753-4960-9E23-0CB3602A857C}"/>
            </c:ext>
          </c:extLst>
        </c:ser>
        <c:ser>
          <c:idx val="4"/>
          <c:order val="4"/>
          <c:tx>
            <c:strRef>
              <c:f>Sheet1!$F$1</c:f>
              <c:strCache>
                <c:ptCount val="1"/>
                <c:pt idx="0">
                  <c:v>2024-2025</c:v>
                </c:pt>
              </c:strCache>
            </c:strRef>
          </c:tx>
          <c:spPr>
            <a:solidFill>
              <a:schemeClr val="accent5"/>
            </a:solidFill>
            <a:ln w="19050">
              <a:solidFill>
                <a:schemeClr val="lt1"/>
              </a:solidFill>
            </a:ln>
            <a:effectLst/>
          </c:spPr>
          <c:invertIfNegative val="0"/>
          <c:dPt>
            <c:idx val="1"/>
            <c:invertIfNegative val="0"/>
            <c:bubble3D val="0"/>
            <c:spPr>
              <a:solidFill>
                <a:schemeClr val="accent6"/>
              </a:solidFill>
              <a:ln w="19050">
                <a:solidFill>
                  <a:schemeClr val="lt1"/>
                </a:solidFill>
              </a:ln>
              <a:effectLst/>
            </c:spPr>
            <c:extLst>
              <c:ext xmlns:c16="http://schemas.microsoft.com/office/drawing/2014/chart" uri="{C3380CC4-5D6E-409C-BE32-E72D297353CC}">
                <c16:uniqueId val="{0000000E-1D7B-4A3A-B27E-4F0DBEE56AD6}"/>
              </c:ext>
            </c:extLst>
          </c:dPt>
          <c:dPt>
            <c:idx val="4"/>
            <c:invertIfNegative val="0"/>
            <c:bubble3D val="0"/>
            <c:spPr>
              <a:solidFill>
                <a:schemeClr val="accent6"/>
              </a:solidFill>
              <a:ln w="19050">
                <a:solidFill>
                  <a:schemeClr val="lt1"/>
                </a:solidFill>
              </a:ln>
              <a:effectLst/>
            </c:spPr>
            <c:extLst>
              <c:ext xmlns:c16="http://schemas.microsoft.com/office/drawing/2014/chart" uri="{C3380CC4-5D6E-409C-BE32-E72D297353CC}">
                <c16:uniqueId val="{00000013-1D7B-4A3A-B27E-4F0DBEE56AD6}"/>
              </c:ext>
            </c:extLst>
          </c:dPt>
          <c:cat>
            <c:strRef>
              <c:f>Sheet1!$A$2:$A$6</c:f>
              <c:strCache>
                <c:ptCount val="5"/>
                <c:pt idx="0">
                  <c:v>Kindergarten Religious</c:v>
                </c:pt>
                <c:pt idx="1">
                  <c:v>Kindergarten Medical</c:v>
                </c:pt>
                <c:pt idx="3">
                  <c:v>Eighth Grade Religious</c:v>
                </c:pt>
                <c:pt idx="4">
                  <c:v>Eighth Grade Medical</c:v>
                </c:pt>
              </c:strCache>
            </c:strRef>
          </c:cat>
          <c:val>
            <c:numRef>
              <c:f>Sheet1!$F$2:$F$6</c:f>
              <c:numCache>
                <c:formatCode>0.0%</c:formatCode>
                <c:ptCount val="5"/>
                <c:pt idx="0">
                  <c:v>4.8000000000000001E-2</c:v>
                </c:pt>
                <c:pt idx="1">
                  <c:v>2E-3</c:v>
                </c:pt>
                <c:pt idx="3">
                  <c:v>2.8000000000000001E-2</c:v>
                </c:pt>
                <c:pt idx="4">
                  <c:v>1E-3</c:v>
                </c:pt>
              </c:numCache>
            </c:numRef>
          </c:val>
          <c:extLst>
            <c:ext xmlns:c16="http://schemas.microsoft.com/office/drawing/2014/chart" uri="{C3380CC4-5D6E-409C-BE32-E72D297353CC}">
              <c16:uniqueId val="{00000003-D753-4960-9E23-0CB3602A857C}"/>
            </c:ext>
          </c:extLst>
        </c:ser>
        <c:dLbls>
          <c:showLegendKey val="0"/>
          <c:showVal val="0"/>
          <c:showCatName val="0"/>
          <c:showSerName val="0"/>
          <c:showPercent val="0"/>
          <c:showBubbleSize val="0"/>
        </c:dLbls>
        <c:gapWidth val="100"/>
        <c:axId val="1227409736"/>
        <c:axId val="1227411176"/>
      </c:barChart>
      <c:catAx>
        <c:axId val="122740973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2"/>
                </a:solidFill>
                <a:latin typeface="+mn-lt"/>
                <a:ea typeface="+mn-ea"/>
                <a:cs typeface="+mn-cs"/>
              </a:defRPr>
            </a:pPr>
            <a:endParaRPr lang="en-US"/>
          </a:p>
        </c:txPr>
        <c:crossAx val="1227411176"/>
        <c:crosses val="autoZero"/>
        <c:auto val="1"/>
        <c:lblAlgn val="ctr"/>
        <c:lblOffset val="100"/>
        <c:noMultiLvlLbl val="0"/>
      </c:catAx>
      <c:valAx>
        <c:axId val="1227411176"/>
        <c:scaling>
          <c:orientation val="minMax"/>
          <c:max val="5.000000000000001E-2"/>
        </c:scaling>
        <c:delete val="0"/>
        <c:axPos val="l"/>
        <c:majorGridlines>
          <c:spPr>
            <a:ln w="9525" cap="flat" cmpd="sng" algn="ctr">
              <a:solidFill>
                <a:schemeClr val="tx1">
                  <a:lumMod val="15000"/>
                  <a:lumOff val="85000"/>
                </a:schemeClr>
              </a:solidFill>
              <a:round/>
            </a:ln>
            <a:effectLst/>
          </c:spPr>
        </c:majorGridlines>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2"/>
                </a:solidFill>
                <a:latin typeface="+mn-lt"/>
                <a:ea typeface="+mn-ea"/>
                <a:cs typeface="+mn-cs"/>
              </a:defRPr>
            </a:pPr>
            <a:endParaRPr lang="en-US"/>
          </a:p>
        </c:txPr>
        <c:crossAx val="12274097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958280019685039"/>
          <c:y val="0.17974729005127321"/>
          <c:w val="0.8374486958661419"/>
          <c:h val="0.71173570411100473"/>
        </c:manualLayout>
      </c:layout>
      <c:barChart>
        <c:barDir val="col"/>
        <c:grouping val="clustered"/>
        <c:varyColors val="0"/>
        <c:ser>
          <c:idx val="0"/>
          <c:order val="0"/>
          <c:tx>
            <c:strRef>
              <c:f>Sheet1!$B$1</c:f>
              <c:strCache>
                <c:ptCount val="1"/>
                <c:pt idx="0">
                  <c:v>2020-2021</c:v>
                </c:pt>
              </c:strCache>
            </c:strRef>
          </c:tx>
          <c:spPr>
            <a:solidFill>
              <a:schemeClr val="accent5"/>
            </a:solidFill>
            <a:ln w="38100">
              <a:solidFill>
                <a:schemeClr val="tx2"/>
              </a:solidFill>
            </a:ln>
            <a:effectLst/>
          </c:spPr>
          <c:invertIfNegative val="0"/>
          <c:dPt>
            <c:idx val="0"/>
            <c:invertIfNegative val="0"/>
            <c:bubble3D val="0"/>
            <c:spPr>
              <a:solidFill>
                <a:schemeClr val="accent5"/>
              </a:solidFill>
              <a:ln w="0">
                <a:solidFill>
                  <a:schemeClr val="tx2"/>
                </a:solidFill>
              </a:ln>
              <a:effectLst/>
            </c:spPr>
            <c:extLst>
              <c:ext xmlns:c16="http://schemas.microsoft.com/office/drawing/2014/chart" uri="{C3380CC4-5D6E-409C-BE32-E72D297353CC}">
                <c16:uniqueId val="{00000005-5173-4DE0-8A0E-86069C95F3AF}"/>
              </c:ext>
            </c:extLst>
          </c:dPt>
          <c:dPt>
            <c:idx val="1"/>
            <c:invertIfNegative val="0"/>
            <c:bubble3D val="0"/>
            <c:spPr>
              <a:solidFill>
                <a:schemeClr val="accent6"/>
              </a:solidFill>
              <a:ln w="0">
                <a:solidFill>
                  <a:schemeClr val="tx2"/>
                </a:solidFill>
              </a:ln>
              <a:effectLst/>
            </c:spPr>
            <c:extLst>
              <c:ext xmlns:c16="http://schemas.microsoft.com/office/drawing/2014/chart" uri="{C3380CC4-5D6E-409C-BE32-E72D297353CC}">
                <c16:uniqueId val="{00000001-5173-4DE0-8A0E-86069C95F3AF}"/>
              </c:ext>
            </c:extLst>
          </c:dPt>
          <c:dLbls>
            <c:dLbl>
              <c:idx val="0"/>
              <c:tx>
                <c:rich>
                  <a:bodyPr rot="0" spcFirstLastPara="1" vertOverflow="ellipsis" vert="horz" wrap="square" lIns="38100" tIns="19050" rIns="38100" bIns="19050" anchor="ctr" anchorCtr="1">
                    <a:spAutoFit/>
                  </a:bodyPr>
                  <a:lstStyle/>
                  <a:p>
                    <a:pPr>
                      <a:defRPr sz="1200" b="1" i="0" u="none" strike="noStrike" kern="1200" baseline="0">
                        <a:noFill/>
                        <a:latin typeface="+mn-lt"/>
                        <a:ea typeface="+mn-ea"/>
                        <a:cs typeface="+mn-cs"/>
                      </a:defRPr>
                    </a:pPr>
                    <a:fld id="{DA0944A9-23DF-4925-983B-7E48F36927D0}" type="VALUE">
                      <a:rPr lang="en-US" smtClean="0">
                        <a:noFill/>
                      </a:rPr>
                      <a:pPr>
                        <a:defRPr sz="1200" b="1">
                          <a:noFill/>
                        </a:defRPr>
                      </a:pPr>
                      <a:t>[VALUE]</a:t>
                    </a:fld>
                    <a:endParaRPr lang="en-US"/>
                  </a:p>
                </c:rich>
              </c:tx>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noFill/>
                      <a:latin typeface="+mn-lt"/>
                      <a:ea typeface="+mn-ea"/>
                      <a:cs typeface="+mn-cs"/>
                    </a:defRPr>
                  </a:pPr>
                  <a:endParaRPr lang="en-US"/>
                </a:p>
              </c:txPr>
              <c:dLblPos val="outEnd"/>
              <c:showLegendKey val="0"/>
              <c:showVal val="0"/>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5173-4DE0-8A0E-86069C95F3AF}"/>
                </c:ext>
              </c:extLst>
            </c:dLbl>
            <c:dLbl>
              <c:idx val="1"/>
              <c:tx>
                <c:rich>
                  <a:bodyPr rot="0" spcFirstLastPara="1" vertOverflow="ellipsis" vert="horz" wrap="square" lIns="38100" tIns="19050" rIns="38100" bIns="19050" anchor="ctr" anchorCtr="1">
                    <a:spAutoFit/>
                  </a:bodyPr>
                  <a:lstStyle/>
                  <a:p>
                    <a:pPr>
                      <a:defRPr sz="1200" b="1" i="0" u="none" strike="noStrike" kern="1200" baseline="0">
                        <a:noFill/>
                        <a:latin typeface="+mn-lt"/>
                        <a:ea typeface="+mn-ea"/>
                        <a:cs typeface="+mn-cs"/>
                      </a:defRPr>
                    </a:pPr>
                    <a:fld id="{DA02426A-7D22-44EE-A291-6E08DE182BEF}" type="VALUE">
                      <a:rPr lang="en-US" smtClean="0">
                        <a:noFill/>
                      </a:rPr>
                      <a:pPr>
                        <a:defRPr sz="1200" b="1">
                          <a:noFill/>
                        </a:defRPr>
                      </a:pPr>
                      <a:t>[VALUE]</a:t>
                    </a:fld>
                    <a:endParaRPr lang="en-US"/>
                  </a:p>
                </c:rich>
              </c:tx>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noFill/>
                      <a:latin typeface="+mn-lt"/>
                      <a:ea typeface="+mn-ea"/>
                      <a:cs typeface="+mn-cs"/>
                    </a:defRPr>
                  </a:pPr>
                  <a:endParaRPr lang="en-US"/>
                </a:p>
              </c:txPr>
              <c:dLblPos val="outEnd"/>
              <c:showLegendKey val="0"/>
              <c:showVal val="0"/>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173-4DE0-8A0E-86069C95F3AF}"/>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2"/>
                    </a:solidFill>
                    <a:latin typeface="+mn-lt"/>
                    <a:ea typeface="+mn-ea"/>
                    <a:cs typeface="+mn-cs"/>
                  </a:defRPr>
                </a:pPr>
                <a:endParaRPr lang="en-US"/>
              </a:p>
            </c:txPr>
            <c:dLblPos val="outEnd"/>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Kindergarten </c:v>
                </c:pt>
                <c:pt idx="1">
                  <c:v>Eighth Grade</c:v>
                </c:pt>
              </c:strCache>
            </c:strRef>
          </c:cat>
          <c:val>
            <c:numRef>
              <c:f>Sheet1!$B$2:$B$3</c:f>
              <c:numCache>
                <c:formatCode>0.0%</c:formatCode>
                <c:ptCount val="2"/>
                <c:pt idx="0">
                  <c:v>0.95399999999999996</c:v>
                </c:pt>
                <c:pt idx="1">
                  <c:v>0.97799999999999998</c:v>
                </c:pt>
              </c:numCache>
            </c:numRef>
          </c:val>
          <c:extLst>
            <c:ext xmlns:c16="http://schemas.microsoft.com/office/drawing/2014/chart" uri="{C3380CC4-5D6E-409C-BE32-E72D297353CC}">
              <c16:uniqueId val="{00000000-5173-4DE0-8A0E-86069C95F3AF}"/>
            </c:ext>
          </c:extLst>
        </c:ser>
        <c:ser>
          <c:idx val="1"/>
          <c:order val="1"/>
          <c:tx>
            <c:strRef>
              <c:f>Sheet1!$C$1</c:f>
              <c:strCache>
                <c:ptCount val="1"/>
                <c:pt idx="0">
                  <c:v>2021-2022</c:v>
                </c:pt>
              </c:strCache>
            </c:strRef>
          </c:tx>
          <c:spPr>
            <a:solidFill>
              <a:schemeClr val="accent5"/>
            </a:solidFill>
            <a:ln w="19050">
              <a:solidFill>
                <a:schemeClr val="lt1"/>
              </a:solidFill>
            </a:ln>
            <a:effectLst/>
          </c:spPr>
          <c:invertIfNegative val="0"/>
          <c:dPt>
            <c:idx val="1"/>
            <c:invertIfNegative val="0"/>
            <c:bubble3D val="0"/>
            <c:spPr>
              <a:solidFill>
                <a:schemeClr val="accent6"/>
              </a:solidFill>
              <a:ln w="19050">
                <a:solidFill>
                  <a:schemeClr val="lt1"/>
                </a:solidFill>
              </a:ln>
              <a:effectLst/>
            </c:spPr>
            <c:extLst>
              <c:ext xmlns:c16="http://schemas.microsoft.com/office/drawing/2014/chart" uri="{C3380CC4-5D6E-409C-BE32-E72D297353CC}">
                <c16:uniqueId val="{0000000B-1D7B-4A3A-B27E-4F0DBEE56AD6}"/>
              </c:ext>
            </c:extLst>
          </c:dPt>
          <c:cat>
            <c:strRef>
              <c:f>Sheet1!$A$2:$A$3</c:f>
              <c:strCache>
                <c:ptCount val="2"/>
                <c:pt idx="0">
                  <c:v>Kindergarten </c:v>
                </c:pt>
                <c:pt idx="1">
                  <c:v>Eighth Grade</c:v>
                </c:pt>
              </c:strCache>
            </c:strRef>
          </c:cat>
          <c:val>
            <c:numRef>
              <c:f>Sheet1!$C$2:$C$3</c:f>
              <c:numCache>
                <c:formatCode>0.0%</c:formatCode>
                <c:ptCount val="2"/>
                <c:pt idx="0">
                  <c:v>0.94</c:v>
                </c:pt>
                <c:pt idx="1">
                  <c:v>0.97399999999999998</c:v>
                </c:pt>
              </c:numCache>
            </c:numRef>
          </c:val>
          <c:extLst>
            <c:ext xmlns:c16="http://schemas.microsoft.com/office/drawing/2014/chart" uri="{C3380CC4-5D6E-409C-BE32-E72D297353CC}">
              <c16:uniqueId val="{00000000-D753-4960-9E23-0CB3602A857C}"/>
            </c:ext>
          </c:extLst>
        </c:ser>
        <c:ser>
          <c:idx val="2"/>
          <c:order val="2"/>
          <c:tx>
            <c:strRef>
              <c:f>Sheet1!$D$1</c:f>
              <c:strCache>
                <c:ptCount val="1"/>
                <c:pt idx="0">
                  <c:v>2022-2023</c:v>
                </c:pt>
              </c:strCache>
            </c:strRef>
          </c:tx>
          <c:spPr>
            <a:solidFill>
              <a:schemeClr val="accent5"/>
            </a:solidFill>
            <a:ln w="19050">
              <a:solidFill>
                <a:schemeClr val="lt1"/>
              </a:solidFill>
            </a:ln>
            <a:effectLst/>
          </c:spPr>
          <c:invertIfNegative val="0"/>
          <c:dPt>
            <c:idx val="1"/>
            <c:invertIfNegative val="0"/>
            <c:bubble3D val="0"/>
            <c:spPr>
              <a:solidFill>
                <a:schemeClr val="accent6"/>
              </a:solidFill>
              <a:ln w="19050">
                <a:solidFill>
                  <a:schemeClr val="lt1"/>
                </a:solidFill>
              </a:ln>
              <a:effectLst/>
            </c:spPr>
            <c:extLst>
              <c:ext xmlns:c16="http://schemas.microsoft.com/office/drawing/2014/chart" uri="{C3380CC4-5D6E-409C-BE32-E72D297353CC}">
                <c16:uniqueId val="{0000000C-1D7B-4A3A-B27E-4F0DBEE56AD6}"/>
              </c:ext>
            </c:extLst>
          </c:dPt>
          <c:cat>
            <c:strRef>
              <c:f>Sheet1!$A$2:$A$3</c:f>
              <c:strCache>
                <c:ptCount val="2"/>
                <c:pt idx="0">
                  <c:v>Kindergarten </c:v>
                </c:pt>
                <c:pt idx="1">
                  <c:v>Eighth Grade</c:v>
                </c:pt>
              </c:strCache>
            </c:strRef>
          </c:cat>
          <c:val>
            <c:numRef>
              <c:f>Sheet1!$D$2:$D$3</c:f>
              <c:numCache>
                <c:formatCode>0.0%</c:formatCode>
                <c:ptCount val="2"/>
                <c:pt idx="0">
                  <c:v>0.93700000000000006</c:v>
                </c:pt>
                <c:pt idx="1">
                  <c:v>0.97199999999999998</c:v>
                </c:pt>
              </c:numCache>
            </c:numRef>
          </c:val>
          <c:extLst>
            <c:ext xmlns:c16="http://schemas.microsoft.com/office/drawing/2014/chart" uri="{C3380CC4-5D6E-409C-BE32-E72D297353CC}">
              <c16:uniqueId val="{00000001-D753-4960-9E23-0CB3602A857C}"/>
            </c:ext>
          </c:extLst>
        </c:ser>
        <c:ser>
          <c:idx val="3"/>
          <c:order val="3"/>
          <c:tx>
            <c:strRef>
              <c:f>Sheet1!$E$1</c:f>
              <c:strCache>
                <c:ptCount val="1"/>
                <c:pt idx="0">
                  <c:v>2023-2024</c:v>
                </c:pt>
              </c:strCache>
            </c:strRef>
          </c:tx>
          <c:spPr>
            <a:solidFill>
              <a:schemeClr val="accent4"/>
            </a:solidFill>
            <a:ln w="19050">
              <a:solidFill>
                <a:schemeClr val="lt1"/>
              </a:solidFill>
            </a:ln>
            <a:effectLst/>
          </c:spPr>
          <c:invertIfNegative val="0"/>
          <c:dPt>
            <c:idx val="0"/>
            <c:invertIfNegative val="0"/>
            <c:bubble3D val="0"/>
            <c:spPr>
              <a:solidFill>
                <a:schemeClr val="accent5"/>
              </a:solidFill>
              <a:ln w="19050">
                <a:solidFill>
                  <a:schemeClr val="lt1"/>
                </a:solidFill>
              </a:ln>
              <a:effectLst/>
            </c:spPr>
            <c:extLst>
              <c:ext xmlns:c16="http://schemas.microsoft.com/office/drawing/2014/chart" uri="{C3380CC4-5D6E-409C-BE32-E72D297353CC}">
                <c16:uniqueId val="{0000000A-1D7B-4A3A-B27E-4F0DBEE56AD6}"/>
              </c:ext>
            </c:extLst>
          </c:dPt>
          <c:dPt>
            <c:idx val="1"/>
            <c:invertIfNegative val="0"/>
            <c:bubble3D val="0"/>
            <c:spPr>
              <a:solidFill>
                <a:schemeClr val="accent6"/>
              </a:solidFill>
              <a:ln w="19050">
                <a:solidFill>
                  <a:schemeClr val="lt1"/>
                </a:solidFill>
              </a:ln>
              <a:effectLst/>
            </c:spPr>
            <c:extLst>
              <c:ext xmlns:c16="http://schemas.microsoft.com/office/drawing/2014/chart" uri="{C3380CC4-5D6E-409C-BE32-E72D297353CC}">
                <c16:uniqueId val="{0000000D-1D7B-4A3A-B27E-4F0DBEE56AD6}"/>
              </c:ext>
            </c:extLst>
          </c:dPt>
          <c:cat>
            <c:strRef>
              <c:f>Sheet1!$A$2:$A$3</c:f>
              <c:strCache>
                <c:ptCount val="2"/>
                <c:pt idx="0">
                  <c:v>Kindergarten </c:v>
                </c:pt>
                <c:pt idx="1">
                  <c:v>Eighth Grade</c:v>
                </c:pt>
              </c:strCache>
            </c:strRef>
          </c:cat>
          <c:val>
            <c:numRef>
              <c:f>Sheet1!$E$2:$E$3</c:f>
              <c:numCache>
                <c:formatCode>0.0%</c:formatCode>
                <c:ptCount val="2"/>
                <c:pt idx="0">
                  <c:v>0.93300000000000005</c:v>
                </c:pt>
                <c:pt idx="1">
                  <c:v>0.97199999999999998</c:v>
                </c:pt>
              </c:numCache>
            </c:numRef>
          </c:val>
          <c:extLst>
            <c:ext xmlns:c16="http://schemas.microsoft.com/office/drawing/2014/chart" uri="{C3380CC4-5D6E-409C-BE32-E72D297353CC}">
              <c16:uniqueId val="{00000002-D753-4960-9E23-0CB3602A857C}"/>
            </c:ext>
          </c:extLst>
        </c:ser>
        <c:ser>
          <c:idx val="4"/>
          <c:order val="4"/>
          <c:tx>
            <c:strRef>
              <c:f>Sheet1!$F$1</c:f>
              <c:strCache>
                <c:ptCount val="1"/>
                <c:pt idx="0">
                  <c:v>2024-2025</c:v>
                </c:pt>
              </c:strCache>
            </c:strRef>
          </c:tx>
          <c:spPr>
            <a:solidFill>
              <a:schemeClr val="accent5"/>
            </a:solidFill>
            <a:ln w="19050">
              <a:solidFill>
                <a:schemeClr val="lt1"/>
              </a:solidFill>
            </a:ln>
            <a:effectLst/>
          </c:spPr>
          <c:invertIfNegative val="0"/>
          <c:dPt>
            <c:idx val="1"/>
            <c:invertIfNegative val="0"/>
            <c:bubble3D val="0"/>
            <c:spPr>
              <a:solidFill>
                <a:schemeClr val="accent6"/>
              </a:solidFill>
              <a:ln w="19050">
                <a:solidFill>
                  <a:schemeClr val="lt1"/>
                </a:solidFill>
              </a:ln>
              <a:effectLst/>
            </c:spPr>
            <c:extLst>
              <c:ext xmlns:c16="http://schemas.microsoft.com/office/drawing/2014/chart" uri="{C3380CC4-5D6E-409C-BE32-E72D297353CC}">
                <c16:uniqueId val="{0000000E-1D7B-4A3A-B27E-4F0DBEE56AD6}"/>
              </c:ext>
            </c:extLst>
          </c:dPt>
          <c:cat>
            <c:strRef>
              <c:f>Sheet1!$A$2:$A$3</c:f>
              <c:strCache>
                <c:ptCount val="2"/>
                <c:pt idx="0">
                  <c:v>Kindergarten </c:v>
                </c:pt>
                <c:pt idx="1">
                  <c:v>Eighth Grade</c:v>
                </c:pt>
              </c:strCache>
            </c:strRef>
          </c:cat>
          <c:val>
            <c:numRef>
              <c:f>Sheet1!$F$2:$F$3</c:f>
              <c:numCache>
                <c:formatCode>0.0%</c:formatCode>
                <c:ptCount val="2"/>
                <c:pt idx="0">
                  <c:v>0.92700000000000005</c:v>
                </c:pt>
                <c:pt idx="1">
                  <c:v>0.96199999999999997</c:v>
                </c:pt>
              </c:numCache>
            </c:numRef>
          </c:val>
          <c:extLst>
            <c:ext xmlns:c16="http://schemas.microsoft.com/office/drawing/2014/chart" uri="{C3380CC4-5D6E-409C-BE32-E72D297353CC}">
              <c16:uniqueId val="{00000003-D753-4960-9E23-0CB3602A857C}"/>
            </c:ext>
          </c:extLst>
        </c:ser>
        <c:dLbls>
          <c:showLegendKey val="0"/>
          <c:showVal val="0"/>
          <c:showCatName val="0"/>
          <c:showSerName val="0"/>
          <c:showPercent val="0"/>
          <c:showBubbleSize val="0"/>
        </c:dLbls>
        <c:gapWidth val="100"/>
        <c:axId val="1227409736"/>
        <c:axId val="1227411176"/>
      </c:barChart>
      <c:catAx>
        <c:axId val="122740973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2"/>
                </a:solidFill>
                <a:latin typeface="+mn-lt"/>
                <a:ea typeface="+mn-ea"/>
                <a:cs typeface="+mn-cs"/>
              </a:defRPr>
            </a:pPr>
            <a:endParaRPr lang="en-US"/>
          </a:p>
        </c:txPr>
        <c:crossAx val="1227411176"/>
        <c:crosses val="autoZero"/>
        <c:auto val="1"/>
        <c:lblAlgn val="ctr"/>
        <c:lblOffset val="100"/>
        <c:noMultiLvlLbl val="0"/>
      </c:catAx>
      <c:valAx>
        <c:axId val="1227411176"/>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2"/>
                </a:solidFill>
                <a:latin typeface="+mn-lt"/>
                <a:ea typeface="+mn-ea"/>
                <a:cs typeface="+mn-cs"/>
              </a:defRPr>
            </a:pPr>
            <a:endParaRPr lang="en-US"/>
          </a:p>
        </c:txPr>
        <c:crossAx val="12274097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tx2"/>
                </a:solidFill>
                <a:latin typeface="+mj-lt"/>
              </a:rPr>
              <a:t>Rate per 100,000 population</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0958280019685039"/>
          <c:y val="0.17974729005127321"/>
          <c:w val="0.8374486958661419"/>
          <c:h val="0.71173570411100473"/>
        </c:manualLayout>
      </c:layout>
      <c:barChart>
        <c:barDir val="col"/>
        <c:grouping val="clustered"/>
        <c:varyColors val="0"/>
        <c:ser>
          <c:idx val="0"/>
          <c:order val="0"/>
          <c:tx>
            <c:strRef>
              <c:f>Sheet1!$B$1</c:f>
              <c:strCache>
                <c:ptCount val="1"/>
                <c:pt idx="0">
                  <c:v>Pie Chart Title</c:v>
                </c:pt>
              </c:strCache>
            </c:strRef>
          </c:tx>
          <c:spPr>
            <a:solidFill>
              <a:schemeClr val="accent1"/>
            </a:solidFill>
            <a:ln w="38100">
              <a:solidFill>
                <a:schemeClr val="bg2"/>
              </a:solidFill>
            </a:ln>
            <a:effectLst/>
          </c:spPr>
          <c:invertIfNegative val="0"/>
          <c:dPt>
            <c:idx val="0"/>
            <c:invertIfNegative val="0"/>
            <c:bubble3D val="0"/>
            <c:spPr>
              <a:solidFill>
                <a:schemeClr val="accent3"/>
              </a:solidFill>
              <a:ln w="0">
                <a:solidFill>
                  <a:schemeClr val="bg2"/>
                </a:solidFill>
              </a:ln>
              <a:effectLst/>
            </c:spPr>
            <c:extLst>
              <c:ext xmlns:c16="http://schemas.microsoft.com/office/drawing/2014/chart" uri="{C3380CC4-5D6E-409C-BE32-E72D297353CC}">
                <c16:uniqueId val="{00000005-5173-4DE0-8A0E-86069C95F3AF}"/>
              </c:ext>
            </c:extLst>
          </c:dPt>
          <c:dPt>
            <c:idx val="1"/>
            <c:invertIfNegative val="0"/>
            <c:bubble3D val="0"/>
            <c:spPr>
              <a:solidFill>
                <a:schemeClr val="tx2"/>
              </a:solidFill>
              <a:ln w="0">
                <a:solidFill>
                  <a:schemeClr val="bg2"/>
                </a:solidFill>
              </a:ln>
              <a:effectLst/>
            </c:spPr>
            <c:extLst>
              <c:ext xmlns:c16="http://schemas.microsoft.com/office/drawing/2014/chart" uri="{C3380CC4-5D6E-409C-BE32-E72D297353CC}">
                <c16:uniqueId val="{00000001-5173-4DE0-8A0E-86069C95F3AF}"/>
              </c:ext>
            </c:extLst>
          </c:dPt>
          <c:dPt>
            <c:idx val="2"/>
            <c:invertIfNegative val="0"/>
            <c:bubble3D val="0"/>
            <c:spPr>
              <a:solidFill>
                <a:schemeClr val="accent2"/>
              </a:solidFill>
              <a:ln w="0">
                <a:solidFill>
                  <a:schemeClr val="bg2"/>
                </a:solidFill>
              </a:ln>
              <a:effectLst/>
            </c:spPr>
            <c:extLst>
              <c:ext xmlns:c16="http://schemas.microsoft.com/office/drawing/2014/chart" uri="{C3380CC4-5D6E-409C-BE32-E72D297353CC}">
                <c16:uniqueId val="{00000002-5173-4DE0-8A0E-86069C95F3AF}"/>
              </c:ext>
            </c:extLst>
          </c:dPt>
          <c:dPt>
            <c:idx val="3"/>
            <c:invertIfNegative val="0"/>
            <c:bubble3D val="0"/>
            <c:spPr>
              <a:solidFill>
                <a:schemeClr val="accent3"/>
              </a:solidFill>
              <a:ln w="0">
                <a:solidFill>
                  <a:schemeClr val="bg2"/>
                </a:solidFill>
              </a:ln>
              <a:effectLst/>
            </c:spPr>
            <c:extLst>
              <c:ext xmlns:c16="http://schemas.microsoft.com/office/drawing/2014/chart" uri="{C3380CC4-5D6E-409C-BE32-E72D297353CC}">
                <c16:uniqueId val="{00000003-5173-4DE0-8A0E-86069C95F3AF}"/>
              </c:ext>
            </c:extLst>
          </c:dPt>
          <c:dPt>
            <c:idx val="4"/>
            <c:invertIfNegative val="0"/>
            <c:bubble3D val="0"/>
            <c:spPr>
              <a:solidFill>
                <a:schemeClr val="tx2"/>
              </a:solidFill>
              <a:ln w="0">
                <a:solidFill>
                  <a:schemeClr val="bg2"/>
                </a:solidFill>
              </a:ln>
              <a:effectLst/>
            </c:spPr>
            <c:extLst>
              <c:ext xmlns:c16="http://schemas.microsoft.com/office/drawing/2014/chart" uri="{C3380CC4-5D6E-409C-BE32-E72D297353CC}">
                <c16:uniqueId val="{00000004-5173-4DE0-8A0E-86069C95F3AF}"/>
              </c:ext>
            </c:extLst>
          </c:dPt>
          <c:dLbls>
            <c:dLbl>
              <c:idx val="0"/>
              <c:tx>
                <c:rich>
                  <a:bodyPr/>
                  <a:lstStyle/>
                  <a:p>
                    <a:fld id="{DA0944A9-23DF-4925-983B-7E48F36927D0}"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5173-4DE0-8A0E-86069C95F3AF}"/>
                </c:ext>
              </c:extLst>
            </c:dLbl>
            <c:dLbl>
              <c:idx val="1"/>
              <c:tx>
                <c:rich>
                  <a:bodyPr/>
                  <a:lstStyle/>
                  <a:p>
                    <a:fld id="{4ADF5C27-BE1F-4A2D-BDEA-A18080C0C841}"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173-4DE0-8A0E-86069C95F3AF}"/>
                </c:ext>
              </c:extLst>
            </c:dLbl>
            <c:dLbl>
              <c:idx val="2"/>
              <c:tx>
                <c:rich>
                  <a:bodyPr/>
                  <a:lstStyle/>
                  <a:p>
                    <a:fld id="{47269162-2730-4A9C-AFE8-D6E6C7CEFC4B}"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5173-4DE0-8A0E-86069C95F3AF}"/>
                </c:ext>
              </c:extLst>
            </c:dLbl>
            <c:dLbl>
              <c:idx val="3"/>
              <c:tx>
                <c:rich>
                  <a:bodyPr/>
                  <a:lstStyle/>
                  <a:p>
                    <a:fld id="{C52FCAFE-2BE6-4D71-A1BD-44AE05A2F0F9}"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5173-4DE0-8A0E-86069C95F3AF}"/>
                </c:ext>
              </c:extLst>
            </c:dLbl>
            <c:dLbl>
              <c:idx val="4"/>
              <c:tx>
                <c:rich>
                  <a:bodyPr/>
                  <a:lstStyle/>
                  <a:p>
                    <a:fld id="{DA02426A-7D22-44EE-A291-6E08DE182BEF}"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5173-4DE0-8A0E-86069C95F3AF}"/>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Mo. Acute HCV</c:v>
                </c:pt>
                <c:pt idx="1">
                  <c:v>U.S. Acute HCV</c:v>
                </c:pt>
                <c:pt idx="3">
                  <c:v>Mo. Chronic HCV</c:v>
                </c:pt>
                <c:pt idx="4">
                  <c:v>U.S. Chronic HCV</c:v>
                </c:pt>
              </c:strCache>
            </c:strRef>
          </c:cat>
          <c:val>
            <c:numRef>
              <c:f>Sheet1!$B$2:$B$6</c:f>
              <c:numCache>
                <c:formatCode>0.0</c:formatCode>
                <c:ptCount val="5"/>
                <c:pt idx="0">
                  <c:v>0.2</c:v>
                </c:pt>
                <c:pt idx="1">
                  <c:v>1.5</c:v>
                </c:pt>
                <c:pt idx="3">
                  <c:v>55.6</c:v>
                </c:pt>
                <c:pt idx="4">
                  <c:v>36.200000000000003</c:v>
                </c:pt>
              </c:numCache>
            </c:numRef>
          </c:val>
          <c:extLst>
            <c:ext xmlns:c16="http://schemas.microsoft.com/office/drawing/2014/chart" uri="{C3380CC4-5D6E-409C-BE32-E72D297353CC}">
              <c16:uniqueId val="{00000000-5173-4DE0-8A0E-86069C95F3AF}"/>
            </c:ext>
          </c:extLst>
        </c:ser>
        <c:dLbls>
          <c:showLegendKey val="0"/>
          <c:showVal val="0"/>
          <c:showCatName val="0"/>
          <c:showSerName val="0"/>
          <c:showPercent val="0"/>
          <c:showBubbleSize val="0"/>
        </c:dLbls>
        <c:gapWidth val="100"/>
        <c:axId val="1227409736"/>
        <c:axId val="1227411176"/>
      </c:barChart>
      <c:catAx>
        <c:axId val="122740973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2"/>
                </a:solidFill>
                <a:latin typeface="+mn-lt"/>
                <a:ea typeface="+mn-ea"/>
                <a:cs typeface="+mn-cs"/>
              </a:defRPr>
            </a:pPr>
            <a:endParaRPr lang="en-US"/>
          </a:p>
        </c:txPr>
        <c:crossAx val="1227411176"/>
        <c:crosses val="autoZero"/>
        <c:auto val="1"/>
        <c:lblAlgn val="ctr"/>
        <c:lblOffset val="100"/>
        <c:noMultiLvlLbl val="0"/>
      </c:catAx>
      <c:valAx>
        <c:axId val="122741117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2"/>
                </a:solidFill>
                <a:latin typeface="+mn-lt"/>
                <a:ea typeface="+mn-ea"/>
                <a:cs typeface="+mn-cs"/>
              </a:defRPr>
            </a:pPr>
            <a:endParaRPr lang="en-US"/>
          </a:p>
        </c:txPr>
        <c:crossAx val="12274097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tx2"/>
                </a:solidFill>
                <a:latin typeface="+mj-lt"/>
              </a:rPr>
              <a:t>Acute and Chronic HCV Case Counts by Year</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0958280019685039"/>
          <c:y val="0.17974729005127321"/>
          <c:w val="0.8374486958661419"/>
          <c:h val="0.67186753778275587"/>
        </c:manualLayout>
      </c:layout>
      <c:barChart>
        <c:barDir val="col"/>
        <c:grouping val="clustered"/>
        <c:varyColors val="0"/>
        <c:ser>
          <c:idx val="0"/>
          <c:order val="0"/>
          <c:tx>
            <c:strRef>
              <c:f>Sheet1!$B$1</c:f>
              <c:strCache>
                <c:ptCount val="1"/>
                <c:pt idx="0">
                  <c:v>HCV Acute</c:v>
                </c:pt>
              </c:strCache>
            </c:strRef>
          </c:tx>
          <c:spPr>
            <a:solidFill>
              <a:schemeClr val="accent3"/>
            </a:solidFill>
            <a:ln w="38100">
              <a:solidFill>
                <a:schemeClr val="accent6"/>
              </a:solidFill>
            </a:ln>
            <a:effectLst/>
          </c:spPr>
          <c:invertIfNegative val="0"/>
          <c:dPt>
            <c:idx val="0"/>
            <c:invertIfNegative val="0"/>
            <c:bubble3D val="0"/>
            <c:spPr>
              <a:solidFill>
                <a:schemeClr val="accent3"/>
              </a:solidFill>
              <a:ln w="0">
                <a:solidFill>
                  <a:schemeClr val="accent6"/>
                </a:solidFill>
              </a:ln>
              <a:effectLst/>
            </c:spPr>
            <c:extLst>
              <c:ext xmlns:c16="http://schemas.microsoft.com/office/drawing/2014/chart" uri="{C3380CC4-5D6E-409C-BE32-E72D297353CC}">
                <c16:uniqueId val="{00000005-5173-4DE0-8A0E-86069C95F3AF}"/>
              </c:ext>
            </c:extLst>
          </c:dPt>
          <c:dPt>
            <c:idx val="1"/>
            <c:invertIfNegative val="0"/>
            <c:bubble3D val="0"/>
            <c:spPr>
              <a:solidFill>
                <a:schemeClr val="accent3"/>
              </a:solidFill>
              <a:ln w="0">
                <a:solidFill>
                  <a:schemeClr val="accent6"/>
                </a:solidFill>
              </a:ln>
              <a:effectLst/>
            </c:spPr>
            <c:extLst>
              <c:ext xmlns:c16="http://schemas.microsoft.com/office/drawing/2014/chart" uri="{C3380CC4-5D6E-409C-BE32-E72D297353CC}">
                <c16:uniqueId val="{00000001-5173-4DE0-8A0E-86069C95F3AF}"/>
              </c:ext>
            </c:extLst>
          </c:dPt>
          <c:dPt>
            <c:idx val="2"/>
            <c:invertIfNegative val="0"/>
            <c:bubble3D val="0"/>
            <c:spPr>
              <a:solidFill>
                <a:schemeClr val="accent3"/>
              </a:solidFill>
              <a:ln w="0">
                <a:solidFill>
                  <a:schemeClr val="accent6"/>
                </a:solidFill>
              </a:ln>
              <a:effectLst/>
            </c:spPr>
            <c:extLst>
              <c:ext xmlns:c16="http://schemas.microsoft.com/office/drawing/2014/chart" uri="{C3380CC4-5D6E-409C-BE32-E72D297353CC}">
                <c16:uniqueId val="{00000002-5173-4DE0-8A0E-86069C95F3AF}"/>
              </c:ext>
            </c:extLst>
          </c:dPt>
          <c:dPt>
            <c:idx val="3"/>
            <c:invertIfNegative val="0"/>
            <c:bubble3D val="0"/>
            <c:spPr>
              <a:solidFill>
                <a:schemeClr val="accent3"/>
              </a:solidFill>
              <a:ln w="0">
                <a:solidFill>
                  <a:schemeClr val="accent6"/>
                </a:solidFill>
              </a:ln>
              <a:effectLst/>
            </c:spPr>
            <c:extLst>
              <c:ext xmlns:c16="http://schemas.microsoft.com/office/drawing/2014/chart" uri="{C3380CC4-5D6E-409C-BE32-E72D297353CC}">
                <c16:uniqueId val="{00000003-5173-4DE0-8A0E-86069C95F3AF}"/>
              </c:ext>
            </c:extLst>
          </c:dPt>
          <c:dPt>
            <c:idx val="4"/>
            <c:invertIfNegative val="0"/>
            <c:bubble3D val="0"/>
            <c:spPr>
              <a:solidFill>
                <a:schemeClr val="accent3"/>
              </a:solidFill>
              <a:ln w="0">
                <a:solidFill>
                  <a:schemeClr val="accent6"/>
                </a:solidFill>
              </a:ln>
              <a:effectLst/>
            </c:spPr>
            <c:extLst>
              <c:ext xmlns:c16="http://schemas.microsoft.com/office/drawing/2014/chart" uri="{C3380CC4-5D6E-409C-BE32-E72D297353CC}">
                <c16:uniqueId val="{00000004-5173-4DE0-8A0E-86069C95F3AF}"/>
              </c:ext>
            </c:extLst>
          </c:dPt>
          <c:dLbls>
            <c:dLbl>
              <c:idx val="0"/>
              <c:tx>
                <c:rich>
                  <a:bodyPr/>
                  <a:lstStyle/>
                  <a:p>
                    <a:fld id="{DA0944A9-23DF-4925-983B-7E48F36927D0}"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5173-4DE0-8A0E-86069C95F3AF}"/>
                </c:ext>
              </c:extLst>
            </c:dLbl>
            <c:dLbl>
              <c:idx val="1"/>
              <c:tx>
                <c:rich>
                  <a:bodyPr/>
                  <a:lstStyle/>
                  <a:p>
                    <a:fld id="{4ADF5C27-BE1F-4A2D-BDEA-A18080C0C841}"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173-4DE0-8A0E-86069C95F3AF}"/>
                </c:ext>
              </c:extLst>
            </c:dLbl>
            <c:dLbl>
              <c:idx val="2"/>
              <c:tx>
                <c:rich>
                  <a:bodyPr/>
                  <a:lstStyle/>
                  <a:p>
                    <a:fld id="{47269162-2730-4A9C-AFE8-D6E6C7CEFC4B}"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5173-4DE0-8A0E-86069C95F3AF}"/>
                </c:ext>
              </c:extLst>
            </c:dLbl>
            <c:dLbl>
              <c:idx val="3"/>
              <c:tx>
                <c:rich>
                  <a:bodyPr/>
                  <a:lstStyle/>
                  <a:p>
                    <a:fld id="{C52FCAFE-2BE6-4D71-A1BD-44AE05A2F0F9}"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5173-4DE0-8A0E-86069C95F3AF}"/>
                </c:ext>
              </c:extLst>
            </c:dLbl>
            <c:dLbl>
              <c:idx val="4"/>
              <c:tx>
                <c:rich>
                  <a:bodyPr/>
                  <a:lstStyle/>
                  <a:p>
                    <a:fld id="{DA02426A-7D22-44EE-A291-6E08DE182BEF}"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5173-4DE0-8A0E-86069C95F3AF}"/>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2019</c:v>
                </c:pt>
                <c:pt idx="1">
                  <c:v>2020</c:v>
                </c:pt>
                <c:pt idx="2">
                  <c:v>2021</c:v>
                </c:pt>
                <c:pt idx="3">
                  <c:v>2022</c:v>
                </c:pt>
                <c:pt idx="4">
                  <c:v>2023</c:v>
                </c:pt>
              </c:numCache>
            </c:numRef>
          </c:cat>
          <c:val>
            <c:numRef>
              <c:f>Sheet1!$B$2:$B$6</c:f>
              <c:numCache>
                <c:formatCode>General</c:formatCode>
                <c:ptCount val="5"/>
                <c:pt idx="0">
                  <c:v>36</c:v>
                </c:pt>
                <c:pt idx="1">
                  <c:v>24</c:v>
                </c:pt>
                <c:pt idx="2">
                  <c:v>7</c:v>
                </c:pt>
                <c:pt idx="3">
                  <c:v>10</c:v>
                </c:pt>
                <c:pt idx="4">
                  <c:v>10</c:v>
                </c:pt>
              </c:numCache>
            </c:numRef>
          </c:val>
          <c:extLst>
            <c:ext xmlns:c16="http://schemas.microsoft.com/office/drawing/2014/chart" uri="{C3380CC4-5D6E-409C-BE32-E72D297353CC}">
              <c16:uniqueId val="{00000000-5173-4DE0-8A0E-86069C95F3AF}"/>
            </c:ext>
          </c:extLst>
        </c:ser>
        <c:ser>
          <c:idx val="1"/>
          <c:order val="1"/>
          <c:tx>
            <c:strRef>
              <c:f>Sheet1!$C$1</c:f>
              <c:strCache>
                <c:ptCount val="1"/>
                <c:pt idx="0">
                  <c:v>HCV Chronic</c:v>
                </c:pt>
              </c:strCache>
            </c:strRef>
          </c:tx>
          <c:spPr>
            <a:solidFill>
              <a:schemeClr val="tx2"/>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2019</c:v>
                </c:pt>
                <c:pt idx="1">
                  <c:v>2020</c:v>
                </c:pt>
                <c:pt idx="2">
                  <c:v>2021</c:v>
                </c:pt>
                <c:pt idx="3">
                  <c:v>2022</c:v>
                </c:pt>
                <c:pt idx="4">
                  <c:v>2023</c:v>
                </c:pt>
              </c:numCache>
            </c:numRef>
          </c:cat>
          <c:val>
            <c:numRef>
              <c:f>Sheet1!$C$2:$C$6</c:f>
              <c:numCache>
                <c:formatCode>General</c:formatCode>
                <c:ptCount val="5"/>
                <c:pt idx="0">
                  <c:v>4144</c:v>
                </c:pt>
                <c:pt idx="1">
                  <c:v>3386</c:v>
                </c:pt>
                <c:pt idx="2">
                  <c:v>3155</c:v>
                </c:pt>
                <c:pt idx="3">
                  <c:v>2989</c:v>
                </c:pt>
                <c:pt idx="4">
                  <c:v>2788</c:v>
                </c:pt>
              </c:numCache>
            </c:numRef>
          </c:val>
          <c:extLst>
            <c:ext xmlns:c16="http://schemas.microsoft.com/office/drawing/2014/chart" uri="{C3380CC4-5D6E-409C-BE32-E72D297353CC}">
              <c16:uniqueId val="{00000000-974A-4BB8-A84E-DDF5A6E56693}"/>
            </c:ext>
          </c:extLst>
        </c:ser>
        <c:dLbls>
          <c:dLblPos val="outEnd"/>
          <c:showLegendKey val="0"/>
          <c:showVal val="1"/>
          <c:showCatName val="0"/>
          <c:showSerName val="0"/>
          <c:showPercent val="0"/>
          <c:showBubbleSize val="0"/>
        </c:dLbls>
        <c:gapWidth val="100"/>
        <c:axId val="1227409736"/>
        <c:axId val="1227411176"/>
      </c:barChart>
      <c:catAx>
        <c:axId val="122740973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2"/>
                </a:solidFill>
                <a:latin typeface="+mn-lt"/>
                <a:ea typeface="+mn-ea"/>
                <a:cs typeface="+mn-cs"/>
              </a:defRPr>
            </a:pPr>
            <a:endParaRPr lang="en-US"/>
          </a:p>
        </c:txPr>
        <c:crossAx val="1227411176"/>
        <c:crosses val="autoZero"/>
        <c:auto val="1"/>
        <c:lblAlgn val="ctr"/>
        <c:lblOffset val="100"/>
        <c:noMultiLvlLbl val="0"/>
      </c:catAx>
      <c:valAx>
        <c:axId val="12274111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2"/>
                </a:solidFill>
                <a:latin typeface="+mn-lt"/>
                <a:ea typeface="+mn-ea"/>
                <a:cs typeface="+mn-cs"/>
              </a:defRPr>
            </a:pPr>
            <a:endParaRPr lang="en-US"/>
          </a:p>
        </c:txPr>
        <c:crossAx val="1227409736"/>
        <c:crosses val="autoZero"/>
        <c:crossBetween val="between"/>
        <c:majorUnit val="500"/>
      </c:valAx>
      <c:spPr>
        <a:noFill/>
        <a:ln>
          <a:noFill/>
        </a:ln>
        <a:effectLst/>
      </c:spPr>
    </c:plotArea>
    <c:legend>
      <c:legendPos val="b"/>
      <c:legendEntry>
        <c:idx val="1"/>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legendEntry>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tx2"/>
                </a:solidFill>
                <a:latin typeface="+mj-lt"/>
              </a:rPr>
              <a:t>Rate per 100,000 population</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0958280019685039"/>
          <c:y val="0.17974729005127321"/>
          <c:w val="0.8374486958661419"/>
          <c:h val="0.63762601254385687"/>
        </c:manualLayout>
      </c:layout>
      <c:barChart>
        <c:barDir val="col"/>
        <c:grouping val="clustered"/>
        <c:varyColors val="0"/>
        <c:ser>
          <c:idx val="0"/>
          <c:order val="0"/>
          <c:tx>
            <c:strRef>
              <c:f>Sheet1!$B$1</c:f>
              <c:strCache>
                <c:ptCount val="1"/>
                <c:pt idx="0">
                  <c:v>Rate</c:v>
                </c:pt>
              </c:strCache>
            </c:strRef>
          </c:tx>
          <c:spPr>
            <a:solidFill>
              <a:schemeClr val="accent3"/>
            </a:solidFill>
            <a:ln w="0">
              <a:solidFill>
                <a:schemeClr val="accent3"/>
              </a:solidFill>
            </a:ln>
            <a:effectLst/>
          </c:spPr>
          <c:invertIfNegative val="0"/>
          <c:dPt>
            <c:idx val="0"/>
            <c:invertIfNegative val="0"/>
            <c:bubble3D val="0"/>
            <c:spPr>
              <a:solidFill>
                <a:schemeClr val="accent3"/>
              </a:solidFill>
              <a:ln w="0">
                <a:solidFill>
                  <a:schemeClr val="accent3"/>
                </a:solidFill>
              </a:ln>
              <a:effectLst/>
            </c:spPr>
            <c:extLst>
              <c:ext xmlns:c16="http://schemas.microsoft.com/office/drawing/2014/chart" uri="{C3380CC4-5D6E-409C-BE32-E72D297353CC}">
                <c16:uniqueId val="{00000005-5173-4DE0-8A0E-86069C95F3AF}"/>
              </c:ext>
            </c:extLst>
          </c:dPt>
          <c:dPt>
            <c:idx val="1"/>
            <c:invertIfNegative val="0"/>
            <c:bubble3D val="0"/>
            <c:spPr>
              <a:solidFill>
                <a:schemeClr val="accent3"/>
              </a:solidFill>
              <a:ln w="0">
                <a:solidFill>
                  <a:schemeClr val="accent3"/>
                </a:solidFill>
              </a:ln>
              <a:effectLst/>
            </c:spPr>
            <c:extLst>
              <c:ext xmlns:c16="http://schemas.microsoft.com/office/drawing/2014/chart" uri="{C3380CC4-5D6E-409C-BE32-E72D297353CC}">
                <c16:uniqueId val="{00000001-5173-4DE0-8A0E-86069C95F3AF}"/>
              </c:ext>
            </c:extLst>
          </c:dPt>
          <c:dPt>
            <c:idx val="2"/>
            <c:invertIfNegative val="0"/>
            <c:bubble3D val="0"/>
            <c:spPr>
              <a:solidFill>
                <a:schemeClr val="accent3"/>
              </a:solidFill>
              <a:ln w="0">
                <a:solidFill>
                  <a:schemeClr val="accent3"/>
                </a:solidFill>
              </a:ln>
              <a:effectLst/>
            </c:spPr>
            <c:extLst>
              <c:ext xmlns:c16="http://schemas.microsoft.com/office/drawing/2014/chart" uri="{C3380CC4-5D6E-409C-BE32-E72D297353CC}">
                <c16:uniqueId val="{00000002-5173-4DE0-8A0E-86069C95F3AF}"/>
              </c:ext>
            </c:extLst>
          </c:dPt>
          <c:dLbls>
            <c:dLbl>
              <c:idx val="0"/>
              <c:tx>
                <c:rich>
                  <a:bodyPr/>
                  <a:lstStyle/>
                  <a:p>
                    <a:fld id="{47269162-2730-4A9C-AFE8-D6E6C7CEFC4B}"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5173-4DE0-8A0E-86069C95F3AF}"/>
                </c:ext>
              </c:extLst>
            </c:dLbl>
            <c:dLbl>
              <c:idx val="1"/>
              <c:tx>
                <c:rich>
                  <a:bodyPr/>
                  <a:lstStyle/>
                  <a:p>
                    <a:fld id="{C52FCAFE-2BE6-4D71-A1BD-44AE05A2F0F9}"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173-4DE0-8A0E-86069C95F3AF}"/>
                </c:ext>
              </c:extLst>
            </c:dLbl>
            <c:dLbl>
              <c:idx val="2"/>
              <c:tx>
                <c:rich>
                  <a:bodyPr/>
                  <a:lstStyle/>
                  <a:p>
                    <a:fld id="{DA02426A-7D22-44EE-A291-6E08DE182BEF}"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5173-4DE0-8A0E-86069C95F3AF}"/>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0-18</c:v>
                </c:pt>
                <c:pt idx="1">
                  <c:v>19-24</c:v>
                </c:pt>
                <c:pt idx="2">
                  <c:v>25-34</c:v>
                </c:pt>
                <c:pt idx="3">
                  <c:v>35-44</c:v>
                </c:pt>
                <c:pt idx="4">
                  <c:v>45-54</c:v>
                </c:pt>
                <c:pt idx="5">
                  <c:v>55-64</c:v>
                </c:pt>
                <c:pt idx="6">
                  <c:v>65+</c:v>
                </c:pt>
              </c:strCache>
            </c:strRef>
          </c:cat>
          <c:val>
            <c:numRef>
              <c:f>Sheet1!$B$2:$B$8</c:f>
              <c:numCache>
                <c:formatCode>0.0</c:formatCode>
                <c:ptCount val="7"/>
                <c:pt idx="0">
                  <c:v>0.1</c:v>
                </c:pt>
                <c:pt idx="1">
                  <c:v>11.957669848735478</c:v>
                </c:pt>
                <c:pt idx="2">
                  <c:v>69.229471059740604</c:v>
                </c:pt>
                <c:pt idx="3">
                  <c:v>86.633710392625503</c:v>
                </c:pt>
                <c:pt idx="4">
                  <c:v>67.828307851196413</c:v>
                </c:pt>
                <c:pt idx="5">
                  <c:v>72.467744993364406</c:v>
                </c:pt>
                <c:pt idx="6">
                  <c:v>36.972060070623812</c:v>
                </c:pt>
              </c:numCache>
            </c:numRef>
          </c:val>
          <c:extLst>
            <c:ext xmlns:c16="http://schemas.microsoft.com/office/drawing/2014/chart" uri="{C3380CC4-5D6E-409C-BE32-E72D297353CC}">
              <c16:uniqueId val="{00000000-5173-4DE0-8A0E-86069C95F3AF}"/>
            </c:ext>
          </c:extLst>
        </c:ser>
        <c:ser>
          <c:idx val="1"/>
          <c:order val="1"/>
          <c:tx>
            <c:strRef>
              <c:f>Sheet1!$C$1</c:f>
              <c:strCache>
                <c:ptCount val="1"/>
                <c:pt idx="0">
                  <c:v>Count</c:v>
                </c:pt>
              </c:strCache>
            </c:strRef>
          </c:tx>
          <c:spPr>
            <a:solidFill>
              <a:schemeClr val="tx2"/>
            </a:solidFill>
            <a:ln w="19050">
              <a:solidFill>
                <a:schemeClr val="lt1"/>
              </a:solidFill>
            </a:ln>
            <a:effectLst/>
          </c:spPr>
          <c:invertIfNegative val="0"/>
          <c:dLbls>
            <c:dLbl>
              <c:idx val="0"/>
              <c:tx>
                <c:rich>
                  <a:bodyPr/>
                  <a:lstStyle/>
                  <a:p>
                    <a:r>
                      <a:rPr lang="en-US"/>
                      <a:t>&lt;2</a:t>
                    </a:r>
                    <a:fld id="{00963937-7516-458A-B8B5-E1400EC34737}"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CCDA-4643-ACD6-63847B808D6A}"/>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60000"/>
                        <a:lumOff val="4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0-18</c:v>
                </c:pt>
                <c:pt idx="1">
                  <c:v>19-24</c:v>
                </c:pt>
                <c:pt idx="2">
                  <c:v>25-34</c:v>
                </c:pt>
                <c:pt idx="3">
                  <c:v>35-44</c:v>
                </c:pt>
                <c:pt idx="4">
                  <c:v>45-54</c:v>
                </c:pt>
                <c:pt idx="5">
                  <c:v>55-64</c:v>
                </c:pt>
                <c:pt idx="6">
                  <c:v>65+</c:v>
                </c:pt>
              </c:strCache>
            </c:strRef>
          </c:cat>
          <c:val>
            <c:numRef>
              <c:f>Sheet1!$C$2:$C$8</c:f>
              <c:numCache>
                <c:formatCode>General</c:formatCode>
                <c:ptCount val="7"/>
                <c:pt idx="0">
                  <c:v>0</c:v>
                </c:pt>
                <c:pt idx="1">
                  <c:v>60</c:v>
                </c:pt>
                <c:pt idx="2">
                  <c:v>562</c:v>
                </c:pt>
                <c:pt idx="3">
                  <c:v>684</c:v>
                </c:pt>
                <c:pt idx="4">
                  <c:v>486</c:v>
                </c:pt>
                <c:pt idx="5">
                  <c:v>581</c:v>
                </c:pt>
                <c:pt idx="6">
                  <c:v>412</c:v>
                </c:pt>
              </c:numCache>
            </c:numRef>
          </c:val>
          <c:extLst>
            <c:ext xmlns:c16="http://schemas.microsoft.com/office/drawing/2014/chart" uri="{C3380CC4-5D6E-409C-BE32-E72D297353CC}">
              <c16:uniqueId val="{00000000-974A-4BB8-A84E-DDF5A6E56693}"/>
            </c:ext>
          </c:extLst>
        </c:ser>
        <c:dLbls>
          <c:dLblPos val="outEnd"/>
          <c:showLegendKey val="0"/>
          <c:showVal val="1"/>
          <c:showCatName val="0"/>
          <c:showSerName val="0"/>
          <c:showPercent val="0"/>
          <c:showBubbleSize val="0"/>
        </c:dLbls>
        <c:gapWidth val="100"/>
        <c:axId val="1227409736"/>
        <c:axId val="1227411176"/>
      </c:barChart>
      <c:catAx>
        <c:axId val="1227409736"/>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2"/>
                    </a:solidFill>
                    <a:latin typeface="+mn-lt"/>
                    <a:ea typeface="+mn-ea"/>
                    <a:cs typeface="+mn-cs"/>
                  </a:defRPr>
                </a:pPr>
                <a:r>
                  <a:rPr lang="en-US" dirty="0">
                    <a:solidFill>
                      <a:schemeClr val="tx2"/>
                    </a:solidFill>
                  </a:rPr>
                  <a:t>Age group at time of reporting</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2"/>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2"/>
                </a:solidFill>
                <a:latin typeface="+mn-lt"/>
                <a:ea typeface="+mn-ea"/>
                <a:cs typeface="+mn-cs"/>
              </a:defRPr>
            </a:pPr>
            <a:endParaRPr lang="en-US"/>
          </a:p>
        </c:txPr>
        <c:crossAx val="1227411176"/>
        <c:crosses val="autoZero"/>
        <c:auto val="1"/>
        <c:lblAlgn val="ctr"/>
        <c:lblOffset val="100"/>
        <c:noMultiLvlLbl val="0"/>
      </c:catAx>
      <c:valAx>
        <c:axId val="122741117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2"/>
                </a:solidFill>
                <a:latin typeface="+mn-lt"/>
                <a:ea typeface="+mn-ea"/>
                <a:cs typeface="+mn-cs"/>
              </a:defRPr>
            </a:pPr>
            <a:endParaRPr lang="en-US"/>
          </a:p>
        </c:txPr>
        <c:crossAx val="1227409736"/>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legendEntry>
      <c:legendEntry>
        <c:idx val="1"/>
        <c:txPr>
          <a:bodyPr rot="0" spcFirstLastPara="1" vertOverflow="ellipsis" vert="horz" wrap="square" anchor="ctr" anchorCtr="1"/>
          <a:lstStyle/>
          <a:p>
            <a:pPr>
              <a:defRPr sz="1197" b="0" i="0" u="none" strike="noStrike" kern="1200" baseline="0">
                <a:solidFill>
                  <a:schemeClr val="tx1">
                    <a:lumMod val="60000"/>
                    <a:lumOff val="40000"/>
                  </a:schemeClr>
                </a:solidFill>
                <a:latin typeface="+mn-lt"/>
                <a:ea typeface="+mn-ea"/>
                <a:cs typeface="+mn-cs"/>
              </a:defRPr>
            </a:pPr>
            <a:endParaRPr lang="en-US"/>
          </a:p>
        </c:txPr>
      </c:legendEntry>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tx2"/>
                </a:solidFill>
                <a:latin typeface="+mj-lt"/>
              </a:rPr>
              <a:t>Rates per 100,000 population</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5958280019685037"/>
          <c:y val="0.14566261984331591"/>
          <c:w val="0.47807369586614179"/>
          <c:h val="0.78001363290737979"/>
        </c:manualLayout>
      </c:layout>
      <c:barChart>
        <c:barDir val="col"/>
        <c:grouping val="clustered"/>
        <c:varyColors val="0"/>
        <c:ser>
          <c:idx val="0"/>
          <c:order val="0"/>
          <c:tx>
            <c:strRef>
              <c:f>Sheet1!$B$1</c:f>
              <c:strCache>
                <c:ptCount val="1"/>
                <c:pt idx="0">
                  <c:v>Rate</c:v>
                </c:pt>
              </c:strCache>
            </c:strRef>
          </c:tx>
          <c:spPr>
            <a:solidFill>
              <a:schemeClr val="accent1"/>
            </a:solidFill>
            <a:ln w="38100">
              <a:solidFill>
                <a:schemeClr val="bg2"/>
              </a:solidFill>
            </a:ln>
            <a:effectLst/>
          </c:spPr>
          <c:invertIfNegative val="0"/>
          <c:dPt>
            <c:idx val="0"/>
            <c:invertIfNegative val="0"/>
            <c:bubble3D val="0"/>
            <c:spPr>
              <a:solidFill>
                <a:schemeClr val="accent3"/>
              </a:solidFill>
              <a:ln w="38100">
                <a:solidFill>
                  <a:schemeClr val="bg2"/>
                </a:solidFill>
              </a:ln>
              <a:effectLst/>
            </c:spPr>
            <c:extLst>
              <c:ext xmlns:c16="http://schemas.microsoft.com/office/drawing/2014/chart" uri="{C3380CC4-5D6E-409C-BE32-E72D297353CC}">
                <c16:uniqueId val="{00000001-0232-4E64-94F0-1A9D3B32CD43}"/>
              </c:ext>
            </c:extLst>
          </c:dPt>
          <c:dPt>
            <c:idx val="1"/>
            <c:invertIfNegative val="0"/>
            <c:bubble3D val="0"/>
            <c:spPr>
              <a:solidFill>
                <a:schemeClr val="tx2"/>
              </a:solidFill>
              <a:ln w="38100">
                <a:solidFill>
                  <a:schemeClr val="bg2"/>
                </a:solidFill>
              </a:ln>
              <a:effectLst/>
            </c:spPr>
            <c:extLst>
              <c:ext xmlns:c16="http://schemas.microsoft.com/office/drawing/2014/chart" uri="{C3380CC4-5D6E-409C-BE32-E72D297353CC}">
                <c16:uniqueId val="{00000003-0232-4E64-94F0-1A9D3B32CD43}"/>
              </c:ext>
            </c:extLst>
          </c:dPt>
          <c:dPt>
            <c:idx val="2"/>
            <c:invertIfNegative val="0"/>
            <c:bubble3D val="0"/>
            <c:spPr>
              <a:solidFill>
                <a:schemeClr val="accent1"/>
              </a:solidFill>
              <a:ln w="38100">
                <a:solidFill>
                  <a:schemeClr val="bg2"/>
                </a:solidFill>
              </a:ln>
              <a:effectLst/>
            </c:spPr>
            <c:extLst>
              <c:ext xmlns:c16="http://schemas.microsoft.com/office/drawing/2014/chart" uri="{C3380CC4-5D6E-409C-BE32-E72D297353CC}">
                <c16:uniqueId val="{00000005-0232-4E64-94F0-1A9D3B32CD43}"/>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White</c:v>
                </c:pt>
                <c:pt idx="1">
                  <c:v>Black</c:v>
                </c:pt>
                <c:pt idx="2">
                  <c:v>Other</c:v>
                </c:pt>
              </c:strCache>
            </c:strRef>
          </c:cat>
          <c:val>
            <c:numRef>
              <c:f>Sheet1!$B$2:$B$4</c:f>
              <c:numCache>
                <c:formatCode>0.0</c:formatCode>
                <c:ptCount val="3"/>
                <c:pt idx="0">
                  <c:v>28.8</c:v>
                </c:pt>
                <c:pt idx="1">
                  <c:v>38.299999999999997</c:v>
                </c:pt>
                <c:pt idx="2">
                  <c:v>12.3</c:v>
                </c:pt>
              </c:numCache>
            </c:numRef>
          </c:val>
          <c:extLst>
            <c:ext xmlns:c16="http://schemas.microsoft.com/office/drawing/2014/chart" uri="{C3380CC4-5D6E-409C-BE32-E72D297353CC}">
              <c16:uniqueId val="{00000006-0232-4E64-94F0-1A9D3B32CD43}"/>
            </c:ext>
          </c:extLst>
        </c:ser>
        <c:dLbls>
          <c:showLegendKey val="0"/>
          <c:showVal val="0"/>
          <c:showCatName val="0"/>
          <c:showSerName val="0"/>
          <c:showPercent val="0"/>
          <c:showBubbleSize val="0"/>
        </c:dLbls>
        <c:gapWidth val="100"/>
        <c:axId val="878073264"/>
        <c:axId val="878073984"/>
      </c:barChart>
      <c:catAx>
        <c:axId val="87807326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878073984"/>
        <c:crosses val="autoZero"/>
        <c:auto val="1"/>
        <c:lblAlgn val="ctr"/>
        <c:lblOffset val="100"/>
        <c:noMultiLvlLbl val="0"/>
      </c:catAx>
      <c:valAx>
        <c:axId val="878073984"/>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8780732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ln>
                  <a:solidFill>
                    <a:schemeClr val="tx1"/>
                  </a:solidFill>
                </a:ln>
                <a:solidFill>
                  <a:schemeClr val="tx1"/>
                </a:solidFill>
                <a:latin typeface="+mn-lt"/>
                <a:ea typeface="+mn-ea"/>
                <a:cs typeface="+mn-cs"/>
              </a:defRPr>
            </a:pPr>
            <a:r>
              <a:rPr lang="en-US" dirty="0">
                <a:ln>
                  <a:solidFill>
                    <a:schemeClr val="tx1"/>
                  </a:solidFill>
                </a:ln>
                <a:solidFill>
                  <a:schemeClr val="tx1"/>
                </a:solidFill>
              </a:rPr>
              <a:t>Case Count</a:t>
            </a:r>
          </a:p>
        </c:rich>
      </c:tx>
      <c:overlay val="0"/>
      <c:spPr>
        <a:solidFill>
          <a:schemeClr val="bg1"/>
        </a:solidFill>
        <a:ln>
          <a:noFill/>
        </a:ln>
        <a:effectLst/>
      </c:spPr>
      <c:txPr>
        <a:bodyPr rot="0" spcFirstLastPara="1" vertOverflow="ellipsis" vert="horz" wrap="square" anchor="ctr" anchorCtr="1"/>
        <a:lstStyle/>
        <a:p>
          <a:pPr>
            <a:defRPr sz="1862" b="0" i="0" u="none" strike="noStrike" kern="1200" spc="0" baseline="0">
              <a:ln>
                <a:solidFill>
                  <a:schemeClr val="tx1"/>
                </a:solidFill>
              </a:ln>
              <a:solidFill>
                <a:schemeClr val="tx1"/>
              </a:solidFill>
              <a:latin typeface="+mn-lt"/>
              <a:ea typeface="+mn-ea"/>
              <a:cs typeface="+mn-cs"/>
            </a:defRPr>
          </a:pPr>
          <a:endParaRPr lang="en-US"/>
        </a:p>
      </c:txPr>
    </c:title>
    <c:autoTitleDeleted val="0"/>
    <c:plotArea>
      <c:layout>
        <c:manualLayout>
          <c:layoutTarget val="inner"/>
          <c:xMode val="edge"/>
          <c:yMode val="edge"/>
          <c:x val="0.25958280019685037"/>
          <c:y val="0.17653459868175905"/>
          <c:w val="0.47807369586614179"/>
          <c:h val="0.82346540131824097"/>
        </c:manualLayout>
      </c:layout>
      <c:pieChart>
        <c:varyColors val="1"/>
        <c:ser>
          <c:idx val="0"/>
          <c:order val="0"/>
          <c:tx>
            <c:strRef>
              <c:f>Sheet1!$B$1</c:f>
              <c:strCache>
                <c:ptCount val="1"/>
                <c:pt idx="0">
                  <c:v>Case Count</c:v>
                </c:pt>
              </c:strCache>
            </c:strRef>
          </c:tx>
          <c:spPr>
            <a:ln w="38100">
              <a:solidFill>
                <a:schemeClr val="bg2"/>
              </a:solidFill>
            </a:ln>
          </c:spPr>
          <c:dPt>
            <c:idx val="0"/>
            <c:bubble3D val="0"/>
            <c:spPr>
              <a:solidFill>
                <a:schemeClr val="tx2"/>
              </a:solidFill>
              <a:ln w="38100">
                <a:solidFill>
                  <a:schemeClr val="bg2"/>
                </a:solidFill>
              </a:ln>
              <a:effectLst/>
            </c:spPr>
            <c:extLst>
              <c:ext xmlns:c16="http://schemas.microsoft.com/office/drawing/2014/chart" uri="{C3380CC4-5D6E-409C-BE32-E72D297353CC}">
                <c16:uniqueId val="{00000005-5173-4DE0-8A0E-86069C95F3AF}"/>
              </c:ext>
            </c:extLst>
          </c:dPt>
          <c:dPt>
            <c:idx val="1"/>
            <c:bubble3D val="0"/>
            <c:spPr>
              <a:solidFill>
                <a:schemeClr val="accent3"/>
              </a:solidFill>
              <a:ln w="38100">
                <a:solidFill>
                  <a:schemeClr val="bg2"/>
                </a:solidFill>
              </a:ln>
              <a:effectLst/>
            </c:spPr>
            <c:extLst>
              <c:ext xmlns:c16="http://schemas.microsoft.com/office/drawing/2014/chart" uri="{C3380CC4-5D6E-409C-BE32-E72D297353CC}">
                <c16:uniqueId val="{00000001-5173-4DE0-8A0E-86069C95F3AF}"/>
              </c:ext>
            </c:extLst>
          </c:dPt>
          <c:dPt>
            <c:idx val="2"/>
            <c:bubble3D val="0"/>
            <c:spPr>
              <a:solidFill>
                <a:schemeClr val="accent1"/>
              </a:solidFill>
              <a:ln w="38100">
                <a:solidFill>
                  <a:schemeClr val="bg2"/>
                </a:solidFill>
              </a:ln>
              <a:effectLst/>
            </c:spPr>
            <c:extLst>
              <c:ext xmlns:c16="http://schemas.microsoft.com/office/drawing/2014/chart" uri="{C3380CC4-5D6E-409C-BE32-E72D297353CC}">
                <c16:uniqueId val="{00000002-5173-4DE0-8A0E-86069C95F3AF}"/>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ln>
                      <a:solidFill>
                        <a:schemeClr val="tx2"/>
                      </a:solidFill>
                    </a:ln>
                    <a:noFill/>
                    <a:latin typeface="+mn-lt"/>
                    <a:ea typeface="+mn-ea"/>
                    <a:cs typeface="+mn-cs"/>
                  </a:defRPr>
                </a:pPr>
                <a:endParaRPr lang="en-US"/>
              </a:p>
            </c:txPr>
            <c:dLblPos val="out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Black</c:v>
                </c:pt>
                <c:pt idx="1">
                  <c:v>White</c:v>
                </c:pt>
                <c:pt idx="2">
                  <c:v>Other</c:v>
                </c:pt>
              </c:strCache>
            </c:strRef>
          </c:cat>
          <c:val>
            <c:numRef>
              <c:f>Sheet1!$B$2:$B$4</c:f>
              <c:numCache>
                <c:formatCode>0</c:formatCode>
                <c:ptCount val="3"/>
                <c:pt idx="0">
                  <c:v>278</c:v>
                </c:pt>
                <c:pt idx="1">
                  <c:v>1468</c:v>
                </c:pt>
                <c:pt idx="2">
                  <c:v>44</c:v>
                </c:pt>
              </c:numCache>
            </c:numRef>
          </c:val>
          <c:extLst>
            <c:ext xmlns:c16="http://schemas.microsoft.com/office/drawing/2014/chart" uri="{C3380CC4-5D6E-409C-BE32-E72D297353CC}">
              <c16:uniqueId val="{00000000-5173-4DE0-8A0E-86069C95F3AF}"/>
            </c:ext>
          </c:extLst>
        </c:ser>
        <c:dLbls>
          <c:dLblPos val="outEnd"/>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n>
            <a:solidFill>
              <a:schemeClr val="bg1"/>
            </a:solidFill>
          </a:ln>
          <a:solidFill>
            <a:schemeClr val="bg1"/>
          </a:solidFill>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ln>
                  <a:solidFill>
                    <a:schemeClr val="tx1"/>
                  </a:solidFill>
                </a:ln>
                <a:solidFill>
                  <a:schemeClr val="tx1"/>
                </a:solidFill>
                <a:latin typeface="+mn-lt"/>
                <a:ea typeface="+mn-ea"/>
                <a:cs typeface="+mn-cs"/>
              </a:defRPr>
            </a:pPr>
            <a:r>
              <a:rPr lang="en-US" dirty="0">
                <a:ln>
                  <a:solidFill>
                    <a:schemeClr val="tx1"/>
                  </a:solidFill>
                </a:ln>
                <a:solidFill>
                  <a:schemeClr val="tx1"/>
                </a:solidFill>
              </a:rPr>
              <a:t>Case Count</a:t>
            </a:r>
          </a:p>
        </c:rich>
      </c:tx>
      <c:overlay val="0"/>
      <c:spPr>
        <a:solidFill>
          <a:schemeClr val="bg1"/>
        </a:solidFill>
        <a:ln>
          <a:noFill/>
        </a:ln>
        <a:effectLst/>
      </c:spPr>
      <c:txPr>
        <a:bodyPr rot="0" spcFirstLastPara="1" vertOverflow="ellipsis" vert="horz" wrap="square" anchor="ctr" anchorCtr="1"/>
        <a:lstStyle/>
        <a:p>
          <a:pPr>
            <a:defRPr sz="1862" b="0" i="0" u="none" strike="noStrike" kern="1200" spc="0" baseline="0">
              <a:ln>
                <a:solidFill>
                  <a:schemeClr val="tx1"/>
                </a:solidFill>
              </a:ln>
              <a:solidFill>
                <a:schemeClr val="tx1"/>
              </a:solidFill>
              <a:latin typeface="+mn-lt"/>
              <a:ea typeface="+mn-ea"/>
              <a:cs typeface="+mn-cs"/>
            </a:defRPr>
          </a:pPr>
          <a:endParaRPr lang="en-US"/>
        </a:p>
      </c:txPr>
    </c:title>
    <c:autoTitleDeleted val="0"/>
    <c:plotArea>
      <c:layout>
        <c:manualLayout>
          <c:layoutTarget val="inner"/>
          <c:xMode val="edge"/>
          <c:yMode val="edge"/>
          <c:x val="0.25958280019685037"/>
          <c:y val="0.17653459868175905"/>
          <c:w val="0.47807369586614179"/>
          <c:h val="0.82346540131824097"/>
        </c:manualLayout>
      </c:layout>
      <c:pieChart>
        <c:varyColors val="1"/>
        <c:ser>
          <c:idx val="0"/>
          <c:order val="0"/>
          <c:tx>
            <c:strRef>
              <c:f>Sheet1!$B$1</c:f>
              <c:strCache>
                <c:ptCount val="1"/>
                <c:pt idx="0">
                  <c:v>Case Count</c:v>
                </c:pt>
              </c:strCache>
            </c:strRef>
          </c:tx>
          <c:spPr>
            <a:ln w="38100">
              <a:solidFill>
                <a:schemeClr val="bg2"/>
              </a:solidFill>
            </a:ln>
          </c:spPr>
          <c:dPt>
            <c:idx val="0"/>
            <c:bubble3D val="0"/>
            <c:spPr>
              <a:solidFill>
                <a:schemeClr val="tx2"/>
              </a:solidFill>
              <a:ln w="38100">
                <a:solidFill>
                  <a:schemeClr val="bg2"/>
                </a:solidFill>
              </a:ln>
              <a:effectLst/>
            </c:spPr>
            <c:extLst>
              <c:ext xmlns:c16="http://schemas.microsoft.com/office/drawing/2014/chart" uri="{C3380CC4-5D6E-409C-BE32-E72D297353CC}">
                <c16:uniqueId val="{00000005-5173-4DE0-8A0E-86069C95F3AF}"/>
              </c:ext>
            </c:extLst>
          </c:dPt>
          <c:dPt>
            <c:idx val="1"/>
            <c:bubble3D val="0"/>
            <c:spPr>
              <a:solidFill>
                <a:schemeClr val="accent3"/>
              </a:solidFill>
              <a:ln w="38100">
                <a:solidFill>
                  <a:schemeClr val="bg2"/>
                </a:solidFill>
              </a:ln>
              <a:effectLst/>
            </c:spPr>
            <c:extLst>
              <c:ext xmlns:c16="http://schemas.microsoft.com/office/drawing/2014/chart" uri="{C3380CC4-5D6E-409C-BE32-E72D297353CC}">
                <c16:uniqueId val="{00000001-5173-4DE0-8A0E-86069C95F3AF}"/>
              </c:ext>
            </c:extLst>
          </c:dPt>
          <c:dLbls>
            <c:dLbl>
              <c:idx val="0"/>
              <c:dLblPos val="ct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173-4DE0-8A0E-86069C95F3AF}"/>
                </c:ext>
              </c:extLst>
            </c:dLbl>
            <c:dLbl>
              <c:idx val="1"/>
              <c:dLblPos val="ct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173-4DE0-8A0E-86069C95F3AF}"/>
                </c:ext>
              </c:extLst>
            </c:dLbl>
            <c:spPr>
              <a:noFill/>
              <a:ln>
                <a:noFill/>
              </a:ln>
              <a:effectLst/>
            </c:spPr>
            <c:txPr>
              <a:bodyPr rot="0" spcFirstLastPara="1" vertOverflow="ellipsis" vert="horz" wrap="square" anchor="ctr" anchorCtr="1"/>
              <a:lstStyle/>
              <a:p>
                <a:pPr>
                  <a:defRPr sz="1197" b="0" i="0" u="none" strike="noStrike" kern="1200" baseline="0">
                    <a:ln>
                      <a:solidFill>
                        <a:schemeClr val="bg1"/>
                      </a:solidFill>
                    </a:ln>
                    <a:solidFill>
                      <a:schemeClr val="bg1"/>
                    </a:solidFill>
                    <a:latin typeface="+mn-lt"/>
                    <a:ea typeface="+mn-ea"/>
                    <a:cs typeface="+mn-cs"/>
                  </a:defRPr>
                </a:pPr>
                <a:endParaRPr lang="en-US"/>
              </a:p>
            </c:txPr>
            <c:dLblPos val="in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Male</c:v>
                </c:pt>
                <c:pt idx="1">
                  <c:v>Female</c:v>
                </c:pt>
              </c:strCache>
            </c:strRef>
          </c:cat>
          <c:val>
            <c:numRef>
              <c:f>Sheet1!$B$2:$B$3</c:f>
              <c:numCache>
                <c:formatCode>General</c:formatCode>
                <c:ptCount val="2"/>
                <c:pt idx="0">
                  <c:v>1719</c:v>
                </c:pt>
                <c:pt idx="1">
                  <c:v>1079</c:v>
                </c:pt>
              </c:numCache>
            </c:numRef>
          </c:val>
          <c:extLst>
            <c:ext xmlns:c16="http://schemas.microsoft.com/office/drawing/2014/chart" uri="{C3380CC4-5D6E-409C-BE32-E72D297353CC}">
              <c16:uniqueId val="{00000000-5173-4DE0-8A0E-86069C95F3AF}"/>
            </c:ext>
          </c:extLst>
        </c:ser>
        <c:dLbls>
          <c:dLblPos val="outEnd"/>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n>
            <a:solidFill>
              <a:schemeClr val="bg1"/>
            </a:solidFill>
          </a:ln>
          <a:solidFill>
            <a:schemeClr val="bg1"/>
          </a:solidFill>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tx2"/>
                </a:solidFill>
                <a:latin typeface="+mj-lt"/>
              </a:rPr>
              <a:t>Rates per 100,000 population</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5958280019685037"/>
          <c:y val="0.14566261984331591"/>
          <c:w val="0.47807369586614179"/>
          <c:h val="0.78001363290737979"/>
        </c:manualLayout>
      </c:layout>
      <c:barChart>
        <c:barDir val="col"/>
        <c:grouping val="clustered"/>
        <c:varyColors val="0"/>
        <c:ser>
          <c:idx val="0"/>
          <c:order val="0"/>
          <c:tx>
            <c:strRef>
              <c:f>Sheet1!$B$1</c:f>
              <c:strCache>
                <c:ptCount val="1"/>
                <c:pt idx="0">
                  <c:v>Case Count</c:v>
                </c:pt>
              </c:strCache>
            </c:strRef>
          </c:tx>
          <c:spPr>
            <a:solidFill>
              <a:schemeClr val="accent1"/>
            </a:solidFill>
            <a:ln w="38100">
              <a:solidFill>
                <a:schemeClr val="bg2"/>
              </a:solidFill>
            </a:ln>
            <a:effectLst/>
          </c:spPr>
          <c:invertIfNegative val="0"/>
          <c:dPt>
            <c:idx val="0"/>
            <c:invertIfNegative val="0"/>
            <c:bubble3D val="0"/>
            <c:spPr>
              <a:solidFill>
                <a:schemeClr val="accent3"/>
              </a:solidFill>
              <a:ln w="38100">
                <a:solidFill>
                  <a:schemeClr val="bg2"/>
                </a:solidFill>
              </a:ln>
              <a:effectLst/>
            </c:spPr>
            <c:extLst>
              <c:ext xmlns:c16="http://schemas.microsoft.com/office/drawing/2014/chart" uri="{C3380CC4-5D6E-409C-BE32-E72D297353CC}">
                <c16:uniqueId val="{00000001-0232-4E64-94F0-1A9D3B32CD43}"/>
              </c:ext>
            </c:extLst>
          </c:dPt>
          <c:dPt>
            <c:idx val="1"/>
            <c:invertIfNegative val="0"/>
            <c:bubble3D val="0"/>
            <c:spPr>
              <a:solidFill>
                <a:schemeClr val="tx2"/>
              </a:solidFill>
              <a:ln w="38100">
                <a:solidFill>
                  <a:schemeClr val="bg2"/>
                </a:solidFill>
              </a:ln>
              <a:effectLst/>
            </c:spPr>
            <c:extLst>
              <c:ext xmlns:c16="http://schemas.microsoft.com/office/drawing/2014/chart" uri="{C3380CC4-5D6E-409C-BE32-E72D297353CC}">
                <c16:uniqueId val="{00000003-0232-4E64-94F0-1A9D3B32CD43}"/>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Female</c:v>
                </c:pt>
                <c:pt idx="1">
                  <c:v>Male</c:v>
                </c:pt>
              </c:strCache>
            </c:strRef>
          </c:cat>
          <c:val>
            <c:numRef>
              <c:f>Sheet1!$B$2:$B$3</c:f>
              <c:numCache>
                <c:formatCode>_(* #,##0.0_);_(* \(#,##0.0\);_(* "-"?_);_(@_)</c:formatCode>
                <c:ptCount val="2"/>
                <c:pt idx="0" formatCode="0.0">
                  <c:v>34.548264630101428</c:v>
                </c:pt>
                <c:pt idx="1">
                  <c:v>56.27228058229862</c:v>
                </c:pt>
              </c:numCache>
            </c:numRef>
          </c:val>
          <c:extLst>
            <c:ext xmlns:c16="http://schemas.microsoft.com/office/drawing/2014/chart" uri="{C3380CC4-5D6E-409C-BE32-E72D297353CC}">
              <c16:uniqueId val="{00000006-0232-4E64-94F0-1A9D3B32CD43}"/>
            </c:ext>
          </c:extLst>
        </c:ser>
        <c:dLbls>
          <c:showLegendKey val="0"/>
          <c:showVal val="0"/>
          <c:showCatName val="0"/>
          <c:showSerName val="0"/>
          <c:showPercent val="0"/>
          <c:showBubbleSize val="0"/>
        </c:dLbls>
        <c:gapWidth val="100"/>
        <c:axId val="878073264"/>
        <c:axId val="878073984"/>
      </c:barChart>
      <c:catAx>
        <c:axId val="87807326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878073984"/>
        <c:crosses val="autoZero"/>
        <c:auto val="1"/>
        <c:lblAlgn val="ctr"/>
        <c:lblOffset val="100"/>
        <c:noMultiLvlLbl val="0"/>
      </c:catAx>
      <c:valAx>
        <c:axId val="878073984"/>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8780732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CENTRAL</c:v>
                </c:pt>
              </c:strCache>
            </c:strRef>
          </c:tx>
          <c:spPr>
            <a:ln w="22225" cap="rnd">
              <a:solidFill>
                <a:schemeClr val="tx2"/>
              </a:solidFill>
              <a:prstDash val="dashDot"/>
              <a:round/>
            </a:ln>
            <a:effectLst/>
          </c:spPr>
          <c:marker>
            <c:symbol val="diamond"/>
            <c:size val="10"/>
            <c:spPr>
              <a:solidFill>
                <a:schemeClr val="tx2"/>
              </a:solidFill>
              <a:ln w="9525">
                <a:solidFill>
                  <a:schemeClr val="tx2"/>
                </a:solidFill>
                <a:round/>
              </a:ln>
              <a:effectLst/>
            </c:spPr>
          </c:marker>
          <c:cat>
            <c:numRef>
              <c:f>Sheet1!$A$2:$A$6</c:f>
              <c:numCache>
                <c:formatCode>General</c:formatCode>
                <c:ptCount val="5"/>
                <c:pt idx="0">
                  <c:v>2019</c:v>
                </c:pt>
                <c:pt idx="1">
                  <c:v>2020</c:v>
                </c:pt>
                <c:pt idx="2">
                  <c:v>2021</c:v>
                </c:pt>
                <c:pt idx="3">
                  <c:v>2022</c:v>
                </c:pt>
                <c:pt idx="4">
                  <c:v>2023</c:v>
                </c:pt>
              </c:numCache>
            </c:numRef>
          </c:cat>
          <c:val>
            <c:numRef>
              <c:f>Sheet1!$B$2:$B$6</c:f>
              <c:numCache>
                <c:formatCode>0.0</c:formatCode>
                <c:ptCount val="5"/>
                <c:pt idx="0">
                  <c:v>47.19505558403317</c:v>
                </c:pt>
                <c:pt idx="1">
                  <c:v>51.238643417414366</c:v>
                </c:pt>
                <c:pt idx="2">
                  <c:v>44.927128874259353</c:v>
                </c:pt>
                <c:pt idx="3">
                  <c:v>50.13768145333929</c:v>
                </c:pt>
                <c:pt idx="4">
                  <c:v>43.627613580781357</c:v>
                </c:pt>
              </c:numCache>
            </c:numRef>
          </c:val>
          <c:smooth val="0"/>
          <c:extLst>
            <c:ext xmlns:c16="http://schemas.microsoft.com/office/drawing/2014/chart" uri="{C3380CC4-5D6E-409C-BE32-E72D297353CC}">
              <c16:uniqueId val="{00000000-E9DE-4D16-BBD5-5F7329BFFE2E}"/>
            </c:ext>
          </c:extLst>
        </c:ser>
        <c:ser>
          <c:idx val="1"/>
          <c:order val="1"/>
          <c:tx>
            <c:strRef>
              <c:f>Sheet1!$C$1</c:f>
              <c:strCache>
                <c:ptCount val="1"/>
                <c:pt idx="0">
                  <c:v>KANSAS CITY</c:v>
                </c:pt>
              </c:strCache>
            </c:strRef>
          </c:tx>
          <c:spPr>
            <a:ln w="22225" cap="rnd">
              <a:solidFill>
                <a:schemeClr val="accent2"/>
              </a:solidFill>
              <a:round/>
            </a:ln>
            <a:effectLst/>
          </c:spPr>
          <c:marker>
            <c:symbol val="square"/>
            <c:size val="10"/>
            <c:spPr>
              <a:solidFill>
                <a:schemeClr val="accent2"/>
              </a:solidFill>
              <a:ln w="9525">
                <a:solidFill>
                  <a:schemeClr val="accent2"/>
                </a:solidFill>
                <a:round/>
              </a:ln>
              <a:effectLst/>
            </c:spPr>
          </c:marker>
          <c:cat>
            <c:numRef>
              <c:f>Sheet1!$A$2:$A$6</c:f>
              <c:numCache>
                <c:formatCode>General</c:formatCode>
                <c:ptCount val="5"/>
                <c:pt idx="0">
                  <c:v>2019</c:v>
                </c:pt>
                <c:pt idx="1">
                  <c:v>2020</c:v>
                </c:pt>
                <c:pt idx="2">
                  <c:v>2021</c:v>
                </c:pt>
                <c:pt idx="3">
                  <c:v>2022</c:v>
                </c:pt>
                <c:pt idx="4">
                  <c:v>2023</c:v>
                </c:pt>
              </c:numCache>
            </c:numRef>
          </c:cat>
          <c:val>
            <c:numRef>
              <c:f>Sheet1!$C$2:$C$6</c:f>
              <c:numCache>
                <c:formatCode>0.0</c:formatCode>
                <c:ptCount val="5"/>
                <c:pt idx="0">
                  <c:v>65.579791997477585</c:v>
                </c:pt>
                <c:pt idx="1">
                  <c:v>42.767112897108781</c:v>
                </c:pt>
                <c:pt idx="2">
                  <c:v>39.945565161703492</c:v>
                </c:pt>
                <c:pt idx="3">
                  <c:v>32.657594586727605</c:v>
                </c:pt>
                <c:pt idx="4">
                  <c:v>30.348584152063701</c:v>
                </c:pt>
              </c:numCache>
            </c:numRef>
          </c:val>
          <c:smooth val="0"/>
          <c:extLst>
            <c:ext xmlns:c16="http://schemas.microsoft.com/office/drawing/2014/chart" uri="{C3380CC4-5D6E-409C-BE32-E72D297353CC}">
              <c16:uniqueId val="{00000001-E9DE-4D16-BBD5-5F7329BFFE2E}"/>
            </c:ext>
          </c:extLst>
        </c:ser>
        <c:ser>
          <c:idx val="2"/>
          <c:order val="2"/>
          <c:tx>
            <c:strRef>
              <c:f>Sheet1!$D$1</c:f>
              <c:strCache>
                <c:ptCount val="1"/>
                <c:pt idx="0">
                  <c:v>NORTHWEST</c:v>
                </c:pt>
              </c:strCache>
            </c:strRef>
          </c:tx>
          <c:spPr>
            <a:ln w="22225" cap="rnd">
              <a:solidFill>
                <a:schemeClr val="accent3"/>
              </a:solidFill>
              <a:round/>
            </a:ln>
            <a:effectLst/>
          </c:spPr>
          <c:marker>
            <c:symbol val="triangle"/>
            <c:size val="10"/>
            <c:spPr>
              <a:solidFill>
                <a:schemeClr val="accent3"/>
              </a:solidFill>
              <a:ln w="9525">
                <a:solidFill>
                  <a:schemeClr val="accent3"/>
                </a:solidFill>
                <a:round/>
              </a:ln>
              <a:effectLst/>
            </c:spPr>
          </c:marker>
          <c:cat>
            <c:numRef>
              <c:f>Sheet1!$A$2:$A$6</c:f>
              <c:numCache>
                <c:formatCode>General</c:formatCode>
                <c:ptCount val="5"/>
                <c:pt idx="0">
                  <c:v>2019</c:v>
                </c:pt>
                <c:pt idx="1">
                  <c:v>2020</c:v>
                </c:pt>
                <c:pt idx="2">
                  <c:v>2021</c:v>
                </c:pt>
                <c:pt idx="3">
                  <c:v>2022</c:v>
                </c:pt>
                <c:pt idx="4">
                  <c:v>2023</c:v>
                </c:pt>
              </c:numCache>
            </c:numRef>
          </c:cat>
          <c:val>
            <c:numRef>
              <c:f>Sheet1!$D$2:$D$6</c:f>
              <c:numCache>
                <c:formatCode>0.0</c:formatCode>
                <c:ptCount val="5"/>
                <c:pt idx="0">
                  <c:v>92.528544606843525</c:v>
                </c:pt>
                <c:pt idx="1">
                  <c:v>151.6743032037235</c:v>
                </c:pt>
                <c:pt idx="2">
                  <c:v>136.81977230601407</c:v>
                </c:pt>
                <c:pt idx="3">
                  <c:v>131.13034356150013</c:v>
                </c:pt>
                <c:pt idx="4">
                  <c:v>85.752382926794795</c:v>
                </c:pt>
              </c:numCache>
            </c:numRef>
          </c:val>
          <c:smooth val="0"/>
          <c:extLst>
            <c:ext xmlns:c16="http://schemas.microsoft.com/office/drawing/2014/chart" uri="{C3380CC4-5D6E-409C-BE32-E72D297353CC}">
              <c16:uniqueId val="{00000002-E9DE-4D16-BBD5-5F7329BFFE2E}"/>
            </c:ext>
          </c:extLst>
        </c:ser>
        <c:ser>
          <c:idx val="3"/>
          <c:order val="3"/>
          <c:tx>
            <c:strRef>
              <c:f>Sheet1!$E$1</c:f>
              <c:strCache>
                <c:ptCount val="1"/>
                <c:pt idx="0">
                  <c:v>SOUTHEAST</c:v>
                </c:pt>
              </c:strCache>
            </c:strRef>
          </c:tx>
          <c:spPr>
            <a:ln w="22225" cap="rnd">
              <a:solidFill>
                <a:schemeClr val="accent4"/>
              </a:solidFill>
              <a:round/>
            </a:ln>
            <a:effectLst/>
          </c:spPr>
          <c:marker>
            <c:symbol val="circle"/>
            <c:size val="10"/>
            <c:spPr>
              <a:solidFill>
                <a:schemeClr val="accent4"/>
              </a:solidFill>
              <a:ln w="9525">
                <a:solidFill>
                  <a:schemeClr val="accent4"/>
                </a:solidFill>
                <a:round/>
              </a:ln>
              <a:effectLst/>
            </c:spPr>
          </c:marker>
          <c:cat>
            <c:numRef>
              <c:f>Sheet1!$A$2:$A$6</c:f>
              <c:numCache>
                <c:formatCode>General</c:formatCode>
                <c:ptCount val="5"/>
                <c:pt idx="0">
                  <c:v>2019</c:v>
                </c:pt>
                <c:pt idx="1">
                  <c:v>2020</c:v>
                </c:pt>
                <c:pt idx="2">
                  <c:v>2021</c:v>
                </c:pt>
                <c:pt idx="3">
                  <c:v>2022</c:v>
                </c:pt>
                <c:pt idx="4">
                  <c:v>2023</c:v>
                </c:pt>
              </c:numCache>
            </c:numRef>
          </c:cat>
          <c:val>
            <c:numRef>
              <c:f>Sheet1!$E$2:$E$6</c:f>
              <c:numCache>
                <c:formatCode>0.0</c:formatCode>
                <c:ptCount val="5"/>
                <c:pt idx="0">
                  <c:v>80.182669960804105</c:v>
                </c:pt>
                <c:pt idx="1">
                  <c:v>67.007150153217566</c:v>
                </c:pt>
                <c:pt idx="2">
                  <c:v>67.50559639860721</c:v>
                </c:pt>
                <c:pt idx="3">
                  <c:v>59.502310151094115</c:v>
                </c:pt>
                <c:pt idx="4">
                  <c:v>62.899675018345739</c:v>
                </c:pt>
              </c:numCache>
            </c:numRef>
          </c:val>
          <c:smooth val="0"/>
          <c:extLst>
            <c:ext xmlns:c16="http://schemas.microsoft.com/office/drawing/2014/chart" uri="{C3380CC4-5D6E-409C-BE32-E72D297353CC}">
              <c16:uniqueId val="{00000003-E9DE-4D16-BBD5-5F7329BFFE2E}"/>
            </c:ext>
          </c:extLst>
        </c:ser>
        <c:ser>
          <c:idx val="4"/>
          <c:order val="4"/>
          <c:tx>
            <c:strRef>
              <c:f>Sheet1!$F$1</c:f>
              <c:strCache>
                <c:ptCount val="1"/>
                <c:pt idx="0">
                  <c:v>SOUTHWEST</c:v>
                </c:pt>
              </c:strCache>
            </c:strRef>
          </c:tx>
          <c:spPr>
            <a:ln w="22225" cap="rnd">
              <a:solidFill>
                <a:schemeClr val="bg2">
                  <a:lumMod val="50000"/>
                </a:schemeClr>
              </a:solidFill>
              <a:round/>
            </a:ln>
            <a:effectLst/>
          </c:spPr>
          <c:marker>
            <c:symbol val="dash"/>
            <c:size val="10"/>
            <c:spPr>
              <a:solidFill>
                <a:schemeClr val="bg1">
                  <a:lumMod val="50000"/>
                </a:schemeClr>
              </a:solidFill>
              <a:ln w="9525">
                <a:solidFill>
                  <a:schemeClr val="bg1">
                    <a:lumMod val="50000"/>
                  </a:schemeClr>
                </a:solidFill>
                <a:round/>
              </a:ln>
              <a:effectLst/>
            </c:spPr>
          </c:marker>
          <c:cat>
            <c:numRef>
              <c:f>Sheet1!$A$2:$A$6</c:f>
              <c:numCache>
                <c:formatCode>General</c:formatCode>
                <c:ptCount val="5"/>
                <c:pt idx="0">
                  <c:v>2019</c:v>
                </c:pt>
                <c:pt idx="1">
                  <c:v>2020</c:v>
                </c:pt>
                <c:pt idx="2">
                  <c:v>2021</c:v>
                </c:pt>
                <c:pt idx="3">
                  <c:v>2022</c:v>
                </c:pt>
                <c:pt idx="4">
                  <c:v>2023</c:v>
                </c:pt>
              </c:numCache>
            </c:numRef>
          </c:cat>
          <c:val>
            <c:numRef>
              <c:f>Sheet1!$F$2:$F$6</c:f>
              <c:numCache>
                <c:formatCode>0.0</c:formatCode>
                <c:ptCount val="5"/>
                <c:pt idx="0">
                  <c:v>89.818858221314684</c:v>
                </c:pt>
                <c:pt idx="1">
                  <c:v>70.943180269330114</c:v>
                </c:pt>
                <c:pt idx="2">
                  <c:v>63.1757169390944</c:v>
                </c:pt>
                <c:pt idx="3">
                  <c:v>65.020982514991417</c:v>
                </c:pt>
                <c:pt idx="4">
                  <c:v>67.354363880077585</c:v>
                </c:pt>
              </c:numCache>
            </c:numRef>
          </c:val>
          <c:smooth val="0"/>
          <c:extLst>
            <c:ext xmlns:c16="http://schemas.microsoft.com/office/drawing/2014/chart" uri="{C3380CC4-5D6E-409C-BE32-E72D297353CC}">
              <c16:uniqueId val="{00000004-E9DE-4D16-BBD5-5F7329BFFE2E}"/>
            </c:ext>
          </c:extLst>
        </c:ser>
        <c:ser>
          <c:idx val="5"/>
          <c:order val="5"/>
          <c:tx>
            <c:strRef>
              <c:f>Sheet1!$G$1</c:f>
              <c:strCache>
                <c:ptCount val="1"/>
                <c:pt idx="0">
                  <c:v>ST LOUIS</c:v>
                </c:pt>
              </c:strCache>
            </c:strRef>
          </c:tx>
          <c:spPr>
            <a:ln w="22225" cap="rnd">
              <a:solidFill>
                <a:schemeClr val="accent6"/>
              </a:solidFill>
              <a:round/>
            </a:ln>
            <a:effectLst/>
          </c:spPr>
          <c:marker>
            <c:symbol val="circle"/>
            <c:size val="6"/>
            <c:spPr>
              <a:solidFill>
                <a:schemeClr val="accent6"/>
              </a:solidFill>
              <a:ln w="9525">
                <a:solidFill>
                  <a:schemeClr val="accent6"/>
                </a:solidFill>
                <a:round/>
              </a:ln>
              <a:effectLst/>
            </c:spPr>
          </c:marker>
          <c:cat>
            <c:numRef>
              <c:f>Sheet1!$A$2:$A$6</c:f>
              <c:numCache>
                <c:formatCode>General</c:formatCode>
                <c:ptCount val="5"/>
                <c:pt idx="0">
                  <c:v>2019</c:v>
                </c:pt>
                <c:pt idx="1">
                  <c:v>2020</c:v>
                </c:pt>
                <c:pt idx="2">
                  <c:v>2021</c:v>
                </c:pt>
                <c:pt idx="3">
                  <c:v>2022</c:v>
                </c:pt>
                <c:pt idx="4">
                  <c:v>2023</c:v>
                </c:pt>
              </c:numCache>
            </c:numRef>
          </c:cat>
          <c:val>
            <c:numRef>
              <c:f>Sheet1!$G$2:$G$6</c:f>
              <c:numCache>
                <c:formatCode>0.0</c:formatCode>
                <c:ptCount val="5"/>
                <c:pt idx="0">
                  <c:v>61.244355068159123</c:v>
                </c:pt>
                <c:pt idx="1">
                  <c:v>43.621519886933015</c:v>
                </c:pt>
                <c:pt idx="2">
                  <c:v>41.8706488633295</c:v>
                </c:pt>
                <c:pt idx="3">
                  <c:v>37.624602173782506</c:v>
                </c:pt>
                <c:pt idx="4">
                  <c:v>34.47100179879375</c:v>
                </c:pt>
              </c:numCache>
            </c:numRef>
          </c:val>
          <c:smooth val="0"/>
          <c:extLst>
            <c:ext xmlns:c16="http://schemas.microsoft.com/office/drawing/2014/chart" uri="{C3380CC4-5D6E-409C-BE32-E72D297353CC}">
              <c16:uniqueId val="{00000000-E5F6-40A4-885D-43B94D500C4C}"/>
            </c:ext>
          </c:extLst>
        </c:ser>
        <c:ser>
          <c:idx val="6"/>
          <c:order val="6"/>
          <c:tx>
            <c:strRef>
              <c:f>Sheet1!$H$1</c:f>
              <c:strCache>
                <c:ptCount val="1"/>
                <c:pt idx="0">
                  <c:v>STATEWIDE RATE</c:v>
                </c:pt>
              </c:strCache>
            </c:strRef>
          </c:tx>
          <c:spPr>
            <a:ln w="22225" cap="rnd">
              <a:solidFill>
                <a:srgbClr val="883103"/>
              </a:solidFill>
              <a:prstDash val="sysDot"/>
              <a:round/>
            </a:ln>
            <a:effectLst/>
          </c:spPr>
          <c:marker>
            <c:symbol val="plus"/>
            <c:size val="6"/>
            <c:spPr>
              <a:noFill/>
              <a:ln w="9525">
                <a:solidFill>
                  <a:schemeClr val="accent1">
                    <a:lumMod val="60000"/>
                  </a:schemeClr>
                </a:solidFill>
                <a:round/>
              </a:ln>
              <a:effectLst/>
            </c:spPr>
          </c:marker>
          <c:cat>
            <c:numRef>
              <c:f>Sheet1!$A$2:$A$6</c:f>
              <c:numCache>
                <c:formatCode>General</c:formatCode>
                <c:ptCount val="5"/>
                <c:pt idx="0">
                  <c:v>2019</c:v>
                </c:pt>
                <c:pt idx="1">
                  <c:v>2020</c:v>
                </c:pt>
                <c:pt idx="2">
                  <c:v>2021</c:v>
                </c:pt>
                <c:pt idx="3">
                  <c:v>2022</c:v>
                </c:pt>
                <c:pt idx="4">
                  <c:v>2023</c:v>
                </c:pt>
              </c:numCache>
            </c:numRef>
          </c:cat>
          <c:val>
            <c:numRef>
              <c:f>Sheet1!$H$2:$H$6</c:f>
              <c:numCache>
                <c:formatCode>0.0</c:formatCode>
                <c:ptCount val="5"/>
                <c:pt idx="0">
                  <c:v>68.228723574427747</c:v>
                </c:pt>
                <c:pt idx="1">
                  <c:v>55.560733258296473</c:v>
                </c:pt>
                <c:pt idx="2">
                  <c:v>51.401695963357511</c:v>
                </c:pt>
                <c:pt idx="3">
                  <c:v>48.620445521512238</c:v>
                </c:pt>
                <c:pt idx="4">
                  <c:v>45.290053006196061</c:v>
                </c:pt>
              </c:numCache>
            </c:numRef>
          </c:val>
          <c:smooth val="0"/>
          <c:extLst>
            <c:ext xmlns:c16="http://schemas.microsoft.com/office/drawing/2014/chart" uri="{C3380CC4-5D6E-409C-BE32-E72D297353CC}">
              <c16:uniqueId val="{00000001-E5F6-40A4-885D-43B94D500C4C}"/>
            </c:ext>
          </c:extLst>
        </c:ser>
        <c:dLbls>
          <c:showLegendKey val="0"/>
          <c:showVal val="0"/>
          <c:showCatName val="0"/>
          <c:showSerName val="0"/>
          <c:showPercent val="0"/>
          <c:showBubbleSize val="0"/>
        </c:dLbls>
        <c:marker val="1"/>
        <c:smooth val="0"/>
        <c:axId val="798082600"/>
        <c:axId val="798079000"/>
      </c:lineChart>
      <c:catAx>
        <c:axId val="79808260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tx1">
                    <a:lumMod val="65000"/>
                    <a:lumOff val="35000"/>
                  </a:schemeClr>
                </a:solidFill>
                <a:latin typeface="+mn-lt"/>
                <a:ea typeface="+mn-ea"/>
                <a:cs typeface="+mn-cs"/>
              </a:defRPr>
            </a:pPr>
            <a:endParaRPr lang="en-US"/>
          </a:p>
        </c:txPr>
        <c:crossAx val="798079000"/>
        <c:crosses val="autoZero"/>
        <c:auto val="1"/>
        <c:lblAlgn val="ctr"/>
        <c:lblOffset val="100"/>
        <c:noMultiLvlLbl val="0"/>
      </c:catAx>
      <c:valAx>
        <c:axId val="798079000"/>
        <c:scaling>
          <c:orientation val="minMax"/>
          <c:max val="160"/>
        </c:scaling>
        <c:delete val="0"/>
        <c:axPos val="l"/>
        <c:numFmt formatCode="#,##0.0" sourceLinked="0"/>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2"/>
                </a:solidFill>
                <a:latin typeface="+mn-lt"/>
                <a:ea typeface="+mn-ea"/>
                <a:cs typeface="+mn-cs"/>
              </a:defRPr>
            </a:pPr>
            <a:endParaRPr lang="en-US"/>
          </a:p>
        </c:txPr>
        <c:crossAx val="798082600"/>
        <c:crosses val="autoZero"/>
        <c:crossBetween val="between"/>
      </c:valAx>
      <c:dTable>
        <c:showHorzBorder val="1"/>
        <c:showVertBorder val="1"/>
        <c:showOutline val="1"/>
        <c:showKeys val="0"/>
        <c:spPr>
          <a:noFill/>
          <a:ln w="9525">
            <a:solidFill>
              <a:schemeClr val="tx1">
                <a:lumMod val="15000"/>
                <a:lumOff val="85000"/>
              </a:schemeClr>
            </a:solidFill>
          </a:ln>
          <a:effectLst/>
        </c:spPr>
        <c:txPr>
          <a:bodyPr rot="0" spcFirstLastPara="1" vertOverflow="ellipsis" vert="horz" wrap="square" anchor="ctr" anchorCtr="1"/>
          <a:lstStyle/>
          <a:p>
            <a:pPr rtl="0">
              <a:defRPr sz="1197" b="0" i="0" u="none" strike="noStrike" kern="1200" baseline="0">
                <a:solidFill>
                  <a:schemeClr val="tx2"/>
                </a:solidFill>
                <a:latin typeface="+mn-lt"/>
                <a:ea typeface="+mn-ea"/>
                <a:cs typeface="+mn-cs"/>
              </a:defRPr>
            </a:pPr>
            <a:endParaRPr lang="en-US"/>
          </a:p>
        </c:txPr>
      </c:dTable>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tx2"/>
                </a:solidFill>
                <a:latin typeface="+mj-lt"/>
              </a:rPr>
              <a:t>Rates per 100,000 population</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5958280019685037"/>
          <c:y val="0.14566261984331591"/>
          <c:w val="0.47807369586614179"/>
          <c:h val="0.78001363290737979"/>
        </c:manualLayout>
      </c:layout>
      <c:barChart>
        <c:barDir val="col"/>
        <c:grouping val="clustered"/>
        <c:varyColors val="0"/>
        <c:ser>
          <c:idx val="0"/>
          <c:order val="0"/>
          <c:tx>
            <c:strRef>
              <c:f>Sheet1!$B$1</c:f>
              <c:strCache>
                <c:ptCount val="1"/>
                <c:pt idx="0">
                  <c:v>Rates</c:v>
                </c:pt>
              </c:strCache>
            </c:strRef>
          </c:tx>
          <c:spPr>
            <a:solidFill>
              <a:schemeClr val="accent1"/>
            </a:solidFill>
            <a:ln w="38100">
              <a:solidFill>
                <a:schemeClr val="bg2"/>
              </a:solidFill>
            </a:ln>
            <a:effectLst/>
          </c:spPr>
          <c:invertIfNegative val="0"/>
          <c:dPt>
            <c:idx val="0"/>
            <c:invertIfNegative val="0"/>
            <c:bubble3D val="0"/>
            <c:spPr>
              <a:solidFill>
                <a:schemeClr val="accent3"/>
              </a:solidFill>
              <a:ln w="38100">
                <a:solidFill>
                  <a:schemeClr val="bg2"/>
                </a:solidFill>
              </a:ln>
              <a:effectLst/>
            </c:spPr>
            <c:extLst>
              <c:ext xmlns:c16="http://schemas.microsoft.com/office/drawing/2014/chart" uri="{C3380CC4-5D6E-409C-BE32-E72D297353CC}">
                <c16:uniqueId val="{00000001-0232-4E64-94F0-1A9D3B32CD43}"/>
              </c:ext>
            </c:extLst>
          </c:dPt>
          <c:dPt>
            <c:idx val="1"/>
            <c:invertIfNegative val="0"/>
            <c:bubble3D val="0"/>
            <c:spPr>
              <a:solidFill>
                <a:schemeClr val="tx2"/>
              </a:solidFill>
              <a:ln w="38100">
                <a:solidFill>
                  <a:schemeClr val="bg2"/>
                </a:solidFill>
              </a:ln>
              <a:effectLst/>
            </c:spPr>
            <c:extLst>
              <c:ext xmlns:c16="http://schemas.microsoft.com/office/drawing/2014/chart" uri="{C3380CC4-5D6E-409C-BE32-E72D297353CC}">
                <c16:uniqueId val="{00000003-0232-4E64-94F0-1A9D3B32CD43}"/>
              </c:ext>
            </c:extLst>
          </c:dPt>
          <c:dPt>
            <c:idx val="2"/>
            <c:invertIfNegative val="0"/>
            <c:bubble3D val="0"/>
            <c:spPr>
              <a:solidFill>
                <a:schemeClr val="accent1"/>
              </a:solidFill>
              <a:ln w="38100">
                <a:solidFill>
                  <a:schemeClr val="bg2"/>
                </a:solidFill>
              </a:ln>
              <a:effectLst/>
            </c:spPr>
            <c:extLst>
              <c:ext xmlns:c16="http://schemas.microsoft.com/office/drawing/2014/chart" uri="{C3380CC4-5D6E-409C-BE32-E72D297353CC}">
                <c16:uniqueId val="{00000005-0232-4E64-94F0-1A9D3B32CD43}"/>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White</c:v>
                </c:pt>
                <c:pt idx="1">
                  <c:v>Black</c:v>
                </c:pt>
                <c:pt idx="2">
                  <c:v>Other</c:v>
                </c:pt>
              </c:strCache>
            </c:strRef>
          </c:cat>
          <c:val>
            <c:numRef>
              <c:f>Sheet1!$B$2:$B$4</c:f>
              <c:numCache>
                <c:formatCode>0.0</c:formatCode>
                <c:ptCount val="3"/>
                <c:pt idx="0">
                  <c:v>2.6</c:v>
                </c:pt>
                <c:pt idx="1">
                  <c:v>10.9</c:v>
                </c:pt>
                <c:pt idx="2">
                  <c:v>23.5</c:v>
                </c:pt>
              </c:numCache>
            </c:numRef>
          </c:val>
          <c:extLst>
            <c:ext xmlns:c16="http://schemas.microsoft.com/office/drawing/2014/chart" uri="{C3380CC4-5D6E-409C-BE32-E72D297353CC}">
              <c16:uniqueId val="{00000006-0232-4E64-94F0-1A9D3B32CD43}"/>
            </c:ext>
          </c:extLst>
        </c:ser>
        <c:dLbls>
          <c:showLegendKey val="0"/>
          <c:showVal val="0"/>
          <c:showCatName val="0"/>
          <c:showSerName val="0"/>
          <c:showPercent val="0"/>
          <c:showBubbleSize val="0"/>
        </c:dLbls>
        <c:gapWidth val="100"/>
        <c:axId val="878073264"/>
        <c:axId val="878073984"/>
      </c:barChart>
      <c:catAx>
        <c:axId val="87807326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878073984"/>
        <c:crosses val="autoZero"/>
        <c:auto val="1"/>
        <c:lblAlgn val="ctr"/>
        <c:lblOffset val="100"/>
        <c:noMultiLvlLbl val="0"/>
      </c:catAx>
      <c:valAx>
        <c:axId val="878073984"/>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8780732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tx2"/>
                </a:solidFill>
                <a:latin typeface="+mj-lt"/>
              </a:rPr>
              <a:t>Rate per 100,000 population</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0958280019685039"/>
          <c:y val="0.17974729005127321"/>
          <c:w val="0.8374486958661419"/>
          <c:h val="0.67186753778275587"/>
        </c:manualLayout>
      </c:layout>
      <c:barChart>
        <c:barDir val="col"/>
        <c:grouping val="clustered"/>
        <c:varyColors val="0"/>
        <c:ser>
          <c:idx val="0"/>
          <c:order val="0"/>
          <c:tx>
            <c:strRef>
              <c:f>Sheet1!$B$1</c:f>
              <c:strCache>
                <c:ptCount val="1"/>
                <c:pt idx="0">
                  <c:v>Rate</c:v>
                </c:pt>
              </c:strCache>
            </c:strRef>
          </c:tx>
          <c:spPr>
            <a:solidFill>
              <a:schemeClr val="accent3"/>
            </a:solidFill>
            <a:ln w="38100">
              <a:solidFill>
                <a:schemeClr val="bg2"/>
              </a:solidFill>
            </a:ln>
            <a:effectLst/>
          </c:spPr>
          <c:invertIfNegative val="0"/>
          <c:dPt>
            <c:idx val="0"/>
            <c:invertIfNegative val="0"/>
            <c:bubble3D val="0"/>
            <c:spPr>
              <a:solidFill>
                <a:schemeClr val="accent1"/>
              </a:solidFill>
              <a:ln w="0">
                <a:solidFill>
                  <a:schemeClr val="bg2"/>
                </a:solidFill>
              </a:ln>
              <a:effectLst/>
            </c:spPr>
            <c:extLst>
              <c:ext xmlns:c16="http://schemas.microsoft.com/office/drawing/2014/chart" uri="{C3380CC4-5D6E-409C-BE32-E72D297353CC}">
                <c16:uniqueId val="{00000005-5173-4DE0-8A0E-86069C95F3AF}"/>
              </c:ext>
            </c:extLst>
          </c:dPt>
          <c:dPt>
            <c:idx val="1"/>
            <c:invertIfNegative val="0"/>
            <c:bubble3D val="0"/>
            <c:spPr>
              <a:solidFill>
                <a:schemeClr val="accent3"/>
              </a:solidFill>
              <a:ln w="0">
                <a:solidFill>
                  <a:schemeClr val="bg2"/>
                </a:solidFill>
              </a:ln>
              <a:effectLst/>
            </c:spPr>
            <c:extLst>
              <c:ext xmlns:c16="http://schemas.microsoft.com/office/drawing/2014/chart" uri="{C3380CC4-5D6E-409C-BE32-E72D297353CC}">
                <c16:uniqueId val="{00000001-5173-4DE0-8A0E-86069C95F3AF}"/>
              </c:ext>
            </c:extLst>
          </c:dPt>
          <c:dPt>
            <c:idx val="2"/>
            <c:invertIfNegative val="0"/>
            <c:bubble3D val="0"/>
            <c:spPr>
              <a:solidFill>
                <a:schemeClr val="tx2"/>
              </a:solidFill>
              <a:ln w="0">
                <a:solidFill>
                  <a:schemeClr val="bg2"/>
                </a:solidFill>
              </a:ln>
              <a:effectLst/>
            </c:spPr>
            <c:extLst>
              <c:ext xmlns:c16="http://schemas.microsoft.com/office/drawing/2014/chart" uri="{C3380CC4-5D6E-409C-BE32-E72D297353CC}">
                <c16:uniqueId val="{00000002-5173-4DE0-8A0E-86069C95F3AF}"/>
              </c:ext>
            </c:extLst>
          </c:dPt>
          <c:dPt>
            <c:idx val="3"/>
            <c:invertIfNegative val="0"/>
            <c:bubble3D val="0"/>
            <c:spPr>
              <a:solidFill>
                <a:schemeClr val="accent2"/>
              </a:solidFill>
              <a:ln w="0">
                <a:solidFill>
                  <a:schemeClr val="bg2"/>
                </a:solidFill>
              </a:ln>
              <a:effectLst/>
            </c:spPr>
            <c:extLst>
              <c:ext xmlns:c16="http://schemas.microsoft.com/office/drawing/2014/chart" uri="{C3380CC4-5D6E-409C-BE32-E72D297353CC}">
                <c16:uniqueId val="{00000003-5173-4DE0-8A0E-86069C95F3AF}"/>
              </c:ext>
            </c:extLst>
          </c:dPt>
          <c:dPt>
            <c:idx val="4"/>
            <c:invertIfNegative val="0"/>
            <c:bubble3D val="0"/>
            <c:spPr>
              <a:solidFill>
                <a:schemeClr val="accent3"/>
              </a:solidFill>
              <a:ln w="0">
                <a:solidFill>
                  <a:schemeClr val="bg2"/>
                </a:solidFill>
              </a:ln>
              <a:effectLst/>
            </c:spPr>
            <c:extLst>
              <c:ext xmlns:c16="http://schemas.microsoft.com/office/drawing/2014/chart" uri="{C3380CC4-5D6E-409C-BE32-E72D297353CC}">
                <c16:uniqueId val="{00000004-5173-4DE0-8A0E-86069C95F3AF}"/>
              </c:ext>
            </c:extLst>
          </c:dPt>
          <c:dPt>
            <c:idx val="5"/>
            <c:invertIfNegative val="0"/>
            <c:bubble3D val="0"/>
            <c:spPr>
              <a:solidFill>
                <a:schemeClr val="tx2"/>
              </a:solidFill>
              <a:ln w="38100">
                <a:solidFill>
                  <a:schemeClr val="bg2"/>
                </a:solidFill>
              </a:ln>
              <a:effectLst/>
            </c:spPr>
            <c:extLst>
              <c:ext xmlns:c16="http://schemas.microsoft.com/office/drawing/2014/chart" uri="{C3380CC4-5D6E-409C-BE32-E72D297353CC}">
                <c16:uniqueId val="{0000000A-EC2E-480A-BA9E-0C0800A6C4DB}"/>
              </c:ext>
            </c:extLst>
          </c:dPt>
          <c:dLbls>
            <c:dLbl>
              <c:idx val="0"/>
              <c:tx>
                <c:rich>
                  <a:bodyPr/>
                  <a:lstStyle/>
                  <a:p>
                    <a:fld id="{DA0944A9-23DF-4925-983B-7E48F36927D0}"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5173-4DE0-8A0E-86069C95F3AF}"/>
                </c:ext>
              </c:extLst>
            </c:dLbl>
            <c:dLbl>
              <c:idx val="1"/>
              <c:tx>
                <c:rich>
                  <a:bodyPr/>
                  <a:lstStyle/>
                  <a:p>
                    <a:fld id="{4ADF5C27-BE1F-4A2D-BDEA-A18080C0C841}"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173-4DE0-8A0E-86069C95F3AF}"/>
                </c:ext>
              </c:extLst>
            </c:dLbl>
            <c:dLbl>
              <c:idx val="2"/>
              <c:tx>
                <c:rich>
                  <a:bodyPr/>
                  <a:lstStyle/>
                  <a:p>
                    <a:fld id="{47269162-2730-4A9C-AFE8-D6E6C7CEFC4B}"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5173-4DE0-8A0E-86069C95F3AF}"/>
                </c:ext>
              </c:extLst>
            </c:dLbl>
            <c:dLbl>
              <c:idx val="3"/>
              <c:tx>
                <c:rich>
                  <a:bodyPr/>
                  <a:lstStyle/>
                  <a:p>
                    <a:fld id="{C52FCAFE-2BE6-4D71-A1BD-44AE05A2F0F9}"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5173-4DE0-8A0E-86069C95F3AF}"/>
                </c:ext>
              </c:extLst>
            </c:dLbl>
            <c:dLbl>
              <c:idx val="4"/>
              <c:tx>
                <c:rich>
                  <a:bodyPr/>
                  <a:lstStyle/>
                  <a:p>
                    <a:fld id="{DA02426A-7D22-44EE-A291-6E08DE182BEF}"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5173-4DE0-8A0E-86069C95F3AF}"/>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CENTRAL</c:v>
                </c:pt>
                <c:pt idx="1">
                  <c:v>KANSAS CITY</c:v>
                </c:pt>
                <c:pt idx="2">
                  <c:v>NORTHWEST</c:v>
                </c:pt>
                <c:pt idx="3">
                  <c:v>SOUTHEAST</c:v>
                </c:pt>
                <c:pt idx="4">
                  <c:v>SOUTHWEST</c:v>
                </c:pt>
                <c:pt idx="5">
                  <c:v>ST LOUIS</c:v>
                </c:pt>
              </c:strCache>
            </c:strRef>
          </c:cat>
          <c:val>
            <c:numRef>
              <c:f>Sheet1!$B$2:$B$7</c:f>
              <c:numCache>
                <c:formatCode>0.0</c:formatCode>
                <c:ptCount val="6"/>
                <c:pt idx="0">
                  <c:v>43.627613580781357</c:v>
                </c:pt>
                <c:pt idx="1">
                  <c:v>30.348584152063701</c:v>
                </c:pt>
                <c:pt idx="2">
                  <c:v>85.752382926794795</c:v>
                </c:pt>
                <c:pt idx="3">
                  <c:v>62.899675018345739</c:v>
                </c:pt>
                <c:pt idx="4">
                  <c:v>67.354363880077585</c:v>
                </c:pt>
                <c:pt idx="5">
                  <c:v>34.47100179879375</c:v>
                </c:pt>
              </c:numCache>
            </c:numRef>
          </c:val>
          <c:extLst>
            <c:ext xmlns:c16="http://schemas.microsoft.com/office/drawing/2014/chart" uri="{C3380CC4-5D6E-409C-BE32-E72D297353CC}">
              <c16:uniqueId val="{00000000-5173-4DE0-8A0E-86069C95F3AF}"/>
            </c:ext>
          </c:extLst>
        </c:ser>
        <c:dLbls>
          <c:dLblPos val="outEnd"/>
          <c:showLegendKey val="0"/>
          <c:showVal val="1"/>
          <c:showCatName val="0"/>
          <c:showSerName val="0"/>
          <c:showPercent val="0"/>
          <c:showBubbleSize val="0"/>
        </c:dLbls>
        <c:gapWidth val="100"/>
        <c:axId val="1227409736"/>
        <c:axId val="1227411176"/>
      </c:barChart>
      <c:catAx>
        <c:axId val="122740973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2"/>
                </a:solidFill>
                <a:latin typeface="+mn-lt"/>
                <a:ea typeface="+mn-ea"/>
                <a:cs typeface="+mn-cs"/>
              </a:defRPr>
            </a:pPr>
            <a:endParaRPr lang="en-US"/>
          </a:p>
        </c:txPr>
        <c:crossAx val="1227411176"/>
        <c:crosses val="autoZero"/>
        <c:auto val="1"/>
        <c:lblAlgn val="ctr"/>
        <c:lblOffset val="100"/>
        <c:noMultiLvlLbl val="0"/>
      </c:catAx>
      <c:valAx>
        <c:axId val="122741117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2"/>
                </a:solidFill>
                <a:latin typeface="+mn-lt"/>
                <a:ea typeface="+mn-ea"/>
                <a:cs typeface="+mn-cs"/>
              </a:defRPr>
            </a:pPr>
            <a:endParaRPr lang="en-US"/>
          </a:p>
        </c:txPr>
        <c:crossAx val="12274097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tx2"/>
                </a:solidFill>
                <a:latin typeface="+mj-lt"/>
              </a:rPr>
              <a:t>Rate per 100,000 population</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5.807286966469194E-2"/>
          <c:y val="0.17974729005127321"/>
          <c:w val="0.85952436065726079"/>
          <c:h val="0.67186753778275587"/>
        </c:manualLayout>
      </c:layout>
      <c:barChart>
        <c:barDir val="col"/>
        <c:grouping val="clustered"/>
        <c:varyColors val="0"/>
        <c:ser>
          <c:idx val="0"/>
          <c:order val="0"/>
          <c:tx>
            <c:strRef>
              <c:f>Sheet1!$B$1</c:f>
              <c:strCache>
                <c:ptCount val="1"/>
                <c:pt idx="0">
                  <c:v>BLACK</c:v>
                </c:pt>
              </c:strCache>
            </c:strRef>
          </c:tx>
          <c:spPr>
            <a:solidFill>
              <a:schemeClr val="accent1"/>
            </a:solidFill>
            <a:ln w="38100">
              <a:noFill/>
            </a:ln>
            <a:effectLst/>
          </c:spPr>
          <c:invertIfNegative val="0"/>
          <c:dPt>
            <c:idx val="0"/>
            <c:invertIfNegative val="0"/>
            <c:bubble3D val="0"/>
            <c:spPr>
              <a:solidFill>
                <a:schemeClr val="accent1"/>
              </a:solidFill>
              <a:ln w="0">
                <a:noFill/>
              </a:ln>
              <a:effectLst/>
            </c:spPr>
            <c:extLst>
              <c:ext xmlns:c16="http://schemas.microsoft.com/office/drawing/2014/chart" uri="{C3380CC4-5D6E-409C-BE32-E72D297353CC}">
                <c16:uniqueId val="{00000005-5173-4DE0-8A0E-86069C95F3AF}"/>
              </c:ext>
            </c:extLst>
          </c:dPt>
          <c:dPt>
            <c:idx val="1"/>
            <c:invertIfNegative val="0"/>
            <c:bubble3D val="0"/>
            <c:spPr>
              <a:solidFill>
                <a:schemeClr val="accent1"/>
              </a:solidFill>
              <a:ln w="0">
                <a:noFill/>
              </a:ln>
              <a:effectLst/>
            </c:spPr>
            <c:extLst>
              <c:ext xmlns:c16="http://schemas.microsoft.com/office/drawing/2014/chart" uri="{C3380CC4-5D6E-409C-BE32-E72D297353CC}">
                <c16:uniqueId val="{00000001-5173-4DE0-8A0E-86069C95F3AF}"/>
              </c:ext>
            </c:extLst>
          </c:dPt>
          <c:dPt>
            <c:idx val="2"/>
            <c:invertIfNegative val="0"/>
            <c:bubble3D val="0"/>
            <c:spPr>
              <a:solidFill>
                <a:schemeClr val="accent1"/>
              </a:solidFill>
              <a:ln w="0">
                <a:noFill/>
              </a:ln>
              <a:effectLst/>
            </c:spPr>
            <c:extLst>
              <c:ext xmlns:c16="http://schemas.microsoft.com/office/drawing/2014/chart" uri="{C3380CC4-5D6E-409C-BE32-E72D297353CC}">
                <c16:uniqueId val="{00000002-5173-4DE0-8A0E-86069C95F3AF}"/>
              </c:ext>
            </c:extLst>
          </c:dPt>
          <c:dPt>
            <c:idx val="3"/>
            <c:invertIfNegative val="0"/>
            <c:bubble3D val="0"/>
            <c:spPr>
              <a:solidFill>
                <a:schemeClr val="accent1"/>
              </a:solidFill>
              <a:ln w="0">
                <a:noFill/>
              </a:ln>
              <a:effectLst/>
            </c:spPr>
            <c:extLst>
              <c:ext xmlns:c16="http://schemas.microsoft.com/office/drawing/2014/chart" uri="{C3380CC4-5D6E-409C-BE32-E72D297353CC}">
                <c16:uniqueId val="{00000003-5173-4DE0-8A0E-86069C95F3AF}"/>
              </c:ext>
            </c:extLst>
          </c:dPt>
          <c:dPt>
            <c:idx val="4"/>
            <c:invertIfNegative val="0"/>
            <c:bubble3D val="0"/>
            <c:spPr>
              <a:solidFill>
                <a:schemeClr val="accent1"/>
              </a:solidFill>
              <a:ln w="0">
                <a:noFill/>
              </a:ln>
              <a:effectLst/>
            </c:spPr>
            <c:extLst>
              <c:ext xmlns:c16="http://schemas.microsoft.com/office/drawing/2014/chart" uri="{C3380CC4-5D6E-409C-BE32-E72D297353CC}">
                <c16:uniqueId val="{00000004-5173-4DE0-8A0E-86069C95F3AF}"/>
              </c:ext>
            </c:extLst>
          </c:dPt>
          <c:dPt>
            <c:idx val="5"/>
            <c:invertIfNegative val="0"/>
            <c:bubble3D val="0"/>
            <c:spPr>
              <a:solidFill>
                <a:schemeClr val="accent1"/>
              </a:solidFill>
              <a:ln w="38100">
                <a:noFill/>
              </a:ln>
              <a:effectLst/>
            </c:spPr>
            <c:extLst>
              <c:ext xmlns:c16="http://schemas.microsoft.com/office/drawing/2014/chart" uri="{C3380CC4-5D6E-409C-BE32-E72D297353CC}">
                <c16:uniqueId val="{0000000A-EC2E-480A-BA9E-0C0800A6C4DB}"/>
              </c:ext>
            </c:extLst>
          </c:dPt>
          <c:dLbls>
            <c:dLbl>
              <c:idx val="0"/>
              <c:tx>
                <c:rich>
                  <a:bodyPr/>
                  <a:lstStyle/>
                  <a:p>
                    <a:fld id="{DA0944A9-23DF-4925-983B-7E48F36927D0}"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5173-4DE0-8A0E-86069C95F3AF}"/>
                </c:ext>
              </c:extLst>
            </c:dLbl>
            <c:dLbl>
              <c:idx val="1"/>
              <c:tx>
                <c:rich>
                  <a:bodyPr/>
                  <a:lstStyle/>
                  <a:p>
                    <a:fld id="{4ADF5C27-BE1F-4A2D-BDEA-A18080C0C841}"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173-4DE0-8A0E-86069C95F3AF}"/>
                </c:ext>
              </c:extLst>
            </c:dLbl>
            <c:dLbl>
              <c:idx val="2"/>
              <c:tx>
                <c:rich>
                  <a:bodyPr/>
                  <a:lstStyle/>
                  <a:p>
                    <a:fld id="{47269162-2730-4A9C-AFE8-D6E6C7CEFC4B}"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5173-4DE0-8A0E-86069C95F3AF}"/>
                </c:ext>
              </c:extLst>
            </c:dLbl>
            <c:dLbl>
              <c:idx val="3"/>
              <c:tx>
                <c:rich>
                  <a:bodyPr/>
                  <a:lstStyle/>
                  <a:p>
                    <a:fld id="{C52FCAFE-2BE6-4D71-A1BD-44AE05A2F0F9}"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5173-4DE0-8A0E-86069C95F3AF}"/>
                </c:ext>
              </c:extLst>
            </c:dLbl>
            <c:dLbl>
              <c:idx val="4"/>
              <c:tx>
                <c:rich>
                  <a:bodyPr/>
                  <a:lstStyle/>
                  <a:p>
                    <a:fld id="{DA02426A-7D22-44EE-A291-6E08DE182BEF}"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5173-4DE0-8A0E-86069C95F3AF}"/>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CENTRAL</c:v>
                </c:pt>
                <c:pt idx="1">
                  <c:v>KANSAS CITY</c:v>
                </c:pt>
                <c:pt idx="2">
                  <c:v>NORTHWEST</c:v>
                </c:pt>
                <c:pt idx="3">
                  <c:v>SOUTHEAST</c:v>
                </c:pt>
                <c:pt idx="4">
                  <c:v>SOUTHWEST</c:v>
                </c:pt>
                <c:pt idx="5">
                  <c:v>ST LOUIS</c:v>
                </c:pt>
                <c:pt idx="6">
                  <c:v>Statewide</c:v>
                </c:pt>
              </c:strCache>
            </c:strRef>
          </c:cat>
          <c:val>
            <c:numRef>
              <c:f>Sheet1!$B$2:$B$8</c:f>
              <c:numCache>
                <c:formatCode>0.0</c:formatCode>
                <c:ptCount val="7"/>
                <c:pt idx="0">
                  <c:v>25.41672844343719</c:v>
                </c:pt>
                <c:pt idx="1">
                  <c:v>23.41520524890851</c:v>
                </c:pt>
                <c:pt idx="2">
                  <c:v>105.29086601737299</c:v>
                </c:pt>
                <c:pt idx="3">
                  <c:v>32.191604429564769</c:v>
                </c:pt>
                <c:pt idx="4">
                  <c:v>45.151430953042514</c:v>
                </c:pt>
                <c:pt idx="5">
                  <c:v>46.098285488900665</c:v>
                </c:pt>
                <c:pt idx="6">
                  <c:v>38.328068968464819</c:v>
                </c:pt>
              </c:numCache>
            </c:numRef>
          </c:val>
          <c:extLst>
            <c:ext xmlns:c16="http://schemas.microsoft.com/office/drawing/2014/chart" uri="{C3380CC4-5D6E-409C-BE32-E72D297353CC}">
              <c16:uniqueId val="{00000000-5173-4DE0-8A0E-86069C95F3AF}"/>
            </c:ext>
          </c:extLst>
        </c:ser>
        <c:ser>
          <c:idx val="1"/>
          <c:order val="1"/>
          <c:tx>
            <c:strRef>
              <c:f>Sheet1!$C$1</c:f>
              <c:strCache>
                <c:ptCount val="1"/>
                <c:pt idx="0">
                  <c:v>OTHER</c:v>
                </c:pt>
              </c:strCache>
            </c:strRef>
          </c:tx>
          <c:spPr>
            <a:solidFill>
              <a:schemeClr val="tx2"/>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CENTRAL</c:v>
                </c:pt>
                <c:pt idx="1">
                  <c:v>KANSAS CITY</c:v>
                </c:pt>
                <c:pt idx="2">
                  <c:v>NORTHWEST</c:v>
                </c:pt>
                <c:pt idx="3">
                  <c:v>SOUTHEAST</c:v>
                </c:pt>
                <c:pt idx="4">
                  <c:v>SOUTHWEST</c:v>
                </c:pt>
                <c:pt idx="5">
                  <c:v>ST LOUIS</c:v>
                </c:pt>
                <c:pt idx="6">
                  <c:v>Statewide</c:v>
                </c:pt>
              </c:strCache>
            </c:strRef>
          </c:cat>
          <c:val>
            <c:numRef>
              <c:f>Sheet1!$C$2:$C$8</c:f>
              <c:numCache>
                <c:formatCode>0.0</c:formatCode>
                <c:ptCount val="7"/>
                <c:pt idx="0">
                  <c:v>4.3875043875043875</c:v>
                </c:pt>
                <c:pt idx="1">
                  <c:v>17.348418196012339</c:v>
                </c:pt>
                <c:pt idx="2">
                  <c:v>22.03128442388191</c:v>
                </c:pt>
                <c:pt idx="3">
                  <c:v>0</c:v>
                </c:pt>
                <c:pt idx="4">
                  <c:v>21.022536158762193</c:v>
                </c:pt>
                <c:pt idx="5">
                  <c:v>8.2588162863857164</c:v>
                </c:pt>
                <c:pt idx="6">
                  <c:v>12.324412139545958</c:v>
                </c:pt>
              </c:numCache>
            </c:numRef>
          </c:val>
          <c:extLst>
            <c:ext xmlns:c16="http://schemas.microsoft.com/office/drawing/2014/chart" uri="{C3380CC4-5D6E-409C-BE32-E72D297353CC}">
              <c16:uniqueId val="{00000000-AC62-4417-A087-79A639A8A306}"/>
            </c:ext>
          </c:extLst>
        </c:ser>
        <c:ser>
          <c:idx val="2"/>
          <c:order val="2"/>
          <c:tx>
            <c:strRef>
              <c:f>Sheet1!$D$1</c:f>
              <c:strCache>
                <c:ptCount val="1"/>
                <c:pt idx="0">
                  <c:v>WHITE</c:v>
                </c:pt>
              </c:strCache>
            </c:strRef>
          </c:tx>
          <c:spPr>
            <a:solidFill>
              <a:schemeClr val="accent3"/>
            </a:solidFill>
            <a:ln w="19050">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CENTRAL</c:v>
                </c:pt>
                <c:pt idx="1">
                  <c:v>KANSAS CITY</c:v>
                </c:pt>
                <c:pt idx="2">
                  <c:v>NORTHWEST</c:v>
                </c:pt>
                <c:pt idx="3">
                  <c:v>SOUTHEAST</c:v>
                </c:pt>
                <c:pt idx="4">
                  <c:v>SOUTHWEST</c:v>
                </c:pt>
                <c:pt idx="5">
                  <c:v>ST LOUIS</c:v>
                </c:pt>
                <c:pt idx="6">
                  <c:v>Statewide</c:v>
                </c:pt>
              </c:strCache>
            </c:strRef>
          </c:cat>
          <c:val>
            <c:numRef>
              <c:f>Sheet1!$D$2:$D$8</c:f>
              <c:numCache>
                <c:formatCode>0.0</c:formatCode>
                <c:ptCount val="7"/>
                <c:pt idx="0">
                  <c:v>24.857259072899563</c:v>
                </c:pt>
                <c:pt idx="1">
                  <c:v>23.119183446664653</c:v>
                </c:pt>
                <c:pt idx="2">
                  <c:v>61.361300450494213</c:v>
                </c:pt>
                <c:pt idx="3">
                  <c:v>40.34750160340505</c:v>
                </c:pt>
                <c:pt idx="4">
                  <c:v>43.416417945694967</c:v>
                </c:pt>
                <c:pt idx="5">
                  <c:v>17.070016673186029</c:v>
                </c:pt>
                <c:pt idx="6">
                  <c:v>28.809027351895008</c:v>
                </c:pt>
              </c:numCache>
            </c:numRef>
          </c:val>
          <c:extLst>
            <c:ext xmlns:c16="http://schemas.microsoft.com/office/drawing/2014/chart" uri="{C3380CC4-5D6E-409C-BE32-E72D297353CC}">
              <c16:uniqueId val="{00000001-AC62-4417-A087-79A639A8A306}"/>
            </c:ext>
          </c:extLst>
        </c:ser>
        <c:dLbls>
          <c:dLblPos val="outEnd"/>
          <c:showLegendKey val="0"/>
          <c:showVal val="1"/>
          <c:showCatName val="0"/>
          <c:showSerName val="0"/>
          <c:showPercent val="0"/>
          <c:showBubbleSize val="0"/>
        </c:dLbls>
        <c:gapWidth val="100"/>
        <c:axId val="1227409736"/>
        <c:axId val="1227411176"/>
      </c:barChart>
      <c:catAx>
        <c:axId val="122740973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2"/>
                </a:solidFill>
                <a:latin typeface="+mn-lt"/>
                <a:ea typeface="+mn-ea"/>
                <a:cs typeface="+mn-cs"/>
              </a:defRPr>
            </a:pPr>
            <a:endParaRPr lang="en-US"/>
          </a:p>
        </c:txPr>
        <c:crossAx val="1227411176"/>
        <c:crosses val="autoZero"/>
        <c:auto val="1"/>
        <c:lblAlgn val="ctr"/>
        <c:lblOffset val="100"/>
        <c:noMultiLvlLbl val="0"/>
      </c:catAx>
      <c:valAx>
        <c:axId val="122741117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2"/>
                </a:solidFill>
                <a:latin typeface="+mn-lt"/>
                <a:ea typeface="+mn-ea"/>
                <a:cs typeface="+mn-cs"/>
              </a:defRPr>
            </a:pPr>
            <a:endParaRPr lang="en-US"/>
          </a:p>
        </c:txPr>
        <c:crossAx val="1227409736"/>
        <c:crosses val="autoZero"/>
        <c:crossBetween val="between"/>
      </c:valAx>
      <c:spPr>
        <a:noFill/>
        <a:ln>
          <a:noFill/>
        </a:ln>
        <a:effectLst/>
      </c:spPr>
    </c:plotArea>
    <c:legend>
      <c:legendPos val="r"/>
      <c:layout>
        <c:manualLayout>
          <c:xMode val="edge"/>
          <c:yMode val="edge"/>
          <c:x val="0.91653083085063913"/>
          <c:y val="0.36119318460068328"/>
          <c:w val="7.587279766286964E-2"/>
          <c:h val="0.26235737943568321"/>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tx2"/>
                </a:solidFill>
                <a:latin typeface="+mj-lt"/>
              </a:rPr>
              <a:t>Rate per 100,000 population</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0958280019685039"/>
          <c:y val="0.17974729005127321"/>
          <c:w val="0.8374486958661419"/>
          <c:h val="0.67186753778275587"/>
        </c:manualLayout>
      </c:layout>
      <c:barChart>
        <c:barDir val="col"/>
        <c:grouping val="clustered"/>
        <c:varyColors val="0"/>
        <c:ser>
          <c:idx val="0"/>
          <c:order val="0"/>
          <c:tx>
            <c:strRef>
              <c:f>Sheet1!$B$1</c:f>
              <c:strCache>
                <c:ptCount val="1"/>
                <c:pt idx="0">
                  <c:v>FEMALE</c:v>
                </c:pt>
              </c:strCache>
            </c:strRef>
          </c:tx>
          <c:spPr>
            <a:solidFill>
              <a:schemeClr val="accent1"/>
            </a:solidFill>
            <a:ln w="38100">
              <a:solidFill>
                <a:schemeClr val="accent1"/>
              </a:solidFill>
            </a:ln>
            <a:effectLst/>
          </c:spPr>
          <c:invertIfNegative val="0"/>
          <c:dPt>
            <c:idx val="0"/>
            <c:invertIfNegative val="0"/>
            <c:bubble3D val="0"/>
            <c:spPr>
              <a:solidFill>
                <a:srgbClr val="E35205"/>
              </a:solidFill>
              <a:ln w="0">
                <a:solidFill>
                  <a:schemeClr val="accent1"/>
                </a:solidFill>
              </a:ln>
              <a:effectLst/>
            </c:spPr>
            <c:extLst>
              <c:ext xmlns:c16="http://schemas.microsoft.com/office/drawing/2014/chart" uri="{C3380CC4-5D6E-409C-BE32-E72D297353CC}">
                <c16:uniqueId val="{00000005-5173-4DE0-8A0E-86069C95F3AF}"/>
              </c:ext>
            </c:extLst>
          </c:dPt>
          <c:dPt>
            <c:idx val="1"/>
            <c:invertIfNegative val="0"/>
            <c:bubble3D val="0"/>
            <c:spPr>
              <a:solidFill>
                <a:schemeClr val="accent1"/>
              </a:solidFill>
              <a:ln w="0">
                <a:solidFill>
                  <a:schemeClr val="accent1"/>
                </a:solidFill>
              </a:ln>
              <a:effectLst/>
            </c:spPr>
            <c:extLst>
              <c:ext xmlns:c16="http://schemas.microsoft.com/office/drawing/2014/chart" uri="{C3380CC4-5D6E-409C-BE32-E72D297353CC}">
                <c16:uniqueId val="{00000001-5173-4DE0-8A0E-86069C95F3AF}"/>
              </c:ext>
            </c:extLst>
          </c:dPt>
          <c:dPt>
            <c:idx val="2"/>
            <c:invertIfNegative val="0"/>
            <c:bubble3D val="0"/>
            <c:spPr>
              <a:solidFill>
                <a:schemeClr val="accent1"/>
              </a:solidFill>
              <a:ln w="0">
                <a:solidFill>
                  <a:schemeClr val="accent1"/>
                </a:solidFill>
              </a:ln>
              <a:effectLst/>
            </c:spPr>
            <c:extLst>
              <c:ext xmlns:c16="http://schemas.microsoft.com/office/drawing/2014/chart" uri="{C3380CC4-5D6E-409C-BE32-E72D297353CC}">
                <c16:uniqueId val="{00000002-5173-4DE0-8A0E-86069C95F3AF}"/>
              </c:ext>
            </c:extLst>
          </c:dPt>
          <c:dPt>
            <c:idx val="3"/>
            <c:invertIfNegative val="0"/>
            <c:bubble3D val="0"/>
            <c:spPr>
              <a:solidFill>
                <a:schemeClr val="accent1"/>
              </a:solidFill>
              <a:ln w="0">
                <a:solidFill>
                  <a:schemeClr val="accent1"/>
                </a:solidFill>
              </a:ln>
              <a:effectLst/>
            </c:spPr>
            <c:extLst>
              <c:ext xmlns:c16="http://schemas.microsoft.com/office/drawing/2014/chart" uri="{C3380CC4-5D6E-409C-BE32-E72D297353CC}">
                <c16:uniqueId val="{00000003-5173-4DE0-8A0E-86069C95F3AF}"/>
              </c:ext>
            </c:extLst>
          </c:dPt>
          <c:dPt>
            <c:idx val="4"/>
            <c:invertIfNegative val="0"/>
            <c:bubble3D val="0"/>
            <c:spPr>
              <a:solidFill>
                <a:schemeClr val="accent1"/>
              </a:solidFill>
              <a:ln w="0">
                <a:solidFill>
                  <a:schemeClr val="accent1"/>
                </a:solidFill>
              </a:ln>
              <a:effectLst/>
            </c:spPr>
            <c:extLst>
              <c:ext xmlns:c16="http://schemas.microsoft.com/office/drawing/2014/chart" uri="{C3380CC4-5D6E-409C-BE32-E72D297353CC}">
                <c16:uniqueId val="{00000004-5173-4DE0-8A0E-86069C95F3AF}"/>
              </c:ext>
            </c:extLst>
          </c:dPt>
          <c:dPt>
            <c:idx val="5"/>
            <c:invertIfNegative val="0"/>
            <c:bubble3D val="0"/>
            <c:spPr>
              <a:solidFill>
                <a:schemeClr val="accent1"/>
              </a:solidFill>
              <a:ln w="38100">
                <a:solidFill>
                  <a:schemeClr val="accent1"/>
                </a:solidFill>
              </a:ln>
              <a:effectLst/>
            </c:spPr>
            <c:extLst>
              <c:ext xmlns:c16="http://schemas.microsoft.com/office/drawing/2014/chart" uri="{C3380CC4-5D6E-409C-BE32-E72D297353CC}">
                <c16:uniqueId val="{0000000A-EC2E-480A-BA9E-0C0800A6C4DB}"/>
              </c:ext>
            </c:extLst>
          </c:dPt>
          <c:dLbls>
            <c:dLbl>
              <c:idx val="0"/>
              <c:tx>
                <c:rich>
                  <a:bodyPr/>
                  <a:lstStyle/>
                  <a:p>
                    <a:fld id="{DA0944A9-23DF-4925-983B-7E48F36927D0}"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5173-4DE0-8A0E-86069C95F3AF}"/>
                </c:ext>
              </c:extLst>
            </c:dLbl>
            <c:dLbl>
              <c:idx val="1"/>
              <c:tx>
                <c:rich>
                  <a:bodyPr/>
                  <a:lstStyle/>
                  <a:p>
                    <a:fld id="{4ADF5C27-BE1F-4A2D-BDEA-A18080C0C841}"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173-4DE0-8A0E-86069C95F3AF}"/>
                </c:ext>
              </c:extLst>
            </c:dLbl>
            <c:dLbl>
              <c:idx val="2"/>
              <c:tx>
                <c:rich>
                  <a:bodyPr/>
                  <a:lstStyle/>
                  <a:p>
                    <a:fld id="{47269162-2730-4A9C-AFE8-D6E6C7CEFC4B}"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5173-4DE0-8A0E-86069C95F3AF}"/>
                </c:ext>
              </c:extLst>
            </c:dLbl>
            <c:dLbl>
              <c:idx val="3"/>
              <c:tx>
                <c:rich>
                  <a:bodyPr/>
                  <a:lstStyle/>
                  <a:p>
                    <a:fld id="{C52FCAFE-2BE6-4D71-A1BD-44AE05A2F0F9}"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5173-4DE0-8A0E-86069C95F3AF}"/>
                </c:ext>
              </c:extLst>
            </c:dLbl>
            <c:dLbl>
              <c:idx val="4"/>
              <c:tx>
                <c:rich>
                  <a:bodyPr/>
                  <a:lstStyle/>
                  <a:p>
                    <a:fld id="{DA02426A-7D22-44EE-A291-6E08DE182BEF}"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5173-4DE0-8A0E-86069C95F3AF}"/>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CENTRAL</c:v>
                </c:pt>
                <c:pt idx="1">
                  <c:v>KANSAS CITY</c:v>
                </c:pt>
                <c:pt idx="2">
                  <c:v>NORTHWEST</c:v>
                </c:pt>
                <c:pt idx="3">
                  <c:v>SOUTHEAST</c:v>
                </c:pt>
                <c:pt idx="4">
                  <c:v>SOUTHWEST</c:v>
                </c:pt>
                <c:pt idx="5">
                  <c:v>ST LOUIS</c:v>
                </c:pt>
                <c:pt idx="6">
                  <c:v>STATEWIDE</c:v>
                </c:pt>
              </c:strCache>
            </c:strRef>
          </c:cat>
          <c:val>
            <c:numRef>
              <c:f>Sheet1!$B$2:$B$8</c:f>
              <c:numCache>
                <c:formatCode>0.0</c:formatCode>
                <c:ptCount val="7"/>
                <c:pt idx="0">
                  <c:v>35.202050745110078</c:v>
                </c:pt>
                <c:pt idx="1">
                  <c:v>22.844970633407684</c:v>
                </c:pt>
                <c:pt idx="2">
                  <c:v>29.434105582985186</c:v>
                </c:pt>
                <c:pt idx="3">
                  <c:v>55.708672960769363</c:v>
                </c:pt>
                <c:pt idx="4">
                  <c:v>57.220358436332752</c:v>
                </c:pt>
                <c:pt idx="5">
                  <c:v>24.617261292938981</c:v>
                </c:pt>
                <c:pt idx="6">
                  <c:v>34.5</c:v>
                </c:pt>
              </c:numCache>
            </c:numRef>
          </c:val>
          <c:extLst>
            <c:ext xmlns:c16="http://schemas.microsoft.com/office/drawing/2014/chart" uri="{C3380CC4-5D6E-409C-BE32-E72D297353CC}">
              <c16:uniqueId val="{00000000-5173-4DE0-8A0E-86069C95F3AF}"/>
            </c:ext>
          </c:extLst>
        </c:ser>
        <c:ser>
          <c:idx val="1"/>
          <c:order val="1"/>
          <c:tx>
            <c:strRef>
              <c:f>Sheet1!$C$1</c:f>
              <c:strCache>
                <c:ptCount val="1"/>
                <c:pt idx="0">
                  <c:v>MALE</c:v>
                </c:pt>
              </c:strCache>
            </c:strRef>
          </c:tx>
          <c:spPr>
            <a:solidFill>
              <a:schemeClr val="tx2"/>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CENTRAL</c:v>
                </c:pt>
                <c:pt idx="1">
                  <c:v>KANSAS CITY</c:v>
                </c:pt>
                <c:pt idx="2">
                  <c:v>NORTHWEST</c:v>
                </c:pt>
                <c:pt idx="3">
                  <c:v>SOUTHEAST</c:v>
                </c:pt>
                <c:pt idx="4">
                  <c:v>SOUTHWEST</c:v>
                </c:pt>
                <c:pt idx="5">
                  <c:v>ST LOUIS</c:v>
                </c:pt>
                <c:pt idx="6">
                  <c:v>STATEWIDE</c:v>
                </c:pt>
              </c:strCache>
            </c:strRef>
          </c:cat>
          <c:val>
            <c:numRef>
              <c:f>Sheet1!$C$2:$C$8</c:f>
              <c:numCache>
                <c:formatCode>0.0</c:formatCode>
                <c:ptCount val="7"/>
                <c:pt idx="0">
                  <c:v>51.995903081429617</c:v>
                </c:pt>
                <c:pt idx="1">
                  <c:v>38.138397514273862</c:v>
                </c:pt>
                <c:pt idx="2">
                  <c:v>141.22840655075339</c:v>
                </c:pt>
                <c:pt idx="3">
                  <c:v>70.106797420741529</c:v>
                </c:pt>
                <c:pt idx="4">
                  <c:v>77.45070827509295</c:v>
                </c:pt>
                <c:pt idx="5">
                  <c:v>44.808134459093544</c:v>
                </c:pt>
                <c:pt idx="6">
                  <c:v>56.3</c:v>
                </c:pt>
              </c:numCache>
            </c:numRef>
          </c:val>
          <c:extLst>
            <c:ext xmlns:c16="http://schemas.microsoft.com/office/drawing/2014/chart" uri="{C3380CC4-5D6E-409C-BE32-E72D297353CC}">
              <c16:uniqueId val="{00000000-AC62-4417-A087-79A639A8A306}"/>
            </c:ext>
          </c:extLst>
        </c:ser>
        <c:dLbls>
          <c:dLblPos val="outEnd"/>
          <c:showLegendKey val="0"/>
          <c:showVal val="1"/>
          <c:showCatName val="0"/>
          <c:showSerName val="0"/>
          <c:showPercent val="0"/>
          <c:showBubbleSize val="0"/>
        </c:dLbls>
        <c:gapWidth val="100"/>
        <c:axId val="1227409736"/>
        <c:axId val="1227411176"/>
      </c:barChart>
      <c:catAx>
        <c:axId val="122740973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2"/>
                </a:solidFill>
                <a:latin typeface="+mn-lt"/>
                <a:ea typeface="+mn-ea"/>
                <a:cs typeface="+mn-cs"/>
              </a:defRPr>
            </a:pPr>
            <a:endParaRPr lang="en-US"/>
          </a:p>
        </c:txPr>
        <c:crossAx val="1227411176"/>
        <c:crosses val="autoZero"/>
        <c:auto val="1"/>
        <c:lblAlgn val="ctr"/>
        <c:lblOffset val="100"/>
        <c:noMultiLvlLbl val="0"/>
      </c:catAx>
      <c:valAx>
        <c:axId val="122741117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2"/>
                </a:solidFill>
                <a:latin typeface="+mn-lt"/>
                <a:ea typeface="+mn-ea"/>
                <a:cs typeface="+mn-cs"/>
              </a:defRPr>
            </a:pPr>
            <a:endParaRPr lang="en-US"/>
          </a:p>
        </c:txPr>
        <c:crossAx val="1227409736"/>
        <c:crosses val="autoZero"/>
        <c:crossBetween val="between"/>
      </c:valAx>
      <c:spPr>
        <a:noFill/>
        <a:ln>
          <a:noFill/>
        </a:ln>
        <a:effectLst/>
      </c:spPr>
    </c:plotArea>
    <c:legend>
      <c:legendPos val="t"/>
      <c:layout>
        <c:manualLayout>
          <c:xMode val="edge"/>
          <c:yMode val="edge"/>
          <c:x val="0.70485128847530432"/>
          <c:y val="0.10966427373437657"/>
          <c:w val="0.26188824266284894"/>
          <c:h val="5.1128051804870324E-2"/>
        </c:manualLayout>
      </c:layout>
      <c:overlay val="0"/>
      <c:spPr>
        <a:noFill/>
        <a:ln>
          <a:noFill/>
        </a:ln>
        <a:effectLst/>
      </c:spPr>
      <c:txPr>
        <a:bodyPr rot="0" spcFirstLastPara="1" vertOverflow="ellipsis" vert="horz" wrap="square" anchor="ctr" anchorCtr="1"/>
        <a:lstStyle/>
        <a:p>
          <a:pPr>
            <a:defRPr sz="1197" b="1" i="0" u="none" strike="noStrike" kern="1200" baseline="0">
              <a:solidFill>
                <a:schemeClr val="tx2"/>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tx2"/>
                </a:solidFill>
                <a:latin typeface="+mj-lt"/>
              </a:rPr>
              <a:t>Sex</a:t>
            </a:r>
          </a:p>
        </c:rich>
      </c:tx>
      <c:layout>
        <c:manualLayout>
          <c:xMode val="edge"/>
          <c:yMode val="edge"/>
          <c:x val="0.42395007332615214"/>
          <c:y val="3.844748285756916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988420308099619"/>
          <c:y val="0.22141987548897285"/>
          <c:w val="0.8374486958661419"/>
          <c:h val="0.67006307722581304"/>
        </c:manualLayout>
      </c:layout>
      <c:barChart>
        <c:barDir val="col"/>
        <c:grouping val="clustered"/>
        <c:varyColors val="0"/>
        <c:ser>
          <c:idx val="0"/>
          <c:order val="0"/>
          <c:tx>
            <c:strRef>
              <c:f>Sheet1!$B$1</c:f>
              <c:strCache>
                <c:ptCount val="1"/>
                <c:pt idx="0">
                  <c:v>Female</c:v>
                </c:pt>
              </c:strCache>
            </c:strRef>
          </c:tx>
          <c:spPr>
            <a:solidFill>
              <a:schemeClr val="accent6"/>
            </a:solidFill>
            <a:ln w="38100">
              <a:solidFill>
                <a:schemeClr val="bg2"/>
              </a:solidFill>
            </a:ln>
            <a:effectLst/>
          </c:spPr>
          <c:invertIfNegative val="0"/>
          <c:dPt>
            <c:idx val="0"/>
            <c:invertIfNegative val="0"/>
            <c:bubble3D val="0"/>
            <c:spPr>
              <a:solidFill>
                <a:schemeClr val="accent6"/>
              </a:solidFill>
              <a:ln w="0">
                <a:solidFill>
                  <a:schemeClr val="bg2"/>
                </a:solidFill>
              </a:ln>
              <a:effectLst/>
            </c:spPr>
            <c:extLst>
              <c:ext xmlns:c16="http://schemas.microsoft.com/office/drawing/2014/chart" uri="{C3380CC4-5D6E-409C-BE32-E72D297353CC}">
                <c16:uniqueId val="{00000001-A978-4BE3-925D-8DD4A936DB5C}"/>
              </c:ext>
            </c:extLst>
          </c:dPt>
          <c:dLbls>
            <c:dLbl>
              <c:idx val="0"/>
              <c:tx>
                <c:rich>
                  <a:bodyPr/>
                  <a:lstStyle/>
                  <a:p>
                    <a:fld id="{DA0944A9-23DF-4925-983B-7E48F36927D0}"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978-4BE3-925D-8DD4A936DB5C}"/>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CENTRAL</c:v>
                </c:pt>
              </c:strCache>
            </c:strRef>
          </c:cat>
          <c:val>
            <c:numRef>
              <c:f>Sheet1!$B$2</c:f>
              <c:numCache>
                <c:formatCode>0.0</c:formatCode>
                <c:ptCount val="1"/>
                <c:pt idx="0">
                  <c:v>35.202050745110078</c:v>
                </c:pt>
              </c:numCache>
            </c:numRef>
          </c:val>
          <c:extLst>
            <c:ext xmlns:c16="http://schemas.microsoft.com/office/drawing/2014/chart" uri="{C3380CC4-5D6E-409C-BE32-E72D297353CC}">
              <c16:uniqueId val="{0000000A-A978-4BE3-925D-8DD4A936DB5C}"/>
            </c:ext>
          </c:extLst>
        </c:ser>
        <c:ser>
          <c:idx val="1"/>
          <c:order val="1"/>
          <c:tx>
            <c:strRef>
              <c:f>Sheet1!$C$1</c:f>
              <c:strCache>
                <c:ptCount val="1"/>
                <c:pt idx="0">
                  <c:v>Male</c:v>
                </c:pt>
              </c:strCache>
            </c:strRef>
          </c:tx>
          <c:spPr>
            <a:solidFill>
              <a:schemeClr val="accent2"/>
            </a:solidFill>
            <a:ln w="19050">
              <a:noFill/>
            </a:ln>
            <a:effectLst/>
          </c:spPr>
          <c:invertIfNegative val="0"/>
          <c:dPt>
            <c:idx val="0"/>
            <c:invertIfNegative val="0"/>
            <c:bubble3D val="0"/>
            <c:spPr>
              <a:solidFill>
                <a:srgbClr val="E35205"/>
              </a:solidFill>
              <a:ln w="19050">
                <a:noFill/>
              </a:ln>
              <a:effectLst/>
            </c:spPr>
            <c:extLst>
              <c:ext xmlns:c16="http://schemas.microsoft.com/office/drawing/2014/chart" uri="{C3380CC4-5D6E-409C-BE32-E72D297353CC}">
                <c16:uniqueId val="{0000000C-A978-4BE3-925D-8DD4A936DB5C}"/>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CENTRAL</c:v>
                </c:pt>
              </c:strCache>
            </c:strRef>
          </c:cat>
          <c:val>
            <c:numRef>
              <c:f>Sheet1!$C$2</c:f>
              <c:numCache>
                <c:formatCode>0.0</c:formatCode>
                <c:ptCount val="1"/>
                <c:pt idx="0">
                  <c:v>51.995903081429617</c:v>
                </c:pt>
              </c:numCache>
            </c:numRef>
          </c:val>
          <c:extLst>
            <c:ext xmlns:c16="http://schemas.microsoft.com/office/drawing/2014/chart" uri="{C3380CC4-5D6E-409C-BE32-E72D297353CC}">
              <c16:uniqueId val="{0000000B-A978-4BE3-925D-8DD4A936DB5C}"/>
            </c:ext>
          </c:extLst>
        </c:ser>
        <c:dLbls>
          <c:showLegendKey val="0"/>
          <c:showVal val="0"/>
          <c:showCatName val="0"/>
          <c:showSerName val="0"/>
          <c:showPercent val="0"/>
          <c:showBubbleSize val="0"/>
        </c:dLbls>
        <c:gapWidth val="100"/>
        <c:axId val="1227409736"/>
        <c:axId val="1227411176"/>
      </c:barChart>
      <c:catAx>
        <c:axId val="1227409736"/>
        <c:scaling>
          <c:orientation val="minMax"/>
        </c:scaling>
        <c:delete val="1"/>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b="1" i="0" baseline="0" dirty="0">
                    <a:solidFill>
                      <a:schemeClr val="tx2"/>
                    </a:solidFill>
                  </a:rPr>
                  <a:t>Female              Male</a:t>
                </a:r>
              </a:p>
            </c:rich>
          </c:tx>
          <c:layout>
            <c:manualLayout>
              <c:xMode val="edge"/>
              <c:yMode val="edge"/>
              <c:x val="0.3025187749557664"/>
              <c:y val="0.89148295271478584"/>
            </c:manualLayout>
          </c:layout>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crossAx val="1227411176"/>
        <c:crosses val="autoZero"/>
        <c:auto val="1"/>
        <c:lblAlgn val="ctr"/>
        <c:lblOffset val="100"/>
        <c:noMultiLvlLbl val="0"/>
      </c:catAx>
      <c:valAx>
        <c:axId val="122741117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2"/>
                </a:solidFill>
                <a:latin typeface="+mn-lt"/>
                <a:ea typeface="+mn-ea"/>
                <a:cs typeface="+mn-cs"/>
              </a:defRPr>
            </a:pPr>
            <a:endParaRPr lang="en-US"/>
          </a:p>
        </c:txPr>
        <c:crossAx val="12274097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tx2"/>
                </a:solidFill>
                <a:latin typeface="+mj-lt"/>
              </a:rPr>
              <a:t>Age Group</a:t>
            </a:r>
          </a:p>
        </c:rich>
      </c:tx>
      <c:layout>
        <c:manualLayout>
          <c:xMode val="edge"/>
          <c:yMode val="edge"/>
          <c:x val="0.36278500787381157"/>
          <c:y val="3.6162282901918863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645041940828607"/>
          <c:y val="0.17994035515792331"/>
          <c:w val="0.8374486958661419"/>
          <c:h val="0.66563417830192939"/>
        </c:manualLayout>
      </c:layout>
      <c:barChart>
        <c:barDir val="col"/>
        <c:grouping val="clustered"/>
        <c:varyColors val="0"/>
        <c:ser>
          <c:idx val="0"/>
          <c:order val="0"/>
          <c:tx>
            <c:strRef>
              <c:f>Sheet1!$B$1</c:f>
              <c:strCache>
                <c:ptCount val="1"/>
                <c:pt idx="0">
                  <c:v>Rate</c:v>
                </c:pt>
              </c:strCache>
            </c:strRef>
          </c:tx>
          <c:spPr>
            <a:solidFill>
              <a:schemeClr val="tx2"/>
            </a:solidFill>
            <a:ln w="38100">
              <a:noFill/>
            </a:ln>
            <a:effectLst/>
          </c:spPr>
          <c:invertIfNegative val="0"/>
          <c:dPt>
            <c:idx val="0"/>
            <c:invertIfNegative val="0"/>
            <c:bubble3D val="0"/>
            <c:spPr>
              <a:solidFill>
                <a:schemeClr val="tx2"/>
              </a:solidFill>
              <a:ln w="0">
                <a:noFill/>
              </a:ln>
              <a:effectLst/>
            </c:spPr>
            <c:extLst>
              <c:ext xmlns:c16="http://schemas.microsoft.com/office/drawing/2014/chart" uri="{C3380CC4-5D6E-409C-BE32-E72D297353CC}">
                <c16:uniqueId val="{00000005-5173-4DE0-8A0E-86069C95F3AF}"/>
              </c:ext>
            </c:extLst>
          </c:dPt>
          <c:dPt>
            <c:idx val="1"/>
            <c:invertIfNegative val="0"/>
            <c:bubble3D val="0"/>
            <c:spPr>
              <a:solidFill>
                <a:schemeClr val="tx2"/>
              </a:solidFill>
              <a:ln w="0">
                <a:noFill/>
              </a:ln>
              <a:effectLst/>
            </c:spPr>
            <c:extLst>
              <c:ext xmlns:c16="http://schemas.microsoft.com/office/drawing/2014/chart" uri="{C3380CC4-5D6E-409C-BE32-E72D297353CC}">
                <c16:uniqueId val="{00000001-5173-4DE0-8A0E-86069C95F3AF}"/>
              </c:ext>
            </c:extLst>
          </c:dPt>
          <c:dPt>
            <c:idx val="2"/>
            <c:invertIfNegative val="0"/>
            <c:bubble3D val="0"/>
            <c:spPr>
              <a:solidFill>
                <a:schemeClr val="tx2"/>
              </a:solidFill>
              <a:ln w="0">
                <a:noFill/>
              </a:ln>
              <a:effectLst/>
            </c:spPr>
            <c:extLst>
              <c:ext xmlns:c16="http://schemas.microsoft.com/office/drawing/2014/chart" uri="{C3380CC4-5D6E-409C-BE32-E72D297353CC}">
                <c16:uniqueId val="{00000002-5173-4DE0-8A0E-86069C95F3AF}"/>
              </c:ext>
            </c:extLst>
          </c:dPt>
          <c:dPt>
            <c:idx val="3"/>
            <c:invertIfNegative val="0"/>
            <c:bubble3D val="0"/>
            <c:spPr>
              <a:solidFill>
                <a:schemeClr val="tx2"/>
              </a:solidFill>
              <a:ln w="0">
                <a:noFill/>
              </a:ln>
              <a:effectLst/>
            </c:spPr>
            <c:extLst>
              <c:ext xmlns:c16="http://schemas.microsoft.com/office/drawing/2014/chart" uri="{C3380CC4-5D6E-409C-BE32-E72D297353CC}">
                <c16:uniqueId val="{00000003-5173-4DE0-8A0E-86069C95F3AF}"/>
              </c:ext>
            </c:extLst>
          </c:dPt>
          <c:dPt>
            <c:idx val="4"/>
            <c:invertIfNegative val="0"/>
            <c:bubble3D val="0"/>
            <c:spPr>
              <a:solidFill>
                <a:schemeClr val="tx2"/>
              </a:solidFill>
              <a:ln w="0">
                <a:noFill/>
              </a:ln>
              <a:effectLst/>
            </c:spPr>
            <c:extLst>
              <c:ext xmlns:c16="http://schemas.microsoft.com/office/drawing/2014/chart" uri="{C3380CC4-5D6E-409C-BE32-E72D297353CC}">
                <c16:uniqueId val="{00000004-5173-4DE0-8A0E-86069C95F3AF}"/>
              </c:ext>
            </c:extLst>
          </c:dPt>
          <c:dLbls>
            <c:dLbl>
              <c:idx val="0"/>
              <c:tx>
                <c:rich>
                  <a:bodyPr/>
                  <a:lstStyle/>
                  <a:p>
                    <a:fld id="{DA0944A9-23DF-4925-983B-7E48F36927D0}"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5173-4DE0-8A0E-86069C95F3AF}"/>
                </c:ext>
              </c:extLst>
            </c:dLbl>
            <c:dLbl>
              <c:idx val="1"/>
              <c:tx>
                <c:rich>
                  <a:bodyPr/>
                  <a:lstStyle/>
                  <a:p>
                    <a:fld id="{4ADF5C27-BE1F-4A2D-BDEA-A18080C0C841}"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173-4DE0-8A0E-86069C95F3AF}"/>
                </c:ext>
              </c:extLst>
            </c:dLbl>
            <c:dLbl>
              <c:idx val="2"/>
              <c:tx>
                <c:rich>
                  <a:bodyPr/>
                  <a:lstStyle/>
                  <a:p>
                    <a:fld id="{47269162-2730-4A9C-AFE8-D6E6C7CEFC4B}"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5173-4DE0-8A0E-86069C95F3AF}"/>
                </c:ext>
              </c:extLst>
            </c:dLbl>
            <c:dLbl>
              <c:idx val="3"/>
              <c:tx>
                <c:rich>
                  <a:bodyPr/>
                  <a:lstStyle/>
                  <a:p>
                    <a:fld id="{C52FCAFE-2BE6-4D71-A1BD-44AE05A2F0F9}"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5173-4DE0-8A0E-86069C95F3AF}"/>
                </c:ext>
              </c:extLst>
            </c:dLbl>
            <c:dLbl>
              <c:idx val="4"/>
              <c:tx>
                <c:rich>
                  <a:bodyPr/>
                  <a:lstStyle/>
                  <a:p>
                    <a:fld id="{DA02426A-7D22-44EE-A291-6E08DE182BEF}"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5173-4DE0-8A0E-86069C95F3AF}"/>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  &lt;2</c:v>
                </c:pt>
                <c:pt idx="1">
                  <c:v>  2-12</c:v>
                </c:pt>
                <c:pt idx="2">
                  <c:v>13-18</c:v>
                </c:pt>
                <c:pt idx="3">
                  <c:v>19-24</c:v>
                </c:pt>
                <c:pt idx="4">
                  <c:v>25-34</c:v>
                </c:pt>
                <c:pt idx="5">
                  <c:v>35-44</c:v>
                </c:pt>
                <c:pt idx="6">
                  <c:v>45-54</c:v>
                </c:pt>
                <c:pt idx="7">
                  <c:v>55-64</c:v>
                </c:pt>
                <c:pt idx="8">
                  <c:v>65+</c:v>
                </c:pt>
              </c:strCache>
            </c:strRef>
          </c:cat>
          <c:val>
            <c:numRef>
              <c:f>Sheet1!$B$2:$B$10</c:f>
              <c:numCache>
                <c:formatCode>0.0</c:formatCode>
                <c:ptCount val="9"/>
                <c:pt idx="0">
                  <c:v>0</c:v>
                </c:pt>
                <c:pt idx="1">
                  <c:v>0</c:v>
                </c:pt>
                <c:pt idx="2">
                  <c:v>2.8124648441894475</c:v>
                </c:pt>
                <c:pt idx="3">
                  <c:v>6.542433130881375</c:v>
                </c:pt>
                <c:pt idx="4">
                  <c:v>69.890841540909122</c:v>
                </c:pt>
                <c:pt idx="5">
                  <c:v>86.774101268236862</c:v>
                </c:pt>
                <c:pt idx="6">
                  <c:v>69.224582870987774</c:v>
                </c:pt>
                <c:pt idx="7">
                  <c:v>66.373227136169916</c:v>
                </c:pt>
                <c:pt idx="8">
                  <c:v>41.417063830298083</c:v>
                </c:pt>
              </c:numCache>
            </c:numRef>
          </c:val>
          <c:extLst>
            <c:ext xmlns:c16="http://schemas.microsoft.com/office/drawing/2014/chart" uri="{C3380CC4-5D6E-409C-BE32-E72D297353CC}">
              <c16:uniqueId val="{00000000-5173-4DE0-8A0E-86069C95F3AF}"/>
            </c:ext>
          </c:extLst>
        </c:ser>
        <c:dLbls>
          <c:showLegendKey val="0"/>
          <c:showVal val="0"/>
          <c:showCatName val="0"/>
          <c:showSerName val="0"/>
          <c:showPercent val="0"/>
          <c:showBubbleSize val="0"/>
        </c:dLbls>
        <c:gapWidth val="100"/>
        <c:axId val="1227409736"/>
        <c:axId val="1227411176"/>
      </c:barChart>
      <c:catAx>
        <c:axId val="122740973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2"/>
                </a:solidFill>
                <a:latin typeface="+mn-lt"/>
                <a:ea typeface="+mn-ea"/>
                <a:cs typeface="+mn-cs"/>
              </a:defRPr>
            </a:pPr>
            <a:endParaRPr lang="en-US"/>
          </a:p>
        </c:txPr>
        <c:crossAx val="1227411176"/>
        <c:crosses val="autoZero"/>
        <c:auto val="1"/>
        <c:lblAlgn val="ctr"/>
        <c:lblOffset val="100"/>
        <c:noMultiLvlLbl val="0"/>
      </c:catAx>
      <c:valAx>
        <c:axId val="122741117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2"/>
                </a:solidFill>
                <a:latin typeface="+mn-lt"/>
                <a:ea typeface="+mn-ea"/>
                <a:cs typeface="+mn-cs"/>
              </a:defRPr>
            </a:pPr>
            <a:endParaRPr lang="en-US"/>
          </a:p>
        </c:txPr>
        <c:crossAx val="12274097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tx2"/>
                </a:solidFill>
                <a:latin typeface="+mj-lt"/>
              </a:rPr>
              <a:t>Race</a:t>
            </a:r>
          </a:p>
        </c:rich>
      </c:tx>
      <c:layout>
        <c:manualLayout>
          <c:xMode val="edge"/>
          <c:yMode val="edge"/>
          <c:x val="0.42738385699886228"/>
          <c:y val="2.477360873873671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988420308099619"/>
          <c:y val="0.18853338961726923"/>
          <c:w val="0.8374486958661419"/>
          <c:h val="0.70679668470747248"/>
        </c:manualLayout>
      </c:layout>
      <c:barChart>
        <c:barDir val="col"/>
        <c:grouping val="clustered"/>
        <c:varyColors val="0"/>
        <c:ser>
          <c:idx val="0"/>
          <c:order val="0"/>
          <c:tx>
            <c:strRef>
              <c:f>Sheet1!$A$1</c:f>
              <c:strCache>
                <c:ptCount val="1"/>
                <c:pt idx="0">
                  <c:v>BLACK</c:v>
                </c:pt>
              </c:strCache>
            </c:strRef>
          </c:tx>
          <c:spPr>
            <a:solidFill>
              <a:schemeClr val="accent6"/>
            </a:solidFill>
            <a:ln w="38100">
              <a:solidFill>
                <a:schemeClr val="bg2"/>
              </a:solidFill>
            </a:ln>
            <a:effectLst/>
          </c:spPr>
          <c:invertIfNegative val="0"/>
          <c:dPt>
            <c:idx val="0"/>
            <c:invertIfNegative val="0"/>
            <c:bubble3D val="0"/>
            <c:spPr>
              <a:solidFill>
                <a:schemeClr val="accent6"/>
              </a:solidFill>
              <a:ln w="0">
                <a:solidFill>
                  <a:schemeClr val="bg2"/>
                </a:solidFill>
              </a:ln>
              <a:effectLst/>
            </c:spPr>
            <c:extLst>
              <c:ext xmlns:c16="http://schemas.microsoft.com/office/drawing/2014/chart" uri="{C3380CC4-5D6E-409C-BE32-E72D297353CC}">
                <c16:uniqueId val="{00000001-59C6-4BEC-877F-2B05EF7E1422}"/>
              </c:ext>
            </c:extLst>
          </c:dPt>
          <c:dLbls>
            <c:dLbl>
              <c:idx val="0"/>
              <c:tx>
                <c:rich>
                  <a:bodyPr/>
                  <a:lstStyle/>
                  <a:p>
                    <a:fld id="{DA0944A9-23DF-4925-983B-7E48F36927D0}"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9C6-4BEC-877F-2B05EF7E1422}"/>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Sheet1!$A$2</c:f>
              <c:numCache>
                <c:formatCode>0.0</c:formatCode>
                <c:ptCount val="1"/>
                <c:pt idx="0">
                  <c:v>25.41672844343719</c:v>
                </c:pt>
              </c:numCache>
            </c:numRef>
          </c:val>
          <c:extLst>
            <c:ext xmlns:c15="http://schemas.microsoft.com/office/drawing/2012/chart" uri="{02D57815-91ED-43cb-92C2-25804820EDAC}">
              <c15:filteredCategoryTitle>
                <c15:cat>
                  <c:multiLvlStrRef>
                    <c:extLst>
                      <c:ext uri="{02D57815-91ED-43cb-92C2-25804820EDAC}">
                        <c15:formulaRef>
                          <c15:sqref>Sheet1!#REF!</c15:sqref>
                        </c15:formulaRef>
                      </c:ext>
                    </c:extLst>
                  </c:multiLvlStrRef>
                </c15:cat>
              </c15:filteredCategoryTitle>
            </c:ext>
            <c:ext xmlns:c16="http://schemas.microsoft.com/office/drawing/2014/chart" uri="{C3380CC4-5D6E-409C-BE32-E72D297353CC}">
              <c16:uniqueId val="{0000000A-59C6-4BEC-877F-2B05EF7E1422}"/>
            </c:ext>
          </c:extLst>
        </c:ser>
        <c:ser>
          <c:idx val="1"/>
          <c:order val="1"/>
          <c:tx>
            <c:strRef>
              <c:f>Sheet1!$B$1</c:f>
              <c:strCache>
                <c:ptCount val="1"/>
                <c:pt idx="0">
                  <c:v>OTHER</c:v>
                </c:pt>
              </c:strCache>
            </c:strRef>
          </c:tx>
          <c:spPr>
            <a:solidFill>
              <a:schemeClr val="tx2"/>
            </a:solidFill>
            <a:ln w="19050">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Sheet1!$B$2</c:f>
              <c:numCache>
                <c:formatCode>0.0</c:formatCode>
                <c:ptCount val="1"/>
                <c:pt idx="0">
                  <c:v>4.3875043875043875</c:v>
                </c:pt>
              </c:numCache>
            </c:numRef>
          </c:val>
          <c:extLst>
            <c:ext xmlns:c15="http://schemas.microsoft.com/office/drawing/2012/chart" uri="{02D57815-91ED-43cb-92C2-25804820EDAC}">
              <c15:filteredCategoryTitle>
                <c15:cat>
                  <c:multiLvlStrRef>
                    <c:extLst>
                      <c:ext uri="{02D57815-91ED-43cb-92C2-25804820EDAC}">
                        <c15:formulaRef>
                          <c15:sqref>Sheet1!#REF!</c15:sqref>
                        </c15:formulaRef>
                      </c:ext>
                    </c:extLst>
                  </c:multiLvlStrRef>
                </c15:cat>
              </c15:filteredCategoryTitle>
            </c:ext>
            <c:ext xmlns:c16="http://schemas.microsoft.com/office/drawing/2014/chart" uri="{C3380CC4-5D6E-409C-BE32-E72D297353CC}">
              <c16:uniqueId val="{0000000B-59C6-4BEC-877F-2B05EF7E1422}"/>
            </c:ext>
          </c:extLst>
        </c:ser>
        <c:ser>
          <c:idx val="2"/>
          <c:order val="2"/>
          <c:tx>
            <c:strRef>
              <c:f>Sheet1!$C$1</c:f>
              <c:strCache>
                <c:ptCount val="1"/>
                <c:pt idx="0">
                  <c:v>WHITE</c:v>
                </c:pt>
              </c:strCache>
            </c:strRef>
          </c:tx>
          <c:spPr>
            <a:solidFill>
              <a:srgbClr val="E35205"/>
            </a:solidFill>
            <a:ln w="19050">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Sheet1!$C$2</c:f>
              <c:numCache>
                <c:formatCode>0.0</c:formatCode>
                <c:ptCount val="1"/>
                <c:pt idx="0">
                  <c:v>24.857259072899563</c:v>
                </c:pt>
              </c:numCache>
            </c:numRef>
          </c:val>
          <c:extLst>
            <c:ext xmlns:c15="http://schemas.microsoft.com/office/drawing/2012/chart" uri="{02D57815-91ED-43cb-92C2-25804820EDAC}">
              <c15:filteredCategoryTitle>
                <c15:cat>
                  <c:multiLvlStrRef>
                    <c:extLst>
                      <c:ext uri="{02D57815-91ED-43cb-92C2-25804820EDAC}">
                        <c15:formulaRef>
                          <c15:sqref>Sheet1!#REF!</c15:sqref>
                        </c15:formulaRef>
                      </c:ext>
                    </c:extLst>
                  </c:multiLvlStrRef>
                </c15:cat>
              </c15:filteredCategoryTitle>
            </c:ext>
            <c:ext xmlns:c16="http://schemas.microsoft.com/office/drawing/2014/chart" uri="{C3380CC4-5D6E-409C-BE32-E72D297353CC}">
              <c16:uniqueId val="{0000000C-59C6-4BEC-877F-2B05EF7E1422}"/>
            </c:ext>
          </c:extLst>
        </c:ser>
        <c:dLbls>
          <c:dLblPos val="outEnd"/>
          <c:showLegendKey val="0"/>
          <c:showVal val="1"/>
          <c:showCatName val="0"/>
          <c:showSerName val="0"/>
          <c:showPercent val="0"/>
          <c:showBubbleSize val="0"/>
        </c:dLbls>
        <c:gapWidth val="100"/>
        <c:axId val="1227409736"/>
        <c:axId val="1227411176"/>
      </c:barChart>
      <c:catAx>
        <c:axId val="1227409736"/>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b="1" i="0" baseline="0" dirty="0">
                    <a:solidFill>
                      <a:schemeClr val="tx2"/>
                    </a:solidFill>
                  </a:rPr>
                  <a:t>Black       Other       White</a:t>
                </a:r>
              </a:p>
            </c:rich>
          </c:tx>
          <c:layout>
            <c:manualLayout>
              <c:xMode val="edge"/>
              <c:yMode val="edge"/>
              <c:x val="0.2331090288502719"/>
              <c:y val="0.87837139631021099"/>
            </c:manualLayout>
          </c:layout>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2"/>
                </a:solidFill>
                <a:latin typeface="+mn-lt"/>
                <a:ea typeface="+mn-ea"/>
                <a:cs typeface="+mn-cs"/>
              </a:defRPr>
            </a:pPr>
            <a:endParaRPr lang="en-US"/>
          </a:p>
        </c:txPr>
        <c:crossAx val="1227411176"/>
        <c:crosses val="autoZero"/>
        <c:auto val="1"/>
        <c:lblAlgn val="ctr"/>
        <c:lblOffset val="100"/>
        <c:noMultiLvlLbl val="0"/>
      </c:catAx>
      <c:valAx>
        <c:axId val="122741117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2"/>
                </a:solidFill>
                <a:latin typeface="+mn-lt"/>
                <a:ea typeface="+mn-ea"/>
                <a:cs typeface="+mn-cs"/>
              </a:defRPr>
            </a:pPr>
            <a:endParaRPr lang="en-US"/>
          </a:p>
        </c:txPr>
        <c:crossAx val="12274097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tx2"/>
                </a:solidFill>
                <a:latin typeface="+mj-lt"/>
              </a:rPr>
              <a:t>Sex</a:t>
            </a:r>
          </a:p>
        </c:rich>
      </c:tx>
      <c:layout>
        <c:manualLayout>
          <c:xMode val="edge"/>
          <c:yMode val="edge"/>
          <c:x val="0.42395007332615214"/>
          <c:y val="3.844748285756916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988420308099619"/>
          <c:y val="0.22141987548897285"/>
          <c:w val="0.8374486958661419"/>
          <c:h val="0.67006307722581304"/>
        </c:manualLayout>
      </c:layout>
      <c:barChart>
        <c:barDir val="col"/>
        <c:grouping val="clustered"/>
        <c:varyColors val="0"/>
        <c:ser>
          <c:idx val="0"/>
          <c:order val="0"/>
          <c:tx>
            <c:strRef>
              <c:f>Sheet1!$B$1</c:f>
              <c:strCache>
                <c:ptCount val="1"/>
                <c:pt idx="0">
                  <c:v>Female</c:v>
                </c:pt>
              </c:strCache>
            </c:strRef>
          </c:tx>
          <c:spPr>
            <a:solidFill>
              <a:schemeClr val="accent6"/>
            </a:solidFill>
            <a:ln w="38100">
              <a:solidFill>
                <a:schemeClr val="bg2"/>
              </a:solidFill>
            </a:ln>
            <a:effectLst/>
          </c:spPr>
          <c:invertIfNegative val="0"/>
          <c:dPt>
            <c:idx val="0"/>
            <c:invertIfNegative val="0"/>
            <c:bubble3D val="0"/>
            <c:spPr>
              <a:solidFill>
                <a:schemeClr val="accent6"/>
              </a:solidFill>
              <a:ln w="0">
                <a:solidFill>
                  <a:schemeClr val="bg2"/>
                </a:solidFill>
              </a:ln>
              <a:effectLst/>
            </c:spPr>
            <c:extLst>
              <c:ext xmlns:c16="http://schemas.microsoft.com/office/drawing/2014/chart" uri="{C3380CC4-5D6E-409C-BE32-E72D297353CC}">
                <c16:uniqueId val="{00000001-A978-4BE3-925D-8DD4A936DB5C}"/>
              </c:ext>
            </c:extLst>
          </c:dPt>
          <c:dLbls>
            <c:dLbl>
              <c:idx val="0"/>
              <c:tx>
                <c:rich>
                  <a:bodyPr/>
                  <a:lstStyle/>
                  <a:p>
                    <a:fld id="{DA0944A9-23DF-4925-983B-7E48F36927D0}"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978-4BE3-925D-8DD4A936DB5C}"/>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KANSAS CITY</c:v>
                </c:pt>
              </c:strCache>
            </c:strRef>
          </c:cat>
          <c:val>
            <c:numRef>
              <c:f>Sheet1!$B$2</c:f>
              <c:numCache>
                <c:formatCode>0.0</c:formatCode>
                <c:ptCount val="1"/>
                <c:pt idx="0">
                  <c:v>22.844970633407684</c:v>
                </c:pt>
              </c:numCache>
            </c:numRef>
          </c:val>
          <c:extLst>
            <c:ext xmlns:c16="http://schemas.microsoft.com/office/drawing/2014/chart" uri="{C3380CC4-5D6E-409C-BE32-E72D297353CC}">
              <c16:uniqueId val="{0000000A-A978-4BE3-925D-8DD4A936DB5C}"/>
            </c:ext>
          </c:extLst>
        </c:ser>
        <c:ser>
          <c:idx val="1"/>
          <c:order val="1"/>
          <c:tx>
            <c:strRef>
              <c:f>Sheet1!$C$1</c:f>
              <c:strCache>
                <c:ptCount val="1"/>
                <c:pt idx="0">
                  <c:v>Male</c:v>
                </c:pt>
              </c:strCache>
            </c:strRef>
          </c:tx>
          <c:spPr>
            <a:solidFill>
              <a:schemeClr val="accent2"/>
            </a:solidFill>
            <a:ln w="19050">
              <a:noFill/>
            </a:ln>
            <a:effectLst/>
          </c:spPr>
          <c:invertIfNegative val="0"/>
          <c:dPt>
            <c:idx val="0"/>
            <c:invertIfNegative val="0"/>
            <c:bubble3D val="0"/>
            <c:spPr>
              <a:solidFill>
                <a:srgbClr val="E35205"/>
              </a:solidFill>
              <a:ln w="19050">
                <a:noFill/>
              </a:ln>
              <a:effectLst/>
            </c:spPr>
            <c:extLst>
              <c:ext xmlns:c16="http://schemas.microsoft.com/office/drawing/2014/chart" uri="{C3380CC4-5D6E-409C-BE32-E72D297353CC}">
                <c16:uniqueId val="{0000000C-A978-4BE3-925D-8DD4A936DB5C}"/>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KANSAS CITY</c:v>
                </c:pt>
              </c:strCache>
            </c:strRef>
          </c:cat>
          <c:val>
            <c:numRef>
              <c:f>Sheet1!$C$2</c:f>
              <c:numCache>
                <c:formatCode>0.0</c:formatCode>
                <c:ptCount val="1"/>
                <c:pt idx="0">
                  <c:v>38.138397514273862</c:v>
                </c:pt>
              </c:numCache>
            </c:numRef>
          </c:val>
          <c:extLst>
            <c:ext xmlns:c16="http://schemas.microsoft.com/office/drawing/2014/chart" uri="{C3380CC4-5D6E-409C-BE32-E72D297353CC}">
              <c16:uniqueId val="{0000000B-A978-4BE3-925D-8DD4A936DB5C}"/>
            </c:ext>
          </c:extLst>
        </c:ser>
        <c:dLbls>
          <c:showLegendKey val="0"/>
          <c:showVal val="0"/>
          <c:showCatName val="0"/>
          <c:showSerName val="0"/>
          <c:showPercent val="0"/>
          <c:showBubbleSize val="0"/>
        </c:dLbls>
        <c:gapWidth val="100"/>
        <c:axId val="1227409736"/>
        <c:axId val="1227411176"/>
      </c:barChart>
      <c:catAx>
        <c:axId val="1227409736"/>
        <c:scaling>
          <c:orientation val="minMax"/>
        </c:scaling>
        <c:delete val="1"/>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b="1" i="0" baseline="0" dirty="0">
                    <a:solidFill>
                      <a:schemeClr val="tx2"/>
                    </a:solidFill>
                  </a:rPr>
                  <a:t>Female              Male</a:t>
                </a:r>
              </a:p>
            </c:rich>
          </c:tx>
          <c:layout>
            <c:manualLayout>
              <c:xMode val="edge"/>
              <c:yMode val="edge"/>
              <c:x val="0.3025187749557664"/>
              <c:y val="0.89148295271478584"/>
            </c:manualLayout>
          </c:layout>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crossAx val="1227411176"/>
        <c:crosses val="autoZero"/>
        <c:auto val="1"/>
        <c:lblAlgn val="ctr"/>
        <c:lblOffset val="100"/>
        <c:noMultiLvlLbl val="0"/>
      </c:catAx>
      <c:valAx>
        <c:axId val="122741117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2"/>
                </a:solidFill>
                <a:latin typeface="+mn-lt"/>
                <a:ea typeface="+mn-ea"/>
                <a:cs typeface="+mn-cs"/>
              </a:defRPr>
            </a:pPr>
            <a:endParaRPr lang="en-US"/>
          </a:p>
        </c:txPr>
        <c:crossAx val="12274097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tx2"/>
                </a:solidFill>
                <a:latin typeface="+mj-lt"/>
              </a:rPr>
              <a:t>Age Group</a:t>
            </a:r>
          </a:p>
        </c:rich>
      </c:tx>
      <c:layout>
        <c:manualLayout>
          <c:xMode val="edge"/>
          <c:yMode val="edge"/>
          <c:x val="0.36278500787381157"/>
          <c:y val="3.6162282901918863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645041940828607"/>
          <c:y val="0.17994035515792331"/>
          <c:w val="0.8374486958661419"/>
          <c:h val="0.66563417830192939"/>
        </c:manualLayout>
      </c:layout>
      <c:barChart>
        <c:barDir val="col"/>
        <c:grouping val="clustered"/>
        <c:varyColors val="0"/>
        <c:ser>
          <c:idx val="0"/>
          <c:order val="0"/>
          <c:tx>
            <c:strRef>
              <c:f>Sheet1!$B$1</c:f>
              <c:strCache>
                <c:ptCount val="1"/>
                <c:pt idx="0">
                  <c:v>Rate</c:v>
                </c:pt>
              </c:strCache>
            </c:strRef>
          </c:tx>
          <c:spPr>
            <a:solidFill>
              <a:srgbClr val="00818A"/>
            </a:solidFill>
            <a:ln w="38100">
              <a:noFill/>
            </a:ln>
            <a:effectLst/>
          </c:spPr>
          <c:invertIfNegative val="0"/>
          <c:dPt>
            <c:idx val="0"/>
            <c:invertIfNegative val="0"/>
            <c:bubble3D val="0"/>
            <c:spPr>
              <a:solidFill>
                <a:srgbClr val="00818A"/>
              </a:solidFill>
              <a:ln w="0">
                <a:noFill/>
              </a:ln>
              <a:effectLst/>
            </c:spPr>
            <c:extLst>
              <c:ext xmlns:c16="http://schemas.microsoft.com/office/drawing/2014/chart" uri="{C3380CC4-5D6E-409C-BE32-E72D297353CC}">
                <c16:uniqueId val="{00000005-5173-4DE0-8A0E-86069C95F3AF}"/>
              </c:ext>
            </c:extLst>
          </c:dPt>
          <c:dPt>
            <c:idx val="1"/>
            <c:invertIfNegative val="0"/>
            <c:bubble3D val="0"/>
            <c:spPr>
              <a:solidFill>
                <a:srgbClr val="00818A"/>
              </a:solidFill>
              <a:ln w="0">
                <a:noFill/>
              </a:ln>
              <a:effectLst/>
            </c:spPr>
            <c:extLst>
              <c:ext xmlns:c16="http://schemas.microsoft.com/office/drawing/2014/chart" uri="{C3380CC4-5D6E-409C-BE32-E72D297353CC}">
                <c16:uniqueId val="{00000001-5173-4DE0-8A0E-86069C95F3AF}"/>
              </c:ext>
            </c:extLst>
          </c:dPt>
          <c:dPt>
            <c:idx val="2"/>
            <c:invertIfNegative val="0"/>
            <c:bubble3D val="0"/>
            <c:spPr>
              <a:solidFill>
                <a:srgbClr val="00818A"/>
              </a:solidFill>
              <a:ln w="0">
                <a:noFill/>
              </a:ln>
              <a:effectLst/>
            </c:spPr>
            <c:extLst>
              <c:ext xmlns:c16="http://schemas.microsoft.com/office/drawing/2014/chart" uri="{C3380CC4-5D6E-409C-BE32-E72D297353CC}">
                <c16:uniqueId val="{00000002-5173-4DE0-8A0E-86069C95F3AF}"/>
              </c:ext>
            </c:extLst>
          </c:dPt>
          <c:dPt>
            <c:idx val="3"/>
            <c:invertIfNegative val="0"/>
            <c:bubble3D val="0"/>
            <c:spPr>
              <a:solidFill>
                <a:srgbClr val="00818A"/>
              </a:solidFill>
              <a:ln w="0">
                <a:noFill/>
              </a:ln>
              <a:effectLst/>
            </c:spPr>
            <c:extLst>
              <c:ext xmlns:c16="http://schemas.microsoft.com/office/drawing/2014/chart" uri="{C3380CC4-5D6E-409C-BE32-E72D297353CC}">
                <c16:uniqueId val="{00000003-5173-4DE0-8A0E-86069C95F3AF}"/>
              </c:ext>
            </c:extLst>
          </c:dPt>
          <c:dPt>
            <c:idx val="4"/>
            <c:invertIfNegative val="0"/>
            <c:bubble3D val="0"/>
            <c:spPr>
              <a:solidFill>
                <a:srgbClr val="00818A"/>
              </a:solidFill>
              <a:ln w="0">
                <a:noFill/>
              </a:ln>
              <a:effectLst/>
            </c:spPr>
            <c:extLst>
              <c:ext xmlns:c16="http://schemas.microsoft.com/office/drawing/2014/chart" uri="{C3380CC4-5D6E-409C-BE32-E72D297353CC}">
                <c16:uniqueId val="{00000004-5173-4DE0-8A0E-86069C95F3AF}"/>
              </c:ext>
            </c:extLst>
          </c:dPt>
          <c:dLbls>
            <c:dLbl>
              <c:idx val="0"/>
              <c:tx>
                <c:rich>
                  <a:bodyPr/>
                  <a:lstStyle/>
                  <a:p>
                    <a:fld id="{DA0944A9-23DF-4925-983B-7E48F36927D0}"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5173-4DE0-8A0E-86069C95F3AF}"/>
                </c:ext>
              </c:extLst>
            </c:dLbl>
            <c:dLbl>
              <c:idx val="1"/>
              <c:tx>
                <c:rich>
                  <a:bodyPr/>
                  <a:lstStyle/>
                  <a:p>
                    <a:fld id="{4ADF5C27-BE1F-4A2D-BDEA-A18080C0C841}"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173-4DE0-8A0E-86069C95F3AF}"/>
                </c:ext>
              </c:extLst>
            </c:dLbl>
            <c:dLbl>
              <c:idx val="2"/>
              <c:tx>
                <c:rich>
                  <a:bodyPr/>
                  <a:lstStyle/>
                  <a:p>
                    <a:fld id="{47269162-2730-4A9C-AFE8-D6E6C7CEFC4B}"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5173-4DE0-8A0E-86069C95F3AF}"/>
                </c:ext>
              </c:extLst>
            </c:dLbl>
            <c:dLbl>
              <c:idx val="3"/>
              <c:tx>
                <c:rich>
                  <a:bodyPr/>
                  <a:lstStyle/>
                  <a:p>
                    <a:fld id="{C52FCAFE-2BE6-4D71-A1BD-44AE05A2F0F9}"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5173-4DE0-8A0E-86069C95F3AF}"/>
                </c:ext>
              </c:extLst>
            </c:dLbl>
            <c:dLbl>
              <c:idx val="4"/>
              <c:tx>
                <c:rich>
                  <a:bodyPr/>
                  <a:lstStyle/>
                  <a:p>
                    <a:fld id="{DA02426A-7D22-44EE-A291-6E08DE182BEF}"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5173-4DE0-8A0E-86069C95F3AF}"/>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  &lt;2</c:v>
                </c:pt>
                <c:pt idx="1">
                  <c:v>  2-12</c:v>
                </c:pt>
                <c:pt idx="2">
                  <c:v>13-18</c:v>
                </c:pt>
                <c:pt idx="3">
                  <c:v>19-24</c:v>
                </c:pt>
                <c:pt idx="4">
                  <c:v>25-34</c:v>
                </c:pt>
                <c:pt idx="5">
                  <c:v>35-44</c:v>
                </c:pt>
                <c:pt idx="6">
                  <c:v>45-54</c:v>
                </c:pt>
                <c:pt idx="7">
                  <c:v>55-64</c:v>
                </c:pt>
                <c:pt idx="8">
                  <c:v>65+</c:v>
                </c:pt>
              </c:strCache>
            </c:strRef>
          </c:cat>
          <c:val>
            <c:numRef>
              <c:f>Sheet1!$B$2:$B$10</c:f>
              <c:numCache>
                <c:formatCode>0.0</c:formatCode>
                <c:ptCount val="9"/>
                <c:pt idx="0">
                  <c:v>0</c:v>
                </c:pt>
                <c:pt idx="1">
                  <c:v>0</c:v>
                </c:pt>
                <c:pt idx="2">
                  <c:v>0</c:v>
                </c:pt>
                <c:pt idx="3">
                  <c:v>6.4836827317916583</c:v>
                </c:pt>
                <c:pt idx="4">
                  <c:v>35.62658949399281</c:v>
                </c:pt>
                <c:pt idx="5">
                  <c:v>50.377542039190253</c:v>
                </c:pt>
                <c:pt idx="6">
                  <c:v>33.694725784393398</c:v>
                </c:pt>
                <c:pt idx="7">
                  <c:v>64.807590667706947</c:v>
                </c:pt>
                <c:pt idx="8">
                  <c:v>35.621449889284683</c:v>
                </c:pt>
              </c:numCache>
            </c:numRef>
          </c:val>
          <c:extLst>
            <c:ext xmlns:c16="http://schemas.microsoft.com/office/drawing/2014/chart" uri="{C3380CC4-5D6E-409C-BE32-E72D297353CC}">
              <c16:uniqueId val="{00000000-5173-4DE0-8A0E-86069C95F3AF}"/>
            </c:ext>
          </c:extLst>
        </c:ser>
        <c:dLbls>
          <c:showLegendKey val="0"/>
          <c:showVal val="0"/>
          <c:showCatName val="0"/>
          <c:showSerName val="0"/>
          <c:showPercent val="0"/>
          <c:showBubbleSize val="0"/>
        </c:dLbls>
        <c:gapWidth val="100"/>
        <c:axId val="1227409736"/>
        <c:axId val="1227411176"/>
      </c:barChart>
      <c:catAx>
        <c:axId val="122740973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2"/>
                </a:solidFill>
                <a:latin typeface="+mn-lt"/>
                <a:ea typeface="+mn-ea"/>
                <a:cs typeface="+mn-cs"/>
              </a:defRPr>
            </a:pPr>
            <a:endParaRPr lang="en-US"/>
          </a:p>
        </c:txPr>
        <c:crossAx val="1227411176"/>
        <c:crosses val="autoZero"/>
        <c:auto val="1"/>
        <c:lblAlgn val="ctr"/>
        <c:lblOffset val="100"/>
        <c:noMultiLvlLbl val="0"/>
      </c:catAx>
      <c:valAx>
        <c:axId val="122741117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2"/>
                </a:solidFill>
                <a:latin typeface="+mn-lt"/>
                <a:ea typeface="+mn-ea"/>
                <a:cs typeface="+mn-cs"/>
              </a:defRPr>
            </a:pPr>
            <a:endParaRPr lang="en-US"/>
          </a:p>
        </c:txPr>
        <c:crossAx val="12274097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tx2"/>
                </a:solidFill>
                <a:latin typeface="+mj-lt"/>
              </a:rPr>
              <a:t>Race</a:t>
            </a:r>
          </a:p>
        </c:rich>
      </c:tx>
      <c:layout>
        <c:manualLayout>
          <c:xMode val="edge"/>
          <c:yMode val="edge"/>
          <c:x val="0.42738385699886228"/>
          <c:y val="2.477360873873671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988420308099619"/>
          <c:y val="0.18853338961726923"/>
          <c:w val="0.8374486958661419"/>
          <c:h val="0.70679668470747248"/>
        </c:manualLayout>
      </c:layout>
      <c:barChart>
        <c:barDir val="col"/>
        <c:grouping val="clustered"/>
        <c:varyColors val="0"/>
        <c:ser>
          <c:idx val="0"/>
          <c:order val="0"/>
          <c:tx>
            <c:strRef>
              <c:f>Sheet1!$A$1</c:f>
              <c:strCache>
                <c:ptCount val="1"/>
                <c:pt idx="0">
                  <c:v>BLACK</c:v>
                </c:pt>
              </c:strCache>
            </c:strRef>
          </c:tx>
          <c:spPr>
            <a:solidFill>
              <a:schemeClr val="accent6"/>
            </a:solidFill>
            <a:ln w="38100">
              <a:solidFill>
                <a:schemeClr val="bg2"/>
              </a:solidFill>
            </a:ln>
            <a:effectLst/>
          </c:spPr>
          <c:invertIfNegative val="0"/>
          <c:dPt>
            <c:idx val="0"/>
            <c:invertIfNegative val="0"/>
            <c:bubble3D val="0"/>
            <c:spPr>
              <a:solidFill>
                <a:schemeClr val="accent6"/>
              </a:solidFill>
              <a:ln w="0">
                <a:solidFill>
                  <a:schemeClr val="bg2"/>
                </a:solidFill>
              </a:ln>
              <a:effectLst/>
            </c:spPr>
            <c:extLst>
              <c:ext xmlns:c16="http://schemas.microsoft.com/office/drawing/2014/chart" uri="{C3380CC4-5D6E-409C-BE32-E72D297353CC}">
                <c16:uniqueId val="{00000001-59C6-4BEC-877F-2B05EF7E1422}"/>
              </c:ext>
            </c:extLst>
          </c:dPt>
          <c:dLbls>
            <c:dLbl>
              <c:idx val="0"/>
              <c:tx>
                <c:rich>
                  <a:bodyPr/>
                  <a:lstStyle/>
                  <a:p>
                    <a:fld id="{DA0944A9-23DF-4925-983B-7E48F36927D0}"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9C6-4BEC-877F-2B05EF7E1422}"/>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Sheet1!$A$2</c:f>
              <c:numCache>
                <c:formatCode>0.0</c:formatCode>
                <c:ptCount val="1"/>
                <c:pt idx="0">
                  <c:v>23.41520524890851</c:v>
                </c:pt>
              </c:numCache>
            </c:numRef>
          </c:val>
          <c:extLst>
            <c:ext xmlns:c15="http://schemas.microsoft.com/office/drawing/2012/chart" uri="{02D57815-91ED-43cb-92C2-25804820EDAC}">
              <c15:filteredCategoryTitle>
                <c15:cat>
                  <c:multiLvlStrRef>
                    <c:extLst>
                      <c:ext uri="{02D57815-91ED-43cb-92C2-25804820EDAC}">
                        <c15:formulaRef>
                          <c15:sqref>Sheet1!#REF!</c15:sqref>
                        </c15:formulaRef>
                      </c:ext>
                    </c:extLst>
                  </c:multiLvlStrRef>
                </c15:cat>
              </c15:filteredCategoryTitle>
            </c:ext>
            <c:ext xmlns:c16="http://schemas.microsoft.com/office/drawing/2014/chart" uri="{C3380CC4-5D6E-409C-BE32-E72D297353CC}">
              <c16:uniqueId val="{0000000A-59C6-4BEC-877F-2B05EF7E1422}"/>
            </c:ext>
          </c:extLst>
        </c:ser>
        <c:ser>
          <c:idx val="1"/>
          <c:order val="1"/>
          <c:tx>
            <c:strRef>
              <c:f>Sheet1!$B$1</c:f>
              <c:strCache>
                <c:ptCount val="1"/>
                <c:pt idx="0">
                  <c:v>OTHER</c:v>
                </c:pt>
              </c:strCache>
            </c:strRef>
          </c:tx>
          <c:spPr>
            <a:solidFill>
              <a:schemeClr val="tx2"/>
            </a:solidFill>
            <a:ln w="19050">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Sheet1!$B$2</c:f>
              <c:numCache>
                <c:formatCode>0.0</c:formatCode>
                <c:ptCount val="1"/>
                <c:pt idx="0">
                  <c:v>17.348418196012339</c:v>
                </c:pt>
              </c:numCache>
            </c:numRef>
          </c:val>
          <c:extLst>
            <c:ext xmlns:c15="http://schemas.microsoft.com/office/drawing/2012/chart" uri="{02D57815-91ED-43cb-92C2-25804820EDAC}">
              <c15:filteredCategoryTitle>
                <c15:cat>
                  <c:multiLvlStrRef>
                    <c:extLst>
                      <c:ext uri="{02D57815-91ED-43cb-92C2-25804820EDAC}">
                        <c15:formulaRef>
                          <c15:sqref>Sheet1!#REF!</c15:sqref>
                        </c15:formulaRef>
                      </c:ext>
                    </c:extLst>
                  </c:multiLvlStrRef>
                </c15:cat>
              </c15:filteredCategoryTitle>
            </c:ext>
            <c:ext xmlns:c16="http://schemas.microsoft.com/office/drawing/2014/chart" uri="{C3380CC4-5D6E-409C-BE32-E72D297353CC}">
              <c16:uniqueId val="{0000000B-59C6-4BEC-877F-2B05EF7E1422}"/>
            </c:ext>
          </c:extLst>
        </c:ser>
        <c:ser>
          <c:idx val="2"/>
          <c:order val="2"/>
          <c:tx>
            <c:strRef>
              <c:f>Sheet1!$C$1</c:f>
              <c:strCache>
                <c:ptCount val="1"/>
                <c:pt idx="0">
                  <c:v>WHITE</c:v>
                </c:pt>
              </c:strCache>
            </c:strRef>
          </c:tx>
          <c:spPr>
            <a:solidFill>
              <a:srgbClr val="E35205"/>
            </a:solidFill>
            <a:ln w="19050">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Sheet1!$C$2</c:f>
              <c:numCache>
                <c:formatCode>0.0</c:formatCode>
                <c:ptCount val="1"/>
                <c:pt idx="0">
                  <c:v>23.119183446664653</c:v>
                </c:pt>
              </c:numCache>
            </c:numRef>
          </c:val>
          <c:extLst>
            <c:ext xmlns:c15="http://schemas.microsoft.com/office/drawing/2012/chart" uri="{02D57815-91ED-43cb-92C2-25804820EDAC}">
              <c15:filteredCategoryTitle>
                <c15:cat>
                  <c:multiLvlStrRef>
                    <c:extLst>
                      <c:ext uri="{02D57815-91ED-43cb-92C2-25804820EDAC}">
                        <c15:formulaRef>
                          <c15:sqref>Sheet1!#REF!</c15:sqref>
                        </c15:formulaRef>
                      </c:ext>
                    </c:extLst>
                  </c:multiLvlStrRef>
                </c15:cat>
              </c15:filteredCategoryTitle>
            </c:ext>
            <c:ext xmlns:c16="http://schemas.microsoft.com/office/drawing/2014/chart" uri="{C3380CC4-5D6E-409C-BE32-E72D297353CC}">
              <c16:uniqueId val="{0000000C-59C6-4BEC-877F-2B05EF7E1422}"/>
            </c:ext>
          </c:extLst>
        </c:ser>
        <c:dLbls>
          <c:dLblPos val="outEnd"/>
          <c:showLegendKey val="0"/>
          <c:showVal val="1"/>
          <c:showCatName val="0"/>
          <c:showSerName val="0"/>
          <c:showPercent val="0"/>
          <c:showBubbleSize val="0"/>
        </c:dLbls>
        <c:gapWidth val="100"/>
        <c:axId val="1227409736"/>
        <c:axId val="1227411176"/>
      </c:barChart>
      <c:catAx>
        <c:axId val="1227409736"/>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b="1" i="0" baseline="0" dirty="0">
                    <a:solidFill>
                      <a:schemeClr val="tx2"/>
                    </a:solidFill>
                  </a:rPr>
                  <a:t>Black       Other       White</a:t>
                </a:r>
              </a:p>
            </c:rich>
          </c:tx>
          <c:layout>
            <c:manualLayout>
              <c:xMode val="edge"/>
              <c:yMode val="edge"/>
              <c:x val="0.2331090288502719"/>
              <c:y val="0.87837139631021099"/>
            </c:manualLayout>
          </c:layout>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2"/>
                </a:solidFill>
                <a:latin typeface="+mn-lt"/>
                <a:ea typeface="+mn-ea"/>
                <a:cs typeface="+mn-cs"/>
              </a:defRPr>
            </a:pPr>
            <a:endParaRPr lang="en-US"/>
          </a:p>
        </c:txPr>
        <c:crossAx val="1227411176"/>
        <c:crosses val="autoZero"/>
        <c:auto val="1"/>
        <c:lblAlgn val="ctr"/>
        <c:lblOffset val="100"/>
        <c:noMultiLvlLbl val="0"/>
      </c:catAx>
      <c:valAx>
        <c:axId val="122741117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2"/>
                </a:solidFill>
                <a:latin typeface="+mn-lt"/>
                <a:ea typeface="+mn-ea"/>
                <a:cs typeface="+mn-cs"/>
              </a:defRPr>
            </a:pPr>
            <a:endParaRPr lang="en-US"/>
          </a:p>
        </c:txPr>
        <c:crossAx val="12274097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tx2"/>
                </a:solidFill>
                <a:latin typeface="+mj-lt"/>
              </a:rPr>
              <a:t>Sex</a:t>
            </a:r>
          </a:p>
        </c:rich>
      </c:tx>
      <c:layout>
        <c:manualLayout>
          <c:xMode val="edge"/>
          <c:yMode val="edge"/>
          <c:x val="0.42395007332615214"/>
          <c:y val="3.844748285756916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988420308099619"/>
          <c:y val="0.22141987548897285"/>
          <c:w val="0.8374486958661419"/>
          <c:h val="0.67006307722581304"/>
        </c:manualLayout>
      </c:layout>
      <c:barChart>
        <c:barDir val="col"/>
        <c:grouping val="clustered"/>
        <c:varyColors val="0"/>
        <c:ser>
          <c:idx val="0"/>
          <c:order val="0"/>
          <c:tx>
            <c:strRef>
              <c:f>Sheet1!$B$1</c:f>
              <c:strCache>
                <c:ptCount val="1"/>
                <c:pt idx="0">
                  <c:v>Female</c:v>
                </c:pt>
              </c:strCache>
            </c:strRef>
          </c:tx>
          <c:spPr>
            <a:solidFill>
              <a:schemeClr val="accent6"/>
            </a:solidFill>
            <a:ln w="38100">
              <a:solidFill>
                <a:schemeClr val="bg2"/>
              </a:solidFill>
            </a:ln>
            <a:effectLst/>
          </c:spPr>
          <c:invertIfNegative val="0"/>
          <c:dPt>
            <c:idx val="0"/>
            <c:invertIfNegative val="0"/>
            <c:bubble3D val="0"/>
            <c:spPr>
              <a:solidFill>
                <a:schemeClr val="accent6"/>
              </a:solidFill>
              <a:ln w="0">
                <a:solidFill>
                  <a:schemeClr val="bg2"/>
                </a:solidFill>
              </a:ln>
              <a:effectLst/>
            </c:spPr>
            <c:extLst>
              <c:ext xmlns:c16="http://schemas.microsoft.com/office/drawing/2014/chart" uri="{C3380CC4-5D6E-409C-BE32-E72D297353CC}">
                <c16:uniqueId val="{00000001-A978-4BE3-925D-8DD4A936DB5C}"/>
              </c:ext>
            </c:extLst>
          </c:dPt>
          <c:dLbls>
            <c:dLbl>
              <c:idx val="0"/>
              <c:tx>
                <c:rich>
                  <a:bodyPr/>
                  <a:lstStyle/>
                  <a:p>
                    <a:fld id="{DA0944A9-23DF-4925-983B-7E48F36927D0}"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978-4BE3-925D-8DD4A936DB5C}"/>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NORTHWEST</c:v>
                </c:pt>
              </c:strCache>
            </c:strRef>
          </c:cat>
          <c:val>
            <c:numRef>
              <c:f>Sheet1!$B$2</c:f>
              <c:numCache>
                <c:formatCode>0.0</c:formatCode>
                <c:ptCount val="1"/>
                <c:pt idx="0">
                  <c:v>29.434105582985186</c:v>
                </c:pt>
              </c:numCache>
            </c:numRef>
          </c:val>
          <c:extLst>
            <c:ext xmlns:c16="http://schemas.microsoft.com/office/drawing/2014/chart" uri="{C3380CC4-5D6E-409C-BE32-E72D297353CC}">
              <c16:uniqueId val="{0000000A-A978-4BE3-925D-8DD4A936DB5C}"/>
            </c:ext>
          </c:extLst>
        </c:ser>
        <c:ser>
          <c:idx val="1"/>
          <c:order val="1"/>
          <c:tx>
            <c:strRef>
              <c:f>Sheet1!$C$1</c:f>
              <c:strCache>
                <c:ptCount val="1"/>
                <c:pt idx="0">
                  <c:v>Male</c:v>
                </c:pt>
              </c:strCache>
            </c:strRef>
          </c:tx>
          <c:spPr>
            <a:solidFill>
              <a:schemeClr val="accent2"/>
            </a:solidFill>
            <a:ln w="19050">
              <a:noFill/>
            </a:ln>
            <a:effectLst/>
          </c:spPr>
          <c:invertIfNegative val="0"/>
          <c:dPt>
            <c:idx val="0"/>
            <c:invertIfNegative val="0"/>
            <c:bubble3D val="0"/>
            <c:spPr>
              <a:solidFill>
                <a:srgbClr val="E35205"/>
              </a:solidFill>
              <a:ln w="19050">
                <a:noFill/>
              </a:ln>
              <a:effectLst/>
            </c:spPr>
            <c:extLst>
              <c:ext xmlns:c16="http://schemas.microsoft.com/office/drawing/2014/chart" uri="{C3380CC4-5D6E-409C-BE32-E72D297353CC}">
                <c16:uniqueId val="{0000000C-A978-4BE3-925D-8DD4A936DB5C}"/>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NORTHWEST</c:v>
                </c:pt>
              </c:strCache>
            </c:strRef>
          </c:cat>
          <c:val>
            <c:numRef>
              <c:f>Sheet1!$C$2</c:f>
              <c:numCache>
                <c:formatCode>0.0</c:formatCode>
                <c:ptCount val="1"/>
                <c:pt idx="0">
                  <c:v>141.22840655075339</c:v>
                </c:pt>
              </c:numCache>
            </c:numRef>
          </c:val>
          <c:extLst>
            <c:ext xmlns:c16="http://schemas.microsoft.com/office/drawing/2014/chart" uri="{C3380CC4-5D6E-409C-BE32-E72D297353CC}">
              <c16:uniqueId val="{0000000B-A978-4BE3-925D-8DD4A936DB5C}"/>
            </c:ext>
          </c:extLst>
        </c:ser>
        <c:dLbls>
          <c:showLegendKey val="0"/>
          <c:showVal val="0"/>
          <c:showCatName val="0"/>
          <c:showSerName val="0"/>
          <c:showPercent val="0"/>
          <c:showBubbleSize val="0"/>
        </c:dLbls>
        <c:gapWidth val="100"/>
        <c:axId val="1227409736"/>
        <c:axId val="1227411176"/>
      </c:barChart>
      <c:catAx>
        <c:axId val="1227409736"/>
        <c:scaling>
          <c:orientation val="minMax"/>
        </c:scaling>
        <c:delete val="1"/>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b="1" i="0" baseline="0" dirty="0">
                    <a:solidFill>
                      <a:schemeClr val="tx2"/>
                    </a:solidFill>
                  </a:rPr>
                  <a:t>Female              Male</a:t>
                </a:r>
              </a:p>
            </c:rich>
          </c:tx>
          <c:layout>
            <c:manualLayout>
              <c:xMode val="edge"/>
              <c:yMode val="edge"/>
              <c:x val="0.3025187749557664"/>
              <c:y val="0.89148295271478584"/>
            </c:manualLayout>
          </c:layout>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crossAx val="1227411176"/>
        <c:crosses val="autoZero"/>
        <c:auto val="1"/>
        <c:lblAlgn val="ctr"/>
        <c:lblOffset val="100"/>
        <c:noMultiLvlLbl val="0"/>
      </c:catAx>
      <c:valAx>
        <c:axId val="122741117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2"/>
                </a:solidFill>
                <a:latin typeface="+mn-lt"/>
                <a:ea typeface="+mn-ea"/>
                <a:cs typeface="+mn-cs"/>
              </a:defRPr>
            </a:pPr>
            <a:endParaRPr lang="en-US"/>
          </a:p>
        </c:txPr>
        <c:crossAx val="12274097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ln>
                  <a:solidFill>
                    <a:schemeClr val="tx1"/>
                  </a:solidFill>
                </a:ln>
                <a:solidFill>
                  <a:schemeClr val="tx1"/>
                </a:solidFill>
                <a:latin typeface="+mn-lt"/>
                <a:ea typeface="+mn-ea"/>
                <a:cs typeface="+mn-cs"/>
              </a:defRPr>
            </a:pPr>
            <a:r>
              <a:rPr lang="en-US" dirty="0">
                <a:ln>
                  <a:solidFill>
                    <a:schemeClr val="tx1"/>
                  </a:solidFill>
                </a:ln>
                <a:solidFill>
                  <a:schemeClr val="tx1"/>
                </a:solidFill>
              </a:rPr>
              <a:t>Case Count</a:t>
            </a:r>
          </a:p>
        </c:rich>
      </c:tx>
      <c:overlay val="0"/>
      <c:spPr>
        <a:solidFill>
          <a:schemeClr val="bg1"/>
        </a:solidFill>
        <a:ln>
          <a:noFill/>
        </a:ln>
        <a:effectLst/>
      </c:spPr>
      <c:txPr>
        <a:bodyPr rot="0" spcFirstLastPara="1" vertOverflow="ellipsis" vert="horz" wrap="square" anchor="ctr" anchorCtr="1"/>
        <a:lstStyle/>
        <a:p>
          <a:pPr>
            <a:defRPr sz="1862" b="0" i="0" u="none" strike="noStrike" kern="1200" spc="0" baseline="0">
              <a:ln>
                <a:solidFill>
                  <a:schemeClr val="tx1"/>
                </a:solidFill>
              </a:ln>
              <a:solidFill>
                <a:schemeClr val="tx1"/>
              </a:solidFill>
              <a:latin typeface="+mn-lt"/>
              <a:ea typeface="+mn-ea"/>
              <a:cs typeface="+mn-cs"/>
            </a:defRPr>
          </a:pPr>
          <a:endParaRPr lang="en-US"/>
        </a:p>
      </c:txPr>
    </c:title>
    <c:autoTitleDeleted val="0"/>
    <c:plotArea>
      <c:layout>
        <c:manualLayout>
          <c:layoutTarget val="inner"/>
          <c:xMode val="edge"/>
          <c:yMode val="edge"/>
          <c:x val="0.25958280019685037"/>
          <c:y val="0.17653459868175905"/>
          <c:w val="0.47807369586614179"/>
          <c:h val="0.82346540131824097"/>
        </c:manualLayout>
      </c:layout>
      <c:pieChart>
        <c:varyColors val="1"/>
        <c:ser>
          <c:idx val="0"/>
          <c:order val="0"/>
          <c:tx>
            <c:strRef>
              <c:f>Sheet1!$B$1</c:f>
              <c:strCache>
                <c:ptCount val="1"/>
                <c:pt idx="0">
                  <c:v>Case Count</c:v>
                </c:pt>
              </c:strCache>
            </c:strRef>
          </c:tx>
          <c:spPr>
            <a:ln w="38100">
              <a:solidFill>
                <a:schemeClr val="bg2"/>
              </a:solidFill>
            </a:ln>
          </c:spPr>
          <c:dPt>
            <c:idx val="0"/>
            <c:bubble3D val="0"/>
            <c:spPr>
              <a:solidFill>
                <a:schemeClr val="tx2"/>
              </a:solidFill>
              <a:ln w="38100">
                <a:solidFill>
                  <a:schemeClr val="bg2"/>
                </a:solidFill>
              </a:ln>
              <a:effectLst/>
            </c:spPr>
            <c:extLst>
              <c:ext xmlns:c16="http://schemas.microsoft.com/office/drawing/2014/chart" uri="{C3380CC4-5D6E-409C-BE32-E72D297353CC}">
                <c16:uniqueId val="{00000005-5173-4DE0-8A0E-86069C95F3AF}"/>
              </c:ext>
            </c:extLst>
          </c:dPt>
          <c:dPt>
            <c:idx val="1"/>
            <c:bubble3D val="0"/>
            <c:spPr>
              <a:solidFill>
                <a:schemeClr val="accent3"/>
              </a:solidFill>
              <a:ln w="38100">
                <a:solidFill>
                  <a:schemeClr val="bg2"/>
                </a:solidFill>
              </a:ln>
              <a:effectLst/>
            </c:spPr>
            <c:extLst>
              <c:ext xmlns:c16="http://schemas.microsoft.com/office/drawing/2014/chart" uri="{C3380CC4-5D6E-409C-BE32-E72D297353CC}">
                <c16:uniqueId val="{00000001-5173-4DE0-8A0E-86069C95F3AF}"/>
              </c:ext>
            </c:extLst>
          </c:dPt>
          <c:dPt>
            <c:idx val="2"/>
            <c:bubble3D val="0"/>
            <c:spPr>
              <a:solidFill>
                <a:schemeClr val="accent1"/>
              </a:solidFill>
              <a:ln w="38100">
                <a:solidFill>
                  <a:schemeClr val="bg2"/>
                </a:solidFill>
              </a:ln>
              <a:effectLst/>
            </c:spPr>
            <c:extLst>
              <c:ext xmlns:c16="http://schemas.microsoft.com/office/drawing/2014/chart" uri="{C3380CC4-5D6E-409C-BE32-E72D297353CC}">
                <c16:uniqueId val="{00000002-5173-4DE0-8A0E-86069C95F3AF}"/>
              </c:ext>
            </c:extLst>
          </c:dPt>
          <c:dLbls>
            <c:dLbl>
              <c:idx val="0"/>
              <c:dLblPos val="ct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173-4DE0-8A0E-86069C95F3AF}"/>
                </c:ext>
              </c:extLst>
            </c:dLbl>
            <c:dLbl>
              <c:idx val="1"/>
              <c:dLblPos val="ct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173-4DE0-8A0E-86069C95F3AF}"/>
                </c:ext>
              </c:extLst>
            </c:dLbl>
            <c:dLbl>
              <c:idx val="2"/>
              <c:dLblPos val="ct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173-4DE0-8A0E-86069C95F3AF}"/>
                </c:ext>
              </c:extLst>
            </c:dLbl>
            <c:spPr>
              <a:noFill/>
              <a:ln>
                <a:noFill/>
              </a:ln>
              <a:effectLst/>
            </c:spPr>
            <c:txPr>
              <a:bodyPr rot="0" spcFirstLastPara="1" vertOverflow="ellipsis" vert="horz" wrap="square" anchor="ctr" anchorCtr="1"/>
              <a:lstStyle/>
              <a:p>
                <a:pPr>
                  <a:defRPr sz="1197" b="0" i="0" u="none" strike="noStrike" kern="1200" baseline="0">
                    <a:ln>
                      <a:solidFill>
                        <a:schemeClr val="bg1"/>
                      </a:solidFill>
                    </a:ln>
                    <a:solidFill>
                      <a:schemeClr val="bg1"/>
                    </a:solidFill>
                    <a:latin typeface="+mn-lt"/>
                    <a:ea typeface="+mn-ea"/>
                    <a:cs typeface="+mn-cs"/>
                  </a:defRPr>
                </a:pPr>
                <a:endParaRPr lang="en-US"/>
              </a:p>
            </c:txPr>
            <c:dLblPos val="in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Black</c:v>
                </c:pt>
                <c:pt idx="1">
                  <c:v>White</c:v>
                </c:pt>
                <c:pt idx="2">
                  <c:v>Other</c:v>
                </c:pt>
              </c:strCache>
            </c:strRef>
          </c:cat>
          <c:val>
            <c:numRef>
              <c:f>Sheet1!$B$2:$B$4</c:f>
              <c:numCache>
                <c:formatCode>0</c:formatCode>
                <c:ptCount val="3"/>
                <c:pt idx="0">
                  <c:v>79</c:v>
                </c:pt>
                <c:pt idx="1">
                  <c:v>129</c:v>
                </c:pt>
                <c:pt idx="2">
                  <c:v>84</c:v>
                </c:pt>
              </c:numCache>
            </c:numRef>
          </c:val>
          <c:extLst>
            <c:ext xmlns:c16="http://schemas.microsoft.com/office/drawing/2014/chart" uri="{C3380CC4-5D6E-409C-BE32-E72D297353CC}">
              <c16:uniqueId val="{00000000-5173-4DE0-8A0E-86069C95F3AF}"/>
            </c:ext>
          </c:extLst>
        </c:ser>
        <c:dLbls>
          <c:dLblPos val="outEnd"/>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n>
            <a:solidFill>
              <a:schemeClr val="bg1"/>
            </a:solidFill>
          </a:ln>
          <a:solidFill>
            <a:schemeClr val="bg1"/>
          </a:solidFill>
        </a:defRPr>
      </a:pPr>
      <a:endParaRPr lang="en-US"/>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tx2"/>
                </a:solidFill>
                <a:latin typeface="+mj-lt"/>
              </a:rPr>
              <a:t>Age Group</a:t>
            </a:r>
          </a:p>
        </c:rich>
      </c:tx>
      <c:layout>
        <c:manualLayout>
          <c:xMode val="edge"/>
          <c:yMode val="edge"/>
          <c:x val="0.36278500787381157"/>
          <c:y val="3.6162282901918863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645041940828607"/>
          <c:y val="0.17994035515792331"/>
          <c:w val="0.8374486958661419"/>
          <c:h val="0.66563417830192939"/>
        </c:manualLayout>
      </c:layout>
      <c:barChart>
        <c:barDir val="col"/>
        <c:grouping val="clustered"/>
        <c:varyColors val="0"/>
        <c:ser>
          <c:idx val="0"/>
          <c:order val="0"/>
          <c:tx>
            <c:strRef>
              <c:f>Sheet1!$B$1</c:f>
              <c:strCache>
                <c:ptCount val="1"/>
                <c:pt idx="0">
                  <c:v>Rate</c:v>
                </c:pt>
              </c:strCache>
            </c:strRef>
          </c:tx>
          <c:spPr>
            <a:solidFill>
              <a:srgbClr val="E35205"/>
            </a:solidFill>
            <a:ln w="38100">
              <a:noFill/>
            </a:ln>
            <a:effectLst/>
          </c:spPr>
          <c:invertIfNegative val="0"/>
          <c:dPt>
            <c:idx val="0"/>
            <c:invertIfNegative val="0"/>
            <c:bubble3D val="0"/>
            <c:spPr>
              <a:solidFill>
                <a:srgbClr val="E35205"/>
              </a:solidFill>
              <a:ln w="0">
                <a:noFill/>
              </a:ln>
              <a:effectLst/>
            </c:spPr>
            <c:extLst>
              <c:ext xmlns:c16="http://schemas.microsoft.com/office/drawing/2014/chart" uri="{C3380CC4-5D6E-409C-BE32-E72D297353CC}">
                <c16:uniqueId val="{00000005-5173-4DE0-8A0E-86069C95F3AF}"/>
              </c:ext>
            </c:extLst>
          </c:dPt>
          <c:dPt>
            <c:idx val="1"/>
            <c:invertIfNegative val="0"/>
            <c:bubble3D val="0"/>
            <c:spPr>
              <a:solidFill>
                <a:srgbClr val="E35205"/>
              </a:solidFill>
              <a:ln w="0">
                <a:noFill/>
              </a:ln>
              <a:effectLst/>
            </c:spPr>
            <c:extLst>
              <c:ext xmlns:c16="http://schemas.microsoft.com/office/drawing/2014/chart" uri="{C3380CC4-5D6E-409C-BE32-E72D297353CC}">
                <c16:uniqueId val="{00000001-5173-4DE0-8A0E-86069C95F3AF}"/>
              </c:ext>
            </c:extLst>
          </c:dPt>
          <c:dPt>
            <c:idx val="2"/>
            <c:invertIfNegative val="0"/>
            <c:bubble3D val="0"/>
            <c:spPr>
              <a:solidFill>
                <a:srgbClr val="E35205"/>
              </a:solidFill>
              <a:ln w="0">
                <a:noFill/>
              </a:ln>
              <a:effectLst/>
            </c:spPr>
            <c:extLst>
              <c:ext xmlns:c16="http://schemas.microsoft.com/office/drawing/2014/chart" uri="{C3380CC4-5D6E-409C-BE32-E72D297353CC}">
                <c16:uniqueId val="{00000002-5173-4DE0-8A0E-86069C95F3AF}"/>
              </c:ext>
            </c:extLst>
          </c:dPt>
          <c:dPt>
            <c:idx val="3"/>
            <c:invertIfNegative val="0"/>
            <c:bubble3D val="0"/>
            <c:spPr>
              <a:solidFill>
                <a:srgbClr val="E35205"/>
              </a:solidFill>
              <a:ln w="0">
                <a:noFill/>
              </a:ln>
              <a:effectLst/>
            </c:spPr>
            <c:extLst>
              <c:ext xmlns:c16="http://schemas.microsoft.com/office/drawing/2014/chart" uri="{C3380CC4-5D6E-409C-BE32-E72D297353CC}">
                <c16:uniqueId val="{00000003-5173-4DE0-8A0E-86069C95F3AF}"/>
              </c:ext>
            </c:extLst>
          </c:dPt>
          <c:dPt>
            <c:idx val="4"/>
            <c:invertIfNegative val="0"/>
            <c:bubble3D val="0"/>
            <c:spPr>
              <a:solidFill>
                <a:srgbClr val="E35205"/>
              </a:solidFill>
              <a:ln w="0">
                <a:noFill/>
              </a:ln>
              <a:effectLst/>
            </c:spPr>
            <c:extLst>
              <c:ext xmlns:c16="http://schemas.microsoft.com/office/drawing/2014/chart" uri="{C3380CC4-5D6E-409C-BE32-E72D297353CC}">
                <c16:uniqueId val="{00000004-5173-4DE0-8A0E-86069C95F3AF}"/>
              </c:ext>
            </c:extLst>
          </c:dPt>
          <c:dLbls>
            <c:dLbl>
              <c:idx val="0"/>
              <c:tx>
                <c:rich>
                  <a:bodyPr/>
                  <a:lstStyle/>
                  <a:p>
                    <a:fld id="{DA0944A9-23DF-4925-983B-7E48F36927D0}"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5173-4DE0-8A0E-86069C95F3AF}"/>
                </c:ext>
              </c:extLst>
            </c:dLbl>
            <c:dLbl>
              <c:idx val="1"/>
              <c:tx>
                <c:rich>
                  <a:bodyPr/>
                  <a:lstStyle/>
                  <a:p>
                    <a:fld id="{4ADF5C27-BE1F-4A2D-BDEA-A18080C0C841}"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173-4DE0-8A0E-86069C95F3AF}"/>
                </c:ext>
              </c:extLst>
            </c:dLbl>
            <c:dLbl>
              <c:idx val="2"/>
              <c:tx>
                <c:rich>
                  <a:bodyPr/>
                  <a:lstStyle/>
                  <a:p>
                    <a:fld id="{47269162-2730-4A9C-AFE8-D6E6C7CEFC4B}"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5173-4DE0-8A0E-86069C95F3AF}"/>
                </c:ext>
              </c:extLst>
            </c:dLbl>
            <c:dLbl>
              <c:idx val="3"/>
              <c:tx>
                <c:rich>
                  <a:bodyPr/>
                  <a:lstStyle/>
                  <a:p>
                    <a:fld id="{C52FCAFE-2BE6-4D71-A1BD-44AE05A2F0F9}"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5173-4DE0-8A0E-86069C95F3AF}"/>
                </c:ext>
              </c:extLst>
            </c:dLbl>
            <c:dLbl>
              <c:idx val="4"/>
              <c:tx>
                <c:rich>
                  <a:bodyPr/>
                  <a:lstStyle/>
                  <a:p>
                    <a:fld id="{DA02426A-7D22-44EE-A291-6E08DE182BEF}"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5173-4DE0-8A0E-86069C95F3AF}"/>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  &lt;2</c:v>
                </c:pt>
                <c:pt idx="1">
                  <c:v>  2-12</c:v>
                </c:pt>
                <c:pt idx="2">
                  <c:v>13-18</c:v>
                </c:pt>
                <c:pt idx="3">
                  <c:v>19-24</c:v>
                </c:pt>
                <c:pt idx="4">
                  <c:v>25-34</c:v>
                </c:pt>
                <c:pt idx="5">
                  <c:v>35-44</c:v>
                </c:pt>
                <c:pt idx="6">
                  <c:v>45-54</c:v>
                </c:pt>
                <c:pt idx="7">
                  <c:v>55-64</c:v>
                </c:pt>
                <c:pt idx="8">
                  <c:v>65+</c:v>
                </c:pt>
              </c:strCache>
            </c:strRef>
          </c:cat>
          <c:val>
            <c:numRef>
              <c:f>Sheet1!$B$2:$B$10</c:f>
              <c:numCache>
                <c:formatCode>0.0</c:formatCode>
                <c:ptCount val="9"/>
                <c:pt idx="0">
                  <c:v>0</c:v>
                </c:pt>
                <c:pt idx="1">
                  <c:v>0</c:v>
                </c:pt>
                <c:pt idx="2">
                  <c:v>0</c:v>
                </c:pt>
                <c:pt idx="3">
                  <c:v>27.274710888064586</c:v>
                </c:pt>
                <c:pt idx="4">
                  <c:v>195.19812609798944</c:v>
                </c:pt>
                <c:pt idx="5">
                  <c:v>234.84285099221103</c:v>
                </c:pt>
                <c:pt idx="6">
                  <c:v>136.79323495274417</c:v>
                </c:pt>
                <c:pt idx="7">
                  <c:v>93.303667551855298</c:v>
                </c:pt>
                <c:pt idx="8">
                  <c:v>19.211373132894671</c:v>
                </c:pt>
              </c:numCache>
            </c:numRef>
          </c:val>
          <c:extLst>
            <c:ext xmlns:c16="http://schemas.microsoft.com/office/drawing/2014/chart" uri="{C3380CC4-5D6E-409C-BE32-E72D297353CC}">
              <c16:uniqueId val="{00000000-5173-4DE0-8A0E-86069C95F3AF}"/>
            </c:ext>
          </c:extLst>
        </c:ser>
        <c:dLbls>
          <c:showLegendKey val="0"/>
          <c:showVal val="0"/>
          <c:showCatName val="0"/>
          <c:showSerName val="0"/>
          <c:showPercent val="0"/>
          <c:showBubbleSize val="0"/>
        </c:dLbls>
        <c:gapWidth val="100"/>
        <c:axId val="1227409736"/>
        <c:axId val="1227411176"/>
      </c:barChart>
      <c:catAx>
        <c:axId val="122740973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2"/>
                </a:solidFill>
                <a:latin typeface="+mn-lt"/>
                <a:ea typeface="+mn-ea"/>
                <a:cs typeface="+mn-cs"/>
              </a:defRPr>
            </a:pPr>
            <a:endParaRPr lang="en-US"/>
          </a:p>
        </c:txPr>
        <c:crossAx val="1227411176"/>
        <c:crosses val="autoZero"/>
        <c:auto val="1"/>
        <c:lblAlgn val="ctr"/>
        <c:lblOffset val="100"/>
        <c:noMultiLvlLbl val="0"/>
      </c:catAx>
      <c:valAx>
        <c:axId val="122741117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2"/>
                </a:solidFill>
                <a:latin typeface="+mn-lt"/>
                <a:ea typeface="+mn-ea"/>
                <a:cs typeface="+mn-cs"/>
              </a:defRPr>
            </a:pPr>
            <a:endParaRPr lang="en-US"/>
          </a:p>
        </c:txPr>
        <c:crossAx val="12274097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tx2"/>
                </a:solidFill>
                <a:latin typeface="+mj-lt"/>
              </a:rPr>
              <a:t>Race</a:t>
            </a:r>
          </a:p>
        </c:rich>
      </c:tx>
      <c:layout>
        <c:manualLayout>
          <c:xMode val="edge"/>
          <c:yMode val="edge"/>
          <c:x val="0.42738385699886228"/>
          <c:y val="2.477360873873671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988420308099619"/>
          <c:y val="0.18853338961726923"/>
          <c:w val="0.8374486958661419"/>
          <c:h val="0.70679668470747248"/>
        </c:manualLayout>
      </c:layout>
      <c:barChart>
        <c:barDir val="col"/>
        <c:grouping val="clustered"/>
        <c:varyColors val="0"/>
        <c:ser>
          <c:idx val="0"/>
          <c:order val="0"/>
          <c:tx>
            <c:strRef>
              <c:f>Sheet1!$A$1</c:f>
              <c:strCache>
                <c:ptCount val="1"/>
                <c:pt idx="0">
                  <c:v>BLACK</c:v>
                </c:pt>
              </c:strCache>
            </c:strRef>
          </c:tx>
          <c:spPr>
            <a:solidFill>
              <a:schemeClr val="accent6"/>
            </a:solidFill>
            <a:ln w="38100">
              <a:solidFill>
                <a:schemeClr val="bg2"/>
              </a:solidFill>
            </a:ln>
            <a:effectLst/>
          </c:spPr>
          <c:invertIfNegative val="0"/>
          <c:dPt>
            <c:idx val="0"/>
            <c:invertIfNegative val="0"/>
            <c:bubble3D val="0"/>
            <c:spPr>
              <a:solidFill>
                <a:schemeClr val="accent6"/>
              </a:solidFill>
              <a:ln w="0">
                <a:solidFill>
                  <a:schemeClr val="bg2"/>
                </a:solidFill>
              </a:ln>
              <a:effectLst/>
            </c:spPr>
            <c:extLst>
              <c:ext xmlns:c16="http://schemas.microsoft.com/office/drawing/2014/chart" uri="{C3380CC4-5D6E-409C-BE32-E72D297353CC}">
                <c16:uniqueId val="{00000001-59C6-4BEC-877F-2B05EF7E1422}"/>
              </c:ext>
            </c:extLst>
          </c:dPt>
          <c:dLbls>
            <c:dLbl>
              <c:idx val="0"/>
              <c:tx>
                <c:rich>
                  <a:bodyPr/>
                  <a:lstStyle/>
                  <a:p>
                    <a:fld id="{DA0944A9-23DF-4925-983B-7E48F36927D0}"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9C6-4BEC-877F-2B05EF7E1422}"/>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Sheet1!$A$2</c:f>
              <c:numCache>
                <c:formatCode>0.0</c:formatCode>
                <c:ptCount val="1"/>
                <c:pt idx="0">
                  <c:v>105.29086601737299</c:v>
                </c:pt>
              </c:numCache>
            </c:numRef>
          </c:val>
          <c:extLst>
            <c:ext xmlns:c15="http://schemas.microsoft.com/office/drawing/2012/chart" uri="{02D57815-91ED-43cb-92C2-25804820EDAC}">
              <c15:filteredCategoryTitle>
                <c15:cat>
                  <c:multiLvlStrRef>
                    <c:extLst>
                      <c:ext uri="{02D57815-91ED-43cb-92C2-25804820EDAC}">
                        <c15:formulaRef>
                          <c15:sqref>Sheet1!#REF!</c15:sqref>
                        </c15:formulaRef>
                      </c:ext>
                    </c:extLst>
                  </c:multiLvlStrRef>
                </c15:cat>
              </c15:filteredCategoryTitle>
            </c:ext>
            <c:ext xmlns:c16="http://schemas.microsoft.com/office/drawing/2014/chart" uri="{C3380CC4-5D6E-409C-BE32-E72D297353CC}">
              <c16:uniqueId val="{0000000A-59C6-4BEC-877F-2B05EF7E1422}"/>
            </c:ext>
          </c:extLst>
        </c:ser>
        <c:ser>
          <c:idx val="1"/>
          <c:order val="1"/>
          <c:tx>
            <c:strRef>
              <c:f>Sheet1!$B$1</c:f>
              <c:strCache>
                <c:ptCount val="1"/>
                <c:pt idx="0">
                  <c:v>OTHER</c:v>
                </c:pt>
              </c:strCache>
            </c:strRef>
          </c:tx>
          <c:spPr>
            <a:solidFill>
              <a:schemeClr val="tx2"/>
            </a:solidFill>
            <a:ln w="19050">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Sheet1!$B$2</c:f>
              <c:numCache>
                <c:formatCode>0.0</c:formatCode>
                <c:ptCount val="1"/>
                <c:pt idx="0">
                  <c:v>22.03128442388191</c:v>
                </c:pt>
              </c:numCache>
            </c:numRef>
          </c:val>
          <c:extLst>
            <c:ext xmlns:c15="http://schemas.microsoft.com/office/drawing/2012/chart" uri="{02D57815-91ED-43cb-92C2-25804820EDAC}">
              <c15:filteredCategoryTitle>
                <c15:cat>
                  <c:multiLvlStrRef>
                    <c:extLst>
                      <c:ext uri="{02D57815-91ED-43cb-92C2-25804820EDAC}">
                        <c15:formulaRef>
                          <c15:sqref>Sheet1!#REF!</c15:sqref>
                        </c15:formulaRef>
                      </c:ext>
                    </c:extLst>
                  </c:multiLvlStrRef>
                </c15:cat>
              </c15:filteredCategoryTitle>
            </c:ext>
            <c:ext xmlns:c16="http://schemas.microsoft.com/office/drawing/2014/chart" uri="{C3380CC4-5D6E-409C-BE32-E72D297353CC}">
              <c16:uniqueId val="{0000000B-59C6-4BEC-877F-2B05EF7E1422}"/>
            </c:ext>
          </c:extLst>
        </c:ser>
        <c:ser>
          <c:idx val="2"/>
          <c:order val="2"/>
          <c:tx>
            <c:strRef>
              <c:f>Sheet1!$C$1</c:f>
              <c:strCache>
                <c:ptCount val="1"/>
                <c:pt idx="0">
                  <c:v>WHITE</c:v>
                </c:pt>
              </c:strCache>
            </c:strRef>
          </c:tx>
          <c:spPr>
            <a:solidFill>
              <a:srgbClr val="E35205"/>
            </a:solidFill>
            <a:ln w="19050">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Sheet1!$C$2</c:f>
              <c:numCache>
                <c:formatCode>0.0</c:formatCode>
                <c:ptCount val="1"/>
                <c:pt idx="0">
                  <c:v>61.361300450494213</c:v>
                </c:pt>
              </c:numCache>
            </c:numRef>
          </c:val>
          <c:extLst>
            <c:ext xmlns:c15="http://schemas.microsoft.com/office/drawing/2012/chart" uri="{02D57815-91ED-43cb-92C2-25804820EDAC}">
              <c15:filteredCategoryTitle>
                <c15:cat>
                  <c:multiLvlStrRef>
                    <c:extLst>
                      <c:ext uri="{02D57815-91ED-43cb-92C2-25804820EDAC}">
                        <c15:formulaRef>
                          <c15:sqref>Sheet1!#REF!</c15:sqref>
                        </c15:formulaRef>
                      </c:ext>
                    </c:extLst>
                  </c:multiLvlStrRef>
                </c15:cat>
              </c15:filteredCategoryTitle>
            </c:ext>
            <c:ext xmlns:c16="http://schemas.microsoft.com/office/drawing/2014/chart" uri="{C3380CC4-5D6E-409C-BE32-E72D297353CC}">
              <c16:uniqueId val="{0000000C-59C6-4BEC-877F-2B05EF7E1422}"/>
            </c:ext>
          </c:extLst>
        </c:ser>
        <c:dLbls>
          <c:dLblPos val="outEnd"/>
          <c:showLegendKey val="0"/>
          <c:showVal val="1"/>
          <c:showCatName val="0"/>
          <c:showSerName val="0"/>
          <c:showPercent val="0"/>
          <c:showBubbleSize val="0"/>
        </c:dLbls>
        <c:gapWidth val="100"/>
        <c:axId val="1227409736"/>
        <c:axId val="1227411176"/>
      </c:barChart>
      <c:catAx>
        <c:axId val="1227409736"/>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b="1" i="0" baseline="0" dirty="0">
                    <a:solidFill>
                      <a:schemeClr val="tx2"/>
                    </a:solidFill>
                  </a:rPr>
                  <a:t>Black       Other       White</a:t>
                </a:r>
              </a:p>
            </c:rich>
          </c:tx>
          <c:layout>
            <c:manualLayout>
              <c:xMode val="edge"/>
              <c:yMode val="edge"/>
              <c:x val="0.2331090288502719"/>
              <c:y val="0.87837139631021099"/>
            </c:manualLayout>
          </c:layout>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2"/>
                </a:solidFill>
                <a:latin typeface="+mn-lt"/>
                <a:ea typeface="+mn-ea"/>
                <a:cs typeface="+mn-cs"/>
              </a:defRPr>
            </a:pPr>
            <a:endParaRPr lang="en-US"/>
          </a:p>
        </c:txPr>
        <c:crossAx val="1227411176"/>
        <c:crosses val="autoZero"/>
        <c:auto val="1"/>
        <c:lblAlgn val="ctr"/>
        <c:lblOffset val="100"/>
        <c:noMultiLvlLbl val="0"/>
      </c:catAx>
      <c:valAx>
        <c:axId val="122741117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2"/>
                </a:solidFill>
                <a:latin typeface="+mn-lt"/>
                <a:ea typeface="+mn-ea"/>
                <a:cs typeface="+mn-cs"/>
              </a:defRPr>
            </a:pPr>
            <a:endParaRPr lang="en-US"/>
          </a:p>
        </c:txPr>
        <c:crossAx val="12274097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tx2"/>
                </a:solidFill>
                <a:latin typeface="+mj-lt"/>
              </a:rPr>
              <a:t>Sex</a:t>
            </a:r>
          </a:p>
        </c:rich>
      </c:tx>
      <c:layout>
        <c:manualLayout>
          <c:xMode val="edge"/>
          <c:yMode val="edge"/>
          <c:x val="0.42395007332615214"/>
          <c:y val="3.844748285756916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988420308099619"/>
          <c:y val="0.22141987548897285"/>
          <c:w val="0.8374486958661419"/>
          <c:h val="0.67006307722581304"/>
        </c:manualLayout>
      </c:layout>
      <c:barChart>
        <c:barDir val="col"/>
        <c:grouping val="clustered"/>
        <c:varyColors val="0"/>
        <c:ser>
          <c:idx val="0"/>
          <c:order val="0"/>
          <c:tx>
            <c:strRef>
              <c:f>Sheet1!$B$1</c:f>
              <c:strCache>
                <c:ptCount val="1"/>
                <c:pt idx="0">
                  <c:v>Female</c:v>
                </c:pt>
              </c:strCache>
            </c:strRef>
          </c:tx>
          <c:spPr>
            <a:solidFill>
              <a:schemeClr val="accent6"/>
            </a:solidFill>
            <a:ln w="38100">
              <a:solidFill>
                <a:schemeClr val="bg2"/>
              </a:solidFill>
            </a:ln>
            <a:effectLst/>
          </c:spPr>
          <c:invertIfNegative val="0"/>
          <c:dPt>
            <c:idx val="0"/>
            <c:invertIfNegative val="0"/>
            <c:bubble3D val="0"/>
            <c:spPr>
              <a:solidFill>
                <a:schemeClr val="accent6"/>
              </a:solidFill>
              <a:ln w="0">
                <a:solidFill>
                  <a:schemeClr val="bg2"/>
                </a:solidFill>
              </a:ln>
              <a:effectLst/>
            </c:spPr>
            <c:extLst>
              <c:ext xmlns:c16="http://schemas.microsoft.com/office/drawing/2014/chart" uri="{C3380CC4-5D6E-409C-BE32-E72D297353CC}">
                <c16:uniqueId val="{00000001-A978-4BE3-925D-8DD4A936DB5C}"/>
              </c:ext>
            </c:extLst>
          </c:dPt>
          <c:dLbls>
            <c:dLbl>
              <c:idx val="0"/>
              <c:tx>
                <c:rich>
                  <a:bodyPr/>
                  <a:lstStyle/>
                  <a:p>
                    <a:fld id="{DA0944A9-23DF-4925-983B-7E48F36927D0}"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978-4BE3-925D-8DD4A936DB5C}"/>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SOUTHEAST </c:v>
                </c:pt>
              </c:strCache>
            </c:strRef>
          </c:cat>
          <c:val>
            <c:numRef>
              <c:f>Sheet1!$B$2</c:f>
              <c:numCache>
                <c:formatCode>0.0</c:formatCode>
                <c:ptCount val="1"/>
                <c:pt idx="0">
                  <c:v>55.708672960769363</c:v>
                </c:pt>
              </c:numCache>
            </c:numRef>
          </c:val>
          <c:extLst>
            <c:ext xmlns:c16="http://schemas.microsoft.com/office/drawing/2014/chart" uri="{C3380CC4-5D6E-409C-BE32-E72D297353CC}">
              <c16:uniqueId val="{0000000A-A978-4BE3-925D-8DD4A936DB5C}"/>
            </c:ext>
          </c:extLst>
        </c:ser>
        <c:ser>
          <c:idx val="1"/>
          <c:order val="1"/>
          <c:tx>
            <c:strRef>
              <c:f>Sheet1!$C$1</c:f>
              <c:strCache>
                <c:ptCount val="1"/>
                <c:pt idx="0">
                  <c:v>Male</c:v>
                </c:pt>
              </c:strCache>
            </c:strRef>
          </c:tx>
          <c:spPr>
            <a:solidFill>
              <a:schemeClr val="accent2"/>
            </a:solidFill>
            <a:ln w="19050">
              <a:noFill/>
            </a:ln>
            <a:effectLst/>
          </c:spPr>
          <c:invertIfNegative val="0"/>
          <c:dPt>
            <c:idx val="0"/>
            <c:invertIfNegative val="0"/>
            <c:bubble3D val="0"/>
            <c:spPr>
              <a:solidFill>
                <a:srgbClr val="E35205"/>
              </a:solidFill>
              <a:ln w="19050">
                <a:noFill/>
              </a:ln>
              <a:effectLst/>
            </c:spPr>
            <c:extLst>
              <c:ext xmlns:c16="http://schemas.microsoft.com/office/drawing/2014/chart" uri="{C3380CC4-5D6E-409C-BE32-E72D297353CC}">
                <c16:uniqueId val="{0000000C-A978-4BE3-925D-8DD4A936DB5C}"/>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SOUTHEAST </c:v>
                </c:pt>
              </c:strCache>
            </c:strRef>
          </c:cat>
          <c:val>
            <c:numRef>
              <c:f>Sheet1!$C$2</c:f>
              <c:numCache>
                <c:formatCode>0.0</c:formatCode>
                <c:ptCount val="1"/>
                <c:pt idx="0">
                  <c:v>70.106797420741529</c:v>
                </c:pt>
              </c:numCache>
            </c:numRef>
          </c:val>
          <c:extLst>
            <c:ext xmlns:c16="http://schemas.microsoft.com/office/drawing/2014/chart" uri="{C3380CC4-5D6E-409C-BE32-E72D297353CC}">
              <c16:uniqueId val="{0000000B-A978-4BE3-925D-8DD4A936DB5C}"/>
            </c:ext>
          </c:extLst>
        </c:ser>
        <c:dLbls>
          <c:showLegendKey val="0"/>
          <c:showVal val="0"/>
          <c:showCatName val="0"/>
          <c:showSerName val="0"/>
          <c:showPercent val="0"/>
          <c:showBubbleSize val="0"/>
        </c:dLbls>
        <c:gapWidth val="100"/>
        <c:axId val="1227409736"/>
        <c:axId val="1227411176"/>
      </c:barChart>
      <c:catAx>
        <c:axId val="1227409736"/>
        <c:scaling>
          <c:orientation val="minMax"/>
        </c:scaling>
        <c:delete val="1"/>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b="1" i="0" baseline="0" dirty="0">
                    <a:solidFill>
                      <a:schemeClr val="tx2"/>
                    </a:solidFill>
                  </a:rPr>
                  <a:t>Female              Male</a:t>
                </a:r>
              </a:p>
            </c:rich>
          </c:tx>
          <c:layout>
            <c:manualLayout>
              <c:xMode val="edge"/>
              <c:yMode val="edge"/>
              <c:x val="0.3025187749557664"/>
              <c:y val="0.89148295271478584"/>
            </c:manualLayout>
          </c:layout>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crossAx val="1227411176"/>
        <c:crosses val="autoZero"/>
        <c:auto val="1"/>
        <c:lblAlgn val="ctr"/>
        <c:lblOffset val="100"/>
        <c:noMultiLvlLbl val="0"/>
      </c:catAx>
      <c:valAx>
        <c:axId val="122741117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2"/>
                </a:solidFill>
                <a:latin typeface="+mn-lt"/>
                <a:ea typeface="+mn-ea"/>
                <a:cs typeface="+mn-cs"/>
              </a:defRPr>
            </a:pPr>
            <a:endParaRPr lang="en-US"/>
          </a:p>
        </c:txPr>
        <c:crossAx val="12274097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tx2"/>
                </a:solidFill>
                <a:latin typeface="+mj-lt"/>
              </a:rPr>
              <a:t>Age Group</a:t>
            </a:r>
          </a:p>
        </c:rich>
      </c:tx>
      <c:layout>
        <c:manualLayout>
          <c:xMode val="edge"/>
          <c:yMode val="edge"/>
          <c:x val="0.36278500787381157"/>
          <c:y val="3.6162282901918863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645041940828607"/>
          <c:y val="0.17994035515792331"/>
          <c:w val="0.8374486958661419"/>
          <c:h val="0.66563417830192939"/>
        </c:manualLayout>
      </c:layout>
      <c:barChart>
        <c:barDir val="col"/>
        <c:grouping val="clustered"/>
        <c:varyColors val="0"/>
        <c:ser>
          <c:idx val="0"/>
          <c:order val="0"/>
          <c:tx>
            <c:strRef>
              <c:f>Sheet1!$B$1</c:f>
              <c:strCache>
                <c:ptCount val="1"/>
                <c:pt idx="0">
                  <c:v>Rate</c:v>
                </c:pt>
              </c:strCache>
            </c:strRef>
          </c:tx>
          <c:spPr>
            <a:solidFill>
              <a:srgbClr val="00818A"/>
            </a:solidFill>
            <a:ln w="38100">
              <a:noFill/>
            </a:ln>
            <a:effectLst/>
          </c:spPr>
          <c:invertIfNegative val="0"/>
          <c:dPt>
            <c:idx val="0"/>
            <c:invertIfNegative val="0"/>
            <c:bubble3D val="0"/>
            <c:spPr>
              <a:solidFill>
                <a:srgbClr val="00818A"/>
              </a:solidFill>
              <a:ln w="0">
                <a:noFill/>
              </a:ln>
              <a:effectLst/>
            </c:spPr>
            <c:extLst>
              <c:ext xmlns:c16="http://schemas.microsoft.com/office/drawing/2014/chart" uri="{C3380CC4-5D6E-409C-BE32-E72D297353CC}">
                <c16:uniqueId val="{00000005-5173-4DE0-8A0E-86069C95F3AF}"/>
              </c:ext>
            </c:extLst>
          </c:dPt>
          <c:dPt>
            <c:idx val="1"/>
            <c:invertIfNegative val="0"/>
            <c:bubble3D val="0"/>
            <c:spPr>
              <a:solidFill>
                <a:srgbClr val="00818A"/>
              </a:solidFill>
              <a:ln w="0">
                <a:noFill/>
              </a:ln>
              <a:effectLst/>
            </c:spPr>
            <c:extLst>
              <c:ext xmlns:c16="http://schemas.microsoft.com/office/drawing/2014/chart" uri="{C3380CC4-5D6E-409C-BE32-E72D297353CC}">
                <c16:uniqueId val="{00000001-5173-4DE0-8A0E-86069C95F3AF}"/>
              </c:ext>
            </c:extLst>
          </c:dPt>
          <c:dPt>
            <c:idx val="2"/>
            <c:invertIfNegative val="0"/>
            <c:bubble3D val="0"/>
            <c:spPr>
              <a:solidFill>
                <a:srgbClr val="00818A"/>
              </a:solidFill>
              <a:ln w="0">
                <a:noFill/>
              </a:ln>
              <a:effectLst/>
            </c:spPr>
            <c:extLst>
              <c:ext xmlns:c16="http://schemas.microsoft.com/office/drawing/2014/chart" uri="{C3380CC4-5D6E-409C-BE32-E72D297353CC}">
                <c16:uniqueId val="{00000002-5173-4DE0-8A0E-86069C95F3AF}"/>
              </c:ext>
            </c:extLst>
          </c:dPt>
          <c:dPt>
            <c:idx val="3"/>
            <c:invertIfNegative val="0"/>
            <c:bubble3D val="0"/>
            <c:spPr>
              <a:solidFill>
                <a:srgbClr val="00818A"/>
              </a:solidFill>
              <a:ln w="0">
                <a:noFill/>
              </a:ln>
              <a:effectLst/>
            </c:spPr>
            <c:extLst>
              <c:ext xmlns:c16="http://schemas.microsoft.com/office/drawing/2014/chart" uri="{C3380CC4-5D6E-409C-BE32-E72D297353CC}">
                <c16:uniqueId val="{00000003-5173-4DE0-8A0E-86069C95F3AF}"/>
              </c:ext>
            </c:extLst>
          </c:dPt>
          <c:dPt>
            <c:idx val="4"/>
            <c:invertIfNegative val="0"/>
            <c:bubble3D val="0"/>
            <c:spPr>
              <a:solidFill>
                <a:srgbClr val="00818A"/>
              </a:solidFill>
              <a:ln w="0">
                <a:noFill/>
              </a:ln>
              <a:effectLst/>
            </c:spPr>
            <c:extLst>
              <c:ext xmlns:c16="http://schemas.microsoft.com/office/drawing/2014/chart" uri="{C3380CC4-5D6E-409C-BE32-E72D297353CC}">
                <c16:uniqueId val="{00000004-5173-4DE0-8A0E-86069C95F3AF}"/>
              </c:ext>
            </c:extLst>
          </c:dPt>
          <c:dLbls>
            <c:dLbl>
              <c:idx val="0"/>
              <c:tx>
                <c:rich>
                  <a:bodyPr/>
                  <a:lstStyle/>
                  <a:p>
                    <a:fld id="{DA0944A9-23DF-4925-983B-7E48F36927D0}"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5173-4DE0-8A0E-86069C95F3AF}"/>
                </c:ext>
              </c:extLst>
            </c:dLbl>
            <c:dLbl>
              <c:idx val="1"/>
              <c:tx>
                <c:rich>
                  <a:bodyPr/>
                  <a:lstStyle/>
                  <a:p>
                    <a:fld id="{4ADF5C27-BE1F-4A2D-BDEA-A18080C0C841}"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173-4DE0-8A0E-86069C95F3AF}"/>
                </c:ext>
              </c:extLst>
            </c:dLbl>
            <c:dLbl>
              <c:idx val="2"/>
              <c:tx>
                <c:rich>
                  <a:bodyPr/>
                  <a:lstStyle/>
                  <a:p>
                    <a:fld id="{47269162-2730-4A9C-AFE8-D6E6C7CEFC4B}"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5173-4DE0-8A0E-86069C95F3AF}"/>
                </c:ext>
              </c:extLst>
            </c:dLbl>
            <c:dLbl>
              <c:idx val="3"/>
              <c:tx>
                <c:rich>
                  <a:bodyPr/>
                  <a:lstStyle/>
                  <a:p>
                    <a:fld id="{C52FCAFE-2BE6-4D71-A1BD-44AE05A2F0F9}"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5173-4DE0-8A0E-86069C95F3AF}"/>
                </c:ext>
              </c:extLst>
            </c:dLbl>
            <c:dLbl>
              <c:idx val="4"/>
              <c:tx>
                <c:rich>
                  <a:bodyPr/>
                  <a:lstStyle/>
                  <a:p>
                    <a:fld id="{DA02426A-7D22-44EE-A291-6E08DE182BEF}"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5173-4DE0-8A0E-86069C95F3AF}"/>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  &lt;2</c:v>
                </c:pt>
                <c:pt idx="1">
                  <c:v>  2-12</c:v>
                </c:pt>
                <c:pt idx="2">
                  <c:v>13-18</c:v>
                </c:pt>
                <c:pt idx="3">
                  <c:v>19-24</c:v>
                </c:pt>
                <c:pt idx="4">
                  <c:v>25-34</c:v>
                </c:pt>
                <c:pt idx="5">
                  <c:v>35-44</c:v>
                </c:pt>
                <c:pt idx="6">
                  <c:v>45-54</c:v>
                </c:pt>
                <c:pt idx="7">
                  <c:v>55-64</c:v>
                </c:pt>
                <c:pt idx="8">
                  <c:v>65+</c:v>
                </c:pt>
              </c:strCache>
            </c:strRef>
          </c:cat>
          <c:val>
            <c:numRef>
              <c:f>Sheet1!$B$2:$B$10</c:f>
              <c:numCache>
                <c:formatCode>0.0</c:formatCode>
                <c:ptCount val="9"/>
                <c:pt idx="0">
                  <c:v>0</c:v>
                </c:pt>
                <c:pt idx="1">
                  <c:v>3.13996389041526</c:v>
                </c:pt>
                <c:pt idx="2">
                  <c:v>0</c:v>
                </c:pt>
                <c:pt idx="3">
                  <c:v>29.833744677388733</c:v>
                </c:pt>
                <c:pt idx="4">
                  <c:v>91.622584102617296</c:v>
                </c:pt>
                <c:pt idx="5">
                  <c:v>128.17625967817366</c:v>
                </c:pt>
                <c:pt idx="6">
                  <c:v>95.09888522973425</c:v>
                </c:pt>
                <c:pt idx="7">
                  <c:v>105.068372851587</c:v>
                </c:pt>
                <c:pt idx="8">
                  <c:v>42.460533478497553</c:v>
                </c:pt>
              </c:numCache>
            </c:numRef>
          </c:val>
          <c:extLst>
            <c:ext xmlns:c16="http://schemas.microsoft.com/office/drawing/2014/chart" uri="{C3380CC4-5D6E-409C-BE32-E72D297353CC}">
              <c16:uniqueId val="{00000000-5173-4DE0-8A0E-86069C95F3AF}"/>
            </c:ext>
          </c:extLst>
        </c:ser>
        <c:dLbls>
          <c:showLegendKey val="0"/>
          <c:showVal val="0"/>
          <c:showCatName val="0"/>
          <c:showSerName val="0"/>
          <c:showPercent val="0"/>
          <c:showBubbleSize val="0"/>
        </c:dLbls>
        <c:gapWidth val="100"/>
        <c:axId val="1227409736"/>
        <c:axId val="1227411176"/>
      </c:barChart>
      <c:catAx>
        <c:axId val="122740973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2"/>
                </a:solidFill>
                <a:latin typeface="+mn-lt"/>
                <a:ea typeface="+mn-ea"/>
                <a:cs typeface="+mn-cs"/>
              </a:defRPr>
            </a:pPr>
            <a:endParaRPr lang="en-US"/>
          </a:p>
        </c:txPr>
        <c:crossAx val="1227411176"/>
        <c:crosses val="autoZero"/>
        <c:auto val="1"/>
        <c:lblAlgn val="ctr"/>
        <c:lblOffset val="100"/>
        <c:noMultiLvlLbl val="0"/>
      </c:catAx>
      <c:valAx>
        <c:axId val="122741117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2"/>
                </a:solidFill>
                <a:latin typeface="+mn-lt"/>
                <a:ea typeface="+mn-ea"/>
                <a:cs typeface="+mn-cs"/>
              </a:defRPr>
            </a:pPr>
            <a:endParaRPr lang="en-US"/>
          </a:p>
        </c:txPr>
        <c:crossAx val="12274097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tx2"/>
                </a:solidFill>
                <a:latin typeface="+mj-lt"/>
              </a:rPr>
              <a:t>Race</a:t>
            </a:r>
          </a:p>
        </c:rich>
      </c:tx>
      <c:layout>
        <c:manualLayout>
          <c:xMode val="edge"/>
          <c:yMode val="edge"/>
          <c:x val="0.42738385699886228"/>
          <c:y val="2.477360873873671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988420308099619"/>
          <c:y val="0.18853338961726923"/>
          <c:w val="0.8374486958661419"/>
          <c:h val="0.70679668470747248"/>
        </c:manualLayout>
      </c:layout>
      <c:barChart>
        <c:barDir val="col"/>
        <c:grouping val="clustered"/>
        <c:varyColors val="0"/>
        <c:ser>
          <c:idx val="0"/>
          <c:order val="0"/>
          <c:tx>
            <c:strRef>
              <c:f>Sheet1!$A$1</c:f>
              <c:strCache>
                <c:ptCount val="1"/>
                <c:pt idx="0">
                  <c:v>BLACK</c:v>
                </c:pt>
              </c:strCache>
            </c:strRef>
          </c:tx>
          <c:spPr>
            <a:solidFill>
              <a:schemeClr val="accent6"/>
            </a:solidFill>
            <a:ln w="38100">
              <a:solidFill>
                <a:schemeClr val="bg2"/>
              </a:solidFill>
            </a:ln>
            <a:effectLst/>
          </c:spPr>
          <c:invertIfNegative val="0"/>
          <c:dPt>
            <c:idx val="0"/>
            <c:invertIfNegative val="0"/>
            <c:bubble3D val="0"/>
            <c:spPr>
              <a:solidFill>
                <a:schemeClr val="accent6"/>
              </a:solidFill>
              <a:ln w="0">
                <a:solidFill>
                  <a:schemeClr val="bg2"/>
                </a:solidFill>
              </a:ln>
              <a:effectLst/>
            </c:spPr>
            <c:extLst>
              <c:ext xmlns:c16="http://schemas.microsoft.com/office/drawing/2014/chart" uri="{C3380CC4-5D6E-409C-BE32-E72D297353CC}">
                <c16:uniqueId val="{00000001-59C6-4BEC-877F-2B05EF7E1422}"/>
              </c:ext>
            </c:extLst>
          </c:dPt>
          <c:dLbls>
            <c:dLbl>
              <c:idx val="0"/>
              <c:tx>
                <c:rich>
                  <a:bodyPr/>
                  <a:lstStyle/>
                  <a:p>
                    <a:fld id="{DA0944A9-23DF-4925-983B-7E48F36927D0}"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9C6-4BEC-877F-2B05EF7E1422}"/>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Sheet1!$A$2</c:f>
              <c:numCache>
                <c:formatCode>0.0</c:formatCode>
                <c:ptCount val="1"/>
                <c:pt idx="0">
                  <c:v>32.191604429564769</c:v>
                </c:pt>
              </c:numCache>
            </c:numRef>
          </c:val>
          <c:extLst>
            <c:ext xmlns:c15="http://schemas.microsoft.com/office/drawing/2012/chart" uri="{02D57815-91ED-43cb-92C2-25804820EDAC}">
              <c15:filteredCategoryTitle>
                <c15:cat>
                  <c:multiLvlStrRef>
                    <c:extLst>
                      <c:ext uri="{02D57815-91ED-43cb-92C2-25804820EDAC}">
                        <c15:formulaRef>
                          <c15:sqref>Sheet1!#REF!</c15:sqref>
                        </c15:formulaRef>
                      </c:ext>
                    </c:extLst>
                  </c:multiLvlStrRef>
                </c15:cat>
              </c15:filteredCategoryTitle>
            </c:ext>
            <c:ext xmlns:c16="http://schemas.microsoft.com/office/drawing/2014/chart" uri="{C3380CC4-5D6E-409C-BE32-E72D297353CC}">
              <c16:uniqueId val="{0000000A-59C6-4BEC-877F-2B05EF7E1422}"/>
            </c:ext>
          </c:extLst>
        </c:ser>
        <c:ser>
          <c:idx val="1"/>
          <c:order val="1"/>
          <c:tx>
            <c:strRef>
              <c:f>Sheet1!$B$1</c:f>
              <c:strCache>
                <c:ptCount val="1"/>
                <c:pt idx="0">
                  <c:v>OTHER</c:v>
                </c:pt>
              </c:strCache>
            </c:strRef>
          </c:tx>
          <c:spPr>
            <a:solidFill>
              <a:schemeClr val="tx2"/>
            </a:solidFill>
            <a:ln w="19050">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Sheet1!$B$2</c:f>
              <c:numCache>
                <c:formatCode>0.0</c:formatCode>
                <c:ptCount val="1"/>
                <c:pt idx="0">
                  <c:v>0</c:v>
                </c:pt>
              </c:numCache>
            </c:numRef>
          </c:val>
          <c:extLst>
            <c:ext xmlns:c15="http://schemas.microsoft.com/office/drawing/2012/chart" uri="{02D57815-91ED-43cb-92C2-25804820EDAC}">
              <c15:filteredCategoryTitle>
                <c15:cat>
                  <c:multiLvlStrRef>
                    <c:extLst>
                      <c:ext uri="{02D57815-91ED-43cb-92C2-25804820EDAC}">
                        <c15:formulaRef>
                          <c15:sqref>Sheet1!#REF!</c15:sqref>
                        </c15:formulaRef>
                      </c:ext>
                    </c:extLst>
                  </c:multiLvlStrRef>
                </c15:cat>
              </c15:filteredCategoryTitle>
            </c:ext>
            <c:ext xmlns:c16="http://schemas.microsoft.com/office/drawing/2014/chart" uri="{C3380CC4-5D6E-409C-BE32-E72D297353CC}">
              <c16:uniqueId val="{0000000B-59C6-4BEC-877F-2B05EF7E1422}"/>
            </c:ext>
          </c:extLst>
        </c:ser>
        <c:ser>
          <c:idx val="2"/>
          <c:order val="2"/>
          <c:tx>
            <c:strRef>
              <c:f>Sheet1!$C$1</c:f>
              <c:strCache>
                <c:ptCount val="1"/>
                <c:pt idx="0">
                  <c:v>WHITE</c:v>
                </c:pt>
              </c:strCache>
            </c:strRef>
          </c:tx>
          <c:spPr>
            <a:solidFill>
              <a:srgbClr val="E35205"/>
            </a:solidFill>
            <a:ln w="19050">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Sheet1!$C$2</c:f>
              <c:numCache>
                <c:formatCode>0.0</c:formatCode>
                <c:ptCount val="1"/>
                <c:pt idx="0">
                  <c:v>40.34750160340505</c:v>
                </c:pt>
              </c:numCache>
            </c:numRef>
          </c:val>
          <c:extLst>
            <c:ext xmlns:c15="http://schemas.microsoft.com/office/drawing/2012/chart" uri="{02D57815-91ED-43cb-92C2-25804820EDAC}">
              <c15:filteredCategoryTitle>
                <c15:cat>
                  <c:multiLvlStrRef>
                    <c:extLst>
                      <c:ext uri="{02D57815-91ED-43cb-92C2-25804820EDAC}">
                        <c15:formulaRef>
                          <c15:sqref>Sheet1!#REF!</c15:sqref>
                        </c15:formulaRef>
                      </c:ext>
                    </c:extLst>
                  </c:multiLvlStrRef>
                </c15:cat>
              </c15:filteredCategoryTitle>
            </c:ext>
            <c:ext xmlns:c16="http://schemas.microsoft.com/office/drawing/2014/chart" uri="{C3380CC4-5D6E-409C-BE32-E72D297353CC}">
              <c16:uniqueId val="{0000000C-59C6-4BEC-877F-2B05EF7E1422}"/>
            </c:ext>
          </c:extLst>
        </c:ser>
        <c:dLbls>
          <c:dLblPos val="outEnd"/>
          <c:showLegendKey val="0"/>
          <c:showVal val="1"/>
          <c:showCatName val="0"/>
          <c:showSerName val="0"/>
          <c:showPercent val="0"/>
          <c:showBubbleSize val="0"/>
        </c:dLbls>
        <c:gapWidth val="100"/>
        <c:axId val="1227409736"/>
        <c:axId val="1227411176"/>
      </c:barChart>
      <c:catAx>
        <c:axId val="1227409736"/>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b="1" i="0" baseline="0" dirty="0">
                    <a:solidFill>
                      <a:schemeClr val="tx2"/>
                    </a:solidFill>
                  </a:rPr>
                  <a:t>Black       Other       White</a:t>
                </a:r>
              </a:p>
            </c:rich>
          </c:tx>
          <c:layout>
            <c:manualLayout>
              <c:xMode val="edge"/>
              <c:yMode val="edge"/>
              <c:x val="0.2331090288502719"/>
              <c:y val="0.87837139631021099"/>
            </c:manualLayout>
          </c:layout>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2"/>
                </a:solidFill>
                <a:latin typeface="+mn-lt"/>
                <a:ea typeface="+mn-ea"/>
                <a:cs typeface="+mn-cs"/>
              </a:defRPr>
            </a:pPr>
            <a:endParaRPr lang="en-US"/>
          </a:p>
        </c:txPr>
        <c:crossAx val="1227411176"/>
        <c:crosses val="autoZero"/>
        <c:auto val="1"/>
        <c:lblAlgn val="ctr"/>
        <c:lblOffset val="100"/>
        <c:noMultiLvlLbl val="0"/>
      </c:catAx>
      <c:valAx>
        <c:axId val="122741117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2"/>
                </a:solidFill>
                <a:latin typeface="+mn-lt"/>
                <a:ea typeface="+mn-ea"/>
                <a:cs typeface="+mn-cs"/>
              </a:defRPr>
            </a:pPr>
            <a:endParaRPr lang="en-US"/>
          </a:p>
        </c:txPr>
        <c:crossAx val="12274097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tx2"/>
                </a:solidFill>
                <a:latin typeface="+mj-lt"/>
              </a:rPr>
              <a:t>Sex</a:t>
            </a:r>
          </a:p>
        </c:rich>
      </c:tx>
      <c:layout>
        <c:manualLayout>
          <c:xMode val="edge"/>
          <c:yMode val="edge"/>
          <c:x val="0.42395007332615214"/>
          <c:y val="3.844748285756916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988420308099619"/>
          <c:y val="0.22141987548897285"/>
          <c:w val="0.8374486958661419"/>
          <c:h val="0.67006307722581304"/>
        </c:manualLayout>
      </c:layout>
      <c:barChart>
        <c:barDir val="col"/>
        <c:grouping val="clustered"/>
        <c:varyColors val="0"/>
        <c:ser>
          <c:idx val="0"/>
          <c:order val="0"/>
          <c:tx>
            <c:strRef>
              <c:f>Sheet1!$B$1</c:f>
              <c:strCache>
                <c:ptCount val="1"/>
                <c:pt idx="0">
                  <c:v>Female</c:v>
                </c:pt>
              </c:strCache>
            </c:strRef>
          </c:tx>
          <c:spPr>
            <a:solidFill>
              <a:schemeClr val="accent6"/>
            </a:solidFill>
            <a:ln w="38100">
              <a:solidFill>
                <a:schemeClr val="bg2"/>
              </a:solidFill>
            </a:ln>
            <a:effectLst/>
          </c:spPr>
          <c:invertIfNegative val="0"/>
          <c:dPt>
            <c:idx val="0"/>
            <c:invertIfNegative val="0"/>
            <c:bubble3D val="0"/>
            <c:spPr>
              <a:solidFill>
                <a:schemeClr val="accent6"/>
              </a:solidFill>
              <a:ln w="0">
                <a:solidFill>
                  <a:schemeClr val="bg2"/>
                </a:solidFill>
              </a:ln>
              <a:effectLst/>
            </c:spPr>
            <c:extLst>
              <c:ext xmlns:c16="http://schemas.microsoft.com/office/drawing/2014/chart" uri="{C3380CC4-5D6E-409C-BE32-E72D297353CC}">
                <c16:uniqueId val="{00000001-A978-4BE3-925D-8DD4A936DB5C}"/>
              </c:ext>
            </c:extLst>
          </c:dPt>
          <c:dLbls>
            <c:dLbl>
              <c:idx val="0"/>
              <c:tx>
                <c:rich>
                  <a:bodyPr/>
                  <a:lstStyle/>
                  <a:p>
                    <a:fld id="{DA0944A9-23DF-4925-983B-7E48F36927D0}"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978-4BE3-925D-8DD4A936DB5C}"/>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SOUTHWEST</c:v>
                </c:pt>
              </c:strCache>
            </c:strRef>
          </c:cat>
          <c:val>
            <c:numRef>
              <c:f>Sheet1!$B$2</c:f>
              <c:numCache>
                <c:formatCode>0.0</c:formatCode>
                <c:ptCount val="1"/>
                <c:pt idx="0">
                  <c:v>57.220358436332752</c:v>
                </c:pt>
              </c:numCache>
            </c:numRef>
          </c:val>
          <c:extLst>
            <c:ext xmlns:c16="http://schemas.microsoft.com/office/drawing/2014/chart" uri="{C3380CC4-5D6E-409C-BE32-E72D297353CC}">
              <c16:uniqueId val="{0000000A-A978-4BE3-925D-8DD4A936DB5C}"/>
            </c:ext>
          </c:extLst>
        </c:ser>
        <c:ser>
          <c:idx val="1"/>
          <c:order val="1"/>
          <c:tx>
            <c:strRef>
              <c:f>Sheet1!$C$1</c:f>
              <c:strCache>
                <c:ptCount val="1"/>
                <c:pt idx="0">
                  <c:v>Male</c:v>
                </c:pt>
              </c:strCache>
            </c:strRef>
          </c:tx>
          <c:spPr>
            <a:solidFill>
              <a:schemeClr val="accent2"/>
            </a:solidFill>
            <a:ln w="19050">
              <a:noFill/>
            </a:ln>
            <a:effectLst/>
          </c:spPr>
          <c:invertIfNegative val="0"/>
          <c:dPt>
            <c:idx val="0"/>
            <c:invertIfNegative val="0"/>
            <c:bubble3D val="0"/>
            <c:spPr>
              <a:solidFill>
                <a:srgbClr val="E35205"/>
              </a:solidFill>
              <a:ln w="19050">
                <a:noFill/>
              </a:ln>
              <a:effectLst/>
            </c:spPr>
            <c:extLst>
              <c:ext xmlns:c16="http://schemas.microsoft.com/office/drawing/2014/chart" uri="{C3380CC4-5D6E-409C-BE32-E72D297353CC}">
                <c16:uniqueId val="{0000000C-A978-4BE3-925D-8DD4A936DB5C}"/>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SOUTHWEST</c:v>
                </c:pt>
              </c:strCache>
            </c:strRef>
          </c:cat>
          <c:val>
            <c:numRef>
              <c:f>Sheet1!$C$2</c:f>
              <c:numCache>
                <c:formatCode>0.0</c:formatCode>
                <c:ptCount val="1"/>
                <c:pt idx="0">
                  <c:v>77.45070827509295</c:v>
                </c:pt>
              </c:numCache>
            </c:numRef>
          </c:val>
          <c:extLst>
            <c:ext xmlns:c16="http://schemas.microsoft.com/office/drawing/2014/chart" uri="{C3380CC4-5D6E-409C-BE32-E72D297353CC}">
              <c16:uniqueId val="{0000000B-A978-4BE3-925D-8DD4A936DB5C}"/>
            </c:ext>
          </c:extLst>
        </c:ser>
        <c:dLbls>
          <c:showLegendKey val="0"/>
          <c:showVal val="0"/>
          <c:showCatName val="0"/>
          <c:showSerName val="0"/>
          <c:showPercent val="0"/>
          <c:showBubbleSize val="0"/>
        </c:dLbls>
        <c:gapWidth val="100"/>
        <c:axId val="1227409736"/>
        <c:axId val="1227411176"/>
      </c:barChart>
      <c:catAx>
        <c:axId val="1227409736"/>
        <c:scaling>
          <c:orientation val="minMax"/>
        </c:scaling>
        <c:delete val="1"/>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b="1" i="0" baseline="0" dirty="0">
                    <a:solidFill>
                      <a:schemeClr val="tx2"/>
                    </a:solidFill>
                  </a:rPr>
                  <a:t>Female              Male</a:t>
                </a:r>
              </a:p>
            </c:rich>
          </c:tx>
          <c:layout>
            <c:manualLayout>
              <c:xMode val="edge"/>
              <c:yMode val="edge"/>
              <c:x val="0.3025187749557664"/>
              <c:y val="0.89148295271478584"/>
            </c:manualLayout>
          </c:layout>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crossAx val="1227411176"/>
        <c:crosses val="autoZero"/>
        <c:auto val="1"/>
        <c:lblAlgn val="ctr"/>
        <c:lblOffset val="100"/>
        <c:noMultiLvlLbl val="0"/>
      </c:catAx>
      <c:valAx>
        <c:axId val="122741117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2"/>
                </a:solidFill>
                <a:latin typeface="+mn-lt"/>
                <a:ea typeface="+mn-ea"/>
                <a:cs typeface="+mn-cs"/>
              </a:defRPr>
            </a:pPr>
            <a:endParaRPr lang="en-US"/>
          </a:p>
        </c:txPr>
        <c:crossAx val="12274097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tx2"/>
                </a:solidFill>
                <a:latin typeface="+mj-lt"/>
              </a:rPr>
              <a:t>Age Group</a:t>
            </a:r>
          </a:p>
        </c:rich>
      </c:tx>
      <c:layout>
        <c:manualLayout>
          <c:xMode val="edge"/>
          <c:yMode val="edge"/>
          <c:x val="0.36278500787381157"/>
          <c:y val="3.6162282901918863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645041940828607"/>
          <c:y val="0.17994035515792331"/>
          <c:w val="0.8374486958661419"/>
          <c:h val="0.66563417830192939"/>
        </c:manualLayout>
      </c:layout>
      <c:barChart>
        <c:barDir val="col"/>
        <c:grouping val="clustered"/>
        <c:varyColors val="0"/>
        <c:ser>
          <c:idx val="0"/>
          <c:order val="0"/>
          <c:tx>
            <c:strRef>
              <c:f>Sheet1!$B$1</c:f>
              <c:strCache>
                <c:ptCount val="1"/>
                <c:pt idx="0">
                  <c:v>Rate</c:v>
                </c:pt>
              </c:strCache>
            </c:strRef>
          </c:tx>
          <c:spPr>
            <a:solidFill>
              <a:srgbClr val="E35205"/>
            </a:solidFill>
            <a:ln w="38100">
              <a:noFill/>
            </a:ln>
            <a:effectLst/>
          </c:spPr>
          <c:invertIfNegative val="0"/>
          <c:dPt>
            <c:idx val="0"/>
            <c:invertIfNegative val="0"/>
            <c:bubble3D val="0"/>
            <c:spPr>
              <a:solidFill>
                <a:srgbClr val="E35205"/>
              </a:solidFill>
              <a:ln w="0">
                <a:noFill/>
              </a:ln>
              <a:effectLst/>
            </c:spPr>
            <c:extLst>
              <c:ext xmlns:c16="http://schemas.microsoft.com/office/drawing/2014/chart" uri="{C3380CC4-5D6E-409C-BE32-E72D297353CC}">
                <c16:uniqueId val="{00000005-5173-4DE0-8A0E-86069C95F3AF}"/>
              </c:ext>
            </c:extLst>
          </c:dPt>
          <c:dPt>
            <c:idx val="1"/>
            <c:invertIfNegative val="0"/>
            <c:bubble3D val="0"/>
            <c:spPr>
              <a:solidFill>
                <a:srgbClr val="E35205"/>
              </a:solidFill>
              <a:ln w="0">
                <a:noFill/>
              </a:ln>
              <a:effectLst/>
            </c:spPr>
            <c:extLst>
              <c:ext xmlns:c16="http://schemas.microsoft.com/office/drawing/2014/chart" uri="{C3380CC4-5D6E-409C-BE32-E72D297353CC}">
                <c16:uniqueId val="{00000001-5173-4DE0-8A0E-86069C95F3AF}"/>
              </c:ext>
            </c:extLst>
          </c:dPt>
          <c:dPt>
            <c:idx val="2"/>
            <c:invertIfNegative val="0"/>
            <c:bubble3D val="0"/>
            <c:spPr>
              <a:solidFill>
                <a:srgbClr val="E35205"/>
              </a:solidFill>
              <a:ln w="0">
                <a:noFill/>
              </a:ln>
              <a:effectLst/>
            </c:spPr>
            <c:extLst>
              <c:ext xmlns:c16="http://schemas.microsoft.com/office/drawing/2014/chart" uri="{C3380CC4-5D6E-409C-BE32-E72D297353CC}">
                <c16:uniqueId val="{00000002-5173-4DE0-8A0E-86069C95F3AF}"/>
              </c:ext>
            </c:extLst>
          </c:dPt>
          <c:dPt>
            <c:idx val="3"/>
            <c:invertIfNegative val="0"/>
            <c:bubble3D val="0"/>
            <c:spPr>
              <a:solidFill>
                <a:srgbClr val="E35205"/>
              </a:solidFill>
              <a:ln w="0">
                <a:noFill/>
              </a:ln>
              <a:effectLst/>
            </c:spPr>
            <c:extLst>
              <c:ext xmlns:c16="http://schemas.microsoft.com/office/drawing/2014/chart" uri="{C3380CC4-5D6E-409C-BE32-E72D297353CC}">
                <c16:uniqueId val="{00000003-5173-4DE0-8A0E-86069C95F3AF}"/>
              </c:ext>
            </c:extLst>
          </c:dPt>
          <c:dPt>
            <c:idx val="4"/>
            <c:invertIfNegative val="0"/>
            <c:bubble3D val="0"/>
            <c:spPr>
              <a:solidFill>
                <a:srgbClr val="E35205"/>
              </a:solidFill>
              <a:ln w="0">
                <a:noFill/>
              </a:ln>
              <a:effectLst/>
            </c:spPr>
            <c:extLst>
              <c:ext xmlns:c16="http://schemas.microsoft.com/office/drawing/2014/chart" uri="{C3380CC4-5D6E-409C-BE32-E72D297353CC}">
                <c16:uniqueId val="{00000004-5173-4DE0-8A0E-86069C95F3AF}"/>
              </c:ext>
            </c:extLst>
          </c:dPt>
          <c:dLbls>
            <c:dLbl>
              <c:idx val="0"/>
              <c:tx>
                <c:rich>
                  <a:bodyPr/>
                  <a:lstStyle/>
                  <a:p>
                    <a:fld id="{DA0944A9-23DF-4925-983B-7E48F36927D0}"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5173-4DE0-8A0E-86069C95F3AF}"/>
                </c:ext>
              </c:extLst>
            </c:dLbl>
            <c:dLbl>
              <c:idx val="1"/>
              <c:tx>
                <c:rich>
                  <a:bodyPr/>
                  <a:lstStyle/>
                  <a:p>
                    <a:fld id="{4ADF5C27-BE1F-4A2D-BDEA-A18080C0C841}"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173-4DE0-8A0E-86069C95F3AF}"/>
                </c:ext>
              </c:extLst>
            </c:dLbl>
            <c:dLbl>
              <c:idx val="2"/>
              <c:tx>
                <c:rich>
                  <a:bodyPr/>
                  <a:lstStyle/>
                  <a:p>
                    <a:fld id="{47269162-2730-4A9C-AFE8-D6E6C7CEFC4B}"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5173-4DE0-8A0E-86069C95F3AF}"/>
                </c:ext>
              </c:extLst>
            </c:dLbl>
            <c:dLbl>
              <c:idx val="3"/>
              <c:tx>
                <c:rich>
                  <a:bodyPr/>
                  <a:lstStyle/>
                  <a:p>
                    <a:fld id="{C52FCAFE-2BE6-4D71-A1BD-44AE05A2F0F9}"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5173-4DE0-8A0E-86069C95F3AF}"/>
                </c:ext>
              </c:extLst>
            </c:dLbl>
            <c:dLbl>
              <c:idx val="4"/>
              <c:tx>
                <c:rich>
                  <a:bodyPr/>
                  <a:lstStyle/>
                  <a:p>
                    <a:fld id="{DA02426A-7D22-44EE-A291-6E08DE182BEF}"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5173-4DE0-8A0E-86069C95F3AF}"/>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  &lt;2</c:v>
                </c:pt>
                <c:pt idx="1">
                  <c:v>  2-12</c:v>
                </c:pt>
                <c:pt idx="2">
                  <c:v>13-18</c:v>
                </c:pt>
                <c:pt idx="3">
                  <c:v>19-24</c:v>
                </c:pt>
                <c:pt idx="4">
                  <c:v>25-34</c:v>
                </c:pt>
                <c:pt idx="5">
                  <c:v>35-44</c:v>
                </c:pt>
                <c:pt idx="6">
                  <c:v>45-54</c:v>
                </c:pt>
                <c:pt idx="7">
                  <c:v>55-64</c:v>
                </c:pt>
                <c:pt idx="8">
                  <c:v>65+</c:v>
                </c:pt>
              </c:strCache>
            </c:strRef>
          </c:cat>
          <c:val>
            <c:numRef>
              <c:f>Sheet1!$B$2:$B$10</c:f>
              <c:numCache>
                <c:formatCode>0.0</c:formatCode>
                <c:ptCount val="9"/>
                <c:pt idx="0">
                  <c:v>0</c:v>
                </c:pt>
                <c:pt idx="1">
                  <c:v>0.61413367233512051</c:v>
                </c:pt>
                <c:pt idx="2">
                  <c:v>2.0606447757503323</c:v>
                </c:pt>
                <c:pt idx="3">
                  <c:v>13.807958907514291</c:v>
                </c:pt>
                <c:pt idx="4">
                  <c:v>108.95284948464635</c:v>
                </c:pt>
                <c:pt idx="5">
                  <c:v>142.45211257865984</c:v>
                </c:pt>
                <c:pt idx="6">
                  <c:v>128.0656169727657</c:v>
                </c:pt>
                <c:pt idx="7">
                  <c:v>104.97266749412418</c:v>
                </c:pt>
                <c:pt idx="8">
                  <c:v>39.676701751570349</c:v>
                </c:pt>
              </c:numCache>
            </c:numRef>
          </c:val>
          <c:extLst>
            <c:ext xmlns:c16="http://schemas.microsoft.com/office/drawing/2014/chart" uri="{C3380CC4-5D6E-409C-BE32-E72D297353CC}">
              <c16:uniqueId val="{00000000-5173-4DE0-8A0E-86069C95F3AF}"/>
            </c:ext>
          </c:extLst>
        </c:ser>
        <c:dLbls>
          <c:showLegendKey val="0"/>
          <c:showVal val="0"/>
          <c:showCatName val="0"/>
          <c:showSerName val="0"/>
          <c:showPercent val="0"/>
          <c:showBubbleSize val="0"/>
        </c:dLbls>
        <c:gapWidth val="100"/>
        <c:axId val="1227409736"/>
        <c:axId val="1227411176"/>
      </c:barChart>
      <c:catAx>
        <c:axId val="122740973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2"/>
                </a:solidFill>
                <a:latin typeface="+mn-lt"/>
                <a:ea typeface="+mn-ea"/>
                <a:cs typeface="+mn-cs"/>
              </a:defRPr>
            </a:pPr>
            <a:endParaRPr lang="en-US"/>
          </a:p>
        </c:txPr>
        <c:crossAx val="1227411176"/>
        <c:crosses val="autoZero"/>
        <c:auto val="1"/>
        <c:lblAlgn val="ctr"/>
        <c:lblOffset val="100"/>
        <c:noMultiLvlLbl val="0"/>
      </c:catAx>
      <c:valAx>
        <c:axId val="122741117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2"/>
                </a:solidFill>
                <a:latin typeface="+mn-lt"/>
                <a:ea typeface="+mn-ea"/>
                <a:cs typeface="+mn-cs"/>
              </a:defRPr>
            </a:pPr>
            <a:endParaRPr lang="en-US"/>
          </a:p>
        </c:txPr>
        <c:crossAx val="12274097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tx2"/>
                </a:solidFill>
                <a:latin typeface="+mj-lt"/>
              </a:rPr>
              <a:t>Race</a:t>
            </a:r>
          </a:p>
        </c:rich>
      </c:tx>
      <c:layout>
        <c:manualLayout>
          <c:xMode val="edge"/>
          <c:yMode val="edge"/>
          <c:x val="0.42738385699886228"/>
          <c:y val="2.477360873873671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988420308099619"/>
          <c:y val="0.18853338961726923"/>
          <c:w val="0.8374486958661419"/>
          <c:h val="0.70679668470747248"/>
        </c:manualLayout>
      </c:layout>
      <c:barChart>
        <c:barDir val="col"/>
        <c:grouping val="clustered"/>
        <c:varyColors val="0"/>
        <c:ser>
          <c:idx val="0"/>
          <c:order val="0"/>
          <c:tx>
            <c:strRef>
              <c:f>Sheet1!$A$1</c:f>
              <c:strCache>
                <c:ptCount val="1"/>
                <c:pt idx="0">
                  <c:v>BLACK</c:v>
                </c:pt>
              </c:strCache>
            </c:strRef>
          </c:tx>
          <c:spPr>
            <a:solidFill>
              <a:schemeClr val="accent6"/>
            </a:solidFill>
            <a:ln w="38100">
              <a:solidFill>
                <a:schemeClr val="bg2"/>
              </a:solidFill>
            </a:ln>
            <a:effectLst/>
          </c:spPr>
          <c:invertIfNegative val="0"/>
          <c:dPt>
            <c:idx val="0"/>
            <c:invertIfNegative val="0"/>
            <c:bubble3D val="0"/>
            <c:spPr>
              <a:solidFill>
                <a:schemeClr val="accent6"/>
              </a:solidFill>
              <a:ln w="0">
                <a:solidFill>
                  <a:schemeClr val="bg2"/>
                </a:solidFill>
              </a:ln>
              <a:effectLst/>
            </c:spPr>
            <c:extLst>
              <c:ext xmlns:c16="http://schemas.microsoft.com/office/drawing/2014/chart" uri="{C3380CC4-5D6E-409C-BE32-E72D297353CC}">
                <c16:uniqueId val="{00000001-59C6-4BEC-877F-2B05EF7E1422}"/>
              </c:ext>
            </c:extLst>
          </c:dPt>
          <c:dLbls>
            <c:dLbl>
              <c:idx val="0"/>
              <c:tx>
                <c:rich>
                  <a:bodyPr/>
                  <a:lstStyle/>
                  <a:p>
                    <a:fld id="{DA0944A9-23DF-4925-983B-7E48F36927D0}"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9C6-4BEC-877F-2B05EF7E1422}"/>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Sheet1!$A$2</c:f>
              <c:numCache>
                <c:formatCode>0.0</c:formatCode>
                <c:ptCount val="1"/>
                <c:pt idx="0">
                  <c:v>45.151430953042514</c:v>
                </c:pt>
              </c:numCache>
            </c:numRef>
          </c:val>
          <c:extLst>
            <c:ext xmlns:c15="http://schemas.microsoft.com/office/drawing/2012/chart" uri="{02D57815-91ED-43cb-92C2-25804820EDAC}">
              <c15:filteredCategoryTitle>
                <c15:cat>
                  <c:multiLvlStrRef>
                    <c:extLst>
                      <c:ext uri="{02D57815-91ED-43cb-92C2-25804820EDAC}">
                        <c15:formulaRef>
                          <c15:sqref>Sheet1!#REF!</c15:sqref>
                        </c15:formulaRef>
                      </c:ext>
                    </c:extLst>
                  </c:multiLvlStrRef>
                </c15:cat>
              </c15:filteredCategoryTitle>
            </c:ext>
            <c:ext xmlns:c16="http://schemas.microsoft.com/office/drawing/2014/chart" uri="{C3380CC4-5D6E-409C-BE32-E72D297353CC}">
              <c16:uniqueId val="{0000000A-59C6-4BEC-877F-2B05EF7E1422}"/>
            </c:ext>
          </c:extLst>
        </c:ser>
        <c:ser>
          <c:idx val="1"/>
          <c:order val="1"/>
          <c:tx>
            <c:strRef>
              <c:f>Sheet1!$B$1</c:f>
              <c:strCache>
                <c:ptCount val="1"/>
                <c:pt idx="0">
                  <c:v>OTHER</c:v>
                </c:pt>
              </c:strCache>
            </c:strRef>
          </c:tx>
          <c:spPr>
            <a:solidFill>
              <a:schemeClr val="tx2"/>
            </a:solidFill>
            <a:ln w="19050">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Sheet1!$B$2</c:f>
              <c:numCache>
                <c:formatCode>0.0</c:formatCode>
                <c:ptCount val="1"/>
                <c:pt idx="0">
                  <c:v>21.022536158762193</c:v>
                </c:pt>
              </c:numCache>
            </c:numRef>
          </c:val>
          <c:extLst>
            <c:ext xmlns:c15="http://schemas.microsoft.com/office/drawing/2012/chart" uri="{02D57815-91ED-43cb-92C2-25804820EDAC}">
              <c15:filteredCategoryTitle>
                <c15:cat>
                  <c:multiLvlStrRef>
                    <c:extLst>
                      <c:ext uri="{02D57815-91ED-43cb-92C2-25804820EDAC}">
                        <c15:formulaRef>
                          <c15:sqref>Sheet1!#REF!</c15:sqref>
                        </c15:formulaRef>
                      </c:ext>
                    </c:extLst>
                  </c:multiLvlStrRef>
                </c15:cat>
              </c15:filteredCategoryTitle>
            </c:ext>
            <c:ext xmlns:c16="http://schemas.microsoft.com/office/drawing/2014/chart" uri="{C3380CC4-5D6E-409C-BE32-E72D297353CC}">
              <c16:uniqueId val="{0000000B-59C6-4BEC-877F-2B05EF7E1422}"/>
            </c:ext>
          </c:extLst>
        </c:ser>
        <c:ser>
          <c:idx val="2"/>
          <c:order val="2"/>
          <c:tx>
            <c:strRef>
              <c:f>Sheet1!$C$1</c:f>
              <c:strCache>
                <c:ptCount val="1"/>
                <c:pt idx="0">
                  <c:v>WHITE</c:v>
                </c:pt>
              </c:strCache>
            </c:strRef>
          </c:tx>
          <c:spPr>
            <a:solidFill>
              <a:srgbClr val="E35205"/>
            </a:solidFill>
            <a:ln w="19050">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Sheet1!$C$2</c:f>
              <c:numCache>
                <c:formatCode>0.0</c:formatCode>
                <c:ptCount val="1"/>
                <c:pt idx="0">
                  <c:v>43.416417945694967</c:v>
                </c:pt>
              </c:numCache>
            </c:numRef>
          </c:val>
          <c:extLst>
            <c:ext xmlns:c15="http://schemas.microsoft.com/office/drawing/2012/chart" uri="{02D57815-91ED-43cb-92C2-25804820EDAC}">
              <c15:filteredCategoryTitle>
                <c15:cat>
                  <c:multiLvlStrRef>
                    <c:extLst>
                      <c:ext uri="{02D57815-91ED-43cb-92C2-25804820EDAC}">
                        <c15:formulaRef>
                          <c15:sqref>Sheet1!#REF!</c15:sqref>
                        </c15:formulaRef>
                      </c:ext>
                    </c:extLst>
                  </c:multiLvlStrRef>
                </c15:cat>
              </c15:filteredCategoryTitle>
            </c:ext>
            <c:ext xmlns:c16="http://schemas.microsoft.com/office/drawing/2014/chart" uri="{C3380CC4-5D6E-409C-BE32-E72D297353CC}">
              <c16:uniqueId val="{0000000C-59C6-4BEC-877F-2B05EF7E1422}"/>
            </c:ext>
          </c:extLst>
        </c:ser>
        <c:dLbls>
          <c:dLblPos val="outEnd"/>
          <c:showLegendKey val="0"/>
          <c:showVal val="1"/>
          <c:showCatName val="0"/>
          <c:showSerName val="0"/>
          <c:showPercent val="0"/>
          <c:showBubbleSize val="0"/>
        </c:dLbls>
        <c:gapWidth val="100"/>
        <c:axId val="1227409736"/>
        <c:axId val="1227411176"/>
      </c:barChart>
      <c:catAx>
        <c:axId val="1227409736"/>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b="1" i="0" baseline="0" dirty="0">
                    <a:solidFill>
                      <a:schemeClr val="tx2"/>
                    </a:solidFill>
                  </a:rPr>
                  <a:t>Black       Other       White</a:t>
                </a:r>
              </a:p>
            </c:rich>
          </c:tx>
          <c:layout>
            <c:manualLayout>
              <c:xMode val="edge"/>
              <c:yMode val="edge"/>
              <c:x val="0.2331090288502719"/>
              <c:y val="0.87837139631021099"/>
            </c:manualLayout>
          </c:layout>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2"/>
                </a:solidFill>
                <a:latin typeface="+mn-lt"/>
                <a:ea typeface="+mn-ea"/>
                <a:cs typeface="+mn-cs"/>
              </a:defRPr>
            </a:pPr>
            <a:endParaRPr lang="en-US"/>
          </a:p>
        </c:txPr>
        <c:crossAx val="1227411176"/>
        <c:crosses val="autoZero"/>
        <c:auto val="1"/>
        <c:lblAlgn val="ctr"/>
        <c:lblOffset val="100"/>
        <c:noMultiLvlLbl val="0"/>
      </c:catAx>
      <c:valAx>
        <c:axId val="122741117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2"/>
                </a:solidFill>
                <a:latin typeface="+mn-lt"/>
                <a:ea typeface="+mn-ea"/>
                <a:cs typeface="+mn-cs"/>
              </a:defRPr>
            </a:pPr>
            <a:endParaRPr lang="en-US"/>
          </a:p>
        </c:txPr>
        <c:crossAx val="12274097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tx2"/>
                </a:solidFill>
                <a:latin typeface="+mj-lt"/>
              </a:rPr>
              <a:t>Sex</a:t>
            </a:r>
          </a:p>
        </c:rich>
      </c:tx>
      <c:layout>
        <c:manualLayout>
          <c:xMode val="edge"/>
          <c:yMode val="edge"/>
          <c:x val="0.42395007332615214"/>
          <c:y val="3.844748285756916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988420308099619"/>
          <c:y val="0.22141987548897285"/>
          <c:w val="0.8374486958661419"/>
          <c:h val="0.67006307722581304"/>
        </c:manualLayout>
      </c:layout>
      <c:barChart>
        <c:barDir val="col"/>
        <c:grouping val="clustered"/>
        <c:varyColors val="0"/>
        <c:ser>
          <c:idx val="0"/>
          <c:order val="0"/>
          <c:tx>
            <c:strRef>
              <c:f>Sheet1!$B$1</c:f>
              <c:strCache>
                <c:ptCount val="1"/>
                <c:pt idx="0">
                  <c:v>Female</c:v>
                </c:pt>
              </c:strCache>
            </c:strRef>
          </c:tx>
          <c:spPr>
            <a:solidFill>
              <a:schemeClr val="accent6"/>
            </a:solidFill>
            <a:ln w="38100">
              <a:solidFill>
                <a:schemeClr val="bg2"/>
              </a:solidFill>
            </a:ln>
            <a:effectLst/>
          </c:spPr>
          <c:invertIfNegative val="0"/>
          <c:dPt>
            <c:idx val="0"/>
            <c:invertIfNegative val="0"/>
            <c:bubble3D val="0"/>
            <c:spPr>
              <a:solidFill>
                <a:schemeClr val="accent6"/>
              </a:solidFill>
              <a:ln w="0">
                <a:solidFill>
                  <a:schemeClr val="bg2"/>
                </a:solidFill>
              </a:ln>
              <a:effectLst/>
            </c:spPr>
            <c:extLst>
              <c:ext xmlns:c16="http://schemas.microsoft.com/office/drawing/2014/chart" uri="{C3380CC4-5D6E-409C-BE32-E72D297353CC}">
                <c16:uniqueId val="{00000001-A978-4BE3-925D-8DD4A936DB5C}"/>
              </c:ext>
            </c:extLst>
          </c:dPt>
          <c:dLbls>
            <c:dLbl>
              <c:idx val="0"/>
              <c:tx>
                <c:rich>
                  <a:bodyPr/>
                  <a:lstStyle/>
                  <a:p>
                    <a:fld id="{DA0944A9-23DF-4925-983B-7E48F36927D0}"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978-4BE3-925D-8DD4A936DB5C}"/>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ST LOUIS</c:v>
                </c:pt>
              </c:strCache>
            </c:strRef>
          </c:cat>
          <c:val>
            <c:numRef>
              <c:f>Sheet1!$B$2</c:f>
              <c:numCache>
                <c:formatCode>0.0</c:formatCode>
                <c:ptCount val="1"/>
                <c:pt idx="0">
                  <c:v>24.617261292938981</c:v>
                </c:pt>
              </c:numCache>
            </c:numRef>
          </c:val>
          <c:extLst>
            <c:ext xmlns:c16="http://schemas.microsoft.com/office/drawing/2014/chart" uri="{C3380CC4-5D6E-409C-BE32-E72D297353CC}">
              <c16:uniqueId val="{0000000A-A978-4BE3-925D-8DD4A936DB5C}"/>
            </c:ext>
          </c:extLst>
        </c:ser>
        <c:ser>
          <c:idx val="1"/>
          <c:order val="1"/>
          <c:tx>
            <c:strRef>
              <c:f>Sheet1!$C$1</c:f>
              <c:strCache>
                <c:ptCount val="1"/>
                <c:pt idx="0">
                  <c:v>Male</c:v>
                </c:pt>
              </c:strCache>
            </c:strRef>
          </c:tx>
          <c:spPr>
            <a:solidFill>
              <a:schemeClr val="accent2"/>
            </a:solidFill>
            <a:ln w="19050">
              <a:noFill/>
            </a:ln>
            <a:effectLst/>
          </c:spPr>
          <c:invertIfNegative val="0"/>
          <c:dPt>
            <c:idx val="0"/>
            <c:invertIfNegative val="0"/>
            <c:bubble3D val="0"/>
            <c:spPr>
              <a:solidFill>
                <a:srgbClr val="E35205"/>
              </a:solidFill>
              <a:ln w="19050">
                <a:noFill/>
              </a:ln>
              <a:effectLst/>
            </c:spPr>
            <c:extLst>
              <c:ext xmlns:c16="http://schemas.microsoft.com/office/drawing/2014/chart" uri="{C3380CC4-5D6E-409C-BE32-E72D297353CC}">
                <c16:uniqueId val="{0000000C-A978-4BE3-925D-8DD4A936DB5C}"/>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ST LOUIS</c:v>
                </c:pt>
              </c:strCache>
            </c:strRef>
          </c:cat>
          <c:val>
            <c:numRef>
              <c:f>Sheet1!$C$2</c:f>
              <c:numCache>
                <c:formatCode>0.0</c:formatCode>
                <c:ptCount val="1"/>
                <c:pt idx="0">
                  <c:v>44.808134459093544</c:v>
                </c:pt>
              </c:numCache>
            </c:numRef>
          </c:val>
          <c:extLst>
            <c:ext xmlns:c16="http://schemas.microsoft.com/office/drawing/2014/chart" uri="{C3380CC4-5D6E-409C-BE32-E72D297353CC}">
              <c16:uniqueId val="{0000000B-A978-4BE3-925D-8DD4A936DB5C}"/>
            </c:ext>
          </c:extLst>
        </c:ser>
        <c:dLbls>
          <c:showLegendKey val="0"/>
          <c:showVal val="0"/>
          <c:showCatName val="0"/>
          <c:showSerName val="0"/>
          <c:showPercent val="0"/>
          <c:showBubbleSize val="0"/>
        </c:dLbls>
        <c:gapWidth val="100"/>
        <c:axId val="1227409736"/>
        <c:axId val="1227411176"/>
      </c:barChart>
      <c:catAx>
        <c:axId val="1227409736"/>
        <c:scaling>
          <c:orientation val="minMax"/>
        </c:scaling>
        <c:delete val="1"/>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b="1" i="0" baseline="0" dirty="0">
                    <a:solidFill>
                      <a:schemeClr val="tx2"/>
                    </a:solidFill>
                  </a:rPr>
                  <a:t>Female              Male</a:t>
                </a:r>
              </a:p>
            </c:rich>
          </c:tx>
          <c:layout>
            <c:manualLayout>
              <c:xMode val="edge"/>
              <c:yMode val="edge"/>
              <c:x val="0.3025187749557664"/>
              <c:y val="0.89148295271478584"/>
            </c:manualLayout>
          </c:layout>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crossAx val="1227411176"/>
        <c:crosses val="autoZero"/>
        <c:auto val="1"/>
        <c:lblAlgn val="ctr"/>
        <c:lblOffset val="100"/>
        <c:noMultiLvlLbl val="0"/>
      </c:catAx>
      <c:valAx>
        <c:axId val="122741117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2"/>
                </a:solidFill>
                <a:latin typeface="+mn-lt"/>
                <a:ea typeface="+mn-ea"/>
                <a:cs typeface="+mn-cs"/>
              </a:defRPr>
            </a:pPr>
            <a:endParaRPr lang="en-US"/>
          </a:p>
        </c:txPr>
        <c:crossAx val="12274097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tx2"/>
                </a:solidFill>
                <a:latin typeface="+mj-lt"/>
              </a:rPr>
              <a:t>Age Group</a:t>
            </a:r>
          </a:p>
        </c:rich>
      </c:tx>
      <c:layout>
        <c:manualLayout>
          <c:xMode val="edge"/>
          <c:yMode val="edge"/>
          <c:x val="0.36278500787381157"/>
          <c:y val="3.6162282901918863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645041940828607"/>
          <c:y val="0.17994035515792331"/>
          <c:w val="0.8374486958661419"/>
          <c:h val="0.66563417830192939"/>
        </c:manualLayout>
      </c:layout>
      <c:barChart>
        <c:barDir val="col"/>
        <c:grouping val="clustered"/>
        <c:varyColors val="0"/>
        <c:ser>
          <c:idx val="0"/>
          <c:order val="0"/>
          <c:tx>
            <c:strRef>
              <c:f>Sheet1!$B$1</c:f>
              <c:strCache>
                <c:ptCount val="1"/>
                <c:pt idx="0">
                  <c:v>Rate</c:v>
                </c:pt>
              </c:strCache>
            </c:strRef>
          </c:tx>
          <c:spPr>
            <a:solidFill>
              <a:schemeClr val="accent6"/>
            </a:solidFill>
            <a:ln w="38100">
              <a:noFill/>
            </a:ln>
            <a:effectLst/>
          </c:spPr>
          <c:invertIfNegative val="0"/>
          <c:dPt>
            <c:idx val="0"/>
            <c:invertIfNegative val="0"/>
            <c:bubble3D val="0"/>
            <c:spPr>
              <a:solidFill>
                <a:schemeClr val="accent6"/>
              </a:solidFill>
              <a:ln w="0">
                <a:noFill/>
              </a:ln>
              <a:effectLst/>
            </c:spPr>
            <c:extLst>
              <c:ext xmlns:c16="http://schemas.microsoft.com/office/drawing/2014/chart" uri="{C3380CC4-5D6E-409C-BE32-E72D297353CC}">
                <c16:uniqueId val="{00000005-5173-4DE0-8A0E-86069C95F3AF}"/>
              </c:ext>
            </c:extLst>
          </c:dPt>
          <c:dPt>
            <c:idx val="1"/>
            <c:invertIfNegative val="0"/>
            <c:bubble3D val="0"/>
            <c:spPr>
              <a:solidFill>
                <a:schemeClr val="accent6"/>
              </a:solidFill>
              <a:ln w="0">
                <a:noFill/>
              </a:ln>
              <a:effectLst/>
            </c:spPr>
            <c:extLst>
              <c:ext xmlns:c16="http://schemas.microsoft.com/office/drawing/2014/chart" uri="{C3380CC4-5D6E-409C-BE32-E72D297353CC}">
                <c16:uniqueId val="{00000001-5173-4DE0-8A0E-86069C95F3AF}"/>
              </c:ext>
            </c:extLst>
          </c:dPt>
          <c:dPt>
            <c:idx val="2"/>
            <c:invertIfNegative val="0"/>
            <c:bubble3D val="0"/>
            <c:spPr>
              <a:solidFill>
                <a:schemeClr val="accent6"/>
              </a:solidFill>
              <a:ln w="0">
                <a:noFill/>
              </a:ln>
              <a:effectLst/>
            </c:spPr>
            <c:extLst>
              <c:ext xmlns:c16="http://schemas.microsoft.com/office/drawing/2014/chart" uri="{C3380CC4-5D6E-409C-BE32-E72D297353CC}">
                <c16:uniqueId val="{00000002-5173-4DE0-8A0E-86069C95F3AF}"/>
              </c:ext>
            </c:extLst>
          </c:dPt>
          <c:dPt>
            <c:idx val="3"/>
            <c:invertIfNegative val="0"/>
            <c:bubble3D val="0"/>
            <c:spPr>
              <a:solidFill>
                <a:schemeClr val="accent6"/>
              </a:solidFill>
              <a:ln w="0">
                <a:noFill/>
              </a:ln>
              <a:effectLst/>
            </c:spPr>
            <c:extLst>
              <c:ext xmlns:c16="http://schemas.microsoft.com/office/drawing/2014/chart" uri="{C3380CC4-5D6E-409C-BE32-E72D297353CC}">
                <c16:uniqueId val="{00000003-5173-4DE0-8A0E-86069C95F3AF}"/>
              </c:ext>
            </c:extLst>
          </c:dPt>
          <c:dPt>
            <c:idx val="4"/>
            <c:invertIfNegative val="0"/>
            <c:bubble3D val="0"/>
            <c:spPr>
              <a:solidFill>
                <a:schemeClr val="accent6"/>
              </a:solidFill>
              <a:ln w="0">
                <a:noFill/>
              </a:ln>
              <a:effectLst/>
            </c:spPr>
            <c:extLst>
              <c:ext xmlns:c16="http://schemas.microsoft.com/office/drawing/2014/chart" uri="{C3380CC4-5D6E-409C-BE32-E72D297353CC}">
                <c16:uniqueId val="{00000004-5173-4DE0-8A0E-86069C95F3AF}"/>
              </c:ext>
            </c:extLst>
          </c:dPt>
          <c:dLbls>
            <c:dLbl>
              <c:idx val="0"/>
              <c:tx>
                <c:rich>
                  <a:bodyPr/>
                  <a:lstStyle/>
                  <a:p>
                    <a:fld id="{DA0944A9-23DF-4925-983B-7E48F36927D0}"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5173-4DE0-8A0E-86069C95F3AF}"/>
                </c:ext>
              </c:extLst>
            </c:dLbl>
            <c:dLbl>
              <c:idx val="1"/>
              <c:tx>
                <c:rich>
                  <a:bodyPr/>
                  <a:lstStyle/>
                  <a:p>
                    <a:fld id="{4ADF5C27-BE1F-4A2D-BDEA-A18080C0C841}"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173-4DE0-8A0E-86069C95F3AF}"/>
                </c:ext>
              </c:extLst>
            </c:dLbl>
            <c:dLbl>
              <c:idx val="2"/>
              <c:tx>
                <c:rich>
                  <a:bodyPr/>
                  <a:lstStyle/>
                  <a:p>
                    <a:fld id="{47269162-2730-4A9C-AFE8-D6E6C7CEFC4B}"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5173-4DE0-8A0E-86069C95F3AF}"/>
                </c:ext>
              </c:extLst>
            </c:dLbl>
            <c:dLbl>
              <c:idx val="3"/>
              <c:tx>
                <c:rich>
                  <a:bodyPr/>
                  <a:lstStyle/>
                  <a:p>
                    <a:fld id="{C52FCAFE-2BE6-4D71-A1BD-44AE05A2F0F9}"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5173-4DE0-8A0E-86069C95F3AF}"/>
                </c:ext>
              </c:extLst>
            </c:dLbl>
            <c:dLbl>
              <c:idx val="4"/>
              <c:tx>
                <c:rich>
                  <a:bodyPr/>
                  <a:lstStyle/>
                  <a:p>
                    <a:fld id="{DA02426A-7D22-44EE-A291-6E08DE182BEF}"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5173-4DE0-8A0E-86069C95F3AF}"/>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  &lt;2</c:v>
                </c:pt>
                <c:pt idx="1">
                  <c:v>  2-12</c:v>
                </c:pt>
                <c:pt idx="2">
                  <c:v>13-18</c:v>
                </c:pt>
                <c:pt idx="3">
                  <c:v>19-24</c:v>
                </c:pt>
                <c:pt idx="4">
                  <c:v>25-34</c:v>
                </c:pt>
                <c:pt idx="5">
                  <c:v>35-44</c:v>
                </c:pt>
                <c:pt idx="6">
                  <c:v>45-54</c:v>
                </c:pt>
                <c:pt idx="7">
                  <c:v>55-64</c:v>
                </c:pt>
                <c:pt idx="8">
                  <c:v>65+</c:v>
                </c:pt>
              </c:strCache>
            </c:strRef>
          </c:cat>
          <c:val>
            <c:numRef>
              <c:f>Sheet1!$B$2:$B$10</c:f>
              <c:numCache>
                <c:formatCode>0.0</c:formatCode>
                <c:ptCount val="9"/>
                <c:pt idx="0">
                  <c:v>0</c:v>
                </c:pt>
                <c:pt idx="1">
                  <c:v>0</c:v>
                </c:pt>
                <c:pt idx="2">
                  <c:v>1.2437037497668055</c:v>
                </c:pt>
                <c:pt idx="3">
                  <c:v>11.061587012395485</c:v>
                </c:pt>
                <c:pt idx="4">
                  <c:v>53.906105996793457</c:v>
                </c:pt>
                <c:pt idx="5">
                  <c:v>58.435683785505837</c:v>
                </c:pt>
                <c:pt idx="6">
                  <c:v>42.641204155724083</c:v>
                </c:pt>
                <c:pt idx="7">
                  <c:v>52.595039235899272</c:v>
                </c:pt>
                <c:pt idx="8">
                  <c:v>34.797442257176648</c:v>
                </c:pt>
              </c:numCache>
            </c:numRef>
          </c:val>
          <c:extLst>
            <c:ext xmlns:c16="http://schemas.microsoft.com/office/drawing/2014/chart" uri="{C3380CC4-5D6E-409C-BE32-E72D297353CC}">
              <c16:uniqueId val="{00000000-5173-4DE0-8A0E-86069C95F3AF}"/>
            </c:ext>
          </c:extLst>
        </c:ser>
        <c:dLbls>
          <c:showLegendKey val="0"/>
          <c:showVal val="0"/>
          <c:showCatName val="0"/>
          <c:showSerName val="0"/>
          <c:showPercent val="0"/>
          <c:showBubbleSize val="0"/>
        </c:dLbls>
        <c:gapWidth val="100"/>
        <c:axId val="1227409736"/>
        <c:axId val="1227411176"/>
      </c:barChart>
      <c:catAx>
        <c:axId val="122740973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2"/>
                </a:solidFill>
                <a:latin typeface="+mn-lt"/>
                <a:ea typeface="+mn-ea"/>
                <a:cs typeface="+mn-cs"/>
              </a:defRPr>
            </a:pPr>
            <a:endParaRPr lang="en-US"/>
          </a:p>
        </c:txPr>
        <c:crossAx val="1227411176"/>
        <c:crosses val="autoZero"/>
        <c:auto val="1"/>
        <c:lblAlgn val="ctr"/>
        <c:lblOffset val="100"/>
        <c:noMultiLvlLbl val="0"/>
      </c:catAx>
      <c:valAx>
        <c:axId val="122741117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2"/>
                </a:solidFill>
                <a:latin typeface="+mn-lt"/>
                <a:ea typeface="+mn-ea"/>
                <a:cs typeface="+mn-cs"/>
              </a:defRPr>
            </a:pPr>
            <a:endParaRPr lang="en-US"/>
          </a:p>
        </c:txPr>
        <c:crossAx val="12274097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ln>
                  <a:solidFill>
                    <a:schemeClr val="tx1"/>
                  </a:solidFill>
                </a:ln>
                <a:solidFill>
                  <a:schemeClr val="tx1"/>
                </a:solidFill>
                <a:latin typeface="+mn-lt"/>
                <a:ea typeface="+mn-ea"/>
                <a:cs typeface="+mn-cs"/>
              </a:defRPr>
            </a:pPr>
            <a:r>
              <a:rPr lang="en-US" dirty="0">
                <a:ln>
                  <a:solidFill>
                    <a:schemeClr val="tx1"/>
                  </a:solidFill>
                </a:ln>
                <a:solidFill>
                  <a:schemeClr val="tx1"/>
                </a:solidFill>
              </a:rPr>
              <a:t>Case Count</a:t>
            </a:r>
          </a:p>
        </c:rich>
      </c:tx>
      <c:overlay val="0"/>
      <c:spPr>
        <a:solidFill>
          <a:schemeClr val="bg1"/>
        </a:solidFill>
        <a:ln>
          <a:noFill/>
        </a:ln>
        <a:effectLst/>
      </c:spPr>
      <c:txPr>
        <a:bodyPr rot="0" spcFirstLastPara="1" vertOverflow="ellipsis" vert="horz" wrap="square" anchor="ctr" anchorCtr="1"/>
        <a:lstStyle/>
        <a:p>
          <a:pPr>
            <a:defRPr sz="1862" b="0" i="0" u="none" strike="noStrike" kern="1200" spc="0" baseline="0">
              <a:ln>
                <a:solidFill>
                  <a:schemeClr val="tx1"/>
                </a:solidFill>
              </a:ln>
              <a:solidFill>
                <a:schemeClr val="tx1"/>
              </a:solidFill>
              <a:latin typeface="+mn-lt"/>
              <a:ea typeface="+mn-ea"/>
              <a:cs typeface="+mn-cs"/>
            </a:defRPr>
          </a:pPr>
          <a:endParaRPr lang="en-US"/>
        </a:p>
      </c:txPr>
    </c:title>
    <c:autoTitleDeleted val="0"/>
    <c:plotArea>
      <c:layout>
        <c:manualLayout>
          <c:layoutTarget val="inner"/>
          <c:xMode val="edge"/>
          <c:yMode val="edge"/>
          <c:x val="0.25958280019685037"/>
          <c:y val="0.17653459868175905"/>
          <c:w val="0.47807369586614179"/>
          <c:h val="0.82346540131824097"/>
        </c:manualLayout>
      </c:layout>
      <c:pieChart>
        <c:varyColors val="1"/>
        <c:ser>
          <c:idx val="0"/>
          <c:order val="0"/>
          <c:tx>
            <c:strRef>
              <c:f>Sheet1!$B$1</c:f>
              <c:strCache>
                <c:ptCount val="1"/>
                <c:pt idx="0">
                  <c:v>Case Count</c:v>
                </c:pt>
              </c:strCache>
            </c:strRef>
          </c:tx>
          <c:spPr>
            <a:ln w="38100">
              <a:solidFill>
                <a:schemeClr val="bg2"/>
              </a:solidFill>
            </a:ln>
          </c:spPr>
          <c:dPt>
            <c:idx val="0"/>
            <c:bubble3D val="0"/>
            <c:spPr>
              <a:solidFill>
                <a:schemeClr val="tx2"/>
              </a:solidFill>
              <a:ln w="38100">
                <a:solidFill>
                  <a:schemeClr val="bg2"/>
                </a:solidFill>
              </a:ln>
              <a:effectLst/>
            </c:spPr>
            <c:extLst>
              <c:ext xmlns:c16="http://schemas.microsoft.com/office/drawing/2014/chart" uri="{C3380CC4-5D6E-409C-BE32-E72D297353CC}">
                <c16:uniqueId val="{00000005-5173-4DE0-8A0E-86069C95F3AF}"/>
              </c:ext>
            </c:extLst>
          </c:dPt>
          <c:dPt>
            <c:idx val="1"/>
            <c:bubble3D val="0"/>
            <c:spPr>
              <a:solidFill>
                <a:schemeClr val="accent3"/>
              </a:solidFill>
              <a:ln w="38100">
                <a:solidFill>
                  <a:schemeClr val="bg2"/>
                </a:solidFill>
              </a:ln>
              <a:effectLst/>
            </c:spPr>
            <c:extLst>
              <c:ext xmlns:c16="http://schemas.microsoft.com/office/drawing/2014/chart" uri="{C3380CC4-5D6E-409C-BE32-E72D297353CC}">
                <c16:uniqueId val="{00000001-5173-4DE0-8A0E-86069C95F3AF}"/>
              </c:ext>
            </c:extLst>
          </c:dPt>
          <c:dLbls>
            <c:dLbl>
              <c:idx val="0"/>
              <c:dLblPos val="ct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173-4DE0-8A0E-86069C95F3AF}"/>
                </c:ext>
              </c:extLst>
            </c:dLbl>
            <c:dLbl>
              <c:idx val="1"/>
              <c:dLblPos val="ct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173-4DE0-8A0E-86069C95F3AF}"/>
                </c:ext>
              </c:extLst>
            </c:dLbl>
            <c:spPr>
              <a:noFill/>
              <a:ln>
                <a:noFill/>
              </a:ln>
              <a:effectLst/>
            </c:spPr>
            <c:txPr>
              <a:bodyPr rot="0" spcFirstLastPara="1" vertOverflow="ellipsis" vert="horz" wrap="square" anchor="ctr" anchorCtr="1"/>
              <a:lstStyle/>
              <a:p>
                <a:pPr>
                  <a:defRPr sz="1197" b="0" i="0" u="none" strike="noStrike" kern="1200" baseline="0">
                    <a:ln>
                      <a:solidFill>
                        <a:schemeClr val="bg1"/>
                      </a:solidFill>
                    </a:ln>
                    <a:solidFill>
                      <a:schemeClr val="bg1"/>
                    </a:solidFill>
                    <a:latin typeface="+mn-lt"/>
                    <a:ea typeface="+mn-ea"/>
                    <a:cs typeface="+mn-cs"/>
                  </a:defRPr>
                </a:pPr>
                <a:endParaRPr lang="en-US"/>
              </a:p>
            </c:txPr>
            <c:dLblPos val="in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Male</c:v>
                </c:pt>
                <c:pt idx="1">
                  <c:v>Female</c:v>
                </c:pt>
              </c:strCache>
            </c:strRef>
          </c:cat>
          <c:val>
            <c:numRef>
              <c:f>Sheet1!$B$2:$B$3</c:f>
              <c:numCache>
                <c:formatCode>0</c:formatCode>
                <c:ptCount val="2"/>
                <c:pt idx="0">
                  <c:v>232</c:v>
                </c:pt>
                <c:pt idx="1">
                  <c:v>150</c:v>
                </c:pt>
              </c:numCache>
            </c:numRef>
          </c:val>
          <c:extLst>
            <c:ext xmlns:c16="http://schemas.microsoft.com/office/drawing/2014/chart" uri="{C3380CC4-5D6E-409C-BE32-E72D297353CC}">
              <c16:uniqueId val="{00000000-5173-4DE0-8A0E-86069C95F3AF}"/>
            </c:ext>
          </c:extLst>
        </c:ser>
        <c:dLbls>
          <c:dLblPos val="outEnd"/>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n>
            <a:solidFill>
              <a:schemeClr val="bg1"/>
            </a:solidFill>
          </a:ln>
          <a:solidFill>
            <a:schemeClr val="bg1"/>
          </a:solidFill>
        </a:defRPr>
      </a:pPr>
      <a:endParaRPr lang="en-US"/>
    </a:p>
  </c:txPr>
  <c:externalData r:id="rId3">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tx2"/>
                </a:solidFill>
                <a:latin typeface="+mj-lt"/>
              </a:rPr>
              <a:t>Race</a:t>
            </a:r>
          </a:p>
        </c:rich>
      </c:tx>
      <c:layout>
        <c:manualLayout>
          <c:xMode val="edge"/>
          <c:yMode val="edge"/>
          <c:x val="0.42738385699886228"/>
          <c:y val="2.477360873873671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988420308099619"/>
          <c:y val="0.18853338961726923"/>
          <c:w val="0.8374486958661419"/>
          <c:h val="0.70679668470747248"/>
        </c:manualLayout>
      </c:layout>
      <c:barChart>
        <c:barDir val="col"/>
        <c:grouping val="clustered"/>
        <c:varyColors val="0"/>
        <c:ser>
          <c:idx val="0"/>
          <c:order val="0"/>
          <c:tx>
            <c:strRef>
              <c:f>Sheet1!$A$1</c:f>
              <c:strCache>
                <c:ptCount val="1"/>
                <c:pt idx="0">
                  <c:v>BLACK</c:v>
                </c:pt>
              </c:strCache>
            </c:strRef>
          </c:tx>
          <c:spPr>
            <a:solidFill>
              <a:schemeClr val="accent6"/>
            </a:solidFill>
            <a:ln w="38100">
              <a:solidFill>
                <a:schemeClr val="bg2"/>
              </a:solidFill>
            </a:ln>
            <a:effectLst/>
          </c:spPr>
          <c:invertIfNegative val="0"/>
          <c:dPt>
            <c:idx val="0"/>
            <c:invertIfNegative val="0"/>
            <c:bubble3D val="0"/>
            <c:spPr>
              <a:solidFill>
                <a:schemeClr val="accent6"/>
              </a:solidFill>
              <a:ln w="0">
                <a:solidFill>
                  <a:schemeClr val="bg2"/>
                </a:solidFill>
              </a:ln>
              <a:effectLst/>
            </c:spPr>
            <c:extLst>
              <c:ext xmlns:c16="http://schemas.microsoft.com/office/drawing/2014/chart" uri="{C3380CC4-5D6E-409C-BE32-E72D297353CC}">
                <c16:uniqueId val="{00000001-59C6-4BEC-877F-2B05EF7E1422}"/>
              </c:ext>
            </c:extLst>
          </c:dPt>
          <c:dLbls>
            <c:dLbl>
              <c:idx val="0"/>
              <c:tx>
                <c:rich>
                  <a:bodyPr/>
                  <a:lstStyle/>
                  <a:p>
                    <a:fld id="{DA0944A9-23DF-4925-983B-7E48F36927D0}"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9C6-4BEC-877F-2B05EF7E1422}"/>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Sheet1!$A$2</c:f>
              <c:numCache>
                <c:formatCode>0.0</c:formatCode>
                <c:ptCount val="1"/>
                <c:pt idx="0">
                  <c:v>46.098285488900665</c:v>
                </c:pt>
              </c:numCache>
            </c:numRef>
          </c:val>
          <c:extLst>
            <c:ext xmlns:c15="http://schemas.microsoft.com/office/drawing/2012/chart" uri="{02D57815-91ED-43cb-92C2-25804820EDAC}">
              <c15:filteredCategoryTitle>
                <c15:cat>
                  <c:multiLvlStrRef>
                    <c:extLst>
                      <c:ext uri="{02D57815-91ED-43cb-92C2-25804820EDAC}">
                        <c15:formulaRef>
                          <c15:sqref>Sheet1!#REF!</c15:sqref>
                        </c15:formulaRef>
                      </c:ext>
                    </c:extLst>
                  </c:multiLvlStrRef>
                </c15:cat>
              </c15:filteredCategoryTitle>
            </c:ext>
            <c:ext xmlns:c16="http://schemas.microsoft.com/office/drawing/2014/chart" uri="{C3380CC4-5D6E-409C-BE32-E72D297353CC}">
              <c16:uniqueId val="{0000000A-59C6-4BEC-877F-2B05EF7E1422}"/>
            </c:ext>
          </c:extLst>
        </c:ser>
        <c:ser>
          <c:idx val="1"/>
          <c:order val="1"/>
          <c:tx>
            <c:strRef>
              <c:f>Sheet1!$B$1</c:f>
              <c:strCache>
                <c:ptCount val="1"/>
                <c:pt idx="0">
                  <c:v>OTHER</c:v>
                </c:pt>
              </c:strCache>
            </c:strRef>
          </c:tx>
          <c:spPr>
            <a:solidFill>
              <a:schemeClr val="tx2"/>
            </a:solidFill>
            <a:ln w="19050">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Sheet1!$B$2</c:f>
              <c:numCache>
                <c:formatCode>0.0</c:formatCode>
                <c:ptCount val="1"/>
                <c:pt idx="0">
                  <c:v>8.2588162863857164</c:v>
                </c:pt>
              </c:numCache>
            </c:numRef>
          </c:val>
          <c:extLst>
            <c:ext xmlns:c15="http://schemas.microsoft.com/office/drawing/2012/chart" uri="{02D57815-91ED-43cb-92C2-25804820EDAC}">
              <c15:filteredCategoryTitle>
                <c15:cat>
                  <c:multiLvlStrRef>
                    <c:extLst>
                      <c:ext uri="{02D57815-91ED-43cb-92C2-25804820EDAC}">
                        <c15:formulaRef>
                          <c15:sqref>Sheet1!#REF!</c15:sqref>
                        </c15:formulaRef>
                      </c:ext>
                    </c:extLst>
                  </c:multiLvlStrRef>
                </c15:cat>
              </c15:filteredCategoryTitle>
            </c:ext>
            <c:ext xmlns:c16="http://schemas.microsoft.com/office/drawing/2014/chart" uri="{C3380CC4-5D6E-409C-BE32-E72D297353CC}">
              <c16:uniqueId val="{0000000B-59C6-4BEC-877F-2B05EF7E1422}"/>
            </c:ext>
          </c:extLst>
        </c:ser>
        <c:ser>
          <c:idx val="2"/>
          <c:order val="2"/>
          <c:tx>
            <c:strRef>
              <c:f>Sheet1!$C$1</c:f>
              <c:strCache>
                <c:ptCount val="1"/>
                <c:pt idx="0">
                  <c:v>WHITE</c:v>
                </c:pt>
              </c:strCache>
            </c:strRef>
          </c:tx>
          <c:spPr>
            <a:solidFill>
              <a:srgbClr val="E35205"/>
            </a:solidFill>
            <a:ln w="19050">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Sheet1!$C$2</c:f>
              <c:numCache>
                <c:formatCode>0.0</c:formatCode>
                <c:ptCount val="1"/>
                <c:pt idx="0">
                  <c:v>17.070016673186029</c:v>
                </c:pt>
              </c:numCache>
            </c:numRef>
          </c:val>
          <c:extLst>
            <c:ext xmlns:c15="http://schemas.microsoft.com/office/drawing/2012/chart" uri="{02D57815-91ED-43cb-92C2-25804820EDAC}">
              <c15:filteredCategoryTitle>
                <c15:cat>
                  <c:multiLvlStrRef>
                    <c:extLst>
                      <c:ext uri="{02D57815-91ED-43cb-92C2-25804820EDAC}">
                        <c15:formulaRef>
                          <c15:sqref>Sheet1!#REF!</c15:sqref>
                        </c15:formulaRef>
                      </c:ext>
                    </c:extLst>
                  </c:multiLvlStrRef>
                </c15:cat>
              </c15:filteredCategoryTitle>
            </c:ext>
            <c:ext xmlns:c16="http://schemas.microsoft.com/office/drawing/2014/chart" uri="{C3380CC4-5D6E-409C-BE32-E72D297353CC}">
              <c16:uniqueId val="{0000000C-59C6-4BEC-877F-2B05EF7E1422}"/>
            </c:ext>
          </c:extLst>
        </c:ser>
        <c:dLbls>
          <c:dLblPos val="outEnd"/>
          <c:showLegendKey val="0"/>
          <c:showVal val="1"/>
          <c:showCatName val="0"/>
          <c:showSerName val="0"/>
          <c:showPercent val="0"/>
          <c:showBubbleSize val="0"/>
        </c:dLbls>
        <c:gapWidth val="100"/>
        <c:axId val="1227409736"/>
        <c:axId val="1227411176"/>
      </c:barChart>
      <c:catAx>
        <c:axId val="1227409736"/>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b="1" i="0" baseline="0" dirty="0">
                    <a:solidFill>
                      <a:schemeClr val="tx2"/>
                    </a:solidFill>
                  </a:rPr>
                  <a:t>Black       Other       White</a:t>
                </a:r>
              </a:p>
            </c:rich>
          </c:tx>
          <c:layout>
            <c:manualLayout>
              <c:xMode val="edge"/>
              <c:yMode val="edge"/>
              <c:x val="0.2331090288502719"/>
              <c:y val="0.87837139631021099"/>
            </c:manualLayout>
          </c:layout>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2"/>
                </a:solidFill>
                <a:latin typeface="+mn-lt"/>
                <a:ea typeface="+mn-ea"/>
                <a:cs typeface="+mn-cs"/>
              </a:defRPr>
            </a:pPr>
            <a:endParaRPr lang="en-US"/>
          </a:p>
        </c:txPr>
        <c:crossAx val="1227411176"/>
        <c:crosses val="autoZero"/>
        <c:auto val="1"/>
        <c:lblAlgn val="ctr"/>
        <c:lblOffset val="100"/>
        <c:noMultiLvlLbl val="0"/>
      </c:catAx>
      <c:valAx>
        <c:axId val="122741117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2"/>
                </a:solidFill>
                <a:latin typeface="+mn-lt"/>
                <a:ea typeface="+mn-ea"/>
                <a:cs typeface="+mn-cs"/>
              </a:defRPr>
            </a:pPr>
            <a:endParaRPr lang="en-US"/>
          </a:p>
        </c:txPr>
        <c:crossAx val="12274097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958280019685037"/>
          <c:y val="0.17653459868175905"/>
          <c:w val="0.47807369586614179"/>
          <c:h val="0.82346540131824097"/>
        </c:manualLayout>
      </c:layout>
      <c:doughnutChart>
        <c:varyColors val="1"/>
        <c:ser>
          <c:idx val="0"/>
          <c:order val="0"/>
          <c:tx>
            <c:strRef>
              <c:f>Sheet1!$B$1</c:f>
              <c:strCache>
                <c:ptCount val="1"/>
                <c:pt idx="0">
                  <c:v>Pie Chart Title</c:v>
                </c:pt>
              </c:strCache>
            </c:strRef>
          </c:tx>
          <c:spPr>
            <a:solidFill>
              <a:schemeClr val="accent5"/>
            </a:solidFill>
            <a:ln w="38100">
              <a:solidFill>
                <a:schemeClr val="bg2"/>
              </a:solidFill>
            </a:ln>
          </c:spPr>
          <c:dPt>
            <c:idx val="0"/>
            <c:bubble3D val="0"/>
            <c:explosion val="22"/>
            <c:spPr>
              <a:solidFill>
                <a:schemeClr val="accent6"/>
              </a:solidFill>
              <a:ln w="38100">
                <a:solidFill>
                  <a:schemeClr val="bg2"/>
                </a:solidFill>
              </a:ln>
              <a:effectLst/>
            </c:spPr>
            <c:extLst>
              <c:ext xmlns:c16="http://schemas.microsoft.com/office/drawing/2014/chart" uri="{C3380CC4-5D6E-409C-BE32-E72D297353CC}">
                <c16:uniqueId val="{00000005-5173-4DE0-8A0E-86069C95F3AF}"/>
              </c:ext>
            </c:extLst>
          </c:dPt>
          <c:dPt>
            <c:idx val="1"/>
            <c:bubble3D val="0"/>
            <c:spPr>
              <a:solidFill>
                <a:schemeClr val="tx2"/>
              </a:solidFill>
              <a:ln w="38100">
                <a:solidFill>
                  <a:schemeClr val="bg2"/>
                </a:solidFill>
              </a:ln>
              <a:effectLst/>
            </c:spPr>
            <c:extLst>
              <c:ext xmlns:c16="http://schemas.microsoft.com/office/drawing/2014/chart" uri="{C3380CC4-5D6E-409C-BE32-E72D297353CC}">
                <c16:uniqueId val="{00000001-5173-4DE0-8A0E-86069C95F3AF}"/>
              </c:ext>
            </c:extLst>
          </c:dPt>
          <c:dLbls>
            <c:dLbl>
              <c:idx val="0"/>
              <c:tx>
                <c:rich>
                  <a:bodyPr/>
                  <a:lstStyle/>
                  <a:p>
                    <a:r>
                      <a:rPr lang="en-US" dirty="0"/>
                      <a:t>YES</a:t>
                    </a:r>
                  </a:p>
                  <a:p>
                    <a:fld id="{DA0944A9-23DF-4925-983B-7E48F36927D0}" type="VALUE">
                      <a:rPr lang="en-US" smtClean="0"/>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5173-4DE0-8A0E-86069C95F3AF}"/>
                </c:ext>
              </c:extLst>
            </c:dLbl>
            <c:dLbl>
              <c:idx val="1"/>
              <c:tx>
                <c:rich>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r>
                      <a:rPr lang="en-US" baseline="0" dirty="0">
                        <a:solidFill>
                          <a:schemeClr val="bg1"/>
                        </a:solidFill>
                      </a:rPr>
                      <a:t>NO</a:t>
                    </a:r>
                  </a:p>
                  <a:p>
                    <a:pPr>
                      <a:defRPr sz="1200" b="1">
                        <a:solidFill>
                          <a:schemeClr val="bg1"/>
                        </a:solidFill>
                      </a:defRPr>
                    </a:pPr>
                    <a:fld id="{4ADF5C27-BE1F-4A2D-BDEA-A18080C0C841}" type="VALUE">
                      <a:rPr lang="en-US" baseline="0" smtClean="0">
                        <a:solidFill>
                          <a:schemeClr val="bg1"/>
                        </a:solidFill>
                      </a:rPr>
                      <a:pPr>
                        <a:defRPr sz="1200" b="1">
                          <a:solidFill>
                            <a:schemeClr val="bg1"/>
                          </a:solidFill>
                        </a:defRPr>
                      </a:pPr>
                      <a:t>[VALUE]</a:t>
                    </a:fld>
                    <a:endParaRPr lang="en-US"/>
                  </a:p>
                </c:rich>
              </c:tx>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173-4DE0-8A0E-86069C95F3AF}"/>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YES</c:v>
                </c:pt>
                <c:pt idx="1">
                  <c:v>NO</c:v>
                </c:pt>
              </c:strCache>
            </c:strRef>
          </c:cat>
          <c:val>
            <c:numRef>
              <c:f>Sheet1!$B$2:$B$3</c:f>
              <c:numCache>
                <c:formatCode>General</c:formatCode>
                <c:ptCount val="2"/>
                <c:pt idx="0">
                  <c:v>625</c:v>
                </c:pt>
                <c:pt idx="1">
                  <c:v>2798</c:v>
                </c:pt>
              </c:numCache>
            </c:numRef>
          </c:val>
          <c:extLst>
            <c:ext xmlns:c16="http://schemas.microsoft.com/office/drawing/2014/chart" uri="{C3380CC4-5D6E-409C-BE32-E72D297353CC}">
              <c16:uniqueId val="{00000000-5173-4DE0-8A0E-86069C95F3AF}"/>
            </c:ext>
          </c:extLst>
        </c:ser>
        <c:dLbls>
          <c:showLegendKey val="0"/>
          <c:showVal val="1"/>
          <c:showCatName val="0"/>
          <c:showSerName val="0"/>
          <c:showPercent val="0"/>
          <c:showBubbleSize val="0"/>
          <c:showLeaderLines val="1"/>
        </c:dLbls>
        <c:firstSliceAng val="0"/>
        <c:holeSize val="50"/>
      </c:doughnutChart>
      <c:spPr>
        <a:noFill/>
        <a:ln>
          <a:noFill/>
        </a:ln>
        <a:effectLst/>
      </c:spPr>
    </c:plotArea>
    <c:legend>
      <c:legendPos val="b"/>
      <c:layout>
        <c:manualLayout>
          <c:xMode val="edge"/>
          <c:yMode val="edge"/>
          <c:x val="0.8087262512156933"/>
          <c:y val="0.3343909580271609"/>
          <c:w val="0.12564907355370078"/>
          <c:h val="0.3567321031696789"/>
        </c:manualLayout>
      </c:layout>
      <c:overlay val="0"/>
      <c:spPr>
        <a:noFill/>
        <a:ln w="47625">
          <a:solidFill>
            <a:schemeClr val="bg2"/>
          </a:solidFill>
        </a:ln>
        <a:effectLst/>
      </c:spPr>
      <c:txPr>
        <a:bodyPr rot="0" spcFirstLastPara="1" vertOverflow="ellipsis" vert="horz" wrap="square" anchor="ctr" anchorCtr="1"/>
        <a:lstStyle/>
        <a:p>
          <a:pPr>
            <a:defRPr sz="2200" b="1" i="0" u="none" strike="noStrike" kern="1200" baseline="0">
              <a:solidFill>
                <a:schemeClr val="tx2"/>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tx2"/>
                </a:solidFill>
                <a:latin typeface="+mj-lt"/>
              </a:rPr>
              <a:t>Rates per 100,000 population</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5958280019685037"/>
          <c:y val="0.14566261984331591"/>
          <c:w val="0.47807369586614179"/>
          <c:h val="0.78001363290737979"/>
        </c:manualLayout>
      </c:layout>
      <c:barChart>
        <c:barDir val="col"/>
        <c:grouping val="clustered"/>
        <c:varyColors val="0"/>
        <c:ser>
          <c:idx val="0"/>
          <c:order val="0"/>
          <c:tx>
            <c:strRef>
              <c:f>Sheet1!$B$1</c:f>
              <c:strCache>
                <c:ptCount val="1"/>
                <c:pt idx="0">
                  <c:v>Case Count</c:v>
                </c:pt>
              </c:strCache>
            </c:strRef>
          </c:tx>
          <c:spPr>
            <a:solidFill>
              <a:schemeClr val="accent1"/>
            </a:solidFill>
            <a:ln w="38100">
              <a:solidFill>
                <a:schemeClr val="bg2"/>
              </a:solidFill>
            </a:ln>
            <a:effectLst/>
          </c:spPr>
          <c:invertIfNegative val="0"/>
          <c:dPt>
            <c:idx val="0"/>
            <c:invertIfNegative val="0"/>
            <c:bubble3D val="0"/>
            <c:spPr>
              <a:solidFill>
                <a:schemeClr val="accent3"/>
              </a:solidFill>
              <a:ln w="38100">
                <a:solidFill>
                  <a:schemeClr val="bg2"/>
                </a:solidFill>
              </a:ln>
              <a:effectLst/>
            </c:spPr>
            <c:extLst>
              <c:ext xmlns:c16="http://schemas.microsoft.com/office/drawing/2014/chart" uri="{C3380CC4-5D6E-409C-BE32-E72D297353CC}">
                <c16:uniqueId val="{00000001-0232-4E64-94F0-1A9D3B32CD43}"/>
              </c:ext>
            </c:extLst>
          </c:dPt>
          <c:dPt>
            <c:idx val="1"/>
            <c:invertIfNegative val="0"/>
            <c:bubble3D val="0"/>
            <c:spPr>
              <a:solidFill>
                <a:schemeClr val="tx2"/>
              </a:solidFill>
              <a:ln w="38100">
                <a:solidFill>
                  <a:schemeClr val="bg2"/>
                </a:solidFill>
              </a:ln>
              <a:effectLst/>
            </c:spPr>
            <c:extLst>
              <c:ext xmlns:c16="http://schemas.microsoft.com/office/drawing/2014/chart" uri="{C3380CC4-5D6E-409C-BE32-E72D297353CC}">
                <c16:uniqueId val="{00000003-0232-4E64-94F0-1A9D3B32CD43}"/>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Female</c:v>
                </c:pt>
                <c:pt idx="1">
                  <c:v>Male</c:v>
                </c:pt>
              </c:strCache>
            </c:strRef>
          </c:cat>
          <c:val>
            <c:numRef>
              <c:f>Sheet1!$B$2:$B$3</c:f>
              <c:numCache>
                <c:formatCode>0.0</c:formatCode>
                <c:ptCount val="2"/>
                <c:pt idx="0">
                  <c:v>4.8</c:v>
                </c:pt>
                <c:pt idx="1">
                  <c:v>7.6</c:v>
                </c:pt>
              </c:numCache>
            </c:numRef>
          </c:val>
          <c:extLst>
            <c:ext xmlns:c16="http://schemas.microsoft.com/office/drawing/2014/chart" uri="{C3380CC4-5D6E-409C-BE32-E72D297353CC}">
              <c16:uniqueId val="{00000006-0232-4E64-94F0-1A9D3B32CD43}"/>
            </c:ext>
          </c:extLst>
        </c:ser>
        <c:dLbls>
          <c:showLegendKey val="0"/>
          <c:showVal val="0"/>
          <c:showCatName val="0"/>
          <c:showSerName val="0"/>
          <c:showPercent val="0"/>
          <c:showBubbleSize val="0"/>
        </c:dLbls>
        <c:gapWidth val="100"/>
        <c:axId val="878073264"/>
        <c:axId val="878073984"/>
      </c:barChart>
      <c:catAx>
        <c:axId val="87807326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878073984"/>
        <c:crosses val="autoZero"/>
        <c:auto val="1"/>
        <c:lblAlgn val="ctr"/>
        <c:lblOffset val="100"/>
        <c:noMultiLvlLbl val="0"/>
      </c:catAx>
      <c:valAx>
        <c:axId val="878073984"/>
        <c:scaling>
          <c:orientation val="minMax"/>
          <c:max val="9"/>
        </c:scaling>
        <c:delete val="0"/>
        <c:axPos val="l"/>
        <c:majorGridlines>
          <c:spPr>
            <a:ln w="9525" cap="flat" cmpd="sng" algn="ctr">
              <a:solidFill>
                <a:schemeClr val="tx1">
                  <a:lumMod val="15000"/>
                  <a:lumOff val="85000"/>
                </a:schemeClr>
              </a:solidFill>
              <a:round/>
            </a:ln>
            <a:effectLst/>
          </c:spPr>
        </c:majorGridlines>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8780732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CENTRAL</c:v>
                </c:pt>
              </c:strCache>
            </c:strRef>
          </c:tx>
          <c:spPr>
            <a:ln w="22225" cap="rnd">
              <a:solidFill>
                <a:schemeClr val="tx2"/>
              </a:solidFill>
              <a:prstDash val="dashDot"/>
              <a:round/>
            </a:ln>
            <a:effectLst/>
          </c:spPr>
          <c:marker>
            <c:symbol val="diamond"/>
            <c:size val="10"/>
            <c:spPr>
              <a:solidFill>
                <a:schemeClr val="tx2"/>
              </a:solidFill>
              <a:ln w="9525">
                <a:solidFill>
                  <a:schemeClr val="tx2"/>
                </a:solidFill>
                <a:round/>
              </a:ln>
              <a:effectLst/>
            </c:spPr>
          </c:marker>
          <c:cat>
            <c:numRef>
              <c:f>Sheet1!$A$2:$A$6</c:f>
              <c:numCache>
                <c:formatCode>General</c:formatCode>
                <c:ptCount val="5"/>
                <c:pt idx="0">
                  <c:v>2019</c:v>
                </c:pt>
                <c:pt idx="1">
                  <c:v>2020</c:v>
                </c:pt>
                <c:pt idx="2">
                  <c:v>2021</c:v>
                </c:pt>
                <c:pt idx="3">
                  <c:v>2022</c:v>
                </c:pt>
                <c:pt idx="4">
                  <c:v>2023</c:v>
                </c:pt>
              </c:numCache>
            </c:numRef>
          </c:cat>
          <c:val>
            <c:numRef>
              <c:f>Sheet1!$B$2:$B$6</c:f>
              <c:numCache>
                <c:formatCode>General</c:formatCode>
                <c:ptCount val="5"/>
                <c:pt idx="0">
                  <c:v>4.0999999999999996</c:v>
                </c:pt>
                <c:pt idx="1">
                  <c:v>3.2</c:v>
                </c:pt>
                <c:pt idx="2">
                  <c:v>3.8</c:v>
                </c:pt>
                <c:pt idx="3">
                  <c:v>3.6</c:v>
                </c:pt>
                <c:pt idx="4">
                  <c:v>3.8</c:v>
                </c:pt>
              </c:numCache>
            </c:numRef>
          </c:val>
          <c:smooth val="0"/>
          <c:extLst>
            <c:ext xmlns:c16="http://schemas.microsoft.com/office/drawing/2014/chart" uri="{C3380CC4-5D6E-409C-BE32-E72D297353CC}">
              <c16:uniqueId val="{00000000-E9DE-4D16-BBD5-5F7329BFFE2E}"/>
            </c:ext>
          </c:extLst>
        </c:ser>
        <c:ser>
          <c:idx val="1"/>
          <c:order val="1"/>
          <c:tx>
            <c:strRef>
              <c:f>Sheet1!$C$1</c:f>
              <c:strCache>
                <c:ptCount val="1"/>
                <c:pt idx="0">
                  <c:v>KANSAS CITY</c:v>
                </c:pt>
              </c:strCache>
            </c:strRef>
          </c:tx>
          <c:spPr>
            <a:ln w="22225" cap="rnd">
              <a:solidFill>
                <a:schemeClr val="accent2"/>
              </a:solidFill>
              <a:round/>
            </a:ln>
            <a:effectLst/>
          </c:spPr>
          <c:marker>
            <c:symbol val="square"/>
            <c:size val="10"/>
            <c:spPr>
              <a:solidFill>
                <a:schemeClr val="accent2"/>
              </a:solidFill>
              <a:ln w="9525">
                <a:solidFill>
                  <a:schemeClr val="accent2"/>
                </a:solidFill>
                <a:round/>
              </a:ln>
              <a:effectLst/>
            </c:spPr>
          </c:marker>
          <c:cat>
            <c:numRef>
              <c:f>Sheet1!$A$2:$A$6</c:f>
              <c:numCache>
                <c:formatCode>General</c:formatCode>
                <c:ptCount val="5"/>
                <c:pt idx="0">
                  <c:v>2019</c:v>
                </c:pt>
                <c:pt idx="1">
                  <c:v>2020</c:v>
                </c:pt>
                <c:pt idx="2">
                  <c:v>2021</c:v>
                </c:pt>
                <c:pt idx="3">
                  <c:v>2022</c:v>
                </c:pt>
                <c:pt idx="4">
                  <c:v>2023</c:v>
                </c:pt>
              </c:numCache>
            </c:numRef>
          </c:cat>
          <c:val>
            <c:numRef>
              <c:f>Sheet1!$C$2:$C$6</c:f>
              <c:numCache>
                <c:formatCode>General</c:formatCode>
                <c:ptCount val="5"/>
                <c:pt idx="0">
                  <c:v>8.5</c:v>
                </c:pt>
                <c:pt idx="1">
                  <c:v>6</c:v>
                </c:pt>
                <c:pt idx="2">
                  <c:v>6.2</c:v>
                </c:pt>
                <c:pt idx="3">
                  <c:v>8.3000000000000007</c:v>
                </c:pt>
                <c:pt idx="4">
                  <c:v>7.2</c:v>
                </c:pt>
              </c:numCache>
            </c:numRef>
          </c:val>
          <c:smooth val="0"/>
          <c:extLst>
            <c:ext xmlns:c16="http://schemas.microsoft.com/office/drawing/2014/chart" uri="{C3380CC4-5D6E-409C-BE32-E72D297353CC}">
              <c16:uniqueId val="{00000001-E9DE-4D16-BBD5-5F7329BFFE2E}"/>
            </c:ext>
          </c:extLst>
        </c:ser>
        <c:ser>
          <c:idx val="2"/>
          <c:order val="2"/>
          <c:tx>
            <c:strRef>
              <c:f>Sheet1!$D$1</c:f>
              <c:strCache>
                <c:ptCount val="1"/>
                <c:pt idx="0">
                  <c:v>NORTHWEST</c:v>
                </c:pt>
              </c:strCache>
            </c:strRef>
          </c:tx>
          <c:spPr>
            <a:ln w="22225" cap="rnd">
              <a:solidFill>
                <a:schemeClr val="accent3"/>
              </a:solidFill>
              <a:round/>
            </a:ln>
            <a:effectLst/>
          </c:spPr>
          <c:marker>
            <c:symbol val="triangle"/>
            <c:size val="10"/>
            <c:spPr>
              <a:solidFill>
                <a:schemeClr val="accent3"/>
              </a:solidFill>
              <a:ln w="9525">
                <a:solidFill>
                  <a:schemeClr val="accent3"/>
                </a:solidFill>
                <a:round/>
              </a:ln>
              <a:effectLst/>
            </c:spPr>
          </c:marker>
          <c:cat>
            <c:numRef>
              <c:f>Sheet1!$A$2:$A$6</c:f>
              <c:numCache>
                <c:formatCode>General</c:formatCode>
                <c:ptCount val="5"/>
                <c:pt idx="0">
                  <c:v>2019</c:v>
                </c:pt>
                <c:pt idx="1">
                  <c:v>2020</c:v>
                </c:pt>
                <c:pt idx="2">
                  <c:v>2021</c:v>
                </c:pt>
                <c:pt idx="3">
                  <c:v>2022</c:v>
                </c:pt>
                <c:pt idx="4">
                  <c:v>2023</c:v>
                </c:pt>
              </c:numCache>
            </c:numRef>
          </c:cat>
          <c:val>
            <c:numRef>
              <c:f>Sheet1!$D$2:$D$6</c:f>
              <c:numCache>
                <c:formatCode>General</c:formatCode>
                <c:ptCount val="5"/>
                <c:pt idx="0">
                  <c:v>3.6</c:v>
                </c:pt>
                <c:pt idx="1">
                  <c:v>3.6</c:v>
                </c:pt>
                <c:pt idx="2">
                  <c:v>3.7</c:v>
                </c:pt>
                <c:pt idx="3">
                  <c:v>3.3</c:v>
                </c:pt>
                <c:pt idx="4">
                  <c:v>3.3</c:v>
                </c:pt>
              </c:numCache>
            </c:numRef>
          </c:val>
          <c:smooth val="0"/>
          <c:extLst>
            <c:ext xmlns:c16="http://schemas.microsoft.com/office/drawing/2014/chart" uri="{C3380CC4-5D6E-409C-BE32-E72D297353CC}">
              <c16:uniqueId val="{00000002-E9DE-4D16-BBD5-5F7329BFFE2E}"/>
            </c:ext>
          </c:extLst>
        </c:ser>
        <c:ser>
          <c:idx val="3"/>
          <c:order val="3"/>
          <c:tx>
            <c:strRef>
              <c:f>Sheet1!$E$1</c:f>
              <c:strCache>
                <c:ptCount val="1"/>
                <c:pt idx="0">
                  <c:v>SOUTHEAST</c:v>
                </c:pt>
              </c:strCache>
            </c:strRef>
          </c:tx>
          <c:spPr>
            <a:ln w="22225" cap="rnd">
              <a:solidFill>
                <a:schemeClr val="accent4"/>
              </a:solidFill>
              <a:round/>
            </a:ln>
            <a:effectLst/>
          </c:spPr>
          <c:marker>
            <c:symbol val="circle"/>
            <c:size val="10"/>
            <c:spPr>
              <a:solidFill>
                <a:schemeClr val="accent4"/>
              </a:solidFill>
              <a:ln w="9525">
                <a:solidFill>
                  <a:schemeClr val="accent4"/>
                </a:solidFill>
                <a:round/>
              </a:ln>
              <a:effectLst/>
            </c:spPr>
          </c:marker>
          <c:cat>
            <c:numRef>
              <c:f>Sheet1!$A$2:$A$6</c:f>
              <c:numCache>
                <c:formatCode>General</c:formatCode>
                <c:ptCount val="5"/>
                <c:pt idx="0">
                  <c:v>2019</c:v>
                </c:pt>
                <c:pt idx="1">
                  <c:v>2020</c:v>
                </c:pt>
                <c:pt idx="2">
                  <c:v>2021</c:v>
                </c:pt>
                <c:pt idx="3">
                  <c:v>2022</c:v>
                </c:pt>
                <c:pt idx="4">
                  <c:v>2023</c:v>
                </c:pt>
              </c:numCache>
            </c:numRef>
          </c:cat>
          <c:val>
            <c:numRef>
              <c:f>Sheet1!$E$2:$E$6</c:f>
              <c:numCache>
                <c:formatCode>General</c:formatCode>
                <c:ptCount val="5"/>
                <c:pt idx="0">
                  <c:v>6.7</c:v>
                </c:pt>
                <c:pt idx="1">
                  <c:v>3.1</c:v>
                </c:pt>
                <c:pt idx="2">
                  <c:v>3.7</c:v>
                </c:pt>
                <c:pt idx="3">
                  <c:v>5.4</c:v>
                </c:pt>
                <c:pt idx="4">
                  <c:v>5.2</c:v>
                </c:pt>
              </c:numCache>
            </c:numRef>
          </c:val>
          <c:smooth val="0"/>
          <c:extLst>
            <c:ext xmlns:c16="http://schemas.microsoft.com/office/drawing/2014/chart" uri="{C3380CC4-5D6E-409C-BE32-E72D297353CC}">
              <c16:uniqueId val="{00000003-E9DE-4D16-BBD5-5F7329BFFE2E}"/>
            </c:ext>
          </c:extLst>
        </c:ser>
        <c:ser>
          <c:idx val="4"/>
          <c:order val="4"/>
          <c:tx>
            <c:strRef>
              <c:f>Sheet1!$F$1</c:f>
              <c:strCache>
                <c:ptCount val="1"/>
                <c:pt idx="0">
                  <c:v>SOUTHWEST</c:v>
                </c:pt>
              </c:strCache>
            </c:strRef>
          </c:tx>
          <c:spPr>
            <a:ln w="22225" cap="rnd">
              <a:solidFill>
                <a:schemeClr val="bg2">
                  <a:lumMod val="50000"/>
                </a:schemeClr>
              </a:solidFill>
              <a:round/>
            </a:ln>
            <a:effectLst/>
          </c:spPr>
          <c:marker>
            <c:symbol val="dash"/>
            <c:size val="10"/>
            <c:spPr>
              <a:solidFill>
                <a:schemeClr val="bg1">
                  <a:lumMod val="50000"/>
                </a:schemeClr>
              </a:solidFill>
              <a:ln w="9525">
                <a:solidFill>
                  <a:schemeClr val="bg1">
                    <a:lumMod val="50000"/>
                  </a:schemeClr>
                </a:solidFill>
                <a:round/>
              </a:ln>
              <a:effectLst/>
            </c:spPr>
          </c:marker>
          <c:cat>
            <c:numRef>
              <c:f>Sheet1!$A$2:$A$6</c:f>
              <c:numCache>
                <c:formatCode>General</c:formatCode>
                <c:ptCount val="5"/>
                <c:pt idx="0">
                  <c:v>2019</c:v>
                </c:pt>
                <c:pt idx="1">
                  <c:v>2020</c:v>
                </c:pt>
                <c:pt idx="2">
                  <c:v>2021</c:v>
                </c:pt>
                <c:pt idx="3">
                  <c:v>2022</c:v>
                </c:pt>
                <c:pt idx="4">
                  <c:v>2023</c:v>
                </c:pt>
              </c:numCache>
            </c:numRef>
          </c:cat>
          <c:val>
            <c:numRef>
              <c:f>Sheet1!$F$2:$F$6</c:f>
              <c:numCache>
                <c:formatCode>General</c:formatCode>
                <c:ptCount val="5"/>
                <c:pt idx="0">
                  <c:v>8.6999999999999993</c:v>
                </c:pt>
                <c:pt idx="1">
                  <c:v>5.5</c:v>
                </c:pt>
                <c:pt idx="2">
                  <c:v>5.2</c:v>
                </c:pt>
                <c:pt idx="3">
                  <c:v>5</c:v>
                </c:pt>
                <c:pt idx="4">
                  <c:v>5.8</c:v>
                </c:pt>
              </c:numCache>
            </c:numRef>
          </c:val>
          <c:smooth val="0"/>
          <c:extLst>
            <c:ext xmlns:c16="http://schemas.microsoft.com/office/drawing/2014/chart" uri="{C3380CC4-5D6E-409C-BE32-E72D297353CC}">
              <c16:uniqueId val="{00000004-E9DE-4D16-BBD5-5F7329BFFE2E}"/>
            </c:ext>
          </c:extLst>
        </c:ser>
        <c:ser>
          <c:idx val="5"/>
          <c:order val="5"/>
          <c:tx>
            <c:strRef>
              <c:f>Sheet1!$G$1</c:f>
              <c:strCache>
                <c:ptCount val="1"/>
                <c:pt idx="0">
                  <c:v>ST LOUIS</c:v>
                </c:pt>
              </c:strCache>
            </c:strRef>
          </c:tx>
          <c:spPr>
            <a:ln w="22225" cap="rnd">
              <a:solidFill>
                <a:schemeClr val="accent6"/>
              </a:solidFill>
              <a:round/>
            </a:ln>
            <a:effectLst/>
          </c:spPr>
          <c:marker>
            <c:symbol val="circle"/>
            <c:size val="6"/>
            <c:spPr>
              <a:solidFill>
                <a:schemeClr val="accent6"/>
              </a:solidFill>
              <a:ln w="9525">
                <a:solidFill>
                  <a:schemeClr val="accent6"/>
                </a:solidFill>
                <a:round/>
              </a:ln>
              <a:effectLst/>
            </c:spPr>
          </c:marker>
          <c:cat>
            <c:numRef>
              <c:f>Sheet1!$A$2:$A$6</c:f>
              <c:numCache>
                <c:formatCode>General</c:formatCode>
                <c:ptCount val="5"/>
                <c:pt idx="0">
                  <c:v>2019</c:v>
                </c:pt>
                <c:pt idx="1">
                  <c:v>2020</c:v>
                </c:pt>
                <c:pt idx="2">
                  <c:v>2021</c:v>
                </c:pt>
                <c:pt idx="3">
                  <c:v>2022</c:v>
                </c:pt>
                <c:pt idx="4">
                  <c:v>2023</c:v>
                </c:pt>
              </c:numCache>
            </c:numRef>
          </c:cat>
          <c:val>
            <c:numRef>
              <c:f>Sheet1!$G$2:$G$6</c:f>
              <c:numCache>
                <c:formatCode>General</c:formatCode>
                <c:ptCount val="5"/>
                <c:pt idx="0">
                  <c:v>9.8000000000000007</c:v>
                </c:pt>
                <c:pt idx="1">
                  <c:v>6.9</c:v>
                </c:pt>
                <c:pt idx="2">
                  <c:v>8.3000000000000007</c:v>
                </c:pt>
                <c:pt idx="3">
                  <c:v>7.5</c:v>
                </c:pt>
                <c:pt idx="4">
                  <c:v>7.2</c:v>
                </c:pt>
              </c:numCache>
            </c:numRef>
          </c:val>
          <c:smooth val="0"/>
          <c:extLst>
            <c:ext xmlns:c16="http://schemas.microsoft.com/office/drawing/2014/chart" uri="{C3380CC4-5D6E-409C-BE32-E72D297353CC}">
              <c16:uniqueId val="{00000000-E5F6-40A4-885D-43B94D500C4C}"/>
            </c:ext>
          </c:extLst>
        </c:ser>
        <c:ser>
          <c:idx val="6"/>
          <c:order val="6"/>
          <c:tx>
            <c:strRef>
              <c:f>Sheet1!$H$1</c:f>
              <c:strCache>
                <c:ptCount val="1"/>
                <c:pt idx="0">
                  <c:v>STATEWIDE RATE</c:v>
                </c:pt>
              </c:strCache>
            </c:strRef>
          </c:tx>
          <c:spPr>
            <a:ln w="22225" cap="rnd">
              <a:solidFill>
                <a:srgbClr val="883103"/>
              </a:solidFill>
              <a:prstDash val="sysDot"/>
              <a:round/>
            </a:ln>
            <a:effectLst/>
          </c:spPr>
          <c:marker>
            <c:symbol val="plus"/>
            <c:size val="6"/>
            <c:spPr>
              <a:noFill/>
              <a:ln w="9525">
                <a:solidFill>
                  <a:schemeClr val="accent1">
                    <a:lumMod val="60000"/>
                  </a:schemeClr>
                </a:solidFill>
                <a:round/>
              </a:ln>
              <a:effectLst/>
            </c:spPr>
          </c:marker>
          <c:cat>
            <c:numRef>
              <c:f>Sheet1!$A$2:$A$6</c:f>
              <c:numCache>
                <c:formatCode>General</c:formatCode>
                <c:ptCount val="5"/>
                <c:pt idx="0">
                  <c:v>2019</c:v>
                </c:pt>
                <c:pt idx="1">
                  <c:v>2020</c:v>
                </c:pt>
                <c:pt idx="2">
                  <c:v>2021</c:v>
                </c:pt>
                <c:pt idx="3">
                  <c:v>2022</c:v>
                </c:pt>
                <c:pt idx="4">
                  <c:v>2023</c:v>
                </c:pt>
              </c:numCache>
            </c:numRef>
          </c:cat>
          <c:val>
            <c:numRef>
              <c:f>Sheet1!$H$2:$H$6</c:f>
              <c:numCache>
                <c:formatCode>General</c:formatCode>
                <c:ptCount val="5"/>
                <c:pt idx="0">
                  <c:v>8</c:v>
                </c:pt>
                <c:pt idx="1">
                  <c:v>5.5</c:v>
                </c:pt>
                <c:pt idx="2">
                  <c:v>6.2</c:v>
                </c:pt>
                <c:pt idx="3">
                  <c:v>6.3</c:v>
                </c:pt>
                <c:pt idx="4">
                  <c:v>6.2</c:v>
                </c:pt>
              </c:numCache>
            </c:numRef>
          </c:val>
          <c:smooth val="0"/>
          <c:extLst>
            <c:ext xmlns:c16="http://schemas.microsoft.com/office/drawing/2014/chart" uri="{C3380CC4-5D6E-409C-BE32-E72D297353CC}">
              <c16:uniqueId val="{00000001-E5F6-40A4-885D-43B94D500C4C}"/>
            </c:ext>
          </c:extLst>
        </c:ser>
        <c:dLbls>
          <c:showLegendKey val="0"/>
          <c:showVal val="0"/>
          <c:showCatName val="0"/>
          <c:showSerName val="0"/>
          <c:showPercent val="0"/>
          <c:showBubbleSize val="0"/>
        </c:dLbls>
        <c:marker val="1"/>
        <c:smooth val="0"/>
        <c:axId val="798082600"/>
        <c:axId val="798079000"/>
      </c:lineChart>
      <c:catAx>
        <c:axId val="79808260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tx1">
                    <a:lumMod val="65000"/>
                    <a:lumOff val="35000"/>
                  </a:schemeClr>
                </a:solidFill>
                <a:latin typeface="+mn-lt"/>
                <a:ea typeface="+mn-ea"/>
                <a:cs typeface="+mn-cs"/>
              </a:defRPr>
            </a:pPr>
            <a:endParaRPr lang="en-US"/>
          </a:p>
        </c:txPr>
        <c:crossAx val="798079000"/>
        <c:crosses val="autoZero"/>
        <c:auto val="1"/>
        <c:lblAlgn val="ctr"/>
        <c:lblOffset val="100"/>
        <c:noMultiLvlLbl val="0"/>
      </c:catAx>
      <c:valAx>
        <c:axId val="798079000"/>
        <c:scaling>
          <c:orientation val="minMax"/>
          <c:max val="10"/>
        </c:scaling>
        <c:delete val="0"/>
        <c:axPos val="l"/>
        <c:numFmt formatCode="#,##0.0" sourceLinked="0"/>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2"/>
                </a:solidFill>
                <a:latin typeface="+mn-lt"/>
                <a:ea typeface="+mn-ea"/>
                <a:cs typeface="+mn-cs"/>
              </a:defRPr>
            </a:pPr>
            <a:endParaRPr lang="en-US"/>
          </a:p>
        </c:txPr>
        <c:crossAx val="798082600"/>
        <c:crosses val="autoZero"/>
        <c:crossBetween val="between"/>
      </c:valAx>
      <c:dTable>
        <c:showHorzBorder val="1"/>
        <c:showVertBorder val="1"/>
        <c:showOutline val="1"/>
        <c:showKeys val="0"/>
        <c:spPr>
          <a:noFill/>
          <a:ln w="9525">
            <a:solidFill>
              <a:schemeClr val="tx1">
                <a:lumMod val="15000"/>
                <a:lumOff val="85000"/>
              </a:schemeClr>
            </a:solidFill>
          </a:ln>
          <a:effectLst/>
        </c:spPr>
        <c:txPr>
          <a:bodyPr rot="0" spcFirstLastPara="1" vertOverflow="ellipsis" vert="horz" wrap="square" anchor="ctr" anchorCtr="1"/>
          <a:lstStyle/>
          <a:p>
            <a:pPr rtl="0">
              <a:defRPr sz="1197" b="0" i="0" u="none" strike="noStrike" kern="1200" baseline="0">
                <a:solidFill>
                  <a:schemeClr val="tx2"/>
                </a:solidFill>
                <a:latin typeface="+mn-lt"/>
                <a:ea typeface="+mn-ea"/>
                <a:cs typeface="+mn-cs"/>
              </a:defRPr>
            </a:pPr>
            <a:endParaRPr lang="en-US"/>
          </a:p>
        </c:txPr>
      </c:dTable>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tx2"/>
                </a:solidFill>
                <a:latin typeface="+mj-lt"/>
              </a:rPr>
              <a:t>Rate per 100,000 population</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0958280019685039"/>
          <c:y val="0.17974729005127321"/>
          <c:w val="0.8374486958661419"/>
          <c:h val="0.67186753778275587"/>
        </c:manualLayout>
      </c:layout>
      <c:barChart>
        <c:barDir val="col"/>
        <c:grouping val="clustered"/>
        <c:varyColors val="0"/>
        <c:ser>
          <c:idx val="0"/>
          <c:order val="0"/>
          <c:tx>
            <c:strRef>
              <c:f>Sheet1!$B$1</c:f>
              <c:strCache>
                <c:ptCount val="1"/>
                <c:pt idx="0">
                  <c:v>Rate</c:v>
                </c:pt>
              </c:strCache>
            </c:strRef>
          </c:tx>
          <c:spPr>
            <a:solidFill>
              <a:schemeClr val="accent3"/>
            </a:solidFill>
            <a:ln w="38100">
              <a:solidFill>
                <a:schemeClr val="bg2"/>
              </a:solidFill>
            </a:ln>
            <a:effectLst/>
          </c:spPr>
          <c:invertIfNegative val="0"/>
          <c:dPt>
            <c:idx val="0"/>
            <c:invertIfNegative val="0"/>
            <c:bubble3D val="0"/>
            <c:spPr>
              <a:solidFill>
                <a:schemeClr val="accent1"/>
              </a:solidFill>
              <a:ln w="0">
                <a:solidFill>
                  <a:schemeClr val="bg2"/>
                </a:solidFill>
              </a:ln>
              <a:effectLst/>
            </c:spPr>
            <c:extLst>
              <c:ext xmlns:c16="http://schemas.microsoft.com/office/drawing/2014/chart" uri="{C3380CC4-5D6E-409C-BE32-E72D297353CC}">
                <c16:uniqueId val="{00000005-5173-4DE0-8A0E-86069C95F3AF}"/>
              </c:ext>
            </c:extLst>
          </c:dPt>
          <c:dPt>
            <c:idx val="1"/>
            <c:invertIfNegative val="0"/>
            <c:bubble3D val="0"/>
            <c:spPr>
              <a:solidFill>
                <a:schemeClr val="accent3"/>
              </a:solidFill>
              <a:ln w="0">
                <a:solidFill>
                  <a:schemeClr val="bg2"/>
                </a:solidFill>
              </a:ln>
              <a:effectLst/>
            </c:spPr>
            <c:extLst>
              <c:ext xmlns:c16="http://schemas.microsoft.com/office/drawing/2014/chart" uri="{C3380CC4-5D6E-409C-BE32-E72D297353CC}">
                <c16:uniqueId val="{00000001-5173-4DE0-8A0E-86069C95F3AF}"/>
              </c:ext>
            </c:extLst>
          </c:dPt>
          <c:dPt>
            <c:idx val="2"/>
            <c:invertIfNegative val="0"/>
            <c:bubble3D val="0"/>
            <c:spPr>
              <a:solidFill>
                <a:schemeClr val="tx2"/>
              </a:solidFill>
              <a:ln w="0">
                <a:solidFill>
                  <a:schemeClr val="bg2"/>
                </a:solidFill>
              </a:ln>
              <a:effectLst/>
            </c:spPr>
            <c:extLst>
              <c:ext xmlns:c16="http://schemas.microsoft.com/office/drawing/2014/chart" uri="{C3380CC4-5D6E-409C-BE32-E72D297353CC}">
                <c16:uniqueId val="{00000002-5173-4DE0-8A0E-86069C95F3AF}"/>
              </c:ext>
            </c:extLst>
          </c:dPt>
          <c:dPt>
            <c:idx val="3"/>
            <c:invertIfNegative val="0"/>
            <c:bubble3D val="0"/>
            <c:spPr>
              <a:solidFill>
                <a:schemeClr val="accent2"/>
              </a:solidFill>
              <a:ln w="0">
                <a:solidFill>
                  <a:schemeClr val="bg2"/>
                </a:solidFill>
              </a:ln>
              <a:effectLst/>
            </c:spPr>
            <c:extLst>
              <c:ext xmlns:c16="http://schemas.microsoft.com/office/drawing/2014/chart" uri="{C3380CC4-5D6E-409C-BE32-E72D297353CC}">
                <c16:uniqueId val="{00000003-5173-4DE0-8A0E-86069C95F3AF}"/>
              </c:ext>
            </c:extLst>
          </c:dPt>
          <c:dPt>
            <c:idx val="4"/>
            <c:invertIfNegative val="0"/>
            <c:bubble3D val="0"/>
            <c:spPr>
              <a:solidFill>
                <a:schemeClr val="accent3"/>
              </a:solidFill>
              <a:ln w="0">
                <a:solidFill>
                  <a:schemeClr val="bg2"/>
                </a:solidFill>
              </a:ln>
              <a:effectLst/>
            </c:spPr>
            <c:extLst>
              <c:ext xmlns:c16="http://schemas.microsoft.com/office/drawing/2014/chart" uri="{C3380CC4-5D6E-409C-BE32-E72D297353CC}">
                <c16:uniqueId val="{00000004-5173-4DE0-8A0E-86069C95F3AF}"/>
              </c:ext>
            </c:extLst>
          </c:dPt>
          <c:dPt>
            <c:idx val="5"/>
            <c:invertIfNegative val="0"/>
            <c:bubble3D val="0"/>
            <c:spPr>
              <a:solidFill>
                <a:schemeClr val="tx2"/>
              </a:solidFill>
              <a:ln w="38100">
                <a:solidFill>
                  <a:schemeClr val="bg2"/>
                </a:solidFill>
              </a:ln>
              <a:effectLst/>
            </c:spPr>
            <c:extLst>
              <c:ext xmlns:c16="http://schemas.microsoft.com/office/drawing/2014/chart" uri="{C3380CC4-5D6E-409C-BE32-E72D297353CC}">
                <c16:uniqueId val="{0000000A-EC2E-480A-BA9E-0C0800A6C4DB}"/>
              </c:ext>
            </c:extLst>
          </c:dPt>
          <c:dLbls>
            <c:dLbl>
              <c:idx val="0"/>
              <c:tx>
                <c:rich>
                  <a:bodyPr/>
                  <a:lstStyle/>
                  <a:p>
                    <a:fld id="{DA0944A9-23DF-4925-983B-7E48F36927D0}"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5173-4DE0-8A0E-86069C95F3AF}"/>
                </c:ext>
              </c:extLst>
            </c:dLbl>
            <c:dLbl>
              <c:idx val="1"/>
              <c:tx>
                <c:rich>
                  <a:bodyPr/>
                  <a:lstStyle/>
                  <a:p>
                    <a:fld id="{4ADF5C27-BE1F-4A2D-BDEA-A18080C0C841}"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173-4DE0-8A0E-86069C95F3AF}"/>
                </c:ext>
              </c:extLst>
            </c:dLbl>
            <c:dLbl>
              <c:idx val="2"/>
              <c:tx>
                <c:rich>
                  <a:bodyPr/>
                  <a:lstStyle/>
                  <a:p>
                    <a:fld id="{47269162-2730-4A9C-AFE8-D6E6C7CEFC4B}"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5173-4DE0-8A0E-86069C95F3AF}"/>
                </c:ext>
              </c:extLst>
            </c:dLbl>
            <c:dLbl>
              <c:idx val="3"/>
              <c:tx>
                <c:rich>
                  <a:bodyPr/>
                  <a:lstStyle/>
                  <a:p>
                    <a:fld id="{C52FCAFE-2BE6-4D71-A1BD-44AE05A2F0F9}"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5173-4DE0-8A0E-86069C95F3AF}"/>
                </c:ext>
              </c:extLst>
            </c:dLbl>
            <c:dLbl>
              <c:idx val="4"/>
              <c:tx>
                <c:rich>
                  <a:bodyPr/>
                  <a:lstStyle/>
                  <a:p>
                    <a:fld id="{DA02426A-7D22-44EE-A291-6E08DE182BEF}"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5173-4DE0-8A0E-86069C95F3AF}"/>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CENTRAL</c:v>
                </c:pt>
                <c:pt idx="1">
                  <c:v>KANSAS CITY</c:v>
                </c:pt>
                <c:pt idx="2">
                  <c:v>NORTHWEST</c:v>
                </c:pt>
                <c:pt idx="3">
                  <c:v>SOUTHEAST</c:v>
                </c:pt>
                <c:pt idx="4">
                  <c:v>SOUTHWEST</c:v>
                </c:pt>
                <c:pt idx="5">
                  <c:v>ST LOUIS</c:v>
                </c:pt>
              </c:strCache>
            </c:strRef>
          </c:cat>
          <c:val>
            <c:numRef>
              <c:f>Sheet1!$B$2:$B$7</c:f>
              <c:numCache>
                <c:formatCode>0.0</c:formatCode>
                <c:ptCount val="6"/>
                <c:pt idx="0">
                  <c:v>3.8</c:v>
                </c:pt>
                <c:pt idx="1">
                  <c:v>7.2</c:v>
                </c:pt>
                <c:pt idx="2">
                  <c:v>3.3</c:v>
                </c:pt>
                <c:pt idx="3">
                  <c:v>5.2</c:v>
                </c:pt>
                <c:pt idx="4">
                  <c:v>5.8</c:v>
                </c:pt>
                <c:pt idx="5">
                  <c:v>7.2</c:v>
                </c:pt>
              </c:numCache>
            </c:numRef>
          </c:val>
          <c:extLst>
            <c:ext xmlns:c16="http://schemas.microsoft.com/office/drawing/2014/chart" uri="{C3380CC4-5D6E-409C-BE32-E72D297353CC}">
              <c16:uniqueId val="{00000000-5173-4DE0-8A0E-86069C95F3AF}"/>
            </c:ext>
          </c:extLst>
        </c:ser>
        <c:dLbls>
          <c:dLblPos val="outEnd"/>
          <c:showLegendKey val="0"/>
          <c:showVal val="1"/>
          <c:showCatName val="0"/>
          <c:showSerName val="0"/>
          <c:showPercent val="0"/>
          <c:showBubbleSize val="0"/>
        </c:dLbls>
        <c:gapWidth val="100"/>
        <c:axId val="1227409736"/>
        <c:axId val="1227411176"/>
      </c:barChart>
      <c:catAx>
        <c:axId val="122740973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2"/>
                </a:solidFill>
                <a:latin typeface="+mn-lt"/>
                <a:ea typeface="+mn-ea"/>
                <a:cs typeface="+mn-cs"/>
              </a:defRPr>
            </a:pPr>
            <a:endParaRPr lang="en-US"/>
          </a:p>
        </c:txPr>
        <c:crossAx val="1227411176"/>
        <c:crosses val="autoZero"/>
        <c:auto val="1"/>
        <c:lblAlgn val="ctr"/>
        <c:lblOffset val="100"/>
        <c:noMultiLvlLbl val="0"/>
      </c:catAx>
      <c:valAx>
        <c:axId val="122741117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2"/>
                </a:solidFill>
                <a:latin typeface="+mn-lt"/>
                <a:ea typeface="+mn-ea"/>
                <a:cs typeface="+mn-cs"/>
              </a:defRPr>
            </a:pPr>
            <a:endParaRPr lang="en-US"/>
          </a:p>
        </c:txPr>
        <c:crossAx val="12274097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3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3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0.17684</cdr:x>
      <cdr:y>0.81303</cdr:y>
    </cdr:from>
    <cdr:to>
      <cdr:x>0.20165</cdr:x>
      <cdr:y>0.88325</cdr:y>
    </cdr:to>
    <cdr:sp macro="" textlink="">
      <cdr:nvSpPr>
        <cdr:cNvPr id="2" name="TextBox 1">
          <a:extLst xmlns:a="http://schemas.openxmlformats.org/drawingml/2006/main">
            <a:ext uri="{FF2B5EF4-FFF2-40B4-BE49-F238E27FC236}">
              <a16:creationId xmlns:a16="http://schemas.microsoft.com/office/drawing/2014/main" id="{FBA1D32F-6094-D40B-C7D9-7BE96B64FA9D}"/>
            </a:ext>
          </a:extLst>
        </cdr:cNvPr>
        <cdr:cNvSpPr txBox="1"/>
      </cdr:nvSpPr>
      <cdr:spPr>
        <a:xfrm xmlns:a="http://schemas.openxmlformats.org/drawingml/2006/main">
          <a:off x="1437342" y="3920143"/>
          <a:ext cx="201705" cy="338554"/>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pPr algn="l"/>
          <a:r>
            <a:rPr lang="en-US" sz="1600" b="1" kern="1200" dirty="0">
              <a:solidFill>
                <a:schemeClr val="tx1">
                  <a:lumMod val="75000"/>
                </a:schemeClr>
              </a:solidFill>
              <a:latin typeface="Arial" panose="020B0604020202020204" pitchFamily="34" charset="0"/>
              <a:ea typeface="Open Sans SemiBold" panose="020B0706030804020204" pitchFamily="34" charset="0"/>
              <a:cs typeface="Arial" panose="020B0604020202020204" pitchFamily="34" charset="0"/>
            </a:rPr>
            <a:t>*</a:t>
          </a:r>
        </a:p>
      </cdr:txBody>
    </cdr:sp>
  </cdr:relSizeAnchor>
</c:userShapes>
</file>

<file path=ppt/drawings/drawing2.xml><?xml version="1.0" encoding="utf-8"?>
<c:userShapes xmlns:c="http://schemas.openxmlformats.org/drawingml/2006/chart">
  <cdr:relSizeAnchor xmlns:cdr="http://schemas.openxmlformats.org/drawingml/2006/chartDrawing">
    <cdr:from>
      <cdr:x>0.7755</cdr:x>
      <cdr:y>0.09001</cdr:y>
    </cdr:from>
    <cdr:to>
      <cdr:x>1</cdr:x>
      <cdr:y>0.29583</cdr:y>
    </cdr:to>
    <cdr:sp macro="" textlink="">
      <cdr:nvSpPr>
        <cdr:cNvPr id="2" name="TextBox 1">
          <a:extLst xmlns:a="http://schemas.openxmlformats.org/drawingml/2006/main">
            <a:ext uri="{FF2B5EF4-FFF2-40B4-BE49-F238E27FC236}">
              <a16:creationId xmlns:a16="http://schemas.microsoft.com/office/drawing/2014/main" id="{388EBE09-0E4E-4789-0B53-E16939EE906D}"/>
            </a:ext>
          </a:extLst>
        </cdr:cNvPr>
        <cdr:cNvSpPr txBox="1"/>
      </cdr:nvSpPr>
      <cdr:spPr>
        <a:xfrm xmlns:a="http://schemas.openxmlformats.org/drawingml/2006/main">
          <a:off x="5417457" y="363389"/>
          <a:ext cx="1568269" cy="830997"/>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pPr algn="l"/>
          <a:r>
            <a:rPr lang="en-US" sz="1600" b="1" kern="1200" dirty="0">
              <a:solidFill>
                <a:schemeClr val="tx2"/>
              </a:solidFill>
              <a:latin typeface="Arial" panose="020B0604020202020204" pitchFamily="34" charset="0"/>
              <a:ea typeface="Open Sans SemiBold" panose="020B0706030804020204" pitchFamily="34" charset="0"/>
              <a:cs typeface="Arial" panose="020B0604020202020204" pitchFamily="34" charset="0"/>
            </a:rPr>
            <a:t>Diagnosed in a correctional facility</a:t>
          </a:r>
        </a:p>
      </cdr:txBody>
    </cdr:sp>
  </cdr:relSizeAnchor>
  <cdr:relSizeAnchor xmlns:cdr="http://schemas.openxmlformats.org/drawingml/2006/chartDrawing">
    <cdr:from>
      <cdr:x>0.39541</cdr:x>
      <cdr:y>0.3799</cdr:y>
    </cdr:from>
    <cdr:to>
      <cdr:x>0.66105</cdr:x>
      <cdr:y>0.75955</cdr:y>
    </cdr:to>
    <cdr:sp macro="" textlink="">
      <cdr:nvSpPr>
        <cdr:cNvPr id="3" name="TextBox 2">
          <a:extLst xmlns:a="http://schemas.openxmlformats.org/drawingml/2006/main">
            <a:ext uri="{FF2B5EF4-FFF2-40B4-BE49-F238E27FC236}">
              <a16:creationId xmlns:a16="http://schemas.microsoft.com/office/drawing/2014/main" id="{F876D4BD-34C2-C86E-4AD1-B067664B6FBD}"/>
            </a:ext>
          </a:extLst>
        </cdr:cNvPr>
        <cdr:cNvSpPr txBox="1"/>
      </cdr:nvSpPr>
      <cdr:spPr>
        <a:xfrm xmlns:a="http://schemas.openxmlformats.org/drawingml/2006/main">
          <a:off x="2762240" y="1570692"/>
          <a:ext cx="1855694" cy="1569660"/>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pPr algn="ctr"/>
          <a:r>
            <a:rPr lang="en-US" sz="1600" b="1" kern="1200" dirty="0">
              <a:solidFill>
                <a:schemeClr val="tx2"/>
              </a:solidFill>
              <a:latin typeface="Arial" panose="020B0604020202020204" pitchFamily="34" charset="0"/>
              <a:ea typeface="Open Sans SemiBold" panose="020B0706030804020204" pitchFamily="34" charset="0"/>
              <a:cs typeface="Arial" panose="020B0604020202020204" pitchFamily="34" charset="0"/>
            </a:rPr>
            <a:t>18%</a:t>
          </a:r>
        </a:p>
        <a:p xmlns:a="http://schemas.openxmlformats.org/drawingml/2006/main">
          <a:pPr algn="l"/>
          <a:r>
            <a:rPr lang="en-US" sz="1600" kern="1200" dirty="0">
              <a:solidFill>
                <a:schemeClr val="tx2"/>
              </a:solidFill>
              <a:latin typeface="Arial" panose="020B0604020202020204" pitchFamily="34" charset="0"/>
              <a:ea typeface="Open Sans SemiBold" panose="020B0706030804020204" pitchFamily="34" charset="0"/>
              <a:cs typeface="Arial" panose="020B0604020202020204" pitchFamily="34" charset="0"/>
            </a:rPr>
            <a:t>Of total cases were diagnosed while in correctional facilities.</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237CCBA-3ED1-4B7D-8F3E-DE824A6F180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MY"/>
          </a:p>
        </p:txBody>
      </p:sp>
      <p:sp>
        <p:nvSpPr>
          <p:cNvPr id="4" name="Footer Placeholder 3">
            <a:extLst>
              <a:ext uri="{FF2B5EF4-FFF2-40B4-BE49-F238E27FC236}">
                <a16:creationId xmlns:a16="http://schemas.microsoft.com/office/drawing/2014/main" id="{BB215979-DF4C-464D-9380-D6E2EDC757A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MY"/>
          </a:p>
        </p:txBody>
      </p:sp>
      <p:sp>
        <p:nvSpPr>
          <p:cNvPr id="5" name="Slide Number Placeholder 4">
            <a:extLst>
              <a:ext uri="{FF2B5EF4-FFF2-40B4-BE49-F238E27FC236}">
                <a16:creationId xmlns:a16="http://schemas.microsoft.com/office/drawing/2014/main" id="{C340E462-7474-470E-8024-30E0E0F9D93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1065BEC-157F-4808-81DE-1656B731729B}" type="slidenum">
              <a:rPr lang="en-MY" smtClean="0"/>
              <a:t>‹#›</a:t>
            </a:fld>
            <a:endParaRPr lang="en-MY"/>
          </a:p>
        </p:txBody>
      </p:sp>
    </p:spTree>
    <p:extLst>
      <p:ext uri="{BB962C8B-B14F-4D97-AF65-F5344CB8AC3E}">
        <p14:creationId xmlns:p14="http://schemas.microsoft.com/office/powerpoint/2010/main" val="16806910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MY"/>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B66FCF-8223-49A0-8AD4-07836B35FAE5}" type="datetimeFigureOut">
              <a:rPr lang="en-MY" smtClean="0"/>
              <a:t>1/12/2025</a:t>
            </a:fld>
            <a:endParaRPr lang="en-MY"/>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MY"/>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MY"/>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F6CAA8-8B9F-4696-96C3-CF58CA8A4623}" type="slidenum">
              <a:rPr lang="en-MY" smtClean="0"/>
              <a:t>‹#›</a:t>
            </a:fld>
            <a:endParaRPr lang="en-MY"/>
          </a:p>
        </p:txBody>
      </p:sp>
    </p:spTree>
    <p:extLst>
      <p:ext uri="{BB962C8B-B14F-4D97-AF65-F5344CB8AC3E}">
        <p14:creationId xmlns:p14="http://schemas.microsoft.com/office/powerpoint/2010/main" val="5948212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9DA1ED-3799-E7C0-0815-A22358A9A8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E51A761-EB82-741E-C209-F7099B9E324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05470E-C577-8B47-DFCE-B7346CC7F26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3F391BA-E25C-3AF7-311D-92E832D3E97E}"/>
              </a:ext>
            </a:extLst>
          </p:cNvPr>
          <p:cNvSpPr>
            <a:spLocks noGrp="1"/>
          </p:cNvSpPr>
          <p:nvPr>
            <p:ph type="sldNum" sz="quarter" idx="5"/>
          </p:nvPr>
        </p:nvSpPr>
        <p:spPr/>
        <p:txBody>
          <a:bodyPr/>
          <a:lstStyle/>
          <a:p>
            <a:fld id="{D3F6CAA8-8B9F-4696-96C3-CF58CA8A4623}" type="slidenum">
              <a:rPr lang="en-MY" smtClean="0"/>
              <a:t>1</a:t>
            </a:fld>
            <a:endParaRPr lang="en-MY"/>
          </a:p>
        </p:txBody>
      </p:sp>
    </p:spTree>
    <p:extLst>
      <p:ext uri="{BB962C8B-B14F-4D97-AF65-F5344CB8AC3E}">
        <p14:creationId xmlns:p14="http://schemas.microsoft.com/office/powerpoint/2010/main" val="31005710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From 2022 to 2023, most regions, except the Central and Southwest regions trended downward. Compared to 2019, the rates for all regions have decreased.</a:t>
            </a:r>
          </a:p>
          <a:p>
            <a:endParaRPr lang="en-US" dirty="0"/>
          </a:p>
        </p:txBody>
      </p:sp>
      <p:sp>
        <p:nvSpPr>
          <p:cNvPr id="4" name="Slide Number Placeholder 3"/>
          <p:cNvSpPr>
            <a:spLocks noGrp="1"/>
          </p:cNvSpPr>
          <p:nvPr>
            <p:ph type="sldNum" sz="quarter" idx="10"/>
          </p:nvPr>
        </p:nvSpPr>
        <p:spPr/>
        <p:txBody>
          <a:bodyPr/>
          <a:lstStyle/>
          <a:p>
            <a:fld id="{D3F6CAA8-8B9F-4696-96C3-CF58CA8A4623}" type="slidenum">
              <a:rPr lang="en-MY" smtClean="0"/>
              <a:t>13</a:t>
            </a:fld>
            <a:endParaRPr lang="en-MY"/>
          </a:p>
        </p:txBody>
      </p:sp>
    </p:spTree>
    <p:extLst>
      <p:ext uri="{BB962C8B-B14F-4D97-AF65-F5344CB8AC3E}">
        <p14:creationId xmlns:p14="http://schemas.microsoft.com/office/powerpoint/2010/main" val="19268102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In 2023, St. Louis had more cases reported (154) than Kansas City (92), however the rates are the same (7.2).</a:t>
            </a:r>
          </a:p>
          <a:p>
            <a:endParaRPr lang="en-US" dirty="0"/>
          </a:p>
        </p:txBody>
      </p:sp>
      <p:sp>
        <p:nvSpPr>
          <p:cNvPr id="4" name="Slide Number Placeholder 3"/>
          <p:cNvSpPr>
            <a:spLocks noGrp="1"/>
          </p:cNvSpPr>
          <p:nvPr>
            <p:ph type="sldNum" sz="quarter" idx="10"/>
          </p:nvPr>
        </p:nvSpPr>
        <p:spPr/>
        <p:txBody>
          <a:bodyPr/>
          <a:lstStyle/>
          <a:p>
            <a:fld id="{D3F6CAA8-8B9F-4696-96C3-CF58CA8A4623}" type="slidenum">
              <a:rPr lang="en-MY" smtClean="0"/>
              <a:t>14</a:t>
            </a:fld>
            <a:endParaRPr lang="en-MY"/>
          </a:p>
        </p:txBody>
      </p:sp>
    </p:spTree>
    <p:extLst>
      <p:ext uri="{BB962C8B-B14F-4D97-AF65-F5344CB8AC3E}">
        <p14:creationId xmlns:p14="http://schemas.microsoft.com/office/powerpoint/2010/main" val="5508496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E6A416-8E95-D8F6-438E-21B52195B43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807594E-289D-0B1B-4004-92AA163BBC7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4B8B74-7318-A11E-101A-963182BE7BF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In 2023,  77% of the reported HBV cases included race.  This is an improvement from 65.6% reported in 2022. Central, Kansas City, and St. Louis regions had significantly higher rates of “Other” race.</a:t>
            </a:r>
            <a:endParaRPr lang="en-US" sz="800" dirty="0"/>
          </a:p>
          <a:p>
            <a:endParaRPr lang="en-US" dirty="0"/>
          </a:p>
        </p:txBody>
      </p:sp>
      <p:sp>
        <p:nvSpPr>
          <p:cNvPr id="4" name="Slide Number Placeholder 3">
            <a:extLst>
              <a:ext uri="{FF2B5EF4-FFF2-40B4-BE49-F238E27FC236}">
                <a16:creationId xmlns:a16="http://schemas.microsoft.com/office/drawing/2014/main" id="{CB0B2682-0794-F98E-FC6C-CE41575693FE}"/>
              </a:ext>
            </a:extLst>
          </p:cNvPr>
          <p:cNvSpPr>
            <a:spLocks noGrp="1"/>
          </p:cNvSpPr>
          <p:nvPr>
            <p:ph type="sldNum" sz="quarter" idx="10"/>
          </p:nvPr>
        </p:nvSpPr>
        <p:spPr/>
        <p:txBody>
          <a:bodyPr/>
          <a:lstStyle/>
          <a:p>
            <a:fld id="{D3F6CAA8-8B9F-4696-96C3-CF58CA8A4623}" type="slidenum">
              <a:rPr lang="en-MY" smtClean="0"/>
              <a:t>15</a:t>
            </a:fld>
            <a:endParaRPr lang="en-MY"/>
          </a:p>
        </p:txBody>
      </p:sp>
    </p:spTree>
    <p:extLst>
      <p:ext uri="{BB962C8B-B14F-4D97-AF65-F5344CB8AC3E}">
        <p14:creationId xmlns:p14="http://schemas.microsoft.com/office/powerpoint/2010/main" val="6203514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780147-6087-9D95-8A44-00145AB54A6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BCF547-C503-3CAF-2C4C-0EEF582E67A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323E13C-484B-2DD5-CD69-D8A61CE4575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39A027D-FDCA-88C3-C4B7-EC7F064D7A98}"/>
              </a:ext>
            </a:extLst>
          </p:cNvPr>
          <p:cNvSpPr>
            <a:spLocks noGrp="1"/>
          </p:cNvSpPr>
          <p:nvPr>
            <p:ph type="sldNum" sz="quarter" idx="10"/>
          </p:nvPr>
        </p:nvSpPr>
        <p:spPr/>
        <p:txBody>
          <a:bodyPr/>
          <a:lstStyle/>
          <a:p>
            <a:fld id="{D3F6CAA8-8B9F-4696-96C3-CF58CA8A4623}" type="slidenum">
              <a:rPr lang="en-MY" smtClean="0"/>
              <a:t>16</a:t>
            </a:fld>
            <a:endParaRPr lang="en-MY"/>
          </a:p>
        </p:txBody>
      </p:sp>
    </p:spTree>
    <p:extLst>
      <p:ext uri="{BB962C8B-B14F-4D97-AF65-F5344CB8AC3E}">
        <p14:creationId xmlns:p14="http://schemas.microsoft.com/office/powerpoint/2010/main" val="37685365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Aptos" panose="020B0004020202020204" pitchFamily="34" charset="0"/>
                <a:ea typeface="Aptos" panose="020B0004020202020204" pitchFamily="34" charset="0"/>
                <a:cs typeface="Times New Roman" panose="02020603050405020304" pitchFamily="18" charset="0"/>
              </a:rPr>
              <a:t>Now we are going to take a moment to talk about perinatal transmission. HBV can be transmitted from mother to baby in utero.  </a:t>
            </a:r>
            <a:r>
              <a:rPr lang="en-US" sz="1200" dirty="0"/>
              <a:t>In 2023, there were 84 reported cases of </a:t>
            </a:r>
            <a:r>
              <a:rPr lang="en-US" sz="1200" dirty="0" err="1"/>
              <a:t>HBsAG</a:t>
            </a:r>
            <a:r>
              <a:rPr lang="en-US" sz="1200" dirty="0"/>
              <a:t>  (Hepatitis B surface antigen) positive pregnant women,  77 among women previously diagnosed with HBV and 7 new diagnoses.  This is almost a 17% increase from year 2022. There was one case of perinatal HBV transmission reported in 2023. </a:t>
            </a:r>
          </a:p>
          <a:p>
            <a:endParaRPr lang="en-US" dirty="0"/>
          </a:p>
        </p:txBody>
      </p:sp>
      <p:sp>
        <p:nvSpPr>
          <p:cNvPr id="4" name="Slide Number Placeholder 3"/>
          <p:cNvSpPr>
            <a:spLocks noGrp="1"/>
          </p:cNvSpPr>
          <p:nvPr>
            <p:ph type="sldNum" sz="quarter" idx="5"/>
          </p:nvPr>
        </p:nvSpPr>
        <p:spPr/>
        <p:txBody>
          <a:bodyPr/>
          <a:lstStyle/>
          <a:p>
            <a:fld id="{D3F6CAA8-8B9F-4696-96C3-CF58CA8A4623}" type="slidenum">
              <a:rPr lang="en-MY" smtClean="0"/>
              <a:t>17</a:t>
            </a:fld>
            <a:endParaRPr lang="en-MY"/>
          </a:p>
        </p:txBody>
      </p:sp>
    </p:spTree>
    <p:extLst>
      <p:ext uri="{BB962C8B-B14F-4D97-AF65-F5344CB8AC3E}">
        <p14:creationId xmlns:p14="http://schemas.microsoft.com/office/powerpoint/2010/main" val="3034915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the Central Region, the age group with the highest rates were the 45-54-year-olds. In the Central Region by sex, the female rate is 2.5; this is lower than the state rate of 4.8. The male rate is 5.2, which is lower than the state rate of 7.6. per 100,000 population. For race, the identification of other has the highest rate in the Central Region at 15.4, followed by Black at 8.5, and White at 1.8 per 100,000 population. [Statewide rates Other: 23.5, Black: 10.9, White 2.5.]</a:t>
            </a:r>
          </a:p>
          <a:p>
            <a:endParaRPr lang="en-US" dirty="0"/>
          </a:p>
        </p:txBody>
      </p:sp>
      <p:sp>
        <p:nvSpPr>
          <p:cNvPr id="4" name="Slide Number Placeholder 3"/>
          <p:cNvSpPr>
            <a:spLocks noGrp="1"/>
          </p:cNvSpPr>
          <p:nvPr>
            <p:ph type="sldNum" sz="quarter" idx="10"/>
          </p:nvPr>
        </p:nvSpPr>
        <p:spPr/>
        <p:txBody>
          <a:bodyPr/>
          <a:lstStyle/>
          <a:p>
            <a:fld id="{D3F6CAA8-8B9F-4696-96C3-CF58CA8A4623}" type="slidenum">
              <a:rPr lang="en-MY" smtClean="0"/>
              <a:t>18</a:t>
            </a:fld>
            <a:endParaRPr lang="en-MY"/>
          </a:p>
        </p:txBody>
      </p:sp>
    </p:spTree>
    <p:extLst>
      <p:ext uri="{BB962C8B-B14F-4D97-AF65-F5344CB8AC3E}">
        <p14:creationId xmlns:p14="http://schemas.microsoft.com/office/powerpoint/2010/main" val="21064026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0BE7A9-B65E-F972-E5D4-1798947F68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250B21-C088-7CAE-78BC-19A7005F18A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A0750E6-3005-A614-A88C-BBF43ABC002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the Kansas City Region, the age group with the highest rates were the 45-54-year-olds. For the Kansas City Region by sex, the female rate of 5.7 is higher than the state rate of 4.8. The male rate is 8.8, which is higher than the state rate of 7.6. per 100,000 population. For race, the identification of other has the highest rate in the Kansas City Region at 34.7, followed by Black at 7.8, and White at 2.9 per 100,000 population. [Statewide rates Other: 23.5, Black: 10.9, White 2.5.]</a:t>
            </a:r>
          </a:p>
          <a:p>
            <a:endParaRPr lang="en-US" dirty="0"/>
          </a:p>
        </p:txBody>
      </p:sp>
      <p:sp>
        <p:nvSpPr>
          <p:cNvPr id="4" name="Slide Number Placeholder 3">
            <a:extLst>
              <a:ext uri="{FF2B5EF4-FFF2-40B4-BE49-F238E27FC236}">
                <a16:creationId xmlns:a16="http://schemas.microsoft.com/office/drawing/2014/main" id="{3B16A38F-4073-333B-4611-C2525A728C11}"/>
              </a:ext>
            </a:extLst>
          </p:cNvPr>
          <p:cNvSpPr>
            <a:spLocks noGrp="1"/>
          </p:cNvSpPr>
          <p:nvPr>
            <p:ph type="sldNum" sz="quarter" idx="10"/>
          </p:nvPr>
        </p:nvSpPr>
        <p:spPr/>
        <p:txBody>
          <a:bodyPr/>
          <a:lstStyle/>
          <a:p>
            <a:fld id="{D3F6CAA8-8B9F-4696-96C3-CF58CA8A4623}" type="slidenum">
              <a:rPr lang="en-MY" smtClean="0"/>
              <a:t>19</a:t>
            </a:fld>
            <a:endParaRPr lang="en-MY"/>
          </a:p>
        </p:txBody>
      </p:sp>
    </p:spTree>
    <p:extLst>
      <p:ext uri="{BB962C8B-B14F-4D97-AF65-F5344CB8AC3E}">
        <p14:creationId xmlns:p14="http://schemas.microsoft.com/office/powerpoint/2010/main" val="32806441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6EAB5A-1767-5F85-9B61-F14C5ECDCDB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528AA0-B057-4DB5-2D5E-8629E23F8BB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D606D5-A0D9-F0E9-086C-285B446DBE5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the Northwest Region, the age group with the highest rates were the 35-44-year-olds.  In the Northwest Region by sex, the female rate is 3.8; this is lower than the state rate of 4.8. The male rate is 2.8, which is lower than the state rate of 7.6. per 100,000 population. For race, For race, the identification of Black has the highest rate in the Northwest Region at 39.5, followed by Other at 11.0, and White at 1.5 per 100,000 population. [Statewide rates Other: 23.5, Black: 10.9, White 2.5.]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3BD5EA36-F692-F098-86F0-5393DC93F5C4}"/>
              </a:ext>
            </a:extLst>
          </p:cNvPr>
          <p:cNvSpPr>
            <a:spLocks noGrp="1"/>
          </p:cNvSpPr>
          <p:nvPr>
            <p:ph type="sldNum" sz="quarter" idx="10"/>
          </p:nvPr>
        </p:nvSpPr>
        <p:spPr/>
        <p:txBody>
          <a:bodyPr/>
          <a:lstStyle/>
          <a:p>
            <a:fld id="{D3F6CAA8-8B9F-4696-96C3-CF58CA8A4623}" type="slidenum">
              <a:rPr lang="en-MY" smtClean="0"/>
              <a:t>20</a:t>
            </a:fld>
            <a:endParaRPr lang="en-MY"/>
          </a:p>
        </p:txBody>
      </p:sp>
    </p:spTree>
    <p:extLst>
      <p:ext uri="{BB962C8B-B14F-4D97-AF65-F5344CB8AC3E}">
        <p14:creationId xmlns:p14="http://schemas.microsoft.com/office/powerpoint/2010/main" val="27762741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F09B23-86D7-C7E6-CFDD-FF40217995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943EDD-F4EE-175D-08EF-4962C5B7B20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A8B6B7B-8375-29BD-7DEE-CCCAD2837C2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the Southeast Region, the age group with the highest rates were the 35-44-year-olds. In the Southeast Region by sex, the female rate is 6.3; this is higher than the state rate of 4.8. The male rate is 4.2, which is lower than the state rate of 7.6 per 100,000 population. For race, the identification of Black has the highest rate in the Southeast Region at 12.9, followed by Other at 11.07 and White at 3.7 per 100,000 population. [Statewide rates Other: 23.5, Black: 10.9, White 2.5.]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a:extLst>
              <a:ext uri="{FF2B5EF4-FFF2-40B4-BE49-F238E27FC236}">
                <a16:creationId xmlns:a16="http://schemas.microsoft.com/office/drawing/2014/main" id="{9EEC3CD9-22BF-140C-CFC9-79DEDF4F7980}"/>
              </a:ext>
            </a:extLst>
          </p:cNvPr>
          <p:cNvSpPr>
            <a:spLocks noGrp="1"/>
          </p:cNvSpPr>
          <p:nvPr>
            <p:ph type="sldNum" sz="quarter" idx="10"/>
          </p:nvPr>
        </p:nvSpPr>
        <p:spPr/>
        <p:txBody>
          <a:bodyPr/>
          <a:lstStyle/>
          <a:p>
            <a:fld id="{D3F6CAA8-8B9F-4696-96C3-CF58CA8A4623}" type="slidenum">
              <a:rPr lang="en-MY" smtClean="0"/>
              <a:t>21</a:t>
            </a:fld>
            <a:endParaRPr lang="en-MY"/>
          </a:p>
        </p:txBody>
      </p:sp>
    </p:spTree>
    <p:extLst>
      <p:ext uri="{BB962C8B-B14F-4D97-AF65-F5344CB8AC3E}">
        <p14:creationId xmlns:p14="http://schemas.microsoft.com/office/powerpoint/2010/main" val="27360208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735EFE-A45E-26FA-C899-158E8A000C6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5D14F43-F4A2-1D14-25B5-3C60F7D369F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0D7C7B0-0987-7068-7810-6D41D036422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the Southwest Region, the age group with the highest rates were the 35-44-year-olds. In the Southwest Region by sex, the female rate is 4.0; this is lower than the state rate of 4.8. The male rate is 7.6, which is the same as the state rate of 7.6 per 100,000 population. For race, the identification of Black has the highest rate in the Southwest Region at  27.8, followed by Other at 16.8 and White at 3.4 per 100,000 population. [Statewide rates Other: 23.5, Black: 10.9, White 2.5.]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a:extLst>
              <a:ext uri="{FF2B5EF4-FFF2-40B4-BE49-F238E27FC236}">
                <a16:creationId xmlns:a16="http://schemas.microsoft.com/office/drawing/2014/main" id="{3BD746CD-DE2A-5D35-1317-9F5F5E265E21}"/>
              </a:ext>
            </a:extLst>
          </p:cNvPr>
          <p:cNvSpPr>
            <a:spLocks noGrp="1"/>
          </p:cNvSpPr>
          <p:nvPr>
            <p:ph type="sldNum" sz="quarter" idx="10"/>
          </p:nvPr>
        </p:nvSpPr>
        <p:spPr/>
        <p:txBody>
          <a:bodyPr/>
          <a:lstStyle/>
          <a:p>
            <a:fld id="{D3F6CAA8-8B9F-4696-96C3-CF58CA8A4623}" type="slidenum">
              <a:rPr lang="en-MY" smtClean="0"/>
              <a:t>22</a:t>
            </a:fld>
            <a:endParaRPr lang="en-MY"/>
          </a:p>
        </p:txBody>
      </p:sp>
    </p:spTree>
    <p:extLst>
      <p:ext uri="{BB962C8B-B14F-4D97-AF65-F5344CB8AC3E}">
        <p14:creationId xmlns:p14="http://schemas.microsoft.com/office/powerpoint/2010/main" val="33644525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F6CAA8-8B9F-4696-96C3-CF58CA8A4623}" type="slidenum">
              <a:rPr lang="en-MY" smtClean="0"/>
              <a:t>2</a:t>
            </a:fld>
            <a:endParaRPr lang="en-MY"/>
          </a:p>
        </p:txBody>
      </p:sp>
    </p:spTree>
    <p:extLst>
      <p:ext uri="{BB962C8B-B14F-4D97-AF65-F5344CB8AC3E}">
        <p14:creationId xmlns:p14="http://schemas.microsoft.com/office/powerpoint/2010/main" val="9795166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18DEA3-A063-F38D-17C6-96312201A0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EF123C-9C35-08A3-96AC-079E0060629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FF1DF3D-6462-0001-511B-6BE9B2C041F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the St. Louis Region, the age group with the highest rates were the 45-54-year-olds. In the St. Louis Region by sex, the female rate is 5.4; this is higher than the state rate of 4.8. The male rate is 9.2, which is higher than the state rate of 7.6 per 100,000 population. For race, the identification of Black has the highest rate in the St. Louis Region at 25.5, followed by Black at 10.8, and White at 1.9 per 100,000 population.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[Statewide rates Other: 23.5, Black: 10.9, White 2.5.]</a:t>
            </a:r>
          </a:p>
          <a:p>
            <a:endParaRPr lang="en-US" dirty="0"/>
          </a:p>
        </p:txBody>
      </p:sp>
      <p:sp>
        <p:nvSpPr>
          <p:cNvPr id="4" name="Slide Number Placeholder 3">
            <a:extLst>
              <a:ext uri="{FF2B5EF4-FFF2-40B4-BE49-F238E27FC236}">
                <a16:creationId xmlns:a16="http://schemas.microsoft.com/office/drawing/2014/main" id="{A9468039-E9B0-A9E7-A36F-5E310C286C36}"/>
              </a:ext>
            </a:extLst>
          </p:cNvPr>
          <p:cNvSpPr>
            <a:spLocks noGrp="1"/>
          </p:cNvSpPr>
          <p:nvPr>
            <p:ph type="sldNum" sz="quarter" idx="10"/>
          </p:nvPr>
        </p:nvSpPr>
        <p:spPr/>
        <p:txBody>
          <a:bodyPr/>
          <a:lstStyle/>
          <a:p>
            <a:fld id="{D3F6CAA8-8B9F-4696-96C3-CF58CA8A4623}" type="slidenum">
              <a:rPr lang="en-MY" smtClean="0"/>
              <a:t>23</a:t>
            </a:fld>
            <a:endParaRPr lang="en-MY"/>
          </a:p>
        </p:txBody>
      </p:sp>
    </p:spTree>
    <p:extLst>
      <p:ext uri="{BB962C8B-B14F-4D97-AF65-F5344CB8AC3E}">
        <p14:creationId xmlns:p14="http://schemas.microsoft.com/office/powerpoint/2010/main" val="17423825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86D244-06E4-AB14-9B45-DA74B27A1F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9C138B-6822-B460-6543-CE82BCF755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BF1999B-5E58-D008-D104-247EC34A3E4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Aptos" panose="020B0004020202020204" pitchFamily="34" charset="0"/>
                <a:ea typeface="Aptos" panose="020B0004020202020204" pitchFamily="34" charset="0"/>
                <a:cs typeface="Times New Roman" panose="02020603050405020304" pitchFamily="18" charset="0"/>
              </a:rPr>
              <a:t>These charts show the increasing immunization exemption rates for students who have not met vaccination requirements (including the 3-dose hepatitis B vaccine), in Kindergarten and Eighth Grade for religious and medical exemptions. </a:t>
            </a:r>
            <a:endParaRPr lang="en-US" dirty="0"/>
          </a:p>
        </p:txBody>
      </p:sp>
      <p:sp>
        <p:nvSpPr>
          <p:cNvPr id="4" name="Slide Number Placeholder 3">
            <a:extLst>
              <a:ext uri="{FF2B5EF4-FFF2-40B4-BE49-F238E27FC236}">
                <a16:creationId xmlns:a16="http://schemas.microsoft.com/office/drawing/2014/main" id="{B740D6BF-8664-9CA5-F6F8-3AC82D60ED3D}"/>
              </a:ext>
            </a:extLst>
          </p:cNvPr>
          <p:cNvSpPr>
            <a:spLocks noGrp="1"/>
          </p:cNvSpPr>
          <p:nvPr>
            <p:ph type="sldNum" sz="quarter" idx="10"/>
          </p:nvPr>
        </p:nvSpPr>
        <p:spPr/>
        <p:txBody>
          <a:bodyPr/>
          <a:lstStyle/>
          <a:p>
            <a:fld id="{D3F6CAA8-8B9F-4696-96C3-CF58CA8A4623}" type="slidenum">
              <a:rPr lang="en-MY" smtClean="0"/>
              <a:t>24</a:t>
            </a:fld>
            <a:endParaRPr lang="en-MY"/>
          </a:p>
        </p:txBody>
      </p:sp>
    </p:spTree>
    <p:extLst>
      <p:ext uri="{BB962C8B-B14F-4D97-AF65-F5344CB8AC3E}">
        <p14:creationId xmlns:p14="http://schemas.microsoft.com/office/powerpoint/2010/main" val="39813755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D28D5A-26EB-F12F-12D5-165C593729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E574CD-A3E4-4957-09EE-A2D75F6578E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2CD3284-5C00-7BF4-230D-6CE6720612A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Aptos" panose="020B0004020202020204" pitchFamily="34" charset="0"/>
                <a:ea typeface="Aptos" panose="020B0004020202020204" pitchFamily="34" charset="0"/>
                <a:cs typeface="Times New Roman" panose="02020603050405020304" pitchFamily="18" charset="0"/>
              </a:rPr>
              <a:t>These charts show the decreasing immunization rates specifically for Hep B vaccination for students in Kindergarten and Eighth Grade.</a:t>
            </a:r>
            <a:endParaRPr lang="en-US" dirty="0"/>
          </a:p>
        </p:txBody>
      </p:sp>
      <p:sp>
        <p:nvSpPr>
          <p:cNvPr id="4" name="Slide Number Placeholder 3">
            <a:extLst>
              <a:ext uri="{FF2B5EF4-FFF2-40B4-BE49-F238E27FC236}">
                <a16:creationId xmlns:a16="http://schemas.microsoft.com/office/drawing/2014/main" id="{A86EE7FC-17B8-6DE7-6D99-F3D7E0FE8345}"/>
              </a:ext>
            </a:extLst>
          </p:cNvPr>
          <p:cNvSpPr>
            <a:spLocks noGrp="1"/>
          </p:cNvSpPr>
          <p:nvPr>
            <p:ph type="sldNum" sz="quarter" idx="10"/>
          </p:nvPr>
        </p:nvSpPr>
        <p:spPr/>
        <p:txBody>
          <a:bodyPr/>
          <a:lstStyle/>
          <a:p>
            <a:fld id="{D3F6CAA8-8B9F-4696-96C3-CF58CA8A4623}" type="slidenum">
              <a:rPr lang="en-MY" smtClean="0"/>
              <a:t>25</a:t>
            </a:fld>
            <a:endParaRPr lang="en-MY"/>
          </a:p>
        </p:txBody>
      </p:sp>
    </p:spTree>
    <p:extLst>
      <p:ext uri="{BB962C8B-B14F-4D97-AF65-F5344CB8AC3E}">
        <p14:creationId xmlns:p14="http://schemas.microsoft.com/office/powerpoint/2010/main" val="14353828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F6CAA8-8B9F-4696-96C3-CF58CA8A4623}" type="slidenum">
              <a:rPr lang="en-MY" smtClean="0"/>
              <a:t>26</a:t>
            </a:fld>
            <a:endParaRPr lang="en-MY"/>
          </a:p>
        </p:txBody>
      </p:sp>
    </p:spTree>
    <p:extLst>
      <p:ext uri="{BB962C8B-B14F-4D97-AF65-F5344CB8AC3E}">
        <p14:creationId xmlns:p14="http://schemas.microsoft.com/office/powerpoint/2010/main" val="40539141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F6CAA8-8B9F-4696-96C3-CF58CA8A4623}" type="slidenum">
              <a:rPr lang="en-MY" smtClean="0"/>
              <a:t>28</a:t>
            </a:fld>
            <a:endParaRPr lang="en-MY"/>
          </a:p>
        </p:txBody>
      </p:sp>
    </p:spTree>
    <p:extLst>
      <p:ext uri="{BB962C8B-B14F-4D97-AF65-F5344CB8AC3E}">
        <p14:creationId xmlns:p14="http://schemas.microsoft.com/office/powerpoint/2010/main" val="19618305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609F23-13FD-1366-C036-05163F44682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70EAC0-B84B-39DC-F784-9C1EC9B3E07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26B1F25-2712-C588-EF33-256B062F39B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F8801C0-784B-8B69-7659-F28E83AB0DC2}"/>
              </a:ext>
            </a:extLst>
          </p:cNvPr>
          <p:cNvSpPr>
            <a:spLocks noGrp="1"/>
          </p:cNvSpPr>
          <p:nvPr>
            <p:ph type="sldNum" sz="quarter" idx="10"/>
          </p:nvPr>
        </p:nvSpPr>
        <p:spPr/>
        <p:txBody>
          <a:bodyPr/>
          <a:lstStyle/>
          <a:p>
            <a:fld id="{D3F6CAA8-8B9F-4696-96C3-CF58CA8A4623}" type="slidenum">
              <a:rPr lang="en-MY" smtClean="0"/>
              <a:t>29</a:t>
            </a:fld>
            <a:endParaRPr lang="en-MY"/>
          </a:p>
        </p:txBody>
      </p:sp>
    </p:spTree>
    <p:extLst>
      <p:ext uri="{BB962C8B-B14F-4D97-AF65-F5344CB8AC3E}">
        <p14:creationId xmlns:p14="http://schemas.microsoft.com/office/powerpoint/2010/main" val="30974029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01C391-44E3-33D9-AF08-724B2D2CF1D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167148-4845-33B0-0913-CC157B3E8A9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364B15-C0D4-18DA-8F46-B338AE7BE9A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statewide case counts for  chronic HCV have trended downward since 2019. Acute HCV started to trend downward from 2019 to 2021, then rose and stabilized in 2022 and 2023.</a:t>
            </a:r>
          </a:p>
          <a:p>
            <a:endParaRPr lang="en-US" dirty="0"/>
          </a:p>
        </p:txBody>
      </p:sp>
      <p:sp>
        <p:nvSpPr>
          <p:cNvPr id="4" name="Slide Number Placeholder 3">
            <a:extLst>
              <a:ext uri="{FF2B5EF4-FFF2-40B4-BE49-F238E27FC236}">
                <a16:creationId xmlns:a16="http://schemas.microsoft.com/office/drawing/2014/main" id="{9146ACD7-C4EB-9C84-29B7-14321C0EA8B4}"/>
              </a:ext>
            </a:extLst>
          </p:cNvPr>
          <p:cNvSpPr>
            <a:spLocks noGrp="1"/>
          </p:cNvSpPr>
          <p:nvPr>
            <p:ph type="sldNum" sz="quarter" idx="10"/>
          </p:nvPr>
        </p:nvSpPr>
        <p:spPr/>
        <p:txBody>
          <a:bodyPr/>
          <a:lstStyle/>
          <a:p>
            <a:fld id="{D3F6CAA8-8B9F-4696-96C3-CF58CA8A4623}" type="slidenum">
              <a:rPr lang="en-MY" smtClean="0"/>
              <a:t>30</a:t>
            </a:fld>
            <a:endParaRPr lang="en-MY"/>
          </a:p>
        </p:txBody>
      </p:sp>
    </p:spTree>
    <p:extLst>
      <p:ext uri="{BB962C8B-B14F-4D97-AF65-F5344CB8AC3E}">
        <p14:creationId xmlns:p14="http://schemas.microsoft.com/office/powerpoint/2010/main" val="13712499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C4B8A8-213D-893A-861B-BB76294438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050DA4-2DBC-0B82-5D91-70C13EA565A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E6B1A35-C738-9AF2-3F99-84456005108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35-44 age group had the highest rates 86.6 per 100,000 population and the largest count number (n=684) comprising of 24% of the newly reported cases, followed by the 55-64 years old group at 21%, and 25-34 age group accounted for 20%. </a:t>
            </a:r>
          </a:p>
          <a:p>
            <a:endParaRPr lang="en-US" dirty="0"/>
          </a:p>
        </p:txBody>
      </p:sp>
      <p:sp>
        <p:nvSpPr>
          <p:cNvPr id="4" name="Slide Number Placeholder 3">
            <a:extLst>
              <a:ext uri="{FF2B5EF4-FFF2-40B4-BE49-F238E27FC236}">
                <a16:creationId xmlns:a16="http://schemas.microsoft.com/office/drawing/2014/main" id="{F41A4A92-C00C-6FB5-1D13-ECDE19428049}"/>
              </a:ext>
            </a:extLst>
          </p:cNvPr>
          <p:cNvSpPr>
            <a:spLocks noGrp="1"/>
          </p:cNvSpPr>
          <p:nvPr>
            <p:ph type="sldNum" sz="quarter" idx="10"/>
          </p:nvPr>
        </p:nvSpPr>
        <p:spPr/>
        <p:txBody>
          <a:bodyPr/>
          <a:lstStyle/>
          <a:p>
            <a:fld id="{D3F6CAA8-8B9F-4696-96C3-CF58CA8A4623}" type="slidenum">
              <a:rPr lang="en-MY" smtClean="0"/>
              <a:t>31</a:t>
            </a:fld>
            <a:endParaRPr lang="en-MY"/>
          </a:p>
        </p:txBody>
      </p:sp>
    </p:spTree>
    <p:extLst>
      <p:ext uri="{BB962C8B-B14F-4D97-AF65-F5344CB8AC3E}">
        <p14:creationId xmlns:p14="http://schemas.microsoft.com/office/powerpoint/2010/main" val="6709857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FCA3DD-2C31-5B5A-4369-BA26067349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301211-F5BC-79CD-54A6-CDE1C6BE05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AF5898C-7BC3-F627-B97D-DDF7091887A9}"/>
              </a:ext>
            </a:extLst>
          </p:cNvPr>
          <p:cNvSpPr>
            <a:spLocks noGrp="1"/>
          </p:cNvSpPr>
          <p:nvPr>
            <p:ph type="body" idx="1"/>
          </p:nvPr>
        </p:nvSpPr>
        <p:spPr/>
        <p:txBody>
          <a:bodyPr/>
          <a:lstStyle/>
          <a:p>
            <a:r>
              <a:rPr lang="en-US" sz="1200" dirty="0"/>
              <a:t>Race was reported for 1008 (64% ) of the HCV cases. </a:t>
            </a:r>
          </a:p>
          <a:p>
            <a:r>
              <a:rPr lang="en-US" sz="1200" dirty="0"/>
              <a:t>In 2023, ethnicity was known for 754 (27%) of the cases, of those, (97%) were non-Hispanic.</a:t>
            </a:r>
          </a:p>
          <a:p>
            <a:endParaRPr lang="en-US" sz="1200" dirty="0"/>
          </a:p>
          <a:p>
            <a:pPr>
              <a:defRPr/>
            </a:pPr>
            <a:r>
              <a:rPr lang="en-US" sz="1200" dirty="0"/>
              <a:t>While the case counts of HCV were 5.3 times higher in the white population than black,  the rate is 1.3 times higher for the black population.  Of the 44 cases in which “other” was reported for race, 34% were identified as multi-race, 25% were Asian Indian, 11% were classified Asian, and 29.5% fell into “other race”.</a:t>
            </a:r>
          </a:p>
          <a:p>
            <a:endParaRPr lang="en-US" sz="1200" dirty="0"/>
          </a:p>
          <a:p>
            <a:endParaRPr lang="en-US" dirty="0"/>
          </a:p>
        </p:txBody>
      </p:sp>
      <p:sp>
        <p:nvSpPr>
          <p:cNvPr id="4" name="Slide Number Placeholder 3">
            <a:extLst>
              <a:ext uri="{FF2B5EF4-FFF2-40B4-BE49-F238E27FC236}">
                <a16:creationId xmlns:a16="http://schemas.microsoft.com/office/drawing/2014/main" id="{B79618A3-EF6A-C18C-7D20-6B728227B986}"/>
              </a:ext>
            </a:extLst>
          </p:cNvPr>
          <p:cNvSpPr>
            <a:spLocks noGrp="1"/>
          </p:cNvSpPr>
          <p:nvPr>
            <p:ph type="sldNum" sz="quarter" idx="10"/>
          </p:nvPr>
        </p:nvSpPr>
        <p:spPr/>
        <p:txBody>
          <a:bodyPr/>
          <a:lstStyle/>
          <a:p>
            <a:fld id="{D3F6CAA8-8B9F-4696-96C3-CF58CA8A4623}" type="slidenum">
              <a:rPr lang="en-MY" smtClean="0"/>
              <a:t>32</a:t>
            </a:fld>
            <a:endParaRPr lang="en-MY"/>
          </a:p>
        </p:txBody>
      </p:sp>
    </p:spTree>
    <p:extLst>
      <p:ext uri="{BB962C8B-B14F-4D97-AF65-F5344CB8AC3E}">
        <p14:creationId xmlns:p14="http://schemas.microsoft.com/office/powerpoint/2010/main" val="10960969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3AC409-B175-B74B-8976-103FB64796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87B844-82E4-6D40-838B-188060C10A5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DF3E00-1BC2-BED3-2BDC-6B14A9CB8FA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HCV cases are split 60/40, with males making up 61% of the cases reported in 2023.</a:t>
            </a:r>
          </a:p>
          <a:p>
            <a:endParaRPr lang="en-US" dirty="0"/>
          </a:p>
        </p:txBody>
      </p:sp>
      <p:sp>
        <p:nvSpPr>
          <p:cNvPr id="4" name="Slide Number Placeholder 3">
            <a:extLst>
              <a:ext uri="{FF2B5EF4-FFF2-40B4-BE49-F238E27FC236}">
                <a16:creationId xmlns:a16="http://schemas.microsoft.com/office/drawing/2014/main" id="{972F0483-6CCD-C5D5-7293-EBA418EB0C08}"/>
              </a:ext>
            </a:extLst>
          </p:cNvPr>
          <p:cNvSpPr>
            <a:spLocks noGrp="1"/>
          </p:cNvSpPr>
          <p:nvPr>
            <p:ph type="sldNum" sz="quarter" idx="10"/>
          </p:nvPr>
        </p:nvSpPr>
        <p:spPr/>
        <p:txBody>
          <a:bodyPr/>
          <a:lstStyle/>
          <a:p>
            <a:fld id="{D3F6CAA8-8B9F-4696-96C3-CF58CA8A4623}" type="slidenum">
              <a:rPr lang="en-MY" smtClean="0"/>
              <a:t>33</a:t>
            </a:fld>
            <a:endParaRPr lang="en-MY"/>
          </a:p>
        </p:txBody>
      </p:sp>
    </p:spTree>
    <p:extLst>
      <p:ext uri="{BB962C8B-B14F-4D97-AF65-F5344CB8AC3E}">
        <p14:creationId xmlns:p14="http://schemas.microsoft.com/office/powerpoint/2010/main" val="2701845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F6CAA8-8B9F-4696-96C3-CF58CA8A4623}" type="slidenum">
              <a:rPr lang="en-MY" smtClean="0"/>
              <a:t>5</a:t>
            </a:fld>
            <a:endParaRPr lang="en-MY"/>
          </a:p>
        </p:txBody>
      </p:sp>
    </p:spTree>
    <p:extLst>
      <p:ext uri="{BB962C8B-B14F-4D97-AF65-F5344CB8AC3E}">
        <p14:creationId xmlns:p14="http://schemas.microsoft.com/office/powerpoint/2010/main" val="23643278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B45989-2167-7229-C821-3DC94A009B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8F6E118-1D39-35EC-7BA0-84A49B9F0C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D8DBEA-0066-EF86-381C-A1854B3EAE5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From 2022 to 2023, most regions, except the Southeast and Southwest regions trend downward. Compared to 2019, the rates for all regions have decreased.</a:t>
            </a:r>
          </a:p>
        </p:txBody>
      </p:sp>
      <p:sp>
        <p:nvSpPr>
          <p:cNvPr id="4" name="Slide Number Placeholder 3">
            <a:extLst>
              <a:ext uri="{FF2B5EF4-FFF2-40B4-BE49-F238E27FC236}">
                <a16:creationId xmlns:a16="http://schemas.microsoft.com/office/drawing/2014/main" id="{758F265F-024A-A3EE-588C-9275FEF8010F}"/>
              </a:ext>
            </a:extLst>
          </p:cNvPr>
          <p:cNvSpPr>
            <a:spLocks noGrp="1"/>
          </p:cNvSpPr>
          <p:nvPr>
            <p:ph type="sldNum" sz="quarter" idx="10"/>
          </p:nvPr>
        </p:nvSpPr>
        <p:spPr/>
        <p:txBody>
          <a:bodyPr/>
          <a:lstStyle/>
          <a:p>
            <a:fld id="{D3F6CAA8-8B9F-4696-96C3-CF58CA8A4623}" type="slidenum">
              <a:rPr lang="en-MY" smtClean="0"/>
              <a:t>34</a:t>
            </a:fld>
            <a:endParaRPr lang="en-MY"/>
          </a:p>
        </p:txBody>
      </p:sp>
    </p:spTree>
    <p:extLst>
      <p:ext uri="{BB962C8B-B14F-4D97-AF65-F5344CB8AC3E}">
        <p14:creationId xmlns:p14="http://schemas.microsoft.com/office/powerpoint/2010/main" val="7385158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A25C0A-75B8-B149-1D28-7299126FC12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07BE83-276F-7C05-4454-59639D5877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5DC50FC-751D-0668-82E2-1770440209E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St. Louis and Southwest regions had the highest number of cases reported in 2023, 809 and 733 respectively, but the rate is nearly 2 times greater for the Southwest region at 67.4 per 100,000 population compared with St. Louis at 34.5 per 100,000 population.  The Northwest region has the highest rate  of 85.8 per 100,000 population with the lowest number of cases reported (182).</a:t>
            </a:r>
          </a:p>
          <a:p>
            <a:endParaRPr lang="en-US" dirty="0"/>
          </a:p>
        </p:txBody>
      </p:sp>
      <p:sp>
        <p:nvSpPr>
          <p:cNvPr id="4" name="Slide Number Placeholder 3">
            <a:extLst>
              <a:ext uri="{FF2B5EF4-FFF2-40B4-BE49-F238E27FC236}">
                <a16:creationId xmlns:a16="http://schemas.microsoft.com/office/drawing/2014/main" id="{DD87CF3D-1C78-65CA-1D87-6AF33545E2BF}"/>
              </a:ext>
            </a:extLst>
          </p:cNvPr>
          <p:cNvSpPr>
            <a:spLocks noGrp="1"/>
          </p:cNvSpPr>
          <p:nvPr>
            <p:ph type="sldNum" sz="quarter" idx="10"/>
          </p:nvPr>
        </p:nvSpPr>
        <p:spPr/>
        <p:txBody>
          <a:bodyPr/>
          <a:lstStyle/>
          <a:p>
            <a:fld id="{D3F6CAA8-8B9F-4696-96C3-CF58CA8A4623}" type="slidenum">
              <a:rPr lang="en-MY" smtClean="0"/>
              <a:t>35</a:t>
            </a:fld>
            <a:endParaRPr lang="en-MY"/>
          </a:p>
        </p:txBody>
      </p:sp>
    </p:spTree>
    <p:extLst>
      <p:ext uri="{BB962C8B-B14F-4D97-AF65-F5344CB8AC3E}">
        <p14:creationId xmlns:p14="http://schemas.microsoft.com/office/powerpoint/2010/main" val="277190309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658916-0672-7EEF-83FD-CA5EB96DBFD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C47BB2-BF90-9A1B-B654-FD34BBB0839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70F4737-2A59-6BBC-9010-B859D1273C5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In 2023,  64% of the reported HCV cases included race. Of those identified, 82% (1468 out of 1790) cases were white, however the rates for the black population are higher in most regions., except the Southeast region where white rates were higher than Black. The Northwest Region had a significantly higher rates for those identified as Black or White., as compared with the statewide rates. The Black rate was 2.7 times the statewide rate for Blacks; the White rate was 2.1 times the statewide rate for Whites.</a:t>
            </a:r>
            <a:endParaRPr lang="en-US" sz="800" dirty="0"/>
          </a:p>
          <a:p>
            <a:endParaRPr lang="en-US" dirty="0"/>
          </a:p>
        </p:txBody>
      </p:sp>
      <p:sp>
        <p:nvSpPr>
          <p:cNvPr id="4" name="Slide Number Placeholder 3">
            <a:extLst>
              <a:ext uri="{FF2B5EF4-FFF2-40B4-BE49-F238E27FC236}">
                <a16:creationId xmlns:a16="http://schemas.microsoft.com/office/drawing/2014/main" id="{3CDF110A-BDB0-AAF8-F37C-332CB689FDB5}"/>
              </a:ext>
            </a:extLst>
          </p:cNvPr>
          <p:cNvSpPr>
            <a:spLocks noGrp="1"/>
          </p:cNvSpPr>
          <p:nvPr>
            <p:ph type="sldNum" sz="quarter" idx="10"/>
          </p:nvPr>
        </p:nvSpPr>
        <p:spPr/>
        <p:txBody>
          <a:bodyPr/>
          <a:lstStyle/>
          <a:p>
            <a:fld id="{D3F6CAA8-8B9F-4696-96C3-CF58CA8A4623}" type="slidenum">
              <a:rPr lang="en-MY" smtClean="0"/>
              <a:t>36</a:t>
            </a:fld>
            <a:endParaRPr lang="en-MY"/>
          </a:p>
        </p:txBody>
      </p:sp>
    </p:spTree>
    <p:extLst>
      <p:ext uri="{BB962C8B-B14F-4D97-AF65-F5344CB8AC3E}">
        <p14:creationId xmlns:p14="http://schemas.microsoft.com/office/powerpoint/2010/main" val="24531302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29BC44-77D5-80F5-A889-795F89AD46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C35C45-4FFD-665E-18AE-9CE6560B894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D88B408-AE7E-4C3A-3F44-D90A03B8597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rate of males for most regions is between 1.3 to 1.8 times higher than for females. However, in 2023, the Northwest Region case rate for males was 4.8 times greater than for females and 2.5 times higher for males compared with the statewide rate for males.</a:t>
            </a:r>
          </a:p>
          <a:p>
            <a:endParaRPr lang="en-US" dirty="0"/>
          </a:p>
          <a:p>
            <a:endParaRPr lang="en-US" dirty="0"/>
          </a:p>
        </p:txBody>
      </p:sp>
      <p:sp>
        <p:nvSpPr>
          <p:cNvPr id="4" name="Slide Number Placeholder 3">
            <a:extLst>
              <a:ext uri="{FF2B5EF4-FFF2-40B4-BE49-F238E27FC236}">
                <a16:creationId xmlns:a16="http://schemas.microsoft.com/office/drawing/2014/main" id="{02F932DC-C2DF-1618-7879-AA45DCB85D9B}"/>
              </a:ext>
            </a:extLst>
          </p:cNvPr>
          <p:cNvSpPr>
            <a:spLocks noGrp="1"/>
          </p:cNvSpPr>
          <p:nvPr>
            <p:ph type="sldNum" sz="quarter" idx="10"/>
          </p:nvPr>
        </p:nvSpPr>
        <p:spPr/>
        <p:txBody>
          <a:bodyPr/>
          <a:lstStyle/>
          <a:p>
            <a:fld id="{D3F6CAA8-8B9F-4696-96C3-CF58CA8A4623}" type="slidenum">
              <a:rPr lang="en-MY" smtClean="0"/>
              <a:t>37</a:t>
            </a:fld>
            <a:endParaRPr lang="en-MY"/>
          </a:p>
        </p:txBody>
      </p:sp>
    </p:spTree>
    <p:extLst>
      <p:ext uri="{BB962C8B-B14F-4D97-AF65-F5344CB8AC3E}">
        <p14:creationId xmlns:p14="http://schemas.microsoft.com/office/powerpoint/2010/main" val="359313565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AE5A4B-608F-2A32-B3C7-5227F69040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E1A39D-DC56-AACB-6C7A-27999ED1807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E7D303C-E884-C3B0-D26C-72E97A38302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the Central Region, the age group with the highest rates were the </a:t>
            </a:r>
            <a:r>
              <a:rPr lang="en-US" sz="1200" dirty="0"/>
              <a:t>35-44-</a:t>
            </a:r>
            <a:r>
              <a:rPr lang="en-US" dirty="0"/>
              <a:t>year-olds. In the Central Region by sex, the female rate is 35.2; this is slightly higher than the state rate of 34.5. The male rate is 52,.0, which is lower than the state rate of 56.3. per 100,000 population. For race, the identification of Black has the highest rate in the Central Region at 25.4, followed by White at 24.9, and Other at 4.4 per 100,000 population. [Statewide rates Black : 38.3, White: 28.8, Other: 12.3.]</a:t>
            </a:r>
          </a:p>
          <a:p>
            <a:endParaRPr lang="en-US" dirty="0"/>
          </a:p>
        </p:txBody>
      </p:sp>
      <p:sp>
        <p:nvSpPr>
          <p:cNvPr id="4" name="Slide Number Placeholder 3">
            <a:extLst>
              <a:ext uri="{FF2B5EF4-FFF2-40B4-BE49-F238E27FC236}">
                <a16:creationId xmlns:a16="http://schemas.microsoft.com/office/drawing/2014/main" id="{78D3F9CB-2C9A-D74C-8249-D66243C7593C}"/>
              </a:ext>
            </a:extLst>
          </p:cNvPr>
          <p:cNvSpPr>
            <a:spLocks noGrp="1"/>
          </p:cNvSpPr>
          <p:nvPr>
            <p:ph type="sldNum" sz="quarter" idx="10"/>
          </p:nvPr>
        </p:nvSpPr>
        <p:spPr/>
        <p:txBody>
          <a:bodyPr/>
          <a:lstStyle/>
          <a:p>
            <a:fld id="{D3F6CAA8-8B9F-4696-96C3-CF58CA8A4623}" type="slidenum">
              <a:rPr lang="en-MY" smtClean="0"/>
              <a:t>38</a:t>
            </a:fld>
            <a:endParaRPr lang="en-MY"/>
          </a:p>
        </p:txBody>
      </p:sp>
    </p:spTree>
    <p:extLst>
      <p:ext uri="{BB962C8B-B14F-4D97-AF65-F5344CB8AC3E}">
        <p14:creationId xmlns:p14="http://schemas.microsoft.com/office/powerpoint/2010/main" val="355402615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F1D8D8-01A2-3EBC-263D-0130DFE367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5E6F37-DA36-3F45-0C55-C9BDF02ED5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D6F539-024A-53F7-1E0C-78885FC27D6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the Kansas City Region, the age group with the highest rates were the </a:t>
            </a:r>
            <a:r>
              <a:rPr lang="en-US" sz="1200" dirty="0"/>
              <a:t>55-64-</a:t>
            </a:r>
            <a:r>
              <a:rPr lang="en-US" dirty="0"/>
              <a:t>year-olds. In the Kansas City Region by sex, the female rate is 22.8; this is slightly lower than the state rate of 34.5. The male rate is 38.1, which is lower than the state rate of 56.3. per 100,000 population. For race, the identification of Black has the highest rate in the Kansas City Region at 23.4, followed by White at 23.1 and Other at 17.3 per 100,000 population. [Statewide rates Black : 38.3, White: 28.8, Other: 12.3.]</a:t>
            </a:r>
          </a:p>
          <a:p>
            <a:endParaRPr lang="en-US" dirty="0"/>
          </a:p>
        </p:txBody>
      </p:sp>
      <p:sp>
        <p:nvSpPr>
          <p:cNvPr id="4" name="Slide Number Placeholder 3">
            <a:extLst>
              <a:ext uri="{FF2B5EF4-FFF2-40B4-BE49-F238E27FC236}">
                <a16:creationId xmlns:a16="http://schemas.microsoft.com/office/drawing/2014/main" id="{7A45442D-27DF-D827-E3CE-F3BF7EE8F709}"/>
              </a:ext>
            </a:extLst>
          </p:cNvPr>
          <p:cNvSpPr>
            <a:spLocks noGrp="1"/>
          </p:cNvSpPr>
          <p:nvPr>
            <p:ph type="sldNum" sz="quarter" idx="10"/>
          </p:nvPr>
        </p:nvSpPr>
        <p:spPr/>
        <p:txBody>
          <a:bodyPr/>
          <a:lstStyle/>
          <a:p>
            <a:fld id="{D3F6CAA8-8B9F-4696-96C3-CF58CA8A4623}" type="slidenum">
              <a:rPr lang="en-MY" smtClean="0"/>
              <a:t>39</a:t>
            </a:fld>
            <a:endParaRPr lang="en-MY"/>
          </a:p>
        </p:txBody>
      </p:sp>
    </p:spTree>
    <p:extLst>
      <p:ext uri="{BB962C8B-B14F-4D97-AF65-F5344CB8AC3E}">
        <p14:creationId xmlns:p14="http://schemas.microsoft.com/office/powerpoint/2010/main" val="363732527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101F3F-F2D2-8CA0-4A43-ACBCD7189D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A2F3E9-295B-48BC-C9B5-BF61CE9C2A7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85D634-F17F-C37D-3A9D-BDB91E1CE19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the Northwest Region, the age group with the highest rates were the </a:t>
            </a:r>
            <a:r>
              <a:rPr lang="en-US" sz="1200" dirty="0"/>
              <a:t>35-44-</a:t>
            </a:r>
            <a:r>
              <a:rPr lang="en-US" dirty="0"/>
              <a:t>year-olds. In the Northwest Region by sex, the female rate is 29.4; this is lower than the state rate of 34.5. The male rate is 141.2 which is  4.8 times higher compared with females in the region and  2.5 times higher than the state rate of 56.3. per 100,000 population. For race, the identification of Black has the highest rate in the Northwest Region at 105.3, followed by White at 61.4 and Other at 22.0 per 100,000 population.  The rate of testing positive for HCV for Blacks was 2.7 times higher than for the Black statewide rate, Whites were 2.1 times the White statewide rate. [Statewide rates Black : 38.3, White: 28.8, Other: 12.3.]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0E261133-C11E-08FA-408F-9379D38B97A1}"/>
              </a:ext>
            </a:extLst>
          </p:cNvPr>
          <p:cNvSpPr>
            <a:spLocks noGrp="1"/>
          </p:cNvSpPr>
          <p:nvPr>
            <p:ph type="sldNum" sz="quarter" idx="10"/>
          </p:nvPr>
        </p:nvSpPr>
        <p:spPr/>
        <p:txBody>
          <a:bodyPr/>
          <a:lstStyle/>
          <a:p>
            <a:fld id="{D3F6CAA8-8B9F-4696-96C3-CF58CA8A4623}" type="slidenum">
              <a:rPr lang="en-MY" smtClean="0"/>
              <a:t>40</a:t>
            </a:fld>
            <a:endParaRPr lang="en-MY"/>
          </a:p>
        </p:txBody>
      </p:sp>
    </p:spTree>
    <p:extLst>
      <p:ext uri="{BB962C8B-B14F-4D97-AF65-F5344CB8AC3E}">
        <p14:creationId xmlns:p14="http://schemas.microsoft.com/office/powerpoint/2010/main" val="375393043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2EA11D-718B-BA73-D69E-BC7BB1AD922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61B202F-1349-9C89-114F-77D671D97F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C801FE3-1752-204F-42ED-EAB460EB878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the Southeast Region, the age group with the highest rates were the </a:t>
            </a:r>
            <a:r>
              <a:rPr lang="en-US" sz="1200" dirty="0"/>
              <a:t>35-44</a:t>
            </a:r>
            <a:r>
              <a:rPr lang="en-US" dirty="0"/>
              <a:t>-year-olds. In the Southeast Region by sex, the female rate is 55.7; this is higher than the state rate of 34.5. The male rate is 70.1, which is higher than the state rate of 56.3. per 100,000 population. For race, the identification of White has the highest rate in the Southeast Region at 40.3, followed by Black at 32.2 per 100,000 population. [Statewide rates Black : 38.3, White: 28.8, Other: 12.3.]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a:extLst>
              <a:ext uri="{FF2B5EF4-FFF2-40B4-BE49-F238E27FC236}">
                <a16:creationId xmlns:a16="http://schemas.microsoft.com/office/drawing/2014/main" id="{4C32FF89-BA99-DF47-67C2-9771D4B50331}"/>
              </a:ext>
            </a:extLst>
          </p:cNvPr>
          <p:cNvSpPr>
            <a:spLocks noGrp="1"/>
          </p:cNvSpPr>
          <p:nvPr>
            <p:ph type="sldNum" sz="quarter" idx="10"/>
          </p:nvPr>
        </p:nvSpPr>
        <p:spPr/>
        <p:txBody>
          <a:bodyPr/>
          <a:lstStyle/>
          <a:p>
            <a:fld id="{D3F6CAA8-8B9F-4696-96C3-CF58CA8A4623}" type="slidenum">
              <a:rPr lang="en-MY" smtClean="0"/>
              <a:t>41</a:t>
            </a:fld>
            <a:endParaRPr lang="en-MY"/>
          </a:p>
        </p:txBody>
      </p:sp>
    </p:spTree>
    <p:extLst>
      <p:ext uri="{BB962C8B-B14F-4D97-AF65-F5344CB8AC3E}">
        <p14:creationId xmlns:p14="http://schemas.microsoft.com/office/powerpoint/2010/main" val="343658674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227EBB-82C6-F08B-982B-38C1C0C57F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8AD27CE-82CB-92F7-77E0-E1A743AC347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D003E5-5A43-363A-22CB-6FDBD689C52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the Southwest, the age group with the highest rates were the 35-44-year-olds. In the Southwest Region by sex, the female rate is 57.2; this is higher than the state rate of 34.5. The male rate is 77.5, which is higher than the state rate of 56.3. per 100,000 population. For race, the identification of Black has the highest rate in the Southwest Region at 45.2, followed by White at 43.4, and Other at 21.0 per 100,000 population. [Statewide rates Black : 38.3, White: 28.8, Other: 12.3.]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a:extLst>
              <a:ext uri="{FF2B5EF4-FFF2-40B4-BE49-F238E27FC236}">
                <a16:creationId xmlns:a16="http://schemas.microsoft.com/office/drawing/2014/main" id="{0D50E00A-9251-8A56-F75B-E3DAE6AFE88D}"/>
              </a:ext>
            </a:extLst>
          </p:cNvPr>
          <p:cNvSpPr>
            <a:spLocks noGrp="1"/>
          </p:cNvSpPr>
          <p:nvPr>
            <p:ph type="sldNum" sz="quarter" idx="10"/>
          </p:nvPr>
        </p:nvSpPr>
        <p:spPr/>
        <p:txBody>
          <a:bodyPr/>
          <a:lstStyle/>
          <a:p>
            <a:fld id="{D3F6CAA8-8B9F-4696-96C3-CF58CA8A4623}" type="slidenum">
              <a:rPr lang="en-MY" smtClean="0"/>
              <a:t>42</a:t>
            </a:fld>
            <a:endParaRPr lang="en-MY"/>
          </a:p>
        </p:txBody>
      </p:sp>
    </p:spTree>
    <p:extLst>
      <p:ext uri="{BB962C8B-B14F-4D97-AF65-F5344CB8AC3E}">
        <p14:creationId xmlns:p14="http://schemas.microsoft.com/office/powerpoint/2010/main" val="136120893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C7DF58-5C23-265D-6CF1-CCBA9D4915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5473C28-7762-BA4A-0373-AFCD9A23D56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065A4A4-4644-2947-7742-1C394D05638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the St. Louis Region, the age group with the highest rates were the </a:t>
            </a:r>
            <a:r>
              <a:rPr lang="en-US" sz="1200" dirty="0"/>
              <a:t>35-44</a:t>
            </a:r>
            <a:r>
              <a:rPr lang="en-US" dirty="0"/>
              <a:t>-year-olds. In the St. Louis Region by sex, the female rate is 24.6; this is lower than the state rate of 34.5. per 100,000 population. The male rate is 44.8 which is lower compared with the state rate of 56.3. per 100,000 population. For race, the identification of Black has the highest rate in the St. Louis Region at 46.1, followed by White at 17.1, and Other at 8.3 per 100,000 population.  The rate of testing positive for HCV for Blacks was 2.7 times higher than Whites. [Statewide rates Black : 38.3, White: 28.8, Other: 12.3.]</a:t>
            </a:r>
          </a:p>
          <a:p>
            <a:endParaRPr lang="en-US" dirty="0"/>
          </a:p>
        </p:txBody>
      </p:sp>
      <p:sp>
        <p:nvSpPr>
          <p:cNvPr id="4" name="Slide Number Placeholder 3">
            <a:extLst>
              <a:ext uri="{FF2B5EF4-FFF2-40B4-BE49-F238E27FC236}">
                <a16:creationId xmlns:a16="http://schemas.microsoft.com/office/drawing/2014/main" id="{E0874963-FD77-7AAD-E528-5D3FA8402FE9}"/>
              </a:ext>
            </a:extLst>
          </p:cNvPr>
          <p:cNvSpPr>
            <a:spLocks noGrp="1"/>
          </p:cNvSpPr>
          <p:nvPr>
            <p:ph type="sldNum" sz="quarter" idx="10"/>
          </p:nvPr>
        </p:nvSpPr>
        <p:spPr/>
        <p:txBody>
          <a:bodyPr/>
          <a:lstStyle/>
          <a:p>
            <a:fld id="{D3F6CAA8-8B9F-4696-96C3-CF58CA8A4623}" type="slidenum">
              <a:rPr lang="en-MY" smtClean="0"/>
              <a:t>43</a:t>
            </a:fld>
            <a:endParaRPr lang="en-MY"/>
          </a:p>
        </p:txBody>
      </p:sp>
    </p:spTree>
    <p:extLst>
      <p:ext uri="{BB962C8B-B14F-4D97-AF65-F5344CB8AC3E}">
        <p14:creationId xmlns:p14="http://schemas.microsoft.com/office/powerpoint/2010/main" val="16687532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F6CAA8-8B9F-4696-96C3-CF58CA8A4623}" type="slidenum">
              <a:rPr lang="en-MY" smtClean="0"/>
              <a:t>7</a:t>
            </a:fld>
            <a:endParaRPr lang="en-MY"/>
          </a:p>
        </p:txBody>
      </p:sp>
    </p:spTree>
    <p:extLst>
      <p:ext uri="{BB962C8B-B14F-4D97-AF65-F5344CB8AC3E}">
        <p14:creationId xmlns:p14="http://schemas.microsoft.com/office/powerpoint/2010/main" val="45934206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8E9954-1E2B-E0FD-0151-9E50A4D758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8B6452-B422-97CB-B778-B274F18D049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5AA9FF5-CC19-BB70-FFD5-92B6DFF2194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C90A649-6120-1712-713E-C947B92F88A9}"/>
              </a:ext>
            </a:extLst>
          </p:cNvPr>
          <p:cNvSpPr>
            <a:spLocks noGrp="1"/>
          </p:cNvSpPr>
          <p:nvPr>
            <p:ph type="sldNum" sz="quarter" idx="10"/>
          </p:nvPr>
        </p:nvSpPr>
        <p:spPr/>
        <p:txBody>
          <a:bodyPr/>
          <a:lstStyle/>
          <a:p>
            <a:fld id="{D3F6CAA8-8B9F-4696-96C3-CF58CA8A4623}" type="slidenum">
              <a:rPr lang="en-MY" smtClean="0"/>
              <a:t>44</a:t>
            </a:fld>
            <a:endParaRPr lang="en-MY"/>
          </a:p>
        </p:txBody>
      </p:sp>
    </p:spTree>
    <p:extLst>
      <p:ext uri="{BB962C8B-B14F-4D97-AF65-F5344CB8AC3E}">
        <p14:creationId xmlns:p14="http://schemas.microsoft.com/office/powerpoint/2010/main" val="419525760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spcAft>
                <a:spcPts val="1800"/>
              </a:spcAft>
              <a:buClr>
                <a:srgbClr val="AA192D"/>
              </a:buClr>
              <a:buFont typeface="Wingdings" panose="05000000000000000000" pitchFamily="2" charset="2"/>
              <a:buChar char="Ø"/>
            </a:pPr>
            <a:r>
              <a:rPr lang="en-US" sz="1200" dirty="0"/>
              <a:t>In 2023, there were 2,798 newly reported HCV cases, 10 acute, 2,788 chronic.</a:t>
            </a:r>
          </a:p>
          <a:p>
            <a:pPr marL="457200" indent="-457200">
              <a:spcAft>
                <a:spcPts val="1800"/>
              </a:spcAft>
              <a:buClr>
                <a:srgbClr val="AA192D"/>
              </a:buClr>
              <a:buFont typeface="Wingdings" panose="05000000000000000000" pitchFamily="2" charset="2"/>
              <a:buChar char="Ø"/>
            </a:pPr>
            <a:r>
              <a:rPr lang="en-US" sz="1200" dirty="0"/>
              <a:t>Males accounted for 61% of cases.</a:t>
            </a:r>
          </a:p>
          <a:p>
            <a:pPr marL="457200" indent="-457200">
              <a:spcAft>
                <a:spcPts val="1800"/>
              </a:spcAft>
              <a:buClr>
                <a:srgbClr val="AA192D"/>
              </a:buClr>
              <a:buFont typeface="Wingdings" panose="05000000000000000000" pitchFamily="2" charset="2"/>
              <a:buChar char="Ø"/>
            </a:pPr>
            <a:r>
              <a:rPr lang="en-US" sz="1200" dirty="0"/>
              <a:t>Age group 35-44 have the highest rate, 86.6 per 100,000 population.</a:t>
            </a:r>
          </a:p>
          <a:p>
            <a:pPr marL="457200" indent="-457200">
              <a:spcAft>
                <a:spcPts val="1800"/>
              </a:spcAft>
              <a:buClr>
                <a:srgbClr val="AA192D"/>
              </a:buClr>
              <a:buFont typeface="Wingdings" panose="05000000000000000000" pitchFamily="2" charset="2"/>
              <a:buChar char="Ø"/>
            </a:pPr>
            <a:r>
              <a:rPr lang="en-US" sz="1200" dirty="0"/>
              <a:t>Race was reported for 64% of cases. Case counts for white population were 5.3 times higher than black population, however, the rates for blacks (38.3) is 1.3 times higher than whites (28.8). The “Other” category is the lowest rate at 12.3 per 100,000 population.</a:t>
            </a:r>
          </a:p>
          <a:p>
            <a:pPr marL="457200" indent="-457200">
              <a:spcAft>
                <a:spcPts val="1800"/>
              </a:spcAft>
              <a:buClr>
                <a:srgbClr val="AA192D"/>
              </a:buClr>
              <a:buFont typeface="Wingdings" panose="05000000000000000000" pitchFamily="2" charset="2"/>
              <a:buChar char="Ø"/>
            </a:pPr>
            <a:r>
              <a:rPr lang="en-US" sz="1200" dirty="0"/>
              <a:t>For region by race, the category “Black” had the highest rates, except in the Southeast region. The category “White” had the highest rate.</a:t>
            </a:r>
          </a:p>
          <a:p>
            <a:pPr marL="457200" indent="-457200">
              <a:spcAft>
                <a:spcPts val="1800"/>
              </a:spcAft>
              <a:buClr>
                <a:srgbClr val="AA192D"/>
              </a:buClr>
              <a:buFont typeface="Wingdings" panose="05000000000000000000" pitchFamily="2" charset="2"/>
              <a:buChar char="Ø"/>
            </a:pPr>
            <a:r>
              <a:rPr lang="en-US" sz="1200" dirty="0"/>
              <a:t>Ethnicity was reported in 27% of cases. Of the 754 reported cases, 97% were non-Hispanic.</a:t>
            </a:r>
          </a:p>
          <a:p>
            <a:pPr marL="457200" indent="-457200">
              <a:spcAft>
                <a:spcPts val="1800"/>
              </a:spcAft>
              <a:buClr>
                <a:srgbClr val="AA192D"/>
              </a:buClr>
              <a:buFont typeface="Wingdings" panose="05000000000000000000" pitchFamily="2" charset="2"/>
              <a:buChar char="Ø"/>
            </a:pPr>
            <a:r>
              <a:rPr lang="en-US" sz="1200" dirty="0"/>
              <a:t>The Northwest Region had the highest rate of 85.8 per 100,000 population with the smallest number of cases (182). The Southwest Region had the second highest rate 67.4 with the largest number of cases (809).</a:t>
            </a:r>
          </a:p>
          <a:p>
            <a:pPr marL="457200" indent="-457200">
              <a:spcAft>
                <a:spcPts val="1800"/>
              </a:spcAft>
              <a:buClr>
                <a:srgbClr val="AA192D"/>
              </a:buClr>
              <a:buFont typeface="Wingdings" panose="05000000000000000000" pitchFamily="2" charset="2"/>
              <a:buChar char="Ø"/>
            </a:pPr>
            <a:r>
              <a:rPr lang="en-US" sz="1200" dirty="0"/>
              <a:t>There is a more than 8% decrease in newly reported cases of HCV from 2019 to 2023.</a:t>
            </a:r>
          </a:p>
          <a:p>
            <a:pPr marL="457200" indent="-457200">
              <a:spcAft>
                <a:spcPts val="1800"/>
              </a:spcAft>
              <a:buClr>
                <a:srgbClr val="AA192D"/>
              </a:buClr>
              <a:buFont typeface="Wingdings" panose="05000000000000000000" pitchFamily="2" charset="2"/>
              <a:buChar char="Ø"/>
            </a:pPr>
            <a:r>
              <a:rPr lang="en-US" sz="1200" dirty="0"/>
              <a:t>From 2022 to 2023, most regions’ rates trended downward or stayed level, except the Southwest region that went from 5.0 to 5.5, a 10% increase in rate.</a:t>
            </a:r>
          </a:p>
          <a:p>
            <a:pPr marL="457200" indent="-457200">
              <a:spcAft>
                <a:spcPts val="1800"/>
              </a:spcAft>
              <a:buClr>
                <a:srgbClr val="AA192D"/>
              </a:buClr>
              <a:buFont typeface="Wingdings" panose="05000000000000000000" pitchFamily="2" charset="2"/>
              <a:buChar char="Ø"/>
            </a:pPr>
            <a:r>
              <a:rPr lang="en-US" sz="1200" dirty="0"/>
              <a:t>In 2023, there were an additional 625 HCV cases reported while the person was in correctional facilities. This is 18% of the total number of newly reported cases sent to CDC. </a:t>
            </a:r>
          </a:p>
          <a:p>
            <a:pPr marL="457200" indent="-457200">
              <a:spcAft>
                <a:spcPts val="1800"/>
              </a:spcAft>
              <a:buClr>
                <a:srgbClr val="AA192D"/>
              </a:buClr>
              <a:buFont typeface="Wingdings" panose="05000000000000000000" pitchFamily="2" charset="2"/>
              <a:buChar char="Ø"/>
            </a:pPr>
            <a:r>
              <a:rPr lang="en-US" sz="1200" dirty="0"/>
              <a:t>According to the latest data available from CDC for year 2023, Missouri’s acute HCV rate  of 0.2 was the second lowest rate of newly reported acute HCV. However, Missouri ranked as the 12</a:t>
            </a:r>
            <a:r>
              <a:rPr lang="en-US" sz="1200" baseline="30000" dirty="0"/>
              <a:t>th</a:t>
            </a:r>
            <a:r>
              <a:rPr lang="en-US" sz="1200" dirty="0"/>
              <a:t> highest in rates for newly reported chronic HCV (55.6) per 100,000 population.</a:t>
            </a:r>
          </a:p>
          <a:p>
            <a:endParaRPr lang="en-US" dirty="0"/>
          </a:p>
        </p:txBody>
      </p:sp>
      <p:sp>
        <p:nvSpPr>
          <p:cNvPr id="4" name="Slide Number Placeholder 3"/>
          <p:cNvSpPr>
            <a:spLocks noGrp="1"/>
          </p:cNvSpPr>
          <p:nvPr>
            <p:ph type="sldNum" sz="quarter" idx="5"/>
          </p:nvPr>
        </p:nvSpPr>
        <p:spPr/>
        <p:txBody>
          <a:bodyPr/>
          <a:lstStyle/>
          <a:p>
            <a:fld id="{D3F6CAA8-8B9F-4696-96C3-CF58CA8A4623}" type="slidenum">
              <a:rPr lang="en-MY" smtClean="0"/>
              <a:t>45</a:t>
            </a:fld>
            <a:endParaRPr lang="en-MY"/>
          </a:p>
        </p:txBody>
      </p:sp>
    </p:spTree>
    <p:extLst>
      <p:ext uri="{BB962C8B-B14F-4D97-AF65-F5344CB8AC3E}">
        <p14:creationId xmlns:p14="http://schemas.microsoft.com/office/powerpoint/2010/main" val="354374310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F6CAA8-8B9F-4696-96C3-CF58CA8A4623}" type="slidenum">
              <a:rPr lang="en-MY" smtClean="0"/>
              <a:t>48</a:t>
            </a:fld>
            <a:endParaRPr lang="en-MY"/>
          </a:p>
        </p:txBody>
      </p:sp>
    </p:spTree>
    <p:extLst>
      <p:ext uri="{BB962C8B-B14F-4D97-AF65-F5344CB8AC3E}">
        <p14:creationId xmlns:p14="http://schemas.microsoft.com/office/powerpoint/2010/main" val="173453131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09B12B-CBFC-E73B-6BE7-59C44CDD8B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B5D490-52D0-8594-4EEE-2745117266B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354673-24F5-F283-1C93-4BEB5849A42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48A9008-1F3B-E17A-DE79-43ECD9D51213}"/>
              </a:ext>
            </a:extLst>
          </p:cNvPr>
          <p:cNvSpPr>
            <a:spLocks noGrp="1"/>
          </p:cNvSpPr>
          <p:nvPr>
            <p:ph type="sldNum" sz="quarter" idx="5"/>
          </p:nvPr>
        </p:nvSpPr>
        <p:spPr/>
        <p:txBody>
          <a:bodyPr/>
          <a:lstStyle/>
          <a:p>
            <a:fld id="{D3F6CAA8-8B9F-4696-96C3-CF58CA8A4623}" type="slidenum">
              <a:rPr lang="en-MY" smtClean="0"/>
              <a:t>49</a:t>
            </a:fld>
            <a:endParaRPr lang="en-MY"/>
          </a:p>
        </p:txBody>
      </p:sp>
    </p:spTree>
    <p:extLst>
      <p:ext uri="{BB962C8B-B14F-4D97-AF65-F5344CB8AC3E}">
        <p14:creationId xmlns:p14="http://schemas.microsoft.com/office/powerpoint/2010/main" val="37054589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statewide case counts for HBV decreased in 2020, likely due to the COVID-19 pandemic. Numbers are slowly increasing toward pre-pandemic levels as of 2022. There was a slight decrease in 2023.</a:t>
            </a:r>
          </a:p>
          <a:p>
            <a:endParaRPr lang="en-US" dirty="0"/>
          </a:p>
        </p:txBody>
      </p:sp>
      <p:sp>
        <p:nvSpPr>
          <p:cNvPr id="4" name="Slide Number Placeholder 3"/>
          <p:cNvSpPr>
            <a:spLocks noGrp="1"/>
          </p:cNvSpPr>
          <p:nvPr>
            <p:ph type="sldNum" sz="quarter" idx="10"/>
          </p:nvPr>
        </p:nvSpPr>
        <p:spPr/>
        <p:txBody>
          <a:bodyPr/>
          <a:lstStyle/>
          <a:p>
            <a:fld id="{D3F6CAA8-8B9F-4696-96C3-CF58CA8A4623}" type="slidenum">
              <a:rPr lang="en-MY" smtClean="0"/>
              <a:t>8</a:t>
            </a:fld>
            <a:endParaRPr lang="en-MY"/>
          </a:p>
        </p:txBody>
      </p:sp>
    </p:spTree>
    <p:extLst>
      <p:ext uri="{BB962C8B-B14F-4D97-AF65-F5344CB8AC3E}">
        <p14:creationId xmlns:p14="http://schemas.microsoft.com/office/powerpoint/2010/main" val="33444758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Age groups 35-44 and 45-54 have the highest rates (11.1 and 11.3), respectively, and together accounted for 44% of all reported cases.</a:t>
            </a:r>
            <a:endParaRPr lang="en-US" dirty="0"/>
          </a:p>
          <a:p>
            <a:endParaRPr lang="en-US" dirty="0"/>
          </a:p>
        </p:txBody>
      </p:sp>
      <p:sp>
        <p:nvSpPr>
          <p:cNvPr id="4" name="Slide Number Placeholder 3"/>
          <p:cNvSpPr>
            <a:spLocks noGrp="1"/>
          </p:cNvSpPr>
          <p:nvPr>
            <p:ph type="sldNum" sz="quarter" idx="10"/>
          </p:nvPr>
        </p:nvSpPr>
        <p:spPr/>
        <p:txBody>
          <a:bodyPr/>
          <a:lstStyle/>
          <a:p>
            <a:fld id="{D3F6CAA8-8B9F-4696-96C3-CF58CA8A4623}" type="slidenum">
              <a:rPr lang="en-MY" smtClean="0"/>
              <a:t>9</a:t>
            </a:fld>
            <a:endParaRPr lang="en-MY"/>
          </a:p>
        </p:txBody>
      </p:sp>
    </p:spTree>
    <p:extLst>
      <p:ext uri="{BB962C8B-B14F-4D97-AF65-F5344CB8AC3E}">
        <p14:creationId xmlns:p14="http://schemas.microsoft.com/office/powerpoint/2010/main" val="563365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Race was reported for 77% of the HBV cases. This is an 11% improvement in reporting race from the previous year; 66% reported race in year 2022.</a:t>
            </a:r>
          </a:p>
          <a:p>
            <a:r>
              <a:rPr lang="en-US" sz="1200" dirty="0"/>
              <a:t>In 2023, ethnicity was known for 142 (38%) of the cases, of those, (98%) were non-Hispanic.</a:t>
            </a:r>
          </a:p>
          <a:p>
            <a:endParaRPr lang="en-US" sz="1200" dirty="0"/>
          </a:p>
          <a:p>
            <a:pPr>
              <a:defRPr/>
            </a:pPr>
            <a:r>
              <a:rPr lang="en-US" sz="1200" dirty="0"/>
              <a:t>In 2023, the case counts of HBV were 1.6 times higher in the white population than black, however the rate is 4 times higher for the black population.  Of the 84 cases for which “other” was reported for race, 79% were classified Asian race, and 8% were classified Pacific Islander.</a:t>
            </a:r>
          </a:p>
          <a:p>
            <a:endParaRPr lang="en-US" sz="1200" dirty="0"/>
          </a:p>
          <a:p>
            <a:endParaRPr lang="en-US" dirty="0"/>
          </a:p>
        </p:txBody>
      </p:sp>
      <p:sp>
        <p:nvSpPr>
          <p:cNvPr id="4" name="Slide Number Placeholder 3"/>
          <p:cNvSpPr>
            <a:spLocks noGrp="1"/>
          </p:cNvSpPr>
          <p:nvPr>
            <p:ph type="sldNum" sz="quarter" idx="10"/>
          </p:nvPr>
        </p:nvSpPr>
        <p:spPr/>
        <p:txBody>
          <a:bodyPr/>
          <a:lstStyle/>
          <a:p>
            <a:fld id="{D3F6CAA8-8B9F-4696-96C3-CF58CA8A4623}" type="slidenum">
              <a:rPr lang="en-MY" smtClean="0"/>
              <a:t>10</a:t>
            </a:fld>
            <a:endParaRPr lang="en-MY"/>
          </a:p>
        </p:txBody>
      </p:sp>
    </p:spTree>
    <p:extLst>
      <p:ext uri="{BB962C8B-B14F-4D97-AF65-F5344CB8AC3E}">
        <p14:creationId xmlns:p14="http://schemas.microsoft.com/office/powerpoint/2010/main" val="389778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Males made up 61% of the newly reported HBV cases in 2023. </a:t>
            </a:r>
          </a:p>
          <a:p>
            <a:endParaRPr lang="en-US" dirty="0"/>
          </a:p>
        </p:txBody>
      </p:sp>
      <p:sp>
        <p:nvSpPr>
          <p:cNvPr id="4" name="Slide Number Placeholder 3"/>
          <p:cNvSpPr>
            <a:spLocks noGrp="1"/>
          </p:cNvSpPr>
          <p:nvPr>
            <p:ph type="sldNum" sz="quarter" idx="10"/>
          </p:nvPr>
        </p:nvSpPr>
        <p:spPr/>
        <p:txBody>
          <a:bodyPr/>
          <a:lstStyle/>
          <a:p>
            <a:fld id="{D3F6CAA8-8B9F-4696-96C3-CF58CA8A4623}" type="slidenum">
              <a:rPr lang="en-MY" smtClean="0"/>
              <a:t>11</a:t>
            </a:fld>
            <a:endParaRPr lang="en-MY"/>
          </a:p>
        </p:txBody>
      </p:sp>
    </p:spTree>
    <p:extLst>
      <p:ext uri="{BB962C8B-B14F-4D97-AF65-F5344CB8AC3E}">
        <p14:creationId xmlns:p14="http://schemas.microsoft.com/office/powerpoint/2010/main" val="9617798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The Hepatitis program uses the same regions and county grouping as the HIV program.</a:t>
            </a:r>
          </a:p>
          <a:p>
            <a:endParaRPr lang="en-US" dirty="0"/>
          </a:p>
        </p:txBody>
      </p:sp>
      <p:sp>
        <p:nvSpPr>
          <p:cNvPr id="4" name="Slide Number Placeholder 3"/>
          <p:cNvSpPr>
            <a:spLocks noGrp="1"/>
          </p:cNvSpPr>
          <p:nvPr>
            <p:ph type="sldNum" sz="quarter" idx="10"/>
          </p:nvPr>
        </p:nvSpPr>
        <p:spPr/>
        <p:txBody>
          <a:bodyPr/>
          <a:lstStyle/>
          <a:p>
            <a:fld id="{D3F6CAA8-8B9F-4696-96C3-CF58CA8A4623}" type="slidenum">
              <a:rPr lang="en-MY" smtClean="0"/>
              <a:t>12</a:t>
            </a:fld>
            <a:endParaRPr lang="en-MY"/>
          </a:p>
        </p:txBody>
      </p:sp>
    </p:spTree>
    <p:extLst>
      <p:ext uri="{BB962C8B-B14F-4D97-AF65-F5344CB8AC3E}">
        <p14:creationId xmlns:p14="http://schemas.microsoft.com/office/powerpoint/2010/main" val="36154462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bg>
      <p:bgPr>
        <a:gradFill rotWithShape="1">
          <a:gsLst>
            <a:gs pos="57000">
              <a:schemeClr val="tx2"/>
            </a:gs>
            <a:gs pos="100000">
              <a:schemeClr val="accent2"/>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D55A3-F49B-875D-FA1B-19EAA8C7612F}"/>
              </a:ext>
            </a:extLst>
          </p:cNvPr>
          <p:cNvSpPr>
            <a:spLocks noGrp="1"/>
          </p:cNvSpPr>
          <p:nvPr>
            <p:ph type="title"/>
          </p:nvPr>
        </p:nvSpPr>
        <p:spPr>
          <a:xfrm>
            <a:off x="838200" y="365125"/>
            <a:ext cx="10515600" cy="1325563"/>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10093443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 Presenta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6208574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667088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57000">
              <a:schemeClr val="tx1"/>
            </a:gs>
            <a:gs pos="100000">
              <a:schemeClr val="accent2"/>
            </a:gs>
          </a:gsLst>
          <a:lin ang="5400000" scaled="0"/>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FA0481B-B5EB-4979-350B-106C12EBC24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4" name="Text Placeholder 3">
            <a:extLst>
              <a:ext uri="{FF2B5EF4-FFF2-40B4-BE49-F238E27FC236}">
                <a16:creationId xmlns:a16="http://schemas.microsoft.com/office/drawing/2014/main" id="{B8D8D0A1-791C-CCDC-279F-AC642EBAA3D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6D171198-6C96-B2C9-D54F-E9E33C7C94B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a:solidFill>
                  <a:schemeClr val="tx2"/>
                </a:solidFill>
              </a:defRPr>
            </a:lvl1pPr>
          </a:lstStyle>
          <a:p>
            <a:endParaRPr lang="en-US" dirty="0"/>
          </a:p>
        </p:txBody>
      </p:sp>
      <p:sp>
        <p:nvSpPr>
          <p:cNvPr id="6" name="Footer Placeholder 5">
            <a:extLst>
              <a:ext uri="{FF2B5EF4-FFF2-40B4-BE49-F238E27FC236}">
                <a16:creationId xmlns:a16="http://schemas.microsoft.com/office/drawing/2014/main" id="{F48F0CA1-A065-C941-F93D-F16F683374F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a:solidFill>
                  <a:schemeClr val="tx2"/>
                </a:solidFill>
              </a:defRPr>
            </a:lvl1pPr>
          </a:lstStyle>
          <a:p>
            <a:endParaRPr lang="en-US" dirty="0"/>
          </a:p>
        </p:txBody>
      </p:sp>
      <p:sp>
        <p:nvSpPr>
          <p:cNvPr id="7" name="Slide Number Placeholder 6">
            <a:extLst>
              <a:ext uri="{FF2B5EF4-FFF2-40B4-BE49-F238E27FC236}">
                <a16:creationId xmlns:a16="http://schemas.microsoft.com/office/drawing/2014/main" id="{D6630452-3BF7-0530-DE4B-FEFDCA9A688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a:solidFill>
                  <a:schemeClr val="tx2"/>
                </a:solidFill>
              </a:defRPr>
            </a:lvl1pPr>
          </a:lstStyle>
          <a:p>
            <a:fld id="{BE9CBE42-0246-464E-AB9A-22696FF3B31F}" type="slidenum">
              <a:rPr lang="en-US" smtClean="0"/>
              <a:pPr/>
              <a:t>‹#›</a:t>
            </a:fld>
            <a:endParaRPr lang="en-US"/>
          </a:p>
        </p:txBody>
      </p:sp>
    </p:spTree>
    <p:extLst>
      <p:ext uri="{BB962C8B-B14F-4D97-AF65-F5344CB8AC3E}">
        <p14:creationId xmlns:p14="http://schemas.microsoft.com/office/powerpoint/2010/main" val="3482271771"/>
      </p:ext>
    </p:extLst>
  </p:cSld>
  <p:clrMap bg1="dk1" tx1="lt1" bg2="dk2" tx2="lt2" accent1="accent1" accent2="accent2" accent3="accent3" accent4="accent4" accent5="accent5" accent6="accent6" hlink="hlink" folHlink="folHlink"/>
  <p:sldLayoutIdLst>
    <p:sldLayoutId id="2147483666" r:id="rId1"/>
    <p:sldLayoutId id="2147483663" r:id="rId2"/>
    <p:sldLayoutId id="2147483664" r:id="rId3"/>
  </p:sldLayoutIdLst>
  <p:hf hdr="0" ftr="0" dt="0"/>
  <p:txStyles>
    <p:title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0"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0" indent="0" algn="ctr" defTabSz="914400" rtl="0" eaLnBrk="1" latinLnBrk="0" hangingPunct="1">
        <a:lnSpc>
          <a:spcPct val="90000"/>
        </a:lnSpc>
        <a:spcBef>
          <a:spcPts val="500"/>
        </a:spcBef>
        <a:buFont typeface="Arial" panose="020B0604020202020204" pitchFamily="34" charset="0"/>
        <a:buNone/>
        <a:defRPr sz="1800" b="0" kern="1200">
          <a:solidFill>
            <a:schemeClr val="tx1"/>
          </a:solidFill>
          <a:latin typeface="+mn-lt"/>
          <a:ea typeface="+mn-ea"/>
          <a:cs typeface="+mn-cs"/>
        </a:defRPr>
      </a:lvl4pPr>
      <a:lvl5pPr marL="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7" orient="horz" pos="346" userDrawn="1">
          <p15:clr>
            <a:srgbClr val="000000"/>
          </p15:clr>
        </p15:guide>
        <p15:guide id="8" orient="horz" pos="3974" userDrawn="1">
          <p15:clr>
            <a:srgbClr val="000000"/>
          </p15:clr>
        </p15:guide>
        <p15:guide id="9" orient="horz" pos="2160" userDrawn="1">
          <p15:clr>
            <a:srgbClr val="000000"/>
          </p15:clr>
        </p15:guide>
        <p15:guide id="10" pos="3840" userDrawn="1">
          <p15:clr>
            <a:srgbClr val="000000"/>
          </p15:clr>
        </p15:guide>
        <p15:guide id="11" pos="211" userDrawn="1">
          <p15:clr>
            <a:srgbClr val="000000"/>
          </p15:clr>
        </p15:guide>
        <p15:guide id="12" pos="7469" userDrawn="1">
          <p15:clr>
            <a:srgbClr val="000000"/>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chart" Target="../charts/chart5.xml"/><Relationship Id="rId4" Type="http://schemas.openxmlformats.org/officeDocument/2006/relationships/chart" Target="../charts/chart4.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chart" Target="../charts/chart7.xml"/><Relationship Id="rId4" Type="http://schemas.openxmlformats.org/officeDocument/2006/relationships/chart" Target="../charts/chart6.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chart" Target="../charts/chart8.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chart" Target="../charts/chart9.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chart" Target="../charts/chart10.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chart" Target="../charts/chart11.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chart" Target="../charts/chart14.xml"/><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chart" Target="../charts/chart13.xml"/><Relationship Id="rId5" Type="http://schemas.openxmlformats.org/officeDocument/2006/relationships/chart" Target="../charts/chart12.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chart" Target="../charts/chart17.xml"/><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chart" Target="../charts/chart20.xml"/><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chart" Target="../charts/chart19.xml"/><Relationship Id="rId5" Type="http://schemas.openxmlformats.org/officeDocument/2006/relationships/image" Target="../media/image5.png"/><Relationship Id="rId4" Type="http://schemas.openxmlformats.org/officeDocument/2006/relationships/chart" Target="../charts/chart18.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chart" Target="../charts/chart23.xml"/><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chart" Target="../charts/chart22.xml"/><Relationship Id="rId5" Type="http://schemas.openxmlformats.org/officeDocument/2006/relationships/chart" Target="../charts/chart21.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chart" Target="../charts/chart26.xml"/><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chart" Target="../charts/chart25.xml"/><Relationship Id="rId5" Type="http://schemas.openxmlformats.org/officeDocument/2006/relationships/chart" Target="../charts/chart24.xm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chart" Target="../charts/chart29.xml"/><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chart" Target="../charts/chart28.xml"/><Relationship Id="rId5" Type="http://schemas.openxmlformats.org/officeDocument/2006/relationships/chart" Target="../charts/chart27.xml"/><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chart" Target="../charts/chart30.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hyperlink" Target="https://health.mo.gov/living/families/schoolhealth/dashboard.php" TargetMode="External"/><Relationship Id="rId4" Type="http://schemas.openxmlformats.org/officeDocument/2006/relationships/chart" Target="../charts/chart31.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hyperlink" Target="https://health.mo.gov/living/families/schoolhealth/dashboard.php" TargetMode="Externa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hyperlink" Target="https://www.cdc.gov/hepatitis-surveillance-2023/hepatitis-c/table-3-5.html" TargetMode="External"/><Relationship Id="rId5" Type="http://schemas.openxmlformats.org/officeDocument/2006/relationships/hyperlink" Target="https://www.cdc.gov/hepatitis-surveillance-2023/hepatitis-c/figure-3-2.html" TargetMode="External"/><Relationship Id="rId4" Type="http://schemas.openxmlformats.org/officeDocument/2006/relationships/chart" Target="../charts/chart3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chart" Target="../charts/chart33.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chart" Target="../charts/chart34.xml"/></Relationships>
</file>

<file path=ppt/slides/_rels/slide32.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chart" Target="../charts/chart36.xml"/><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chart" Target="../charts/chart38.xml"/><Relationship Id="rId4" Type="http://schemas.openxmlformats.org/officeDocument/2006/relationships/chart" Target="../charts/chart37.xm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chart" Target="../charts/chart39.xml"/></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chart" Target="../charts/chart40.xml"/></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chart" Target="../charts/chart41.xml"/></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chart" Target="../charts/chart42.xml"/></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chart" Target="../charts/chart45.xml"/><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chart" Target="../charts/chart44.xml"/><Relationship Id="rId5" Type="http://schemas.openxmlformats.org/officeDocument/2006/relationships/image" Target="../media/image5.png"/><Relationship Id="rId4" Type="http://schemas.openxmlformats.org/officeDocument/2006/relationships/chart" Target="../charts/chart43.xml"/></Relationships>
</file>

<file path=ppt/slides/_rels/slide39.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chart" Target="../charts/chart48.xml"/><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chart" Target="../charts/chart47.xml"/><Relationship Id="rId5" Type="http://schemas.openxmlformats.org/officeDocument/2006/relationships/chart" Target="../charts/chart46.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chart" Target="../charts/chart51.xml"/><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chart" Target="../charts/chart50.xml"/><Relationship Id="rId5" Type="http://schemas.openxmlformats.org/officeDocument/2006/relationships/image" Target="../media/image5.png"/><Relationship Id="rId4" Type="http://schemas.openxmlformats.org/officeDocument/2006/relationships/chart" Target="../charts/chart49.xml"/></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chart" Target="../charts/chart54.xml"/><Relationship Id="rId2" Type="http://schemas.openxmlformats.org/officeDocument/2006/relationships/notesSlide" Target="../notesSlides/notesSlide37.xml"/><Relationship Id="rId1" Type="http://schemas.openxmlformats.org/officeDocument/2006/relationships/slideLayout" Target="../slideLayouts/slideLayout1.xml"/><Relationship Id="rId6" Type="http://schemas.openxmlformats.org/officeDocument/2006/relationships/chart" Target="../charts/chart53.xml"/><Relationship Id="rId5" Type="http://schemas.openxmlformats.org/officeDocument/2006/relationships/chart" Target="../charts/chart52.xml"/><Relationship Id="rId4" Type="http://schemas.openxmlformats.org/officeDocument/2006/relationships/image" Target="../media/image10.png"/></Relationships>
</file>

<file path=ppt/slides/_rels/slide42.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chart" Target="../charts/chart57.xml"/><Relationship Id="rId2" Type="http://schemas.openxmlformats.org/officeDocument/2006/relationships/notesSlide" Target="../notesSlides/notesSlide38.xml"/><Relationship Id="rId1" Type="http://schemas.openxmlformats.org/officeDocument/2006/relationships/slideLayout" Target="../slideLayouts/slideLayout1.xml"/><Relationship Id="rId6" Type="http://schemas.openxmlformats.org/officeDocument/2006/relationships/chart" Target="../charts/chart56.xml"/><Relationship Id="rId5" Type="http://schemas.openxmlformats.org/officeDocument/2006/relationships/image" Target="../media/image5.png"/><Relationship Id="rId4" Type="http://schemas.openxmlformats.org/officeDocument/2006/relationships/chart" Target="../charts/chart55.xml"/></Relationships>
</file>

<file path=ppt/slides/_rels/slide43.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chart" Target="../charts/chart60.xml"/><Relationship Id="rId2" Type="http://schemas.openxmlformats.org/officeDocument/2006/relationships/notesSlide" Target="../notesSlides/notesSlide39.xml"/><Relationship Id="rId1" Type="http://schemas.openxmlformats.org/officeDocument/2006/relationships/slideLayout" Target="../slideLayouts/slideLayout1.xml"/><Relationship Id="rId6" Type="http://schemas.openxmlformats.org/officeDocument/2006/relationships/chart" Target="../charts/chart59.xml"/><Relationship Id="rId5" Type="http://schemas.openxmlformats.org/officeDocument/2006/relationships/image" Target="../media/image5.png"/><Relationship Id="rId4" Type="http://schemas.openxmlformats.org/officeDocument/2006/relationships/chart" Target="../charts/chart58.xml"/></Relationships>
</file>

<file path=ppt/slides/_rels/slide44.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8" Type="http://schemas.openxmlformats.org/officeDocument/2006/relationships/hyperlink" Target="https://www.cdc.gov/hepatitis-surveillance-2023/hepatitis-b/table-2-5.html" TargetMode="External"/><Relationship Id="rId3" Type="http://schemas.openxmlformats.org/officeDocument/2006/relationships/hyperlink" Target="https://health.mo.gov/data/hivstdaids/pdf/2021-mo-profile.pdf" TargetMode="External"/><Relationship Id="rId7" Type="http://schemas.openxmlformats.org/officeDocument/2006/relationships/hyperlink" Target="https://www.cdc.gov/hepatitis-surveillance-2023/hepatitis-b/figure-2-2.html" TargetMode="External"/><Relationship Id="rId2" Type="http://schemas.openxmlformats.org/officeDocument/2006/relationships/notesSlide" Target="../notesSlides/notesSlide42.xml"/><Relationship Id="rId1" Type="http://schemas.openxmlformats.org/officeDocument/2006/relationships/slideLayout" Target="../slideLayouts/slideLayout1.xml"/><Relationship Id="rId6" Type="http://schemas.openxmlformats.org/officeDocument/2006/relationships/hyperlink" Target="https://ndc.services.cdc.gov/case-definitions/hepatitis-b-perinatal-virus-infection-2017/" TargetMode="External"/><Relationship Id="rId5" Type="http://schemas.openxmlformats.org/officeDocument/2006/relationships/hyperlink" Target="https://ndc.services.cdc.gov/case-definitions/hepatitis-b-chronic-2012/" TargetMode="External"/><Relationship Id="rId4" Type="http://schemas.openxmlformats.org/officeDocument/2006/relationships/hyperlink" Target="https://ndc.services.cdc.gov/case-definitions/hepatitis-b-acute-2012/" TargetMode="External"/><Relationship Id="rId9" Type="http://schemas.openxmlformats.org/officeDocument/2006/relationships/image" Target="../media/image4.png"/></Relationships>
</file>

<file path=ppt/slides/_rels/slide49.xml.rels><?xml version="1.0" encoding="UTF-8" standalone="yes"?>
<Relationships xmlns="http://schemas.openxmlformats.org/package/2006/relationships"><Relationship Id="rId3" Type="http://schemas.openxmlformats.org/officeDocument/2006/relationships/hyperlink" Target="https://ndc.services.cdc.gov/case-definitions/hepatitis-c-acute-2020/" TargetMode="External"/><Relationship Id="rId7" Type="http://schemas.openxmlformats.org/officeDocument/2006/relationships/image" Target="../media/image4.png"/><Relationship Id="rId2" Type="http://schemas.openxmlformats.org/officeDocument/2006/relationships/notesSlide" Target="../notesSlides/notesSlide43.xml"/><Relationship Id="rId1" Type="http://schemas.openxmlformats.org/officeDocument/2006/relationships/slideLayout" Target="../slideLayouts/slideLayout1.xml"/><Relationship Id="rId6" Type="http://schemas.openxmlformats.org/officeDocument/2006/relationships/hyperlink" Target="https://www.cdc.gov/hepatitis-surveillance-2023/hepatitis-c/table-3-5.html" TargetMode="External"/><Relationship Id="rId5" Type="http://schemas.openxmlformats.org/officeDocument/2006/relationships/hyperlink" Target="https://www.cdc.gov/hepatitis-surveillance-2023/hepatitis-c/figure-3-2.html" TargetMode="External"/><Relationship Id="rId4" Type="http://schemas.openxmlformats.org/officeDocument/2006/relationships/hyperlink" Target="https://ndc.services.cdc.gov/case-definitions/hepatitis-c-chronic-2020/"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hyperlink" Target="https://www.cdc.gov/hepatitis-surveillance-2023/hepatitis-b/table-2-5.html" TargetMode="External"/><Relationship Id="rId5" Type="http://schemas.openxmlformats.org/officeDocument/2006/relationships/hyperlink" Target="https://www.cdc.gov/hepatitis-surveillance-2023/hepatitis-b/figure-2-2.html" TargetMode="External"/><Relationship Id="rId4" Type="http://schemas.openxmlformats.org/officeDocument/2006/relationships/chart" Target="../charts/char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chart" Target="../charts/char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503F24-6CA7-3E8E-82F7-B934BA34ECC3}"/>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8C340832-7214-F66C-C57D-B1DD8B6E51FC}"/>
              </a:ext>
              <a:ext uri="{C183D7F6-B498-43B3-948B-1728B52AA6E4}">
                <adec:decorative xmlns:adec="http://schemas.microsoft.com/office/drawing/2017/decorative" val="1"/>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t="61116" b="4973"/>
          <a:stretch/>
        </p:blipFill>
        <p:spPr>
          <a:xfrm>
            <a:off x="-7622" y="4530435"/>
            <a:ext cx="12199621" cy="2327565"/>
          </a:xfrm>
          <a:prstGeom prst="rect">
            <a:avLst/>
          </a:prstGeom>
        </p:spPr>
      </p:pic>
      <p:cxnSp>
        <p:nvCxnSpPr>
          <p:cNvPr id="9" name="Straight Connector 8">
            <a:extLst>
              <a:ext uri="{FF2B5EF4-FFF2-40B4-BE49-F238E27FC236}">
                <a16:creationId xmlns:a16="http://schemas.microsoft.com/office/drawing/2014/main" id="{7F0B19C2-F9FF-B18A-1031-EA564F712D22}"/>
              </a:ext>
              <a:ext uri="{C183D7F6-B498-43B3-948B-1728B52AA6E4}">
                <adec:decorative xmlns:adec="http://schemas.microsoft.com/office/drawing/2017/decorative" val="1"/>
              </a:ext>
            </a:extLst>
          </p:cNvPr>
          <p:cNvCxnSpPr>
            <a:cxnSpLocks/>
          </p:cNvCxnSpPr>
          <p:nvPr/>
        </p:nvCxnSpPr>
        <p:spPr>
          <a:xfrm>
            <a:off x="6088379" y="0"/>
            <a:ext cx="0" cy="205740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F34ED989-C577-B6C2-8A6E-63B899E0A57F}"/>
              </a:ext>
              <a:ext uri="{C183D7F6-B498-43B3-948B-1728B52AA6E4}">
                <adec:decorative xmlns:adec="http://schemas.microsoft.com/office/drawing/2017/decorative" val="0"/>
              </a:ext>
            </a:extLst>
          </p:cNvPr>
          <p:cNvSpPr>
            <a:spLocks noGrp="1"/>
          </p:cNvSpPr>
          <p:nvPr>
            <p:ph type="title"/>
          </p:nvPr>
        </p:nvSpPr>
        <p:spPr>
          <a:xfrm>
            <a:off x="0" y="-1325563"/>
            <a:ext cx="12192000" cy="1325563"/>
          </a:xfrm>
          <a:prstGeom prst="rect">
            <a:avLst/>
          </a:prstGeom>
        </p:spPr>
        <p:txBody>
          <a:bodyPr anchor="b"/>
          <a:lstStyle/>
          <a:p>
            <a:pPr algn="ctr"/>
            <a:r>
              <a:rPr lang="en-US" dirty="0"/>
              <a:t>Opening Slide</a:t>
            </a:r>
          </a:p>
        </p:txBody>
      </p:sp>
      <p:pic>
        <p:nvPicPr>
          <p:cNvPr id="7" name="Picture 6" descr="Slide 1 Title:&#10;&#10;Missouri Department of Health and Senior Services Logo">
            <a:extLst>
              <a:ext uri="{FF2B5EF4-FFF2-40B4-BE49-F238E27FC236}">
                <a16:creationId xmlns:a16="http://schemas.microsoft.com/office/drawing/2014/main" id="{198A1781-2FDC-2D54-16C6-7D07B3BFE70F}"/>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730625" y="1477493"/>
            <a:ext cx="6730751" cy="2692430"/>
          </a:xfrm>
          <a:prstGeom prst="rect">
            <a:avLst/>
          </a:prstGeom>
        </p:spPr>
      </p:pic>
      <p:sp>
        <p:nvSpPr>
          <p:cNvPr id="4" name="TextBox 4" descr="Promoting Health and Safety">
            <a:extLst>
              <a:ext uri="{FF2B5EF4-FFF2-40B4-BE49-F238E27FC236}">
                <a16:creationId xmlns:a16="http://schemas.microsoft.com/office/drawing/2014/main" id="{EED639A5-9A80-BCF8-12A7-8E78D046ED23}"/>
              </a:ext>
            </a:extLst>
          </p:cNvPr>
          <p:cNvSpPr txBox="1"/>
          <p:nvPr/>
        </p:nvSpPr>
        <p:spPr>
          <a:xfrm>
            <a:off x="2054959" y="4398837"/>
            <a:ext cx="8075314" cy="49244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marR="0" algn="ctr">
              <a:spcBef>
                <a:spcPts val="0"/>
              </a:spcBef>
              <a:spcAft>
                <a:spcPts val="0"/>
              </a:spcAft>
            </a:pPr>
            <a:r>
              <a:rPr lang="en-US" sz="2600" b="1" dirty="0">
                <a:solidFill>
                  <a:schemeClr val="bg2"/>
                </a:solidFill>
                <a:effectLst/>
                <a:latin typeface="+mj-lt"/>
                <a:ea typeface="Calibri" panose="020F0502020204030204" pitchFamily="34" charset="0"/>
                <a:cs typeface="Arial" panose="020B0604020202020204" pitchFamily="34" charset="0"/>
              </a:rPr>
              <a:t>PROMOTING HEALTH AND SAFETY</a:t>
            </a:r>
          </a:p>
        </p:txBody>
      </p:sp>
    </p:spTree>
    <p:extLst>
      <p:ext uri="{BB962C8B-B14F-4D97-AF65-F5344CB8AC3E}">
        <p14:creationId xmlns:p14="http://schemas.microsoft.com/office/powerpoint/2010/main" val="7797764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46D4119-8D9B-A4BE-B8F7-0203CCFCBFDE}"/>
              </a:ext>
              <a:ext uri="{C183D7F6-B498-43B3-948B-1728B52AA6E4}">
                <adec:decorative xmlns:adec="http://schemas.microsoft.com/office/drawing/2017/decorative" val="1"/>
              </a:ext>
            </a:extLst>
          </p:cNvPr>
          <p:cNvSpPr/>
          <p:nvPr/>
        </p:nvSpPr>
        <p:spPr>
          <a:xfrm>
            <a:off x="508000" y="360237"/>
            <a:ext cx="11176000" cy="6151457"/>
          </a:xfrm>
          <a:prstGeom prst="rect">
            <a:avLst/>
          </a:prstGeom>
          <a:solidFill>
            <a:schemeClr val="bg1"/>
          </a:solidFill>
          <a:ln>
            <a:noFill/>
          </a:ln>
          <a:effectLst>
            <a:outerShdw blurRad="381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srgbClr val="FFFFFF"/>
              </a:solidFill>
              <a:effectLst/>
              <a:uLnTx/>
              <a:uFillTx/>
              <a:latin typeface="Open Sans Light"/>
              <a:ea typeface="+mn-ea"/>
              <a:cs typeface="+mn-cs"/>
            </a:endParaRPr>
          </a:p>
        </p:txBody>
      </p:sp>
      <p:sp>
        <p:nvSpPr>
          <p:cNvPr id="4" name="Title 1" descr="Slide 10 title: Newly Reported HBV Cases by Race, 2023&#10;2 charts on this slide - a bar chart showing the Rates per 100,000 population and a pie chart showing the Case Counts.">
            <a:extLst>
              <a:ext uri="{FF2B5EF4-FFF2-40B4-BE49-F238E27FC236}">
                <a16:creationId xmlns:a16="http://schemas.microsoft.com/office/drawing/2014/main" id="{7E028280-BFAB-9A5C-47A0-8F4073A7551F}"/>
              </a:ext>
            </a:extLst>
          </p:cNvPr>
          <p:cNvSpPr txBox="1">
            <a:spLocks noGrp="1"/>
          </p:cNvSpPr>
          <p:nvPr>
            <p:ph type="title"/>
          </p:nvPr>
        </p:nvSpPr>
        <p:spPr>
          <a:xfrm>
            <a:off x="508000" y="258525"/>
            <a:ext cx="11176000" cy="614390"/>
          </a:xfrm>
          <a:prstGeom prst="rect">
            <a:avLst/>
          </a:prstGeom>
          <a:solidFill>
            <a:schemeClr val="accent3"/>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spcBef>
                <a:spcPts val="1200"/>
              </a:spcBef>
              <a:defRPr/>
            </a:pPr>
            <a:r>
              <a:rPr lang="en-US" sz="3600" dirty="0">
                <a:latin typeface="Arial Black" panose="020B0A04020102020204" pitchFamily="34" charset="0"/>
              </a:rPr>
              <a:t>Newly Reported HBV Cases by Race*, 2023</a:t>
            </a:r>
            <a:endParaRPr kumimoji="0" lang="en-US" sz="3600" b="0" i="0" u="none" strike="noStrike" kern="1200" cap="none" spc="0" normalizeH="0" baseline="0" noProof="0" dirty="0">
              <a:ln>
                <a:noFill/>
              </a:ln>
              <a:solidFill>
                <a:schemeClr val="tx1"/>
              </a:solidFill>
              <a:effectLst/>
              <a:uLnTx/>
              <a:uFillTx/>
              <a:latin typeface="Arial Black" panose="020B0A04020102020204" pitchFamily="34" charset="0"/>
              <a:ea typeface="+mj-ea"/>
              <a:cs typeface="+mj-cs"/>
            </a:endParaRPr>
          </a:p>
        </p:txBody>
      </p:sp>
      <p:pic>
        <p:nvPicPr>
          <p:cNvPr id="15" name="Picture 14">
            <a:extLst>
              <a:ext uri="{FF2B5EF4-FFF2-40B4-BE49-F238E27FC236}">
                <a16:creationId xmlns:a16="http://schemas.microsoft.com/office/drawing/2014/main" id="{4210702D-7454-D0F2-BE6B-229051039969}"/>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97073" y="852769"/>
            <a:ext cx="614390" cy="614390"/>
          </a:xfrm>
          <a:prstGeom prst="rect">
            <a:avLst/>
          </a:prstGeom>
        </p:spPr>
      </p:pic>
      <p:graphicFrame>
        <p:nvGraphicFramePr>
          <p:cNvPr id="3" name="Chart 2" descr="Bar chart title: Rates per 100,000 population&#10;White 2.6&#10;Black 10.9&#10;Other 23.5">
            <a:extLst>
              <a:ext uri="{FF2B5EF4-FFF2-40B4-BE49-F238E27FC236}">
                <a16:creationId xmlns:a16="http://schemas.microsoft.com/office/drawing/2014/main" id="{5B8E969F-2BC7-4AAC-C98D-F94291CFEF2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006691700"/>
              </p:ext>
            </p:extLst>
          </p:nvPr>
        </p:nvGraphicFramePr>
        <p:xfrm>
          <a:off x="853858" y="1279767"/>
          <a:ext cx="5649282" cy="448724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Chart 10" descr="Pie chart title: Case Count&#10;Black: 79&#10;Other: 84&#10;White: 129">
            <a:extLst>
              <a:ext uri="{FF2B5EF4-FFF2-40B4-BE49-F238E27FC236}">
                <a16:creationId xmlns:a16="http://schemas.microsoft.com/office/drawing/2014/main" id="{3A9BE0EB-1D55-74AB-1E03-B8549F6A398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521914107"/>
              </p:ext>
            </p:extLst>
          </p:nvPr>
        </p:nvGraphicFramePr>
        <p:xfrm>
          <a:off x="6379285" y="1348457"/>
          <a:ext cx="4958857" cy="4490227"/>
        </p:xfrm>
        <a:graphic>
          <a:graphicData uri="http://schemas.openxmlformats.org/drawingml/2006/chart">
            <c:chart xmlns:c="http://schemas.openxmlformats.org/drawingml/2006/chart" xmlns:r="http://schemas.openxmlformats.org/officeDocument/2006/relationships" r:id="rId5"/>
          </a:graphicData>
        </a:graphic>
      </p:graphicFrame>
      <p:sp>
        <p:nvSpPr>
          <p:cNvPr id="6" name="Rectangle 5">
            <a:extLst>
              <a:ext uri="{FF2B5EF4-FFF2-40B4-BE49-F238E27FC236}">
                <a16:creationId xmlns:a16="http://schemas.microsoft.com/office/drawing/2014/main" id="{A1CF5928-E2E8-EB0E-02A8-BB1757440123}"/>
              </a:ext>
              <a:ext uri="{C183D7F6-B498-43B3-948B-1728B52AA6E4}">
                <adec:decorative xmlns:adec="http://schemas.microsoft.com/office/drawing/2017/decorative" val="1"/>
              </a:ext>
            </a:extLst>
          </p:cNvPr>
          <p:cNvSpPr/>
          <p:nvPr/>
        </p:nvSpPr>
        <p:spPr>
          <a:xfrm>
            <a:off x="0" y="6743700"/>
            <a:ext cx="12192000" cy="123177"/>
          </a:xfrm>
          <a:prstGeom prst="rect">
            <a:avLst/>
          </a:prstGeom>
          <a:gradFill flip="none" rotWithShape="1">
            <a:gsLst>
              <a:gs pos="100000">
                <a:schemeClr val="accent1"/>
              </a:gs>
              <a:gs pos="50000">
                <a:schemeClr val="accent3"/>
              </a:gs>
              <a:gs pos="0">
                <a:schemeClr val="accent1"/>
              </a:gs>
            </a:gsLst>
            <a:lin ang="6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7" name="TextBox 6" descr="Slide 10 footnote: Race was reported in 77% of the cases in 2023. Race includes all ethnicities.&#10;Race was reported for 77% of the HBV cases. This is an 11% improvement in reporting race from the previous year; 66% reported race in year 2022.&#10;In 2023, ethnicity was known for 142 (38%) of the cases, of those, (98%) were non-Hispanic.&#10;&#10;In 2023, the case counts of HBV were 1.6 times higher in the white population than black, however the rate is 4 times higher for the black population.  Of the 84 cases in which “other” was reported for race, 79% were classified Asian race, and 8% were classified Pacific Islander.">
            <a:extLst>
              <a:ext uri="{FF2B5EF4-FFF2-40B4-BE49-F238E27FC236}">
                <a16:creationId xmlns:a16="http://schemas.microsoft.com/office/drawing/2014/main" id="{B9141B69-CC5C-C3A4-49B1-D2FF8D6F0D25}"/>
              </a:ext>
            </a:extLst>
          </p:cNvPr>
          <p:cNvSpPr txBox="1"/>
          <p:nvPr/>
        </p:nvSpPr>
        <p:spPr>
          <a:xfrm>
            <a:off x="1127342" y="5999018"/>
            <a:ext cx="9769731" cy="369332"/>
          </a:xfrm>
          <a:prstGeom prst="rect">
            <a:avLst/>
          </a:prstGeom>
          <a:noFill/>
        </p:spPr>
        <p:txBody>
          <a:bodyPr wrap="square" rtlCol="0">
            <a:spAutoFit/>
          </a:bodyPr>
          <a:lstStyle/>
          <a:p>
            <a:pPr algn="l"/>
            <a:r>
              <a:rPr lang="en-US" b="1" dirty="0">
                <a:latin typeface="Arial" panose="020B0604020202020204" pitchFamily="34" charset="0"/>
                <a:ea typeface="Open Sans SemiBold" panose="020B0706030804020204" pitchFamily="34" charset="0"/>
                <a:cs typeface="Arial" panose="020B0604020202020204" pitchFamily="34" charset="0"/>
              </a:rPr>
              <a:t>*Race was reported in 77% of the cases in 2023. Race includes all ethnicities.</a:t>
            </a:r>
          </a:p>
        </p:txBody>
      </p:sp>
    </p:spTree>
    <p:extLst>
      <p:ext uri="{BB962C8B-B14F-4D97-AF65-F5344CB8AC3E}">
        <p14:creationId xmlns:p14="http://schemas.microsoft.com/office/powerpoint/2010/main" val="42563367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46D4119-8D9B-A4BE-B8F7-0203CCFCBFDE}"/>
              </a:ext>
              <a:ext uri="{C183D7F6-B498-43B3-948B-1728B52AA6E4}">
                <adec:decorative xmlns:adec="http://schemas.microsoft.com/office/drawing/2017/decorative" val="1"/>
              </a:ext>
            </a:extLst>
          </p:cNvPr>
          <p:cNvSpPr/>
          <p:nvPr/>
        </p:nvSpPr>
        <p:spPr>
          <a:xfrm>
            <a:off x="508000" y="360237"/>
            <a:ext cx="11176000" cy="6151457"/>
          </a:xfrm>
          <a:prstGeom prst="rect">
            <a:avLst/>
          </a:prstGeom>
          <a:solidFill>
            <a:schemeClr val="bg1"/>
          </a:solidFill>
          <a:ln>
            <a:noFill/>
          </a:ln>
          <a:effectLst>
            <a:outerShdw blurRad="381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srgbClr val="FFFFFF"/>
              </a:solidFill>
              <a:effectLst/>
              <a:uLnTx/>
              <a:uFillTx/>
              <a:latin typeface="Open Sans Light"/>
              <a:ea typeface="+mn-ea"/>
              <a:cs typeface="+mn-cs"/>
            </a:endParaRPr>
          </a:p>
        </p:txBody>
      </p:sp>
      <p:sp>
        <p:nvSpPr>
          <p:cNvPr id="4" name="Title 1" descr="Slide 11 title: Newly Reported HBV Cases by Sex, 2023&#10;&#10;Slide contains two charts - pie chart with case counts and bar chart with rates per 100,000 population.">
            <a:extLst>
              <a:ext uri="{FF2B5EF4-FFF2-40B4-BE49-F238E27FC236}">
                <a16:creationId xmlns:a16="http://schemas.microsoft.com/office/drawing/2014/main" id="{7E028280-BFAB-9A5C-47A0-8F4073A7551F}"/>
              </a:ext>
            </a:extLst>
          </p:cNvPr>
          <p:cNvSpPr txBox="1">
            <a:spLocks noGrp="1"/>
          </p:cNvSpPr>
          <p:nvPr>
            <p:ph type="title"/>
          </p:nvPr>
        </p:nvSpPr>
        <p:spPr>
          <a:xfrm>
            <a:off x="508000" y="258525"/>
            <a:ext cx="11176000" cy="614390"/>
          </a:xfrm>
          <a:prstGeom prst="rect">
            <a:avLst/>
          </a:prstGeom>
          <a:solidFill>
            <a:schemeClr val="accent3"/>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spcBef>
                <a:spcPts val="1200"/>
              </a:spcBef>
              <a:defRPr/>
            </a:pPr>
            <a:r>
              <a:rPr lang="en-US" sz="3600" dirty="0">
                <a:latin typeface="Arial Black" panose="020B0A04020102020204" pitchFamily="34" charset="0"/>
              </a:rPr>
              <a:t>Newly Reported HBV Cases by Sex, 2023</a:t>
            </a:r>
            <a:endParaRPr kumimoji="0" lang="en-US" sz="3600" b="0" i="0" u="none" strike="noStrike" kern="1200" cap="none" spc="0" normalizeH="0" baseline="0" noProof="0" dirty="0">
              <a:ln>
                <a:noFill/>
              </a:ln>
              <a:solidFill>
                <a:schemeClr val="tx1"/>
              </a:solidFill>
              <a:effectLst/>
              <a:uLnTx/>
              <a:uFillTx/>
              <a:latin typeface="Arial Black" panose="020B0A04020102020204" pitchFamily="34" charset="0"/>
              <a:ea typeface="+mj-ea"/>
              <a:cs typeface="+mj-cs"/>
            </a:endParaRPr>
          </a:p>
        </p:txBody>
      </p:sp>
      <p:pic>
        <p:nvPicPr>
          <p:cNvPr id="15" name="Picture 14">
            <a:extLst>
              <a:ext uri="{FF2B5EF4-FFF2-40B4-BE49-F238E27FC236}">
                <a16:creationId xmlns:a16="http://schemas.microsoft.com/office/drawing/2014/main" id="{4210702D-7454-D0F2-BE6B-229051039969}"/>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97073" y="852769"/>
            <a:ext cx="614390" cy="614390"/>
          </a:xfrm>
          <a:prstGeom prst="rect">
            <a:avLst/>
          </a:prstGeom>
        </p:spPr>
      </p:pic>
      <p:graphicFrame>
        <p:nvGraphicFramePr>
          <p:cNvPr id="11" name="Chart 10" descr="Slide 11 pie chart: Case Count&#10;Female: 150&#10;Male: 232">
            <a:extLst>
              <a:ext uri="{FF2B5EF4-FFF2-40B4-BE49-F238E27FC236}">
                <a16:creationId xmlns:a16="http://schemas.microsoft.com/office/drawing/2014/main" id="{3A9BE0EB-1D55-74AB-1E03-B8549F6A398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745009473"/>
              </p:ext>
            </p:extLst>
          </p:nvPr>
        </p:nvGraphicFramePr>
        <p:xfrm>
          <a:off x="987732" y="1563194"/>
          <a:ext cx="4835002" cy="449022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A1CF5928-E2E8-EB0E-02A8-BB1757440123}"/>
              </a:ext>
              <a:ext uri="{C183D7F6-B498-43B3-948B-1728B52AA6E4}">
                <adec:decorative xmlns:adec="http://schemas.microsoft.com/office/drawing/2017/decorative" val="1"/>
              </a:ext>
            </a:extLst>
          </p:cNvPr>
          <p:cNvSpPr/>
          <p:nvPr/>
        </p:nvSpPr>
        <p:spPr>
          <a:xfrm>
            <a:off x="0" y="6743700"/>
            <a:ext cx="12192000" cy="123177"/>
          </a:xfrm>
          <a:prstGeom prst="rect">
            <a:avLst/>
          </a:prstGeom>
          <a:gradFill flip="none" rotWithShape="1">
            <a:gsLst>
              <a:gs pos="100000">
                <a:schemeClr val="accent1"/>
              </a:gs>
              <a:gs pos="50000">
                <a:schemeClr val="accent3"/>
              </a:gs>
              <a:gs pos="0">
                <a:schemeClr val="accent1"/>
              </a:gs>
            </a:gsLst>
            <a:lin ang="6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graphicFrame>
        <p:nvGraphicFramePr>
          <p:cNvPr id="3" name="Chart 2" descr="Slide 11 bar chart title: Rates per 100,000 population&#10;Female: 4.8&#10;Male: 7.6">
            <a:extLst>
              <a:ext uri="{FF2B5EF4-FFF2-40B4-BE49-F238E27FC236}">
                <a16:creationId xmlns:a16="http://schemas.microsoft.com/office/drawing/2014/main" id="{5B8E969F-2BC7-4AAC-C98D-F94291CFEF2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438828217"/>
              </p:ext>
            </p:extLst>
          </p:nvPr>
        </p:nvGraphicFramePr>
        <p:xfrm>
          <a:off x="5554986" y="1489466"/>
          <a:ext cx="5649282" cy="4487245"/>
        </p:xfrm>
        <a:graphic>
          <a:graphicData uri="http://schemas.openxmlformats.org/drawingml/2006/chart">
            <c:chart xmlns:c="http://schemas.openxmlformats.org/drawingml/2006/chart" xmlns:r="http://schemas.openxmlformats.org/officeDocument/2006/relationships" r:id="rId5"/>
          </a:graphicData>
        </a:graphic>
      </p:graphicFrame>
      <p:sp>
        <p:nvSpPr>
          <p:cNvPr id="5" name="TextBox 4" descr="Slide 11 footnote: Males made up 61% of the newly reported HBV cases in 2023. &#10;">
            <a:extLst>
              <a:ext uri="{FF2B5EF4-FFF2-40B4-BE49-F238E27FC236}">
                <a16:creationId xmlns:a16="http://schemas.microsoft.com/office/drawing/2014/main" id="{DCFF618B-0605-CB7C-B582-2A18443C4B0B}"/>
              </a:ext>
            </a:extLst>
          </p:cNvPr>
          <p:cNvSpPr txBox="1"/>
          <p:nvPr/>
        </p:nvSpPr>
        <p:spPr>
          <a:xfrm>
            <a:off x="779929" y="6053421"/>
            <a:ext cx="6898342" cy="369332"/>
          </a:xfrm>
          <a:prstGeom prst="rect">
            <a:avLst/>
          </a:prstGeom>
          <a:noFill/>
        </p:spPr>
        <p:txBody>
          <a:bodyPr wrap="square" rtlCol="0">
            <a:spAutoFit/>
          </a:bodyPr>
          <a:lstStyle/>
          <a:p>
            <a:pPr lvl="0">
              <a:defRPr/>
            </a:pPr>
            <a:r>
              <a:rPr lang="en-US" dirty="0">
                <a:solidFill>
                  <a:schemeClr val="tx2"/>
                </a:solidFill>
              </a:rPr>
              <a:t>Males made up 61% of the newly reported HBV cases in 2023. </a:t>
            </a:r>
          </a:p>
        </p:txBody>
      </p:sp>
    </p:spTree>
    <p:extLst>
      <p:ext uri="{BB962C8B-B14F-4D97-AF65-F5344CB8AC3E}">
        <p14:creationId xmlns:p14="http://schemas.microsoft.com/office/powerpoint/2010/main" val="3190567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46D4119-8D9B-A4BE-B8F7-0203CCFCBFDE}"/>
              </a:ext>
              <a:ext uri="{C183D7F6-B498-43B3-948B-1728B52AA6E4}">
                <adec:decorative xmlns:adec="http://schemas.microsoft.com/office/drawing/2017/decorative" val="1"/>
              </a:ext>
            </a:extLst>
          </p:cNvPr>
          <p:cNvSpPr/>
          <p:nvPr/>
        </p:nvSpPr>
        <p:spPr>
          <a:xfrm>
            <a:off x="508000" y="277614"/>
            <a:ext cx="11176000" cy="6389582"/>
          </a:xfrm>
          <a:prstGeom prst="rect">
            <a:avLst/>
          </a:prstGeom>
          <a:solidFill>
            <a:schemeClr val="bg1"/>
          </a:solidFill>
          <a:ln>
            <a:noFill/>
          </a:ln>
          <a:effectLst>
            <a:outerShdw blurRad="381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srgbClr val="FFFFFF"/>
              </a:solidFill>
              <a:effectLst/>
              <a:uLnTx/>
              <a:uFillTx/>
              <a:latin typeface="Open Sans Light"/>
              <a:ea typeface="+mn-ea"/>
              <a:cs typeface="+mn-cs"/>
            </a:endParaRPr>
          </a:p>
        </p:txBody>
      </p:sp>
      <p:sp>
        <p:nvSpPr>
          <p:cNvPr id="4" name="Title 1" descr="Slide 12 title: The Viral Hepatitis Program uses the same regions as the HIV program.&#10;Map of Missouri showing how the state is divided into 6 regions by county.&#10;The Hepatitis program uses the same regions and county grouping as the HIV program&#10;">
            <a:extLst>
              <a:ext uri="{FF2B5EF4-FFF2-40B4-BE49-F238E27FC236}">
                <a16:creationId xmlns:a16="http://schemas.microsoft.com/office/drawing/2014/main" id="{7E028280-BFAB-9A5C-47A0-8F4073A7551F}"/>
              </a:ext>
            </a:extLst>
          </p:cNvPr>
          <p:cNvSpPr txBox="1">
            <a:spLocks noGrp="1"/>
          </p:cNvSpPr>
          <p:nvPr>
            <p:ph type="title"/>
          </p:nvPr>
        </p:nvSpPr>
        <p:spPr>
          <a:xfrm>
            <a:off x="508000" y="234209"/>
            <a:ext cx="11176000" cy="1009319"/>
          </a:xfrm>
          <a:prstGeom prst="rect">
            <a:avLst/>
          </a:prstGeom>
          <a:solidFill>
            <a:schemeClr val="accent3"/>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defRPr/>
            </a:pPr>
            <a:r>
              <a:rPr lang="en-US" sz="3600" dirty="0">
                <a:latin typeface="Arial Black" panose="020B0A04020102020204" pitchFamily="34" charset="0"/>
              </a:rPr>
              <a:t>The Viral Hepatitis Program uses the same regions as the HIV program</a:t>
            </a:r>
            <a:endParaRPr kumimoji="0" lang="en-US" sz="3600" b="0" i="0" u="none" strike="noStrike" kern="1200" cap="none" spc="0" normalizeH="0" baseline="0" noProof="0" dirty="0">
              <a:ln>
                <a:noFill/>
              </a:ln>
              <a:solidFill>
                <a:schemeClr val="tx1"/>
              </a:solidFill>
              <a:effectLst/>
              <a:uLnTx/>
              <a:uFillTx/>
              <a:latin typeface="Arial Black" panose="020B0A04020102020204" pitchFamily="34" charset="0"/>
              <a:ea typeface="+mj-ea"/>
              <a:cs typeface="+mj-cs"/>
            </a:endParaRPr>
          </a:p>
        </p:txBody>
      </p:sp>
      <p:pic>
        <p:nvPicPr>
          <p:cNvPr id="15" name="Picture 14">
            <a:extLst>
              <a:ext uri="{FF2B5EF4-FFF2-40B4-BE49-F238E27FC236}">
                <a16:creationId xmlns:a16="http://schemas.microsoft.com/office/drawing/2014/main" id="{4210702D-7454-D0F2-BE6B-229051039969}"/>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00649" y="429699"/>
            <a:ext cx="614390" cy="614390"/>
          </a:xfrm>
          <a:prstGeom prst="rect">
            <a:avLst/>
          </a:prstGeom>
        </p:spPr>
      </p:pic>
      <p:sp>
        <p:nvSpPr>
          <p:cNvPr id="6" name="Rectangle 5">
            <a:extLst>
              <a:ext uri="{FF2B5EF4-FFF2-40B4-BE49-F238E27FC236}">
                <a16:creationId xmlns:a16="http://schemas.microsoft.com/office/drawing/2014/main" id="{B68FF608-F9FC-F80F-3386-A10FA24E7126}"/>
              </a:ext>
              <a:ext uri="{C183D7F6-B498-43B3-948B-1728B52AA6E4}">
                <adec:decorative xmlns:adec="http://schemas.microsoft.com/office/drawing/2017/decorative" val="1"/>
              </a:ext>
            </a:extLst>
          </p:cNvPr>
          <p:cNvSpPr/>
          <p:nvPr/>
        </p:nvSpPr>
        <p:spPr>
          <a:xfrm>
            <a:off x="0" y="6743700"/>
            <a:ext cx="12192000" cy="123177"/>
          </a:xfrm>
          <a:prstGeom prst="rect">
            <a:avLst/>
          </a:prstGeom>
          <a:gradFill flip="none" rotWithShape="1">
            <a:gsLst>
              <a:gs pos="100000">
                <a:schemeClr val="accent1"/>
              </a:gs>
              <a:gs pos="50000">
                <a:schemeClr val="accent3"/>
              </a:gs>
              <a:gs pos="0">
                <a:schemeClr val="accent1"/>
              </a:gs>
            </a:gsLst>
            <a:lin ang="6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3" name="Subtitle 2">
            <a:extLst>
              <a:ext uri="{FF2B5EF4-FFF2-40B4-BE49-F238E27FC236}">
                <a16:creationId xmlns:a16="http://schemas.microsoft.com/office/drawing/2014/main" id="{878A079C-A2B3-3A66-C77D-4C48D57B8BEC}"/>
              </a:ext>
              <a:ext uri="{C183D7F6-B498-43B3-948B-1728B52AA6E4}">
                <adec:decorative xmlns:adec="http://schemas.microsoft.com/office/drawing/2017/decorative" val="1"/>
              </a:ext>
            </a:extLst>
          </p:cNvPr>
          <p:cNvSpPr txBox="1">
            <a:spLocks/>
          </p:cNvSpPr>
          <p:nvPr/>
        </p:nvSpPr>
        <p:spPr>
          <a:xfrm>
            <a:off x="701749" y="6163808"/>
            <a:ext cx="10913290" cy="36134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MY" sz="1800" dirty="0">
              <a:latin typeface="Arial" panose="020B0604020202020204" pitchFamily="34" charset="0"/>
              <a:cs typeface="Arial" panose="020B0604020202020204" pitchFamily="34" charset="0"/>
            </a:endParaRPr>
          </a:p>
        </p:txBody>
      </p:sp>
      <p:pic>
        <p:nvPicPr>
          <p:cNvPr id="5" name="Picture Placeholder 4" descr="Title: Map of Missouri HIV Care Regions&#10;Map of Missouri showing how the state is divided into 6 regions by county.">
            <a:extLst>
              <a:ext uri="{FF2B5EF4-FFF2-40B4-BE49-F238E27FC236}">
                <a16:creationId xmlns:a16="http://schemas.microsoft.com/office/drawing/2014/main" id="{44A8A716-7231-FC52-D44E-2F2C28AAB2DA}"/>
              </a:ext>
              <a:ext uri="{C183D7F6-B498-43B3-948B-1728B52AA6E4}">
                <adec:decorative xmlns:adec="http://schemas.microsoft.com/office/drawing/2017/decorative" val="0"/>
              </a:ext>
            </a:extLst>
          </p:cNvPr>
          <p:cNvPicPr>
            <a:picLocks noChangeAspect="1"/>
          </p:cNvPicPr>
          <p:nvPr/>
        </p:nvPicPr>
        <p:blipFill rotWithShape="1">
          <a:blip r:embed="rId4">
            <a:extLst>
              <a:ext uri="{28A0092B-C50C-407E-A947-70E740481C1C}">
                <a14:useLocalDpi xmlns:a14="http://schemas.microsoft.com/office/drawing/2010/main" val="0"/>
              </a:ext>
            </a:extLst>
          </a:blip>
          <a:srcRect l="5631" t="8859" r="5631" b="3490"/>
          <a:stretch/>
        </p:blipFill>
        <p:spPr>
          <a:xfrm>
            <a:off x="2879463" y="1248924"/>
            <a:ext cx="6433073" cy="5418272"/>
          </a:xfrm>
          <a:prstGeom prst="rect">
            <a:avLst/>
          </a:prstGeom>
          <a:pattFill prst="wdDnDiag">
            <a:fgClr>
              <a:schemeClr val="tx1">
                <a:lumMod val="25000"/>
                <a:lumOff val="75000"/>
              </a:schemeClr>
            </a:fgClr>
            <a:bgClr>
              <a:schemeClr val="bg1"/>
            </a:bgClr>
          </a:pattFill>
        </p:spPr>
      </p:pic>
    </p:spTree>
    <p:extLst>
      <p:ext uri="{BB962C8B-B14F-4D97-AF65-F5344CB8AC3E}">
        <p14:creationId xmlns:p14="http://schemas.microsoft.com/office/powerpoint/2010/main" val="15422500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46D4119-8D9B-A4BE-B8F7-0203CCFCBFDE}"/>
              </a:ext>
              <a:ext uri="{C183D7F6-B498-43B3-948B-1728B52AA6E4}">
                <adec:decorative xmlns:adec="http://schemas.microsoft.com/office/drawing/2017/decorative" val="1"/>
              </a:ext>
            </a:extLst>
          </p:cNvPr>
          <p:cNvSpPr/>
          <p:nvPr/>
        </p:nvSpPr>
        <p:spPr>
          <a:xfrm>
            <a:off x="508000" y="234209"/>
            <a:ext cx="11176000" cy="6151457"/>
          </a:xfrm>
          <a:prstGeom prst="rect">
            <a:avLst/>
          </a:prstGeom>
          <a:solidFill>
            <a:schemeClr val="bg1"/>
          </a:solidFill>
          <a:ln>
            <a:noFill/>
          </a:ln>
          <a:effectLst>
            <a:outerShdw blurRad="381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srgbClr val="FFFFFF"/>
              </a:solidFill>
              <a:effectLst/>
              <a:uLnTx/>
              <a:uFillTx/>
              <a:latin typeface="Open Sans Light"/>
              <a:ea typeface="+mn-ea"/>
              <a:cs typeface="+mn-cs"/>
            </a:endParaRPr>
          </a:p>
        </p:txBody>
      </p:sp>
      <p:sp>
        <p:nvSpPr>
          <p:cNvPr id="4" name="Title 1" descr="Slide 13 title: 5-year Rate Trend of Reported HBV, Cases by Region 2019-2023&#10;&#10;Shows both line chart and data chart. &#10;From 2022 to 2023, most regions, except the Central and Southwest regions trended downward. Compared to 2019, the rates for all regions have decreased.&#10;">
            <a:extLst>
              <a:ext uri="{FF2B5EF4-FFF2-40B4-BE49-F238E27FC236}">
                <a16:creationId xmlns:a16="http://schemas.microsoft.com/office/drawing/2014/main" id="{7E028280-BFAB-9A5C-47A0-8F4073A7551F}"/>
              </a:ext>
            </a:extLst>
          </p:cNvPr>
          <p:cNvSpPr txBox="1">
            <a:spLocks noGrp="1"/>
          </p:cNvSpPr>
          <p:nvPr>
            <p:ph type="title"/>
          </p:nvPr>
        </p:nvSpPr>
        <p:spPr>
          <a:xfrm>
            <a:off x="0" y="515938"/>
            <a:ext cx="12192000" cy="5159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defRPr/>
            </a:pPr>
            <a:r>
              <a:rPr lang="en-US" sz="3600" dirty="0">
                <a:latin typeface="Arial Black" panose="020B0A04020102020204" pitchFamily="34" charset="0"/>
              </a:rPr>
              <a:t>5-year Rate Trend of Reported HBV</a:t>
            </a:r>
            <a:endParaRPr kumimoji="0" lang="en-US" sz="3600" b="0" i="0" u="none" strike="noStrike" kern="1200" cap="none" spc="0" normalizeH="0" baseline="0" noProof="0" dirty="0">
              <a:ln>
                <a:noFill/>
              </a:ln>
              <a:solidFill>
                <a:schemeClr val="tx1"/>
              </a:solidFill>
              <a:effectLst/>
              <a:uLnTx/>
              <a:uFillTx/>
              <a:latin typeface="Arial Black" panose="020B0A04020102020204" pitchFamily="34" charset="0"/>
              <a:ea typeface="+mj-ea"/>
              <a:cs typeface="+mj-cs"/>
            </a:endParaRPr>
          </a:p>
        </p:txBody>
      </p:sp>
      <p:sp>
        <p:nvSpPr>
          <p:cNvPr id="5" name="Subtitle 2">
            <a:extLst>
              <a:ext uri="{FF2B5EF4-FFF2-40B4-BE49-F238E27FC236}">
                <a16:creationId xmlns:a16="http://schemas.microsoft.com/office/drawing/2014/main" id="{47F5BA42-1C9E-BBFE-2B4B-2F5895997526}"/>
              </a:ext>
            </a:extLst>
          </p:cNvPr>
          <p:cNvSpPr txBox="1">
            <a:spLocks/>
          </p:cNvSpPr>
          <p:nvPr/>
        </p:nvSpPr>
        <p:spPr>
          <a:xfrm>
            <a:off x="1524000" y="1051932"/>
            <a:ext cx="9144000" cy="31983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MY" sz="2400" b="1" dirty="0">
                <a:latin typeface="Arial" panose="020B0604020202020204" pitchFamily="34" charset="0"/>
                <a:cs typeface="Arial" panose="020B0604020202020204" pitchFamily="34" charset="0"/>
              </a:rPr>
              <a:t>Rates by Region, 2019-2023</a:t>
            </a:r>
          </a:p>
        </p:txBody>
      </p:sp>
      <p:pic>
        <p:nvPicPr>
          <p:cNvPr id="15" name="Picture 14">
            <a:extLst>
              <a:ext uri="{FF2B5EF4-FFF2-40B4-BE49-F238E27FC236}">
                <a16:creationId xmlns:a16="http://schemas.microsoft.com/office/drawing/2014/main" id="{4210702D-7454-D0F2-BE6B-229051039969}"/>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94081" y="629556"/>
            <a:ext cx="614390" cy="614390"/>
          </a:xfrm>
          <a:prstGeom prst="rect">
            <a:avLst/>
          </a:prstGeom>
        </p:spPr>
      </p:pic>
      <p:graphicFrame>
        <p:nvGraphicFramePr>
          <p:cNvPr id="9" name="Chart 8" descr="Data Table:&#10;Year CENTRAL KANSAS CITY NORTHWEST SOUTHEAST SOUTHWEST ST LOUIS STATEWIDE RATE&#10;2019 4.1 8.5 3.6 6.7 8.7 9.8 8&#10;2020 3.2 6 3.6 3.1 5.5 6.9 5.5&#10;2021 3.8 6.2 3.7 3.7 5.2 8.3 6.2&#10;2022 3.6 8.3 3.3 5.4 5 7.5 6.3&#10;2023 3.8 7.2 3.3 5.2 5.8 7.2 6.2&#10;">
            <a:extLst>
              <a:ext uri="{FF2B5EF4-FFF2-40B4-BE49-F238E27FC236}">
                <a16:creationId xmlns:a16="http://schemas.microsoft.com/office/drawing/2014/main" id="{82AEF7A9-9B0E-6D9E-55FE-89847E24A560}"/>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964705814"/>
              </p:ext>
            </p:extLst>
          </p:nvPr>
        </p:nvGraphicFramePr>
        <p:xfrm>
          <a:off x="914399" y="1423110"/>
          <a:ext cx="10494071" cy="4715223"/>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F27FAE4C-102D-7C55-C294-3ADAA51D4AA6}"/>
              </a:ext>
              <a:ext uri="{C183D7F6-B498-43B3-948B-1728B52AA6E4}">
                <adec:decorative xmlns:adec="http://schemas.microsoft.com/office/drawing/2017/decorative" val="1"/>
              </a:ext>
            </a:extLst>
          </p:cNvPr>
          <p:cNvSpPr/>
          <p:nvPr/>
        </p:nvSpPr>
        <p:spPr>
          <a:xfrm>
            <a:off x="0" y="6743700"/>
            <a:ext cx="12192000" cy="123177"/>
          </a:xfrm>
          <a:prstGeom prst="rect">
            <a:avLst/>
          </a:prstGeom>
          <a:gradFill flip="none" rotWithShape="1">
            <a:gsLst>
              <a:gs pos="100000">
                <a:schemeClr val="accent1"/>
              </a:gs>
              <a:gs pos="50000">
                <a:schemeClr val="accent3"/>
              </a:gs>
              <a:gs pos="0">
                <a:schemeClr val="accent1"/>
              </a:gs>
            </a:gsLst>
            <a:lin ang="6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Tree>
    <p:extLst>
      <p:ext uri="{BB962C8B-B14F-4D97-AF65-F5344CB8AC3E}">
        <p14:creationId xmlns:p14="http://schemas.microsoft.com/office/powerpoint/2010/main" val="33462784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descr="In 2023, St. Louis had more cases reported (154) than Kansas City (92), however the rates are the same (7.2).&#10;">
            <a:extLst>
              <a:ext uri="{FF2B5EF4-FFF2-40B4-BE49-F238E27FC236}">
                <a16:creationId xmlns:a16="http://schemas.microsoft.com/office/drawing/2014/main" id="{B46D4119-8D9B-A4BE-B8F7-0203CCFCBFDE}"/>
              </a:ext>
              <a:ext uri="{C183D7F6-B498-43B3-948B-1728B52AA6E4}">
                <adec:decorative xmlns:adec="http://schemas.microsoft.com/office/drawing/2017/decorative" val="0"/>
              </a:ext>
            </a:extLst>
          </p:cNvPr>
          <p:cNvSpPr/>
          <p:nvPr/>
        </p:nvSpPr>
        <p:spPr>
          <a:xfrm>
            <a:off x="508000" y="234209"/>
            <a:ext cx="11176000" cy="6389582"/>
          </a:xfrm>
          <a:prstGeom prst="rect">
            <a:avLst/>
          </a:prstGeom>
          <a:solidFill>
            <a:schemeClr val="bg1"/>
          </a:solidFill>
          <a:ln>
            <a:noFill/>
          </a:ln>
          <a:effectLst>
            <a:outerShdw blurRad="381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srgbClr val="FFFFFF"/>
              </a:solidFill>
              <a:effectLst/>
              <a:uLnTx/>
              <a:uFillTx/>
              <a:latin typeface="Open Sans Light"/>
              <a:ea typeface="+mn-ea"/>
              <a:cs typeface="+mn-cs"/>
            </a:endParaRPr>
          </a:p>
        </p:txBody>
      </p:sp>
      <p:sp>
        <p:nvSpPr>
          <p:cNvPr id="4" name="Title 1" descr="Slide 14 title: Rates of Newly Reported HBV Cases by Region, 2023&#10;&#10;Slide note: In 2023, St. Louis had more cases reported (154) than Kansas City (92), however the rates are the same (7.2).&#10;">
            <a:extLst>
              <a:ext uri="{FF2B5EF4-FFF2-40B4-BE49-F238E27FC236}">
                <a16:creationId xmlns:a16="http://schemas.microsoft.com/office/drawing/2014/main" id="{7E028280-BFAB-9A5C-47A0-8F4073A7551F}"/>
              </a:ext>
              <a:ext uri="{C183D7F6-B498-43B3-948B-1728B52AA6E4}">
                <adec:decorative xmlns:adec="http://schemas.microsoft.com/office/drawing/2017/decorative" val="0"/>
              </a:ext>
            </a:extLst>
          </p:cNvPr>
          <p:cNvSpPr txBox="1">
            <a:spLocks noGrp="1"/>
          </p:cNvSpPr>
          <p:nvPr>
            <p:ph type="title"/>
          </p:nvPr>
        </p:nvSpPr>
        <p:spPr>
          <a:xfrm>
            <a:off x="508000" y="234209"/>
            <a:ext cx="11176000" cy="1009319"/>
          </a:xfrm>
          <a:prstGeom prst="rect">
            <a:avLst/>
          </a:prstGeom>
          <a:solidFill>
            <a:schemeClr val="accent3"/>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defRPr/>
            </a:pPr>
            <a:r>
              <a:rPr kumimoji="0" lang="en-US" sz="3600" b="0" i="0" u="none" strike="noStrike" kern="1200" cap="none" spc="0" normalizeH="0" baseline="0" noProof="0" dirty="0">
                <a:ln>
                  <a:noFill/>
                </a:ln>
                <a:solidFill>
                  <a:schemeClr val="tx1"/>
                </a:solidFill>
                <a:effectLst/>
                <a:uLnTx/>
                <a:uFillTx/>
                <a:latin typeface="Arial Black" panose="020B0A04020102020204" pitchFamily="34" charset="0"/>
                <a:ea typeface="+mj-ea"/>
                <a:cs typeface="+mj-cs"/>
              </a:rPr>
              <a:t>Rates of Newly Reported HBV Cases</a:t>
            </a:r>
            <a:br>
              <a:rPr kumimoji="0" lang="en-US" sz="3600" b="0" i="0" u="none" strike="noStrike" kern="1200" cap="none" spc="0" normalizeH="0" baseline="0" noProof="0" dirty="0">
                <a:ln>
                  <a:noFill/>
                </a:ln>
                <a:solidFill>
                  <a:schemeClr val="tx1"/>
                </a:solidFill>
                <a:effectLst/>
                <a:uLnTx/>
                <a:uFillTx/>
                <a:latin typeface="Arial Black" panose="020B0A04020102020204" pitchFamily="34" charset="0"/>
                <a:ea typeface="+mj-ea"/>
                <a:cs typeface="+mj-cs"/>
              </a:rPr>
            </a:br>
            <a:r>
              <a:rPr kumimoji="0" lang="en-US" sz="3600" b="0" i="0" u="none" strike="noStrike" kern="1200" cap="none" spc="0" normalizeH="0" baseline="0" noProof="0" dirty="0">
                <a:ln>
                  <a:noFill/>
                </a:ln>
                <a:solidFill>
                  <a:schemeClr val="tx1"/>
                </a:solidFill>
                <a:effectLst/>
                <a:uLnTx/>
                <a:uFillTx/>
                <a:latin typeface="Arial Black" panose="020B0A04020102020204" pitchFamily="34" charset="0"/>
                <a:ea typeface="+mj-ea"/>
                <a:cs typeface="+mj-cs"/>
              </a:rPr>
              <a:t>by Region, 2023</a:t>
            </a:r>
          </a:p>
        </p:txBody>
      </p:sp>
      <p:pic>
        <p:nvPicPr>
          <p:cNvPr id="15" name="Picture 14">
            <a:extLst>
              <a:ext uri="{FF2B5EF4-FFF2-40B4-BE49-F238E27FC236}">
                <a16:creationId xmlns:a16="http://schemas.microsoft.com/office/drawing/2014/main" id="{4210702D-7454-D0F2-BE6B-229051039969}"/>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00649" y="429699"/>
            <a:ext cx="614390" cy="614390"/>
          </a:xfrm>
          <a:prstGeom prst="rect">
            <a:avLst/>
          </a:prstGeom>
        </p:spPr>
      </p:pic>
      <p:graphicFrame>
        <p:nvGraphicFramePr>
          <p:cNvPr id="11" name="Chart 10" descr="Slide 14 Description:&#10;Bar chart title: Rate per 100,000 population&#10;Central: 3.8&#10;Kansas City: 7.2&#10;Northwest: 3.3&#10;Southeast: 5.2&#10;Southwest: 5.8&#10;St. Louis: 7.2">
            <a:extLst>
              <a:ext uri="{FF2B5EF4-FFF2-40B4-BE49-F238E27FC236}">
                <a16:creationId xmlns:a16="http://schemas.microsoft.com/office/drawing/2014/main" id="{3A9BE0EB-1D55-74AB-1E03-B8549F6A398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229508299"/>
              </p:ext>
            </p:extLst>
          </p:nvPr>
        </p:nvGraphicFramePr>
        <p:xfrm>
          <a:off x="2032000" y="1243528"/>
          <a:ext cx="8128000" cy="4778238"/>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B68FF608-F9FC-F80F-3386-A10FA24E7126}"/>
              </a:ext>
              <a:ext uri="{C183D7F6-B498-43B3-948B-1728B52AA6E4}">
                <adec:decorative xmlns:adec="http://schemas.microsoft.com/office/drawing/2017/decorative" val="1"/>
              </a:ext>
            </a:extLst>
          </p:cNvPr>
          <p:cNvSpPr/>
          <p:nvPr/>
        </p:nvSpPr>
        <p:spPr>
          <a:xfrm>
            <a:off x="0" y="6743700"/>
            <a:ext cx="12192000" cy="123177"/>
          </a:xfrm>
          <a:prstGeom prst="rect">
            <a:avLst/>
          </a:prstGeom>
          <a:gradFill flip="none" rotWithShape="1">
            <a:gsLst>
              <a:gs pos="100000">
                <a:schemeClr val="accent1"/>
              </a:gs>
              <a:gs pos="50000">
                <a:schemeClr val="accent3"/>
              </a:gs>
              <a:gs pos="0">
                <a:schemeClr val="accent1"/>
              </a:gs>
            </a:gsLst>
            <a:lin ang="6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3" name="Subtitle 2" descr="In 2023, St. Louis had more cases reported (154) than Kansas City (92), however the rates are the same (7.2).&#10;">
            <a:extLst>
              <a:ext uri="{FF2B5EF4-FFF2-40B4-BE49-F238E27FC236}">
                <a16:creationId xmlns:a16="http://schemas.microsoft.com/office/drawing/2014/main" id="{878A079C-A2B3-3A66-C77D-4C48D57B8BEC}"/>
              </a:ext>
              <a:ext uri="{C183D7F6-B498-43B3-948B-1728B52AA6E4}">
                <adec:decorative xmlns:adec="http://schemas.microsoft.com/office/drawing/2017/decorative" val="0"/>
              </a:ext>
            </a:extLst>
          </p:cNvPr>
          <p:cNvSpPr txBox="1">
            <a:spLocks/>
          </p:cNvSpPr>
          <p:nvPr/>
        </p:nvSpPr>
        <p:spPr>
          <a:xfrm>
            <a:off x="701749" y="6163808"/>
            <a:ext cx="10913290" cy="36134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MY"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984935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5F4267-A94D-CB36-30B3-8DBD21FA4494}"/>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D7A59FFF-C609-4BF3-9D87-405F1D4506D7}"/>
              </a:ext>
              <a:ext uri="{C183D7F6-B498-43B3-948B-1728B52AA6E4}">
                <adec:decorative xmlns:adec="http://schemas.microsoft.com/office/drawing/2017/decorative" val="1"/>
              </a:ext>
            </a:extLst>
          </p:cNvPr>
          <p:cNvSpPr/>
          <p:nvPr/>
        </p:nvSpPr>
        <p:spPr>
          <a:xfrm>
            <a:off x="508000" y="277614"/>
            <a:ext cx="11176000" cy="6389582"/>
          </a:xfrm>
          <a:prstGeom prst="rect">
            <a:avLst/>
          </a:prstGeom>
          <a:solidFill>
            <a:schemeClr val="bg1"/>
          </a:solidFill>
          <a:ln>
            <a:noFill/>
          </a:ln>
          <a:effectLst>
            <a:outerShdw blurRad="381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srgbClr val="FFFFFF"/>
              </a:solidFill>
              <a:effectLst/>
              <a:uLnTx/>
              <a:uFillTx/>
              <a:latin typeface="Open Sans Light"/>
              <a:ea typeface="+mn-ea"/>
              <a:cs typeface="+mn-cs"/>
            </a:endParaRPr>
          </a:p>
        </p:txBody>
      </p:sp>
      <p:sp>
        <p:nvSpPr>
          <p:cNvPr id="4" name="Title 1" descr="Slide 15 title: Rates of Newly Reported HBV Cases by Region and Race, 2023">
            <a:extLst>
              <a:ext uri="{FF2B5EF4-FFF2-40B4-BE49-F238E27FC236}">
                <a16:creationId xmlns:a16="http://schemas.microsoft.com/office/drawing/2014/main" id="{A4CFB464-B0AA-C793-5DD6-7D647C4E4962}"/>
              </a:ext>
              <a:ext uri="{C183D7F6-B498-43B3-948B-1728B52AA6E4}">
                <adec:decorative xmlns:adec="http://schemas.microsoft.com/office/drawing/2017/decorative" val="0"/>
              </a:ext>
            </a:extLst>
          </p:cNvPr>
          <p:cNvSpPr txBox="1">
            <a:spLocks noGrp="1"/>
          </p:cNvSpPr>
          <p:nvPr>
            <p:ph type="title"/>
          </p:nvPr>
        </p:nvSpPr>
        <p:spPr>
          <a:xfrm>
            <a:off x="508000" y="234209"/>
            <a:ext cx="11176000" cy="1009319"/>
          </a:xfrm>
          <a:prstGeom prst="rect">
            <a:avLst/>
          </a:prstGeom>
          <a:solidFill>
            <a:schemeClr val="accent3"/>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defRPr/>
            </a:pPr>
            <a:r>
              <a:rPr kumimoji="0" lang="en-US" sz="3600" b="0" i="0" u="none" strike="noStrike" kern="1200" cap="none" spc="0" normalizeH="0" baseline="0" noProof="0" dirty="0">
                <a:ln>
                  <a:noFill/>
                </a:ln>
                <a:solidFill>
                  <a:schemeClr val="tx1"/>
                </a:solidFill>
                <a:effectLst/>
                <a:uLnTx/>
                <a:uFillTx/>
                <a:latin typeface="Arial Black" panose="020B0A04020102020204" pitchFamily="34" charset="0"/>
                <a:ea typeface="+mj-ea"/>
                <a:cs typeface="+mj-cs"/>
              </a:rPr>
              <a:t>Rates of Newly Reported HBV Cases</a:t>
            </a:r>
            <a:br>
              <a:rPr kumimoji="0" lang="en-US" sz="3600" b="0" i="0" u="none" strike="noStrike" kern="1200" cap="none" spc="0" normalizeH="0" baseline="0" noProof="0" dirty="0">
                <a:ln>
                  <a:noFill/>
                </a:ln>
                <a:solidFill>
                  <a:schemeClr val="tx1"/>
                </a:solidFill>
                <a:effectLst/>
                <a:uLnTx/>
                <a:uFillTx/>
                <a:latin typeface="Arial Black" panose="020B0A04020102020204" pitchFamily="34" charset="0"/>
                <a:ea typeface="+mj-ea"/>
                <a:cs typeface="+mj-cs"/>
              </a:rPr>
            </a:br>
            <a:r>
              <a:rPr kumimoji="0" lang="en-US" sz="3600" b="0" i="0" u="none" strike="noStrike" kern="1200" cap="none" spc="0" normalizeH="0" baseline="0" noProof="0" dirty="0">
                <a:ln>
                  <a:noFill/>
                </a:ln>
                <a:solidFill>
                  <a:schemeClr val="tx1"/>
                </a:solidFill>
                <a:effectLst/>
                <a:uLnTx/>
                <a:uFillTx/>
                <a:latin typeface="Arial Black" panose="020B0A04020102020204" pitchFamily="34" charset="0"/>
                <a:ea typeface="+mj-ea"/>
                <a:cs typeface="+mj-cs"/>
              </a:rPr>
              <a:t>by Region and Race*2023</a:t>
            </a:r>
          </a:p>
        </p:txBody>
      </p:sp>
      <p:pic>
        <p:nvPicPr>
          <p:cNvPr id="15" name="Picture 14">
            <a:extLst>
              <a:ext uri="{FF2B5EF4-FFF2-40B4-BE49-F238E27FC236}">
                <a16:creationId xmlns:a16="http://schemas.microsoft.com/office/drawing/2014/main" id="{FC8669C5-14B7-1346-2DFE-ECDDEE9A3E7A}"/>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00649" y="429699"/>
            <a:ext cx="614390" cy="614390"/>
          </a:xfrm>
          <a:prstGeom prst="rect">
            <a:avLst/>
          </a:prstGeom>
        </p:spPr>
      </p:pic>
      <p:graphicFrame>
        <p:nvGraphicFramePr>
          <p:cNvPr id="11" name="Chart 10" descr="Slide 16 bar chart title: Rate per 100,000 population&#10;Data table:&#10;Region Rates BLACK OTHER WHITE&#10;CENTRAL 8.5 15.4 1.8&#10;KANSAS CITY 7.8 34.7 2.9&#10;NORTHWEST 39.5 11 1.5&#10;SOUTHEAST 12.9 11.7 3.7&#10;SOUTHWEST 27.8 16.8 3.4&#10;ST LOUIS 10.8 25.5 1.9&#10;Statewide 10.9 23.5 2.5&#10;">
            <a:extLst>
              <a:ext uri="{FF2B5EF4-FFF2-40B4-BE49-F238E27FC236}">
                <a16:creationId xmlns:a16="http://schemas.microsoft.com/office/drawing/2014/main" id="{D85301C6-7E5B-318D-9942-345974DDE5F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537124824"/>
              </p:ext>
            </p:extLst>
          </p:nvPr>
        </p:nvGraphicFramePr>
        <p:xfrm>
          <a:off x="918358" y="1243528"/>
          <a:ext cx="10355283" cy="4778238"/>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72DC4D32-92A3-CF98-679D-C4EB78136D66}"/>
              </a:ext>
              <a:ext uri="{C183D7F6-B498-43B3-948B-1728B52AA6E4}">
                <adec:decorative xmlns:adec="http://schemas.microsoft.com/office/drawing/2017/decorative" val="1"/>
              </a:ext>
            </a:extLst>
          </p:cNvPr>
          <p:cNvSpPr/>
          <p:nvPr/>
        </p:nvSpPr>
        <p:spPr>
          <a:xfrm>
            <a:off x="0" y="6743700"/>
            <a:ext cx="12192000" cy="123177"/>
          </a:xfrm>
          <a:prstGeom prst="rect">
            <a:avLst/>
          </a:prstGeom>
          <a:gradFill flip="none" rotWithShape="1">
            <a:gsLst>
              <a:gs pos="100000">
                <a:schemeClr val="accent1"/>
              </a:gs>
              <a:gs pos="50000">
                <a:schemeClr val="accent3"/>
              </a:gs>
              <a:gs pos="0">
                <a:schemeClr val="accent1"/>
              </a:gs>
            </a:gsLst>
            <a:lin ang="6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3" name="Subtitle 2">
            <a:extLst>
              <a:ext uri="{FF2B5EF4-FFF2-40B4-BE49-F238E27FC236}">
                <a16:creationId xmlns:a16="http://schemas.microsoft.com/office/drawing/2014/main" id="{25DFAFBB-BA06-59D7-ACA5-617BCC2D941A}"/>
              </a:ext>
              <a:ext uri="{C183D7F6-B498-43B3-948B-1728B52AA6E4}">
                <adec:decorative xmlns:adec="http://schemas.microsoft.com/office/drawing/2017/decorative" val="1"/>
              </a:ext>
            </a:extLst>
          </p:cNvPr>
          <p:cNvSpPr txBox="1">
            <a:spLocks/>
          </p:cNvSpPr>
          <p:nvPr/>
        </p:nvSpPr>
        <p:spPr>
          <a:xfrm>
            <a:off x="701749" y="6163808"/>
            <a:ext cx="10913290" cy="36134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MY" sz="1800" dirty="0">
              <a:latin typeface="Arial" panose="020B0604020202020204" pitchFamily="34" charset="0"/>
              <a:cs typeface="Arial" panose="020B0604020202020204" pitchFamily="34" charset="0"/>
            </a:endParaRPr>
          </a:p>
        </p:txBody>
      </p:sp>
      <p:sp>
        <p:nvSpPr>
          <p:cNvPr id="5" name="TextBox 4" descr="Slide 15 footnote: Race was reported in 77% of the HBV cases.&#10;&#10;Slide Note: In 2023,  77% of the reported HBV cases included race.  This is an improvement from 65.6% reported in 2022. Central, Kansas City, and St. Louis regions had significantly higher rates of “Other” race.&#10;">
            <a:extLst>
              <a:ext uri="{FF2B5EF4-FFF2-40B4-BE49-F238E27FC236}">
                <a16:creationId xmlns:a16="http://schemas.microsoft.com/office/drawing/2014/main" id="{E4204B6B-2F73-EFF7-D147-F7D4BA73D39D}"/>
              </a:ext>
            </a:extLst>
          </p:cNvPr>
          <p:cNvSpPr txBox="1"/>
          <p:nvPr/>
        </p:nvSpPr>
        <p:spPr>
          <a:xfrm>
            <a:off x="1078173" y="6021766"/>
            <a:ext cx="5172502" cy="338554"/>
          </a:xfrm>
          <a:prstGeom prst="rect">
            <a:avLst/>
          </a:prstGeom>
          <a:noFill/>
        </p:spPr>
        <p:txBody>
          <a:bodyPr wrap="square" rtlCol="0">
            <a:spAutoFit/>
          </a:bodyPr>
          <a:lstStyle/>
          <a:p>
            <a:pPr algn="l"/>
            <a:r>
              <a:rPr lang="en-US" sz="1600" b="1" dirty="0">
                <a:latin typeface="Arial" panose="020B0604020202020204" pitchFamily="34" charset="0"/>
                <a:ea typeface="Open Sans SemiBold" panose="020B0706030804020204" pitchFamily="34" charset="0"/>
                <a:cs typeface="Arial" panose="020B0604020202020204" pitchFamily="34" charset="0"/>
              </a:rPr>
              <a:t>*Race was reported in 77% of the HBV cases.</a:t>
            </a:r>
          </a:p>
        </p:txBody>
      </p:sp>
    </p:spTree>
    <p:extLst>
      <p:ext uri="{BB962C8B-B14F-4D97-AF65-F5344CB8AC3E}">
        <p14:creationId xmlns:p14="http://schemas.microsoft.com/office/powerpoint/2010/main" val="1446926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C5ADAF-9A15-5CB3-C516-F178DD75FEF0}"/>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08414398-39D1-1D85-D9B6-62271599BD45}"/>
              </a:ext>
              <a:ext uri="{C183D7F6-B498-43B3-948B-1728B52AA6E4}">
                <adec:decorative xmlns:adec="http://schemas.microsoft.com/office/drawing/2017/decorative" val="1"/>
              </a:ext>
            </a:extLst>
          </p:cNvPr>
          <p:cNvSpPr/>
          <p:nvPr/>
        </p:nvSpPr>
        <p:spPr>
          <a:xfrm>
            <a:off x="508000" y="277614"/>
            <a:ext cx="11176000" cy="6389582"/>
          </a:xfrm>
          <a:prstGeom prst="rect">
            <a:avLst/>
          </a:prstGeom>
          <a:solidFill>
            <a:schemeClr val="bg1"/>
          </a:solidFill>
          <a:ln>
            <a:noFill/>
          </a:ln>
          <a:effectLst>
            <a:outerShdw blurRad="381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srgbClr val="FFFFFF"/>
              </a:solidFill>
              <a:effectLst/>
              <a:uLnTx/>
              <a:uFillTx/>
              <a:latin typeface="Open Sans Light"/>
              <a:ea typeface="+mn-ea"/>
              <a:cs typeface="+mn-cs"/>
            </a:endParaRPr>
          </a:p>
        </p:txBody>
      </p:sp>
      <p:sp>
        <p:nvSpPr>
          <p:cNvPr id="4" name="Title 1" descr="Slide 16 title: Rates of Newly Reported HBV Cases by Region and Sex, 2023">
            <a:extLst>
              <a:ext uri="{FF2B5EF4-FFF2-40B4-BE49-F238E27FC236}">
                <a16:creationId xmlns:a16="http://schemas.microsoft.com/office/drawing/2014/main" id="{E9072482-D475-9E6B-6949-647494733EE1}"/>
              </a:ext>
              <a:ext uri="{C183D7F6-B498-43B3-948B-1728B52AA6E4}">
                <adec:decorative xmlns:adec="http://schemas.microsoft.com/office/drawing/2017/decorative" val="0"/>
              </a:ext>
            </a:extLst>
          </p:cNvPr>
          <p:cNvSpPr txBox="1">
            <a:spLocks noGrp="1"/>
          </p:cNvSpPr>
          <p:nvPr>
            <p:ph type="title"/>
          </p:nvPr>
        </p:nvSpPr>
        <p:spPr>
          <a:xfrm>
            <a:off x="508000" y="234209"/>
            <a:ext cx="11176000" cy="1009319"/>
          </a:xfrm>
          <a:prstGeom prst="rect">
            <a:avLst/>
          </a:prstGeom>
          <a:solidFill>
            <a:schemeClr val="accent3"/>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defRPr/>
            </a:pPr>
            <a:r>
              <a:rPr kumimoji="0" lang="en-US" sz="3600" b="0" i="0" u="none" strike="noStrike" kern="1200" cap="none" spc="0" normalizeH="0" baseline="0" noProof="0" dirty="0">
                <a:ln>
                  <a:noFill/>
                </a:ln>
                <a:solidFill>
                  <a:schemeClr val="tx1"/>
                </a:solidFill>
                <a:effectLst/>
                <a:uLnTx/>
                <a:uFillTx/>
                <a:latin typeface="Arial Black" panose="020B0A04020102020204" pitchFamily="34" charset="0"/>
                <a:ea typeface="+mj-ea"/>
                <a:cs typeface="+mj-cs"/>
              </a:rPr>
              <a:t>Rates of Newly Reported HBV Cases</a:t>
            </a:r>
            <a:br>
              <a:rPr kumimoji="0" lang="en-US" sz="3600" b="0" i="0" u="none" strike="noStrike" kern="1200" cap="none" spc="0" normalizeH="0" baseline="0" noProof="0" dirty="0">
                <a:ln>
                  <a:noFill/>
                </a:ln>
                <a:solidFill>
                  <a:schemeClr val="tx1"/>
                </a:solidFill>
                <a:effectLst/>
                <a:uLnTx/>
                <a:uFillTx/>
                <a:latin typeface="Arial Black" panose="020B0A04020102020204" pitchFamily="34" charset="0"/>
                <a:ea typeface="+mj-ea"/>
                <a:cs typeface="+mj-cs"/>
              </a:rPr>
            </a:br>
            <a:r>
              <a:rPr kumimoji="0" lang="en-US" sz="3600" b="0" i="0" u="none" strike="noStrike" kern="1200" cap="none" spc="0" normalizeH="0" baseline="0" noProof="0" dirty="0">
                <a:ln>
                  <a:noFill/>
                </a:ln>
                <a:solidFill>
                  <a:schemeClr val="tx1"/>
                </a:solidFill>
                <a:effectLst/>
                <a:uLnTx/>
                <a:uFillTx/>
                <a:latin typeface="Arial Black" panose="020B0A04020102020204" pitchFamily="34" charset="0"/>
                <a:ea typeface="+mj-ea"/>
                <a:cs typeface="+mj-cs"/>
              </a:rPr>
              <a:t>by Region and Sex, 2023</a:t>
            </a:r>
          </a:p>
        </p:txBody>
      </p:sp>
      <p:pic>
        <p:nvPicPr>
          <p:cNvPr id="15" name="Picture 14">
            <a:extLst>
              <a:ext uri="{FF2B5EF4-FFF2-40B4-BE49-F238E27FC236}">
                <a16:creationId xmlns:a16="http://schemas.microsoft.com/office/drawing/2014/main" id="{2EC756B0-B18E-54CD-1155-B755F51EAC3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00649" y="429699"/>
            <a:ext cx="614390" cy="614390"/>
          </a:xfrm>
          <a:prstGeom prst="rect">
            <a:avLst/>
          </a:prstGeom>
        </p:spPr>
      </p:pic>
      <p:graphicFrame>
        <p:nvGraphicFramePr>
          <p:cNvPr id="11" name="Chart 10" descr="Slide 17 bar chart title: Rate per 100,000 population&#10;Data table: &#10;Region Rates FEMALE MALE&#10;CENTRAL 2.5 5.2&#10;KANSAS CITY 5.7 8.8&#10;NORTHWEST 3.8 2.8&#10;SOUTHEAST 6.3 4.2&#10;SOUTHWEST 4.0 7.6&#10;ST LOUIS 5.4 9.2&#10;STATEWIDE 4.8 7.6&#10;&#10;Slide note: What is interesting about this chart is that usually there is a higher rate reported among males compared with females, however, in 2023, the case rate for females was higher than males in the Northwest and Southeast regions.&#10;&#10;Now we are going to take a moment to talk about perinatal transmission. HBV can be transmitted from mother to baby in utero.  In 2023, there were 84 reported cases of HBsAG  (Hepatitis B surface antigen) positive pregnant women,  77 among women previously diagnosed with HBV and 7 new diagnoses.  This is almost a 17% increase from year 2022. There was one case of perinatal HBV transmission reported in 2023. &#10;">
            <a:extLst>
              <a:ext uri="{FF2B5EF4-FFF2-40B4-BE49-F238E27FC236}">
                <a16:creationId xmlns:a16="http://schemas.microsoft.com/office/drawing/2014/main" id="{60D8670F-28CA-4771-27BD-A9D41E08F67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993195780"/>
              </p:ext>
            </p:extLst>
          </p:nvPr>
        </p:nvGraphicFramePr>
        <p:xfrm>
          <a:off x="508001" y="1243528"/>
          <a:ext cx="11176000" cy="4778238"/>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407FFD36-1F58-37F5-B119-BA8BC2B7A35A}"/>
              </a:ext>
              <a:ext uri="{C183D7F6-B498-43B3-948B-1728B52AA6E4}">
                <adec:decorative xmlns:adec="http://schemas.microsoft.com/office/drawing/2017/decorative" val="1"/>
              </a:ext>
            </a:extLst>
          </p:cNvPr>
          <p:cNvSpPr/>
          <p:nvPr/>
        </p:nvSpPr>
        <p:spPr>
          <a:xfrm>
            <a:off x="0" y="6743700"/>
            <a:ext cx="12192000" cy="123177"/>
          </a:xfrm>
          <a:prstGeom prst="rect">
            <a:avLst/>
          </a:prstGeom>
          <a:gradFill flip="none" rotWithShape="1">
            <a:gsLst>
              <a:gs pos="100000">
                <a:schemeClr val="accent1"/>
              </a:gs>
              <a:gs pos="50000">
                <a:schemeClr val="accent3"/>
              </a:gs>
              <a:gs pos="0">
                <a:schemeClr val="accent1"/>
              </a:gs>
            </a:gsLst>
            <a:lin ang="6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3" name="Subtitle 2">
            <a:extLst>
              <a:ext uri="{FF2B5EF4-FFF2-40B4-BE49-F238E27FC236}">
                <a16:creationId xmlns:a16="http://schemas.microsoft.com/office/drawing/2014/main" id="{ABAA96DF-D700-7F98-428B-47853625DB20}"/>
              </a:ext>
              <a:ext uri="{C183D7F6-B498-43B3-948B-1728B52AA6E4}">
                <adec:decorative xmlns:adec="http://schemas.microsoft.com/office/drawing/2017/decorative" val="1"/>
              </a:ext>
            </a:extLst>
          </p:cNvPr>
          <p:cNvSpPr txBox="1">
            <a:spLocks/>
          </p:cNvSpPr>
          <p:nvPr/>
        </p:nvSpPr>
        <p:spPr>
          <a:xfrm>
            <a:off x="701749" y="6163808"/>
            <a:ext cx="10913290" cy="36134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MY"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410530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4DE0D1-999C-99F6-1D9D-DD93B9668489}"/>
            </a:ext>
          </a:extLst>
        </p:cNvPr>
        <p:cNvGrpSpPr/>
        <p:nvPr/>
      </p:nvGrpSpPr>
      <p:grpSpPr>
        <a:xfrm>
          <a:off x="0" y="0"/>
          <a:ext cx="0" cy="0"/>
          <a:chOff x="0" y="0"/>
          <a:chExt cx="0" cy="0"/>
        </a:xfrm>
      </p:grpSpPr>
      <p:sp>
        <p:nvSpPr>
          <p:cNvPr id="6" name="Title 1" descr="Slide 17 title: Perinatal Hepatitis B">
            <a:extLst>
              <a:ext uri="{FF2B5EF4-FFF2-40B4-BE49-F238E27FC236}">
                <a16:creationId xmlns:a16="http://schemas.microsoft.com/office/drawing/2014/main" id="{5C38DC6E-2AD9-4B99-113C-E6A21BB4DBA5}"/>
              </a:ext>
              <a:ext uri="{C183D7F6-B498-43B3-948B-1728B52AA6E4}">
                <adec:decorative xmlns:adec="http://schemas.microsoft.com/office/drawing/2017/decorative" val="0"/>
              </a:ext>
            </a:extLst>
          </p:cNvPr>
          <p:cNvSpPr txBox="1">
            <a:spLocks noGrp="1"/>
          </p:cNvSpPr>
          <p:nvPr>
            <p:ph type="title"/>
          </p:nvPr>
        </p:nvSpPr>
        <p:spPr>
          <a:xfrm>
            <a:off x="2884714" y="408393"/>
            <a:ext cx="6998208" cy="67786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dirty="0">
                <a:ln>
                  <a:noFill/>
                </a:ln>
                <a:solidFill>
                  <a:schemeClr val="bg2"/>
                </a:solidFill>
                <a:effectLst/>
                <a:uLnTx/>
                <a:uFillTx/>
                <a:latin typeface="Arial Black" panose="020B0A04020102020204" pitchFamily="34" charset="0"/>
                <a:ea typeface="+mj-ea"/>
                <a:cs typeface="+mj-cs"/>
              </a:rPr>
              <a:t>Perinatal Hepatitis B</a:t>
            </a:r>
            <a:br>
              <a:rPr kumimoji="0" lang="en-US" sz="3600" b="0" i="0" u="none" strike="noStrike" kern="1200" cap="none" spc="0" normalizeH="0" baseline="0" noProof="0" dirty="0">
                <a:ln>
                  <a:noFill/>
                </a:ln>
                <a:solidFill>
                  <a:schemeClr val="bg2"/>
                </a:solidFill>
                <a:effectLst/>
                <a:uLnTx/>
                <a:uFillTx/>
                <a:latin typeface="Arial Black" panose="020B0A04020102020204" pitchFamily="34" charset="0"/>
                <a:ea typeface="+mj-ea"/>
                <a:cs typeface="+mj-cs"/>
              </a:rPr>
            </a:br>
            <a:endParaRPr kumimoji="0" lang="en-US" sz="3600" b="0" i="0" u="none" strike="noStrike" kern="1200" cap="none" spc="0" normalizeH="0" baseline="0" noProof="0" dirty="0">
              <a:ln>
                <a:noFill/>
              </a:ln>
              <a:solidFill>
                <a:schemeClr val="bg2"/>
              </a:solidFill>
              <a:effectLst/>
              <a:uLnTx/>
              <a:uFillTx/>
              <a:latin typeface="Arial Black" panose="020B0A04020102020204" pitchFamily="34" charset="0"/>
              <a:ea typeface="+mj-ea"/>
              <a:cs typeface="+mj-cs"/>
            </a:endParaRPr>
          </a:p>
        </p:txBody>
      </p:sp>
      <p:sp>
        <p:nvSpPr>
          <p:cNvPr id="11" name="TextBox 3" descr="Hepatitis B virus (HBV) can be transmitted from mother to baby in utero.&#10;&#10; In 2023, there were 84 reported cases of HBsAG (Hepatitis B surface antigen) positive pregnant women; 77 among women previously diagnosed with HBV and 7 new diagnoses.&#10;&#10; This is almost a 17% increase from year 2022.&#10;&#10; One case of perinatal HBV transmission was reported in 2023.&#10;&#10;">
            <a:extLst>
              <a:ext uri="{FF2B5EF4-FFF2-40B4-BE49-F238E27FC236}">
                <a16:creationId xmlns:a16="http://schemas.microsoft.com/office/drawing/2014/main" id="{8FAE263A-9B45-4A64-D9E5-FDB1407C93EF}"/>
              </a:ext>
            </a:extLst>
          </p:cNvPr>
          <p:cNvSpPr txBox="1"/>
          <p:nvPr/>
        </p:nvSpPr>
        <p:spPr>
          <a:xfrm>
            <a:off x="585216" y="1473616"/>
            <a:ext cx="11106340" cy="378565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fontAlgn="base">
              <a:buFont typeface="Wingdings" panose="05000000000000000000" pitchFamily="2" charset="2"/>
              <a:buChar char="Ø"/>
            </a:pPr>
            <a:r>
              <a:rPr lang="en-US" sz="2400" dirty="0">
                <a:solidFill>
                  <a:schemeClr val="bg2"/>
                </a:solidFill>
                <a:latin typeface="Arial" panose="020B0604020202020204" pitchFamily="34" charset="0"/>
                <a:cs typeface="Arial" panose="020B0604020202020204" pitchFamily="34" charset="0"/>
              </a:rPr>
              <a:t> Hepatitis B virus (HBV) can be transmitted from mother to baby in utero.</a:t>
            </a:r>
          </a:p>
          <a:p>
            <a:pPr marL="342900" indent="-342900" fontAlgn="base">
              <a:buFont typeface="Wingdings" panose="05000000000000000000" pitchFamily="2" charset="2"/>
              <a:buChar char="Ø"/>
            </a:pPr>
            <a:endParaRPr lang="en-US" sz="2400" dirty="0">
              <a:solidFill>
                <a:schemeClr val="bg2"/>
              </a:solidFill>
              <a:latin typeface="Arial" panose="020B0604020202020204" pitchFamily="34" charset="0"/>
              <a:cs typeface="Arial" panose="020B0604020202020204" pitchFamily="34" charset="0"/>
            </a:endParaRPr>
          </a:p>
          <a:p>
            <a:pPr marL="342900" indent="-342900" fontAlgn="base">
              <a:buFont typeface="Wingdings" panose="05000000000000000000" pitchFamily="2" charset="2"/>
              <a:buChar char="Ø"/>
            </a:pPr>
            <a:r>
              <a:rPr lang="en-US" sz="2400" dirty="0">
                <a:solidFill>
                  <a:schemeClr val="bg2"/>
                </a:solidFill>
                <a:latin typeface="Arial" panose="020B0604020202020204" pitchFamily="34" charset="0"/>
                <a:cs typeface="Arial" panose="020B0604020202020204" pitchFamily="34" charset="0"/>
              </a:rPr>
              <a:t> In 2023, there were 84 reported cases of </a:t>
            </a:r>
            <a:r>
              <a:rPr lang="en-US" sz="2400" dirty="0" err="1">
                <a:solidFill>
                  <a:schemeClr val="bg2"/>
                </a:solidFill>
                <a:latin typeface="Arial" panose="020B0604020202020204" pitchFamily="34" charset="0"/>
                <a:cs typeface="Arial" panose="020B0604020202020204" pitchFamily="34" charset="0"/>
              </a:rPr>
              <a:t>HBsAG</a:t>
            </a:r>
            <a:r>
              <a:rPr lang="en-US" sz="2400" dirty="0">
                <a:solidFill>
                  <a:schemeClr val="bg2"/>
                </a:solidFill>
                <a:latin typeface="Arial" panose="020B0604020202020204" pitchFamily="34" charset="0"/>
                <a:cs typeface="Arial" panose="020B0604020202020204" pitchFamily="34" charset="0"/>
              </a:rPr>
              <a:t> (Hepatitis B surface antigen) positive pregnant women; 77 among women previously diagnosed with HBV and 7 new diagnoses.</a:t>
            </a:r>
          </a:p>
          <a:p>
            <a:pPr marL="342900" indent="-342900" fontAlgn="base">
              <a:buFont typeface="Wingdings" panose="05000000000000000000" pitchFamily="2" charset="2"/>
              <a:buChar char="Ø"/>
            </a:pPr>
            <a:endParaRPr lang="en-US" sz="2400" dirty="0">
              <a:solidFill>
                <a:schemeClr val="bg2"/>
              </a:solidFill>
              <a:latin typeface="Arial" panose="020B0604020202020204" pitchFamily="34" charset="0"/>
              <a:cs typeface="Arial" panose="020B0604020202020204" pitchFamily="34" charset="0"/>
            </a:endParaRPr>
          </a:p>
          <a:p>
            <a:pPr marL="342900" indent="-342900" fontAlgn="base">
              <a:buFont typeface="Wingdings" panose="05000000000000000000" pitchFamily="2" charset="2"/>
              <a:buChar char="Ø"/>
            </a:pPr>
            <a:r>
              <a:rPr lang="en-US" sz="2400" dirty="0">
                <a:solidFill>
                  <a:schemeClr val="bg2"/>
                </a:solidFill>
                <a:latin typeface="Arial" panose="020B0604020202020204" pitchFamily="34" charset="0"/>
                <a:cs typeface="Arial" panose="020B0604020202020204" pitchFamily="34" charset="0"/>
              </a:rPr>
              <a:t> This is almost a 17% increase from year 2022.</a:t>
            </a:r>
          </a:p>
          <a:p>
            <a:pPr marL="342900" indent="-342900" fontAlgn="base">
              <a:buFont typeface="Wingdings" panose="05000000000000000000" pitchFamily="2" charset="2"/>
              <a:buChar char="Ø"/>
            </a:pPr>
            <a:endParaRPr lang="en-US" sz="2400" dirty="0">
              <a:solidFill>
                <a:schemeClr val="bg2"/>
              </a:solidFill>
              <a:latin typeface="Arial" panose="020B0604020202020204" pitchFamily="34" charset="0"/>
              <a:cs typeface="Arial" panose="020B0604020202020204" pitchFamily="34" charset="0"/>
            </a:endParaRPr>
          </a:p>
          <a:p>
            <a:pPr marL="342900" indent="-342900" fontAlgn="base">
              <a:buFont typeface="Wingdings" panose="05000000000000000000" pitchFamily="2" charset="2"/>
              <a:buChar char="Ø"/>
            </a:pPr>
            <a:r>
              <a:rPr lang="en-US" sz="2400" dirty="0">
                <a:solidFill>
                  <a:schemeClr val="bg2"/>
                </a:solidFill>
                <a:latin typeface="Arial" panose="020B0604020202020204" pitchFamily="34" charset="0"/>
                <a:cs typeface="Arial" panose="020B0604020202020204" pitchFamily="34" charset="0"/>
              </a:rPr>
              <a:t> One case of perinatal HBV transmission was reported in 2023.</a:t>
            </a:r>
          </a:p>
          <a:p>
            <a:pPr fontAlgn="base"/>
            <a:r>
              <a:rPr lang="en-US" sz="2400" dirty="0">
                <a:solidFill>
                  <a:schemeClr val="bg2"/>
                </a:solidFill>
                <a:latin typeface="Arial" panose="020B0604020202020204" pitchFamily="34" charset="0"/>
                <a:cs typeface="Arial" panose="020B0604020202020204" pitchFamily="34" charset="0"/>
              </a:rPr>
              <a:t>                                             </a:t>
            </a:r>
          </a:p>
        </p:txBody>
      </p:sp>
      <p:pic>
        <p:nvPicPr>
          <p:cNvPr id="4" name="Picture 3">
            <a:extLst>
              <a:ext uri="{FF2B5EF4-FFF2-40B4-BE49-F238E27FC236}">
                <a16:creationId xmlns:a16="http://schemas.microsoft.com/office/drawing/2014/main" id="{0B6F76AD-526F-4132-CB25-B878E223C278}"/>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794081" y="629556"/>
            <a:ext cx="614390" cy="614390"/>
          </a:xfrm>
          <a:prstGeom prst="rect">
            <a:avLst/>
          </a:prstGeom>
        </p:spPr>
      </p:pic>
      <p:sp>
        <p:nvSpPr>
          <p:cNvPr id="2" name="Rectangle 1">
            <a:extLst>
              <a:ext uri="{FF2B5EF4-FFF2-40B4-BE49-F238E27FC236}">
                <a16:creationId xmlns:a16="http://schemas.microsoft.com/office/drawing/2014/main" id="{EC121D89-4746-7B1A-FC25-D7514FDEEA67}"/>
              </a:ext>
              <a:ext uri="{C183D7F6-B498-43B3-948B-1728B52AA6E4}">
                <adec:decorative xmlns:adec="http://schemas.microsoft.com/office/drawing/2017/decorative" val="1"/>
              </a:ext>
            </a:extLst>
          </p:cNvPr>
          <p:cNvSpPr/>
          <p:nvPr/>
        </p:nvSpPr>
        <p:spPr>
          <a:xfrm>
            <a:off x="0" y="6743700"/>
            <a:ext cx="12192000" cy="123177"/>
          </a:xfrm>
          <a:prstGeom prst="rect">
            <a:avLst/>
          </a:prstGeom>
          <a:gradFill flip="none" rotWithShape="1">
            <a:gsLst>
              <a:gs pos="100000">
                <a:schemeClr val="accent1"/>
              </a:gs>
              <a:gs pos="50000">
                <a:schemeClr val="accent3"/>
              </a:gs>
              <a:gs pos="0">
                <a:schemeClr val="accent1"/>
              </a:gs>
            </a:gsLst>
            <a:lin ang="6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Tree>
    <p:extLst>
      <p:ext uri="{BB962C8B-B14F-4D97-AF65-F5344CB8AC3E}">
        <p14:creationId xmlns:p14="http://schemas.microsoft.com/office/powerpoint/2010/main" val="13042431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46D4119-8D9B-A4BE-B8F7-0203CCFCBFDE}"/>
              </a:ext>
              <a:ext uri="{C183D7F6-B498-43B3-948B-1728B52AA6E4}">
                <adec:decorative xmlns:adec="http://schemas.microsoft.com/office/drawing/2017/decorative" val="1"/>
              </a:ext>
            </a:extLst>
          </p:cNvPr>
          <p:cNvSpPr/>
          <p:nvPr/>
        </p:nvSpPr>
        <p:spPr>
          <a:xfrm>
            <a:off x="508000" y="353271"/>
            <a:ext cx="11176000" cy="6151457"/>
          </a:xfrm>
          <a:prstGeom prst="rect">
            <a:avLst/>
          </a:prstGeom>
          <a:solidFill>
            <a:schemeClr val="bg1"/>
          </a:solidFill>
          <a:ln>
            <a:noFill/>
          </a:ln>
          <a:effectLst>
            <a:outerShdw blurRad="381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4"/>
            <a:endParaRPr lang="en-US" dirty="0"/>
          </a:p>
        </p:txBody>
      </p:sp>
      <p:sp>
        <p:nvSpPr>
          <p:cNvPr id="4" name="Title 1" descr="Slide 18 title: Central Region HBV Rates*, 2023">
            <a:extLst>
              <a:ext uri="{FF2B5EF4-FFF2-40B4-BE49-F238E27FC236}">
                <a16:creationId xmlns:a16="http://schemas.microsoft.com/office/drawing/2014/main" id="{7E028280-BFAB-9A5C-47A0-8F4073A7551F}"/>
              </a:ext>
            </a:extLst>
          </p:cNvPr>
          <p:cNvSpPr txBox="1">
            <a:spLocks noGrp="1"/>
          </p:cNvSpPr>
          <p:nvPr>
            <p:ph type="title"/>
          </p:nvPr>
        </p:nvSpPr>
        <p:spPr>
          <a:xfrm>
            <a:off x="1798444" y="484961"/>
            <a:ext cx="8995637" cy="5159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defRPr/>
            </a:pPr>
            <a:r>
              <a:rPr lang="en-US" sz="3600" dirty="0">
                <a:latin typeface="Arial Black" panose="020B0A04020102020204" pitchFamily="34" charset="0"/>
              </a:rPr>
              <a:t>Central Region HBV Rates*, 2023</a:t>
            </a:r>
            <a:endParaRPr kumimoji="0" lang="en-US" sz="3600" b="0" i="0" u="none" strike="noStrike" kern="1200" cap="none" spc="0" normalizeH="0" baseline="0" noProof="0" dirty="0">
              <a:ln>
                <a:noFill/>
              </a:ln>
              <a:solidFill>
                <a:schemeClr val="tx1"/>
              </a:solidFill>
              <a:effectLst/>
              <a:uLnTx/>
              <a:uFillTx/>
              <a:latin typeface="Arial Black" panose="020B0A04020102020204" pitchFamily="34" charset="0"/>
              <a:ea typeface="+mj-ea"/>
              <a:cs typeface="+mj-cs"/>
            </a:endParaRPr>
          </a:p>
        </p:txBody>
      </p:sp>
      <p:pic>
        <p:nvPicPr>
          <p:cNvPr id="10" name="Picture 9" descr="Map showing Missouri counties located in the Central Region.">
            <a:extLst>
              <a:ext uri="{FF2B5EF4-FFF2-40B4-BE49-F238E27FC236}">
                <a16:creationId xmlns:a16="http://schemas.microsoft.com/office/drawing/2014/main" id="{289132C4-E7C3-1920-ABC4-99D1C4135B26}"/>
              </a:ext>
            </a:extLst>
          </p:cNvPr>
          <p:cNvPicPr>
            <a:picLocks noChangeAspect="1"/>
          </p:cNvPicPr>
          <p:nvPr/>
        </p:nvPicPr>
        <p:blipFill>
          <a:blip r:embed="rId3"/>
          <a:stretch>
            <a:fillRect/>
          </a:stretch>
        </p:blipFill>
        <p:spPr>
          <a:xfrm>
            <a:off x="1574193" y="1337902"/>
            <a:ext cx="3013188" cy="1745288"/>
          </a:xfrm>
          <a:prstGeom prst="rect">
            <a:avLst/>
          </a:prstGeom>
        </p:spPr>
      </p:pic>
      <p:pic>
        <p:nvPicPr>
          <p:cNvPr id="15" name="Picture 14">
            <a:extLst>
              <a:ext uri="{FF2B5EF4-FFF2-40B4-BE49-F238E27FC236}">
                <a16:creationId xmlns:a16="http://schemas.microsoft.com/office/drawing/2014/main" id="{4210702D-7454-D0F2-BE6B-229051039969}"/>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94081" y="629556"/>
            <a:ext cx="614390" cy="614390"/>
          </a:xfrm>
          <a:prstGeom prst="rect">
            <a:avLst/>
          </a:prstGeom>
        </p:spPr>
      </p:pic>
      <p:graphicFrame>
        <p:nvGraphicFramePr>
          <p:cNvPr id="7" name="Chart 6" descr="Slide 18 Bar chart title: Central Region HBV Sex Rates&#10;Female: 2.5&#10;Male: 5.2">
            <a:extLst>
              <a:ext uri="{FF2B5EF4-FFF2-40B4-BE49-F238E27FC236}">
                <a16:creationId xmlns:a16="http://schemas.microsoft.com/office/drawing/2014/main" id="{E8AC3660-04E6-1658-E159-B05663579EF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931021545"/>
              </p:ext>
            </p:extLst>
          </p:nvPr>
        </p:nvGraphicFramePr>
        <p:xfrm>
          <a:off x="6878472" y="948244"/>
          <a:ext cx="4264276" cy="248075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1" name="Chart 10" descr="Slide 18 Bar chart title: Central Region HBV Age Group Rates&#10;&lt;2 - 24 0.0&#10;25-34    4.6&#10;35-44   8.6&#10;45-54   9.2&#10;55-64   5.2&#10;65+     3.0">
            <a:extLst>
              <a:ext uri="{FF2B5EF4-FFF2-40B4-BE49-F238E27FC236}">
                <a16:creationId xmlns:a16="http://schemas.microsoft.com/office/drawing/2014/main" id="{3A9BE0EB-1D55-74AB-1E03-B8549F6A398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679246667"/>
              </p:ext>
            </p:extLst>
          </p:nvPr>
        </p:nvGraphicFramePr>
        <p:xfrm>
          <a:off x="747777" y="3322162"/>
          <a:ext cx="5704799" cy="2681219"/>
        </p:xfrm>
        <a:graphic>
          <a:graphicData uri="http://schemas.openxmlformats.org/drawingml/2006/chart">
            <c:chart xmlns:c="http://schemas.openxmlformats.org/drawingml/2006/chart" xmlns:r="http://schemas.openxmlformats.org/officeDocument/2006/relationships" r:id="rId6"/>
          </a:graphicData>
        </a:graphic>
      </p:graphicFrame>
      <p:sp>
        <p:nvSpPr>
          <p:cNvPr id="6" name="Rectangle 5">
            <a:extLst>
              <a:ext uri="{FF2B5EF4-FFF2-40B4-BE49-F238E27FC236}">
                <a16:creationId xmlns:a16="http://schemas.microsoft.com/office/drawing/2014/main" id="{B68FF608-F9FC-F80F-3386-A10FA24E7126}"/>
              </a:ext>
              <a:ext uri="{C183D7F6-B498-43B3-948B-1728B52AA6E4}">
                <adec:decorative xmlns:adec="http://schemas.microsoft.com/office/drawing/2017/decorative" val="1"/>
              </a:ext>
            </a:extLst>
          </p:cNvPr>
          <p:cNvSpPr/>
          <p:nvPr/>
        </p:nvSpPr>
        <p:spPr>
          <a:xfrm>
            <a:off x="0" y="6743700"/>
            <a:ext cx="12192000" cy="123177"/>
          </a:xfrm>
          <a:prstGeom prst="rect">
            <a:avLst/>
          </a:prstGeom>
          <a:gradFill flip="none" rotWithShape="1">
            <a:gsLst>
              <a:gs pos="100000">
                <a:schemeClr val="accent1"/>
              </a:gs>
              <a:gs pos="50000">
                <a:schemeClr val="accent3"/>
              </a:gs>
              <a:gs pos="0">
                <a:schemeClr val="accent1"/>
              </a:gs>
            </a:gsLst>
            <a:lin ang="6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graphicFrame>
        <p:nvGraphicFramePr>
          <p:cNvPr id="3" name="Chart 2" descr="Slide 18 Bar chart: Central Region HBV Race Rates&#10;Black: 8.5&#10;Other: 15.4&#10;White 1.8">
            <a:extLst>
              <a:ext uri="{FF2B5EF4-FFF2-40B4-BE49-F238E27FC236}">
                <a16:creationId xmlns:a16="http://schemas.microsoft.com/office/drawing/2014/main" id="{DF096A40-D302-3CB4-A960-308E44EFBDB6}"/>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959749294"/>
              </p:ext>
            </p:extLst>
          </p:nvPr>
        </p:nvGraphicFramePr>
        <p:xfrm>
          <a:off x="6993828" y="3429000"/>
          <a:ext cx="4148920" cy="2480756"/>
        </p:xfrm>
        <a:graphic>
          <a:graphicData uri="http://schemas.openxmlformats.org/drawingml/2006/chart">
            <c:chart xmlns:c="http://schemas.openxmlformats.org/drawingml/2006/chart" xmlns:r="http://schemas.openxmlformats.org/officeDocument/2006/relationships" r:id="rId7"/>
          </a:graphicData>
        </a:graphic>
      </p:graphicFrame>
      <p:sp>
        <p:nvSpPr>
          <p:cNvPr id="9" name="TextBox 8" descr="Slide 19 footnote: Rates per 100,000 population. Race was reported in 77% of the HBV cases.&#10;&#10;Slide note: In the Central Region, the age group with the highest rates were the 45-54-year-olds. In the Central Region by sex, the female rate is 2.5; this is lower than the state rate of 4.8. The male rate is 5.2, which is lower than the state rate of 7.6. per 100,000 population. For race, the identification of other has the highest rate in the Central Region at 15.4, followed by Black at 8.5, and White at 1.8 per 100,000 population. [Statewide rates Other: 23.5, Black: 10.9, White 2.5.]&#10;">
            <a:extLst>
              <a:ext uri="{FF2B5EF4-FFF2-40B4-BE49-F238E27FC236}">
                <a16:creationId xmlns:a16="http://schemas.microsoft.com/office/drawing/2014/main" id="{BC428DA3-EE2C-BA1B-1961-E7AE9DB00D2E}"/>
              </a:ext>
            </a:extLst>
          </p:cNvPr>
          <p:cNvSpPr txBox="1"/>
          <p:nvPr/>
        </p:nvSpPr>
        <p:spPr>
          <a:xfrm>
            <a:off x="863219" y="6084778"/>
            <a:ext cx="8922226" cy="338554"/>
          </a:xfrm>
          <a:prstGeom prst="rect">
            <a:avLst/>
          </a:prstGeom>
          <a:noFill/>
        </p:spPr>
        <p:txBody>
          <a:bodyPr wrap="square" rtlCol="0">
            <a:spAutoFit/>
          </a:bodyPr>
          <a:lstStyle/>
          <a:p>
            <a:r>
              <a:rPr lang="en-US" sz="1600" dirty="0"/>
              <a:t>*Rates per 100,000 population. </a:t>
            </a:r>
            <a:r>
              <a:rPr lang="en-US" sz="1600" dirty="0">
                <a:latin typeface="Arial" panose="020B0604020202020204" pitchFamily="34" charset="0"/>
                <a:ea typeface="Open Sans SemiBold" panose="020B0706030804020204" pitchFamily="34" charset="0"/>
                <a:cs typeface="Arial" panose="020B0604020202020204" pitchFamily="34" charset="0"/>
              </a:rPr>
              <a:t>Race was reported in 77% of the HBV cases.</a:t>
            </a:r>
            <a:endParaRPr lang="en-US" sz="1600" dirty="0"/>
          </a:p>
        </p:txBody>
      </p:sp>
    </p:spTree>
    <p:extLst>
      <p:ext uri="{BB962C8B-B14F-4D97-AF65-F5344CB8AC3E}">
        <p14:creationId xmlns:p14="http://schemas.microsoft.com/office/powerpoint/2010/main" val="2175806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BD0BDD-6297-F6D9-924C-954A0D8CEB90}"/>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C486701B-54B1-2189-5673-04BF1A34AC37}"/>
              </a:ext>
              <a:ext uri="{C183D7F6-B498-43B3-948B-1728B52AA6E4}">
                <adec:decorative xmlns:adec="http://schemas.microsoft.com/office/drawing/2017/decorative" val="1"/>
              </a:ext>
            </a:extLst>
          </p:cNvPr>
          <p:cNvSpPr/>
          <p:nvPr/>
        </p:nvSpPr>
        <p:spPr>
          <a:xfrm>
            <a:off x="508000" y="353271"/>
            <a:ext cx="11176000" cy="6151457"/>
          </a:xfrm>
          <a:prstGeom prst="rect">
            <a:avLst/>
          </a:prstGeom>
          <a:solidFill>
            <a:schemeClr val="bg1"/>
          </a:solidFill>
          <a:ln>
            <a:noFill/>
          </a:ln>
          <a:effectLst>
            <a:outerShdw blurRad="381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4"/>
            <a:endParaRPr lang="en-US" dirty="0"/>
          </a:p>
        </p:txBody>
      </p:sp>
      <p:sp>
        <p:nvSpPr>
          <p:cNvPr id="4" name="Title 1" descr="Slide 19 Title: Kansas City Region HBV Rates*, 2023">
            <a:extLst>
              <a:ext uri="{FF2B5EF4-FFF2-40B4-BE49-F238E27FC236}">
                <a16:creationId xmlns:a16="http://schemas.microsoft.com/office/drawing/2014/main" id="{60A6B950-8637-6D11-4E6C-84865043D963}"/>
              </a:ext>
            </a:extLst>
          </p:cNvPr>
          <p:cNvSpPr txBox="1">
            <a:spLocks noGrp="1"/>
          </p:cNvSpPr>
          <p:nvPr>
            <p:ph type="title"/>
          </p:nvPr>
        </p:nvSpPr>
        <p:spPr>
          <a:xfrm>
            <a:off x="863219" y="403012"/>
            <a:ext cx="10279529" cy="5159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defRPr/>
            </a:pPr>
            <a:r>
              <a:rPr lang="en-US" sz="3600" dirty="0">
                <a:latin typeface="Arial Black" panose="020B0A04020102020204" pitchFamily="34" charset="0"/>
              </a:rPr>
              <a:t>Kansas City Region HBV Rates*, 2023</a:t>
            </a:r>
            <a:endParaRPr kumimoji="0" lang="en-US" sz="3600" b="0" i="0" u="none" strike="noStrike" kern="1200" cap="none" spc="0" normalizeH="0" baseline="0" noProof="0" dirty="0">
              <a:ln>
                <a:noFill/>
              </a:ln>
              <a:solidFill>
                <a:schemeClr val="tx1"/>
              </a:solidFill>
              <a:effectLst/>
              <a:uLnTx/>
              <a:uFillTx/>
              <a:latin typeface="Arial Black" panose="020B0A04020102020204" pitchFamily="34" charset="0"/>
              <a:ea typeface="+mj-ea"/>
              <a:cs typeface="+mj-cs"/>
            </a:endParaRPr>
          </a:p>
        </p:txBody>
      </p:sp>
      <p:pic>
        <p:nvPicPr>
          <p:cNvPr id="15" name="Picture 14">
            <a:extLst>
              <a:ext uri="{FF2B5EF4-FFF2-40B4-BE49-F238E27FC236}">
                <a16:creationId xmlns:a16="http://schemas.microsoft.com/office/drawing/2014/main" id="{9A7090AE-9A6A-F610-743B-B78689FD78D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94081" y="629556"/>
            <a:ext cx="614390" cy="614390"/>
          </a:xfrm>
          <a:prstGeom prst="rect">
            <a:avLst/>
          </a:prstGeom>
        </p:spPr>
      </p:pic>
      <p:pic>
        <p:nvPicPr>
          <p:cNvPr id="10" name="Picture 9" descr="Map showing Missouri counties in the Kansas City Region.">
            <a:extLst>
              <a:ext uri="{FF2B5EF4-FFF2-40B4-BE49-F238E27FC236}">
                <a16:creationId xmlns:a16="http://schemas.microsoft.com/office/drawing/2014/main" id="{CB31612E-C891-873F-5FE0-EA7D5A86D33D}"/>
              </a:ext>
            </a:extLst>
          </p:cNvPr>
          <p:cNvPicPr>
            <a:picLocks noChangeAspect="1"/>
          </p:cNvPicPr>
          <p:nvPr/>
        </p:nvPicPr>
        <p:blipFill>
          <a:blip r:embed="rId4"/>
          <a:stretch>
            <a:fillRect/>
          </a:stretch>
        </p:blipFill>
        <p:spPr>
          <a:xfrm>
            <a:off x="2204980" y="1017864"/>
            <a:ext cx="2297374" cy="2240419"/>
          </a:xfrm>
          <a:prstGeom prst="rect">
            <a:avLst/>
          </a:prstGeom>
        </p:spPr>
      </p:pic>
      <p:graphicFrame>
        <p:nvGraphicFramePr>
          <p:cNvPr id="7" name="Chart 6" descr="Bar chart title: Kansas City Region HBV  Sex Rates&#10;Female: 5.7&#10;Male: 8.8">
            <a:extLst>
              <a:ext uri="{FF2B5EF4-FFF2-40B4-BE49-F238E27FC236}">
                <a16:creationId xmlns:a16="http://schemas.microsoft.com/office/drawing/2014/main" id="{3E3D4049-35B3-332F-8831-0DFCFC7A1307}"/>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322018878"/>
              </p:ext>
            </p:extLst>
          </p:nvPr>
        </p:nvGraphicFramePr>
        <p:xfrm>
          <a:off x="6878472" y="948244"/>
          <a:ext cx="4264276" cy="248075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1" name="Chart 10" descr="Bar chart title: Kansas City Region HBV Age Group Rates&#10;&lt;2 - 18 0.0&#10;18-24   2.2&#10;25-34   7.7&#10;35-44   8.1&#10;45-54  16.5&#10;55-64  12.0&#10;65+      8.7">
            <a:extLst>
              <a:ext uri="{FF2B5EF4-FFF2-40B4-BE49-F238E27FC236}">
                <a16:creationId xmlns:a16="http://schemas.microsoft.com/office/drawing/2014/main" id="{AFD50832-7382-1167-3CC0-B39B75B75BB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65324816"/>
              </p:ext>
            </p:extLst>
          </p:nvPr>
        </p:nvGraphicFramePr>
        <p:xfrm>
          <a:off x="747777" y="3322162"/>
          <a:ext cx="5704799" cy="2681219"/>
        </p:xfrm>
        <a:graphic>
          <a:graphicData uri="http://schemas.openxmlformats.org/drawingml/2006/chart">
            <c:chart xmlns:c="http://schemas.openxmlformats.org/drawingml/2006/chart" xmlns:r="http://schemas.openxmlformats.org/officeDocument/2006/relationships" r:id="rId6"/>
          </a:graphicData>
        </a:graphic>
      </p:graphicFrame>
      <p:sp>
        <p:nvSpPr>
          <p:cNvPr id="6" name="Rectangle 5">
            <a:extLst>
              <a:ext uri="{FF2B5EF4-FFF2-40B4-BE49-F238E27FC236}">
                <a16:creationId xmlns:a16="http://schemas.microsoft.com/office/drawing/2014/main" id="{445BB032-4C0E-D21B-CC6C-05C491E06A6C}"/>
              </a:ext>
              <a:ext uri="{C183D7F6-B498-43B3-948B-1728B52AA6E4}">
                <adec:decorative xmlns:adec="http://schemas.microsoft.com/office/drawing/2017/decorative" val="1"/>
              </a:ext>
            </a:extLst>
          </p:cNvPr>
          <p:cNvSpPr/>
          <p:nvPr/>
        </p:nvSpPr>
        <p:spPr>
          <a:xfrm>
            <a:off x="0" y="6743700"/>
            <a:ext cx="12192000" cy="123177"/>
          </a:xfrm>
          <a:prstGeom prst="rect">
            <a:avLst/>
          </a:prstGeom>
          <a:gradFill flip="none" rotWithShape="1">
            <a:gsLst>
              <a:gs pos="100000">
                <a:schemeClr val="accent1"/>
              </a:gs>
              <a:gs pos="50000">
                <a:schemeClr val="accent3"/>
              </a:gs>
              <a:gs pos="0">
                <a:schemeClr val="accent1"/>
              </a:gs>
            </a:gsLst>
            <a:lin ang="6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graphicFrame>
        <p:nvGraphicFramePr>
          <p:cNvPr id="3" name="Chart 2" descr="Bar chart: Kansas City Region HBV Race Rates&#10;Black: 7.8&#10;Other: 34.7&#10;White 2.9">
            <a:extLst>
              <a:ext uri="{FF2B5EF4-FFF2-40B4-BE49-F238E27FC236}">
                <a16:creationId xmlns:a16="http://schemas.microsoft.com/office/drawing/2014/main" id="{24E79295-7D8F-9574-0978-B2ED6E70DE4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868795805"/>
              </p:ext>
            </p:extLst>
          </p:nvPr>
        </p:nvGraphicFramePr>
        <p:xfrm>
          <a:off x="6993828" y="3429000"/>
          <a:ext cx="4148920" cy="2480756"/>
        </p:xfrm>
        <a:graphic>
          <a:graphicData uri="http://schemas.openxmlformats.org/drawingml/2006/chart">
            <c:chart xmlns:c="http://schemas.openxmlformats.org/drawingml/2006/chart" xmlns:r="http://schemas.openxmlformats.org/officeDocument/2006/relationships" r:id="rId7"/>
          </a:graphicData>
        </a:graphic>
      </p:graphicFrame>
      <p:sp>
        <p:nvSpPr>
          <p:cNvPr id="9" name="TextBox 8" descr="Slide 20 footnote: Rates per 100,000 population. Race was reported in 77% of the HBV cases.&#10;&#10;Slide note: In the Kansas City Region, the age group with the highest rates were the 45-54-year-olds. For the Kansas City Region by sex, the female rate of 5.7 is higher than the state rate of 4.8. The male rate is 8.8, which is higher than the state rate of 7.6. per 100,000 population. For race, the identification of other has the highest rate in the Kansas City Region at 34.7, followed by Black at 7.8, and White at 2.9 per 100,000 population. [Statewide rates Other: 23.5, Black: 10.9, White 2.5.]&#10;">
            <a:extLst>
              <a:ext uri="{FF2B5EF4-FFF2-40B4-BE49-F238E27FC236}">
                <a16:creationId xmlns:a16="http://schemas.microsoft.com/office/drawing/2014/main" id="{6AB1FD4F-AF05-71F0-55C9-7A990430846E}"/>
              </a:ext>
            </a:extLst>
          </p:cNvPr>
          <p:cNvSpPr txBox="1"/>
          <p:nvPr/>
        </p:nvSpPr>
        <p:spPr>
          <a:xfrm>
            <a:off x="863219" y="6084778"/>
            <a:ext cx="7598393" cy="338554"/>
          </a:xfrm>
          <a:prstGeom prst="rect">
            <a:avLst/>
          </a:prstGeom>
          <a:noFill/>
        </p:spPr>
        <p:txBody>
          <a:bodyPr wrap="square" rtlCol="0">
            <a:spAutoFit/>
          </a:bodyPr>
          <a:lstStyle/>
          <a:p>
            <a:r>
              <a:rPr lang="en-US" sz="1600" dirty="0"/>
              <a:t>*Rates per 100,000 population. </a:t>
            </a:r>
            <a:r>
              <a:rPr lang="en-US" sz="1600" dirty="0">
                <a:latin typeface="Arial" panose="020B0604020202020204" pitchFamily="34" charset="0"/>
                <a:ea typeface="Open Sans SemiBold" panose="020B0706030804020204" pitchFamily="34" charset="0"/>
                <a:cs typeface="Arial" panose="020B0604020202020204" pitchFamily="34" charset="0"/>
              </a:rPr>
              <a:t>Race was reported in 77% of the HBV cases.</a:t>
            </a:r>
            <a:r>
              <a:rPr lang="en-US" sz="1600" dirty="0"/>
              <a:t> </a:t>
            </a:r>
          </a:p>
        </p:txBody>
      </p:sp>
    </p:spTree>
    <p:extLst>
      <p:ext uri="{BB962C8B-B14F-4D97-AF65-F5344CB8AC3E}">
        <p14:creationId xmlns:p14="http://schemas.microsoft.com/office/powerpoint/2010/main" val="21048979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100000">
              <a:schemeClr val="accent2"/>
            </a:gs>
            <a:gs pos="57000">
              <a:schemeClr val="tx2"/>
            </a:gs>
          </a:gsLst>
          <a:lin ang="5400000" scaled="0"/>
        </a:gra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F4C4FA5-6FE8-6225-EA12-BFA02A7727AB}"/>
              </a:ext>
              <a:ext uri="{C183D7F6-B498-43B3-948B-1728B52AA6E4}">
                <adec:decorative xmlns:adec="http://schemas.microsoft.com/office/drawing/2017/decorative" val="1"/>
              </a:ext>
            </a:extLst>
          </p:cNvPr>
          <p:cNvSpPr>
            <a:spLocks/>
          </p:cNvSpPr>
          <p:nvPr/>
        </p:nvSpPr>
        <p:spPr>
          <a:xfrm>
            <a:off x="76200" y="0"/>
            <a:ext cx="12192000" cy="6858000"/>
          </a:xfrm>
          <a:prstGeom prst="rect">
            <a:avLst/>
          </a:prstGeom>
          <a:gradFill flip="none" rotWithShape="1">
            <a:gsLst>
              <a:gs pos="100000">
                <a:schemeClr val="tx1"/>
              </a:gs>
              <a:gs pos="0">
                <a:schemeClr val="accent2"/>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a:t>6+++++</a:t>
            </a:r>
          </a:p>
        </p:txBody>
      </p:sp>
      <p:cxnSp>
        <p:nvCxnSpPr>
          <p:cNvPr id="8" name="Straight Connector 7">
            <a:extLst>
              <a:ext uri="{FF2B5EF4-FFF2-40B4-BE49-F238E27FC236}">
                <a16:creationId xmlns:a16="http://schemas.microsoft.com/office/drawing/2014/main" id="{37DAC8CE-6138-5249-D8BC-379B6A7AACFA}"/>
              </a:ext>
              <a:ext uri="{C183D7F6-B498-43B3-948B-1728B52AA6E4}">
                <adec:decorative xmlns:adec="http://schemas.microsoft.com/office/drawing/2017/decorative" val="1"/>
              </a:ext>
            </a:extLst>
          </p:cNvPr>
          <p:cNvCxnSpPr>
            <a:cxnSpLocks/>
          </p:cNvCxnSpPr>
          <p:nvPr/>
        </p:nvCxnSpPr>
        <p:spPr>
          <a:xfrm>
            <a:off x="2460171" y="4988849"/>
            <a:ext cx="72390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F079711B-1119-518D-146C-194505F6C0FA}"/>
              </a:ext>
              <a:ext uri="{C183D7F6-B498-43B3-948B-1728B52AA6E4}">
                <adec:decorative xmlns:adec="http://schemas.microsoft.com/office/drawing/2017/decorative" val="1"/>
              </a:ext>
            </a:extLst>
          </p:cNvPr>
          <p:cNvSpPr>
            <a:spLocks/>
          </p:cNvSpPr>
          <p:nvPr/>
        </p:nvSpPr>
        <p:spPr>
          <a:xfrm>
            <a:off x="609601" y="1120588"/>
            <a:ext cx="10972798" cy="5171355"/>
          </a:xfrm>
          <a:prstGeom prst="rect">
            <a:avLst/>
          </a:prstGeom>
          <a:solidFill>
            <a:schemeClr val="bg1"/>
          </a:solidFill>
          <a:ln w="19050">
            <a:noFill/>
          </a:ln>
          <a:effectLst>
            <a:outerShdw blurRad="381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dirty="0"/>
          </a:p>
        </p:txBody>
      </p:sp>
      <p:cxnSp>
        <p:nvCxnSpPr>
          <p:cNvPr id="11" name="Straight Connector 10">
            <a:extLst>
              <a:ext uri="{FF2B5EF4-FFF2-40B4-BE49-F238E27FC236}">
                <a16:creationId xmlns:a16="http://schemas.microsoft.com/office/drawing/2014/main" id="{EC2FBAC0-748E-A5BF-37B4-49BF8A3EB5A3}"/>
              </a:ext>
              <a:ext uri="{C183D7F6-B498-43B3-948B-1728B52AA6E4}">
                <adec:decorative xmlns:adec="http://schemas.microsoft.com/office/drawing/2017/decorative" val="1"/>
              </a:ext>
            </a:extLst>
          </p:cNvPr>
          <p:cNvCxnSpPr>
            <a:cxnSpLocks/>
          </p:cNvCxnSpPr>
          <p:nvPr/>
        </p:nvCxnSpPr>
        <p:spPr>
          <a:xfrm>
            <a:off x="2599124" y="4988849"/>
            <a:ext cx="72390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0" name="Picture 9" descr="Slide 2 Picture Missouri Department of Health and Senior Services Logo">
            <a:extLst>
              <a:ext uri="{FF2B5EF4-FFF2-40B4-BE49-F238E27FC236}">
                <a16:creationId xmlns:a16="http://schemas.microsoft.com/office/drawing/2014/main" id="{F0F7664E-614B-89C8-AA31-31F249C4467E}"/>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2888" y="59532"/>
            <a:ext cx="3626224" cy="3626224"/>
          </a:xfrm>
          <a:prstGeom prst="rect">
            <a:avLst/>
          </a:prstGeom>
        </p:spPr>
      </p:pic>
      <p:sp>
        <p:nvSpPr>
          <p:cNvPr id="23" name="Title 22" descr="Slide 2 Title: Hepatitis B and C">
            <a:extLst>
              <a:ext uri="{FF2B5EF4-FFF2-40B4-BE49-F238E27FC236}">
                <a16:creationId xmlns:a16="http://schemas.microsoft.com/office/drawing/2014/main" id="{52632516-A496-3533-E04E-FB2877314D1E}"/>
              </a:ext>
              <a:ext uri="{C183D7F6-B498-43B3-948B-1728B52AA6E4}">
                <adec:decorative xmlns:adec="http://schemas.microsoft.com/office/drawing/2017/decorative" val="0"/>
              </a:ext>
            </a:extLst>
          </p:cNvPr>
          <p:cNvSpPr txBox="1">
            <a:spLocks noGrp="1"/>
          </p:cNvSpPr>
          <p:nvPr>
            <p:ph type="title" idx="4294967295"/>
          </p:nvPr>
        </p:nvSpPr>
        <p:spPr>
          <a:xfrm>
            <a:off x="821871" y="3685757"/>
            <a:ext cx="10515600" cy="96752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chemeClr val="tx1"/>
                </a:solidFill>
                <a:effectLst/>
                <a:uLnTx/>
                <a:uFillTx/>
                <a:latin typeface="+mj-lt"/>
                <a:ea typeface="+mj-ea"/>
                <a:cs typeface="+mj-cs"/>
              </a:rPr>
              <a:t>Hepatitis B and C </a:t>
            </a:r>
          </a:p>
        </p:txBody>
      </p:sp>
      <p:sp>
        <p:nvSpPr>
          <p:cNvPr id="25" name="Text Placeholder 24" descr="Subtitle: 2023 in Review">
            <a:extLst>
              <a:ext uri="{FF2B5EF4-FFF2-40B4-BE49-F238E27FC236}">
                <a16:creationId xmlns:a16="http://schemas.microsoft.com/office/drawing/2014/main" id="{AB144D89-5EF4-30F3-79D9-1F16BF8BEA01}"/>
              </a:ext>
            </a:extLst>
          </p:cNvPr>
          <p:cNvSpPr txBox="1">
            <a:spLocks/>
          </p:cNvSpPr>
          <p:nvPr/>
        </p:nvSpPr>
        <p:spPr>
          <a:xfrm>
            <a:off x="4490453" y="4503654"/>
            <a:ext cx="3211093" cy="335569"/>
          </a:xfrm>
          <a:prstGeom prst="rect">
            <a:avLst/>
          </a:prstGeom>
        </p:spPr>
        <p:txBody>
          <a:bodyPr>
            <a:noAutofit/>
          </a:bodyPr>
          <a:lstStyle>
            <a:lvl1pPr marL="0" indent="0" algn="ctr" defTabSz="914400"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0"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0" indent="0" algn="ctr" defTabSz="914400" rtl="0" eaLnBrk="1" latinLnBrk="0" hangingPunct="1">
              <a:lnSpc>
                <a:spcPct val="90000"/>
              </a:lnSpc>
              <a:spcBef>
                <a:spcPts val="500"/>
              </a:spcBef>
              <a:buFont typeface="Arial" panose="020B0604020202020204" pitchFamily="34" charset="0"/>
              <a:buNone/>
              <a:defRPr sz="1800" b="0" kern="1200">
                <a:solidFill>
                  <a:schemeClr val="tx1"/>
                </a:solidFill>
                <a:latin typeface="+mn-lt"/>
                <a:ea typeface="+mn-ea"/>
                <a:cs typeface="+mn-cs"/>
              </a:defRPr>
            </a:lvl4pPr>
            <a:lvl5pPr marL="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t>2023 in Review</a:t>
            </a:r>
          </a:p>
        </p:txBody>
      </p:sp>
      <p:sp>
        <p:nvSpPr>
          <p:cNvPr id="31" name="Text Placeholder 30" descr="Subtitle: Office of Epidemiology">
            <a:extLst>
              <a:ext uri="{FF2B5EF4-FFF2-40B4-BE49-F238E27FC236}">
                <a16:creationId xmlns:a16="http://schemas.microsoft.com/office/drawing/2014/main" id="{031D9FDF-D078-0D09-8DBA-6BD7D91FFDF9}"/>
              </a:ext>
            </a:extLst>
          </p:cNvPr>
          <p:cNvSpPr txBox="1">
            <a:spLocks/>
          </p:cNvSpPr>
          <p:nvPr/>
        </p:nvSpPr>
        <p:spPr>
          <a:xfrm>
            <a:off x="3756818" y="5117177"/>
            <a:ext cx="4678362" cy="394935"/>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0"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0" indent="0" algn="ctr" defTabSz="914400" rtl="0" eaLnBrk="1" latinLnBrk="0" hangingPunct="1">
              <a:lnSpc>
                <a:spcPct val="90000"/>
              </a:lnSpc>
              <a:spcBef>
                <a:spcPts val="500"/>
              </a:spcBef>
              <a:buFont typeface="Arial" panose="020B0604020202020204" pitchFamily="34" charset="0"/>
              <a:buNone/>
              <a:defRPr sz="1800" b="0" kern="1200">
                <a:solidFill>
                  <a:schemeClr val="tx1"/>
                </a:solidFill>
                <a:latin typeface="+mn-lt"/>
                <a:ea typeface="+mn-ea"/>
                <a:cs typeface="+mn-cs"/>
              </a:defRPr>
            </a:lvl4pPr>
            <a:lvl5pPr marL="0" indent="0" algn="ctr" defTabSz="914400" rtl="0" eaLnBrk="1" latinLnBrk="0" hangingPunct="1">
              <a:lnSpc>
                <a:spcPct val="90000"/>
              </a:lnSpc>
              <a:spcBef>
                <a:spcPts val="500"/>
              </a:spcBef>
              <a:buFont typeface="Arial" panose="020B0604020202020204" pitchFamily="34" charset="0"/>
              <a:buNone/>
              <a:defRPr sz="16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4"/>
            <a:r>
              <a:rPr lang="en-US" sz="2800" dirty="0"/>
              <a:t>Office of Epidemiology</a:t>
            </a:r>
          </a:p>
        </p:txBody>
      </p:sp>
      <p:sp>
        <p:nvSpPr>
          <p:cNvPr id="32" name="Text Placeholder 30" descr="Subtitle: Division of Community Public Health">
            <a:extLst>
              <a:ext uri="{FF2B5EF4-FFF2-40B4-BE49-F238E27FC236}">
                <a16:creationId xmlns:a16="http://schemas.microsoft.com/office/drawing/2014/main" id="{C5649463-8919-7C23-5676-882D4963EAE8}"/>
              </a:ext>
              <a:ext uri="{C183D7F6-B498-43B3-948B-1728B52AA6E4}">
                <adec:decorative xmlns:adec="http://schemas.microsoft.com/office/drawing/2017/decorative" val="0"/>
              </a:ext>
            </a:extLst>
          </p:cNvPr>
          <p:cNvSpPr txBox="1">
            <a:spLocks/>
          </p:cNvSpPr>
          <p:nvPr/>
        </p:nvSpPr>
        <p:spPr>
          <a:xfrm>
            <a:off x="2860044" y="5539944"/>
            <a:ext cx="6471910" cy="394935"/>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0"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0" indent="0" algn="ctr" defTabSz="914400" rtl="0" eaLnBrk="1" latinLnBrk="0" hangingPunct="1">
              <a:lnSpc>
                <a:spcPct val="90000"/>
              </a:lnSpc>
              <a:spcBef>
                <a:spcPts val="500"/>
              </a:spcBef>
              <a:buFont typeface="Arial" panose="020B0604020202020204" pitchFamily="34" charset="0"/>
              <a:buNone/>
              <a:defRPr sz="1800" b="0" kern="1200">
                <a:solidFill>
                  <a:schemeClr val="tx1"/>
                </a:solidFill>
                <a:latin typeface="+mn-lt"/>
                <a:ea typeface="+mn-ea"/>
                <a:cs typeface="+mn-cs"/>
              </a:defRPr>
            </a:lvl4pPr>
            <a:lvl5pPr marL="0" indent="0" algn="ctr" defTabSz="914400" rtl="0" eaLnBrk="1" latinLnBrk="0" hangingPunct="1">
              <a:lnSpc>
                <a:spcPct val="90000"/>
              </a:lnSpc>
              <a:spcBef>
                <a:spcPts val="500"/>
              </a:spcBef>
              <a:buFont typeface="Arial" panose="020B0604020202020204" pitchFamily="34" charset="0"/>
              <a:buNone/>
              <a:defRPr sz="16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4"/>
            <a:r>
              <a:rPr lang="en-US" sz="2800" dirty="0"/>
              <a:t>Division of Community Public Health </a:t>
            </a:r>
          </a:p>
          <a:p>
            <a:pPr lvl="4"/>
            <a:endParaRPr lang="en-US" sz="2800" dirty="0"/>
          </a:p>
        </p:txBody>
      </p:sp>
    </p:spTree>
    <p:extLst>
      <p:ext uri="{BB962C8B-B14F-4D97-AF65-F5344CB8AC3E}">
        <p14:creationId xmlns:p14="http://schemas.microsoft.com/office/powerpoint/2010/main" val="29854462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C86085-3C11-B42B-F887-064395540E18}"/>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DEDCCBCE-11A3-A75B-0CE1-AA2600A60D2E}"/>
              </a:ext>
              <a:ext uri="{C183D7F6-B498-43B3-948B-1728B52AA6E4}">
                <adec:decorative xmlns:adec="http://schemas.microsoft.com/office/drawing/2017/decorative" val="1"/>
              </a:ext>
            </a:extLst>
          </p:cNvPr>
          <p:cNvSpPr/>
          <p:nvPr/>
        </p:nvSpPr>
        <p:spPr>
          <a:xfrm>
            <a:off x="508000" y="353271"/>
            <a:ext cx="11176000" cy="6151457"/>
          </a:xfrm>
          <a:prstGeom prst="rect">
            <a:avLst/>
          </a:prstGeom>
          <a:solidFill>
            <a:schemeClr val="bg1"/>
          </a:solidFill>
          <a:ln>
            <a:noFill/>
          </a:ln>
          <a:effectLst>
            <a:outerShdw blurRad="381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4"/>
            <a:endParaRPr lang="en-US" dirty="0"/>
          </a:p>
        </p:txBody>
      </p:sp>
      <p:sp>
        <p:nvSpPr>
          <p:cNvPr id="4" name="Title 1" descr="Slide 20 Title: Northwest Region HBV Rates*, 2023">
            <a:extLst>
              <a:ext uri="{FF2B5EF4-FFF2-40B4-BE49-F238E27FC236}">
                <a16:creationId xmlns:a16="http://schemas.microsoft.com/office/drawing/2014/main" id="{33872F62-99EA-F3AE-3739-5164CABB8CCE}"/>
              </a:ext>
            </a:extLst>
          </p:cNvPr>
          <p:cNvSpPr txBox="1">
            <a:spLocks noGrp="1"/>
          </p:cNvSpPr>
          <p:nvPr>
            <p:ph type="title"/>
          </p:nvPr>
        </p:nvSpPr>
        <p:spPr>
          <a:xfrm>
            <a:off x="1241947" y="403012"/>
            <a:ext cx="9900802" cy="5159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defRPr/>
            </a:pPr>
            <a:r>
              <a:rPr lang="en-US" sz="3600" dirty="0">
                <a:latin typeface="Arial Black" panose="020B0A04020102020204" pitchFamily="34" charset="0"/>
              </a:rPr>
              <a:t>Northwest Region HBV Rates*, 2023</a:t>
            </a:r>
            <a:endParaRPr kumimoji="0" lang="en-US" sz="3600" b="0" i="0" u="none" strike="noStrike" kern="1200" cap="none" spc="0" normalizeH="0" baseline="0" noProof="0" dirty="0">
              <a:ln>
                <a:noFill/>
              </a:ln>
              <a:solidFill>
                <a:schemeClr val="tx1"/>
              </a:solidFill>
              <a:effectLst/>
              <a:uLnTx/>
              <a:uFillTx/>
              <a:latin typeface="Arial Black" panose="020B0A04020102020204" pitchFamily="34" charset="0"/>
              <a:ea typeface="+mj-ea"/>
              <a:cs typeface="+mj-cs"/>
            </a:endParaRPr>
          </a:p>
        </p:txBody>
      </p:sp>
      <p:pic>
        <p:nvPicPr>
          <p:cNvPr id="10" name="Picture 9" descr="Map showing Missouri counties in the Northwest Region.">
            <a:extLst>
              <a:ext uri="{FF2B5EF4-FFF2-40B4-BE49-F238E27FC236}">
                <a16:creationId xmlns:a16="http://schemas.microsoft.com/office/drawing/2014/main" id="{EB221E84-EF78-CDE8-5116-DFBDF718E7D4}"/>
              </a:ext>
            </a:extLst>
          </p:cNvPr>
          <p:cNvPicPr>
            <a:picLocks noChangeAspect="1"/>
          </p:cNvPicPr>
          <p:nvPr/>
        </p:nvPicPr>
        <p:blipFill>
          <a:blip r:embed="rId3"/>
          <a:stretch>
            <a:fillRect/>
          </a:stretch>
        </p:blipFill>
        <p:spPr>
          <a:xfrm>
            <a:off x="2419644" y="1262626"/>
            <a:ext cx="2361063" cy="1936517"/>
          </a:xfrm>
          <a:prstGeom prst="rect">
            <a:avLst/>
          </a:prstGeom>
        </p:spPr>
      </p:pic>
      <p:graphicFrame>
        <p:nvGraphicFramePr>
          <p:cNvPr id="7" name="Chart 6" descr="Bar chart title: Northwest Region HBV Sex Rates&#10;Female: 3.8&#10;Male: 2.8">
            <a:extLst>
              <a:ext uri="{FF2B5EF4-FFF2-40B4-BE49-F238E27FC236}">
                <a16:creationId xmlns:a16="http://schemas.microsoft.com/office/drawing/2014/main" id="{98D8D90D-348E-0938-2CEE-685BD781BE2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12358524"/>
              </p:ext>
            </p:extLst>
          </p:nvPr>
        </p:nvGraphicFramePr>
        <p:xfrm>
          <a:off x="6878472" y="948244"/>
          <a:ext cx="4264276" cy="2480756"/>
        </p:xfrm>
        <a:graphic>
          <a:graphicData uri="http://schemas.openxmlformats.org/drawingml/2006/chart">
            <c:chart xmlns:c="http://schemas.openxmlformats.org/drawingml/2006/chart" xmlns:r="http://schemas.openxmlformats.org/officeDocument/2006/relationships" r:id="rId4"/>
          </a:graphicData>
        </a:graphic>
      </p:graphicFrame>
      <p:pic>
        <p:nvPicPr>
          <p:cNvPr id="15" name="Picture 14">
            <a:extLst>
              <a:ext uri="{FF2B5EF4-FFF2-40B4-BE49-F238E27FC236}">
                <a16:creationId xmlns:a16="http://schemas.microsoft.com/office/drawing/2014/main" id="{6C25008A-5C6B-B372-E8FF-8DA5AABB2AEF}"/>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94081" y="629556"/>
            <a:ext cx="614390" cy="614390"/>
          </a:xfrm>
          <a:prstGeom prst="rect">
            <a:avLst/>
          </a:prstGeom>
        </p:spPr>
      </p:pic>
      <p:graphicFrame>
        <p:nvGraphicFramePr>
          <p:cNvPr id="11" name="Chart 10" descr="Bar chart title: Northwest Region HBV Age Group Rates&#10;&lt;2-34   0.0&#10;35-44   11.7&#10;45-54    0.0&#10;55-64    7.2&#10;65+       4.8">
            <a:extLst>
              <a:ext uri="{FF2B5EF4-FFF2-40B4-BE49-F238E27FC236}">
                <a16:creationId xmlns:a16="http://schemas.microsoft.com/office/drawing/2014/main" id="{5C0F5915-B5C9-3A8C-5002-DA38280526C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840701203"/>
              </p:ext>
            </p:extLst>
          </p:nvPr>
        </p:nvGraphicFramePr>
        <p:xfrm>
          <a:off x="747777" y="3322162"/>
          <a:ext cx="5704799" cy="2681219"/>
        </p:xfrm>
        <a:graphic>
          <a:graphicData uri="http://schemas.openxmlformats.org/drawingml/2006/chart">
            <c:chart xmlns:c="http://schemas.openxmlformats.org/drawingml/2006/chart" xmlns:r="http://schemas.openxmlformats.org/officeDocument/2006/relationships" r:id="rId6"/>
          </a:graphicData>
        </a:graphic>
      </p:graphicFrame>
      <p:sp>
        <p:nvSpPr>
          <p:cNvPr id="6" name="Rectangle 5">
            <a:extLst>
              <a:ext uri="{FF2B5EF4-FFF2-40B4-BE49-F238E27FC236}">
                <a16:creationId xmlns:a16="http://schemas.microsoft.com/office/drawing/2014/main" id="{CED340C0-6057-15E2-BCF5-1C6A2DFA0FBB}"/>
              </a:ext>
              <a:ext uri="{C183D7F6-B498-43B3-948B-1728B52AA6E4}">
                <adec:decorative xmlns:adec="http://schemas.microsoft.com/office/drawing/2017/decorative" val="1"/>
              </a:ext>
            </a:extLst>
          </p:cNvPr>
          <p:cNvSpPr/>
          <p:nvPr/>
        </p:nvSpPr>
        <p:spPr>
          <a:xfrm>
            <a:off x="0" y="6743700"/>
            <a:ext cx="12192000" cy="123177"/>
          </a:xfrm>
          <a:prstGeom prst="rect">
            <a:avLst/>
          </a:prstGeom>
          <a:gradFill flip="none" rotWithShape="1">
            <a:gsLst>
              <a:gs pos="100000">
                <a:schemeClr val="accent1"/>
              </a:gs>
              <a:gs pos="50000">
                <a:schemeClr val="accent3"/>
              </a:gs>
              <a:gs pos="0">
                <a:schemeClr val="accent1"/>
              </a:gs>
            </a:gsLst>
            <a:lin ang="6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graphicFrame>
        <p:nvGraphicFramePr>
          <p:cNvPr id="3" name="Chart 2" descr="Bar chart: Northwest Region HBV Race Rates&#10;Black: 39.5&#10;Other: 11.0&#10;White 1.5">
            <a:extLst>
              <a:ext uri="{FF2B5EF4-FFF2-40B4-BE49-F238E27FC236}">
                <a16:creationId xmlns:a16="http://schemas.microsoft.com/office/drawing/2014/main" id="{31CB0000-9D1A-89F0-5751-7640444758B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915007526"/>
              </p:ext>
            </p:extLst>
          </p:nvPr>
        </p:nvGraphicFramePr>
        <p:xfrm>
          <a:off x="6993828" y="3429000"/>
          <a:ext cx="4148920" cy="2480756"/>
        </p:xfrm>
        <a:graphic>
          <a:graphicData uri="http://schemas.openxmlformats.org/drawingml/2006/chart">
            <c:chart xmlns:c="http://schemas.openxmlformats.org/drawingml/2006/chart" xmlns:r="http://schemas.openxmlformats.org/officeDocument/2006/relationships" r:id="rId7"/>
          </a:graphicData>
        </a:graphic>
      </p:graphicFrame>
      <p:sp>
        <p:nvSpPr>
          <p:cNvPr id="9" name="TextBox 8" descr="Slide 21 footnote: Rates per 100,000 population. Race was reported in 77% of the HBV cases.&#10;&#10;Slide note: In the Northwest Region, the age group with the highest rates were the 35-44-year-olds.  In the Northwest Region by sex, the female rate is 3.8; this is lower than the state rate of 4.8. The male rate is 2.8, which is lower than the state rate of 7.6. per 100,000 population. For race, For race, the identification of Black has the highest rate in the Northwest Region at 39.5, followed by Other at 11.0, and White at 1.5 per 100,000 population. [Statewide rates Other: 23.5, Black: 10.9, White 2.5.]&#10;">
            <a:extLst>
              <a:ext uri="{FF2B5EF4-FFF2-40B4-BE49-F238E27FC236}">
                <a16:creationId xmlns:a16="http://schemas.microsoft.com/office/drawing/2014/main" id="{F2C2F4E0-BE4E-B01C-13BB-5839BC6A9571}"/>
              </a:ext>
            </a:extLst>
          </p:cNvPr>
          <p:cNvSpPr txBox="1"/>
          <p:nvPr/>
        </p:nvSpPr>
        <p:spPr>
          <a:xfrm>
            <a:off x="863219" y="6084778"/>
            <a:ext cx="7352733" cy="338554"/>
          </a:xfrm>
          <a:prstGeom prst="rect">
            <a:avLst/>
          </a:prstGeom>
          <a:noFill/>
        </p:spPr>
        <p:txBody>
          <a:bodyPr wrap="square" rtlCol="0">
            <a:spAutoFit/>
          </a:bodyPr>
          <a:lstStyle/>
          <a:p>
            <a:r>
              <a:rPr lang="en-US" sz="1600" dirty="0"/>
              <a:t>*Rates per 100,000 population. </a:t>
            </a:r>
            <a:r>
              <a:rPr lang="en-US" sz="1600" dirty="0">
                <a:latin typeface="Arial" panose="020B0604020202020204" pitchFamily="34" charset="0"/>
                <a:ea typeface="Open Sans SemiBold" panose="020B0706030804020204" pitchFamily="34" charset="0"/>
                <a:cs typeface="Arial" panose="020B0604020202020204" pitchFamily="34" charset="0"/>
              </a:rPr>
              <a:t>Race was reported in 77% of the HBV cases.</a:t>
            </a:r>
            <a:endParaRPr lang="en-US" sz="1600" dirty="0"/>
          </a:p>
        </p:txBody>
      </p:sp>
    </p:spTree>
    <p:extLst>
      <p:ext uri="{BB962C8B-B14F-4D97-AF65-F5344CB8AC3E}">
        <p14:creationId xmlns:p14="http://schemas.microsoft.com/office/powerpoint/2010/main" val="42869154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72A874-41C0-A106-C205-A69142002AC8}"/>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197BD896-659C-9EDA-CBF7-C97B98DE9236}"/>
              </a:ext>
              <a:ext uri="{C183D7F6-B498-43B3-948B-1728B52AA6E4}">
                <adec:decorative xmlns:adec="http://schemas.microsoft.com/office/drawing/2017/decorative" val="1"/>
              </a:ext>
            </a:extLst>
          </p:cNvPr>
          <p:cNvSpPr/>
          <p:nvPr/>
        </p:nvSpPr>
        <p:spPr>
          <a:xfrm>
            <a:off x="508000" y="353271"/>
            <a:ext cx="11176000" cy="6151457"/>
          </a:xfrm>
          <a:prstGeom prst="rect">
            <a:avLst/>
          </a:prstGeom>
          <a:solidFill>
            <a:schemeClr val="bg1"/>
          </a:solidFill>
          <a:ln>
            <a:noFill/>
          </a:ln>
          <a:effectLst>
            <a:outerShdw blurRad="381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4"/>
            <a:endParaRPr lang="en-US" dirty="0"/>
          </a:p>
        </p:txBody>
      </p:sp>
      <p:sp>
        <p:nvSpPr>
          <p:cNvPr id="4" name="Title 1" descr="Slide 21 Title: Southeast Region HBV Rates*, 2023">
            <a:extLst>
              <a:ext uri="{FF2B5EF4-FFF2-40B4-BE49-F238E27FC236}">
                <a16:creationId xmlns:a16="http://schemas.microsoft.com/office/drawing/2014/main" id="{F112268C-9B76-85F5-E870-62125DC896E3}"/>
              </a:ext>
            </a:extLst>
          </p:cNvPr>
          <p:cNvSpPr txBox="1">
            <a:spLocks noGrp="1"/>
          </p:cNvSpPr>
          <p:nvPr>
            <p:ph type="title"/>
          </p:nvPr>
        </p:nvSpPr>
        <p:spPr>
          <a:xfrm>
            <a:off x="1214651" y="498975"/>
            <a:ext cx="9928097" cy="5159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defRPr/>
            </a:pPr>
            <a:r>
              <a:rPr lang="en-US" sz="3600" dirty="0">
                <a:latin typeface="Arial Black" panose="020B0A04020102020204" pitchFamily="34" charset="0"/>
              </a:rPr>
              <a:t>Southeast Region HBV Rates*, 2023</a:t>
            </a:r>
            <a:endParaRPr kumimoji="0" lang="en-US" sz="3600" b="0" i="0" u="none" strike="noStrike" kern="1200" cap="none" spc="0" normalizeH="0" baseline="0" noProof="0" dirty="0">
              <a:ln>
                <a:noFill/>
              </a:ln>
              <a:solidFill>
                <a:schemeClr val="tx1"/>
              </a:solidFill>
              <a:effectLst/>
              <a:uLnTx/>
              <a:uFillTx/>
              <a:latin typeface="Arial Black" panose="020B0A04020102020204" pitchFamily="34" charset="0"/>
              <a:ea typeface="+mj-ea"/>
              <a:cs typeface="+mj-cs"/>
            </a:endParaRPr>
          </a:p>
        </p:txBody>
      </p:sp>
      <p:pic>
        <p:nvPicPr>
          <p:cNvPr id="10" name="Picture 9" descr="Map showing Missouri counties in the Southeast Region.">
            <a:extLst>
              <a:ext uri="{FF2B5EF4-FFF2-40B4-BE49-F238E27FC236}">
                <a16:creationId xmlns:a16="http://schemas.microsoft.com/office/drawing/2014/main" id="{7BDFA8FA-1F2E-857D-2BE7-DDEFB6BA4F0C}"/>
              </a:ext>
            </a:extLst>
          </p:cNvPr>
          <p:cNvPicPr>
            <a:picLocks noChangeAspect="1"/>
          </p:cNvPicPr>
          <p:nvPr/>
        </p:nvPicPr>
        <p:blipFill>
          <a:blip r:embed="rId3"/>
          <a:stretch>
            <a:fillRect/>
          </a:stretch>
        </p:blipFill>
        <p:spPr>
          <a:xfrm>
            <a:off x="1591093" y="1093971"/>
            <a:ext cx="3421406" cy="2260572"/>
          </a:xfrm>
          <a:prstGeom prst="rect">
            <a:avLst/>
          </a:prstGeom>
        </p:spPr>
      </p:pic>
      <p:pic>
        <p:nvPicPr>
          <p:cNvPr id="15" name="Picture 14">
            <a:extLst>
              <a:ext uri="{FF2B5EF4-FFF2-40B4-BE49-F238E27FC236}">
                <a16:creationId xmlns:a16="http://schemas.microsoft.com/office/drawing/2014/main" id="{815F8ECB-E44F-A2B0-6D62-A2ADA3AA5174}"/>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94081" y="629556"/>
            <a:ext cx="614390" cy="614390"/>
          </a:xfrm>
          <a:prstGeom prst="rect">
            <a:avLst/>
          </a:prstGeom>
        </p:spPr>
      </p:pic>
      <p:graphicFrame>
        <p:nvGraphicFramePr>
          <p:cNvPr id="7" name="Chart 6" descr="Bar chart title: Southeast Region HBV Sex Rates&#10;Female: 6.3&#10;Male: 4.2">
            <a:extLst>
              <a:ext uri="{FF2B5EF4-FFF2-40B4-BE49-F238E27FC236}">
                <a16:creationId xmlns:a16="http://schemas.microsoft.com/office/drawing/2014/main" id="{F43412B6-EF6B-654D-B903-765095F57E13}"/>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295836859"/>
              </p:ext>
            </p:extLst>
          </p:nvPr>
        </p:nvGraphicFramePr>
        <p:xfrm>
          <a:off x="6878472" y="948244"/>
          <a:ext cx="4264276" cy="248075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1" name="Chart 10" descr="Bar chart title: Southeast Region HBV Age Group Rates&#10;&lt;2- 24  0.0&#10;25-34    1.7&#10;35-44   13.9&#10;45-54    5.3&#10;55-64    9.4&#10;65+      7.6">
            <a:extLst>
              <a:ext uri="{FF2B5EF4-FFF2-40B4-BE49-F238E27FC236}">
                <a16:creationId xmlns:a16="http://schemas.microsoft.com/office/drawing/2014/main" id="{49867552-00D4-423D-436B-7878C3E5F5B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337730913"/>
              </p:ext>
            </p:extLst>
          </p:nvPr>
        </p:nvGraphicFramePr>
        <p:xfrm>
          <a:off x="747777" y="3322162"/>
          <a:ext cx="5704799" cy="2681219"/>
        </p:xfrm>
        <a:graphic>
          <a:graphicData uri="http://schemas.openxmlformats.org/drawingml/2006/chart">
            <c:chart xmlns:c="http://schemas.openxmlformats.org/drawingml/2006/chart" xmlns:r="http://schemas.openxmlformats.org/officeDocument/2006/relationships" r:id="rId6"/>
          </a:graphicData>
        </a:graphic>
      </p:graphicFrame>
      <p:sp>
        <p:nvSpPr>
          <p:cNvPr id="6" name="Rectangle 5">
            <a:extLst>
              <a:ext uri="{FF2B5EF4-FFF2-40B4-BE49-F238E27FC236}">
                <a16:creationId xmlns:a16="http://schemas.microsoft.com/office/drawing/2014/main" id="{CDA7685B-86FE-F98C-F127-6978443FE2A7}"/>
              </a:ext>
              <a:ext uri="{C183D7F6-B498-43B3-948B-1728B52AA6E4}">
                <adec:decorative xmlns:adec="http://schemas.microsoft.com/office/drawing/2017/decorative" val="1"/>
              </a:ext>
            </a:extLst>
          </p:cNvPr>
          <p:cNvSpPr/>
          <p:nvPr/>
        </p:nvSpPr>
        <p:spPr>
          <a:xfrm>
            <a:off x="0" y="6743700"/>
            <a:ext cx="12192000" cy="123177"/>
          </a:xfrm>
          <a:prstGeom prst="rect">
            <a:avLst/>
          </a:prstGeom>
          <a:gradFill flip="none" rotWithShape="1">
            <a:gsLst>
              <a:gs pos="100000">
                <a:schemeClr val="accent1"/>
              </a:gs>
              <a:gs pos="50000">
                <a:schemeClr val="accent3"/>
              </a:gs>
              <a:gs pos="0">
                <a:schemeClr val="accent1"/>
              </a:gs>
            </a:gsLst>
            <a:lin ang="6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graphicFrame>
        <p:nvGraphicFramePr>
          <p:cNvPr id="3" name="Chart 2" descr="Bar chart: Southeast Region HBV Race Rates&#10;Black: 12.9&#10;Other: 11.7&#10;White 3.7">
            <a:extLst>
              <a:ext uri="{FF2B5EF4-FFF2-40B4-BE49-F238E27FC236}">
                <a16:creationId xmlns:a16="http://schemas.microsoft.com/office/drawing/2014/main" id="{3661FD9A-CDCB-65AD-F26C-5063F899F74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81012974"/>
              </p:ext>
            </p:extLst>
          </p:nvPr>
        </p:nvGraphicFramePr>
        <p:xfrm>
          <a:off x="6993828" y="3429000"/>
          <a:ext cx="4148920" cy="2480756"/>
        </p:xfrm>
        <a:graphic>
          <a:graphicData uri="http://schemas.openxmlformats.org/drawingml/2006/chart">
            <c:chart xmlns:c="http://schemas.openxmlformats.org/drawingml/2006/chart" xmlns:r="http://schemas.openxmlformats.org/officeDocument/2006/relationships" r:id="rId7"/>
          </a:graphicData>
        </a:graphic>
      </p:graphicFrame>
      <p:sp>
        <p:nvSpPr>
          <p:cNvPr id="9" name="TextBox 8" descr="Slide 22 footnote: Rates per 100,000 population. Race was reported in 77% of the HBV cases.&#10;&#10;Slide note: In the Southeast Region, the age group with the highest rates were the 35-44-year-olds. In the Southeast Region by sex, the female rate is 6.3; this is higher than the state rate of 4.8. The male rate is 4.2, which is lower than the state rate of 7.6 per 100,000 population. For race, the identification of Black has the highest rate in the Southeast Region at 12.9, followed by Other at 11.07 and White at 3.7 per 100,000 population. [Statewide rates Other: 23.5, Black: 10.9, White 2.5.]&#10;&#10;">
            <a:extLst>
              <a:ext uri="{FF2B5EF4-FFF2-40B4-BE49-F238E27FC236}">
                <a16:creationId xmlns:a16="http://schemas.microsoft.com/office/drawing/2014/main" id="{538F7045-C952-B8EE-979A-444761FE834A}"/>
              </a:ext>
            </a:extLst>
          </p:cNvPr>
          <p:cNvSpPr txBox="1"/>
          <p:nvPr/>
        </p:nvSpPr>
        <p:spPr>
          <a:xfrm>
            <a:off x="863219" y="6084778"/>
            <a:ext cx="8826691" cy="338554"/>
          </a:xfrm>
          <a:prstGeom prst="rect">
            <a:avLst/>
          </a:prstGeom>
          <a:noFill/>
        </p:spPr>
        <p:txBody>
          <a:bodyPr wrap="square" rtlCol="0">
            <a:spAutoFit/>
          </a:bodyPr>
          <a:lstStyle/>
          <a:p>
            <a:r>
              <a:rPr lang="en-US" sz="1600" dirty="0"/>
              <a:t>*Rates per 100,000 population. </a:t>
            </a:r>
            <a:r>
              <a:rPr lang="en-US" sz="1600" dirty="0">
                <a:latin typeface="Arial" panose="020B0604020202020204" pitchFamily="34" charset="0"/>
                <a:ea typeface="Open Sans SemiBold" panose="020B0706030804020204" pitchFamily="34" charset="0"/>
                <a:cs typeface="Arial" panose="020B0604020202020204" pitchFamily="34" charset="0"/>
              </a:rPr>
              <a:t>Race was reported in 77% of the HBV cases.</a:t>
            </a:r>
            <a:endParaRPr lang="en-US" sz="1600" dirty="0"/>
          </a:p>
        </p:txBody>
      </p:sp>
    </p:spTree>
    <p:extLst>
      <p:ext uri="{BB962C8B-B14F-4D97-AF65-F5344CB8AC3E}">
        <p14:creationId xmlns:p14="http://schemas.microsoft.com/office/powerpoint/2010/main" val="27014646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9C6000-C8EA-484E-0F4A-25EC8E473FCF}"/>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7C08E295-E0F7-02EB-3A68-FE4309F1A75F}"/>
              </a:ext>
              <a:ext uri="{C183D7F6-B498-43B3-948B-1728B52AA6E4}">
                <adec:decorative xmlns:adec="http://schemas.microsoft.com/office/drawing/2017/decorative" val="1"/>
              </a:ext>
            </a:extLst>
          </p:cNvPr>
          <p:cNvSpPr/>
          <p:nvPr/>
        </p:nvSpPr>
        <p:spPr>
          <a:xfrm>
            <a:off x="508000" y="353271"/>
            <a:ext cx="11176000" cy="6151457"/>
          </a:xfrm>
          <a:prstGeom prst="rect">
            <a:avLst/>
          </a:prstGeom>
          <a:solidFill>
            <a:schemeClr val="bg1"/>
          </a:solidFill>
          <a:ln>
            <a:noFill/>
          </a:ln>
          <a:effectLst>
            <a:outerShdw blurRad="381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4"/>
            <a:endParaRPr lang="en-US" dirty="0"/>
          </a:p>
        </p:txBody>
      </p:sp>
      <p:sp>
        <p:nvSpPr>
          <p:cNvPr id="4" name="Title 1" descr="Slide 22 Title: Southwest Region HBV Rates*, 2023">
            <a:extLst>
              <a:ext uri="{FF2B5EF4-FFF2-40B4-BE49-F238E27FC236}">
                <a16:creationId xmlns:a16="http://schemas.microsoft.com/office/drawing/2014/main" id="{AD8EB87D-08F0-7867-C546-32DC828A471D}"/>
              </a:ext>
            </a:extLst>
          </p:cNvPr>
          <p:cNvSpPr txBox="1">
            <a:spLocks noGrp="1"/>
          </p:cNvSpPr>
          <p:nvPr>
            <p:ph type="title"/>
          </p:nvPr>
        </p:nvSpPr>
        <p:spPr>
          <a:xfrm>
            <a:off x="1140237" y="508679"/>
            <a:ext cx="9941745" cy="5159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defRPr/>
            </a:pPr>
            <a:r>
              <a:rPr lang="en-US" sz="3600" dirty="0">
                <a:latin typeface="Arial Black" panose="020B0A04020102020204" pitchFamily="34" charset="0"/>
              </a:rPr>
              <a:t>Southwest Region HBV Rates*, 2023</a:t>
            </a:r>
            <a:endParaRPr kumimoji="0" lang="en-US" sz="3600" b="0" i="0" u="none" strike="noStrike" kern="1200" cap="none" spc="0" normalizeH="0" baseline="0" noProof="0" dirty="0">
              <a:ln>
                <a:noFill/>
              </a:ln>
              <a:solidFill>
                <a:schemeClr val="tx1"/>
              </a:solidFill>
              <a:effectLst/>
              <a:uLnTx/>
              <a:uFillTx/>
              <a:latin typeface="Arial Black" panose="020B0A04020102020204" pitchFamily="34" charset="0"/>
              <a:ea typeface="+mj-ea"/>
              <a:cs typeface="+mj-cs"/>
            </a:endParaRPr>
          </a:p>
        </p:txBody>
      </p:sp>
      <p:pic>
        <p:nvPicPr>
          <p:cNvPr id="10" name="Picture 9" descr="Map showing Missouri counties in the Southwest Region.">
            <a:extLst>
              <a:ext uri="{FF2B5EF4-FFF2-40B4-BE49-F238E27FC236}">
                <a16:creationId xmlns:a16="http://schemas.microsoft.com/office/drawing/2014/main" id="{AC85CF1D-B03B-5CF4-3725-33D0022A3CA6}"/>
              </a:ext>
            </a:extLst>
          </p:cNvPr>
          <p:cNvPicPr>
            <a:picLocks noChangeAspect="1"/>
          </p:cNvPicPr>
          <p:nvPr/>
        </p:nvPicPr>
        <p:blipFill>
          <a:blip r:embed="rId3"/>
          <a:stretch>
            <a:fillRect/>
          </a:stretch>
        </p:blipFill>
        <p:spPr>
          <a:xfrm>
            <a:off x="1314058" y="1337853"/>
            <a:ext cx="3567644" cy="1984309"/>
          </a:xfrm>
          <a:prstGeom prst="rect">
            <a:avLst/>
          </a:prstGeom>
        </p:spPr>
      </p:pic>
      <p:pic>
        <p:nvPicPr>
          <p:cNvPr id="15" name="Picture 14">
            <a:extLst>
              <a:ext uri="{FF2B5EF4-FFF2-40B4-BE49-F238E27FC236}">
                <a16:creationId xmlns:a16="http://schemas.microsoft.com/office/drawing/2014/main" id="{B87B29BC-97E6-FC2E-50D1-FDEC364CDF06}"/>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94081" y="629556"/>
            <a:ext cx="614390" cy="614390"/>
          </a:xfrm>
          <a:prstGeom prst="rect">
            <a:avLst/>
          </a:prstGeom>
        </p:spPr>
      </p:pic>
      <p:graphicFrame>
        <p:nvGraphicFramePr>
          <p:cNvPr id="7" name="Chart 6" descr="Bar chart title: Southwest Region HBV Sex Rates&#10;Female: 4.0&#10;Male: 7.6">
            <a:extLst>
              <a:ext uri="{FF2B5EF4-FFF2-40B4-BE49-F238E27FC236}">
                <a16:creationId xmlns:a16="http://schemas.microsoft.com/office/drawing/2014/main" id="{5B020D54-6480-C82B-EE4C-239E16D598FE}"/>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171143306"/>
              </p:ext>
            </p:extLst>
          </p:nvPr>
        </p:nvGraphicFramePr>
        <p:xfrm>
          <a:off x="6878472" y="948244"/>
          <a:ext cx="4264276" cy="248075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1" name="Chart 10" descr="Bar chart title: Southwest Region HBV Age Group Rates&#10;&lt;2       3.6&#10;2-12    0.6&#10;13-18  0.0&#10;19-24   1.8&#10;25-34   9.4&#10;35-44  15.9&#10;45-54   7.4&#10;55-64   7.3&#10;65+     3.6">
            <a:extLst>
              <a:ext uri="{FF2B5EF4-FFF2-40B4-BE49-F238E27FC236}">
                <a16:creationId xmlns:a16="http://schemas.microsoft.com/office/drawing/2014/main" id="{E0B12E3A-E81F-06AA-5CAD-42DD265DE3DE}"/>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420934023"/>
              </p:ext>
            </p:extLst>
          </p:nvPr>
        </p:nvGraphicFramePr>
        <p:xfrm>
          <a:off x="747777" y="3322162"/>
          <a:ext cx="5704799" cy="2681219"/>
        </p:xfrm>
        <a:graphic>
          <a:graphicData uri="http://schemas.openxmlformats.org/drawingml/2006/chart">
            <c:chart xmlns:c="http://schemas.openxmlformats.org/drawingml/2006/chart" xmlns:r="http://schemas.openxmlformats.org/officeDocument/2006/relationships" r:id="rId6"/>
          </a:graphicData>
        </a:graphic>
      </p:graphicFrame>
      <p:sp>
        <p:nvSpPr>
          <p:cNvPr id="6" name="Rectangle 5">
            <a:extLst>
              <a:ext uri="{FF2B5EF4-FFF2-40B4-BE49-F238E27FC236}">
                <a16:creationId xmlns:a16="http://schemas.microsoft.com/office/drawing/2014/main" id="{36DD5FF2-BCD7-5226-8079-83FD4B4FD5E8}"/>
              </a:ext>
              <a:ext uri="{C183D7F6-B498-43B3-948B-1728B52AA6E4}">
                <adec:decorative xmlns:adec="http://schemas.microsoft.com/office/drawing/2017/decorative" val="1"/>
              </a:ext>
            </a:extLst>
          </p:cNvPr>
          <p:cNvSpPr/>
          <p:nvPr/>
        </p:nvSpPr>
        <p:spPr>
          <a:xfrm>
            <a:off x="0" y="6743700"/>
            <a:ext cx="12192000" cy="123177"/>
          </a:xfrm>
          <a:prstGeom prst="rect">
            <a:avLst/>
          </a:prstGeom>
          <a:gradFill flip="none" rotWithShape="1">
            <a:gsLst>
              <a:gs pos="100000">
                <a:schemeClr val="accent1"/>
              </a:gs>
              <a:gs pos="50000">
                <a:schemeClr val="accent3"/>
              </a:gs>
              <a:gs pos="0">
                <a:schemeClr val="accent1"/>
              </a:gs>
            </a:gsLst>
            <a:lin ang="6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graphicFrame>
        <p:nvGraphicFramePr>
          <p:cNvPr id="3" name="Chart 2" descr="Bar chart: Southwest Region HBV Race Rates&#10;Black: 27.8&#10;Other: 16.8&#10;White: 3.4">
            <a:extLst>
              <a:ext uri="{FF2B5EF4-FFF2-40B4-BE49-F238E27FC236}">
                <a16:creationId xmlns:a16="http://schemas.microsoft.com/office/drawing/2014/main" id="{EEA21D06-48DA-9ADE-C09A-53AA75BD9797}"/>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190659378"/>
              </p:ext>
            </p:extLst>
          </p:nvPr>
        </p:nvGraphicFramePr>
        <p:xfrm>
          <a:off x="6993828" y="3429000"/>
          <a:ext cx="4148920" cy="2480756"/>
        </p:xfrm>
        <a:graphic>
          <a:graphicData uri="http://schemas.openxmlformats.org/drawingml/2006/chart">
            <c:chart xmlns:c="http://schemas.openxmlformats.org/drawingml/2006/chart" xmlns:r="http://schemas.openxmlformats.org/officeDocument/2006/relationships" r:id="rId7"/>
          </a:graphicData>
        </a:graphic>
      </p:graphicFrame>
      <p:sp>
        <p:nvSpPr>
          <p:cNvPr id="9" name="TextBox 8" descr="Slide 23 footnote: Rates per 100,000 population. Race was reported in 77% of the HBV cases.&#10;&#10;Slide note: In the Southwest Region, the age group with the highest rates were the 35-44-year-olds. In the Southwest Region by sex, the female rate is 4.0; this is lower than the state rate of 4.8. The male rate is 7.6, which is the same as the state rate of 7.6 per 100,000 population. For race, the identification of Black has the highest rate in the Southwest Region at  27.8, followed by Other at 16.8 and White at 3.4 per 100,000 population. [Statewide rates Other: 23.5, Black: 10.9, White 2.5.]&#10;&#10;">
            <a:extLst>
              <a:ext uri="{FF2B5EF4-FFF2-40B4-BE49-F238E27FC236}">
                <a16:creationId xmlns:a16="http://schemas.microsoft.com/office/drawing/2014/main" id="{F85FF088-0BD5-11F3-27B7-70FED5BB410A}"/>
              </a:ext>
            </a:extLst>
          </p:cNvPr>
          <p:cNvSpPr txBox="1"/>
          <p:nvPr/>
        </p:nvSpPr>
        <p:spPr>
          <a:xfrm>
            <a:off x="863219" y="6084778"/>
            <a:ext cx="8198894" cy="338554"/>
          </a:xfrm>
          <a:prstGeom prst="rect">
            <a:avLst/>
          </a:prstGeom>
          <a:noFill/>
        </p:spPr>
        <p:txBody>
          <a:bodyPr wrap="square" rtlCol="0">
            <a:spAutoFit/>
          </a:bodyPr>
          <a:lstStyle/>
          <a:p>
            <a:r>
              <a:rPr lang="en-US" sz="1600" dirty="0"/>
              <a:t>*Rates per 100,000 population. </a:t>
            </a:r>
            <a:r>
              <a:rPr lang="en-US" sz="1600" dirty="0">
                <a:latin typeface="Arial" panose="020B0604020202020204" pitchFamily="34" charset="0"/>
                <a:ea typeface="Open Sans SemiBold" panose="020B0706030804020204" pitchFamily="34" charset="0"/>
                <a:cs typeface="Arial" panose="020B0604020202020204" pitchFamily="34" charset="0"/>
              </a:rPr>
              <a:t>Race was reported in 77% of the HBV cases.</a:t>
            </a:r>
            <a:endParaRPr lang="en-US" sz="1600" dirty="0"/>
          </a:p>
        </p:txBody>
      </p:sp>
    </p:spTree>
    <p:extLst>
      <p:ext uri="{BB962C8B-B14F-4D97-AF65-F5344CB8AC3E}">
        <p14:creationId xmlns:p14="http://schemas.microsoft.com/office/powerpoint/2010/main" val="35193119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947FB4-0FD7-20BD-0A28-725B626B4007}"/>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7392DD87-117E-6B88-33B2-74E3EB72CCEC}"/>
              </a:ext>
              <a:ext uri="{C183D7F6-B498-43B3-948B-1728B52AA6E4}">
                <adec:decorative xmlns:adec="http://schemas.microsoft.com/office/drawing/2017/decorative" val="1"/>
              </a:ext>
            </a:extLst>
          </p:cNvPr>
          <p:cNvSpPr/>
          <p:nvPr/>
        </p:nvSpPr>
        <p:spPr>
          <a:xfrm>
            <a:off x="508000" y="353271"/>
            <a:ext cx="11176000" cy="6151457"/>
          </a:xfrm>
          <a:prstGeom prst="rect">
            <a:avLst/>
          </a:prstGeom>
          <a:solidFill>
            <a:schemeClr val="bg1"/>
          </a:solidFill>
          <a:ln>
            <a:noFill/>
          </a:ln>
          <a:effectLst>
            <a:outerShdw blurRad="381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4"/>
            <a:endParaRPr lang="en-US" dirty="0"/>
          </a:p>
        </p:txBody>
      </p:sp>
      <p:sp>
        <p:nvSpPr>
          <p:cNvPr id="4" name="Title 1" descr="Slide 23 Title: St. Louis Region HBV Rates*, 2023">
            <a:extLst>
              <a:ext uri="{FF2B5EF4-FFF2-40B4-BE49-F238E27FC236}">
                <a16:creationId xmlns:a16="http://schemas.microsoft.com/office/drawing/2014/main" id="{DAD433CB-8EFF-7AA3-45A7-DC37E79E51E6}"/>
              </a:ext>
            </a:extLst>
          </p:cNvPr>
          <p:cNvSpPr txBox="1">
            <a:spLocks noGrp="1"/>
          </p:cNvSpPr>
          <p:nvPr>
            <p:ph type="title"/>
          </p:nvPr>
        </p:nvSpPr>
        <p:spPr>
          <a:xfrm>
            <a:off x="1657554" y="499766"/>
            <a:ext cx="9136527" cy="5159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defRPr/>
            </a:pPr>
            <a:r>
              <a:rPr lang="en-US" sz="3600" dirty="0">
                <a:latin typeface="Arial Black" panose="020B0A04020102020204" pitchFamily="34" charset="0"/>
              </a:rPr>
              <a:t>St Louis Region HBV Rates*, 2023</a:t>
            </a:r>
            <a:endParaRPr kumimoji="0" lang="en-US" sz="3600" b="0" i="0" u="none" strike="noStrike" kern="1200" cap="none" spc="0" normalizeH="0" baseline="0" noProof="0" dirty="0">
              <a:ln>
                <a:noFill/>
              </a:ln>
              <a:solidFill>
                <a:schemeClr val="tx1"/>
              </a:solidFill>
              <a:effectLst/>
              <a:uLnTx/>
              <a:uFillTx/>
              <a:latin typeface="Arial Black" panose="020B0A04020102020204" pitchFamily="34" charset="0"/>
              <a:ea typeface="+mj-ea"/>
              <a:cs typeface="+mj-cs"/>
            </a:endParaRPr>
          </a:p>
        </p:txBody>
      </p:sp>
      <p:pic>
        <p:nvPicPr>
          <p:cNvPr id="10" name="Picture 9" descr="Map showing Missouri counties in the St. Louis Region.">
            <a:extLst>
              <a:ext uri="{FF2B5EF4-FFF2-40B4-BE49-F238E27FC236}">
                <a16:creationId xmlns:a16="http://schemas.microsoft.com/office/drawing/2014/main" id="{B94122FF-5D4B-E13D-7D80-5414EC3F81E9}"/>
              </a:ext>
            </a:extLst>
          </p:cNvPr>
          <p:cNvPicPr>
            <a:picLocks noChangeAspect="1"/>
          </p:cNvPicPr>
          <p:nvPr/>
        </p:nvPicPr>
        <p:blipFill>
          <a:blip r:embed="rId3"/>
          <a:stretch>
            <a:fillRect/>
          </a:stretch>
        </p:blipFill>
        <p:spPr>
          <a:xfrm>
            <a:off x="1369145" y="1433015"/>
            <a:ext cx="3944383" cy="1889147"/>
          </a:xfrm>
          <a:prstGeom prst="rect">
            <a:avLst/>
          </a:prstGeom>
        </p:spPr>
      </p:pic>
      <p:pic>
        <p:nvPicPr>
          <p:cNvPr id="15" name="Picture 14">
            <a:extLst>
              <a:ext uri="{FF2B5EF4-FFF2-40B4-BE49-F238E27FC236}">
                <a16:creationId xmlns:a16="http://schemas.microsoft.com/office/drawing/2014/main" id="{AB5A0E53-FEF2-7453-73B0-4E2554A41806}"/>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94081" y="629556"/>
            <a:ext cx="614390" cy="614390"/>
          </a:xfrm>
          <a:prstGeom prst="rect">
            <a:avLst/>
          </a:prstGeom>
        </p:spPr>
      </p:pic>
      <p:graphicFrame>
        <p:nvGraphicFramePr>
          <p:cNvPr id="7" name="Chart 6" descr="Bar chart title: St. Louis Region HBV Sex Rates&#10;Female: 5.4&#10;Male: 9.2">
            <a:extLst>
              <a:ext uri="{FF2B5EF4-FFF2-40B4-BE49-F238E27FC236}">
                <a16:creationId xmlns:a16="http://schemas.microsoft.com/office/drawing/2014/main" id="{A6D669AB-E865-2BC4-4014-CFE9BEC301FE}"/>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070837583"/>
              </p:ext>
            </p:extLst>
          </p:nvPr>
        </p:nvGraphicFramePr>
        <p:xfrm>
          <a:off x="6878472" y="948244"/>
          <a:ext cx="4264276" cy="248075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1" name="Chart 10" descr="Bar chart title: St Louis Region HBV Age Group Rates&#10;&lt;2-18  0.0&#10;19-24  2.0&#10;25-34   6.3&#10;35-44  10.9&#10;45-54   13.5&#10;55-64   10.9&#10;65+     9.7">
            <a:extLst>
              <a:ext uri="{FF2B5EF4-FFF2-40B4-BE49-F238E27FC236}">
                <a16:creationId xmlns:a16="http://schemas.microsoft.com/office/drawing/2014/main" id="{57BC62EF-95B3-FA99-2732-BA2A8E79E1E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38294461"/>
              </p:ext>
            </p:extLst>
          </p:nvPr>
        </p:nvGraphicFramePr>
        <p:xfrm>
          <a:off x="747777" y="3322162"/>
          <a:ext cx="5704799" cy="2681219"/>
        </p:xfrm>
        <a:graphic>
          <a:graphicData uri="http://schemas.openxmlformats.org/drawingml/2006/chart">
            <c:chart xmlns:c="http://schemas.openxmlformats.org/drawingml/2006/chart" xmlns:r="http://schemas.openxmlformats.org/officeDocument/2006/relationships" r:id="rId6"/>
          </a:graphicData>
        </a:graphic>
      </p:graphicFrame>
      <p:sp>
        <p:nvSpPr>
          <p:cNvPr id="6" name="Rectangle 5">
            <a:extLst>
              <a:ext uri="{FF2B5EF4-FFF2-40B4-BE49-F238E27FC236}">
                <a16:creationId xmlns:a16="http://schemas.microsoft.com/office/drawing/2014/main" id="{F7E55C18-0C78-86F8-AB99-00FF8F4E6993}"/>
              </a:ext>
              <a:ext uri="{C183D7F6-B498-43B3-948B-1728B52AA6E4}">
                <adec:decorative xmlns:adec="http://schemas.microsoft.com/office/drawing/2017/decorative" val="1"/>
              </a:ext>
            </a:extLst>
          </p:cNvPr>
          <p:cNvSpPr/>
          <p:nvPr/>
        </p:nvSpPr>
        <p:spPr>
          <a:xfrm>
            <a:off x="0" y="6743700"/>
            <a:ext cx="12192000" cy="123177"/>
          </a:xfrm>
          <a:prstGeom prst="rect">
            <a:avLst/>
          </a:prstGeom>
          <a:gradFill flip="none" rotWithShape="1">
            <a:gsLst>
              <a:gs pos="100000">
                <a:schemeClr val="accent1"/>
              </a:gs>
              <a:gs pos="50000">
                <a:schemeClr val="accent3"/>
              </a:gs>
              <a:gs pos="0">
                <a:schemeClr val="accent1"/>
              </a:gs>
            </a:gsLst>
            <a:lin ang="6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graphicFrame>
        <p:nvGraphicFramePr>
          <p:cNvPr id="3" name="Chart 2" descr="Bar chart: St. Louis Region HBV Race Rates&#10;Black: 10.8&#10;Other: 25.5&#10;White 1.9">
            <a:extLst>
              <a:ext uri="{FF2B5EF4-FFF2-40B4-BE49-F238E27FC236}">
                <a16:creationId xmlns:a16="http://schemas.microsoft.com/office/drawing/2014/main" id="{358DBEBB-1F1D-6523-336A-0573F366ED9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806843727"/>
              </p:ext>
            </p:extLst>
          </p:nvPr>
        </p:nvGraphicFramePr>
        <p:xfrm>
          <a:off x="6993828" y="3429000"/>
          <a:ext cx="4148920" cy="2480756"/>
        </p:xfrm>
        <a:graphic>
          <a:graphicData uri="http://schemas.openxmlformats.org/drawingml/2006/chart">
            <c:chart xmlns:c="http://schemas.openxmlformats.org/drawingml/2006/chart" xmlns:r="http://schemas.openxmlformats.org/officeDocument/2006/relationships" r:id="rId7"/>
          </a:graphicData>
        </a:graphic>
      </p:graphicFrame>
      <p:sp>
        <p:nvSpPr>
          <p:cNvPr id="9" name="TextBox 8" descr="Slide 24 footnote: Rates per 100,000 population. Race was reported in 77% of the HBV cases.&#10;&#10;Slide note: In the St. Louis Region, the age group with the highest rates were the 45-54-year-olds. In the St. Louis Region by sex, the female rate is 5.4; this is higher than the state rate of 4.8. The male rate is 9.2, which is higher than the state rate of 7.6 per 100,000 population. For race, the identification of Black has the highest rate in the St. Louis Region at 25.5, followed by Black at 10.8, and White at 1.9 per 100,000 population.&#10;[Statewide rates Other: 23.5, Black: 10.9, White 2.5.]&#10;">
            <a:extLst>
              <a:ext uri="{FF2B5EF4-FFF2-40B4-BE49-F238E27FC236}">
                <a16:creationId xmlns:a16="http://schemas.microsoft.com/office/drawing/2014/main" id="{27385461-2257-EA66-F36F-76ACCB916CC7}"/>
              </a:ext>
            </a:extLst>
          </p:cNvPr>
          <p:cNvSpPr txBox="1"/>
          <p:nvPr/>
        </p:nvSpPr>
        <p:spPr>
          <a:xfrm>
            <a:off x="863219" y="6084778"/>
            <a:ext cx="7912291" cy="338554"/>
          </a:xfrm>
          <a:prstGeom prst="rect">
            <a:avLst/>
          </a:prstGeom>
          <a:noFill/>
        </p:spPr>
        <p:txBody>
          <a:bodyPr wrap="square" rtlCol="0">
            <a:spAutoFit/>
          </a:bodyPr>
          <a:lstStyle/>
          <a:p>
            <a:r>
              <a:rPr lang="en-US" sz="1600" dirty="0"/>
              <a:t>*Rates per 100,000 population. </a:t>
            </a:r>
            <a:r>
              <a:rPr lang="en-US" sz="1600" dirty="0">
                <a:latin typeface="Arial" panose="020B0604020202020204" pitchFamily="34" charset="0"/>
                <a:ea typeface="Open Sans SemiBold" panose="020B0706030804020204" pitchFamily="34" charset="0"/>
                <a:cs typeface="Arial" panose="020B0604020202020204" pitchFamily="34" charset="0"/>
              </a:rPr>
              <a:t>Race was reported in 77% of the HBV cases.</a:t>
            </a:r>
            <a:endParaRPr lang="en-US" sz="1600" dirty="0"/>
          </a:p>
        </p:txBody>
      </p:sp>
    </p:spTree>
    <p:extLst>
      <p:ext uri="{BB962C8B-B14F-4D97-AF65-F5344CB8AC3E}">
        <p14:creationId xmlns:p14="http://schemas.microsoft.com/office/powerpoint/2010/main" val="20316141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9B0ACC-4A2E-0B40-6116-0996500BC7CF}"/>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5FAC7E97-3FFF-8B51-5277-77CFCFE0F6CA}"/>
              </a:ext>
              <a:ext uri="{C183D7F6-B498-43B3-948B-1728B52AA6E4}">
                <adec:decorative xmlns:adec="http://schemas.microsoft.com/office/drawing/2017/decorative" val="1"/>
              </a:ext>
            </a:extLst>
          </p:cNvPr>
          <p:cNvSpPr/>
          <p:nvPr/>
        </p:nvSpPr>
        <p:spPr>
          <a:xfrm>
            <a:off x="508000" y="234209"/>
            <a:ext cx="11176000" cy="6389582"/>
          </a:xfrm>
          <a:prstGeom prst="rect">
            <a:avLst/>
          </a:prstGeom>
          <a:solidFill>
            <a:schemeClr val="bg1"/>
          </a:solidFill>
          <a:ln>
            <a:noFill/>
          </a:ln>
          <a:effectLst>
            <a:outerShdw blurRad="381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srgbClr val="FFFFFF"/>
              </a:solidFill>
              <a:effectLst/>
              <a:uLnTx/>
              <a:uFillTx/>
              <a:latin typeface="Open Sans Light"/>
              <a:ea typeface="+mn-ea"/>
              <a:cs typeface="+mn-cs"/>
            </a:endParaRPr>
          </a:p>
        </p:txBody>
      </p:sp>
      <p:sp>
        <p:nvSpPr>
          <p:cNvPr id="4" name="Title 1" descr="Slide 24 title: 5-year Trend for Missouri Schools Reported Immunization Exemptions 2019-2023&#10;&#10;These charts show the increasing immunization exemption rates for students who have not met vaccination requirements (including the 3-dose hepatitis B vaccine), in Kindergarten and Eighth Grade for religious and medical exemptions. &#10;">
            <a:extLst>
              <a:ext uri="{FF2B5EF4-FFF2-40B4-BE49-F238E27FC236}">
                <a16:creationId xmlns:a16="http://schemas.microsoft.com/office/drawing/2014/main" id="{562F8598-8107-9301-CE69-E6C69286DFF6}"/>
              </a:ext>
            </a:extLst>
          </p:cNvPr>
          <p:cNvSpPr txBox="1">
            <a:spLocks noGrp="1"/>
          </p:cNvSpPr>
          <p:nvPr>
            <p:ph type="title"/>
          </p:nvPr>
        </p:nvSpPr>
        <p:spPr>
          <a:xfrm>
            <a:off x="508000" y="234209"/>
            <a:ext cx="11176000" cy="1452087"/>
          </a:xfrm>
          <a:prstGeom prst="rect">
            <a:avLst/>
          </a:prstGeom>
          <a:solidFill>
            <a:schemeClr val="accent3"/>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defRPr/>
            </a:pPr>
            <a:r>
              <a:rPr lang="en-US" sz="3600" dirty="0">
                <a:latin typeface="Arial Black" panose="020B0A04020102020204" pitchFamily="34" charset="0"/>
              </a:rPr>
              <a:t>5-year Trend for Missouri Schools </a:t>
            </a:r>
            <a:br>
              <a:rPr lang="en-US" sz="3600" dirty="0">
                <a:latin typeface="Arial Black" panose="020B0A04020102020204" pitchFamily="34" charset="0"/>
              </a:rPr>
            </a:br>
            <a:r>
              <a:rPr lang="en-US" sz="3600" dirty="0">
                <a:latin typeface="Arial Black" panose="020B0A04020102020204" pitchFamily="34" charset="0"/>
              </a:rPr>
              <a:t>Reported Immunization Exemptions </a:t>
            </a:r>
            <a:br>
              <a:rPr lang="en-US" sz="3600" dirty="0">
                <a:latin typeface="Arial Black" panose="020B0A04020102020204" pitchFamily="34" charset="0"/>
              </a:rPr>
            </a:br>
            <a:r>
              <a:rPr lang="en-US" sz="3600" dirty="0">
                <a:latin typeface="Arial Black" panose="020B0A04020102020204" pitchFamily="34" charset="0"/>
              </a:rPr>
              <a:t>2020-2024</a:t>
            </a:r>
            <a:endParaRPr kumimoji="0" lang="en-US" sz="3600" b="0" i="0" u="none" strike="noStrike" kern="1200" cap="none" spc="0" normalizeH="0" baseline="0" noProof="0" dirty="0">
              <a:ln>
                <a:noFill/>
              </a:ln>
              <a:solidFill>
                <a:schemeClr val="tx1"/>
              </a:solidFill>
              <a:effectLst/>
              <a:uLnTx/>
              <a:uFillTx/>
              <a:latin typeface="Arial Black" panose="020B0A04020102020204" pitchFamily="34" charset="0"/>
              <a:ea typeface="+mj-ea"/>
              <a:cs typeface="+mj-cs"/>
            </a:endParaRPr>
          </a:p>
        </p:txBody>
      </p:sp>
      <p:pic>
        <p:nvPicPr>
          <p:cNvPr id="15" name="Picture 14">
            <a:extLst>
              <a:ext uri="{FF2B5EF4-FFF2-40B4-BE49-F238E27FC236}">
                <a16:creationId xmlns:a16="http://schemas.microsoft.com/office/drawing/2014/main" id="{F8E82A71-369E-DFC1-26D3-FAC951E0B6E9}"/>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00649" y="429699"/>
            <a:ext cx="614390" cy="614390"/>
          </a:xfrm>
          <a:prstGeom prst="rect">
            <a:avLst/>
          </a:prstGeom>
        </p:spPr>
      </p:pic>
      <p:graphicFrame>
        <p:nvGraphicFramePr>
          <p:cNvPr id="11" name="Chart 10" descr="Slide 26 - this bar chart shows the increasing immunization exemption rates for students who have not met vaccination requirements (including the 3-dose hepatitis B vaccine), in Kindergarten and Eighth Grade for religious and medical examptions.">
            <a:extLst>
              <a:ext uri="{FF2B5EF4-FFF2-40B4-BE49-F238E27FC236}">
                <a16:creationId xmlns:a16="http://schemas.microsoft.com/office/drawing/2014/main" id="{B7682533-97FD-DC26-BDF3-FD443293724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6567513"/>
              </p:ext>
            </p:extLst>
          </p:nvPr>
        </p:nvGraphicFramePr>
        <p:xfrm>
          <a:off x="2032000" y="1243528"/>
          <a:ext cx="8128000" cy="4447588"/>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FC1A4803-E83C-88E5-5076-3034FB1C7B0E}"/>
              </a:ext>
              <a:ext uri="{C183D7F6-B498-43B3-948B-1728B52AA6E4}">
                <adec:decorative xmlns:adec="http://schemas.microsoft.com/office/drawing/2017/decorative" val="1"/>
              </a:ext>
            </a:extLst>
          </p:cNvPr>
          <p:cNvSpPr/>
          <p:nvPr/>
        </p:nvSpPr>
        <p:spPr>
          <a:xfrm>
            <a:off x="0" y="6743700"/>
            <a:ext cx="12192000" cy="123177"/>
          </a:xfrm>
          <a:prstGeom prst="rect">
            <a:avLst/>
          </a:prstGeom>
          <a:gradFill flip="none" rotWithShape="1">
            <a:gsLst>
              <a:gs pos="100000">
                <a:schemeClr val="accent1"/>
              </a:gs>
              <a:gs pos="50000">
                <a:schemeClr val="accent3"/>
              </a:gs>
              <a:gs pos="0">
                <a:schemeClr val="accent1"/>
              </a:gs>
            </a:gsLst>
            <a:lin ang="6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Tree>
    <p:extLst>
      <p:ext uri="{BB962C8B-B14F-4D97-AF65-F5344CB8AC3E}">
        <p14:creationId xmlns:p14="http://schemas.microsoft.com/office/powerpoint/2010/main" val="40769551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FB5DC3-AA30-F124-F1E1-3539F1863106}"/>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D1C148A3-B710-4C64-202A-A75B16E96636}"/>
              </a:ext>
              <a:ext uri="{C183D7F6-B498-43B3-948B-1728B52AA6E4}">
                <adec:decorative xmlns:adec="http://schemas.microsoft.com/office/drawing/2017/decorative" val="1"/>
              </a:ext>
            </a:extLst>
          </p:cNvPr>
          <p:cNvSpPr/>
          <p:nvPr/>
        </p:nvSpPr>
        <p:spPr>
          <a:xfrm>
            <a:off x="508000" y="234209"/>
            <a:ext cx="11176000" cy="6389582"/>
          </a:xfrm>
          <a:prstGeom prst="rect">
            <a:avLst/>
          </a:prstGeom>
          <a:solidFill>
            <a:schemeClr val="bg1"/>
          </a:solidFill>
          <a:ln>
            <a:noFill/>
          </a:ln>
          <a:effectLst>
            <a:outerShdw blurRad="381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srgbClr val="FFFFFF"/>
              </a:solidFill>
              <a:effectLst/>
              <a:uLnTx/>
              <a:uFillTx/>
              <a:latin typeface="Open Sans Light"/>
              <a:ea typeface="+mn-ea"/>
              <a:cs typeface="+mn-cs"/>
            </a:endParaRPr>
          </a:p>
        </p:txBody>
      </p:sp>
      <p:sp>
        <p:nvSpPr>
          <p:cNvPr id="4" name="Title 1" descr="Slide 25 title: 5-year Trend for Missouri Schools for Reported Hep B Immunization, 2020-2024&#10;&#10;Note: These charts show the decreasing immunization rates specifically  for Hep B vaccination for students in Kindergarten and Eighth Grade.&#10;&#10;">
            <a:extLst>
              <a:ext uri="{FF2B5EF4-FFF2-40B4-BE49-F238E27FC236}">
                <a16:creationId xmlns:a16="http://schemas.microsoft.com/office/drawing/2014/main" id="{54DDCC12-F73B-A19B-EA89-31067D15DF03}"/>
              </a:ext>
            </a:extLst>
          </p:cNvPr>
          <p:cNvSpPr txBox="1">
            <a:spLocks noGrp="1"/>
          </p:cNvSpPr>
          <p:nvPr>
            <p:ph type="title"/>
          </p:nvPr>
        </p:nvSpPr>
        <p:spPr>
          <a:xfrm>
            <a:off x="508000" y="234209"/>
            <a:ext cx="11176000" cy="1452087"/>
          </a:xfrm>
          <a:prstGeom prst="rect">
            <a:avLst/>
          </a:prstGeom>
          <a:solidFill>
            <a:schemeClr val="accent3"/>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defRPr/>
            </a:pPr>
            <a:r>
              <a:rPr lang="en-US" sz="3600" dirty="0">
                <a:latin typeface="Arial Black" panose="020B0A04020102020204" pitchFamily="34" charset="0"/>
              </a:rPr>
              <a:t>5-year Trend for Missouri Schools </a:t>
            </a:r>
            <a:br>
              <a:rPr lang="en-US" sz="3600" dirty="0">
                <a:latin typeface="Arial Black" panose="020B0A04020102020204" pitchFamily="34" charset="0"/>
              </a:rPr>
            </a:br>
            <a:r>
              <a:rPr lang="en-US" sz="3600" dirty="0">
                <a:latin typeface="Arial Black" panose="020B0A04020102020204" pitchFamily="34" charset="0"/>
              </a:rPr>
              <a:t>for Reported Hep B Immunization</a:t>
            </a:r>
            <a:r>
              <a:rPr lang="en-US" sz="3600" baseline="30000" dirty="0">
                <a:latin typeface="Arial Black" panose="020B0A04020102020204" pitchFamily="34" charset="0"/>
              </a:rPr>
              <a:t>1</a:t>
            </a:r>
            <a:br>
              <a:rPr lang="en-US" sz="3600" dirty="0">
                <a:latin typeface="Arial Black" panose="020B0A04020102020204" pitchFamily="34" charset="0"/>
              </a:rPr>
            </a:br>
            <a:r>
              <a:rPr lang="en-US" sz="3600" dirty="0">
                <a:latin typeface="Arial Black" panose="020B0A04020102020204" pitchFamily="34" charset="0"/>
              </a:rPr>
              <a:t>2020-2024</a:t>
            </a:r>
            <a:endParaRPr kumimoji="0" lang="en-US" sz="3600" b="0" i="0" u="none" strike="noStrike" kern="1200" cap="none" spc="0" normalizeH="0" baseline="0" noProof="0" dirty="0">
              <a:ln>
                <a:noFill/>
              </a:ln>
              <a:solidFill>
                <a:schemeClr val="tx1"/>
              </a:solidFill>
              <a:effectLst/>
              <a:uLnTx/>
              <a:uFillTx/>
              <a:latin typeface="Arial Black" panose="020B0A04020102020204" pitchFamily="34" charset="0"/>
              <a:ea typeface="+mj-ea"/>
              <a:cs typeface="+mj-cs"/>
            </a:endParaRPr>
          </a:p>
        </p:txBody>
      </p:sp>
      <p:pic>
        <p:nvPicPr>
          <p:cNvPr id="15" name="Picture 14">
            <a:extLst>
              <a:ext uri="{FF2B5EF4-FFF2-40B4-BE49-F238E27FC236}">
                <a16:creationId xmlns:a16="http://schemas.microsoft.com/office/drawing/2014/main" id="{7F9A1461-6C92-68FC-719F-F278CFFB1AA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00649" y="429699"/>
            <a:ext cx="614390" cy="614390"/>
          </a:xfrm>
          <a:prstGeom prst="rect">
            <a:avLst/>
          </a:prstGeom>
        </p:spPr>
      </p:pic>
      <p:graphicFrame>
        <p:nvGraphicFramePr>
          <p:cNvPr id="11" name="Chart 10" descr="Slide 27 - These charts show the increasing immunization exemption rates specifically  for Hep B vaccination for students in Kindergarten and Eighth Grade.">
            <a:extLst>
              <a:ext uri="{FF2B5EF4-FFF2-40B4-BE49-F238E27FC236}">
                <a16:creationId xmlns:a16="http://schemas.microsoft.com/office/drawing/2014/main" id="{6DFB5350-12E1-B543-FA29-CC51B9D4AC4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779022735"/>
              </p:ext>
            </p:extLst>
          </p:nvPr>
        </p:nvGraphicFramePr>
        <p:xfrm>
          <a:off x="2032000" y="1243528"/>
          <a:ext cx="8128000" cy="4447588"/>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BC70ACE7-5796-79CD-DD4B-0F8C2486778C}"/>
              </a:ext>
              <a:ext uri="{C183D7F6-B498-43B3-948B-1728B52AA6E4}">
                <adec:decorative xmlns:adec="http://schemas.microsoft.com/office/drawing/2017/decorative" val="1"/>
              </a:ext>
            </a:extLst>
          </p:cNvPr>
          <p:cNvSpPr/>
          <p:nvPr/>
        </p:nvSpPr>
        <p:spPr>
          <a:xfrm>
            <a:off x="0" y="6743700"/>
            <a:ext cx="12192000" cy="123177"/>
          </a:xfrm>
          <a:prstGeom prst="rect">
            <a:avLst/>
          </a:prstGeom>
          <a:gradFill flip="none" rotWithShape="1">
            <a:gsLst>
              <a:gs pos="100000">
                <a:schemeClr val="accent1"/>
              </a:gs>
              <a:gs pos="50000">
                <a:schemeClr val="accent3"/>
              </a:gs>
              <a:gs pos="0">
                <a:schemeClr val="accent1"/>
              </a:gs>
            </a:gsLst>
            <a:lin ang="6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3" name="TextBox 2">
            <a:extLst>
              <a:ext uri="{FF2B5EF4-FFF2-40B4-BE49-F238E27FC236}">
                <a16:creationId xmlns:a16="http://schemas.microsoft.com/office/drawing/2014/main" id="{BF918498-19E4-EA45-FBE2-CE046C9104FF}"/>
              </a:ext>
            </a:extLst>
          </p:cNvPr>
          <p:cNvSpPr txBox="1"/>
          <p:nvPr/>
        </p:nvSpPr>
        <p:spPr>
          <a:xfrm>
            <a:off x="875013" y="5728070"/>
            <a:ext cx="10125636" cy="830997"/>
          </a:xfrm>
          <a:prstGeom prst="rect">
            <a:avLst/>
          </a:prstGeom>
          <a:noFill/>
        </p:spPr>
        <p:txBody>
          <a:bodyPr wrap="square" rtlCol="0">
            <a:spAutoFit/>
          </a:bodyPr>
          <a:lstStyle/>
          <a:p>
            <a:pPr algn="l"/>
            <a:r>
              <a:rPr lang="en-US" sz="1600" b="1" dirty="0">
                <a:latin typeface="Arial" panose="020B0604020202020204" pitchFamily="34" charset="0"/>
                <a:ea typeface="Open Sans SemiBold" panose="020B0706030804020204" pitchFamily="34" charset="0"/>
                <a:cs typeface="Arial" panose="020B0604020202020204" pitchFamily="34" charset="0"/>
              </a:rPr>
              <a:t>Missouri School Immunization Requirements for Hep B: 3 or more doses of hepatitis B vaccine.</a:t>
            </a:r>
          </a:p>
          <a:p>
            <a:r>
              <a:rPr lang="en-US" sz="1600" baseline="30000" dirty="0">
                <a:solidFill>
                  <a:schemeClr val="tx1">
                    <a:lumMod val="75000"/>
                  </a:schemeClr>
                </a:solidFill>
              </a:rPr>
              <a:t>1</a:t>
            </a:r>
            <a:r>
              <a:rPr lang="en-US" sz="1600" dirty="0">
                <a:solidFill>
                  <a:schemeClr val="tx1">
                    <a:lumMod val="75000"/>
                  </a:schemeClr>
                </a:solidFill>
              </a:rPr>
              <a:t>Missouri School Immunization Survey Statistics, August 2024,</a:t>
            </a:r>
            <a:r>
              <a:rPr lang="en-US" sz="1600" dirty="0">
                <a:solidFill>
                  <a:schemeClr val="bg1"/>
                </a:solidFill>
              </a:rPr>
              <a:t> </a:t>
            </a:r>
            <a:r>
              <a:rPr lang="en-US" sz="1600" b="1" dirty="0">
                <a:hlinkClick r:id="rId5"/>
              </a:rPr>
              <a:t>School Immunizations Dashboard | Health &amp; Senior Services</a:t>
            </a:r>
            <a:r>
              <a:rPr lang="en-US" sz="1600" dirty="0">
                <a:solidFill>
                  <a:schemeClr val="bg1"/>
                </a:solidFill>
              </a:rPr>
              <a:t> </a:t>
            </a:r>
          </a:p>
        </p:txBody>
      </p:sp>
    </p:spTree>
    <p:extLst>
      <p:ext uri="{BB962C8B-B14F-4D97-AF65-F5344CB8AC3E}">
        <p14:creationId xmlns:p14="http://schemas.microsoft.com/office/powerpoint/2010/main" val="33867983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descr="Slide 26 title: Hepatitis B Summary Points">
            <a:extLst>
              <a:ext uri="{FF2B5EF4-FFF2-40B4-BE49-F238E27FC236}">
                <a16:creationId xmlns:a16="http://schemas.microsoft.com/office/drawing/2014/main" id="{76AFCC79-6B53-E1A5-566B-DAF61409C87F}"/>
              </a:ext>
            </a:extLst>
          </p:cNvPr>
          <p:cNvSpPr txBox="1">
            <a:spLocks noGrp="1"/>
          </p:cNvSpPr>
          <p:nvPr>
            <p:ph type="title"/>
          </p:nvPr>
        </p:nvSpPr>
        <p:spPr>
          <a:xfrm>
            <a:off x="0" y="515938"/>
            <a:ext cx="12192000" cy="67786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dirty="0">
                <a:ln>
                  <a:noFill/>
                </a:ln>
                <a:solidFill>
                  <a:schemeClr val="bg2"/>
                </a:solidFill>
                <a:effectLst/>
                <a:uLnTx/>
                <a:uFillTx/>
                <a:latin typeface="Arial Black" panose="020B0A04020102020204" pitchFamily="34" charset="0"/>
                <a:ea typeface="+mj-ea"/>
                <a:cs typeface="+mj-cs"/>
              </a:rPr>
              <a:t>Hepatitis B Summary Points</a:t>
            </a:r>
          </a:p>
        </p:txBody>
      </p:sp>
      <p:sp>
        <p:nvSpPr>
          <p:cNvPr id="11" name="TextBox 3" descr="List:&#10;-In 2023, there were 382 newly reported HBV cases. Males accounted for 61% of cases. Age groups 35-54 have the highest rates.&#10;-Rates for “Other” is 9 times higher than whites, with 79% of “Other” classified as Asian. Rates for blacks is more than 4 times higher than whites.&#10;-There was an almost 17% increase from year 2022 to year 2023 in reported cases of HBSAG positive pregnant women.&#10;-There was one case of perinatal transmission reported in 2023.&#10;-In 2023-2024 school year in Missouri, 93.6% of students in public schools and 90.7% of students in private schools were fully immunized for Hepatitis B1. Immunization percentage rates are trending downward">
            <a:extLst>
              <a:ext uri="{C183D7F6-B498-43B3-948B-1728B52AA6E4}">
                <adec:decorative xmlns:adec="http://schemas.microsoft.com/office/drawing/2017/decorative" val="0"/>
              </a:ext>
            </a:extLst>
          </p:cNvPr>
          <p:cNvSpPr txBox="1"/>
          <p:nvPr/>
        </p:nvSpPr>
        <p:spPr>
          <a:xfrm>
            <a:off x="938213" y="1605068"/>
            <a:ext cx="10515599" cy="415498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fontAlgn="base">
              <a:buFont typeface="Arial" panose="020B0604020202020204" pitchFamily="34" charset="0"/>
              <a:buChar char="•"/>
            </a:pPr>
            <a:r>
              <a:rPr lang="en-US" sz="2400" dirty="0">
                <a:solidFill>
                  <a:schemeClr val="bg2"/>
                </a:solidFill>
                <a:latin typeface="Arial" panose="020B0604020202020204" pitchFamily="34" charset="0"/>
                <a:cs typeface="Arial" panose="020B0604020202020204" pitchFamily="34" charset="0"/>
              </a:rPr>
              <a:t>In 2023, there were 382 newly reported HBV cases. Males accounted for 61% of cases. Age groups 35-54 have the highest rates.</a:t>
            </a:r>
          </a:p>
          <a:p>
            <a:pPr marL="285750" indent="-285750" fontAlgn="base">
              <a:buFont typeface="Arial" panose="020B0604020202020204" pitchFamily="34" charset="0"/>
              <a:buChar char="•"/>
            </a:pPr>
            <a:r>
              <a:rPr lang="en-US" sz="2400" dirty="0">
                <a:solidFill>
                  <a:schemeClr val="bg2"/>
                </a:solidFill>
                <a:latin typeface="Arial" panose="020B0604020202020204" pitchFamily="34" charset="0"/>
                <a:cs typeface="Arial" panose="020B0604020202020204" pitchFamily="34" charset="0"/>
              </a:rPr>
              <a:t>Rates for “Other” is 9 times higher than whites, with 79% of “Other” classified as Asian. Rates for Blacks is more than 4 times higher than whites.</a:t>
            </a:r>
          </a:p>
          <a:p>
            <a:pPr marL="285750" indent="-285750" fontAlgn="base">
              <a:buFont typeface="Arial" panose="020B0604020202020204" pitchFamily="34" charset="0"/>
              <a:buChar char="•"/>
            </a:pPr>
            <a:r>
              <a:rPr lang="en-US" sz="2400" dirty="0">
                <a:solidFill>
                  <a:schemeClr val="bg2"/>
                </a:solidFill>
                <a:latin typeface="Arial" panose="020B0604020202020204" pitchFamily="34" charset="0"/>
                <a:cs typeface="Arial" panose="020B0604020202020204" pitchFamily="34" charset="0"/>
              </a:rPr>
              <a:t>There was an almost 17% increase from year 2022 to year 2023 in reported cases of HBSAG positive pregnant women.</a:t>
            </a:r>
          </a:p>
          <a:p>
            <a:pPr marL="285750" indent="-285750" fontAlgn="base">
              <a:buFont typeface="Arial" panose="020B0604020202020204" pitchFamily="34" charset="0"/>
              <a:buChar char="•"/>
            </a:pPr>
            <a:r>
              <a:rPr lang="en-US" sz="2400" dirty="0">
                <a:solidFill>
                  <a:schemeClr val="bg2"/>
                </a:solidFill>
                <a:latin typeface="Arial" panose="020B0604020202020204" pitchFamily="34" charset="0"/>
                <a:cs typeface="Arial" panose="020B0604020202020204" pitchFamily="34" charset="0"/>
              </a:rPr>
              <a:t>There was one case of perinatal transmission reported in 2023.</a:t>
            </a:r>
          </a:p>
          <a:p>
            <a:pPr marL="285750" indent="-285750" fontAlgn="base">
              <a:buFont typeface="Arial" panose="020B0604020202020204" pitchFamily="34" charset="0"/>
              <a:buChar char="•"/>
            </a:pPr>
            <a:r>
              <a:rPr lang="en-US" sz="2400" dirty="0">
                <a:solidFill>
                  <a:schemeClr val="bg2"/>
                </a:solidFill>
                <a:latin typeface="Arial" panose="020B0604020202020204" pitchFamily="34" charset="0"/>
                <a:cs typeface="Arial" panose="020B0604020202020204" pitchFamily="34" charset="0"/>
              </a:rPr>
              <a:t>In 2023-2024 school year in Missouri, 93.6% of students in public schools and 90.7% of students in private schools were fully immunized for Hepatitis B</a:t>
            </a:r>
            <a:r>
              <a:rPr lang="en-US" sz="2400" baseline="30000" dirty="0">
                <a:solidFill>
                  <a:schemeClr val="bg2"/>
                </a:solidFill>
                <a:latin typeface="Arial" panose="020B0604020202020204" pitchFamily="34" charset="0"/>
                <a:cs typeface="Arial" panose="020B0604020202020204" pitchFamily="34" charset="0"/>
              </a:rPr>
              <a:t>1</a:t>
            </a:r>
            <a:r>
              <a:rPr lang="en-US" sz="2400" dirty="0">
                <a:solidFill>
                  <a:schemeClr val="bg2"/>
                </a:solidFill>
                <a:latin typeface="Arial" panose="020B0604020202020204" pitchFamily="34" charset="0"/>
                <a:cs typeface="Arial" panose="020B0604020202020204" pitchFamily="34" charset="0"/>
              </a:rPr>
              <a:t>. Immunization percentage rates are trending downward.</a:t>
            </a:r>
          </a:p>
        </p:txBody>
      </p:sp>
      <p:pic>
        <p:nvPicPr>
          <p:cNvPr id="4" name="Picture 3">
            <a:extLst>
              <a:ext uri="{FF2B5EF4-FFF2-40B4-BE49-F238E27FC236}">
                <a16:creationId xmlns:a16="http://schemas.microsoft.com/office/drawing/2014/main" id="{EF530732-C114-5909-2298-24503B4E84D8}"/>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794081" y="629556"/>
            <a:ext cx="614390" cy="614390"/>
          </a:xfrm>
          <a:prstGeom prst="rect">
            <a:avLst/>
          </a:prstGeom>
        </p:spPr>
      </p:pic>
      <p:sp>
        <p:nvSpPr>
          <p:cNvPr id="2" name="Rectangle 1">
            <a:extLst>
              <a:ext uri="{FF2B5EF4-FFF2-40B4-BE49-F238E27FC236}">
                <a16:creationId xmlns:a16="http://schemas.microsoft.com/office/drawing/2014/main" id="{EF77114F-9293-B208-4E28-CA828EFA1ABA}"/>
              </a:ext>
              <a:ext uri="{C183D7F6-B498-43B3-948B-1728B52AA6E4}">
                <adec:decorative xmlns:adec="http://schemas.microsoft.com/office/drawing/2017/decorative" val="1"/>
              </a:ext>
            </a:extLst>
          </p:cNvPr>
          <p:cNvSpPr/>
          <p:nvPr/>
        </p:nvSpPr>
        <p:spPr>
          <a:xfrm>
            <a:off x="0" y="6743700"/>
            <a:ext cx="12192000" cy="123177"/>
          </a:xfrm>
          <a:prstGeom prst="rect">
            <a:avLst/>
          </a:prstGeom>
          <a:gradFill flip="none" rotWithShape="1">
            <a:gsLst>
              <a:gs pos="100000">
                <a:schemeClr val="accent1"/>
              </a:gs>
              <a:gs pos="50000">
                <a:schemeClr val="accent3"/>
              </a:gs>
              <a:gs pos="0">
                <a:schemeClr val="accent1"/>
              </a:gs>
            </a:gsLst>
            <a:lin ang="6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5" name="TextBox 4" descr="Slide 28 footnote: &#10;1Missouri School Immunization Survey Statistics, August 2024, School Immunizations Dashboard | Health &amp; Senior Services &#10;">
            <a:extLst>
              <a:ext uri="{FF2B5EF4-FFF2-40B4-BE49-F238E27FC236}">
                <a16:creationId xmlns:a16="http://schemas.microsoft.com/office/drawing/2014/main" id="{A16E1D50-73D5-E644-8C8C-7A842DE10FCD}"/>
              </a:ext>
            </a:extLst>
          </p:cNvPr>
          <p:cNvSpPr txBox="1"/>
          <p:nvPr/>
        </p:nvSpPr>
        <p:spPr>
          <a:xfrm>
            <a:off x="938213" y="6018896"/>
            <a:ext cx="10515598" cy="646331"/>
          </a:xfrm>
          <a:prstGeom prst="rect">
            <a:avLst/>
          </a:prstGeom>
          <a:noFill/>
        </p:spPr>
        <p:txBody>
          <a:bodyPr wrap="square">
            <a:spAutoFit/>
          </a:bodyPr>
          <a:lstStyle/>
          <a:p>
            <a:r>
              <a:rPr lang="en-US" sz="1800" baseline="30000" dirty="0">
                <a:solidFill>
                  <a:schemeClr val="bg1"/>
                </a:solidFill>
              </a:rPr>
              <a:t>1</a:t>
            </a:r>
            <a:r>
              <a:rPr lang="en-US" sz="1800" dirty="0">
                <a:solidFill>
                  <a:schemeClr val="bg1"/>
                </a:solidFill>
              </a:rPr>
              <a:t>Missouri School Immunization Survey Statistics, August 2024, </a:t>
            </a:r>
            <a:r>
              <a:rPr lang="en-US" b="1" dirty="0">
                <a:hlinkClick r:id="rId4"/>
              </a:rPr>
              <a:t>School Immunizations Dashboard | Health &amp; Senior Services</a:t>
            </a:r>
            <a:r>
              <a:rPr lang="en-US" sz="1800" dirty="0">
                <a:solidFill>
                  <a:schemeClr val="bg1"/>
                </a:solidFill>
              </a:rPr>
              <a:t> </a:t>
            </a:r>
            <a:endParaRPr lang="en-US" dirty="0">
              <a:solidFill>
                <a:schemeClr val="bg1"/>
              </a:solidFill>
            </a:endParaRPr>
          </a:p>
        </p:txBody>
      </p:sp>
    </p:spTree>
    <p:extLst>
      <p:ext uri="{BB962C8B-B14F-4D97-AF65-F5344CB8AC3E}">
        <p14:creationId xmlns:p14="http://schemas.microsoft.com/office/powerpoint/2010/main" val="8567214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5D81F3-1E18-1E94-D025-EF8275F30813}"/>
            </a:ext>
          </a:extLst>
        </p:cNvPr>
        <p:cNvGrpSpPr/>
        <p:nvPr/>
      </p:nvGrpSpPr>
      <p:grpSpPr>
        <a:xfrm>
          <a:off x="0" y="0"/>
          <a:ext cx="0" cy="0"/>
          <a:chOff x="0" y="0"/>
          <a:chExt cx="0" cy="0"/>
        </a:xfrm>
      </p:grpSpPr>
      <p:sp>
        <p:nvSpPr>
          <p:cNvPr id="4" name="Rectangle: Rounded Corners 3" descr="Slide 29: Title: Section 02 Hepatitis CB (HCV) title slide">
            <a:extLst>
              <a:ext uri="{FF2B5EF4-FFF2-40B4-BE49-F238E27FC236}">
                <a16:creationId xmlns:a16="http://schemas.microsoft.com/office/drawing/2014/main" id="{7C2F5378-8D83-3124-4034-B2DDC9DFDDC6}"/>
              </a:ext>
              <a:ext uri="{C183D7F6-B498-43B3-948B-1728B52AA6E4}">
                <adec:decorative xmlns:adec="http://schemas.microsoft.com/office/drawing/2017/decorative" val="0"/>
              </a:ext>
            </a:extLst>
          </p:cNvPr>
          <p:cNvSpPr/>
          <p:nvPr/>
        </p:nvSpPr>
        <p:spPr>
          <a:xfrm>
            <a:off x="1377824" y="1650878"/>
            <a:ext cx="9192996" cy="3556244"/>
          </a:xfrm>
          <a:prstGeom prst="roundRect">
            <a:avLst>
              <a:gd name="adj" fmla="val 50000"/>
            </a:avLst>
          </a:prstGeom>
          <a:solidFill>
            <a:schemeClr val="tx2"/>
          </a:solidFill>
          <a:ln>
            <a:noFill/>
          </a:ln>
          <a:effectLst>
            <a:glow rad="635000">
              <a:schemeClr val="bg1">
                <a:alpha val="1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pic>
        <p:nvPicPr>
          <p:cNvPr id="8" name="Picture Placeholder 7">
            <a:extLst>
              <a:ext uri="{FF2B5EF4-FFF2-40B4-BE49-F238E27FC236}">
                <a16:creationId xmlns:a16="http://schemas.microsoft.com/office/drawing/2014/main" id="{2B4D3BBD-CD71-EBDA-B694-5C4B164F98AC}"/>
              </a:ext>
              <a:ext uri="{C183D7F6-B498-43B3-948B-1728B52AA6E4}">
                <adec:decorative xmlns:adec="http://schemas.microsoft.com/office/drawing/2017/decorative" val="1"/>
              </a:ext>
            </a:extLst>
          </p:cNvPr>
          <p:cNvPicPr>
            <a:picLocks noGrp="1" noChangeAspect="1"/>
          </p:cNvPicPr>
          <p:nvPr>
            <p:ph type="pic" sz="quarter" idx="4294967295"/>
          </p:nvPr>
        </p:nvPicPr>
        <p:blipFill>
          <a:blip r:embed="rId2">
            <a:extLst>
              <a:ext uri="{28A0092B-C50C-407E-A947-70E740481C1C}">
                <a14:useLocalDpi xmlns:a14="http://schemas.microsoft.com/office/drawing/2010/main" val="0"/>
              </a:ext>
            </a:extLst>
          </a:blip>
          <a:srcRect l="-5652" t="-5475" r="-5407" b="-5586"/>
          <a:stretch/>
        </p:blipFill>
        <p:spPr>
          <a:xfrm>
            <a:off x="1621180" y="1851025"/>
            <a:ext cx="3155950" cy="3155950"/>
          </a:xfrm>
          <a:prstGeom prst="ellipse">
            <a:avLst/>
          </a:prstGeom>
          <a:solidFill>
            <a:schemeClr val="bg1"/>
          </a:solidFill>
        </p:spPr>
      </p:pic>
      <p:sp>
        <p:nvSpPr>
          <p:cNvPr id="7" name="Title 5" descr="Slide 27 Title: Hepatitis C (HCV)">
            <a:extLst>
              <a:ext uri="{FF2B5EF4-FFF2-40B4-BE49-F238E27FC236}">
                <a16:creationId xmlns:a16="http://schemas.microsoft.com/office/drawing/2014/main" id="{05C63A2E-5B1B-0F5F-4497-68FE02E720A2}"/>
              </a:ext>
            </a:extLst>
          </p:cNvPr>
          <p:cNvSpPr txBox="1">
            <a:spLocks noGrp="1"/>
          </p:cNvSpPr>
          <p:nvPr>
            <p:ph type="title"/>
          </p:nvPr>
        </p:nvSpPr>
        <p:spPr>
          <a:xfrm>
            <a:off x="5020800" y="2801742"/>
            <a:ext cx="5054600" cy="175432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chemeClr val="bg1"/>
                </a:solidFill>
                <a:effectLst/>
                <a:uLnTx/>
                <a:uFillTx/>
                <a:latin typeface="Arial Black" panose="020B0A04020102020204" pitchFamily="34" charset="0"/>
                <a:ea typeface="Open Sans SemiBold" panose="020B0706030804020204" pitchFamily="34" charset="0"/>
                <a:cs typeface="Open Sans SemiBold" panose="020B0706030804020204" pitchFamily="34" charset="0"/>
              </a:rPr>
              <a:t>Hepatitis C</a:t>
            </a:r>
            <a:br>
              <a:rPr kumimoji="0" lang="en-US" sz="5400" b="0" i="0" u="none" strike="noStrike" kern="1200" cap="none" spc="0" normalizeH="0" baseline="0" noProof="0" dirty="0">
                <a:ln>
                  <a:noFill/>
                </a:ln>
                <a:solidFill>
                  <a:schemeClr val="bg1"/>
                </a:solidFill>
                <a:effectLst/>
                <a:uLnTx/>
                <a:uFillTx/>
                <a:latin typeface="Arial Black" panose="020B0A04020102020204" pitchFamily="34" charset="0"/>
                <a:ea typeface="Open Sans SemiBold" panose="020B0706030804020204" pitchFamily="34" charset="0"/>
                <a:cs typeface="Open Sans SemiBold" panose="020B0706030804020204" pitchFamily="34" charset="0"/>
              </a:rPr>
            </a:br>
            <a:r>
              <a:rPr kumimoji="0" lang="en-US" sz="5400" b="0" i="0" u="none" strike="noStrike" kern="1200" cap="none" spc="0" normalizeH="0" baseline="0" noProof="0" dirty="0">
                <a:ln>
                  <a:noFill/>
                </a:ln>
                <a:solidFill>
                  <a:schemeClr val="bg1"/>
                </a:solidFill>
                <a:effectLst/>
                <a:uLnTx/>
                <a:uFillTx/>
                <a:latin typeface="Arial Black" panose="020B0A04020102020204" pitchFamily="34" charset="0"/>
                <a:ea typeface="Open Sans SemiBold" panose="020B0706030804020204" pitchFamily="34" charset="0"/>
                <a:cs typeface="Open Sans SemiBold" panose="020B0706030804020204" pitchFamily="34" charset="0"/>
              </a:rPr>
              <a:t>(HCV)</a:t>
            </a:r>
          </a:p>
        </p:txBody>
      </p:sp>
    </p:spTree>
    <p:extLst>
      <p:ext uri="{BB962C8B-B14F-4D97-AF65-F5344CB8AC3E}">
        <p14:creationId xmlns:p14="http://schemas.microsoft.com/office/powerpoint/2010/main" val="14649409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714D94-E6CB-B8EB-BC78-6C1A255BB6DD}"/>
            </a:ext>
          </a:extLst>
        </p:cNvPr>
        <p:cNvGrpSpPr/>
        <p:nvPr/>
      </p:nvGrpSpPr>
      <p:grpSpPr>
        <a:xfrm>
          <a:off x="0" y="0"/>
          <a:ext cx="0" cy="0"/>
          <a:chOff x="0" y="0"/>
          <a:chExt cx="0" cy="0"/>
        </a:xfrm>
      </p:grpSpPr>
      <p:sp>
        <p:nvSpPr>
          <p:cNvPr id="6" name="Title 1" descr="Slide 28 title: Hepatitis C Background">
            <a:extLst>
              <a:ext uri="{FF2B5EF4-FFF2-40B4-BE49-F238E27FC236}">
                <a16:creationId xmlns:a16="http://schemas.microsoft.com/office/drawing/2014/main" id="{04A95459-8C23-3AAE-49CF-D1AE0EB74A05}"/>
              </a:ext>
              <a:ext uri="{C183D7F6-B498-43B3-948B-1728B52AA6E4}">
                <adec:decorative xmlns:adec="http://schemas.microsoft.com/office/drawing/2017/decorative" val="0"/>
              </a:ext>
            </a:extLst>
          </p:cNvPr>
          <p:cNvSpPr txBox="1">
            <a:spLocks noGrp="1"/>
          </p:cNvSpPr>
          <p:nvPr>
            <p:ph type="title"/>
          </p:nvPr>
        </p:nvSpPr>
        <p:spPr>
          <a:xfrm>
            <a:off x="2884714" y="411877"/>
            <a:ext cx="6998208" cy="67786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dirty="0">
                <a:ln>
                  <a:noFill/>
                </a:ln>
                <a:solidFill>
                  <a:schemeClr val="bg2"/>
                </a:solidFill>
                <a:effectLst/>
                <a:uLnTx/>
                <a:uFillTx/>
                <a:latin typeface="Arial Black" panose="020B0A04020102020204" pitchFamily="34" charset="0"/>
                <a:ea typeface="+mj-ea"/>
                <a:cs typeface="+mj-cs"/>
              </a:rPr>
              <a:t>Hepatitis C Background</a:t>
            </a:r>
          </a:p>
        </p:txBody>
      </p:sp>
      <p:sp>
        <p:nvSpPr>
          <p:cNvPr id="11" name="TextBox 3" descr="List :&#10;-Is a liver disease caused by the hepatitis C virus (HCV).&#10;- Infection can result in acute (short-term) or chronic (long-term) illness. A person may not show any symptoms.&#10;- HCV can lead to liver damage, scarring, or cancer.&#10;- HCV is spread through contact with blood from a person with HCV infection.&#10;- The best way to prevent HCV is to avoid behaviors that can spread the virus.&#10;-There is no vaccine for HCV, but it can be cured with medicine (pills).">
            <a:extLst>
              <a:ext uri="{FF2B5EF4-FFF2-40B4-BE49-F238E27FC236}">
                <a16:creationId xmlns:a16="http://schemas.microsoft.com/office/drawing/2014/main" id="{CAC212EB-8B12-64BC-0718-0841C1D5B299}"/>
              </a:ext>
            </a:extLst>
          </p:cNvPr>
          <p:cNvSpPr txBox="1"/>
          <p:nvPr/>
        </p:nvSpPr>
        <p:spPr>
          <a:xfrm>
            <a:off x="652451" y="1243946"/>
            <a:ext cx="11106340" cy="452431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fontAlgn="base">
              <a:buFont typeface="Wingdings" panose="05000000000000000000" pitchFamily="2" charset="2"/>
              <a:buChar char="Ø"/>
            </a:pPr>
            <a:r>
              <a:rPr lang="en-US" sz="2400" dirty="0">
                <a:solidFill>
                  <a:schemeClr val="bg2"/>
                </a:solidFill>
                <a:latin typeface="Arial" panose="020B0604020202020204" pitchFamily="34" charset="0"/>
                <a:cs typeface="Arial" panose="020B0604020202020204" pitchFamily="34" charset="0"/>
              </a:rPr>
              <a:t> Hepatitis C can be cured. Treatment that cures hepatitis C is available.</a:t>
            </a:r>
          </a:p>
          <a:p>
            <a:pPr marL="342900" indent="-342900" fontAlgn="base">
              <a:buFont typeface="Wingdings" panose="05000000000000000000" pitchFamily="2" charset="2"/>
              <a:buChar char="Ø"/>
            </a:pPr>
            <a:endParaRPr lang="en-US" sz="2400" dirty="0">
              <a:solidFill>
                <a:schemeClr val="bg2"/>
              </a:solidFill>
              <a:latin typeface="Arial" panose="020B0604020202020204" pitchFamily="34" charset="0"/>
              <a:cs typeface="Arial" panose="020B0604020202020204" pitchFamily="34" charset="0"/>
            </a:endParaRPr>
          </a:p>
          <a:p>
            <a:pPr marL="342900" indent="-342900" fontAlgn="base">
              <a:buFont typeface="Wingdings" panose="05000000000000000000" pitchFamily="2" charset="2"/>
              <a:buChar char="Ø"/>
            </a:pPr>
            <a:r>
              <a:rPr lang="en-US" sz="2400" dirty="0">
                <a:solidFill>
                  <a:schemeClr val="bg2"/>
                </a:solidFill>
                <a:latin typeface="Arial" panose="020B0604020202020204" pitchFamily="34" charset="0"/>
                <a:cs typeface="Arial" panose="020B0604020202020204" pitchFamily="34" charset="0"/>
              </a:rPr>
              <a:t> Without treatment, most people with hepatitis C develop lifelong infection.</a:t>
            </a:r>
          </a:p>
          <a:p>
            <a:pPr marL="342900" indent="-342900" fontAlgn="base">
              <a:buFont typeface="Wingdings" panose="05000000000000000000" pitchFamily="2" charset="2"/>
              <a:buChar char="Ø"/>
            </a:pPr>
            <a:endParaRPr lang="en-US" sz="2400" dirty="0">
              <a:solidFill>
                <a:schemeClr val="bg2"/>
              </a:solidFill>
              <a:latin typeface="Arial" panose="020B0604020202020204" pitchFamily="34" charset="0"/>
              <a:cs typeface="Arial" panose="020B0604020202020204" pitchFamily="34" charset="0"/>
            </a:endParaRPr>
          </a:p>
          <a:p>
            <a:pPr marL="342900" indent="-342900" fontAlgn="base">
              <a:buFont typeface="Wingdings" panose="05000000000000000000" pitchFamily="2" charset="2"/>
              <a:buChar char="Ø"/>
            </a:pPr>
            <a:r>
              <a:rPr lang="en-US" sz="2400" dirty="0">
                <a:solidFill>
                  <a:schemeClr val="bg2"/>
                </a:solidFill>
                <a:latin typeface="Arial" panose="020B0604020202020204" pitchFamily="34" charset="0"/>
                <a:cs typeface="Arial" panose="020B0604020202020204" pitchFamily="34" charset="0"/>
              </a:rPr>
              <a:t> Early treatment can prevent serious complications, like liver scarring, liver cancer, or death.</a:t>
            </a:r>
          </a:p>
          <a:p>
            <a:pPr marL="342900" indent="-342900" fontAlgn="base">
              <a:buFont typeface="Wingdings" panose="05000000000000000000" pitchFamily="2" charset="2"/>
              <a:buChar char="Ø"/>
            </a:pPr>
            <a:endParaRPr lang="en-US" sz="2400" dirty="0">
              <a:solidFill>
                <a:schemeClr val="bg2"/>
              </a:solidFill>
              <a:latin typeface="Arial" panose="020B0604020202020204" pitchFamily="34" charset="0"/>
              <a:cs typeface="Arial" panose="020B0604020202020204" pitchFamily="34" charset="0"/>
            </a:endParaRPr>
          </a:p>
          <a:p>
            <a:pPr marL="342900" indent="-342900" fontAlgn="base">
              <a:buFont typeface="Wingdings" panose="05000000000000000000" pitchFamily="2" charset="2"/>
              <a:buChar char="Ø"/>
            </a:pPr>
            <a:r>
              <a:rPr lang="en-US" sz="2400" dirty="0">
                <a:solidFill>
                  <a:schemeClr val="bg2"/>
                </a:solidFill>
                <a:latin typeface="Arial" panose="020B0604020202020204" pitchFamily="34" charset="0"/>
                <a:cs typeface="Arial" panose="020B0604020202020204" pitchFamily="34" charset="0"/>
              </a:rPr>
              <a:t> If you have hepatitis C, talk to your doctor about treatment right away.          Don’t delay.</a:t>
            </a:r>
          </a:p>
          <a:p>
            <a:pPr marL="342900" indent="-342900" fontAlgn="base">
              <a:buFont typeface="Wingdings" panose="05000000000000000000" pitchFamily="2" charset="2"/>
              <a:buChar char="Ø"/>
            </a:pPr>
            <a:endParaRPr lang="en-US" sz="2400" dirty="0">
              <a:solidFill>
                <a:schemeClr val="bg2"/>
              </a:solidFill>
              <a:latin typeface="Arial" panose="020B0604020202020204" pitchFamily="34" charset="0"/>
              <a:cs typeface="Arial" panose="020B0604020202020204" pitchFamily="34" charset="0"/>
            </a:endParaRPr>
          </a:p>
          <a:p>
            <a:pPr marL="342900" indent="-342900" fontAlgn="base">
              <a:buFont typeface="Wingdings" panose="05000000000000000000" pitchFamily="2" charset="2"/>
              <a:buChar char="Ø"/>
            </a:pPr>
            <a:r>
              <a:rPr lang="en-US" sz="2400" dirty="0">
                <a:solidFill>
                  <a:schemeClr val="bg2"/>
                </a:solidFill>
                <a:latin typeface="Arial" panose="020B0604020202020204" pitchFamily="34" charset="0"/>
                <a:cs typeface="Arial" panose="020B0604020202020204" pitchFamily="34" charset="0"/>
              </a:rPr>
              <a:t> Learn how you can protect your liver and protect others from contracting hepatitis C.              </a:t>
            </a:r>
          </a:p>
        </p:txBody>
      </p:sp>
      <p:pic>
        <p:nvPicPr>
          <p:cNvPr id="4" name="Picture 3">
            <a:extLst>
              <a:ext uri="{FF2B5EF4-FFF2-40B4-BE49-F238E27FC236}">
                <a16:creationId xmlns:a16="http://schemas.microsoft.com/office/drawing/2014/main" id="{1DF7C20C-C4E7-26A6-D780-9ACE26B268E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794081" y="629556"/>
            <a:ext cx="614390" cy="614390"/>
          </a:xfrm>
          <a:prstGeom prst="rect">
            <a:avLst/>
          </a:prstGeom>
        </p:spPr>
      </p:pic>
      <p:sp>
        <p:nvSpPr>
          <p:cNvPr id="2" name="Rectangle 1">
            <a:extLst>
              <a:ext uri="{FF2B5EF4-FFF2-40B4-BE49-F238E27FC236}">
                <a16:creationId xmlns:a16="http://schemas.microsoft.com/office/drawing/2014/main" id="{3C80BF44-E8F4-7164-FDB7-000C807FEE96}"/>
              </a:ext>
              <a:ext uri="{C183D7F6-B498-43B3-948B-1728B52AA6E4}">
                <adec:decorative xmlns:adec="http://schemas.microsoft.com/office/drawing/2017/decorative" val="1"/>
              </a:ext>
            </a:extLst>
          </p:cNvPr>
          <p:cNvSpPr/>
          <p:nvPr/>
        </p:nvSpPr>
        <p:spPr>
          <a:xfrm>
            <a:off x="0" y="6743700"/>
            <a:ext cx="12192000" cy="123177"/>
          </a:xfrm>
          <a:prstGeom prst="rect">
            <a:avLst/>
          </a:prstGeom>
          <a:gradFill flip="none" rotWithShape="1">
            <a:gsLst>
              <a:gs pos="100000">
                <a:schemeClr val="accent1"/>
              </a:gs>
              <a:gs pos="50000">
                <a:schemeClr val="accent3"/>
              </a:gs>
              <a:gs pos="0">
                <a:schemeClr val="accent1"/>
              </a:gs>
            </a:gsLst>
            <a:lin ang="6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3" name="TextBox 2" descr="Reference note: CDC – Treatment of Hepatitis C: 10-14-2025, https://www.cdc.gov/hepatitis-c/treatment/index.html&#10;">
            <a:extLst>
              <a:ext uri="{FF2B5EF4-FFF2-40B4-BE49-F238E27FC236}">
                <a16:creationId xmlns:a16="http://schemas.microsoft.com/office/drawing/2014/main" id="{6260B660-C968-D531-FD18-BF6035321B8B}"/>
              </a:ext>
            </a:extLst>
          </p:cNvPr>
          <p:cNvSpPr txBox="1"/>
          <p:nvPr/>
        </p:nvSpPr>
        <p:spPr>
          <a:xfrm>
            <a:off x="376518" y="6064624"/>
            <a:ext cx="10771094" cy="369332"/>
          </a:xfrm>
          <a:prstGeom prst="rect">
            <a:avLst/>
          </a:prstGeom>
          <a:noFill/>
        </p:spPr>
        <p:txBody>
          <a:bodyPr wrap="square" rtlCol="0">
            <a:spAutoFit/>
          </a:bodyPr>
          <a:lstStyle/>
          <a:p>
            <a:r>
              <a:rPr lang="en-US" dirty="0">
                <a:solidFill>
                  <a:schemeClr val="accent5">
                    <a:lumMod val="60000"/>
                    <a:lumOff val="40000"/>
                  </a:schemeClr>
                </a:solidFill>
              </a:rPr>
              <a:t>CDC – Treatment of Hepatitis C: 10-14-2025, https://www.cdc.gov/hepatitis-c/treatment/index.html</a:t>
            </a:r>
            <a:endParaRPr lang="en-US" sz="1600" b="1" dirty="0">
              <a:solidFill>
                <a:schemeClr val="accent5">
                  <a:lumMod val="60000"/>
                  <a:lumOff val="40000"/>
                </a:schemeClr>
              </a:solidFill>
              <a:latin typeface="Arial" panose="020B0604020202020204" pitchFamily="34" charset="0"/>
              <a:ea typeface="Open Sans SemiBold" panose="020B0706030804020204" pitchFamily="34" charset="0"/>
              <a:cs typeface="Arial" panose="020B0604020202020204" pitchFamily="34" charset="0"/>
            </a:endParaRPr>
          </a:p>
        </p:txBody>
      </p:sp>
    </p:spTree>
    <p:extLst>
      <p:ext uri="{BB962C8B-B14F-4D97-AF65-F5344CB8AC3E}">
        <p14:creationId xmlns:p14="http://schemas.microsoft.com/office/powerpoint/2010/main" val="28845754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15F021-A813-098A-1D2C-7356B42CD039}"/>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C6976CA0-19E5-3AB7-FA1E-11F6260A88FD}"/>
              </a:ext>
              <a:ext uri="{C183D7F6-B498-43B3-948B-1728B52AA6E4}">
                <adec:decorative xmlns:adec="http://schemas.microsoft.com/office/drawing/2017/decorative" val="1"/>
              </a:ext>
            </a:extLst>
          </p:cNvPr>
          <p:cNvSpPr/>
          <p:nvPr/>
        </p:nvSpPr>
        <p:spPr>
          <a:xfrm>
            <a:off x="508000" y="234209"/>
            <a:ext cx="11176000" cy="6389582"/>
          </a:xfrm>
          <a:prstGeom prst="rect">
            <a:avLst/>
          </a:prstGeom>
          <a:solidFill>
            <a:schemeClr val="bg1"/>
          </a:solidFill>
          <a:ln>
            <a:noFill/>
          </a:ln>
          <a:effectLst>
            <a:outerShdw blurRad="381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srgbClr val="FFFFFF"/>
              </a:solidFill>
              <a:effectLst/>
              <a:uLnTx/>
              <a:uFillTx/>
              <a:latin typeface="Open Sans Light"/>
              <a:ea typeface="+mn-ea"/>
              <a:cs typeface="+mn-cs"/>
            </a:endParaRPr>
          </a:p>
        </p:txBody>
      </p:sp>
      <p:sp>
        <p:nvSpPr>
          <p:cNvPr id="4" name="Title 1" descr="Slide 29 title: Rates of Newly Reported HCV Cases&#10;&#10;The rate of acute HCV in Missouri in 2023 was 0.2 per 100,000 population. For the U.S. it was 1.5 per 100,000 population.&#10;&#10;The rate of chronic HCV in Missouri in 2023 was 55.6 per 100,000 population. For the U.S. it was 36.2 per 100,000 population.&#10;">
            <a:extLst>
              <a:ext uri="{FF2B5EF4-FFF2-40B4-BE49-F238E27FC236}">
                <a16:creationId xmlns:a16="http://schemas.microsoft.com/office/drawing/2014/main" id="{D613880D-C3FA-4AD0-1536-A8235D56CEFA}"/>
              </a:ext>
            </a:extLst>
          </p:cNvPr>
          <p:cNvSpPr txBox="1">
            <a:spLocks noGrp="1"/>
          </p:cNvSpPr>
          <p:nvPr>
            <p:ph type="title"/>
          </p:nvPr>
        </p:nvSpPr>
        <p:spPr>
          <a:xfrm>
            <a:off x="508000" y="234209"/>
            <a:ext cx="11176000" cy="1009319"/>
          </a:xfrm>
          <a:prstGeom prst="rect">
            <a:avLst/>
          </a:prstGeom>
          <a:solidFill>
            <a:schemeClr val="accent3"/>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defRPr/>
            </a:pPr>
            <a:r>
              <a:rPr lang="en-US" sz="3600" dirty="0">
                <a:latin typeface="Arial Black" panose="020B0A04020102020204" pitchFamily="34" charset="0"/>
              </a:rPr>
              <a:t>Rates of Newly Reported HCV Cases</a:t>
            </a:r>
            <a:endParaRPr kumimoji="0" lang="en-US" sz="3600" b="0" i="0" u="none" strike="noStrike" kern="1200" cap="none" spc="0" normalizeH="0" baseline="0" noProof="0" dirty="0">
              <a:ln>
                <a:noFill/>
              </a:ln>
              <a:solidFill>
                <a:schemeClr val="tx1"/>
              </a:solidFill>
              <a:effectLst/>
              <a:uLnTx/>
              <a:uFillTx/>
              <a:latin typeface="Arial Black" panose="020B0A04020102020204" pitchFamily="34" charset="0"/>
              <a:ea typeface="+mj-ea"/>
              <a:cs typeface="+mj-cs"/>
            </a:endParaRPr>
          </a:p>
        </p:txBody>
      </p:sp>
      <p:sp>
        <p:nvSpPr>
          <p:cNvPr id="5" name="Subtitle 2" descr="Slide 29 subtitle: Missouri vs US, 2023">
            <a:extLst>
              <a:ext uri="{FF2B5EF4-FFF2-40B4-BE49-F238E27FC236}">
                <a16:creationId xmlns:a16="http://schemas.microsoft.com/office/drawing/2014/main" id="{8DE18354-866A-767B-529D-E06929598254}"/>
              </a:ext>
            </a:extLst>
          </p:cNvPr>
          <p:cNvSpPr txBox="1">
            <a:spLocks/>
          </p:cNvSpPr>
          <p:nvPr/>
        </p:nvSpPr>
        <p:spPr>
          <a:xfrm>
            <a:off x="1524000" y="784200"/>
            <a:ext cx="9144000" cy="31983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MY" sz="1800" dirty="0">
                <a:latin typeface="Arial" panose="020B0604020202020204" pitchFamily="34" charset="0"/>
                <a:cs typeface="Arial" panose="020B0604020202020204" pitchFamily="34" charset="0"/>
              </a:rPr>
              <a:t>Missouri* vs US, 2023</a:t>
            </a:r>
          </a:p>
        </p:txBody>
      </p:sp>
      <p:pic>
        <p:nvPicPr>
          <p:cNvPr id="15" name="Picture 14">
            <a:extLst>
              <a:ext uri="{FF2B5EF4-FFF2-40B4-BE49-F238E27FC236}">
                <a16:creationId xmlns:a16="http://schemas.microsoft.com/office/drawing/2014/main" id="{7C238478-4BE5-B813-982A-EDB8C28B080A}"/>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00649" y="429699"/>
            <a:ext cx="614390" cy="614390"/>
          </a:xfrm>
          <a:prstGeom prst="rect">
            <a:avLst/>
          </a:prstGeom>
        </p:spPr>
      </p:pic>
      <p:graphicFrame>
        <p:nvGraphicFramePr>
          <p:cNvPr id="11" name="Chart 10" descr="Slide 29 bar chart Missouri vs US rate per 100,000 population&#10;Mo. Acute HCV 0.2&#10;US Acute HCV 1.5&#10;Mo. Chronic HCV 55.6&#10;US Chronic HCV 36.2">
            <a:extLst>
              <a:ext uri="{FF2B5EF4-FFF2-40B4-BE49-F238E27FC236}">
                <a16:creationId xmlns:a16="http://schemas.microsoft.com/office/drawing/2014/main" id="{41A3A238-57ED-AF59-38FC-E5B8C33CE8C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906669521"/>
              </p:ext>
            </p:extLst>
          </p:nvPr>
        </p:nvGraphicFramePr>
        <p:xfrm>
          <a:off x="2032000" y="1243528"/>
          <a:ext cx="8128000" cy="3910961"/>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8183FC24-D1C5-9DB2-BF2A-0DAD3E76F800}"/>
              </a:ext>
              <a:ext uri="{C183D7F6-B498-43B3-948B-1728B52AA6E4}">
                <adec:decorative xmlns:adec="http://schemas.microsoft.com/office/drawing/2017/decorative" val="1"/>
              </a:ext>
            </a:extLst>
          </p:cNvPr>
          <p:cNvSpPr/>
          <p:nvPr/>
        </p:nvSpPr>
        <p:spPr>
          <a:xfrm>
            <a:off x="0" y="6743700"/>
            <a:ext cx="12192000" cy="123177"/>
          </a:xfrm>
          <a:prstGeom prst="rect">
            <a:avLst/>
          </a:prstGeom>
          <a:gradFill flip="none" rotWithShape="1">
            <a:gsLst>
              <a:gs pos="100000">
                <a:schemeClr val="accent1"/>
              </a:gs>
              <a:gs pos="50000">
                <a:schemeClr val="accent3"/>
              </a:gs>
              <a:gs pos="0">
                <a:schemeClr val="accent1"/>
              </a:gs>
            </a:gsLst>
            <a:lin ang="6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3" name="Subtitle 2" descr="Slide 30 footnote: Missouri data sent to CDC included confirmed acute and chronic cases, including cases from correctional facilities.&#10;&#10;U.S. Rate Sources: Acute rate (1.5): Figure 3.2 – Acute Hepatitis C: Case Rates by Jurisdiction | 2023 Hepatitis Surveillance | CDC&#10;&#10;U.S. Chronic Rate (36.2): Table 3.5 – Chronic Hepatitis C: Case Rates by Jurisdiction | 2023 Hepatitis Surveillance | CDC">
            <a:extLst>
              <a:ext uri="{FF2B5EF4-FFF2-40B4-BE49-F238E27FC236}">
                <a16:creationId xmlns:a16="http://schemas.microsoft.com/office/drawing/2014/main" id="{8009D0BB-15F8-C6BA-A8AE-BE3B274DC284}"/>
              </a:ext>
            </a:extLst>
          </p:cNvPr>
          <p:cNvSpPr txBox="1">
            <a:spLocks/>
          </p:cNvSpPr>
          <p:nvPr/>
        </p:nvSpPr>
        <p:spPr>
          <a:xfrm>
            <a:off x="701749" y="4976037"/>
            <a:ext cx="10913290" cy="154911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MY" sz="1800" dirty="0">
                <a:latin typeface="Arial" panose="020B0604020202020204" pitchFamily="34" charset="0"/>
                <a:cs typeface="Arial" panose="020B0604020202020204" pitchFamily="34" charset="0"/>
              </a:rPr>
              <a:t>*Total confirmed acute and chronic cases reported in Missouri, including those diagnosed in correctional facilities.</a:t>
            </a:r>
          </a:p>
          <a:p>
            <a:pPr marL="0" indent="0">
              <a:buNone/>
            </a:pPr>
            <a:r>
              <a:rPr lang="en-MY" sz="1800" dirty="0">
                <a:latin typeface="Arial" panose="020B0604020202020204" pitchFamily="34" charset="0"/>
                <a:cs typeface="Arial" panose="020B0604020202020204" pitchFamily="34" charset="0"/>
              </a:rPr>
              <a:t>U.S. Rate Sources:  Acute rate (1.5):</a:t>
            </a:r>
            <a:r>
              <a:rPr lang="en-US" sz="1800" dirty="0"/>
              <a:t>, </a:t>
            </a:r>
            <a:r>
              <a:rPr lang="en-US" sz="1800" dirty="0">
                <a:hlinkClick r:id="rId5"/>
              </a:rPr>
              <a:t>Figure 3.2 – Acute Hepatitis C: Case Rates by Jurisdiction | 2023 Hepatitis Surveillance | CDC</a:t>
            </a:r>
            <a:r>
              <a:rPr lang="en-US" sz="1800" dirty="0">
                <a:latin typeface="Montserrat" panose="00000500000000000000" pitchFamily="2" charset="0"/>
              </a:rPr>
              <a:t>  </a:t>
            </a:r>
            <a:r>
              <a:rPr lang="en-US" sz="1800" dirty="0"/>
              <a:t>Chronic Rate (36.2) : </a:t>
            </a:r>
            <a:r>
              <a:rPr lang="en-US" sz="1800" dirty="0">
                <a:hlinkClick r:id="rId6"/>
              </a:rPr>
              <a:t>Table 3.5 – Chronic Hepatitis C: Case Rates by Jurisdiction | 2023 Hepatitis Surveillance | CDC</a:t>
            </a:r>
            <a:endParaRPr lang="en-MY"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691399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100000">
              <a:schemeClr val="accent2"/>
            </a:gs>
            <a:gs pos="57000">
              <a:schemeClr val="tx2"/>
            </a:gs>
          </a:gsLst>
          <a:lin ang="5400000" scaled="0"/>
        </a:gradFill>
        <a:effectLst/>
      </p:bgPr>
    </p:bg>
    <p:spTree>
      <p:nvGrpSpPr>
        <p:cNvPr id="1" name=""/>
        <p:cNvGrpSpPr/>
        <p:nvPr/>
      </p:nvGrpSpPr>
      <p:grpSpPr>
        <a:xfrm>
          <a:off x="0" y="0"/>
          <a:ext cx="0" cy="0"/>
          <a:chOff x="0" y="0"/>
          <a:chExt cx="0" cy="0"/>
        </a:xfrm>
      </p:grpSpPr>
      <p:sp>
        <p:nvSpPr>
          <p:cNvPr id="6" name="Title 1" descr="Slide 3 title: Table of Contents - page 1">
            <a:extLst>
              <a:ext uri="{FF2B5EF4-FFF2-40B4-BE49-F238E27FC236}">
                <a16:creationId xmlns:a16="http://schemas.microsoft.com/office/drawing/2014/main" id="{76AFCC79-6B53-E1A5-566B-DAF61409C87F}"/>
              </a:ext>
            </a:extLst>
          </p:cNvPr>
          <p:cNvSpPr txBox="1">
            <a:spLocks noGrp="1"/>
          </p:cNvSpPr>
          <p:nvPr>
            <p:ph type="title"/>
          </p:nvPr>
        </p:nvSpPr>
        <p:spPr>
          <a:xfrm>
            <a:off x="0" y="192639"/>
            <a:ext cx="6998208" cy="67786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dirty="0">
                <a:ln>
                  <a:noFill/>
                </a:ln>
                <a:solidFill>
                  <a:schemeClr val="bg2"/>
                </a:solidFill>
                <a:effectLst/>
                <a:uLnTx/>
                <a:uFillTx/>
                <a:latin typeface="Arial Black" panose="020B0A04020102020204" pitchFamily="34" charset="0"/>
                <a:ea typeface="+mj-ea"/>
                <a:cs typeface="+mj-cs"/>
              </a:rPr>
              <a:t>Table of Contents – page 1 </a:t>
            </a:r>
            <a:br>
              <a:rPr kumimoji="0" lang="en-US" sz="3600" b="0" i="0" u="none" strike="noStrike" kern="1200" cap="none" spc="0" normalizeH="0" baseline="0" noProof="0" dirty="0">
                <a:ln>
                  <a:noFill/>
                </a:ln>
                <a:solidFill>
                  <a:schemeClr val="bg2"/>
                </a:solidFill>
                <a:effectLst/>
                <a:uLnTx/>
                <a:uFillTx/>
                <a:latin typeface="Arial Black" panose="020B0A04020102020204" pitchFamily="34" charset="0"/>
                <a:ea typeface="+mj-ea"/>
                <a:cs typeface="+mj-cs"/>
              </a:rPr>
            </a:br>
            <a:endParaRPr kumimoji="0" lang="en-US" sz="3600" b="0" i="0" u="none" strike="noStrike" kern="1200" cap="none" spc="0" normalizeH="0" baseline="0" noProof="0" dirty="0">
              <a:ln>
                <a:noFill/>
              </a:ln>
              <a:solidFill>
                <a:schemeClr val="bg2"/>
              </a:solidFill>
              <a:effectLst/>
              <a:uLnTx/>
              <a:uFillTx/>
              <a:latin typeface="Arial Black" panose="020B0A04020102020204" pitchFamily="34" charset="0"/>
              <a:ea typeface="+mj-ea"/>
              <a:cs typeface="+mj-cs"/>
            </a:endParaRPr>
          </a:p>
        </p:txBody>
      </p:sp>
      <p:sp>
        <p:nvSpPr>
          <p:cNvPr id="7" name="Subtitle 2" descr="Subtitle: Hepatitis B (HBV)">
            <a:extLst>
              <a:ext uri="{FF2B5EF4-FFF2-40B4-BE49-F238E27FC236}">
                <a16:creationId xmlns:a16="http://schemas.microsoft.com/office/drawing/2014/main" id="{3C88798A-DB15-8FCF-402E-B15334BB10F9}"/>
              </a:ext>
            </a:extLst>
          </p:cNvPr>
          <p:cNvSpPr txBox="1">
            <a:spLocks/>
          </p:cNvSpPr>
          <p:nvPr/>
        </p:nvSpPr>
        <p:spPr>
          <a:xfrm>
            <a:off x="457200" y="795754"/>
            <a:ext cx="2145792" cy="33882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MY" sz="1800" b="1" dirty="0">
                <a:solidFill>
                  <a:schemeClr val="bg2"/>
                </a:solidFill>
                <a:latin typeface="Arial" panose="020B0604020202020204" pitchFamily="34" charset="0"/>
                <a:cs typeface="Arial" panose="020B0604020202020204" pitchFamily="34" charset="0"/>
              </a:rPr>
              <a:t>Hepatitis B (HBV)</a:t>
            </a:r>
          </a:p>
        </p:txBody>
      </p:sp>
      <p:sp>
        <p:nvSpPr>
          <p:cNvPr id="11" name="TextBox 3" descr="List of Table of Contents for Hepatitis B&#10;&#10;&#10;Background . . . . . . . . . . . . . . . . . . . . . . .  6&#10;                                           Missouri vs U.S. . . . . . . . . . . . . . . . . . . . . . . . 7&#10;                                               5-Year Trend . . . . . . . . . . . . . . . . . . . . . . .  8&#10;                                                              Age . . . . . . . . . . . . . . . . . . . . . . .  9&#10;                                                            Race. . . . . . . . . . . . . . . . . . . . . . . 10&#10;                                                              Sex . . . . . . . . . . . . . . . . . . . . . . . 11&#10;                                                     Regional. . . . . . . . . . . . . . . . . . . . .12-15&#10;                                                            Race . . . . . . . . . . . . . . . . . . . . . .  16&#10;                                                              Sex  .  .  . . . . . . . . . . . . . . . . . . . 17&#10;                                    Perinatal Hepatitis B .  .  . . . . . . . . . . . . . . . . . . . 18&#10;                     Each Region-Age, Race, Sex . . . . . . . . . . . . . . . . . . . . 19-24&#10;5-Year HBV School Immunization Trend . . . . . . . . . . . . . . . . . . . . 25-27&#10;                              HBV Summary Points . . . . . . . . . . . . . . . . . . . . . . . 28&#10;"/>
          <p:cNvSpPr txBox="1"/>
          <p:nvPr/>
        </p:nvSpPr>
        <p:spPr>
          <a:xfrm>
            <a:off x="585216" y="1473616"/>
            <a:ext cx="11106340" cy="489364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r>
              <a:rPr lang="en-US" sz="2400" b="1" dirty="0">
                <a:solidFill>
                  <a:schemeClr val="bg2"/>
                </a:solidFill>
                <a:latin typeface="Arial" panose="020B0604020202020204" pitchFamily="34" charset="0"/>
                <a:cs typeface="Arial" panose="020B0604020202020204" pitchFamily="34" charset="0"/>
              </a:rPr>
              <a:t>                                               Background</a:t>
            </a:r>
            <a:r>
              <a:rPr lang="en-US" sz="2400" dirty="0">
                <a:solidFill>
                  <a:schemeClr val="bg2"/>
                </a:solidFill>
                <a:latin typeface="Arial" panose="020B0604020202020204" pitchFamily="34" charset="0"/>
                <a:cs typeface="Arial" panose="020B0604020202020204" pitchFamily="34" charset="0"/>
              </a:rPr>
              <a:t> . . . . . . . . . . . . . . . . . . . . . . .  6</a:t>
            </a:r>
          </a:p>
          <a:p>
            <a:pPr fontAlgn="base"/>
            <a:r>
              <a:rPr lang="en-US" sz="2400" dirty="0">
                <a:solidFill>
                  <a:schemeClr val="bg2"/>
                </a:solidFill>
                <a:latin typeface="Arial" panose="020B0604020202020204" pitchFamily="34" charset="0"/>
                <a:cs typeface="Arial" panose="020B0604020202020204" pitchFamily="34" charset="0"/>
              </a:rPr>
              <a:t>                                           Missouri vs U.S. . . . . . . . . . . . . . . . . . . . . . . . 7</a:t>
            </a:r>
          </a:p>
          <a:p>
            <a:pPr fontAlgn="base"/>
            <a:r>
              <a:rPr lang="en-US" sz="2400" dirty="0">
                <a:solidFill>
                  <a:schemeClr val="bg2"/>
                </a:solidFill>
                <a:latin typeface="Arial" panose="020B0604020202020204" pitchFamily="34" charset="0"/>
                <a:cs typeface="Arial" panose="020B0604020202020204" pitchFamily="34" charset="0"/>
              </a:rPr>
              <a:t>                                               5-Year Trend . . . . . . . . . . . . . . . . . . . . . . .  8</a:t>
            </a:r>
          </a:p>
          <a:p>
            <a:pPr fontAlgn="base"/>
            <a:r>
              <a:rPr lang="en-US" sz="2400" dirty="0">
                <a:solidFill>
                  <a:schemeClr val="bg2"/>
                </a:solidFill>
                <a:latin typeface="Arial" panose="020B0604020202020204" pitchFamily="34" charset="0"/>
                <a:cs typeface="Arial" panose="020B0604020202020204" pitchFamily="34" charset="0"/>
              </a:rPr>
              <a:t>                                                              Age . . . . . . . . . . . . . . . . . . . . . . .  9</a:t>
            </a:r>
          </a:p>
          <a:p>
            <a:pPr fontAlgn="base"/>
            <a:r>
              <a:rPr lang="en-US" sz="2400" dirty="0">
                <a:solidFill>
                  <a:schemeClr val="bg2"/>
                </a:solidFill>
                <a:latin typeface="Arial" panose="020B0604020202020204" pitchFamily="34" charset="0"/>
                <a:cs typeface="Arial" panose="020B0604020202020204" pitchFamily="34" charset="0"/>
              </a:rPr>
              <a:t>                                                            Race. . . . . . . . . . . . . . . . . . . . . . . 10</a:t>
            </a:r>
          </a:p>
          <a:p>
            <a:pPr fontAlgn="base"/>
            <a:r>
              <a:rPr lang="en-US" sz="2400" dirty="0">
                <a:solidFill>
                  <a:schemeClr val="bg2"/>
                </a:solidFill>
                <a:latin typeface="Arial" panose="020B0604020202020204" pitchFamily="34" charset="0"/>
                <a:cs typeface="Arial" panose="020B0604020202020204" pitchFamily="34" charset="0"/>
              </a:rPr>
              <a:t>                                                              Sex . . . . . . . . . . . . . . . . . . . . . . . 11</a:t>
            </a:r>
          </a:p>
          <a:p>
            <a:pPr fontAlgn="base"/>
            <a:r>
              <a:rPr lang="en-US" sz="2400" b="1" dirty="0">
                <a:solidFill>
                  <a:schemeClr val="bg2"/>
                </a:solidFill>
                <a:latin typeface="Arial" panose="020B0604020202020204" pitchFamily="34" charset="0"/>
                <a:cs typeface="Arial" panose="020B0604020202020204" pitchFamily="34" charset="0"/>
              </a:rPr>
              <a:t>                                                     Regional</a:t>
            </a:r>
            <a:r>
              <a:rPr lang="en-US" sz="2400" dirty="0">
                <a:solidFill>
                  <a:schemeClr val="bg2"/>
                </a:solidFill>
                <a:latin typeface="Arial" panose="020B0604020202020204" pitchFamily="34" charset="0"/>
                <a:cs typeface="Arial" panose="020B0604020202020204" pitchFamily="34" charset="0"/>
              </a:rPr>
              <a:t>. . . . . . . . . . . . . . . . . . . . .12-14</a:t>
            </a:r>
          </a:p>
          <a:p>
            <a:pPr fontAlgn="base"/>
            <a:r>
              <a:rPr lang="en-US" sz="2400" dirty="0">
                <a:solidFill>
                  <a:schemeClr val="bg2"/>
                </a:solidFill>
                <a:latin typeface="Arial" panose="020B0604020202020204" pitchFamily="34" charset="0"/>
                <a:cs typeface="Arial" panose="020B0604020202020204" pitchFamily="34" charset="0"/>
              </a:rPr>
              <a:t>                                                            Race . . . . . . . . . . . . . . . . . . . . . .  15</a:t>
            </a:r>
          </a:p>
          <a:p>
            <a:pPr fontAlgn="base"/>
            <a:r>
              <a:rPr lang="en-US" sz="2400" dirty="0">
                <a:solidFill>
                  <a:schemeClr val="bg2"/>
                </a:solidFill>
                <a:latin typeface="Arial" panose="020B0604020202020204" pitchFamily="34" charset="0"/>
                <a:cs typeface="Arial" panose="020B0604020202020204" pitchFamily="34" charset="0"/>
              </a:rPr>
              <a:t>                                                              Sex  .  .  . . . . . . . . . . . . . . . . . . . 16</a:t>
            </a:r>
          </a:p>
          <a:p>
            <a:pPr fontAlgn="base"/>
            <a:r>
              <a:rPr lang="en-US" sz="2400" dirty="0">
                <a:solidFill>
                  <a:schemeClr val="bg2"/>
                </a:solidFill>
                <a:latin typeface="Arial" panose="020B0604020202020204" pitchFamily="34" charset="0"/>
                <a:cs typeface="Arial" panose="020B0604020202020204" pitchFamily="34" charset="0"/>
              </a:rPr>
              <a:t>                                    Perinatal Hepatitis B .  .  . . . . . . . . . . . . . . . . . . . 17</a:t>
            </a:r>
          </a:p>
          <a:p>
            <a:pPr fontAlgn="base"/>
            <a:r>
              <a:rPr lang="en-US" sz="2400" dirty="0">
                <a:solidFill>
                  <a:schemeClr val="bg2"/>
                </a:solidFill>
                <a:latin typeface="Arial" panose="020B0604020202020204" pitchFamily="34" charset="0"/>
                <a:cs typeface="Arial" panose="020B0604020202020204" pitchFamily="34" charset="0"/>
              </a:rPr>
              <a:t>                     Each Region-Age, Race, Sex . . . . . . . . . . . . . . . . . . . . 18-23</a:t>
            </a:r>
          </a:p>
          <a:p>
            <a:pPr fontAlgn="base"/>
            <a:r>
              <a:rPr lang="en-US" sz="2400" b="1" dirty="0">
                <a:solidFill>
                  <a:schemeClr val="bg2"/>
                </a:solidFill>
                <a:latin typeface="Arial" panose="020B0604020202020204" pitchFamily="34" charset="0"/>
                <a:cs typeface="Arial" panose="020B0604020202020204" pitchFamily="34" charset="0"/>
              </a:rPr>
              <a:t>5-Year HBV School Immunization Trend </a:t>
            </a:r>
            <a:r>
              <a:rPr lang="en-US" sz="2400" dirty="0">
                <a:solidFill>
                  <a:schemeClr val="bg2"/>
                </a:solidFill>
                <a:latin typeface="Arial" panose="020B0604020202020204" pitchFamily="34" charset="0"/>
                <a:cs typeface="Arial" panose="020B0604020202020204" pitchFamily="34" charset="0"/>
              </a:rPr>
              <a:t>. . . . . . . . . . . . . . . . . . . . 24-25</a:t>
            </a:r>
          </a:p>
          <a:p>
            <a:pPr fontAlgn="base"/>
            <a:r>
              <a:rPr lang="en-US" sz="2400" b="1" dirty="0">
                <a:solidFill>
                  <a:schemeClr val="bg2"/>
                </a:solidFill>
                <a:latin typeface="Arial" panose="020B0604020202020204" pitchFamily="34" charset="0"/>
                <a:cs typeface="Arial" panose="020B0604020202020204" pitchFamily="34" charset="0"/>
              </a:rPr>
              <a:t>                              HBV Summary Points </a:t>
            </a:r>
            <a:r>
              <a:rPr lang="en-US" sz="2400" dirty="0">
                <a:solidFill>
                  <a:schemeClr val="bg2"/>
                </a:solidFill>
                <a:latin typeface="Arial" panose="020B0604020202020204" pitchFamily="34" charset="0"/>
                <a:cs typeface="Arial" panose="020B0604020202020204" pitchFamily="34" charset="0"/>
              </a:rPr>
              <a:t>. . . . . . . . . . . . . . . . . . . . . . . 26</a:t>
            </a:r>
          </a:p>
        </p:txBody>
      </p:sp>
      <p:pic>
        <p:nvPicPr>
          <p:cNvPr id="4" name="Picture 3">
            <a:extLst>
              <a:ext uri="{FF2B5EF4-FFF2-40B4-BE49-F238E27FC236}">
                <a16:creationId xmlns:a16="http://schemas.microsoft.com/office/drawing/2014/main" id="{EF530732-C114-5909-2298-24503B4E84D8}"/>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794081" y="629556"/>
            <a:ext cx="614390" cy="614390"/>
          </a:xfrm>
          <a:prstGeom prst="rect">
            <a:avLst/>
          </a:prstGeom>
        </p:spPr>
      </p:pic>
      <p:sp>
        <p:nvSpPr>
          <p:cNvPr id="2" name="Rectangle 1">
            <a:extLst>
              <a:ext uri="{FF2B5EF4-FFF2-40B4-BE49-F238E27FC236}">
                <a16:creationId xmlns:a16="http://schemas.microsoft.com/office/drawing/2014/main" id="{EF77114F-9293-B208-4E28-CA828EFA1ABA}"/>
              </a:ext>
              <a:ext uri="{C183D7F6-B498-43B3-948B-1728B52AA6E4}">
                <adec:decorative xmlns:adec="http://schemas.microsoft.com/office/drawing/2017/decorative" val="1"/>
              </a:ext>
            </a:extLst>
          </p:cNvPr>
          <p:cNvSpPr/>
          <p:nvPr/>
        </p:nvSpPr>
        <p:spPr>
          <a:xfrm>
            <a:off x="0" y="6743700"/>
            <a:ext cx="12192000" cy="123177"/>
          </a:xfrm>
          <a:prstGeom prst="rect">
            <a:avLst/>
          </a:prstGeom>
          <a:gradFill flip="none" rotWithShape="1">
            <a:gsLst>
              <a:gs pos="100000">
                <a:schemeClr val="accent1"/>
              </a:gs>
              <a:gs pos="50000">
                <a:schemeClr val="accent3"/>
              </a:gs>
              <a:gs pos="0">
                <a:schemeClr val="accent1"/>
              </a:gs>
            </a:gsLst>
            <a:lin ang="6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Tree>
    <p:extLst>
      <p:ext uri="{BB962C8B-B14F-4D97-AF65-F5344CB8AC3E}">
        <p14:creationId xmlns:p14="http://schemas.microsoft.com/office/powerpoint/2010/main" val="4882445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7A9ED9-1070-1934-12B5-C231E34FC7A5}"/>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F66BC5A9-2F41-2CBA-EBC7-D57FD2F2AD71}"/>
              </a:ext>
              <a:ext uri="{C183D7F6-B498-43B3-948B-1728B52AA6E4}">
                <adec:decorative xmlns:adec="http://schemas.microsoft.com/office/drawing/2017/decorative" val="1"/>
              </a:ext>
            </a:extLst>
          </p:cNvPr>
          <p:cNvSpPr/>
          <p:nvPr/>
        </p:nvSpPr>
        <p:spPr>
          <a:xfrm>
            <a:off x="508000" y="277614"/>
            <a:ext cx="11176000" cy="6389582"/>
          </a:xfrm>
          <a:prstGeom prst="rect">
            <a:avLst/>
          </a:prstGeom>
          <a:solidFill>
            <a:schemeClr val="bg1"/>
          </a:solidFill>
          <a:ln>
            <a:noFill/>
          </a:ln>
          <a:effectLst>
            <a:outerShdw blurRad="381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srgbClr val="FFFFFF"/>
              </a:solidFill>
              <a:effectLst/>
              <a:uLnTx/>
              <a:uFillTx/>
              <a:latin typeface="Open Sans Light"/>
              <a:ea typeface="+mn-ea"/>
              <a:cs typeface="+mn-cs"/>
            </a:endParaRPr>
          </a:p>
        </p:txBody>
      </p:sp>
      <p:sp>
        <p:nvSpPr>
          <p:cNvPr id="4" name="Title 1" descr="Slide 30 title: 5-year Count Trend of Reported HCV Cases Statewide, 2019-2023&#10;&#10;The statewide case counts for  chronic HCV have trended downward since 2019. Acute HCV started to trend downward from 2019 to 2021, then rose and stabilized in 2022 and 2023.&#10;">
            <a:extLst>
              <a:ext uri="{FF2B5EF4-FFF2-40B4-BE49-F238E27FC236}">
                <a16:creationId xmlns:a16="http://schemas.microsoft.com/office/drawing/2014/main" id="{BCE7290F-3EE2-5F51-10A3-00ADF502279F}"/>
              </a:ext>
            </a:extLst>
          </p:cNvPr>
          <p:cNvSpPr txBox="1">
            <a:spLocks noGrp="1"/>
          </p:cNvSpPr>
          <p:nvPr>
            <p:ph type="title"/>
          </p:nvPr>
        </p:nvSpPr>
        <p:spPr>
          <a:xfrm>
            <a:off x="508000" y="234209"/>
            <a:ext cx="11176000" cy="1009319"/>
          </a:xfrm>
          <a:prstGeom prst="rect">
            <a:avLst/>
          </a:prstGeom>
          <a:solidFill>
            <a:schemeClr val="accent3"/>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defRPr/>
            </a:pPr>
            <a:r>
              <a:rPr lang="en-US" sz="3600" dirty="0">
                <a:latin typeface="Arial Black" panose="020B0A04020102020204" pitchFamily="34" charset="0"/>
              </a:rPr>
              <a:t>5-year Count Trend of Reported HCV</a:t>
            </a:r>
            <a:br>
              <a:rPr lang="en-US" sz="3600" dirty="0">
                <a:latin typeface="Arial Black" panose="020B0A04020102020204" pitchFamily="34" charset="0"/>
              </a:rPr>
            </a:br>
            <a:r>
              <a:rPr lang="en-US" sz="3600" dirty="0">
                <a:latin typeface="Arial Black" panose="020B0A04020102020204" pitchFamily="34" charset="0"/>
              </a:rPr>
              <a:t>Cases Statewide, 2019-2023</a:t>
            </a:r>
            <a:endParaRPr kumimoji="0" lang="en-US" sz="3600" b="0" i="0" u="none" strike="noStrike" kern="1200" cap="none" spc="0" normalizeH="0" baseline="0" noProof="0" dirty="0">
              <a:ln>
                <a:noFill/>
              </a:ln>
              <a:solidFill>
                <a:schemeClr val="tx1"/>
              </a:solidFill>
              <a:effectLst/>
              <a:uLnTx/>
              <a:uFillTx/>
              <a:latin typeface="Arial Black" panose="020B0A04020102020204" pitchFamily="34" charset="0"/>
              <a:ea typeface="+mj-ea"/>
              <a:cs typeface="+mj-cs"/>
            </a:endParaRPr>
          </a:p>
        </p:txBody>
      </p:sp>
      <p:pic>
        <p:nvPicPr>
          <p:cNvPr id="15" name="Picture 14">
            <a:extLst>
              <a:ext uri="{FF2B5EF4-FFF2-40B4-BE49-F238E27FC236}">
                <a16:creationId xmlns:a16="http://schemas.microsoft.com/office/drawing/2014/main" id="{4D1725FD-7B1C-554C-AD63-8BBF3C02067D}"/>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00649" y="429699"/>
            <a:ext cx="614390" cy="614390"/>
          </a:xfrm>
          <a:prstGeom prst="rect">
            <a:avLst/>
          </a:prstGeom>
        </p:spPr>
      </p:pic>
      <p:graphicFrame>
        <p:nvGraphicFramePr>
          <p:cNvPr id="11" name="Chart 10" descr="Bar chart title: Acute and Chronic HCV case counts by year.&#10;Data:&#10;Year HCV Acute HCV Chronic&#10;2019 36 4144&#10;2020 24 3386&#10;2021 7 3155&#10;2022 10 2989&#10;2023 10 2788&#10;&#10;Slide note: The statewide case counts for  chronic HCV have trended downward since 2019. Acute HCV started to trend downward from 2019 to 2021, then rose and stabilized in 2022 and 2023.&#10;">
            <a:extLst>
              <a:ext uri="{FF2B5EF4-FFF2-40B4-BE49-F238E27FC236}">
                <a16:creationId xmlns:a16="http://schemas.microsoft.com/office/drawing/2014/main" id="{BF0C951F-CE60-33A3-3595-3BA7209B8C9E}"/>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101219602"/>
              </p:ext>
            </p:extLst>
          </p:nvPr>
        </p:nvGraphicFramePr>
        <p:xfrm>
          <a:off x="2032000" y="1243528"/>
          <a:ext cx="8128000" cy="5281626"/>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EE671D06-F693-CAB9-5B84-037B03AF9BB8}"/>
              </a:ext>
              <a:ext uri="{C183D7F6-B498-43B3-948B-1728B52AA6E4}">
                <adec:decorative xmlns:adec="http://schemas.microsoft.com/office/drawing/2017/decorative" val="1"/>
              </a:ext>
            </a:extLst>
          </p:cNvPr>
          <p:cNvSpPr/>
          <p:nvPr/>
        </p:nvSpPr>
        <p:spPr>
          <a:xfrm>
            <a:off x="0" y="6743700"/>
            <a:ext cx="12192000" cy="123177"/>
          </a:xfrm>
          <a:prstGeom prst="rect">
            <a:avLst/>
          </a:prstGeom>
          <a:gradFill flip="none" rotWithShape="1">
            <a:gsLst>
              <a:gs pos="100000">
                <a:schemeClr val="accent1"/>
              </a:gs>
              <a:gs pos="50000">
                <a:schemeClr val="accent3"/>
              </a:gs>
              <a:gs pos="0">
                <a:schemeClr val="accent1"/>
              </a:gs>
            </a:gsLst>
            <a:lin ang="6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3" name="Subtitle 2">
            <a:extLst>
              <a:ext uri="{FF2B5EF4-FFF2-40B4-BE49-F238E27FC236}">
                <a16:creationId xmlns:a16="http://schemas.microsoft.com/office/drawing/2014/main" id="{1DB00FA1-0770-E47B-D1A6-4ED5C102620C}"/>
              </a:ext>
              <a:ext uri="{C183D7F6-B498-43B3-948B-1728B52AA6E4}">
                <adec:decorative xmlns:adec="http://schemas.microsoft.com/office/drawing/2017/decorative" val="1"/>
              </a:ext>
            </a:extLst>
          </p:cNvPr>
          <p:cNvSpPr txBox="1">
            <a:spLocks/>
          </p:cNvSpPr>
          <p:nvPr/>
        </p:nvSpPr>
        <p:spPr>
          <a:xfrm>
            <a:off x="701749" y="6163808"/>
            <a:ext cx="10913290" cy="36134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MY"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10850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26F7C9-1261-941A-F713-9AA2EAB23EDA}"/>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2629BEC2-209E-8DE0-B9B4-8BB7CF5EFE76}"/>
              </a:ext>
              <a:ext uri="{C183D7F6-B498-43B3-948B-1728B52AA6E4}">
                <adec:decorative xmlns:adec="http://schemas.microsoft.com/office/drawing/2017/decorative" val="1"/>
              </a:ext>
            </a:extLst>
          </p:cNvPr>
          <p:cNvSpPr/>
          <p:nvPr/>
        </p:nvSpPr>
        <p:spPr>
          <a:xfrm>
            <a:off x="508000" y="277614"/>
            <a:ext cx="11176000" cy="6389582"/>
          </a:xfrm>
          <a:prstGeom prst="rect">
            <a:avLst/>
          </a:prstGeom>
          <a:solidFill>
            <a:schemeClr val="bg1"/>
          </a:solidFill>
          <a:ln>
            <a:noFill/>
          </a:ln>
          <a:effectLst>
            <a:outerShdw blurRad="381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schemeClr val="bg2"/>
              </a:solidFill>
              <a:effectLst/>
              <a:uLnTx/>
              <a:uFillTx/>
              <a:latin typeface="Open Sans Light"/>
              <a:ea typeface="+mn-ea"/>
              <a:cs typeface="+mn-cs"/>
            </a:endParaRPr>
          </a:p>
        </p:txBody>
      </p:sp>
      <p:sp>
        <p:nvSpPr>
          <p:cNvPr id="4" name="Title 1" descr="Slide 31 title: Rates of Newly Reported HCV cases by age group, 2023">
            <a:extLst>
              <a:ext uri="{FF2B5EF4-FFF2-40B4-BE49-F238E27FC236}">
                <a16:creationId xmlns:a16="http://schemas.microsoft.com/office/drawing/2014/main" id="{0CB3E082-558C-22AD-61A6-623284AE89ED}"/>
              </a:ext>
            </a:extLst>
          </p:cNvPr>
          <p:cNvSpPr txBox="1">
            <a:spLocks noGrp="1"/>
          </p:cNvSpPr>
          <p:nvPr>
            <p:ph type="title"/>
          </p:nvPr>
        </p:nvSpPr>
        <p:spPr>
          <a:xfrm>
            <a:off x="508000" y="234209"/>
            <a:ext cx="11176000" cy="1009319"/>
          </a:xfrm>
          <a:prstGeom prst="rect">
            <a:avLst/>
          </a:prstGeom>
          <a:solidFill>
            <a:schemeClr val="accent3"/>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defRPr/>
            </a:pPr>
            <a:r>
              <a:rPr lang="en-US" sz="3600" dirty="0">
                <a:latin typeface="Arial Black" panose="020B0A04020102020204" pitchFamily="34" charset="0"/>
              </a:rPr>
              <a:t>Rates of Newly Reported HCV Cases</a:t>
            </a:r>
            <a:br>
              <a:rPr lang="en-US" sz="3600" dirty="0">
                <a:latin typeface="Arial Black" panose="020B0A04020102020204" pitchFamily="34" charset="0"/>
              </a:rPr>
            </a:br>
            <a:r>
              <a:rPr lang="en-US" sz="3600" dirty="0">
                <a:latin typeface="Arial Black" panose="020B0A04020102020204" pitchFamily="34" charset="0"/>
              </a:rPr>
              <a:t>by Age Group, 2023</a:t>
            </a:r>
            <a:endParaRPr kumimoji="0" lang="en-US" sz="3600" b="0" i="0" u="none" strike="noStrike" kern="1200" cap="none" spc="0" normalizeH="0" baseline="0" noProof="0" dirty="0">
              <a:ln>
                <a:noFill/>
              </a:ln>
              <a:solidFill>
                <a:schemeClr val="tx1"/>
              </a:solidFill>
              <a:effectLst/>
              <a:uLnTx/>
              <a:uFillTx/>
              <a:latin typeface="Arial Black" panose="020B0A04020102020204" pitchFamily="34" charset="0"/>
              <a:ea typeface="+mj-ea"/>
              <a:cs typeface="+mj-cs"/>
            </a:endParaRPr>
          </a:p>
        </p:txBody>
      </p:sp>
      <p:pic>
        <p:nvPicPr>
          <p:cNvPr id="15" name="Picture 14">
            <a:extLst>
              <a:ext uri="{FF2B5EF4-FFF2-40B4-BE49-F238E27FC236}">
                <a16:creationId xmlns:a16="http://schemas.microsoft.com/office/drawing/2014/main" id="{7D6DA49E-2A46-D66A-9DBB-943E8D42328B}"/>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00649" y="429699"/>
            <a:ext cx="614390" cy="614390"/>
          </a:xfrm>
          <a:prstGeom prst="rect">
            <a:avLst/>
          </a:prstGeom>
        </p:spPr>
      </p:pic>
      <p:graphicFrame>
        <p:nvGraphicFramePr>
          <p:cNvPr id="11" name="Chart 10" descr="Slide 31 bar chart title: Rate per 100,000 population.&#10;Age Group Rate Count&#10;&lt;2        0.0      0&#10;2-12     0.4      3&#10;13-18   0.4      6   &#10;19-24  12.0    60&#10;25-34  69.2   562&#10;35-44  86.6   684&#10;45-54  67.8   486&#10;55-64  72.6   581&#10;65+     37.0    412&#10;&#10;Slide note: The 35-44 age group had the highest rates 86.6 per 100,000 population and the largest count number (n=684) comprising of 24% of the newly reported cases, followed by the 55-64 years old group at 21%, and 25-34 age group accounted for 20%. &#10;">
            <a:extLst>
              <a:ext uri="{FF2B5EF4-FFF2-40B4-BE49-F238E27FC236}">
                <a16:creationId xmlns:a16="http://schemas.microsoft.com/office/drawing/2014/main" id="{DBA89DB3-1776-0B98-A0D5-E31A4C52916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558393751"/>
              </p:ext>
            </p:extLst>
          </p:nvPr>
        </p:nvGraphicFramePr>
        <p:xfrm>
          <a:off x="2032000" y="1243527"/>
          <a:ext cx="8128000" cy="4821643"/>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B2089EC2-D5C1-19D5-B99F-957D14A77C2D}"/>
              </a:ext>
              <a:ext uri="{C183D7F6-B498-43B3-948B-1728B52AA6E4}">
                <adec:decorative xmlns:adec="http://schemas.microsoft.com/office/drawing/2017/decorative" val="1"/>
              </a:ext>
            </a:extLst>
          </p:cNvPr>
          <p:cNvSpPr/>
          <p:nvPr/>
        </p:nvSpPr>
        <p:spPr>
          <a:xfrm>
            <a:off x="0" y="6743700"/>
            <a:ext cx="12192000" cy="123177"/>
          </a:xfrm>
          <a:prstGeom prst="rect">
            <a:avLst/>
          </a:prstGeom>
          <a:gradFill flip="none" rotWithShape="1">
            <a:gsLst>
              <a:gs pos="100000">
                <a:schemeClr val="accent1"/>
              </a:gs>
              <a:gs pos="50000">
                <a:schemeClr val="accent3"/>
              </a:gs>
              <a:gs pos="0">
                <a:schemeClr val="accent1"/>
              </a:gs>
            </a:gsLst>
            <a:lin ang="6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3" name="Subtitle 2">
            <a:extLst>
              <a:ext uri="{FF2B5EF4-FFF2-40B4-BE49-F238E27FC236}">
                <a16:creationId xmlns:a16="http://schemas.microsoft.com/office/drawing/2014/main" id="{E8992737-957B-72D1-90D6-0A1C1F2A0F64}"/>
              </a:ext>
              <a:ext uri="{C183D7F6-B498-43B3-948B-1728B52AA6E4}">
                <adec:decorative xmlns:adec="http://schemas.microsoft.com/office/drawing/2017/decorative" val="1"/>
              </a:ext>
            </a:extLst>
          </p:cNvPr>
          <p:cNvSpPr txBox="1">
            <a:spLocks/>
          </p:cNvSpPr>
          <p:nvPr/>
        </p:nvSpPr>
        <p:spPr>
          <a:xfrm>
            <a:off x="701749" y="6163808"/>
            <a:ext cx="10913290" cy="36134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MY" sz="1800" dirty="0">
              <a:latin typeface="Arial" panose="020B0604020202020204" pitchFamily="34" charset="0"/>
              <a:cs typeface="Arial" panose="020B0604020202020204" pitchFamily="34" charset="0"/>
            </a:endParaRPr>
          </a:p>
        </p:txBody>
      </p:sp>
      <p:sp>
        <p:nvSpPr>
          <p:cNvPr id="5" name="TextBox 4" descr="Slide 33 footnote: In 2023, the rates are unreliable where case counts are low (n&lt;20).&#10;&#10;The 35-44 age group had the highest rates 86.6 per 100,000 population and the largest count number (n=684) comprising of 24% of the newly reported cases, followed by the 55-64 years old group at 21%, and 25-34 age group accounted for 20%. &#10;">
            <a:extLst>
              <a:ext uri="{FF2B5EF4-FFF2-40B4-BE49-F238E27FC236}">
                <a16:creationId xmlns:a16="http://schemas.microsoft.com/office/drawing/2014/main" id="{60AFE50E-A0F3-F502-B23B-6D3562F43C10}"/>
              </a:ext>
            </a:extLst>
          </p:cNvPr>
          <p:cNvSpPr txBox="1"/>
          <p:nvPr/>
        </p:nvSpPr>
        <p:spPr>
          <a:xfrm>
            <a:off x="701749" y="6020388"/>
            <a:ext cx="10788502" cy="338554"/>
          </a:xfrm>
          <a:prstGeom prst="rect">
            <a:avLst/>
          </a:prstGeom>
          <a:noFill/>
        </p:spPr>
        <p:txBody>
          <a:bodyPr wrap="square" rtlCol="0">
            <a:spAutoFit/>
          </a:bodyPr>
          <a:lstStyle/>
          <a:p>
            <a:pPr algn="l"/>
            <a:r>
              <a:rPr lang="en-US" sz="1600" dirty="0">
                <a:latin typeface="Arial" panose="020B0604020202020204" pitchFamily="34" charset="0"/>
                <a:ea typeface="Open Sans SemiBold" panose="020B0706030804020204" pitchFamily="34" charset="0"/>
                <a:cs typeface="Arial" panose="020B0604020202020204" pitchFamily="34" charset="0"/>
              </a:rPr>
              <a:t>*Rates based on case counts &lt;20 should be considered unreliable. </a:t>
            </a:r>
          </a:p>
        </p:txBody>
      </p:sp>
    </p:spTree>
    <p:extLst>
      <p:ext uri="{BB962C8B-B14F-4D97-AF65-F5344CB8AC3E}">
        <p14:creationId xmlns:p14="http://schemas.microsoft.com/office/powerpoint/2010/main" val="35013002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156B8A-8E60-89DB-9079-4B8089C44B25}"/>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BE582705-F894-F7EC-700D-D4DF39BDD515}"/>
              </a:ext>
              <a:ext uri="{C183D7F6-B498-43B3-948B-1728B52AA6E4}">
                <adec:decorative xmlns:adec="http://schemas.microsoft.com/office/drawing/2017/decorative" val="1"/>
              </a:ext>
            </a:extLst>
          </p:cNvPr>
          <p:cNvSpPr/>
          <p:nvPr/>
        </p:nvSpPr>
        <p:spPr>
          <a:xfrm>
            <a:off x="508000" y="360237"/>
            <a:ext cx="11176000" cy="6151457"/>
          </a:xfrm>
          <a:prstGeom prst="rect">
            <a:avLst/>
          </a:prstGeom>
          <a:solidFill>
            <a:schemeClr val="bg1"/>
          </a:solidFill>
          <a:ln>
            <a:noFill/>
          </a:ln>
          <a:effectLst>
            <a:outerShdw blurRad="381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srgbClr val="FFFFFF"/>
              </a:solidFill>
              <a:effectLst/>
              <a:uLnTx/>
              <a:uFillTx/>
              <a:latin typeface="Open Sans Light"/>
              <a:ea typeface="+mn-ea"/>
              <a:cs typeface="+mn-cs"/>
            </a:endParaRPr>
          </a:p>
        </p:txBody>
      </p:sp>
      <p:sp>
        <p:nvSpPr>
          <p:cNvPr id="4" name="Title 1" descr="Slide 32 title: Newly Reported HCV Cases by Race, 2023&#10;&#10;There are 2 charts on this slide. A bar chart for rates and a pie chart for counts.">
            <a:extLst>
              <a:ext uri="{FF2B5EF4-FFF2-40B4-BE49-F238E27FC236}">
                <a16:creationId xmlns:a16="http://schemas.microsoft.com/office/drawing/2014/main" id="{3378B0D4-8CE9-4BF2-6624-E35C05BC3097}"/>
              </a:ext>
            </a:extLst>
          </p:cNvPr>
          <p:cNvSpPr txBox="1">
            <a:spLocks noGrp="1"/>
          </p:cNvSpPr>
          <p:nvPr>
            <p:ph type="title"/>
          </p:nvPr>
        </p:nvSpPr>
        <p:spPr>
          <a:xfrm>
            <a:off x="508000" y="258525"/>
            <a:ext cx="11176000" cy="614390"/>
          </a:xfrm>
          <a:prstGeom prst="rect">
            <a:avLst/>
          </a:prstGeom>
          <a:solidFill>
            <a:schemeClr val="accent3"/>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spcBef>
                <a:spcPts val="1200"/>
              </a:spcBef>
              <a:defRPr/>
            </a:pPr>
            <a:r>
              <a:rPr lang="en-US" sz="3600" dirty="0">
                <a:latin typeface="Arial Black" panose="020B0A04020102020204" pitchFamily="34" charset="0"/>
              </a:rPr>
              <a:t>Newly Reported HCV Cases by Race*, 2023</a:t>
            </a:r>
            <a:endParaRPr kumimoji="0" lang="en-US" sz="3600" b="0" i="0" u="none" strike="noStrike" kern="1200" cap="none" spc="0" normalizeH="0" baseline="0" noProof="0" dirty="0">
              <a:ln>
                <a:noFill/>
              </a:ln>
              <a:solidFill>
                <a:schemeClr val="tx1"/>
              </a:solidFill>
              <a:effectLst/>
              <a:uLnTx/>
              <a:uFillTx/>
              <a:latin typeface="Arial Black" panose="020B0A04020102020204" pitchFamily="34" charset="0"/>
              <a:ea typeface="+mj-ea"/>
              <a:cs typeface="+mj-cs"/>
            </a:endParaRPr>
          </a:p>
        </p:txBody>
      </p:sp>
      <p:graphicFrame>
        <p:nvGraphicFramePr>
          <p:cNvPr id="3" name="Chart 2" descr="Slide 32 - This is a bar chart showing rates per 100,000 population for race.&#10;White 28.8&#10;Black 38.3&#10;Other 12.3">
            <a:extLst>
              <a:ext uri="{FF2B5EF4-FFF2-40B4-BE49-F238E27FC236}">
                <a16:creationId xmlns:a16="http://schemas.microsoft.com/office/drawing/2014/main" id="{2DEC1E71-FCC0-531A-62B4-65E7A399D0B7}"/>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141156896"/>
              </p:ext>
            </p:extLst>
          </p:nvPr>
        </p:nvGraphicFramePr>
        <p:xfrm>
          <a:off x="853858" y="1279767"/>
          <a:ext cx="5649282" cy="4487245"/>
        </p:xfrm>
        <a:graphic>
          <a:graphicData uri="http://schemas.openxmlformats.org/drawingml/2006/chart">
            <c:chart xmlns:c="http://schemas.openxmlformats.org/drawingml/2006/chart" xmlns:r="http://schemas.openxmlformats.org/officeDocument/2006/relationships" r:id="rId3"/>
          </a:graphicData>
        </a:graphic>
      </p:graphicFrame>
      <p:pic>
        <p:nvPicPr>
          <p:cNvPr id="15" name="Picture 14">
            <a:extLst>
              <a:ext uri="{FF2B5EF4-FFF2-40B4-BE49-F238E27FC236}">
                <a16:creationId xmlns:a16="http://schemas.microsoft.com/office/drawing/2014/main" id="{E40CBA9E-350A-9E33-BC6B-5C82DA7E5D7B}"/>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97073" y="852769"/>
            <a:ext cx="614390" cy="614390"/>
          </a:xfrm>
          <a:prstGeom prst="rect">
            <a:avLst/>
          </a:prstGeom>
        </p:spPr>
      </p:pic>
      <p:graphicFrame>
        <p:nvGraphicFramePr>
          <p:cNvPr id="11" name="Chart 10" descr="This is a pie chart showing the case counts by race.&#10;White: 1468&#10;Black: 278&#10;Other: 44">
            <a:extLst>
              <a:ext uri="{FF2B5EF4-FFF2-40B4-BE49-F238E27FC236}">
                <a16:creationId xmlns:a16="http://schemas.microsoft.com/office/drawing/2014/main" id="{524CC8BD-FA21-957B-6685-F0A9A33260F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323448981"/>
              </p:ext>
            </p:extLst>
          </p:nvPr>
        </p:nvGraphicFramePr>
        <p:xfrm>
          <a:off x="6379285" y="1348457"/>
          <a:ext cx="4958857" cy="4490227"/>
        </p:xfrm>
        <a:graphic>
          <a:graphicData uri="http://schemas.openxmlformats.org/drawingml/2006/chart">
            <c:chart xmlns:c="http://schemas.openxmlformats.org/drawingml/2006/chart" xmlns:r="http://schemas.openxmlformats.org/officeDocument/2006/relationships" r:id="rId5"/>
          </a:graphicData>
        </a:graphic>
      </p:graphicFrame>
      <p:sp>
        <p:nvSpPr>
          <p:cNvPr id="6" name="Rectangle 5">
            <a:extLst>
              <a:ext uri="{FF2B5EF4-FFF2-40B4-BE49-F238E27FC236}">
                <a16:creationId xmlns:a16="http://schemas.microsoft.com/office/drawing/2014/main" id="{12A7CEA3-9329-7FE3-4E25-088477AA758C}"/>
              </a:ext>
              <a:ext uri="{C183D7F6-B498-43B3-948B-1728B52AA6E4}">
                <adec:decorative xmlns:adec="http://schemas.microsoft.com/office/drawing/2017/decorative" val="1"/>
              </a:ext>
            </a:extLst>
          </p:cNvPr>
          <p:cNvSpPr/>
          <p:nvPr/>
        </p:nvSpPr>
        <p:spPr>
          <a:xfrm>
            <a:off x="0" y="6743700"/>
            <a:ext cx="12192000" cy="123177"/>
          </a:xfrm>
          <a:prstGeom prst="rect">
            <a:avLst/>
          </a:prstGeom>
          <a:gradFill flip="none" rotWithShape="1">
            <a:gsLst>
              <a:gs pos="100000">
                <a:schemeClr val="accent1"/>
              </a:gs>
              <a:gs pos="50000">
                <a:schemeClr val="accent3"/>
              </a:gs>
              <a:gs pos="0">
                <a:schemeClr val="accent1"/>
              </a:gs>
            </a:gsLst>
            <a:lin ang="6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7" name="TextBox 6" descr="Slide 32 footnote: Race was reported in 64% of the cases in 2023. Race includes all ethnicities.&#10;&#10;Slide note: Race was reported for 1008 (64% ) of the HCV cases. &#10;In 2023, ethnicity was known for 754 (27%) of the cases, of those, (97%) were non-Hispanic.&#10;&#10;While the case counts of HCV were 5.3 times higher in the white population than black,  the rate is 1.3 times higher for the black population.  Of the 44 cases in which “other” was reported for race, 34% were identified as multi-race, 25% were Asian Indian, 11% were classified Asian, and 29.5% fell into “other race”.&#10;">
            <a:extLst>
              <a:ext uri="{FF2B5EF4-FFF2-40B4-BE49-F238E27FC236}">
                <a16:creationId xmlns:a16="http://schemas.microsoft.com/office/drawing/2014/main" id="{D724EA7B-5497-623D-3E62-8BD969898BF6}"/>
              </a:ext>
            </a:extLst>
          </p:cNvPr>
          <p:cNvSpPr txBox="1"/>
          <p:nvPr/>
        </p:nvSpPr>
        <p:spPr>
          <a:xfrm>
            <a:off x="1127342" y="5999018"/>
            <a:ext cx="9769731" cy="369332"/>
          </a:xfrm>
          <a:prstGeom prst="rect">
            <a:avLst/>
          </a:prstGeom>
          <a:noFill/>
        </p:spPr>
        <p:txBody>
          <a:bodyPr wrap="square" rtlCol="0">
            <a:spAutoFit/>
          </a:bodyPr>
          <a:lstStyle/>
          <a:p>
            <a:pPr algn="l"/>
            <a:r>
              <a:rPr lang="en-US" b="1" dirty="0">
                <a:latin typeface="Arial" panose="020B0604020202020204" pitchFamily="34" charset="0"/>
                <a:ea typeface="Open Sans SemiBold" panose="020B0706030804020204" pitchFamily="34" charset="0"/>
                <a:cs typeface="Arial" panose="020B0604020202020204" pitchFamily="34" charset="0"/>
              </a:rPr>
              <a:t>*Race was reported in 64% of the cases in 2023. Race includes all ethnicities.</a:t>
            </a:r>
          </a:p>
        </p:txBody>
      </p:sp>
    </p:spTree>
    <p:extLst>
      <p:ext uri="{BB962C8B-B14F-4D97-AF65-F5344CB8AC3E}">
        <p14:creationId xmlns:p14="http://schemas.microsoft.com/office/powerpoint/2010/main" val="38158847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DDEA9A-99CA-4788-FD86-6255DCD5B4E9}"/>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FB211FEA-F9E1-2340-3F57-EB7D9241BADA}"/>
              </a:ext>
              <a:ext uri="{C183D7F6-B498-43B3-948B-1728B52AA6E4}">
                <adec:decorative xmlns:adec="http://schemas.microsoft.com/office/drawing/2017/decorative" val="1"/>
              </a:ext>
            </a:extLst>
          </p:cNvPr>
          <p:cNvSpPr/>
          <p:nvPr/>
        </p:nvSpPr>
        <p:spPr>
          <a:xfrm>
            <a:off x="508000" y="360237"/>
            <a:ext cx="11176000" cy="6151457"/>
          </a:xfrm>
          <a:prstGeom prst="rect">
            <a:avLst/>
          </a:prstGeom>
          <a:solidFill>
            <a:schemeClr val="bg1"/>
          </a:solidFill>
          <a:ln>
            <a:noFill/>
          </a:ln>
          <a:effectLst>
            <a:outerShdw blurRad="381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srgbClr val="FFFFFF"/>
              </a:solidFill>
              <a:effectLst/>
              <a:uLnTx/>
              <a:uFillTx/>
              <a:latin typeface="Open Sans Light"/>
              <a:ea typeface="+mn-ea"/>
              <a:cs typeface="+mn-cs"/>
            </a:endParaRPr>
          </a:p>
        </p:txBody>
      </p:sp>
      <p:sp>
        <p:nvSpPr>
          <p:cNvPr id="4" name="Title 1" descr="Slide 33 title: Newly Reported HCV cases by sex, 2023.&#10;&#10;This slide has 2 charts - a pie chart of case counts by sex and a bar chart of rates per 100,000 population by sex.&#10;&#10;The HCV cases are split 60/40, with males making up 61% of the cases reported in 2023.&#10;&#10;">
            <a:extLst>
              <a:ext uri="{FF2B5EF4-FFF2-40B4-BE49-F238E27FC236}">
                <a16:creationId xmlns:a16="http://schemas.microsoft.com/office/drawing/2014/main" id="{99BE30A2-B14D-003A-A0C5-D934306471D2}"/>
              </a:ext>
            </a:extLst>
          </p:cNvPr>
          <p:cNvSpPr txBox="1">
            <a:spLocks noGrp="1"/>
          </p:cNvSpPr>
          <p:nvPr>
            <p:ph type="title"/>
          </p:nvPr>
        </p:nvSpPr>
        <p:spPr>
          <a:xfrm>
            <a:off x="508000" y="258525"/>
            <a:ext cx="11176000" cy="614390"/>
          </a:xfrm>
          <a:prstGeom prst="rect">
            <a:avLst/>
          </a:prstGeom>
          <a:solidFill>
            <a:schemeClr val="accent3"/>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spcBef>
                <a:spcPts val="1200"/>
              </a:spcBef>
              <a:defRPr/>
            </a:pPr>
            <a:r>
              <a:rPr lang="en-US" sz="3600" dirty="0">
                <a:latin typeface="Arial Black" panose="020B0A04020102020204" pitchFamily="34" charset="0"/>
              </a:rPr>
              <a:t>Newly Reported HCV Cases by Sex, 2023</a:t>
            </a:r>
            <a:endParaRPr kumimoji="0" lang="en-US" sz="3600" b="0" i="0" u="none" strike="noStrike" kern="1200" cap="none" spc="0" normalizeH="0" baseline="0" noProof="0" dirty="0">
              <a:ln>
                <a:noFill/>
              </a:ln>
              <a:solidFill>
                <a:schemeClr val="tx1"/>
              </a:solidFill>
              <a:effectLst/>
              <a:uLnTx/>
              <a:uFillTx/>
              <a:latin typeface="Arial Black" panose="020B0A04020102020204" pitchFamily="34" charset="0"/>
              <a:ea typeface="+mj-ea"/>
              <a:cs typeface="+mj-cs"/>
            </a:endParaRPr>
          </a:p>
        </p:txBody>
      </p:sp>
      <p:pic>
        <p:nvPicPr>
          <p:cNvPr id="15" name="Picture 14">
            <a:extLst>
              <a:ext uri="{FF2B5EF4-FFF2-40B4-BE49-F238E27FC236}">
                <a16:creationId xmlns:a16="http://schemas.microsoft.com/office/drawing/2014/main" id="{C573A231-A059-3179-DE3C-4FABF6920A2B}"/>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97073" y="852769"/>
            <a:ext cx="614390" cy="614390"/>
          </a:xfrm>
          <a:prstGeom prst="rect">
            <a:avLst/>
          </a:prstGeom>
        </p:spPr>
      </p:pic>
      <p:graphicFrame>
        <p:nvGraphicFramePr>
          <p:cNvPr id="11" name="Chart 10" descr="Slide 33 pie chart of Case Counts by sex&#10;Female: 1079&#10;Male: 1719">
            <a:extLst>
              <a:ext uri="{FF2B5EF4-FFF2-40B4-BE49-F238E27FC236}">
                <a16:creationId xmlns:a16="http://schemas.microsoft.com/office/drawing/2014/main" id="{FF621D49-0A59-267C-4395-888BF6695BD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504976958"/>
              </p:ext>
            </p:extLst>
          </p:nvPr>
        </p:nvGraphicFramePr>
        <p:xfrm>
          <a:off x="987732" y="1563194"/>
          <a:ext cx="4835002" cy="449022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E48A80C3-E989-CD49-5553-6CDAC40080E9}"/>
              </a:ext>
              <a:ext uri="{C183D7F6-B498-43B3-948B-1728B52AA6E4}">
                <adec:decorative xmlns:adec="http://schemas.microsoft.com/office/drawing/2017/decorative" val="1"/>
              </a:ext>
            </a:extLst>
          </p:cNvPr>
          <p:cNvSpPr/>
          <p:nvPr/>
        </p:nvSpPr>
        <p:spPr>
          <a:xfrm>
            <a:off x="0" y="6743700"/>
            <a:ext cx="12192000" cy="123177"/>
          </a:xfrm>
          <a:prstGeom prst="rect">
            <a:avLst/>
          </a:prstGeom>
          <a:gradFill flip="none" rotWithShape="1">
            <a:gsLst>
              <a:gs pos="100000">
                <a:schemeClr val="accent1"/>
              </a:gs>
              <a:gs pos="50000">
                <a:schemeClr val="accent3"/>
              </a:gs>
              <a:gs pos="0">
                <a:schemeClr val="accent1"/>
              </a:gs>
            </a:gsLst>
            <a:lin ang="6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graphicFrame>
        <p:nvGraphicFramePr>
          <p:cNvPr id="3" name="Chart 2" descr="Slide 33 bar chart of rates per 100,000 population for sex.&#10;Female: 34.5&#10;Male 56.3&#10;&#10;Slide note: The HCV cases are split 60/40, with males making up 61% of the cases reported in 2023.&#10;">
            <a:extLst>
              <a:ext uri="{FF2B5EF4-FFF2-40B4-BE49-F238E27FC236}">
                <a16:creationId xmlns:a16="http://schemas.microsoft.com/office/drawing/2014/main" id="{69CD62BE-0DE8-689A-F551-A1E5762A821E}"/>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27424956"/>
              </p:ext>
            </p:extLst>
          </p:nvPr>
        </p:nvGraphicFramePr>
        <p:xfrm>
          <a:off x="5554986" y="1489466"/>
          <a:ext cx="5649282" cy="448724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1056823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564015-DE96-6875-5A58-3D0AB9D52608}"/>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05934510-7029-18F7-4C00-61A08CB89132}"/>
              </a:ext>
              <a:ext uri="{C183D7F6-B498-43B3-948B-1728B52AA6E4}">
                <adec:decorative xmlns:adec="http://schemas.microsoft.com/office/drawing/2017/decorative" val="1"/>
              </a:ext>
            </a:extLst>
          </p:cNvPr>
          <p:cNvSpPr/>
          <p:nvPr/>
        </p:nvSpPr>
        <p:spPr>
          <a:xfrm>
            <a:off x="508000" y="234209"/>
            <a:ext cx="11176000" cy="6151457"/>
          </a:xfrm>
          <a:prstGeom prst="rect">
            <a:avLst/>
          </a:prstGeom>
          <a:solidFill>
            <a:schemeClr val="bg1"/>
          </a:solidFill>
          <a:ln>
            <a:noFill/>
          </a:ln>
          <a:effectLst>
            <a:outerShdw blurRad="381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srgbClr val="FFFFFF"/>
              </a:solidFill>
              <a:effectLst/>
              <a:uLnTx/>
              <a:uFillTx/>
              <a:latin typeface="Open Sans Light"/>
              <a:ea typeface="+mn-ea"/>
              <a:cs typeface="+mn-cs"/>
            </a:endParaRPr>
          </a:p>
        </p:txBody>
      </p:sp>
      <p:sp>
        <p:nvSpPr>
          <p:cNvPr id="4" name="Title 1" descr="Slide 34 Title: 5-year Rate Trend of Reported HCV &#10;&#10;This chart shows both the trend lines and the data table.&#10;&#10;From 2022 to 2023, most regions, except the Southwest region trend downward. Compared to 2019, the rates for all regions have decreased.&#10;">
            <a:extLst>
              <a:ext uri="{FF2B5EF4-FFF2-40B4-BE49-F238E27FC236}">
                <a16:creationId xmlns:a16="http://schemas.microsoft.com/office/drawing/2014/main" id="{1186D497-7D09-BDBA-CAA2-74B1FD7C8148}"/>
              </a:ext>
            </a:extLst>
          </p:cNvPr>
          <p:cNvSpPr txBox="1">
            <a:spLocks noGrp="1"/>
          </p:cNvSpPr>
          <p:nvPr>
            <p:ph type="title"/>
          </p:nvPr>
        </p:nvSpPr>
        <p:spPr>
          <a:xfrm>
            <a:off x="0" y="515938"/>
            <a:ext cx="12192000" cy="5159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defRPr/>
            </a:pPr>
            <a:r>
              <a:rPr lang="en-US" sz="3600" dirty="0">
                <a:latin typeface="Arial Black" panose="020B0A04020102020204" pitchFamily="34" charset="0"/>
              </a:rPr>
              <a:t>5-year Rate Trend of Reported HCV</a:t>
            </a:r>
            <a:endParaRPr kumimoji="0" lang="en-US" sz="3600" b="0" i="0" u="none" strike="noStrike" kern="1200" cap="none" spc="0" normalizeH="0" baseline="0" noProof="0" dirty="0">
              <a:ln>
                <a:noFill/>
              </a:ln>
              <a:solidFill>
                <a:schemeClr val="tx1"/>
              </a:solidFill>
              <a:effectLst/>
              <a:uLnTx/>
              <a:uFillTx/>
              <a:latin typeface="Arial Black" panose="020B0A04020102020204" pitchFamily="34" charset="0"/>
              <a:ea typeface="+mj-ea"/>
              <a:cs typeface="+mj-cs"/>
            </a:endParaRPr>
          </a:p>
        </p:txBody>
      </p:sp>
      <p:sp>
        <p:nvSpPr>
          <p:cNvPr id="5" name="Subtitle 2" descr="Slide 32 subtitle: Cases by Region, 2019-2023.">
            <a:extLst>
              <a:ext uri="{FF2B5EF4-FFF2-40B4-BE49-F238E27FC236}">
                <a16:creationId xmlns:a16="http://schemas.microsoft.com/office/drawing/2014/main" id="{745EF0EB-4C71-63B7-A113-3BCDC36EA1DE}"/>
              </a:ext>
            </a:extLst>
          </p:cNvPr>
          <p:cNvSpPr txBox="1">
            <a:spLocks/>
          </p:cNvSpPr>
          <p:nvPr/>
        </p:nvSpPr>
        <p:spPr>
          <a:xfrm>
            <a:off x="1524000" y="1051932"/>
            <a:ext cx="9144000" cy="31983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MY" sz="2400" b="1" dirty="0">
                <a:latin typeface="Arial" panose="020B0604020202020204" pitchFamily="34" charset="0"/>
                <a:cs typeface="Arial" panose="020B0604020202020204" pitchFamily="34" charset="0"/>
              </a:rPr>
              <a:t>by Region, 2019-2023</a:t>
            </a:r>
          </a:p>
        </p:txBody>
      </p:sp>
      <p:pic>
        <p:nvPicPr>
          <p:cNvPr id="15" name="Picture 14">
            <a:extLst>
              <a:ext uri="{FF2B5EF4-FFF2-40B4-BE49-F238E27FC236}">
                <a16:creationId xmlns:a16="http://schemas.microsoft.com/office/drawing/2014/main" id="{0F173BAA-76A0-F94A-4D5D-C5772918A4A9}"/>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94081" y="629556"/>
            <a:ext cx="614390" cy="614390"/>
          </a:xfrm>
          <a:prstGeom prst="rect">
            <a:avLst/>
          </a:prstGeom>
        </p:spPr>
      </p:pic>
      <p:graphicFrame>
        <p:nvGraphicFramePr>
          <p:cNvPr id="9" name="Chart 8" descr="Slide 34: This line chart compares the 6 regions to the Statewide rate for each year from 2019 to 2023.  It has an added bar chart that shows all the data.&#10;&#10;Slide note: From 2022 to 2023, most regions, except the Southeast and Southwest regions trend downward. Compared to 2019, the rates for all regions have decreased.">
            <a:extLst>
              <a:ext uri="{FF2B5EF4-FFF2-40B4-BE49-F238E27FC236}">
                <a16:creationId xmlns:a16="http://schemas.microsoft.com/office/drawing/2014/main" id="{92378805-710F-F8AD-9556-77B8EC289034}"/>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770498989"/>
              </p:ext>
            </p:extLst>
          </p:nvPr>
        </p:nvGraphicFramePr>
        <p:xfrm>
          <a:off x="914400" y="1457194"/>
          <a:ext cx="10494071" cy="4715223"/>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413ADC0-6376-4FA8-BAD3-E4651C7890A1}"/>
              </a:ext>
              <a:ext uri="{C183D7F6-B498-43B3-948B-1728B52AA6E4}">
                <adec:decorative xmlns:adec="http://schemas.microsoft.com/office/drawing/2017/decorative" val="1"/>
              </a:ext>
            </a:extLst>
          </p:cNvPr>
          <p:cNvSpPr/>
          <p:nvPr/>
        </p:nvSpPr>
        <p:spPr>
          <a:xfrm>
            <a:off x="0" y="6743700"/>
            <a:ext cx="12192000" cy="123177"/>
          </a:xfrm>
          <a:prstGeom prst="rect">
            <a:avLst/>
          </a:prstGeom>
          <a:gradFill flip="none" rotWithShape="1">
            <a:gsLst>
              <a:gs pos="100000">
                <a:schemeClr val="accent1"/>
              </a:gs>
              <a:gs pos="50000">
                <a:schemeClr val="accent3"/>
              </a:gs>
              <a:gs pos="0">
                <a:schemeClr val="accent1"/>
              </a:gs>
            </a:gsLst>
            <a:lin ang="6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Tree>
    <p:extLst>
      <p:ext uri="{BB962C8B-B14F-4D97-AF65-F5344CB8AC3E}">
        <p14:creationId xmlns:p14="http://schemas.microsoft.com/office/powerpoint/2010/main" val="11865816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8CC1E3-FB55-6B79-4D4C-717D370781DB}"/>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80817D04-78CF-5D12-4404-608E34B9E5BA}"/>
              </a:ext>
              <a:ext uri="{C183D7F6-B498-43B3-948B-1728B52AA6E4}">
                <adec:decorative xmlns:adec="http://schemas.microsoft.com/office/drawing/2017/decorative" val="1"/>
              </a:ext>
            </a:extLst>
          </p:cNvPr>
          <p:cNvSpPr/>
          <p:nvPr/>
        </p:nvSpPr>
        <p:spPr>
          <a:xfrm>
            <a:off x="508000" y="277614"/>
            <a:ext cx="11176000" cy="6389582"/>
          </a:xfrm>
          <a:prstGeom prst="rect">
            <a:avLst/>
          </a:prstGeom>
          <a:solidFill>
            <a:schemeClr val="bg1"/>
          </a:solidFill>
          <a:ln>
            <a:noFill/>
          </a:ln>
          <a:effectLst>
            <a:outerShdw blurRad="381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srgbClr val="FFFFFF"/>
              </a:solidFill>
              <a:effectLst/>
              <a:uLnTx/>
              <a:uFillTx/>
              <a:latin typeface="Open Sans Light"/>
              <a:ea typeface="+mn-ea"/>
              <a:cs typeface="+mn-cs"/>
            </a:endParaRPr>
          </a:p>
        </p:txBody>
      </p:sp>
      <p:sp>
        <p:nvSpPr>
          <p:cNvPr id="4" name="Title 1" descr="Slide 35 title: Rates of Newly Reported HCV cases by Region, 2023&#10;&#10;St. Louis and Southwest regions had the highest number of cases reported in 2023, 809 and 733 respectively, but the rate is nearly 2 times greater for the Southwest region.  The Northwest region has the highest rate with the lowest number of cases reported (182).&#10;">
            <a:extLst>
              <a:ext uri="{FF2B5EF4-FFF2-40B4-BE49-F238E27FC236}">
                <a16:creationId xmlns:a16="http://schemas.microsoft.com/office/drawing/2014/main" id="{82E4382A-AE5D-DCA7-890F-533BAFE161AD}"/>
              </a:ext>
              <a:ext uri="{C183D7F6-B498-43B3-948B-1728B52AA6E4}">
                <adec:decorative xmlns:adec="http://schemas.microsoft.com/office/drawing/2017/decorative" val="0"/>
              </a:ext>
            </a:extLst>
          </p:cNvPr>
          <p:cNvSpPr txBox="1">
            <a:spLocks noGrp="1"/>
          </p:cNvSpPr>
          <p:nvPr>
            <p:ph type="title"/>
          </p:nvPr>
        </p:nvSpPr>
        <p:spPr>
          <a:xfrm>
            <a:off x="508000" y="234209"/>
            <a:ext cx="11176000" cy="1009319"/>
          </a:xfrm>
          <a:prstGeom prst="rect">
            <a:avLst/>
          </a:prstGeom>
          <a:solidFill>
            <a:schemeClr val="accent3"/>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defRPr/>
            </a:pPr>
            <a:r>
              <a:rPr kumimoji="0" lang="en-US" sz="3600" b="0" i="0" u="none" strike="noStrike" kern="1200" cap="none" spc="0" normalizeH="0" baseline="0" noProof="0" dirty="0">
                <a:ln>
                  <a:noFill/>
                </a:ln>
                <a:solidFill>
                  <a:schemeClr val="tx1"/>
                </a:solidFill>
                <a:effectLst/>
                <a:uLnTx/>
                <a:uFillTx/>
                <a:latin typeface="Arial Black" panose="020B0A04020102020204" pitchFamily="34" charset="0"/>
                <a:ea typeface="+mj-ea"/>
                <a:cs typeface="+mj-cs"/>
              </a:rPr>
              <a:t>Rates of Newly Reported HCV Cases by Region*, 2023</a:t>
            </a:r>
          </a:p>
        </p:txBody>
      </p:sp>
      <p:pic>
        <p:nvPicPr>
          <p:cNvPr id="15" name="Picture 14">
            <a:extLst>
              <a:ext uri="{FF2B5EF4-FFF2-40B4-BE49-F238E27FC236}">
                <a16:creationId xmlns:a16="http://schemas.microsoft.com/office/drawing/2014/main" id="{192E24A1-9B6C-4617-27D4-B8CA7D587463}"/>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00649" y="429699"/>
            <a:ext cx="614390" cy="614390"/>
          </a:xfrm>
          <a:prstGeom prst="rect">
            <a:avLst/>
          </a:prstGeom>
        </p:spPr>
      </p:pic>
      <p:graphicFrame>
        <p:nvGraphicFramePr>
          <p:cNvPr id="11" name="Chart 10" descr="Slide 35 bar chart title: Rate per 100,000 population.&#10;Central 43.6&#10;Kansas City 30.3&#10;Northwest 85.8&#10;Southeast 62.9&#10;Southwest 67.4&#10;St. Louis 34.5">
            <a:extLst>
              <a:ext uri="{FF2B5EF4-FFF2-40B4-BE49-F238E27FC236}">
                <a16:creationId xmlns:a16="http://schemas.microsoft.com/office/drawing/2014/main" id="{46216AD9-9DA4-C916-450D-F26AEDD22D2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448676639"/>
              </p:ext>
            </p:extLst>
          </p:nvPr>
        </p:nvGraphicFramePr>
        <p:xfrm>
          <a:off x="2032000" y="1243528"/>
          <a:ext cx="8128000" cy="4778238"/>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9994ED1-384D-66A0-8877-242029D6E0FB}"/>
              </a:ext>
              <a:ext uri="{C183D7F6-B498-43B3-948B-1728B52AA6E4}">
                <adec:decorative xmlns:adec="http://schemas.microsoft.com/office/drawing/2017/decorative" val="1"/>
              </a:ext>
            </a:extLst>
          </p:cNvPr>
          <p:cNvSpPr/>
          <p:nvPr/>
        </p:nvSpPr>
        <p:spPr>
          <a:xfrm>
            <a:off x="0" y="6743700"/>
            <a:ext cx="12192000" cy="123177"/>
          </a:xfrm>
          <a:prstGeom prst="rect">
            <a:avLst/>
          </a:prstGeom>
          <a:gradFill flip="none" rotWithShape="1">
            <a:gsLst>
              <a:gs pos="100000">
                <a:schemeClr val="accent1"/>
              </a:gs>
              <a:gs pos="50000">
                <a:schemeClr val="accent3"/>
              </a:gs>
              <a:gs pos="0">
                <a:schemeClr val="accent1"/>
              </a:gs>
            </a:gsLst>
            <a:lin ang="6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3" name="Subtitle 2">
            <a:extLst>
              <a:ext uri="{FF2B5EF4-FFF2-40B4-BE49-F238E27FC236}">
                <a16:creationId xmlns:a16="http://schemas.microsoft.com/office/drawing/2014/main" id="{312B6B20-E10E-76DC-6FF5-4AD6589104B9}"/>
              </a:ext>
              <a:ext uri="{C183D7F6-B498-43B3-948B-1728B52AA6E4}">
                <adec:decorative xmlns:adec="http://schemas.microsoft.com/office/drawing/2017/decorative" val="1"/>
              </a:ext>
            </a:extLst>
          </p:cNvPr>
          <p:cNvSpPr txBox="1">
            <a:spLocks/>
          </p:cNvSpPr>
          <p:nvPr/>
        </p:nvSpPr>
        <p:spPr>
          <a:xfrm>
            <a:off x="701749" y="6163808"/>
            <a:ext cx="10913290" cy="36134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MY" sz="1800" dirty="0">
              <a:latin typeface="Arial" panose="020B0604020202020204" pitchFamily="34" charset="0"/>
              <a:cs typeface="Arial" panose="020B0604020202020204" pitchFamily="34" charset="0"/>
            </a:endParaRPr>
          </a:p>
        </p:txBody>
      </p:sp>
      <p:sp>
        <p:nvSpPr>
          <p:cNvPr id="5" name="TextBox 4" descr="Slide 35 footnote: Region is based on an individual’s residence at time of reporting and align with HIV Care Regions. These rates do not include Correctional facility numbers.&#10;&#10;Slide note: St. Louis and Southwest regions had the highest number of cases reported in 2023, 809 and 733 respectively, but the rate is nearly 2 times greater for the Southwest region at 67.4 per 100,000 population compared with St. Louis at 34.5 per 100,000 population.  The Northwest region has the highest rate  of 85.8 per 100,000 population with the lowest number of cases reported (182).&#10;&#10;">
            <a:extLst>
              <a:ext uri="{FF2B5EF4-FFF2-40B4-BE49-F238E27FC236}">
                <a16:creationId xmlns:a16="http://schemas.microsoft.com/office/drawing/2014/main" id="{B5CBB31E-F5F6-C733-24B3-5C19FF747E26}"/>
              </a:ext>
            </a:extLst>
          </p:cNvPr>
          <p:cNvSpPr txBox="1"/>
          <p:nvPr/>
        </p:nvSpPr>
        <p:spPr>
          <a:xfrm>
            <a:off x="818866" y="5960915"/>
            <a:ext cx="10554268" cy="646331"/>
          </a:xfrm>
          <a:prstGeom prst="rect">
            <a:avLst/>
          </a:prstGeom>
          <a:noFill/>
        </p:spPr>
        <p:txBody>
          <a:bodyPr wrap="square" rtlCol="0">
            <a:spAutoFit/>
          </a:bodyPr>
          <a:lstStyle/>
          <a:p>
            <a:pPr algn="l"/>
            <a:r>
              <a:rPr lang="en-US" b="1" dirty="0">
                <a:solidFill>
                  <a:schemeClr val="tx2"/>
                </a:solidFill>
                <a:latin typeface="Arial" panose="020B0604020202020204" pitchFamily="34" charset="0"/>
                <a:ea typeface="Open Sans SemiBold" panose="020B0706030804020204" pitchFamily="34" charset="0"/>
                <a:cs typeface="Arial" panose="020B0604020202020204" pitchFamily="34" charset="0"/>
              </a:rPr>
              <a:t>*Region is based on an individual’s residence at time of reporting and align with HIV Care Regions. These rates do not include cases diagnosed in correctional facilities.</a:t>
            </a:r>
          </a:p>
        </p:txBody>
      </p:sp>
    </p:spTree>
    <p:extLst>
      <p:ext uri="{BB962C8B-B14F-4D97-AF65-F5344CB8AC3E}">
        <p14:creationId xmlns:p14="http://schemas.microsoft.com/office/powerpoint/2010/main" val="24640875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136CF1-8704-974E-EBE8-B6840DB7BF9C}"/>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19FE45D7-29A8-B9D3-04D7-52053B7727BD}"/>
              </a:ext>
              <a:ext uri="{C183D7F6-B498-43B3-948B-1728B52AA6E4}">
                <adec:decorative xmlns:adec="http://schemas.microsoft.com/office/drawing/2017/decorative" val="1"/>
              </a:ext>
            </a:extLst>
          </p:cNvPr>
          <p:cNvSpPr/>
          <p:nvPr/>
        </p:nvSpPr>
        <p:spPr>
          <a:xfrm>
            <a:off x="508000" y="277614"/>
            <a:ext cx="11176000" cy="6389582"/>
          </a:xfrm>
          <a:prstGeom prst="rect">
            <a:avLst/>
          </a:prstGeom>
          <a:solidFill>
            <a:schemeClr val="bg1"/>
          </a:solidFill>
          <a:ln>
            <a:noFill/>
          </a:ln>
          <a:effectLst>
            <a:outerShdw blurRad="381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srgbClr val="FFFFFF"/>
              </a:solidFill>
              <a:effectLst/>
              <a:uLnTx/>
              <a:uFillTx/>
              <a:latin typeface="Open Sans Light"/>
              <a:ea typeface="+mn-ea"/>
              <a:cs typeface="+mn-cs"/>
            </a:endParaRPr>
          </a:p>
        </p:txBody>
      </p:sp>
      <p:sp>
        <p:nvSpPr>
          <p:cNvPr id="4" name="Title 1" descr="Slide 36 title: Rates of Newly Reported HCV cases by region and race, 2023">
            <a:extLst>
              <a:ext uri="{FF2B5EF4-FFF2-40B4-BE49-F238E27FC236}">
                <a16:creationId xmlns:a16="http://schemas.microsoft.com/office/drawing/2014/main" id="{A7143607-00E6-000E-1EEE-087ACDD81C54}"/>
              </a:ext>
              <a:ext uri="{C183D7F6-B498-43B3-948B-1728B52AA6E4}">
                <adec:decorative xmlns:adec="http://schemas.microsoft.com/office/drawing/2017/decorative" val="0"/>
              </a:ext>
            </a:extLst>
          </p:cNvPr>
          <p:cNvSpPr txBox="1">
            <a:spLocks noGrp="1"/>
          </p:cNvSpPr>
          <p:nvPr>
            <p:ph type="title"/>
          </p:nvPr>
        </p:nvSpPr>
        <p:spPr>
          <a:xfrm>
            <a:off x="508000" y="234209"/>
            <a:ext cx="11176000" cy="1009319"/>
          </a:xfrm>
          <a:prstGeom prst="rect">
            <a:avLst/>
          </a:prstGeom>
          <a:solidFill>
            <a:schemeClr val="accent3"/>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defRPr/>
            </a:pPr>
            <a:r>
              <a:rPr kumimoji="0" lang="en-US" sz="3600" b="0" i="0" u="none" strike="noStrike" kern="1200" cap="none" spc="0" normalizeH="0" baseline="0" noProof="0" dirty="0">
                <a:ln>
                  <a:noFill/>
                </a:ln>
                <a:solidFill>
                  <a:schemeClr val="tx1"/>
                </a:solidFill>
                <a:effectLst/>
                <a:uLnTx/>
                <a:uFillTx/>
                <a:latin typeface="Arial Black" panose="020B0A04020102020204" pitchFamily="34" charset="0"/>
                <a:ea typeface="+mj-ea"/>
                <a:cs typeface="+mj-cs"/>
              </a:rPr>
              <a:t>Rates of Newly Reported HCV Cases by Region and Race*, 2023</a:t>
            </a:r>
          </a:p>
        </p:txBody>
      </p:sp>
      <p:pic>
        <p:nvPicPr>
          <p:cNvPr id="15" name="Picture 14">
            <a:extLst>
              <a:ext uri="{FF2B5EF4-FFF2-40B4-BE49-F238E27FC236}">
                <a16:creationId xmlns:a16="http://schemas.microsoft.com/office/drawing/2014/main" id="{773B4223-4EEB-9F39-AA86-4A0BA877FA99}"/>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00649" y="429699"/>
            <a:ext cx="614390" cy="614390"/>
          </a:xfrm>
          <a:prstGeom prst="rect">
            <a:avLst/>
          </a:prstGeom>
        </p:spPr>
      </p:pic>
      <p:graphicFrame>
        <p:nvGraphicFramePr>
          <p:cNvPr id="11" name="Chart 10" descr="Slide 36 - bar chart of Rate per 100,000 population region by race&#10;Data:&#10;Region Rates BLACK OTHER WHITE&#10;CENTRAL        25.4     4.4     24.9&#10;KANSAS CITY 23.4     17.3   23.1&#10;NORTHWEST 105.3    22.0   61.4 &#10;SOUTHEAST   32.2     0.0      40.3&#10;SOUTHWEST  45.2     21.0    43.4&#10;ST LOUIS         46.1     8.3     17.1&#10;Statewide        38.3    12.3    28.8">
            <a:extLst>
              <a:ext uri="{FF2B5EF4-FFF2-40B4-BE49-F238E27FC236}">
                <a16:creationId xmlns:a16="http://schemas.microsoft.com/office/drawing/2014/main" id="{D6528EB8-3FDD-9D3A-3459-651DE7739A3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320550274"/>
              </p:ext>
            </p:extLst>
          </p:nvPr>
        </p:nvGraphicFramePr>
        <p:xfrm>
          <a:off x="938151" y="1243528"/>
          <a:ext cx="10355283" cy="4778238"/>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52D40970-E48A-C1B6-7E63-309A7D65DCDD}"/>
              </a:ext>
              <a:ext uri="{C183D7F6-B498-43B3-948B-1728B52AA6E4}">
                <adec:decorative xmlns:adec="http://schemas.microsoft.com/office/drawing/2017/decorative" val="1"/>
              </a:ext>
            </a:extLst>
          </p:cNvPr>
          <p:cNvSpPr/>
          <p:nvPr/>
        </p:nvSpPr>
        <p:spPr>
          <a:xfrm>
            <a:off x="0" y="6743700"/>
            <a:ext cx="12192000" cy="123177"/>
          </a:xfrm>
          <a:prstGeom prst="rect">
            <a:avLst/>
          </a:prstGeom>
          <a:gradFill flip="none" rotWithShape="1">
            <a:gsLst>
              <a:gs pos="100000">
                <a:schemeClr val="accent1"/>
              </a:gs>
              <a:gs pos="50000">
                <a:schemeClr val="accent3"/>
              </a:gs>
              <a:gs pos="0">
                <a:schemeClr val="accent1"/>
              </a:gs>
            </a:gsLst>
            <a:lin ang="6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3" name="Subtitle 2">
            <a:extLst>
              <a:ext uri="{FF2B5EF4-FFF2-40B4-BE49-F238E27FC236}">
                <a16:creationId xmlns:a16="http://schemas.microsoft.com/office/drawing/2014/main" id="{DBA0A490-C69B-B08B-2DD6-622FFDE2B1CB}"/>
              </a:ext>
              <a:ext uri="{C183D7F6-B498-43B3-948B-1728B52AA6E4}">
                <adec:decorative xmlns:adec="http://schemas.microsoft.com/office/drawing/2017/decorative" val="1"/>
              </a:ext>
            </a:extLst>
          </p:cNvPr>
          <p:cNvSpPr txBox="1">
            <a:spLocks/>
          </p:cNvSpPr>
          <p:nvPr/>
        </p:nvSpPr>
        <p:spPr>
          <a:xfrm>
            <a:off x="701749" y="6163808"/>
            <a:ext cx="10913290" cy="36134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MY" sz="1800" dirty="0">
              <a:latin typeface="Arial" panose="020B0604020202020204" pitchFamily="34" charset="0"/>
              <a:cs typeface="Arial" panose="020B0604020202020204" pitchFamily="34" charset="0"/>
            </a:endParaRPr>
          </a:p>
        </p:txBody>
      </p:sp>
      <p:sp>
        <p:nvSpPr>
          <p:cNvPr id="5" name="TextBox 4" descr="Slide 36 footnote: Race was reported in 64% of the HCV cases.&#10;&#10;Slide note: In 2023,  64% of the reported HCV cases included race. Of those identified, 82% (1468 out of 1790) cases were white, however the rates for the black population are higher in most regions., except the Southeast region where white rates were higher than Black. The Northwest Region had a significantly higher rates for those identified as Black or White., as compared with the statewide rates. The Black rate was 2.7 times the statewide rate for Blacks; the White rate was 2.1 times the statewide rate for Whites.&#10;">
            <a:extLst>
              <a:ext uri="{FF2B5EF4-FFF2-40B4-BE49-F238E27FC236}">
                <a16:creationId xmlns:a16="http://schemas.microsoft.com/office/drawing/2014/main" id="{75F94CC2-ADF6-2078-67B7-AAC3DF5EE75F}"/>
              </a:ext>
            </a:extLst>
          </p:cNvPr>
          <p:cNvSpPr txBox="1"/>
          <p:nvPr/>
        </p:nvSpPr>
        <p:spPr>
          <a:xfrm>
            <a:off x="1078173" y="6021766"/>
            <a:ext cx="5172502" cy="338554"/>
          </a:xfrm>
          <a:prstGeom prst="rect">
            <a:avLst/>
          </a:prstGeom>
          <a:noFill/>
        </p:spPr>
        <p:txBody>
          <a:bodyPr wrap="square" rtlCol="0">
            <a:spAutoFit/>
          </a:bodyPr>
          <a:lstStyle/>
          <a:p>
            <a:pPr algn="l"/>
            <a:r>
              <a:rPr lang="en-US" sz="1600" b="1" dirty="0">
                <a:latin typeface="Arial" panose="020B0604020202020204" pitchFamily="34" charset="0"/>
                <a:ea typeface="Open Sans SemiBold" panose="020B0706030804020204" pitchFamily="34" charset="0"/>
                <a:cs typeface="Arial" panose="020B0604020202020204" pitchFamily="34" charset="0"/>
              </a:rPr>
              <a:t>*Race was reported in 64% of the HCV cases.</a:t>
            </a:r>
          </a:p>
        </p:txBody>
      </p:sp>
    </p:spTree>
    <p:extLst>
      <p:ext uri="{BB962C8B-B14F-4D97-AF65-F5344CB8AC3E}">
        <p14:creationId xmlns:p14="http://schemas.microsoft.com/office/powerpoint/2010/main" val="36061302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CB4951-B4A1-9031-AD00-A30ED02604EC}"/>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9C8F55C8-9D93-1CF0-AA6A-88D2C38EECF8}"/>
              </a:ext>
              <a:ext uri="{C183D7F6-B498-43B3-948B-1728B52AA6E4}">
                <adec:decorative xmlns:adec="http://schemas.microsoft.com/office/drawing/2017/decorative" val="1"/>
              </a:ext>
            </a:extLst>
          </p:cNvPr>
          <p:cNvSpPr/>
          <p:nvPr/>
        </p:nvSpPr>
        <p:spPr>
          <a:xfrm>
            <a:off x="508000" y="277614"/>
            <a:ext cx="11176000" cy="6389582"/>
          </a:xfrm>
          <a:prstGeom prst="rect">
            <a:avLst/>
          </a:prstGeom>
          <a:solidFill>
            <a:schemeClr val="bg1"/>
          </a:solidFill>
          <a:ln>
            <a:noFill/>
          </a:ln>
          <a:effectLst>
            <a:outerShdw blurRad="381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srgbClr val="FFFFFF"/>
              </a:solidFill>
              <a:effectLst/>
              <a:uLnTx/>
              <a:uFillTx/>
              <a:latin typeface="Open Sans Light"/>
              <a:ea typeface="+mn-ea"/>
              <a:cs typeface="+mn-cs"/>
            </a:endParaRPr>
          </a:p>
        </p:txBody>
      </p:sp>
      <p:sp>
        <p:nvSpPr>
          <p:cNvPr id="4" name="Title 1" descr="Slide 37 title: Rates of Newly Reported HCV cases by region and sex, 2023&#10;&#10;Slide note: The rate of males for most regions is between 1.3 to 1.8 times higher than for females. However, in 2023, the Northwest Region case rate for males was 4.8 times greater than for females and 2.5 times higher for males compared with the statewide rate for males.&#10;">
            <a:extLst>
              <a:ext uri="{FF2B5EF4-FFF2-40B4-BE49-F238E27FC236}">
                <a16:creationId xmlns:a16="http://schemas.microsoft.com/office/drawing/2014/main" id="{2E0B932B-1ED5-F650-041A-C9E9EBBCC054}"/>
              </a:ext>
              <a:ext uri="{C183D7F6-B498-43B3-948B-1728B52AA6E4}">
                <adec:decorative xmlns:adec="http://schemas.microsoft.com/office/drawing/2017/decorative" val="0"/>
              </a:ext>
            </a:extLst>
          </p:cNvPr>
          <p:cNvSpPr txBox="1">
            <a:spLocks noGrp="1"/>
          </p:cNvSpPr>
          <p:nvPr>
            <p:ph type="title"/>
          </p:nvPr>
        </p:nvSpPr>
        <p:spPr>
          <a:xfrm>
            <a:off x="508000" y="234209"/>
            <a:ext cx="11176000" cy="1009319"/>
          </a:xfrm>
          <a:prstGeom prst="rect">
            <a:avLst/>
          </a:prstGeom>
          <a:solidFill>
            <a:schemeClr val="accent3"/>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defRPr/>
            </a:pPr>
            <a:r>
              <a:rPr kumimoji="0" lang="en-US" sz="3600" b="0" i="0" u="none" strike="noStrike" kern="1200" cap="none" spc="0" normalizeH="0" baseline="0" noProof="0" dirty="0">
                <a:ln>
                  <a:noFill/>
                </a:ln>
                <a:solidFill>
                  <a:schemeClr val="tx1"/>
                </a:solidFill>
                <a:effectLst/>
                <a:uLnTx/>
                <a:uFillTx/>
                <a:latin typeface="Arial Black" panose="020B0A04020102020204" pitchFamily="34" charset="0"/>
                <a:ea typeface="+mj-ea"/>
                <a:cs typeface="+mj-cs"/>
              </a:rPr>
              <a:t>Rates of Newly Reported HCV Cases by Region and Sex, 2023</a:t>
            </a:r>
          </a:p>
        </p:txBody>
      </p:sp>
      <p:pic>
        <p:nvPicPr>
          <p:cNvPr id="15" name="Picture 14">
            <a:extLst>
              <a:ext uri="{FF2B5EF4-FFF2-40B4-BE49-F238E27FC236}">
                <a16:creationId xmlns:a16="http://schemas.microsoft.com/office/drawing/2014/main" id="{F415F769-851E-222E-E888-11480C5A087C}"/>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00649" y="429699"/>
            <a:ext cx="614390" cy="614390"/>
          </a:xfrm>
          <a:prstGeom prst="rect">
            <a:avLst/>
          </a:prstGeom>
        </p:spPr>
      </p:pic>
      <p:graphicFrame>
        <p:nvGraphicFramePr>
          <p:cNvPr id="11" name="Chart 10" descr="Slide 37 bar chart of rate per 100,000 population for region by sex&#10;Data:&#10;Region          Female    Male&#10;Central:         35.2          52.0&#10;Kansas City:  22.8          38.1&#10;Northwest:    29.4         141.2&#10;Southeast:     55.7          70.1&#10;Southwest:    57.2          77.5&#10;St. Louis:        24.6          44.8&#10;Statewide:      34.5          56.3&#10;&#10;Slide note: The rate of males for most regions is between 1.3 to 1.8 times higher than for females. However, in 2023, the Northwest Region case rate for males was 4.8 times greater than for females and 2.5 times higher for males compared with the statewide rate for males.">
            <a:extLst>
              <a:ext uri="{FF2B5EF4-FFF2-40B4-BE49-F238E27FC236}">
                <a16:creationId xmlns:a16="http://schemas.microsoft.com/office/drawing/2014/main" id="{975F7CB1-8092-F17D-2C4E-7CFEDF9D369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718446207"/>
              </p:ext>
            </p:extLst>
          </p:nvPr>
        </p:nvGraphicFramePr>
        <p:xfrm>
          <a:off x="508001" y="1243528"/>
          <a:ext cx="11176000" cy="4778238"/>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AE815195-A683-8606-F48C-0556B8690FAE}"/>
              </a:ext>
              <a:ext uri="{C183D7F6-B498-43B3-948B-1728B52AA6E4}">
                <adec:decorative xmlns:adec="http://schemas.microsoft.com/office/drawing/2017/decorative" val="1"/>
              </a:ext>
            </a:extLst>
          </p:cNvPr>
          <p:cNvSpPr/>
          <p:nvPr/>
        </p:nvSpPr>
        <p:spPr>
          <a:xfrm>
            <a:off x="0" y="6743700"/>
            <a:ext cx="12192000" cy="123177"/>
          </a:xfrm>
          <a:prstGeom prst="rect">
            <a:avLst/>
          </a:prstGeom>
          <a:gradFill flip="none" rotWithShape="1">
            <a:gsLst>
              <a:gs pos="100000">
                <a:schemeClr val="accent1"/>
              </a:gs>
              <a:gs pos="50000">
                <a:schemeClr val="accent3"/>
              </a:gs>
              <a:gs pos="0">
                <a:schemeClr val="accent1"/>
              </a:gs>
            </a:gsLst>
            <a:lin ang="6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3" name="Subtitle 2">
            <a:extLst>
              <a:ext uri="{FF2B5EF4-FFF2-40B4-BE49-F238E27FC236}">
                <a16:creationId xmlns:a16="http://schemas.microsoft.com/office/drawing/2014/main" id="{A2EC9235-3AA1-FB18-FC9D-5C7EFB38DBB0}"/>
              </a:ext>
              <a:ext uri="{C183D7F6-B498-43B3-948B-1728B52AA6E4}">
                <adec:decorative xmlns:adec="http://schemas.microsoft.com/office/drawing/2017/decorative" val="1"/>
              </a:ext>
            </a:extLst>
          </p:cNvPr>
          <p:cNvSpPr txBox="1">
            <a:spLocks/>
          </p:cNvSpPr>
          <p:nvPr/>
        </p:nvSpPr>
        <p:spPr>
          <a:xfrm>
            <a:off x="701749" y="6163808"/>
            <a:ext cx="10913290" cy="36134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MY"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539611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5C5FC4-A68F-0CC6-A1F9-E109232ACEE6}"/>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66081AC2-BB7A-AE0C-9EDF-D8147F344C4C}"/>
              </a:ext>
              <a:ext uri="{C183D7F6-B498-43B3-948B-1728B52AA6E4}">
                <adec:decorative xmlns:adec="http://schemas.microsoft.com/office/drawing/2017/decorative" val="1"/>
              </a:ext>
            </a:extLst>
          </p:cNvPr>
          <p:cNvSpPr/>
          <p:nvPr/>
        </p:nvSpPr>
        <p:spPr>
          <a:xfrm>
            <a:off x="508000" y="353271"/>
            <a:ext cx="11176000" cy="6151457"/>
          </a:xfrm>
          <a:prstGeom prst="rect">
            <a:avLst/>
          </a:prstGeom>
          <a:solidFill>
            <a:schemeClr val="bg1"/>
          </a:solidFill>
          <a:ln>
            <a:noFill/>
          </a:ln>
          <a:effectLst>
            <a:outerShdw blurRad="381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4"/>
            <a:endParaRPr lang="en-US" dirty="0"/>
          </a:p>
        </p:txBody>
      </p:sp>
      <p:sp>
        <p:nvSpPr>
          <p:cNvPr id="4" name="Title 1" descr="Slide 38 title: Central Region  HCV rates, 2023">
            <a:extLst>
              <a:ext uri="{FF2B5EF4-FFF2-40B4-BE49-F238E27FC236}">
                <a16:creationId xmlns:a16="http://schemas.microsoft.com/office/drawing/2014/main" id="{F50D49DB-E497-7991-27B4-7F4BA1B0510E}"/>
              </a:ext>
            </a:extLst>
          </p:cNvPr>
          <p:cNvSpPr txBox="1">
            <a:spLocks noGrp="1"/>
          </p:cNvSpPr>
          <p:nvPr>
            <p:ph type="title"/>
          </p:nvPr>
        </p:nvSpPr>
        <p:spPr>
          <a:xfrm>
            <a:off x="1756682" y="484961"/>
            <a:ext cx="8678636" cy="5159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defRPr/>
            </a:pPr>
            <a:r>
              <a:rPr lang="en-US" sz="3600" dirty="0">
                <a:latin typeface="Arial Black" panose="020B0A04020102020204" pitchFamily="34" charset="0"/>
              </a:rPr>
              <a:t>Central Region HCV Rates*, 2023</a:t>
            </a:r>
            <a:endParaRPr kumimoji="0" lang="en-US" sz="3600" b="0" i="0" u="none" strike="noStrike" kern="1200" cap="none" spc="0" normalizeH="0" baseline="0" noProof="0" dirty="0">
              <a:ln>
                <a:noFill/>
              </a:ln>
              <a:solidFill>
                <a:schemeClr val="tx1"/>
              </a:solidFill>
              <a:effectLst/>
              <a:uLnTx/>
              <a:uFillTx/>
              <a:latin typeface="Arial Black" panose="020B0A04020102020204" pitchFamily="34" charset="0"/>
              <a:ea typeface="+mj-ea"/>
              <a:cs typeface="+mj-cs"/>
            </a:endParaRPr>
          </a:p>
        </p:txBody>
      </p:sp>
      <p:pic>
        <p:nvPicPr>
          <p:cNvPr id="10" name="Picture 9" descr="Slide 39 - Map showing Missouri counties in the Missouri Counties in the Central Region.&#10;">
            <a:extLst>
              <a:ext uri="{FF2B5EF4-FFF2-40B4-BE49-F238E27FC236}">
                <a16:creationId xmlns:a16="http://schemas.microsoft.com/office/drawing/2014/main" id="{763085C9-A01C-7446-D2C2-A63BB15B54D9}"/>
              </a:ext>
            </a:extLst>
          </p:cNvPr>
          <p:cNvPicPr>
            <a:picLocks noChangeAspect="1"/>
          </p:cNvPicPr>
          <p:nvPr/>
        </p:nvPicPr>
        <p:blipFill>
          <a:blip r:embed="rId3"/>
          <a:stretch>
            <a:fillRect/>
          </a:stretch>
        </p:blipFill>
        <p:spPr>
          <a:xfrm>
            <a:off x="1574193" y="1337902"/>
            <a:ext cx="3013188" cy="1745288"/>
          </a:xfrm>
          <a:prstGeom prst="rect">
            <a:avLst/>
          </a:prstGeom>
        </p:spPr>
      </p:pic>
      <p:graphicFrame>
        <p:nvGraphicFramePr>
          <p:cNvPr id="7" name="Chart 6" descr="Slide 38 Bar chart title: Central Region HCV Sex Rates&#10;Female: 35.2&#10;Male: 52.0">
            <a:extLst>
              <a:ext uri="{FF2B5EF4-FFF2-40B4-BE49-F238E27FC236}">
                <a16:creationId xmlns:a16="http://schemas.microsoft.com/office/drawing/2014/main" id="{0EC6C5B5-3BA8-1F9B-8F50-2C21086213A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308883437"/>
              </p:ext>
            </p:extLst>
          </p:nvPr>
        </p:nvGraphicFramePr>
        <p:xfrm>
          <a:off x="6878472" y="948244"/>
          <a:ext cx="4264276" cy="2480756"/>
        </p:xfrm>
        <a:graphic>
          <a:graphicData uri="http://schemas.openxmlformats.org/drawingml/2006/chart">
            <c:chart xmlns:c="http://schemas.openxmlformats.org/drawingml/2006/chart" xmlns:r="http://schemas.openxmlformats.org/officeDocument/2006/relationships" r:id="rId4"/>
          </a:graphicData>
        </a:graphic>
      </p:graphicFrame>
      <p:pic>
        <p:nvPicPr>
          <p:cNvPr id="15" name="Picture 14">
            <a:extLst>
              <a:ext uri="{FF2B5EF4-FFF2-40B4-BE49-F238E27FC236}">
                <a16:creationId xmlns:a16="http://schemas.microsoft.com/office/drawing/2014/main" id="{071BF6B1-04AA-7266-8020-ADE6F827B4D2}"/>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94081" y="629556"/>
            <a:ext cx="614390" cy="614390"/>
          </a:xfrm>
          <a:prstGeom prst="rect">
            <a:avLst/>
          </a:prstGeom>
        </p:spPr>
      </p:pic>
      <p:graphicFrame>
        <p:nvGraphicFramePr>
          <p:cNvPr id="11" name="Chart 10" descr="Slide 38 Bar chart title: Central Region HCV Age Group Rates&#10;&lt;2 -12   0.0&#10;13-18     2.8&#10;19-24     6.5&#10;25-34    69.9&#10;35-44   86.8&#10;45-54   69.2&#10;55-64   66.4&#10;65+      41.4">
            <a:extLst>
              <a:ext uri="{FF2B5EF4-FFF2-40B4-BE49-F238E27FC236}">
                <a16:creationId xmlns:a16="http://schemas.microsoft.com/office/drawing/2014/main" id="{6B7993E2-F88A-37C8-2257-9590ACAD0CA3}"/>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063684109"/>
              </p:ext>
            </p:extLst>
          </p:nvPr>
        </p:nvGraphicFramePr>
        <p:xfrm>
          <a:off x="747777" y="3322162"/>
          <a:ext cx="5704799" cy="2681219"/>
        </p:xfrm>
        <a:graphic>
          <a:graphicData uri="http://schemas.openxmlformats.org/drawingml/2006/chart">
            <c:chart xmlns:c="http://schemas.openxmlformats.org/drawingml/2006/chart" xmlns:r="http://schemas.openxmlformats.org/officeDocument/2006/relationships" r:id="rId6"/>
          </a:graphicData>
        </a:graphic>
      </p:graphicFrame>
      <p:sp>
        <p:nvSpPr>
          <p:cNvPr id="6" name="Rectangle 5">
            <a:extLst>
              <a:ext uri="{FF2B5EF4-FFF2-40B4-BE49-F238E27FC236}">
                <a16:creationId xmlns:a16="http://schemas.microsoft.com/office/drawing/2014/main" id="{01C8C3C4-539A-383D-BB16-B9F1B8BE6745}"/>
              </a:ext>
              <a:ext uri="{C183D7F6-B498-43B3-948B-1728B52AA6E4}">
                <adec:decorative xmlns:adec="http://schemas.microsoft.com/office/drawing/2017/decorative" val="1"/>
              </a:ext>
            </a:extLst>
          </p:cNvPr>
          <p:cNvSpPr/>
          <p:nvPr/>
        </p:nvSpPr>
        <p:spPr>
          <a:xfrm>
            <a:off x="0" y="6743700"/>
            <a:ext cx="12192000" cy="123177"/>
          </a:xfrm>
          <a:prstGeom prst="rect">
            <a:avLst/>
          </a:prstGeom>
          <a:gradFill flip="none" rotWithShape="1">
            <a:gsLst>
              <a:gs pos="100000">
                <a:schemeClr val="accent1"/>
              </a:gs>
              <a:gs pos="50000">
                <a:schemeClr val="accent3"/>
              </a:gs>
              <a:gs pos="0">
                <a:schemeClr val="accent1"/>
              </a:gs>
            </a:gsLst>
            <a:lin ang="6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graphicFrame>
        <p:nvGraphicFramePr>
          <p:cNvPr id="3" name="Chart 2" descr="Slide 38 Bar chart: Central Region HCV Race Rates&#10;Black: 25.4&#10;Other:  4.4&#10;White: 24.9">
            <a:extLst>
              <a:ext uri="{FF2B5EF4-FFF2-40B4-BE49-F238E27FC236}">
                <a16:creationId xmlns:a16="http://schemas.microsoft.com/office/drawing/2014/main" id="{87CA68DE-804A-5075-6161-945ABB63888E}"/>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837177522"/>
              </p:ext>
            </p:extLst>
          </p:nvPr>
        </p:nvGraphicFramePr>
        <p:xfrm>
          <a:off x="6993828" y="3429000"/>
          <a:ext cx="4148920" cy="2480756"/>
        </p:xfrm>
        <a:graphic>
          <a:graphicData uri="http://schemas.openxmlformats.org/drawingml/2006/chart">
            <c:chart xmlns:c="http://schemas.openxmlformats.org/drawingml/2006/chart" xmlns:r="http://schemas.openxmlformats.org/officeDocument/2006/relationships" r:id="rId7"/>
          </a:graphicData>
        </a:graphic>
      </p:graphicFrame>
      <p:sp>
        <p:nvSpPr>
          <p:cNvPr id="9" name="TextBox 8" descr="Slide 41 footnote: Rates per 100,000 population. Race was reported in 64% of the HCV cases.&#10;&#10;Slide note: In the Central Region, the age group with the highest rates were the 35-44-year-olds. In the Central Region by sex, the female rate is 35.2; this is slightly higher than the state rate of 34.5. The male rate is 52,.0, which is lower than the state rate of 56.3. per 100,000 population. For race, the identification of Black has the highest rate in the Central Region at 25.4, followed by White at 24.9, and Other at 4.4 per 100,000 population. [Statewide rates Black : 38.3, White: 28.8, Other: 12.3.]">
            <a:extLst>
              <a:ext uri="{FF2B5EF4-FFF2-40B4-BE49-F238E27FC236}">
                <a16:creationId xmlns:a16="http://schemas.microsoft.com/office/drawing/2014/main" id="{5EF9F316-889A-DFBB-5C8C-A206BBE32DCE}"/>
              </a:ext>
            </a:extLst>
          </p:cNvPr>
          <p:cNvSpPr txBox="1"/>
          <p:nvPr/>
        </p:nvSpPr>
        <p:spPr>
          <a:xfrm>
            <a:off x="863219" y="6084778"/>
            <a:ext cx="8922226" cy="338554"/>
          </a:xfrm>
          <a:prstGeom prst="rect">
            <a:avLst/>
          </a:prstGeom>
          <a:noFill/>
        </p:spPr>
        <p:txBody>
          <a:bodyPr wrap="square" rtlCol="0">
            <a:spAutoFit/>
          </a:bodyPr>
          <a:lstStyle/>
          <a:p>
            <a:r>
              <a:rPr lang="en-US" sz="1600" dirty="0"/>
              <a:t>*Rates per 100,000 population. </a:t>
            </a:r>
            <a:r>
              <a:rPr lang="en-US" sz="1600" dirty="0">
                <a:latin typeface="Arial" panose="020B0604020202020204" pitchFamily="34" charset="0"/>
                <a:ea typeface="Open Sans SemiBold" panose="020B0706030804020204" pitchFamily="34" charset="0"/>
                <a:cs typeface="Arial" panose="020B0604020202020204" pitchFamily="34" charset="0"/>
              </a:rPr>
              <a:t>Race was reported in 64% of the HCV cases.</a:t>
            </a:r>
            <a:endParaRPr lang="en-US" sz="1600" dirty="0"/>
          </a:p>
        </p:txBody>
      </p:sp>
    </p:spTree>
    <p:extLst>
      <p:ext uri="{BB962C8B-B14F-4D97-AF65-F5344CB8AC3E}">
        <p14:creationId xmlns:p14="http://schemas.microsoft.com/office/powerpoint/2010/main" val="34534035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F541AF-DEB0-4343-B8AD-7611688EFF0F}"/>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01D4AF41-7F50-37B6-C4D5-085F87062EE5}"/>
              </a:ext>
              <a:ext uri="{C183D7F6-B498-43B3-948B-1728B52AA6E4}">
                <adec:decorative xmlns:adec="http://schemas.microsoft.com/office/drawing/2017/decorative" val="1"/>
              </a:ext>
            </a:extLst>
          </p:cNvPr>
          <p:cNvSpPr/>
          <p:nvPr/>
        </p:nvSpPr>
        <p:spPr>
          <a:xfrm>
            <a:off x="508000" y="353271"/>
            <a:ext cx="11176000" cy="6151457"/>
          </a:xfrm>
          <a:prstGeom prst="rect">
            <a:avLst/>
          </a:prstGeom>
          <a:solidFill>
            <a:schemeClr val="bg1"/>
          </a:solidFill>
          <a:ln>
            <a:noFill/>
          </a:ln>
          <a:effectLst>
            <a:outerShdw blurRad="381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4"/>
            <a:endParaRPr lang="en-US" dirty="0"/>
          </a:p>
        </p:txBody>
      </p:sp>
      <p:sp>
        <p:nvSpPr>
          <p:cNvPr id="4" name="Title 1" descr="Slide 39 title: Kansas City Region HCV Rates, 2023">
            <a:extLst>
              <a:ext uri="{FF2B5EF4-FFF2-40B4-BE49-F238E27FC236}">
                <a16:creationId xmlns:a16="http://schemas.microsoft.com/office/drawing/2014/main" id="{EBB3A611-2DB6-2CE1-4BCA-DF4AC9C173FB}"/>
              </a:ext>
            </a:extLst>
          </p:cNvPr>
          <p:cNvSpPr txBox="1">
            <a:spLocks noGrp="1"/>
          </p:cNvSpPr>
          <p:nvPr>
            <p:ph type="title"/>
          </p:nvPr>
        </p:nvSpPr>
        <p:spPr>
          <a:xfrm>
            <a:off x="863219" y="403012"/>
            <a:ext cx="10279529" cy="5159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defRPr/>
            </a:pPr>
            <a:r>
              <a:rPr lang="en-US" sz="3600" dirty="0">
                <a:latin typeface="Arial Black" panose="020B0A04020102020204" pitchFamily="34" charset="0"/>
              </a:rPr>
              <a:t>Kansas City Region HCV Rates*, 2023</a:t>
            </a:r>
            <a:endParaRPr kumimoji="0" lang="en-US" sz="3600" b="0" i="0" u="none" strike="noStrike" kern="1200" cap="none" spc="0" normalizeH="0" baseline="0" noProof="0" dirty="0">
              <a:ln>
                <a:noFill/>
              </a:ln>
              <a:solidFill>
                <a:schemeClr val="tx1"/>
              </a:solidFill>
              <a:effectLst/>
              <a:uLnTx/>
              <a:uFillTx/>
              <a:latin typeface="Arial Black" panose="020B0A04020102020204" pitchFamily="34" charset="0"/>
              <a:ea typeface="+mj-ea"/>
              <a:cs typeface="+mj-cs"/>
            </a:endParaRPr>
          </a:p>
        </p:txBody>
      </p:sp>
      <p:pic>
        <p:nvPicPr>
          <p:cNvPr id="10" name="Picture 9" descr="Map showing Missouri counties in the Kansas City Region.">
            <a:extLst>
              <a:ext uri="{FF2B5EF4-FFF2-40B4-BE49-F238E27FC236}">
                <a16:creationId xmlns:a16="http://schemas.microsoft.com/office/drawing/2014/main" id="{2CD7664A-4103-09EA-E09E-3A9FA4C93FB5}"/>
              </a:ext>
            </a:extLst>
          </p:cNvPr>
          <p:cNvPicPr>
            <a:picLocks noChangeAspect="1"/>
          </p:cNvPicPr>
          <p:nvPr/>
        </p:nvPicPr>
        <p:blipFill>
          <a:blip r:embed="rId3"/>
          <a:stretch>
            <a:fillRect/>
          </a:stretch>
        </p:blipFill>
        <p:spPr>
          <a:xfrm>
            <a:off x="2204980" y="1017864"/>
            <a:ext cx="2297374" cy="2240419"/>
          </a:xfrm>
          <a:prstGeom prst="rect">
            <a:avLst/>
          </a:prstGeom>
        </p:spPr>
      </p:pic>
      <p:pic>
        <p:nvPicPr>
          <p:cNvPr id="15" name="Picture 14">
            <a:extLst>
              <a:ext uri="{FF2B5EF4-FFF2-40B4-BE49-F238E27FC236}">
                <a16:creationId xmlns:a16="http://schemas.microsoft.com/office/drawing/2014/main" id="{30A5743D-DBE6-D9BF-C9E7-6C69BB619CE1}"/>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94081" y="629556"/>
            <a:ext cx="614390" cy="614390"/>
          </a:xfrm>
          <a:prstGeom prst="rect">
            <a:avLst/>
          </a:prstGeom>
        </p:spPr>
      </p:pic>
      <p:graphicFrame>
        <p:nvGraphicFramePr>
          <p:cNvPr id="7" name="Chart 6" descr="Slide 39 Bar chart title: Kansas City Region HCV Sex Rates&#10;Female: 22.8&#10;Male: 38.1">
            <a:extLst>
              <a:ext uri="{FF2B5EF4-FFF2-40B4-BE49-F238E27FC236}">
                <a16:creationId xmlns:a16="http://schemas.microsoft.com/office/drawing/2014/main" id="{EB2601C1-5C96-AFD2-4573-BC7FEFF5F5D6}"/>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242279446"/>
              </p:ext>
            </p:extLst>
          </p:nvPr>
        </p:nvGraphicFramePr>
        <p:xfrm>
          <a:off x="6878472" y="948244"/>
          <a:ext cx="4264276" cy="248075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1" name="Chart 10" descr="Slide 39 Bar chart title: Kansas City Region HCV Age Group Rates&#10;&lt;2 -18   0.0&#10;19-24     6.5&#10;25-34    35.6&#10;35-44    50.4&#10;45-54    33.7&#10;55-64   64.8&#10;65+      35.6">
            <a:extLst>
              <a:ext uri="{FF2B5EF4-FFF2-40B4-BE49-F238E27FC236}">
                <a16:creationId xmlns:a16="http://schemas.microsoft.com/office/drawing/2014/main" id="{06CCBCE1-4CD0-34D7-8444-C64C5FEA0720}"/>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68685550"/>
              </p:ext>
            </p:extLst>
          </p:nvPr>
        </p:nvGraphicFramePr>
        <p:xfrm>
          <a:off x="747777" y="3322162"/>
          <a:ext cx="5704799" cy="2681219"/>
        </p:xfrm>
        <a:graphic>
          <a:graphicData uri="http://schemas.openxmlformats.org/drawingml/2006/chart">
            <c:chart xmlns:c="http://schemas.openxmlformats.org/drawingml/2006/chart" xmlns:r="http://schemas.openxmlformats.org/officeDocument/2006/relationships" r:id="rId6"/>
          </a:graphicData>
        </a:graphic>
      </p:graphicFrame>
      <p:sp>
        <p:nvSpPr>
          <p:cNvPr id="6" name="Rectangle 5">
            <a:extLst>
              <a:ext uri="{FF2B5EF4-FFF2-40B4-BE49-F238E27FC236}">
                <a16:creationId xmlns:a16="http://schemas.microsoft.com/office/drawing/2014/main" id="{5890797D-C9A7-5A35-474E-D70F72A6EBBD}"/>
              </a:ext>
              <a:ext uri="{C183D7F6-B498-43B3-948B-1728B52AA6E4}">
                <adec:decorative xmlns:adec="http://schemas.microsoft.com/office/drawing/2017/decorative" val="1"/>
              </a:ext>
            </a:extLst>
          </p:cNvPr>
          <p:cNvSpPr/>
          <p:nvPr/>
        </p:nvSpPr>
        <p:spPr>
          <a:xfrm>
            <a:off x="0" y="6743700"/>
            <a:ext cx="12192000" cy="123177"/>
          </a:xfrm>
          <a:prstGeom prst="rect">
            <a:avLst/>
          </a:prstGeom>
          <a:gradFill flip="none" rotWithShape="1">
            <a:gsLst>
              <a:gs pos="100000">
                <a:schemeClr val="accent1"/>
              </a:gs>
              <a:gs pos="50000">
                <a:schemeClr val="accent3"/>
              </a:gs>
              <a:gs pos="0">
                <a:schemeClr val="accent1"/>
              </a:gs>
            </a:gsLst>
            <a:lin ang="6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graphicFrame>
        <p:nvGraphicFramePr>
          <p:cNvPr id="3" name="Chart 2" descr="Slide 39 Bar chart: Kansas City Region HCV Race Rates&#10;Black: 23.4&#10;Other: 17.3&#10;White: 23.1">
            <a:extLst>
              <a:ext uri="{FF2B5EF4-FFF2-40B4-BE49-F238E27FC236}">
                <a16:creationId xmlns:a16="http://schemas.microsoft.com/office/drawing/2014/main" id="{814A004D-AFAF-5070-EAF6-F3236F369C85}"/>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85225992"/>
              </p:ext>
            </p:extLst>
          </p:nvPr>
        </p:nvGraphicFramePr>
        <p:xfrm>
          <a:off x="6993828" y="3429000"/>
          <a:ext cx="4148920" cy="2480756"/>
        </p:xfrm>
        <a:graphic>
          <a:graphicData uri="http://schemas.openxmlformats.org/drawingml/2006/chart">
            <c:chart xmlns:c="http://schemas.openxmlformats.org/drawingml/2006/chart" xmlns:r="http://schemas.openxmlformats.org/officeDocument/2006/relationships" r:id="rId7"/>
          </a:graphicData>
        </a:graphic>
      </p:graphicFrame>
      <p:sp>
        <p:nvSpPr>
          <p:cNvPr id="9" name="TextBox 8" descr="Slide 39 footnote: Rates per 100,000 population. Race was reported in 64% of the HCV cases. &#10;Slide note: In the Kansas City Region, the age group with the highest rates were the 55-64-year-olds. In the Kansas City Region by sex, the female rate is 22.8; this is slightly lower than the state rate of 34.5. The male rate is 38.1, which is lower than the state rate of 56.3. per 100,000 population. For race, the identification of Black has the highest rate in the Kansas City Region at 23.4, followed by White at 23.1 and Other at 17.3 per 100,000 population. [Statewide rates Black : 38.3, White: 28.8, Other: 12.3.]&#10;">
            <a:extLst>
              <a:ext uri="{FF2B5EF4-FFF2-40B4-BE49-F238E27FC236}">
                <a16:creationId xmlns:a16="http://schemas.microsoft.com/office/drawing/2014/main" id="{F37B88C3-BA4B-E2FF-73B3-80B396D64949}"/>
              </a:ext>
            </a:extLst>
          </p:cNvPr>
          <p:cNvSpPr txBox="1"/>
          <p:nvPr/>
        </p:nvSpPr>
        <p:spPr>
          <a:xfrm>
            <a:off x="863219" y="6084778"/>
            <a:ext cx="7598393" cy="338554"/>
          </a:xfrm>
          <a:prstGeom prst="rect">
            <a:avLst/>
          </a:prstGeom>
          <a:noFill/>
        </p:spPr>
        <p:txBody>
          <a:bodyPr wrap="square" rtlCol="0">
            <a:spAutoFit/>
          </a:bodyPr>
          <a:lstStyle/>
          <a:p>
            <a:r>
              <a:rPr lang="en-US" sz="1600" dirty="0"/>
              <a:t>*Rates per 100,000 population. </a:t>
            </a:r>
            <a:r>
              <a:rPr lang="en-US" sz="1600" dirty="0">
                <a:latin typeface="Arial" panose="020B0604020202020204" pitchFamily="34" charset="0"/>
                <a:ea typeface="Open Sans SemiBold" panose="020B0706030804020204" pitchFamily="34" charset="0"/>
                <a:cs typeface="Arial" panose="020B0604020202020204" pitchFamily="34" charset="0"/>
              </a:rPr>
              <a:t>Race was reported in 64% of the HCV cases.</a:t>
            </a:r>
            <a:r>
              <a:rPr lang="en-US" sz="1600" dirty="0"/>
              <a:t> </a:t>
            </a:r>
          </a:p>
        </p:txBody>
      </p:sp>
    </p:spTree>
    <p:extLst>
      <p:ext uri="{BB962C8B-B14F-4D97-AF65-F5344CB8AC3E}">
        <p14:creationId xmlns:p14="http://schemas.microsoft.com/office/powerpoint/2010/main" val="5851549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descr="Slide 4 Title: Table of Contents - Page 2">
            <a:extLst>
              <a:ext uri="{FF2B5EF4-FFF2-40B4-BE49-F238E27FC236}">
                <a16:creationId xmlns:a16="http://schemas.microsoft.com/office/drawing/2014/main" id="{76AFCC79-6B53-E1A5-566B-DAF61409C87F}"/>
              </a:ext>
            </a:extLst>
          </p:cNvPr>
          <p:cNvSpPr txBox="1">
            <a:spLocks noGrp="1"/>
          </p:cNvSpPr>
          <p:nvPr>
            <p:ph type="title"/>
          </p:nvPr>
        </p:nvSpPr>
        <p:spPr>
          <a:xfrm>
            <a:off x="0" y="192639"/>
            <a:ext cx="6998208" cy="67786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dirty="0">
                <a:ln>
                  <a:noFill/>
                </a:ln>
                <a:solidFill>
                  <a:schemeClr val="bg2"/>
                </a:solidFill>
                <a:effectLst/>
                <a:uLnTx/>
                <a:uFillTx/>
                <a:latin typeface="Arial Black" panose="020B0A04020102020204" pitchFamily="34" charset="0"/>
                <a:ea typeface="+mj-ea"/>
                <a:cs typeface="+mj-cs"/>
              </a:rPr>
              <a:t>Table of Contents – page 2 </a:t>
            </a:r>
            <a:br>
              <a:rPr kumimoji="0" lang="en-US" sz="3600" b="0" i="0" u="none" strike="noStrike" kern="1200" cap="none" spc="0" normalizeH="0" baseline="0" noProof="0" dirty="0">
                <a:ln>
                  <a:noFill/>
                </a:ln>
                <a:solidFill>
                  <a:schemeClr val="bg2"/>
                </a:solidFill>
                <a:effectLst/>
                <a:uLnTx/>
                <a:uFillTx/>
                <a:latin typeface="Arial Black" panose="020B0A04020102020204" pitchFamily="34" charset="0"/>
                <a:ea typeface="+mj-ea"/>
                <a:cs typeface="+mj-cs"/>
              </a:rPr>
            </a:br>
            <a:endParaRPr kumimoji="0" lang="en-US" sz="3600" b="0" i="0" u="none" strike="noStrike" kern="1200" cap="none" spc="0" normalizeH="0" baseline="0" noProof="0" dirty="0">
              <a:ln>
                <a:noFill/>
              </a:ln>
              <a:solidFill>
                <a:schemeClr val="bg2"/>
              </a:solidFill>
              <a:effectLst/>
              <a:uLnTx/>
              <a:uFillTx/>
              <a:latin typeface="Arial Black" panose="020B0A04020102020204" pitchFamily="34" charset="0"/>
              <a:ea typeface="+mj-ea"/>
              <a:cs typeface="+mj-cs"/>
            </a:endParaRPr>
          </a:p>
        </p:txBody>
      </p:sp>
      <p:sp>
        <p:nvSpPr>
          <p:cNvPr id="7" name="Subtitle 2" descr="Subtitle: Hepatitis C (HCV)">
            <a:extLst>
              <a:ext uri="{FF2B5EF4-FFF2-40B4-BE49-F238E27FC236}">
                <a16:creationId xmlns:a16="http://schemas.microsoft.com/office/drawing/2014/main" id="{3C88798A-DB15-8FCF-402E-B15334BB10F9}"/>
              </a:ext>
            </a:extLst>
          </p:cNvPr>
          <p:cNvSpPr txBox="1">
            <a:spLocks/>
          </p:cNvSpPr>
          <p:nvPr/>
        </p:nvSpPr>
        <p:spPr>
          <a:xfrm>
            <a:off x="457200" y="795754"/>
            <a:ext cx="2145792" cy="33882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MY" sz="1800" b="1" dirty="0">
                <a:solidFill>
                  <a:schemeClr val="bg2"/>
                </a:solidFill>
                <a:latin typeface="Arial" panose="020B0604020202020204" pitchFamily="34" charset="0"/>
                <a:cs typeface="Arial" panose="020B0604020202020204" pitchFamily="34" charset="0"/>
              </a:rPr>
              <a:t>Hepatitis C (HCV)</a:t>
            </a:r>
          </a:p>
        </p:txBody>
      </p:sp>
      <p:sp>
        <p:nvSpPr>
          <p:cNvPr id="11" name="TextBox 3" descr="List of Table of Contents for Hepatitis C&#10;                  Background . . . . . . . . . . . . . . . . . . . . . .  30&#10;                         Missouri vs U.S. . . . . . . . . . . . . . . . . . . . . . .  31&#10;                              5-Year Trend . . . . . . . . . . . . . . . . . . . . . .  32&#10;                                             Age . . . . . . . . . . . . . . . . . . . . . .  33&#10;                                           Race . . . . . . . . . . . . . . . . . . . . . .  34&#10;                                             Sex . . . . . . . . . . . . . . . . . . . . . .  35&#10;                                    Regional  . . . . . . . . . . . . . . . . . . .  36-38&#10;                       Race .  .  . . . . . . . . . . . . . . . . . . .  39&#10;                                             Sex . . . . . . . . . . . . . . . . . . . . . .  40&#10;    Each Region-Age, Race, Sex . . . . . . . . . . . . . . . . . . . . 41-46 &#10;HCV in Correctional Facilities . . . . . . . . . . . . . . . . . . . . . . . 47&#10;              HCV Summary Points . . . . . . . . . . . . . . . . . . . . . . .48&#10;                        Technical Notes . . . . . . . . . . . . . . . . . . .  .49-50&#10;                                 Resources  . . . . . . . . . . . . . . . . . . .  51-52&#10;                                Contact info . . . . . . . . . . . . . . . . . . . . . . .53&#10;&#10;"/>
          <p:cNvSpPr txBox="1"/>
          <p:nvPr/>
        </p:nvSpPr>
        <p:spPr>
          <a:xfrm>
            <a:off x="2003612" y="965167"/>
            <a:ext cx="8888506" cy="563231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r>
              <a:rPr lang="en-US" sz="2400" b="1" dirty="0">
                <a:solidFill>
                  <a:schemeClr val="bg2"/>
                </a:solidFill>
                <a:latin typeface="Arial" panose="020B0604020202020204" pitchFamily="34" charset="0"/>
                <a:cs typeface="Arial" panose="020B0604020202020204" pitchFamily="34" charset="0"/>
              </a:rPr>
              <a:t>                              Background</a:t>
            </a:r>
            <a:r>
              <a:rPr lang="en-US" sz="2400" dirty="0">
                <a:solidFill>
                  <a:schemeClr val="bg2"/>
                </a:solidFill>
                <a:latin typeface="Arial" panose="020B0604020202020204" pitchFamily="34" charset="0"/>
                <a:cs typeface="Arial" panose="020B0604020202020204" pitchFamily="34" charset="0"/>
              </a:rPr>
              <a:t> . . . . . . . . . . . . . . . . . . . . . .  28</a:t>
            </a:r>
          </a:p>
          <a:p>
            <a:pPr fontAlgn="base"/>
            <a:r>
              <a:rPr lang="en-US" sz="2400" dirty="0">
                <a:solidFill>
                  <a:schemeClr val="bg2"/>
                </a:solidFill>
                <a:latin typeface="Arial" panose="020B0604020202020204" pitchFamily="34" charset="0"/>
                <a:cs typeface="Arial" panose="020B0604020202020204" pitchFamily="34" charset="0"/>
              </a:rPr>
              <a:t>                         Missouri vs U.S. . . . . . . . . . . . . . . . . . . . . . .  29</a:t>
            </a:r>
          </a:p>
          <a:p>
            <a:pPr fontAlgn="base"/>
            <a:r>
              <a:rPr lang="en-US" sz="2400" dirty="0">
                <a:solidFill>
                  <a:schemeClr val="bg2"/>
                </a:solidFill>
                <a:latin typeface="Arial" panose="020B0604020202020204" pitchFamily="34" charset="0"/>
                <a:cs typeface="Arial" panose="020B0604020202020204" pitchFamily="34" charset="0"/>
              </a:rPr>
              <a:t>                              5-Year Trend . . . . . . . . . . . . . . . . . . . . . .  30</a:t>
            </a:r>
          </a:p>
          <a:p>
            <a:pPr fontAlgn="base"/>
            <a:r>
              <a:rPr lang="en-US" sz="2400" dirty="0">
                <a:solidFill>
                  <a:schemeClr val="bg2"/>
                </a:solidFill>
                <a:latin typeface="Arial" panose="020B0604020202020204" pitchFamily="34" charset="0"/>
                <a:cs typeface="Arial" panose="020B0604020202020204" pitchFamily="34" charset="0"/>
              </a:rPr>
              <a:t>                                             Age . . . . . . . . . . . . . . . . . . . . . .  31</a:t>
            </a:r>
          </a:p>
          <a:p>
            <a:pPr fontAlgn="base"/>
            <a:r>
              <a:rPr lang="en-US" sz="2400" dirty="0">
                <a:solidFill>
                  <a:schemeClr val="bg2"/>
                </a:solidFill>
                <a:latin typeface="Arial" panose="020B0604020202020204" pitchFamily="34" charset="0"/>
                <a:cs typeface="Arial" panose="020B0604020202020204" pitchFamily="34" charset="0"/>
              </a:rPr>
              <a:t>                                           Race . . . . . . . . . . . . . . . . . . . . . .  32</a:t>
            </a:r>
          </a:p>
          <a:p>
            <a:pPr fontAlgn="base"/>
            <a:r>
              <a:rPr lang="en-US" sz="2400" dirty="0">
                <a:solidFill>
                  <a:schemeClr val="bg2"/>
                </a:solidFill>
                <a:latin typeface="Arial" panose="020B0604020202020204" pitchFamily="34" charset="0"/>
                <a:cs typeface="Arial" panose="020B0604020202020204" pitchFamily="34" charset="0"/>
              </a:rPr>
              <a:t>                                             Sex . . . . . . . . . . . . . . . . . . . . . .  33</a:t>
            </a:r>
          </a:p>
          <a:p>
            <a:pPr fontAlgn="base"/>
            <a:r>
              <a:rPr lang="en-US" sz="2400" b="1" dirty="0">
                <a:solidFill>
                  <a:schemeClr val="bg2"/>
                </a:solidFill>
                <a:latin typeface="Arial" panose="020B0604020202020204" pitchFamily="34" charset="0"/>
                <a:cs typeface="Arial" panose="020B0604020202020204" pitchFamily="34" charset="0"/>
              </a:rPr>
              <a:t>                                    Regional  </a:t>
            </a:r>
            <a:r>
              <a:rPr lang="en-US" sz="2400" dirty="0">
                <a:solidFill>
                  <a:schemeClr val="bg2"/>
                </a:solidFill>
                <a:latin typeface="Arial" panose="020B0604020202020204" pitchFamily="34" charset="0"/>
                <a:cs typeface="Arial" panose="020B0604020202020204" pitchFamily="34" charset="0"/>
              </a:rPr>
              <a:t>. . . . . . . . . . . . . . . . . . .  34-35</a:t>
            </a:r>
          </a:p>
          <a:p>
            <a:pPr fontAlgn="base"/>
            <a:r>
              <a:rPr lang="en-US" sz="2400" dirty="0">
                <a:solidFill>
                  <a:schemeClr val="bg2"/>
                </a:solidFill>
                <a:latin typeface="Arial" panose="020B0604020202020204" pitchFamily="34" charset="0"/>
                <a:cs typeface="Arial" panose="020B0604020202020204" pitchFamily="34" charset="0"/>
              </a:rPr>
              <a:t>		                     Race .  .  . . . . . . . . . . . . . . . . . . .  36</a:t>
            </a:r>
          </a:p>
          <a:p>
            <a:pPr fontAlgn="base"/>
            <a:r>
              <a:rPr lang="en-US" sz="2400" dirty="0">
                <a:solidFill>
                  <a:schemeClr val="bg2"/>
                </a:solidFill>
                <a:latin typeface="Arial" panose="020B0604020202020204" pitchFamily="34" charset="0"/>
                <a:cs typeface="Arial" panose="020B0604020202020204" pitchFamily="34" charset="0"/>
              </a:rPr>
              <a:t>                                             Sex . . . . . . . . . . . . . . . . . . . . . .  37</a:t>
            </a:r>
          </a:p>
          <a:p>
            <a:pPr fontAlgn="base"/>
            <a:r>
              <a:rPr lang="en-US" sz="2400" dirty="0">
                <a:solidFill>
                  <a:schemeClr val="bg2"/>
                </a:solidFill>
                <a:latin typeface="Arial" panose="020B0604020202020204" pitchFamily="34" charset="0"/>
                <a:cs typeface="Arial" panose="020B0604020202020204" pitchFamily="34" charset="0"/>
              </a:rPr>
              <a:t>    Each Region-Age, Race, Sex . . . . . . . . . . . . . . . . . . . . 38-43</a:t>
            </a:r>
            <a:r>
              <a:rPr lang="en-US" sz="2400" b="1" dirty="0">
                <a:solidFill>
                  <a:schemeClr val="bg2"/>
                </a:solidFill>
                <a:latin typeface="Arial" panose="020B0604020202020204" pitchFamily="34" charset="0"/>
                <a:cs typeface="Arial" panose="020B0604020202020204" pitchFamily="34" charset="0"/>
              </a:rPr>
              <a:t> </a:t>
            </a:r>
          </a:p>
          <a:p>
            <a:pPr fontAlgn="base"/>
            <a:r>
              <a:rPr lang="en-US" sz="2400" b="1" dirty="0">
                <a:solidFill>
                  <a:schemeClr val="bg2"/>
                </a:solidFill>
                <a:latin typeface="Arial" panose="020B0604020202020204" pitchFamily="34" charset="0"/>
                <a:cs typeface="Arial" panose="020B0604020202020204" pitchFamily="34" charset="0"/>
              </a:rPr>
              <a:t>HCV in Correctional Facilities </a:t>
            </a:r>
            <a:r>
              <a:rPr lang="en-US" sz="2400" dirty="0">
                <a:solidFill>
                  <a:schemeClr val="bg2"/>
                </a:solidFill>
                <a:latin typeface="Arial" panose="020B0604020202020204" pitchFamily="34" charset="0"/>
                <a:cs typeface="Arial" panose="020B0604020202020204" pitchFamily="34" charset="0"/>
              </a:rPr>
              <a:t>. . . . . . . . . . . . . . . . . . . . . . . 44</a:t>
            </a:r>
          </a:p>
          <a:p>
            <a:pPr fontAlgn="base"/>
            <a:r>
              <a:rPr lang="en-US" sz="2400" b="1" dirty="0">
                <a:solidFill>
                  <a:schemeClr val="bg2"/>
                </a:solidFill>
                <a:latin typeface="Arial" panose="020B0604020202020204" pitchFamily="34" charset="0"/>
                <a:cs typeface="Arial" panose="020B0604020202020204" pitchFamily="34" charset="0"/>
              </a:rPr>
              <a:t>              HCV Summary Points </a:t>
            </a:r>
            <a:r>
              <a:rPr lang="en-US" sz="2400" dirty="0">
                <a:solidFill>
                  <a:schemeClr val="bg2"/>
                </a:solidFill>
                <a:latin typeface="Arial" panose="020B0604020202020204" pitchFamily="34" charset="0"/>
                <a:cs typeface="Arial" panose="020B0604020202020204" pitchFamily="34" charset="0"/>
              </a:rPr>
              <a:t>. . . . . . . . . . . . . . . . . . . . . . .45</a:t>
            </a:r>
          </a:p>
          <a:p>
            <a:pPr fontAlgn="base"/>
            <a:r>
              <a:rPr lang="en-US" sz="2400" b="1" dirty="0">
                <a:solidFill>
                  <a:schemeClr val="bg2"/>
                </a:solidFill>
                <a:latin typeface="Arial" panose="020B0604020202020204" pitchFamily="34" charset="0"/>
                <a:cs typeface="Arial" panose="020B0604020202020204" pitchFamily="34" charset="0"/>
              </a:rPr>
              <a:t>                        Technical Notes </a:t>
            </a:r>
            <a:r>
              <a:rPr lang="en-US" sz="2400" dirty="0">
                <a:solidFill>
                  <a:schemeClr val="bg2"/>
                </a:solidFill>
                <a:latin typeface="Arial" panose="020B0604020202020204" pitchFamily="34" charset="0"/>
                <a:cs typeface="Arial" panose="020B0604020202020204" pitchFamily="34" charset="0"/>
              </a:rPr>
              <a:t>. . . . . . . . . . . . . . . . . . .  .46-47</a:t>
            </a:r>
          </a:p>
          <a:p>
            <a:pPr fontAlgn="base"/>
            <a:r>
              <a:rPr lang="en-US" sz="2400" b="1" dirty="0">
                <a:solidFill>
                  <a:schemeClr val="bg2"/>
                </a:solidFill>
                <a:latin typeface="Arial" panose="020B0604020202020204" pitchFamily="34" charset="0"/>
                <a:cs typeface="Arial" panose="020B0604020202020204" pitchFamily="34" charset="0"/>
              </a:rPr>
              <a:t>                                 Resources </a:t>
            </a:r>
            <a:r>
              <a:rPr lang="en-US" sz="2400" dirty="0">
                <a:solidFill>
                  <a:schemeClr val="bg2"/>
                </a:solidFill>
                <a:latin typeface="Arial" panose="020B0604020202020204" pitchFamily="34" charset="0"/>
                <a:cs typeface="Arial" panose="020B0604020202020204" pitchFamily="34" charset="0"/>
              </a:rPr>
              <a:t> . . . . . . . . . . . . . . . . . . .  48-49</a:t>
            </a:r>
          </a:p>
          <a:p>
            <a:pPr fontAlgn="base"/>
            <a:r>
              <a:rPr lang="en-US" sz="2400" dirty="0">
                <a:solidFill>
                  <a:schemeClr val="bg2"/>
                </a:solidFill>
                <a:latin typeface="Arial" panose="020B0604020202020204" pitchFamily="34" charset="0"/>
                <a:cs typeface="Arial" panose="020B0604020202020204" pitchFamily="34" charset="0"/>
              </a:rPr>
              <a:t>                                Contact info . . . . . . . . . . . . . . . . . . . . . . .50</a:t>
            </a:r>
          </a:p>
        </p:txBody>
      </p:sp>
      <p:pic>
        <p:nvPicPr>
          <p:cNvPr id="4" name="Picture 3">
            <a:extLst>
              <a:ext uri="{FF2B5EF4-FFF2-40B4-BE49-F238E27FC236}">
                <a16:creationId xmlns:a16="http://schemas.microsoft.com/office/drawing/2014/main" id="{EF530732-C114-5909-2298-24503B4E84D8}"/>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794081" y="629556"/>
            <a:ext cx="614390" cy="614390"/>
          </a:xfrm>
          <a:prstGeom prst="rect">
            <a:avLst/>
          </a:prstGeom>
        </p:spPr>
      </p:pic>
      <p:sp>
        <p:nvSpPr>
          <p:cNvPr id="2" name="Rectangle 1">
            <a:extLst>
              <a:ext uri="{FF2B5EF4-FFF2-40B4-BE49-F238E27FC236}">
                <a16:creationId xmlns:a16="http://schemas.microsoft.com/office/drawing/2014/main" id="{EF77114F-9293-B208-4E28-CA828EFA1ABA}"/>
              </a:ext>
              <a:ext uri="{C183D7F6-B498-43B3-948B-1728B52AA6E4}">
                <adec:decorative xmlns:adec="http://schemas.microsoft.com/office/drawing/2017/decorative" val="1"/>
              </a:ext>
            </a:extLst>
          </p:cNvPr>
          <p:cNvSpPr/>
          <p:nvPr/>
        </p:nvSpPr>
        <p:spPr>
          <a:xfrm>
            <a:off x="0" y="6743700"/>
            <a:ext cx="12192000" cy="123177"/>
          </a:xfrm>
          <a:prstGeom prst="rect">
            <a:avLst/>
          </a:prstGeom>
          <a:gradFill flip="none" rotWithShape="1">
            <a:gsLst>
              <a:gs pos="100000">
                <a:schemeClr val="accent1"/>
              </a:gs>
              <a:gs pos="50000">
                <a:schemeClr val="accent3"/>
              </a:gs>
              <a:gs pos="0">
                <a:schemeClr val="accent1"/>
              </a:gs>
            </a:gsLst>
            <a:lin ang="6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Tree>
    <p:extLst>
      <p:ext uri="{BB962C8B-B14F-4D97-AF65-F5344CB8AC3E}">
        <p14:creationId xmlns:p14="http://schemas.microsoft.com/office/powerpoint/2010/main" val="1670784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D466A7-7FCE-CADE-5A9D-8D5D88B73E0F}"/>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F0FA6598-3182-41CF-4AC7-35ABBD579EE4}"/>
              </a:ext>
              <a:ext uri="{C183D7F6-B498-43B3-948B-1728B52AA6E4}">
                <adec:decorative xmlns:adec="http://schemas.microsoft.com/office/drawing/2017/decorative" val="1"/>
              </a:ext>
            </a:extLst>
          </p:cNvPr>
          <p:cNvSpPr/>
          <p:nvPr/>
        </p:nvSpPr>
        <p:spPr>
          <a:xfrm>
            <a:off x="508000" y="353271"/>
            <a:ext cx="11176000" cy="6151457"/>
          </a:xfrm>
          <a:prstGeom prst="rect">
            <a:avLst/>
          </a:prstGeom>
          <a:solidFill>
            <a:schemeClr val="bg1"/>
          </a:solidFill>
          <a:ln>
            <a:noFill/>
          </a:ln>
          <a:effectLst>
            <a:outerShdw blurRad="381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4"/>
            <a:endParaRPr lang="en-US" dirty="0"/>
          </a:p>
        </p:txBody>
      </p:sp>
      <p:sp>
        <p:nvSpPr>
          <p:cNvPr id="4" name="Title 1" descr="Slide 40 title: Northwest Region HCV Rates, 2023">
            <a:extLst>
              <a:ext uri="{FF2B5EF4-FFF2-40B4-BE49-F238E27FC236}">
                <a16:creationId xmlns:a16="http://schemas.microsoft.com/office/drawing/2014/main" id="{8D3CD04C-FAE4-E87F-D163-F3F647627257}"/>
              </a:ext>
            </a:extLst>
          </p:cNvPr>
          <p:cNvSpPr txBox="1">
            <a:spLocks noGrp="1"/>
          </p:cNvSpPr>
          <p:nvPr>
            <p:ph type="title"/>
          </p:nvPr>
        </p:nvSpPr>
        <p:spPr>
          <a:xfrm>
            <a:off x="1241947" y="403012"/>
            <a:ext cx="9900802" cy="5159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defRPr/>
            </a:pPr>
            <a:r>
              <a:rPr lang="en-US" sz="3600" dirty="0">
                <a:latin typeface="Arial Black" panose="020B0A04020102020204" pitchFamily="34" charset="0"/>
              </a:rPr>
              <a:t>Northwest Region HCV Rates*, 2023</a:t>
            </a:r>
            <a:endParaRPr kumimoji="0" lang="en-US" sz="3600" b="0" i="0" u="none" strike="noStrike" kern="1200" cap="none" spc="0" normalizeH="0" baseline="0" noProof="0" dirty="0">
              <a:ln>
                <a:noFill/>
              </a:ln>
              <a:solidFill>
                <a:schemeClr val="tx1"/>
              </a:solidFill>
              <a:effectLst/>
              <a:uLnTx/>
              <a:uFillTx/>
              <a:latin typeface="Arial Black" panose="020B0A04020102020204" pitchFamily="34" charset="0"/>
              <a:ea typeface="+mj-ea"/>
              <a:cs typeface="+mj-cs"/>
            </a:endParaRPr>
          </a:p>
        </p:txBody>
      </p:sp>
      <p:pic>
        <p:nvPicPr>
          <p:cNvPr id="10" name="Picture 9" descr="Map showing Missouri counties in the Northwest Region.">
            <a:extLst>
              <a:ext uri="{FF2B5EF4-FFF2-40B4-BE49-F238E27FC236}">
                <a16:creationId xmlns:a16="http://schemas.microsoft.com/office/drawing/2014/main" id="{BEC0B2EE-CD9A-E3C4-3068-21D97916CEDA}"/>
              </a:ext>
            </a:extLst>
          </p:cNvPr>
          <p:cNvPicPr>
            <a:picLocks noChangeAspect="1"/>
          </p:cNvPicPr>
          <p:nvPr/>
        </p:nvPicPr>
        <p:blipFill>
          <a:blip r:embed="rId3"/>
          <a:stretch>
            <a:fillRect/>
          </a:stretch>
        </p:blipFill>
        <p:spPr>
          <a:xfrm>
            <a:off x="2419644" y="1262626"/>
            <a:ext cx="2361063" cy="1936517"/>
          </a:xfrm>
          <a:prstGeom prst="rect">
            <a:avLst/>
          </a:prstGeom>
        </p:spPr>
      </p:pic>
      <p:graphicFrame>
        <p:nvGraphicFramePr>
          <p:cNvPr id="7" name="Chart 6" descr="Slide 40 Bar chart title: Northwest Region HCV Sex Rates&#10;Female: 29.4&#10;Male: 141.2">
            <a:extLst>
              <a:ext uri="{FF2B5EF4-FFF2-40B4-BE49-F238E27FC236}">
                <a16:creationId xmlns:a16="http://schemas.microsoft.com/office/drawing/2014/main" id="{841192B8-E789-BEE7-2E5D-6BAF2D7E2C3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489404919"/>
              </p:ext>
            </p:extLst>
          </p:nvPr>
        </p:nvGraphicFramePr>
        <p:xfrm>
          <a:off x="6878472" y="948244"/>
          <a:ext cx="4264276" cy="2480756"/>
        </p:xfrm>
        <a:graphic>
          <a:graphicData uri="http://schemas.openxmlformats.org/drawingml/2006/chart">
            <c:chart xmlns:c="http://schemas.openxmlformats.org/drawingml/2006/chart" xmlns:r="http://schemas.openxmlformats.org/officeDocument/2006/relationships" r:id="rId4"/>
          </a:graphicData>
        </a:graphic>
      </p:graphicFrame>
      <p:pic>
        <p:nvPicPr>
          <p:cNvPr id="15" name="Picture 14">
            <a:extLst>
              <a:ext uri="{FF2B5EF4-FFF2-40B4-BE49-F238E27FC236}">
                <a16:creationId xmlns:a16="http://schemas.microsoft.com/office/drawing/2014/main" id="{B989AB04-A729-3FAC-13FB-F3187A7F6768}"/>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94081" y="629556"/>
            <a:ext cx="614390" cy="614390"/>
          </a:xfrm>
          <a:prstGeom prst="rect">
            <a:avLst/>
          </a:prstGeom>
        </p:spPr>
      </p:pic>
      <p:graphicFrame>
        <p:nvGraphicFramePr>
          <p:cNvPr id="11" name="Chart 10" descr="Slide 40 Bar chart title: Northwest Region HCV Age Group Rates&#10;&lt;2 -18   0.0&#10;19-24    27.3&#10;25-34   195.2&#10;35-44    234.8&#10;45-54    136.8&#10;55-64      93.3&#10;65+        19.2">
            <a:extLst>
              <a:ext uri="{FF2B5EF4-FFF2-40B4-BE49-F238E27FC236}">
                <a16:creationId xmlns:a16="http://schemas.microsoft.com/office/drawing/2014/main" id="{722812F3-8CC4-1C14-9FBC-FF441C1E1B56}"/>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297325766"/>
              </p:ext>
            </p:extLst>
          </p:nvPr>
        </p:nvGraphicFramePr>
        <p:xfrm>
          <a:off x="747777" y="3322162"/>
          <a:ext cx="5704799" cy="2681219"/>
        </p:xfrm>
        <a:graphic>
          <a:graphicData uri="http://schemas.openxmlformats.org/drawingml/2006/chart">
            <c:chart xmlns:c="http://schemas.openxmlformats.org/drawingml/2006/chart" xmlns:r="http://schemas.openxmlformats.org/officeDocument/2006/relationships" r:id="rId6"/>
          </a:graphicData>
        </a:graphic>
      </p:graphicFrame>
      <p:sp>
        <p:nvSpPr>
          <p:cNvPr id="6" name="Rectangle 5">
            <a:extLst>
              <a:ext uri="{FF2B5EF4-FFF2-40B4-BE49-F238E27FC236}">
                <a16:creationId xmlns:a16="http://schemas.microsoft.com/office/drawing/2014/main" id="{62BA2AAF-2BCF-379F-DC1F-7C41FE90B3AD}"/>
              </a:ext>
              <a:ext uri="{C183D7F6-B498-43B3-948B-1728B52AA6E4}">
                <adec:decorative xmlns:adec="http://schemas.microsoft.com/office/drawing/2017/decorative" val="1"/>
              </a:ext>
            </a:extLst>
          </p:cNvPr>
          <p:cNvSpPr/>
          <p:nvPr/>
        </p:nvSpPr>
        <p:spPr>
          <a:xfrm>
            <a:off x="0" y="6743700"/>
            <a:ext cx="12192000" cy="123177"/>
          </a:xfrm>
          <a:prstGeom prst="rect">
            <a:avLst/>
          </a:prstGeom>
          <a:gradFill flip="none" rotWithShape="1">
            <a:gsLst>
              <a:gs pos="100000">
                <a:schemeClr val="accent1"/>
              </a:gs>
              <a:gs pos="50000">
                <a:schemeClr val="accent3"/>
              </a:gs>
              <a:gs pos="0">
                <a:schemeClr val="accent1"/>
              </a:gs>
            </a:gsLst>
            <a:lin ang="6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graphicFrame>
        <p:nvGraphicFramePr>
          <p:cNvPr id="3" name="Chart 2" descr="Slide 40 Bar chart: Northwest Region HCV Race Rates&#10;Black: 105.3&#10;Other:  22.0&#10;White:  61.4">
            <a:extLst>
              <a:ext uri="{FF2B5EF4-FFF2-40B4-BE49-F238E27FC236}">
                <a16:creationId xmlns:a16="http://schemas.microsoft.com/office/drawing/2014/main" id="{3182CD16-393B-4106-25E8-98293A07C9F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073170191"/>
              </p:ext>
            </p:extLst>
          </p:nvPr>
        </p:nvGraphicFramePr>
        <p:xfrm>
          <a:off x="6993828" y="3429000"/>
          <a:ext cx="4148920" cy="2480756"/>
        </p:xfrm>
        <a:graphic>
          <a:graphicData uri="http://schemas.openxmlformats.org/drawingml/2006/chart">
            <c:chart xmlns:c="http://schemas.openxmlformats.org/drawingml/2006/chart" xmlns:r="http://schemas.openxmlformats.org/officeDocument/2006/relationships" r:id="rId7"/>
          </a:graphicData>
        </a:graphic>
      </p:graphicFrame>
      <p:sp>
        <p:nvSpPr>
          <p:cNvPr id="9" name="TextBox 8" descr="Slide 40 footnote: Rates per 100,000 population. Race was reported in 64% of the HCV cases. &#10;&#10;Slide Note: In the Northwest Region, the age group with the highest rates were the 35-44-year-olds. In the Northwest Region by sex, the female rate is 29.4; this is lower than the state rate of 34.5. The male rate is 141.2 which is  4.8 times higher compared with females in the region and  2.5 times higher than the state rate of 56.3. per 100,000 population. For race, the identification of Black has the highest rate in the Northwest Region at 105.3, followed by White at 61.4 and Other at 22.0 per 100,000 population.  The rate of testing positive for HCV for Blacks was 2.7 times higher than for the Black statewide rate, Whites were 2.1 times the White statewide rate. [Statewide rates Black : 38.3, White: 28.8, Other: 12.3.]&#10;">
            <a:extLst>
              <a:ext uri="{FF2B5EF4-FFF2-40B4-BE49-F238E27FC236}">
                <a16:creationId xmlns:a16="http://schemas.microsoft.com/office/drawing/2014/main" id="{A49E0D41-43E4-0B97-3711-D631ACF7B2AA}"/>
              </a:ext>
            </a:extLst>
          </p:cNvPr>
          <p:cNvSpPr txBox="1"/>
          <p:nvPr/>
        </p:nvSpPr>
        <p:spPr>
          <a:xfrm>
            <a:off x="863219" y="6084778"/>
            <a:ext cx="7352733" cy="338554"/>
          </a:xfrm>
          <a:prstGeom prst="rect">
            <a:avLst/>
          </a:prstGeom>
          <a:noFill/>
        </p:spPr>
        <p:txBody>
          <a:bodyPr wrap="square" rtlCol="0">
            <a:spAutoFit/>
          </a:bodyPr>
          <a:lstStyle/>
          <a:p>
            <a:r>
              <a:rPr lang="en-US" sz="1600" dirty="0"/>
              <a:t>*Rates per 100,000 population. </a:t>
            </a:r>
            <a:r>
              <a:rPr lang="en-US" sz="1600" dirty="0">
                <a:latin typeface="Arial" panose="020B0604020202020204" pitchFamily="34" charset="0"/>
                <a:ea typeface="Open Sans SemiBold" panose="020B0706030804020204" pitchFamily="34" charset="0"/>
                <a:cs typeface="Arial" panose="020B0604020202020204" pitchFamily="34" charset="0"/>
              </a:rPr>
              <a:t>Race was reported in 64% of the HCV cases.</a:t>
            </a:r>
            <a:endParaRPr lang="en-US" sz="1600" dirty="0"/>
          </a:p>
        </p:txBody>
      </p:sp>
    </p:spTree>
    <p:extLst>
      <p:ext uri="{BB962C8B-B14F-4D97-AF65-F5344CB8AC3E}">
        <p14:creationId xmlns:p14="http://schemas.microsoft.com/office/powerpoint/2010/main" val="22932450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D2CADD-6888-DE56-6283-29CBABCB6D2D}"/>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39427E20-2358-B2E7-9731-6199558471B4}"/>
              </a:ext>
              <a:ext uri="{C183D7F6-B498-43B3-948B-1728B52AA6E4}">
                <adec:decorative xmlns:adec="http://schemas.microsoft.com/office/drawing/2017/decorative" val="1"/>
              </a:ext>
            </a:extLst>
          </p:cNvPr>
          <p:cNvSpPr/>
          <p:nvPr/>
        </p:nvSpPr>
        <p:spPr>
          <a:xfrm>
            <a:off x="508000" y="353271"/>
            <a:ext cx="11176000" cy="6151457"/>
          </a:xfrm>
          <a:prstGeom prst="rect">
            <a:avLst/>
          </a:prstGeom>
          <a:solidFill>
            <a:schemeClr val="bg1"/>
          </a:solidFill>
          <a:ln>
            <a:noFill/>
          </a:ln>
          <a:effectLst>
            <a:outerShdw blurRad="381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4"/>
            <a:endParaRPr lang="en-US" dirty="0"/>
          </a:p>
        </p:txBody>
      </p:sp>
      <p:sp>
        <p:nvSpPr>
          <p:cNvPr id="4" name="Title 1" descr="Slide 41 title: Southeast Region HCV Rates, 2023">
            <a:extLst>
              <a:ext uri="{FF2B5EF4-FFF2-40B4-BE49-F238E27FC236}">
                <a16:creationId xmlns:a16="http://schemas.microsoft.com/office/drawing/2014/main" id="{CAA9523D-1A81-AF5E-4E7A-DBF394F6146C}"/>
              </a:ext>
            </a:extLst>
          </p:cNvPr>
          <p:cNvSpPr txBox="1">
            <a:spLocks noGrp="1"/>
          </p:cNvSpPr>
          <p:nvPr>
            <p:ph type="title"/>
          </p:nvPr>
        </p:nvSpPr>
        <p:spPr>
          <a:xfrm>
            <a:off x="1214651" y="498975"/>
            <a:ext cx="9928097" cy="5159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defRPr/>
            </a:pPr>
            <a:r>
              <a:rPr lang="en-US" sz="3600" dirty="0">
                <a:latin typeface="Arial Black" panose="020B0A04020102020204" pitchFamily="34" charset="0"/>
              </a:rPr>
              <a:t>Southeast Region HCV Rates*, 2023</a:t>
            </a:r>
            <a:endParaRPr kumimoji="0" lang="en-US" sz="3600" b="0" i="0" u="none" strike="noStrike" kern="1200" cap="none" spc="0" normalizeH="0" baseline="0" noProof="0" dirty="0">
              <a:ln>
                <a:noFill/>
              </a:ln>
              <a:solidFill>
                <a:schemeClr val="tx1"/>
              </a:solidFill>
              <a:effectLst/>
              <a:uLnTx/>
              <a:uFillTx/>
              <a:latin typeface="Arial Black" panose="020B0A04020102020204" pitchFamily="34" charset="0"/>
              <a:ea typeface="+mj-ea"/>
              <a:cs typeface="+mj-cs"/>
            </a:endParaRPr>
          </a:p>
        </p:txBody>
      </p:sp>
      <p:pic>
        <p:nvPicPr>
          <p:cNvPr id="15" name="Picture 14">
            <a:extLst>
              <a:ext uri="{FF2B5EF4-FFF2-40B4-BE49-F238E27FC236}">
                <a16:creationId xmlns:a16="http://schemas.microsoft.com/office/drawing/2014/main" id="{4FD83878-FF4B-2193-D791-5D545179B359}"/>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94081" y="629556"/>
            <a:ext cx="614390" cy="614390"/>
          </a:xfrm>
          <a:prstGeom prst="rect">
            <a:avLst/>
          </a:prstGeom>
        </p:spPr>
      </p:pic>
      <p:pic>
        <p:nvPicPr>
          <p:cNvPr id="10" name="Picture 9" descr="Map showing Missouri counties in the Southeast Region.">
            <a:extLst>
              <a:ext uri="{FF2B5EF4-FFF2-40B4-BE49-F238E27FC236}">
                <a16:creationId xmlns:a16="http://schemas.microsoft.com/office/drawing/2014/main" id="{EB05CAFE-DA5C-C2E6-9224-631D7F1FE421}"/>
              </a:ext>
            </a:extLst>
          </p:cNvPr>
          <p:cNvPicPr>
            <a:picLocks noChangeAspect="1"/>
          </p:cNvPicPr>
          <p:nvPr/>
        </p:nvPicPr>
        <p:blipFill>
          <a:blip r:embed="rId4"/>
          <a:stretch>
            <a:fillRect/>
          </a:stretch>
        </p:blipFill>
        <p:spPr>
          <a:xfrm>
            <a:off x="1591093" y="1093971"/>
            <a:ext cx="3421406" cy="2260572"/>
          </a:xfrm>
          <a:prstGeom prst="rect">
            <a:avLst/>
          </a:prstGeom>
        </p:spPr>
      </p:pic>
      <p:graphicFrame>
        <p:nvGraphicFramePr>
          <p:cNvPr id="7" name="Chart 6" descr="Slide 41 Bar chart title: Southeast Region HCV Sex Rates&#10;Female: 55.7&#10;Male: 70.1">
            <a:extLst>
              <a:ext uri="{FF2B5EF4-FFF2-40B4-BE49-F238E27FC236}">
                <a16:creationId xmlns:a16="http://schemas.microsoft.com/office/drawing/2014/main" id="{C2359C66-E820-86DE-58B6-37CE6DACA10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982342707"/>
              </p:ext>
            </p:extLst>
          </p:nvPr>
        </p:nvGraphicFramePr>
        <p:xfrm>
          <a:off x="6878472" y="948244"/>
          <a:ext cx="4264276" cy="248075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1" name="Chart 10" descr="Slide 41 Bar chart title: Southeast Region HCV Age Group Rates&#10;&lt;2          0.0&#10;2-12       3.1&#10;13-18     0.0&#10;19-24     29.8&#10;25-34    91.6&#10;35-44   128.2&#10;45-54     95.1&#10;55-64   105.1&#10;65+        42.5">
            <a:extLst>
              <a:ext uri="{FF2B5EF4-FFF2-40B4-BE49-F238E27FC236}">
                <a16:creationId xmlns:a16="http://schemas.microsoft.com/office/drawing/2014/main" id="{EE915A52-5314-49EE-4884-439061DA00A3}"/>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01029835"/>
              </p:ext>
            </p:extLst>
          </p:nvPr>
        </p:nvGraphicFramePr>
        <p:xfrm>
          <a:off x="747777" y="3322162"/>
          <a:ext cx="5704799" cy="2681219"/>
        </p:xfrm>
        <a:graphic>
          <a:graphicData uri="http://schemas.openxmlformats.org/drawingml/2006/chart">
            <c:chart xmlns:c="http://schemas.openxmlformats.org/drawingml/2006/chart" xmlns:r="http://schemas.openxmlformats.org/officeDocument/2006/relationships" r:id="rId6"/>
          </a:graphicData>
        </a:graphic>
      </p:graphicFrame>
      <p:sp>
        <p:nvSpPr>
          <p:cNvPr id="6" name="Rectangle 5">
            <a:extLst>
              <a:ext uri="{FF2B5EF4-FFF2-40B4-BE49-F238E27FC236}">
                <a16:creationId xmlns:a16="http://schemas.microsoft.com/office/drawing/2014/main" id="{6885CD9C-31E4-05A5-ECC0-CCF642ABB1AA}"/>
              </a:ext>
              <a:ext uri="{C183D7F6-B498-43B3-948B-1728B52AA6E4}">
                <adec:decorative xmlns:adec="http://schemas.microsoft.com/office/drawing/2017/decorative" val="1"/>
              </a:ext>
            </a:extLst>
          </p:cNvPr>
          <p:cNvSpPr/>
          <p:nvPr/>
        </p:nvSpPr>
        <p:spPr>
          <a:xfrm>
            <a:off x="0" y="6743700"/>
            <a:ext cx="12192000" cy="123177"/>
          </a:xfrm>
          <a:prstGeom prst="rect">
            <a:avLst/>
          </a:prstGeom>
          <a:gradFill flip="none" rotWithShape="1">
            <a:gsLst>
              <a:gs pos="100000">
                <a:schemeClr val="accent1"/>
              </a:gs>
              <a:gs pos="50000">
                <a:schemeClr val="accent3"/>
              </a:gs>
              <a:gs pos="0">
                <a:schemeClr val="accent1"/>
              </a:gs>
            </a:gsLst>
            <a:lin ang="6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graphicFrame>
        <p:nvGraphicFramePr>
          <p:cNvPr id="3" name="Chart 2" descr="Slide 41 Bar chart: Southeast Region HCV Race Rates&#10;Black: 32.2&#10;Other:  0.0&#10;White:  40.3">
            <a:extLst>
              <a:ext uri="{FF2B5EF4-FFF2-40B4-BE49-F238E27FC236}">
                <a16:creationId xmlns:a16="http://schemas.microsoft.com/office/drawing/2014/main" id="{E0CE0050-E1BB-87D0-A790-4EB2C7AC130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947912226"/>
              </p:ext>
            </p:extLst>
          </p:nvPr>
        </p:nvGraphicFramePr>
        <p:xfrm>
          <a:off x="6993828" y="3429000"/>
          <a:ext cx="4148920" cy="2480756"/>
        </p:xfrm>
        <a:graphic>
          <a:graphicData uri="http://schemas.openxmlformats.org/drawingml/2006/chart">
            <c:chart xmlns:c="http://schemas.openxmlformats.org/drawingml/2006/chart" xmlns:r="http://schemas.openxmlformats.org/officeDocument/2006/relationships" r:id="rId7"/>
          </a:graphicData>
        </a:graphic>
      </p:graphicFrame>
      <p:sp>
        <p:nvSpPr>
          <p:cNvPr id="9" name="TextBox 8" descr="Slide 41 footnote: Rates per 100,000 population. Race was reported in 64% of the HCV cases. &#10;&#10;Slide Note: In the Southeast Region, the age group with the highest rates were the 35-44-year-olds. In the Southeast Region by sex, the female rate is 55.7; this is higher than the state rate of 34.5. The male rate is 70.1, which is higher than the state rate of 56.3. per 100,000 population. For race, the identification of White has the highest rate in the Southeast Region at 40.3, followed by Black at 32.2 per 100,000 population. [Statewide rates Black : 38.3, White: 28.8, Other: 12.3.]&#10;">
            <a:extLst>
              <a:ext uri="{FF2B5EF4-FFF2-40B4-BE49-F238E27FC236}">
                <a16:creationId xmlns:a16="http://schemas.microsoft.com/office/drawing/2014/main" id="{ED7809BC-0BBB-0519-283A-B22B88BFFD5F}"/>
              </a:ext>
            </a:extLst>
          </p:cNvPr>
          <p:cNvSpPr txBox="1"/>
          <p:nvPr/>
        </p:nvSpPr>
        <p:spPr>
          <a:xfrm>
            <a:off x="863219" y="6084778"/>
            <a:ext cx="8826691" cy="338554"/>
          </a:xfrm>
          <a:prstGeom prst="rect">
            <a:avLst/>
          </a:prstGeom>
          <a:noFill/>
        </p:spPr>
        <p:txBody>
          <a:bodyPr wrap="square" rtlCol="0">
            <a:spAutoFit/>
          </a:bodyPr>
          <a:lstStyle/>
          <a:p>
            <a:r>
              <a:rPr lang="en-US" sz="1600" dirty="0"/>
              <a:t>*Rates per 100,000 population. </a:t>
            </a:r>
            <a:r>
              <a:rPr lang="en-US" sz="1600" dirty="0">
                <a:latin typeface="Arial" panose="020B0604020202020204" pitchFamily="34" charset="0"/>
                <a:ea typeface="Open Sans SemiBold" panose="020B0706030804020204" pitchFamily="34" charset="0"/>
                <a:cs typeface="Arial" panose="020B0604020202020204" pitchFamily="34" charset="0"/>
              </a:rPr>
              <a:t>Race was reported in 64% of the HCV cases.</a:t>
            </a:r>
            <a:endParaRPr lang="en-US" sz="1600" dirty="0"/>
          </a:p>
        </p:txBody>
      </p:sp>
    </p:spTree>
    <p:extLst>
      <p:ext uri="{BB962C8B-B14F-4D97-AF65-F5344CB8AC3E}">
        <p14:creationId xmlns:p14="http://schemas.microsoft.com/office/powerpoint/2010/main" val="10619556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9938E8-3F17-B26C-1398-60D7B588B5C8}"/>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0075A8A3-6E55-EE93-3B76-4186F7245E4B}"/>
              </a:ext>
              <a:ext uri="{C183D7F6-B498-43B3-948B-1728B52AA6E4}">
                <adec:decorative xmlns:adec="http://schemas.microsoft.com/office/drawing/2017/decorative" val="1"/>
              </a:ext>
            </a:extLst>
          </p:cNvPr>
          <p:cNvSpPr/>
          <p:nvPr/>
        </p:nvSpPr>
        <p:spPr>
          <a:xfrm>
            <a:off x="508000" y="353271"/>
            <a:ext cx="11176000" cy="6151457"/>
          </a:xfrm>
          <a:prstGeom prst="rect">
            <a:avLst/>
          </a:prstGeom>
          <a:solidFill>
            <a:schemeClr val="bg1"/>
          </a:solidFill>
          <a:ln>
            <a:noFill/>
          </a:ln>
          <a:effectLst>
            <a:outerShdw blurRad="381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4"/>
            <a:endParaRPr lang="en-US" dirty="0"/>
          </a:p>
        </p:txBody>
      </p:sp>
      <p:sp>
        <p:nvSpPr>
          <p:cNvPr id="4" name="Title 1" descr="Slide 42 title: Southwest Region HCV Rates, 2023">
            <a:extLst>
              <a:ext uri="{FF2B5EF4-FFF2-40B4-BE49-F238E27FC236}">
                <a16:creationId xmlns:a16="http://schemas.microsoft.com/office/drawing/2014/main" id="{7967F111-4DAD-F12E-2391-B44B6FA3FB63}"/>
              </a:ext>
            </a:extLst>
          </p:cNvPr>
          <p:cNvSpPr txBox="1">
            <a:spLocks noGrp="1"/>
          </p:cNvSpPr>
          <p:nvPr>
            <p:ph type="title"/>
          </p:nvPr>
        </p:nvSpPr>
        <p:spPr>
          <a:xfrm>
            <a:off x="1140237" y="508679"/>
            <a:ext cx="9941745" cy="5159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defRPr/>
            </a:pPr>
            <a:r>
              <a:rPr lang="en-US" sz="3600" dirty="0">
                <a:latin typeface="Arial Black" panose="020B0A04020102020204" pitchFamily="34" charset="0"/>
              </a:rPr>
              <a:t>Southwest Region HCV Rates*, 2023</a:t>
            </a:r>
            <a:endParaRPr kumimoji="0" lang="en-US" sz="3600" b="0" i="0" u="none" strike="noStrike" kern="1200" cap="none" spc="0" normalizeH="0" baseline="0" noProof="0" dirty="0">
              <a:ln>
                <a:noFill/>
              </a:ln>
              <a:solidFill>
                <a:schemeClr val="tx1"/>
              </a:solidFill>
              <a:effectLst/>
              <a:uLnTx/>
              <a:uFillTx/>
              <a:latin typeface="Arial Black" panose="020B0A04020102020204" pitchFamily="34" charset="0"/>
              <a:ea typeface="+mj-ea"/>
              <a:cs typeface="+mj-cs"/>
            </a:endParaRPr>
          </a:p>
        </p:txBody>
      </p:sp>
      <p:pic>
        <p:nvPicPr>
          <p:cNvPr id="10" name="Picture 9" descr="Map showing Missouri counties in the Southwest Region.">
            <a:extLst>
              <a:ext uri="{FF2B5EF4-FFF2-40B4-BE49-F238E27FC236}">
                <a16:creationId xmlns:a16="http://schemas.microsoft.com/office/drawing/2014/main" id="{B8AC3404-E5AB-7AE1-591D-8CA2D122A214}"/>
              </a:ext>
            </a:extLst>
          </p:cNvPr>
          <p:cNvPicPr>
            <a:picLocks noChangeAspect="1"/>
          </p:cNvPicPr>
          <p:nvPr/>
        </p:nvPicPr>
        <p:blipFill>
          <a:blip r:embed="rId3"/>
          <a:stretch>
            <a:fillRect/>
          </a:stretch>
        </p:blipFill>
        <p:spPr>
          <a:xfrm>
            <a:off x="1314058" y="1337853"/>
            <a:ext cx="3567644" cy="1984309"/>
          </a:xfrm>
          <a:prstGeom prst="rect">
            <a:avLst/>
          </a:prstGeom>
        </p:spPr>
      </p:pic>
      <p:graphicFrame>
        <p:nvGraphicFramePr>
          <p:cNvPr id="7" name="Chart 6" descr="Slide 42 Bar chart title: Southwwest Region HCV Sex Rates&#10;Female: 57.2&#10;Male: 77.5">
            <a:extLst>
              <a:ext uri="{FF2B5EF4-FFF2-40B4-BE49-F238E27FC236}">
                <a16:creationId xmlns:a16="http://schemas.microsoft.com/office/drawing/2014/main" id="{01D67EBC-ADA0-D5A2-97DF-9DA90DE93B9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565851491"/>
              </p:ext>
            </p:extLst>
          </p:nvPr>
        </p:nvGraphicFramePr>
        <p:xfrm>
          <a:off x="6878472" y="948244"/>
          <a:ext cx="4264276" cy="2480756"/>
        </p:xfrm>
        <a:graphic>
          <a:graphicData uri="http://schemas.openxmlformats.org/drawingml/2006/chart">
            <c:chart xmlns:c="http://schemas.openxmlformats.org/drawingml/2006/chart" xmlns:r="http://schemas.openxmlformats.org/officeDocument/2006/relationships" r:id="rId4"/>
          </a:graphicData>
        </a:graphic>
      </p:graphicFrame>
      <p:pic>
        <p:nvPicPr>
          <p:cNvPr id="15" name="Picture 14">
            <a:extLst>
              <a:ext uri="{FF2B5EF4-FFF2-40B4-BE49-F238E27FC236}">
                <a16:creationId xmlns:a16="http://schemas.microsoft.com/office/drawing/2014/main" id="{8E59B693-0FFD-6806-AE13-1BB01DC74AC7}"/>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94081" y="629556"/>
            <a:ext cx="614390" cy="614390"/>
          </a:xfrm>
          <a:prstGeom prst="rect">
            <a:avLst/>
          </a:prstGeom>
        </p:spPr>
      </p:pic>
      <p:graphicFrame>
        <p:nvGraphicFramePr>
          <p:cNvPr id="11" name="Chart 10" descr="Slide 42 Bar chart title: Southwest Region HCV Age Group Rates&#10;&lt;2          0.0&#10;2-12       0.6&#10;13-18     2.1&#10;19-24    13.8&#10;25-34   109.0&#10;35-44   142.5&#10;45-54   128.1&#10;55-64   105.0&#10;65+        39.7">
            <a:extLst>
              <a:ext uri="{FF2B5EF4-FFF2-40B4-BE49-F238E27FC236}">
                <a16:creationId xmlns:a16="http://schemas.microsoft.com/office/drawing/2014/main" id="{1F7F9EDD-E4F3-58FF-72AE-75A21C6849E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808868466"/>
              </p:ext>
            </p:extLst>
          </p:nvPr>
        </p:nvGraphicFramePr>
        <p:xfrm>
          <a:off x="747777" y="3322162"/>
          <a:ext cx="5704799" cy="2681219"/>
        </p:xfrm>
        <a:graphic>
          <a:graphicData uri="http://schemas.openxmlformats.org/drawingml/2006/chart">
            <c:chart xmlns:c="http://schemas.openxmlformats.org/drawingml/2006/chart" xmlns:r="http://schemas.openxmlformats.org/officeDocument/2006/relationships" r:id="rId6"/>
          </a:graphicData>
        </a:graphic>
      </p:graphicFrame>
      <p:sp>
        <p:nvSpPr>
          <p:cNvPr id="6" name="Rectangle 5">
            <a:extLst>
              <a:ext uri="{FF2B5EF4-FFF2-40B4-BE49-F238E27FC236}">
                <a16:creationId xmlns:a16="http://schemas.microsoft.com/office/drawing/2014/main" id="{0E72B659-E3A1-6DE1-8571-BDE65CE6C10D}"/>
              </a:ext>
              <a:ext uri="{C183D7F6-B498-43B3-948B-1728B52AA6E4}">
                <adec:decorative xmlns:adec="http://schemas.microsoft.com/office/drawing/2017/decorative" val="1"/>
              </a:ext>
            </a:extLst>
          </p:cNvPr>
          <p:cNvSpPr/>
          <p:nvPr/>
        </p:nvSpPr>
        <p:spPr>
          <a:xfrm>
            <a:off x="0" y="6743700"/>
            <a:ext cx="12192000" cy="123177"/>
          </a:xfrm>
          <a:prstGeom prst="rect">
            <a:avLst/>
          </a:prstGeom>
          <a:gradFill flip="none" rotWithShape="1">
            <a:gsLst>
              <a:gs pos="100000">
                <a:schemeClr val="accent1"/>
              </a:gs>
              <a:gs pos="50000">
                <a:schemeClr val="accent3"/>
              </a:gs>
              <a:gs pos="0">
                <a:schemeClr val="accent1"/>
              </a:gs>
            </a:gsLst>
            <a:lin ang="6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graphicFrame>
        <p:nvGraphicFramePr>
          <p:cNvPr id="3" name="Chart 2" descr="Slide 42 Bar chart: Southwest Region HCV Race Rates&#10;Black: 45.2&#10;Other:  21.0&#10;White:  43.4">
            <a:extLst>
              <a:ext uri="{FF2B5EF4-FFF2-40B4-BE49-F238E27FC236}">
                <a16:creationId xmlns:a16="http://schemas.microsoft.com/office/drawing/2014/main" id="{7208387B-162F-BAD6-21C0-014566FBC95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803998400"/>
              </p:ext>
            </p:extLst>
          </p:nvPr>
        </p:nvGraphicFramePr>
        <p:xfrm>
          <a:off x="6993828" y="3429000"/>
          <a:ext cx="4148920" cy="2480756"/>
        </p:xfrm>
        <a:graphic>
          <a:graphicData uri="http://schemas.openxmlformats.org/drawingml/2006/chart">
            <c:chart xmlns:c="http://schemas.openxmlformats.org/drawingml/2006/chart" xmlns:r="http://schemas.openxmlformats.org/officeDocument/2006/relationships" r:id="rId7"/>
          </a:graphicData>
        </a:graphic>
      </p:graphicFrame>
      <p:sp>
        <p:nvSpPr>
          <p:cNvPr id="9" name="TextBox 8" descr="Slide 42 footnote: Rates per 100,000 population. Race was reported in 64% of the HCV cases. &#10;&#10;Slide note: In the Southwest, the age group with the highest rates were the 35-44-year-olds. In the Southwest Region by sex, the female rate is 57.2; this is higher than the state rate of 34.5. The male rate is 77.5, which is higher than the state rate of 56.3. per 100,000 population. For race, the identification of Black has the highest rate in the Southwest Region at 45.2, followed by White at 43.4, and Other at 21.0 per 100,000 population. [Statewide rates Black : 38.3, White: 28.8, Other: 12.3.]">
            <a:extLst>
              <a:ext uri="{FF2B5EF4-FFF2-40B4-BE49-F238E27FC236}">
                <a16:creationId xmlns:a16="http://schemas.microsoft.com/office/drawing/2014/main" id="{596512BE-39FD-E256-B2B1-F6FB2CD95AA8}"/>
              </a:ext>
            </a:extLst>
          </p:cNvPr>
          <p:cNvSpPr txBox="1"/>
          <p:nvPr/>
        </p:nvSpPr>
        <p:spPr>
          <a:xfrm>
            <a:off x="863219" y="6084778"/>
            <a:ext cx="8198894" cy="338554"/>
          </a:xfrm>
          <a:prstGeom prst="rect">
            <a:avLst/>
          </a:prstGeom>
          <a:noFill/>
        </p:spPr>
        <p:txBody>
          <a:bodyPr wrap="square" rtlCol="0">
            <a:spAutoFit/>
          </a:bodyPr>
          <a:lstStyle/>
          <a:p>
            <a:r>
              <a:rPr lang="en-US" sz="1600" dirty="0"/>
              <a:t>*Rates per 100,000 population. </a:t>
            </a:r>
            <a:r>
              <a:rPr lang="en-US" sz="1600" dirty="0">
                <a:latin typeface="Arial" panose="020B0604020202020204" pitchFamily="34" charset="0"/>
                <a:ea typeface="Open Sans SemiBold" panose="020B0706030804020204" pitchFamily="34" charset="0"/>
                <a:cs typeface="Arial" panose="020B0604020202020204" pitchFamily="34" charset="0"/>
              </a:rPr>
              <a:t>Race was reported in 64% of the HCV cases.</a:t>
            </a:r>
            <a:endParaRPr lang="en-US" sz="1600" dirty="0"/>
          </a:p>
        </p:txBody>
      </p:sp>
    </p:spTree>
    <p:extLst>
      <p:ext uri="{BB962C8B-B14F-4D97-AF65-F5344CB8AC3E}">
        <p14:creationId xmlns:p14="http://schemas.microsoft.com/office/powerpoint/2010/main" val="19240899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A7E005-51DA-6390-3216-C94AE3B40168}"/>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F48BD6E6-301D-7182-9F8B-1C20A0242F7C}"/>
              </a:ext>
              <a:ext uri="{C183D7F6-B498-43B3-948B-1728B52AA6E4}">
                <adec:decorative xmlns:adec="http://schemas.microsoft.com/office/drawing/2017/decorative" val="1"/>
              </a:ext>
            </a:extLst>
          </p:cNvPr>
          <p:cNvSpPr/>
          <p:nvPr/>
        </p:nvSpPr>
        <p:spPr>
          <a:xfrm>
            <a:off x="508000" y="353271"/>
            <a:ext cx="11176000" cy="6151457"/>
          </a:xfrm>
          <a:prstGeom prst="rect">
            <a:avLst/>
          </a:prstGeom>
          <a:solidFill>
            <a:schemeClr val="bg1"/>
          </a:solidFill>
          <a:ln>
            <a:noFill/>
          </a:ln>
          <a:effectLst>
            <a:outerShdw blurRad="381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4"/>
            <a:endParaRPr lang="en-US" dirty="0"/>
          </a:p>
        </p:txBody>
      </p:sp>
      <p:sp>
        <p:nvSpPr>
          <p:cNvPr id="4" name="Title 1" descr="Slide 43 title: St. Louis Region HCV Rates, 2023">
            <a:extLst>
              <a:ext uri="{FF2B5EF4-FFF2-40B4-BE49-F238E27FC236}">
                <a16:creationId xmlns:a16="http://schemas.microsoft.com/office/drawing/2014/main" id="{3D61F90D-9285-932C-0922-7C6A4EEA56BA}"/>
              </a:ext>
            </a:extLst>
          </p:cNvPr>
          <p:cNvSpPr txBox="1">
            <a:spLocks noGrp="1"/>
          </p:cNvSpPr>
          <p:nvPr>
            <p:ph type="title"/>
          </p:nvPr>
        </p:nvSpPr>
        <p:spPr>
          <a:xfrm>
            <a:off x="1657554" y="499766"/>
            <a:ext cx="9136527" cy="5159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defRPr/>
            </a:pPr>
            <a:r>
              <a:rPr lang="en-US" sz="3600" dirty="0">
                <a:latin typeface="Arial Black" panose="020B0A04020102020204" pitchFamily="34" charset="0"/>
              </a:rPr>
              <a:t>St Louis Region HCV Rates*, 2023</a:t>
            </a:r>
            <a:endParaRPr kumimoji="0" lang="en-US" sz="3600" b="0" i="0" u="none" strike="noStrike" kern="1200" cap="none" spc="0" normalizeH="0" baseline="0" noProof="0" dirty="0">
              <a:ln>
                <a:noFill/>
              </a:ln>
              <a:solidFill>
                <a:schemeClr val="tx1"/>
              </a:solidFill>
              <a:effectLst/>
              <a:uLnTx/>
              <a:uFillTx/>
              <a:latin typeface="Arial Black" panose="020B0A04020102020204" pitchFamily="34" charset="0"/>
              <a:ea typeface="+mj-ea"/>
              <a:cs typeface="+mj-cs"/>
            </a:endParaRPr>
          </a:p>
        </p:txBody>
      </p:sp>
      <p:pic>
        <p:nvPicPr>
          <p:cNvPr id="10" name="Picture 9" descr="Map showing Missouri counties in the St. Louis Region.">
            <a:extLst>
              <a:ext uri="{FF2B5EF4-FFF2-40B4-BE49-F238E27FC236}">
                <a16:creationId xmlns:a16="http://schemas.microsoft.com/office/drawing/2014/main" id="{5F4B42D0-CBC2-3771-E9DD-9BB24267FCB6}"/>
              </a:ext>
            </a:extLst>
          </p:cNvPr>
          <p:cNvPicPr>
            <a:picLocks noChangeAspect="1"/>
          </p:cNvPicPr>
          <p:nvPr/>
        </p:nvPicPr>
        <p:blipFill>
          <a:blip r:embed="rId3"/>
          <a:stretch>
            <a:fillRect/>
          </a:stretch>
        </p:blipFill>
        <p:spPr>
          <a:xfrm>
            <a:off x="1369145" y="1433015"/>
            <a:ext cx="3944383" cy="1889147"/>
          </a:xfrm>
          <a:prstGeom prst="rect">
            <a:avLst/>
          </a:prstGeom>
        </p:spPr>
      </p:pic>
      <p:graphicFrame>
        <p:nvGraphicFramePr>
          <p:cNvPr id="7" name="Chart 6" descr="Slide 43 Bar chart title: St Louis Region HCV Sex Rates&#10;Female: 24.6&#10;Male: 44.8">
            <a:extLst>
              <a:ext uri="{FF2B5EF4-FFF2-40B4-BE49-F238E27FC236}">
                <a16:creationId xmlns:a16="http://schemas.microsoft.com/office/drawing/2014/main" id="{A0A63B05-21C7-09A9-0985-BA0342275D9E}"/>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605208588"/>
              </p:ext>
            </p:extLst>
          </p:nvPr>
        </p:nvGraphicFramePr>
        <p:xfrm>
          <a:off x="6878472" y="948244"/>
          <a:ext cx="4264276" cy="2480756"/>
        </p:xfrm>
        <a:graphic>
          <a:graphicData uri="http://schemas.openxmlformats.org/drawingml/2006/chart">
            <c:chart xmlns:c="http://schemas.openxmlformats.org/drawingml/2006/chart" xmlns:r="http://schemas.openxmlformats.org/officeDocument/2006/relationships" r:id="rId4"/>
          </a:graphicData>
        </a:graphic>
      </p:graphicFrame>
      <p:pic>
        <p:nvPicPr>
          <p:cNvPr id="15" name="Picture 14">
            <a:extLst>
              <a:ext uri="{FF2B5EF4-FFF2-40B4-BE49-F238E27FC236}">
                <a16:creationId xmlns:a16="http://schemas.microsoft.com/office/drawing/2014/main" id="{223C6E1C-8C19-5D2E-C383-B663CCA4EC15}"/>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94081" y="629556"/>
            <a:ext cx="614390" cy="614390"/>
          </a:xfrm>
          <a:prstGeom prst="rect">
            <a:avLst/>
          </a:prstGeom>
        </p:spPr>
      </p:pic>
      <p:graphicFrame>
        <p:nvGraphicFramePr>
          <p:cNvPr id="11" name="Chart 10" descr="Slide 43 Bar chart title: St Louis Region HCV Age Group Rates&#10;&lt;2          0.0&#10;2-12       0.0&#10;13-18     1.2&#10;19-24    11.1&#10;25-34    53.9&#10;35-44    58.4&#10;45-54    42.6&#10;55-64    52.6&#10;65+       34.8">
            <a:extLst>
              <a:ext uri="{FF2B5EF4-FFF2-40B4-BE49-F238E27FC236}">
                <a16:creationId xmlns:a16="http://schemas.microsoft.com/office/drawing/2014/main" id="{9BC2BE35-4B65-E184-405A-489DD1EECF1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689247424"/>
              </p:ext>
            </p:extLst>
          </p:nvPr>
        </p:nvGraphicFramePr>
        <p:xfrm>
          <a:off x="747777" y="3322162"/>
          <a:ext cx="5704799" cy="2681219"/>
        </p:xfrm>
        <a:graphic>
          <a:graphicData uri="http://schemas.openxmlformats.org/drawingml/2006/chart">
            <c:chart xmlns:c="http://schemas.openxmlformats.org/drawingml/2006/chart" xmlns:r="http://schemas.openxmlformats.org/officeDocument/2006/relationships" r:id="rId6"/>
          </a:graphicData>
        </a:graphic>
      </p:graphicFrame>
      <p:sp>
        <p:nvSpPr>
          <p:cNvPr id="6" name="Rectangle 5">
            <a:extLst>
              <a:ext uri="{FF2B5EF4-FFF2-40B4-BE49-F238E27FC236}">
                <a16:creationId xmlns:a16="http://schemas.microsoft.com/office/drawing/2014/main" id="{5E3B1AE8-B2A9-2AA2-3A02-D24744B2651E}"/>
              </a:ext>
              <a:ext uri="{C183D7F6-B498-43B3-948B-1728B52AA6E4}">
                <adec:decorative xmlns:adec="http://schemas.microsoft.com/office/drawing/2017/decorative" val="1"/>
              </a:ext>
            </a:extLst>
          </p:cNvPr>
          <p:cNvSpPr/>
          <p:nvPr/>
        </p:nvSpPr>
        <p:spPr>
          <a:xfrm>
            <a:off x="0" y="6743700"/>
            <a:ext cx="12192000" cy="123177"/>
          </a:xfrm>
          <a:prstGeom prst="rect">
            <a:avLst/>
          </a:prstGeom>
          <a:gradFill flip="none" rotWithShape="1">
            <a:gsLst>
              <a:gs pos="100000">
                <a:schemeClr val="accent1"/>
              </a:gs>
              <a:gs pos="50000">
                <a:schemeClr val="accent3"/>
              </a:gs>
              <a:gs pos="0">
                <a:schemeClr val="accent1"/>
              </a:gs>
            </a:gsLst>
            <a:lin ang="6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graphicFrame>
        <p:nvGraphicFramePr>
          <p:cNvPr id="3" name="Chart 2" descr="Slide 43 Bar chart: St. Louis Region HCV Race Rates&#10;Black:   46.1&#10;Other:    8.3&#10;White:  17.1">
            <a:extLst>
              <a:ext uri="{FF2B5EF4-FFF2-40B4-BE49-F238E27FC236}">
                <a16:creationId xmlns:a16="http://schemas.microsoft.com/office/drawing/2014/main" id="{CFFFDE2E-C824-1BCE-AE0B-D5116AE82CC4}"/>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71361439"/>
              </p:ext>
            </p:extLst>
          </p:nvPr>
        </p:nvGraphicFramePr>
        <p:xfrm>
          <a:off x="6993828" y="3429000"/>
          <a:ext cx="4148920" cy="2480756"/>
        </p:xfrm>
        <a:graphic>
          <a:graphicData uri="http://schemas.openxmlformats.org/drawingml/2006/chart">
            <c:chart xmlns:c="http://schemas.openxmlformats.org/drawingml/2006/chart" xmlns:r="http://schemas.openxmlformats.org/officeDocument/2006/relationships" r:id="rId7"/>
          </a:graphicData>
        </a:graphic>
      </p:graphicFrame>
      <p:sp>
        <p:nvSpPr>
          <p:cNvPr id="9" name="TextBox 8" descr="Slide 43 footnote: Rates per 100,000 population. Race was reported in 64% of the HCV cases. &#10;&#10;Slide note: In the St. Louis Region, the age group with the highest rates were the 35-44-year-olds. In the St. Louis Region by sex, the female rate is 24.6; this is lower than the state rate of 34.5. per 100,000 population. The male rate is 44.8 which is lower compared with the state rate of 56.3. per 100,000 population. For race, the identification of Black has the highest rate in the St. Louis Region at 46.1, followed by White at 17.1, and Other at 8.3 per 100,000 population.  The rate of testing positive for HCV for Blacks was 2.7 times higher than Whites. [Statewide rates Black : 38.3, White: 28.8, Other: 12.3.]">
            <a:extLst>
              <a:ext uri="{FF2B5EF4-FFF2-40B4-BE49-F238E27FC236}">
                <a16:creationId xmlns:a16="http://schemas.microsoft.com/office/drawing/2014/main" id="{DDB387B0-4745-FA4B-7BE0-8651040C1C39}"/>
              </a:ext>
            </a:extLst>
          </p:cNvPr>
          <p:cNvSpPr txBox="1"/>
          <p:nvPr/>
        </p:nvSpPr>
        <p:spPr>
          <a:xfrm>
            <a:off x="863219" y="6084778"/>
            <a:ext cx="7912291" cy="338554"/>
          </a:xfrm>
          <a:prstGeom prst="rect">
            <a:avLst/>
          </a:prstGeom>
          <a:noFill/>
        </p:spPr>
        <p:txBody>
          <a:bodyPr wrap="square" rtlCol="0">
            <a:spAutoFit/>
          </a:bodyPr>
          <a:lstStyle/>
          <a:p>
            <a:r>
              <a:rPr lang="en-US" sz="1600" dirty="0"/>
              <a:t>*Rates per 100,000 population. </a:t>
            </a:r>
            <a:r>
              <a:rPr lang="en-US" sz="1600" dirty="0">
                <a:latin typeface="Arial" panose="020B0604020202020204" pitchFamily="34" charset="0"/>
                <a:ea typeface="Open Sans SemiBold" panose="020B0706030804020204" pitchFamily="34" charset="0"/>
                <a:cs typeface="Arial" panose="020B0604020202020204" pitchFamily="34" charset="0"/>
              </a:rPr>
              <a:t>Race was reported in 64% of the HCV cases.</a:t>
            </a:r>
            <a:endParaRPr lang="en-US" sz="1600" dirty="0"/>
          </a:p>
        </p:txBody>
      </p:sp>
    </p:spTree>
    <p:extLst>
      <p:ext uri="{BB962C8B-B14F-4D97-AF65-F5344CB8AC3E}">
        <p14:creationId xmlns:p14="http://schemas.microsoft.com/office/powerpoint/2010/main" val="4856085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08648E-56B0-D5C9-8BAD-568BC000B98C}"/>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5CD3966D-2795-A40A-7658-B441021D7AB7}"/>
              </a:ext>
              <a:ext uri="{C183D7F6-B498-43B3-948B-1728B52AA6E4}">
                <adec:decorative xmlns:adec="http://schemas.microsoft.com/office/drawing/2017/decorative" val="1"/>
              </a:ext>
            </a:extLst>
          </p:cNvPr>
          <p:cNvSpPr/>
          <p:nvPr/>
        </p:nvSpPr>
        <p:spPr>
          <a:xfrm>
            <a:off x="508000" y="351392"/>
            <a:ext cx="11176000" cy="6151457"/>
          </a:xfrm>
          <a:prstGeom prst="rect">
            <a:avLst/>
          </a:prstGeom>
          <a:solidFill>
            <a:schemeClr val="bg1"/>
          </a:solidFill>
          <a:ln>
            <a:noFill/>
          </a:ln>
          <a:effectLst>
            <a:outerShdw blurRad="381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srgbClr val="FFFFFF"/>
              </a:solidFill>
              <a:effectLst/>
              <a:uLnTx/>
              <a:uFillTx/>
              <a:latin typeface="Open Sans Light"/>
              <a:ea typeface="+mn-ea"/>
              <a:cs typeface="+mn-cs"/>
            </a:endParaRPr>
          </a:p>
        </p:txBody>
      </p:sp>
      <p:sp>
        <p:nvSpPr>
          <p:cNvPr id="4" name="Title 1" descr="Slide 44 title: Statewide Correctional Data, 2023&#10;&#10;There were 625 cases, (18%) of total cases , were diagnosed in correctional facilities.">
            <a:extLst>
              <a:ext uri="{FF2B5EF4-FFF2-40B4-BE49-F238E27FC236}">
                <a16:creationId xmlns:a16="http://schemas.microsoft.com/office/drawing/2014/main" id="{3D9DFCA5-43AA-A346-F0C1-072B79C1B310}"/>
              </a:ext>
            </a:extLst>
          </p:cNvPr>
          <p:cNvSpPr txBox="1">
            <a:spLocks noGrp="1"/>
          </p:cNvSpPr>
          <p:nvPr>
            <p:ph type="title"/>
          </p:nvPr>
        </p:nvSpPr>
        <p:spPr>
          <a:xfrm>
            <a:off x="0" y="515938"/>
            <a:ext cx="12192000" cy="5159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defRPr/>
            </a:pPr>
            <a:r>
              <a:rPr lang="en-US" sz="3600" dirty="0">
                <a:latin typeface="Arial Black" panose="020B0A04020102020204" pitchFamily="34" charset="0"/>
              </a:rPr>
              <a:t>Statewide Correctional Data*, 2023</a:t>
            </a:r>
            <a:endParaRPr kumimoji="0" lang="en-US" sz="3600" b="0" i="0" u="none" strike="noStrike" kern="1200" cap="none" spc="0" normalizeH="0" baseline="0" noProof="0" dirty="0">
              <a:ln>
                <a:noFill/>
              </a:ln>
              <a:solidFill>
                <a:schemeClr val="tx1"/>
              </a:solidFill>
              <a:effectLst/>
              <a:uLnTx/>
              <a:uFillTx/>
              <a:latin typeface="Arial Black" panose="020B0A04020102020204" pitchFamily="34" charset="0"/>
              <a:ea typeface="+mj-ea"/>
              <a:cs typeface="+mj-cs"/>
            </a:endParaRPr>
          </a:p>
        </p:txBody>
      </p:sp>
      <p:graphicFrame>
        <p:nvGraphicFramePr>
          <p:cNvPr id="11" name="Chart 10" descr="Slide 44 pie chart of number of people diagnosed in correctional facilities versus number diagnosed outside of correctional facilities.&#10;Yes (inside):  625&#10;No (outside): 2798&#10;18% of total number of HCV cases are reported while in correctional facilities.">
            <a:extLst>
              <a:ext uri="{FF2B5EF4-FFF2-40B4-BE49-F238E27FC236}">
                <a16:creationId xmlns:a16="http://schemas.microsoft.com/office/drawing/2014/main" id="{5FD9B2F5-AFFA-6A75-E4B6-02A763485C86}"/>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055473055"/>
              </p:ext>
            </p:extLst>
          </p:nvPr>
        </p:nvGraphicFramePr>
        <p:xfrm>
          <a:off x="2603137" y="1468343"/>
          <a:ext cx="6985726" cy="4134514"/>
        </p:xfrm>
        <a:graphic>
          <a:graphicData uri="http://schemas.openxmlformats.org/drawingml/2006/chart">
            <c:chart xmlns:c="http://schemas.openxmlformats.org/drawingml/2006/chart" xmlns:r="http://schemas.openxmlformats.org/officeDocument/2006/relationships" r:id="rId3"/>
          </a:graphicData>
        </a:graphic>
      </p:graphicFrame>
      <p:sp>
        <p:nvSpPr>
          <p:cNvPr id="5" name="Subtitle 2" descr="Slide 46 footnote: Cases include confirmed acute and chronic cases and INCLUDE cases reported in state and federal correctional facilities.">
            <a:extLst>
              <a:ext uri="{FF2B5EF4-FFF2-40B4-BE49-F238E27FC236}">
                <a16:creationId xmlns:a16="http://schemas.microsoft.com/office/drawing/2014/main" id="{8C634974-E1B9-94A8-65A3-F8C7F57AD8AD}"/>
              </a:ext>
            </a:extLst>
          </p:cNvPr>
          <p:cNvSpPr txBox="1">
            <a:spLocks/>
          </p:cNvSpPr>
          <p:nvPr/>
        </p:nvSpPr>
        <p:spPr>
          <a:xfrm>
            <a:off x="678543" y="5843708"/>
            <a:ext cx="10729928" cy="61438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MY" sz="1800" dirty="0">
                <a:latin typeface="Arial" panose="020B0604020202020204" pitchFamily="34" charset="0"/>
                <a:cs typeface="Arial" panose="020B0604020202020204" pitchFamily="34" charset="0"/>
              </a:rPr>
              <a:t>*Cases include confirmed acute and chronic cases and INCLUDE cases diagnosed in state and federal correctional facilities located in Missouri.</a:t>
            </a:r>
          </a:p>
        </p:txBody>
      </p:sp>
      <p:pic>
        <p:nvPicPr>
          <p:cNvPr id="15" name="Picture 14">
            <a:extLst>
              <a:ext uri="{FF2B5EF4-FFF2-40B4-BE49-F238E27FC236}">
                <a16:creationId xmlns:a16="http://schemas.microsoft.com/office/drawing/2014/main" id="{006390A4-C256-26AB-E221-AB547A2DC06C}"/>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94081" y="629556"/>
            <a:ext cx="614390" cy="614390"/>
          </a:xfrm>
          <a:prstGeom prst="rect">
            <a:avLst/>
          </a:prstGeom>
        </p:spPr>
      </p:pic>
      <p:sp>
        <p:nvSpPr>
          <p:cNvPr id="6" name="Rectangle 5">
            <a:extLst>
              <a:ext uri="{FF2B5EF4-FFF2-40B4-BE49-F238E27FC236}">
                <a16:creationId xmlns:a16="http://schemas.microsoft.com/office/drawing/2014/main" id="{32F389D2-0942-771C-B110-8716C7EE7A07}"/>
              </a:ext>
              <a:ext uri="{C183D7F6-B498-43B3-948B-1728B52AA6E4}">
                <adec:decorative xmlns:adec="http://schemas.microsoft.com/office/drawing/2017/decorative" val="1"/>
              </a:ext>
            </a:extLst>
          </p:cNvPr>
          <p:cNvSpPr/>
          <p:nvPr/>
        </p:nvSpPr>
        <p:spPr>
          <a:xfrm>
            <a:off x="0" y="6743700"/>
            <a:ext cx="12192000" cy="123177"/>
          </a:xfrm>
          <a:prstGeom prst="rect">
            <a:avLst/>
          </a:prstGeom>
          <a:gradFill flip="none" rotWithShape="1">
            <a:gsLst>
              <a:gs pos="100000">
                <a:schemeClr val="accent1"/>
              </a:gs>
              <a:gs pos="50000">
                <a:schemeClr val="accent3"/>
              </a:gs>
              <a:gs pos="0">
                <a:schemeClr val="accent1"/>
              </a:gs>
            </a:gsLst>
            <a:lin ang="6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Tree>
    <p:extLst>
      <p:ext uri="{BB962C8B-B14F-4D97-AF65-F5344CB8AC3E}">
        <p14:creationId xmlns:p14="http://schemas.microsoft.com/office/powerpoint/2010/main" val="65174959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096197-CEBB-62C1-9B40-90A1BBE0DA46}"/>
            </a:ext>
          </a:extLst>
        </p:cNvPr>
        <p:cNvGrpSpPr/>
        <p:nvPr/>
      </p:nvGrpSpPr>
      <p:grpSpPr>
        <a:xfrm>
          <a:off x="0" y="0"/>
          <a:ext cx="0" cy="0"/>
          <a:chOff x="0" y="0"/>
          <a:chExt cx="0" cy="0"/>
        </a:xfrm>
      </p:grpSpPr>
      <p:sp>
        <p:nvSpPr>
          <p:cNvPr id="6" name="Title 1" descr="Slide 45 title-Hepatitis C Summary Points">
            <a:extLst>
              <a:ext uri="{FF2B5EF4-FFF2-40B4-BE49-F238E27FC236}">
                <a16:creationId xmlns:a16="http://schemas.microsoft.com/office/drawing/2014/main" id="{7A41EC97-29CC-FC1B-E3B1-D4C3840C905D}"/>
              </a:ext>
            </a:extLst>
          </p:cNvPr>
          <p:cNvSpPr txBox="1">
            <a:spLocks noGrp="1"/>
          </p:cNvSpPr>
          <p:nvPr>
            <p:ph type="title"/>
          </p:nvPr>
        </p:nvSpPr>
        <p:spPr>
          <a:xfrm>
            <a:off x="0" y="515938"/>
            <a:ext cx="12192000" cy="67786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dirty="0">
                <a:ln>
                  <a:noFill/>
                </a:ln>
                <a:solidFill>
                  <a:schemeClr val="bg2"/>
                </a:solidFill>
                <a:effectLst/>
                <a:uLnTx/>
                <a:uFillTx/>
                <a:latin typeface="Arial Black" panose="020B0A04020102020204" pitchFamily="34" charset="0"/>
                <a:ea typeface="+mj-ea"/>
                <a:cs typeface="+mj-cs"/>
              </a:rPr>
              <a:t>Hepatitis C Summary Points</a:t>
            </a:r>
          </a:p>
        </p:txBody>
      </p:sp>
      <p:sp>
        <p:nvSpPr>
          <p:cNvPr id="11" name="TextBox 3" descr="Slide 45 notes list: &#10;-In 2023, there were 2,798 newly reported HCV cases, 10 acute, 2,788 chronic.&#10;-Males accounted for 61% of cases.&#10;-Age group 35-44 have the highest rate, 86.6 per 100,000 population.&#10;-Race was reported for 64% of cases. Case counts for white population were 5.3 times higher than black population, however, the rates for blacks (38.3) is 1.3 times higher than whites (28.8). The “Other” category is the lowest rate at 12.3 per 100,000 population.&#10;-For region by race, the category “Black” had the highest rates, except in the Southeast region. The category “White” had the highest rate.&#10;-Ethnicity was reported in 27% of cases. Of the 754 reported cases, 97% were non-Hispanic.&#10;-The Northwest Region had the highest rate of 85.8 per 100,000 population with the smallest number of cases (182). The Southwest Region had the second highest rate 67.4 with the largest number of cases (809).&#10;-There is a more than 8% decrease in newly reported cases of HCV from 2019 to 2023.&#10;-From 2022 to 2023, most regions’ rates trended downward or stayed level, except the Southwest region that went from 5.0 to 5.5, a 10% increase in rate.&#10;-In 2023, there were an additional 625 HCV cases reported while the person was in Corrections. This is 18% of the total number of newly reported cases sent to CDC. &#10;-According to the latest data available from CDC for year 2023, Missouri’s acute HCV rate  of 0.2 was the second lowest rate of newly reported acute HCV. However, Missouri ranked as the 12th highest in rates for newly reported chronic HCV (55.6) per 100,000 population.&#10;">
            <a:extLst>
              <a:ext uri="{FF2B5EF4-FFF2-40B4-BE49-F238E27FC236}">
                <a16:creationId xmlns:a16="http://schemas.microsoft.com/office/drawing/2014/main" id="{46662B20-43C3-F24D-31B0-2E1A1C095C46}"/>
              </a:ext>
            </a:extLst>
          </p:cNvPr>
          <p:cNvSpPr txBox="1"/>
          <p:nvPr/>
        </p:nvSpPr>
        <p:spPr>
          <a:xfrm>
            <a:off x="938213" y="1605068"/>
            <a:ext cx="10515599" cy="455509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fontAlgn="base">
              <a:spcBef>
                <a:spcPts val="600"/>
              </a:spcBef>
              <a:spcAft>
                <a:spcPts val="600"/>
              </a:spcAft>
              <a:buFont typeface="Arial" panose="020B0604020202020204" pitchFamily="34" charset="0"/>
              <a:buChar char="•"/>
            </a:pPr>
            <a:r>
              <a:rPr lang="en-US" sz="2400" dirty="0">
                <a:solidFill>
                  <a:schemeClr val="bg2"/>
                </a:solidFill>
                <a:latin typeface="Arial" panose="020B0604020202020204" pitchFamily="34" charset="0"/>
                <a:cs typeface="Arial" panose="020B0604020202020204" pitchFamily="34" charset="0"/>
              </a:rPr>
              <a:t>In 2023, there were 2,798 newly reported HCV cases. </a:t>
            </a:r>
          </a:p>
          <a:p>
            <a:pPr marL="285750" indent="-285750" fontAlgn="base">
              <a:spcBef>
                <a:spcPts val="600"/>
              </a:spcBef>
              <a:spcAft>
                <a:spcPts val="600"/>
              </a:spcAft>
              <a:buFont typeface="Arial" panose="020B0604020202020204" pitchFamily="34" charset="0"/>
              <a:buChar char="•"/>
            </a:pPr>
            <a:r>
              <a:rPr lang="en-US" sz="2400" dirty="0">
                <a:solidFill>
                  <a:schemeClr val="bg2"/>
                </a:solidFill>
                <a:latin typeface="Arial" panose="020B0604020202020204" pitchFamily="34" charset="0"/>
                <a:cs typeface="Arial" panose="020B0604020202020204" pitchFamily="34" charset="0"/>
              </a:rPr>
              <a:t>Males accounted for 61% of cases. </a:t>
            </a:r>
          </a:p>
          <a:p>
            <a:pPr marL="285750" indent="-285750" fontAlgn="base">
              <a:spcBef>
                <a:spcPts val="600"/>
              </a:spcBef>
              <a:spcAft>
                <a:spcPts val="600"/>
              </a:spcAft>
              <a:buFont typeface="Arial" panose="020B0604020202020204" pitchFamily="34" charset="0"/>
              <a:buChar char="•"/>
            </a:pPr>
            <a:r>
              <a:rPr lang="en-US" sz="2400" dirty="0">
                <a:solidFill>
                  <a:schemeClr val="bg2"/>
                </a:solidFill>
                <a:latin typeface="Arial" panose="020B0604020202020204" pitchFamily="34" charset="0"/>
                <a:cs typeface="Arial" panose="020B0604020202020204" pitchFamily="34" charset="0"/>
              </a:rPr>
              <a:t>Age group 35-44-years-old had the highest rate.</a:t>
            </a:r>
          </a:p>
          <a:p>
            <a:pPr marL="285750" indent="-285750" fontAlgn="base">
              <a:spcBef>
                <a:spcPts val="600"/>
              </a:spcBef>
              <a:spcAft>
                <a:spcPts val="600"/>
              </a:spcAft>
              <a:buFont typeface="Arial" panose="020B0604020202020204" pitchFamily="34" charset="0"/>
              <a:buChar char="•"/>
            </a:pPr>
            <a:r>
              <a:rPr lang="en-US" sz="2400" dirty="0">
                <a:solidFill>
                  <a:schemeClr val="bg2"/>
                </a:solidFill>
                <a:latin typeface="Arial" panose="020B0604020202020204" pitchFamily="34" charset="0"/>
                <a:cs typeface="Arial" panose="020B0604020202020204" pitchFamily="34" charset="0"/>
              </a:rPr>
              <a:t>The statewide rate for those identified as Black is 1.3 times higher than those identified as white.</a:t>
            </a:r>
          </a:p>
          <a:p>
            <a:pPr marL="285750" indent="-285750" fontAlgn="base">
              <a:spcBef>
                <a:spcPts val="600"/>
              </a:spcBef>
              <a:spcAft>
                <a:spcPts val="600"/>
              </a:spcAft>
              <a:buFont typeface="Arial" panose="020B0604020202020204" pitchFamily="34" charset="0"/>
              <a:buChar char="•"/>
            </a:pPr>
            <a:r>
              <a:rPr lang="en-US" sz="2400" dirty="0">
                <a:solidFill>
                  <a:schemeClr val="bg2"/>
                </a:solidFill>
                <a:latin typeface="Arial" panose="020B0604020202020204" pitchFamily="34" charset="0"/>
                <a:cs typeface="Arial" panose="020B0604020202020204" pitchFamily="34" charset="0"/>
              </a:rPr>
              <a:t>In 2023, there were an additional 625 HCV cases reported while the person was in correctional facilities. This is 18% of the total number of newly reported cases sent to CDC.</a:t>
            </a:r>
          </a:p>
          <a:p>
            <a:pPr marL="285750" indent="-285750" fontAlgn="base">
              <a:spcBef>
                <a:spcPts val="600"/>
              </a:spcBef>
              <a:spcAft>
                <a:spcPts val="600"/>
              </a:spcAft>
              <a:buFont typeface="Arial" panose="020B0604020202020204" pitchFamily="34" charset="0"/>
              <a:buChar char="•"/>
            </a:pPr>
            <a:r>
              <a:rPr lang="en-US" sz="2400" dirty="0">
                <a:solidFill>
                  <a:schemeClr val="bg2"/>
                </a:solidFill>
                <a:latin typeface="Arial" panose="020B0604020202020204" pitchFamily="34" charset="0"/>
                <a:cs typeface="Arial" panose="020B0604020202020204" pitchFamily="34" charset="0"/>
              </a:rPr>
              <a:t>From CDC for year 2023, Missouri’s total HCV rate was 1.5 times greater than the U.S. rate. Missouri ranked 12</a:t>
            </a:r>
            <a:r>
              <a:rPr lang="en-US" sz="2400" baseline="30000" dirty="0">
                <a:solidFill>
                  <a:schemeClr val="bg2"/>
                </a:solidFill>
                <a:latin typeface="Arial" panose="020B0604020202020204" pitchFamily="34" charset="0"/>
                <a:cs typeface="Arial" panose="020B0604020202020204" pitchFamily="34" charset="0"/>
              </a:rPr>
              <a:t>th</a:t>
            </a:r>
            <a:r>
              <a:rPr lang="en-US" sz="2400" dirty="0">
                <a:solidFill>
                  <a:schemeClr val="bg2"/>
                </a:solidFill>
                <a:latin typeface="Arial" panose="020B0604020202020204" pitchFamily="34" charset="0"/>
                <a:cs typeface="Arial" panose="020B0604020202020204" pitchFamily="34" charset="0"/>
              </a:rPr>
              <a:t> highest in rates for chronic HCV.</a:t>
            </a:r>
          </a:p>
        </p:txBody>
      </p:sp>
      <p:pic>
        <p:nvPicPr>
          <p:cNvPr id="4" name="Picture 3">
            <a:extLst>
              <a:ext uri="{FF2B5EF4-FFF2-40B4-BE49-F238E27FC236}">
                <a16:creationId xmlns:a16="http://schemas.microsoft.com/office/drawing/2014/main" id="{9D9A4DC7-5D73-665B-43B9-56D96D8A2814}"/>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794081" y="629556"/>
            <a:ext cx="614390" cy="614390"/>
          </a:xfrm>
          <a:prstGeom prst="rect">
            <a:avLst/>
          </a:prstGeom>
        </p:spPr>
      </p:pic>
      <p:sp>
        <p:nvSpPr>
          <p:cNvPr id="2" name="Rectangle 1">
            <a:extLst>
              <a:ext uri="{FF2B5EF4-FFF2-40B4-BE49-F238E27FC236}">
                <a16:creationId xmlns:a16="http://schemas.microsoft.com/office/drawing/2014/main" id="{D0B8AB20-A11E-A184-E9B9-EE238C7C9FA5}"/>
              </a:ext>
              <a:ext uri="{C183D7F6-B498-43B3-948B-1728B52AA6E4}">
                <adec:decorative xmlns:adec="http://schemas.microsoft.com/office/drawing/2017/decorative" val="1"/>
              </a:ext>
            </a:extLst>
          </p:cNvPr>
          <p:cNvSpPr/>
          <p:nvPr/>
        </p:nvSpPr>
        <p:spPr>
          <a:xfrm>
            <a:off x="0" y="6743700"/>
            <a:ext cx="12192000" cy="123177"/>
          </a:xfrm>
          <a:prstGeom prst="rect">
            <a:avLst/>
          </a:prstGeom>
          <a:gradFill flip="none" rotWithShape="1">
            <a:gsLst>
              <a:gs pos="100000">
                <a:schemeClr val="accent1"/>
              </a:gs>
              <a:gs pos="50000">
                <a:schemeClr val="accent3"/>
              </a:gs>
              <a:gs pos="0">
                <a:schemeClr val="accent1"/>
              </a:gs>
            </a:gsLst>
            <a:lin ang="6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Tree>
    <p:extLst>
      <p:ext uri="{BB962C8B-B14F-4D97-AF65-F5344CB8AC3E}">
        <p14:creationId xmlns:p14="http://schemas.microsoft.com/office/powerpoint/2010/main" val="116666932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descr="Slide 46 title: Technical Notes page 1">
            <a:extLst>
              <a:ext uri="{FF2B5EF4-FFF2-40B4-BE49-F238E27FC236}">
                <a16:creationId xmlns:a16="http://schemas.microsoft.com/office/drawing/2014/main" id="{76AFCC79-6B53-E1A5-566B-DAF61409C87F}"/>
              </a:ext>
            </a:extLst>
          </p:cNvPr>
          <p:cNvSpPr txBox="1">
            <a:spLocks noGrp="1"/>
          </p:cNvSpPr>
          <p:nvPr>
            <p:ph type="title"/>
          </p:nvPr>
        </p:nvSpPr>
        <p:spPr>
          <a:xfrm>
            <a:off x="209006" y="529553"/>
            <a:ext cx="6466114" cy="67786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dirty="0">
                <a:ln>
                  <a:noFill/>
                </a:ln>
                <a:solidFill>
                  <a:schemeClr val="bg2"/>
                </a:solidFill>
                <a:effectLst/>
                <a:uLnTx/>
                <a:uFillTx/>
                <a:latin typeface="Arial Black" panose="020B0A04020102020204" pitchFamily="34" charset="0"/>
                <a:ea typeface="+mj-ea"/>
                <a:cs typeface="+mj-cs"/>
              </a:rPr>
              <a:t>Technical Notes – page 1</a:t>
            </a:r>
          </a:p>
        </p:txBody>
      </p:sp>
      <p:sp>
        <p:nvSpPr>
          <p:cNvPr id="11" name="TextBox 3" descr="Slide 46 list:&#10;-In many instances, the first report of HBV or HCV infection does not occur until several years after the initial infection, so at best, the trends in reported cases can only approximate actual trends in new infections.&#10;-The data presented in this report are current as of publication. However, the data may differ from previous reports as new information is received. Limitations to data collection do exist, such as incomplete race, ethnicity, and risk information and underreporting. Missouri currently does not have the capacity to conduct investigations on viral hepatitis conditions which impacts the collection of risk factors and associated data.&#10;-Rates have been calculated per 100,000 persons. Unless otherwise noted, the denominator for calculating rates is based on the population data, extracted from MICA for the period reported.  The numerator is the number of cases reported during the period. This number is divided by the population estimate and multiplied by 100,000. Rates where the numerator is less than 20 cases should be interpreted with caution due to unreliability.&#10;"/>
          <p:cNvSpPr txBox="1"/>
          <p:nvPr/>
        </p:nvSpPr>
        <p:spPr>
          <a:xfrm>
            <a:off x="0" y="1243946"/>
            <a:ext cx="12192000" cy="563231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fontAlgn="base">
              <a:buFont typeface="Arial" panose="020B0604020202020204" pitchFamily="34" charset="0"/>
              <a:buChar char="•"/>
            </a:pPr>
            <a:r>
              <a:rPr lang="en-US" sz="2400" dirty="0">
                <a:solidFill>
                  <a:schemeClr val="bg2"/>
                </a:solidFill>
                <a:latin typeface="Arial" panose="020B0604020202020204" pitchFamily="34" charset="0"/>
                <a:cs typeface="Arial" panose="020B0604020202020204" pitchFamily="34" charset="0"/>
              </a:rPr>
              <a:t>In many instances, the first report of HBV or HCV infection does not occur until several years after the initial infection, so at best, the trends in reported cases can only approximate actual trends in new infections.</a:t>
            </a:r>
          </a:p>
          <a:p>
            <a:pPr marL="285750" indent="-285750" fontAlgn="base">
              <a:buFont typeface="Arial" panose="020B0604020202020204" pitchFamily="34" charset="0"/>
              <a:buChar char="•"/>
            </a:pPr>
            <a:r>
              <a:rPr lang="en-US" sz="2400" dirty="0">
                <a:solidFill>
                  <a:schemeClr val="bg2"/>
                </a:solidFill>
                <a:latin typeface="Arial" panose="020B0604020202020204" pitchFamily="34" charset="0"/>
                <a:cs typeface="Arial" panose="020B0604020202020204" pitchFamily="34" charset="0"/>
              </a:rPr>
              <a:t>The data presented in this report are current as of publication. However, the data may differ from previous reports as new information is received. Limitations to data collection do exist, such as incomplete race, ethnicity, and risk information and underreporting. Missouri currently does not have the capacity to conduct investigations on all viral hepatitis conditions, which impacts the collection of risk factors and associated data.</a:t>
            </a:r>
          </a:p>
          <a:p>
            <a:pPr marL="285750" indent="-285750" fontAlgn="base">
              <a:buFont typeface="Arial" panose="020B0604020202020204" pitchFamily="34" charset="0"/>
              <a:buChar char="•"/>
            </a:pPr>
            <a:r>
              <a:rPr lang="en-US" sz="2400" dirty="0">
                <a:solidFill>
                  <a:schemeClr val="bg2"/>
                </a:solidFill>
                <a:latin typeface="Arial" panose="020B0604020202020204" pitchFamily="34" charset="0"/>
                <a:cs typeface="Arial" panose="020B0604020202020204" pitchFamily="34" charset="0"/>
              </a:rPr>
              <a:t>Rates have been calculated per 100,000 persons. Unless otherwise noted, the denominator for calculating rates is based on the population data, extracted from MICA for the period reported.  The numerator is the number of cases reported during the period. This number is divided by the population estimate and multiplied by 100,000. Rates where the numerator is less than 20 cases should be interpreted with caution due to unreliability.</a:t>
            </a:r>
          </a:p>
        </p:txBody>
      </p:sp>
      <p:pic>
        <p:nvPicPr>
          <p:cNvPr id="4" name="Picture 3">
            <a:extLst>
              <a:ext uri="{FF2B5EF4-FFF2-40B4-BE49-F238E27FC236}">
                <a16:creationId xmlns:a16="http://schemas.microsoft.com/office/drawing/2014/main" id="{EF530732-C114-5909-2298-24503B4E84D8}"/>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794081" y="629556"/>
            <a:ext cx="614390" cy="614390"/>
          </a:xfrm>
          <a:prstGeom prst="rect">
            <a:avLst/>
          </a:prstGeom>
        </p:spPr>
      </p:pic>
      <p:sp>
        <p:nvSpPr>
          <p:cNvPr id="2" name="Rectangle 1">
            <a:extLst>
              <a:ext uri="{FF2B5EF4-FFF2-40B4-BE49-F238E27FC236}">
                <a16:creationId xmlns:a16="http://schemas.microsoft.com/office/drawing/2014/main" id="{EF77114F-9293-B208-4E28-CA828EFA1ABA}"/>
              </a:ext>
              <a:ext uri="{C183D7F6-B498-43B3-948B-1728B52AA6E4}">
                <adec:decorative xmlns:adec="http://schemas.microsoft.com/office/drawing/2017/decorative" val="1"/>
              </a:ext>
            </a:extLst>
          </p:cNvPr>
          <p:cNvSpPr/>
          <p:nvPr/>
        </p:nvSpPr>
        <p:spPr>
          <a:xfrm>
            <a:off x="0" y="6743700"/>
            <a:ext cx="12192000" cy="123177"/>
          </a:xfrm>
          <a:prstGeom prst="rect">
            <a:avLst/>
          </a:prstGeom>
          <a:gradFill flip="none" rotWithShape="1">
            <a:gsLst>
              <a:gs pos="100000">
                <a:schemeClr val="accent1"/>
              </a:gs>
              <a:gs pos="50000">
                <a:schemeClr val="accent3"/>
              </a:gs>
              <a:gs pos="0">
                <a:schemeClr val="accent1"/>
              </a:gs>
            </a:gsLst>
            <a:lin ang="6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Tree>
    <p:extLst>
      <p:ext uri="{BB962C8B-B14F-4D97-AF65-F5344CB8AC3E}">
        <p14:creationId xmlns:p14="http://schemas.microsoft.com/office/powerpoint/2010/main" val="360321841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E9F50F-1C80-3A66-08FA-AE316EA5FCBD}"/>
            </a:ext>
          </a:extLst>
        </p:cNvPr>
        <p:cNvGrpSpPr/>
        <p:nvPr/>
      </p:nvGrpSpPr>
      <p:grpSpPr>
        <a:xfrm>
          <a:off x="0" y="0"/>
          <a:ext cx="0" cy="0"/>
          <a:chOff x="0" y="0"/>
          <a:chExt cx="0" cy="0"/>
        </a:xfrm>
      </p:grpSpPr>
      <p:sp>
        <p:nvSpPr>
          <p:cNvPr id="6" name="Title 1" descr="Slide 47 title - Technical Notes page 2">
            <a:extLst>
              <a:ext uri="{FF2B5EF4-FFF2-40B4-BE49-F238E27FC236}">
                <a16:creationId xmlns:a16="http://schemas.microsoft.com/office/drawing/2014/main" id="{84922520-4EC8-EA17-6797-A732321816F8}"/>
              </a:ext>
            </a:extLst>
          </p:cNvPr>
          <p:cNvSpPr txBox="1">
            <a:spLocks noGrp="1"/>
          </p:cNvSpPr>
          <p:nvPr>
            <p:ph type="title"/>
          </p:nvPr>
        </p:nvSpPr>
        <p:spPr>
          <a:xfrm>
            <a:off x="209006" y="529553"/>
            <a:ext cx="7289074" cy="67786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dirty="0">
                <a:ln>
                  <a:noFill/>
                </a:ln>
                <a:solidFill>
                  <a:schemeClr val="bg2"/>
                </a:solidFill>
                <a:effectLst/>
                <a:uLnTx/>
                <a:uFillTx/>
                <a:latin typeface="Arial Black" panose="020B0A04020102020204" pitchFamily="34" charset="0"/>
                <a:ea typeface="+mj-ea"/>
                <a:cs typeface="+mj-cs"/>
              </a:rPr>
              <a:t>Technical Notes – page 2</a:t>
            </a:r>
          </a:p>
        </p:txBody>
      </p:sp>
      <p:sp>
        <p:nvSpPr>
          <p:cNvPr id="11" name="TextBox 3" descr="Slide 47 list:&#10;-Case counts and rates exclude persons reported while in state and federal correctional facilities, unless otherwise noted.&#10;-Age categories are based upon age at the time of reporting.&#10;-Race data excludes those with unknown or missing racial category.&#10;-Sex is based on sex reported at birth.&#10;-Region is based on an individual’s residence at time of reporting and align with HIV Care Regions. State and county of diagnosis do not change even if a person moves to a different county or out-of-state.&#10;">
            <a:extLst>
              <a:ext uri="{FF2B5EF4-FFF2-40B4-BE49-F238E27FC236}">
                <a16:creationId xmlns:a16="http://schemas.microsoft.com/office/drawing/2014/main" id="{ABF83729-5B54-2809-E473-48D2AD4BA967}"/>
              </a:ext>
            </a:extLst>
          </p:cNvPr>
          <p:cNvSpPr txBox="1"/>
          <p:nvPr/>
        </p:nvSpPr>
        <p:spPr>
          <a:xfrm>
            <a:off x="0" y="1605068"/>
            <a:ext cx="12192000" cy="304698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fontAlgn="base">
              <a:buFont typeface="Arial" panose="020B0604020202020204" pitchFamily="34" charset="0"/>
              <a:buChar char="•"/>
            </a:pPr>
            <a:r>
              <a:rPr lang="en-US" sz="2400" dirty="0">
                <a:solidFill>
                  <a:schemeClr val="bg2"/>
                </a:solidFill>
                <a:latin typeface="Arial" panose="020B0604020202020204" pitchFamily="34" charset="0"/>
                <a:cs typeface="Arial" panose="020B0604020202020204" pitchFamily="34" charset="0"/>
              </a:rPr>
              <a:t>Case counts and rates exclude persons reported while in state and federal correctional facilities, unless otherwise noted.</a:t>
            </a:r>
          </a:p>
          <a:p>
            <a:pPr marL="285750" indent="-285750" fontAlgn="base">
              <a:buFont typeface="Arial" panose="020B0604020202020204" pitchFamily="34" charset="0"/>
              <a:buChar char="•"/>
            </a:pPr>
            <a:r>
              <a:rPr lang="en-US" sz="2400" dirty="0">
                <a:solidFill>
                  <a:schemeClr val="bg2"/>
                </a:solidFill>
                <a:latin typeface="Arial" panose="020B0604020202020204" pitchFamily="34" charset="0"/>
                <a:cs typeface="Arial" panose="020B0604020202020204" pitchFamily="34" charset="0"/>
              </a:rPr>
              <a:t>Age categories are based upon age at the time of reporting.</a:t>
            </a:r>
          </a:p>
          <a:p>
            <a:pPr marL="285750" indent="-285750" fontAlgn="base">
              <a:buFont typeface="Arial" panose="020B0604020202020204" pitchFamily="34" charset="0"/>
              <a:buChar char="•"/>
            </a:pPr>
            <a:r>
              <a:rPr lang="en-US" sz="2400" dirty="0">
                <a:solidFill>
                  <a:schemeClr val="bg2"/>
                </a:solidFill>
                <a:latin typeface="Arial" panose="020B0604020202020204" pitchFamily="34" charset="0"/>
                <a:cs typeface="Arial" panose="020B0604020202020204" pitchFamily="34" charset="0"/>
              </a:rPr>
              <a:t>Race data excludes those with unknown or missing racial category.</a:t>
            </a:r>
          </a:p>
          <a:p>
            <a:pPr marL="285750" indent="-285750" fontAlgn="base">
              <a:buFont typeface="Arial" panose="020B0604020202020204" pitchFamily="34" charset="0"/>
              <a:buChar char="•"/>
            </a:pPr>
            <a:r>
              <a:rPr lang="en-US" sz="2400" dirty="0">
                <a:solidFill>
                  <a:schemeClr val="bg2"/>
                </a:solidFill>
                <a:latin typeface="Arial" panose="020B0604020202020204" pitchFamily="34" charset="0"/>
                <a:cs typeface="Arial" panose="020B0604020202020204" pitchFamily="34" charset="0"/>
              </a:rPr>
              <a:t>Sex is based on sex reported at birth.</a:t>
            </a:r>
          </a:p>
          <a:p>
            <a:pPr marL="285750" indent="-285750" fontAlgn="base">
              <a:buFont typeface="Arial" panose="020B0604020202020204" pitchFamily="34" charset="0"/>
              <a:buChar char="•"/>
            </a:pPr>
            <a:r>
              <a:rPr lang="en-US" sz="2400" dirty="0">
                <a:solidFill>
                  <a:schemeClr val="bg2"/>
                </a:solidFill>
                <a:latin typeface="Arial" panose="020B0604020202020204" pitchFamily="34" charset="0"/>
                <a:cs typeface="Arial" panose="020B0604020202020204" pitchFamily="34" charset="0"/>
              </a:rPr>
              <a:t>Region is based on an individual’s residence at time of reporting and align with HIV Care Regions. State and county of diagnosis do not change even if a person moves to a different county or out-of-state.</a:t>
            </a:r>
          </a:p>
        </p:txBody>
      </p:sp>
      <p:pic>
        <p:nvPicPr>
          <p:cNvPr id="4" name="Picture 3">
            <a:extLst>
              <a:ext uri="{FF2B5EF4-FFF2-40B4-BE49-F238E27FC236}">
                <a16:creationId xmlns:a16="http://schemas.microsoft.com/office/drawing/2014/main" id="{2F56EFEC-2E17-04F2-04D9-2EFD36381813}"/>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794081" y="629556"/>
            <a:ext cx="614390" cy="614390"/>
          </a:xfrm>
          <a:prstGeom prst="rect">
            <a:avLst/>
          </a:prstGeom>
        </p:spPr>
      </p:pic>
      <p:sp>
        <p:nvSpPr>
          <p:cNvPr id="2" name="Rectangle 1">
            <a:extLst>
              <a:ext uri="{FF2B5EF4-FFF2-40B4-BE49-F238E27FC236}">
                <a16:creationId xmlns:a16="http://schemas.microsoft.com/office/drawing/2014/main" id="{2DEE1751-0FEF-72A5-3471-D952BA62CF10}"/>
              </a:ext>
              <a:ext uri="{C183D7F6-B498-43B3-948B-1728B52AA6E4}">
                <adec:decorative xmlns:adec="http://schemas.microsoft.com/office/drawing/2017/decorative" val="1"/>
              </a:ext>
            </a:extLst>
          </p:cNvPr>
          <p:cNvSpPr/>
          <p:nvPr/>
        </p:nvSpPr>
        <p:spPr>
          <a:xfrm>
            <a:off x="0" y="6743700"/>
            <a:ext cx="12192000" cy="123177"/>
          </a:xfrm>
          <a:prstGeom prst="rect">
            <a:avLst/>
          </a:prstGeom>
          <a:gradFill flip="none" rotWithShape="1">
            <a:gsLst>
              <a:gs pos="100000">
                <a:schemeClr val="accent1"/>
              </a:gs>
              <a:gs pos="50000">
                <a:schemeClr val="accent3"/>
              </a:gs>
              <a:gs pos="0">
                <a:schemeClr val="accent1"/>
              </a:gs>
            </a:gsLst>
            <a:lin ang="6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Tree>
    <p:extLst>
      <p:ext uri="{BB962C8B-B14F-4D97-AF65-F5344CB8AC3E}">
        <p14:creationId xmlns:p14="http://schemas.microsoft.com/office/powerpoint/2010/main" val="269162342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C63736-E9E9-056D-676F-0A8C25CF612B}"/>
            </a:ext>
          </a:extLst>
        </p:cNvPr>
        <p:cNvGrpSpPr/>
        <p:nvPr/>
      </p:nvGrpSpPr>
      <p:grpSpPr>
        <a:xfrm>
          <a:off x="0" y="0"/>
          <a:ext cx="0" cy="0"/>
          <a:chOff x="0" y="0"/>
          <a:chExt cx="0" cy="0"/>
        </a:xfrm>
      </p:grpSpPr>
      <p:sp>
        <p:nvSpPr>
          <p:cNvPr id="6" name="Title 1" descr="Slide 48 title - Resources page 1">
            <a:extLst>
              <a:ext uri="{FF2B5EF4-FFF2-40B4-BE49-F238E27FC236}">
                <a16:creationId xmlns:a16="http://schemas.microsoft.com/office/drawing/2014/main" id="{A84FC52C-8BEE-120B-332F-E696C35598B9}"/>
              </a:ext>
            </a:extLst>
          </p:cNvPr>
          <p:cNvSpPr txBox="1">
            <a:spLocks noGrp="1"/>
          </p:cNvSpPr>
          <p:nvPr>
            <p:ph type="title"/>
          </p:nvPr>
        </p:nvSpPr>
        <p:spPr>
          <a:xfrm>
            <a:off x="209006" y="529553"/>
            <a:ext cx="5538651" cy="67786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dirty="0">
                <a:ln>
                  <a:noFill/>
                </a:ln>
                <a:solidFill>
                  <a:schemeClr val="bg2"/>
                </a:solidFill>
                <a:effectLst/>
                <a:uLnTx/>
                <a:uFillTx/>
                <a:latin typeface="Arial Black" panose="020B0A04020102020204" pitchFamily="34" charset="0"/>
                <a:ea typeface="+mj-ea"/>
                <a:cs typeface="+mj-cs"/>
              </a:rPr>
              <a:t>Resources – page 1</a:t>
            </a:r>
          </a:p>
        </p:txBody>
      </p:sp>
      <p:sp>
        <p:nvSpPr>
          <p:cNvPr id="11" name="TextBox 3" descr="Slide 48&#10;Resources - Missouri Viral Hepatitis Epidemiological Profile, 2017 – 2021.&#10;&#10;Data Sources&#10;-Hepatitis Case Data Source: WebSurv pulled 1/31/2025 for confirmed acute and chronic Hepatitis cases.&#10;-Population Data Source: MICA. Population pulled 2/4/2025. Missouri’s population was estimated at 6,177,957 in 2022.&#10;Hepatitis B (HBV) Sources:&#10;-  Hepatitis B, acute (historical version) 2012 Case Definition | CDC&#10; - Hepatitis B, chronic (historical version) 2012 Case Definition | CDC&#10; - Hepatitis B, Perinatal Infection 2017 Case Definition | CDC&#10; - Figure 2.2 – Acute Hepatitis B: Case Rates by Jurisdiction | 2023 Hepatitis Surveillance | CDC&#10; - Table 2.5 – Chronic Hepatitis B: Case Rates by Jurisdiction | 2023 Hepatitis Surveillance | CDC  &#10;&#10;&#10;">
            <a:extLst>
              <a:ext uri="{FF2B5EF4-FFF2-40B4-BE49-F238E27FC236}">
                <a16:creationId xmlns:a16="http://schemas.microsoft.com/office/drawing/2014/main" id="{19BF86B8-978F-803B-6D8C-6AB8C87F0618}"/>
              </a:ext>
            </a:extLst>
          </p:cNvPr>
          <p:cNvSpPr txBox="1"/>
          <p:nvPr/>
        </p:nvSpPr>
        <p:spPr>
          <a:xfrm>
            <a:off x="209006" y="1056428"/>
            <a:ext cx="11773988" cy="544764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fontAlgn="base">
              <a:buFont typeface="Arial" panose="020B0604020202020204" pitchFamily="34" charset="0"/>
              <a:buChar char="•"/>
            </a:pPr>
            <a:r>
              <a:rPr lang="en-US" sz="2400" dirty="0">
                <a:hlinkClick r:id="rId3"/>
              </a:rPr>
              <a:t>Missouri Viral Hepatitis Epidemiological Profile, 2017 – 2021</a:t>
            </a:r>
            <a:r>
              <a:rPr lang="en-US" sz="2400" dirty="0">
                <a:solidFill>
                  <a:schemeClr val="bg2"/>
                </a:solidFill>
                <a:latin typeface="Arial" panose="020B0604020202020204" pitchFamily="34" charset="0"/>
                <a:cs typeface="Arial" panose="020B0604020202020204" pitchFamily="34" charset="0"/>
              </a:rPr>
              <a:t>.</a:t>
            </a:r>
            <a:endParaRPr lang="en-US" sz="1200" dirty="0">
              <a:solidFill>
                <a:schemeClr val="bg2"/>
              </a:solidFill>
              <a:latin typeface="Arial" panose="020B0604020202020204" pitchFamily="34" charset="0"/>
              <a:cs typeface="Arial" panose="020B0604020202020204" pitchFamily="34" charset="0"/>
            </a:endParaRPr>
          </a:p>
          <a:p>
            <a:pPr fontAlgn="base"/>
            <a:r>
              <a:rPr lang="en-US" sz="2400" b="1" dirty="0">
                <a:solidFill>
                  <a:schemeClr val="bg2"/>
                </a:solidFill>
                <a:latin typeface="Arial" panose="020B0604020202020204" pitchFamily="34" charset="0"/>
                <a:cs typeface="Arial" panose="020B0604020202020204" pitchFamily="34" charset="0"/>
              </a:rPr>
              <a:t>Data Sources </a:t>
            </a:r>
          </a:p>
          <a:p>
            <a:pPr marL="285750" indent="-285750" fontAlgn="base">
              <a:buFont typeface="Arial" panose="020B0604020202020204" pitchFamily="34" charset="0"/>
              <a:buChar char="•"/>
            </a:pPr>
            <a:r>
              <a:rPr lang="en-US" sz="2400" i="1" dirty="0">
                <a:solidFill>
                  <a:schemeClr val="bg2"/>
                </a:solidFill>
                <a:latin typeface="Arial" panose="020B0604020202020204" pitchFamily="34" charset="0"/>
                <a:cs typeface="Arial" panose="020B0604020202020204" pitchFamily="34" charset="0"/>
              </a:rPr>
              <a:t>Hepatitis Case Data Source</a:t>
            </a:r>
            <a:r>
              <a:rPr lang="en-US" sz="2400" dirty="0">
                <a:solidFill>
                  <a:schemeClr val="bg2"/>
                </a:solidFill>
                <a:latin typeface="Arial" panose="020B0604020202020204" pitchFamily="34" charset="0"/>
                <a:cs typeface="Arial" panose="020B0604020202020204" pitchFamily="34" charset="0"/>
              </a:rPr>
              <a:t>: </a:t>
            </a:r>
            <a:r>
              <a:rPr lang="en-US" sz="2400" dirty="0" err="1">
                <a:solidFill>
                  <a:schemeClr val="bg2"/>
                </a:solidFill>
                <a:latin typeface="Arial" panose="020B0604020202020204" pitchFamily="34" charset="0"/>
                <a:cs typeface="Arial" panose="020B0604020202020204" pitchFamily="34" charset="0"/>
              </a:rPr>
              <a:t>WebSurv</a:t>
            </a:r>
            <a:r>
              <a:rPr lang="en-US" sz="2400" dirty="0">
                <a:solidFill>
                  <a:schemeClr val="bg2"/>
                </a:solidFill>
                <a:latin typeface="Arial" panose="020B0604020202020204" pitchFamily="34" charset="0"/>
                <a:cs typeface="Arial" panose="020B0604020202020204" pitchFamily="34" charset="0"/>
              </a:rPr>
              <a:t> pulled 1/31/2025 for confirmed acute and chronic Hepatitis cases.</a:t>
            </a:r>
          </a:p>
          <a:p>
            <a:pPr marL="285750" indent="-285750" fontAlgn="base">
              <a:buFont typeface="Arial" panose="020B0604020202020204" pitchFamily="34" charset="0"/>
              <a:buChar char="•"/>
            </a:pPr>
            <a:r>
              <a:rPr lang="en-US" sz="2400" dirty="0">
                <a:solidFill>
                  <a:schemeClr val="bg2"/>
                </a:solidFill>
                <a:latin typeface="Arial" panose="020B0604020202020204" pitchFamily="34" charset="0"/>
                <a:cs typeface="Arial" panose="020B0604020202020204" pitchFamily="34" charset="0"/>
              </a:rPr>
              <a:t>Population Data Source: MICA. Population pulled 2/4/2025. Missouri’s population was estimated at 6,177,957 in 2022.</a:t>
            </a:r>
          </a:p>
          <a:p>
            <a:pPr fontAlgn="base"/>
            <a:r>
              <a:rPr lang="en-US" sz="2400" b="1" dirty="0">
                <a:solidFill>
                  <a:schemeClr val="bg2"/>
                </a:solidFill>
                <a:latin typeface="Arial" panose="020B0604020202020204" pitchFamily="34" charset="0"/>
                <a:cs typeface="Arial" panose="020B0604020202020204" pitchFamily="34" charset="0"/>
              </a:rPr>
              <a:t>Hepatitis B (HBV)</a:t>
            </a:r>
          </a:p>
          <a:p>
            <a:pPr marL="285750" indent="-285750" fontAlgn="base">
              <a:buFont typeface="Arial" panose="020B0604020202020204" pitchFamily="34" charset="0"/>
              <a:buChar char="•"/>
            </a:pPr>
            <a:r>
              <a:rPr lang="en-US" sz="2400" dirty="0">
                <a:solidFill>
                  <a:schemeClr val="bg2"/>
                </a:solidFill>
                <a:latin typeface="Arial" panose="020B0604020202020204" pitchFamily="34" charset="0"/>
                <a:cs typeface="Arial" panose="020B0604020202020204" pitchFamily="34" charset="0"/>
              </a:rPr>
              <a:t>  </a:t>
            </a:r>
            <a:r>
              <a:rPr lang="en-US" sz="2400" dirty="0">
                <a:hlinkClick r:id="rId4"/>
              </a:rPr>
              <a:t>Hepatitis B, acute (historical version) 2012 Case Definition | CDC</a:t>
            </a:r>
            <a:endParaRPr lang="en-US" sz="2400" dirty="0"/>
          </a:p>
          <a:p>
            <a:pPr marL="285750" indent="-285750" fontAlgn="base">
              <a:buFont typeface="Arial" panose="020B0604020202020204" pitchFamily="34" charset="0"/>
              <a:buChar char="•"/>
            </a:pPr>
            <a:r>
              <a:rPr lang="en-US" sz="2400" dirty="0">
                <a:solidFill>
                  <a:schemeClr val="bg2"/>
                </a:solidFill>
                <a:latin typeface="Arial" panose="020B0604020202020204" pitchFamily="34" charset="0"/>
                <a:cs typeface="Arial" panose="020B0604020202020204" pitchFamily="34" charset="0"/>
              </a:rPr>
              <a:t>  </a:t>
            </a:r>
            <a:r>
              <a:rPr lang="en-US" sz="2400" dirty="0">
                <a:hlinkClick r:id="rId5"/>
              </a:rPr>
              <a:t>Hepatitis B, chronic (historical version) 2012 Case Definition | CDC</a:t>
            </a:r>
            <a:endParaRPr lang="en-US" sz="2400" dirty="0"/>
          </a:p>
          <a:p>
            <a:pPr marL="285750" indent="-285750" fontAlgn="base">
              <a:buFont typeface="Arial" panose="020B0604020202020204" pitchFamily="34" charset="0"/>
              <a:buChar char="•"/>
            </a:pPr>
            <a:r>
              <a:rPr lang="en-US" sz="2400" dirty="0">
                <a:solidFill>
                  <a:schemeClr val="bg2"/>
                </a:solidFill>
                <a:latin typeface="Arial" panose="020B0604020202020204" pitchFamily="34" charset="0"/>
                <a:cs typeface="Arial" panose="020B0604020202020204" pitchFamily="34" charset="0"/>
              </a:rPr>
              <a:t>  </a:t>
            </a:r>
            <a:r>
              <a:rPr lang="en-US" sz="2400" dirty="0">
                <a:hlinkClick r:id="rId6"/>
              </a:rPr>
              <a:t>Hepatitis B, Perinatal Infection 2017 Case Definition | CDC</a:t>
            </a:r>
            <a:endParaRPr lang="en-US" sz="2400" dirty="0"/>
          </a:p>
          <a:p>
            <a:pPr marL="285750" indent="-285750" fontAlgn="base">
              <a:buFont typeface="Arial" panose="020B0604020202020204" pitchFamily="34" charset="0"/>
              <a:buChar char="•"/>
            </a:pPr>
            <a:r>
              <a:rPr lang="en-US" sz="2400" dirty="0">
                <a:solidFill>
                  <a:schemeClr val="bg2"/>
                </a:solidFill>
                <a:latin typeface="Arial" panose="020B0604020202020204" pitchFamily="34" charset="0"/>
                <a:cs typeface="Arial" panose="020B0604020202020204" pitchFamily="34" charset="0"/>
              </a:rPr>
              <a:t>  </a:t>
            </a:r>
            <a:r>
              <a:rPr lang="en-US" sz="2400" dirty="0">
                <a:hlinkClick r:id="rId7"/>
              </a:rPr>
              <a:t>Figure 2.2 – Acute Hepatitis B: Case Rates by Jurisdiction | 2023 Hepatitis Surveillance | CDC</a:t>
            </a:r>
            <a:endParaRPr lang="en-US" sz="2400" dirty="0"/>
          </a:p>
          <a:p>
            <a:pPr marL="285750" indent="-285750" fontAlgn="base">
              <a:buFont typeface="Arial" panose="020B0604020202020204" pitchFamily="34" charset="0"/>
              <a:buChar char="•"/>
            </a:pPr>
            <a:r>
              <a:rPr lang="en-US" sz="2400" dirty="0">
                <a:solidFill>
                  <a:schemeClr val="bg2"/>
                </a:solidFill>
                <a:latin typeface="Arial" panose="020B0604020202020204" pitchFamily="34" charset="0"/>
                <a:cs typeface="Arial" panose="020B0604020202020204" pitchFamily="34" charset="0"/>
              </a:rPr>
              <a:t>  </a:t>
            </a:r>
            <a:r>
              <a:rPr lang="en-US" sz="2400" dirty="0">
                <a:hlinkClick r:id="rId8"/>
              </a:rPr>
              <a:t>Table 2.5 – Chronic Hepatitis B: Case Rates by Jurisdiction | 2023 Hepatitis Surveillance | CDC</a:t>
            </a:r>
            <a:r>
              <a:rPr lang="en-US" sz="2400" dirty="0"/>
              <a:t>  </a:t>
            </a:r>
            <a:endParaRPr lang="en-US" sz="2400" dirty="0">
              <a:solidFill>
                <a:schemeClr val="bg2"/>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8BE7472B-91AE-3664-A7C1-E52CC66440D2}"/>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10794081" y="629556"/>
            <a:ext cx="614390" cy="614390"/>
          </a:xfrm>
          <a:prstGeom prst="rect">
            <a:avLst/>
          </a:prstGeom>
        </p:spPr>
      </p:pic>
      <p:sp>
        <p:nvSpPr>
          <p:cNvPr id="2" name="Rectangle 1">
            <a:extLst>
              <a:ext uri="{FF2B5EF4-FFF2-40B4-BE49-F238E27FC236}">
                <a16:creationId xmlns:a16="http://schemas.microsoft.com/office/drawing/2014/main" id="{8CC60983-D4F8-2D2C-37EA-CB324B277F20}"/>
              </a:ext>
              <a:ext uri="{C183D7F6-B498-43B3-948B-1728B52AA6E4}">
                <adec:decorative xmlns:adec="http://schemas.microsoft.com/office/drawing/2017/decorative" val="1"/>
              </a:ext>
            </a:extLst>
          </p:cNvPr>
          <p:cNvSpPr/>
          <p:nvPr/>
        </p:nvSpPr>
        <p:spPr>
          <a:xfrm>
            <a:off x="0" y="6743700"/>
            <a:ext cx="12192000" cy="123177"/>
          </a:xfrm>
          <a:prstGeom prst="rect">
            <a:avLst/>
          </a:prstGeom>
          <a:gradFill flip="none" rotWithShape="1">
            <a:gsLst>
              <a:gs pos="100000">
                <a:schemeClr val="accent1"/>
              </a:gs>
              <a:gs pos="50000">
                <a:schemeClr val="accent3"/>
              </a:gs>
              <a:gs pos="0">
                <a:schemeClr val="accent1"/>
              </a:gs>
            </a:gsLst>
            <a:lin ang="6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Tree>
    <p:extLst>
      <p:ext uri="{BB962C8B-B14F-4D97-AF65-F5344CB8AC3E}">
        <p14:creationId xmlns:p14="http://schemas.microsoft.com/office/powerpoint/2010/main" val="105633529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D43B51-CEE4-87FE-8B6E-F7D570E8D348}"/>
            </a:ext>
          </a:extLst>
        </p:cNvPr>
        <p:cNvGrpSpPr/>
        <p:nvPr/>
      </p:nvGrpSpPr>
      <p:grpSpPr>
        <a:xfrm>
          <a:off x="0" y="0"/>
          <a:ext cx="0" cy="0"/>
          <a:chOff x="0" y="0"/>
          <a:chExt cx="0" cy="0"/>
        </a:xfrm>
      </p:grpSpPr>
      <p:sp>
        <p:nvSpPr>
          <p:cNvPr id="6" name="Title 1" descr="Slide 49 title - Resources page 2&#10;">
            <a:extLst>
              <a:ext uri="{FF2B5EF4-FFF2-40B4-BE49-F238E27FC236}">
                <a16:creationId xmlns:a16="http://schemas.microsoft.com/office/drawing/2014/main" id="{2D2361D3-E9DC-B9FD-BCD7-39BD859F2C00}"/>
              </a:ext>
            </a:extLst>
          </p:cNvPr>
          <p:cNvSpPr txBox="1">
            <a:spLocks noGrp="1"/>
          </p:cNvSpPr>
          <p:nvPr>
            <p:ph type="title"/>
          </p:nvPr>
        </p:nvSpPr>
        <p:spPr>
          <a:xfrm>
            <a:off x="209006" y="529553"/>
            <a:ext cx="5538651" cy="67786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dirty="0">
                <a:ln>
                  <a:noFill/>
                </a:ln>
                <a:solidFill>
                  <a:schemeClr val="bg2"/>
                </a:solidFill>
                <a:effectLst/>
                <a:uLnTx/>
                <a:uFillTx/>
                <a:latin typeface="Arial Black" panose="020B0A04020102020204" pitchFamily="34" charset="0"/>
                <a:ea typeface="+mj-ea"/>
                <a:cs typeface="+mj-cs"/>
              </a:rPr>
              <a:t>Resources – page 2</a:t>
            </a:r>
          </a:p>
        </p:txBody>
      </p:sp>
      <p:sp>
        <p:nvSpPr>
          <p:cNvPr id="11" name="TextBox 3" descr="Slide 49 list:&#10;Hepatitis C (HCV) Sources:&#10;-  Hepatitis C, Acute 2020 Case Definition | CDC&#10; - Hepatitis C, Chronic 2020 Case Definition | CDC&#10; - Figure 3.2 – Acute Hepatitis C: Case Rates by Jurisdiction | 2023 Hepatitis Surveillance | CDC  &#10; -Table 3.5 – Chronic Hepatitis C: Case Rates by Jurisdiction | 2023 Hepatitis Surveillance | CDC&#10;  &#10;Latest Revision 9/10/2025 2:00pm&#10;&#10;">
            <a:extLst>
              <a:ext uri="{FF2B5EF4-FFF2-40B4-BE49-F238E27FC236}">
                <a16:creationId xmlns:a16="http://schemas.microsoft.com/office/drawing/2014/main" id="{E8CF4626-E64F-AE10-7E99-BFAE16262D38}"/>
              </a:ext>
            </a:extLst>
          </p:cNvPr>
          <p:cNvSpPr txBox="1"/>
          <p:nvPr/>
        </p:nvSpPr>
        <p:spPr>
          <a:xfrm>
            <a:off x="209006" y="1056428"/>
            <a:ext cx="11773988" cy="378565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endParaRPr lang="en-US" sz="2400" b="1" dirty="0">
              <a:solidFill>
                <a:schemeClr val="bg2"/>
              </a:solidFill>
              <a:latin typeface="Arial" panose="020B0604020202020204" pitchFamily="34" charset="0"/>
              <a:cs typeface="Arial" panose="020B0604020202020204" pitchFamily="34" charset="0"/>
            </a:endParaRPr>
          </a:p>
          <a:p>
            <a:pPr fontAlgn="base"/>
            <a:r>
              <a:rPr lang="en-US" sz="2400" b="1" dirty="0">
                <a:solidFill>
                  <a:schemeClr val="bg2"/>
                </a:solidFill>
                <a:latin typeface="Arial" panose="020B0604020202020204" pitchFamily="34" charset="0"/>
                <a:cs typeface="Arial" panose="020B0604020202020204" pitchFamily="34" charset="0"/>
              </a:rPr>
              <a:t>Hepatitis C (HCV)</a:t>
            </a:r>
          </a:p>
          <a:p>
            <a:pPr marL="285750" indent="-285750" fontAlgn="base">
              <a:buFont typeface="Arial" panose="020B0604020202020204" pitchFamily="34" charset="0"/>
              <a:buChar char="•"/>
            </a:pPr>
            <a:r>
              <a:rPr lang="en-US" sz="2400" dirty="0">
                <a:solidFill>
                  <a:schemeClr val="bg2"/>
                </a:solidFill>
                <a:latin typeface="Arial" panose="020B0604020202020204" pitchFamily="34" charset="0"/>
                <a:cs typeface="Arial" panose="020B0604020202020204" pitchFamily="34" charset="0"/>
              </a:rPr>
              <a:t>  </a:t>
            </a:r>
            <a:r>
              <a:rPr lang="en-US" sz="2400" dirty="0">
                <a:hlinkClick r:id="rId3"/>
              </a:rPr>
              <a:t>Hepatitis C, Acute 2020 Case Definition | CDC</a:t>
            </a:r>
            <a:endParaRPr lang="en-US" sz="2400" dirty="0"/>
          </a:p>
          <a:p>
            <a:pPr marL="285750" indent="-285750" fontAlgn="base">
              <a:buFont typeface="Arial" panose="020B0604020202020204" pitchFamily="34" charset="0"/>
              <a:buChar char="•"/>
            </a:pPr>
            <a:r>
              <a:rPr lang="en-US" sz="2400" dirty="0">
                <a:solidFill>
                  <a:schemeClr val="bg2"/>
                </a:solidFill>
                <a:latin typeface="Arial" panose="020B0604020202020204" pitchFamily="34" charset="0"/>
                <a:cs typeface="Arial" panose="020B0604020202020204" pitchFamily="34" charset="0"/>
              </a:rPr>
              <a:t>  </a:t>
            </a:r>
            <a:r>
              <a:rPr lang="en-US" sz="2400" dirty="0">
                <a:hlinkClick r:id="rId4"/>
              </a:rPr>
              <a:t>Hepatitis C, Chronic 2020 Case Definition | CDC</a:t>
            </a:r>
            <a:endParaRPr lang="en-US" sz="2400" dirty="0"/>
          </a:p>
          <a:p>
            <a:pPr marL="285750" indent="-285750" fontAlgn="base">
              <a:buFont typeface="Arial" panose="020B0604020202020204" pitchFamily="34" charset="0"/>
              <a:buChar char="•"/>
            </a:pPr>
            <a:r>
              <a:rPr lang="en-US" sz="2400" dirty="0">
                <a:solidFill>
                  <a:schemeClr val="bg2"/>
                </a:solidFill>
                <a:latin typeface="Arial" panose="020B0604020202020204" pitchFamily="34" charset="0"/>
                <a:cs typeface="Arial" panose="020B0604020202020204" pitchFamily="34" charset="0"/>
              </a:rPr>
              <a:t>  </a:t>
            </a:r>
            <a:r>
              <a:rPr lang="en-US" sz="2400" dirty="0">
                <a:hlinkClick r:id="rId5"/>
              </a:rPr>
              <a:t>Figure 3.2 – Acute Hepatitis C: Case Rates by Jurisdiction | 2023 Hepatitis Surveillance | CDC</a:t>
            </a:r>
            <a:r>
              <a:rPr lang="en-US" sz="2400" dirty="0"/>
              <a:t>  </a:t>
            </a:r>
          </a:p>
          <a:p>
            <a:pPr marL="285750" indent="-285750" fontAlgn="base">
              <a:buFont typeface="Arial" panose="020B0604020202020204" pitchFamily="34" charset="0"/>
              <a:buChar char="•"/>
            </a:pPr>
            <a:r>
              <a:rPr lang="en-US" sz="2400" dirty="0">
                <a:solidFill>
                  <a:schemeClr val="bg2"/>
                </a:solidFill>
                <a:latin typeface="Arial" panose="020B0604020202020204" pitchFamily="34" charset="0"/>
                <a:cs typeface="Arial" panose="020B0604020202020204" pitchFamily="34" charset="0"/>
              </a:rPr>
              <a:t> </a:t>
            </a:r>
            <a:r>
              <a:rPr lang="en-US" sz="2400" dirty="0">
                <a:hlinkClick r:id="rId6"/>
              </a:rPr>
              <a:t>Table 3.5 – Chronic Hepatitis C: Case Rates by Jurisdiction | 2023 Hepatitis Surveillance | CDC</a:t>
            </a:r>
            <a:endParaRPr lang="en-US" sz="2400" dirty="0"/>
          </a:p>
          <a:p>
            <a:pPr marL="285750" indent="-285750" fontAlgn="base">
              <a:buFont typeface="Arial" panose="020B0604020202020204" pitchFamily="34" charset="0"/>
              <a:buChar char="•"/>
            </a:pPr>
            <a:r>
              <a:rPr lang="en-US" sz="2400" dirty="0">
                <a:solidFill>
                  <a:schemeClr val="bg2"/>
                </a:solidFill>
                <a:latin typeface="Arial" panose="020B0604020202020204" pitchFamily="34" charset="0"/>
                <a:cs typeface="Arial" panose="020B0604020202020204" pitchFamily="34" charset="0"/>
              </a:rPr>
              <a:t>  Latest Revision 10/06/2025 3:20pm</a:t>
            </a:r>
            <a:endParaRPr lang="en-US" sz="2400" dirty="0"/>
          </a:p>
          <a:p>
            <a:pPr marL="285750" indent="-285750" fontAlgn="base">
              <a:buFont typeface="Arial" panose="020B0604020202020204" pitchFamily="34" charset="0"/>
              <a:buChar char="•"/>
            </a:pPr>
            <a:endParaRPr lang="en-US" sz="2400" dirty="0"/>
          </a:p>
        </p:txBody>
      </p:sp>
      <p:pic>
        <p:nvPicPr>
          <p:cNvPr id="4" name="Picture 3">
            <a:extLst>
              <a:ext uri="{FF2B5EF4-FFF2-40B4-BE49-F238E27FC236}">
                <a16:creationId xmlns:a16="http://schemas.microsoft.com/office/drawing/2014/main" id="{CD57E3C5-A842-5776-AEF8-44901DC3FBA2}"/>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10794081" y="629556"/>
            <a:ext cx="614390" cy="614390"/>
          </a:xfrm>
          <a:prstGeom prst="rect">
            <a:avLst/>
          </a:prstGeom>
        </p:spPr>
      </p:pic>
      <p:sp>
        <p:nvSpPr>
          <p:cNvPr id="2" name="Rectangle 1">
            <a:extLst>
              <a:ext uri="{FF2B5EF4-FFF2-40B4-BE49-F238E27FC236}">
                <a16:creationId xmlns:a16="http://schemas.microsoft.com/office/drawing/2014/main" id="{E8CC11ED-A03A-AF85-36D0-BED144636402}"/>
              </a:ext>
              <a:ext uri="{C183D7F6-B498-43B3-948B-1728B52AA6E4}">
                <adec:decorative xmlns:adec="http://schemas.microsoft.com/office/drawing/2017/decorative" val="1"/>
              </a:ext>
            </a:extLst>
          </p:cNvPr>
          <p:cNvSpPr/>
          <p:nvPr/>
        </p:nvSpPr>
        <p:spPr>
          <a:xfrm>
            <a:off x="0" y="6743700"/>
            <a:ext cx="12192000" cy="123177"/>
          </a:xfrm>
          <a:prstGeom prst="rect">
            <a:avLst/>
          </a:prstGeom>
          <a:gradFill flip="none" rotWithShape="1">
            <a:gsLst>
              <a:gs pos="100000">
                <a:schemeClr val="accent1"/>
              </a:gs>
              <a:gs pos="50000">
                <a:schemeClr val="accent3"/>
              </a:gs>
              <a:gs pos="0">
                <a:schemeClr val="accent1"/>
              </a:gs>
            </a:gsLst>
            <a:lin ang="6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Tree>
    <p:extLst>
      <p:ext uri="{BB962C8B-B14F-4D97-AF65-F5344CB8AC3E}">
        <p14:creationId xmlns:p14="http://schemas.microsoft.com/office/powerpoint/2010/main" val="10450655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100000">
              <a:schemeClr val="accent2"/>
            </a:gs>
            <a:gs pos="57000">
              <a:schemeClr val="tx2"/>
            </a:gs>
          </a:gsLst>
          <a:lin ang="5400000" scaled="0"/>
        </a:gradFill>
        <a:effectLst/>
      </p:bgPr>
    </p:bg>
    <p:spTree>
      <p:nvGrpSpPr>
        <p:cNvPr id="1" name=""/>
        <p:cNvGrpSpPr/>
        <p:nvPr/>
      </p:nvGrpSpPr>
      <p:grpSpPr>
        <a:xfrm>
          <a:off x="0" y="0"/>
          <a:ext cx="0" cy="0"/>
          <a:chOff x="0" y="0"/>
          <a:chExt cx="0" cy="0"/>
        </a:xfrm>
      </p:grpSpPr>
      <p:sp>
        <p:nvSpPr>
          <p:cNvPr id="4" name="Rectangle: Rounded Corners 3" descr="Slide 5: Title: Section 01 Hepatitis B (HBV) title slide">
            <a:extLst>
              <a:ext uri="{FF2B5EF4-FFF2-40B4-BE49-F238E27FC236}">
                <a16:creationId xmlns:a16="http://schemas.microsoft.com/office/drawing/2014/main" id="{1F02E861-1A02-432F-9705-557576817E58}"/>
              </a:ext>
              <a:ext uri="{C183D7F6-B498-43B3-948B-1728B52AA6E4}">
                <adec:decorative xmlns:adec="http://schemas.microsoft.com/office/drawing/2017/decorative" val="0"/>
              </a:ext>
            </a:extLst>
          </p:cNvPr>
          <p:cNvSpPr/>
          <p:nvPr/>
        </p:nvSpPr>
        <p:spPr>
          <a:xfrm>
            <a:off x="1377509" y="1650878"/>
            <a:ext cx="9192996" cy="3556244"/>
          </a:xfrm>
          <a:prstGeom prst="roundRect">
            <a:avLst>
              <a:gd name="adj" fmla="val 50000"/>
            </a:avLst>
          </a:prstGeom>
          <a:solidFill>
            <a:schemeClr val="tx2"/>
          </a:solidFill>
          <a:ln>
            <a:noFill/>
          </a:ln>
          <a:effectLst>
            <a:glow rad="635000">
              <a:schemeClr val="bg1">
                <a:alpha val="1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pic>
        <p:nvPicPr>
          <p:cNvPr id="8" name="Picture Placeholder 7">
            <a:extLst>
              <a:ext uri="{FF2B5EF4-FFF2-40B4-BE49-F238E27FC236}">
                <a16:creationId xmlns:a16="http://schemas.microsoft.com/office/drawing/2014/main" id="{C551BC0B-18E7-E64A-BB64-6EF537B4FEE5}"/>
              </a:ext>
              <a:ext uri="{C183D7F6-B498-43B3-948B-1728B52AA6E4}">
                <adec:decorative xmlns:adec="http://schemas.microsoft.com/office/drawing/2017/decorative" val="1"/>
              </a:ext>
            </a:extLst>
          </p:cNvPr>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rcRect l="-5652" t="-5475" r="-5407" b="-5586"/>
          <a:stretch/>
        </p:blipFill>
        <p:spPr>
          <a:xfrm>
            <a:off x="1621180" y="1851025"/>
            <a:ext cx="3155950" cy="3155950"/>
          </a:xfrm>
          <a:prstGeom prst="ellipse">
            <a:avLst/>
          </a:prstGeom>
          <a:solidFill>
            <a:schemeClr val="bg1"/>
          </a:solidFill>
        </p:spPr>
      </p:pic>
      <p:sp>
        <p:nvSpPr>
          <p:cNvPr id="7" name="Title 5" descr="Slide 5 Title: Hepatitis B (HBV)">
            <a:extLst>
              <a:ext uri="{FF2B5EF4-FFF2-40B4-BE49-F238E27FC236}">
                <a16:creationId xmlns:a16="http://schemas.microsoft.com/office/drawing/2014/main" id="{A0687FC7-1539-2CE0-6DD0-47116726FCDE}"/>
              </a:ext>
            </a:extLst>
          </p:cNvPr>
          <p:cNvSpPr txBox="1">
            <a:spLocks noGrp="1"/>
          </p:cNvSpPr>
          <p:nvPr>
            <p:ph type="title"/>
          </p:nvPr>
        </p:nvSpPr>
        <p:spPr>
          <a:xfrm>
            <a:off x="5020800" y="2801742"/>
            <a:ext cx="5054600" cy="175432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chemeClr val="bg1"/>
                </a:solidFill>
                <a:effectLst/>
                <a:uLnTx/>
                <a:uFillTx/>
                <a:latin typeface="Arial Black" panose="020B0A04020102020204" pitchFamily="34" charset="0"/>
                <a:ea typeface="Open Sans SemiBold" panose="020B0706030804020204" pitchFamily="34" charset="0"/>
                <a:cs typeface="Open Sans SemiBold" panose="020B0706030804020204" pitchFamily="34" charset="0"/>
              </a:rPr>
              <a:t>Hepatitis B</a:t>
            </a:r>
            <a:br>
              <a:rPr kumimoji="0" lang="en-US" sz="5400" b="0" i="0" u="none" strike="noStrike" kern="1200" cap="none" spc="0" normalizeH="0" baseline="0" noProof="0" dirty="0">
                <a:ln>
                  <a:noFill/>
                </a:ln>
                <a:solidFill>
                  <a:schemeClr val="bg1"/>
                </a:solidFill>
                <a:effectLst/>
                <a:uLnTx/>
                <a:uFillTx/>
                <a:latin typeface="Arial Black" panose="020B0A04020102020204" pitchFamily="34" charset="0"/>
                <a:ea typeface="Open Sans SemiBold" panose="020B0706030804020204" pitchFamily="34" charset="0"/>
                <a:cs typeface="Open Sans SemiBold" panose="020B0706030804020204" pitchFamily="34" charset="0"/>
              </a:rPr>
            </a:br>
            <a:r>
              <a:rPr kumimoji="0" lang="en-US" sz="5400" b="0" i="0" u="none" strike="noStrike" kern="1200" cap="none" spc="0" normalizeH="0" baseline="0" noProof="0" dirty="0">
                <a:ln>
                  <a:noFill/>
                </a:ln>
                <a:solidFill>
                  <a:schemeClr val="bg1"/>
                </a:solidFill>
                <a:effectLst/>
                <a:uLnTx/>
                <a:uFillTx/>
                <a:latin typeface="Arial Black" panose="020B0A04020102020204" pitchFamily="34" charset="0"/>
                <a:ea typeface="Open Sans SemiBold" panose="020B0706030804020204" pitchFamily="34" charset="0"/>
                <a:cs typeface="Open Sans SemiBold" panose="020B0706030804020204" pitchFamily="34" charset="0"/>
              </a:rPr>
              <a:t>(HBV)</a:t>
            </a:r>
          </a:p>
        </p:txBody>
      </p:sp>
    </p:spTree>
    <p:extLst>
      <p:ext uri="{BB962C8B-B14F-4D97-AF65-F5344CB8AC3E}">
        <p14:creationId xmlns:p14="http://schemas.microsoft.com/office/powerpoint/2010/main" val="253991934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gradFill rotWithShape="1">
          <a:gsLst>
            <a:gs pos="100000">
              <a:schemeClr val="accent2"/>
            </a:gs>
            <a:gs pos="57000">
              <a:schemeClr val="tx2"/>
            </a:gs>
          </a:gsLst>
          <a:lin ang="5400000" scaled="0"/>
        </a:gradFill>
        <a:effectLst/>
      </p:bgPr>
    </p:bg>
    <p:spTree>
      <p:nvGrpSpPr>
        <p:cNvPr id="1" name=""/>
        <p:cNvGrpSpPr/>
        <p:nvPr/>
      </p:nvGrpSpPr>
      <p:grpSpPr>
        <a:xfrm>
          <a:off x="0" y="0"/>
          <a:ext cx="0" cy="0"/>
          <a:chOff x="0" y="0"/>
          <a:chExt cx="0" cy="0"/>
        </a:xfrm>
      </p:grpSpPr>
      <p:pic>
        <p:nvPicPr>
          <p:cNvPr id="3" name="Picture 2" descr="Slide 50 - Closing slide - Missouri Department of Health and Senior Services.">
            <a:extLst>
              <a:ext uri="{FF2B5EF4-FFF2-40B4-BE49-F238E27FC236}">
                <a16:creationId xmlns:a16="http://schemas.microsoft.com/office/drawing/2014/main" id="{1C1143F1-D386-8572-99C3-24B969DE58EF}"/>
              </a:ext>
              <a:ext uri="{C183D7F6-B498-43B3-948B-1728B52AA6E4}">
                <adec:decorative xmlns:adec="http://schemas.microsoft.com/office/drawing/2017/decorative" val="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543759" y="1246686"/>
            <a:ext cx="8602459" cy="3441149"/>
          </a:xfrm>
          <a:prstGeom prst="rect">
            <a:avLst/>
          </a:prstGeom>
        </p:spPr>
      </p:pic>
      <p:sp>
        <p:nvSpPr>
          <p:cNvPr id="4" name="Title 3" descr="Health.Mo.Gov">
            <a:extLst>
              <a:ext uri="{FF2B5EF4-FFF2-40B4-BE49-F238E27FC236}">
                <a16:creationId xmlns:a16="http://schemas.microsoft.com/office/drawing/2014/main" id="{457A0C80-0671-FDC7-5A54-B7862FB2A9E0}"/>
              </a:ext>
              <a:ext uri="{C183D7F6-B498-43B3-948B-1728B52AA6E4}">
                <adec:decorative xmlns:adec="http://schemas.microsoft.com/office/drawing/2017/decorative" val="0"/>
              </a:ext>
            </a:extLst>
          </p:cNvPr>
          <p:cNvSpPr>
            <a:spLocks noGrp="1"/>
          </p:cNvSpPr>
          <p:nvPr>
            <p:ph type="title" idx="4294967295"/>
          </p:nvPr>
        </p:nvSpPr>
        <p:spPr>
          <a:xfrm>
            <a:off x="3192779" y="5112435"/>
            <a:ext cx="6096000" cy="5232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MY" sz="2800" b="0" i="0" u="none" strike="noStrike" kern="1200" cap="none" spc="0" normalizeH="0" baseline="0" noProof="0" dirty="0" err="1">
                <a:ln>
                  <a:noFill/>
                </a:ln>
                <a:solidFill>
                  <a:schemeClr val="bg1"/>
                </a:solidFill>
                <a:effectLst/>
                <a:uLnTx/>
                <a:uFillTx/>
                <a:latin typeface="Arial Black" panose="020B0A04020102020204" pitchFamily="34" charset="0"/>
                <a:ea typeface="Open Sans Extrabold" panose="020B0906030804020204" pitchFamily="34" charset="0"/>
                <a:cs typeface="Open Sans Extrabold" panose="020B0906030804020204" pitchFamily="34" charset="0"/>
              </a:rPr>
              <a:t>Health.Mo.Gov</a:t>
            </a:r>
            <a:endParaRPr kumimoji="0" lang="en-MY" sz="2800" b="0" i="0" u="none" strike="noStrike" kern="1200" cap="none" spc="0" normalizeH="0" baseline="0" noProof="0" dirty="0">
              <a:ln>
                <a:noFill/>
              </a:ln>
              <a:solidFill>
                <a:schemeClr val="bg1"/>
              </a:solidFill>
              <a:effectLst/>
              <a:uLnTx/>
              <a:uFillTx/>
              <a:latin typeface="Arial Black" panose="020B0A04020102020204" pitchFamily="34" charset="0"/>
              <a:ea typeface="Open Sans Extrabold" panose="020B0906030804020204" pitchFamily="34" charset="0"/>
              <a:cs typeface="Open Sans Extrabold" panose="020B0906030804020204" pitchFamily="34" charset="0"/>
            </a:endParaRPr>
          </a:p>
        </p:txBody>
      </p:sp>
    </p:spTree>
    <p:extLst>
      <p:ext uri="{BB962C8B-B14F-4D97-AF65-F5344CB8AC3E}">
        <p14:creationId xmlns:p14="http://schemas.microsoft.com/office/powerpoint/2010/main" val="41377542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descr="Slide 6 title: Hepatitis B Background">
            <a:extLst>
              <a:ext uri="{FF2B5EF4-FFF2-40B4-BE49-F238E27FC236}">
                <a16:creationId xmlns:a16="http://schemas.microsoft.com/office/drawing/2014/main" id="{76AFCC79-6B53-E1A5-566B-DAF61409C87F}"/>
              </a:ext>
              <a:ext uri="{C183D7F6-B498-43B3-948B-1728B52AA6E4}">
                <adec:decorative xmlns:adec="http://schemas.microsoft.com/office/drawing/2017/decorative" val="0"/>
              </a:ext>
            </a:extLst>
          </p:cNvPr>
          <p:cNvSpPr txBox="1">
            <a:spLocks noGrp="1"/>
          </p:cNvSpPr>
          <p:nvPr>
            <p:ph type="title"/>
          </p:nvPr>
        </p:nvSpPr>
        <p:spPr>
          <a:xfrm>
            <a:off x="2884714" y="408393"/>
            <a:ext cx="6998208" cy="67786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dirty="0">
                <a:ln>
                  <a:noFill/>
                </a:ln>
                <a:solidFill>
                  <a:schemeClr val="bg2"/>
                </a:solidFill>
                <a:effectLst/>
                <a:uLnTx/>
                <a:uFillTx/>
                <a:latin typeface="Arial Black" panose="020B0A04020102020204" pitchFamily="34" charset="0"/>
                <a:ea typeface="+mj-ea"/>
                <a:cs typeface="+mj-cs"/>
              </a:rPr>
              <a:t>Hepatitis B Background</a:t>
            </a:r>
          </a:p>
        </p:txBody>
      </p:sp>
      <p:sp>
        <p:nvSpPr>
          <p:cNvPr id="11" name="TextBox 3" descr="Slide 6 List: &#10;Is a liver disease caused by the hepatitis B virus (HBV).&#10;&#10; Infection can result in acute (short-term) or chronic (long-term) illness.&#10;&#10; HBV can lead to liver damage, scarring, or cancer.&#10;&#10; Even if you don’t have symptoms, you can spread HBV through contact with bodily fluids.&#10;&#10; The best way to prevent HBV is by getting vaccinated.&#10;&#10;CDC recommends all adults get tested for hepatitis B.&#10;"/>
          <p:cNvSpPr txBox="1"/>
          <p:nvPr/>
        </p:nvSpPr>
        <p:spPr>
          <a:xfrm>
            <a:off x="585216" y="1473616"/>
            <a:ext cx="11106340" cy="489364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fontAlgn="base">
              <a:buFont typeface="Wingdings" panose="05000000000000000000" pitchFamily="2" charset="2"/>
              <a:buChar char="Ø"/>
            </a:pPr>
            <a:r>
              <a:rPr lang="en-US" sz="2400" dirty="0">
                <a:solidFill>
                  <a:schemeClr val="bg2"/>
                </a:solidFill>
                <a:latin typeface="Arial" panose="020B0604020202020204" pitchFamily="34" charset="0"/>
                <a:cs typeface="Arial" panose="020B0604020202020204" pitchFamily="34" charset="0"/>
              </a:rPr>
              <a:t> Is a liver disease caused by the hepatitis B virus (HBV).</a:t>
            </a:r>
          </a:p>
          <a:p>
            <a:pPr marL="342900" indent="-342900" fontAlgn="base">
              <a:buFont typeface="Wingdings" panose="05000000000000000000" pitchFamily="2" charset="2"/>
              <a:buChar char="Ø"/>
            </a:pPr>
            <a:endParaRPr lang="en-US" sz="2400" dirty="0">
              <a:solidFill>
                <a:schemeClr val="bg2"/>
              </a:solidFill>
              <a:latin typeface="Arial" panose="020B0604020202020204" pitchFamily="34" charset="0"/>
              <a:cs typeface="Arial" panose="020B0604020202020204" pitchFamily="34" charset="0"/>
            </a:endParaRPr>
          </a:p>
          <a:p>
            <a:pPr marL="342900" indent="-342900" fontAlgn="base">
              <a:buFont typeface="Wingdings" panose="05000000000000000000" pitchFamily="2" charset="2"/>
              <a:buChar char="Ø"/>
            </a:pPr>
            <a:r>
              <a:rPr lang="en-US" sz="2400" dirty="0">
                <a:solidFill>
                  <a:schemeClr val="bg2"/>
                </a:solidFill>
                <a:latin typeface="Arial" panose="020B0604020202020204" pitchFamily="34" charset="0"/>
                <a:cs typeface="Arial" panose="020B0604020202020204" pitchFamily="34" charset="0"/>
              </a:rPr>
              <a:t> Infection can result in acute (short-term) or chronic (long-term) illness.</a:t>
            </a:r>
          </a:p>
          <a:p>
            <a:pPr marL="342900" indent="-342900" fontAlgn="base">
              <a:buFont typeface="Wingdings" panose="05000000000000000000" pitchFamily="2" charset="2"/>
              <a:buChar char="Ø"/>
            </a:pPr>
            <a:endParaRPr lang="en-US" sz="2400" dirty="0">
              <a:solidFill>
                <a:schemeClr val="bg2"/>
              </a:solidFill>
              <a:latin typeface="Arial" panose="020B0604020202020204" pitchFamily="34" charset="0"/>
              <a:cs typeface="Arial" panose="020B0604020202020204" pitchFamily="34" charset="0"/>
            </a:endParaRPr>
          </a:p>
          <a:p>
            <a:pPr marL="342900" indent="-342900" fontAlgn="base">
              <a:buFont typeface="Wingdings" panose="05000000000000000000" pitchFamily="2" charset="2"/>
              <a:buChar char="Ø"/>
            </a:pPr>
            <a:r>
              <a:rPr lang="en-US" sz="2400" dirty="0">
                <a:solidFill>
                  <a:schemeClr val="bg2"/>
                </a:solidFill>
                <a:latin typeface="Arial" panose="020B0604020202020204" pitchFamily="34" charset="0"/>
                <a:cs typeface="Arial" panose="020B0604020202020204" pitchFamily="34" charset="0"/>
              </a:rPr>
              <a:t> HBV can lead to liver damage, scarring, or cancer.</a:t>
            </a:r>
          </a:p>
          <a:p>
            <a:pPr marL="342900" indent="-342900" fontAlgn="base">
              <a:buFont typeface="Wingdings" panose="05000000000000000000" pitchFamily="2" charset="2"/>
              <a:buChar char="Ø"/>
            </a:pPr>
            <a:endParaRPr lang="en-US" sz="2400" dirty="0">
              <a:solidFill>
                <a:schemeClr val="bg2"/>
              </a:solidFill>
              <a:latin typeface="Arial" panose="020B0604020202020204" pitchFamily="34" charset="0"/>
              <a:cs typeface="Arial" panose="020B0604020202020204" pitchFamily="34" charset="0"/>
            </a:endParaRPr>
          </a:p>
          <a:p>
            <a:pPr marL="342900" indent="-342900" fontAlgn="base">
              <a:buFont typeface="Wingdings" panose="05000000000000000000" pitchFamily="2" charset="2"/>
              <a:buChar char="Ø"/>
            </a:pPr>
            <a:r>
              <a:rPr lang="en-US" sz="2400" dirty="0">
                <a:solidFill>
                  <a:schemeClr val="bg2"/>
                </a:solidFill>
                <a:latin typeface="Arial" panose="020B0604020202020204" pitchFamily="34" charset="0"/>
                <a:cs typeface="Arial" panose="020B0604020202020204" pitchFamily="34" charset="0"/>
              </a:rPr>
              <a:t> Even if you don’t have symptoms, you can spread HBV through contact with bodily fluids.</a:t>
            </a:r>
          </a:p>
          <a:p>
            <a:pPr marL="342900" indent="-342900" fontAlgn="base">
              <a:buFont typeface="Wingdings" panose="05000000000000000000" pitchFamily="2" charset="2"/>
              <a:buChar char="Ø"/>
            </a:pPr>
            <a:endParaRPr lang="en-US" sz="2400" dirty="0">
              <a:solidFill>
                <a:schemeClr val="bg2"/>
              </a:solidFill>
              <a:latin typeface="Arial" panose="020B0604020202020204" pitchFamily="34" charset="0"/>
              <a:cs typeface="Arial" panose="020B0604020202020204" pitchFamily="34" charset="0"/>
            </a:endParaRPr>
          </a:p>
          <a:p>
            <a:pPr marL="342900" indent="-342900" fontAlgn="base">
              <a:buFont typeface="Wingdings" panose="05000000000000000000" pitchFamily="2" charset="2"/>
              <a:buChar char="Ø"/>
            </a:pPr>
            <a:r>
              <a:rPr lang="en-US" sz="2400" dirty="0">
                <a:solidFill>
                  <a:schemeClr val="bg2"/>
                </a:solidFill>
                <a:latin typeface="Arial" panose="020B0604020202020204" pitchFamily="34" charset="0"/>
                <a:cs typeface="Arial" panose="020B0604020202020204" pitchFamily="34" charset="0"/>
              </a:rPr>
              <a:t> The best way to prevent HBV is by getting vaccinated.</a:t>
            </a:r>
          </a:p>
          <a:p>
            <a:pPr marL="342900" indent="-342900" fontAlgn="base">
              <a:buFont typeface="Wingdings" panose="05000000000000000000" pitchFamily="2" charset="2"/>
              <a:buChar char="Ø"/>
            </a:pPr>
            <a:endParaRPr lang="en-US" sz="2400" dirty="0">
              <a:solidFill>
                <a:schemeClr val="bg2"/>
              </a:solidFill>
              <a:latin typeface="Arial" panose="020B0604020202020204" pitchFamily="34" charset="0"/>
              <a:cs typeface="Arial" panose="020B0604020202020204" pitchFamily="34" charset="0"/>
            </a:endParaRPr>
          </a:p>
          <a:p>
            <a:pPr marL="342900" indent="-342900" fontAlgn="base">
              <a:buFont typeface="Wingdings" panose="05000000000000000000" pitchFamily="2" charset="2"/>
              <a:buChar char="Ø"/>
            </a:pPr>
            <a:r>
              <a:rPr lang="en-US" sz="2400" dirty="0">
                <a:solidFill>
                  <a:schemeClr val="bg2"/>
                </a:solidFill>
                <a:latin typeface="Arial" panose="020B0604020202020204" pitchFamily="34" charset="0"/>
                <a:cs typeface="Arial" panose="020B0604020202020204" pitchFamily="34" charset="0"/>
              </a:rPr>
              <a:t>CDC recommends all adults get tested for hepatitis B. </a:t>
            </a:r>
          </a:p>
          <a:p>
            <a:pPr fontAlgn="base"/>
            <a:r>
              <a:rPr lang="en-US" sz="2400" dirty="0">
                <a:solidFill>
                  <a:schemeClr val="bg2"/>
                </a:solidFill>
                <a:latin typeface="Arial" panose="020B0604020202020204" pitchFamily="34" charset="0"/>
                <a:cs typeface="Arial" panose="020B0604020202020204" pitchFamily="34" charset="0"/>
              </a:rPr>
              <a:t>                                             </a:t>
            </a:r>
          </a:p>
        </p:txBody>
      </p:sp>
      <p:pic>
        <p:nvPicPr>
          <p:cNvPr id="4" name="Picture 3">
            <a:extLst>
              <a:ext uri="{FF2B5EF4-FFF2-40B4-BE49-F238E27FC236}">
                <a16:creationId xmlns:a16="http://schemas.microsoft.com/office/drawing/2014/main" id="{EF530732-C114-5909-2298-24503B4E84D8}"/>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794081" y="629556"/>
            <a:ext cx="614390" cy="614390"/>
          </a:xfrm>
          <a:prstGeom prst="rect">
            <a:avLst/>
          </a:prstGeom>
        </p:spPr>
      </p:pic>
      <p:sp>
        <p:nvSpPr>
          <p:cNvPr id="2" name="Rectangle 1">
            <a:extLst>
              <a:ext uri="{FF2B5EF4-FFF2-40B4-BE49-F238E27FC236}">
                <a16:creationId xmlns:a16="http://schemas.microsoft.com/office/drawing/2014/main" id="{EF77114F-9293-B208-4E28-CA828EFA1ABA}"/>
              </a:ext>
              <a:ext uri="{C183D7F6-B498-43B3-948B-1728B52AA6E4}">
                <adec:decorative xmlns:adec="http://schemas.microsoft.com/office/drawing/2017/decorative" val="1"/>
              </a:ext>
            </a:extLst>
          </p:cNvPr>
          <p:cNvSpPr/>
          <p:nvPr/>
        </p:nvSpPr>
        <p:spPr>
          <a:xfrm>
            <a:off x="0" y="6743700"/>
            <a:ext cx="12192000" cy="123177"/>
          </a:xfrm>
          <a:prstGeom prst="rect">
            <a:avLst/>
          </a:prstGeom>
          <a:gradFill flip="none" rotWithShape="1">
            <a:gsLst>
              <a:gs pos="100000">
                <a:schemeClr val="accent1"/>
              </a:gs>
              <a:gs pos="50000">
                <a:schemeClr val="accent3"/>
              </a:gs>
              <a:gs pos="0">
                <a:schemeClr val="accent1"/>
              </a:gs>
            </a:gsLst>
            <a:lin ang="6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Tree>
    <p:extLst>
      <p:ext uri="{BB962C8B-B14F-4D97-AF65-F5344CB8AC3E}">
        <p14:creationId xmlns:p14="http://schemas.microsoft.com/office/powerpoint/2010/main" val="26802194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46D4119-8D9B-A4BE-B8F7-0203CCFCBFDE}"/>
              </a:ext>
              <a:ext uri="{C183D7F6-B498-43B3-948B-1728B52AA6E4}">
                <adec:decorative xmlns:adec="http://schemas.microsoft.com/office/drawing/2017/decorative" val="1"/>
              </a:ext>
            </a:extLst>
          </p:cNvPr>
          <p:cNvSpPr/>
          <p:nvPr/>
        </p:nvSpPr>
        <p:spPr>
          <a:xfrm>
            <a:off x="508000" y="234209"/>
            <a:ext cx="11176000" cy="6389582"/>
          </a:xfrm>
          <a:prstGeom prst="rect">
            <a:avLst/>
          </a:prstGeom>
          <a:solidFill>
            <a:schemeClr val="bg1"/>
          </a:solidFill>
          <a:ln>
            <a:noFill/>
          </a:ln>
          <a:effectLst>
            <a:outerShdw blurRad="381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srgbClr val="FFFFFF"/>
              </a:solidFill>
              <a:effectLst/>
              <a:uLnTx/>
              <a:uFillTx/>
              <a:latin typeface="Open Sans Light"/>
              <a:ea typeface="+mn-ea"/>
              <a:cs typeface="+mn-cs"/>
            </a:endParaRPr>
          </a:p>
        </p:txBody>
      </p:sp>
      <p:sp>
        <p:nvSpPr>
          <p:cNvPr id="4" name="Title 1" descr="Slide 7 title: Rates of Newly Reported HBV Cases&#10;&#10;The rate of acute HBV in Missouri in 2023 was 0.3 per 100,000 population. For the U.S. it was 0.7 per 100,000 population.&#10;&#10;The rate of chronic HBV in Missouri was 6 per 100,000 population compared with the   U.S. rate of 6.1 per 100,000 population.">
            <a:extLst>
              <a:ext uri="{FF2B5EF4-FFF2-40B4-BE49-F238E27FC236}">
                <a16:creationId xmlns:a16="http://schemas.microsoft.com/office/drawing/2014/main" id="{7E028280-BFAB-9A5C-47A0-8F4073A7551F}"/>
              </a:ext>
            </a:extLst>
          </p:cNvPr>
          <p:cNvSpPr txBox="1">
            <a:spLocks noGrp="1"/>
          </p:cNvSpPr>
          <p:nvPr>
            <p:ph type="title"/>
          </p:nvPr>
        </p:nvSpPr>
        <p:spPr>
          <a:xfrm>
            <a:off x="508000" y="234209"/>
            <a:ext cx="11176000" cy="1009319"/>
          </a:xfrm>
          <a:prstGeom prst="rect">
            <a:avLst/>
          </a:prstGeom>
          <a:solidFill>
            <a:schemeClr val="accent3"/>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defRPr/>
            </a:pPr>
            <a:r>
              <a:rPr lang="en-US" sz="3600" dirty="0">
                <a:latin typeface="Arial Black" panose="020B0A04020102020204" pitchFamily="34" charset="0"/>
              </a:rPr>
              <a:t>Rates of Newly Reported HBV Cases</a:t>
            </a:r>
            <a:endParaRPr kumimoji="0" lang="en-US" sz="3600" b="0" i="0" u="none" strike="noStrike" kern="1200" cap="none" spc="0" normalizeH="0" baseline="0" noProof="0" dirty="0">
              <a:ln>
                <a:noFill/>
              </a:ln>
              <a:solidFill>
                <a:schemeClr val="tx1"/>
              </a:solidFill>
              <a:effectLst/>
              <a:uLnTx/>
              <a:uFillTx/>
              <a:latin typeface="Arial Black" panose="020B0A04020102020204" pitchFamily="34" charset="0"/>
              <a:ea typeface="+mj-ea"/>
              <a:cs typeface="+mj-cs"/>
            </a:endParaRPr>
          </a:p>
        </p:txBody>
      </p:sp>
      <p:sp>
        <p:nvSpPr>
          <p:cNvPr id="5" name="Subtitle 2" descr="Slide 27 subtitle: Missouri vs US, 2023">
            <a:extLst>
              <a:ext uri="{FF2B5EF4-FFF2-40B4-BE49-F238E27FC236}">
                <a16:creationId xmlns:a16="http://schemas.microsoft.com/office/drawing/2014/main" id="{47F5BA42-1C9E-BBFE-2B4B-2F5895997526}"/>
              </a:ext>
            </a:extLst>
          </p:cNvPr>
          <p:cNvSpPr txBox="1">
            <a:spLocks/>
          </p:cNvSpPr>
          <p:nvPr/>
        </p:nvSpPr>
        <p:spPr>
          <a:xfrm>
            <a:off x="1524000" y="784200"/>
            <a:ext cx="9144000" cy="31983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MY" sz="1800" dirty="0">
                <a:latin typeface="Arial" panose="020B0604020202020204" pitchFamily="34" charset="0"/>
                <a:cs typeface="Arial" panose="020B0604020202020204" pitchFamily="34" charset="0"/>
              </a:rPr>
              <a:t>Missouri* vs US, 2023</a:t>
            </a:r>
          </a:p>
        </p:txBody>
      </p:sp>
      <p:pic>
        <p:nvPicPr>
          <p:cNvPr id="15" name="Picture 14">
            <a:extLst>
              <a:ext uri="{FF2B5EF4-FFF2-40B4-BE49-F238E27FC236}">
                <a16:creationId xmlns:a16="http://schemas.microsoft.com/office/drawing/2014/main" id="{4210702D-7454-D0F2-BE6B-229051039969}"/>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00649" y="429699"/>
            <a:ext cx="614390" cy="614390"/>
          </a:xfrm>
          <a:prstGeom prst="rect">
            <a:avLst/>
          </a:prstGeom>
        </p:spPr>
      </p:pic>
      <p:graphicFrame>
        <p:nvGraphicFramePr>
          <p:cNvPr id="11" name="Chart 10" descr="Slide 7 Bar Chart title: Rate per 100,000 population&#10;Mo. Acute HBV 0.3&#10;US Acute HBV 0.7&#10;Mo. Chronic HBV 6.0&#10;US. Chronic HBV 6.1">
            <a:extLst>
              <a:ext uri="{FF2B5EF4-FFF2-40B4-BE49-F238E27FC236}">
                <a16:creationId xmlns:a16="http://schemas.microsoft.com/office/drawing/2014/main" id="{3A9BE0EB-1D55-74AB-1E03-B8549F6A398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510293076"/>
              </p:ext>
            </p:extLst>
          </p:nvPr>
        </p:nvGraphicFramePr>
        <p:xfrm>
          <a:off x="2032000" y="1243529"/>
          <a:ext cx="8128000" cy="3633872"/>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B68FF608-F9FC-F80F-3386-A10FA24E7126}"/>
              </a:ext>
              <a:ext uri="{C183D7F6-B498-43B3-948B-1728B52AA6E4}">
                <adec:decorative xmlns:adec="http://schemas.microsoft.com/office/drawing/2017/decorative" val="1"/>
              </a:ext>
            </a:extLst>
          </p:cNvPr>
          <p:cNvSpPr/>
          <p:nvPr/>
        </p:nvSpPr>
        <p:spPr>
          <a:xfrm>
            <a:off x="0" y="6743700"/>
            <a:ext cx="12192000" cy="123177"/>
          </a:xfrm>
          <a:prstGeom prst="rect">
            <a:avLst/>
          </a:prstGeom>
          <a:gradFill flip="none" rotWithShape="1">
            <a:gsLst>
              <a:gs pos="100000">
                <a:schemeClr val="accent1"/>
              </a:gs>
              <a:gs pos="50000">
                <a:schemeClr val="accent3"/>
              </a:gs>
              <a:gs pos="0">
                <a:schemeClr val="accent1"/>
              </a:gs>
            </a:gsLst>
            <a:lin ang="6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3" name="Subtitle 2" descr="Slide 7 footnote: &#10;*Total confirmed acute and chronic cases reported in Missouri, including those diagnosed in correctional facilities.&#10;U.S. Rate Sources:  Acute rate (O.7): Figure 2.2 – Acute Hepatitis B: Case Rates by Jurisdiction | 2023 Hepatitis Surveillance | CDC, Chronic Rate (6.1) : Table 2.5 – Chronic Hepatitis B: Case Rates by Jurisdiction | 2023 Hepatitis Surveillance | CDC&#10;">
            <a:extLst>
              <a:ext uri="{FF2B5EF4-FFF2-40B4-BE49-F238E27FC236}">
                <a16:creationId xmlns:a16="http://schemas.microsoft.com/office/drawing/2014/main" id="{878A079C-A2B3-3A66-C77D-4C48D57B8BEC}"/>
              </a:ext>
            </a:extLst>
          </p:cNvPr>
          <p:cNvSpPr txBox="1">
            <a:spLocks/>
          </p:cNvSpPr>
          <p:nvPr/>
        </p:nvSpPr>
        <p:spPr>
          <a:xfrm>
            <a:off x="701749" y="4976037"/>
            <a:ext cx="10913290" cy="154911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MY" sz="1800" dirty="0">
                <a:latin typeface="Arial" panose="020B0604020202020204" pitchFamily="34" charset="0"/>
                <a:cs typeface="Arial" panose="020B0604020202020204" pitchFamily="34" charset="0"/>
              </a:rPr>
              <a:t>*Total confirmed acute and chronic cases reported in Missouri, including those diagnosed in correctional facilities.</a:t>
            </a:r>
          </a:p>
          <a:p>
            <a:pPr marL="0" indent="0">
              <a:buNone/>
            </a:pPr>
            <a:r>
              <a:rPr lang="en-MY" sz="1800" dirty="0">
                <a:latin typeface="Arial" panose="020B0604020202020204" pitchFamily="34" charset="0"/>
                <a:cs typeface="Arial" panose="020B0604020202020204" pitchFamily="34" charset="0"/>
              </a:rPr>
              <a:t>U.S. Rate Sources:  Acute rate (O.7): </a:t>
            </a:r>
            <a:r>
              <a:rPr lang="en-US" sz="1800" dirty="0">
                <a:hlinkClick r:id="rId5"/>
              </a:rPr>
              <a:t>Figure 2.2 – Acute Hepatitis B: Case Rates by Jurisdiction | 2023 Hepatitis Surveillance | CDC</a:t>
            </a:r>
            <a:r>
              <a:rPr lang="en-US" sz="1800" dirty="0"/>
              <a:t>, Chronic Rate (6.1) : </a:t>
            </a:r>
            <a:r>
              <a:rPr lang="en-US" sz="1800" dirty="0">
                <a:hlinkClick r:id="rId6"/>
              </a:rPr>
              <a:t>Table 2.5 – Chronic Hepatitis B: Case Rates by Jurisdiction | 2023 Hepatitis Surveillance | CDC</a:t>
            </a:r>
            <a:endParaRPr lang="en-US" sz="1800" dirty="0"/>
          </a:p>
          <a:p>
            <a:pPr marL="0" indent="0">
              <a:buNone/>
            </a:pPr>
            <a:endParaRPr lang="en-MY"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401659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descr="Slide 8: The statewide case counts for HBV decreased in 2020, likely due to the COVID-19 pandemic. Numbers are slowly increasing toward pre-pandemic levels as of 2022. There was a slight decrease in 2023.&#10;">
            <a:extLst>
              <a:ext uri="{FF2B5EF4-FFF2-40B4-BE49-F238E27FC236}">
                <a16:creationId xmlns:a16="http://schemas.microsoft.com/office/drawing/2014/main" id="{B46D4119-8D9B-A4BE-B8F7-0203CCFCBFDE}"/>
              </a:ext>
              <a:ext uri="{C183D7F6-B498-43B3-948B-1728B52AA6E4}">
                <adec:decorative xmlns:adec="http://schemas.microsoft.com/office/drawing/2017/decorative" val="0"/>
              </a:ext>
            </a:extLst>
          </p:cNvPr>
          <p:cNvSpPr/>
          <p:nvPr/>
        </p:nvSpPr>
        <p:spPr>
          <a:xfrm>
            <a:off x="508000" y="277614"/>
            <a:ext cx="11176000" cy="6389582"/>
          </a:xfrm>
          <a:prstGeom prst="rect">
            <a:avLst/>
          </a:prstGeom>
          <a:solidFill>
            <a:schemeClr val="bg1"/>
          </a:solidFill>
          <a:ln>
            <a:noFill/>
          </a:ln>
          <a:effectLst>
            <a:outerShdw blurRad="381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srgbClr val="FFFFFF"/>
              </a:solidFill>
              <a:effectLst/>
              <a:uLnTx/>
              <a:uFillTx/>
              <a:latin typeface="Open Sans Light"/>
              <a:ea typeface="+mn-ea"/>
              <a:cs typeface="+mn-cs"/>
            </a:endParaRPr>
          </a:p>
        </p:txBody>
      </p:sp>
      <p:sp>
        <p:nvSpPr>
          <p:cNvPr id="4" name="Title 1" descr="Slide 8 title: 5-year Count Trend of Reported HBV Cases Statewide, 2019-2023&#10;&#10;Acute and Chronic HBV Case Counts by Year.&#10;&#10;The statewide case counts for HBV decreased in 2020, likely due to the COVID-19 pandemic. Numbers are slowly increasing toward pre-pandemic levels as of 2022. There was a slight decrease in 2023.&#10;">
            <a:extLst>
              <a:ext uri="{FF2B5EF4-FFF2-40B4-BE49-F238E27FC236}">
                <a16:creationId xmlns:a16="http://schemas.microsoft.com/office/drawing/2014/main" id="{7E028280-BFAB-9A5C-47A0-8F4073A7551F}"/>
              </a:ext>
            </a:extLst>
          </p:cNvPr>
          <p:cNvSpPr txBox="1">
            <a:spLocks noGrp="1"/>
          </p:cNvSpPr>
          <p:nvPr>
            <p:ph type="title"/>
          </p:nvPr>
        </p:nvSpPr>
        <p:spPr>
          <a:xfrm>
            <a:off x="508000" y="234209"/>
            <a:ext cx="11176000" cy="1009319"/>
          </a:xfrm>
          <a:prstGeom prst="rect">
            <a:avLst/>
          </a:prstGeom>
          <a:solidFill>
            <a:schemeClr val="accent3"/>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defRPr/>
            </a:pPr>
            <a:r>
              <a:rPr lang="en-US" sz="3600" dirty="0">
                <a:latin typeface="Arial Black" panose="020B0A04020102020204" pitchFamily="34" charset="0"/>
              </a:rPr>
              <a:t>5-year Count Trend of Reported HBV</a:t>
            </a:r>
            <a:br>
              <a:rPr lang="en-US" sz="3600" dirty="0">
                <a:latin typeface="Arial Black" panose="020B0A04020102020204" pitchFamily="34" charset="0"/>
              </a:rPr>
            </a:br>
            <a:r>
              <a:rPr lang="en-US" sz="3600" dirty="0">
                <a:latin typeface="Arial Black" panose="020B0A04020102020204" pitchFamily="34" charset="0"/>
              </a:rPr>
              <a:t>Cases Statewide, 2019-2023</a:t>
            </a:r>
            <a:endParaRPr kumimoji="0" lang="en-US" sz="3600" b="0" i="0" u="none" strike="noStrike" kern="1200" cap="none" spc="0" normalizeH="0" baseline="0" noProof="0" dirty="0">
              <a:ln>
                <a:noFill/>
              </a:ln>
              <a:solidFill>
                <a:schemeClr val="tx1"/>
              </a:solidFill>
              <a:effectLst/>
              <a:uLnTx/>
              <a:uFillTx/>
              <a:latin typeface="Arial Black" panose="020B0A04020102020204" pitchFamily="34" charset="0"/>
              <a:ea typeface="+mj-ea"/>
              <a:cs typeface="+mj-cs"/>
            </a:endParaRPr>
          </a:p>
        </p:txBody>
      </p:sp>
      <p:pic>
        <p:nvPicPr>
          <p:cNvPr id="15" name="Picture 14">
            <a:extLst>
              <a:ext uri="{FF2B5EF4-FFF2-40B4-BE49-F238E27FC236}">
                <a16:creationId xmlns:a16="http://schemas.microsoft.com/office/drawing/2014/main" id="{4210702D-7454-D0F2-BE6B-229051039969}"/>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00649" y="429699"/>
            <a:ext cx="614390" cy="614390"/>
          </a:xfrm>
          <a:prstGeom prst="rect">
            <a:avLst/>
          </a:prstGeom>
        </p:spPr>
      </p:pic>
      <p:graphicFrame>
        <p:nvGraphicFramePr>
          <p:cNvPr id="11" name="Chart 10" descr="Bar Chart title: Acute and Chronic HBV Case Counts by Year&#10;Year HBV Acute HBV Chronic&#10;2019 37 461&#10;2020 16 320&#10;2021 11 368&#10;2022 7 382&#10;2023 16 366&#10;The statewide case counts for HBV decreased in 2020, likely due to the COVID-19 pandemic. Numbers are slowly increasing toward pre-pandemic levels as of 2022. There was a slight decrease in 2023.&#10;">
            <a:extLst>
              <a:ext uri="{FF2B5EF4-FFF2-40B4-BE49-F238E27FC236}">
                <a16:creationId xmlns:a16="http://schemas.microsoft.com/office/drawing/2014/main" id="{3A9BE0EB-1D55-74AB-1E03-B8549F6A398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1789048"/>
              </p:ext>
            </p:extLst>
          </p:nvPr>
        </p:nvGraphicFramePr>
        <p:xfrm>
          <a:off x="2032000" y="1243528"/>
          <a:ext cx="8128000" cy="4778238"/>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B68FF608-F9FC-F80F-3386-A10FA24E7126}"/>
              </a:ext>
              <a:ext uri="{C183D7F6-B498-43B3-948B-1728B52AA6E4}">
                <adec:decorative xmlns:adec="http://schemas.microsoft.com/office/drawing/2017/decorative" val="1"/>
              </a:ext>
            </a:extLst>
          </p:cNvPr>
          <p:cNvSpPr/>
          <p:nvPr/>
        </p:nvSpPr>
        <p:spPr>
          <a:xfrm>
            <a:off x="0" y="6743700"/>
            <a:ext cx="12192000" cy="123177"/>
          </a:xfrm>
          <a:prstGeom prst="rect">
            <a:avLst/>
          </a:prstGeom>
          <a:gradFill flip="none" rotWithShape="1">
            <a:gsLst>
              <a:gs pos="100000">
                <a:schemeClr val="accent1"/>
              </a:gs>
              <a:gs pos="50000">
                <a:schemeClr val="accent3"/>
              </a:gs>
              <a:gs pos="0">
                <a:schemeClr val="accent1"/>
              </a:gs>
            </a:gsLst>
            <a:lin ang="6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Tree>
    <p:extLst>
      <p:ext uri="{BB962C8B-B14F-4D97-AF65-F5344CB8AC3E}">
        <p14:creationId xmlns:p14="http://schemas.microsoft.com/office/powerpoint/2010/main" val="9112791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46D4119-8D9B-A4BE-B8F7-0203CCFCBFDE}"/>
              </a:ext>
              <a:ext uri="{C183D7F6-B498-43B3-948B-1728B52AA6E4}">
                <adec:decorative xmlns:adec="http://schemas.microsoft.com/office/drawing/2017/decorative" val="1"/>
              </a:ext>
            </a:extLst>
          </p:cNvPr>
          <p:cNvSpPr/>
          <p:nvPr/>
        </p:nvSpPr>
        <p:spPr>
          <a:xfrm>
            <a:off x="508000" y="277614"/>
            <a:ext cx="11176000" cy="6389582"/>
          </a:xfrm>
          <a:prstGeom prst="rect">
            <a:avLst/>
          </a:prstGeom>
          <a:solidFill>
            <a:schemeClr val="bg1"/>
          </a:solidFill>
          <a:ln>
            <a:noFill/>
          </a:ln>
          <a:effectLst>
            <a:outerShdw blurRad="381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srgbClr val="FFFFFF"/>
              </a:solidFill>
              <a:effectLst/>
              <a:uLnTx/>
              <a:uFillTx/>
              <a:latin typeface="Open Sans Light"/>
              <a:ea typeface="+mn-ea"/>
              <a:cs typeface="+mn-cs"/>
            </a:endParaRPr>
          </a:p>
        </p:txBody>
      </p:sp>
      <p:sp>
        <p:nvSpPr>
          <p:cNvPr id="4" name="Title 1" descr="Slide 9 title: Rates of Newly Reported HBV Cases by Age Group, 2023">
            <a:extLst>
              <a:ext uri="{FF2B5EF4-FFF2-40B4-BE49-F238E27FC236}">
                <a16:creationId xmlns:a16="http://schemas.microsoft.com/office/drawing/2014/main" id="{7E028280-BFAB-9A5C-47A0-8F4073A7551F}"/>
              </a:ext>
            </a:extLst>
          </p:cNvPr>
          <p:cNvSpPr txBox="1">
            <a:spLocks noGrp="1"/>
          </p:cNvSpPr>
          <p:nvPr>
            <p:ph type="title"/>
          </p:nvPr>
        </p:nvSpPr>
        <p:spPr>
          <a:xfrm>
            <a:off x="508000" y="234209"/>
            <a:ext cx="11176000" cy="1009319"/>
          </a:xfrm>
          <a:prstGeom prst="rect">
            <a:avLst/>
          </a:prstGeom>
          <a:solidFill>
            <a:schemeClr val="accent3"/>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defRPr/>
            </a:pPr>
            <a:r>
              <a:rPr lang="en-US" sz="3600" dirty="0">
                <a:latin typeface="Arial Black" panose="020B0A04020102020204" pitchFamily="34" charset="0"/>
              </a:rPr>
              <a:t>Rates of Newly Reported HBV Cases</a:t>
            </a:r>
            <a:br>
              <a:rPr lang="en-US" sz="3600" dirty="0">
                <a:latin typeface="Arial Black" panose="020B0A04020102020204" pitchFamily="34" charset="0"/>
              </a:rPr>
            </a:br>
            <a:r>
              <a:rPr lang="en-US" sz="3600" dirty="0">
                <a:latin typeface="Arial Black" panose="020B0A04020102020204" pitchFamily="34" charset="0"/>
              </a:rPr>
              <a:t>by Age Group, 2023</a:t>
            </a:r>
            <a:endParaRPr kumimoji="0" lang="en-US" sz="3600" b="0" i="0" u="none" strike="noStrike" kern="1200" cap="none" spc="0" normalizeH="0" baseline="0" noProof="0" dirty="0">
              <a:ln>
                <a:noFill/>
              </a:ln>
              <a:solidFill>
                <a:schemeClr val="tx1"/>
              </a:solidFill>
              <a:effectLst/>
              <a:uLnTx/>
              <a:uFillTx/>
              <a:latin typeface="Arial Black" panose="020B0A04020102020204" pitchFamily="34" charset="0"/>
              <a:ea typeface="+mj-ea"/>
              <a:cs typeface="+mj-cs"/>
            </a:endParaRPr>
          </a:p>
        </p:txBody>
      </p:sp>
      <p:pic>
        <p:nvPicPr>
          <p:cNvPr id="15" name="Picture 14">
            <a:extLst>
              <a:ext uri="{FF2B5EF4-FFF2-40B4-BE49-F238E27FC236}">
                <a16:creationId xmlns:a16="http://schemas.microsoft.com/office/drawing/2014/main" id="{4210702D-7454-D0F2-BE6B-229051039969}"/>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00649" y="429699"/>
            <a:ext cx="614390" cy="614390"/>
          </a:xfrm>
          <a:prstGeom prst="rect">
            <a:avLst/>
          </a:prstGeom>
        </p:spPr>
      </p:pic>
      <p:graphicFrame>
        <p:nvGraphicFramePr>
          <p:cNvPr id="11" name="Chart 10" descr="Slide 9 Bar chart title: Rate per 100,000 population&#10;Age Group Rate Count&#10;0-18 0.1 &lt;20&#10;19-24 1.4 20&#10;25-34 6.4 52&#10;35-44 11.1 88&#10;45-54 11.3 81&#10;55-64 9.4 75&#10;65+ 6.9 77&#10;Age groups 35-44 and 45-54 have the highest rates (11.1 and 11.3) respectively. This accounted for 44% of the cases.&#10;">
            <a:extLst>
              <a:ext uri="{FF2B5EF4-FFF2-40B4-BE49-F238E27FC236}">
                <a16:creationId xmlns:a16="http://schemas.microsoft.com/office/drawing/2014/main" id="{3A9BE0EB-1D55-74AB-1E03-B8549F6A398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380693126"/>
              </p:ext>
            </p:extLst>
          </p:nvPr>
        </p:nvGraphicFramePr>
        <p:xfrm>
          <a:off x="2032000" y="1243527"/>
          <a:ext cx="8128000" cy="4821643"/>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B68FF608-F9FC-F80F-3386-A10FA24E7126}"/>
              </a:ext>
              <a:ext uri="{C183D7F6-B498-43B3-948B-1728B52AA6E4}">
                <adec:decorative xmlns:adec="http://schemas.microsoft.com/office/drawing/2017/decorative" val="1"/>
              </a:ext>
            </a:extLst>
          </p:cNvPr>
          <p:cNvSpPr/>
          <p:nvPr/>
        </p:nvSpPr>
        <p:spPr>
          <a:xfrm>
            <a:off x="0" y="6743700"/>
            <a:ext cx="12192000" cy="123177"/>
          </a:xfrm>
          <a:prstGeom prst="rect">
            <a:avLst/>
          </a:prstGeom>
          <a:gradFill flip="none" rotWithShape="1">
            <a:gsLst>
              <a:gs pos="100000">
                <a:schemeClr val="accent1"/>
              </a:gs>
              <a:gs pos="50000">
                <a:schemeClr val="accent3"/>
              </a:gs>
              <a:gs pos="0">
                <a:schemeClr val="accent1"/>
              </a:gs>
            </a:gsLst>
            <a:lin ang="6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3" name="Subtitle 2">
            <a:extLst>
              <a:ext uri="{FF2B5EF4-FFF2-40B4-BE49-F238E27FC236}">
                <a16:creationId xmlns:a16="http://schemas.microsoft.com/office/drawing/2014/main" id="{878A079C-A2B3-3A66-C77D-4C48D57B8BEC}"/>
              </a:ext>
              <a:ext uri="{C183D7F6-B498-43B3-948B-1728B52AA6E4}">
                <adec:decorative xmlns:adec="http://schemas.microsoft.com/office/drawing/2017/decorative" val="1"/>
              </a:ext>
            </a:extLst>
          </p:cNvPr>
          <p:cNvSpPr txBox="1">
            <a:spLocks/>
          </p:cNvSpPr>
          <p:nvPr/>
        </p:nvSpPr>
        <p:spPr>
          <a:xfrm>
            <a:off x="701749" y="6163808"/>
            <a:ext cx="10913290" cy="36134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MY" sz="1800" dirty="0">
              <a:latin typeface="Arial" panose="020B0604020202020204" pitchFamily="34" charset="0"/>
              <a:cs typeface="Arial" panose="020B0604020202020204" pitchFamily="34" charset="0"/>
            </a:endParaRPr>
          </a:p>
        </p:txBody>
      </p:sp>
      <p:sp>
        <p:nvSpPr>
          <p:cNvPr id="5" name="TextBox 4" descr="Slide 9 footnote: *Rates based on case counts &lt;20 should be considered unreliable. &#10;&#10;Age groups 35-44 and 45-54 have the highest rates (11.1 and 11.3), respectively, and together accounted for 44% of all reported cases.&#10;">
            <a:extLst>
              <a:ext uri="{FF2B5EF4-FFF2-40B4-BE49-F238E27FC236}">
                <a16:creationId xmlns:a16="http://schemas.microsoft.com/office/drawing/2014/main" id="{6817DDB4-DAD8-64A3-6A17-F38D916D959A}"/>
              </a:ext>
            </a:extLst>
          </p:cNvPr>
          <p:cNvSpPr txBox="1"/>
          <p:nvPr/>
        </p:nvSpPr>
        <p:spPr>
          <a:xfrm>
            <a:off x="701749" y="6020388"/>
            <a:ext cx="10788502" cy="338554"/>
          </a:xfrm>
          <a:prstGeom prst="rect">
            <a:avLst/>
          </a:prstGeom>
          <a:noFill/>
        </p:spPr>
        <p:txBody>
          <a:bodyPr wrap="square" rtlCol="0">
            <a:spAutoFit/>
          </a:bodyPr>
          <a:lstStyle/>
          <a:p>
            <a:r>
              <a:rPr lang="en-US" sz="1600" dirty="0">
                <a:latin typeface="Arial" panose="020B0604020202020204" pitchFamily="34" charset="0"/>
                <a:ea typeface="Open Sans SemiBold" panose="020B0706030804020204" pitchFamily="34" charset="0"/>
                <a:cs typeface="Arial" panose="020B0604020202020204" pitchFamily="34" charset="0"/>
              </a:rPr>
              <a:t>*Rates based on case counts &lt;20 should be considered unreliable. </a:t>
            </a:r>
          </a:p>
        </p:txBody>
      </p:sp>
    </p:spTree>
    <p:extLst>
      <p:ext uri="{BB962C8B-B14F-4D97-AF65-F5344CB8AC3E}">
        <p14:creationId xmlns:p14="http://schemas.microsoft.com/office/powerpoint/2010/main" val="2424828679"/>
      </p:ext>
    </p:extLst>
  </p:cSld>
  <p:clrMapOvr>
    <a:masterClrMapping/>
  </p:clrMapOvr>
</p:sld>
</file>

<file path=ppt/theme/theme1.xml><?xml version="1.0" encoding="utf-8"?>
<a:theme xmlns:a="http://schemas.openxmlformats.org/drawingml/2006/main" name="DHSS Theme">
  <a:themeElements>
    <a:clrScheme name="Custom 7">
      <a:dk1>
        <a:srgbClr val="FFFFFF"/>
      </a:dk1>
      <a:lt1>
        <a:srgbClr val="012169"/>
      </a:lt1>
      <a:dk2>
        <a:srgbClr val="FFFFFF"/>
      </a:dk2>
      <a:lt2>
        <a:srgbClr val="012169"/>
      </a:lt2>
      <a:accent1>
        <a:srgbClr val="E35205"/>
      </a:accent1>
      <a:accent2>
        <a:srgbClr val="008C95"/>
      </a:accent2>
      <a:accent3>
        <a:srgbClr val="F2A900"/>
      </a:accent3>
      <a:accent4>
        <a:srgbClr val="E35205"/>
      </a:accent4>
      <a:accent5>
        <a:srgbClr val="008C95"/>
      </a:accent5>
      <a:accent6>
        <a:srgbClr val="F2A900"/>
      </a:accent6>
      <a:hlink>
        <a:srgbClr val="64CCC9"/>
      </a:hlink>
      <a:folHlink>
        <a:srgbClr val="9EA2A2"/>
      </a:folHlink>
    </a:clrScheme>
    <a:fontScheme name="DHSS - Arial">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a:spAutoFit/>
      </a:bodyPr>
      <a:lstStyle>
        <a:defPPr algn="l">
          <a:defRPr sz="1600" b="1" dirty="0">
            <a:latin typeface="Arial" panose="020B0604020202020204" pitchFamily="34" charset="0"/>
            <a:ea typeface="Open Sans SemiBold" panose="020B0706030804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DHSS Theme" id="{A660AE28-A27B-4D8D-BC69-3E0F74D28358}" vid="{6C68BCD6-4752-4D80-9052-5239886605E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DHSS Theme</Template>
  <TotalTime>160739</TotalTime>
  <Words>5654</Words>
  <Application>Microsoft Office PowerPoint</Application>
  <PresentationFormat>Widescreen</PresentationFormat>
  <Paragraphs>518</Paragraphs>
  <Slides>50</Slides>
  <Notes>43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50</vt:i4>
      </vt:variant>
    </vt:vector>
  </HeadingPairs>
  <TitlesOfParts>
    <vt:vector size="58" baseType="lpstr">
      <vt:lpstr>Aptos</vt:lpstr>
      <vt:lpstr>Arial</vt:lpstr>
      <vt:lpstr>Arial Black</vt:lpstr>
      <vt:lpstr>Calibri</vt:lpstr>
      <vt:lpstr>Montserrat</vt:lpstr>
      <vt:lpstr>Open Sans Light</vt:lpstr>
      <vt:lpstr>Wingdings</vt:lpstr>
      <vt:lpstr>DHSS Theme</vt:lpstr>
      <vt:lpstr>Opening Slide</vt:lpstr>
      <vt:lpstr>Hepatitis B and C </vt:lpstr>
      <vt:lpstr>Table of Contents – page 1  </vt:lpstr>
      <vt:lpstr>Table of Contents – page 2  </vt:lpstr>
      <vt:lpstr>Hepatitis B (HBV)</vt:lpstr>
      <vt:lpstr>Hepatitis B Background</vt:lpstr>
      <vt:lpstr>Rates of Newly Reported HBV Cases</vt:lpstr>
      <vt:lpstr>5-year Count Trend of Reported HBV Cases Statewide, 2019-2023</vt:lpstr>
      <vt:lpstr>Rates of Newly Reported HBV Cases by Age Group, 2023</vt:lpstr>
      <vt:lpstr>Newly Reported HBV Cases by Race*, 2023</vt:lpstr>
      <vt:lpstr>Newly Reported HBV Cases by Sex, 2023</vt:lpstr>
      <vt:lpstr>The Viral Hepatitis Program uses the same regions as the HIV program</vt:lpstr>
      <vt:lpstr>5-year Rate Trend of Reported HBV</vt:lpstr>
      <vt:lpstr>Rates of Newly Reported HBV Cases by Region, 2023</vt:lpstr>
      <vt:lpstr>Rates of Newly Reported HBV Cases by Region and Race*2023</vt:lpstr>
      <vt:lpstr>Rates of Newly Reported HBV Cases by Region and Sex, 2023</vt:lpstr>
      <vt:lpstr>Perinatal Hepatitis B </vt:lpstr>
      <vt:lpstr>Central Region HBV Rates*, 2023</vt:lpstr>
      <vt:lpstr>Kansas City Region HBV Rates*, 2023</vt:lpstr>
      <vt:lpstr>Northwest Region HBV Rates*, 2023</vt:lpstr>
      <vt:lpstr>Southeast Region HBV Rates*, 2023</vt:lpstr>
      <vt:lpstr>Southwest Region HBV Rates*, 2023</vt:lpstr>
      <vt:lpstr>St Louis Region HBV Rates*, 2023</vt:lpstr>
      <vt:lpstr>5-year Trend for Missouri Schools  Reported Immunization Exemptions  2020-2024</vt:lpstr>
      <vt:lpstr>5-year Trend for Missouri Schools  for Reported Hep B Immunization1 2020-2024</vt:lpstr>
      <vt:lpstr>Hepatitis B Summary Points</vt:lpstr>
      <vt:lpstr>Hepatitis C (HCV)</vt:lpstr>
      <vt:lpstr>Hepatitis C Background</vt:lpstr>
      <vt:lpstr>Rates of Newly Reported HCV Cases</vt:lpstr>
      <vt:lpstr>5-year Count Trend of Reported HCV Cases Statewide, 2019-2023</vt:lpstr>
      <vt:lpstr>Rates of Newly Reported HCV Cases by Age Group, 2023</vt:lpstr>
      <vt:lpstr>Newly Reported HCV Cases by Race*, 2023</vt:lpstr>
      <vt:lpstr>Newly Reported HCV Cases by Sex, 2023</vt:lpstr>
      <vt:lpstr>5-year Rate Trend of Reported HCV</vt:lpstr>
      <vt:lpstr>Rates of Newly Reported HCV Cases by Region*, 2023</vt:lpstr>
      <vt:lpstr>Rates of Newly Reported HCV Cases by Region and Race*, 2023</vt:lpstr>
      <vt:lpstr>Rates of Newly Reported HCV Cases by Region and Sex, 2023</vt:lpstr>
      <vt:lpstr>Central Region HCV Rates*, 2023</vt:lpstr>
      <vt:lpstr>Kansas City Region HCV Rates*, 2023</vt:lpstr>
      <vt:lpstr>Northwest Region HCV Rates*, 2023</vt:lpstr>
      <vt:lpstr>Southeast Region HCV Rates*, 2023</vt:lpstr>
      <vt:lpstr>Southwest Region HCV Rates*, 2023</vt:lpstr>
      <vt:lpstr>St Louis Region HCV Rates*, 2023</vt:lpstr>
      <vt:lpstr>Statewide Correctional Data*, 2023</vt:lpstr>
      <vt:lpstr>Hepatitis C Summary Points</vt:lpstr>
      <vt:lpstr>Technical Notes – page 1</vt:lpstr>
      <vt:lpstr>Technical Notes – page 2</vt:lpstr>
      <vt:lpstr>Resources – page 1</vt:lpstr>
      <vt:lpstr>Resources – page 2</vt:lpstr>
      <vt:lpstr>Health.Mo.Gov</vt:lpstr>
    </vt:vector>
  </TitlesOfParts>
  <Manager>Kate.Cleavinger@health.mo.gov</Manager>
  <Company>Missouri Department of Health and Senior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OPI Picks (Dark) (ADA)</dc:title>
  <dc:subject>Hepatitis Annual Report Year 2023</dc:subject>
  <dc:creator>DHSS Office of Public Information</dc:creator>
  <cp:lastModifiedBy>Borders, Julie</cp:lastModifiedBy>
  <cp:revision>1354</cp:revision>
  <dcterms:created xsi:type="dcterms:W3CDTF">2019-07-08T12:17:13Z</dcterms:created>
  <dcterms:modified xsi:type="dcterms:W3CDTF">2025-12-01T16:58:50Z</dcterms:modified>
</cp:coreProperties>
</file>