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handoutMasterIdLst>
    <p:handoutMasterId r:id="rId33"/>
  </p:handoutMasterIdLst>
  <p:sldIdLst>
    <p:sldId id="258" r:id="rId2"/>
    <p:sldId id="1245" r:id="rId3"/>
    <p:sldId id="1748" r:id="rId4"/>
    <p:sldId id="737" r:id="rId5"/>
    <p:sldId id="1749" r:id="rId6"/>
    <p:sldId id="1745" r:id="rId7"/>
    <p:sldId id="1737" r:id="rId8"/>
    <p:sldId id="1738" r:id="rId9"/>
    <p:sldId id="1753" r:id="rId10"/>
    <p:sldId id="266" r:id="rId11"/>
    <p:sldId id="1731" r:id="rId12"/>
    <p:sldId id="979" r:id="rId13"/>
    <p:sldId id="1266" r:id="rId14"/>
    <p:sldId id="1744" r:id="rId15"/>
    <p:sldId id="1741" r:id="rId16"/>
    <p:sldId id="1739" r:id="rId17"/>
    <p:sldId id="1740" r:id="rId18"/>
    <p:sldId id="1752" r:id="rId19"/>
    <p:sldId id="1764" r:id="rId20"/>
    <p:sldId id="1755" r:id="rId21"/>
    <p:sldId id="1761" r:id="rId22"/>
    <p:sldId id="1762" r:id="rId23"/>
    <p:sldId id="1763" r:id="rId24"/>
    <p:sldId id="978" r:id="rId25"/>
    <p:sldId id="1734" r:id="rId26"/>
    <p:sldId id="1751" r:id="rId27"/>
    <p:sldId id="1750" r:id="rId28"/>
    <p:sldId id="1758" r:id="rId29"/>
    <p:sldId id="1759" r:id="rId30"/>
    <p:sldId id="17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026" userDrawn="1">
          <p15:clr>
            <a:srgbClr val="A4A3A4"/>
          </p15:clr>
        </p15:guide>
        <p15:guide id="7" pos="5654" userDrawn="1">
          <p15:clr>
            <a:srgbClr val="A4A3A4"/>
          </p15:clr>
        </p15:guide>
        <p15:guide id="8" orient="horz" pos="2092"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uballan Chelvam" initials="GC" lastIdx="1" clrIdx="0">
    <p:extLst>
      <p:ext uri="{19B8F6BF-5375-455C-9EA6-DF929625EA0E}">
        <p15:presenceInfo xmlns:p15="http://schemas.microsoft.com/office/powerpoint/2012/main" userId="5cbefa91e3fa67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C00"/>
    <a:srgbClr val="FB8C00"/>
    <a:srgbClr val="FF9800"/>
    <a:srgbClr val="F2A900"/>
    <a:srgbClr val="E6E6E6"/>
    <a:srgbClr val="FFFFFF"/>
    <a:srgbClr val="FFE1C9"/>
    <a:srgbClr val="EDEDED"/>
    <a:srgbClr val="FFB4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2" autoAdjust="0"/>
    <p:restoredTop sz="72549" autoAdjust="0"/>
  </p:normalViewPr>
  <p:slideViewPr>
    <p:cSldViewPr snapToGrid="0" showGuides="1">
      <p:cViewPr varScale="1">
        <p:scale>
          <a:sx n="83" d="100"/>
          <a:sy n="83" d="100"/>
        </p:scale>
        <p:origin x="1362" y="132"/>
      </p:cViewPr>
      <p:guideLst>
        <p:guide pos="2026"/>
        <p:guide pos="5654"/>
        <p:guide orient="horz" pos="2092"/>
        <p:guide pos="3840"/>
      </p:guideLst>
    </p:cSldViewPr>
  </p:slideViewPr>
  <p:outlineViewPr>
    <p:cViewPr>
      <p:scale>
        <a:sx n="33" d="100"/>
        <a:sy n="33" d="100"/>
      </p:scale>
      <p:origin x="0" y="-62946"/>
    </p:cViewPr>
  </p:outlineViewPr>
  <p:notesTextViewPr>
    <p:cViewPr>
      <p:scale>
        <a:sx n="3" d="2"/>
        <a:sy n="3" d="2"/>
      </p:scale>
      <p:origin x="0" y="0"/>
    </p:cViewPr>
  </p:notesTextViewPr>
  <p:sorterViewPr>
    <p:cViewPr varScale="1">
      <p:scale>
        <a:sx n="1" d="1"/>
        <a:sy n="1" d="1"/>
      </p:scale>
      <p:origin x="0" y="-207012"/>
    </p:cViewPr>
  </p:sorterViewPr>
  <p:notesViewPr>
    <p:cSldViewPr snapToGrid="0" showGuides="1">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CCBA-3ED1-4B7D-8F3E-DE824A6F18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D54F2CF0-B0FF-4583-A84D-FCC4B7103E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CEDD6-3C34-4371-8E79-A286124EF8A8}" type="datetimeFigureOut">
              <a:rPr lang="en-MY" smtClean="0"/>
              <a:t>12/10/2022</a:t>
            </a:fld>
            <a:endParaRPr lang="en-MY"/>
          </a:p>
        </p:txBody>
      </p:sp>
      <p:sp>
        <p:nvSpPr>
          <p:cNvPr id="4" name="Footer Placeholder 3">
            <a:extLst>
              <a:ext uri="{FF2B5EF4-FFF2-40B4-BE49-F238E27FC236}">
                <a16:creationId xmlns:a16="http://schemas.microsoft.com/office/drawing/2014/main" id="{BB215979-DF4C-464D-9380-D6E2EDC757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54DC401D-E649-4CC3-8CC0-93D5DDAEE9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490895-2C95-4C4B-AB00-58F57617964C}" type="slidenum">
              <a:rPr lang="en-US" smtClean="0"/>
              <a:t>‹#›</a:t>
            </a:fld>
            <a:endParaRPr lang="en-US"/>
          </a:p>
        </p:txBody>
      </p:sp>
    </p:spTree>
    <p:extLst>
      <p:ext uri="{BB962C8B-B14F-4D97-AF65-F5344CB8AC3E}">
        <p14:creationId xmlns:p14="http://schemas.microsoft.com/office/powerpoint/2010/main" val="1680691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66FCF-8223-49A0-8AD4-07836B35FAE5}" type="datetimeFigureOut">
              <a:rPr lang="en-MY" smtClean="0"/>
              <a:t>12/10/2022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6CAA8-8B9F-4696-96C3-CF58CA8A4623}" type="slidenum">
              <a:rPr lang="en-MY" smtClean="0"/>
              <a:t>‹#›</a:t>
            </a:fld>
            <a:endParaRPr lang="en-MY"/>
          </a:p>
        </p:txBody>
      </p:sp>
    </p:spTree>
    <p:extLst>
      <p:ext uri="{BB962C8B-B14F-4D97-AF65-F5344CB8AC3E}">
        <p14:creationId xmlns:p14="http://schemas.microsoft.com/office/powerpoint/2010/main" val="59482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am Dr. Jacqueline Miller, </a:t>
            </a:r>
            <a:r>
              <a:rPr lang="en-US" dirty="0" smtClean="0"/>
              <a:t>Missouri’s State Dental Director </a:t>
            </a:r>
            <a:r>
              <a:rPr lang="en-US" baseline="0" dirty="0" smtClean="0"/>
              <a:t> for the Office of Dental Health</a:t>
            </a:r>
            <a:r>
              <a:rPr lang="en-US" dirty="0" smtClean="0"/>
              <a:t>, </a:t>
            </a:r>
            <a:r>
              <a:rPr lang="en-US" dirty="0"/>
              <a:t>and would like to </a:t>
            </a:r>
            <a:r>
              <a:rPr lang="en-US" dirty="0" smtClean="0"/>
              <a:t>tell</a:t>
            </a:r>
            <a:r>
              <a:rPr lang="en-US" baseline="0" dirty="0" smtClean="0"/>
              <a:t> you all about the ODH, office of dental health, what we do and how we can help you!</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a:t>
            </a:fld>
            <a:endParaRPr lang="en-MY"/>
          </a:p>
        </p:txBody>
      </p:sp>
    </p:spTree>
    <p:extLst>
      <p:ext uri="{BB962C8B-B14F-4D97-AF65-F5344CB8AC3E}">
        <p14:creationId xmlns:p14="http://schemas.microsoft.com/office/powerpoint/2010/main" val="193624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Missouri, w</a:t>
            </a:r>
            <a:r>
              <a:rPr lang="en-US" dirty="0" smtClean="0"/>
              <a:t>e </a:t>
            </a:r>
            <a:r>
              <a:rPr lang="en-US" dirty="0"/>
              <a:t>estimate: 1-3% dental practitioners lost, estimated between 25-70 dentists retired or left the field. 5-8% of hygienists were lost, an estimated 200-280.  Dental assistants lost about 350-600 or 5-12% of the workforce and front office lost 3-5% about 75-150 administrative.</a:t>
            </a:r>
          </a:p>
        </p:txBody>
      </p:sp>
      <p:sp>
        <p:nvSpPr>
          <p:cNvPr id="4" name="Slide Number Placeholder 3"/>
          <p:cNvSpPr>
            <a:spLocks noGrp="1"/>
          </p:cNvSpPr>
          <p:nvPr>
            <p:ph type="sldNum" sz="quarter" idx="5"/>
          </p:nvPr>
        </p:nvSpPr>
        <p:spPr/>
        <p:txBody>
          <a:bodyPr/>
          <a:lstStyle/>
          <a:p>
            <a:fld id="{D3F6CAA8-8B9F-4696-96C3-CF58CA8A4623}" type="slidenum">
              <a:rPr lang="en-MY" smtClean="0"/>
              <a:t>10</a:t>
            </a:fld>
            <a:endParaRPr lang="en-MY"/>
          </a:p>
        </p:txBody>
      </p:sp>
    </p:spTree>
    <p:extLst>
      <p:ext uri="{BB962C8B-B14F-4D97-AF65-F5344CB8AC3E}">
        <p14:creationId xmlns:p14="http://schemas.microsoft.com/office/powerpoint/2010/main" val="777370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a:t>
            </a:r>
            <a:r>
              <a:rPr lang="en-US" dirty="0"/>
              <a:t>dentists’ numbers indicate a negative trend where there were 2,763 in the year 2014, and </a:t>
            </a:r>
          </a:p>
          <a:p>
            <a:r>
              <a:rPr lang="en-US" dirty="0"/>
              <a:t>current reports show 1,498. This decrease in the number of practicing general dentists can be attributed to the access to health care issues that certain counties are affected by. All areas NOT colored blue are dentist shortage areas.  Overall 99/114 counties have shortages of dentists. </a:t>
            </a:r>
            <a:r>
              <a:rPr lang="en-US" dirty="0" smtClean="0"/>
              <a:t>In summary there is an estimated 2 million Missouri citizens in these underserved populations.</a:t>
            </a:r>
          </a:p>
          <a:p>
            <a:r>
              <a:rPr lang="en-US" dirty="0" smtClean="0"/>
              <a:t>There are several barriers to providing care to the underserved populations: these include Medicaid remuneration, workforce issues (1-10% workforce attrition due to </a:t>
            </a:r>
            <a:r>
              <a:rPr lang="en-US" dirty="0" err="1" smtClean="0"/>
              <a:t>Covid</a:t>
            </a:r>
            <a:r>
              <a:rPr lang="en-US" dirty="0" smtClean="0"/>
              <a:t>) and rules of Supervision which were developed before telehealth which prevents extending care to underserved populations.</a:t>
            </a:r>
          </a:p>
          <a:p>
            <a:r>
              <a:rPr lang="en-US" dirty="0" smtClean="0"/>
              <a:t>Since </a:t>
            </a:r>
            <a:r>
              <a:rPr lang="en-US" dirty="0"/>
              <a:t>the last report conducted in the year 2014, there has been a marked decrease in the number of practicing dentists, including specialists, from 3,274 to 2,104 in 2021. This opens avenues for further analysis and measures to improve these numbers.</a:t>
            </a:r>
          </a:p>
        </p:txBody>
      </p:sp>
      <p:sp>
        <p:nvSpPr>
          <p:cNvPr id="4" name="Slide Number Placeholder 3"/>
          <p:cNvSpPr>
            <a:spLocks noGrp="1"/>
          </p:cNvSpPr>
          <p:nvPr>
            <p:ph type="sldNum" sz="quarter" idx="5"/>
          </p:nvPr>
        </p:nvSpPr>
        <p:spPr/>
        <p:txBody>
          <a:bodyPr/>
          <a:lstStyle/>
          <a:p>
            <a:fld id="{D3F6CAA8-8B9F-4696-96C3-CF58CA8A4623}" type="slidenum">
              <a:rPr lang="en-MY" smtClean="0"/>
              <a:t>11</a:t>
            </a:fld>
            <a:endParaRPr lang="en-MY"/>
          </a:p>
        </p:txBody>
      </p:sp>
    </p:spTree>
    <p:extLst>
      <p:ext uri="{BB962C8B-B14F-4D97-AF65-F5344CB8AC3E}">
        <p14:creationId xmlns:p14="http://schemas.microsoft.com/office/powerpoint/2010/main" val="3385138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good news, the </a:t>
            </a:r>
            <a:r>
              <a:rPr lang="en-US" dirty="0"/>
              <a:t>number 1 barrier to addressing dental access for underserved populations is Medicaid remuneration.  Previously the remuneration was 38% of usual and customary rates leading to poor uptake of Medicaid by Missouri dental providers.  With the most recent budget, Medicaid remuneration has increased by 120%.  The Medicaid dental budget will be increasing from $1.065 million to $3.49 for 2022 and in 2023 the budget will be $8.79 million.</a:t>
            </a:r>
          </a:p>
        </p:txBody>
      </p:sp>
      <p:sp>
        <p:nvSpPr>
          <p:cNvPr id="4" name="Slide Number Placeholder 3"/>
          <p:cNvSpPr>
            <a:spLocks noGrp="1"/>
          </p:cNvSpPr>
          <p:nvPr>
            <p:ph type="sldNum" sz="quarter" idx="5"/>
          </p:nvPr>
        </p:nvSpPr>
        <p:spPr/>
        <p:txBody>
          <a:bodyPr/>
          <a:lstStyle/>
          <a:p>
            <a:fld id="{D3F6CAA8-8B9F-4696-96C3-CF58CA8A4623}" type="slidenum">
              <a:rPr lang="en-MY" smtClean="0"/>
              <a:t>12</a:t>
            </a:fld>
            <a:endParaRPr lang="en-MY"/>
          </a:p>
        </p:txBody>
      </p:sp>
    </p:spTree>
    <p:extLst>
      <p:ext uri="{BB962C8B-B14F-4D97-AF65-F5344CB8AC3E}">
        <p14:creationId xmlns:p14="http://schemas.microsoft.com/office/powerpoint/2010/main" val="281004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estimated numbers of new patients?</a:t>
            </a:r>
          </a:p>
          <a:p>
            <a:r>
              <a:rPr lang="en-US" dirty="0"/>
              <a:t>According to </a:t>
            </a:r>
            <a:r>
              <a:rPr lang="en-US" dirty="0" err="1"/>
              <a:t>MOHealth</a:t>
            </a:r>
            <a:r>
              <a:rPr lang="en-US" dirty="0"/>
              <a:t> Net for adults there are 170.000 enrolled with 275,000 newly eligible</a:t>
            </a:r>
          </a:p>
          <a:p>
            <a:r>
              <a:rPr lang="en-US" dirty="0"/>
              <a:t>Additionally there is an estimated additional Medicaid dental patients at a 10% utilization</a:t>
            </a:r>
          </a:p>
          <a:p>
            <a:r>
              <a:rPr lang="en-US" dirty="0"/>
              <a:t>Estimated number of patients in long term care facilities is 65,000 in the 1183 Missouri facilities, unfortunately only an estimated 6% or 61,000 are receiving care, so if there is a 20% utilization rate, an additional 12,000 patients might receive care.</a:t>
            </a:r>
          </a:p>
          <a:p>
            <a:r>
              <a:rPr lang="en-US" dirty="0"/>
              <a:t>An estimated kindergarten through 8</a:t>
            </a:r>
            <a:r>
              <a:rPr lang="en-US" baseline="30000" dirty="0"/>
              <a:t>th</a:t>
            </a:r>
            <a:r>
              <a:rPr lang="en-US" dirty="0"/>
              <a:t> grade with a high risk of caries in DHCSA (36% decay rate) at a 20% utilization rate may add an additional patients of 48,000.</a:t>
            </a:r>
          </a:p>
          <a:p>
            <a:r>
              <a:rPr lang="en-US" dirty="0"/>
              <a:t>This is an increased care load which needs to be handled by a dwindling dental workforce</a:t>
            </a:r>
          </a:p>
        </p:txBody>
      </p:sp>
      <p:sp>
        <p:nvSpPr>
          <p:cNvPr id="4" name="Slide Number Placeholder 3"/>
          <p:cNvSpPr>
            <a:spLocks noGrp="1"/>
          </p:cNvSpPr>
          <p:nvPr>
            <p:ph type="sldNum" sz="quarter" idx="5"/>
          </p:nvPr>
        </p:nvSpPr>
        <p:spPr/>
        <p:txBody>
          <a:bodyPr/>
          <a:lstStyle/>
          <a:p>
            <a:fld id="{D3F6CAA8-8B9F-4696-96C3-CF58CA8A4623}" type="slidenum">
              <a:rPr lang="en-MY" smtClean="0"/>
              <a:t>13</a:t>
            </a:fld>
            <a:endParaRPr lang="en-MY"/>
          </a:p>
        </p:txBody>
      </p:sp>
    </p:spTree>
    <p:extLst>
      <p:ext uri="{BB962C8B-B14F-4D97-AF65-F5344CB8AC3E}">
        <p14:creationId xmlns:p14="http://schemas.microsoft.com/office/powerpoint/2010/main" val="299199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ways to address this work shortage? Besides </a:t>
            </a:r>
            <a:r>
              <a:rPr lang="en-US" dirty="0"/>
              <a:t>expanding EFDA </a:t>
            </a:r>
            <a:r>
              <a:rPr lang="en-US" dirty="0" smtClean="0"/>
              <a:t>training and working</a:t>
            </a:r>
            <a:r>
              <a:rPr lang="en-US" baseline="0" dirty="0" smtClean="0"/>
              <a:t> to allow hygienists to practice at the top of their scope</a:t>
            </a:r>
            <a:r>
              <a:rPr lang="en-US" dirty="0" smtClean="0"/>
              <a:t>, </a:t>
            </a:r>
            <a:r>
              <a:rPr lang="en-US" dirty="0"/>
              <a:t>we are also investigating, with another pilot project, the possibility of high school students training as dental assistants and graduating with both a diploma and a certificate in dental assisting</a:t>
            </a:r>
            <a:r>
              <a:rPr lang="en-US" dirty="0" smtClean="0"/>
              <a:t>. Nevada has been</a:t>
            </a:r>
            <a:r>
              <a:rPr lang="en-US" baseline="0" dirty="0" smtClean="0"/>
              <a:t> working on this program and we are hoping to start a program with a career center in Farmington.</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14</a:t>
            </a:fld>
            <a:endParaRPr lang="en-MY"/>
          </a:p>
        </p:txBody>
      </p:sp>
    </p:spTree>
    <p:extLst>
      <p:ext uri="{BB962C8B-B14F-4D97-AF65-F5344CB8AC3E}">
        <p14:creationId xmlns:p14="http://schemas.microsoft.com/office/powerpoint/2010/main" val="356014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Some</a:t>
            </a:r>
            <a:r>
              <a:rPr lang="en-US" baseline="0" dirty="0" smtClean="0"/>
              <a:t> other actions to increase the workforce include, </a:t>
            </a:r>
            <a:r>
              <a:rPr lang="en-US" dirty="0" smtClean="0"/>
              <a:t>Support </a:t>
            </a:r>
            <a:r>
              <a:rPr lang="en-US" dirty="0"/>
              <a:t>an increase in dental education funding for state-supported dental education </a:t>
            </a:r>
            <a:r>
              <a:rPr lang="en-US" dirty="0" smtClean="0"/>
              <a:t>programs.  Also KCU</a:t>
            </a:r>
            <a:r>
              <a:rPr lang="en-US" baseline="0" dirty="0" smtClean="0"/>
              <a:t> is starting a dental school in Joplin with a class of 80 starting in 2023.</a:t>
            </a:r>
            <a:endParaRPr lang="en-US" dirty="0"/>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15</a:t>
            </a:fld>
            <a:endParaRPr lang="en-MY"/>
          </a:p>
        </p:txBody>
      </p:sp>
    </p:spTree>
    <p:extLst>
      <p:ext uri="{BB962C8B-B14F-4D97-AF65-F5344CB8AC3E}">
        <p14:creationId xmlns:p14="http://schemas.microsoft.com/office/powerpoint/2010/main" val="251369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 for expanding and funding the tuition rebatement program for dental professionals who serve in dental high need (Health Professionals Shortage Areas) areas after graduation.</a:t>
            </a:r>
          </a:p>
        </p:txBody>
      </p:sp>
      <p:sp>
        <p:nvSpPr>
          <p:cNvPr id="4" name="Slide Number Placeholder 3"/>
          <p:cNvSpPr>
            <a:spLocks noGrp="1"/>
          </p:cNvSpPr>
          <p:nvPr>
            <p:ph type="sldNum" sz="quarter" idx="5"/>
          </p:nvPr>
        </p:nvSpPr>
        <p:spPr/>
        <p:txBody>
          <a:bodyPr/>
          <a:lstStyle/>
          <a:p>
            <a:fld id="{D3F6CAA8-8B9F-4696-96C3-CF58CA8A4623}" type="slidenum">
              <a:rPr lang="en-MY" smtClean="0"/>
              <a:t>16</a:t>
            </a:fld>
            <a:endParaRPr lang="en-MY"/>
          </a:p>
        </p:txBody>
      </p:sp>
    </p:spTree>
    <p:extLst>
      <p:ext uri="{BB962C8B-B14F-4D97-AF65-F5344CB8AC3E}">
        <p14:creationId xmlns:p14="http://schemas.microsoft.com/office/powerpoint/2010/main" val="417301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dialog between the MDA and the MDHA on acceptable workforce agreements and improve the culture that has inhibited collaboration.</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17</a:t>
            </a:fld>
            <a:endParaRPr lang="en-MY"/>
          </a:p>
        </p:txBody>
      </p:sp>
    </p:spTree>
    <p:extLst>
      <p:ext uri="{BB962C8B-B14F-4D97-AF65-F5344CB8AC3E}">
        <p14:creationId xmlns:p14="http://schemas.microsoft.com/office/powerpoint/2010/main" val="63216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other ways we serve the Missouri population is with our</a:t>
            </a:r>
            <a:r>
              <a:rPr lang="en-US" baseline="0" dirty="0" smtClean="0"/>
              <a:t> contracts with three LPHAs to specifically provide oral health education, to help make appointments at the associated dental clinic and to educate  OBGYNs in their area on the importance of dental care during pregnancy. Which leads me to the next slide on incorporating oral education in our training of health care providers, called the 100 Million Mouths Campaign.</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18</a:t>
            </a:fld>
            <a:endParaRPr lang="en-MY"/>
          </a:p>
        </p:txBody>
      </p:sp>
    </p:spTree>
    <p:extLst>
      <p:ext uri="{BB962C8B-B14F-4D97-AF65-F5344CB8AC3E}">
        <p14:creationId xmlns:p14="http://schemas.microsoft.com/office/powerpoint/2010/main" val="218513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One Hundred Million Mouths Campaign (100 MMC) is a project which will create fifty oral health champions over the next decade. This program seeks to help non-dental health profession programs integrate oral health into their curriculum. Missouri was one (out of only 14 states) in the U.S. targeted for this program because residents in the state have some of the most significant oral health problems. The goal of the program is to train as many medical, physician assistant, nursing, and nurse practitioner learners as possible to realize that the mouth affects overall health. 100 MMC is recruiting medical, physician’s assistant, nursing, and nurse practitioner educational and residency programs, located in Missouri, who are interested in integrating oral health into their curriculum. If you or someone you know is interested in participating, please contact the Missouri 100 MMC Champion, Melanie Simmer-Beck at simmerbeckm@umkc.edu.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87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the </a:t>
            </a:r>
            <a:r>
              <a:rPr lang="en-US" dirty="0" smtClean="0"/>
              <a:t>department we are committed to improving the oral health of all Missourians through education, prevention and leadership.</a:t>
            </a:r>
          </a:p>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a:t>
            </a:fld>
            <a:endParaRPr lang="en-MY"/>
          </a:p>
        </p:txBody>
      </p:sp>
    </p:spTree>
    <p:extLst>
      <p:ext uri="{BB962C8B-B14F-4D97-AF65-F5344CB8AC3E}">
        <p14:creationId xmlns:p14="http://schemas.microsoft.com/office/powerpoint/2010/main" val="1206144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Okay before I start talking about all the awesome things the Office of Dental Health and our website can do for our LPHA members, let me start with a QR code for all the high tech audience members out there that do not want to take the time to write down the following our website.</a:t>
            </a:r>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20</a:t>
            </a:fld>
            <a:endParaRPr lang="en-MY"/>
          </a:p>
        </p:txBody>
      </p:sp>
    </p:spTree>
    <p:extLst>
      <p:ext uri="{BB962C8B-B14F-4D97-AF65-F5344CB8AC3E}">
        <p14:creationId xmlns:p14="http://schemas.microsoft.com/office/powerpoint/2010/main" val="371907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Office of Dental Health (ODH) webpages</a:t>
            </a:r>
            <a:r>
              <a:rPr lang="en-US" baseline="0" dirty="0" smtClean="0"/>
              <a:t> have videos relating to oral health, information about dental sealants, head and neck cancer, community water fluoridation, It has information about the HPV vaccination and how it can prevent head and neck cancer. There is a page for professionals that provides Missouri oral health statistics, information about the oral health of children and adolescents, d</a:t>
            </a:r>
            <a:r>
              <a:rPr lang="en-US" dirty="0" smtClean="0"/>
              <a:t>iabetes and oral health, dental diagnosis codes and the relationship between oral health</a:t>
            </a:r>
            <a:r>
              <a:rPr lang="en-US" baseline="0" dirty="0" smtClean="0"/>
              <a:t> and overall well being. Did you know there is a health professional financial incentive programs that include loan repayment programs for health care professionals?  A link to information is on our website. You can use our website to locate low-cost dental services for your patients, you can investigate oral health and of course utilize oral health statistics to apply for grants for your area.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3F6CAA8-8B9F-4696-96C3-CF58CA8A4623}" type="slidenum">
              <a:rPr lang="en-MY" smtClean="0"/>
              <a:t>21</a:t>
            </a:fld>
            <a:endParaRPr lang="en-MY"/>
          </a:p>
        </p:txBody>
      </p:sp>
    </p:spTree>
    <p:extLst>
      <p:ext uri="{BB962C8B-B14F-4D97-AF65-F5344CB8AC3E}">
        <p14:creationId xmlns:p14="http://schemas.microsoft.com/office/powerpoint/2010/main" val="2804867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page with a wealth of oral health</a:t>
            </a:r>
            <a:r>
              <a:rPr lang="en-US" baseline="0" dirty="0" smtClean="0"/>
              <a:t> literature for all ages and in multiple languages, including </a:t>
            </a:r>
            <a:r>
              <a:rPr lang="en-US" dirty="0" smtClean="0"/>
              <a:t>Spanish, Bosnian, Dari, and French,</a:t>
            </a:r>
            <a:r>
              <a:rPr lang="en-US" baseline="0" dirty="0" smtClean="0"/>
              <a:t> just to name a few. </a:t>
            </a:r>
            <a:endParaRPr lang="en-US" dirty="0" smtClean="0"/>
          </a:p>
          <a:p>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22</a:t>
            </a:fld>
            <a:endParaRPr lang="en-MY"/>
          </a:p>
        </p:txBody>
      </p:sp>
    </p:spTree>
    <p:extLst>
      <p:ext uri="{BB962C8B-B14F-4D97-AF65-F5344CB8AC3E}">
        <p14:creationId xmlns:p14="http://schemas.microsoft.com/office/powerpoint/2010/main" val="1560677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printable brochures to print out and post in your clinic or hand out to your patients, they are also available in our warehouse for you to order at no charge.</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23</a:t>
            </a:fld>
            <a:endParaRPr lang="en-MY"/>
          </a:p>
        </p:txBody>
      </p:sp>
    </p:spTree>
    <p:extLst>
      <p:ext uri="{BB962C8B-B14F-4D97-AF65-F5344CB8AC3E}">
        <p14:creationId xmlns:p14="http://schemas.microsoft.com/office/powerpoint/2010/main" val="381353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ODH is supportive of all community water fluoridation in the state. CWF achieves 25% decay reduction in all citizens regardless of income or other socio-economic factors</a:t>
            </a:r>
            <a:r>
              <a:rPr lang="en-US" dirty="0" smtClean="0"/>
              <a:t>. CWF has a </a:t>
            </a:r>
            <a:r>
              <a:rPr lang="en-US" dirty="0"/>
              <a:t>v</a:t>
            </a:r>
            <a:r>
              <a:rPr lang="en-US" dirty="0" smtClean="0"/>
              <a:t>ery </a:t>
            </a:r>
            <a:r>
              <a:rPr lang="en-US" dirty="0"/>
              <a:t>low cost of $.05 per day per </a:t>
            </a:r>
            <a:r>
              <a:rPr lang="en-US" dirty="0" smtClean="0"/>
              <a:t>person and</a:t>
            </a:r>
            <a:r>
              <a:rPr lang="en-US" baseline="0" dirty="0" smtClean="0"/>
              <a:t> can save </a:t>
            </a:r>
            <a:endParaRPr lang="en-US" dirty="0"/>
          </a:p>
          <a:p>
            <a:r>
              <a:rPr lang="en-US" dirty="0"/>
              <a:t>One dollar in CWF returns in $25 in averted dental care</a:t>
            </a:r>
            <a:r>
              <a:rPr lang="en-US" dirty="0" smtClean="0"/>
              <a:t>.</a:t>
            </a:r>
            <a:r>
              <a:rPr lang="en-US" baseline="0" dirty="0" smtClean="0"/>
              <a:t> CWF helps you in your clinics to decrease dental decay.</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24</a:t>
            </a:fld>
            <a:endParaRPr lang="en-MY"/>
          </a:p>
        </p:txBody>
      </p:sp>
    </p:spTree>
    <p:extLst>
      <p:ext uri="{BB962C8B-B14F-4D97-AF65-F5344CB8AC3E}">
        <p14:creationId xmlns:p14="http://schemas.microsoft.com/office/powerpoint/2010/main" val="928631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with local communities that are fluoridating and ensure they are fluoridating and ensure they are meeting the public health recommended range of 0.6-1.0 ppm. If they are not, then we work with them to find out what might be causing the issue—faulty equipment, not accurate training and education or maybe they stopped without following Missouri statute </a:t>
            </a:r>
            <a:r>
              <a:rPr lang="en-US" dirty="0" err="1"/>
              <a:t>RSMo</a:t>
            </a:r>
            <a:r>
              <a:rPr lang="en-US" dirty="0"/>
              <a:t> 640.136. We work with funding from Delta Dental, PHHS and ARPA to upgrade and replace equipment.  Work with communities that have initiated rollbacks (cessation) to educate and keep them fluoridating, work on new initiations to fluoridation and provide dental education to dental providers, decision makers and the general public about water fluoridation</a:t>
            </a:r>
            <a:r>
              <a:rPr lang="en-US" dirty="0" smtClean="0"/>
              <a:t>. These</a:t>
            </a:r>
            <a:r>
              <a:rPr lang="en-US" baseline="0" dirty="0" smtClean="0"/>
              <a:t> are all ways the ODH can help the LPHAs to improve medical and oral health in their areas.</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25</a:t>
            </a:fld>
            <a:endParaRPr lang="en-MY"/>
          </a:p>
        </p:txBody>
      </p:sp>
    </p:spTree>
    <p:extLst>
      <p:ext uri="{BB962C8B-B14F-4D97-AF65-F5344CB8AC3E}">
        <p14:creationId xmlns:p14="http://schemas.microsoft.com/office/powerpoint/2010/main" val="4009096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Preventive Services Program (PSP) is a community based oral health program dedicated to promoting healthy smiles for all of Missouri’s children through education and preventive treatment. Local schools can sign up and</a:t>
            </a:r>
            <a:r>
              <a:rPr lang="en-US" baseline="0" dirty="0" smtClean="0"/>
              <a:t> receive information on our website.  It consists of local dental providers administering an oral health screening, which includes a fluoride varnish application on the day of the screening and a follow up application at a later time.  It also includes oral health education and toothbrushes and toothpaste all at no charge.  It also provides a referral, which consists of a note going to the school nurse and parent that the child requires treatment and a time frame as to when the treatment needs to be sought.  Many times the dental professional conducting the screening is affiliated with a local dental clinic and will give priority to a child they saw through a PSP event so they can </a:t>
            </a:r>
            <a:r>
              <a:rPr lang="en-US" baseline="0" smtClean="0"/>
              <a:t>receive treatment.</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26</a:t>
            </a:fld>
            <a:endParaRPr lang="en-MY"/>
          </a:p>
        </p:txBody>
      </p:sp>
    </p:spTree>
    <p:extLst>
      <p:ext uri="{BB962C8B-B14F-4D97-AF65-F5344CB8AC3E}">
        <p14:creationId xmlns:p14="http://schemas.microsoft.com/office/powerpoint/2010/main" val="2275119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11 LPHAs that are participating in our Fluoride Varnish program. As a result of the program 938 Medicaid children have received</a:t>
            </a:r>
            <a:r>
              <a:rPr lang="en-US" baseline="0" dirty="0" smtClean="0"/>
              <a:t> </a:t>
            </a:r>
            <a:r>
              <a:rPr lang="en-US" baseline="0" dirty="0" err="1" smtClean="0"/>
              <a:t>Fl</a:t>
            </a:r>
            <a:r>
              <a:rPr lang="en-US" baseline="0" dirty="0" smtClean="0"/>
              <a:t> varnish, which strengthens the teeth and makes them more resistant to decay acids that cause cavities.  Each fluoride varnish application could be reimbursed at $13.50 per application.  New remuneration rate is about $36.  Either a nurse or hygienist needs to apply the varnish in order to be reimbursed through Medicaid.  Under that rate, LPHAs could have been reimbursed $33,768.  Expenses for this program are the fluoride varnish (36 cents/unit under state contract), PS for person educating/applying varnish or if you want to give toothbrushes, toothpaste, (which can also be purchased through state contract) etc. or any equipment you may want to purchase, which is minimal since varnish can be applied while both you &amp; child are seated at a typical chair.</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27</a:t>
            </a:fld>
            <a:endParaRPr lang="en-MY"/>
          </a:p>
        </p:txBody>
      </p:sp>
    </p:spTree>
    <p:extLst>
      <p:ext uri="{BB962C8B-B14F-4D97-AF65-F5344CB8AC3E}">
        <p14:creationId xmlns:p14="http://schemas.microsoft.com/office/powerpoint/2010/main" val="3998216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LPHAs can purchase Fluoride Varnish at DHSS Office of Dental Health Prices from </a:t>
            </a:r>
            <a:r>
              <a:rPr lang="en-US" dirty="0" err="1" smtClean="0"/>
              <a:t>Nanova</a:t>
            </a:r>
            <a:r>
              <a:rPr lang="en-US" dirty="0" smtClean="0"/>
              <a:t> Biomaterials, Inc., Liang Chen, Director of Dental Department – chenliang@nanovamed.com and Vickie Yang – yangvickie@nanovabio.com; or orders@nanovabio.com, 573-875-6682.  Contract # CC211820001.  Please mention your affiliation with MO DHSS ODH when placing an order.  Order must be for 1 case, 8 boxes of 200 applications per box at $72.00 per box or $0.36 per application. </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28</a:t>
            </a:fld>
            <a:endParaRPr lang="en-MY"/>
          </a:p>
        </p:txBody>
      </p:sp>
    </p:spTree>
    <p:extLst>
      <p:ext uri="{BB962C8B-B14F-4D97-AF65-F5344CB8AC3E}">
        <p14:creationId xmlns:p14="http://schemas.microsoft.com/office/powerpoint/2010/main" val="94042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LPHAs can purchase dental supplies (toothbrushes, toothpaste and floss) at DHSS ODH contracted prices from Zion Miracle Products DBA </a:t>
            </a:r>
            <a:r>
              <a:rPr lang="en-US" dirty="0" err="1" smtClean="0"/>
              <a:t>ZDental</a:t>
            </a:r>
            <a:r>
              <a:rPr lang="en-US" dirty="0" smtClean="0"/>
              <a:t>, Paul </a:t>
            </a:r>
            <a:r>
              <a:rPr lang="en-US" dirty="0" err="1" smtClean="0"/>
              <a:t>Zajas</a:t>
            </a:r>
            <a:r>
              <a:rPr lang="en-US" dirty="0" smtClean="0"/>
              <a:t> – p.zajas@zdental.com or orders@zdental.com, 888.228.7706.  Contract # CC202367001.  Please mention your affiliation with MO DHSS ODH when placing an order. You can order toothpaste as low as 17.5 cents</a:t>
            </a:r>
            <a:r>
              <a:rPr lang="en-US" baseline="0" dirty="0" smtClean="0"/>
              <a:t> a tube, floss for 19 cents a tube and toothbrushes range from 20-21 cents per toothbrush.</a:t>
            </a:r>
            <a:endParaRPr lang="en-US" dirty="0"/>
          </a:p>
        </p:txBody>
      </p:sp>
      <p:sp>
        <p:nvSpPr>
          <p:cNvPr id="4" name="Slide Number Placeholder 3"/>
          <p:cNvSpPr>
            <a:spLocks noGrp="1"/>
          </p:cNvSpPr>
          <p:nvPr>
            <p:ph type="sldNum" sz="quarter" idx="10"/>
          </p:nvPr>
        </p:nvSpPr>
        <p:spPr/>
        <p:txBody>
          <a:bodyPr/>
          <a:lstStyle/>
          <a:p>
            <a:fld id="{D3F6CAA8-8B9F-4696-96C3-CF58CA8A4623}" type="slidenum">
              <a:rPr lang="en-MY" smtClean="0"/>
              <a:t>29</a:t>
            </a:fld>
            <a:endParaRPr lang="en-MY"/>
          </a:p>
        </p:txBody>
      </p:sp>
    </p:spTree>
    <p:extLst>
      <p:ext uri="{BB962C8B-B14F-4D97-AF65-F5344CB8AC3E}">
        <p14:creationId xmlns:p14="http://schemas.microsoft.com/office/powerpoint/2010/main" val="262417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you to meet our Office of Dental Health</a:t>
            </a:r>
            <a:r>
              <a:rPr lang="en-US" baseline="0" dirty="0" smtClean="0"/>
              <a:t> team: On the back row from left to right, is Julie Boeckman our public health program manager, Gwen Sullentrup, our public health program specialist with community water fluoridation and dental sealant coordinator, Molly McBride-Mooty an oral health consultant with our preventive services program, Clark Oelrichs our data analysist, Dione Snitker, the lead administration support assistant, Kally Kline, public health program specialist, Jeffrey Bellamy OHC,  Ann Hoffman, OHC, and on the left front Audrey Hendee OHC, myself and Kelsey Siegel OHC.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44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allowing me to share all the wonderful things the Office of Dental Health can do for you, are there any questions.</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30</a:t>
            </a:fld>
            <a:endParaRPr lang="en-MY"/>
          </a:p>
        </p:txBody>
      </p:sp>
    </p:spTree>
    <p:extLst>
      <p:ext uri="{BB962C8B-B14F-4D97-AF65-F5344CB8AC3E}">
        <p14:creationId xmlns:p14="http://schemas.microsoft.com/office/powerpoint/2010/main" val="375105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quick summary of what we will be covering in this presentation.  First we will be reviewing the highlights of the Missouri Oral Health Survey of Vulnerable adults, next we cover the latest Health Resources and Services Administration grant. </a:t>
            </a:r>
            <a:r>
              <a:rPr lang="en-US" dirty="0" smtClean="0"/>
              <a:t>Third</a:t>
            </a:r>
            <a:r>
              <a:rPr lang="en-US" dirty="0"/>
              <a:t>, we will review the </a:t>
            </a:r>
            <a:r>
              <a:rPr lang="en-US" dirty="0" smtClean="0"/>
              <a:t>highlights of the ODH workforce survey, next we will review three </a:t>
            </a:r>
            <a:r>
              <a:rPr lang="en-US" dirty="0"/>
              <a:t>major barriers to providing care to underserved areas of Missouri.  </a:t>
            </a:r>
            <a:r>
              <a:rPr lang="en-US" dirty="0" smtClean="0"/>
              <a:t>Finally, </a:t>
            </a:r>
            <a:r>
              <a:rPr lang="en-US" dirty="0"/>
              <a:t>we will look at future </a:t>
            </a:r>
            <a:r>
              <a:rPr lang="en-US" dirty="0" smtClean="0"/>
              <a:t>projects and</a:t>
            </a:r>
            <a:r>
              <a:rPr lang="en-US" baseline="0" dirty="0" smtClean="0"/>
              <a:t> how we can help our local public health clinics</a:t>
            </a:r>
            <a:r>
              <a:rPr lang="en-US" dirty="0" smtClean="0"/>
              <a:t>.</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4</a:t>
            </a:fld>
            <a:endParaRPr lang="en-MY"/>
          </a:p>
        </p:txBody>
      </p:sp>
    </p:spTree>
    <p:extLst>
      <p:ext uri="{BB962C8B-B14F-4D97-AF65-F5344CB8AC3E}">
        <p14:creationId xmlns:p14="http://schemas.microsoft.com/office/powerpoint/2010/main" val="119518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 off the press, The</a:t>
            </a:r>
            <a:r>
              <a:rPr lang="en-US" baseline="0" dirty="0" smtClean="0"/>
              <a:t> Missouri Oral Health Survey of Vulnerable adults, the survey included 254 residents with the mean age of 75, from 22 skilled nursing facilities.  We found 73% of residents had fewer than 20 teeth that we consider severe tooth loss and 38% of residents were completely edentulous. 40% had untreated decay and 29% had gum disease in need of periodontal care.  Almost half of the residents in long term nursing homes have poor oral hygiene.  Unfortunately in this population, Medicare does not cover most dental care.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3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survey of the Oral Health of adults</a:t>
            </a:r>
            <a:r>
              <a:rPr lang="en-US" baseline="0" dirty="0" smtClean="0"/>
              <a:t> living in Missouri’s Skilled Nursing Facilities has bolstered support for the a newly awarded grant. </a:t>
            </a:r>
            <a:r>
              <a:rPr lang="en-US" dirty="0" smtClean="0"/>
              <a:t>With </a:t>
            </a:r>
            <a:r>
              <a:rPr lang="en-US" dirty="0"/>
              <a:t>the securing of a Health Resources </a:t>
            </a:r>
            <a:r>
              <a:rPr lang="en-US" dirty="0" smtClean="0"/>
              <a:t>and Services </a:t>
            </a:r>
            <a:r>
              <a:rPr lang="en-US" dirty="0"/>
              <a:t>Administration grant to investigate the use of </a:t>
            </a:r>
            <a:r>
              <a:rPr lang="en-US" dirty="0" err="1"/>
              <a:t>teledentistry</a:t>
            </a:r>
            <a:r>
              <a:rPr lang="en-US" dirty="0"/>
              <a:t> as a method for dentists to supervise hygienists and assistants extend into nursing homes and other underserved high-risk populations including veterans. We are hoping to expand EFDA training and remove bottlenecks to make training more accessible which could increase productive capacity 15-25%.  </a:t>
            </a:r>
          </a:p>
        </p:txBody>
      </p:sp>
      <p:sp>
        <p:nvSpPr>
          <p:cNvPr id="4" name="Slide Number Placeholder 3"/>
          <p:cNvSpPr>
            <a:spLocks noGrp="1"/>
          </p:cNvSpPr>
          <p:nvPr>
            <p:ph type="sldNum" sz="quarter" idx="5"/>
          </p:nvPr>
        </p:nvSpPr>
        <p:spPr/>
        <p:txBody>
          <a:bodyPr/>
          <a:lstStyle/>
          <a:p>
            <a:fld id="{D3F6CAA8-8B9F-4696-96C3-CF58CA8A4623}" type="slidenum">
              <a:rPr lang="en-MY" smtClean="0"/>
              <a:t>6</a:t>
            </a:fld>
            <a:endParaRPr lang="en-MY"/>
          </a:p>
        </p:txBody>
      </p:sp>
    </p:spTree>
    <p:extLst>
      <p:ext uri="{BB962C8B-B14F-4D97-AF65-F5344CB8AC3E}">
        <p14:creationId xmlns:p14="http://schemas.microsoft.com/office/powerpoint/2010/main" val="75550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innovative way the ODH is helping Missouri is with the first ever, New </a:t>
            </a:r>
            <a:r>
              <a:rPr lang="en-US" dirty="0"/>
              <a:t>Wave Community Water </a:t>
            </a:r>
            <a:r>
              <a:rPr lang="en-US" dirty="0" smtClean="0"/>
              <a:t>Fluoridation program.</a:t>
            </a:r>
            <a:endParaRPr lang="en-US" dirty="0"/>
          </a:p>
          <a:p>
            <a:r>
              <a:rPr lang="en-US" dirty="0"/>
              <a:t>ODH was approved for a $825,000 grant for piloting this </a:t>
            </a:r>
            <a:r>
              <a:rPr lang="en-US" dirty="0" smtClean="0"/>
              <a:t>project</a:t>
            </a:r>
            <a:r>
              <a:rPr lang="en-US" baseline="0" dirty="0" smtClean="0"/>
              <a:t> which has developed this pellet fluoride technology, this is the f</a:t>
            </a:r>
            <a:r>
              <a:rPr lang="en-US" dirty="0" smtClean="0"/>
              <a:t>irst </a:t>
            </a:r>
            <a:r>
              <a:rPr lang="en-US" dirty="0"/>
              <a:t>new CWF technology in 40 years, </a:t>
            </a:r>
            <a:r>
              <a:rPr lang="en-US" dirty="0" smtClean="0"/>
              <a:t>it is</a:t>
            </a:r>
            <a:r>
              <a:rPr lang="en-US" baseline="0" dirty="0" smtClean="0"/>
              <a:t> </a:t>
            </a:r>
            <a:r>
              <a:rPr lang="en-US" dirty="0" smtClean="0"/>
              <a:t>intended </a:t>
            </a:r>
            <a:r>
              <a:rPr lang="en-US" dirty="0"/>
              <a:t>for small, rural water districts (&lt;8000</a:t>
            </a:r>
            <a:r>
              <a:rPr lang="en-US" dirty="0" smtClean="0"/>
              <a:t>) people. We are actually having a Fluoride Summit next week</a:t>
            </a:r>
            <a:r>
              <a:rPr lang="en-US" baseline="0" dirty="0" smtClean="0"/>
              <a:t> near Popular Bluff, Missouri, </a:t>
            </a:r>
            <a:r>
              <a:rPr lang="en-US" dirty="0" smtClean="0"/>
              <a:t>about the new technology which is drawing interested parties from all over the US</a:t>
            </a:r>
            <a:r>
              <a:rPr lang="en-US" baseline="0" dirty="0" smtClean="0"/>
              <a:t> and Canada.</a:t>
            </a:r>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7</a:t>
            </a:fld>
            <a:endParaRPr lang="en-MY"/>
          </a:p>
        </p:txBody>
      </p:sp>
    </p:spTree>
    <p:extLst>
      <p:ext uri="{BB962C8B-B14F-4D97-AF65-F5344CB8AC3E}">
        <p14:creationId xmlns:p14="http://schemas.microsoft.com/office/powerpoint/2010/main" val="73075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 different note, lets talk about the dental work force in Missouri. </a:t>
            </a:r>
            <a:r>
              <a:rPr lang="en-US" dirty="0" smtClean="0"/>
              <a:t>The </a:t>
            </a:r>
            <a:r>
              <a:rPr lang="en-US" dirty="0"/>
              <a:t>oral healthcare workforce was inadequate and strained before Covid-19. Team members were lost in all positions in oral healthcare facilities. This is more than just a dental hygienist shortage. A 2021 workforce survey was undertaken.</a:t>
            </a:r>
          </a:p>
        </p:txBody>
      </p:sp>
      <p:sp>
        <p:nvSpPr>
          <p:cNvPr id="4" name="Slide Number Placeholder 3"/>
          <p:cNvSpPr>
            <a:spLocks noGrp="1"/>
          </p:cNvSpPr>
          <p:nvPr>
            <p:ph type="sldNum" sz="quarter" idx="5"/>
          </p:nvPr>
        </p:nvSpPr>
        <p:spPr/>
        <p:txBody>
          <a:bodyPr/>
          <a:lstStyle/>
          <a:p>
            <a:fld id="{D3F6CAA8-8B9F-4696-96C3-CF58CA8A4623}" type="slidenum">
              <a:rPr lang="en-MY" smtClean="0"/>
              <a:t>8</a:t>
            </a:fld>
            <a:endParaRPr lang="en-MY"/>
          </a:p>
        </p:txBody>
      </p:sp>
    </p:spTree>
    <p:extLst>
      <p:ext uri="{BB962C8B-B14F-4D97-AF65-F5344CB8AC3E}">
        <p14:creationId xmlns:p14="http://schemas.microsoft.com/office/powerpoint/2010/main" val="151034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online publication: </a:t>
            </a:r>
            <a:r>
              <a:rPr lang="en-US" dirty="0" err="1" smtClean="0"/>
              <a:t>Beckers</a:t>
            </a:r>
            <a:r>
              <a:rPr lang="en-US" dirty="0" smtClean="0"/>
              <a:t> dental plus</a:t>
            </a:r>
            <a:r>
              <a:rPr lang="en-US" baseline="0" dirty="0" smtClean="0"/>
              <a:t> DSO, Missouri is 2</a:t>
            </a:r>
            <a:r>
              <a:rPr lang="en-US" baseline="30000" dirty="0" smtClean="0"/>
              <a:t>nd</a:t>
            </a:r>
            <a:r>
              <a:rPr lang="en-US" baseline="0" dirty="0" smtClean="0"/>
              <a:t> in the nation for HRSA-designated shortage areas of dental practitioners.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66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93842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462661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92896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243727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44057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01880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1808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73459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bg1"/>
            </a:fgClr>
            <a:bgClr>
              <a:schemeClr val="bg1">
                <a:lumMod val="90000"/>
                <a:lumOff val="10000"/>
              </a:schemeClr>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7535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3742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6041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5402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80826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302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349235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115479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89844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862318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bg1">
                <a:lumMod val="90000"/>
                <a:lumOff val="10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71026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225044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314872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4149736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222010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93108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854331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bg1">
                <a:lumMod val="90000"/>
                <a:lumOff val="10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1225538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00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892272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2046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bg1">
                <a:lumMod val="90000"/>
                <a:lumOff val="10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bg1">
                <a:lumMod val="90000"/>
                <a:lumOff val="10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bg1">
                <a:lumMod val="90000"/>
                <a:lumOff val="10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bg1">
                <a:lumMod val="90000"/>
                <a:lumOff val="10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bg1">
                <a:lumMod val="90000"/>
                <a:lumOff val="10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bg1">
                <a:lumMod val="90000"/>
                <a:lumOff val="10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1348623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1399211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1274932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1850845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86629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08680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2545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bg1">
                <a:lumMod val="90000"/>
                <a:lumOff val="10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136944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019783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31792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17553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6102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4053375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69422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25506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39346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bg1">
                <a:lumMod val="90000"/>
                <a:lumOff val="10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2967804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86292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97949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1202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86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182566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582769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92611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501005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648768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802708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26045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bg1">
                <a:lumMod val="90000"/>
                <a:lumOff val="10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07566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78858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21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bg1">
                <a:lumMod val="90000"/>
                <a:lumOff val="10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99228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032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33605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bg1">
                <a:lumMod val="90000"/>
                <a:lumOff val="10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3435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29699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0241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33028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bg1">
                <a:lumMod val="90000"/>
                <a:lumOff val="10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92307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87685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9963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bg1">
                <a:lumMod val="90000"/>
                <a:lumOff val="10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86446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17272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23860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90000"/>
                <a:lumOff val="1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469148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12929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14802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906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27683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313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66661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066173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bg1">
                <a:lumMod val="90000"/>
                <a:lumOff val="10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bg1">
                <a:lumMod val="90000"/>
                <a:lumOff val="10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258911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01748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8423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55222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bg1">
                <a:lumMod val="90000"/>
                <a:lumOff val="10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437737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04689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2618499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32586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Mockup - Page Title 1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933236" cy="3872216"/>
          </a:xfrm>
          <a:prstGeom prst="rect">
            <a:avLst/>
          </a:prstGeom>
          <a:pattFill prst="wdDnDiag">
            <a:fgClr>
              <a:schemeClr val="bg1">
                <a:lumMod val="90000"/>
                <a:lumOff val="10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7719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bg1">
                <a:lumMod val="90000"/>
                <a:lumOff val="10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398802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55468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bg1">
                <a:lumMod val="90000"/>
                <a:lumOff val="10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7016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bg1">
                <a:lumMod val="90000"/>
                <a:lumOff val="10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062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471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390829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34895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5078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17085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bg1">
                <a:lumMod val="90000"/>
                <a:lumOff val="10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bg1">
                <a:lumMod val="90000"/>
                <a:lumOff val="10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bg1">
                <a:lumMod val="90000"/>
                <a:lumOff val="10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bg1">
                <a:lumMod val="90000"/>
                <a:lumOff val="10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bg1">
                <a:lumMod val="90000"/>
                <a:lumOff val="10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bg1">
                <a:lumMod val="90000"/>
                <a:lumOff val="10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bg1">
                <a:lumMod val="90000"/>
                <a:lumOff val="10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1116692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bg1">
                <a:lumMod val="90000"/>
                <a:lumOff val="10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128370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38628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267510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ny Name">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bg1">
                <a:lumMod val="90000"/>
                <a:lumOff val="10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75033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bg1">
                <a:lumMod val="90000"/>
                <a:lumOff val="10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3281073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bg1">
                <a:lumMod val="90000"/>
                <a:lumOff val="10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427688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73204"/>
      </p:ext>
    </p:extLst>
  </p:cSld>
  <p:clrMap bg1="lt1" tx1="dk1" bg2="lt2" tx2="dk2" accent1="accent1" accent2="accent2" accent3="accent3" accent4="accent4" accent5="accent5" accent6="accent6" hlink="hlink" folHlink="folHlink"/>
  <p:sldLayoutIdLst>
    <p:sldLayoutId id="2147483661" r:id="rId1"/>
    <p:sldLayoutId id="2147483764" r:id="rId2"/>
    <p:sldLayoutId id="2147483763" r:id="rId3"/>
    <p:sldLayoutId id="2147483660" r:id="rId4"/>
    <p:sldLayoutId id="2147483662" r:id="rId5"/>
    <p:sldLayoutId id="2147483668" r:id="rId6"/>
    <p:sldLayoutId id="2147483672" r:id="rId7"/>
    <p:sldLayoutId id="2147483669" r:id="rId8"/>
    <p:sldLayoutId id="2147483670" r:id="rId9"/>
    <p:sldLayoutId id="2147483675" r:id="rId10"/>
    <p:sldLayoutId id="2147483676" r:id="rId11"/>
    <p:sldLayoutId id="2147483780" r:id="rId12"/>
    <p:sldLayoutId id="2147483781" r:id="rId13"/>
    <p:sldLayoutId id="2147483677" r:id="rId14"/>
    <p:sldLayoutId id="2147483750" r:id="rId15"/>
    <p:sldLayoutId id="2147483751" r:id="rId16"/>
    <p:sldLayoutId id="2147483752" r:id="rId17"/>
    <p:sldLayoutId id="2147483753" r:id="rId18"/>
    <p:sldLayoutId id="2147483754" r:id="rId19"/>
    <p:sldLayoutId id="2147483755" r:id="rId20"/>
    <p:sldLayoutId id="2147483773" r:id="rId21"/>
    <p:sldLayoutId id="2147483774" r:id="rId22"/>
    <p:sldLayoutId id="2147483775" r:id="rId23"/>
    <p:sldLayoutId id="2147483776" r:id="rId24"/>
    <p:sldLayoutId id="2147483777" r:id="rId25"/>
    <p:sldLayoutId id="2147483778" r:id="rId26"/>
    <p:sldLayoutId id="2147483779" r:id="rId27"/>
    <p:sldLayoutId id="2147483815" r:id="rId28"/>
    <p:sldLayoutId id="2147483816" r:id="rId29"/>
    <p:sldLayoutId id="2147483782" r:id="rId30"/>
    <p:sldLayoutId id="2147483783" r:id="rId31"/>
    <p:sldLayoutId id="2147483784" r:id="rId32"/>
    <p:sldLayoutId id="2147483785" r:id="rId33"/>
    <p:sldLayoutId id="2147483786" r:id="rId34"/>
    <p:sldLayoutId id="2147483787" r:id="rId35"/>
    <p:sldLayoutId id="2147483789" r:id="rId36"/>
    <p:sldLayoutId id="2147483791" r:id="rId37"/>
    <p:sldLayoutId id="2147483792" r:id="rId38"/>
    <p:sldLayoutId id="2147483793" r:id="rId39"/>
    <p:sldLayoutId id="2147483794" r:id="rId40"/>
    <p:sldLayoutId id="2147483788" r:id="rId41"/>
    <p:sldLayoutId id="2147483796" r:id="rId42"/>
    <p:sldLayoutId id="2147483797" r:id="rId43"/>
    <p:sldLayoutId id="2147483798" r:id="rId44"/>
    <p:sldLayoutId id="2147483799" r:id="rId45"/>
    <p:sldLayoutId id="2147483800" r:id="rId46"/>
    <p:sldLayoutId id="2147483710" r:id="rId47"/>
    <p:sldLayoutId id="2147483711" r:id="rId48"/>
    <p:sldLayoutId id="2147483712" r:id="rId49"/>
    <p:sldLayoutId id="2147483713" r:id="rId50"/>
    <p:sldLayoutId id="2147483714" r:id="rId51"/>
    <p:sldLayoutId id="2147483765" r:id="rId52"/>
    <p:sldLayoutId id="2147483766" r:id="rId53"/>
    <p:sldLayoutId id="2147483767" r:id="rId54"/>
    <p:sldLayoutId id="2147483768" r:id="rId55"/>
    <p:sldLayoutId id="2147483715" r:id="rId56"/>
    <p:sldLayoutId id="2147483716" r:id="rId57"/>
    <p:sldLayoutId id="2147483817" r:id="rId58"/>
    <p:sldLayoutId id="2147483818" r:id="rId59"/>
    <p:sldLayoutId id="2147483819" r:id="rId60"/>
    <p:sldLayoutId id="2147483820" r:id="rId61"/>
    <p:sldLayoutId id="2147483821" r:id="rId62"/>
    <p:sldLayoutId id="2147483822" r:id="rId63"/>
    <p:sldLayoutId id="2147483823" r:id="rId64"/>
    <p:sldLayoutId id="2147483725" r:id="rId65"/>
    <p:sldLayoutId id="2147483726" r:id="rId66"/>
    <p:sldLayoutId id="2147483727" r:id="rId67"/>
    <p:sldLayoutId id="2147483728" r:id="rId68"/>
    <p:sldLayoutId id="2147483729" r:id="rId69"/>
    <p:sldLayoutId id="2147483730" r:id="rId70"/>
    <p:sldLayoutId id="2147483731" r:id="rId71"/>
    <p:sldLayoutId id="2147483744" r:id="rId72"/>
    <p:sldLayoutId id="2147483745" r:id="rId73"/>
    <p:sldLayoutId id="2147483746" r:id="rId74"/>
    <p:sldLayoutId id="2147483735" r:id="rId75"/>
    <p:sldLayoutId id="2147483736" r:id="rId76"/>
    <p:sldLayoutId id="2147483737" r:id="rId77"/>
    <p:sldLayoutId id="2147483738" r:id="rId78"/>
    <p:sldLayoutId id="2147483739" r:id="rId79"/>
    <p:sldLayoutId id="2147483740" r:id="rId80"/>
    <p:sldLayoutId id="2147483741" r:id="rId81"/>
    <p:sldLayoutId id="2147483724" r:id="rId82"/>
    <p:sldLayoutId id="2147483743" r:id="rId83"/>
    <p:sldLayoutId id="2147483825" r:id="rId84"/>
    <p:sldLayoutId id="2147483824" r:id="rId85"/>
    <p:sldLayoutId id="2147483723" r:id="rId86"/>
    <p:sldLayoutId id="2147483770" r:id="rId87"/>
    <p:sldLayoutId id="2147483771" r:id="rId88"/>
    <p:sldLayoutId id="2147483747" r:id="rId89"/>
    <p:sldLayoutId id="2147483748" r:id="rId90"/>
    <p:sldLayoutId id="2147483749" r:id="rId91"/>
    <p:sldLayoutId id="2147483769" r:id="rId92"/>
    <p:sldLayoutId id="2147483802" r:id="rId93"/>
    <p:sldLayoutId id="2147483811" r:id="rId94"/>
    <p:sldLayoutId id="2147483805" r:id="rId95"/>
    <p:sldLayoutId id="2147483827" r:id="rId96"/>
    <p:sldLayoutId id="2147483790" r:id="rId97"/>
    <p:sldLayoutId id="2147483806" r:id="rId98"/>
    <p:sldLayoutId id="2147483808" r:id="rId99"/>
    <p:sldLayoutId id="2147483809" r:id="rId100"/>
    <p:sldLayoutId id="2147483810" r:id="rId101"/>
    <p:sldLayoutId id="2147483968" r:id="rId102"/>
    <p:sldLayoutId id="2147484018" r:id="rId103"/>
    <p:sldLayoutId id="2147484033" r:id="rId104"/>
    <p:sldLayoutId id="2147484055" r:id="rId105"/>
    <p:sldLayoutId id="2147484056" r:id="rId106"/>
    <p:sldLayoutId id="2147484057" r:id="rId10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4.tmp"/></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mailto:orders@zdenta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2"/>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AC8796EE-A06B-460B-AA0C-C8B6C686AB27}"/>
              </a:ext>
            </a:extLst>
          </p:cNvPr>
          <p:cNvSpPr/>
          <p:nvPr/>
        </p:nvSpPr>
        <p:spPr>
          <a:xfrm>
            <a:off x="609601" y="899886"/>
            <a:ext cx="10972798" cy="539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 name="TextBox 3">
            <a:extLst>
              <a:ext uri="{FF2B5EF4-FFF2-40B4-BE49-F238E27FC236}">
                <a16:creationId xmlns:a16="http://schemas.microsoft.com/office/drawing/2014/main" id="{402D7909-738A-44C9-BC28-8609EFD38B0A}"/>
              </a:ext>
            </a:extLst>
          </p:cNvPr>
          <p:cNvSpPr txBox="1"/>
          <p:nvPr/>
        </p:nvSpPr>
        <p:spPr>
          <a:xfrm>
            <a:off x="2067133" y="3624815"/>
            <a:ext cx="8311891" cy="1323439"/>
          </a:xfrm>
          <a:prstGeom prst="rect">
            <a:avLst/>
          </a:prstGeom>
          <a:noFill/>
        </p:spPr>
        <p:txBody>
          <a:bodyPr wrap="none" rtlCol="0">
            <a:spAutoFit/>
          </a:bodyPr>
          <a:lstStyle/>
          <a:p>
            <a:pPr algn="ctr"/>
            <a:r>
              <a:rPr lang="en-US" sz="4000" dirty="0" smtClean="0"/>
              <a:t>What is the ODH, What we do, and </a:t>
            </a:r>
          </a:p>
          <a:p>
            <a:pPr algn="ctr"/>
            <a:r>
              <a:rPr lang="en-US" sz="4000" dirty="0" smtClean="0"/>
              <a:t>How we can help you!</a:t>
            </a: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5011056"/>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259AB7-BDCA-4A6C-A18A-B9F81CDC0816}"/>
              </a:ext>
            </a:extLst>
          </p:cNvPr>
          <p:cNvSpPr txBox="1"/>
          <p:nvPr/>
        </p:nvSpPr>
        <p:spPr>
          <a:xfrm>
            <a:off x="2563157" y="5455301"/>
            <a:ext cx="7092006" cy="830997"/>
          </a:xfrm>
          <a:prstGeom prst="rect">
            <a:avLst/>
          </a:prstGeom>
          <a:noFill/>
        </p:spPr>
        <p:txBody>
          <a:bodyPr wrap="none" rtlCol="0">
            <a:spAutoFit/>
          </a:bodyPr>
          <a:lstStyle/>
          <a:p>
            <a:pPr algn="ctr"/>
            <a:r>
              <a:rPr lang="en-US" sz="2400" b="1" dirty="0"/>
              <a:t>Jacqueline Miller DDS MS </a:t>
            </a:r>
            <a:r>
              <a:rPr lang="en-US" sz="2400" b="1" dirty="0" smtClean="0"/>
              <a:t>MPH, Dental Director</a:t>
            </a:r>
          </a:p>
          <a:p>
            <a:pPr algn="ctr"/>
            <a:r>
              <a:rPr lang="en-US" sz="2400" b="1" dirty="0" smtClean="0"/>
              <a:t>Julie Boeckman, Project Manager</a:t>
            </a:r>
            <a:endParaRPr lang="en-US" sz="2400" b="1"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49419" y="-355725"/>
            <a:ext cx="2319482" cy="2511221"/>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48850" y="1413785"/>
            <a:ext cx="3348459" cy="2232306"/>
          </a:xfrm>
          <a:prstGeom prst="rect">
            <a:avLst/>
          </a:prstGeom>
        </p:spPr>
      </p:pic>
    </p:spTree>
    <p:extLst>
      <p:ext uri="{BB962C8B-B14F-4D97-AF65-F5344CB8AC3E}">
        <p14:creationId xmlns:p14="http://schemas.microsoft.com/office/powerpoint/2010/main" val="3461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CE8355-A41A-4EE7-9E35-1A5E32B451EE}"/>
              </a:ext>
            </a:extLst>
          </p:cNvPr>
          <p:cNvSpPr/>
          <p:nvPr/>
        </p:nvSpPr>
        <p:spPr>
          <a:xfrm>
            <a:off x="6470388" y="3377008"/>
            <a:ext cx="1914525" cy="19145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2_icons_cc" panose="02000503000000000000" pitchFamily="2" charset="0"/>
            </a:endParaRPr>
          </a:p>
        </p:txBody>
      </p:sp>
      <p:sp>
        <p:nvSpPr>
          <p:cNvPr id="8" name="Oval 7">
            <a:extLst>
              <a:ext uri="{FF2B5EF4-FFF2-40B4-BE49-F238E27FC236}">
                <a16:creationId xmlns:a16="http://schemas.microsoft.com/office/drawing/2014/main" id="{B8FC4E0A-293F-4207-B862-A7997332AF29}"/>
              </a:ext>
            </a:extLst>
          </p:cNvPr>
          <p:cNvSpPr/>
          <p:nvPr/>
        </p:nvSpPr>
        <p:spPr>
          <a:xfrm>
            <a:off x="3709062" y="3405608"/>
            <a:ext cx="1914525" cy="1914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1" name="Oval 10">
            <a:extLst>
              <a:ext uri="{FF2B5EF4-FFF2-40B4-BE49-F238E27FC236}">
                <a16:creationId xmlns:a16="http://schemas.microsoft.com/office/drawing/2014/main" id="{C2A9F935-91F0-4A8B-AAE9-FDCD5FB6C635}"/>
              </a:ext>
            </a:extLst>
          </p:cNvPr>
          <p:cNvSpPr/>
          <p:nvPr/>
        </p:nvSpPr>
        <p:spPr>
          <a:xfrm>
            <a:off x="9072295" y="3447060"/>
            <a:ext cx="1914525" cy="19145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9" name="Oval 8">
            <a:extLst>
              <a:ext uri="{FF2B5EF4-FFF2-40B4-BE49-F238E27FC236}">
                <a16:creationId xmlns:a16="http://schemas.microsoft.com/office/drawing/2014/main" id="{22899031-C034-4285-977C-938C9B6BFB25}"/>
              </a:ext>
            </a:extLst>
          </p:cNvPr>
          <p:cNvSpPr/>
          <p:nvPr/>
        </p:nvSpPr>
        <p:spPr>
          <a:xfrm>
            <a:off x="947737" y="3429000"/>
            <a:ext cx="1914525" cy="1914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4800" dirty="0">
              <a:solidFill>
                <a:schemeClr val="bg1"/>
              </a:solidFill>
              <a:latin typeface="webapp1_icons_cc" panose="02000503000000000000" pitchFamily="2" charset="0"/>
            </a:endParaRPr>
          </a:p>
        </p:txBody>
      </p:sp>
      <p:sp>
        <p:nvSpPr>
          <p:cNvPr id="13" name="TextBox 12">
            <a:extLst>
              <a:ext uri="{FF2B5EF4-FFF2-40B4-BE49-F238E27FC236}">
                <a16:creationId xmlns:a16="http://schemas.microsoft.com/office/drawing/2014/main" id="{09D685B0-BDF8-4536-8A29-67501C00B626}"/>
              </a:ext>
            </a:extLst>
          </p:cNvPr>
          <p:cNvSpPr txBox="1"/>
          <p:nvPr/>
        </p:nvSpPr>
        <p:spPr>
          <a:xfrm>
            <a:off x="3119703" y="1530348"/>
            <a:ext cx="5952592" cy="923330"/>
          </a:xfrm>
          <a:prstGeom prst="rect">
            <a:avLst/>
          </a:prstGeom>
          <a:noFill/>
        </p:spPr>
        <p:txBody>
          <a:bodyPr wrap="none" rtlCol="0">
            <a:spAutoFit/>
          </a:bodyPr>
          <a:lstStyle/>
          <a:p>
            <a:pPr algn="ctr"/>
            <a:r>
              <a:rPr lang="en-MY" sz="5400" dirty="0">
                <a:latin typeface="Open Sans Extrabold" panose="020B0906030804020204" pitchFamily="34" charset="0"/>
                <a:ea typeface="Open Sans Extrabold" panose="020B0906030804020204" pitchFamily="34" charset="0"/>
                <a:cs typeface="Open Sans Extrabold" panose="020B0906030804020204" pitchFamily="34" charset="0"/>
              </a:rPr>
              <a:t>ESTIMATED LOSS</a:t>
            </a:r>
          </a:p>
        </p:txBody>
      </p:sp>
      <p:sp>
        <p:nvSpPr>
          <p:cNvPr id="4" name="TextBox 3">
            <a:extLst>
              <a:ext uri="{FF2B5EF4-FFF2-40B4-BE49-F238E27FC236}">
                <a16:creationId xmlns:a16="http://schemas.microsoft.com/office/drawing/2014/main" id="{D569D066-C1A4-F805-7362-9F9BB55D13A7}"/>
              </a:ext>
            </a:extLst>
          </p:cNvPr>
          <p:cNvSpPr txBox="1"/>
          <p:nvPr/>
        </p:nvSpPr>
        <p:spPr>
          <a:xfrm flipH="1">
            <a:off x="1288972" y="3939986"/>
            <a:ext cx="1232054" cy="892552"/>
          </a:xfrm>
          <a:prstGeom prst="rect">
            <a:avLst/>
          </a:prstGeom>
          <a:noFill/>
        </p:spPr>
        <p:txBody>
          <a:bodyPr wrap="square" rtlCol="0">
            <a:spAutoFit/>
          </a:bodyPr>
          <a:lstStyle/>
          <a:p>
            <a:r>
              <a:rPr lang="en-US" sz="3200" b="1" dirty="0"/>
              <a:t>1-3%</a:t>
            </a:r>
          </a:p>
          <a:p>
            <a:r>
              <a:rPr lang="en-US" sz="2000" b="1" dirty="0"/>
              <a:t>Dentists</a:t>
            </a:r>
          </a:p>
        </p:txBody>
      </p:sp>
      <p:sp>
        <p:nvSpPr>
          <p:cNvPr id="6" name="TextBox 5">
            <a:extLst>
              <a:ext uri="{FF2B5EF4-FFF2-40B4-BE49-F238E27FC236}">
                <a16:creationId xmlns:a16="http://schemas.microsoft.com/office/drawing/2014/main" id="{85EA81CE-B549-0AF3-3F35-54FF8964765E}"/>
              </a:ext>
            </a:extLst>
          </p:cNvPr>
          <p:cNvSpPr txBox="1"/>
          <p:nvPr/>
        </p:nvSpPr>
        <p:spPr>
          <a:xfrm>
            <a:off x="3992448" y="3887994"/>
            <a:ext cx="1507173" cy="892552"/>
          </a:xfrm>
          <a:prstGeom prst="rect">
            <a:avLst/>
          </a:prstGeom>
          <a:noFill/>
        </p:spPr>
        <p:txBody>
          <a:bodyPr wrap="square" rtlCol="0">
            <a:spAutoFit/>
          </a:bodyPr>
          <a:lstStyle/>
          <a:p>
            <a:r>
              <a:rPr lang="en-US" sz="3200" b="1" dirty="0"/>
              <a:t>5-8%</a:t>
            </a:r>
          </a:p>
          <a:p>
            <a:r>
              <a:rPr lang="en-US" sz="2000" b="1" dirty="0"/>
              <a:t>Hygienists</a:t>
            </a:r>
          </a:p>
        </p:txBody>
      </p:sp>
      <p:sp>
        <p:nvSpPr>
          <p:cNvPr id="7" name="TextBox 6">
            <a:extLst>
              <a:ext uri="{FF2B5EF4-FFF2-40B4-BE49-F238E27FC236}">
                <a16:creationId xmlns:a16="http://schemas.microsoft.com/office/drawing/2014/main" id="{8C64C07F-D9E0-66F3-A938-45370D94AF80}"/>
              </a:ext>
            </a:extLst>
          </p:cNvPr>
          <p:cNvSpPr txBox="1"/>
          <p:nvPr/>
        </p:nvSpPr>
        <p:spPr>
          <a:xfrm>
            <a:off x="6470387" y="3887994"/>
            <a:ext cx="1996905" cy="892552"/>
          </a:xfrm>
          <a:prstGeom prst="rect">
            <a:avLst/>
          </a:prstGeom>
          <a:noFill/>
        </p:spPr>
        <p:txBody>
          <a:bodyPr wrap="square" rtlCol="0">
            <a:spAutoFit/>
          </a:bodyPr>
          <a:lstStyle/>
          <a:p>
            <a:pPr algn="ctr"/>
            <a:r>
              <a:rPr lang="en-US" sz="3200" b="1" dirty="0"/>
              <a:t>3-5%</a:t>
            </a:r>
          </a:p>
          <a:p>
            <a:r>
              <a:rPr lang="en-US" sz="2000" b="1" dirty="0"/>
              <a:t>Administrative</a:t>
            </a:r>
          </a:p>
        </p:txBody>
      </p:sp>
      <p:sp>
        <p:nvSpPr>
          <p:cNvPr id="12" name="TextBox 11">
            <a:extLst>
              <a:ext uri="{FF2B5EF4-FFF2-40B4-BE49-F238E27FC236}">
                <a16:creationId xmlns:a16="http://schemas.microsoft.com/office/drawing/2014/main" id="{03FCDE4C-D378-565E-36E0-4E383A76224A}"/>
              </a:ext>
            </a:extLst>
          </p:cNvPr>
          <p:cNvSpPr txBox="1"/>
          <p:nvPr/>
        </p:nvSpPr>
        <p:spPr>
          <a:xfrm>
            <a:off x="9359369" y="3887994"/>
            <a:ext cx="1543659" cy="1200329"/>
          </a:xfrm>
          <a:prstGeom prst="rect">
            <a:avLst/>
          </a:prstGeom>
          <a:noFill/>
        </p:spPr>
        <p:txBody>
          <a:bodyPr wrap="square" rtlCol="0">
            <a:spAutoFit/>
          </a:bodyPr>
          <a:lstStyle/>
          <a:p>
            <a:r>
              <a:rPr lang="en-US" sz="3200" b="1" dirty="0"/>
              <a:t>5-12%</a:t>
            </a:r>
          </a:p>
          <a:p>
            <a:r>
              <a:rPr lang="en-US" sz="2000" b="1" dirty="0"/>
              <a:t>Dental Assistants</a:t>
            </a:r>
          </a:p>
        </p:txBody>
      </p:sp>
    </p:spTree>
    <p:extLst>
      <p:ext uri="{BB962C8B-B14F-4D97-AF65-F5344CB8AC3E}">
        <p14:creationId xmlns:p14="http://schemas.microsoft.com/office/powerpoint/2010/main" val="100706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41">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24DA6C1B-31A1-43BE-885D-3103096592CA}"/>
              </a:ext>
            </a:extLst>
          </p:cNvPr>
          <p:cNvSpPr txBox="1">
            <a:spLocks/>
          </p:cNvSpPr>
          <p:nvPr/>
        </p:nvSpPr>
        <p:spPr>
          <a:xfrm>
            <a:off x="1416934" y="276439"/>
            <a:ext cx="10515600" cy="8698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HRSA Dentists Shortage Area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721" y="881296"/>
            <a:ext cx="6529479" cy="57173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048" y="2635054"/>
            <a:ext cx="1409700" cy="2209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1582" y="2635054"/>
            <a:ext cx="3829050" cy="825754"/>
          </a:xfrm>
          <a:prstGeom prst="rect">
            <a:avLst/>
          </a:prstGeom>
        </p:spPr>
      </p:pic>
      <p:sp>
        <p:nvSpPr>
          <p:cNvPr id="10" name="TextBox 9"/>
          <p:cNvSpPr txBox="1"/>
          <p:nvPr/>
        </p:nvSpPr>
        <p:spPr>
          <a:xfrm>
            <a:off x="7340640" y="881296"/>
            <a:ext cx="3378200" cy="369332"/>
          </a:xfrm>
          <a:prstGeom prst="rect">
            <a:avLst/>
          </a:prstGeom>
          <a:noFill/>
          <a:ln>
            <a:noFill/>
          </a:ln>
        </p:spPr>
        <p:txBody>
          <a:bodyPr wrap="square" rtlCol="0">
            <a:spAutoFit/>
          </a:bodyPr>
          <a:lstStyle/>
          <a:p>
            <a:r>
              <a:rPr lang="en-US" dirty="0" smtClean="0"/>
              <a:t>All counties NOT colored blue</a:t>
            </a:r>
            <a:endParaRPr lang="en-US" dirty="0"/>
          </a:p>
        </p:txBody>
      </p:sp>
    </p:spTree>
    <p:extLst>
      <p:ext uri="{BB962C8B-B14F-4D97-AF65-F5344CB8AC3E}">
        <p14:creationId xmlns:p14="http://schemas.microsoft.com/office/powerpoint/2010/main" val="258528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2C84634-C527-4018-9B99-6210A95CF6A8}"/>
              </a:ext>
            </a:extLst>
          </p:cNvPr>
          <p:cNvSpPr/>
          <p:nvPr/>
        </p:nvSpPr>
        <p:spPr>
          <a:xfrm rot="20700000">
            <a:off x="2460278" y="-206722"/>
            <a:ext cx="7271442" cy="7271442"/>
          </a:xfrm>
          <a:prstGeom prst="roundRect">
            <a:avLst>
              <a:gd name="adj" fmla="val 2613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MY"/>
          </a:p>
        </p:txBody>
      </p:sp>
      <p:sp>
        <p:nvSpPr>
          <p:cNvPr id="10" name="Rectangle: Rounded Corners 9">
            <a:extLst>
              <a:ext uri="{FF2B5EF4-FFF2-40B4-BE49-F238E27FC236}">
                <a16:creationId xmlns:a16="http://schemas.microsoft.com/office/drawing/2014/main" id="{ED3D0BD1-4CE3-485B-B97C-377E1BC3B095}"/>
              </a:ext>
            </a:extLst>
          </p:cNvPr>
          <p:cNvSpPr/>
          <p:nvPr/>
        </p:nvSpPr>
        <p:spPr>
          <a:xfrm rot="19860614">
            <a:off x="2460280" y="-206722"/>
            <a:ext cx="7271442" cy="7271442"/>
          </a:xfrm>
          <a:prstGeom prst="roundRect">
            <a:avLst>
              <a:gd name="adj" fmla="val 26132"/>
            </a:avLst>
          </a:prstGeom>
          <a:solidFill>
            <a:schemeClr val="accent2"/>
          </a:solidFill>
          <a:ln>
            <a:noFill/>
          </a:ln>
          <a:effectLst>
            <a:outerShdw blurRad="254000" sx="102000" sy="102000" algn="ct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Rectangle: Rounded Corners 5">
            <a:extLst>
              <a:ext uri="{FF2B5EF4-FFF2-40B4-BE49-F238E27FC236}">
                <a16:creationId xmlns:a16="http://schemas.microsoft.com/office/drawing/2014/main" id="{4785EC7B-2FC6-42E2-B9A0-AA14A6D16E36}"/>
              </a:ext>
            </a:extLst>
          </p:cNvPr>
          <p:cNvSpPr/>
          <p:nvPr/>
        </p:nvSpPr>
        <p:spPr>
          <a:xfrm rot="18900000">
            <a:off x="2460279" y="-206721"/>
            <a:ext cx="7271442" cy="7271442"/>
          </a:xfrm>
          <a:prstGeom prst="roundRect">
            <a:avLst>
              <a:gd name="adj" fmla="val 2613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MY"/>
          </a:p>
        </p:txBody>
      </p:sp>
      <p:sp>
        <p:nvSpPr>
          <p:cNvPr id="7" name="TextBox 6">
            <a:extLst>
              <a:ext uri="{FF2B5EF4-FFF2-40B4-BE49-F238E27FC236}">
                <a16:creationId xmlns:a16="http://schemas.microsoft.com/office/drawing/2014/main" id="{7A99A1F4-E6CD-45F5-A01D-7F77B708E539}"/>
              </a:ext>
            </a:extLst>
          </p:cNvPr>
          <p:cNvSpPr txBox="1"/>
          <p:nvPr/>
        </p:nvSpPr>
        <p:spPr>
          <a:xfrm>
            <a:off x="1752272" y="2686020"/>
            <a:ext cx="8919685" cy="2123658"/>
          </a:xfrm>
          <a:prstGeom prst="rect">
            <a:avLst/>
          </a:prstGeom>
          <a:noFill/>
          <a:effectLst>
            <a:glow rad="228600">
              <a:schemeClr val="accent1">
                <a:satMod val="175000"/>
                <a:alpha val="40000"/>
              </a:schemeClr>
            </a:glow>
            <a:outerShdw blurRad="660400" sx="65000" sy="65000" algn="ctr" rotWithShape="0">
              <a:schemeClr val="tx2">
                <a:alpha val="41000"/>
              </a:schemeClr>
            </a:outerShdw>
          </a:effectLst>
        </p:spPr>
        <p:txBody>
          <a:bodyPr wrap="none" rtlCol="0">
            <a:spAutoFit/>
          </a:bodyPr>
          <a:lstStyle/>
          <a:p>
            <a:pPr algn="ctr"/>
            <a:r>
              <a:rPr lang="en-MY" sz="6600" b="1" dirty="0">
                <a:latin typeface="+mj-lt"/>
                <a:ea typeface="Open Sans Extrabold" panose="020B0906030804020204" pitchFamily="34" charset="0"/>
                <a:cs typeface="Open Sans Extrabold" panose="020B0906030804020204" pitchFamily="34" charset="0"/>
              </a:rPr>
              <a:t>DENTAL MEDICAID</a:t>
            </a:r>
          </a:p>
          <a:p>
            <a:pPr algn="ctr"/>
            <a:r>
              <a:rPr lang="en-MY" sz="6600" b="1" dirty="0">
                <a:latin typeface="+mj-lt"/>
                <a:ea typeface="Open Sans Extrabold" panose="020B0906030804020204" pitchFamily="34" charset="0"/>
                <a:cs typeface="Open Sans Extrabold" panose="020B0906030804020204" pitchFamily="34" charset="0"/>
              </a:rPr>
              <a:t>REMUNERATION</a:t>
            </a:r>
          </a:p>
        </p:txBody>
      </p:sp>
      <p:sp>
        <p:nvSpPr>
          <p:cNvPr id="8" name="TextBox 7">
            <a:extLst>
              <a:ext uri="{FF2B5EF4-FFF2-40B4-BE49-F238E27FC236}">
                <a16:creationId xmlns:a16="http://schemas.microsoft.com/office/drawing/2014/main" id="{80AC7DBD-DCDC-4B04-B1F4-83DB71F72AAA}"/>
              </a:ext>
            </a:extLst>
          </p:cNvPr>
          <p:cNvSpPr txBox="1"/>
          <p:nvPr/>
        </p:nvSpPr>
        <p:spPr>
          <a:xfrm>
            <a:off x="2811195" y="4712098"/>
            <a:ext cx="6801862" cy="1077218"/>
          </a:xfrm>
          <a:prstGeom prst="rect">
            <a:avLst/>
          </a:prstGeom>
          <a:noFill/>
        </p:spPr>
        <p:txBody>
          <a:bodyPr wrap="none" rtlCol="0">
            <a:spAutoFit/>
          </a:bodyPr>
          <a:lstStyle/>
          <a:p>
            <a:pPr algn="ctr"/>
            <a:r>
              <a:rPr lang="en-US" sz="3200" dirty="0"/>
              <a:t>FEE SCHEDULE HAS INCREASED</a:t>
            </a:r>
          </a:p>
          <a:p>
            <a:pPr algn="ctr"/>
            <a:r>
              <a:rPr lang="en-US" sz="3200" dirty="0"/>
              <a:t> FROM 38% TO 80% OF UCR</a:t>
            </a:r>
            <a:endParaRPr lang="en-MY" sz="3200" dirty="0"/>
          </a:p>
        </p:txBody>
      </p:sp>
    </p:spTree>
    <p:extLst>
      <p:ext uri="{BB962C8B-B14F-4D97-AF65-F5344CB8AC3E}">
        <p14:creationId xmlns:p14="http://schemas.microsoft.com/office/powerpoint/2010/main" val="406243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E44512-E781-43E9-BD37-38A8881F5CBB}"/>
              </a:ext>
            </a:extLst>
          </p:cNvPr>
          <p:cNvSpPr/>
          <p:nvPr/>
        </p:nvSpPr>
        <p:spPr>
          <a:xfrm>
            <a:off x="6665776" y="1030183"/>
            <a:ext cx="5007477" cy="720000"/>
          </a:xfrm>
          <a:prstGeom prst="rect">
            <a:avLst/>
          </a:prstGeom>
          <a:no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4" name="Picture Placeholder 3">
            <a:extLst>
              <a:ext uri="{FF2B5EF4-FFF2-40B4-BE49-F238E27FC236}">
                <a16:creationId xmlns:a16="http://schemas.microsoft.com/office/drawing/2014/main" id="{5B785BB9-7D92-03CC-860C-BA3A4C65771A}"/>
              </a:ext>
            </a:extLst>
          </p:cNvPr>
          <p:cNvPicPr>
            <a:picLocks noGrp="1" noChangeAspect="1"/>
          </p:cNvPicPr>
          <p:nvPr>
            <p:ph type="pic" sz="quarter" idx="14"/>
          </p:nvPr>
        </p:nvPicPr>
        <p:blipFill>
          <a:blip r:embed="rId3"/>
          <a:srcRect t="15" b="15"/>
          <a:stretch>
            <a:fillRect/>
          </a:stretch>
        </p:blipFill>
        <p:spPr>
          <a:prstGeom prst="rect">
            <a:avLst/>
          </a:prstGeom>
        </p:spPr>
      </p:pic>
      <p:sp>
        <p:nvSpPr>
          <p:cNvPr id="10" name="Rectangle 9">
            <a:extLst>
              <a:ext uri="{FF2B5EF4-FFF2-40B4-BE49-F238E27FC236}">
                <a16:creationId xmlns:a16="http://schemas.microsoft.com/office/drawing/2014/main" id="{00CEBEE9-D2BA-4162-8875-4C5D99E7357A}"/>
              </a:ext>
            </a:extLst>
          </p:cNvPr>
          <p:cNvSpPr/>
          <p:nvPr/>
        </p:nvSpPr>
        <p:spPr>
          <a:xfrm>
            <a:off x="6666591" y="2546073"/>
            <a:ext cx="5006662" cy="949287"/>
          </a:xfrm>
          <a:prstGeom prst="rect">
            <a:avLst/>
          </a:prstGeom>
          <a:no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10">
            <a:extLst>
              <a:ext uri="{FF2B5EF4-FFF2-40B4-BE49-F238E27FC236}">
                <a16:creationId xmlns:a16="http://schemas.microsoft.com/office/drawing/2014/main" id="{6BA5BB69-0B5D-4A05-B36A-396BE70B41FB}"/>
              </a:ext>
            </a:extLst>
          </p:cNvPr>
          <p:cNvSpPr/>
          <p:nvPr/>
        </p:nvSpPr>
        <p:spPr>
          <a:xfrm>
            <a:off x="6632807" y="3924633"/>
            <a:ext cx="5006662" cy="949286"/>
          </a:xfrm>
          <a:prstGeom prst="rect">
            <a:avLst/>
          </a:prstGeom>
          <a:no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11">
            <a:extLst>
              <a:ext uri="{FF2B5EF4-FFF2-40B4-BE49-F238E27FC236}">
                <a16:creationId xmlns:a16="http://schemas.microsoft.com/office/drawing/2014/main" id="{2BC1EB18-814D-42A1-AFCF-196E62577302}"/>
              </a:ext>
            </a:extLst>
          </p:cNvPr>
          <p:cNvSpPr/>
          <p:nvPr/>
        </p:nvSpPr>
        <p:spPr>
          <a:xfrm>
            <a:off x="6666591" y="5295900"/>
            <a:ext cx="5006662" cy="662850"/>
          </a:xfrm>
          <a:prstGeom prst="rect">
            <a:avLst/>
          </a:prstGeom>
          <a:no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Rectangle 2">
            <a:extLst>
              <a:ext uri="{FF2B5EF4-FFF2-40B4-BE49-F238E27FC236}">
                <a16:creationId xmlns:a16="http://schemas.microsoft.com/office/drawing/2014/main" id="{1E235A09-BECA-411C-AA0C-0B1FB9B1A72E}"/>
              </a:ext>
            </a:extLst>
          </p:cNvPr>
          <p:cNvSpPr/>
          <p:nvPr/>
        </p:nvSpPr>
        <p:spPr>
          <a:xfrm>
            <a:off x="6754454" y="1103924"/>
            <a:ext cx="571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Rectangle 13">
            <a:extLst>
              <a:ext uri="{FF2B5EF4-FFF2-40B4-BE49-F238E27FC236}">
                <a16:creationId xmlns:a16="http://schemas.microsoft.com/office/drawing/2014/main" id="{F5160449-429D-4A56-A539-650F02DC5FCC}"/>
              </a:ext>
            </a:extLst>
          </p:cNvPr>
          <p:cNvSpPr/>
          <p:nvPr/>
        </p:nvSpPr>
        <p:spPr>
          <a:xfrm>
            <a:off x="6744432" y="2734966"/>
            <a:ext cx="57150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Rectangle 14">
            <a:extLst>
              <a:ext uri="{FF2B5EF4-FFF2-40B4-BE49-F238E27FC236}">
                <a16:creationId xmlns:a16="http://schemas.microsoft.com/office/drawing/2014/main" id="{A95C9F41-95CE-4812-8BFB-35D18BCE394F}"/>
              </a:ext>
            </a:extLst>
          </p:cNvPr>
          <p:cNvSpPr/>
          <p:nvPr/>
        </p:nvSpPr>
        <p:spPr>
          <a:xfrm>
            <a:off x="6743306" y="4109880"/>
            <a:ext cx="571500" cy="571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Rectangle 15">
            <a:extLst>
              <a:ext uri="{FF2B5EF4-FFF2-40B4-BE49-F238E27FC236}">
                <a16:creationId xmlns:a16="http://schemas.microsoft.com/office/drawing/2014/main" id="{8199F7FA-D1CB-43EB-B39C-B737E556CF7C}"/>
              </a:ext>
            </a:extLst>
          </p:cNvPr>
          <p:cNvSpPr/>
          <p:nvPr/>
        </p:nvSpPr>
        <p:spPr>
          <a:xfrm>
            <a:off x="6802405" y="5387250"/>
            <a:ext cx="571500" cy="57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a:extLst>
              <a:ext uri="{FF2B5EF4-FFF2-40B4-BE49-F238E27FC236}">
                <a16:creationId xmlns:a16="http://schemas.microsoft.com/office/drawing/2014/main" id="{3095B36B-A955-4CC1-9DA0-7767DED9955C}"/>
              </a:ext>
            </a:extLst>
          </p:cNvPr>
          <p:cNvSpPr txBox="1"/>
          <p:nvPr/>
        </p:nvSpPr>
        <p:spPr>
          <a:xfrm>
            <a:off x="7315932" y="1067018"/>
            <a:ext cx="4324351" cy="584775"/>
          </a:xfrm>
          <a:prstGeom prst="rect">
            <a:avLst/>
          </a:prstGeom>
          <a:noFill/>
        </p:spPr>
        <p:txBody>
          <a:bodyPr wrap="square" rtlCol="0">
            <a:spAutoFit/>
          </a:bodyPr>
          <a:lstStyle/>
          <a:p>
            <a:r>
              <a:rPr lang="en-MY" sz="1600" dirty="0">
                <a:latin typeface="Open Sans SemiBold" panose="020B0706030804020204" pitchFamily="34" charset="0"/>
                <a:ea typeface="Open Sans SemiBold" panose="020B0706030804020204" pitchFamily="34" charset="0"/>
                <a:cs typeface="Open Sans SemiBold" panose="020B0706030804020204" pitchFamily="34" charset="0"/>
              </a:rPr>
              <a:t>ADULT EXPANSION ENROLLEES AT A 10% UTILIZATION: 17,000</a:t>
            </a:r>
          </a:p>
        </p:txBody>
      </p:sp>
      <p:sp>
        <p:nvSpPr>
          <p:cNvPr id="20" name="TextBox 19">
            <a:extLst>
              <a:ext uri="{FF2B5EF4-FFF2-40B4-BE49-F238E27FC236}">
                <a16:creationId xmlns:a16="http://schemas.microsoft.com/office/drawing/2014/main" id="{D9616E4A-E6EB-4416-ADDD-E9BA462500D9}"/>
              </a:ext>
            </a:extLst>
          </p:cNvPr>
          <p:cNvSpPr txBox="1"/>
          <p:nvPr/>
        </p:nvSpPr>
        <p:spPr>
          <a:xfrm>
            <a:off x="7465649" y="2664364"/>
            <a:ext cx="41746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LONG TERM HEALTH CARE FACILITIES AT 20% UTILIZATION MAY INCREASE UTILIZATION BY 12,000</a:t>
            </a:r>
          </a:p>
        </p:txBody>
      </p:sp>
      <p:sp>
        <p:nvSpPr>
          <p:cNvPr id="21" name="TextBox 20">
            <a:extLst>
              <a:ext uri="{FF2B5EF4-FFF2-40B4-BE49-F238E27FC236}">
                <a16:creationId xmlns:a16="http://schemas.microsoft.com/office/drawing/2014/main" id="{97CD0593-7F27-4EA7-977A-9713F33C722D}"/>
              </a:ext>
            </a:extLst>
          </p:cNvPr>
          <p:cNvSpPr txBox="1"/>
          <p:nvPr/>
        </p:nvSpPr>
        <p:spPr>
          <a:xfrm>
            <a:off x="7583209" y="3980132"/>
            <a:ext cx="4056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HIGH RISK CHILDREN FROM K THROUGH 8</a:t>
            </a:r>
            <a:r>
              <a:rPr kumimoji="0" lang="en-MY" sz="1600" b="0" i="0" u="none" strike="noStrike" kern="1200" cap="none" spc="0" normalizeH="0" baseline="3000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a:t>
            </a:r>
            <a:r>
              <a:rPr kumimoji="0" lang="en-MY" sz="1600" b="0"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GRADE AT </a:t>
            </a:r>
            <a:r>
              <a:rPr kumimoji="0" lang="en-MY" sz="1600" b="0" i="0" u="none" strike="noStrike" kern="1200" cap="none" spc="0" normalizeH="0" baseline="0" noProof="0" dirty="0" err="1">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a:t>
            </a:r>
            <a:r>
              <a:rPr kumimoji="0" lang="en-MY" sz="1600" b="0"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20% UTILIZATION  INCREASE OF 48,000</a:t>
            </a:r>
          </a:p>
        </p:txBody>
      </p:sp>
      <p:sp>
        <p:nvSpPr>
          <p:cNvPr id="22" name="TextBox 21">
            <a:extLst>
              <a:ext uri="{FF2B5EF4-FFF2-40B4-BE49-F238E27FC236}">
                <a16:creationId xmlns:a16="http://schemas.microsoft.com/office/drawing/2014/main" id="{20DD450A-FB67-459C-A905-447F311593A4}"/>
              </a:ext>
            </a:extLst>
          </p:cNvPr>
          <p:cNvSpPr txBox="1"/>
          <p:nvPr/>
        </p:nvSpPr>
        <p:spPr>
          <a:xfrm>
            <a:off x="7465647" y="5517400"/>
            <a:ext cx="41738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600" dirty="0">
                <a:latin typeface="Open Sans SemiBold" panose="020B0706030804020204" pitchFamily="34" charset="0"/>
                <a:ea typeface="Open Sans SemiBold" panose="020B0706030804020204" pitchFamily="34" charset="0"/>
                <a:cs typeface="Open Sans SemiBold" panose="020B0706030804020204" pitchFamily="34" charset="0"/>
              </a:rPr>
              <a:t>INCREASED CARE LOAD IS A TOTAL OF 77,000</a:t>
            </a:r>
            <a:endParaRPr kumimoji="0" lang="en-MY" sz="1600" b="0"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26079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table, person, indoor&#10;&#10;Description automatically generated">
            <a:extLst>
              <a:ext uri="{FF2B5EF4-FFF2-40B4-BE49-F238E27FC236}">
                <a16:creationId xmlns:a16="http://schemas.microsoft.com/office/drawing/2014/main" id="{0B0EFA98-7014-97E7-D9CF-43FB39F568C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477" r="13477"/>
          <a:stretch>
            <a:fillRect/>
          </a:stretch>
        </p:blipFill>
        <p:spPr/>
      </p:pic>
      <p:sp>
        <p:nvSpPr>
          <p:cNvPr id="6" name="TextBox 5">
            <a:extLst>
              <a:ext uri="{FF2B5EF4-FFF2-40B4-BE49-F238E27FC236}">
                <a16:creationId xmlns:a16="http://schemas.microsoft.com/office/drawing/2014/main" id="{4A71925A-2572-511F-FA92-BEFD87990FF2}"/>
              </a:ext>
            </a:extLst>
          </p:cNvPr>
          <p:cNvSpPr txBox="1"/>
          <p:nvPr/>
        </p:nvSpPr>
        <p:spPr>
          <a:xfrm flipH="1">
            <a:off x="519545" y="1683327"/>
            <a:ext cx="4914900" cy="4093428"/>
          </a:xfrm>
          <a:prstGeom prst="rect">
            <a:avLst/>
          </a:prstGeom>
          <a:noFill/>
        </p:spPr>
        <p:txBody>
          <a:bodyPr wrap="square" rtlCol="0">
            <a:spAutoFit/>
          </a:bodyPr>
          <a:lstStyle/>
          <a:p>
            <a:r>
              <a:rPr lang="en-US" sz="3200" dirty="0"/>
              <a:t>Expand EFDA training and remove barriers to practice  to the full scope of practice</a:t>
            </a:r>
          </a:p>
          <a:p>
            <a:endParaRPr lang="en-US" dirty="0"/>
          </a:p>
          <a:p>
            <a:endParaRPr lang="en-US" dirty="0"/>
          </a:p>
          <a:p>
            <a:r>
              <a:rPr lang="en-US" sz="3200" dirty="0"/>
              <a:t>Pilot program dental assisting programs in high schools</a:t>
            </a:r>
          </a:p>
        </p:txBody>
      </p:sp>
    </p:spTree>
    <p:extLst>
      <p:ext uri="{BB962C8B-B14F-4D97-AF65-F5344CB8AC3E}">
        <p14:creationId xmlns:p14="http://schemas.microsoft.com/office/powerpoint/2010/main" val="3048655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F868774-815C-26B1-3106-211304CDD37B}"/>
              </a:ext>
            </a:extLst>
          </p:cNvPr>
          <p:cNvPicPr>
            <a:picLocks noGrp="1" noChangeAspect="1"/>
          </p:cNvPicPr>
          <p:nvPr>
            <p:ph type="pic" sz="quarter" idx="10"/>
          </p:nvPr>
        </p:nvPicPr>
        <p:blipFill>
          <a:blip r:embed="rId3"/>
          <a:srcRect t="11787" b="11787"/>
          <a:stretch>
            <a:fillRect/>
          </a:stretch>
        </p:blipFill>
        <p:spPr>
          <a:prstGeom prst="rect">
            <a:avLst/>
          </a:prstGeom>
        </p:spPr>
      </p:pic>
    </p:spTree>
    <p:extLst>
      <p:ext uri="{BB962C8B-B14F-4D97-AF65-F5344CB8AC3E}">
        <p14:creationId xmlns:p14="http://schemas.microsoft.com/office/powerpoint/2010/main" val="340976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4007B0-DBD2-F520-9116-0B9F95DAC5A9}"/>
              </a:ext>
            </a:extLst>
          </p:cNvPr>
          <p:cNvSpPr txBox="1"/>
          <p:nvPr/>
        </p:nvSpPr>
        <p:spPr>
          <a:xfrm>
            <a:off x="292100" y="640080"/>
            <a:ext cx="4874986"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Dental professionals serving in shortage areas</a:t>
            </a:r>
          </a:p>
        </p:txBody>
      </p:sp>
      <p:sp>
        <p:nvSpPr>
          <p:cNvPr id="24"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066C3A52-ECB5-CA2D-F20C-5D0067BFBCC5}"/>
              </a:ext>
            </a:extLst>
          </p:cNvPr>
          <p:cNvPicPr>
            <a:picLocks noGrp="1" noChangeAspect="1"/>
          </p:cNvPicPr>
          <p:nvPr>
            <p:ph type="pic" sz="quarter" idx="10"/>
          </p:nvPr>
        </p:nvPicPr>
        <p:blipFill rotWithShape="1">
          <a:blip r:embed="rId3"/>
          <a:srcRect l="26178" r="2617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0285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E8235E-135E-4261-8F54-2B316E493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D4ED8EC3-4D57-4620-93CE-4E6661F09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83BCB34A-2F40-4F41-8488-A134C1C15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Placeholder 2">
            <a:extLst>
              <a:ext uri="{FF2B5EF4-FFF2-40B4-BE49-F238E27FC236}">
                <a16:creationId xmlns:a16="http://schemas.microsoft.com/office/drawing/2014/main" id="{946A5DA9-1322-CE96-E327-DE2BEE081A84}"/>
              </a:ext>
            </a:extLst>
          </p:cNvPr>
          <p:cNvPicPr>
            <a:picLocks noGrp="1" noChangeAspect="1"/>
          </p:cNvPicPr>
          <p:nvPr>
            <p:ph type="pic" sz="quarter" idx="10"/>
          </p:nvPr>
        </p:nvPicPr>
        <p:blipFill>
          <a:blip r:embed="rId3"/>
          <a:srcRect l="5556" r="5556"/>
          <a:stretch>
            <a:fillRect/>
          </a:stretch>
        </p:blipFill>
        <p:spPr>
          <a:xfrm>
            <a:off x="637376" y="1099884"/>
            <a:ext cx="3343202" cy="3761139"/>
          </a:xfrm>
          <a:prstGeom prst="rect">
            <a:avLst/>
          </a:prstGeom>
        </p:spPr>
      </p:pic>
      <p:sp>
        <p:nvSpPr>
          <p:cNvPr id="17" name="Freeform: Shape 16">
            <a:extLst>
              <a:ext uri="{FF2B5EF4-FFF2-40B4-BE49-F238E27FC236}">
                <a16:creationId xmlns:a16="http://schemas.microsoft.com/office/drawing/2014/main" id="{F78382DC-4207-465E-B379-1E16448AA2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CFE48BC-E827-A9D1-B112-20DE7FFF5E22}"/>
              </a:ext>
            </a:extLst>
          </p:cNvPr>
          <p:cNvPicPr>
            <a:picLocks noChangeAspect="1"/>
          </p:cNvPicPr>
          <p:nvPr/>
        </p:nvPicPr>
        <p:blipFill rotWithShape="1">
          <a:blip r:embed="rId4"/>
          <a:srcRect l="8542" t="25417" r="12396" b="22917"/>
          <a:stretch/>
        </p:blipFill>
        <p:spPr>
          <a:xfrm>
            <a:off x="5545244" y="2714968"/>
            <a:ext cx="6020730" cy="1967235"/>
          </a:xfrm>
          <a:prstGeom prst="rect">
            <a:avLst/>
          </a:prstGeom>
        </p:spPr>
      </p:pic>
    </p:spTree>
    <p:extLst>
      <p:ext uri="{BB962C8B-B14F-4D97-AF65-F5344CB8AC3E}">
        <p14:creationId xmlns:p14="http://schemas.microsoft.com/office/powerpoint/2010/main" val="3724371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sp>
      <p:sp>
        <p:nvSpPr>
          <p:cNvPr id="6" name="Picture Placeholder 5"/>
          <p:cNvSpPr>
            <a:spLocks noGrp="1"/>
          </p:cNvSpPr>
          <p:nvPr>
            <p:ph type="pic" sz="quarter" idx="11"/>
          </p:nvPr>
        </p:nvSpPr>
        <p:spPr/>
      </p:sp>
      <p:sp>
        <p:nvSpPr>
          <p:cNvPr id="7" name="Picture Placeholder 6"/>
          <p:cNvSpPr>
            <a:spLocks noGrp="1"/>
          </p:cNvSpPr>
          <p:nvPr>
            <p:ph type="pic" sz="quarter" idx="12"/>
          </p:nvPr>
        </p:nvSpPr>
        <p:spPr/>
      </p:sp>
      <p:sp>
        <p:nvSpPr>
          <p:cNvPr id="8" name="Picture Placeholder 7"/>
          <p:cNvSpPr>
            <a:spLocks noGrp="1"/>
          </p:cNvSpPr>
          <p:nvPr>
            <p:ph type="pic" sz="quarter" idx="13"/>
          </p:nvPr>
        </p:nvSpPr>
        <p:spPr/>
      </p:sp>
      <p:pic>
        <p:nvPicPr>
          <p:cNvPr id="10" name="Picture Placeholder 9"/>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16667" b="16667"/>
          <a:stretch>
            <a:fillRect/>
          </a:stretch>
        </p:blipFill>
        <p:spPr/>
      </p:pic>
      <p:sp>
        <p:nvSpPr>
          <p:cNvPr id="11" name="TextBox 10"/>
          <p:cNvSpPr txBox="1"/>
          <p:nvPr/>
        </p:nvSpPr>
        <p:spPr>
          <a:xfrm>
            <a:off x="1295400" y="710484"/>
            <a:ext cx="9734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57C00"/>
                </a:solidFill>
                <a:effectLst/>
                <a:uLnTx/>
                <a:uFillTx/>
                <a:latin typeface="Arial"/>
                <a:ea typeface="+mn-ea"/>
                <a:cs typeface="+mn-cs"/>
              </a:rPr>
              <a:t>Pregnant Moms Need Dental Care Too</a:t>
            </a:r>
            <a:endParaRPr kumimoji="0" lang="en-US" sz="4000" b="1" i="0" u="none" strike="noStrike" kern="1200" cap="none" spc="0" normalizeH="0" baseline="0" noProof="0" dirty="0">
              <a:ln>
                <a:noFill/>
              </a:ln>
              <a:solidFill>
                <a:srgbClr val="F57C00"/>
              </a:solidFill>
              <a:effectLst/>
              <a:uLnTx/>
              <a:uFillTx/>
              <a:latin typeface="Arial"/>
              <a:ea typeface="+mn-ea"/>
              <a:cs typeface="+mn-cs"/>
            </a:endParaRPr>
          </a:p>
        </p:txBody>
      </p:sp>
      <p:sp>
        <p:nvSpPr>
          <p:cNvPr id="12" name="TextBox 11"/>
          <p:cNvSpPr txBox="1"/>
          <p:nvPr/>
        </p:nvSpPr>
        <p:spPr>
          <a:xfrm>
            <a:off x="804672" y="1747391"/>
            <a:ext cx="3491328"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a:ea typeface="+mn-ea"/>
                <a:cs typeface="+mn-cs"/>
              </a:rPr>
              <a:t>Contracts with three LPHAs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a:ea typeface="+mn-ea"/>
                <a:cs typeface="+mn-cs"/>
              </a:rPr>
              <a:t>Provide Oral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8394192" y="2286000"/>
            <a:ext cx="354787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Make Dental Appointment at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Educate Obstetricians on importance of dental care during pregnancy</a:t>
            </a:r>
          </a:p>
        </p:txBody>
      </p:sp>
    </p:spTree>
    <p:extLst>
      <p:ext uri="{BB962C8B-B14F-4D97-AF65-F5344CB8AC3E}">
        <p14:creationId xmlns:p14="http://schemas.microsoft.com/office/powerpoint/2010/main" val="1778877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Box 2"/>
          <p:cNvSpPr txBox="1"/>
          <p:nvPr/>
        </p:nvSpPr>
        <p:spPr>
          <a:xfrm>
            <a:off x="5729468" y="1539433"/>
            <a:ext cx="524333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100 Million Mouths Campaign</a:t>
            </a:r>
          </a:p>
        </p:txBody>
      </p:sp>
      <p:sp>
        <p:nvSpPr>
          <p:cNvPr id="4" name="TextBox 3"/>
          <p:cNvSpPr txBox="1"/>
          <p:nvPr/>
        </p:nvSpPr>
        <p:spPr>
          <a:xfrm>
            <a:off x="5810491" y="4386805"/>
            <a:ext cx="52780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9800"/>
                </a:solidFill>
                <a:effectLst/>
                <a:uLnTx/>
                <a:uFillTx/>
                <a:latin typeface="Arial"/>
                <a:ea typeface="+mn-ea"/>
                <a:cs typeface="+mn-cs"/>
              </a:rPr>
              <a:t>Melanie Simmer-Beck at </a:t>
            </a:r>
            <a:r>
              <a:rPr kumimoji="0" lang="en-US" sz="3200" b="1" i="0" u="none" strike="noStrike" kern="1200" cap="none" spc="0" normalizeH="0" baseline="0" noProof="0" dirty="0" smtClean="0">
                <a:ln>
                  <a:noFill/>
                </a:ln>
                <a:solidFill>
                  <a:srgbClr val="FF9800"/>
                </a:solidFill>
                <a:effectLst/>
                <a:uLnTx/>
                <a:uFillTx/>
                <a:latin typeface="Arial"/>
                <a:ea typeface="+mn-ea"/>
                <a:cs typeface="+mn-cs"/>
              </a:rPr>
              <a:t>simmerbeckm@umkc.edu</a:t>
            </a:r>
            <a:endParaRPr kumimoji="0" lang="en-US" sz="3200" b="1" i="0" u="none" strike="noStrike" kern="1200" cap="none" spc="0" normalizeH="0" baseline="0" noProof="0" dirty="0">
              <a:ln>
                <a:noFill/>
              </a:ln>
              <a:solidFill>
                <a:srgbClr val="FF9800"/>
              </a:solidFill>
              <a:effectLst/>
              <a:uLnTx/>
              <a:uFillTx/>
              <a:latin typeface="Arial"/>
              <a:ea typeface="+mn-ea"/>
              <a:cs typeface="+mn-cs"/>
            </a:endParaRPr>
          </a:p>
        </p:txBody>
      </p:sp>
      <p:pic>
        <p:nvPicPr>
          <p:cNvPr id="5" name="Picture 4"/>
          <p:cNvPicPr>
            <a:picLocks noChangeAspect="1"/>
          </p:cNvPicPr>
          <p:nvPr/>
        </p:nvPicPr>
        <p:blipFill>
          <a:blip r:embed="rId3"/>
          <a:stretch>
            <a:fillRect/>
          </a:stretch>
        </p:blipFill>
        <p:spPr>
          <a:xfrm>
            <a:off x="681942" y="892023"/>
            <a:ext cx="3810000" cy="4572000"/>
          </a:xfrm>
          <a:prstGeom prst="rect">
            <a:avLst/>
          </a:prstGeom>
        </p:spPr>
      </p:pic>
    </p:spTree>
    <p:extLst>
      <p:ext uri="{BB962C8B-B14F-4D97-AF65-F5344CB8AC3E}">
        <p14:creationId xmlns:p14="http://schemas.microsoft.com/office/powerpoint/2010/main" val="130158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02594E-DE6C-47AA-900F-80A5C80470B5}"/>
              </a:ext>
            </a:extLst>
          </p:cNvPr>
          <p:cNvSpPr/>
          <p:nvPr/>
        </p:nvSpPr>
        <p:spPr>
          <a:xfrm>
            <a:off x="508000" y="549000"/>
            <a:ext cx="11176000" cy="5760000"/>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FFFFFF"/>
              </a:solidFill>
              <a:effectLst/>
              <a:uLnTx/>
              <a:uFillTx/>
              <a:latin typeface="Open Sans Light"/>
              <a:ea typeface="+mn-ea"/>
              <a:cs typeface="+mn-cs"/>
            </a:endParaRPr>
          </a:p>
        </p:txBody>
      </p:sp>
      <p:pic>
        <p:nvPicPr>
          <p:cNvPr id="5" name="Picture Placeholder 4">
            <a:extLst>
              <a:ext uri="{FF2B5EF4-FFF2-40B4-BE49-F238E27FC236}">
                <a16:creationId xmlns:a16="http://schemas.microsoft.com/office/drawing/2014/main" id="{E3C0C26E-9FAD-8A80-09D4-9F4C995073B4}"/>
              </a:ext>
            </a:extLst>
          </p:cNvPr>
          <p:cNvPicPr>
            <a:picLocks noGrp="1" noChangeAspect="1"/>
          </p:cNvPicPr>
          <p:nvPr>
            <p:ph type="pic" sz="quarter" idx="14"/>
          </p:nvPr>
        </p:nvPicPr>
        <p:blipFill>
          <a:blip r:embed="rId3"/>
          <a:srcRect t="4563" b="4563"/>
          <a:stretch>
            <a:fillRect/>
          </a:stretch>
        </p:blipFill>
        <p:spPr>
          <a:xfrm>
            <a:off x="490275" y="549000"/>
            <a:ext cx="5605725" cy="5760000"/>
          </a:xfrm>
          <a:prstGeom prst="rect">
            <a:avLst/>
          </a:prstGeom>
        </p:spPr>
      </p:pic>
      <p:sp>
        <p:nvSpPr>
          <p:cNvPr id="4" name="TextBox 3">
            <a:extLst>
              <a:ext uri="{FF2B5EF4-FFF2-40B4-BE49-F238E27FC236}">
                <a16:creationId xmlns:a16="http://schemas.microsoft.com/office/drawing/2014/main" id="{67F8EB92-6F29-40D5-B4E6-F43925D42777}"/>
              </a:ext>
            </a:extLst>
          </p:cNvPr>
          <p:cNvSpPr txBox="1"/>
          <p:nvPr/>
        </p:nvSpPr>
        <p:spPr>
          <a:xfrm>
            <a:off x="6293678" y="738650"/>
            <a:ext cx="5390322"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atin typeface="Open Sans Light"/>
              </a:rPr>
              <a:t>Office of Dental Health 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effectLst/>
              <a:uLnTx/>
              <a:uFillTx/>
              <a:latin typeface="Open Sa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Open Sans Light"/>
              </a:rPr>
              <a:t>We are committed to improving the oral health of all Missourians through education, prevention and leadership.</a:t>
            </a:r>
            <a:endParaRPr kumimoji="0" lang="en-US" sz="3600" b="1" i="0" u="none" strike="noStrike" kern="1200" cap="none" spc="0" normalizeH="0" baseline="0" noProof="0" dirty="0">
              <a:ln>
                <a:noFill/>
              </a:ln>
              <a:effectLst/>
              <a:uLnTx/>
              <a:uFillTx/>
              <a:latin typeface="Open Sans Light"/>
              <a:ea typeface="+mn-ea"/>
              <a:cs typeface="+mn-cs"/>
            </a:endParaRPr>
          </a:p>
        </p:txBody>
      </p:sp>
    </p:spTree>
    <p:extLst>
      <p:ext uri="{BB962C8B-B14F-4D97-AF65-F5344CB8AC3E}">
        <p14:creationId xmlns:p14="http://schemas.microsoft.com/office/powerpoint/2010/main" val="3605323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ree picture: immunization, one, important, things, parent, protect ..."/>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942" r="16942"/>
          <a:stretch>
            <a:fillRect/>
          </a:stretch>
        </p:blipFill>
        <p:spPr>
          <a:xfrm>
            <a:off x="937549" y="613458"/>
            <a:ext cx="4490978" cy="4394454"/>
          </a:xfrm>
        </p:spPr>
      </p:pic>
      <p:sp>
        <p:nvSpPr>
          <p:cNvPr id="4" name="TextBox 3"/>
          <p:cNvSpPr txBox="1"/>
          <p:nvPr/>
        </p:nvSpPr>
        <p:spPr>
          <a:xfrm>
            <a:off x="5428527" y="357427"/>
            <a:ext cx="5515337" cy="3170099"/>
          </a:xfrm>
          <a:prstGeom prst="rect">
            <a:avLst/>
          </a:prstGeom>
          <a:noFill/>
        </p:spPr>
        <p:txBody>
          <a:bodyPr wrap="square" rtlCol="0">
            <a:spAutoFit/>
          </a:bodyPr>
          <a:lstStyle/>
          <a:p>
            <a:r>
              <a:rPr lang="en-US" sz="4000" b="1" dirty="0" smtClean="0">
                <a:solidFill>
                  <a:srgbClr val="F57C00"/>
                </a:solidFill>
              </a:rPr>
              <a:t>WHAT CAN THE OFFICE OF DENTAL HEALTH DO FOR OUR LOCAL PUBLIC HEALTH CLINICS?</a:t>
            </a:r>
            <a:endParaRPr lang="en-US" sz="4000" b="1" dirty="0">
              <a:solidFill>
                <a:srgbClr val="F57C00"/>
              </a:solidFill>
            </a:endParaRPr>
          </a:p>
        </p:txBody>
      </p:sp>
      <p:pic>
        <p:nvPicPr>
          <p:cNvPr id="2" name="Picture 1"/>
          <p:cNvPicPr>
            <a:picLocks noChangeAspect="1"/>
          </p:cNvPicPr>
          <p:nvPr/>
        </p:nvPicPr>
        <p:blipFill>
          <a:blip r:embed="rId4"/>
          <a:stretch>
            <a:fillRect/>
          </a:stretch>
        </p:blipFill>
        <p:spPr>
          <a:xfrm>
            <a:off x="8403219" y="3670297"/>
            <a:ext cx="3187703" cy="3187703"/>
          </a:xfrm>
          <a:prstGeom prst="rect">
            <a:avLst/>
          </a:prstGeom>
        </p:spPr>
      </p:pic>
      <p:pic>
        <p:nvPicPr>
          <p:cNvPr id="5" name="Picture 4"/>
          <p:cNvPicPr>
            <a:picLocks noChangeAspect="1"/>
          </p:cNvPicPr>
          <p:nvPr/>
        </p:nvPicPr>
        <p:blipFill>
          <a:blip r:embed="rId5"/>
          <a:stretch>
            <a:fillRect/>
          </a:stretch>
        </p:blipFill>
        <p:spPr>
          <a:xfrm>
            <a:off x="1064178" y="5523006"/>
            <a:ext cx="6151397" cy="1066892"/>
          </a:xfrm>
          <a:prstGeom prst="rect">
            <a:avLst/>
          </a:prstGeom>
        </p:spPr>
      </p:pic>
    </p:spTree>
    <p:extLst>
      <p:ext uri="{BB962C8B-B14F-4D97-AF65-F5344CB8AC3E}">
        <p14:creationId xmlns:p14="http://schemas.microsoft.com/office/powerpoint/2010/main" val="300681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a:srcRect l="18938" r="17876"/>
          <a:stretch/>
        </p:blipFill>
        <p:spPr>
          <a:xfrm>
            <a:off x="5120640" y="1103211"/>
            <a:ext cx="6528816" cy="5754789"/>
          </a:xfrm>
          <a:prstGeom prst="rect">
            <a:avLst/>
          </a:prstGeom>
        </p:spPr>
      </p:pic>
      <p:sp>
        <p:nvSpPr>
          <p:cNvPr id="4" name="TextBox 3"/>
          <p:cNvSpPr txBox="1"/>
          <p:nvPr/>
        </p:nvSpPr>
        <p:spPr>
          <a:xfrm>
            <a:off x="501569" y="236961"/>
            <a:ext cx="11690431" cy="707886"/>
          </a:xfrm>
          <a:prstGeom prst="rect">
            <a:avLst/>
          </a:prstGeom>
          <a:noFill/>
        </p:spPr>
        <p:txBody>
          <a:bodyPr wrap="square" rtlCol="0">
            <a:spAutoFit/>
          </a:bodyPr>
          <a:lstStyle/>
          <a:p>
            <a:pPr algn="ctr"/>
            <a:r>
              <a:rPr lang="en-US" sz="4000" dirty="0" smtClean="0">
                <a:solidFill>
                  <a:srgbClr val="FF9800"/>
                </a:solidFill>
              </a:rPr>
              <a:t>health.mo.gov/</a:t>
            </a:r>
            <a:r>
              <a:rPr lang="en-US" sz="4000" dirty="0" err="1" smtClean="0">
                <a:solidFill>
                  <a:srgbClr val="FF9800"/>
                </a:solidFill>
              </a:rPr>
              <a:t>oralhealth</a:t>
            </a:r>
            <a:endParaRPr lang="en-US" sz="4000" dirty="0">
              <a:solidFill>
                <a:srgbClr val="FF9800"/>
              </a:solidFill>
            </a:endParaRPr>
          </a:p>
        </p:txBody>
      </p:sp>
      <p:sp>
        <p:nvSpPr>
          <p:cNvPr id="2" name="TextBox 1"/>
          <p:cNvSpPr txBox="1"/>
          <p:nvPr/>
        </p:nvSpPr>
        <p:spPr>
          <a:xfrm>
            <a:off x="501569" y="1901952"/>
            <a:ext cx="4344751" cy="4524315"/>
          </a:xfrm>
          <a:prstGeom prst="rect">
            <a:avLst/>
          </a:prstGeom>
          <a:noFill/>
        </p:spPr>
        <p:txBody>
          <a:bodyPr wrap="square" rtlCol="0">
            <a:spAutoFit/>
          </a:bodyPr>
          <a:lstStyle/>
          <a:p>
            <a:r>
              <a:rPr lang="en-US" sz="2400" b="1" dirty="0" smtClean="0"/>
              <a:t>A few items available on webpage-</a:t>
            </a:r>
          </a:p>
          <a:p>
            <a:endParaRPr lang="en-US" sz="2400" dirty="0"/>
          </a:p>
          <a:p>
            <a:r>
              <a:rPr lang="en-US" sz="2400" dirty="0" smtClean="0"/>
              <a:t>Oral Health related videos</a:t>
            </a:r>
          </a:p>
          <a:p>
            <a:endParaRPr lang="en-US" sz="2400" dirty="0"/>
          </a:p>
          <a:p>
            <a:r>
              <a:rPr lang="en-US" sz="2400" dirty="0" smtClean="0"/>
              <a:t>HPV Vaccination Information</a:t>
            </a:r>
          </a:p>
          <a:p>
            <a:endParaRPr lang="en-US" sz="2400" dirty="0"/>
          </a:p>
          <a:p>
            <a:r>
              <a:rPr lang="en-US" sz="2400" dirty="0" smtClean="0"/>
              <a:t>Literature/Education available</a:t>
            </a:r>
          </a:p>
          <a:p>
            <a:endParaRPr lang="en-US" sz="2400" dirty="0"/>
          </a:p>
          <a:p>
            <a:r>
              <a:rPr lang="en-US" sz="2400" dirty="0" smtClean="0"/>
              <a:t>Water Fluoridation Information</a:t>
            </a:r>
          </a:p>
          <a:p>
            <a:endParaRPr lang="en-US" sz="2400" dirty="0"/>
          </a:p>
          <a:p>
            <a:r>
              <a:rPr lang="en-US" sz="2400" dirty="0" smtClean="0"/>
              <a:t>Oral Health Data</a:t>
            </a:r>
          </a:p>
        </p:txBody>
      </p:sp>
    </p:spTree>
    <p:extLst>
      <p:ext uri="{BB962C8B-B14F-4D97-AF65-F5344CB8AC3E}">
        <p14:creationId xmlns:p14="http://schemas.microsoft.com/office/powerpoint/2010/main" val="159732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11" y="3026514"/>
            <a:ext cx="6169307" cy="2062103"/>
          </a:xfrm>
          <a:prstGeom prst="rect">
            <a:avLst/>
          </a:prstGeom>
          <a:noFill/>
        </p:spPr>
        <p:txBody>
          <a:bodyPr wrap="square" rtlCol="0">
            <a:spAutoFit/>
          </a:bodyPr>
          <a:lstStyle/>
          <a:p>
            <a:r>
              <a:rPr lang="en-US" sz="3200" dirty="0" smtClean="0">
                <a:solidFill>
                  <a:srgbClr val="FB8C00"/>
                </a:solidFill>
              </a:rPr>
              <a:t>Oral Health Education page - Oral health literature, all available to download and in multiple languages!</a:t>
            </a:r>
            <a:endParaRPr lang="en-US" sz="3200" dirty="0">
              <a:solidFill>
                <a:srgbClr val="FB8C00"/>
              </a:solidFill>
            </a:endParaRPr>
          </a:p>
        </p:txBody>
      </p:sp>
      <p:pic>
        <p:nvPicPr>
          <p:cNvPr id="5" name="Picture 4"/>
          <p:cNvPicPr>
            <a:picLocks noChangeAspect="1"/>
          </p:cNvPicPr>
          <p:nvPr/>
        </p:nvPicPr>
        <p:blipFill>
          <a:blip r:embed="rId3"/>
          <a:stretch>
            <a:fillRect/>
          </a:stretch>
        </p:blipFill>
        <p:spPr>
          <a:xfrm rot="849803">
            <a:off x="8752113" y="412190"/>
            <a:ext cx="2740979" cy="6204775"/>
          </a:xfrm>
          <a:prstGeom prst="rect">
            <a:avLst/>
          </a:prstGeom>
        </p:spPr>
      </p:pic>
      <p:pic>
        <p:nvPicPr>
          <p:cNvPr id="6" name="Picture 5"/>
          <p:cNvPicPr>
            <a:picLocks noChangeAspect="1"/>
          </p:cNvPicPr>
          <p:nvPr/>
        </p:nvPicPr>
        <p:blipFill>
          <a:blip r:embed="rId4"/>
          <a:stretch>
            <a:fillRect/>
          </a:stretch>
        </p:blipFill>
        <p:spPr>
          <a:xfrm rot="20820892">
            <a:off x="5412086" y="242214"/>
            <a:ext cx="2847278" cy="6075133"/>
          </a:xfrm>
          <a:prstGeom prst="rect">
            <a:avLst/>
          </a:prstGeom>
        </p:spPr>
      </p:pic>
      <p:pic>
        <p:nvPicPr>
          <p:cNvPr id="7" name="Picture 6"/>
          <p:cNvPicPr>
            <a:picLocks noChangeAspect="1"/>
          </p:cNvPicPr>
          <p:nvPr/>
        </p:nvPicPr>
        <p:blipFill>
          <a:blip r:embed="rId5"/>
          <a:stretch>
            <a:fillRect/>
          </a:stretch>
        </p:blipFill>
        <p:spPr>
          <a:xfrm>
            <a:off x="7668896" y="329183"/>
            <a:ext cx="1705323" cy="5394661"/>
          </a:xfrm>
          <a:prstGeom prst="rect">
            <a:avLst/>
          </a:prstGeom>
        </p:spPr>
      </p:pic>
    </p:spTree>
    <p:extLst>
      <p:ext uri="{BB962C8B-B14F-4D97-AF65-F5344CB8AC3E}">
        <p14:creationId xmlns:p14="http://schemas.microsoft.com/office/powerpoint/2010/main" val="3174015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504" y="235267"/>
            <a:ext cx="6467475" cy="4924425"/>
          </a:xfrm>
          <a:prstGeom prst="rect">
            <a:avLst/>
          </a:prstGeom>
        </p:spPr>
      </p:pic>
      <p:pic>
        <p:nvPicPr>
          <p:cNvPr id="4" name="Picture 3"/>
          <p:cNvPicPr>
            <a:picLocks noChangeAspect="1"/>
          </p:cNvPicPr>
          <p:nvPr/>
        </p:nvPicPr>
        <p:blipFill>
          <a:blip r:embed="rId4"/>
          <a:stretch>
            <a:fillRect/>
          </a:stretch>
        </p:blipFill>
        <p:spPr>
          <a:xfrm>
            <a:off x="6046660" y="1505331"/>
            <a:ext cx="3609975" cy="5114925"/>
          </a:xfrm>
          <a:prstGeom prst="rect">
            <a:avLst/>
          </a:prstGeom>
        </p:spPr>
      </p:pic>
      <p:pic>
        <p:nvPicPr>
          <p:cNvPr id="5" name="Picture 4"/>
          <p:cNvPicPr>
            <a:picLocks noChangeAspect="1"/>
          </p:cNvPicPr>
          <p:nvPr/>
        </p:nvPicPr>
        <p:blipFill>
          <a:blip r:embed="rId5"/>
          <a:stretch>
            <a:fillRect/>
          </a:stretch>
        </p:blipFill>
        <p:spPr>
          <a:xfrm>
            <a:off x="9034272" y="235267"/>
            <a:ext cx="2913125" cy="6432180"/>
          </a:xfrm>
          <a:prstGeom prst="rect">
            <a:avLst/>
          </a:prstGeom>
        </p:spPr>
      </p:pic>
      <p:pic>
        <p:nvPicPr>
          <p:cNvPr id="6" name="Picture 5"/>
          <p:cNvPicPr>
            <a:picLocks noChangeAspect="1"/>
          </p:cNvPicPr>
          <p:nvPr/>
        </p:nvPicPr>
        <p:blipFill>
          <a:blip r:embed="rId6"/>
          <a:stretch>
            <a:fillRect/>
          </a:stretch>
        </p:blipFill>
        <p:spPr>
          <a:xfrm>
            <a:off x="2920770" y="1087375"/>
            <a:ext cx="1670255" cy="5770625"/>
          </a:xfrm>
          <a:prstGeom prst="rect">
            <a:avLst/>
          </a:prstGeom>
        </p:spPr>
      </p:pic>
    </p:spTree>
    <p:extLst>
      <p:ext uri="{BB962C8B-B14F-4D97-AF65-F5344CB8AC3E}">
        <p14:creationId xmlns:p14="http://schemas.microsoft.com/office/powerpoint/2010/main" val="864401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DF9FD-03D4-48FB-8708-B55099BC8450}"/>
              </a:ext>
            </a:extLst>
          </p:cNvPr>
          <p:cNvSpPr/>
          <p:nvPr/>
        </p:nvSpPr>
        <p:spPr>
          <a:xfrm>
            <a:off x="0" y="6352758"/>
            <a:ext cx="12192000" cy="519755"/>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TextBox 10">
            <a:extLst>
              <a:ext uri="{FF2B5EF4-FFF2-40B4-BE49-F238E27FC236}">
                <a16:creationId xmlns:a16="http://schemas.microsoft.com/office/drawing/2014/main" id="{7A99A1F4-E6CD-45F5-A01D-7F77B708E539}"/>
              </a:ext>
            </a:extLst>
          </p:cNvPr>
          <p:cNvSpPr txBox="1"/>
          <p:nvPr/>
        </p:nvSpPr>
        <p:spPr>
          <a:xfrm>
            <a:off x="359098" y="4304311"/>
            <a:ext cx="11188769" cy="2308324"/>
          </a:xfrm>
          <a:prstGeom prst="rect">
            <a:avLst/>
          </a:prstGeom>
          <a:noFill/>
          <a:effectLst>
            <a:glow rad="228600">
              <a:schemeClr val="accent1">
                <a:satMod val="175000"/>
                <a:alpha val="40000"/>
              </a:schemeClr>
            </a:glow>
            <a:outerShdw blurRad="660400" sx="65000" sy="65000" algn="ctr" rotWithShape="0">
              <a:schemeClr val="tx2">
                <a:alpha val="41000"/>
              </a:schemeClr>
            </a:outerShdw>
          </a:effectLst>
        </p:spPr>
        <p:txBody>
          <a:bodyPr wrap="none" rtlCol="0">
            <a:spAutoFit/>
          </a:bodyPr>
          <a:lstStyle/>
          <a:p>
            <a:pPr algn="ctr"/>
            <a:r>
              <a:rPr lang="en-MY" sz="7200" b="1" dirty="0">
                <a:latin typeface="+mj-lt"/>
                <a:ea typeface="Open Sans Extrabold" panose="020B0906030804020204" pitchFamily="34" charset="0"/>
                <a:cs typeface="Open Sans Extrabold" panose="020B0906030804020204" pitchFamily="34" charset="0"/>
              </a:rPr>
              <a:t>COMMUNITY WATER</a:t>
            </a:r>
          </a:p>
          <a:p>
            <a:pPr algn="ctr"/>
            <a:r>
              <a:rPr lang="en-MY" sz="7200" b="1" dirty="0" smtClean="0">
                <a:latin typeface="+mj-lt"/>
                <a:ea typeface="Open Sans Extrabold" panose="020B0906030804020204" pitchFamily="34" charset="0"/>
                <a:cs typeface="Open Sans Extrabold" panose="020B0906030804020204" pitchFamily="34" charset="0"/>
              </a:rPr>
              <a:t>FLUORIDATION (CWF)</a:t>
            </a:r>
            <a:endParaRPr lang="en-MY" sz="7200" b="1" dirty="0">
              <a:latin typeface="+mj-lt"/>
              <a:ea typeface="Open Sans Extrabold" panose="020B0906030804020204" pitchFamily="34" charset="0"/>
              <a:cs typeface="Open Sans Extrabold" panose="020B0906030804020204" pitchFamily="34" charset="0"/>
            </a:endParaRPr>
          </a:p>
        </p:txBody>
      </p:sp>
      <p:pic>
        <p:nvPicPr>
          <p:cNvPr id="3" name="Picture 2">
            <a:extLst>
              <a:ext uri="{FF2B5EF4-FFF2-40B4-BE49-F238E27FC236}">
                <a16:creationId xmlns:a16="http://schemas.microsoft.com/office/drawing/2014/main" id="{BD6E0F29-BC62-B32C-D55F-DE8496C40921}"/>
              </a:ext>
            </a:extLst>
          </p:cNvPr>
          <p:cNvPicPr>
            <a:picLocks noChangeAspect="1"/>
          </p:cNvPicPr>
          <p:nvPr/>
        </p:nvPicPr>
        <p:blipFill>
          <a:blip r:embed="rId3"/>
          <a:stretch>
            <a:fillRect/>
          </a:stretch>
        </p:blipFill>
        <p:spPr>
          <a:xfrm>
            <a:off x="3343256" y="376918"/>
            <a:ext cx="5220451" cy="3471600"/>
          </a:xfrm>
          <a:prstGeom prst="rect">
            <a:avLst/>
          </a:prstGeom>
        </p:spPr>
      </p:pic>
    </p:spTree>
    <p:extLst>
      <p:ext uri="{BB962C8B-B14F-4D97-AF65-F5344CB8AC3E}">
        <p14:creationId xmlns:p14="http://schemas.microsoft.com/office/powerpoint/2010/main" val="1078043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 application, map&#10;&#10;Description automatically generated">
            <a:extLst>
              <a:ext uri="{FF2B5EF4-FFF2-40B4-BE49-F238E27FC236}">
                <a16:creationId xmlns:a16="http://schemas.microsoft.com/office/drawing/2014/main" id="{3BA99C09-BA15-9B26-C81D-15EBC21EFA2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056" t="16970" r="21002" b="909"/>
          <a:stretch/>
        </p:blipFill>
        <p:spPr>
          <a:xfrm>
            <a:off x="1974272" y="525425"/>
            <a:ext cx="7419110" cy="5631873"/>
          </a:xfrm>
        </p:spPr>
      </p:pic>
      <p:pic>
        <p:nvPicPr>
          <p:cNvPr id="8" name="Picture 7">
            <a:extLst>
              <a:ext uri="{FF2B5EF4-FFF2-40B4-BE49-F238E27FC236}">
                <a16:creationId xmlns:a16="http://schemas.microsoft.com/office/drawing/2014/main" id="{08CCD770-D213-EB35-E5B4-CDCA54C0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14" y="3341362"/>
            <a:ext cx="137172" cy="175275"/>
          </a:xfrm>
          <a:prstGeom prst="rect">
            <a:avLst/>
          </a:prstGeom>
        </p:spPr>
      </p:pic>
    </p:spTree>
    <p:extLst>
      <p:ext uri="{BB962C8B-B14F-4D97-AF65-F5344CB8AC3E}">
        <p14:creationId xmlns:p14="http://schemas.microsoft.com/office/powerpoint/2010/main" val="1498721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6" r="1516"/>
          <a:stretch>
            <a:fillRect/>
          </a:stretch>
        </p:blipFill>
        <p:spPr/>
      </p:pic>
      <p:pic>
        <p:nvPicPr>
          <p:cNvPr id="14" name="Picture Placeholder 13"/>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26" b="426"/>
          <a:stretch>
            <a:fillRect/>
          </a:stretch>
        </p:blipFill>
        <p:spPr/>
      </p:pic>
      <p:pic>
        <p:nvPicPr>
          <p:cNvPr id="16" name="Picture Placeholder 15"/>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rcRect l="11425" r="11425"/>
          <a:stretch>
            <a:fillRect/>
          </a:stretch>
        </p:blipFill>
        <p:spPr/>
      </p:pic>
      <p:sp>
        <p:nvSpPr>
          <p:cNvPr id="17" name="TextBox 16"/>
          <p:cNvSpPr txBox="1"/>
          <p:nvPr/>
        </p:nvSpPr>
        <p:spPr>
          <a:xfrm>
            <a:off x="608407" y="859536"/>
            <a:ext cx="336008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57C00"/>
                </a:solidFill>
                <a:effectLst/>
                <a:uLnTx/>
                <a:uFillTx/>
                <a:latin typeface="Arial"/>
                <a:ea typeface="+mn-ea"/>
                <a:cs typeface="+mn-cs"/>
              </a:rPr>
              <a:t>Preventive Services Program (PSP)</a:t>
            </a:r>
            <a:endParaRPr kumimoji="0" lang="en-US" sz="3600" b="0" i="0" u="none" strike="noStrike" kern="1200" cap="none" spc="0" normalizeH="0" baseline="0" noProof="0" dirty="0">
              <a:ln>
                <a:noFill/>
              </a:ln>
              <a:solidFill>
                <a:srgbClr val="F57C00"/>
              </a:solidFill>
              <a:effectLst/>
              <a:uLnTx/>
              <a:uFillTx/>
              <a:latin typeface="Arial"/>
              <a:ea typeface="+mn-ea"/>
              <a:cs typeface="+mn-cs"/>
            </a:endParaRPr>
          </a:p>
        </p:txBody>
      </p:sp>
      <p:sp>
        <p:nvSpPr>
          <p:cNvPr id="18" name="TextBox 17"/>
          <p:cNvSpPr txBox="1"/>
          <p:nvPr/>
        </p:nvSpPr>
        <p:spPr>
          <a:xfrm>
            <a:off x="8375904" y="765079"/>
            <a:ext cx="3207689"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mn-cs"/>
              </a:rPr>
              <a:t>Oral Health Education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smtClean="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mn-cs"/>
              </a:rPr>
              <a:t>Oral Health Screening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smtClean="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mn-cs"/>
              </a:rPr>
              <a:t>Fluoride Varnish Application (2)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smtClean="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mn-cs"/>
              </a:rPr>
              <a:t>Referrals</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p:cNvSpPr txBox="1"/>
          <p:nvPr/>
        </p:nvSpPr>
        <p:spPr>
          <a:xfrm>
            <a:off x="4483608" y="3822192"/>
            <a:ext cx="312724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FF"/>
                </a:solidFill>
                <a:effectLst/>
                <a:uLnTx/>
                <a:uFillTx/>
                <a:latin typeface="Arial"/>
                <a:ea typeface="+mn-ea"/>
                <a:cs typeface="+mn-cs"/>
              </a:rPr>
              <a:t>Community Based</a:t>
            </a:r>
            <a:endParaRPr kumimoji="0" lang="en-US" sz="4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1354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6208" y="0"/>
            <a:ext cx="5559552" cy="5663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57C00"/>
                </a:solidFill>
                <a:effectLst/>
                <a:uLnTx/>
                <a:uFillTx/>
                <a:latin typeface="Arial"/>
                <a:ea typeface="+mn-ea"/>
                <a:cs typeface="+mn-cs"/>
              </a:rPr>
              <a:t>WIC Fluoride Varnish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a:ea typeface="+mn-ea"/>
                <a:cs typeface="+mn-cs"/>
              </a:rPr>
              <a:t>11 LPHAs are participating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a:ea typeface="+mn-ea"/>
                <a:cs typeface="+mn-cs"/>
              </a:rPr>
              <a:t>Contracts end February 28,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a:ea typeface="+mn-ea"/>
                <a:cs typeface="+mn-cs"/>
              </a:rPr>
              <a:t>938 Medicaid children received varnish since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a:ea typeface="+mn-ea"/>
                <a:cs typeface="+mn-cs"/>
              </a:rPr>
              <a:t>$12,663 Reimbursed from Medicaid (under the remuneration rate of $13.50/application)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Arial"/>
              </a:rPr>
              <a:t>	</a:t>
            </a:r>
            <a:endParaRPr lang="en-US" sz="2400" b="1" dirty="0" smtClean="0">
              <a:solidFill>
                <a:srgbClr val="FFFFFF"/>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FF"/>
                </a:solidFill>
                <a:latin typeface="Arial"/>
              </a:rPr>
              <a:t>New remuneration rate is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a:ea typeface="+mn-ea"/>
                <a:cs typeface="+mn-cs"/>
              </a:rPr>
              <a:t>938 x $36</a:t>
            </a:r>
            <a:r>
              <a:rPr kumimoji="0" lang="en-US" sz="2400" b="1" i="0" u="none" strike="noStrike" kern="1200" cap="none" spc="0" normalizeH="0" noProof="0" dirty="0" smtClean="0">
                <a:ln>
                  <a:noFill/>
                </a:ln>
                <a:solidFill>
                  <a:srgbClr val="FFFFFF"/>
                </a:solidFill>
                <a:effectLst/>
                <a:uLnTx/>
                <a:uFillTx/>
                <a:latin typeface="Arial"/>
                <a:ea typeface="+mn-ea"/>
                <a:cs typeface="+mn-cs"/>
              </a:rPr>
              <a:t> = $33,768</a:t>
            </a:r>
            <a:endParaRPr kumimoji="0" lang="en-US" sz="2400" b="1" i="0" u="none" strike="noStrike" kern="1200" cap="none" spc="0" normalizeH="0" baseline="0" noProof="0" dirty="0" smtClean="0">
              <a:ln>
                <a:noFill/>
              </a:ln>
              <a:solidFill>
                <a:srgbClr val="FFFFFF"/>
              </a:solidFill>
              <a:effectLst/>
              <a:uLnTx/>
              <a:uFillTx/>
              <a:latin typeface="Arial"/>
              <a:ea typeface="+mn-ea"/>
              <a:cs typeface="+mn-cs"/>
            </a:endParaRPr>
          </a:p>
        </p:txBody>
      </p:sp>
      <p:pic>
        <p:nvPicPr>
          <p:cNvPr id="8" name="Picture Placeholder 7"/>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6874" r="16874"/>
          <a:stretch>
            <a:fillRect/>
          </a:stretch>
        </p:blipFill>
        <p:spPr>
          <a:xfrm>
            <a:off x="1042416" y="457200"/>
            <a:ext cx="4608576" cy="5184648"/>
          </a:xfrm>
        </p:spPr>
      </p:pic>
    </p:spTree>
    <p:extLst>
      <p:ext uri="{BB962C8B-B14F-4D97-AF65-F5344CB8AC3E}">
        <p14:creationId xmlns:p14="http://schemas.microsoft.com/office/powerpoint/2010/main" val="3976180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srcRect/>
          <a:stretch>
            <a:fillRect/>
          </a:stretch>
        </p:blipFill>
        <p:spPr>
          <a:xfrm>
            <a:off x="6096000" y="209872"/>
            <a:ext cx="5376672" cy="3216080"/>
          </a:xfrm>
          <a:prstGeom prst="rect">
            <a:avLst/>
          </a:prstGeom>
        </p:spPr>
      </p:pic>
      <p:sp>
        <p:nvSpPr>
          <p:cNvPr id="5" name="TextBox 4"/>
          <p:cNvSpPr txBox="1"/>
          <p:nvPr/>
        </p:nvSpPr>
        <p:spPr>
          <a:xfrm>
            <a:off x="0" y="3425952"/>
            <a:ext cx="12192000" cy="3108543"/>
          </a:xfrm>
          <a:prstGeom prst="rect">
            <a:avLst/>
          </a:prstGeom>
          <a:noFill/>
        </p:spPr>
        <p:txBody>
          <a:bodyPr wrap="square" rtlCol="0">
            <a:spAutoFit/>
          </a:bodyPr>
          <a:lstStyle/>
          <a:p>
            <a:r>
              <a:rPr lang="en-US" sz="2800" dirty="0" smtClean="0"/>
              <a:t>Contact/Ordering information:</a:t>
            </a:r>
          </a:p>
          <a:p>
            <a:r>
              <a:rPr lang="en-US" sz="2800" dirty="0" err="1" smtClean="0"/>
              <a:t>Nanova</a:t>
            </a:r>
            <a:r>
              <a:rPr lang="en-US" sz="2800" dirty="0" smtClean="0"/>
              <a:t> </a:t>
            </a:r>
            <a:r>
              <a:rPr lang="en-US" sz="2800" dirty="0"/>
              <a:t>Biomaterials, Inc</a:t>
            </a:r>
            <a:r>
              <a:rPr lang="en-US" sz="2800" dirty="0" smtClean="0"/>
              <a:t>.</a:t>
            </a:r>
          </a:p>
          <a:p>
            <a:r>
              <a:rPr lang="en-US" sz="2800" dirty="0" smtClean="0"/>
              <a:t>orders@nanovabio.com</a:t>
            </a:r>
            <a:r>
              <a:rPr lang="en-US" sz="2800" dirty="0"/>
              <a:t>, </a:t>
            </a:r>
            <a:r>
              <a:rPr lang="en-US" sz="2800" dirty="0" smtClean="0"/>
              <a:t>573-875-6682</a:t>
            </a:r>
          </a:p>
          <a:p>
            <a:r>
              <a:rPr lang="en-US" sz="2800" dirty="0" smtClean="0"/>
              <a:t>Contract </a:t>
            </a:r>
            <a:r>
              <a:rPr lang="en-US" sz="2800" dirty="0"/>
              <a:t># CC211820001.  </a:t>
            </a:r>
            <a:endParaRPr lang="en-US" sz="2800" dirty="0" smtClean="0"/>
          </a:p>
          <a:p>
            <a:r>
              <a:rPr lang="en-US" sz="2800" dirty="0" smtClean="0"/>
              <a:t>Mention </a:t>
            </a:r>
            <a:r>
              <a:rPr lang="en-US" sz="2800" dirty="0"/>
              <a:t>your affiliation with </a:t>
            </a:r>
            <a:r>
              <a:rPr lang="en-US" sz="2800" dirty="0" smtClean="0"/>
              <a:t>DHSS ODH when ordering</a:t>
            </a:r>
          </a:p>
          <a:p>
            <a:r>
              <a:rPr lang="en-US" sz="2800" dirty="0" smtClean="0"/>
              <a:t>Order minimum - </a:t>
            </a:r>
            <a:r>
              <a:rPr lang="en-US" sz="2800" dirty="0"/>
              <a:t>1 </a:t>
            </a:r>
            <a:r>
              <a:rPr lang="en-US" sz="2800" dirty="0" smtClean="0"/>
              <a:t>case = </a:t>
            </a:r>
            <a:r>
              <a:rPr lang="en-US" sz="2800" dirty="0"/>
              <a:t>8 boxes of 200 applications per box at $72.00 per box </a:t>
            </a:r>
            <a:r>
              <a:rPr lang="en-US" sz="2800" dirty="0" smtClean="0"/>
              <a:t>($</a:t>
            </a:r>
            <a:r>
              <a:rPr lang="en-US" sz="2800" dirty="0"/>
              <a:t>0.36 per </a:t>
            </a:r>
            <a:r>
              <a:rPr lang="en-US" sz="2800" dirty="0" smtClean="0"/>
              <a:t>application</a:t>
            </a:r>
            <a:r>
              <a:rPr lang="en-US" sz="2800" dirty="0"/>
              <a:t>)</a:t>
            </a:r>
          </a:p>
        </p:txBody>
      </p:sp>
      <p:sp>
        <p:nvSpPr>
          <p:cNvPr id="2" name="TextBox 1"/>
          <p:cNvSpPr txBox="1"/>
          <p:nvPr/>
        </p:nvSpPr>
        <p:spPr>
          <a:xfrm>
            <a:off x="149352" y="956069"/>
            <a:ext cx="5797296" cy="2123658"/>
          </a:xfrm>
          <a:prstGeom prst="rect">
            <a:avLst/>
          </a:prstGeom>
          <a:noFill/>
        </p:spPr>
        <p:txBody>
          <a:bodyPr wrap="square" rtlCol="0">
            <a:spAutoFit/>
          </a:bodyPr>
          <a:lstStyle/>
          <a:p>
            <a:pPr algn="ctr"/>
            <a:r>
              <a:rPr lang="en-US" sz="4400" b="1" dirty="0" smtClean="0">
                <a:solidFill>
                  <a:srgbClr val="F57C00"/>
                </a:solidFill>
              </a:rPr>
              <a:t>How do I order varnish for my clinic?</a:t>
            </a:r>
            <a:endParaRPr lang="en-US" sz="4400" b="1" dirty="0">
              <a:solidFill>
                <a:srgbClr val="F57C00"/>
              </a:solidFill>
            </a:endParaRPr>
          </a:p>
        </p:txBody>
      </p:sp>
    </p:spTree>
    <p:extLst>
      <p:ext uri="{BB962C8B-B14F-4D97-AF65-F5344CB8AC3E}">
        <p14:creationId xmlns:p14="http://schemas.microsoft.com/office/powerpoint/2010/main" val="3356464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srcRect l="2702" r="2702"/>
          <a:stretch>
            <a:fillRect/>
          </a:stretch>
        </p:blipFill>
        <p:spPr>
          <a:xfrm>
            <a:off x="329186" y="1123950"/>
            <a:ext cx="3823713" cy="3486150"/>
          </a:xfrm>
          <a:prstGeom prst="rect">
            <a:avLst/>
          </a:prstGeom>
        </p:spPr>
      </p:pic>
      <p:sp>
        <p:nvSpPr>
          <p:cNvPr id="5" name="Rectangle 1"/>
          <p:cNvSpPr>
            <a:spLocks noChangeArrowheads="1"/>
          </p:cNvSpPr>
          <p:nvPr/>
        </p:nvSpPr>
        <p:spPr bwMode="auto">
          <a:xfrm>
            <a:off x="1676399" y="275913"/>
            <a:ext cx="92392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4000" b="1" dirty="0" smtClean="0">
                <a:solidFill>
                  <a:srgbClr val="F57C00"/>
                </a:solidFill>
              </a:rPr>
              <a:t>How do I order oral health supplies?</a:t>
            </a:r>
            <a:endParaRPr lang="en-US" sz="4000" b="1" dirty="0">
              <a:solidFill>
                <a:srgbClr val="F57C00"/>
              </a:solidFill>
            </a:endParaRPr>
          </a:p>
        </p:txBody>
      </p:sp>
      <p:sp>
        <p:nvSpPr>
          <p:cNvPr id="2" name="TextBox 1"/>
          <p:cNvSpPr txBox="1"/>
          <p:nvPr/>
        </p:nvSpPr>
        <p:spPr>
          <a:xfrm>
            <a:off x="4743450" y="1600200"/>
            <a:ext cx="7143750" cy="2308324"/>
          </a:xfrm>
          <a:prstGeom prst="rect">
            <a:avLst/>
          </a:prstGeom>
          <a:noFill/>
        </p:spPr>
        <p:txBody>
          <a:bodyPr wrap="square" rtlCol="0">
            <a:spAutoFit/>
          </a:bodyPr>
          <a:lstStyle/>
          <a:p>
            <a:r>
              <a:rPr lang="en-US" sz="2400" dirty="0" smtClean="0"/>
              <a:t>Zion Miracle Products DBA </a:t>
            </a:r>
            <a:r>
              <a:rPr lang="en-US" sz="2400" dirty="0" err="1" smtClean="0"/>
              <a:t>Zdental</a:t>
            </a:r>
            <a:endParaRPr lang="en-US" sz="2400" dirty="0" smtClean="0"/>
          </a:p>
          <a:p>
            <a:r>
              <a:rPr lang="en-US" sz="2400" dirty="0" smtClean="0">
                <a:hlinkClick r:id="rId4"/>
              </a:rPr>
              <a:t>orders@zdental.com</a:t>
            </a:r>
            <a:r>
              <a:rPr lang="en-US" sz="2400" dirty="0" smtClean="0"/>
              <a:t>, 888-228-7706</a:t>
            </a:r>
          </a:p>
          <a:p>
            <a:r>
              <a:rPr lang="en-US" sz="2400" dirty="0" smtClean="0"/>
              <a:t>Contract #CC202367001</a:t>
            </a:r>
          </a:p>
          <a:p>
            <a:endParaRPr lang="en-US" sz="2400" dirty="0" smtClean="0"/>
          </a:p>
          <a:p>
            <a:r>
              <a:rPr lang="en-US" sz="2400" dirty="0" smtClean="0"/>
              <a:t>Mention your affiliation with DHSS ODH when ordering</a:t>
            </a:r>
            <a:endParaRPr lang="en-US" sz="2400" dirty="0"/>
          </a:p>
        </p:txBody>
      </p:sp>
      <p:sp>
        <p:nvSpPr>
          <p:cNvPr id="6" name="TextBox 5"/>
          <p:cNvSpPr txBox="1"/>
          <p:nvPr/>
        </p:nvSpPr>
        <p:spPr>
          <a:xfrm>
            <a:off x="329186" y="4626336"/>
            <a:ext cx="6877050" cy="1200329"/>
          </a:xfrm>
          <a:prstGeom prst="rect">
            <a:avLst/>
          </a:prstGeom>
          <a:noFill/>
        </p:spPr>
        <p:txBody>
          <a:bodyPr wrap="square" rtlCol="0">
            <a:spAutoFit/>
          </a:bodyPr>
          <a:lstStyle/>
          <a:p>
            <a:r>
              <a:rPr lang="en-US" sz="2400" dirty="0" err="1" smtClean="0"/>
              <a:t>Toothpase</a:t>
            </a:r>
            <a:r>
              <a:rPr lang="en-US" sz="2400" dirty="0" smtClean="0"/>
              <a:t> 17.5 cents/tube</a:t>
            </a:r>
          </a:p>
          <a:p>
            <a:r>
              <a:rPr lang="en-US" sz="2400" dirty="0" smtClean="0"/>
              <a:t>Floss 19 cents/item</a:t>
            </a:r>
          </a:p>
          <a:p>
            <a:r>
              <a:rPr lang="en-US" sz="2400" dirty="0" err="1" smtClean="0"/>
              <a:t>Tootbrush</a:t>
            </a:r>
            <a:r>
              <a:rPr lang="en-US" sz="2400" dirty="0" smtClean="0"/>
              <a:t> 20-21 cents/brush (depends on size)</a:t>
            </a:r>
            <a:endParaRPr lang="en-US" sz="2400" dirty="0"/>
          </a:p>
        </p:txBody>
      </p:sp>
    </p:spTree>
    <p:extLst>
      <p:ext uri="{BB962C8B-B14F-4D97-AF65-F5344CB8AC3E}">
        <p14:creationId xmlns:p14="http://schemas.microsoft.com/office/powerpoint/2010/main" val="374989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F06BB121-948E-95D6-1F02-526DA3FFCB5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765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2"/>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 name="Rectangle 2">
            <a:extLst>
              <a:ext uri="{FF2B5EF4-FFF2-40B4-BE49-F238E27FC236}">
                <a16:creationId xmlns:a16="http://schemas.microsoft.com/office/drawing/2014/main" id="{AC8796EE-A06B-460B-AA0C-C8B6C686AB27}"/>
              </a:ext>
            </a:extLst>
          </p:cNvPr>
          <p:cNvSpPr/>
          <p:nvPr/>
        </p:nvSpPr>
        <p:spPr>
          <a:xfrm>
            <a:off x="609601" y="899886"/>
            <a:ext cx="10972798" cy="539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 name="TextBox 3">
            <a:extLst>
              <a:ext uri="{FF2B5EF4-FFF2-40B4-BE49-F238E27FC236}">
                <a16:creationId xmlns:a16="http://schemas.microsoft.com/office/drawing/2014/main" id="{402D7909-738A-44C9-BC28-8609EFD38B0A}"/>
              </a:ext>
            </a:extLst>
          </p:cNvPr>
          <p:cNvSpPr txBox="1"/>
          <p:nvPr/>
        </p:nvSpPr>
        <p:spPr>
          <a:xfrm>
            <a:off x="3310958" y="3716510"/>
            <a:ext cx="5596404" cy="1200329"/>
          </a:xfrm>
          <a:prstGeom prst="rect">
            <a:avLst/>
          </a:prstGeom>
          <a:noFill/>
        </p:spPr>
        <p:txBody>
          <a:bodyPr wrap="none" rtlCol="0">
            <a:spAutoFit/>
          </a:bodyPr>
          <a:lstStyle/>
          <a:p>
            <a:pPr algn="ctr"/>
            <a:r>
              <a:rPr lang="en-US" sz="3600" b="1" dirty="0" smtClean="0"/>
              <a:t>Thank you for your time!</a:t>
            </a:r>
          </a:p>
          <a:p>
            <a:pPr algn="ctr"/>
            <a:r>
              <a:rPr lang="en-US" sz="3600" b="1" dirty="0" smtClean="0"/>
              <a:t>Any questions?</a:t>
            </a: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5011056"/>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49419" y="-355725"/>
            <a:ext cx="2319482" cy="2511221"/>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48850" y="1413785"/>
            <a:ext cx="3348459" cy="2232306"/>
          </a:xfrm>
          <a:prstGeom prst="rect">
            <a:avLst/>
          </a:prstGeom>
        </p:spPr>
      </p:pic>
      <p:sp>
        <p:nvSpPr>
          <p:cNvPr id="6" name="TextBox 5"/>
          <p:cNvSpPr txBox="1"/>
          <p:nvPr/>
        </p:nvSpPr>
        <p:spPr>
          <a:xfrm>
            <a:off x="3190754" y="5174446"/>
            <a:ext cx="6204031" cy="954107"/>
          </a:xfrm>
          <a:prstGeom prst="rect">
            <a:avLst/>
          </a:prstGeom>
          <a:noFill/>
        </p:spPr>
        <p:txBody>
          <a:bodyPr wrap="square" rtlCol="0">
            <a:spAutoFit/>
          </a:bodyPr>
          <a:lstStyle/>
          <a:p>
            <a:r>
              <a:rPr lang="en-US" sz="2800" b="1" dirty="0"/>
              <a:t>Jacqueline.Miller@health.mo.gov</a:t>
            </a:r>
          </a:p>
          <a:p>
            <a:r>
              <a:rPr lang="en-US" sz="2800" b="1" smtClean="0"/>
              <a:t>Julie.Boeckman@health.mo.gov</a:t>
            </a:r>
            <a:endParaRPr lang="en-US" sz="2800" b="1" dirty="0"/>
          </a:p>
        </p:txBody>
      </p:sp>
    </p:spTree>
    <p:extLst>
      <p:ext uri="{BB962C8B-B14F-4D97-AF65-F5344CB8AC3E}">
        <p14:creationId xmlns:p14="http://schemas.microsoft.com/office/powerpoint/2010/main" val="382927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5E6-68CB-4DD6-9E75-CCFEFB42B719}"/>
              </a:ext>
            </a:extLst>
          </p:cNvPr>
          <p:cNvSpPr>
            <a:spLocks noGrp="1"/>
          </p:cNvSpPr>
          <p:nvPr>
            <p:ph type="title"/>
          </p:nvPr>
        </p:nvSpPr>
        <p:spPr>
          <a:xfrm>
            <a:off x="838200" y="371728"/>
            <a:ext cx="10439400" cy="679334"/>
          </a:xfrm>
        </p:spPr>
        <p:txBody>
          <a:bodyPr/>
          <a:lstStyle/>
          <a:p>
            <a:r>
              <a:rPr lang="en-US" dirty="0"/>
              <a:t>SUMMARY</a:t>
            </a:r>
          </a:p>
        </p:txBody>
      </p:sp>
      <p:sp>
        <p:nvSpPr>
          <p:cNvPr id="24" name="TextBox 23">
            <a:extLst>
              <a:ext uri="{FF2B5EF4-FFF2-40B4-BE49-F238E27FC236}">
                <a16:creationId xmlns:a16="http://schemas.microsoft.com/office/drawing/2014/main" id="{06C233C5-0391-4974-AF9E-208001752707}"/>
              </a:ext>
            </a:extLst>
          </p:cNvPr>
          <p:cNvSpPr txBox="1"/>
          <p:nvPr/>
        </p:nvSpPr>
        <p:spPr>
          <a:xfrm>
            <a:off x="2989502" y="1722648"/>
            <a:ext cx="574196" cy="646331"/>
          </a:xfrm>
          <a:prstGeom prst="rect">
            <a:avLst/>
          </a:prstGeom>
          <a:noFill/>
        </p:spPr>
        <p:txBody>
          <a:bodyPr wrap="none" rtlCol="0">
            <a:spAutoFit/>
          </a:bodyPr>
          <a:lstStyle/>
          <a:p>
            <a:pPr algn="ctr"/>
            <a:r>
              <a:rPr lang="en-MY" sz="3600" dirty="0">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25" name="TextBox 24">
            <a:extLst>
              <a:ext uri="{FF2B5EF4-FFF2-40B4-BE49-F238E27FC236}">
                <a16:creationId xmlns:a16="http://schemas.microsoft.com/office/drawing/2014/main" id="{067C6DE1-7BEA-43A9-8CEB-914380F9EA8B}"/>
              </a:ext>
            </a:extLst>
          </p:cNvPr>
          <p:cNvSpPr txBox="1"/>
          <p:nvPr/>
        </p:nvSpPr>
        <p:spPr>
          <a:xfrm>
            <a:off x="3923113" y="1967317"/>
            <a:ext cx="6643287" cy="400110"/>
          </a:xfrm>
          <a:prstGeom prst="rect">
            <a:avLst/>
          </a:prstGeom>
          <a:noFill/>
        </p:spPr>
        <p:txBody>
          <a:bodyPr wrap="square">
            <a:spAutoFit/>
          </a:bodyPr>
          <a:lstStyle/>
          <a:p>
            <a:r>
              <a:rPr lang="en-MY" sz="2000" dirty="0" smtClean="0">
                <a:latin typeface="Open Sans SemiBold" panose="020B0706030804020204" pitchFamily="34" charset="0"/>
                <a:ea typeface="Open Sans SemiBold" panose="020B0706030804020204" pitchFamily="34" charset="0"/>
                <a:cs typeface="Open Sans SemiBold" panose="020B0706030804020204" pitchFamily="34" charset="0"/>
              </a:rPr>
              <a:t>MISSOURI ORAL HEALTH SURVEY OF VULNERABLE ADULTS, 2022</a:t>
            </a:r>
            <a:endParaRPr lang="en-MY"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7" name="Straight Connector 26">
            <a:extLst>
              <a:ext uri="{FF2B5EF4-FFF2-40B4-BE49-F238E27FC236}">
                <a16:creationId xmlns:a16="http://schemas.microsoft.com/office/drawing/2014/main" id="{F1290988-8890-471F-A3C0-DE4B2851C6FB}"/>
              </a:ext>
            </a:extLst>
          </p:cNvPr>
          <p:cNvCxnSpPr/>
          <p:nvPr/>
        </p:nvCxnSpPr>
        <p:spPr>
          <a:xfrm>
            <a:off x="1799303" y="2484521"/>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AFA967A-6628-4729-BCC9-52EDD75AE77B}"/>
              </a:ext>
            </a:extLst>
          </p:cNvPr>
          <p:cNvSpPr txBox="1"/>
          <p:nvPr/>
        </p:nvSpPr>
        <p:spPr>
          <a:xfrm>
            <a:off x="2989501" y="2680921"/>
            <a:ext cx="574196" cy="646331"/>
          </a:xfrm>
          <a:prstGeom prst="rect">
            <a:avLst/>
          </a:prstGeom>
          <a:noFill/>
        </p:spPr>
        <p:txBody>
          <a:bodyPr wrap="none" rtlCol="0">
            <a:spAutoFit/>
          </a:bodyPr>
          <a:lstStyle/>
          <a:p>
            <a:pPr algn="ctr"/>
            <a:r>
              <a:rPr lang="en-MY" sz="3600" dirty="0">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5" name="TextBox 44">
            <a:extLst>
              <a:ext uri="{FF2B5EF4-FFF2-40B4-BE49-F238E27FC236}">
                <a16:creationId xmlns:a16="http://schemas.microsoft.com/office/drawing/2014/main" id="{2CB7E270-AD89-4A8B-A43D-443A6093D199}"/>
              </a:ext>
            </a:extLst>
          </p:cNvPr>
          <p:cNvSpPr txBox="1"/>
          <p:nvPr/>
        </p:nvSpPr>
        <p:spPr>
          <a:xfrm>
            <a:off x="3923112" y="2784931"/>
            <a:ext cx="6643286" cy="400110"/>
          </a:xfrm>
          <a:prstGeom prst="rect">
            <a:avLst/>
          </a:prstGeom>
          <a:noFill/>
        </p:spPr>
        <p:txBody>
          <a:bodyPr wrap="square">
            <a:spAutoFit/>
          </a:bodyPr>
          <a:lstStyle/>
          <a:p>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REVIEW HRSA GRANT WITH ODH PILOT </a:t>
            </a:r>
            <a:r>
              <a:rPr lang="en-US" sz="2000" dirty="0" smtClean="0">
                <a:latin typeface="Open Sans SemiBold" panose="020B0706030804020204" pitchFamily="34" charset="0"/>
                <a:ea typeface="Open Sans SemiBold" panose="020B0706030804020204" pitchFamily="34" charset="0"/>
                <a:cs typeface="Open Sans SemiBold" panose="020B0706030804020204" pitchFamily="34" charset="0"/>
              </a:rPr>
              <a:t>PROJECTS</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47" name="Straight Connector 46">
            <a:extLst>
              <a:ext uri="{FF2B5EF4-FFF2-40B4-BE49-F238E27FC236}">
                <a16:creationId xmlns:a16="http://schemas.microsoft.com/office/drawing/2014/main" id="{9FF75BD2-E231-4A4B-B8DF-27CB9F3E6F9A}"/>
              </a:ext>
            </a:extLst>
          </p:cNvPr>
          <p:cNvCxnSpPr/>
          <p:nvPr/>
        </p:nvCxnSpPr>
        <p:spPr>
          <a:xfrm>
            <a:off x="1799303" y="3442794"/>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19E2CFB-B3F9-4B16-95E0-3C709703E7DB}"/>
              </a:ext>
            </a:extLst>
          </p:cNvPr>
          <p:cNvSpPr txBox="1"/>
          <p:nvPr/>
        </p:nvSpPr>
        <p:spPr>
          <a:xfrm>
            <a:off x="2989501" y="3608714"/>
            <a:ext cx="574196" cy="646331"/>
          </a:xfrm>
          <a:prstGeom prst="rect">
            <a:avLst/>
          </a:prstGeom>
          <a:noFill/>
        </p:spPr>
        <p:txBody>
          <a:bodyPr wrap="none" rtlCol="0">
            <a:spAutoFit/>
          </a:bodyPr>
          <a:lstStyle/>
          <a:p>
            <a:pPr algn="ctr"/>
            <a:r>
              <a:rPr lang="en-MY" sz="3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9" name="TextBox 48">
            <a:extLst>
              <a:ext uri="{FF2B5EF4-FFF2-40B4-BE49-F238E27FC236}">
                <a16:creationId xmlns:a16="http://schemas.microsoft.com/office/drawing/2014/main" id="{6BECBF2D-60A4-4268-A640-C141F74C1532}"/>
              </a:ext>
            </a:extLst>
          </p:cNvPr>
          <p:cNvSpPr txBox="1"/>
          <p:nvPr/>
        </p:nvSpPr>
        <p:spPr>
          <a:xfrm>
            <a:off x="3923113" y="3607114"/>
            <a:ext cx="6789061" cy="400110"/>
          </a:xfrm>
          <a:prstGeom prst="rect">
            <a:avLst/>
          </a:prstGeom>
          <a:noFill/>
        </p:spPr>
        <p:txBody>
          <a:bodyPr wrap="square">
            <a:spAutoFit/>
          </a:bodyPr>
          <a:lstStyle/>
          <a:p>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REVIEW HIGHLIGHTS OF ODH WORKFORCE  </a:t>
            </a:r>
            <a:r>
              <a:rPr lang="en-US" sz="2000" dirty="0" smtClean="0">
                <a:latin typeface="Open Sans SemiBold" panose="020B0706030804020204" pitchFamily="34" charset="0"/>
                <a:ea typeface="Open Sans SemiBold" panose="020B0706030804020204" pitchFamily="34" charset="0"/>
                <a:cs typeface="Open Sans SemiBold" panose="020B0706030804020204" pitchFamily="34" charset="0"/>
              </a:rPr>
              <a:t>SURVEY</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51" name="Straight Connector 50">
            <a:extLst>
              <a:ext uri="{FF2B5EF4-FFF2-40B4-BE49-F238E27FC236}">
                <a16:creationId xmlns:a16="http://schemas.microsoft.com/office/drawing/2014/main" id="{2E61D6D3-F62F-42C1-BE08-FCE26575EA3A}"/>
              </a:ext>
            </a:extLst>
          </p:cNvPr>
          <p:cNvCxnSpPr/>
          <p:nvPr/>
        </p:nvCxnSpPr>
        <p:spPr>
          <a:xfrm>
            <a:off x="1799303" y="4370587"/>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129AB53-3DD4-43F6-BE76-444799EDFB19}"/>
              </a:ext>
            </a:extLst>
          </p:cNvPr>
          <p:cNvSpPr txBox="1"/>
          <p:nvPr/>
        </p:nvSpPr>
        <p:spPr>
          <a:xfrm>
            <a:off x="2989501" y="4536507"/>
            <a:ext cx="574196" cy="646331"/>
          </a:xfrm>
          <a:prstGeom prst="rect">
            <a:avLst/>
          </a:prstGeom>
          <a:noFill/>
        </p:spPr>
        <p:txBody>
          <a:bodyPr wrap="none" rtlCol="0">
            <a:spAutoFit/>
          </a:bodyPr>
          <a:lstStyle/>
          <a:p>
            <a:pPr algn="ctr"/>
            <a:r>
              <a:rPr lang="en-MY" sz="3600" dirty="0">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53" name="TextBox 52">
            <a:extLst>
              <a:ext uri="{FF2B5EF4-FFF2-40B4-BE49-F238E27FC236}">
                <a16:creationId xmlns:a16="http://schemas.microsoft.com/office/drawing/2014/main" id="{EB0F8B3D-40DB-4884-A1FB-121B8FD37BB3}"/>
              </a:ext>
            </a:extLst>
          </p:cNvPr>
          <p:cNvSpPr txBox="1"/>
          <p:nvPr/>
        </p:nvSpPr>
        <p:spPr>
          <a:xfrm>
            <a:off x="3923112" y="4424728"/>
            <a:ext cx="6382661" cy="707886"/>
          </a:xfrm>
          <a:prstGeom prst="rect">
            <a:avLst/>
          </a:prstGeom>
          <a:noFill/>
        </p:spPr>
        <p:txBody>
          <a:bodyPr wrap="square">
            <a:spAutoFit/>
          </a:bodyPr>
          <a:lstStyle/>
          <a:p>
            <a:r>
              <a:rPr lang="en-US" sz="2000">
                <a:latin typeface="Open Sans SemiBold" panose="020B0706030804020204" pitchFamily="34" charset="0"/>
                <a:ea typeface="Open Sans SemiBold" panose="020B0706030804020204" pitchFamily="34" charset="0"/>
                <a:cs typeface="Open Sans SemiBold" panose="020B0706030804020204" pitchFamily="34" charset="0"/>
              </a:rPr>
              <a:t>REVIEW THE THREE MAJOR BARRIERS TO PROVIDING CARE TO UNDERSERVED AREAS OF MISSOURI </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55" name="Straight Connector 54">
            <a:extLst>
              <a:ext uri="{FF2B5EF4-FFF2-40B4-BE49-F238E27FC236}">
                <a16:creationId xmlns:a16="http://schemas.microsoft.com/office/drawing/2014/main" id="{B703513F-BCB9-4D81-BBA4-1FDFAD6F17B0}"/>
              </a:ext>
            </a:extLst>
          </p:cNvPr>
          <p:cNvCxnSpPr/>
          <p:nvPr/>
        </p:nvCxnSpPr>
        <p:spPr>
          <a:xfrm>
            <a:off x="1799303" y="5298380"/>
            <a:ext cx="8593393" cy="0"/>
          </a:xfrm>
          <a:prstGeom prst="line">
            <a:avLst/>
          </a:prstGeom>
          <a:ln>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360650C-E714-4B6A-A39B-1C3EF317933D}"/>
              </a:ext>
            </a:extLst>
          </p:cNvPr>
          <p:cNvSpPr txBox="1"/>
          <p:nvPr/>
        </p:nvSpPr>
        <p:spPr>
          <a:xfrm>
            <a:off x="2989501" y="5464300"/>
            <a:ext cx="574196" cy="646331"/>
          </a:xfrm>
          <a:prstGeom prst="rect">
            <a:avLst/>
          </a:prstGeom>
          <a:noFill/>
        </p:spPr>
        <p:txBody>
          <a:bodyPr wrap="none" rtlCol="0">
            <a:spAutoFit/>
          </a:bodyPr>
          <a:lstStyle/>
          <a:p>
            <a:pPr algn="ctr"/>
            <a:r>
              <a:rPr lang="en-MY" sz="3600" dirty="0">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7" name="TextBox 56">
            <a:extLst>
              <a:ext uri="{FF2B5EF4-FFF2-40B4-BE49-F238E27FC236}">
                <a16:creationId xmlns:a16="http://schemas.microsoft.com/office/drawing/2014/main" id="{95C201D5-8B57-41D3-B789-7A8DFB9E13C8}"/>
              </a:ext>
            </a:extLst>
          </p:cNvPr>
          <p:cNvSpPr txBox="1"/>
          <p:nvPr/>
        </p:nvSpPr>
        <p:spPr>
          <a:xfrm>
            <a:off x="3923113" y="5506573"/>
            <a:ext cx="6382660" cy="400110"/>
          </a:xfrm>
          <a:prstGeom prst="rect">
            <a:avLst/>
          </a:prstGeom>
          <a:noFill/>
        </p:spPr>
        <p:txBody>
          <a:bodyPr wrap="square">
            <a:spAutoFit/>
          </a:bodyPr>
          <a:lstStyle/>
          <a:p>
            <a:r>
              <a:rPr lang="en-MY" sz="2000" dirty="0">
                <a:latin typeface="Open Sans SemiBold" panose="020B0706030804020204" pitchFamily="34" charset="0"/>
                <a:ea typeface="Open Sans SemiBold" panose="020B0706030804020204" pitchFamily="34" charset="0"/>
                <a:cs typeface="Open Sans SemiBold" panose="020B0706030804020204" pitchFamily="34" charset="0"/>
              </a:rPr>
              <a:t>FUTURE </a:t>
            </a:r>
            <a:r>
              <a:rPr lang="en-MY" sz="2000" dirty="0" smtClean="0">
                <a:latin typeface="Open Sans SemiBold" panose="020B0706030804020204" pitchFamily="34" charset="0"/>
                <a:ea typeface="Open Sans SemiBold" panose="020B0706030804020204" pitchFamily="34" charset="0"/>
                <a:cs typeface="Open Sans SemiBold" panose="020B0706030804020204" pitchFamily="34" charset="0"/>
              </a:rPr>
              <a:t>PROJECTS and HOW WE CAN HELP YOU!</a:t>
            </a:r>
            <a:endParaRPr lang="en-MY"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43247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5901"/>
            <a:ext cx="12192000" cy="6858000"/>
          </a:xfrm>
        </p:spPr>
      </p:sp>
      <p:graphicFrame>
        <p:nvGraphicFramePr>
          <p:cNvPr id="3" name="Object 2"/>
          <p:cNvGraphicFramePr>
            <a:graphicFrameLocks noChangeAspect="1"/>
          </p:cNvGraphicFramePr>
          <p:nvPr>
            <p:extLst>
              <p:ext uri="{D42A27DB-BD31-4B8C-83A1-F6EECF244321}">
                <p14:modId xmlns:p14="http://schemas.microsoft.com/office/powerpoint/2010/main" val="842043667"/>
              </p:ext>
            </p:extLst>
          </p:nvPr>
        </p:nvGraphicFramePr>
        <p:xfrm>
          <a:off x="2556954" y="-46071"/>
          <a:ext cx="5367846" cy="6944582"/>
        </p:xfrm>
        <a:graphic>
          <a:graphicData uri="http://schemas.openxmlformats.org/presentationml/2006/ole">
            <mc:AlternateContent xmlns:mc="http://schemas.openxmlformats.org/markup-compatibility/2006">
              <mc:Choice xmlns:v="urn:schemas-microsoft-com:vml" Requires="v">
                <p:oleObj spid="_x0000_s1051" name="Acrobat Document" r:id="rId4" imgW="4663440" imgH="6034757" progId="AcroExch.Document.DC">
                  <p:embed/>
                </p:oleObj>
              </mc:Choice>
              <mc:Fallback>
                <p:oleObj name="Acrobat Document" r:id="rId4" imgW="4663440" imgH="6034757" progId="AcroExch.Document.DC">
                  <p:embed/>
                  <p:pic>
                    <p:nvPicPr>
                      <p:cNvPr id="3" name="Object 2"/>
                      <p:cNvPicPr/>
                      <p:nvPr/>
                    </p:nvPicPr>
                    <p:blipFill>
                      <a:blip r:embed="rId5"/>
                      <a:stretch>
                        <a:fillRect/>
                      </a:stretch>
                    </p:blipFill>
                    <p:spPr>
                      <a:xfrm>
                        <a:off x="2556954" y="-46071"/>
                        <a:ext cx="5367846" cy="6944582"/>
                      </a:xfrm>
                      <a:prstGeom prst="rect">
                        <a:avLst/>
                      </a:prstGeom>
                    </p:spPr>
                  </p:pic>
                </p:oleObj>
              </mc:Fallback>
            </mc:AlternateContent>
          </a:graphicData>
        </a:graphic>
      </p:graphicFrame>
      <p:sp>
        <p:nvSpPr>
          <p:cNvPr id="4" name="TextBox 3"/>
          <p:cNvSpPr txBox="1"/>
          <p:nvPr/>
        </p:nvSpPr>
        <p:spPr>
          <a:xfrm>
            <a:off x="8268183" y="2581153"/>
            <a:ext cx="3923817" cy="4401205"/>
          </a:xfrm>
          <a:prstGeom prst="rect">
            <a:avLst/>
          </a:prstGeom>
          <a:noFill/>
        </p:spPr>
        <p:txBody>
          <a:bodyPr wrap="square" rtlCol="0">
            <a:spAutoFit/>
          </a:bodyPr>
          <a:lstStyle/>
          <a:p>
            <a:r>
              <a:rPr lang="en-US" sz="3200" b="1" dirty="0" smtClean="0"/>
              <a:t>THE ORAL HEALTH OF ADULTS LIVING IN MISSOURI’S SKILLED NURSING FACILITIES</a:t>
            </a:r>
          </a:p>
          <a:p>
            <a:endParaRPr lang="en-US" sz="3200" b="1" dirty="0" smtClean="0"/>
          </a:p>
          <a:p>
            <a:r>
              <a:rPr lang="en-US" sz="3200" b="1" dirty="0" smtClean="0"/>
              <a:t>SEPTEMBER 2022</a:t>
            </a:r>
          </a:p>
          <a:p>
            <a:endParaRPr lang="en-US" sz="2400" dirty="0"/>
          </a:p>
        </p:txBody>
      </p:sp>
    </p:spTree>
    <p:extLst>
      <p:ext uri="{BB962C8B-B14F-4D97-AF65-F5344CB8AC3E}">
        <p14:creationId xmlns:p14="http://schemas.microsoft.com/office/powerpoint/2010/main" val="272775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4FE0D450-50A0-F27A-713D-5D4A21CC89BB}"/>
              </a:ext>
            </a:extLst>
          </p:cNvPr>
          <p:cNvSpPr txBox="1"/>
          <p:nvPr/>
        </p:nvSpPr>
        <p:spPr>
          <a:xfrm>
            <a:off x="142430" y="1827216"/>
            <a:ext cx="4210947"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err="1">
                <a:solidFill>
                  <a:srgbClr val="FFFFFF"/>
                </a:solidFill>
                <a:latin typeface="+mj-lt"/>
                <a:ea typeface="+mj-ea"/>
                <a:cs typeface="+mj-cs"/>
              </a:rPr>
              <a:t>Teledentistry</a:t>
            </a:r>
            <a:r>
              <a:rPr lang="en-US" sz="4000" kern="1200" dirty="0">
                <a:solidFill>
                  <a:srgbClr val="FFFFFF"/>
                </a:solidFill>
                <a:latin typeface="+mj-lt"/>
                <a:ea typeface="+mj-ea"/>
                <a:cs typeface="+mj-cs"/>
              </a:rPr>
              <a:t> </a:t>
            </a:r>
            <a:r>
              <a:rPr lang="en-US" sz="4000" dirty="0">
                <a:solidFill>
                  <a:srgbClr val="FFFFFF"/>
                </a:solidFill>
                <a:latin typeface="+mj-lt"/>
                <a:ea typeface="+mj-ea"/>
                <a:cs typeface="+mj-cs"/>
              </a:rPr>
              <a:t>P</a:t>
            </a:r>
            <a:r>
              <a:rPr lang="en-US" sz="4000" kern="1200" dirty="0">
                <a:solidFill>
                  <a:srgbClr val="FFFFFF"/>
                </a:solidFill>
                <a:latin typeface="+mj-lt"/>
                <a:ea typeface="+mj-ea"/>
                <a:cs typeface="+mj-cs"/>
              </a:rPr>
              <a:t>ilot </a:t>
            </a:r>
            <a:r>
              <a:rPr lang="en-US" sz="4000" dirty="0">
                <a:solidFill>
                  <a:srgbClr val="FFFFFF"/>
                </a:solidFill>
                <a:latin typeface="+mj-lt"/>
                <a:ea typeface="+mj-ea"/>
                <a:cs typeface="+mj-cs"/>
              </a:rPr>
              <a:t>P</a:t>
            </a:r>
            <a:r>
              <a:rPr lang="en-US" sz="4000" kern="1200" dirty="0">
                <a:solidFill>
                  <a:srgbClr val="FFFFFF"/>
                </a:solidFill>
                <a:latin typeface="+mj-lt"/>
                <a:ea typeface="+mj-ea"/>
                <a:cs typeface="+mj-cs"/>
              </a:rPr>
              <a:t>roject</a:t>
            </a:r>
          </a:p>
        </p:txBody>
      </p:sp>
      <p:pic>
        <p:nvPicPr>
          <p:cNvPr id="3" name="Picture Placeholder 2">
            <a:extLst>
              <a:ext uri="{FF2B5EF4-FFF2-40B4-BE49-F238E27FC236}">
                <a16:creationId xmlns:a16="http://schemas.microsoft.com/office/drawing/2014/main" id="{22650DC2-DC2E-7304-16A5-C9B39C4E6EE9}"/>
              </a:ext>
            </a:extLst>
          </p:cNvPr>
          <p:cNvPicPr>
            <a:picLocks noGrp="1" noChangeAspect="1"/>
          </p:cNvPicPr>
          <p:nvPr>
            <p:ph type="pic" sz="quarter" idx="10"/>
          </p:nvPr>
        </p:nvPicPr>
        <p:blipFill>
          <a:blip r:embed="rId3"/>
          <a:srcRect t="1897" b="1897"/>
          <a:stretch>
            <a:fillRect/>
          </a:stretch>
        </p:blipFill>
        <p:spPr>
          <a:xfrm>
            <a:off x="4502428" y="1395657"/>
            <a:ext cx="7225748" cy="4066686"/>
          </a:xfrm>
          <a:prstGeom prst="rect">
            <a:avLst/>
          </a:prstGeom>
        </p:spPr>
      </p:pic>
    </p:spTree>
    <p:extLst>
      <p:ext uri="{BB962C8B-B14F-4D97-AF65-F5344CB8AC3E}">
        <p14:creationId xmlns:p14="http://schemas.microsoft.com/office/powerpoint/2010/main" val="154150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3C9D1C7-BB4E-9264-1F7B-6EE6682630AD}"/>
              </a:ext>
            </a:extLst>
          </p:cNvPr>
          <p:cNvPicPr>
            <a:picLocks noGrp="1" noChangeAspect="1"/>
          </p:cNvPicPr>
          <p:nvPr>
            <p:ph type="pic" sz="quarter" idx="10"/>
          </p:nvPr>
        </p:nvPicPr>
        <p:blipFill>
          <a:blip r:embed="rId3"/>
          <a:srcRect t="4390" b="4390"/>
          <a:stretch>
            <a:fillRect/>
          </a:stretch>
        </p:blipFill>
        <p:spPr>
          <a:prstGeom prst="rect">
            <a:avLst/>
          </a:prstGeom>
        </p:spPr>
      </p:pic>
      <p:pic>
        <p:nvPicPr>
          <p:cNvPr id="4" name="Picture 3">
            <a:extLst>
              <a:ext uri="{FF2B5EF4-FFF2-40B4-BE49-F238E27FC236}">
                <a16:creationId xmlns:a16="http://schemas.microsoft.com/office/drawing/2014/main" id="{4E9EDF72-DE37-6BD3-E92F-D163A05965D5}"/>
              </a:ext>
            </a:extLst>
          </p:cNvPr>
          <p:cNvPicPr>
            <a:picLocks noChangeAspect="1"/>
          </p:cNvPicPr>
          <p:nvPr/>
        </p:nvPicPr>
        <p:blipFill>
          <a:blip r:embed="rId4"/>
          <a:stretch>
            <a:fillRect/>
          </a:stretch>
        </p:blipFill>
        <p:spPr>
          <a:xfrm>
            <a:off x="1471180" y="5027392"/>
            <a:ext cx="3066554" cy="1505843"/>
          </a:xfrm>
          <a:prstGeom prst="rect">
            <a:avLst/>
          </a:prstGeom>
        </p:spPr>
      </p:pic>
      <p:sp>
        <p:nvSpPr>
          <p:cNvPr id="5" name="TextBox 4">
            <a:extLst>
              <a:ext uri="{FF2B5EF4-FFF2-40B4-BE49-F238E27FC236}">
                <a16:creationId xmlns:a16="http://schemas.microsoft.com/office/drawing/2014/main" id="{64270B88-C52B-82AA-A2B6-7544E01CAF20}"/>
              </a:ext>
            </a:extLst>
          </p:cNvPr>
          <p:cNvSpPr txBox="1"/>
          <p:nvPr/>
        </p:nvSpPr>
        <p:spPr>
          <a:xfrm>
            <a:off x="600734" y="676446"/>
            <a:ext cx="3937000" cy="2308324"/>
          </a:xfrm>
          <a:prstGeom prst="rect">
            <a:avLst/>
          </a:prstGeom>
          <a:noFill/>
        </p:spPr>
        <p:txBody>
          <a:bodyPr wrap="square" rtlCol="0">
            <a:spAutoFit/>
          </a:bodyPr>
          <a:lstStyle/>
          <a:p>
            <a:r>
              <a:rPr lang="en-US" sz="3600" b="1" dirty="0"/>
              <a:t>NEW WAVE COMMUNITY WATER FLUORIDATION</a:t>
            </a:r>
          </a:p>
        </p:txBody>
      </p:sp>
    </p:spTree>
    <p:extLst>
      <p:ext uri="{BB962C8B-B14F-4D97-AF65-F5344CB8AC3E}">
        <p14:creationId xmlns:p14="http://schemas.microsoft.com/office/powerpoint/2010/main" val="2357469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1EC963-9F4E-6008-2752-7B381F7C13A3}"/>
              </a:ext>
            </a:extLst>
          </p:cNvPr>
          <p:cNvPicPr>
            <a:picLocks noGrp="1" noChangeAspect="1"/>
          </p:cNvPicPr>
          <p:nvPr>
            <p:ph type="pic" sz="quarter" idx="10"/>
          </p:nvPr>
        </p:nvPicPr>
        <p:blipFill rotWithShape="1">
          <a:blip r:embed="rId3"/>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F0D8DB42-8251-187F-0918-4223F408561F}"/>
              </a:ext>
            </a:extLst>
          </p:cNvPr>
          <p:cNvSpPr>
            <a:spLocks noGrp="1"/>
          </p:cNvSpPr>
          <p:nvPr>
            <p:ph type="title"/>
          </p:nvPr>
        </p:nvSpPr>
        <p:spPr>
          <a:xfrm>
            <a:off x="8022021" y="3231931"/>
            <a:ext cx="3852041" cy="1834056"/>
          </a:xfrm>
        </p:spPr>
        <p:txBody>
          <a:bodyPr vert="horz" lIns="91440" tIns="45720" rIns="91440" bIns="45720" rtlCol="0" anchor="b">
            <a:normAutofit/>
          </a:bodyPr>
          <a:lstStyle/>
          <a:p>
            <a:r>
              <a:rPr lang="en-US" sz="3700"/>
              <a:t>DENTAL WORK FORCE SHORTAGE</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86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States </a:t>
            </a:r>
            <a:r>
              <a:rPr lang="en-US" dirty="0"/>
              <a:t>ranked by shortage of dental providers — California is No. 1</a:t>
            </a:r>
            <a:br>
              <a:rPr lang="en-US" dirty="0"/>
            </a:br>
            <a:endParaRPr lang="en-US" dirty="0"/>
          </a:p>
        </p:txBody>
      </p:sp>
      <p:sp>
        <p:nvSpPr>
          <p:cNvPr id="4" name="Rectangle 3"/>
          <p:cNvSpPr/>
          <p:nvPr/>
        </p:nvSpPr>
        <p:spPr>
          <a:xfrm>
            <a:off x="838200" y="1720840"/>
            <a:ext cx="830580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57C00"/>
                </a:solidFill>
                <a:effectLst/>
                <a:uLnTx/>
                <a:uFillTx/>
                <a:latin typeface="Arial"/>
                <a:ea typeface="+mn-ea"/>
                <a:cs typeface="+mn-cs"/>
              </a:rPr>
              <a:t>The </a:t>
            </a:r>
            <a:r>
              <a:rPr kumimoji="0" lang="en-US" sz="2400" b="0" i="0" u="none" strike="noStrike" kern="1200" cap="none" spc="0" normalizeH="0" baseline="0" noProof="0" dirty="0">
                <a:ln>
                  <a:noFill/>
                </a:ln>
                <a:solidFill>
                  <a:srgbClr val="F57C00"/>
                </a:solidFill>
                <a:effectLst/>
                <a:uLnTx/>
                <a:uFillTx/>
                <a:latin typeface="Arial"/>
                <a:ea typeface="+mn-ea"/>
                <a:cs typeface="+mn-cs"/>
              </a:rPr>
              <a:t>U.S. is in need of 11,742 dental practitioners to relieve shortage areas, according to data from the Health Resources and Services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57C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7C00"/>
                </a:solidFill>
                <a:effectLst/>
                <a:uLnTx/>
                <a:uFillTx/>
                <a:latin typeface="Arial"/>
                <a:ea typeface="+mn-ea"/>
                <a:cs typeface="+mn-cs"/>
              </a:rPr>
              <a:t>Here are all 50 states and Washington D.C. ranked by number of HRSA-designated shortage areas in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57C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57C00"/>
                </a:solidFill>
                <a:effectLst/>
                <a:uLnTx/>
                <a:uFillTx/>
                <a:latin typeface="Arial"/>
                <a:ea typeface="+mn-ea"/>
                <a:cs typeface="+mn-cs"/>
              </a:rPr>
              <a:t>1.	California</a:t>
            </a:r>
            <a:r>
              <a:rPr kumimoji="0" lang="en-US" sz="2400" b="0" i="0" u="none" strike="noStrike" kern="1200" cap="none" spc="0" normalizeH="0" baseline="0" noProof="0" dirty="0">
                <a:ln>
                  <a:noFill/>
                </a:ln>
                <a:solidFill>
                  <a:srgbClr val="F57C00"/>
                </a:solidFill>
                <a:effectLst/>
                <a:uLnTx/>
                <a:uFillTx/>
                <a:latin typeface="Arial"/>
                <a:ea typeface="+mn-ea"/>
                <a:cs typeface="+mn-cs"/>
              </a:rPr>
              <a:t>: 513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57C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57C00"/>
                </a:solidFill>
                <a:effectLst/>
                <a:uLnTx/>
                <a:uFillTx/>
                <a:latin typeface="Arial"/>
                <a:ea typeface="+mn-ea"/>
                <a:cs typeface="+mn-cs"/>
              </a:rPr>
              <a:t>2.	Missouri</a:t>
            </a:r>
            <a:r>
              <a:rPr kumimoji="0" lang="en-US" sz="2400" b="0" i="0" u="none" strike="noStrike" kern="1200" cap="none" spc="0" normalizeH="0" baseline="0" noProof="0" dirty="0">
                <a:ln>
                  <a:noFill/>
                </a:ln>
                <a:solidFill>
                  <a:srgbClr val="F57C00"/>
                </a:solidFill>
                <a:effectLst/>
                <a:uLnTx/>
                <a:uFillTx/>
                <a:latin typeface="Arial"/>
                <a:ea typeface="+mn-ea"/>
                <a:cs typeface="+mn-cs"/>
              </a:rPr>
              <a:t>: 341</a:t>
            </a:r>
          </a:p>
        </p:txBody>
      </p:sp>
      <p:sp>
        <p:nvSpPr>
          <p:cNvPr id="5" name="TextBox 4"/>
          <p:cNvSpPr txBox="1"/>
          <p:nvPr/>
        </p:nvSpPr>
        <p:spPr>
          <a:xfrm>
            <a:off x="601884" y="6030410"/>
            <a:ext cx="914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a:t>
            </a:r>
            <a:r>
              <a:rPr kumimoji="0" lang="en-US" sz="1800" b="0" i="0" u="none" strike="noStrike" kern="1200" cap="none" spc="0" normalizeH="0" baseline="0" noProof="0" dirty="0" smtClean="0">
                <a:ln>
                  <a:noFill/>
                </a:ln>
                <a:solidFill>
                  <a:srgbClr val="FFFFFF"/>
                </a:solidFill>
                <a:effectLst/>
                <a:uLnTx/>
                <a:uFillTx/>
                <a:latin typeface="Arial"/>
                <a:ea typeface="+mn-ea"/>
                <a:cs typeface="+mn-cs"/>
              </a:rPr>
              <a:t>www.beckersdental.com/benchmarking/39153-states-ranked-by-shortage-of-dental-providers-california-is-no-1.</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48187758"/>
      </p:ext>
    </p:extLst>
  </p:cSld>
  <p:clrMapOvr>
    <a:masterClrMapping/>
  </p:clrMapOvr>
</p:sld>
</file>

<file path=ppt/theme/theme1.xml><?xml version="1.0" encoding="utf-8"?>
<a:theme xmlns:a="http://schemas.openxmlformats.org/drawingml/2006/main" name="No Footer Pages">
  <a:themeElements>
    <a:clrScheme name="Custom 1">
      <a:dk1>
        <a:srgbClr val="FFFFFF"/>
      </a:dk1>
      <a:lt1>
        <a:srgbClr val="012169"/>
      </a:lt1>
      <a:dk2>
        <a:srgbClr val="FFFFFF"/>
      </a:dk2>
      <a:lt2>
        <a:srgbClr val="012169"/>
      </a:lt2>
      <a:accent1>
        <a:srgbClr val="F2A900"/>
      </a:accent1>
      <a:accent2>
        <a:srgbClr val="E35205"/>
      </a:accent2>
      <a:accent3>
        <a:srgbClr val="008C95"/>
      </a:accent3>
      <a:accent4>
        <a:srgbClr val="F2A900"/>
      </a:accent4>
      <a:accent5>
        <a:srgbClr val="E35205"/>
      </a:accent5>
      <a:accent6>
        <a:srgbClr val="008C95"/>
      </a:accent6>
      <a:hlink>
        <a:srgbClr val="64CCC9"/>
      </a:hlink>
      <a:folHlink>
        <a:srgbClr val="9EA2A2"/>
      </a:folHlink>
    </a:clrScheme>
    <a:fontScheme name="DHSS Arial Fo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69442</TotalTime>
  <Words>3118</Words>
  <Application>Microsoft Office PowerPoint</Application>
  <PresentationFormat>Widescreen</PresentationFormat>
  <Paragraphs>193</Paragraphs>
  <Slides>30</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Arial</vt:lpstr>
      <vt:lpstr>Arial Black</vt:lpstr>
      <vt:lpstr>Calibri</vt:lpstr>
      <vt:lpstr>Open Sans Extrabold</vt:lpstr>
      <vt:lpstr>Open Sans Light</vt:lpstr>
      <vt:lpstr>Open Sans SemiBold</vt:lpstr>
      <vt:lpstr>webapp1_icons_cc</vt:lpstr>
      <vt:lpstr>webapp2_icons_cc</vt:lpstr>
      <vt:lpstr>No Footer Pages</vt:lpstr>
      <vt:lpstr>Acrobat Document</vt:lpstr>
      <vt:lpstr>PowerPoint Presentation</vt:lpstr>
      <vt:lpstr>PowerPoint Presentation</vt:lpstr>
      <vt:lpstr>PowerPoint Presentation</vt:lpstr>
      <vt:lpstr>SUMMARY</vt:lpstr>
      <vt:lpstr>PowerPoint Presentation</vt:lpstr>
      <vt:lpstr>PowerPoint Presentation</vt:lpstr>
      <vt:lpstr>PowerPoint Presentation</vt:lpstr>
      <vt:lpstr>DENTAL WORK FORCE SHORTAGE</vt:lpstr>
      <vt:lpstr> States ranked by shortage of dental providers — California is No.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Choladeck</dc:creator>
  <cp:lastModifiedBy>Boeckman, Julie</cp:lastModifiedBy>
  <cp:revision>1120</cp:revision>
  <dcterms:created xsi:type="dcterms:W3CDTF">2019-07-08T12:17:13Z</dcterms:created>
  <dcterms:modified xsi:type="dcterms:W3CDTF">2022-10-12T13:59:11Z</dcterms:modified>
</cp:coreProperties>
</file>