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5"/>
  </p:notesMasterIdLst>
  <p:sldIdLst>
    <p:sldId id="256" r:id="rId3"/>
    <p:sldId id="262" r:id="rId4"/>
    <p:sldId id="321" r:id="rId5"/>
    <p:sldId id="312" r:id="rId6"/>
    <p:sldId id="284" r:id="rId7"/>
    <p:sldId id="299" r:id="rId8"/>
    <p:sldId id="300" r:id="rId9"/>
    <p:sldId id="301" r:id="rId10"/>
    <p:sldId id="302" r:id="rId11"/>
    <p:sldId id="303" r:id="rId12"/>
    <p:sldId id="285" r:id="rId13"/>
    <p:sldId id="286" r:id="rId14"/>
    <p:sldId id="313" r:id="rId15"/>
    <p:sldId id="305" r:id="rId16"/>
    <p:sldId id="314" r:id="rId17"/>
    <p:sldId id="264" r:id="rId18"/>
    <p:sldId id="318" r:id="rId19"/>
    <p:sldId id="266" r:id="rId20"/>
    <p:sldId id="267" r:id="rId21"/>
    <p:sldId id="315" r:id="rId22"/>
    <p:sldId id="307" r:id="rId23"/>
    <p:sldId id="306" r:id="rId24"/>
    <p:sldId id="308" r:id="rId25"/>
    <p:sldId id="316" r:id="rId26"/>
    <p:sldId id="289" r:id="rId27"/>
    <p:sldId id="309" r:id="rId28"/>
    <p:sldId id="277" r:id="rId29"/>
    <p:sldId id="317" r:id="rId30"/>
    <p:sldId id="280" r:id="rId31"/>
    <p:sldId id="310" r:id="rId32"/>
    <p:sldId id="322"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xon, Rob" initials="DR" lastIdx="3" clrIdx="0">
    <p:extLst>
      <p:ext uri="{19B8F6BF-5375-455C-9EA6-DF929625EA0E}">
        <p15:presenceInfo xmlns:p15="http://schemas.microsoft.com/office/powerpoint/2012/main" userId="Dixon, Ro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0952" autoAdjust="0"/>
  </p:normalViewPr>
  <p:slideViewPr>
    <p:cSldViewPr snapToGrid="0" snapToObjects="1">
      <p:cViewPr varScale="1">
        <p:scale>
          <a:sx n="63" d="100"/>
          <a:sy n="63" d="100"/>
        </p:scale>
        <p:origin x="912" y="66"/>
      </p:cViewPr>
      <p:guideLst/>
    </p:cSldViewPr>
  </p:slideViewPr>
  <p:outlineViewPr>
    <p:cViewPr>
      <p:scale>
        <a:sx n="33" d="100"/>
        <a:sy n="33" d="100"/>
      </p:scale>
      <p:origin x="0" y="-8148"/>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ABA86-C22C-464D-84D6-AFFF758D472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188EF0-5258-4464-9986-053C0194B69C}">
      <dgm:prSet/>
      <dgm:spPr/>
      <dgm:t>
        <a:bodyPr/>
        <a:lstStyle/>
        <a:p>
          <a:pPr rtl="0"/>
          <a:r>
            <a:rPr lang="en-US" dirty="0" smtClean="0"/>
            <a:t>Pharmaceutical companies manufacture the vaccine.</a:t>
          </a:r>
          <a:endParaRPr lang="en-US" dirty="0"/>
        </a:p>
      </dgm:t>
    </dgm:pt>
    <dgm:pt modelId="{7DD7761C-81CF-414D-B311-0CCB0A9D9582}" type="parTrans" cxnId="{0C5F0FB4-E33F-41DB-8EB3-C4EC6BE9108D}">
      <dgm:prSet/>
      <dgm:spPr/>
      <dgm:t>
        <a:bodyPr/>
        <a:lstStyle/>
        <a:p>
          <a:endParaRPr lang="en-US"/>
        </a:p>
      </dgm:t>
    </dgm:pt>
    <dgm:pt modelId="{9B22D57E-8A79-437C-9438-49AB3C3713DB}" type="sibTrans" cxnId="{0C5F0FB4-E33F-41DB-8EB3-C4EC6BE9108D}">
      <dgm:prSet/>
      <dgm:spPr/>
      <dgm:t>
        <a:bodyPr/>
        <a:lstStyle/>
        <a:p>
          <a:endParaRPr lang="en-US"/>
        </a:p>
      </dgm:t>
    </dgm:pt>
    <dgm:pt modelId="{797874D9-6EF9-46CE-A658-84C06A8C5612}">
      <dgm:prSet/>
      <dgm:spPr/>
      <dgm:t>
        <a:bodyPr/>
        <a:lstStyle/>
        <a:p>
          <a:pPr rtl="0"/>
          <a:r>
            <a:rPr lang="en-US" dirty="0" smtClean="0"/>
            <a:t>Federal government’s “Operation Warp Speed” ships to states based on population, but new guidance also emphasizes vaccination uptake among priority populations.</a:t>
          </a:r>
          <a:endParaRPr lang="en-US" dirty="0"/>
        </a:p>
      </dgm:t>
    </dgm:pt>
    <dgm:pt modelId="{B152ED9F-1073-4C8E-B5D8-640001DC30BB}" type="parTrans" cxnId="{A8180D96-0FA9-49B4-AB11-4C3B14353AC9}">
      <dgm:prSet/>
      <dgm:spPr/>
      <dgm:t>
        <a:bodyPr/>
        <a:lstStyle/>
        <a:p>
          <a:endParaRPr lang="en-US"/>
        </a:p>
      </dgm:t>
    </dgm:pt>
    <dgm:pt modelId="{C63C8812-6256-4C47-A3B2-9941866F16C5}" type="sibTrans" cxnId="{A8180D96-0FA9-49B4-AB11-4C3B14353AC9}">
      <dgm:prSet/>
      <dgm:spPr/>
      <dgm:t>
        <a:bodyPr/>
        <a:lstStyle/>
        <a:p>
          <a:endParaRPr lang="en-US"/>
        </a:p>
      </dgm:t>
    </dgm:pt>
    <dgm:pt modelId="{16592FBB-9919-44DF-B9DE-B91FFCC16AB2}">
      <dgm:prSet/>
      <dgm:spPr/>
      <dgm:t>
        <a:bodyPr/>
        <a:lstStyle/>
        <a:p>
          <a:pPr rtl="0"/>
          <a:r>
            <a:rPr lang="en-US" smtClean="0"/>
            <a:t>Each state sets its own priorities and distribution plan.</a:t>
          </a:r>
          <a:endParaRPr lang="en-US"/>
        </a:p>
      </dgm:t>
    </dgm:pt>
    <dgm:pt modelId="{0665D109-B641-43A0-9A0C-00E759CB6A41}" type="parTrans" cxnId="{8D197EDA-77D2-41D0-B7AC-4FF61F4CFEBE}">
      <dgm:prSet/>
      <dgm:spPr/>
      <dgm:t>
        <a:bodyPr/>
        <a:lstStyle/>
        <a:p>
          <a:endParaRPr lang="en-US"/>
        </a:p>
      </dgm:t>
    </dgm:pt>
    <dgm:pt modelId="{BEA26EF5-94DE-4004-AC12-64EE49F2729C}" type="sibTrans" cxnId="{8D197EDA-77D2-41D0-B7AC-4FF61F4CFEBE}">
      <dgm:prSet/>
      <dgm:spPr/>
      <dgm:t>
        <a:bodyPr/>
        <a:lstStyle/>
        <a:p>
          <a:endParaRPr lang="en-US"/>
        </a:p>
      </dgm:t>
    </dgm:pt>
    <dgm:pt modelId="{4846878E-38E6-410E-868B-FA999F6CBACE}">
      <dgm:prSet/>
      <dgm:spPr/>
      <dgm:t>
        <a:bodyPr/>
        <a:lstStyle/>
        <a:p>
          <a:pPr rtl="0"/>
          <a:r>
            <a:rPr lang="en-US" dirty="0" smtClean="0"/>
            <a:t>Vaccinators request that the state approves their vaccine shipment order.</a:t>
          </a:r>
          <a:endParaRPr lang="en-US" dirty="0"/>
        </a:p>
      </dgm:t>
    </dgm:pt>
    <dgm:pt modelId="{A0010043-3E1C-4AB9-92D1-16C63597E7C2}" type="parTrans" cxnId="{2684772A-54FC-48BA-898C-CDADD7215B6D}">
      <dgm:prSet/>
      <dgm:spPr/>
      <dgm:t>
        <a:bodyPr/>
        <a:lstStyle/>
        <a:p>
          <a:endParaRPr lang="en-US"/>
        </a:p>
      </dgm:t>
    </dgm:pt>
    <dgm:pt modelId="{780E6E6B-F067-47D9-A5A6-AA142994C09C}" type="sibTrans" cxnId="{2684772A-54FC-48BA-898C-CDADD7215B6D}">
      <dgm:prSet/>
      <dgm:spPr/>
      <dgm:t>
        <a:bodyPr/>
        <a:lstStyle/>
        <a:p>
          <a:endParaRPr lang="en-US"/>
        </a:p>
      </dgm:t>
    </dgm:pt>
    <dgm:pt modelId="{B2C8BF59-911D-4290-B5BA-EECFFA474375}">
      <dgm:prSet/>
      <dgm:spPr/>
      <dgm:t>
        <a:bodyPr/>
        <a:lstStyle/>
        <a:p>
          <a:pPr rtl="0"/>
          <a:r>
            <a:rPr lang="en-US" dirty="0" smtClean="0"/>
            <a:t>State monitors progress and makes redistribution decisions.</a:t>
          </a:r>
          <a:endParaRPr lang="en-US" dirty="0"/>
        </a:p>
      </dgm:t>
    </dgm:pt>
    <dgm:pt modelId="{9D22219C-0E9A-425B-90BD-941DFA895011}" type="parTrans" cxnId="{5B45A310-1A6D-423B-86BD-95A179057D62}">
      <dgm:prSet/>
      <dgm:spPr/>
      <dgm:t>
        <a:bodyPr/>
        <a:lstStyle/>
        <a:p>
          <a:endParaRPr lang="en-US"/>
        </a:p>
      </dgm:t>
    </dgm:pt>
    <dgm:pt modelId="{9A0441EC-AE83-434A-98F4-26214ECE953F}" type="sibTrans" cxnId="{5B45A310-1A6D-423B-86BD-95A179057D62}">
      <dgm:prSet/>
      <dgm:spPr/>
      <dgm:t>
        <a:bodyPr/>
        <a:lstStyle/>
        <a:p>
          <a:endParaRPr lang="en-US"/>
        </a:p>
      </dgm:t>
    </dgm:pt>
    <dgm:pt modelId="{F5EE4744-EA49-4DC0-B9CB-1DC5D4FA664C}">
      <dgm:prSet/>
      <dgm:spPr/>
      <dgm:t>
        <a:bodyPr/>
        <a:lstStyle/>
        <a:p>
          <a:pPr rtl="0"/>
          <a:r>
            <a:rPr lang="en-US" dirty="0" smtClean="0"/>
            <a:t>Citizens receive their vaccination.</a:t>
          </a:r>
          <a:endParaRPr lang="en-US" dirty="0"/>
        </a:p>
      </dgm:t>
    </dgm:pt>
    <dgm:pt modelId="{08E045CE-EB80-4762-8B02-C3E9088E85D3}" type="parTrans" cxnId="{87A57573-CE76-4ECC-91CB-A8BDD585C8E9}">
      <dgm:prSet/>
      <dgm:spPr/>
      <dgm:t>
        <a:bodyPr/>
        <a:lstStyle/>
        <a:p>
          <a:endParaRPr lang="en-US"/>
        </a:p>
      </dgm:t>
    </dgm:pt>
    <dgm:pt modelId="{50B04C43-3AF3-442B-9076-8F08981447B3}" type="sibTrans" cxnId="{87A57573-CE76-4ECC-91CB-A8BDD585C8E9}">
      <dgm:prSet/>
      <dgm:spPr/>
      <dgm:t>
        <a:bodyPr/>
        <a:lstStyle/>
        <a:p>
          <a:endParaRPr lang="en-US"/>
        </a:p>
      </dgm:t>
    </dgm:pt>
    <dgm:pt modelId="{79FC67EE-ED58-477B-9C07-9BB73B6811E2}" type="pres">
      <dgm:prSet presAssocID="{760ABA86-C22C-464D-84D6-AFFF758D4726}" presName="Name0" presStyleCnt="0">
        <dgm:presLayoutVars>
          <dgm:chMax val="7"/>
          <dgm:chPref val="7"/>
          <dgm:dir/>
        </dgm:presLayoutVars>
      </dgm:prSet>
      <dgm:spPr/>
      <dgm:t>
        <a:bodyPr/>
        <a:lstStyle/>
        <a:p>
          <a:endParaRPr lang="en-US"/>
        </a:p>
      </dgm:t>
    </dgm:pt>
    <dgm:pt modelId="{D4E8131E-6961-4908-83AD-01054F4E4A4B}" type="pres">
      <dgm:prSet presAssocID="{760ABA86-C22C-464D-84D6-AFFF758D4726}" presName="Name1" presStyleCnt="0"/>
      <dgm:spPr/>
    </dgm:pt>
    <dgm:pt modelId="{77B6AC62-6B7D-4D13-B99C-3F323C36195C}" type="pres">
      <dgm:prSet presAssocID="{760ABA86-C22C-464D-84D6-AFFF758D4726}" presName="cycle" presStyleCnt="0"/>
      <dgm:spPr/>
    </dgm:pt>
    <dgm:pt modelId="{75A416D8-B9FC-4990-983B-271ADEC6F403}" type="pres">
      <dgm:prSet presAssocID="{760ABA86-C22C-464D-84D6-AFFF758D4726}" presName="srcNode" presStyleLbl="node1" presStyleIdx="0" presStyleCnt="6"/>
      <dgm:spPr/>
    </dgm:pt>
    <dgm:pt modelId="{95DF1D39-93FE-4F5B-99C2-1465290D7A52}" type="pres">
      <dgm:prSet presAssocID="{760ABA86-C22C-464D-84D6-AFFF758D4726}" presName="conn" presStyleLbl="parChTrans1D2" presStyleIdx="0" presStyleCnt="1"/>
      <dgm:spPr/>
      <dgm:t>
        <a:bodyPr/>
        <a:lstStyle/>
        <a:p>
          <a:endParaRPr lang="en-US"/>
        </a:p>
      </dgm:t>
    </dgm:pt>
    <dgm:pt modelId="{2A4B9D59-C3FC-4AE2-A17B-2FA7DB8B8329}" type="pres">
      <dgm:prSet presAssocID="{760ABA86-C22C-464D-84D6-AFFF758D4726}" presName="extraNode" presStyleLbl="node1" presStyleIdx="0" presStyleCnt="6"/>
      <dgm:spPr/>
    </dgm:pt>
    <dgm:pt modelId="{5C409805-4563-4F1C-B51A-187DE83D9AEE}" type="pres">
      <dgm:prSet presAssocID="{760ABA86-C22C-464D-84D6-AFFF758D4726}" presName="dstNode" presStyleLbl="node1" presStyleIdx="0" presStyleCnt="6"/>
      <dgm:spPr/>
    </dgm:pt>
    <dgm:pt modelId="{756B2D40-C925-4549-9ED9-C8648783E371}" type="pres">
      <dgm:prSet presAssocID="{CD188EF0-5258-4464-9986-053C0194B69C}" presName="text_1" presStyleLbl="node1" presStyleIdx="0" presStyleCnt="6">
        <dgm:presLayoutVars>
          <dgm:bulletEnabled val="1"/>
        </dgm:presLayoutVars>
      </dgm:prSet>
      <dgm:spPr/>
      <dgm:t>
        <a:bodyPr/>
        <a:lstStyle/>
        <a:p>
          <a:endParaRPr lang="en-US"/>
        </a:p>
      </dgm:t>
    </dgm:pt>
    <dgm:pt modelId="{77EC4109-484A-48C5-B739-AB069541AB34}" type="pres">
      <dgm:prSet presAssocID="{CD188EF0-5258-4464-9986-053C0194B69C}" presName="accent_1" presStyleCnt="0"/>
      <dgm:spPr/>
    </dgm:pt>
    <dgm:pt modelId="{336B4841-8597-4CEE-B077-DA10CC20B073}" type="pres">
      <dgm:prSet presAssocID="{CD188EF0-5258-4464-9986-053C0194B69C}" presName="accentRepeatNode" presStyleLbl="solidFgAcc1" presStyleIdx="0" presStyleCnt="6"/>
      <dgm:spPr/>
    </dgm:pt>
    <dgm:pt modelId="{6726F12F-78B1-404E-B410-EDAE34759310}" type="pres">
      <dgm:prSet presAssocID="{797874D9-6EF9-46CE-A658-84C06A8C5612}" presName="text_2" presStyleLbl="node1" presStyleIdx="1" presStyleCnt="6">
        <dgm:presLayoutVars>
          <dgm:bulletEnabled val="1"/>
        </dgm:presLayoutVars>
      </dgm:prSet>
      <dgm:spPr/>
      <dgm:t>
        <a:bodyPr/>
        <a:lstStyle/>
        <a:p>
          <a:endParaRPr lang="en-US"/>
        </a:p>
      </dgm:t>
    </dgm:pt>
    <dgm:pt modelId="{CA238808-0495-47A2-8655-EFC0D4CAC910}" type="pres">
      <dgm:prSet presAssocID="{797874D9-6EF9-46CE-A658-84C06A8C5612}" presName="accent_2" presStyleCnt="0"/>
      <dgm:spPr/>
    </dgm:pt>
    <dgm:pt modelId="{0F4CB1B1-BB18-470D-AB3D-0B62E388957A}" type="pres">
      <dgm:prSet presAssocID="{797874D9-6EF9-46CE-A658-84C06A8C5612}" presName="accentRepeatNode" presStyleLbl="solidFgAcc1" presStyleIdx="1" presStyleCnt="6"/>
      <dgm:spPr/>
    </dgm:pt>
    <dgm:pt modelId="{41D8D767-6E03-4A6B-A454-E1E3F5982AD7}" type="pres">
      <dgm:prSet presAssocID="{16592FBB-9919-44DF-B9DE-B91FFCC16AB2}" presName="text_3" presStyleLbl="node1" presStyleIdx="2" presStyleCnt="6">
        <dgm:presLayoutVars>
          <dgm:bulletEnabled val="1"/>
        </dgm:presLayoutVars>
      </dgm:prSet>
      <dgm:spPr/>
      <dgm:t>
        <a:bodyPr/>
        <a:lstStyle/>
        <a:p>
          <a:endParaRPr lang="en-US"/>
        </a:p>
      </dgm:t>
    </dgm:pt>
    <dgm:pt modelId="{3A1745F3-F7FE-4C13-BF13-B413C75D44A1}" type="pres">
      <dgm:prSet presAssocID="{16592FBB-9919-44DF-B9DE-B91FFCC16AB2}" presName="accent_3" presStyleCnt="0"/>
      <dgm:spPr/>
    </dgm:pt>
    <dgm:pt modelId="{A08E0BFE-D7D1-4940-94EA-FBE003B1707E}" type="pres">
      <dgm:prSet presAssocID="{16592FBB-9919-44DF-B9DE-B91FFCC16AB2}" presName="accentRepeatNode" presStyleLbl="solidFgAcc1" presStyleIdx="2" presStyleCnt="6"/>
      <dgm:spPr/>
    </dgm:pt>
    <dgm:pt modelId="{57BF0122-C353-4143-96F8-C79A78C31306}" type="pres">
      <dgm:prSet presAssocID="{4846878E-38E6-410E-868B-FA999F6CBACE}" presName="text_4" presStyleLbl="node1" presStyleIdx="3" presStyleCnt="6">
        <dgm:presLayoutVars>
          <dgm:bulletEnabled val="1"/>
        </dgm:presLayoutVars>
      </dgm:prSet>
      <dgm:spPr/>
      <dgm:t>
        <a:bodyPr/>
        <a:lstStyle/>
        <a:p>
          <a:endParaRPr lang="en-US"/>
        </a:p>
      </dgm:t>
    </dgm:pt>
    <dgm:pt modelId="{BDC7527F-2009-4EC8-8586-364B098E9851}" type="pres">
      <dgm:prSet presAssocID="{4846878E-38E6-410E-868B-FA999F6CBACE}" presName="accent_4" presStyleCnt="0"/>
      <dgm:spPr/>
    </dgm:pt>
    <dgm:pt modelId="{6B39BB5E-E442-4F2B-875B-CF49F5D9DD54}" type="pres">
      <dgm:prSet presAssocID="{4846878E-38E6-410E-868B-FA999F6CBACE}" presName="accentRepeatNode" presStyleLbl="solidFgAcc1" presStyleIdx="3" presStyleCnt="6"/>
      <dgm:spPr/>
    </dgm:pt>
    <dgm:pt modelId="{10D1FB51-9119-4D8D-A85A-7513474F6F3D}" type="pres">
      <dgm:prSet presAssocID="{B2C8BF59-911D-4290-B5BA-EECFFA474375}" presName="text_5" presStyleLbl="node1" presStyleIdx="4" presStyleCnt="6">
        <dgm:presLayoutVars>
          <dgm:bulletEnabled val="1"/>
        </dgm:presLayoutVars>
      </dgm:prSet>
      <dgm:spPr/>
      <dgm:t>
        <a:bodyPr/>
        <a:lstStyle/>
        <a:p>
          <a:endParaRPr lang="en-US"/>
        </a:p>
      </dgm:t>
    </dgm:pt>
    <dgm:pt modelId="{E60C585A-FCC4-4F2A-BE6E-F7DC233EB413}" type="pres">
      <dgm:prSet presAssocID="{B2C8BF59-911D-4290-B5BA-EECFFA474375}" presName="accent_5" presStyleCnt="0"/>
      <dgm:spPr/>
    </dgm:pt>
    <dgm:pt modelId="{3C60370E-57F8-49FC-93E1-4F83E88FD859}" type="pres">
      <dgm:prSet presAssocID="{B2C8BF59-911D-4290-B5BA-EECFFA474375}" presName="accentRepeatNode" presStyleLbl="solidFgAcc1" presStyleIdx="4" presStyleCnt="6"/>
      <dgm:spPr/>
    </dgm:pt>
    <dgm:pt modelId="{390CC585-0E03-4625-91B9-0E4A8D336F9C}" type="pres">
      <dgm:prSet presAssocID="{F5EE4744-EA49-4DC0-B9CB-1DC5D4FA664C}" presName="text_6" presStyleLbl="node1" presStyleIdx="5" presStyleCnt="6">
        <dgm:presLayoutVars>
          <dgm:bulletEnabled val="1"/>
        </dgm:presLayoutVars>
      </dgm:prSet>
      <dgm:spPr/>
      <dgm:t>
        <a:bodyPr/>
        <a:lstStyle/>
        <a:p>
          <a:endParaRPr lang="en-US"/>
        </a:p>
      </dgm:t>
    </dgm:pt>
    <dgm:pt modelId="{F4B84628-7F01-44CC-AB4E-8E7E2B975EA2}" type="pres">
      <dgm:prSet presAssocID="{F5EE4744-EA49-4DC0-B9CB-1DC5D4FA664C}" presName="accent_6" presStyleCnt="0"/>
      <dgm:spPr/>
    </dgm:pt>
    <dgm:pt modelId="{52867C08-039A-420F-BAE2-6965E9512905}" type="pres">
      <dgm:prSet presAssocID="{F5EE4744-EA49-4DC0-B9CB-1DC5D4FA664C}" presName="accentRepeatNode" presStyleLbl="solidFgAcc1" presStyleIdx="5" presStyleCnt="6"/>
      <dgm:spPr/>
    </dgm:pt>
  </dgm:ptLst>
  <dgm:cxnLst>
    <dgm:cxn modelId="{84EFB92C-A620-4652-A0AA-3F972074E6B5}" type="presOf" srcId="{CD188EF0-5258-4464-9986-053C0194B69C}" destId="{756B2D40-C925-4549-9ED9-C8648783E371}" srcOrd="0" destOrd="0" presId="urn:microsoft.com/office/officeart/2008/layout/VerticalCurvedList"/>
    <dgm:cxn modelId="{0C5F0FB4-E33F-41DB-8EB3-C4EC6BE9108D}" srcId="{760ABA86-C22C-464D-84D6-AFFF758D4726}" destId="{CD188EF0-5258-4464-9986-053C0194B69C}" srcOrd="0" destOrd="0" parTransId="{7DD7761C-81CF-414D-B311-0CCB0A9D9582}" sibTransId="{9B22D57E-8A79-437C-9438-49AB3C3713DB}"/>
    <dgm:cxn modelId="{88BFC5FD-A7F0-4372-B271-64A011360EFF}" type="presOf" srcId="{9B22D57E-8A79-437C-9438-49AB3C3713DB}" destId="{95DF1D39-93FE-4F5B-99C2-1465290D7A52}" srcOrd="0" destOrd="0" presId="urn:microsoft.com/office/officeart/2008/layout/VerticalCurvedList"/>
    <dgm:cxn modelId="{31090726-7C86-4C32-A0C8-27E2D99B6B42}" type="presOf" srcId="{4846878E-38E6-410E-868B-FA999F6CBACE}" destId="{57BF0122-C353-4143-96F8-C79A78C31306}" srcOrd="0" destOrd="0" presId="urn:microsoft.com/office/officeart/2008/layout/VerticalCurvedList"/>
    <dgm:cxn modelId="{5B45A310-1A6D-423B-86BD-95A179057D62}" srcId="{760ABA86-C22C-464D-84D6-AFFF758D4726}" destId="{B2C8BF59-911D-4290-B5BA-EECFFA474375}" srcOrd="4" destOrd="0" parTransId="{9D22219C-0E9A-425B-90BD-941DFA895011}" sibTransId="{9A0441EC-AE83-434A-98F4-26214ECE953F}"/>
    <dgm:cxn modelId="{8D197EDA-77D2-41D0-B7AC-4FF61F4CFEBE}" srcId="{760ABA86-C22C-464D-84D6-AFFF758D4726}" destId="{16592FBB-9919-44DF-B9DE-B91FFCC16AB2}" srcOrd="2" destOrd="0" parTransId="{0665D109-B641-43A0-9A0C-00E759CB6A41}" sibTransId="{BEA26EF5-94DE-4004-AC12-64EE49F2729C}"/>
    <dgm:cxn modelId="{D7439EEF-7D78-4B89-BC86-5F8341CCC88D}" type="presOf" srcId="{B2C8BF59-911D-4290-B5BA-EECFFA474375}" destId="{10D1FB51-9119-4D8D-A85A-7513474F6F3D}" srcOrd="0" destOrd="0" presId="urn:microsoft.com/office/officeart/2008/layout/VerticalCurvedList"/>
    <dgm:cxn modelId="{04953AAD-1828-4861-80B7-B79F155EC2CA}" type="presOf" srcId="{16592FBB-9919-44DF-B9DE-B91FFCC16AB2}" destId="{41D8D767-6E03-4A6B-A454-E1E3F5982AD7}" srcOrd="0" destOrd="0" presId="urn:microsoft.com/office/officeart/2008/layout/VerticalCurvedList"/>
    <dgm:cxn modelId="{87A57573-CE76-4ECC-91CB-A8BDD585C8E9}" srcId="{760ABA86-C22C-464D-84D6-AFFF758D4726}" destId="{F5EE4744-EA49-4DC0-B9CB-1DC5D4FA664C}" srcOrd="5" destOrd="0" parTransId="{08E045CE-EB80-4762-8B02-C3E9088E85D3}" sibTransId="{50B04C43-3AF3-442B-9076-8F08981447B3}"/>
    <dgm:cxn modelId="{41C4D2B0-9C54-4F6F-8D33-56EC79B0BC45}" type="presOf" srcId="{760ABA86-C22C-464D-84D6-AFFF758D4726}" destId="{79FC67EE-ED58-477B-9C07-9BB73B6811E2}" srcOrd="0" destOrd="0" presId="urn:microsoft.com/office/officeart/2008/layout/VerticalCurvedList"/>
    <dgm:cxn modelId="{0292F828-22F4-4E52-89C3-1570493485ED}" type="presOf" srcId="{797874D9-6EF9-46CE-A658-84C06A8C5612}" destId="{6726F12F-78B1-404E-B410-EDAE34759310}" srcOrd="0" destOrd="0" presId="urn:microsoft.com/office/officeart/2008/layout/VerticalCurvedList"/>
    <dgm:cxn modelId="{2684772A-54FC-48BA-898C-CDADD7215B6D}" srcId="{760ABA86-C22C-464D-84D6-AFFF758D4726}" destId="{4846878E-38E6-410E-868B-FA999F6CBACE}" srcOrd="3" destOrd="0" parTransId="{A0010043-3E1C-4AB9-92D1-16C63597E7C2}" sibTransId="{780E6E6B-F067-47D9-A5A6-AA142994C09C}"/>
    <dgm:cxn modelId="{A8180D96-0FA9-49B4-AB11-4C3B14353AC9}" srcId="{760ABA86-C22C-464D-84D6-AFFF758D4726}" destId="{797874D9-6EF9-46CE-A658-84C06A8C5612}" srcOrd="1" destOrd="0" parTransId="{B152ED9F-1073-4C8E-B5D8-640001DC30BB}" sibTransId="{C63C8812-6256-4C47-A3B2-9941866F16C5}"/>
    <dgm:cxn modelId="{9A064791-96AE-4A38-94F8-E3CCABD791AB}" type="presOf" srcId="{F5EE4744-EA49-4DC0-B9CB-1DC5D4FA664C}" destId="{390CC585-0E03-4625-91B9-0E4A8D336F9C}" srcOrd="0" destOrd="0" presId="urn:microsoft.com/office/officeart/2008/layout/VerticalCurvedList"/>
    <dgm:cxn modelId="{89222A55-E405-4CD6-A6C3-56584EFEF96E}" type="presParOf" srcId="{79FC67EE-ED58-477B-9C07-9BB73B6811E2}" destId="{D4E8131E-6961-4908-83AD-01054F4E4A4B}" srcOrd="0" destOrd="0" presId="urn:microsoft.com/office/officeart/2008/layout/VerticalCurvedList"/>
    <dgm:cxn modelId="{8CEAEE55-B749-42FC-AA0F-2C6F27772B26}" type="presParOf" srcId="{D4E8131E-6961-4908-83AD-01054F4E4A4B}" destId="{77B6AC62-6B7D-4D13-B99C-3F323C36195C}" srcOrd="0" destOrd="0" presId="urn:microsoft.com/office/officeart/2008/layout/VerticalCurvedList"/>
    <dgm:cxn modelId="{168BA333-3BBA-422D-9912-8BF7C0EDAEDC}" type="presParOf" srcId="{77B6AC62-6B7D-4D13-B99C-3F323C36195C}" destId="{75A416D8-B9FC-4990-983B-271ADEC6F403}" srcOrd="0" destOrd="0" presId="urn:microsoft.com/office/officeart/2008/layout/VerticalCurvedList"/>
    <dgm:cxn modelId="{3C073FBB-4826-419A-9519-58A0E8FF1737}" type="presParOf" srcId="{77B6AC62-6B7D-4D13-B99C-3F323C36195C}" destId="{95DF1D39-93FE-4F5B-99C2-1465290D7A52}" srcOrd="1" destOrd="0" presId="urn:microsoft.com/office/officeart/2008/layout/VerticalCurvedList"/>
    <dgm:cxn modelId="{11C06E89-0AF6-4833-AEF9-2649686AD0A8}" type="presParOf" srcId="{77B6AC62-6B7D-4D13-B99C-3F323C36195C}" destId="{2A4B9D59-C3FC-4AE2-A17B-2FA7DB8B8329}" srcOrd="2" destOrd="0" presId="urn:microsoft.com/office/officeart/2008/layout/VerticalCurvedList"/>
    <dgm:cxn modelId="{B677ECD7-4F37-4FBF-81DF-35C750965496}" type="presParOf" srcId="{77B6AC62-6B7D-4D13-B99C-3F323C36195C}" destId="{5C409805-4563-4F1C-B51A-187DE83D9AEE}" srcOrd="3" destOrd="0" presId="urn:microsoft.com/office/officeart/2008/layout/VerticalCurvedList"/>
    <dgm:cxn modelId="{74911732-56B6-499F-9359-D08D8201FF49}" type="presParOf" srcId="{D4E8131E-6961-4908-83AD-01054F4E4A4B}" destId="{756B2D40-C925-4549-9ED9-C8648783E371}" srcOrd="1" destOrd="0" presId="urn:microsoft.com/office/officeart/2008/layout/VerticalCurvedList"/>
    <dgm:cxn modelId="{8E029727-E06B-4282-98F7-504F01239EDA}" type="presParOf" srcId="{D4E8131E-6961-4908-83AD-01054F4E4A4B}" destId="{77EC4109-484A-48C5-B739-AB069541AB34}" srcOrd="2" destOrd="0" presId="urn:microsoft.com/office/officeart/2008/layout/VerticalCurvedList"/>
    <dgm:cxn modelId="{E88CD8FB-FE5E-4C5C-9771-98A96EDA38BE}" type="presParOf" srcId="{77EC4109-484A-48C5-B739-AB069541AB34}" destId="{336B4841-8597-4CEE-B077-DA10CC20B073}" srcOrd="0" destOrd="0" presId="urn:microsoft.com/office/officeart/2008/layout/VerticalCurvedList"/>
    <dgm:cxn modelId="{90AFFFC1-4EDB-4E90-A548-6BEC9EADEC7B}" type="presParOf" srcId="{D4E8131E-6961-4908-83AD-01054F4E4A4B}" destId="{6726F12F-78B1-404E-B410-EDAE34759310}" srcOrd="3" destOrd="0" presId="urn:microsoft.com/office/officeart/2008/layout/VerticalCurvedList"/>
    <dgm:cxn modelId="{D12B26FF-46A8-49D9-AFD2-D462DC7B5E7B}" type="presParOf" srcId="{D4E8131E-6961-4908-83AD-01054F4E4A4B}" destId="{CA238808-0495-47A2-8655-EFC0D4CAC910}" srcOrd="4" destOrd="0" presId="urn:microsoft.com/office/officeart/2008/layout/VerticalCurvedList"/>
    <dgm:cxn modelId="{14679A8B-DD38-4686-8E15-04583217D872}" type="presParOf" srcId="{CA238808-0495-47A2-8655-EFC0D4CAC910}" destId="{0F4CB1B1-BB18-470D-AB3D-0B62E388957A}" srcOrd="0" destOrd="0" presId="urn:microsoft.com/office/officeart/2008/layout/VerticalCurvedList"/>
    <dgm:cxn modelId="{77B9A1B3-45D7-4BC3-8040-E68368EDB065}" type="presParOf" srcId="{D4E8131E-6961-4908-83AD-01054F4E4A4B}" destId="{41D8D767-6E03-4A6B-A454-E1E3F5982AD7}" srcOrd="5" destOrd="0" presId="urn:microsoft.com/office/officeart/2008/layout/VerticalCurvedList"/>
    <dgm:cxn modelId="{BE8123DF-AC82-493A-8BF7-637247506BF3}" type="presParOf" srcId="{D4E8131E-6961-4908-83AD-01054F4E4A4B}" destId="{3A1745F3-F7FE-4C13-BF13-B413C75D44A1}" srcOrd="6" destOrd="0" presId="urn:microsoft.com/office/officeart/2008/layout/VerticalCurvedList"/>
    <dgm:cxn modelId="{FCB70C6D-C0FD-42DB-B9B9-D81CC8460DDC}" type="presParOf" srcId="{3A1745F3-F7FE-4C13-BF13-B413C75D44A1}" destId="{A08E0BFE-D7D1-4940-94EA-FBE003B1707E}" srcOrd="0" destOrd="0" presId="urn:microsoft.com/office/officeart/2008/layout/VerticalCurvedList"/>
    <dgm:cxn modelId="{9A20A6F7-1C5E-49BE-843D-87D9A46115AB}" type="presParOf" srcId="{D4E8131E-6961-4908-83AD-01054F4E4A4B}" destId="{57BF0122-C353-4143-96F8-C79A78C31306}" srcOrd="7" destOrd="0" presId="urn:microsoft.com/office/officeart/2008/layout/VerticalCurvedList"/>
    <dgm:cxn modelId="{D7A35BC1-3FF4-4D28-A35D-26D6AFE68259}" type="presParOf" srcId="{D4E8131E-6961-4908-83AD-01054F4E4A4B}" destId="{BDC7527F-2009-4EC8-8586-364B098E9851}" srcOrd="8" destOrd="0" presId="urn:microsoft.com/office/officeart/2008/layout/VerticalCurvedList"/>
    <dgm:cxn modelId="{BB9500FF-0871-48ED-B774-370ED33E26E8}" type="presParOf" srcId="{BDC7527F-2009-4EC8-8586-364B098E9851}" destId="{6B39BB5E-E442-4F2B-875B-CF49F5D9DD54}" srcOrd="0" destOrd="0" presId="urn:microsoft.com/office/officeart/2008/layout/VerticalCurvedList"/>
    <dgm:cxn modelId="{F9DEBE95-F5E2-4610-81B7-EBFD8C126A97}" type="presParOf" srcId="{D4E8131E-6961-4908-83AD-01054F4E4A4B}" destId="{10D1FB51-9119-4D8D-A85A-7513474F6F3D}" srcOrd="9" destOrd="0" presId="urn:microsoft.com/office/officeart/2008/layout/VerticalCurvedList"/>
    <dgm:cxn modelId="{5FB266FB-78D8-46D2-AE92-A68ACAE3BEB5}" type="presParOf" srcId="{D4E8131E-6961-4908-83AD-01054F4E4A4B}" destId="{E60C585A-FCC4-4F2A-BE6E-F7DC233EB413}" srcOrd="10" destOrd="0" presId="urn:microsoft.com/office/officeart/2008/layout/VerticalCurvedList"/>
    <dgm:cxn modelId="{FAD804C4-10DC-425F-87F4-F650919D49E9}" type="presParOf" srcId="{E60C585A-FCC4-4F2A-BE6E-F7DC233EB413}" destId="{3C60370E-57F8-49FC-93E1-4F83E88FD859}" srcOrd="0" destOrd="0" presId="urn:microsoft.com/office/officeart/2008/layout/VerticalCurvedList"/>
    <dgm:cxn modelId="{F6B80CDF-C443-4879-B667-03DD33EDBC43}" type="presParOf" srcId="{D4E8131E-6961-4908-83AD-01054F4E4A4B}" destId="{390CC585-0E03-4625-91B9-0E4A8D336F9C}" srcOrd="11" destOrd="0" presId="urn:microsoft.com/office/officeart/2008/layout/VerticalCurvedList"/>
    <dgm:cxn modelId="{381DFF06-3131-4A8E-B964-DF14867539D4}" type="presParOf" srcId="{D4E8131E-6961-4908-83AD-01054F4E4A4B}" destId="{F4B84628-7F01-44CC-AB4E-8E7E2B975EA2}" srcOrd="12" destOrd="0" presId="urn:microsoft.com/office/officeart/2008/layout/VerticalCurvedList"/>
    <dgm:cxn modelId="{004F4CCB-4D2A-46A3-B663-938B2639E928}" type="presParOf" srcId="{F4B84628-7F01-44CC-AB4E-8E7E2B975EA2}" destId="{52867C08-039A-420F-BAE2-6965E95129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94196-EE07-496E-BD0E-6ADD3047E0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3147A8-BFC6-4F63-B7DD-CE0876FC854C}">
      <dgm:prSet phldrT="[Text]"/>
      <dgm:spPr>
        <a:solidFill>
          <a:schemeClr val="tx2">
            <a:lumMod val="40000"/>
            <a:lumOff val="60000"/>
          </a:schemeClr>
        </a:solidFill>
        <a:ln>
          <a:noFill/>
        </a:ln>
      </dgm:spPr>
      <dgm:t>
        <a:bodyPr/>
        <a:lstStyle/>
        <a:p>
          <a:r>
            <a:rPr lang="en-US" b="1" dirty="0"/>
            <a:t>Phase 1A</a:t>
          </a:r>
        </a:p>
        <a:p>
          <a:r>
            <a:rPr lang="en-US" b="1" dirty="0"/>
            <a:t>Healthcare</a:t>
          </a:r>
        </a:p>
      </dgm:t>
    </dgm:pt>
    <dgm:pt modelId="{B4B7EBE8-D6CF-4AC3-9046-2CB99B33118E}" type="parTrans" cxnId="{944667DF-5A46-4C2C-9CB1-DB91F369AB51}">
      <dgm:prSet/>
      <dgm:spPr/>
      <dgm:t>
        <a:bodyPr/>
        <a:lstStyle/>
        <a:p>
          <a:endParaRPr lang="en-US"/>
        </a:p>
      </dgm:t>
    </dgm:pt>
    <dgm:pt modelId="{61FF2D04-3409-4384-841E-E4B33B814968}" type="sibTrans" cxnId="{944667DF-5A46-4C2C-9CB1-DB91F369AB51}">
      <dgm:prSet/>
      <dgm:spPr/>
      <dgm:t>
        <a:bodyPr/>
        <a:lstStyle/>
        <a:p>
          <a:endParaRPr lang="en-US"/>
        </a:p>
      </dgm:t>
    </dgm:pt>
    <dgm:pt modelId="{6C5DF809-8E4F-460A-B4B1-0EF117BBEFEF}">
      <dgm:prSet phldrT="[Text]"/>
      <dgm:spPr>
        <a:ln>
          <a:noFill/>
        </a:ln>
      </dgm:spPr>
      <dgm:t>
        <a:bodyPr/>
        <a:lstStyle/>
        <a:p>
          <a:r>
            <a:rPr lang="en-US" b="1" dirty="0"/>
            <a:t>Phase 1B</a:t>
          </a:r>
        </a:p>
        <a:p>
          <a:r>
            <a:rPr lang="en-US" b="1" dirty="0"/>
            <a:t>High Risk &amp; Critical Infrastructure</a:t>
          </a:r>
        </a:p>
      </dgm:t>
    </dgm:pt>
    <dgm:pt modelId="{B6BA0BEC-A71D-4DE5-ACBB-659AB057589E}" type="parTrans" cxnId="{A7DDFEF4-55D5-4CA6-A744-C8F6D6D7947F}">
      <dgm:prSet/>
      <dgm:spPr/>
      <dgm:t>
        <a:bodyPr/>
        <a:lstStyle/>
        <a:p>
          <a:endParaRPr lang="en-US"/>
        </a:p>
      </dgm:t>
    </dgm:pt>
    <dgm:pt modelId="{9DCB597B-0668-4EF7-8D43-410AA242F07D}" type="sibTrans" cxnId="{A7DDFEF4-55D5-4CA6-A744-C8F6D6D7947F}">
      <dgm:prSet/>
      <dgm:spPr/>
      <dgm:t>
        <a:bodyPr/>
        <a:lstStyle/>
        <a:p>
          <a:endParaRPr lang="en-US"/>
        </a:p>
      </dgm:t>
    </dgm:pt>
    <dgm:pt modelId="{4AA178BA-1911-4333-9BA1-0D2BD79F8151}">
      <dgm:prSet phldrT="[Text]" custT="1"/>
      <dgm:spPr/>
      <dgm:t>
        <a:bodyPr/>
        <a:lstStyle/>
        <a:p>
          <a:r>
            <a:rPr lang="en-US" sz="1400" b="0" dirty="0" smtClean="0"/>
            <a:t>Emergency </a:t>
          </a:r>
          <a:r>
            <a:rPr lang="en-US" sz="1400" b="0" dirty="0"/>
            <a:t>services, </a:t>
          </a:r>
          <a:r>
            <a:rPr lang="en-US" sz="1400" b="0" dirty="0" smtClean="0"/>
            <a:t>public works, public health and first responders (Tier </a:t>
          </a:r>
          <a:r>
            <a:rPr lang="en-US" sz="1400" b="0" dirty="0"/>
            <a:t>1)</a:t>
          </a:r>
        </a:p>
      </dgm:t>
    </dgm:pt>
    <dgm:pt modelId="{131B73BE-F241-4AEB-B292-9109B787059B}" type="parTrans" cxnId="{6C09AFC1-2C72-40A8-9EE8-F25012C79DD1}">
      <dgm:prSet/>
      <dgm:spPr/>
      <dgm:t>
        <a:bodyPr/>
        <a:lstStyle/>
        <a:p>
          <a:endParaRPr lang="en-US"/>
        </a:p>
      </dgm:t>
    </dgm:pt>
    <dgm:pt modelId="{B4F2EB76-0A14-4B4B-B048-29267661F23D}" type="sibTrans" cxnId="{6C09AFC1-2C72-40A8-9EE8-F25012C79DD1}">
      <dgm:prSet/>
      <dgm:spPr/>
      <dgm:t>
        <a:bodyPr/>
        <a:lstStyle/>
        <a:p>
          <a:endParaRPr lang="en-US"/>
        </a:p>
      </dgm:t>
    </dgm:pt>
    <dgm:pt modelId="{300AC0A6-4BE7-4F52-A92D-F24BA7FE19A7}">
      <dgm:prSet phldrT="[Text]" custT="1"/>
      <dgm:spPr/>
      <dgm:t>
        <a:bodyPr/>
        <a:lstStyle/>
        <a:p>
          <a:r>
            <a:rPr lang="en-US" sz="1400" b="0" dirty="0"/>
            <a:t>High-risk individuals (Tier 2)</a:t>
          </a:r>
        </a:p>
      </dgm:t>
    </dgm:pt>
    <dgm:pt modelId="{2C0E4084-02A6-491A-803D-B37601A26335}" type="parTrans" cxnId="{FB343376-68D2-4F86-94BF-15D8AC6BE333}">
      <dgm:prSet/>
      <dgm:spPr/>
      <dgm:t>
        <a:bodyPr/>
        <a:lstStyle/>
        <a:p>
          <a:endParaRPr lang="en-US"/>
        </a:p>
      </dgm:t>
    </dgm:pt>
    <dgm:pt modelId="{8E8E26DA-A9BD-42E6-AA73-D602DB87B5BF}" type="sibTrans" cxnId="{FB343376-68D2-4F86-94BF-15D8AC6BE333}">
      <dgm:prSet/>
      <dgm:spPr/>
      <dgm:t>
        <a:bodyPr/>
        <a:lstStyle/>
        <a:p>
          <a:endParaRPr lang="en-US"/>
        </a:p>
      </dgm:t>
    </dgm:pt>
    <dgm:pt modelId="{AAD36BA3-822E-48B0-B6FE-B9F9B0DEA84A}">
      <dgm:prSet phldrT="[Text]"/>
      <dgm:spPr>
        <a:solidFill>
          <a:schemeClr val="accent2"/>
        </a:solidFill>
        <a:ln>
          <a:noFill/>
        </a:ln>
      </dgm:spPr>
      <dgm:t>
        <a:bodyPr/>
        <a:lstStyle/>
        <a:p>
          <a:r>
            <a:rPr lang="en-US" b="1" dirty="0"/>
            <a:t>Phase 2</a:t>
          </a:r>
        </a:p>
        <a:p>
          <a:r>
            <a:rPr lang="en-US" b="1" dirty="0"/>
            <a:t>Equitable Economic Recovery</a:t>
          </a:r>
        </a:p>
      </dgm:t>
    </dgm:pt>
    <dgm:pt modelId="{6CBFF0C3-3585-4A8A-B7BF-6CEC6D1A5346}" type="parTrans" cxnId="{B7F10E0A-4D56-4139-ACAB-15FC8CC0DF0A}">
      <dgm:prSet/>
      <dgm:spPr/>
      <dgm:t>
        <a:bodyPr/>
        <a:lstStyle/>
        <a:p>
          <a:endParaRPr lang="en-US"/>
        </a:p>
      </dgm:t>
    </dgm:pt>
    <dgm:pt modelId="{8D14E5EB-7501-40A3-9F53-B77EB5436575}" type="sibTrans" cxnId="{B7F10E0A-4D56-4139-ACAB-15FC8CC0DF0A}">
      <dgm:prSet/>
      <dgm:spPr/>
      <dgm:t>
        <a:bodyPr/>
        <a:lstStyle/>
        <a:p>
          <a:endParaRPr lang="en-US"/>
        </a:p>
      </dgm:t>
    </dgm:pt>
    <dgm:pt modelId="{A835ACF4-D359-4C19-B721-D99C5CDAF2CB}">
      <dgm:prSet phldrT="[Text]" custT="1"/>
      <dgm:spPr/>
      <dgm:t>
        <a:bodyPr/>
        <a:lstStyle/>
        <a:p>
          <a:r>
            <a:rPr lang="en-US" sz="1400" dirty="0"/>
            <a:t>Remaining critical infrastructure</a:t>
          </a:r>
        </a:p>
      </dgm:t>
    </dgm:pt>
    <dgm:pt modelId="{1E385707-0533-42B1-8017-270C3ED066B6}" type="parTrans" cxnId="{D93F32E2-42F7-41A1-8E53-79650F22A9BC}">
      <dgm:prSet/>
      <dgm:spPr/>
      <dgm:t>
        <a:bodyPr/>
        <a:lstStyle/>
        <a:p>
          <a:endParaRPr lang="en-US"/>
        </a:p>
      </dgm:t>
    </dgm:pt>
    <dgm:pt modelId="{4485137E-E378-4FF0-9F28-04DD94E56285}" type="sibTrans" cxnId="{D93F32E2-42F7-41A1-8E53-79650F22A9BC}">
      <dgm:prSet/>
      <dgm:spPr/>
      <dgm:t>
        <a:bodyPr/>
        <a:lstStyle/>
        <a:p>
          <a:endParaRPr lang="en-US"/>
        </a:p>
      </dgm:t>
    </dgm:pt>
    <dgm:pt modelId="{95302320-60FB-479B-BCE0-C2E6FD5FDE84}">
      <dgm:prSet phldrT="[Text]"/>
      <dgm:spPr>
        <a:solidFill>
          <a:schemeClr val="accent3"/>
        </a:solidFill>
        <a:ln>
          <a:noFill/>
        </a:ln>
      </dgm:spPr>
      <dgm:t>
        <a:bodyPr/>
        <a:lstStyle/>
        <a:p>
          <a:r>
            <a:rPr lang="en-US" b="1" dirty="0"/>
            <a:t>Phase 3</a:t>
          </a:r>
        </a:p>
        <a:p>
          <a:r>
            <a:rPr lang="en-US" b="1" dirty="0" smtClean="0">
              <a:solidFill>
                <a:schemeClr val="bg1"/>
              </a:solidFill>
            </a:rPr>
            <a:t>Remaining Unvaccinated</a:t>
          </a:r>
          <a:endParaRPr lang="en-US" b="1" dirty="0">
            <a:solidFill>
              <a:schemeClr val="bg1"/>
            </a:solidFill>
          </a:endParaRPr>
        </a:p>
      </dgm:t>
    </dgm:pt>
    <dgm:pt modelId="{F90C0826-633C-4FF0-9EDD-1B582E23EB4B}" type="parTrans" cxnId="{EE243D68-08AE-4330-9B65-01B4C77EE908}">
      <dgm:prSet/>
      <dgm:spPr/>
      <dgm:t>
        <a:bodyPr/>
        <a:lstStyle/>
        <a:p>
          <a:endParaRPr lang="en-US"/>
        </a:p>
      </dgm:t>
    </dgm:pt>
    <dgm:pt modelId="{82BCD75A-B744-4C5E-BDBA-DFAA939AB726}" type="sibTrans" cxnId="{EE243D68-08AE-4330-9B65-01B4C77EE908}">
      <dgm:prSet/>
      <dgm:spPr/>
      <dgm:t>
        <a:bodyPr/>
        <a:lstStyle/>
        <a:p>
          <a:endParaRPr lang="en-US"/>
        </a:p>
      </dgm:t>
    </dgm:pt>
    <dgm:pt modelId="{9AA43E5F-847F-4AEE-B2E8-619A792BBD5D}">
      <dgm:prSet phldrT="[Text]" custT="1"/>
      <dgm:spPr/>
      <dgm:t>
        <a:bodyPr/>
        <a:lstStyle/>
        <a:p>
          <a:r>
            <a:rPr lang="en-US" sz="1400" b="0" dirty="0"/>
            <a:t>Initial critical infrastructure &amp; continuity of government (Tier 3)</a:t>
          </a:r>
        </a:p>
      </dgm:t>
    </dgm:pt>
    <dgm:pt modelId="{D4D8B3E6-9132-4390-BF35-7FC5660CA64E}" type="parTrans" cxnId="{927287A8-5C24-480E-A542-C1D62151F093}">
      <dgm:prSet/>
      <dgm:spPr/>
      <dgm:t>
        <a:bodyPr/>
        <a:lstStyle/>
        <a:p>
          <a:endParaRPr lang="en-US"/>
        </a:p>
      </dgm:t>
    </dgm:pt>
    <dgm:pt modelId="{B2B264B2-DC09-4E38-8418-ECEDDB60F3D4}" type="sibTrans" cxnId="{927287A8-5C24-480E-A542-C1D62151F093}">
      <dgm:prSet/>
      <dgm:spPr/>
      <dgm:t>
        <a:bodyPr/>
        <a:lstStyle/>
        <a:p>
          <a:endParaRPr lang="en-US"/>
        </a:p>
      </dgm:t>
    </dgm:pt>
    <dgm:pt modelId="{9CBABC66-2862-43F3-9265-06CED03C2075}">
      <dgm:prSet phldrT="[Text]"/>
      <dgm:spPr/>
      <dgm:t>
        <a:bodyPr/>
        <a:lstStyle/>
        <a:p>
          <a:endParaRPr lang="en-US" sz="1700" dirty="0"/>
        </a:p>
      </dgm:t>
    </dgm:pt>
    <dgm:pt modelId="{C401F328-05C2-4A9D-BF22-91D1ABD74094}" type="parTrans" cxnId="{CA85430A-802F-4B73-A955-948DDA6A557A}">
      <dgm:prSet/>
      <dgm:spPr/>
      <dgm:t>
        <a:bodyPr/>
        <a:lstStyle/>
        <a:p>
          <a:endParaRPr lang="en-US"/>
        </a:p>
      </dgm:t>
    </dgm:pt>
    <dgm:pt modelId="{7D992525-91DF-47E5-8DA1-59741240EA60}" type="sibTrans" cxnId="{CA85430A-802F-4B73-A955-948DDA6A557A}">
      <dgm:prSet/>
      <dgm:spPr/>
      <dgm:t>
        <a:bodyPr/>
        <a:lstStyle/>
        <a:p>
          <a:endParaRPr lang="en-US"/>
        </a:p>
      </dgm:t>
    </dgm:pt>
    <dgm:pt modelId="{AC5A9728-338D-41F1-8DDE-50EEDC34C627}">
      <dgm:prSet phldrT="[Text]" custT="1"/>
      <dgm:spPr/>
      <dgm:t>
        <a:bodyPr/>
        <a:lstStyle/>
        <a:p>
          <a:r>
            <a:rPr lang="en-US" sz="1400" dirty="0"/>
            <a:t>Higher education</a:t>
          </a:r>
        </a:p>
      </dgm:t>
    </dgm:pt>
    <dgm:pt modelId="{EB057B79-7086-42D2-B1E1-4267A6F03B2F}" type="parTrans" cxnId="{3F0A0E9A-8F48-43E9-B011-83861603CAAB}">
      <dgm:prSet/>
      <dgm:spPr/>
      <dgm:t>
        <a:bodyPr/>
        <a:lstStyle/>
        <a:p>
          <a:endParaRPr lang="en-US"/>
        </a:p>
      </dgm:t>
    </dgm:pt>
    <dgm:pt modelId="{3E76543B-4003-4782-BCC1-D1673500B03B}" type="sibTrans" cxnId="{3F0A0E9A-8F48-43E9-B011-83861603CAAB}">
      <dgm:prSet/>
      <dgm:spPr/>
      <dgm:t>
        <a:bodyPr/>
        <a:lstStyle/>
        <a:p>
          <a:endParaRPr lang="en-US"/>
        </a:p>
      </dgm:t>
    </dgm:pt>
    <dgm:pt modelId="{43DD614D-8716-4EC3-B857-32650337E43A}">
      <dgm:prSet custT="1"/>
      <dgm:spPr/>
      <dgm:t>
        <a:bodyPr/>
        <a:lstStyle/>
        <a:p>
          <a:r>
            <a:rPr lang="en-US" sz="1400" dirty="0"/>
            <a:t>Anyone who has still not been vaccinated but wants to do so</a:t>
          </a:r>
        </a:p>
      </dgm:t>
    </dgm:pt>
    <dgm:pt modelId="{1D7D2BB2-7D91-48B8-8A43-36672217B4A0}" type="parTrans" cxnId="{0F070643-EB02-4814-B4EB-8DC57935D980}">
      <dgm:prSet/>
      <dgm:spPr/>
      <dgm:t>
        <a:bodyPr/>
        <a:lstStyle/>
        <a:p>
          <a:endParaRPr lang="en-US"/>
        </a:p>
      </dgm:t>
    </dgm:pt>
    <dgm:pt modelId="{C26052AF-EC5D-46DC-959C-30071C693B67}" type="sibTrans" cxnId="{0F070643-EB02-4814-B4EB-8DC57935D980}">
      <dgm:prSet/>
      <dgm:spPr/>
      <dgm:t>
        <a:bodyPr/>
        <a:lstStyle/>
        <a:p>
          <a:endParaRPr lang="en-US"/>
        </a:p>
      </dgm:t>
    </dgm:pt>
    <dgm:pt modelId="{DAFB47A5-C687-46A3-BF28-29B066E40757}">
      <dgm:prSet phldrT="[Text]" custT="1"/>
      <dgm:spPr/>
      <dgm:t>
        <a:bodyPr/>
        <a:lstStyle/>
        <a:p>
          <a:endParaRPr lang="en-US" sz="1400" b="0" dirty="0"/>
        </a:p>
      </dgm:t>
    </dgm:pt>
    <dgm:pt modelId="{5310DE76-A2A4-4E61-A24B-A1E322701BEF}" type="parTrans" cxnId="{246F9D65-8609-4A27-B439-71295A078045}">
      <dgm:prSet/>
      <dgm:spPr/>
      <dgm:t>
        <a:bodyPr/>
        <a:lstStyle/>
        <a:p>
          <a:endParaRPr lang="en-US"/>
        </a:p>
      </dgm:t>
    </dgm:pt>
    <dgm:pt modelId="{40AFD19F-0AB4-4D9E-8AE6-B2B4F4900E8F}" type="sibTrans" cxnId="{246F9D65-8609-4A27-B439-71295A078045}">
      <dgm:prSet/>
      <dgm:spPr/>
      <dgm:t>
        <a:bodyPr/>
        <a:lstStyle/>
        <a:p>
          <a:endParaRPr lang="en-US"/>
        </a:p>
      </dgm:t>
    </dgm:pt>
    <dgm:pt modelId="{29F0D4C6-A2C1-4ECB-88ED-8C026F54283D}">
      <dgm:prSet phldrT="[Text]" custT="1"/>
      <dgm:spPr/>
      <dgm:t>
        <a:bodyPr/>
        <a:lstStyle/>
        <a:p>
          <a:endParaRPr lang="en-US" sz="1400" b="0" dirty="0"/>
        </a:p>
      </dgm:t>
    </dgm:pt>
    <dgm:pt modelId="{0F7A0817-B1EF-4719-B93E-F6F4FFD351A8}" type="parTrans" cxnId="{49CA5997-C5B2-4A28-ACBC-6B7F0E61F1A7}">
      <dgm:prSet/>
      <dgm:spPr/>
      <dgm:t>
        <a:bodyPr/>
        <a:lstStyle/>
        <a:p>
          <a:endParaRPr lang="en-US"/>
        </a:p>
      </dgm:t>
    </dgm:pt>
    <dgm:pt modelId="{1B8B614E-F5C6-4622-A98C-924CED354F14}" type="sibTrans" cxnId="{49CA5997-C5B2-4A28-ACBC-6B7F0E61F1A7}">
      <dgm:prSet/>
      <dgm:spPr/>
      <dgm:t>
        <a:bodyPr/>
        <a:lstStyle/>
        <a:p>
          <a:endParaRPr lang="en-US"/>
        </a:p>
      </dgm:t>
    </dgm:pt>
    <dgm:pt modelId="{C75FD256-23BC-4F45-BE34-153B3B50647E}">
      <dgm:prSet phldrT="[Text]" custT="1"/>
      <dgm:spPr/>
      <dgm:t>
        <a:bodyPr/>
        <a:lstStyle/>
        <a:p>
          <a:endParaRPr lang="en-US" sz="1400" dirty="0"/>
        </a:p>
      </dgm:t>
    </dgm:pt>
    <dgm:pt modelId="{E8D15FA3-95E9-473F-BBE0-E582541093BA}" type="parTrans" cxnId="{A0F33CA2-8AFB-427C-8BA9-3D345603FF41}">
      <dgm:prSet/>
      <dgm:spPr/>
      <dgm:t>
        <a:bodyPr/>
        <a:lstStyle/>
        <a:p>
          <a:endParaRPr lang="en-US"/>
        </a:p>
      </dgm:t>
    </dgm:pt>
    <dgm:pt modelId="{AA6F0139-1FA4-406D-B40D-7FEA6CE76C96}" type="sibTrans" cxnId="{A0F33CA2-8AFB-427C-8BA9-3D345603FF41}">
      <dgm:prSet/>
      <dgm:spPr/>
      <dgm:t>
        <a:bodyPr/>
        <a:lstStyle/>
        <a:p>
          <a:endParaRPr lang="en-US"/>
        </a:p>
      </dgm:t>
    </dgm:pt>
    <dgm:pt modelId="{C72E32BA-2415-4A72-A4AC-003C9B04DE9F}">
      <dgm:prSet phldrT="[Text]" custT="1"/>
      <dgm:spPr/>
      <dgm:t>
        <a:bodyPr/>
        <a:lstStyle/>
        <a:p>
          <a:endParaRPr lang="en-US" sz="1400" dirty="0"/>
        </a:p>
      </dgm:t>
    </dgm:pt>
    <dgm:pt modelId="{66B35886-8A33-425D-A1D5-A041E2B50AE1}" type="parTrans" cxnId="{6A5FCDD8-8EEA-4EB4-8F20-69567AE579B8}">
      <dgm:prSet/>
      <dgm:spPr/>
      <dgm:t>
        <a:bodyPr/>
        <a:lstStyle/>
        <a:p>
          <a:endParaRPr lang="en-US"/>
        </a:p>
      </dgm:t>
    </dgm:pt>
    <dgm:pt modelId="{DE5D7DD7-FD43-4D1B-8E3F-C3B2AABC86F0}" type="sibTrans" cxnId="{6A5FCDD8-8EEA-4EB4-8F20-69567AE579B8}">
      <dgm:prSet/>
      <dgm:spPr/>
      <dgm:t>
        <a:bodyPr/>
        <a:lstStyle/>
        <a:p>
          <a:endParaRPr lang="en-US"/>
        </a:p>
      </dgm:t>
    </dgm:pt>
    <dgm:pt modelId="{BA645B1B-C1C9-4F5A-9EC2-E7AA54B73021}">
      <dgm:prSet phldrT="[Text]" custT="1"/>
      <dgm:spPr/>
      <dgm:t>
        <a:bodyPr/>
        <a:lstStyle/>
        <a:p>
          <a:r>
            <a:rPr lang="en-US" sz="1400" dirty="0"/>
            <a:t>Disproportionately affected populations</a:t>
          </a:r>
        </a:p>
      </dgm:t>
    </dgm:pt>
    <dgm:pt modelId="{5E67BB2F-3739-41CF-815D-FC5E3082BAF6}" type="parTrans" cxnId="{3D97925B-7C17-4C5A-B673-AAA7B3C6FCC9}">
      <dgm:prSet/>
      <dgm:spPr/>
      <dgm:t>
        <a:bodyPr/>
        <a:lstStyle/>
        <a:p>
          <a:endParaRPr lang="en-US"/>
        </a:p>
      </dgm:t>
    </dgm:pt>
    <dgm:pt modelId="{FF515226-063C-4015-AC9D-223634379401}" type="sibTrans" cxnId="{3D97925B-7C17-4C5A-B673-AAA7B3C6FCC9}">
      <dgm:prSet/>
      <dgm:spPr/>
      <dgm:t>
        <a:bodyPr/>
        <a:lstStyle/>
        <a:p>
          <a:endParaRPr lang="en-US"/>
        </a:p>
      </dgm:t>
    </dgm:pt>
    <dgm:pt modelId="{8ABB8AAA-F081-4790-B6D3-F930D1D524D1}">
      <dgm:prSet phldrT="[Text]" custT="1"/>
      <dgm:spPr/>
      <dgm:t>
        <a:bodyPr/>
        <a:lstStyle/>
        <a:p>
          <a:endParaRPr lang="en-US" sz="1400" dirty="0"/>
        </a:p>
      </dgm:t>
    </dgm:pt>
    <dgm:pt modelId="{ED35FAE9-9FF2-4182-BD26-37F80109FEF1}" type="parTrans" cxnId="{58161A39-A8AD-4980-BBC5-55285E2B99C5}">
      <dgm:prSet/>
      <dgm:spPr/>
      <dgm:t>
        <a:bodyPr/>
        <a:lstStyle/>
        <a:p>
          <a:endParaRPr lang="en-US"/>
        </a:p>
      </dgm:t>
    </dgm:pt>
    <dgm:pt modelId="{C8F71E54-5E77-4538-A08E-EC5E8BCDBDFB}" type="sibTrans" cxnId="{58161A39-A8AD-4980-BBC5-55285E2B99C5}">
      <dgm:prSet/>
      <dgm:spPr/>
      <dgm:t>
        <a:bodyPr/>
        <a:lstStyle/>
        <a:p>
          <a:endParaRPr lang="en-US"/>
        </a:p>
      </dgm:t>
    </dgm:pt>
    <dgm:pt modelId="{84F019B7-EA08-4702-8268-F2900E321407}">
      <dgm:prSet phldrT="[Text]" custT="1"/>
      <dgm:spPr/>
      <dgm:t>
        <a:bodyPr/>
        <a:lstStyle/>
        <a:p>
          <a:r>
            <a:rPr lang="en-US" sz="1400" dirty="0"/>
            <a:t>Long term care facilities patients and </a:t>
          </a:r>
          <a:r>
            <a:rPr lang="en-US" sz="1400" dirty="0" smtClean="0"/>
            <a:t>staff</a:t>
          </a:r>
          <a:endParaRPr lang="en-US" sz="1400" dirty="0"/>
        </a:p>
      </dgm:t>
    </dgm:pt>
    <dgm:pt modelId="{71733DB8-BAB5-4B3D-8B2A-AEB5B4F4D539}" type="sibTrans" cxnId="{E582F45D-357A-4B4E-8ACB-F163EAF897F3}">
      <dgm:prSet/>
      <dgm:spPr/>
      <dgm:t>
        <a:bodyPr/>
        <a:lstStyle/>
        <a:p>
          <a:endParaRPr lang="en-US"/>
        </a:p>
      </dgm:t>
    </dgm:pt>
    <dgm:pt modelId="{ACD72058-AEEE-4428-9681-05EF31216971}" type="parTrans" cxnId="{E582F45D-357A-4B4E-8ACB-F163EAF897F3}">
      <dgm:prSet/>
      <dgm:spPr/>
      <dgm:t>
        <a:bodyPr/>
        <a:lstStyle/>
        <a:p>
          <a:endParaRPr lang="en-US"/>
        </a:p>
      </dgm:t>
    </dgm:pt>
    <dgm:pt modelId="{63413DB4-84ED-48F5-A0B5-C19488888ED2}">
      <dgm:prSet custT="1"/>
      <dgm:spPr/>
      <dgm:t>
        <a:bodyPr/>
        <a:lstStyle/>
        <a:p>
          <a:r>
            <a:rPr lang="en-US" sz="1400" dirty="0"/>
            <a:t>Hospital </a:t>
          </a:r>
          <a:r>
            <a:rPr lang="en-US" sz="1400" dirty="0" smtClean="0"/>
            <a:t>workers</a:t>
          </a:r>
          <a:endParaRPr lang="en-US" sz="1400" dirty="0"/>
        </a:p>
      </dgm:t>
    </dgm:pt>
    <dgm:pt modelId="{FF9A4D2D-0051-43C4-9CBE-E18D4A535150}" type="sibTrans" cxnId="{27FD3633-A828-4112-91C9-D49AFEAED8B5}">
      <dgm:prSet/>
      <dgm:spPr/>
      <dgm:t>
        <a:bodyPr/>
        <a:lstStyle/>
        <a:p>
          <a:endParaRPr lang="en-US"/>
        </a:p>
      </dgm:t>
    </dgm:pt>
    <dgm:pt modelId="{8A09229E-0EC4-4911-82F1-D810748EA25A}" type="parTrans" cxnId="{27FD3633-A828-4112-91C9-D49AFEAED8B5}">
      <dgm:prSet/>
      <dgm:spPr/>
      <dgm:t>
        <a:bodyPr/>
        <a:lstStyle/>
        <a:p>
          <a:endParaRPr lang="en-US"/>
        </a:p>
      </dgm:t>
    </dgm:pt>
    <dgm:pt modelId="{54C6D46D-EE64-4080-A080-51366254A98D}">
      <dgm:prSet custT="1"/>
      <dgm:spPr/>
      <dgm:t>
        <a:bodyPr/>
        <a:lstStyle/>
        <a:p>
          <a:r>
            <a:rPr lang="en-US" sz="1400" dirty="0"/>
            <a:t>Home </a:t>
          </a:r>
          <a:r>
            <a:rPr lang="en-US" sz="1400" dirty="0" smtClean="0"/>
            <a:t>health</a:t>
          </a:r>
          <a:endParaRPr lang="en-US" sz="1400" dirty="0"/>
        </a:p>
      </dgm:t>
    </dgm:pt>
    <dgm:pt modelId="{92E5B6E3-C8BE-4638-80C0-205348C39E1D}" type="sibTrans" cxnId="{D815481E-705D-40CC-8D78-90FB3427DFD5}">
      <dgm:prSet/>
      <dgm:spPr/>
      <dgm:t>
        <a:bodyPr/>
        <a:lstStyle/>
        <a:p>
          <a:endParaRPr lang="en-US"/>
        </a:p>
      </dgm:t>
    </dgm:pt>
    <dgm:pt modelId="{EC39C48D-4A75-499A-AF65-55B0E7630EFB}" type="parTrans" cxnId="{D815481E-705D-40CC-8D78-90FB3427DFD5}">
      <dgm:prSet/>
      <dgm:spPr/>
      <dgm:t>
        <a:bodyPr/>
        <a:lstStyle/>
        <a:p>
          <a:endParaRPr lang="en-US"/>
        </a:p>
      </dgm:t>
    </dgm:pt>
    <dgm:pt modelId="{84AB567D-798B-4246-9908-55F086E3D5B6}">
      <dgm:prSet custT="1"/>
      <dgm:spPr/>
      <dgm:t>
        <a:bodyPr/>
        <a:lstStyle/>
        <a:p>
          <a:r>
            <a:rPr lang="en-US" sz="1400" dirty="0"/>
            <a:t>Urgent </a:t>
          </a:r>
          <a:r>
            <a:rPr lang="en-US" sz="1400" dirty="0" smtClean="0"/>
            <a:t>care</a:t>
          </a:r>
          <a:endParaRPr lang="en-US" sz="1400" dirty="0"/>
        </a:p>
      </dgm:t>
    </dgm:pt>
    <dgm:pt modelId="{2D4CF270-AA04-4748-9BE7-FFD25EF5D9E4}" type="sibTrans" cxnId="{DD90C975-36BC-4586-B3AD-0D79B470709F}">
      <dgm:prSet/>
      <dgm:spPr/>
      <dgm:t>
        <a:bodyPr/>
        <a:lstStyle/>
        <a:p>
          <a:endParaRPr lang="en-US"/>
        </a:p>
      </dgm:t>
    </dgm:pt>
    <dgm:pt modelId="{B90513A7-814D-4474-A9D9-D13DA3931522}" type="parTrans" cxnId="{DD90C975-36BC-4586-B3AD-0D79B470709F}">
      <dgm:prSet/>
      <dgm:spPr/>
      <dgm:t>
        <a:bodyPr/>
        <a:lstStyle/>
        <a:p>
          <a:endParaRPr lang="en-US"/>
        </a:p>
      </dgm:t>
    </dgm:pt>
    <dgm:pt modelId="{9D6F94DC-CD35-4181-8022-B757EE1A2B0C}">
      <dgm:prSet custT="1"/>
      <dgm:spPr/>
      <dgm:t>
        <a:bodyPr/>
        <a:lstStyle/>
        <a:p>
          <a:r>
            <a:rPr lang="en-US" sz="1400" dirty="0"/>
            <a:t>Vaccinator </a:t>
          </a:r>
          <a:r>
            <a:rPr lang="en-US" sz="1400" dirty="0" smtClean="0"/>
            <a:t>staff</a:t>
          </a:r>
          <a:endParaRPr lang="en-US" sz="1400" dirty="0"/>
        </a:p>
      </dgm:t>
    </dgm:pt>
    <dgm:pt modelId="{6C9404AA-9A8A-4AFC-A63E-67F1315AB42A}" type="sibTrans" cxnId="{18E0B003-5DE5-4A40-A4CC-0C0AF7A09088}">
      <dgm:prSet/>
      <dgm:spPr/>
      <dgm:t>
        <a:bodyPr/>
        <a:lstStyle/>
        <a:p>
          <a:endParaRPr lang="en-US"/>
        </a:p>
      </dgm:t>
    </dgm:pt>
    <dgm:pt modelId="{1F2DD966-593C-4B59-85AB-3416EE396799}" type="parTrans" cxnId="{18E0B003-5DE5-4A40-A4CC-0C0AF7A09088}">
      <dgm:prSet/>
      <dgm:spPr/>
      <dgm:t>
        <a:bodyPr/>
        <a:lstStyle/>
        <a:p>
          <a:endParaRPr lang="en-US"/>
        </a:p>
      </dgm:t>
    </dgm:pt>
    <dgm:pt modelId="{7D361FBF-A422-4AA9-AAA8-98DFABF5FA97}">
      <dgm:prSet custT="1"/>
      <dgm:spPr/>
      <dgm:t>
        <a:bodyPr/>
        <a:lstStyle/>
        <a:p>
          <a:r>
            <a:rPr lang="en-US" sz="1400" dirty="0"/>
            <a:t>Congregate healthcare </a:t>
          </a:r>
          <a:r>
            <a:rPr lang="en-US" sz="1400" dirty="0" smtClean="0"/>
            <a:t>settings</a:t>
          </a:r>
          <a:endParaRPr lang="en-US" sz="1400" dirty="0"/>
        </a:p>
      </dgm:t>
    </dgm:pt>
    <dgm:pt modelId="{DF3FF6C7-256A-4A4B-AE7B-275CEDBADAD5}" type="sibTrans" cxnId="{6298870E-D4B4-4C96-8558-3A67CC627004}">
      <dgm:prSet/>
      <dgm:spPr/>
      <dgm:t>
        <a:bodyPr/>
        <a:lstStyle/>
        <a:p>
          <a:endParaRPr lang="en-US"/>
        </a:p>
      </dgm:t>
    </dgm:pt>
    <dgm:pt modelId="{75E3423B-9E7D-4D68-9AE4-4F6E99253CA8}" type="parTrans" cxnId="{6298870E-D4B4-4C96-8558-3A67CC627004}">
      <dgm:prSet/>
      <dgm:spPr/>
      <dgm:t>
        <a:bodyPr/>
        <a:lstStyle/>
        <a:p>
          <a:endParaRPr lang="en-US"/>
        </a:p>
      </dgm:t>
    </dgm:pt>
    <dgm:pt modelId="{00AB7B18-528A-4CA6-BB88-6D773E498967}">
      <dgm:prSet custT="1"/>
      <dgm:spPr/>
      <dgm:t>
        <a:bodyPr/>
        <a:lstStyle/>
        <a:p>
          <a:r>
            <a:rPr lang="en-US" sz="1400" dirty="0" smtClean="0"/>
            <a:t>EMS/EMT/Paramedics</a:t>
          </a:r>
          <a:endParaRPr lang="en-US" sz="1400" dirty="0"/>
        </a:p>
      </dgm:t>
    </dgm:pt>
    <dgm:pt modelId="{7F70B762-04A0-4746-8FCB-4661A2C1C181}" type="sibTrans" cxnId="{37DA2BAE-CB87-4DA5-B38F-660A9D6E4238}">
      <dgm:prSet/>
      <dgm:spPr/>
      <dgm:t>
        <a:bodyPr/>
        <a:lstStyle/>
        <a:p>
          <a:endParaRPr lang="en-US"/>
        </a:p>
      </dgm:t>
    </dgm:pt>
    <dgm:pt modelId="{BC27D931-A5A7-4097-B6D5-5D757F531549}" type="parTrans" cxnId="{37DA2BAE-CB87-4DA5-B38F-660A9D6E4238}">
      <dgm:prSet/>
      <dgm:spPr/>
      <dgm:t>
        <a:bodyPr/>
        <a:lstStyle/>
        <a:p>
          <a:endParaRPr lang="en-US"/>
        </a:p>
      </dgm:t>
    </dgm:pt>
    <dgm:pt modelId="{4CDEED4D-51F9-400A-BE1D-01333398DB8D}" type="pres">
      <dgm:prSet presAssocID="{4E494196-EE07-496E-BD0E-6ADD3047E074}" presName="Name0" presStyleCnt="0">
        <dgm:presLayoutVars>
          <dgm:dir/>
          <dgm:animLvl val="lvl"/>
          <dgm:resizeHandles val="exact"/>
        </dgm:presLayoutVars>
      </dgm:prSet>
      <dgm:spPr/>
      <dgm:t>
        <a:bodyPr/>
        <a:lstStyle/>
        <a:p>
          <a:endParaRPr lang="en-US"/>
        </a:p>
      </dgm:t>
    </dgm:pt>
    <dgm:pt modelId="{4A1CC2CE-4FAD-4F24-8765-79F32984FFA7}" type="pres">
      <dgm:prSet presAssocID="{E63147A8-BFC6-4F63-B7DD-CE0876FC854C}" presName="composite" presStyleCnt="0"/>
      <dgm:spPr/>
    </dgm:pt>
    <dgm:pt modelId="{971AD28A-DE6F-4F29-BA53-854BAA25997B}" type="pres">
      <dgm:prSet presAssocID="{E63147A8-BFC6-4F63-B7DD-CE0876FC854C}" presName="parTx" presStyleLbl="alignNode1" presStyleIdx="0" presStyleCnt="4">
        <dgm:presLayoutVars>
          <dgm:chMax val="0"/>
          <dgm:chPref val="0"/>
          <dgm:bulletEnabled val="1"/>
        </dgm:presLayoutVars>
      </dgm:prSet>
      <dgm:spPr/>
      <dgm:t>
        <a:bodyPr/>
        <a:lstStyle/>
        <a:p>
          <a:endParaRPr lang="en-US"/>
        </a:p>
      </dgm:t>
    </dgm:pt>
    <dgm:pt modelId="{0545C6FB-094C-48FA-8558-6F053CD433B7}" type="pres">
      <dgm:prSet presAssocID="{E63147A8-BFC6-4F63-B7DD-CE0876FC854C}" presName="desTx" presStyleLbl="alignAccFollowNode1" presStyleIdx="0" presStyleCnt="4">
        <dgm:presLayoutVars>
          <dgm:bulletEnabled val="1"/>
        </dgm:presLayoutVars>
      </dgm:prSet>
      <dgm:spPr/>
      <dgm:t>
        <a:bodyPr/>
        <a:lstStyle/>
        <a:p>
          <a:endParaRPr lang="en-US"/>
        </a:p>
      </dgm:t>
    </dgm:pt>
    <dgm:pt modelId="{249B32AC-D47C-4C42-BDA3-FDA37835D5FA}" type="pres">
      <dgm:prSet presAssocID="{61FF2D04-3409-4384-841E-E4B33B814968}" presName="space" presStyleCnt="0"/>
      <dgm:spPr/>
    </dgm:pt>
    <dgm:pt modelId="{6B6C4CFB-4FAE-489B-9A7F-C74B377602B5}" type="pres">
      <dgm:prSet presAssocID="{6C5DF809-8E4F-460A-B4B1-0EF117BBEFEF}" presName="composite" presStyleCnt="0"/>
      <dgm:spPr/>
    </dgm:pt>
    <dgm:pt modelId="{69028517-9583-46A6-9A6F-7D13E37844EA}" type="pres">
      <dgm:prSet presAssocID="{6C5DF809-8E4F-460A-B4B1-0EF117BBEFEF}" presName="parTx" presStyleLbl="alignNode1" presStyleIdx="1" presStyleCnt="4">
        <dgm:presLayoutVars>
          <dgm:chMax val="0"/>
          <dgm:chPref val="0"/>
          <dgm:bulletEnabled val="1"/>
        </dgm:presLayoutVars>
      </dgm:prSet>
      <dgm:spPr/>
      <dgm:t>
        <a:bodyPr/>
        <a:lstStyle/>
        <a:p>
          <a:endParaRPr lang="en-US"/>
        </a:p>
      </dgm:t>
    </dgm:pt>
    <dgm:pt modelId="{8106DDE9-AE7B-4FAB-A664-4BB758D34BC0}" type="pres">
      <dgm:prSet presAssocID="{6C5DF809-8E4F-460A-B4B1-0EF117BBEFEF}" presName="desTx" presStyleLbl="alignAccFollowNode1" presStyleIdx="1" presStyleCnt="4">
        <dgm:presLayoutVars>
          <dgm:bulletEnabled val="1"/>
        </dgm:presLayoutVars>
      </dgm:prSet>
      <dgm:spPr/>
      <dgm:t>
        <a:bodyPr/>
        <a:lstStyle/>
        <a:p>
          <a:endParaRPr lang="en-US"/>
        </a:p>
      </dgm:t>
    </dgm:pt>
    <dgm:pt modelId="{F230A5C6-0A07-47C9-9E9E-94A7D813186D}" type="pres">
      <dgm:prSet presAssocID="{9DCB597B-0668-4EF7-8D43-410AA242F07D}" presName="space" presStyleCnt="0"/>
      <dgm:spPr/>
    </dgm:pt>
    <dgm:pt modelId="{4206A77C-511E-48A4-8F1C-C55F8B3BDC12}" type="pres">
      <dgm:prSet presAssocID="{AAD36BA3-822E-48B0-B6FE-B9F9B0DEA84A}" presName="composite" presStyleCnt="0"/>
      <dgm:spPr/>
    </dgm:pt>
    <dgm:pt modelId="{10C34D28-4A23-47BF-B85D-FCAB09028CCF}" type="pres">
      <dgm:prSet presAssocID="{AAD36BA3-822E-48B0-B6FE-B9F9B0DEA84A}" presName="parTx" presStyleLbl="alignNode1" presStyleIdx="2" presStyleCnt="4">
        <dgm:presLayoutVars>
          <dgm:chMax val="0"/>
          <dgm:chPref val="0"/>
          <dgm:bulletEnabled val="1"/>
        </dgm:presLayoutVars>
      </dgm:prSet>
      <dgm:spPr/>
      <dgm:t>
        <a:bodyPr/>
        <a:lstStyle/>
        <a:p>
          <a:endParaRPr lang="en-US"/>
        </a:p>
      </dgm:t>
    </dgm:pt>
    <dgm:pt modelId="{EB9714AF-B2EC-4028-A5CC-E92F29DD06A3}" type="pres">
      <dgm:prSet presAssocID="{AAD36BA3-822E-48B0-B6FE-B9F9B0DEA84A}" presName="desTx" presStyleLbl="alignAccFollowNode1" presStyleIdx="2" presStyleCnt="4">
        <dgm:presLayoutVars>
          <dgm:bulletEnabled val="1"/>
        </dgm:presLayoutVars>
      </dgm:prSet>
      <dgm:spPr/>
      <dgm:t>
        <a:bodyPr/>
        <a:lstStyle/>
        <a:p>
          <a:endParaRPr lang="en-US"/>
        </a:p>
      </dgm:t>
    </dgm:pt>
    <dgm:pt modelId="{083565FA-90C9-4872-A9CF-9EE0D7171C64}" type="pres">
      <dgm:prSet presAssocID="{8D14E5EB-7501-40A3-9F53-B77EB5436575}" presName="space" presStyleCnt="0"/>
      <dgm:spPr/>
    </dgm:pt>
    <dgm:pt modelId="{C774FFD3-EF3C-45F4-83AA-D4A56F49E7CB}" type="pres">
      <dgm:prSet presAssocID="{95302320-60FB-479B-BCE0-C2E6FD5FDE84}" presName="composite" presStyleCnt="0"/>
      <dgm:spPr/>
    </dgm:pt>
    <dgm:pt modelId="{A304A2FD-9D3B-4361-92B7-21BA7C8D3E14}" type="pres">
      <dgm:prSet presAssocID="{95302320-60FB-479B-BCE0-C2E6FD5FDE84}" presName="parTx" presStyleLbl="alignNode1" presStyleIdx="3" presStyleCnt="4">
        <dgm:presLayoutVars>
          <dgm:chMax val="0"/>
          <dgm:chPref val="0"/>
          <dgm:bulletEnabled val="1"/>
        </dgm:presLayoutVars>
      </dgm:prSet>
      <dgm:spPr/>
      <dgm:t>
        <a:bodyPr/>
        <a:lstStyle/>
        <a:p>
          <a:endParaRPr lang="en-US"/>
        </a:p>
      </dgm:t>
    </dgm:pt>
    <dgm:pt modelId="{8CDB84FC-C6F6-4121-AB4A-8B32BAB817E0}" type="pres">
      <dgm:prSet presAssocID="{95302320-60FB-479B-BCE0-C2E6FD5FDE84}" presName="desTx" presStyleLbl="alignAccFollowNode1" presStyleIdx="3" presStyleCnt="4">
        <dgm:presLayoutVars>
          <dgm:bulletEnabled val="1"/>
        </dgm:presLayoutVars>
      </dgm:prSet>
      <dgm:spPr/>
      <dgm:t>
        <a:bodyPr/>
        <a:lstStyle/>
        <a:p>
          <a:endParaRPr lang="en-US"/>
        </a:p>
      </dgm:t>
    </dgm:pt>
  </dgm:ptLst>
  <dgm:cxnLst>
    <dgm:cxn modelId="{DD90C975-36BC-4586-B3AD-0D79B470709F}" srcId="{E63147A8-BFC6-4F63-B7DD-CE0876FC854C}" destId="{84AB567D-798B-4246-9908-55F086E3D5B6}" srcOrd="3" destOrd="0" parTransId="{B90513A7-814D-4474-A9D9-D13DA3931522}" sibTransId="{2D4CF270-AA04-4748-9BE7-FFD25EF5D9E4}"/>
    <dgm:cxn modelId="{0D1BEA6C-B310-4A32-BD08-CFA7BD35A08D}" type="presOf" srcId="{6C5DF809-8E4F-460A-B4B1-0EF117BBEFEF}" destId="{69028517-9583-46A6-9A6F-7D13E37844EA}" srcOrd="0" destOrd="0" presId="urn:microsoft.com/office/officeart/2005/8/layout/hList1"/>
    <dgm:cxn modelId="{B4FCE4A0-5BF6-45FF-A8B0-243F450A7C8D}" type="presOf" srcId="{9AA43E5F-847F-4AEE-B2E8-619A792BBD5D}" destId="{8106DDE9-AE7B-4FAB-A664-4BB758D34BC0}" srcOrd="0" destOrd="4" presId="urn:microsoft.com/office/officeart/2005/8/layout/hList1"/>
    <dgm:cxn modelId="{47283F0D-0A99-4C4E-8026-FBB957946414}" type="presOf" srcId="{8ABB8AAA-F081-4790-B6D3-F930D1D524D1}" destId="{EB9714AF-B2EC-4028-A5CC-E92F29DD06A3}" srcOrd="0" destOrd="1" presId="urn:microsoft.com/office/officeart/2005/8/layout/hList1"/>
    <dgm:cxn modelId="{A7DDFEF4-55D5-4CA6-A744-C8F6D6D7947F}" srcId="{4E494196-EE07-496E-BD0E-6ADD3047E074}" destId="{6C5DF809-8E4F-460A-B4B1-0EF117BBEFEF}" srcOrd="1" destOrd="0" parTransId="{B6BA0BEC-A71D-4DE5-ACBB-659AB057589E}" sibTransId="{9DCB597B-0668-4EF7-8D43-410AA242F07D}"/>
    <dgm:cxn modelId="{C1AA25C6-6FB5-4E1E-BBDE-A5D7262AC0AF}" type="presOf" srcId="{DAFB47A5-C687-46A3-BF28-29B066E40757}" destId="{8106DDE9-AE7B-4FAB-A664-4BB758D34BC0}" srcOrd="0" destOrd="1" presId="urn:microsoft.com/office/officeart/2005/8/layout/hList1"/>
    <dgm:cxn modelId="{CA2B241E-04C6-41A8-9745-3BDC3D18D1D2}" type="presOf" srcId="{43DD614D-8716-4EC3-B857-32650337E43A}" destId="{8CDB84FC-C6F6-4121-AB4A-8B32BAB817E0}" srcOrd="0" destOrd="0" presId="urn:microsoft.com/office/officeart/2005/8/layout/hList1"/>
    <dgm:cxn modelId="{6B29A4B9-1C97-4097-9E0F-3FD07A90E285}" type="presOf" srcId="{63413DB4-84ED-48F5-A0B5-C19488888ED2}" destId="{0545C6FB-094C-48FA-8558-6F053CD433B7}" srcOrd="0" destOrd="1" presId="urn:microsoft.com/office/officeart/2005/8/layout/hList1"/>
    <dgm:cxn modelId="{C6DF59D7-AD92-41A4-9E66-0B372308BDE4}" type="presOf" srcId="{95302320-60FB-479B-BCE0-C2E6FD5FDE84}" destId="{A304A2FD-9D3B-4361-92B7-21BA7C8D3E14}" srcOrd="0" destOrd="0" presId="urn:microsoft.com/office/officeart/2005/8/layout/hList1"/>
    <dgm:cxn modelId="{0F070643-EB02-4814-B4EB-8DC57935D980}" srcId="{95302320-60FB-479B-BCE0-C2E6FD5FDE84}" destId="{43DD614D-8716-4EC3-B857-32650337E43A}" srcOrd="0" destOrd="0" parTransId="{1D7D2BB2-7D91-48B8-8A43-36672217B4A0}" sibTransId="{C26052AF-EC5D-46DC-959C-30071C693B67}"/>
    <dgm:cxn modelId="{C1E56B90-D866-42FC-B425-4649CD36FB77}" type="presOf" srcId="{29F0D4C6-A2C1-4ECB-88ED-8C026F54283D}" destId="{8106DDE9-AE7B-4FAB-A664-4BB758D34BC0}" srcOrd="0" destOrd="3" presId="urn:microsoft.com/office/officeart/2005/8/layout/hList1"/>
    <dgm:cxn modelId="{49CA5997-C5B2-4A28-ACBC-6B7F0E61F1A7}" srcId="{6C5DF809-8E4F-460A-B4B1-0EF117BBEFEF}" destId="{29F0D4C6-A2C1-4ECB-88ED-8C026F54283D}" srcOrd="3" destOrd="0" parTransId="{0F7A0817-B1EF-4719-B93E-F6F4FFD351A8}" sibTransId="{1B8B614E-F5C6-4622-A98C-924CED354F14}"/>
    <dgm:cxn modelId="{927287A8-5C24-480E-A542-C1D62151F093}" srcId="{6C5DF809-8E4F-460A-B4B1-0EF117BBEFEF}" destId="{9AA43E5F-847F-4AEE-B2E8-619A792BBD5D}" srcOrd="4" destOrd="0" parTransId="{D4D8B3E6-9132-4390-BF35-7FC5660CA64E}" sibTransId="{B2B264B2-DC09-4E38-8418-ECEDDB60F3D4}"/>
    <dgm:cxn modelId="{A79DB40B-D67B-4BE2-BE33-E3F0A699BC59}" type="presOf" srcId="{84AB567D-798B-4246-9908-55F086E3D5B6}" destId="{0545C6FB-094C-48FA-8558-6F053CD433B7}" srcOrd="0" destOrd="3" presId="urn:microsoft.com/office/officeart/2005/8/layout/hList1"/>
    <dgm:cxn modelId="{C8159D3F-153C-4003-9C1B-20EC124F3285}" type="presOf" srcId="{9CBABC66-2862-43F3-9265-06CED03C2075}" destId="{EB9714AF-B2EC-4028-A5CC-E92F29DD06A3}" srcOrd="0" destOrd="6" presId="urn:microsoft.com/office/officeart/2005/8/layout/hList1"/>
    <dgm:cxn modelId="{B7F10E0A-4D56-4139-ACAB-15FC8CC0DF0A}" srcId="{4E494196-EE07-496E-BD0E-6ADD3047E074}" destId="{AAD36BA3-822E-48B0-B6FE-B9F9B0DEA84A}" srcOrd="2" destOrd="0" parTransId="{6CBFF0C3-3585-4A8A-B7BF-6CEC6D1A5346}" sibTransId="{8D14E5EB-7501-40A3-9F53-B77EB5436575}"/>
    <dgm:cxn modelId="{6C09AFC1-2C72-40A8-9EE8-F25012C79DD1}" srcId="{6C5DF809-8E4F-460A-B4B1-0EF117BBEFEF}" destId="{4AA178BA-1911-4333-9BA1-0D2BD79F8151}" srcOrd="0" destOrd="0" parTransId="{131B73BE-F241-4AEB-B292-9109B787059B}" sibTransId="{B4F2EB76-0A14-4B4B-B048-29267661F23D}"/>
    <dgm:cxn modelId="{B4F81A91-DDAD-4226-83AE-C16D343D478F}" type="presOf" srcId="{00AB7B18-528A-4CA6-BB88-6D773E498967}" destId="{0545C6FB-094C-48FA-8558-6F053CD433B7}" srcOrd="0" destOrd="6" presId="urn:microsoft.com/office/officeart/2005/8/layout/hList1"/>
    <dgm:cxn modelId="{E22CFF64-D2FE-43DC-95D8-111EB44623FD}" type="presOf" srcId="{C72E32BA-2415-4A72-A4AC-003C9B04DE9F}" destId="{EB9714AF-B2EC-4028-A5CC-E92F29DD06A3}" srcOrd="0" destOrd="5" presId="urn:microsoft.com/office/officeart/2005/8/layout/hList1"/>
    <dgm:cxn modelId="{C8C838FF-126E-43AB-BC8E-F5C4BBD65013}" type="presOf" srcId="{4AA178BA-1911-4333-9BA1-0D2BD79F8151}" destId="{8106DDE9-AE7B-4FAB-A664-4BB758D34BC0}" srcOrd="0" destOrd="0" presId="urn:microsoft.com/office/officeart/2005/8/layout/hList1"/>
    <dgm:cxn modelId="{EE243D68-08AE-4330-9B65-01B4C77EE908}" srcId="{4E494196-EE07-496E-BD0E-6ADD3047E074}" destId="{95302320-60FB-479B-BCE0-C2E6FD5FDE84}" srcOrd="3" destOrd="0" parTransId="{F90C0826-633C-4FF0-9EDD-1B582E23EB4B}" sibTransId="{82BCD75A-B744-4C5E-BDBA-DFAA939AB726}"/>
    <dgm:cxn modelId="{CA85430A-802F-4B73-A955-948DDA6A557A}" srcId="{AAD36BA3-822E-48B0-B6FE-B9F9B0DEA84A}" destId="{9CBABC66-2862-43F3-9265-06CED03C2075}" srcOrd="6" destOrd="0" parTransId="{C401F328-05C2-4A9D-BF22-91D1ABD74094}" sibTransId="{7D992525-91DF-47E5-8DA1-59741240EA60}"/>
    <dgm:cxn modelId="{D815481E-705D-40CC-8D78-90FB3427DFD5}" srcId="{E63147A8-BFC6-4F63-B7DD-CE0876FC854C}" destId="{54C6D46D-EE64-4080-A080-51366254A98D}" srcOrd="2" destOrd="0" parTransId="{EC39C48D-4A75-499A-AF65-55B0E7630EFB}" sibTransId="{92E5B6E3-C8BE-4638-80C0-205348C39E1D}"/>
    <dgm:cxn modelId="{58161A39-A8AD-4980-BBC5-55285E2B99C5}" srcId="{AAD36BA3-822E-48B0-B6FE-B9F9B0DEA84A}" destId="{8ABB8AAA-F081-4790-B6D3-F930D1D524D1}" srcOrd="1" destOrd="0" parTransId="{ED35FAE9-9FF2-4182-BD26-37F80109FEF1}" sibTransId="{C8F71E54-5E77-4538-A08E-EC5E8BCDBDFB}"/>
    <dgm:cxn modelId="{944667DF-5A46-4C2C-9CB1-DB91F369AB51}" srcId="{4E494196-EE07-496E-BD0E-6ADD3047E074}" destId="{E63147A8-BFC6-4F63-B7DD-CE0876FC854C}" srcOrd="0" destOrd="0" parTransId="{B4B7EBE8-D6CF-4AC3-9046-2CB99B33118E}" sibTransId="{61FF2D04-3409-4384-841E-E4B33B814968}"/>
    <dgm:cxn modelId="{D93F32E2-42F7-41A1-8E53-79650F22A9BC}" srcId="{AAD36BA3-822E-48B0-B6FE-B9F9B0DEA84A}" destId="{A835ACF4-D359-4C19-B721-D99C5CDAF2CB}" srcOrd="2" destOrd="0" parTransId="{1E385707-0533-42B1-8017-270C3ED066B6}" sibTransId="{4485137E-E378-4FF0-9F28-04DD94E56285}"/>
    <dgm:cxn modelId="{451426E3-8A95-4776-835B-71517A108869}" type="presOf" srcId="{BA645B1B-C1C9-4F5A-9EC2-E7AA54B73021}" destId="{EB9714AF-B2EC-4028-A5CC-E92F29DD06A3}" srcOrd="0" destOrd="0" presId="urn:microsoft.com/office/officeart/2005/8/layout/hList1"/>
    <dgm:cxn modelId="{6298870E-D4B4-4C96-8558-3A67CC627004}" srcId="{E63147A8-BFC6-4F63-B7DD-CE0876FC854C}" destId="{7D361FBF-A422-4AA9-AAA8-98DFABF5FA97}" srcOrd="5" destOrd="0" parTransId="{75E3423B-9E7D-4D68-9AE4-4F6E99253CA8}" sibTransId="{DF3FF6C7-256A-4A4B-AE7B-275CEDBADAD5}"/>
    <dgm:cxn modelId="{9967F344-C91C-48EC-8595-E7AA23CEA96E}" type="presOf" srcId="{7D361FBF-A422-4AA9-AAA8-98DFABF5FA97}" destId="{0545C6FB-094C-48FA-8558-6F053CD433B7}" srcOrd="0" destOrd="5" presId="urn:microsoft.com/office/officeart/2005/8/layout/hList1"/>
    <dgm:cxn modelId="{3A55D7EB-B15F-4BBB-A2C6-1DD1B8D025DD}" type="presOf" srcId="{84F019B7-EA08-4702-8268-F2900E321407}" destId="{0545C6FB-094C-48FA-8558-6F053CD433B7}" srcOrd="0" destOrd="0" presId="urn:microsoft.com/office/officeart/2005/8/layout/hList1"/>
    <dgm:cxn modelId="{3F0A0E9A-8F48-43E9-B011-83861603CAAB}" srcId="{AAD36BA3-822E-48B0-B6FE-B9F9B0DEA84A}" destId="{AC5A9728-338D-41F1-8DDE-50EEDC34C627}" srcOrd="4" destOrd="0" parTransId="{EB057B79-7086-42D2-B1E1-4267A6F03B2F}" sibTransId="{3E76543B-4003-4782-BCC1-D1673500B03B}"/>
    <dgm:cxn modelId="{A0F33CA2-8AFB-427C-8BA9-3D345603FF41}" srcId="{AAD36BA3-822E-48B0-B6FE-B9F9B0DEA84A}" destId="{C75FD256-23BC-4F45-BE34-153B3B50647E}" srcOrd="3" destOrd="0" parTransId="{E8D15FA3-95E9-473F-BBE0-E582541093BA}" sibTransId="{AA6F0139-1FA4-406D-B40D-7FEA6CE76C96}"/>
    <dgm:cxn modelId="{246F9D65-8609-4A27-B439-71295A078045}" srcId="{6C5DF809-8E4F-460A-B4B1-0EF117BBEFEF}" destId="{DAFB47A5-C687-46A3-BF28-29B066E40757}" srcOrd="1" destOrd="0" parTransId="{5310DE76-A2A4-4E61-A24B-A1E322701BEF}" sibTransId="{40AFD19F-0AB4-4D9E-8AE6-B2B4F4900E8F}"/>
    <dgm:cxn modelId="{7B9E7339-FCD6-4DED-9A12-9D812F53396A}" type="presOf" srcId="{9D6F94DC-CD35-4181-8022-B757EE1A2B0C}" destId="{0545C6FB-094C-48FA-8558-6F053CD433B7}" srcOrd="0" destOrd="4" presId="urn:microsoft.com/office/officeart/2005/8/layout/hList1"/>
    <dgm:cxn modelId="{37DA2BAE-CB87-4DA5-B38F-660A9D6E4238}" srcId="{E63147A8-BFC6-4F63-B7DD-CE0876FC854C}" destId="{00AB7B18-528A-4CA6-BB88-6D773E498967}" srcOrd="6" destOrd="0" parTransId="{BC27D931-A5A7-4097-B6D5-5D757F531549}" sibTransId="{7F70B762-04A0-4746-8FCB-4661A2C1C181}"/>
    <dgm:cxn modelId="{E582F45D-357A-4B4E-8ACB-F163EAF897F3}" srcId="{E63147A8-BFC6-4F63-B7DD-CE0876FC854C}" destId="{84F019B7-EA08-4702-8268-F2900E321407}" srcOrd="0" destOrd="0" parTransId="{ACD72058-AEEE-4428-9681-05EF31216971}" sibTransId="{71733DB8-BAB5-4B3D-8B2A-AEB5B4F4D539}"/>
    <dgm:cxn modelId="{57DB8961-CCF5-4032-9E5A-5CA7505BBF67}" type="presOf" srcId="{4E494196-EE07-496E-BD0E-6ADD3047E074}" destId="{4CDEED4D-51F9-400A-BE1D-01333398DB8D}" srcOrd="0" destOrd="0" presId="urn:microsoft.com/office/officeart/2005/8/layout/hList1"/>
    <dgm:cxn modelId="{18E0B003-5DE5-4A40-A4CC-0C0AF7A09088}" srcId="{E63147A8-BFC6-4F63-B7DD-CE0876FC854C}" destId="{9D6F94DC-CD35-4181-8022-B757EE1A2B0C}" srcOrd="4" destOrd="0" parTransId="{1F2DD966-593C-4B59-85AB-3416EE396799}" sibTransId="{6C9404AA-9A8A-4AFC-A63E-67F1315AB42A}"/>
    <dgm:cxn modelId="{EE5CEB4F-4EC1-4F4C-B89A-6FDFE0AEECF8}" type="presOf" srcId="{AC5A9728-338D-41F1-8DDE-50EEDC34C627}" destId="{EB9714AF-B2EC-4028-A5CC-E92F29DD06A3}" srcOrd="0" destOrd="4" presId="urn:microsoft.com/office/officeart/2005/8/layout/hList1"/>
    <dgm:cxn modelId="{FB343376-68D2-4F86-94BF-15D8AC6BE333}" srcId="{6C5DF809-8E4F-460A-B4B1-0EF117BBEFEF}" destId="{300AC0A6-4BE7-4F52-A92D-F24BA7FE19A7}" srcOrd="2" destOrd="0" parTransId="{2C0E4084-02A6-491A-803D-B37601A26335}" sibTransId="{8E8E26DA-A9BD-42E6-AA73-D602DB87B5BF}"/>
    <dgm:cxn modelId="{5EF98352-D765-478B-96B3-02DBF4DB3F16}" type="presOf" srcId="{C75FD256-23BC-4F45-BE34-153B3B50647E}" destId="{EB9714AF-B2EC-4028-A5CC-E92F29DD06A3}" srcOrd="0" destOrd="3" presId="urn:microsoft.com/office/officeart/2005/8/layout/hList1"/>
    <dgm:cxn modelId="{6A5FCDD8-8EEA-4EB4-8F20-69567AE579B8}" srcId="{AAD36BA3-822E-48B0-B6FE-B9F9B0DEA84A}" destId="{C72E32BA-2415-4A72-A4AC-003C9B04DE9F}" srcOrd="5" destOrd="0" parTransId="{66B35886-8A33-425D-A1D5-A041E2B50AE1}" sibTransId="{DE5D7DD7-FD43-4D1B-8E3F-C3B2AABC86F0}"/>
    <dgm:cxn modelId="{D512A551-E6BA-41A6-847A-BE6B0BAB71DA}" type="presOf" srcId="{AAD36BA3-822E-48B0-B6FE-B9F9B0DEA84A}" destId="{10C34D28-4A23-47BF-B85D-FCAB09028CCF}" srcOrd="0" destOrd="0" presId="urn:microsoft.com/office/officeart/2005/8/layout/hList1"/>
    <dgm:cxn modelId="{217C6E49-C4B6-4637-96D8-3D7F22392E35}" type="presOf" srcId="{54C6D46D-EE64-4080-A080-51366254A98D}" destId="{0545C6FB-094C-48FA-8558-6F053CD433B7}" srcOrd="0" destOrd="2" presId="urn:microsoft.com/office/officeart/2005/8/layout/hList1"/>
    <dgm:cxn modelId="{3F358192-CB9D-4B6E-B704-48C9450FDD5C}" type="presOf" srcId="{300AC0A6-4BE7-4F52-A92D-F24BA7FE19A7}" destId="{8106DDE9-AE7B-4FAB-A664-4BB758D34BC0}" srcOrd="0" destOrd="2" presId="urn:microsoft.com/office/officeart/2005/8/layout/hList1"/>
    <dgm:cxn modelId="{3D97925B-7C17-4C5A-B673-AAA7B3C6FCC9}" srcId="{AAD36BA3-822E-48B0-B6FE-B9F9B0DEA84A}" destId="{BA645B1B-C1C9-4F5A-9EC2-E7AA54B73021}" srcOrd="0" destOrd="0" parTransId="{5E67BB2F-3739-41CF-815D-FC5E3082BAF6}" sibTransId="{FF515226-063C-4015-AC9D-223634379401}"/>
    <dgm:cxn modelId="{4D7A7664-8262-4838-935F-DA1662B38971}" type="presOf" srcId="{A835ACF4-D359-4C19-B721-D99C5CDAF2CB}" destId="{EB9714AF-B2EC-4028-A5CC-E92F29DD06A3}" srcOrd="0" destOrd="2" presId="urn:microsoft.com/office/officeart/2005/8/layout/hList1"/>
    <dgm:cxn modelId="{F7A1C16A-D5AE-4BD7-8820-FC780A6D8B1E}" type="presOf" srcId="{E63147A8-BFC6-4F63-B7DD-CE0876FC854C}" destId="{971AD28A-DE6F-4F29-BA53-854BAA25997B}" srcOrd="0" destOrd="0" presId="urn:microsoft.com/office/officeart/2005/8/layout/hList1"/>
    <dgm:cxn modelId="{27FD3633-A828-4112-91C9-D49AFEAED8B5}" srcId="{E63147A8-BFC6-4F63-B7DD-CE0876FC854C}" destId="{63413DB4-84ED-48F5-A0B5-C19488888ED2}" srcOrd="1" destOrd="0" parTransId="{8A09229E-0EC4-4911-82F1-D810748EA25A}" sibTransId="{FF9A4D2D-0051-43C4-9CBE-E18D4A535150}"/>
    <dgm:cxn modelId="{BAC52A5F-BE0B-4A83-9737-D189F1FE006A}" type="presParOf" srcId="{4CDEED4D-51F9-400A-BE1D-01333398DB8D}" destId="{4A1CC2CE-4FAD-4F24-8765-79F32984FFA7}" srcOrd="0" destOrd="0" presId="urn:microsoft.com/office/officeart/2005/8/layout/hList1"/>
    <dgm:cxn modelId="{3C3F1B29-304A-4538-929E-ED40091399EC}" type="presParOf" srcId="{4A1CC2CE-4FAD-4F24-8765-79F32984FFA7}" destId="{971AD28A-DE6F-4F29-BA53-854BAA25997B}" srcOrd="0" destOrd="0" presId="urn:microsoft.com/office/officeart/2005/8/layout/hList1"/>
    <dgm:cxn modelId="{4B3C6218-E63C-475A-BC90-CED0B9658229}" type="presParOf" srcId="{4A1CC2CE-4FAD-4F24-8765-79F32984FFA7}" destId="{0545C6FB-094C-48FA-8558-6F053CD433B7}" srcOrd="1" destOrd="0" presId="urn:microsoft.com/office/officeart/2005/8/layout/hList1"/>
    <dgm:cxn modelId="{FD33E520-34D3-4C63-B927-8263DA6237B2}" type="presParOf" srcId="{4CDEED4D-51F9-400A-BE1D-01333398DB8D}" destId="{249B32AC-D47C-4C42-BDA3-FDA37835D5FA}" srcOrd="1" destOrd="0" presId="urn:microsoft.com/office/officeart/2005/8/layout/hList1"/>
    <dgm:cxn modelId="{AF80E5CE-3072-4063-9221-D3A32F337307}" type="presParOf" srcId="{4CDEED4D-51F9-400A-BE1D-01333398DB8D}" destId="{6B6C4CFB-4FAE-489B-9A7F-C74B377602B5}" srcOrd="2" destOrd="0" presId="urn:microsoft.com/office/officeart/2005/8/layout/hList1"/>
    <dgm:cxn modelId="{7AD2A4A0-06DC-4C1F-B648-EF2F20C5AD9C}" type="presParOf" srcId="{6B6C4CFB-4FAE-489B-9A7F-C74B377602B5}" destId="{69028517-9583-46A6-9A6F-7D13E37844EA}" srcOrd="0" destOrd="0" presId="urn:microsoft.com/office/officeart/2005/8/layout/hList1"/>
    <dgm:cxn modelId="{15B95F33-F5FF-4647-A79E-C1139B93AEE9}" type="presParOf" srcId="{6B6C4CFB-4FAE-489B-9A7F-C74B377602B5}" destId="{8106DDE9-AE7B-4FAB-A664-4BB758D34BC0}" srcOrd="1" destOrd="0" presId="urn:microsoft.com/office/officeart/2005/8/layout/hList1"/>
    <dgm:cxn modelId="{C0C53BB9-7647-4F8A-8418-B0AD2569FF33}" type="presParOf" srcId="{4CDEED4D-51F9-400A-BE1D-01333398DB8D}" destId="{F230A5C6-0A07-47C9-9E9E-94A7D813186D}" srcOrd="3" destOrd="0" presId="urn:microsoft.com/office/officeart/2005/8/layout/hList1"/>
    <dgm:cxn modelId="{E89C195D-CA04-4DEC-AEA8-A877BD09AA8E}" type="presParOf" srcId="{4CDEED4D-51F9-400A-BE1D-01333398DB8D}" destId="{4206A77C-511E-48A4-8F1C-C55F8B3BDC12}" srcOrd="4" destOrd="0" presId="urn:microsoft.com/office/officeart/2005/8/layout/hList1"/>
    <dgm:cxn modelId="{1470C717-9ACB-4CE2-AC00-1F3F8E42B1BE}" type="presParOf" srcId="{4206A77C-511E-48A4-8F1C-C55F8B3BDC12}" destId="{10C34D28-4A23-47BF-B85D-FCAB09028CCF}" srcOrd="0" destOrd="0" presId="urn:microsoft.com/office/officeart/2005/8/layout/hList1"/>
    <dgm:cxn modelId="{953294B4-0855-4169-B908-EB94F6D80744}" type="presParOf" srcId="{4206A77C-511E-48A4-8F1C-C55F8B3BDC12}" destId="{EB9714AF-B2EC-4028-A5CC-E92F29DD06A3}" srcOrd="1" destOrd="0" presId="urn:microsoft.com/office/officeart/2005/8/layout/hList1"/>
    <dgm:cxn modelId="{732BE3AC-5F6B-4348-A100-6DDEE100AA4F}" type="presParOf" srcId="{4CDEED4D-51F9-400A-BE1D-01333398DB8D}" destId="{083565FA-90C9-4872-A9CF-9EE0D7171C64}" srcOrd="5" destOrd="0" presId="urn:microsoft.com/office/officeart/2005/8/layout/hList1"/>
    <dgm:cxn modelId="{C46AB840-341B-4DBD-B3A5-D4E0CB83F3A2}" type="presParOf" srcId="{4CDEED4D-51F9-400A-BE1D-01333398DB8D}" destId="{C774FFD3-EF3C-45F4-83AA-D4A56F49E7CB}" srcOrd="6" destOrd="0" presId="urn:microsoft.com/office/officeart/2005/8/layout/hList1"/>
    <dgm:cxn modelId="{6EF775CD-510B-48FE-8D2A-66E69F43B153}" type="presParOf" srcId="{C774FFD3-EF3C-45F4-83AA-D4A56F49E7CB}" destId="{A304A2FD-9D3B-4361-92B7-21BA7C8D3E14}" srcOrd="0" destOrd="0" presId="urn:microsoft.com/office/officeart/2005/8/layout/hList1"/>
    <dgm:cxn modelId="{72B01863-79EC-46B8-8F85-265321DAF729}" type="presParOf" srcId="{C774FFD3-EF3C-45F4-83AA-D4A56F49E7CB}" destId="{8CDB84FC-C6F6-4121-AB4A-8B32BAB817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2F565-3ADA-4776-A467-0C14FCA63AF2}" type="doc">
      <dgm:prSet loTypeId="urn:microsoft.com/office/officeart/2005/8/layout/chevron1" loCatId="process" qsTypeId="urn:microsoft.com/office/officeart/2005/8/quickstyle/simple1" qsCatId="simple" csTypeId="urn:microsoft.com/office/officeart/2005/8/colors/accent1_2" csCatId="accent1" phldr="1"/>
      <dgm:spPr/>
    </dgm:pt>
    <dgm:pt modelId="{17E37052-C348-48D2-8046-57FD0C3DD0AD}">
      <dgm:prSet phldrT="[Text]" custT="1"/>
      <dgm:spPr>
        <a:solidFill>
          <a:schemeClr val="tx2">
            <a:lumMod val="40000"/>
            <a:lumOff val="60000"/>
          </a:schemeClr>
        </a:solidFill>
      </dgm:spPr>
      <dgm:t>
        <a:bodyPr/>
        <a:lstStyle/>
        <a:p>
          <a:r>
            <a:rPr lang="en-US" sz="2000" dirty="0"/>
            <a:t>1A</a:t>
          </a:r>
        </a:p>
      </dgm:t>
    </dgm:pt>
    <dgm:pt modelId="{4DD8D831-A7A5-414F-B3F3-4B219BD7D551}" type="parTrans" cxnId="{CB7F9AD6-B186-4C03-B289-E59ED8B12878}">
      <dgm:prSet/>
      <dgm:spPr/>
      <dgm:t>
        <a:bodyPr/>
        <a:lstStyle/>
        <a:p>
          <a:endParaRPr lang="en-US"/>
        </a:p>
      </dgm:t>
    </dgm:pt>
    <dgm:pt modelId="{6D3AC88C-204B-4918-A219-06B7E7A12CCD}" type="sibTrans" cxnId="{CB7F9AD6-B186-4C03-B289-E59ED8B12878}">
      <dgm:prSet/>
      <dgm:spPr/>
      <dgm:t>
        <a:bodyPr/>
        <a:lstStyle/>
        <a:p>
          <a:endParaRPr lang="en-US"/>
        </a:p>
      </dgm:t>
    </dgm:pt>
    <dgm:pt modelId="{F575CD1E-78E5-4B0C-A966-2895E6281084}">
      <dgm:prSet phldrT="[Text]" custT="1"/>
      <dgm:spPr>
        <a:ln w="57150">
          <a:noFill/>
        </a:ln>
      </dgm:spPr>
      <dgm:t>
        <a:bodyPr/>
        <a:lstStyle/>
        <a:p>
          <a:r>
            <a:rPr lang="en-US" sz="2000" dirty="0"/>
            <a:t>1B – T1</a:t>
          </a:r>
        </a:p>
      </dgm:t>
    </dgm:pt>
    <dgm:pt modelId="{F0534386-F524-4FCF-A748-D52839608657}" type="parTrans" cxnId="{B40E4B83-EB9B-4F88-81EE-DC35ACBCEE35}">
      <dgm:prSet/>
      <dgm:spPr/>
      <dgm:t>
        <a:bodyPr/>
        <a:lstStyle/>
        <a:p>
          <a:endParaRPr lang="en-US"/>
        </a:p>
      </dgm:t>
    </dgm:pt>
    <dgm:pt modelId="{EDE75249-2F83-48C7-B099-CB266AABCA63}" type="sibTrans" cxnId="{B40E4B83-EB9B-4F88-81EE-DC35ACBCEE35}">
      <dgm:prSet/>
      <dgm:spPr/>
      <dgm:t>
        <a:bodyPr/>
        <a:lstStyle/>
        <a:p>
          <a:endParaRPr lang="en-US"/>
        </a:p>
      </dgm:t>
    </dgm:pt>
    <dgm:pt modelId="{1778EF35-C67F-4989-B792-CF3FE0A3D131}">
      <dgm:prSet phldrT="[Text]" custT="1"/>
      <dgm:spPr>
        <a:ln w="57150">
          <a:noFill/>
        </a:ln>
      </dgm:spPr>
      <dgm:t>
        <a:bodyPr/>
        <a:lstStyle/>
        <a:p>
          <a:r>
            <a:rPr lang="en-US" sz="2000" dirty="0"/>
            <a:t>1B – T2</a:t>
          </a:r>
        </a:p>
      </dgm:t>
    </dgm:pt>
    <dgm:pt modelId="{1A8DDCE3-D2D6-4D28-82E3-92313D397D5A}" type="parTrans" cxnId="{1FC331B7-F1D8-46C3-A849-4FF9B3F117A4}">
      <dgm:prSet/>
      <dgm:spPr/>
      <dgm:t>
        <a:bodyPr/>
        <a:lstStyle/>
        <a:p>
          <a:endParaRPr lang="en-US"/>
        </a:p>
      </dgm:t>
    </dgm:pt>
    <dgm:pt modelId="{7806F221-0C37-4A4C-B795-42F4D80FBE69}" type="sibTrans" cxnId="{1FC331B7-F1D8-46C3-A849-4FF9B3F117A4}">
      <dgm:prSet/>
      <dgm:spPr/>
      <dgm:t>
        <a:bodyPr/>
        <a:lstStyle/>
        <a:p>
          <a:endParaRPr lang="en-US"/>
        </a:p>
      </dgm:t>
    </dgm:pt>
    <dgm:pt modelId="{ECA3B194-4CD9-426E-B043-B6107AC576C6}">
      <dgm:prSet phldrT="[Text]" custT="1"/>
      <dgm:spPr>
        <a:ln w="57150">
          <a:noFill/>
        </a:ln>
      </dgm:spPr>
      <dgm:t>
        <a:bodyPr/>
        <a:lstStyle/>
        <a:p>
          <a:r>
            <a:rPr lang="en-US" sz="2000" dirty="0"/>
            <a:t>1B – T3</a:t>
          </a:r>
        </a:p>
      </dgm:t>
    </dgm:pt>
    <dgm:pt modelId="{B6A35863-19AA-4C28-8BF6-73FD2156B965}" type="parTrans" cxnId="{EA0115CA-C47F-4D20-9E62-D81554DDCCA6}">
      <dgm:prSet/>
      <dgm:spPr/>
      <dgm:t>
        <a:bodyPr/>
        <a:lstStyle/>
        <a:p>
          <a:endParaRPr lang="en-US"/>
        </a:p>
      </dgm:t>
    </dgm:pt>
    <dgm:pt modelId="{51D47F44-DE0C-47A3-9DF5-242F32CEE369}" type="sibTrans" cxnId="{EA0115CA-C47F-4D20-9E62-D81554DDCCA6}">
      <dgm:prSet/>
      <dgm:spPr/>
      <dgm:t>
        <a:bodyPr/>
        <a:lstStyle/>
        <a:p>
          <a:endParaRPr lang="en-US"/>
        </a:p>
      </dgm:t>
    </dgm:pt>
    <dgm:pt modelId="{CE0505A7-1CE0-4D77-BED9-1572D98B7D19}">
      <dgm:prSet phldrT="[Text]" custT="1"/>
      <dgm:spPr>
        <a:solidFill>
          <a:schemeClr val="accent2"/>
        </a:solidFill>
      </dgm:spPr>
      <dgm:t>
        <a:bodyPr/>
        <a:lstStyle/>
        <a:p>
          <a:r>
            <a:rPr lang="en-US" sz="2000" dirty="0"/>
            <a:t>2</a:t>
          </a:r>
        </a:p>
      </dgm:t>
    </dgm:pt>
    <dgm:pt modelId="{6E745851-1B17-4852-BB63-083EEE441A97}" type="parTrans" cxnId="{09FCCFD2-B3B4-41A3-88C6-4B0D61ECA491}">
      <dgm:prSet/>
      <dgm:spPr/>
      <dgm:t>
        <a:bodyPr/>
        <a:lstStyle/>
        <a:p>
          <a:endParaRPr lang="en-US"/>
        </a:p>
      </dgm:t>
    </dgm:pt>
    <dgm:pt modelId="{93D177ED-1F16-4E44-A52A-3567EA7C1664}" type="sibTrans" cxnId="{09FCCFD2-B3B4-41A3-88C6-4B0D61ECA491}">
      <dgm:prSet/>
      <dgm:spPr/>
      <dgm:t>
        <a:bodyPr/>
        <a:lstStyle/>
        <a:p>
          <a:endParaRPr lang="en-US"/>
        </a:p>
      </dgm:t>
    </dgm:pt>
    <dgm:pt modelId="{C31EFD6E-CF07-4F4C-B704-76341E891EC4}">
      <dgm:prSet phldrT="[Text]" custT="1"/>
      <dgm:spPr>
        <a:solidFill>
          <a:schemeClr val="accent3"/>
        </a:solidFill>
      </dgm:spPr>
      <dgm:t>
        <a:bodyPr/>
        <a:lstStyle/>
        <a:p>
          <a:r>
            <a:rPr lang="en-US" sz="2000" dirty="0"/>
            <a:t>3</a:t>
          </a:r>
        </a:p>
      </dgm:t>
    </dgm:pt>
    <dgm:pt modelId="{AA8D916F-516F-4ACF-A97A-55B68DB3EB9A}" type="parTrans" cxnId="{2329119F-7BD8-4CBB-BEF7-7374375EA2E4}">
      <dgm:prSet/>
      <dgm:spPr/>
      <dgm:t>
        <a:bodyPr/>
        <a:lstStyle/>
        <a:p>
          <a:endParaRPr lang="en-US"/>
        </a:p>
      </dgm:t>
    </dgm:pt>
    <dgm:pt modelId="{7E13D794-9499-46D1-93A1-BFE213FDF0D9}" type="sibTrans" cxnId="{2329119F-7BD8-4CBB-BEF7-7374375EA2E4}">
      <dgm:prSet/>
      <dgm:spPr/>
      <dgm:t>
        <a:bodyPr/>
        <a:lstStyle/>
        <a:p>
          <a:endParaRPr lang="en-US"/>
        </a:p>
      </dgm:t>
    </dgm:pt>
    <dgm:pt modelId="{4A2AF766-2C17-469F-846A-6D10B38640EE}" type="pres">
      <dgm:prSet presAssocID="{2232F565-3ADA-4776-A467-0C14FCA63AF2}" presName="Name0" presStyleCnt="0">
        <dgm:presLayoutVars>
          <dgm:dir/>
          <dgm:animLvl val="lvl"/>
          <dgm:resizeHandles val="exact"/>
        </dgm:presLayoutVars>
      </dgm:prSet>
      <dgm:spPr/>
    </dgm:pt>
    <dgm:pt modelId="{E7BF5551-1BE7-4816-ACCB-265224372BE4}" type="pres">
      <dgm:prSet presAssocID="{17E37052-C348-48D2-8046-57FD0C3DD0AD}" presName="parTxOnly" presStyleLbl="node1" presStyleIdx="0" presStyleCnt="6">
        <dgm:presLayoutVars>
          <dgm:chMax val="0"/>
          <dgm:chPref val="0"/>
          <dgm:bulletEnabled val="1"/>
        </dgm:presLayoutVars>
      </dgm:prSet>
      <dgm:spPr/>
      <dgm:t>
        <a:bodyPr/>
        <a:lstStyle/>
        <a:p>
          <a:endParaRPr lang="en-US"/>
        </a:p>
      </dgm:t>
    </dgm:pt>
    <dgm:pt modelId="{594BBEFF-FCCE-4EFC-969B-B27B4786CF2C}" type="pres">
      <dgm:prSet presAssocID="{6D3AC88C-204B-4918-A219-06B7E7A12CCD}" presName="parTxOnlySpace" presStyleCnt="0"/>
      <dgm:spPr/>
    </dgm:pt>
    <dgm:pt modelId="{E3F800AF-D291-409A-912F-9403C2232BF3}" type="pres">
      <dgm:prSet presAssocID="{F575CD1E-78E5-4B0C-A966-2895E6281084}" presName="parTxOnly" presStyleLbl="node1" presStyleIdx="1" presStyleCnt="6">
        <dgm:presLayoutVars>
          <dgm:chMax val="0"/>
          <dgm:chPref val="0"/>
          <dgm:bulletEnabled val="1"/>
        </dgm:presLayoutVars>
      </dgm:prSet>
      <dgm:spPr/>
      <dgm:t>
        <a:bodyPr/>
        <a:lstStyle/>
        <a:p>
          <a:endParaRPr lang="en-US"/>
        </a:p>
      </dgm:t>
    </dgm:pt>
    <dgm:pt modelId="{F83D379B-C84A-42C3-BD9D-DF12880AC759}" type="pres">
      <dgm:prSet presAssocID="{EDE75249-2F83-48C7-B099-CB266AABCA63}" presName="parTxOnlySpace" presStyleCnt="0"/>
      <dgm:spPr/>
    </dgm:pt>
    <dgm:pt modelId="{5C80DC59-99C2-4A8D-9629-E8C5B28EB2D3}" type="pres">
      <dgm:prSet presAssocID="{1778EF35-C67F-4989-B792-CF3FE0A3D131}" presName="parTxOnly" presStyleLbl="node1" presStyleIdx="2" presStyleCnt="6">
        <dgm:presLayoutVars>
          <dgm:chMax val="0"/>
          <dgm:chPref val="0"/>
          <dgm:bulletEnabled val="1"/>
        </dgm:presLayoutVars>
      </dgm:prSet>
      <dgm:spPr/>
      <dgm:t>
        <a:bodyPr/>
        <a:lstStyle/>
        <a:p>
          <a:endParaRPr lang="en-US"/>
        </a:p>
      </dgm:t>
    </dgm:pt>
    <dgm:pt modelId="{9899993B-34FE-4052-89B4-1B7529664237}" type="pres">
      <dgm:prSet presAssocID="{7806F221-0C37-4A4C-B795-42F4D80FBE69}" presName="parTxOnlySpace" presStyleCnt="0"/>
      <dgm:spPr/>
    </dgm:pt>
    <dgm:pt modelId="{59629CE2-2313-4751-938E-385A11D7B951}" type="pres">
      <dgm:prSet presAssocID="{ECA3B194-4CD9-426E-B043-B6107AC576C6}" presName="parTxOnly" presStyleLbl="node1" presStyleIdx="3" presStyleCnt="6">
        <dgm:presLayoutVars>
          <dgm:chMax val="0"/>
          <dgm:chPref val="0"/>
          <dgm:bulletEnabled val="1"/>
        </dgm:presLayoutVars>
      </dgm:prSet>
      <dgm:spPr/>
      <dgm:t>
        <a:bodyPr/>
        <a:lstStyle/>
        <a:p>
          <a:endParaRPr lang="en-US"/>
        </a:p>
      </dgm:t>
    </dgm:pt>
    <dgm:pt modelId="{06DA42A6-1917-45AC-A5AB-126C257217CD}" type="pres">
      <dgm:prSet presAssocID="{51D47F44-DE0C-47A3-9DF5-242F32CEE369}" presName="parTxOnlySpace" presStyleCnt="0"/>
      <dgm:spPr/>
    </dgm:pt>
    <dgm:pt modelId="{E9C05F7E-F4CD-4519-9C54-80F49940EB60}" type="pres">
      <dgm:prSet presAssocID="{CE0505A7-1CE0-4D77-BED9-1572D98B7D19}" presName="parTxOnly" presStyleLbl="node1" presStyleIdx="4" presStyleCnt="6">
        <dgm:presLayoutVars>
          <dgm:chMax val="0"/>
          <dgm:chPref val="0"/>
          <dgm:bulletEnabled val="1"/>
        </dgm:presLayoutVars>
      </dgm:prSet>
      <dgm:spPr/>
      <dgm:t>
        <a:bodyPr/>
        <a:lstStyle/>
        <a:p>
          <a:endParaRPr lang="en-US"/>
        </a:p>
      </dgm:t>
    </dgm:pt>
    <dgm:pt modelId="{9279CC95-DE49-4558-A413-3D84398BAE4D}" type="pres">
      <dgm:prSet presAssocID="{93D177ED-1F16-4E44-A52A-3567EA7C1664}" presName="parTxOnlySpace" presStyleCnt="0"/>
      <dgm:spPr/>
    </dgm:pt>
    <dgm:pt modelId="{21176002-D6CA-437F-BE20-4113BF046A1F}" type="pres">
      <dgm:prSet presAssocID="{C31EFD6E-CF07-4F4C-B704-76341E891EC4}" presName="parTxOnly" presStyleLbl="node1" presStyleIdx="5" presStyleCnt="6">
        <dgm:presLayoutVars>
          <dgm:chMax val="0"/>
          <dgm:chPref val="0"/>
          <dgm:bulletEnabled val="1"/>
        </dgm:presLayoutVars>
      </dgm:prSet>
      <dgm:spPr/>
      <dgm:t>
        <a:bodyPr/>
        <a:lstStyle/>
        <a:p>
          <a:endParaRPr lang="en-US"/>
        </a:p>
      </dgm:t>
    </dgm:pt>
  </dgm:ptLst>
  <dgm:cxnLst>
    <dgm:cxn modelId="{DF7E0FC0-09AA-46DB-B550-03501599F237}" type="presOf" srcId="{CE0505A7-1CE0-4D77-BED9-1572D98B7D19}" destId="{E9C05F7E-F4CD-4519-9C54-80F49940EB60}" srcOrd="0" destOrd="0" presId="urn:microsoft.com/office/officeart/2005/8/layout/chevron1"/>
    <dgm:cxn modelId="{09FCCFD2-B3B4-41A3-88C6-4B0D61ECA491}" srcId="{2232F565-3ADA-4776-A467-0C14FCA63AF2}" destId="{CE0505A7-1CE0-4D77-BED9-1572D98B7D19}" srcOrd="4" destOrd="0" parTransId="{6E745851-1B17-4852-BB63-083EEE441A97}" sibTransId="{93D177ED-1F16-4E44-A52A-3567EA7C1664}"/>
    <dgm:cxn modelId="{AA9D060E-1662-4554-8316-55997B28775F}" type="presOf" srcId="{ECA3B194-4CD9-426E-B043-B6107AC576C6}" destId="{59629CE2-2313-4751-938E-385A11D7B951}" srcOrd="0" destOrd="0" presId="urn:microsoft.com/office/officeart/2005/8/layout/chevron1"/>
    <dgm:cxn modelId="{2329119F-7BD8-4CBB-BEF7-7374375EA2E4}" srcId="{2232F565-3ADA-4776-A467-0C14FCA63AF2}" destId="{C31EFD6E-CF07-4F4C-B704-76341E891EC4}" srcOrd="5" destOrd="0" parTransId="{AA8D916F-516F-4ACF-A97A-55B68DB3EB9A}" sibTransId="{7E13D794-9499-46D1-93A1-BFE213FDF0D9}"/>
    <dgm:cxn modelId="{DB893A54-46ED-42FA-B122-0810074C228F}" type="presOf" srcId="{1778EF35-C67F-4989-B792-CF3FE0A3D131}" destId="{5C80DC59-99C2-4A8D-9629-E8C5B28EB2D3}" srcOrd="0" destOrd="0" presId="urn:microsoft.com/office/officeart/2005/8/layout/chevron1"/>
    <dgm:cxn modelId="{EA0115CA-C47F-4D20-9E62-D81554DDCCA6}" srcId="{2232F565-3ADA-4776-A467-0C14FCA63AF2}" destId="{ECA3B194-4CD9-426E-B043-B6107AC576C6}" srcOrd="3" destOrd="0" parTransId="{B6A35863-19AA-4C28-8BF6-73FD2156B965}" sibTransId="{51D47F44-DE0C-47A3-9DF5-242F32CEE369}"/>
    <dgm:cxn modelId="{65B44DA8-2F85-41C2-9653-A7B86271B8F2}" type="presOf" srcId="{17E37052-C348-48D2-8046-57FD0C3DD0AD}" destId="{E7BF5551-1BE7-4816-ACCB-265224372BE4}" srcOrd="0" destOrd="0" presId="urn:microsoft.com/office/officeart/2005/8/layout/chevron1"/>
    <dgm:cxn modelId="{1FC331B7-F1D8-46C3-A849-4FF9B3F117A4}" srcId="{2232F565-3ADA-4776-A467-0C14FCA63AF2}" destId="{1778EF35-C67F-4989-B792-CF3FE0A3D131}" srcOrd="2" destOrd="0" parTransId="{1A8DDCE3-D2D6-4D28-82E3-92313D397D5A}" sibTransId="{7806F221-0C37-4A4C-B795-42F4D80FBE69}"/>
    <dgm:cxn modelId="{B40E4B83-EB9B-4F88-81EE-DC35ACBCEE35}" srcId="{2232F565-3ADA-4776-A467-0C14FCA63AF2}" destId="{F575CD1E-78E5-4B0C-A966-2895E6281084}" srcOrd="1" destOrd="0" parTransId="{F0534386-F524-4FCF-A748-D52839608657}" sibTransId="{EDE75249-2F83-48C7-B099-CB266AABCA63}"/>
    <dgm:cxn modelId="{0E616A51-D9B5-4873-9C94-6078D944A7C2}" type="presOf" srcId="{F575CD1E-78E5-4B0C-A966-2895E6281084}" destId="{E3F800AF-D291-409A-912F-9403C2232BF3}" srcOrd="0" destOrd="0" presId="urn:microsoft.com/office/officeart/2005/8/layout/chevron1"/>
    <dgm:cxn modelId="{923AE7B0-2B5E-4548-9211-8FBC38955F1A}" type="presOf" srcId="{C31EFD6E-CF07-4F4C-B704-76341E891EC4}" destId="{21176002-D6CA-437F-BE20-4113BF046A1F}" srcOrd="0" destOrd="0" presId="urn:microsoft.com/office/officeart/2005/8/layout/chevron1"/>
    <dgm:cxn modelId="{CB7F9AD6-B186-4C03-B289-E59ED8B12878}" srcId="{2232F565-3ADA-4776-A467-0C14FCA63AF2}" destId="{17E37052-C348-48D2-8046-57FD0C3DD0AD}" srcOrd="0" destOrd="0" parTransId="{4DD8D831-A7A5-414F-B3F3-4B219BD7D551}" sibTransId="{6D3AC88C-204B-4918-A219-06B7E7A12CCD}"/>
    <dgm:cxn modelId="{D832586E-D77C-48D9-B4B5-45D244E406B8}" type="presOf" srcId="{2232F565-3ADA-4776-A467-0C14FCA63AF2}" destId="{4A2AF766-2C17-469F-846A-6D10B38640EE}" srcOrd="0" destOrd="0" presId="urn:microsoft.com/office/officeart/2005/8/layout/chevron1"/>
    <dgm:cxn modelId="{5C232CA8-CD45-4E3C-B2C3-E84CDF7D1259}" type="presParOf" srcId="{4A2AF766-2C17-469F-846A-6D10B38640EE}" destId="{E7BF5551-1BE7-4816-ACCB-265224372BE4}" srcOrd="0" destOrd="0" presId="urn:microsoft.com/office/officeart/2005/8/layout/chevron1"/>
    <dgm:cxn modelId="{71CCAF6E-B57C-4358-987D-4193F385FCEA}" type="presParOf" srcId="{4A2AF766-2C17-469F-846A-6D10B38640EE}" destId="{594BBEFF-FCCE-4EFC-969B-B27B4786CF2C}" srcOrd="1" destOrd="0" presId="urn:microsoft.com/office/officeart/2005/8/layout/chevron1"/>
    <dgm:cxn modelId="{56EF6802-06A6-4950-ACD9-266692BB7DD9}" type="presParOf" srcId="{4A2AF766-2C17-469F-846A-6D10B38640EE}" destId="{E3F800AF-D291-409A-912F-9403C2232BF3}" srcOrd="2" destOrd="0" presId="urn:microsoft.com/office/officeart/2005/8/layout/chevron1"/>
    <dgm:cxn modelId="{FCF970F2-9799-441C-AD7A-BF9DC1D1EF6D}" type="presParOf" srcId="{4A2AF766-2C17-469F-846A-6D10B38640EE}" destId="{F83D379B-C84A-42C3-BD9D-DF12880AC759}" srcOrd="3" destOrd="0" presId="urn:microsoft.com/office/officeart/2005/8/layout/chevron1"/>
    <dgm:cxn modelId="{603FF640-7BEE-4231-A248-97E00A7E2CBA}" type="presParOf" srcId="{4A2AF766-2C17-469F-846A-6D10B38640EE}" destId="{5C80DC59-99C2-4A8D-9629-E8C5B28EB2D3}" srcOrd="4" destOrd="0" presId="urn:microsoft.com/office/officeart/2005/8/layout/chevron1"/>
    <dgm:cxn modelId="{D767FAB0-865B-4409-909A-47BAD0A7E2A4}" type="presParOf" srcId="{4A2AF766-2C17-469F-846A-6D10B38640EE}" destId="{9899993B-34FE-4052-89B4-1B7529664237}" srcOrd="5" destOrd="0" presId="urn:microsoft.com/office/officeart/2005/8/layout/chevron1"/>
    <dgm:cxn modelId="{C6169699-4611-4547-9DC5-3BB844BFF4BA}" type="presParOf" srcId="{4A2AF766-2C17-469F-846A-6D10B38640EE}" destId="{59629CE2-2313-4751-938E-385A11D7B951}" srcOrd="6" destOrd="0" presId="urn:microsoft.com/office/officeart/2005/8/layout/chevron1"/>
    <dgm:cxn modelId="{0015D6D7-5111-4A80-8742-0A17507C4FE3}" type="presParOf" srcId="{4A2AF766-2C17-469F-846A-6D10B38640EE}" destId="{06DA42A6-1917-45AC-A5AB-126C257217CD}" srcOrd="7" destOrd="0" presId="urn:microsoft.com/office/officeart/2005/8/layout/chevron1"/>
    <dgm:cxn modelId="{D50D8210-E3B9-4FA1-8CC5-EADE99D89061}" type="presParOf" srcId="{4A2AF766-2C17-469F-846A-6D10B38640EE}" destId="{E9C05F7E-F4CD-4519-9C54-80F49940EB60}" srcOrd="8" destOrd="0" presId="urn:microsoft.com/office/officeart/2005/8/layout/chevron1"/>
    <dgm:cxn modelId="{10FC3CB5-2426-4946-B210-000258636699}" type="presParOf" srcId="{4A2AF766-2C17-469F-846A-6D10B38640EE}" destId="{9279CC95-DE49-4558-A413-3D84398BAE4D}" srcOrd="9" destOrd="0" presId="urn:microsoft.com/office/officeart/2005/8/layout/chevron1"/>
    <dgm:cxn modelId="{9AB9B51B-091C-4B5B-971D-14E2A70629FF}" type="presParOf" srcId="{4A2AF766-2C17-469F-846A-6D10B38640EE}" destId="{21176002-D6CA-437F-BE20-4113BF046A1F}"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E4E4DF-008A-7E46-B069-DAE262E14088}"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C4C0B645-3BEA-E546-B110-49DC79E3C9B8}">
      <dgm:prSet custT="1"/>
      <dgm:spPr>
        <a:ln w="38100">
          <a:solidFill>
            <a:schemeClr val="accent1"/>
          </a:solidFill>
        </a:ln>
      </dgm:spPr>
      <dgm:t>
        <a:bodyPr/>
        <a:lstStyle/>
        <a:p>
          <a:r>
            <a:rPr lang="en-US" sz="3200" b="1"/>
            <a:t>Employer Initiated</a:t>
          </a:r>
          <a:endParaRPr lang="en-US" sz="3200" b="1" dirty="0"/>
        </a:p>
      </dgm:t>
    </dgm:pt>
    <dgm:pt modelId="{DF405640-618A-3740-A577-F6A648836F2B}" type="parTrans" cxnId="{9524BE04-A59E-A441-AB0A-1369FB3F550E}">
      <dgm:prSet/>
      <dgm:spPr/>
      <dgm:t>
        <a:bodyPr/>
        <a:lstStyle/>
        <a:p>
          <a:endParaRPr lang="en-US"/>
        </a:p>
      </dgm:t>
    </dgm:pt>
    <dgm:pt modelId="{061CB408-8A33-534A-ABD7-871E6C676E9D}" type="sibTrans" cxnId="{9524BE04-A59E-A441-AB0A-1369FB3F550E}">
      <dgm:prSet/>
      <dgm:spPr/>
      <dgm:t>
        <a:bodyPr/>
        <a:lstStyle/>
        <a:p>
          <a:endParaRPr lang="en-US"/>
        </a:p>
      </dgm:t>
    </dgm:pt>
    <dgm:pt modelId="{3686F4AD-3B5E-594E-8188-D410A11C56D6}">
      <dgm:prSet custT="1"/>
      <dgm:spPr>
        <a:ln w="38100">
          <a:solidFill>
            <a:schemeClr val="accent1"/>
          </a:solidFill>
        </a:ln>
      </dgm:spPr>
      <dgm:t>
        <a:bodyPr/>
        <a:lstStyle/>
        <a:p>
          <a:r>
            <a:rPr lang="en-US" sz="2000" dirty="0"/>
            <a:t>Employer contracts with an approved 3</a:t>
          </a:r>
          <a:r>
            <a:rPr lang="en-US" sz="2000" baseline="30000" dirty="0"/>
            <a:t>rd</a:t>
          </a:r>
          <a:r>
            <a:rPr lang="en-US" sz="2000" dirty="0"/>
            <a:t> party vaccinator</a:t>
          </a:r>
        </a:p>
      </dgm:t>
    </dgm:pt>
    <dgm:pt modelId="{FAD57384-F7A6-1A4B-A7A0-0E03C827BB2A}" type="parTrans" cxnId="{02CD6B3A-B269-9344-A16D-2A2E9CA21458}">
      <dgm:prSet/>
      <dgm:spPr/>
      <dgm:t>
        <a:bodyPr/>
        <a:lstStyle/>
        <a:p>
          <a:endParaRPr lang="en-US"/>
        </a:p>
      </dgm:t>
    </dgm:pt>
    <dgm:pt modelId="{A7D45E17-E274-8749-A7A6-C8E94E1A689D}" type="sibTrans" cxnId="{02CD6B3A-B269-9344-A16D-2A2E9CA21458}">
      <dgm:prSet/>
      <dgm:spPr/>
      <dgm:t>
        <a:bodyPr/>
        <a:lstStyle/>
        <a:p>
          <a:endParaRPr lang="en-US"/>
        </a:p>
      </dgm:t>
    </dgm:pt>
    <dgm:pt modelId="{8CAA6285-B215-AB41-975D-F9C201D32879}">
      <dgm:prSet custT="1"/>
      <dgm:spPr>
        <a:ln w="38100">
          <a:solidFill>
            <a:schemeClr val="accent1"/>
          </a:solidFill>
        </a:ln>
      </dgm:spPr>
      <dgm:t>
        <a:bodyPr/>
        <a:lstStyle/>
        <a:p>
          <a:r>
            <a:rPr lang="en-US" sz="2000" dirty="0"/>
            <a:t>Vaccinator schedules vaccinations with employees</a:t>
          </a:r>
        </a:p>
      </dgm:t>
    </dgm:pt>
    <dgm:pt modelId="{CBA7E0F9-D798-AC40-9910-3C154232751C}" type="parTrans" cxnId="{E285C5D0-922C-C549-9373-29A5AF7BADD3}">
      <dgm:prSet/>
      <dgm:spPr/>
      <dgm:t>
        <a:bodyPr/>
        <a:lstStyle/>
        <a:p>
          <a:endParaRPr lang="en-US"/>
        </a:p>
      </dgm:t>
    </dgm:pt>
    <dgm:pt modelId="{DFD9E612-BB89-0244-B796-64BA5727227F}" type="sibTrans" cxnId="{E285C5D0-922C-C549-9373-29A5AF7BADD3}">
      <dgm:prSet/>
      <dgm:spPr/>
      <dgm:t>
        <a:bodyPr/>
        <a:lstStyle/>
        <a:p>
          <a:endParaRPr lang="en-US"/>
        </a:p>
      </dgm:t>
    </dgm:pt>
    <dgm:pt modelId="{C8FF58F4-A028-2948-940F-7DAF565B6CB3}">
      <dgm:prSet custT="1"/>
      <dgm:spPr>
        <a:ln w="38100">
          <a:solidFill>
            <a:schemeClr val="accent1"/>
          </a:solidFill>
        </a:ln>
      </dgm:spPr>
      <dgm:t>
        <a:bodyPr/>
        <a:lstStyle/>
        <a:p>
          <a:r>
            <a:rPr lang="en-US" sz="2800" dirty="0"/>
            <a:t>Employees receive vaccination</a:t>
          </a:r>
        </a:p>
      </dgm:t>
    </dgm:pt>
    <dgm:pt modelId="{D96A7AA7-DC75-DA4A-9950-231FBB1A81B9}" type="parTrans" cxnId="{BF7FB85E-F3FC-FC40-BB38-FADACA3C00E8}">
      <dgm:prSet/>
      <dgm:spPr/>
      <dgm:t>
        <a:bodyPr/>
        <a:lstStyle/>
        <a:p>
          <a:endParaRPr lang="en-US"/>
        </a:p>
      </dgm:t>
    </dgm:pt>
    <dgm:pt modelId="{10C5646A-AE57-C84B-A36B-2A1D2A2900A5}" type="sibTrans" cxnId="{BF7FB85E-F3FC-FC40-BB38-FADACA3C00E8}">
      <dgm:prSet/>
      <dgm:spPr/>
      <dgm:t>
        <a:bodyPr/>
        <a:lstStyle/>
        <a:p>
          <a:endParaRPr lang="en-US"/>
        </a:p>
      </dgm:t>
    </dgm:pt>
    <dgm:pt modelId="{558CC844-3014-434F-9038-5F2CE1AEC164}">
      <dgm:prSet custT="1"/>
      <dgm:spPr>
        <a:gradFill rotWithShape="0">
          <a:gsLst>
            <a:gs pos="0">
              <a:schemeClr val="accent1">
                <a:lumMod val="60000"/>
                <a:lumOff val="40000"/>
              </a:schemeClr>
            </a:gs>
            <a:gs pos="50000">
              <a:schemeClr val="accent1"/>
            </a:gs>
            <a:gs pos="100000">
              <a:schemeClr val="accent1">
                <a:lumMod val="75000"/>
              </a:schemeClr>
            </a:gs>
          </a:gsLst>
          <a:lin ang="5400000" scaled="0"/>
        </a:gradFill>
        <a:ln w="38100">
          <a:noFill/>
        </a:ln>
      </dgm:spPr>
      <dgm:t>
        <a:bodyPr lIns="2103120"/>
        <a:lstStyle/>
        <a:p>
          <a:pPr algn="ctr"/>
          <a:r>
            <a:rPr lang="en-US" sz="2800" b="1" dirty="0">
              <a:solidFill>
                <a:schemeClr val="bg1"/>
              </a:solidFill>
            </a:rPr>
            <a:t>Employees are protected</a:t>
          </a:r>
        </a:p>
      </dgm:t>
    </dgm:pt>
    <dgm:pt modelId="{D36E68B1-F2D2-7347-8F1D-276072A40028}" type="parTrans" cxnId="{45F8ED72-7398-B64A-99AC-4E6F761CBC87}">
      <dgm:prSet/>
      <dgm:spPr/>
      <dgm:t>
        <a:bodyPr/>
        <a:lstStyle/>
        <a:p>
          <a:endParaRPr lang="en-US"/>
        </a:p>
      </dgm:t>
    </dgm:pt>
    <dgm:pt modelId="{AD9F7DD3-C2D9-4C45-A5F3-B32C42445291}" type="sibTrans" cxnId="{45F8ED72-7398-B64A-99AC-4E6F761CBC87}">
      <dgm:prSet/>
      <dgm:spPr/>
      <dgm:t>
        <a:bodyPr/>
        <a:lstStyle/>
        <a:p>
          <a:endParaRPr lang="en-US"/>
        </a:p>
      </dgm:t>
    </dgm:pt>
    <dgm:pt modelId="{43C44CE1-87F2-554A-9A84-3738A6E67CC9}" type="pres">
      <dgm:prSet presAssocID="{E4E4E4DF-008A-7E46-B069-DAE262E14088}" presName="diagram" presStyleCnt="0">
        <dgm:presLayoutVars>
          <dgm:dir/>
          <dgm:resizeHandles val="exact"/>
        </dgm:presLayoutVars>
      </dgm:prSet>
      <dgm:spPr/>
      <dgm:t>
        <a:bodyPr/>
        <a:lstStyle/>
        <a:p>
          <a:endParaRPr lang="en-US"/>
        </a:p>
      </dgm:t>
    </dgm:pt>
    <dgm:pt modelId="{DC6DE3EC-00D4-084D-BC22-0ED1576332A3}" type="pres">
      <dgm:prSet presAssocID="{C4C0B645-3BEA-E546-B110-49DC79E3C9B8}" presName="node" presStyleLbl="node1" presStyleIdx="0" presStyleCnt="5" custScaleX="106421" custScaleY="119621">
        <dgm:presLayoutVars>
          <dgm:bulletEnabled val="1"/>
        </dgm:presLayoutVars>
      </dgm:prSet>
      <dgm:spPr/>
      <dgm:t>
        <a:bodyPr/>
        <a:lstStyle/>
        <a:p>
          <a:endParaRPr lang="en-US"/>
        </a:p>
      </dgm:t>
    </dgm:pt>
    <dgm:pt modelId="{DED8D48F-DB3E-5C49-B14C-767CD323E497}" type="pres">
      <dgm:prSet presAssocID="{061CB408-8A33-534A-ABD7-871E6C676E9D}" presName="sibTrans" presStyleLbl="sibTrans2D1" presStyleIdx="0" presStyleCnt="4"/>
      <dgm:spPr/>
      <dgm:t>
        <a:bodyPr/>
        <a:lstStyle/>
        <a:p>
          <a:endParaRPr lang="en-US"/>
        </a:p>
      </dgm:t>
    </dgm:pt>
    <dgm:pt modelId="{7977F5D0-D9B4-D84C-910E-6F0B3BF83FA8}" type="pres">
      <dgm:prSet presAssocID="{061CB408-8A33-534A-ABD7-871E6C676E9D}" presName="connectorText" presStyleLbl="sibTrans2D1" presStyleIdx="0" presStyleCnt="4"/>
      <dgm:spPr/>
      <dgm:t>
        <a:bodyPr/>
        <a:lstStyle/>
        <a:p>
          <a:endParaRPr lang="en-US"/>
        </a:p>
      </dgm:t>
    </dgm:pt>
    <dgm:pt modelId="{627163B4-FD39-344E-B943-5B23C5FADF69}" type="pres">
      <dgm:prSet presAssocID="{3686F4AD-3B5E-594E-8188-D410A11C56D6}" presName="node" presStyleLbl="node1" presStyleIdx="1" presStyleCnt="5" custScaleX="106421" custScaleY="119621">
        <dgm:presLayoutVars>
          <dgm:bulletEnabled val="1"/>
        </dgm:presLayoutVars>
      </dgm:prSet>
      <dgm:spPr/>
      <dgm:t>
        <a:bodyPr/>
        <a:lstStyle/>
        <a:p>
          <a:endParaRPr lang="en-US"/>
        </a:p>
      </dgm:t>
    </dgm:pt>
    <dgm:pt modelId="{85FE717D-8C20-2E40-BEFF-C1D6AF6C0FD7}" type="pres">
      <dgm:prSet presAssocID="{A7D45E17-E274-8749-A7A6-C8E94E1A689D}" presName="sibTrans" presStyleLbl="sibTrans2D1" presStyleIdx="1" presStyleCnt="4"/>
      <dgm:spPr/>
      <dgm:t>
        <a:bodyPr/>
        <a:lstStyle/>
        <a:p>
          <a:endParaRPr lang="en-US"/>
        </a:p>
      </dgm:t>
    </dgm:pt>
    <dgm:pt modelId="{500A4319-C3FF-A649-85B1-681C2AB11FAD}" type="pres">
      <dgm:prSet presAssocID="{A7D45E17-E274-8749-A7A6-C8E94E1A689D}" presName="connectorText" presStyleLbl="sibTrans2D1" presStyleIdx="1" presStyleCnt="4"/>
      <dgm:spPr/>
      <dgm:t>
        <a:bodyPr/>
        <a:lstStyle/>
        <a:p>
          <a:endParaRPr lang="en-US"/>
        </a:p>
      </dgm:t>
    </dgm:pt>
    <dgm:pt modelId="{B31338F9-ACA9-9D48-B3BC-07415975BDD9}" type="pres">
      <dgm:prSet presAssocID="{8CAA6285-B215-AB41-975D-F9C201D32879}" presName="node" presStyleLbl="node1" presStyleIdx="2" presStyleCnt="5" custScaleX="106421" custScaleY="119621">
        <dgm:presLayoutVars>
          <dgm:bulletEnabled val="1"/>
        </dgm:presLayoutVars>
      </dgm:prSet>
      <dgm:spPr/>
      <dgm:t>
        <a:bodyPr/>
        <a:lstStyle/>
        <a:p>
          <a:endParaRPr lang="en-US"/>
        </a:p>
      </dgm:t>
    </dgm:pt>
    <dgm:pt modelId="{F253B6D1-CA9C-174D-A26B-C913F8A07524}" type="pres">
      <dgm:prSet presAssocID="{DFD9E612-BB89-0244-B796-64BA5727227F}" presName="sibTrans" presStyleLbl="sibTrans2D1" presStyleIdx="2" presStyleCnt="4"/>
      <dgm:spPr/>
      <dgm:t>
        <a:bodyPr/>
        <a:lstStyle/>
        <a:p>
          <a:endParaRPr lang="en-US"/>
        </a:p>
      </dgm:t>
    </dgm:pt>
    <dgm:pt modelId="{B68A7587-C093-E047-8AC5-E14EC28930F9}" type="pres">
      <dgm:prSet presAssocID="{DFD9E612-BB89-0244-B796-64BA5727227F}" presName="connectorText" presStyleLbl="sibTrans2D1" presStyleIdx="2" presStyleCnt="4"/>
      <dgm:spPr/>
      <dgm:t>
        <a:bodyPr/>
        <a:lstStyle/>
        <a:p>
          <a:endParaRPr lang="en-US"/>
        </a:p>
      </dgm:t>
    </dgm:pt>
    <dgm:pt modelId="{9D185F90-7C90-3D4C-9151-14B1BC60CA0E}" type="pres">
      <dgm:prSet presAssocID="{C8FF58F4-A028-2948-940F-7DAF565B6CB3}" presName="node" presStyleLbl="node1" presStyleIdx="3" presStyleCnt="5" custScaleX="106421" custScaleY="119621" custLinFactNeighborX="2061" custLinFactNeighborY="-16525">
        <dgm:presLayoutVars>
          <dgm:bulletEnabled val="1"/>
        </dgm:presLayoutVars>
      </dgm:prSet>
      <dgm:spPr/>
      <dgm:t>
        <a:bodyPr/>
        <a:lstStyle/>
        <a:p>
          <a:endParaRPr lang="en-US"/>
        </a:p>
      </dgm:t>
    </dgm:pt>
    <dgm:pt modelId="{7851B217-828A-CA4C-B67B-AA012875234C}" type="pres">
      <dgm:prSet presAssocID="{10C5646A-AE57-C84B-A36B-2A1D2A2900A5}" presName="sibTrans" presStyleLbl="sibTrans2D1" presStyleIdx="3" presStyleCnt="4"/>
      <dgm:spPr/>
      <dgm:t>
        <a:bodyPr/>
        <a:lstStyle/>
        <a:p>
          <a:endParaRPr lang="en-US"/>
        </a:p>
      </dgm:t>
    </dgm:pt>
    <dgm:pt modelId="{E93B17EA-B63A-534F-9536-6604E4F70363}" type="pres">
      <dgm:prSet presAssocID="{10C5646A-AE57-C84B-A36B-2A1D2A2900A5}" presName="connectorText" presStyleLbl="sibTrans2D1" presStyleIdx="3" presStyleCnt="4"/>
      <dgm:spPr/>
      <dgm:t>
        <a:bodyPr/>
        <a:lstStyle/>
        <a:p>
          <a:endParaRPr lang="en-US"/>
        </a:p>
      </dgm:t>
    </dgm:pt>
    <dgm:pt modelId="{A18C7311-C1F1-6F43-867E-E283BA7732F3}" type="pres">
      <dgm:prSet presAssocID="{558CC844-3014-434F-9038-5F2CE1AEC164}" presName="node" presStyleLbl="node1" presStyleIdx="4" presStyleCnt="5" custScaleX="244088" custScaleY="150633" custLinFactNeighborX="-10369" custLinFactNeighborY="-15939">
        <dgm:presLayoutVars>
          <dgm:bulletEnabled val="1"/>
        </dgm:presLayoutVars>
      </dgm:prSet>
      <dgm:spPr/>
      <dgm:t>
        <a:bodyPr/>
        <a:lstStyle/>
        <a:p>
          <a:endParaRPr lang="en-US"/>
        </a:p>
      </dgm:t>
    </dgm:pt>
  </dgm:ptLst>
  <dgm:cxnLst>
    <dgm:cxn modelId="{E285C5D0-922C-C549-9373-29A5AF7BADD3}" srcId="{E4E4E4DF-008A-7E46-B069-DAE262E14088}" destId="{8CAA6285-B215-AB41-975D-F9C201D32879}" srcOrd="2" destOrd="0" parTransId="{CBA7E0F9-D798-AC40-9910-3C154232751C}" sibTransId="{DFD9E612-BB89-0244-B796-64BA5727227F}"/>
    <dgm:cxn modelId="{02CD6B3A-B269-9344-A16D-2A2E9CA21458}" srcId="{E4E4E4DF-008A-7E46-B069-DAE262E14088}" destId="{3686F4AD-3B5E-594E-8188-D410A11C56D6}" srcOrd="1" destOrd="0" parTransId="{FAD57384-F7A6-1A4B-A7A0-0E03C827BB2A}" sibTransId="{A7D45E17-E274-8749-A7A6-C8E94E1A689D}"/>
    <dgm:cxn modelId="{32D6999D-02AF-0B4A-929E-1E75413D604C}" type="presOf" srcId="{A7D45E17-E274-8749-A7A6-C8E94E1A689D}" destId="{500A4319-C3FF-A649-85B1-681C2AB11FAD}" srcOrd="1" destOrd="0" presId="urn:microsoft.com/office/officeart/2005/8/layout/process5"/>
    <dgm:cxn modelId="{20E1FBD0-83F9-4341-B4AE-AFF27479833D}" type="presOf" srcId="{E4E4E4DF-008A-7E46-B069-DAE262E14088}" destId="{43C44CE1-87F2-554A-9A84-3738A6E67CC9}" srcOrd="0" destOrd="0" presId="urn:microsoft.com/office/officeart/2005/8/layout/process5"/>
    <dgm:cxn modelId="{B15D15C4-0D81-014C-BA80-D80C4D24DF2F}" type="presOf" srcId="{3686F4AD-3B5E-594E-8188-D410A11C56D6}" destId="{627163B4-FD39-344E-B943-5B23C5FADF69}" srcOrd="0" destOrd="0" presId="urn:microsoft.com/office/officeart/2005/8/layout/process5"/>
    <dgm:cxn modelId="{16C0E9BE-D782-6B4C-8321-C25CD4B259E0}" type="presOf" srcId="{DFD9E612-BB89-0244-B796-64BA5727227F}" destId="{B68A7587-C093-E047-8AC5-E14EC28930F9}" srcOrd="1" destOrd="0" presId="urn:microsoft.com/office/officeart/2005/8/layout/process5"/>
    <dgm:cxn modelId="{74890EFB-05CC-1E4D-B7C2-64893EE41F9C}" type="presOf" srcId="{061CB408-8A33-534A-ABD7-871E6C676E9D}" destId="{DED8D48F-DB3E-5C49-B14C-767CD323E497}" srcOrd="0" destOrd="0" presId="urn:microsoft.com/office/officeart/2005/8/layout/process5"/>
    <dgm:cxn modelId="{B5AEC6B0-E88F-8447-BCAD-ABC0B3599AAE}" type="presOf" srcId="{C8FF58F4-A028-2948-940F-7DAF565B6CB3}" destId="{9D185F90-7C90-3D4C-9151-14B1BC60CA0E}" srcOrd="0" destOrd="0" presId="urn:microsoft.com/office/officeart/2005/8/layout/process5"/>
    <dgm:cxn modelId="{C50E57D0-21B8-C949-9DB4-6D9A92D0EE0C}" type="presOf" srcId="{061CB408-8A33-534A-ABD7-871E6C676E9D}" destId="{7977F5D0-D9B4-D84C-910E-6F0B3BF83FA8}" srcOrd="1" destOrd="0" presId="urn:microsoft.com/office/officeart/2005/8/layout/process5"/>
    <dgm:cxn modelId="{10826B0F-7AEB-B049-8259-0C413CBBFEED}" type="presOf" srcId="{10C5646A-AE57-C84B-A36B-2A1D2A2900A5}" destId="{E93B17EA-B63A-534F-9536-6604E4F70363}" srcOrd="1" destOrd="0" presId="urn:microsoft.com/office/officeart/2005/8/layout/process5"/>
    <dgm:cxn modelId="{82105C14-17F7-2E42-B2D1-1615AC5B0C8C}" type="presOf" srcId="{DFD9E612-BB89-0244-B796-64BA5727227F}" destId="{F253B6D1-CA9C-174D-A26B-C913F8A07524}" srcOrd="0" destOrd="0" presId="urn:microsoft.com/office/officeart/2005/8/layout/process5"/>
    <dgm:cxn modelId="{1EFAF792-D7F2-DC48-85EA-445C6A44263B}" type="presOf" srcId="{8CAA6285-B215-AB41-975D-F9C201D32879}" destId="{B31338F9-ACA9-9D48-B3BC-07415975BDD9}" srcOrd="0" destOrd="0" presId="urn:microsoft.com/office/officeart/2005/8/layout/process5"/>
    <dgm:cxn modelId="{3E17975C-A844-D34B-9278-789739E31245}" type="presOf" srcId="{A7D45E17-E274-8749-A7A6-C8E94E1A689D}" destId="{85FE717D-8C20-2E40-BEFF-C1D6AF6C0FD7}" srcOrd="0" destOrd="0" presId="urn:microsoft.com/office/officeart/2005/8/layout/process5"/>
    <dgm:cxn modelId="{F0502017-A83B-F04B-853C-1D670E25739F}" type="presOf" srcId="{558CC844-3014-434F-9038-5F2CE1AEC164}" destId="{A18C7311-C1F1-6F43-867E-E283BA7732F3}" srcOrd="0" destOrd="0" presId="urn:microsoft.com/office/officeart/2005/8/layout/process5"/>
    <dgm:cxn modelId="{45F8ED72-7398-B64A-99AC-4E6F761CBC87}" srcId="{E4E4E4DF-008A-7E46-B069-DAE262E14088}" destId="{558CC844-3014-434F-9038-5F2CE1AEC164}" srcOrd="4" destOrd="0" parTransId="{D36E68B1-F2D2-7347-8F1D-276072A40028}" sibTransId="{AD9F7DD3-C2D9-4C45-A5F3-B32C42445291}"/>
    <dgm:cxn modelId="{9524BE04-A59E-A441-AB0A-1369FB3F550E}" srcId="{E4E4E4DF-008A-7E46-B069-DAE262E14088}" destId="{C4C0B645-3BEA-E546-B110-49DC79E3C9B8}" srcOrd="0" destOrd="0" parTransId="{DF405640-618A-3740-A577-F6A648836F2B}" sibTransId="{061CB408-8A33-534A-ABD7-871E6C676E9D}"/>
    <dgm:cxn modelId="{BF7FB85E-F3FC-FC40-BB38-FADACA3C00E8}" srcId="{E4E4E4DF-008A-7E46-B069-DAE262E14088}" destId="{C8FF58F4-A028-2948-940F-7DAF565B6CB3}" srcOrd="3" destOrd="0" parTransId="{D96A7AA7-DC75-DA4A-9950-231FBB1A81B9}" sibTransId="{10C5646A-AE57-C84B-A36B-2A1D2A2900A5}"/>
    <dgm:cxn modelId="{D379C585-DF6E-1044-B33A-C9D0E2D9802D}" type="presOf" srcId="{10C5646A-AE57-C84B-A36B-2A1D2A2900A5}" destId="{7851B217-828A-CA4C-B67B-AA012875234C}" srcOrd="0" destOrd="0" presId="urn:microsoft.com/office/officeart/2005/8/layout/process5"/>
    <dgm:cxn modelId="{D2408460-3B5B-374D-8CD1-227F197B7C0F}" type="presOf" srcId="{C4C0B645-3BEA-E546-B110-49DC79E3C9B8}" destId="{DC6DE3EC-00D4-084D-BC22-0ED1576332A3}" srcOrd="0" destOrd="0" presId="urn:microsoft.com/office/officeart/2005/8/layout/process5"/>
    <dgm:cxn modelId="{D673A59B-6070-8F4F-BA0B-C532A119E586}" type="presParOf" srcId="{43C44CE1-87F2-554A-9A84-3738A6E67CC9}" destId="{DC6DE3EC-00D4-084D-BC22-0ED1576332A3}" srcOrd="0" destOrd="0" presId="urn:microsoft.com/office/officeart/2005/8/layout/process5"/>
    <dgm:cxn modelId="{DFEB1E39-759A-FF40-8984-C32E1412BA38}" type="presParOf" srcId="{43C44CE1-87F2-554A-9A84-3738A6E67CC9}" destId="{DED8D48F-DB3E-5C49-B14C-767CD323E497}" srcOrd="1" destOrd="0" presId="urn:microsoft.com/office/officeart/2005/8/layout/process5"/>
    <dgm:cxn modelId="{57D4A84D-4E3B-B544-A69E-E7A9AFC77F9C}" type="presParOf" srcId="{DED8D48F-DB3E-5C49-B14C-767CD323E497}" destId="{7977F5D0-D9B4-D84C-910E-6F0B3BF83FA8}" srcOrd="0" destOrd="0" presId="urn:microsoft.com/office/officeart/2005/8/layout/process5"/>
    <dgm:cxn modelId="{ABFF5E68-8BCD-9E44-BC47-E10DC9CF24B7}" type="presParOf" srcId="{43C44CE1-87F2-554A-9A84-3738A6E67CC9}" destId="{627163B4-FD39-344E-B943-5B23C5FADF69}" srcOrd="2" destOrd="0" presId="urn:microsoft.com/office/officeart/2005/8/layout/process5"/>
    <dgm:cxn modelId="{B7DAC88E-D9D2-1143-BF19-7E4ED000868C}" type="presParOf" srcId="{43C44CE1-87F2-554A-9A84-3738A6E67CC9}" destId="{85FE717D-8C20-2E40-BEFF-C1D6AF6C0FD7}" srcOrd="3" destOrd="0" presId="urn:microsoft.com/office/officeart/2005/8/layout/process5"/>
    <dgm:cxn modelId="{5C0F07AB-FBCE-F54B-9443-3FFBC31F6B67}" type="presParOf" srcId="{85FE717D-8C20-2E40-BEFF-C1D6AF6C0FD7}" destId="{500A4319-C3FF-A649-85B1-681C2AB11FAD}" srcOrd="0" destOrd="0" presId="urn:microsoft.com/office/officeart/2005/8/layout/process5"/>
    <dgm:cxn modelId="{63AC4FC7-D7EC-4044-895D-1F48363E9718}" type="presParOf" srcId="{43C44CE1-87F2-554A-9A84-3738A6E67CC9}" destId="{B31338F9-ACA9-9D48-B3BC-07415975BDD9}" srcOrd="4" destOrd="0" presId="urn:microsoft.com/office/officeart/2005/8/layout/process5"/>
    <dgm:cxn modelId="{29D5662C-C082-D946-AC87-68B6F398B59F}" type="presParOf" srcId="{43C44CE1-87F2-554A-9A84-3738A6E67CC9}" destId="{F253B6D1-CA9C-174D-A26B-C913F8A07524}" srcOrd="5" destOrd="0" presId="urn:microsoft.com/office/officeart/2005/8/layout/process5"/>
    <dgm:cxn modelId="{BE42A55A-9F39-204B-A520-26AFA6FF9CA2}" type="presParOf" srcId="{F253B6D1-CA9C-174D-A26B-C913F8A07524}" destId="{B68A7587-C093-E047-8AC5-E14EC28930F9}" srcOrd="0" destOrd="0" presId="urn:microsoft.com/office/officeart/2005/8/layout/process5"/>
    <dgm:cxn modelId="{90F860E8-2563-4540-BCDE-97CC7AFCB71C}" type="presParOf" srcId="{43C44CE1-87F2-554A-9A84-3738A6E67CC9}" destId="{9D185F90-7C90-3D4C-9151-14B1BC60CA0E}" srcOrd="6" destOrd="0" presId="urn:microsoft.com/office/officeart/2005/8/layout/process5"/>
    <dgm:cxn modelId="{C8DB6DB6-B2E0-4C49-9733-206D6F5E59D9}" type="presParOf" srcId="{43C44CE1-87F2-554A-9A84-3738A6E67CC9}" destId="{7851B217-828A-CA4C-B67B-AA012875234C}" srcOrd="7" destOrd="0" presId="urn:microsoft.com/office/officeart/2005/8/layout/process5"/>
    <dgm:cxn modelId="{71813595-0EA7-2C46-B15E-63E2FC5ACD3C}" type="presParOf" srcId="{7851B217-828A-CA4C-B67B-AA012875234C}" destId="{E93B17EA-B63A-534F-9536-6604E4F70363}" srcOrd="0" destOrd="0" presId="urn:microsoft.com/office/officeart/2005/8/layout/process5"/>
    <dgm:cxn modelId="{477475EB-4938-B740-95C5-6FB128048DD2}" type="presParOf" srcId="{43C44CE1-87F2-554A-9A84-3738A6E67CC9}" destId="{A18C7311-C1F1-6F43-867E-E283BA7732F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E4E4DF-008A-7E46-B069-DAE262E14088}"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C4C0B645-3BEA-E546-B110-49DC79E3C9B8}">
      <dgm:prSet custT="1"/>
      <dgm:spPr>
        <a:ln w="38100">
          <a:solidFill>
            <a:schemeClr val="accent2"/>
          </a:solidFill>
        </a:ln>
      </dgm:spPr>
      <dgm:t>
        <a:bodyPr/>
        <a:lstStyle/>
        <a:p>
          <a:r>
            <a:rPr lang="en-US" sz="3200" b="1" dirty="0"/>
            <a:t>Individual Initiated</a:t>
          </a:r>
        </a:p>
      </dgm:t>
    </dgm:pt>
    <dgm:pt modelId="{DF405640-618A-3740-A577-F6A648836F2B}" type="parTrans" cxnId="{9524BE04-A59E-A441-AB0A-1369FB3F550E}">
      <dgm:prSet/>
      <dgm:spPr/>
      <dgm:t>
        <a:bodyPr/>
        <a:lstStyle/>
        <a:p>
          <a:endParaRPr lang="en-US"/>
        </a:p>
      </dgm:t>
    </dgm:pt>
    <dgm:pt modelId="{061CB408-8A33-534A-ABD7-871E6C676E9D}" type="sibTrans" cxnId="{9524BE04-A59E-A441-AB0A-1369FB3F550E}">
      <dgm:prSet/>
      <dgm:spPr>
        <a:solidFill>
          <a:schemeClr val="accent2">
            <a:lumMod val="40000"/>
            <a:lumOff val="60000"/>
          </a:schemeClr>
        </a:solidFill>
      </dgm:spPr>
      <dgm:t>
        <a:bodyPr/>
        <a:lstStyle/>
        <a:p>
          <a:endParaRPr lang="en-US"/>
        </a:p>
      </dgm:t>
    </dgm:pt>
    <dgm:pt modelId="{3686F4AD-3B5E-594E-8188-D410A11C56D6}">
      <dgm:prSet custT="1"/>
      <dgm:spPr>
        <a:ln w="38100">
          <a:solidFill>
            <a:schemeClr val="accent2"/>
          </a:solidFill>
        </a:ln>
      </dgm:spPr>
      <dgm:t>
        <a:bodyPr/>
        <a:lstStyle/>
        <a:p>
          <a:r>
            <a:rPr lang="en-US" sz="1800" dirty="0"/>
            <a:t>Individual makes an appointment with </a:t>
          </a:r>
          <a:r>
            <a:rPr lang="en-US" sz="1800" dirty="0" smtClean="0"/>
            <a:t>provider or pharmacy, or contacts their local health agency</a:t>
          </a:r>
          <a:endParaRPr lang="en-US" sz="1800" dirty="0"/>
        </a:p>
      </dgm:t>
    </dgm:pt>
    <dgm:pt modelId="{FAD57384-F7A6-1A4B-A7A0-0E03C827BB2A}" type="parTrans" cxnId="{02CD6B3A-B269-9344-A16D-2A2E9CA21458}">
      <dgm:prSet/>
      <dgm:spPr/>
      <dgm:t>
        <a:bodyPr/>
        <a:lstStyle/>
        <a:p>
          <a:endParaRPr lang="en-US"/>
        </a:p>
      </dgm:t>
    </dgm:pt>
    <dgm:pt modelId="{A7D45E17-E274-8749-A7A6-C8E94E1A689D}" type="sibTrans" cxnId="{02CD6B3A-B269-9344-A16D-2A2E9CA21458}">
      <dgm:prSet/>
      <dgm:spPr>
        <a:solidFill>
          <a:schemeClr val="accent2">
            <a:lumMod val="40000"/>
            <a:lumOff val="60000"/>
          </a:schemeClr>
        </a:solidFill>
      </dgm:spPr>
      <dgm:t>
        <a:bodyPr/>
        <a:lstStyle/>
        <a:p>
          <a:endParaRPr lang="en-US"/>
        </a:p>
      </dgm:t>
    </dgm:pt>
    <dgm:pt modelId="{8CAA6285-B215-AB41-975D-F9C201D32879}">
      <dgm:prSet custT="1"/>
      <dgm:spPr>
        <a:ln w="38100">
          <a:solidFill>
            <a:schemeClr val="accent2"/>
          </a:solidFill>
        </a:ln>
      </dgm:spPr>
      <dgm:t>
        <a:bodyPr/>
        <a:lstStyle/>
        <a:p>
          <a:r>
            <a:rPr lang="en-US" sz="1800" dirty="0"/>
            <a:t>Provider or Pharmacy screens and approves individual according to phase</a:t>
          </a:r>
        </a:p>
      </dgm:t>
    </dgm:pt>
    <dgm:pt modelId="{CBA7E0F9-D798-AC40-9910-3C154232751C}" type="parTrans" cxnId="{E285C5D0-922C-C549-9373-29A5AF7BADD3}">
      <dgm:prSet/>
      <dgm:spPr/>
      <dgm:t>
        <a:bodyPr/>
        <a:lstStyle/>
        <a:p>
          <a:endParaRPr lang="en-US"/>
        </a:p>
      </dgm:t>
    </dgm:pt>
    <dgm:pt modelId="{DFD9E612-BB89-0244-B796-64BA5727227F}" type="sibTrans" cxnId="{E285C5D0-922C-C549-9373-29A5AF7BADD3}">
      <dgm:prSet/>
      <dgm:spPr>
        <a:solidFill>
          <a:schemeClr val="accent2">
            <a:lumMod val="40000"/>
            <a:lumOff val="60000"/>
          </a:schemeClr>
        </a:solidFill>
      </dgm:spPr>
      <dgm:t>
        <a:bodyPr/>
        <a:lstStyle/>
        <a:p>
          <a:endParaRPr lang="en-US"/>
        </a:p>
      </dgm:t>
    </dgm:pt>
    <dgm:pt modelId="{C8FF58F4-A028-2948-940F-7DAF565B6CB3}">
      <dgm:prSet custT="1"/>
      <dgm:spPr>
        <a:ln w="38100">
          <a:solidFill>
            <a:schemeClr val="accent2"/>
          </a:solidFill>
        </a:ln>
      </dgm:spPr>
      <dgm:t>
        <a:bodyPr/>
        <a:lstStyle/>
        <a:p>
          <a:r>
            <a:rPr lang="en-US" sz="2800" dirty="0"/>
            <a:t>Individuals receive vaccination</a:t>
          </a:r>
        </a:p>
      </dgm:t>
    </dgm:pt>
    <dgm:pt modelId="{D96A7AA7-DC75-DA4A-9950-231FBB1A81B9}" type="parTrans" cxnId="{BF7FB85E-F3FC-FC40-BB38-FADACA3C00E8}">
      <dgm:prSet/>
      <dgm:spPr/>
      <dgm:t>
        <a:bodyPr/>
        <a:lstStyle/>
        <a:p>
          <a:endParaRPr lang="en-US"/>
        </a:p>
      </dgm:t>
    </dgm:pt>
    <dgm:pt modelId="{10C5646A-AE57-C84B-A36B-2A1D2A2900A5}" type="sibTrans" cxnId="{BF7FB85E-F3FC-FC40-BB38-FADACA3C00E8}">
      <dgm:prSet/>
      <dgm:spPr>
        <a:solidFill>
          <a:schemeClr val="accent2">
            <a:lumMod val="40000"/>
            <a:lumOff val="60000"/>
          </a:schemeClr>
        </a:solidFill>
      </dgm:spPr>
      <dgm:t>
        <a:bodyPr/>
        <a:lstStyle/>
        <a:p>
          <a:endParaRPr lang="en-US"/>
        </a:p>
      </dgm:t>
    </dgm:pt>
    <dgm:pt modelId="{558CC844-3014-434F-9038-5F2CE1AEC164}">
      <dgm:prSet custT="1"/>
      <dgm:spPr>
        <a:gradFill rotWithShape="0">
          <a:gsLst>
            <a:gs pos="0">
              <a:schemeClr val="accent2">
                <a:lumMod val="60000"/>
                <a:lumOff val="40000"/>
              </a:schemeClr>
            </a:gs>
            <a:gs pos="50000">
              <a:schemeClr val="accent2"/>
            </a:gs>
            <a:gs pos="100000">
              <a:schemeClr val="accent2">
                <a:lumMod val="75000"/>
              </a:schemeClr>
            </a:gs>
          </a:gsLst>
          <a:lin ang="5400000" scaled="0"/>
        </a:gradFill>
        <a:ln w="38100">
          <a:noFill/>
        </a:ln>
      </dgm:spPr>
      <dgm:t>
        <a:bodyPr lIns="2103120"/>
        <a:lstStyle/>
        <a:p>
          <a:pPr algn="ctr"/>
          <a:r>
            <a:rPr lang="en-US" sz="2800" b="1" dirty="0">
              <a:solidFill>
                <a:schemeClr val="bg1"/>
              </a:solidFill>
            </a:rPr>
            <a:t>Individuals are protected</a:t>
          </a:r>
        </a:p>
      </dgm:t>
    </dgm:pt>
    <dgm:pt modelId="{D36E68B1-F2D2-7347-8F1D-276072A40028}" type="parTrans" cxnId="{45F8ED72-7398-B64A-99AC-4E6F761CBC87}">
      <dgm:prSet/>
      <dgm:spPr/>
      <dgm:t>
        <a:bodyPr/>
        <a:lstStyle/>
        <a:p>
          <a:endParaRPr lang="en-US"/>
        </a:p>
      </dgm:t>
    </dgm:pt>
    <dgm:pt modelId="{AD9F7DD3-C2D9-4C45-A5F3-B32C42445291}" type="sibTrans" cxnId="{45F8ED72-7398-B64A-99AC-4E6F761CBC87}">
      <dgm:prSet/>
      <dgm:spPr/>
      <dgm:t>
        <a:bodyPr/>
        <a:lstStyle/>
        <a:p>
          <a:endParaRPr lang="en-US"/>
        </a:p>
      </dgm:t>
    </dgm:pt>
    <dgm:pt modelId="{43C44CE1-87F2-554A-9A84-3738A6E67CC9}" type="pres">
      <dgm:prSet presAssocID="{E4E4E4DF-008A-7E46-B069-DAE262E14088}" presName="diagram" presStyleCnt="0">
        <dgm:presLayoutVars>
          <dgm:dir/>
          <dgm:resizeHandles val="exact"/>
        </dgm:presLayoutVars>
      </dgm:prSet>
      <dgm:spPr/>
      <dgm:t>
        <a:bodyPr/>
        <a:lstStyle/>
        <a:p>
          <a:endParaRPr lang="en-US"/>
        </a:p>
      </dgm:t>
    </dgm:pt>
    <dgm:pt modelId="{DC6DE3EC-00D4-084D-BC22-0ED1576332A3}" type="pres">
      <dgm:prSet presAssocID="{C4C0B645-3BEA-E546-B110-49DC79E3C9B8}" presName="node" presStyleLbl="node1" presStyleIdx="0" presStyleCnt="5" custScaleX="106421" custScaleY="119621">
        <dgm:presLayoutVars>
          <dgm:bulletEnabled val="1"/>
        </dgm:presLayoutVars>
      </dgm:prSet>
      <dgm:spPr/>
      <dgm:t>
        <a:bodyPr/>
        <a:lstStyle/>
        <a:p>
          <a:endParaRPr lang="en-US"/>
        </a:p>
      </dgm:t>
    </dgm:pt>
    <dgm:pt modelId="{DED8D48F-DB3E-5C49-B14C-767CD323E497}" type="pres">
      <dgm:prSet presAssocID="{061CB408-8A33-534A-ABD7-871E6C676E9D}" presName="sibTrans" presStyleLbl="sibTrans2D1" presStyleIdx="0" presStyleCnt="4"/>
      <dgm:spPr/>
      <dgm:t>
        <a:bodyPr/>
        <a:lstStyle/>
        <a:p>
          <a:endParaRPr lang="en-US"/>
        </a:p>
      </dgm:t>
    </dgm:pt>
    <dgm:pt modelId="{7977F5D0-D9B4-D84C-910E-6F0B3BF83FA8}" type="pres">
      <dgm:prSet presAssocID="{061CB408-8A33-534A-ABD7-871E6C676E9D}" presName="connectorText" presStyleLbl="sibTrans2D1" presStyleIdx="0" presStyleCnt="4"/>
      <dgm:spPr/>
      <dgm:t>
        <a:bodyPr/>
        <a:lstStyle/>
        <a:p>
          <a:endParaRPr lang="en-US"/>
        </a:p>
      </dgm:t>
    </dgm:pt>
    <dgm:pt modelId="{627163B4-FD39-344E-B943-5B23C5FADF69}" type="pres">
      <dgm:prSet presAssocID="{3686F4AD-3B5E-594E-8188-D410A11C56D6}" presName="node" presStyleLbl="node1" presStyleIdx="1" presStyleCnt="5" custScaleX="106421" custScaleY="119621">
        <dgm:presLayoutVars>
          <dgm:bulletEnabled val="1"/>
        </dgm:presLayoutVars>
      </dgm:prSet>
      <dgm:spPr/>
      <dgm:t>
        <a:bodyPr/>
        <a:lstStyle/>
        <a:p>
          <a:endParaRPr lang="en-US"/>
        </a:p>
      </dgm:t>
    </dgm:pt>
    <dgm:pt modelId="{85FE717D-8C20-2E40-BEFF-C1D6AF6C0FD7}" type="pres">
      <dgm:prSet presAssocID="{A7D45E17-E274-8749-A7A6-C8E94E1A689D}" presName="sibTrans" presStyleLbl="sibTrans2D1" presStyleIdx="1" presStyleCnt="4"/>
      <dgm:spPr/>
      <dgm:t>
        <a:bodyPr/>
        <a:lstStyle/>
        <a:p>
          <a:endParaRPr lang="en-US"/>
        </a:p>
      </dgm:t>
    </dgm:pt>
    <dgm:pt modelId="{500A4319-C3FF-A649-85B1-681C2AB11FAD}" type="pres">
      <dgm:prSet presAssocID="{A7D45E17-E274-8749-A7A6-C8E94E1A689D}" presName="connectorText" presStyleLbl="sibTrans2D1" presStyleIdx="1" presStyleCnt="4"/>
      <dgm:spPr/>
      <dgm:t>
        <a:bodyPr/>
        <a:lstStyle/>
        <a:p>
          <a:endParaRPr lang="en-US"/>
        </a:p>
      </dgm:t>
    </dgm:pt>
    <dgm:pt modelId="{B31338F9-ACA9-9D48-B3BC-07415975BDD9}" type="pres">
      <dgm:prSet presAssocID="{8CAA6285-B215-AB41-975D-F9C201D32879}" presName="node" presStyleLbl="node1" presStyleIdx="2" presStyleCnt="5" custScaleX="106421" custScaleY="119621">
        <dgm:presLayoutVars>
          <dgm:bulletEnabled val="1"/>
        </dgm:presLayoutVars>
      </dgm:prSet>
      <dgm:spPr/>
      <dgm:t>
        <a:bodyPr/>
        <a:lstStyle/>
        <a:p>
          <a:endParaRPr lang="en-US"/>
        </a:p>
      </dgm:t>
    </dgm:pt>
    <dgm:pt modelId="{F253B6D1-CA9C-174D-A26B-C913F8A07524}" type="pres">
      <dgm:prSet presAssocID="{DFD9E612-BB89-0244-B796-64BA5727227F}" presName="sibTrans" presStyleLbl="sibTrans2D1" presStyleIdx="2" presStyleCnt="4"/>
      <dgm:spPr/>
      <dgm:t>
        <a:bodyPr/>
        <a:lstStyle/>
        <a:p>
          <a:endParaRPr lang="en-US"/>
        </a:p>
      </dgm:t>
    </dgm:pt>
    <dgm:pt modelId="{B68A7587-C093-E047-8AC5-E14EC28930F9}" type="pres">
      <dgm:prSet presAssocID="{DFD9E612-BB89-0244-B796-64BA5727227F}" presName="connectorText" presStyleLbl="sibTrans2D1" presStyleIdx="2" presStyleCnt="4"/>
      <dgm:spPr/>
      <dgm:t>
        <a:bodyPr/>
        <a:lstStyle/>
        <a:p>
          <a:endParaRPr lang="en-US"/>
        </a:p>
      </dgm:t>
    </dgm:pt>
    <dgm:pt modelId="{9D185F90-7C90-3D4C-9151-14B1BC60CA0E}" type="pres">
      <dgm:prSet presAssocID="{C8FF58F4-A028-2948-940F-7DAF565B6CB3}" presName="node" presStyleLbl="node1" presStyleIdx="3" presStyleCnt="5" custScaleX="106421" custScaleY="119621" custLinFactNeighborX="2061" custLinFactNeighborY="-16525">
        <dgm:presLayoutVars>
          <dgm:bulletEnabled val="1"/>
        </dgm:presLayoutVars>
      </dgm:prSet>
      <dgm:spPr/>
      <dgm:t>
        <a:bodyPr/>
        <a:lstStyle/>
        <a:p>
          <a:endParaRPr lang="en-US"/>
        </a:p>
      </dgm:t>
    </dgm:pt>
    <dgm:pt modelId="{7851B217-828A-CA4C-B67B-AA012875234C}" type="pres">
      <dgm:prSet presAssocID="{10C5646A-AE57-C84B-A36B-2A1D2A2900A5}" presName="sibTrans" presStyleLbl="sibTrans2D1" presStyleIdx="3" presStyleCnt="4"/>
      <dgm:spPr/>
      <dgm:t>
        <a:bodyPr/>
        <a:lstStyle/>
        <a:p>
          <a:endParaRPr lang="en-US"/>
        </a:p>
      </dgm:t>
    </dgm:pt>
    <dgm:pt modelId="{E93B17EA-B63A-534F-9536-6604E4F70363}" type="pres">
      <dgm:prSet presAssocID="{10C5646A-AE57-C84B-A36B-2A1D2A2900A5}" presName="connectorText" presStyleLbl="sibTrans2D1" presStyleIdx="3" presStyleCnt="4"/>
      <dgm:spPr/>
      <dgm:t>
        <a:bodyPr/>
        <a:lstStyle/>
        <a:p>
          <a:endParaRPr lang="en-US"/>
        </a:p>
      </dgm:t>
    </dgm:pt>
    <dgm:pt modelId="{A18C7311-C1F1-6F43-867E-E283BA7732F3}" type="pres">
      <dgm:prSet presAssocID="{558CC844-3014-434F-9038-5F2CE1AEC164}" presName="node" presStyleLbl="node1" presStyleIdx="4" presStyleCnt="5" custScaleX="244088" custScaleY="150633" custLinFactNeighborX="-10369" custLinFactNeighborY="-15939">
        <dgm:presLayoutVars>
          <dgm:bulletEnabled val="1"/>
        </dgm:presLayoutVars>
      </dgm:prSet>
      <dgm:spPr/>
      <dgm:t>
        <a:bodyPr/>
        <a:lstStyle/>
        <a:p>
          <a:endParaRPr lang="en-US"/>
        </a:p>
      </dgm:t>
    </dgm:pt>
  </dgm:ptLst>
  <dgm:cxnLst>
    <dgm:cxn modelId="{E285C5D0-922C-C549-9373-29A5AF7BADD3}" srcId="{E4E4E4DF-008A-7E46-B069-DAE262E14088}" destId="{8CAA6285-B215-AB41-975D-F9C201D32879}" srcOrd="2" destOrd="0" parTransId="{CBA7E0F9-D798-AC40-9910-3C154232751C}" sibTransId="{DFD9E612-BB89-0244-B796-64BA5727227F}"/>
    <dgm:cxn modelId="{02CD6B3A-B269-9344-A16D-2A2E9CA21458}" srcId="{E4E4E4DF-008A-7E46-B069-DAE262E14088}" destId="{3686F4AD-3B5E-594E-8188-D410A11C56D6}" srcOrd="1" destOrd="0" parTransId="{FAD57384-F7A6-1A4B-A7A0-0E03C827BB2A}" sibTransId="{A7D45E17-E274-8749-A7A6-C8E94E1A689D}"/>
    <dgm:cxn modelId="{32D6999D-02AF-0B4A-929E-1E75413D604C}" type="presOf" srcId="{A7D45E17-E274-8749-A7A6-C8E94E1A689D}" destId="{500A4319-C3FF-A649-85B1-681C2AB11FAD}" srcOrd="1" destOrd="0" presId="urn:microsoft.com/office/officeart/2005/8/layout/process5"/>
    <dgm:cxn modelId="{20E1FBD0-83F9-4341-B4AE-AFF27479833D}" type="presOf" srcId="{E4E4E4DF-008A-7E46-B069-DAE262E14088}" destId="{43C44CE1-87F2-554A-9A84-3738A6E67CC9}" srcOrd="0" destOrd="0" presId="urn:microsoft.com/office/officeart/2005/8/layout/process5"/>
    <dgm:cxn modelId="{B15D15C4-0D81-014C-BA80-D80C4D24DF2F}" type="presOf" srcId="{3686F4AD-3B5E-594E-8188-D410A11C56D6}" destId="{627163B4-FD39-344E-B943-5B23C5FADF69}" srcOrd="0" destOrd="0" presId="urn:microsoft.com/office/officeart/2005/8/layout/process5"/>
    <dgm:cxn modelId="{16C0E9BE-D782-6B4C-8321-C25CD4B259E0}" type="presOf" srcId="{DFD9E612-BB89-0244-B796-64BA5727227F}" destId="{B68A7587-C093-E047-8AC5-E14EC28930F9}" srcOrd="1" destOrd="0" presId="urn:microsoft.com/office/officeart/2005/8/layout/process5"/>
    <dgm:cxn modelId="{74890EFB-05CC-1E4D-B7C2-64893EE41F9C}" type="presOf" srcId="{061CB408-8A33-534A-ABD7-871E6C676E9D}" destId="{DED8D48F-DB3E-5C49-B14C-767CD323E497}" srcOrd="0" destOrd="0" presId="urn:microsoft.com/office/officeart/2005/8/layout/process5"/>
    <dgm:cxn modelId="{B5AEC6B0-E88F-8447-BCAD-ABC0B3599AAE}" type="presOf" srcId="{C8FF58F4-A028-2948-940F-7DAF565B6CB3}" destId="{9D185F90-7C90-3D4C-9151-14B1BC60CA0E}" srcOrd="0" destOrd="0" presId="urn:microsoft.com/office/officeart/2005/8/layout/process5"/>
    <dgm:cxn modelId="{C50E57D0-21B8-C949-9DB4-6D9A92D0EE0C}" type="presOf" srcId="{061CB408-8A33-534A-ABD7-871E6C676E9D}" destId="{7977F5D0-D9B4-D84C-910E-6F0B3BF83FA8}" srcOrd="1" destOrd="0" presId="urn:microsoft.com/office/officeart/2005/8/layout/process5"/>
    <dgm:cxn modelId="{10826B0F-7AEB-B049-8259-0C413CBBFEED}" type="presOf" srcId="{10C5646A-AE57-C84B-A36B-2A1D2A2900A5}" destId="{E93B17EA-B63A-534F-9536-6604E4F70363}" srcOrd="1" destOrd="0" presId="urn:microsoft.com/office/officeart/2005/8/layout/process5"/>
    <dgm:cxn modelId="{82105C14-17F7-2E42-B2D1-1615AC5B0C8C}" type="presOf" srcId="{DFD9E612-BB89-0244-B796-64BA5727227F}" destId="{F253B6D1-CA9C-174D-A26B-C913F8A07524}" srcOrd="0" destOrd="0" presId="urn:microsoft.com/office/officeart/2005/8/layout/process5"/>
    <dgm:cxn modelId="{1EFAF792-D7F2-DC48-85EA-445C6A44263B}" type="presOf" srcId="{8CAA6285-B215-AB41-975D-F9C201D32879}" destId="{B31338F9-ACA9-9D48-B3BC-07415975BDD9}" srcOrd="0" destOrd="0" presId="urn:microsoft.com/office/officeart/2005/8/layout/process5"/>
    <dgm:cxn modelId="{3E17975C-A844-D34B-9278-789739E31245}" type="presOf" srcId="{A7D45E17-E274-8749-A7A6-C8E94E1A689D}" destId="{85FE717D-8C20-2E40-BEFF-C1D6AF6C0FD7}" srcOrd="0" destOrd="0" presId="urn:microsoft.com/office/officeart/2005/8/layout/process5"/>
    <dgm:cxn modelId="{F0502017-A83B-F04B-853C-1D670E25739F}" type="presOf" srcId="{558CC844-3014-434F-9038-5F2CE1AEC164}" destId="{A18C7311-C1F1-6F43-867E-E283BA7732F3}" srcOrd="0" destOrd="0" presId="urn:microsoft.com/office/officeart/2005/8/layout/process5"/>
    <dgm:cxn modelId="{45F8ED72-7398-B64A-99AC-4E6F761CBC87}" srcId="{E4E4E4DF-008A-7E46-B069-DAE262E14088}" destId="{558CC844-3014-434F-9038-5F2CE1AEC164}" srcOrd="4" destOrd="0" parTransId="{D36E68B1-F2D2-7347-8F1D-276072A40028}" sibTransId="{AD9F7DD3-C2D9-4C45-A5F3-B32C42445291}"/>
    <dgm:cxn modelId="{9524BE04-A59E-A441-AB0A-1369FB3F550E}" srcId="{E4E4E4DF-008A-7E46-B069-DAE262E14088}" destId="{C4C0B645-3BEA-E546-B110-49DC79E3C9B8}" srcOrd="0" destOrd="0" parTransId="{DF405640-618A-3740-A577-F6A648836F2B}" sibTransId="{061CB408-8A33-534A-ABD7-871E6C676E9D}"/>
    <dgm:cxn modelId="{BF7FB85E-F3FC-FC40-BB38-FADACA3C00E8}" srcId="{E4E4E4DF-008A-7E46-B069-DAE262E14088}" destId="{C8FF58F4-A028-2948-940F-7DAF565B6CB3}" srcOrd="3" destOrd="0" parTransId="{D96A7AA7-DC75-DA4A-9950-231FBB1A81B9}" sibTransId="{10C5646A-AE57-C84B-A36B-2A1D2A2900A5}"/>
    <dgm:cxn modelId="{D379C585-DF6E-1044-B33A-C9D0E2D9802D}" type="presOf" srcId="{10C5646A-AE57-C84B-A36B-2A1D2A2900A5}" destId="{7851B217-828A-CA4C-B67B-AA012875234C}" srcOrd="0" destOrd="0" presId="urn:microsoft.com/office/officeart/2005/8/layout/process5"/>
    <dgm:cxn modelId="{D2408460-3B5B-374D-8CD1-227F197B7C0F}" type="presOf" srcId="{C4C0B645-3BEA-E546-B110-49DC79E3C9B8}" destId="{DC6DE3EC-00D4-084D-BC22-0ED1576332A3}" srcOrd="0" destOrd="0" presId="urn:microsoft.com/office/officeart/2005/8/layout/process5"/>
    <dgm:cxn modelId="{D673A59B-6070-8F4F-BA0B-C532A119E586}" type="presParOf" srcId="{43C44CE1-87F2-554A-9A84-3738A6E67CC9}" destId="{DC6DE3EC-00D4-084D-BC22-0ED1576332A3}" srcOrd="0" destOrd="0" presId="urn:microsoft.com/office/officeart/2005/8/layout/process5"/>
    <dgm:cxn modelId="{DFEB1E39-759A-FF40-8984-C32E1412BA38}" type="presParOf" srcId="{43C44CE1-87F2-554A-9A84-3738A6E67CC9}" destId="{DED8D48F-DB3E-5C49-B14C-767CD323E497}" srcOrd="1" destOrd="0" presId="urn:microsoft.com/office/officeart/2005/8/layout/process5"/>
    <dgm:cxn modelId="{57D4A84D-4E3B-B544-A69E-E7A9AFC77F9C}" type="presParOf" srcId="{DED8D48F-DB3E-5C49-B14C-767CD323E497}" destId="{7977F5D0-D9B4-D84C-910E-6F0B3BF83FA8}" srcOrd="0" destOrd="0" presId="urn:microsoft.com/office/officeart/2005/8/layout/process5"/>
    <dgm:cxn modelId="{ABFF5E68-8BCD-9E44-BC47-E10DC9CF24B7}" type="presParOf" srcId="{43C44CE1-87F2-554A-9A84-3738A6E67CC9}" destId="{627163B4-FD39-344E-B943-5B23C5FADF69}" srcOrd="2" destOrd="0" presId="urn:microsoft.com/office/officeart/2005/8/layout/process5"/>
    <dgm:cxn modelId="{B7DAC88E-D9D2-1143-BF19-7E4ED000868C}" type="presParOf" srcId="{43C44CE1-87F2-554A-9A84-3738A6E67CC9}" destId="{85FE717D-8C20-2E40-BEFF-C1D6AF6C0FD7}" srcOrd="3" destOrd="0" presId="urn:microsoft.com/office/officeart/2005/8/layout/process5"/>
    <dgm:cxn modelId="{5C0F07AB-FBCE-F54B-9443-3FFBC31F6B67}" type="presParOf" srcId="{85FE717D-8C20-2E40-BEFF-C1D6AF6C0FD7}" destId="{500A4319-C3FF-A649-85B1-681C2AB11FAD}" srcOrd="0" destOrd="0" presId="urn:microsoft.com/office/officeart/2005/8/layout/process5"/>
    <dgm:cxn modelId="{63AC4FC7-D7EC-4044-895D-1F48363E9718}" type="presParOf" srcId="{43C44CE1-87F2-554A-9A84-3738A6E67CC9}" destId="{B31338F9-ACA9-9D48-B3BC-07415975BDD9}" srcOrd="4" destOrd="0" presId="urn:microsoft.com/office/officeart/2005/8/layout/process5"/>
    <dgm:cxn modelId="{29D5662C-C082-D946-AC87-68B6F398B59F}" type="presParOf" srcId="{43C44CE1-87F2-554A-9A84-3738A6E67CC9}" destId="{F253B6D1-CA9C-174D-A26B-C913F8A07524}" srcOrd="5" destOrd="0" presId="urn:microsoft.com/office/officeart/2005/8/layout/process5"/>
    <dgm:cxn modelId="{BE42A55A-9F39-204B-A520-26AFA6FF9CA2}" type="presParOf" srcId="{F253B6D1-CA9C-174D-A26B-C913F8A07524}" destId="{B68A7587-C093-E047-8AC5-E14EC28930F9}" srcOrd="0" destOrd="0" presId="urn:microsoft.com/office/officeart/2005/8/layout/process5"/>
    <dgm:cxn modelId="{90F860E8-2563-4540-BCDE-97CC7AFCB71C}" type="presParOf" srcId="{43C44CE1-87F2-554A-9A84-3738A6E67CC9}" destId="{9D185F90-7C90-3D4C-9151-14B1BC60CA0E}" srcOrd="6" destOrd="0" presId="urn:microsoft.com/office/officeart/2005/8/layout/process5"/>
    <dgm:cxn modelId="{C8DB6DB6-B2E0-4C49-9733-206D6F5E59D9}" type="presParOf" srcId="{43C44CE1-87F2-554A-9A84-3738A6E67CC9}" destId="{7851B217-828A-CA4C-B67B-AA012875234C}" srcOrd="7" destOrd="0" presId="urn:microsoft.com/office/officeart/2005/8/layout/process5"/>
    <dgm:cxn modelId="{71813595-0EA7-2C46-B15E-63E2FC5ACD3C}" type="presParOf" srcId="{7851B217-828A-CA4C-B67B-AA012875234C}" destId="{E93B17EA-B63A-534F-9536-6604E4F70363}" srcOrd="0" destOrd="0" presId="urn:microsoft.com/office/officeart/2005/8/layout/process5"/>
    <dgm:cxn modelId="{477475EB-4938-B740-95C5-6FB128048DD2}" type="presParOf" srcId="{43C44CE1-87F2-554A-9A84-3738A6E67CC9}" destId="{A18C7311-C1F1-6F43-867E-E283BA7732F3}" srcOrd="8" destOrd="0" presId="urn:microsoft.com/office/officeart/2005/8/layout/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4E4DF-008A-7E46-B069-DAE262E14088}"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C4C0B645-3BEA-E546-B110-49DC79E3C9B8}">
      <dgm:prSet custT="1"/>
      <dgm:spPr>
        <a:ln w="38100">
          <a:solidFill>
            <a:schemeClr val="accent4"/>
          </a:solidFill>
        </a:ln>
      </dgm:spPr>
      <dgm:t>
        <a:bodyPr/>
        <a:lstStyle/>
        <a:p>
          <a:r>
            <a:rPr lang="en-US" sz="3200" b="1" dirty="0"/>
            <a:t>Individual Initiated</a:t>
          </a:r>
        </a:p>
      </dgm:t>
    </dgm:pt>
    <dgm:pt modelId="{DF405640-618A-3740-A577-F6A648836F2B}" type="parTrans" cxnId="{9524BE04-A59E-A441-AB0A-1369FB3F550E}">
      <dgm:prSet/>
      <dgm:spPr/>
      <dgm:t>
        <a:bodyPr/>
        <a:lstStyle/>
        <a:p>
          <a:endParaRPr lang="en-US"/>
        </a:p>
      </dgm:t>
    </dgm:pt>
    <dgm:pt modelId="{061CB408-8A33-534A-ABD7-871E6C676E9D}" type="sibTrans" cxnId="{9524BE04-A59E-A441-AB0A-1369FB3F550E}">
      <dgm:prSet/>
      <dgm:spPr>
        <a:solidFill>
          <a:schemeClr val="accent4">
            <a:lumMod val="40000"/>
            <a:lumOff val="60000"/>
          </a:schemeClr>
        </a:solidFill>
      </dgm:spPr>
      <dgm:t>
        <a:bodyPr/>
        <a:lstStyle/>
        <a:p>
          <a:endParaRPr lang="en-US"/>
        </a:p>
      </dgm:t>
    </dgm:pt>
    <dgm:pt modelId="{3686F4AD-3B5E-594E-8188-D410A11C56D6}">
      <dgm:prSet custT="1"/>
      <dgm:spPr>
        <a:ln w="38100">
          <a:solidFill>
            <a:schemeClr val="accent4"/>
          </a:solidFill>
        </a:ln>
      </dgm:spPr>
      <dgm:t>
        <a:bodyPr/>
        <a:lstStyle/>
        <a:p>
          <a:r>
            <a:rPr lang="en-US" sz="2400" dirty="0"/>
            <a:t>Individual finds an event</a:t>
          </a:r>
        </a:p>
      </dgm:t>
    </dgm:pt>
    <dgm:pt modelId="{FAD57384-F7A6-1A4B-A7A0-0E03C827BB2A}" type="parTrans" cxnId="{02CD6B3A-B269-9344-A16D-2A2E9CA21458}">
      <dgm:prSet/>
      <dgm:spPr/>
      <dgm:t>
        <a:bodyPr/>
        <a:lstStyle/>
        <a:p>
          <a:endParaRPr lang="en-US"/>
        </a:p>
      </dgm:t>
    </dgm:pt>
    <dgm:pt modelId="{A7D45E17-E274-8749-A7A6-C8E94E1A689D}" type="sibTrans" cxnId="{02CD6B3A-B269-9344-A16D-2A2E9CA21458}">
      <dgm:prSet/>
      <dgm:spPr>
        <a:solidFill>
          <a:schemeClr val="accent4">
            <a:lumMod val="40000"/>
            <a:lumOff val="60000"/>
          </a:schemeClr>
        </a:solidFill>
      </dgm:spPr>
      <dgm:t>
        <a:bodyPr/>
        <a:lstStyle/>
        <a:p>
          <a:endParaRPr lang="en-US"/>
        </a:p>
      </dgm:t>
    </dgm:pt>
    <dgm:pt modelId="{8CAA6285-B215-AB41-975D-F9C201D32879}">
      <dgm:prSet custT="1"/>
      <dgm:spPr>
        <a:ln w="38100">
          <a:solidFill>
            <a:schemeClr val="accent4"/>
          </a:solidFill>
        </a:ln>
      </dgm:spPr>
      <dgm:t>
        <a:bodyPr/>
        <a:lstStyle/>
        <a:p>
          <a:r>
            <a:rPr lang="en-US" sz="1800" dirty="0"/>
            <a:t>Individual signs-up </a:t>
          </a:r>
          <a:r>
            <a:rPr lang="en-US" sz="1800" dirty="0">
              <a:solidFill>
                <a:srgbClr val="3E3F3E"/>
              </a:solidFill>
            </a:rPr>
            <a:t>online and is screened and approved according to phase</a:t>
          </a:r>
        </a:p>
      </dgm:t>
    </dgm:pt>
    <dgm:pt modelId="{CBA7E0F9-D798-AC40-9910-3C154232751C}" type="parTrans" cxnId="{E285C5D0-922C-C549-9373-29A5AF7BADD3}">
      <dgm:prSet/>
      <dgm:spPr/>
      <dgm:t>
        <a:bodyPr/>
        <a:lstStyle/>
        <a:p>
          <a:endParaRPr lang="en-US"/>
        </a:p>
      </dgm:t>
    </dgm:pt>
    <dgm:pt modelId="{DFD9E612-BB89-0244-B796-64BA5727227F}" type="sibTrans" cxnId="{E285C5D0-922C-C549-9373-29A5AF7BADD3}">
      <dgm:prSet/>
      <dgm:spPr>
        <a:solidFill>
          <a:schemeClr val="accent4">
            <a:lumMod val="40000"/>
            <a:lumOff val="60000"/>
          </a:schemeClr>
        </a:solidFill>
      </dgm:spPr>
      <dgm:t>
        <a:bodyPr/>
        <a:lstStyle/>
        <a:p>
          <a:endParaRPr lang="en-US"/>
        </a:p>
      </dgm:t>
    </dgm:pt>
    <dgm:pt modelId="{C8FF58F4-A028-2948-940F-7DAF565B6CB3}">
      <dgm:prSet custT="1"/>
      <dgm:spPr>
        <a:ln w="38100">
          <a:solidFill>
            <a:schemeClr val="accent4"/>
          </a:solidFill>
        </a:ln>
      </dgm:spPr>
      <dgm:t>
        <a:bodyPr/>
        <a:lstStyle/>
        <a:p>
          <a:r>
            <a:rPr lang="en-US" sz="2800" dirty="0"/>
            <a:t>Individual receives vaccination</a:t>
          </a:r>
        </a:p>
      </dgm:t>
    </dgm:pt>
    <dgm:pt modelId="{D96A7AA7-DC75-DA4A-9950-231FBB1A81B9}" type="parTrans" cxnId="{BF7FB85E-F3FC-FC40-BB38-FADACA3C00E8}">
      <dgm:prSet/>
      <dgm:spPr/>
      <dgm:t>
        <a:bodyPr/>
        <a:lstStyle/>
        <a:p>
          <a:endParaRPr lang="en-US"/>
        </a:p>
      </dgm:t>
    </dgm:pt>
    <dgm:pt modelId="{10C5646A-AE57-C84B-A36B-2A1D2A2900A5}" type="sibTrans" cxnId="{BF7FB85E-F3FC-FC40-BB38-FADACA3C00E8}">
      <dgm:prSet/>
      <dgm:spPr>
        <a:solidFill>
          <a:schemeClr val="accent4">
            <a:lumMod val="40000"/>
            <a:lumOff val="60000"/>
          </a:schemeClr>
        </a:solidFill>
      </dgm:spPr>
      <dgm:t>
        <a:bodyPr/>
        <a:lstStyle/>
        <a:p>
          <a:endParaRPr lang="en-US"/>
        </a:p>
      </dgm:t>
    </dgm:pt>
    <dgm:pt modelId="{558CC844-3014-434F-9038-5F2CE1AEC164}">
      <dgm:prSet custT="1"/>
      <dgm:spPr>
        <a:gradFill rotWithShape="0">
          <a:gsLst>
            <a:gs pos="0">
              <a:schemeClr val="accent4">
                <a:lumMod val="60000"/>
                <a:lumOff val="40000"/>
              </a:schemeClr>
            </a:gs>
            <a:gs pos="50000">
              <a:schemeClr val="accent4"/>
            </a:gs>
            <a:gs pos="100000">
              <a:schemeClr val="accent4">
                <a:lumMod val="75000"/>
              </a:schemeClr>
            </a:gs>
          </a:gsLst>
          <a:lin ang="5400000" scaled="0"/>
        </a:gradFill>
        <a:ln w="38100">
          <a:noFill/>
        </a:ln>
      </dgm:spPr>
      <dgm:t>
        <a:bodyPr lIns="2103120"/>
        <a:lstStyle/>
        <a:p>
          <a:pPr algn="ctr"/>
          <a:r>
            <a:rPr lang="en-US" sz="2800" b="1" dirty="0">
              <a:solidFill>
                <a:schemeClr val="bg1"/>
              </a:solidFill>
            </a:rPr>
            <a:t>Individuals and communities are protected</a:t>
          </a:r>
        </a:p>
      </dgm:t>
    </dgm:pt>
    <dgm:pt modelId="{D36E68B1-F2D2-7347-8F1D-276072A40028}" type="parTrans" cxnId="{45F8ED72-7398-B64A-99AC-4E6F761CBC87}">
      <dgm:prSet/>
      <dgm:spPr/>
      <dgm:t>
        <a:bodyPr/>
        <a:lstStyle/>
        <a:p>
          <a:endParaRPr lang="en-US"/>
        </a:p>
      </dgm:t>
    </dgm:pt>
    <dgm:pt modelId="{AD9F7DD3-C2D9-4C45-A5F3-B32C42445291}" type="sibTrans" cxnId="{45F8ED72-7398-B64A-99AC-4E6F761CBC87}">
      <dgm:prSet/>
      <dgm:spPr/>
      <dgm:t>
        <a:bodyPr/>
        <a:lstStyle/>
        <a:p>
          <a:endParaRPr lang="en-US"/>
        </a:p>
      </dgm:t>
    </dgm:pt>
    <dgm:pt modelId="{43C44CE1-87F2-554A-9A84-3738A6E67CC9}" type="pres">
      <dgm:prSet presAssocID="{E4E4E4DF-008A-7E46-B069-DAE262E14088}" presName="diagram" presStyleCnt="0">
        <dgm:presLayoutVars>
          <dgm:dir/>
          <dgm:resizeHandles val="exact"/>
        </dgm:presLayoutVars>
      </dgm:prSet>
      <dgm:spPr/>
      <dgm:t>
        <a:bodyPr/>
        <a:lstStyle/>
        <a:p>
          <a:endParaRPr lang="en-US"/>
        </a:p>
      </dgm:t>
    </dgm:pt>
    <dgm:pt modelId="{DC6DE3EC-00D4-084D-BC22-0ED1576332A3}" type="pres">
      <dgm:prSet presAssocID="{C4C0B645-3BEA-E546-B110-49DC79E3C9B8}" presName="node" presStyleLbl="node1" presStyleIdx="0" presStyleCnt="5" custScaleX="106421" custScaleY="119621">
        <dgm:presLayoutVars>
          <dgm:bulletEnabled val="1"/>
        </dgm:presLayoutVars>
      </dgm:prSet>
      <dgm:spPr/>
      <dgm:t>
        <a:bodyPr/>
        <a:lstStyle/>
        <a:p>
          <a:endParaRPr lang="en-US"/>
        </a:p>
      </dgm:t>
    </dgm:pt>
    <dgm:pt modelId="{DED8D48F-DB3E-5C49-B14C-767CD323E497}" type="pres">
      <dgm:prSet presAssocID="{061CB408-8A33-534A-ABD7-871E6C676E9D}" presName="sibTrans" presStyleLbl="sibTrans2D1" presStyleIdx="0" presStyleCnt="4"/>
      <dgm:spPr/>
      <dgm:t>
        <a:bodyPr/>
        <a:lstStyle/>
        <a:p>
          <a:endParaRPr lang="en-US"/>
        </a:p>
      </dgm:t>
    </dgm:pt>
    <dgm:pt modelId="{7977F5D0-D9B4-D84C-910E-6F0B3BF83FA8}" type="pres">
      <dgm:prSet presAssocID="{061CB408-8A33-534A-ABD7-871E6C676E9D}" presName="connectorText" presStyleLbl="sibTrans2D1" presStyleIdx="0" presStyleCnt="4"/>
      <dgm:spPr/>
      <dgm:t>
        <a:bodyPr/>
        <a:lstStyle/>
        <a:p>
          <a:endParaRPr lang="en-US"/>
        </a:p>
      </dgm:t>
    </dgm:pt>
    <dgm:pt modelId="{627163B4-FD39-344E-B943-5B23C5FADF69}" type="pres">
      <dgm:prSet presAssocID="{3686F4AD-3B5E-594E-8188-D410A11C56D6}" presName="node" presStyleLbl="node1" presStyleIdx="1" presStyleCnt="5" custScaleX="106421" custScaleY="119621">
        <dgm:presLayoutVars>
          <dgm:bulletEnabled val="1"/>
        </dgm:presLayoutVars>
      </dgm:prSet>
      <dgm:spPr/>
      <dgm:t>
        <a:bodyPr/>
        <a:lstStyle/>
        <a:p>
          <a:endParaRPr lang="en-US"/>
        </a:p>
      </dgm:t>
    </dgm:pt>
    <dgm:pt modelId="{85FE717D-8C20-2E40-BEFF-C1D6AF6C0FD7}" type="pres">
      <dgm:prSet presAssocID="{A7D45E17-E274-8749-A7A6-C8E94E1A689D}" presName="sibTrans" presStyleLbl="sibTrans2D1" presStyleIdx="1" presStyleCnt="4"/>
      <dgm:spPr/>
      <dgm:t>
        <a:bodyPr/>
        <a:lstStyle/>
        <a:p>
          <a:endParaRPr lang="en-US"/>
        </a:p>
      </dgm:t>
    </dgm:pt>
    <dgm:pt modelId="{500A4319-C3FF-A649-85B1-681C2AB11FAD}" type="pres">
      <dgm:prSet presAssocID="{A7D45E17-E274-8749-A7A6-C8E94E1A689D}" presName="connectorText" presStyleLbl="sibTrans2D1" presStyleIdx="1" presStyleCnt="4"/>
      <dgm:spPr/>
      <dgm:t>
        <a:bodyPr/>
        <a:lstStyle/>
        <a:p>
          <a:endParaRPr lang="en-US"/>
        </a:p>
      </dgm:t>
    </dgm:pt>
    <dgm:pt modelId="{B31338F9-ACA9-9D48-B3BC-07415975BDD9}" type="pres">
      <dgm:prSet presAssocID="{8CAA6285-B215-AB41-975D-F9C201D32879}" presName="node" presStyleLbl="node1" presStyleIdx="2" presStyleCnt="5" custScaleX="106421" custScaleY="119621">
        <dgm:presLayoutVars>
          <dgm:bulletEnabled val="1"/>
        </dgm:presLayoutVars>
      </dgm:prSet>
      <dgm:spPr/>
      <dgm:t>
        <a:bodyPr/>
        <a:lstStyle/>
        <a:p>
          <a:endParaRPr lang="en-US"/>
        </a:p>
      </dgm:t>
    </dgm:pt>
    <dgm:pt modelId="{F253B6D1-CA9C-174D-A26B-C913F8A07524}" type="pres">
      <dgm:prSet presAssocID="{DFD9E612-BB89-0244-B796-64BA5727227F}" presName="sibTrans" presStyleLbl="sibTrans2D1" presStyleIdx="2" presStyleCnt="4"/>
      <dgm:spPr/>
      <dgm:t>
        <a:bodyPr/>
        <a:lstStyle/>
        <a:p>
          <a:endParaRPr lang="en-US"/>
        </a:p>
      </dgm:t>
    </dgm:pt>
    <dgm:pt modelId="{B68A7587-C093-E047-8AC5-E14EC28930F9}" type="pres">
      <dgm:prSet presAssocID="{DFD9E612-BB89-0244-B796-64BA5727227F}" presName="connectorText" presStyleLbl="sibTrans2D1" presStyleIdx="2" presStyleCnt="4"/>
      <dgm:spPr/>
      <dgm:t>
        <a:bodyPr/>
        <a:lstStyle/>
        <a:p>
          <a:endParaRPr lang="en-US"/>
        </a:p>
      </dgm:t>
    </dgm:pt>
    <dgm:pt modelId="{9D185F90-7C90-3D4C-9151-14B1BC60CA0E}" type="pres">
      <dgm:prSet presAssocID="{C8FF58F4-A028-2948-940F-7DAF565B6CB3}" presName="node" presStyleLbl="node1" presStyleIdx="3" presStyleCnt="5" custScaleX="106421" custScaleY="119621" custLinFactNeighborX="2061" custLinFactNeighborY="-16525">
        <dgm:presLayoutVars>
          <dgm:bulletEnabled val="1"/>
        </dgm:presLayoutVars>
      </dgm:prSet>
      <dgm:spPr/>
      <dgm:t>
        <a:bodyPr/>
        <a:lstStyle/>
        <a:p>
          <a:endParaRPr lang="en-US"/>
        </a:p>
      </dgm:t>
    </dgm:pt>
    <dgm:pt modelId="{7851B217-828A-CA4C-B67B-AA012875234C}" type="pres">
      <dgm:prSet presAssocID="{10C5646A-AE57-C84B-A36B-2A1D2A2900A5}" presName="sibTrans" presStyleLbl="sibTrans2D1" presStyleIdx="3" presStyleCnt="4"/>
      <dgm:spPr/>
      <dgm:t>
        <a:bodyPr/>
        <a:lstStyle/>
        <a:p>
          <a:endParaRPr lang="en-US"/>
        </a:p>
      </dgm:t>
    </dgm:pt>
    <dgm:pt modelId="{E93B17EA-B63A-534F-9536-6604E4F70363}" type="pres">
      <dgm:prSet presAssocID="{10C5646A-AE57-C84B-A36B-2A1D2A2900A5}" presName="connectorText" presStyleLbl="sibTrans2D1" presStyleIdx="3" presStyleCnt="4"/>
      <dgm:spPr/>
      <dgm:t>
        <a:bodyPr/>
        <a:lstStyle/>
        <a:p>
          <a:endParaRPr lang="en-US"/>
        </a:p>
      </dgm:t>
    </dgm:pt>
    <dgm:pt modelId="{A18C7311-C1F1-6F43-867E-E283BA7732F3}" type="pres">
      <dgm:prSet presAssocID="{558CC844-3014-434F-9038-5F2CE1AEC164}" presName="node" presStyleLbl="node1" presStyleIdx="4" presStyleCnt="5" custScaleX="244088" custScaleY="150633" custLinFactNeighborX="-10369" custLinFactNeighborY="-15939">
        <dgm:presLayoutVars>
          <dgm:bulletEnabled val="1"/>
        </dgm:presLayoutVars>
      </dgm:prSet>
      <dgm:spPr/>
      <dgm:t>
        <a:bodyPr/>
        <a:lstStyle/>
        <a:p>
          <a:endParaRPr lang="en-US"/>
        </a:p>
      </dgm:t>
    </dgm:pt>
  </dgm:ptLst>
  <dgm:cxnLst>
    <dgm:cxn modelId="{E285C5D0-922C-C549-9373-29A5AF7BADD3}" srcId="{E4E4E4DF-008A-7E46-B069-DAE262E14088}" destId="{8CAA6285-B215-AB41-975D-F9C201D32879}" srcOrd="2" destOrd="0" parTransId="{CBA7E0F9-D798-AC40-9910-3C154232751C}" sibTransId="{DFD9E612-BB89-0244-B796-64BA5727227F}"/>
    <dgm:cxn modelId="{02CD6B3A-B269-9344-A16D-2A2E9CA21458}" srcId="{E4E4E4DF-008A-7E46-B069-DAE262E14088}" destId="{3686F4AD-3B5E-594E-8188-D410A11C56D6}" srcOrd="1" destOrd="0" parTransId="{FAD57384-F7A6-1A4B-A7A0-0E03C827BB2A}" sibTransId="{A7D45E17-E274-8749-A7A6-C8E94E1A689D}"/>
    <dgm:cxn modelId="{32D6999D-02AF-0B4A-929E-1E75413D604C}" type="presOf" srcId="{A7D45E17-E274-8749-A7A6-C8E94E1A689D}" destId="{500A4319-C3FF-A649-85B1-681C2AB11FAD}" srcOrd="1" destOrd="0" presId="urn:microsoft.com/office/officeart/2005/8/layout/process5"/>
    <dgm:cxn modelId="{20E1FBD0-83F9-4341-B4AE-AFF27479833D}" type="presOf" srcId="{E4E4E4DF-008A-7E46-B069-DAE262E14088}" destId="{43C44CE1-87F2-554A-9A84-3738A6E67CC9}" srcOrd="0" destOrd="0" presId="urn:microsoft.com/office/officeart/2005/8/layout/process5"/>
    <dgm:cxn modelId="{B15D15C4-0D81-014C-BA80-D80C4D24DF2F}" type="presOf" srcId="{3686F4AD-3B5E-594E-8188-D410A11C56D6}" destId="{627163B4-FD39-344E-B943-5B23C5FADF69}" srcOrd="0" destOrd="0" presId="urn:microsoft.com/office/officeart/2005/8/layout/process5"/>
    <dgm:cxn modelId="{16C0E9BE-D782-6B4C-8321-C25CD4B259E0}" type="presOf" srcId="{DFD9E612-BB89-0244-B796-64BA5727227F}" destId="{B68A7587-C093-E047-8AC5-E14EC28930F9}" srcOrd="1" destOrd="0" presId="urn:microsoft.com/office/officeart/2005/8/layout/process5"/>
    <dgm:cxn modelId="{74890EFB-05CC-1E4D-B7C2-64893EE41F9C}" type="presOf" srcId="{061CB408-8A33-534A-ABD7-871E6C676E9D}" destId="{DED8D48F-DB3E-5C49-B14C-767CD323E497}" srcOrd="0" destOrd="0" presId="urn:microsoft.com/office/officeart/2005/8/layout/process5"/>
    <dgm:cxn modelId="{B5AEC6B0-E88F-8447-BCAD-ABC0B3599AAE}" type="presOf" srcId="{C8FF58F4-A028-2948-940F-7DAF565B6CB3}" destId="{9D185F90-7C90-3D4C-9151-14B1BC60CA0E}" srcOrd="0" destOrd="0" presId="urn:microsoft.com/office/officeart/2005/8/layout/process5"/>
    <dgm:cxn modelId="{C50E57D0-21B8-C949-9DB4-6D9A92D0EE0C}" type="presOf" srcId="{061CB408-8A33-534A-ABD7-871E6C676E9D}" destId="{7977F5D0-D9B4-D84C-910E-6F0B3BF83FA8}" srcOrd="1" destOrd="0" presId="urn:microsoft.com/office/officeart/2005/8/layout/process5"/>
    <dgm:cxn modelId="{10826B0F-7AEB-B049-8259-0C413CBBFEED}" type="presOf" srcId="{10C5646A-AE57-C84B-A36B-2A1D2A2900A5}" destId="{E93B17EA-B63A-534F-9536-6604E4F70363}" srcOrd="1" destOrd="0" presId="urn:microsoft.com/office/officeart/2005/8/layout/process5"/>
    <dgm:cxn modelId="{82105C14-17F7-2E42-B2D1-1615AC5B0C8C}" type="presOf" srcId="{DFD9E612-BB89-0244-B796-64BA5727227F}" destId="{F253B6D1-CA9C-174D-A26B-C913F8A07524}" srcOrd="0" destOrd="0" presId="urn:microsoft.com/office/officeart/2005/8/layout/process5"/>
    <dgm:cxn modelId="{1EFAF792-D7F2-DC48-85EA-445C6A44263B}" type="presOf" srcId="{8CAA6285-B215-AB41-975D-F9C201D32879}" destId="{B31338F9-ACA9-9D48-B3BC-07415975BDD9}" srcOrd="0" destOrd="0" presId="urn:microsoft.com/office/officeart/2005/8/layout/process5"/>
    <dgm:cxn modelId="{3E17975C-A844-D34B-9278-789739E31245}" type="presOf" srcId="{A7D45E17-E274-8749-A7A6-C8E94E1A689D}" destId="{85FE717D-8C20-2E40-BEFF-C1D6AF6C0FD7}" srcOrd="0" destOrd="0" presId="urn:microsoft.com/office/officeart/2005/8/layout/process5"/>
    <dgm:cxn modelId="{F0502017-A83B-F04B-853C-1D670E25739F}" type="presOf" srcId="{558CC844-3014-434F-9038-5F2CE1AEC164}" destId="{A18C7311-C1F1-6F43-867E-E283BA7732F3}" srcOrd="0" destOrd="0" presId="urn:microsoft.com/office/officeart/2005/8/layout/process5"/>
    <dgm:cxn modelId="{45F8ED72-7398-B64A-99AC-4E6F761CBC87}" srcId="{E4E4E4DF-008A-7E46-B069-DAE262E14088}" destId="{558CC844-3014-434F-9038-5F2CE1AEC164}" srcOrd="4" destOrd="0" parTransId="{D36E68B1-F2D2-7347-8F1D-276072A40028}" sibTransId="{AD9F7DD3-C2D9-4C45-A5F3-B32C42445291}"/>
    <dgm:cxn modelId="{9524BE04-A59E-A441-AB0A-1369FB3F550E}" srcId="{E4E4E4DF-008A-7E46-B069-DAE262E14088}" destId="{C4C0B645-3BEA-E546-B110-49DC79E3C9B8}" srcOrd="0" destOrd="0" parTransId="{DF405640-618A-3740-A577-F6A648836F2B}" sibTransId="{061CB408-8A33-534A-ABD7-871E6C676E9D}"/>
    <dgm:cxn modelId="{BF7FB85E-F3FC-FC40-BB38-FADACA3C00E8}" srcId="{E4E4E4DF-008A-7E46-B069-DAE262E14088}" destId="{C8FF58F4-A028-2948-940F-7DAF565B6CB3}" srcOrd="3" destOrd="0" parTransId="{D96A7AA7-DC75-DA4A-9950-231FBB1A81B9}" sibTransId="{10C5646A-AE57-C84B-A36B-2A1D2A2900A5}"/>
    <dgm:cxn modelId="{D379C585-DF6E-1044-B33A-C9D0E2D9802D}" type="presOf" srcId="{10C5646A-AE57-C84B-A36B-2A1D2A2900A5}" destId="{7851B217-828A-CA4C-B67B-AA012875234C}" srcOrd="0" destOrd="0" presId="urn:microsoft.com/office/officeart/2005/8/layout/process5"/>
    <dgm:cxn modelId="{D2408460-3B5B-374D-8CD1-227F197B7C0F}" type="presOf" srcId="{C4C0B645-3BEA-E546-B110-49DC79E3C9B8}" destId="{DC6DE3EC-00D4-084D-BC22-0ED1576332A3}" srcOrd="0" destOrd="0" presId="urn:microsoft.com/office/officeart/2005/8/layout/process5"/>
    <dgm:cxn modelId="{D673A59B-6070-8F4F-BA0B-C532A119E586}" type="presParOf" srcId="{43C44CE1-87F2-554A-9A84-3738A6E67CC9}" destId="{DC6DE3EC-00D4-084D-BC22-0ED1576332A3}" srcOrd="0" destOrd="0" presId="urn:microsoft.com/office/officeart/2005/8/layout/process5"/>
    <dgm:cxn modelId="{DFEB1E39-759A-FF40-8984-C32E1412BA38}" type="presParOf" srcId="{43C44CE1-87F2-554A-9A84-3738A6E67CC9}" destId="{DED8D48F-DB3E-5C49-B14C-767CD323E497}" srcOrd="1" destOrd="0" presId="urn:microsoft.com/office/officeart/2005/8/layout/process5"/>
    <dgm:cxn modelId="{57D4A84D-4E3B-B544-A69E-E7A9AFC77F9C}" type="presParOf" srcId="{DED8D48F-DB3E-5C49-B14C-767CD323E497}" destId="{7977F5D0-D9B4-D84C-910E-6F0B3BF83FA8}" srcOrd="0" destOrd="0" presId="urn:microsoft.com/office/officeart/2005/8/layout/process5"/>
    <dgm:cxn modelId="{ABFF5E68-8BCD-9E44-BC47-E10DC9CF24B7}" type="presParOf" srcId="{43C44CE1-87F2-554A-9A84-3738A6E67CC9}" destId="{627163B4-FD39-344E-B943-5B23C5FADF69}" srcOrd="2" destOrd="0" presId="urn:microsoft.com/office/officeart/2005/8/layout/process5"/>
    <dgm:cxn modelId="{B7DAC88E-D9D2-1143-BF19-7E4ED000868C}" type="presParOf" srcId="{43C44CE1-87F2-554A-9A84-3738A6E67CC9}" destId="{85FE717D-8C20-2E40-BEFF-C1D6AF6C0FD7}" srcOrd="3" destOrd="0" presId="urn:microsoft.com/office/officeart/2005/8/layout/process5"/>
    <dgm:cxn modelId="{5C0F07AB-FBCE-F54B-9443-3FFBC31F6B67}" type="presParOf" srcId="{85FE717D-8C20-2E40-BEFF-C1D6AF6C0FD7}" destId="{500A4319-C3FF-A649-85B1-681C2AB11FAD}" srcOrd="0" destOrd="0" presId="urn:microsoft.com/office/officeart/2005/8/layout/process5"/>
    <dgm:cxn modelId="{63AC4FC7-D7EC-4044-895D-1F48363E9718}" type="presParOf" srcId="{43C44CE1-87F2-554A-9A84-3738A6E67CC9}" destId="{B31338F9-ACA9-9D48-B3BC-07415975BDD9}" srcOrd="4" destOrd="0" presId="urn:microsoft.com/office/officeart/2005/8/layout/process5"/>
    <dgm:cxn modelId="{29D5662C-C082-D946-AC87-68B6F398B59F}" type="presParOf" srcId="{43C44CE1-87F2-554A-9A84-3738A6E67CC9}" destId="{F253B6D1-CA9C-174D-A26B-C913F8A07524}" srcOrd="5" destOrd="0" presId="urn:microsoft.com/office/officeart/2005/8/layout/process5"/>
    <dgm:cxn modelId="{BE42A55A-9F39-204B-A520-26AFA6FF9CA2}" type="presParOf" srcId="{F253B6D1-CA9C-174D-A26B-C913F8A07524}" destId="{B68A7587-C093-E047-8AC5-E14EC28930F9}" srcOrd="0" destOrd="0" presId="urn:microsoft.com/office/officeart/2005/8/layout/process5"/>
    <dgm:cxn modelId="{90F860E8-2563-4540-BCDE-97CC7AFCB71C}" type="presParOf" srcId="{43C44CE1-87F2-554A-9A84-3738A6E67CC9}" destId="{9D185F90-7C90-3D4C-9151-14B1BC60CA0E}" srcOrd="6" destOrd="0" presId="urn:microsoft.com/office/officeart/2005/8/layout/process5"/>
    <dgm:cxn modelId="{C8DB6DB6-B2E0-4C49-9733-206D6F5E59D9}" type="presParOf" srcId="{43C44CE1-87F2-554A-9A84-3738A6E67CC9}" destId="{7851B217-828A-CA4C-B67B-AA012875234C}" srcOrd="7" destOrd="0" presId="urn:microsoft.com/office/officeart/2005/8/layout/process5"/>
    <dgm:cxn modelId="{71813595-0EA7-2C46-B15E-63E2FC5ACD3C}" type="presParOf" srcId="{7851B217-828A-CA4C-B67B-AA012875234C}" destId="{E93B17EA-B63A-534F-9536-6604E4F70363}" srcOrd="0" destOrd="0" presId="urn:microsoft.com/office/officeart/2005/8/layout/process5"/>
    <dgm:cxn modelId="{477475EB-4938-B740-95C5-6FB128048DD2}" type="presParOf" srcId="{43C44CE1-87F2-554A-9A84-3738A6E67CC9}" destId="{A18C7311-C1F1-6F43-867E-E283BA7732F3}" srcOrd="8" destOrd="0" presId="urn:microsoft.com/office/officeart/2005/8/layout/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F1D39-93FE-4F5B-99C2-1465290D7A52}">
      <dsp:nvSpPr>
        <dsp:cNvPr id="0" name=""/>
        <dsp:cNvSpPr/>
      </dsp:nvSpPr>
      <dsp:spPr>
        <a:xfrm>
          <a:off x="-5303268" y="-812184"/>
          <a:ext cx="6314977" cy="6314977"/>
        </a:xfrm>
        <a:prstGeom prst="blockArc">
          <a:avLst>
            <a:gd name="adj1" fmla="val 18900000"/>
            <a:gd name="adj2" fmla="val 2700000"/>
            <a:gd name="adj3" fmla="val 34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B2D40-C925-4549-9ED9-C8648783E371}">
      <dsp:nvSpPr>
        <dsp:cNvPr id="0" name=""/>
        <dsp:cNvSpPr/>
      </dsp:nvSpPr>
      <dsp:spPr>
        <a:xfrm>
          <a:off x="377241" y="247007"/>
          <a:ext cx="10073275"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Pharmaceutical companies manufacture the vaccine.</a:t>
          </a:r>
          <a:endParaRPr lang="en-US" sz="1500" kern="1200" dirty="0"/>
        </a:p>
      </dsp:txBody>
      <dsp:txXfrm>
        <a:off x="377241" y="247007"/>
        <a:ext cx="10073275" cy="493827"/>
      </dsp:txXfrm>
    </dsp:sp>
    <dsp:sp modelId="{336B4841-8597-4CEE-B077-DA10CC20B073}">
      <dsp:nvSpPr>
        <dsp:cNvPr id="0" name=""/>
        <dsp:cNvSpPr/>
      </dsp:nvSpPr>
      <dsp:spPr>
        <a:xfrm>
          <a:off x="68599" y="185279"/>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6F12F-78B1-404E-B410-EDAE34759310}">
      <dsp:nvSpPr>
        <dsp:cNvPr id="0" name=""/>
        <dsp:cNvSpPr/>
      </dsp:nvSpPr>
      <dsp:spPr>
        <a:xfrm>
          <a:off x="783447" y="987654"/>
          <a:ext cx="9667069"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Federal government’s “Operation Warp Speed” ships to states based on population, but new guidance also emphasizes vaccination uptake among priority populations.</a:t>
          </a:r>
          <a:endParaRPr lang="en-US" sz="1500" kern="1200" dirty="0"/>
        </a:p>
      </dsp:txBody>
      <dsp:txXfrm>
        <a:off x="783447" y="987654"/>
        <a:ext cx="9667069" cy="493827"/>
      </dsp:txXfrm>
    </dsp:sp>
    <dsp:sp modelId="{0F4CB1B1-BB18-470D-AB3D-0B62E388957A}">
      <dsp:nvSpPr>
        <dsp:cNvPr id="0" name=""/>
        <dsp:cNvSpPr/>
      </dsp:nvSpPr>
      <dsp:spPr>
        <a:xfrm>
          <a:off x="474805" y="925926"/>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8D767-6E03-4A6B-A454-E1E3F5982AD7}">
      <dsp:nvSpPr>
        <dsp:cNvPr id="0" name=""/>
        <dsp:cNvSpPr/>
      </dsp:nvSpPr>
      <dsp:spPr>
        <a:xfrm>
          <a:off x="969195" y="1728301"/>
          <a:ext cx="9481320"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Each state sets its own priorities and distribution plan.</a:t>
          </a:r>
          <a:endParaRPr lang="en-US" sz="1500" kern="1200"/>
        </a:p>
      </dsp:txBody>
      <dsp:txXfrm>
        <a:off x="969195" y="1728301"/>
        <a:ext cx="9481320" cy="493827"/>
      </dsp:txXfrm>
    </dsp:sp>
    <dsp:sp modelId="{A08E0BFE-D7D1-4940-94EA-FBE003B1707E}">
      <dsp:nvSpPr>
        <dsp:cNvPr id="0" name=""/>
        <dsp:cNvSpPr/>
      </dsp:nvSpPr>
      <dsp:spPr>
        <a:xfrm>
          <a:off x="660553" y="1666573"/>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F0122-C353-4143-96F8-C79A78C31306}">
      <dsp:nvSpPr>
        <dsp:cNvPr id="0" name=""/>
        <dsp:cNvSpPr/>
      </dsp:nvSpPr>
      <dsp:spPr>
        <a:xfrm>
          <a:off x="969195" y="2468479"/>
          <a:ext cx="9481320"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Vaccinators request that the state approves their vaccine shipment order.</a:t>
          </a:r>
          <a:endParaRPr lang="en-US" sz="1500" kern="1200" dirty="0"/>
        </a:p>
      </dsp:txBody>
      <dsp:txXfrm>
        <a:off x="969195" y="2468479"/>
        <a:ext cx="9481320" cy="493827"/>
      </dsp:txXfrm>
    </dsp:sp>
    <dsp:sp modelId="{6B39BB5E-E442-4F2B-875B-CF49F5D9DD54}">
      <dsp:nvSpPr>
        <dsp:cNvPr id="0" name=""/>
        <dsp:cNvSpPr/>
      </dsp:nvSpPr>
      <dsp:spPr>
        <a:xfrm>
          <a:off x="660553" y="2406750"/>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1FB51-9119-4D8D-A85A-7513474F6F3D}">
      <dsp:nvSpPr>
        <dsp:cNvPr id="0" name=""/>
        <dsp:cNvSpPr/>
      </dsp:nvSpPr>
      <dsp:spPr>
        <a:xfrm>
          <a:off x="783447" y="3209126"/>
          <a:ext cx="9667069"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State monitors progress and makes redistribution decisions.</a:t>
          </a:r>
          <a:endParaRPr lang="en-US" sz="1500" kern="1200" dirty="0"/>
        </a:p>
      </dsp:txBody>
      <dsp:txXfrm>
        <a:off x="783447" y="3209126"/>
        <a:ext cx="9667069" cy="493827"/>
      </dsp:txXfrm>
    </dsp:sp>
    <dsp:sp modelId="{3C60370E-57F8-49FC-93E1-4F83E88FD859}">
      <dsp:nvSpPr>
        <dsp:cNvPr id="0" name=""/>
        <dsp:cNvSpPr/>
      </dsp:nvSpPr>
      <dsp:spPr>
        <a:xfrm>
          <a:off x="474805" y="3147397"/>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0CC585-0E03-4625-91B9-0E4A8D336F9C}">
      <dsp:nvSpPr>
        <dsp:cNvPr id="0" name=""/>
        <dsp:cNvSpPr/>
      </dsp:nvSpPr>
      <dsp:spPr>
        <a:xfrm>
          <a:off x="377241" y="3949773"/>
          <a:ext cx="10073275" cy="4938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975" tIns="38100" rIns="38100" bIns="38100" numCol="1" spcCol="1270" anchor="ctr" anchorCtr="0">
          <a:noAutofit/>
        </a:bodyPr>
        <a:lstStyle/>
        <a:p>
          <a:pPr lvl="0" algn="l" defTabSz="666750" rtl="0">
            <a:lnSpc>
              <a:spcPct val="90000"/>
            </a:lnSpc>
            <a:spcBef>
              <a:spcPct val="0"/>
            </a:spcBef>
            <a:spcAft>
              <a:spcPct val="35000"/>
            </a:spcAft>
          </a:pPr>
          <a:r>
            <a:rPr lang="en-US" sz="1500" kern="1200" dirty="0" smtClean="0"/>
            <a:t>Citizens receive their vaccination.</a:t>
          </a:r>
          <a:endParaRPr lang="en-US" sz="1500" kern="1200" dirty="0"/>
        </a:p>
      </dsp:txBody>
      <dsp:txXfrm>
        <a:off x="377241" y="3949773"/>
        <a:ext cx="10073275" cy="493827"/>
      </dsp:txXfrm>
    </dsp:sp>
    <dsp:sp modelId="{52867C08-039A-420F-BAE2-6965E9512905}">
      <dsp:nvSpPr>
        <dsp:cNvPr id="0" name=""/>
        <dsp:cNvSpPr/>
      </dsp:nvSpPr>
      <dsp:spPr>
        <a:xfrm>
          <a:off x="68599" y="3888044"/>
          <a:ext cx="617284" cy="617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D28A-DE6F-4F29-BA53-854BAA25997B}">
      <dsp:nvSpPr>
        <dsp:cNvPr id="0" name=""/>
        <dsp:cNvSpPr/>
      </dsp:nvSpPr>
      <dsp:spPr>
        <a:xfrm>
          <a:off x="4268" y="715144"/>
          <a:ext cx="2566886" cy="951295"/>
        </a:xfrm>
        <a:prstGeom prst="rect">
          <a:avLst/>
        </a:prstGeom>
        <a:solidFill>
          <a:schemeClr val="tx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Phase 1A</a:t>
          </a:r>
        </a:p>
        <a:p>
          <a:pPr lvl="0" algn="ctr" defTabSz="800100">
            <a:lnSpc>
              <a:spcPct val="90000"/>
            </a:lnSpc>
            <a:spcBef>
              <a:spcPct val="0"/>
            </a:spcBef>
            <a:spcAft>
              <a:spcPct val="35000"/>
            </a:spcAft>
          </a:pPr>
          <a:r>
            <a:rPr lang="en-US" sz="1800" b="1" kern="1200" dirty="0"/>
            <a:t>Healthcare</a:t>
          </a:r>
        </a:p>
      </dsp:txBody>
      <dsp:txXfrm>
        <a:off x="4268" y="715144"/>
        <a:ext cx="2566886" cy="951295"/>
      </dsp:txXfrm>
    </dsp:sp>
    <dsp:sp modelId="{0545C6FB-094C-48FA-8558-6F053CD433B7}">
      <dsp:nvSpPr>
        <dsp:cNvPr id="0" name=""/>
        <dsp:cNvSpPr/>
      </dsp:nvSpPr>
      <dsp:spPr>
        <a:xfrm>
          <a:off x="4268" y="1666440"/>
          <a:ext cx="2566886"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Long term care facilities patients and </a:t>
          </a:r>
          <a:r>
            <a:rPr lang="en-US" sz="1400" kern="1200" dirty="0" smtClean="0"/>
            <a:t>staff</a:t>
          </a:r>
          <a:endParaRPr lang="en-US" sz="1400" kern="1200" dirty="0"/>
        </a:p>
        <a:p>
          <a:pPr marL="114300" lvl="1" indent="-114300" algn="l" defTabSz="622300">
            <a:lnSpc>
              <a:spcPct val="90000"/>
            </a:lnSpc>
            <a:spcBef>
              <a:spcPct val="0"/>
            </a:spcBef>
            <a:spcAft>
              <a:spcPct val="15000"/>
            </a:spcAft>
            <a:buChar char="••"/>
          </a:pPr>
          <a:r>
            <a:rPr lang="en-US" sz="1400" kern="1200" dirty="0"/>
            <a:t>Hospital </a:t>
          </a:r>
          <a:r>
            <a:rPr lang="en-US" sz="1400" kern="1200" dirty="0" smtClean="0"/>
            <a:t>workers</a:t>
          </a:r>
          <a:endParaRPr lang="en-US" sz="1400" kern="1200" dirty="0"/>
        </a:p>
        <a:p>
          <a:pPr marL="114300" lvl="1" indent="-114300" algn="l" defTabSz="622300">
            <a:lnSpc>
              <a:spcPct val="90000"/>
            </a:lnSpc>
            <a:spcBef>
              <a:spcPct val="0"/>
            </a:spcBef>
            <a:spcAft>
              <a:spcPct val="15000"/>
            </a:spcAft>
            <a:buChar char="••"/>
          </a:pPr>
          <a:r>
            <a:rPr lang="en-US" sz="1400" kern="1200" dirty="0"/>
            <a:t>Home </a:t>
          </a:r>
          <a:r>
            <a:rPr lang="en-US" sz="1400" kern="1200" dirty="0" smtClean="0"/>
            <a:t>health</a:t>
          </a:r>
          <a:endParaRPr lang="en-US" sz="1400" kern="1200" dirty="0"/>
        </a:p>
        <a:p>
          <a:pPr marL="114300" lvl="1" indent="-114300" algn="l" defTabSz="622300">
            <a:lnSpc>
              <a:spcPct val="90000"/>
            </a:lnSpc>
            <a:spcBef>
              <a:spcPct val="0"/>
            </a:spcBef>
            <a:spcAft>
              <a:spcPct val="15000"/>
            </a:spcAft>
            <a:buChar char="••"/>
          </a:pPr>
          <a:r>
            <a:rPr lang="en-US" sz="1400" kern="1200" dirty="0"/>
            <a:t>Urgent </a:t>
          </a:r>
          <a:r>
            <a:rPr lang="en-US" sz="1400" kern="1200" dirty="0" smtClean="0"/>
            <a:t>care</a:t>
          </a:r>
          <a:endParaRPr lang="en-US" sz="1400" kern="1200" dirty="0"/>
        </a:p>
        <a:p>
          <a:pPr marL="114300" lvl="1" indent="-114300" algn="l" defTabSz="622300">
            <a:lnSpc>
              <a:spcPct val="90000"/>
            </a:lnSpc>
            <a:spcBef>
              <a:spcPct val="0"/>
            </a:spcBef>
            <a:spcAft>
              <a:spcPct val="15000"/>
            </a:spcAft>
            <a:buChar char="••"/>
          </a:pPr>
          <a:r>
            <a:rPr lang="en-US" sz="1400" kern="1200" dirty="0"/>
            <a:t>Vaccinator </a:t>
          </a:r>
          <a:r>
            <a:rPr lang="en-US" sz="1400" kern="1200" dirty="0" smtClean="0"/>
            <a:t>staff</a:t>
          </a:r>
          <a:endParaRPr lang="en-US" sz="1400" kern="1200" dirty="0"/>
        </a:p>
        <a:p>
          <a:pPr marL="114300" lvl="1" indent="-114300" algn="l" defTabSz="622300">
            <a:lnSpc>
              <a:spcPct val="90000"/>
            </a:lnSpc>
            <a:spcBef>
              <a:spcPct val="0"/>
            </a:spcBef>
            <a:spcAft>
              <a:spcPct val="15000"/>
            </a:spcAft>
            <a:buChar char="••"/>
          </a:pPr>
          <a:r>
            <a:rPr lang="en-US" sz="1400" kern="1200" dirty="0"/>
            <a:t>Congregate healthcare </a:t>
          </a:r>
          <a:r>
            <a:rPr lang="en-US" sz="1400" kern="1200" dirty="0" smtClean="0"/>
            <a:t>settings</a:t>
          </a:r>
          <a:endParaRPr lang="en-US" sz="1400" kern="1200" dirty="0"/>
        </a:p>
        <a:p>
          <a:pPr marL="114300" lvl="1" indent="-114300" algn="l" defTabSz="622300">
            <a:lnSpc>
              <a:spcPct val="90000"/>
            </a:lnSpc>
            <a:spcBef>
              <a:spcPct val="0"/>
            </a:spcBef>
            <a:spcAft>
              <a:spcPct val="15000"/>
            </a:spcAft>
            <a:buChar char="••"/>
          </a:pPr>
          <a:r>
            <a:rPr lang="en-US" sz="1400" kern="1200" dirty="0" smtClean="0"/>
            <a:t>EMS/EMT/Paramedics</a:t>
          </a:r>
          <a:endParaRPr lang="en-US" sz="1400" kern="1200" dirty="0"/>
        </a:p>
      </dsp:txBody>
      <dsp:txXfrm>
        <a:off x="4268" y="1666440"/>
        <a:ext cx="2566886" cy="2075220"/>
      </dsp:txXfrm>
    </dsp:sp>
    <dsp:sp modelId="{69028517-9583-46A6-9A6F-7D13E37844EA}">
      <dsp:nvSpPr>
        <dsp:cNvPr id="0" name=""/>
        <dsp:cNvSpPr/>
      </dsp:nvSpPr>
      <dsp:spPr>
        <a:xfrm>
          <a:off x="2930519" y="715144"/>
          <a:ext cx="2566886" cy="95129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Phase 1B</a:t>
          </a:r>
        </a:p>
        <a:p>
          <a:pPr lvl="0" algn="ctr" defTabSz="800100">
            <a:lnSpc>
              <a:spcPct val="90000"/>
            </a:lnSpc>
            <a:spcBef>
              <a:spcPct val="0"/>
            </a:spcBef>
            <a:spcAft>
              <a:spcPct val="35000"/>
            </a:spcAft>
          </a:pPr>
          <a:r>
            <a:rPr lang="en-US" sz="1800" b="1" kern="1200" dirty="0"/>
            <a:t>High Risk &amp; Critical Infrastructure</a:t>
          </a:r>
        </a:p>
      </dsp:txBody>
      <dsp:txXfrm>
        <a:off x="2930519" y="715144"/>
        <a:ext cx="2566886" cy="951295"/>
      </dsp:txXfrm>
    </dsp:sp>
    <dsp:sp modelId="{8106DDE9-AE7B-4FAB-A664-4BB758D34BC0}">
      <dsp:nvSpPr>
        <dsp:cNvPr id="0" name=""/>
        <dsp:cNvSpPr/>
      </dsp:nvSpPr>
      <dsp:spPr>
        <a:xfrm>
          <a:off x="2930519" y="1666440"/>
          <a:ext cx="2566886"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Emergency </a:t>
          </a:r>
          <a:r>
            <a:rPr lang="en-US" sz="1400" b="0" kern="1200" dirty="0"/>
            <a:t>services, </a:t>
          </a:r>
          <a:r>
            <a:rPr lang="en-US" sz="1400" b="0" kern="1200" dirty="0" smtClean="0"/>
            <a:t>public works, public health and first responders (Tier </a:t>
          </a:r>
          <a:r>
            <a:rPr lang="en-US" sz="1400" b="0" kern="1200" dirty="0"/>
            <a:t>1)</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High-risk individuals (Tier 2)</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Initial critical infrastructure &amp; continuity of government (Tier 3)</a:t>
          </a:r>
        </a:p>
      </dsp:txBody>
      <dsp:txXfrm>
        <a:off x="2930519" y="1666440"/>
        <a:ext cx="2566886" cy="2075220"/>
      </dsp:txXfrm>
    </dsp:sp>
    <dsp:sp modelId="{10C34D28-4A23-47BF-B85D-FCAB09028CCF}">
      <dsp:nvSpPr>
        <dsp:cNvPr id="0" name=""/>
        <dsp:cNvSpPr/>
      </dsp:nvSpPr>
      <dsp:spPr>
        <a:xfrm>
          <a:off x="5856770" y="715144"/>
          <a:ext cx="2566886" cy="951295"/>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Phase 2</a:t>
          </a:r>
        </a:p>
        <a:p>
          <a:pPr lvl="0" algn="ctr" defTabSz="800100">
            <a:lnSpc>
              <a:spcPct val="90000"/>
            </a:lnSpc>
            <a:spcBef>
              <a:spcPct val="0"/>
            </a:spcBef>
            <a:spcAft>
              <a:spcPct val="35000"/>
            </a:spcAft>
          </a:pPr>
          <a:r>
            <a:rPr lang="en-US" sz="1800" b="1" kern="1200" dirty="0"/>
            <a:t>Equitable Economic Recovery</a:t>
          </a:r>
        </a:p>
      </dsp:txBody>
      <dsp:txXfrm>
        <a:off x="5856770" y="715144"/>
        <a:ext cx="2566886" cy="951295"/>
      </dsp:txXfrm>
    </dsp:sp>
    <dsp:sp modelId="{EB9714AF-B2EC-4028-A5CC-E92F29DD06A3}">
      <dsp:nvSpPr>
        <dsp:cNvPr id="0" name=""/>
        <dsp:cNvSpPr/>
      </dsp:nvSpPr>
      <dsp:spPr>
        <a:xfrm>
          <a:off x="5856770" y="1666440"/>
          <a:ext cx="2566886"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Disproportionately affected populations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Remaining critical infrastructure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Higher education</a:t>
          </a:r>
        </a:p>
        <a:p>
          <a:pPr marL="114300" lvl="1" indent="-114300" algn="l" defTabSz="622300">
            <a:lnSpc>
              <a:spcPct val="90000"/>
            </a:lnSpc>
            <a:spcBef>
              <a:spcPct val="0"/>
            </a:spcBef>
            <a:spcAft>
              <a:spcPct val="15000"/>
            </a:spcAft>
            <a:buChar char="••"/>
          </a:pPr>
          <a:endParaRPr lang="en-US" sz="1400" kern="1200" dirty="0"/>
        </a:p>
        <a:p>
          <a:pPr marL="171450" lvl="1" indent="-171450" algn="l" defTabSz="755650">
            <a:lnSpc>
              <a:spcPct val="90000"/>
            </a:lnSpc>
            <a:spcBef>
              <a:spcPct val="0"/>
            </a:spcBef>
            <a:spcAft>
              <a:spcPct val="15000"/>
            </a:spcAft>
            <a:buChar char="••"/>
          </a:pPr>
          <a:endParaRPr lang="en-US" sz="1700" kern="1200" dirty="0"/>
        </a:p>
      </dsp:txBody>
      <dsp:txXfrm>
        <a:off x="5856770" y="1666440"/>
        <a:ext cx="2566886" cy="2075220"/>
      </dsp:txXfrm>
    </dsp:sp>
    <dsp:sp modelId="{A304A2FD-9D3B-4361-92B7-21BA7C8D3E14}">
      <dsp:nvSpPr>
        <dsp:cNvPr id="0" name=""/>
        <dsp:cNvSpPr/>
      </dsp:nvSpPr>
      <dsp:spPr>
        <a:xfrm>
          <a:off x="8783021" y="715144"/>
          <a:ext cx="2566886" cy="95129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Phase 3</a:t>
          </a:r>
        </a:p>
        <a:p>
          <a:pPr lvl="0" algn="ctr" defTabSz="800100">
            <a:lnSpc>
              <a:spcPct val="90000"/>
            </a:lnSpc>
            <a:spcBef>
              <a:spcPct val="0"/>
            </a:spcBef>
            <a:spcAft>
              <a:spcPct val="35000"/>
            </a:spcAft>
          </a:pPr>
          <a:r>
            <a:rPr lang="en-US" sz="1800" b="1" kern="1200" dirty="0" smtClean="0">
              <a:solidFill>
                <a:schemeClr val="bg1"/>
              </a:solidFill>
            </a:rPr>
            <a:t>Remaining Unvaccinated</a:t>
          </a:r>
          <a:endParaRPr lang="en-US" sz="1800" b="1" kern="1200" dirty="0">
            <a:solidFill>
              <a:schemeClr val="bg1"/>
            </a:solidFill>
          </a:endParaRPr>
        </a:p>
      </dsp:txBody>
      <dsp:txXfrm>
        <a:off x="8783021" y="715144"/>
        <a:ext cx="2566886" cy="951295"/>
      </dsp:txXfrm>
    </dsp:sp>
    <dsp:sp modelId="{8CDB84FC-C6F6-4121-AB4A-8B32BAB817E0}">
      <dsp:nvSpPr>
        <dsp:cNvPr id="0" name=""/>
        <dsp:cNvSpPr/>
      </dsp:nvSpPr>
      <dsp:spPr>
        <a:xfrm>
          <a:off x="8783021" y="1666440"/>
          <a:ext cx="2566886" cy="207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Anyone who has still not been vaccinated but wants to do so</a:t>
          </a:r>
        </a:p>
      </dsp:txBody>
      <dsp:txXfrm>
        <a:off x="8783021" y="1666440"/>
        <a:ext cx="2566886" cy="2075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F5551-1BE7-4816-ACCB-265224372BE4}">
      <dsp:nvSpPr>
        <dsp:cNvPr id="0" name=""/>
        <dsp:cNvSpPr/>
      </dsp:nvSpPr>
      <dsp:spPr>
        <a:xfrm>
          <a:off x="5599" y="1346893"/>
          <a:ext cx="2083072" cy="833229"/>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1A</a:t>
          </a:r>
        </a:p>
      </dsp:txBody>
      <dsp:txXfrm>
        <a:off x="422214" y="1346893"/>
        <a:ext cx="1249843" cy="833229"/>
      </dsp:txXfrm>
    </dsp:sp>
    <dsp:sp modelId="{E3F800AF-D291-409A-912F-9403C2232BF3}">
      <dsp:nvSpPr>
        <dsp:cNvPr id="0" name=""/>
        <dsp:cNvSpPr/>
      </dsp:nvSpPr>
      <dsp:spPr>
        <a:xfrm>
          <a:off x="1880365" y="1346893"/>
          <a:ext cx="2083072" cy="833229"/>
        </a:xfrm>
        <a:prstGeom prst="chevron">
          <a:avLst/>
        </a:prstGeom>
        <a:solidFill>
          <a:schemeClr val="accent1">
            <a:hueOff val="0"/>
            <a:satOff val="0"/>
            <a:lumOff val="0"/>
            <a:alphaOff val="0"/>
          </a:schemeClr>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1B – T1</a:t>
          </a:r>
        </a:p>
      </dsp:txBody>
      <dsp:txXfrm>
        <a:off x="2296980" y="1346893"/>
        <a:ext cx="1249843" cy="833229"/>
      </dsp:txXfrm>
    </dsp:sp>
    <dsp:sp modelId="{5C80DC59-99C2-4A8D-9629-E8C5B28EB2D3}">
      <dsp:nvSpPr>
        <dsp:cNvPr id="0" name=""/>
        <dsp:cNvSpPr/>
      </dsp:nvSpPr>
      <dsp:spPr>
        <a:xfrm>
          <a:off x="3755130" y="1346893"/>
          <a:ext cx="2083072" cy="833229"/>
        </a:xfrm>
        <a:prstGeom prst="chevron">
          <a:avLst/>
        </a:prstGeom>
        <a:solidFill>
          <a:schemeClr val="accent1">
            <a:hueOff val="0"/>
            <a:satOff val="0"/>
            <a:lumOff val="0"/>
            <a:alphaOff val="0"/>
          </a:schemeClr>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1B – T2</a:t>
          </a:r>
        </a:p>
      </dsp:txBody>
      <dsp:txXfrm>
        <a:off x="4171745" y="1346893"/>
        <a:ext cx="1249843" cy="833229"/>
      </dsp:txXfrm>
    </dsp:sp>
    <dsp:sp modelId="{59629CE2-2313-4751-938E-385A11D7B951}">
      <dsp:nvSpPr>
        <dsp:cNvPr id="0" name=""/>
        <dsp:cNvSpPr/>
      </dsp:nvSpPr>
      <dsp:spPr>
        <a:xfrm>
          <a:off x="5629896" y="1346893"/>
          <a:ext cx="2083072" cy="833229"/>
        </a:xfrm>
        <a:prstGeom prst="chevron">
          <a:avLst/>
        </a:prstGeom>
        <a:solidFill>
          <a:schemeClr val="accent1">
            <a:hueOff val="0"/>
            <a:satOff val="0"/>
            <a:lumOff val="0"/>
            <a:alphaOff val="0"/>
          </a:schemeClr>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1B – T3</a:t>
          </a:r>
        </a:p>
      </dsp:txBody>
      <dsp:txXfrm>
        <a:off x="6046511" y="1346893"/>
        <a:ext cx="1249843" cy="833229"/>
      </dsp:txXfrm>
    </dsp:sp>
    <dsp:sp modelId="{E9C05F7E-F4CD-4519-9C54-80F49940EB60}">
      <dsp:nvSpPr>
        <dsp:cNvPr id="0" name=""/>
        <dsp:cNvSpPr/>
      </dsp:nvSpPr>
      <dsp:spPr>
        <a:xfrm>
          <a:off x="7504661" y="1346893"/>
          <a:ext cx="2083072" cy="83322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2</a:t>
          </a:r>
        </a:p>
      </dsp:txBody>
      <dsp:txXfrm>
        <a:off x="7921276" y="1346893"/>
        <a:ext cx="1249843" cy="833229"/>
      </dsp:txXfrm>
    </dsp:sp>
    <dsp:sp modelId="{21176002-D6CA-437F-BE20-4113BF046A1F}">
      <dsp:nvSpPr>
        <dsp:cNvPr id="0" name=""/>
        <dsp:cNvSpPr/>
      </dsp:nvSpPr>
      <dsp:spPr>
        <a:xfrm>
          <a:off x="9379427" y="1346893"/>
          <a:ext cx="2083072" cy="833229"/>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3</a:t>
          </a:r>
        </a:p>
      </dsp:txBody>
      <dsp:txXfrm>
        <a:off x="9796042" y="1346893"/>
        <a:ext cx="1249843" cy="833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E3EC-00D4-084D-BC22-0ED1576332A3}">
      <dsp:nvSpPr>
        <dsp:cNvPr id="0" name=""/>
        <dsp:cNvSpPr/>
      </dsp:nvSpPr>
      <dsp:spPr>
        <a:xfrm>
          <a:off x="1394591"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t>Employer Initiated</a:t>
          </a:r>
          <a:endParaRPr lang="en-US" sz="3200" b="1" kern="1200" dirty="0"/>
        </a:p>
      </dsp:txBody>
      <dsp:txXfrm>
        <a:off x="1438780" y="45532"/>
        <a:ext cx="2148705" cy="1420359"/>
      </dsp:txXfrm>
    </dsp:sp>
    <dsp:sp modelId="{DED8D48F-DB3E-5C49-B14C-767CD323E497}">
      <dsp:nvSpPr>
        <dsp:cNvPr id="0" name=""/>
        <dsp:cNvSpPr/>
      </dsp:nvSpPr>
      <dsp:spPr>
        <a:xfrm>
          <a:off x="3816660" y="495050"/>
          <a:ext cx="445646" cy="5213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816660" y="599314"/>
        <a:ext cx="311952" cy="312794"/>
      </dsp:txXfrm>
    </dsp:sp>
    <dsp:sp modelId="{627163B4-FD39-344E-B943-5B23C5FADF69}">
      <dsp:nvSpPr>
        <dsp:cNvPr id="0" name=""/>
        <dsp:cNvSpPr/>
      </dsp:nvSpPr>
      <dsp:spPr>
        <a:xfrm>
          <a:off x="4472518"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Employer contracts with an approved 3</a:t>
          </a:r>
          <a:r>
            <a:rPr lang="en-US" sz="2000" kern="1200" baseline="30000" dirty="0"/>
            <a:t>rd</a:t>
          </a:r>
          <a:r>
            <a:rPr lang="en-US" sz="2000" kern="1200" dirty="0"/>
            <a:t> party vaccinator</a:t>
          </a:r>
        </a:p>
      </dsp:txBody>
      <dsp:txXfrm>
        <a:off x="4516707" y="45532"/>
        <a:ext cx="2148705" cy="1420359"/>
      </dsp:txXfrm>
    </dsp:sp>
    <dsp:sp modelId="{85FE717D-8C20-2E40-BEFF-C1D6AF6C0FD7}">
      <dsp:nvSpPr>
        <dsp:cNvPr id="0" name=""/>
        <dsp:cNvSpPr/>
      </dsp:nvSpPr>
      <dsp:spPr>
        <a:xfrm>
          <a:off x="6894587" y="495050"/>
          <a:ext cx="445646" cy="5213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894587" y="599314"/>
        <a:ext cx="311952" cy="312794"/>
      </dsp:txXfrm>
    </dsp:sp>
    <dsp:sp modelId="{B31338F9-ACA9-9D48-B3BC-07415975BDD9}">
      <dsp:nvSpPr>
        <dsp:cNvPr id="0" name=""/>
        <dsp:cNvSpPr/>
      </dsp:nvSpPr>
      <dsp:spPr>
        <a:xfrm>
          <a:off x="7550444"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Vaccinator schedules vaccinations with employees</a:t>
          </a:r>
        </a:p>
      </dsp:txBody>
      <dsp:txXfrm>
        <a:off x="7594633" y="45532"/>
        <a:ext cx="2148705" cy="1420359"/>
      </dsp:txXfrm>
    </dsp:sp>
    <dsp:sp modelId="{F253B6D1-CA9C-174D-A26B-C913F8A07524}">
      <dsp:nvSpPr>
        <dsp:cNvPr id="0" name=""/>
        <dsp:cNvSpPr/>
      </dsp:nvSpPr>
      <dsp:spPr>
        <a:xfrm rot="5336269">
          <a:off x="8470963" y="1650994"/>
          <a:ext cx="438910" cy="5213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8532801" y="1692211"/>
        <a:ext cx="312794" cy="307237"/>
      </dsp:txXfrm>
    </dsp:sp>
    <dsp:sp modelId="{9D185F90-7C90-3D4C-9151-14B1BC60CA0E}">
      <dsp:nvSpPr>
        <dsp:cNvPr id="0" name=""/>
        <dsp:cNvSpPr/>
      </dsp:nvSpPr>
      <dsp:spPr>
        <a:xfrm>
          <a:off x="7593769" y="2338071"/>
          <a:ext cx="2237083" cy="1508737"/>
        </a:xfrm>
        <a:prstGeom prst="roundRect">
          <a:avLst>
            <a:gd name="adj" fmla="val 10000"/>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Employees receive vaccination</a:t>
          </a:r>
        </a:p>
      </dsp:txBody>
      <dsp:txXfrm>
        <a:off x="7637958" y="2382260"/>
        <a:ext cx="2148705" cy="1420359"/>
      </dsp:txXfrm>
    </dsp:sp>
    <dsp:sp modelId="{7851B217-828A-CA4C-B67B-AA012875234C}">
      <dsp:nvSpPr>
        <dsp:cNvPr id="0" name=""/>
        <dsp:cNvSpPr/>
      </dsp:nvSpPr>
      <dsp:spPr>
        <a:xfrm rot="10794691">
          <a:off x="6767167" y="2834331"/>
          <a:ext cx="584132" cy="5213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923564" y="2938474"/>
        <a:ext cx="427735" cy="312794"/>
      </dsp:txXfrm>
    </dsp:sp>
    <dsp:sp modelId="{A18C7311-C1F1-6F43-867E-E283BA7732F3}">
      <dsp:nvSpPr>
        <dsp:cNvPr id="0" name=""/>
        <dsp:cNvSpPr/>
      </dsp:nvSpPr>
      <dsp:spPr>
        <a:xfrm>
          <a:off x="1360642" y="2149890"/>
          <a:ext cx="5130992" cy="1899880"/>
        </a:xfrm>
        <a:prstGeom prst="roundRect">
          <a:avLst>
            <a:gd name="adj" fmla="val 10000"/>
          </a:avLst>
        </a:prstGeom>
        <a:gradFill rotWithShape="0">
          <a:gsLst>
            <a:gs pos="0">
              <a:schemeClr val="accent1">
                <a:lumMod val="60000"/>
                <a:lumOff val="40000"/>
              </a:schemeClr>
            </a:gs>
            <a:gs pos="50000">
              <a:schemeClr val="accent1"/>
            </a:gs>
            <a:gs pos="100000">
              <a:schemeClr val="accent1">
                <a:lumMod val="75000"/>
              </a:schemeClr>
            </a:gs>
          </a:gsLst>
          <a:lin ang="5400000" scaled="0"/>
        </a:gradFill>
        <a:ln w="3810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0312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Employees are protected</a:t>
          </a:r>
        </a:p>
      </dsp:txBody>
      <dsp:txXfrm>
        <a:off x="1416288" y="2205536"/>
        <a:ext cx="5019700" cy="1788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E3EC-00D4-084D-BC22-0ED1576332A3}">
      <dsp:nvSpPr>
        <dsp:cNvPr id="0" name=""/>
        <dsp:cNvSpPr/>
      </dsp:nvSpPr>
      <dsp:spPr>
        <a:xfrm>
          <a:off x="1394591"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Individual Initiated</a:t>
          </a:r>
        </a:p>
      </dsp:txBody>
      <dsp:txXfrm>
        <a:off x="1438780" y="45532"/>
        <a:ext cx="2148705" cy="1420359"/>
      </dsp:txXfrm>
    </dsp:sp>
    <dsp:sp modelId="{DED8D48F-DB3E-5C49-B14C-767CD323E497}">
      <dsp:nvSpPr>
        <dsp:cNvPr id="0" name=""/>
        <dsp:cNvSpPr/>
      </dsp:nvSpPr>
      <dsp:spPr>
        <a:xfrm>
          <a:off x="3816660" y="495050"/>
          <a:ext cx="445646" cy="521322"/>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816660" y="599314"/>
        <a:ext cx="311952" cy="312794"/>
      </dsp:txXfrm>
    </dsp:sp>
    <dsp:sp modelId="{627163B4-FD39-344E-B943-5B23C5FADF69}">
      <dsp:nvSpPr>
        <dsp:cNvPr id="0" name=""/>
        <dsp:cNvSpPr/>
      </dsp:nvSpPr>
      <dsp:spPr>
        <a:xfrm>
          <a:off x="4472518"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Individual makes an appointment with </a:t>
          </a:r>
          <a:r>
            <a:rPr lang="en-US" sz="1800" kern="1200" dirty="0" smtClean="0"/>
            <a:t>provider or pharmacy, or contacts their local health agency</a:t>
          </a:r>
          <a:endParaRPr lang="en-US" sz="1800" kern="1200" dirty="0"/>
        </a:p>
      </dsp:txBody>
      <dsp:txXfrm>
        <a:off x="4516707" y="45532"/>
        <a:ext cx="2148705" cy="1420359"/>
      </dsp:txXfrm>
    </dsp:sp>
    <dsp:sp modelId="{85FE717D-8C20-2E40-BEFF-C1D6AF6C0FD7}">
      <dsp:nvSpPr>
        <dsp:cNvPr id="0" name=""/>
        <dsp:cNvSpPr/>
      </dsp:nvSpPr>
      <dsp:spPr>
        <a:xfrm>
          <a:off x="6894587" y="495050"/>
          <a:ext cx="445646" cy="521322"/>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894587" y="599314"/>
        <a:ext cx="311952" cy="312794"/>
      </dsp:txXfrm>
    </dsp:sp>
    <dsp:sp modelId="{B31338F9-ACA9-9D48-B3BC-07415975BDD9}">
      <dsp:nvSpPr>
        <dsp:cNvPr id="0" name=""/>
        <dsp:cNvSpPr/>
      </dsp:nvSpPr>
      <dsp:spPr>
        <a:xfrm>
          <a:off x="7550444"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Provider or Pharmacy screens and approves individual according to phase</a:t>
          </a:r>
        </a:p>
      </dsp:txBody>
      <dsp:txXfrm>
        <a:off x="7594633" y="45532"/>
        <a:ext cx="2148705" cy="1420359"/>
      </dsp:txXfrm>
    </dsp:sp>
    <dsp:sp modelId="{F253B6D1-CA9C-174D-A26B-C913F8A07524}">
      <dsp:nvSpPr>
        <dsp:cNvPr id="0" name=""/>
        <dsp:cNvSpPr/>
      </dsp:nvSpPr>
      <dsp:spPr>
        <a:xfrm rot="5336269">
          <a:off x="8470963" y="1650994"/>
          <a:ext cx="438910" cy="521322"/>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8532801" y="1692211"/>
        <a:ext cx="312794" cy="307237"/>
      </dsp:txXfrm>
    </dsp:sp>
    <dsp:sp modelId="{9D185F90-7C90-3D4C-9151-14B1BC60CA0E}">
      <dsp:nvSpPr>
        <dsp:cNvPr id="0" name=""/>
        <dsp:cNvSpPr/>
      </dsp:nvSpPr>
      <dsp:spPr>
        <a:xfrm>
          <a:off x="7593769" y="2338071"/>
          <a:ext cx="2237083" cy="1508737"/>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Individuals receive vaccination</a:t>
          </a:r>
        </a:p>
      </dsp:txBody>
      <dsp:txXfrm>
        <a:off x="7637958" y="2382260"/>
        <a:ext cx="2148705" cy="1420359"/>
      </dsp:txXfrm>
    </dsp:sp>
    <dsp:sp modelId="{7851B217-828A-CA4C-B67B-AA012875234C}">
      <dsp:nvSpPr>
        <dsp:cNvPr id="0" name=""/>
        <dsp:cNvSpPr/>
      </dsp:nvSpPr>
      <dsp:spPr>
        <a:xfrm rot="10794691">
          <a:off x="6767167" y="2834331"/>
          <a:ext cx="584132" cy="521322"/>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923564" y="2938474"/>
        <a:ext cx="427735" cy="312794"/>
      </dsp:txXfrm>
    </dsp:sp>
    <dsp:sp modelId="{A18C7311-C1F1-6F43-867E-E283BA7732F3}">
      <dsp:nvSpPr>
        <dsp:cNvPr id="0" name=""/>
        <dsp:cNvSpPr/>
      </dsp:nvSpPr>
      <dsp:spPr>
        <a:xfrm>
          <a:off x="1360642" y="2149890"/>
          <a:ext cx="5130992" cy="1899880"/>
        </a:xfrm>
        <a:prstGeom prst="roundRect">
          <a:avLst>
            <a:gd name="adj" fmla="val 10000"/>
          </a:avLst>
        </a:prstGeom>
        <a:gradFill rotWithShape="0">
          <a:gsLst>
            <a:gs pos="0">
              <a:schemeClr val="accent2">
                <a:lumMod val="60000"/>
                <a:lumOff val="40000"/>
              </a:schemeClr>
            </a:gs>
            <a:gs pos="50000">
              <a:schemeClr val="accent2"/>
            </a:gs>
            <a:gs pos="100000">
              <a:schemeClr val="accent2">
                <a:lumMod val="75000"/>
              </a:schemeClr>
            </a:gs>
          </a:gsLst>
          <a:lin ang="5400000" scaled="0"/>
        </a:gradFill>
        <a:ln w="3810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0312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Individuals are protected</a:t>
          </a:r>
        </a:p>
      </dsp:txBody>
      <dsp:txXfrm>
        <a:off x="1416288" y="2205536"/>
        <a:ext cx="5019700" cy="1788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E3EC-00D4-084D-BC22-0ED1576332A3}">
      <dsp:nvSpPr>
        <dsp:cNvPr id="0" name=""/>
        <dsp:cNvSpPr/>
      </dsp:nvSpPr>
      <dsp:spPr>
        <a:xfrm>
          <a:off x="1394591"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Individual Initiated</a:t>
          </a:r>
        </a:p>
      </dsp:txBody>
      <dsp:txXfrm>
        <a:off x="1438780" y="45532"/>
        <a:ext cx="2148705" cy="1420359"/>
      </dsp:txXfrm>
    </dsp:sp>
    <dsp:sp modelId="{DED8D48F-DB3E-5C49-B14C-767CD323E497}">
      <dsp:nvSpPr>
        <dsp:cNvPr id="0" name=""/>
        <dsp:cNvSpPr/>
      </dsp:nvSpPr>
      <dsp:spPr>
        <a:xfrm>
          <a:off x="3816660" y="495050"/>
          <a:ext cx="445646" cy="52132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816660" y="599314"/>
        <a:ext cx="311952" cy="312794"/>
      </dsp:txXfrm>
    </dsp:sp>
    <dsp:sp modelId="{627163B4-FD39-344E-B943-5B23C5FADF69}">
      <dsp:nvSpPr>
        <dsp:cNvPr id="0" name=""/>
        <dsp:cNvSpPr/>
      </dsp:nvSpPr>
      <dsp:spPr>
        <a:xfrm>
          <a:off x="4472518"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Individual finds an event</a:t>
          </a:r>
        </a:p>
      </dsp:txBody>
      <dsp:txXfrm>
        <a:off x="4516707" y="45532"/>
        <a:ext cx="2148705" cy="1420359"/>
      </dsp:txXfrm>
    </dsp:sp>
    <dsp:sp modelId="{85FE717D-8C20-2E40-BEFF-C1D6AF6C0FD7}">
      <dsp:nvSpPr>
        <dsp:cNvPr id="0" name=""/>
        <dsp:cNvSpPr/>
      </dsp:nvSpPr>
      <dsp:spPr>
        <a:xfrm>
          <a:off x="6894587" y="495050"/>
          <a:ext cx="445646" cy="52132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894587" y="599314"/>
        <a:ext cx="311952" cy="312794"/>
      </dsp:txXfrm>
    </dsp:sp>
    <dsp:sp modelId="{B31338F9-ACA9-9D48-B3BC-07415975BDD9}">
      <dsp:nvSpPr>
        <dsp:cNvPr id="0" name=""/>
        <dsp:cNvSpPr/>
      </dsp:nvSpPr>
      <dsp:spPr>
        <a:xfrm>
          <a:off x="7550444" y="1343"/>
          <a:ext cx="2237083" cy="1508737"/>
        </a:xfrm>
        <a:prstGeom prst="roundRect">
          <a:avLst>
            <a:gd name="adj" fmla="val 10000"/>
          </a:avLst>
        </a:prstGeom>
        <a:solidFill>
          <a:schemeClr val="lt1">
            <a:hueOff val="0"/>
            <a:satOff val="0"/>
            <a:lumOff val="0"/>
            <a:alphaOff val="0"/>
          </a:schemeClr>
        </a:solidFill>
        <a:ln w="38100" cap="flat" cmpd="sng" algn="ctr">
          <a:solidFill>
            <a:schemeClr val="accent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Individual signs-up </a:t>
          </a:r>
          <a:r>
            <a:rPr lang="en-US" sz="1800" kern="1200" dirty="0">
              <a:solidFill>
                <a:srgbClr val="3E3F3E"/>
              </a:solidFill>
            </a:rPr>
            <a:t>online and is screened and approved according to phase</a:t>
          </a:r>
        </a:p>
      </dsp:txBody>
      <dsp:txXfrm>
        <a:off x="7594633" y="45532"/>
        <a:ext cx="2148705" cy="1420359"/>
      </dsp:txXfrm>
    </dsp:sp>
    <dsp:sp modelId="{F253B6D1-CA9C-174D-A26B-C913F8A07524}">
      <dsp:nvSpPr>
        <dsp:cNvPr id="0" name=""/>
        <dsp:cNvSpPr/>
      </dsp:nvSpPr>
      <dsp:spPr>
        <a:xfrm rot="5336269">
          <a:off x="8470963" y="1650994"/>
          <a:ext cx="438910" cy="52132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8532801" y="1692211"/>
        <a:ext cx="312794" cy="307237"/>
      </dsp:txXfrm>
    </dsp:sp>
    <dsp:sp modelId="{9D185F90-7C90-3D4C-9151-14B1BC60CA0E}">
      <dsp:nvSpPr>
        <dsp:cNvPr id="0" name=""/>
        <dsp:cNvSpPr/>
      </dsp:nvSpPr>
      <dsp:spPr>
        <a:xfrm>
          <a:off x="7593769" y="2338071"/>
          <a:ext cx="2237083" cy="1508737"/>
        </a:xfrm>
        <a:prstGeom prst="roundRect">
          <a:avLst>
            <a:gd name="adj" fmla="val 10000"/>
          </a:avLst>
        </a:prstGeom>
        <a:solidFill>
          <a:schemeClr val="lt1">
            <a:hueOff val="0"/>
            <a:satOff val="0"/>
            <a:lumOff val="0"/>
            <a:alphaOff val="0"/>
          </a:schemeClr>
        </a:solidFill>
        <a:ln w="38100" cap="flat" cmpd="sng" algn="ctr">
          <a:solidFill>
            <a:schemeClr val="accent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Individual receives vaccination</a:t>
          </a:r>
        </a:p>
      </dsp:txBody>
      <dsp:txXfrm>
        <a:off x="7637958" y="2382260"/>
        <a:ext cx="2148705" cy="1420359"/>
      </dsp:txXfrm>
    </dsp:sp>
    <dsp:sp modelId="{7851B217-828A-CA4C-B67B-AA012875234C}">
      <dsp:nvSpPr>
        <dsp:cNvPr id="0" name=""/>
        <dsp:cNvSpPr/>
      </dsp:nvSpPr>
      <dsp:spPr>
        <a:xfrm rot="10794691">
          <a:off x="6767167" y="2834331"/>
          <a:ext cx="584132" cy="52132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923564" y="2938474"/>
        <a:ext cx="427735" cy="312794"/>
      </dsp:txXfrm>
    </dsp:sp>
    <dsp:sp modelId="{A18C7311-C1F1-6F43-867E-E283BA7732F3}">
      <dsp:nvSpPr>
        <dsp:cNvPr id="0" name=""/>
        <dsp:cNvSpPr/>
      </dsp:nvSpPr>
      <dsp:spPr>
        <a:xfrm>
          <a:off x="1360642" y="2149890"/>
          <a:ext cx="5130992" cy="1899880"/>
        </a:xfrm>
        <a:prstGeom prst="roundRect">
          <a:avLst>
            <a:gd name="adj" fmla="val 10000"/>
          </a:avLst>
        </a:prstGeom>
        <a:gradFill rotWithShape="0">
          <a:gsLst>
            <a:gs pos="0">
              <a:schemeClr val="accent4">
                <a:lumMod val="60000"/>
                <a:lumOff val="40000"/>
              </a:schemeClr>
            </a:gs>
            <a:gs pos="50000">
              <a:schemeClr val="accent4"/>
            </a:gs>
            <a:gs pos="100000">
              <a:schemeClr val="accent4">
                <a:lumMod val="75000"/>
              </a:schemeClr>
            </a:gs>
          </a:gsLst>
          <a:lin ang="5400000" scaled="0"/>
        </a:gradFill>
        <a:ln w="3810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0312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Individuals and communities are protected</a:t>
          </a:r>
        </a:p>
      </dsp:txBody>
      <dsp:txXfrm>
        <a:off x="1416288" y="2205536"/>
        <a:ext cx="5019700" cy="17885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E7103-DCA3-4C49-8A46-A7B881840A93}"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EAD3D-A510-EB48-B66E-467853C86DC6}" type="slidenum">
              <a:rPr lang="en-US" smtClean="0"/>
              <a:t>‹#›</a:t>
            </a:fld>
            <a:endParaRPr lang="en-US"/>
          </a:p>
        </p:txBody>
      </p:sp>
    </p:spTree>
    <p:extLst>
      <p:ext uri="{BB962C8B-B14F-4D97-AF65-F5344CB8AC3E}">
        <p14:creationId xmlns:p14="http://schemas.microsoft.com/office/powerpoint/2010/main" val="250395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3</a:t>
            </a:fld>
            <a:endParaRPr lang="en-US"/>
          </a:p>
        </p:txBody>
      </p:sp>
    </p:spTree>
    <p:extLst>
      <p:ext uri="{BB962C8B-B14F-4D97-AF65-F5344CB8AC3E}">
        <p14:creationId xmlns:p14="http://schemas.microsoft.com/office/powerpoint/2010/main" val="71355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16</a:t>
            </a:fld>
            <a:endParaRPr lang="en-US"/>
          </a:p>
        </p:txBody>
      </p:sp>
    </p:spTree>
    <p:extLst>
      <p:ext uri="{BB962C8B-B14F-4D97-AF65-F5344CB8AC3E}">
        <p14:creationId xmlns:p14="http://schemas.microsoft.com/office/powerpoint/2010/main" val="27412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final comorbid</a:t>
            </a:r>
            <a:r>
              <a:rPr lang="en-US" baseline="0" dirty="0"/>
              <a:t> and size</a:t>
            </a:r>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17</a:t>
            </a:fld>
            <a:endParaRPr lang="en-US"/>
          </a:p>
        </p:txBody>
      </p:sp>
    </p:spTree>
    <p:extLst>
      <p:ext uri="{BB962C8B-B14F-4D97-AF65-F5344CB8AC3E}">
        <p14:creationId xmlns:p14="http://schemas.microsoft.com/office/powerpoint/2010/main" val="353823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18</a:t>
            </a:fld>
            <a:endParaRPr lang="en-US"/>
          </a:p>
        </p:txBody>
      </p:sp>
    </p:spTree>
    <p:extLst>
      <p:ext uri="{BB962C8B-B14F-4D97-AF65-F5344CB8AC3E}">
        <p14:creationId xmlns:p14="http://schemas.microsoft.com/office/powerpoint/2010/main" val="326670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19</a:t>
            </a:fld>
            <a:endParaRPr lang="en-US"/>
          </a:p>
        </p:txBody>
      </p:sp>
    </p:spTree>
    <p:extLst>
      <p:ext uri="{BB962C8B-B14F-4D97-AF65-F5344CB8AC3E}">
        <p14:creationId xmlns:p14="http://schemas.microsoft.com/office/powerpoint/2010/main" val="1683555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EAD3D-A510-EB48-B66E-467853C86D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58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25</a:t>
            </a:fld>
            <a:endParaRPr lang="en-US"/>
          </a:p>
        </p:txBody>
      </p:sp>
    </p:spTree>
    <p:extLst>
      <p:ext uri="{BB962C8B-B14F-4D97-AF65-F5344CB8AC3E}">
        <p14:creationId xmlns:p14="http://schemas.microsoft.com/office/powerpoint/2010/main" val="290069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26</a:t>
            </a:fld>
            <a:endParaRPr lang="en-US"/>
          </a:p>
        </p:txBody>
      </p:sp>
    </p:spTree>
    <p:extLst>
      <p:ext uri="{BB962C8B-B14F-4D97-AF65-F5344CB8AC3E}">
        <p14:creationId xmlns:p14="http://schemas.microsoft.com/office/powerpoint/2010/main" val="32037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27</a:t>
            </a:fld>
            <a:endParaRPr lang="en-US"/>
          </a:p>
        </p:txBody>
      </p:sp>
    </p:spTree>
    <p:extLst>
      <p:ext uri="{BB962C8B-B14F-4D97-AF65-F5344CB8AC3E}">
        <p14:creationId xmlns:p14="http://schemas.microsoft.com/office/powerpoint/2010/main" val="252773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baseline="0" dirty="0"/>
          </a:p>
        </p:txBody>
      </p:sp>
      <p:sp>
        <p:nvSpPr>
          <p:cNvPr id="4" name="Slide Number Placeholder 3"/>
          <p:cNvSpPr>
            <a:spLocks noGrp="1"/>
          </p:cNvSpPr>
          <p:nvPr>
            <p:ph type="sldNum" sz="quarter" idx="10"/>
          </p:nvPr>
        </p:nvSpPr>
        <p:spPr/>
        <p:txBody>
          <a:bodyPr/>
          <a:lstStyle/>
          <a:p>
            <a:fld id="{A56E1B90-A868-47A1-B375-A0819637BF1A}" type="slidenum">
              <a:rPr lang="en-US" smtClean="0"/>
              <a:t>30</a:t>
            </a:fld>
            <a:endParaRPr lang="en-US"/>
          </a:p>
        </p:txBody>
      </p:sp>
    </p:spTree>
    <p:extLst>
      <p:ext uri="{BB962C8B-B14F-4D97-AF65-F5344CB8AC3E}">
        <p14:creationId xmlns:p14="http://schemas.microsoft.com/office/powerpoint/2010/main" val="168624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31</a:t>
            </a:fld>
            <a:endParaRPr lang="en-US"/>
          </a:p>
        </p:txBody>
      </p:sp>
    </p:spTree>
    <p:extLst>
      <p:ext uri="{BB962C8B-B14F-4D97-AF65-F5344CB8AC3E}">
        <p14:creationId xmlns:p14="http://schemas.microsoft.com/office/powerpoint/2010/main" val="39333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could be a graphic</a:t>
            </a:r>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5</a:t>
            </a:fld>
            <a:endParaRPr lang="en-US"/>
          </a:p>
        </p:txBody>
      </p:sp>
    </p:spTree>
    <p:extLst>
      <p:ext uri="{BB962C8B-B14F-4D97-AF65-F5344CB8AC3E}">
        <p14:creationId xmlns:p14="http://schemas.microsoft.com/office/powerpoint/2010/main" val="423358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6</a:t>
            </a:fld>
            <a:endParaRPr lang="en-US"/>
          </a:p>
        </p:txBody>
      </p:sp>
    </p:spTree>
    <p:extLst>
      <p:ext uri="{BB962C8B-B14F-4D97-AF65-F5344CB8AC3E}">
        <p14:creationId xmlns:p14="http://schemas.microsoft.com/office/powerpoint/2010/main" val="197169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7</a:t>
            </a:fld>
            <a:endParaRPr lang="en-US"/>
          </a:p>
        </p:txBody>
      </p:sp>
    </p:spTree>
    <p:extLst>
      <p:ext uri="{BB962C8B-B14F-4D97-AF65-F5344CB8AC3E}">
        <p14:creationId xmlns:p14="http://schemas.microsoft.com/office/powerpoint/2010/main" val="257137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8</a:t>
            </a:fld>
            <a:endParaRPr lang="en-US"/>
          </a:p>
        </p:txBody>
      </p:sp>
    </p:spTree>
    <p:extLst>
      <p:ext uri="{BB962C8B-B14F-4D97-AF65-F5344CB8AC3E}">
        <p14:creationId xmlns:p14="http://schemas.microsoft.com/office/powerpoint/2010/main" val="240315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9</a:t>
            </a:fld>
            <a:endParaRPr lang="en-US"/>
          </a:p>
        </p:txBody>
      </p:sp>
    </p:spTree>
    <p:extLst>
      <p:ext uri="{BB962C8B-B14F-4D97-AF65-F5344CB8AC3E}">
        <p14:creationId xmlns:p14="http://schemas.microsoft.com/office/powerpoint/2010/main" val="167236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population data</a:t>
            </a:r>
          </a:p>
        </p:txBody>
      </p:sp>
      <p:sp>
        <p:nvSpPr>
          <p:cNvPr id="4" name="Slide Number Placeholder 3"/>
          <p:cNvSpPr>
            <a:spLocks noGrp="1"/>
          </p:cNvSpPr>
          <p:nvPr>
            <p:ph type="sldNum" sz="quarter" idx="10"/>
          </p:nvPr>
        </p:nvSpPr>
        <p:spPr/>
        <p:txBody>
          <a:bodyPr/>
          <a:lstStyle/>
          <a:p>
            <a:fld id="{967EAD3D-A510-EB48-B66E-467853C86DC6}" type="slidenum">
              <a:rPr lang="en-US" smtClean="0"/>
              <a:t>10</a:t>
            </a:fld>
            <a:endParaRPr lang="en-US"/>
          </a:p>
        </p:txBody>
      </p:sp>
    </p:spTree>
    <p:extLst>
      <p:ext uri="{BB962C8B-B14F-4D97-AF65-F5344CB8AC3E}">
        <p14:creationId xmlns:p14="http://schemas.microsoft.com/office/powerpoint/2010/main" val="169737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make sense</a:t>
            </a:r>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11</a:t>
            </a:fld>
            <a:endParaRPr lang="en-US"/>
          </a:p>
        </p:txBody>
      </p:sp>
    </p:spTree>
    <p:extLst>
      <p:ext uri="{BB962C8B-B14F-4D97-AF65-F5344CB8AC3E}">
        <p14:creationId xmlns:p14="http://schemas.microsoft.com/office/powerpoint/2010/main" val="9959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website</a:t>
            </a:r>
            <a:endParaRPr lang="en-US" dirty="0"/>
          </a:p>
        </p:txBody>
      </p:sp>
      <p:sp>
        <p:nvSpPr>
          <p:cNvPr id="4" name="Slide Number Placeholder 3"/>
          <p:cNvSpPr>
            <a:spLocks noGrp="1"/>
          </p:cNvSpPr>
          <p:nvPr>
            <p:ph type="sldNum" sz="quarter" idx="10"/>
          </p:nvPr>
        </p:nvSpPr>
        <p:spPr/>
        <p:txBody>
          <a:bodyPr/>
          <a:lstStyle/>
          <a:p>
            <a:fld id="{967EAD3D-A510-EB48-B66E-467853C86DC6}" type="slidenum">
              <a:rPr lang="en-US" smtClean="0"/>
              <a:t>12</a:t>
            </a:fld>
            <a:endParaRPr lang="en-US"/>
          </a:p>
        </p:txBody>
      </p:sp>
    </p:spTree>
    <p:extLst>
      <p:ext uri="{BB962C8B-B14F-4D97-AF65-F5344CB8AC3E}">
        <p14:creationId xmlns:p14="http://schemas.microsoft.com/office/powerpoint/2010/main" val="2870838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94F77B-261A-F945-B1F7-B3B4D41E45D6}"/>
              </a:ext>
            </a:extLst>
          </p:cNvPr>
          <p:cNvSpPr>
            <a:spLocks noGrp="1"/>
          </p:cNvSpPr>
          <p:nvPr>
            <p:ph type="subTitle" idx="1" hasCustomPrompt="1"/>
          </p:nvPr>
        </p:nvSpPr>
        <p:spPr>
          <a:xfrm>
            <a:off x="1524000" y="4101391"/>
            <a:ext cx="9144000" cy="1484596"/>
          </a:xfrm>
        </p:spPr>
        <p:txBody>
          <a:bodyPr anchor="t">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AED6C40-4D16-3C49-B56E-04B93A2EEDCB}"/>
              </a:ext>
            </a:extLst>
          </p:cNvPr>
          <p:cNvSpPr>
            <a:spLocks noGrp="1"/>
          </p:cNvSpPr>
          <p:nvPr>
            <p:ph type="dt" sz="half" idx="10"/>
          </p:nvPr>
        </p:nvSpPr>
        <p:spPr/>
        <p:txBody>
          <a:bodyPr/>
          <a:lstStyle/>
          <a:p>
            <a:fld id="{8683AF6D-CAEE-5249-BA93-7115A7D74542}" type="datetime1">
              <a:rPr lang="en-US" smtClean="0"/>
              <a:t>1/14/2021</a:t>
            </a:fld>
            <a:endParaRPr lang="en-US"/>
          </a:p>
        </p:txBody>
      </p:sp>
      <p:sp>
        <p:nvSpPr>
          <p:cNvPr id="5" name="Footer Placeholder 4">
            <a:extLst>
              <a:ext uri="{FF2B5EF4-FFF2-40B4-BE49-F238E27FC236}">
                <a16:creationId xmlns:a16="http://schemas.microsoft.com/office/drawing/2014/main" id="{AAC45740-47F1-2B40-BC64-CE278A084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A80D-3696-654B-88AE-0651745AA456}"/>
              </a:ext>
            </a:extLst>
          </p:cNvPr>
          <p:cNvSpPr>
            <a:spLocks noGrp="1"/>
          </p:cNvSpPr>
          <p:nvPr>
            <p:ph type="sldNum" sz="quarter" idx="12"/>
          </p:nvPr>
        </p:nvSpPr>
        <p:spPr/>
        <p:txBody>
          <a:bodyPr/>
          <a:lstStyle/>
          <a:p>
            <a:fld id="{91FD69C5-AA12-9649-945F-9FE0CEFAE291}" type="slidenum">
              <a:rPr lang="en-US" smtClean="0"/>
              <a:t>‹#›</a:t>
            </a:fld>
            <a:endParaRPr lang="en-US"/>
          </a:p>
        </p:txBody>
      </p:sp>
      <p:pic>
        <p:nvPicPr>
          <p:cNvPr id="8" name="Picture 7">
            <a:extLst>
              <a:ext uri="{FF2B5EF4-FFF2-40B4-BE49-F238E27FC236}">
                <a16:creationId xmlns:a16="http://schemas.microsoft.com/office/drawing/2014/main" id="{60AF600E-698B-D943-849A-1215CC7A3324}"/>
              </a:ext>
            </a:extLst>
          </p:cNvPr>
          <p:cNvPicPr>
            <a:picLocks noChangeAspect="1"/>
          </p:cNvPicPr>
          <p:nvPr userDrawn="1"/>
        </p:nvPicPr>
        <p:blipFill rotWithShape="1">
          <a:blip r:embed="rId2"/>
          <a:srcRect l="16040" r="14158" b="32853"/>
          <a:stretch/>
        </p:blipFill>
        <p:spPr>
          <a:xfrm>
            <a:off x="1233911" y="902205"/>
            <a:ext cx="9724175" cy="3199186"/>
          </a:xfrm>
          <a:prstGeom prst="rect">
            <a:avLst/>
          </a:prstGeom>
        </p:spPr>
      </p:pic>
    </p:spTree>
    <p:extLst>
      <p:ext uri="{BB962C8B-B14F-4D97-AF65-F5344CB8AC3E}">
        <p14:creationId xmlns:p14="http://schemas.microsoft.com/office/powerpoint/2010/main" val="159402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8BC296-335B-C348-BD9F-465B8024A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285" b="42"/>
          <a:stretch/>
        </p:blipFill>
        <p:spPr>
          <a:xfrm>
            <a:off x="0" y="0"/>
            <a:ext cx="12192000" cy="6047715"/>
          </a:xfrm>
          <a:prstGeom prst="rect">
            <a:avLst/>
          </a:prstGeom>
        </p:spPr>
      </p:pic>
      <p:sp>
        <p:nvSpPr>
          <p:cNvPr id="7" name="Isosceles Triangle 6"/>
          <p:cNvSpPr/>
          <p:nvPr userDrawn="1"/>
        </p:nvSpPr>
        <p:spPr>
          <a:xfrm rot="5400000">
            <a:off x="5398375" y="-34808"/>
            <a:ext cx="1395250" cy="12192000"/>
          </a:xfrm>
          <a:prstGeom prst="triangle">
            <a:avLst>
              <a:gd name="adj" fmla="val 49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94F77B-261A-F945-B1F7-B3B4D41E45D6}"/>
              </a:ext>
            </a:extLst>
          </p:cNvPr>
          <p:cNvSpPr>
            <a:spLocks noGrp="1"/>
          </p:cNvSpPr>
          <p:nvPr>
            <p:ph type="subTitle" idx="1" hasCustomPrompt="1"/>
          </p:nvPr>
        </p:nvSpPr>
        <p:spPr>
          <a:xfrm>
            <a:off x="1524000" y="4299166"/>
            <a:ext cx="9144000" cy="1404517"/>
          </a:xfrm>
        </p:spPr>
        <p:txBody>
          <a:bodyPr anchor="t">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AAC45740-47F1-2B40-BC64-CE278A084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A80D-3696-654B-88AE-0651745AA456}"/>
              </a:ext>
            </a:extLst>
          </p:cNvPr>
          <p:cNvSpPr>
            <a:spLocks noGrp="1"/>
          </p:cNvSpPr>
          <p:nvPr>
            <p:ph type="sldNum" sz="quarter" idx="12"/>
          </p:nvPr>
        </p:nvSpPr>
        <p:spPr/>
        <p:txBody>
          <a:bodyPr/>
          <a:lstStyle/>
          <a:p>
            <a:fld id="{91FD69C5-AA12-9649-945F-9FE0CEFAE291}" type="slidenum">
              <a:rPr lang="en-US" smtClean="0"/>
              <a:t>‹#›</a:t>
            </a:fld>
            <a:endParaRPr lang="en-US"/>
          </a:p>
        </p:txBody>
      </p:sp>
      <p:pic>
        <p:nvPicPr>
          <p:cNvPr id="2" name="Picture 1">
            <a:extLst>
              <a:ext uri="{FF2B5EF4-FFF2-40B4-BE49-F238E27FC236}">
                <a16:creationId xmlns:a16="http://schemas.microsoft.com/office/drawing/2014/main" id="{5E326EDC-381F-A34F-B455-D7BCC44D57AD}"/>
              </a:ext>
            </a:extLst>
          </p:cNvPr>
          <p:cNvPicPr>
            <a:picLocks noChangeAspect="1"/>
          </p:cNvPicPr>
          <p:nvPr userDrawn="1"/>
        </p:nvPicPr>
        <p:blipFill>
          <a:blip r:embed="rId3"/>
          <a:stretch>
            <a:fillRect/>
          </a:stretch>
        </p:blipFill>
        <p:spPr>
          <a:xfrm>
            <a:off x="1524000" y="1413731"/>
            <a:ext cx="9251206" cy="2501459"/>
          </a:xfrm>
          <a:prstGeom prst="rect">
            <a:avLst/>
          </a:prstGeom>
        </p:spPr>
      </p:pic>
      <p:sp>
        <p:nvSpPr>
          <p:cNvPr id="10"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382366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0C0E92-61A6-EC47-9D9D-3EBF00A2D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7942"/>
            <a:ext cx="12192000" cy="1184787"/>
          </a:xfrm>
          <a:prstGeom prst="rect">
            <a:avLst/>
          </a:prstGeom>
        </p:spPr>
      </p:pic>
      <p:sp>
        <p:nvSpPr>
          <p:cNvPr id="2" name="Title 1">
            <a:extLst>
              <a:ext uri="{FF2B5EF4-FFF2-40B4-BE49-F238E27FC236}">
                <a16:creationId xmlns:a16="http://schemas.microsoft.com/office/drawing/2014/main" id="{BDC6AE37-7B68-3C4B-969A-C2C7358EA991}"/>
              </a:ext>
            </a:extLst>
          </p:cNvPr>
          <p:cNvSpPr>
            <a:spLocks noGrp="1"/>
          </p:cNvSpPr>
          <p:nvPr>
            <p:ph type="title" hasCustomPrompt="1"/>
          </p:nvPr>
        </p:nvSpPr>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33DB90B-1CFD-4445-9C6A-20B7AE3A62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4EDB91-6F03-E943-852A-CBA0DFC16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49B85-8B58-A142-BB3A-72301A382FE6}"/>
              </a:ext>
            </a:extLst>
          </p:cNvPr>
          <p:cNvSpPr>
            <a:spLocks noGrp="1"/>
          </p:cNvSpPr>
          <p:nvPr>
            <p:ph type="sldNum" sz="quarter" idx="12"/>
          </p:nvPr>
        </p:nvSpPr>
        <p:spPr/>
        <p:txBody>
          <a:bodyPr/>
          <a:lstStyle/>
          <a:p>
            <a:fld id="{91FD69C5-AA12-9649-945F-9FE0CEFAE291}" type="slidenum">
              <a:rPr lang="en-US" smtClean="0"/>
              <a:t>‹#›</a:t>
            </a:fld>
            <a:endParaRPr lang="en-US"/>
          </a:p>
        </p:txBody>
      </p:sp>
      <p:sp>
        <p:nvSpPr>
          <p:cNvPr id="8"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69659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D2BD18-02A5-6B4A-9311-60DF64F0822E}"/>
              </a:ext>
            </a:extLst>
          </p:cNvPr>
          <p:cNvPicPr>
            <a:picLocks noChangeAspect="1"/>
          </p:cNvPicPr>
          <p:nvPr userDrawn="1"/>
        </p:nvPicPr>
        <p:blipFill>
          <a:blip r:embed="rId2"/>
          <a:stretch>
            <a:fillRect/>
          </a:stretch>
        </p:blipFill>
        <p:spPr>
          <a:xfrm>
            <a:off x="-6350" y="-457200"/>
            <a:ext cx="12198350" cy="7319010"/>
          </a:xfrm>
          <a:prstGeom prst="rect">
            <a:avLst/>
          </a:prstGeom>
        </p:spPr>
      </p:pic>
      <p:sp>
        <p:nvSpPr>
          <p:cNvPr id="16" name="Rectangle 15"/>
          <p:cNvSpPr/>
          <p:nvPr userDrawn="1"/>
        </p:nvSpPr>
        <p:spPr>
          <a:xfrm>
            <a:off x="-188793" y="-467229"/>
            <a:ext cx="12569587" cy="1262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2FC67-FAA4-D74E-9739-F1399D58BBB3}"/>
              </a:ext>
            </a:extLst>
          </p:cNvPr>
          <p:cNvSpPr>
            <a:spLocks noGrp="1"/>
          </p:cNvSpPr>
          <p:nvPr>
            <p:ph type="title" hasCustomPrompt="1"/>
          </p:nvPr>
        </p:nvSpPr>
        <p:spPr>
          <a:xfrm>
            <a:off x="831850" y="795338"/>
            <a:ext cx="10515600" cy="2852737"/>
          </a:xfrm>
        </p:spPr>
        <p:txBody>
          <a:bodyPr anchor="b"/>
          <a:lstStyle>
            <a:lvl1pPr algn="ctr">
              <a:defRPr sz="6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D0BBF1-66A7-6A4A-9413-1E95A9AD7E78}"/>
              </a:ext>
            </a:extLst>
          </p:cNvPr>
          <p:cNvSpPr>
            <a:spLocks noGrp="1"/>
          </p:cNvSpPr>
          <p:nvPr>
            <p:ph type="body" idx="1"/>
          </p:nvPr>
        </p:nvSpPr>
        <p:spPr>
          <a:xfrm>
            <a:off x="831850" y="3675063"/>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p:cNvSpPr/>
          <p:nvPr userDrawn="1"/>
        </p:nvSpPr>
        <p:spPr>
          <a:xfrm>
            <a:off x="831850" y="464023"/>
            <a:ext cx="10521950" cy="532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DED9F342-6AAE-1F4E-ACCA-CDCBB0871BEB}"/>
              </a:ext>
            </a:extLst>
          </p:cNvPr>
          <p:cNvSpPr txBox="1">
            <a:spLocks/>
          </p:cNvSpPr>
          <p:nvPr userDrawn="1"/>
        </p:nvSpPr>
        <p:spPr>
          <a:xfrm>
            <a:off x="4724400" y="447646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CB924CA-DC7D-4A8A-B0FC-2D1B3E632011}" type="datetime4">
              <a:rPr lang="en-US" sz="1600" smtClean="0">
                <a:solidFill>
                  <a:schemeClr val="accent5">
                    <a:lumMod val="50000"/>
                  </a:schemeClr>
                </a:solidFill>
              </a:rPr>
              <a:t>January 14, 2021</a:t>
            </a:fld>
            <a:endParaRPr lang="en-US" sz="1600" dirty="0">
              <a:solidFill>
                <a:schemeClr val="accent5">
                  <a:lumMod val="50000"/>
                </a:schemeClr>
              </a:solidFill>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3701" y="1685998"/>
            <a:ext cx="2314464" cy="2314464"/>
          </a:xfrm>
          <a:prstGeom prst="rect">
            <a:avLst/>
          </a:prstGeom>
        </p:spPr>
      </p:pic>
      <p:cxnSp>
        <p:nvCxnSpPr>
          <p:cNvPr id="15" name="Straight Connector 14"/>
          <p:cNvCxnSpPr/>
          <p:nvPr userDrawn="1"/>
        </p:nvCxnSpPr>
        <p:spPr>
          <a:xfrm>
            <a:off x="1870775" y="4297680"/>
            <a:ext cx="8450450" cy="0"/>
          </a:xfrm>
          <a:prstGeom prst="line">
            <a:avLst/>
          </a:prstGeom>
          <a:ln w="19050">
            <a:solidFill>
              <a:schemeClr val="accent6"/>
            </a:solidFill>
            <a:prstDash val="dash"/>
          </a:ln>
        </p:spPr>
        <p:style>
          <a:lnRef idx="1">
            <a:schemeClr val="accent4"/>
          </a:lnRef>
          <a:fillRef idx="0">
            <a:schemeClr val="accent4"/>
          </a:fillRef>
          <a:effectRef idx="0">
            <a:schemeClr val="accent4"/>
          </a:effectRef>
          <a:fontRef idx="minor">
            <a:schemeClr val="tx1"/>
          </a:fontRef>
        </p:style>
      </p:cxnSp>
      <p:sp>
        <p:nvSpPr>
          <p:cNvPr id="8" name="Rectangle 7"/>
          <p:cNvSpPr/>
          <p:nvPr userDrawn="1"/>
        </p:nvSpPr>
        <p:spPr>
          <a:xfrm>
            <a:off x="0" y="6356350"/>
            <a:ext cx="12192000" cy="532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06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D2BD18-02A5-6B4A-9311-60DF64F0822E}"/>
              </a:ext>
            </a:extLst>
          </p:cNvPr>
          <p:cNvPicPr>
            <a:picLocks noChangeAspect="1"/>
          </p:cNvPicPr>
          <p:nvPr userDrawn="1"/>
        </p:nvPicPr>
        <p:blipFill>
          <a:blip r:embed="rId2"/>
          <a:stretch>
            <a:fillRect/>
          </a:stretch>
        </p:blipFill>
        <p:spPr>
          <a:xfrm>
            <a:off x="-6350" y="-457200"/>
            <a:ext cx="12198350" cy="7319010"/>
          </a:xfrm>
          <a:prstGeom prst="rect">
            <a:avLst/>
          </a:prstGeom>
        </p:spPr>
      </p:pic>
      <p:sp>
        <p:nvSpPr>
          <p:cNvPr id="16" name="Rectangle 15"/>
          <p:cNvSpPr/>
          <p:nvPr userDrawn="1"/>
        </p:nvSpPr>
        <p:spPr>
          <a:xfrm>
            <a:off x="-188793" y="-467229"/>
            <a:ext cx="12569587" cy="1262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2FC67-FAA4-D74E-9739-F1399D58BBB3}"/>
              </a:ext>
            </a:extLst>
          </p:cNvPr>
          <p:cNvSpPr>
            <a:spLocks noGrp="1"/>
          </p:cNvSpPr>
          <p:nvPr>
            <p:ph type="title" hasCustomPrompt="1"/>
          </p:nvPr>
        </p:nvSpPr>
        <p:spPr>
          <a:xfrm>
            <a:off x="831850" y="795338"/>
            <a:ext cx="10515600" cy="2852737"/>
          </a:xfrm>
        </p:spPr>
        <p:txBody>
          <a:bodyPr anchor="b"/>
          <a:lstStyle>
            <a:lvl1pPr algn="ctr">
              <a:defRPr sz="6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D0BBF1-66A7-6A4A-9413-1E95A9AD7E78}"/>
              </a:ext>
            </a:extLst>
          </p:cNvPr>
          <p:cNvSpPr>
            <a:spLocks noGrp="1"/>
          </p:cNvSpPr>
          <p:nvPr>
            <p:ph type="body" idx="1"/>
          </p:nvPr>
        </p:nvSpPr>
        <p:spPr>
          <a:xfrm>
            <a:off x="831850" y="3675063"/>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p:cNvSpPr/>
          <p:nvPr userDrawn="1"/>
        </p:nvSpPr>
        <p:spPr>
          <a:xfrm>
            <a:off x="831850" y="464023"/>
            <a:ext cx="10521950" cy="532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356350"/>
            <a:ext cx="12192000" cy="532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89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C167E0-8924-2949-B260-91D7FDE5F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7942"/>
            <a:ext cx="12192000" cy="1184787"/>
          </a:xfrm>
          <a:prstGeom prst="rect">
            <a:avLst/>
          </a:prstGeom>
        </p:spPr>
      </p:pic>
      <p:sp>
        <p:nvSpPr>
          <p:cNvPr id="2" name="Title 1">
            <a:extLst>
              <a:ext uri="{FF2B5EF4-FFF2-40B4-BE49-F238E27FC236}">
                <a16:creationId xmlns:a16="http://schemas.microsoft.com/office/drawing/2014/main" id="{2C949758-BB92-844C-A727-FB15F85C9CE5}"/>
              </a:ext>
            </a:extLst>
          </p:cNvPr>
          <p:cNvSpPr>
            <a:spLocks noGrp="1"/>
          </p:cNvSpPr>
          <p:nvPr>
            <p:ph type="title" hasCustomPrompt="1"/>
          </p:nvPr>
        </p:nvSpPr>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DABDD0A-142E-824A-997C-CD11D58865B2}"/>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39DEB9E-2440-6145-9862-BD2FC4A96954}"/>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CC167DF-457A-9F4A-AF68-D6A95A066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FE9B9-C1E6-1C4D-85C6-9692BBF48065}"/>
              </a:ext>
            </a:extLst>
          </p:cNvPr>
          <p:cNvSpPr>
            <a:spLocks noGrp="1"/>
          </p:cNvSpPr>
          <p:nvPr>
            <p:ph type="sldNum" sz="quarter" idx="12"/>
          </p:nvPr>
        </p:nvSpPr>
        <p:spPr/>
        <p:txBody>
          <a:bodyPr/>
          <a:lstStyle/>
          <a:p>
            <a:fld id="{91FD69C5-AA12-9649-945F-9FE0CEFAE291}" type="slidenum">
              <a:rPr lang="en-US" smtClean="0"/>
              <a:t>‹#›</a:t>
            </a:fld>
            <a:endParaRPr lang="en-US"/>
          </a:p>
        </p:txBody>
      </p:sp>
      <p:sp>
        <p:nvSpPr>
          <p:cNvPr id="9" name="Date Placeholder 3">
            <a:extLst>
              <a:ext uri="{FF2B5EF4-FFF2-40B4-BE49-F238E27FC236}">
                <a16:creationId xmlns:a16="http://schemas.microsoft.com/office/drawing/2014/main" id="{25EE7CB6-CB87-944D-A497-309C98DC0BF0}"/>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56931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05E8-F9A9-AD40-87D8-32C6C0F10D5B}"/>
              </a:ext>
            </a:extLst>
          </p:cNvPr>
          <p:cNvSpPr>
            <a:spLocks noGrp="1"/>
          </p:cNvSpPr>
          <p:nvPr>
            <p:ph type="title" hasCustomPrompt="1"/>
          </p:nvPr>
        </p:nvSpPr>
        <p:spPr/>
        <p:txBody>
          <a:bodyPr/>
          <a:lstStyle>
            <a:lvl1pPr>
              <a:defRPr b="1">
                <a:solidFill>
                  <a:schemeClr val="tx2"/>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AE57490-CCAE-F048-81B2-5458E6BF36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C5541-3452-7F49-A1E0-3E72CBCD48C7}"/>
              </a:ext>
            </a:extLst>
          </p:cNvPr>
          <p:cNvSpPr>
            <a:spLocks noGrp="1"/>
          </p:cNvSpPr>
          <p:nvPr>
            <p:ph type="sldNum" sz="quarter" idx="12"/>
          </p:nvPr>
        </p:nvSpPr>
        <p:spPr/>
        <p:txBody>
          <a:bodyPr/>
          <a:lstStyle/>
          <a:p>
            <a:fld id="{91FD69C5-AA12-9649-945F-9FE0CEFAE291}" type="slidenum">
              <a:rPr lang="en-US" smtClean="0"/>
              <a:t>‹#›</a:t>
            </a:fld>
            <a:endParaRPr lang="en-US"/>
          </a:p>
        </p:txBody>
      </p:sp>
      <p:sp>
        <p:nvSpPr>
          <p:cNvPr id="6"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248124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0C17E8-439B-7743-AE95-38D10236C0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6E4F8-25C9-E94A-8785-F479175E2F8C}"/>
              </a:ext>
            </a:extLst>
          </p:cNvPr>
          <p:cNvSpPr>
            <a:spLocks noGrp="1"/>
          </p:cNvSpPr>
          <p:nvPr>
            <p:ph type="sldNum" sz="quarter" idx="12"/>
          </p:nvPr>
        </p:nvSpPr>
        <p:spPr/>
        <p:txBody>
          <a:bodyPr/>
          <a:lstStyle/>
          <a:p>
            <a:fld id="{91FD69C5-AA12-9649-945F-9FE0CEFAE291}" type="slidenum">
              <a:rPr lang="en-US" smtClean="0"/>
              <a:t>‹#›</a:t>
            </a:fld>
            <a:endParaRPr lang="en-US"/>
          </a:p>
        </p:txBody>
      </p:sp>
      <p:sp>
        <p:nvSpPr>
          <p:cNvPr id="5"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394981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
        <p:nvSpPr>
          <p:cNvPr id="9"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44470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8BC296-335B-C348-BD9F-465B8024A129}"/>
              </a:ext>
            </a:extLst>
          </p:cNvPr>
          <p:cNvPicPr>
            <a:picLocks noChangeAspect="1"/>
          </p:cNvPicPr>
          <p:nvPr userDrawn="1"/>
        </p:nvPicPr>
        <p:blipFill rotWithShape="1">
          <a:blip r:embed="rId2"/>
          <a:srcRect t="17285" b="42"/>
          <a:stretch/>
        </p:blipFill>
        <p:spPr>
          <a:xfrm>
            <a:off x="0" y="0"/>
            <a:ext cx="12192000" cy="6047715"/>
          </a:xfrm>
          <a:prstGeom prst="rect">
            <a:avLst/>
          </a:prstGeom>
        </p:spPr>
      </p:pic>
      <p:sp>
        <p:nvSpPr>
          <p:cNvPr id="3" name="Subtitle 2">
            <a:extLst>
              <a:ext uri="{FF2B5EF4-FFF2-40B4-BE49-F238E27FC236}">
                <a16:creationId xmlns:a16="http://schemas.microsoft.com/office/drawing/2014/main" id="{4F94F77B-261A-F945-B1F7-B3B4D41E45D6}"/>
              </a:ext>
            </a:extLst>
          </p:cNvPr>
          <p:cNvSpPr>
            <a:spLocks noGrp="1"/>
          </p:cNvSpPr>
          <p:nvPr>
            <p:ph type="subTitle" idx="1" hasCustomPrompt="1"/>
          </p:nvPr>
        </p:nvSpPr>
        <p:spPr>
          <a:xfrm>
            <a:off x="1524000" y="4299166"/>
            <a:ext cx="9144000" cy="1404517"/>
          </a:xfrm>
        </p:spPr>
        <p:txBody>
          <a:bodyPr anchor="t">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AED6C40-4D16-3C49-B56E-04B93A2EEDCB}"/>
              </a:ext>
            </a:extLst>
          </p:cNvPr>
          <p:cNvSpPr>
            <a:spLocks noGrp="1"/>
          </p:cNvSpPr>
          <p:nvPr>
            <p:ph type="dt" sz="half" idx="10"/>
          </p:nvPr>
        </p:nvSpPr>
        <p:spPr/>
        <p:txBody>
          <a:bodyPr/>
          <a:lstStyle/>
          <a:p>
            <a:fld id="{157B0694-0A15-F441-8308-702E7F51D3A0}" type="datetime1">
              <a:rPr lang="en-US" smtClean="0"/>
              <a:t>1/14/2021</a:t>
            </a:fld>
            <a:endParaRPr lang="en-US"/>
          </a:p>
        </p:txBody>
      </p:sp>
      <p:sp>
        <p:nvSpPr>
          <p:cNvPr id="5" name="Footer Placeholder 4">
            <a:extLst>
              <a:ext uri="{FF2B5EF4-FFF2-40B4-BE49-F238E27FC236}">
                <a16:creationId xmlns:a16="http://schemas.microsoft.com/office/drawing/2014/main" id="{AAC45740-47F1-2B40-BC64-CE278A084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A80D-3696-654B-88AE-0651745AA456}"/>
              </a:ext>
            </a:extLst>
          </p:cNvPr>
          <p:cNvSpPr>
            <a:spLocks noGrp="1"/>
          </p:cNvSpPr>
          <p:nvPr>
            <p:ph type="sldNum" sz="quarter" idx="12"/>
          </p:nvPr>
        </p:nvSpPr>
        <p:spPr/>
        <p:txBody>
          <a:bodyPr/>
          <a:lstStyle/>
          <a:p>
            <a:fld id="{91FD69C5-AA12-9649-945F-9FE0CEFAE291}" type="slidenum">
              <a:rPr lang="en-US" smtClean="0"/>
              <a:t>‹#›</a:t>
            </a:fld>
            <a:endParaRPr lang="en-US"/>
          </a:p>
        </p:txBody>
      </p:sp>
      <p:pic>
        <p:nvPicPr>
          <p:cNvPr id="2" name="Picture 1">
            <a:extLst>
              <a:ext uri="{FF2B5EF4-FFF2-40B4-BE49-F238E27FC236}">
                <a16:creationId xmlns:a16="http://schemas.microsoft.com/office/drawing/2014/main" id="{5E326EDC-381F-A34F-B455-D7BCC44D57AD}"/>
              </a:ext>
            </a:extLst>
          </p:cNvPr>
          <p:cNvPicPr>
            <a:picLocks noChangeAspect="1"/>
          </p:cNvPicPr>
          <p:nvPr userDrawn="1"/>
        </p:nvPicPr>
        <p:blipFill>
          <a:blip r:embed="rId3"/>
          <a:stretch>
            <a:fillRect/>
          </a:stretch>
        </p:blipFill>
        <p:spPr>
          <a:xfrm>
            <a:off x="1524000" y="1413731"/>
            <a:ext cx="9251206" cy="2501459"/>
          </a:xfrm>
          <a:prstGeom prst="rect">
            <a:avLst/>
          </a:prstGeom>
        </p:spPr>
      </p:pic>
    </p:spTree>
    <p:extLst>
      <p:ext uri="{BB962C8B-B14F-4D97-AF65-F5344CB8AC3E}">
        <p14:creationId xmlns:p14="http://schemas.microsoft.com/office/powerpoint/2010/main" val="350208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0C0E92-61A6-EC47-9D9D-3EBF00A2DD18}"/>
              </a:ext>
            </a:extLst>
          </p:cNvPr>
          <p:cNvPicPr>
            <a:picLocks noChangeAspect="1"/>
          </p:cNvPicPr>
          <p:nvPr userDrawn="1"/>
        </p:nvPicPr>
        <p:blipFill>
          <a:blip r:embed="rId2"/>
          <a:stretch>
            <a:fillRect/>
          </a:stretch>
        </p:blipFill>
        <p:spPr>
          <a:xfrm>
            <a:off x="0" y="307942"/>
            <a:ext cx="12192000" cy="1184787"/>
          </a:xfrm>
          <a:prstGeom prst="rect">
            <a:avLst/>
          </a:prstGeom>
        </p:spPr>
      </p:pic>
      <p:sp>
        <p:nvSpPr>
          <p:cNvPr id="2" name="Title 1">
            <a:extLst>
              <a:ext uri="{FF2B5EF4-FFF2-40B4-BE49-F238E27FC236}">
                <a16:creationId xmlns:a16="http://schemas.microsoft.com/office/drawing/2014/main" id="{BDC6AE37-7B68-3C4B-969A-C2C7358EA991}"/>
              </a:ext>
            </a:extLst>
          </p:cNvPr>
          <p:cNvSpPr>
            <a:spLocks noGrp="1"/>
          </p:cNvSpPr>
          <p:nvPr>
            <p:ph type="title" hasCustomPrompt="1"/>
          </p:nvPr>
        </p:nvSpPr>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33DB90B-1CFD-4445-9C6A-20B7AE3A62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76976-F4C9-7E4E-96D6-6768E8D24A24}"/>
              </a:ext>
            </a:extLst>
          </p:cNvPr>
          <p:cNvSpPr>
            <a:spLocks noGrp="1"/>
          </p:cNvSpPr>
          <p:nvPr>
            <p:ph type="dt" sz="half" idx="10"/>
          </p:nvPr>
        </p:nvSpPr>
        <p:spPr/>
        <p:txBody>
          <a:bodyPr/>
          <a:lstStyle/>
          <a:p>
            <a:fld id="{5CFA7BD0-3F4E-4B44-AB1D-59E05DA1A430}" type="datetime1">
              <a:rPr lang="en-US" smtClean="0"/>
              <a:t>1/14/2021</a:t>
            </a:fld>
            <a:endParaRPr lang="en-US"/>
          </a:p>
        </p:txBody>
      </p:sp>
      <p:sp>
        <p:nvSpPr>
          <p:cNvPr id="5" name="Footer Placeholder 4">
            <a:extLst>
              <a:ext uri="{FF2B5EF4-FFF2-40B4-BE49-F238E27FC236}">
                <a16:creationId xmlns:a16="http://schemas.microsoft.com/office/drawing/2014/main" id="{794EDB91-6F03-E943-852A-CBA0DFC16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49B85-8B58-A142-BB3A-72301A382FE6}"/>
              </a:ext>
            </a:extLst>
          </p:cNvPr>
          <p:cNvSpPr>
            <a:spLocks noGrp="1"/>
          </p:cNvSpPr>
          <p:nvPr>
            <p:ph type="sldNum" sz="quarter" idx="12"/>
          </p:nvPr>
        </p:nvSpPr>
        <p:spPr/>
        <p:txBody>
          <a:bodyPr/>
          <a:lstStyle/>
          <a:p>
            <a:fld id="{91FD69C5-AA12-9649-945F-9FE0CEFAE291}" type="slidenum">
              <a:rPr lang="en-US" smtClean="0"/>
              <a:t>‹#›</a:t>
            </a:fld>
            <a:endParaRPr lang="en-US"/>
          </a:p>
        </p:txBody>
      </p:sp>
    </p:spTree>
    <p:extLst>
      <p:ext uri="{BB962C8B-B14F-4D97-AF65-F5344CB8AC3E}">
        <p14:creationId xmlns:p14="http://schemas.microsoft.com/office/powerpoint/2010/main" val="321856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D2BD18-02A5-6B4A-9311-60DF64F0822E}"/>
              </a:ext>
            </a:extLst>
          </p:cNvPr>
          <p:cNvPicPr>
            <a:picLocks noChangeAspect="1"/>
          </p:cNvPicPr>
          <p:nvPr userDrawn="1"/>
        </p:nvPicPr>
        <p:blipFill>
          <a:blip r:embed="rId2"/>
          <a:stretch>
            <a:fillRect/>
          </a:stretch>
        </p:blipFill>
        <p:spPr>
          <a:xfrm>
            <a:off x="-6350" y="-457200"/>
            <a:ext cx="12198350" cy="7319010"/>
          </a:xfrm>
          <a:prstGeom prst="rect">
            <a:avLst/>
          </a:prstGeom>
        </p:spPr>
      </p:pic>
      <p:sp>
        <p:nvSpPr>
          <p:cNvPr id="2" name="Title 1">
            <a:extLst>
              <a:ext uri="{FF2B5EF4-FFF2-40B4-BE49-F238E27FC236}">
                <a16:creationId xmlns:a16="http://schemas.microsoft.com/office/drawing/2014/main" id="{5B62FC67-FAA4-D74E-9739-F1399D58BBB3}"/>
              </a:ext>
            </a:extLst>
          </p:cNvPr>
          <p:cNvSpPr>
            <a:spLocks noGrp="1"/>
          </p:cNvSpPr>
          <p:nvPr>
            <p:ph type="title" hasCustomPrompt="1"/>
          </p:nvPr>
        </p:nvSpPr>
        <p:spPr>
          <a:xfrm>
            <a:off x="831850" y="795338"/>
            <a:ext cx="10515600" cy="2852737"/>
          </a:xfrm>
        </p:spPr>
        <p:txBody>
          <a:bodyPr anchor="b"/>
          <a:lstStyle>
            <a:lvl1pPr algn="ctr">
              <a:defRPr sz="60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D0BBF1-66A7-6A4A-9413-1E95A9AD7E78}"/>
              </a:ext>
            </a:extLst>
          </p:cNvPr>
          <p:cNvSpPr>
            <a:spLocks noGrp="1"/>
          </p:cNvSpPr>
          <p:nvPr>
            <p:ph type="body" idx="1"/>
          </p:nvPr>
        </p:nvSpPr>
        <p:spPr>
          <a:xfrm>
            <a:off x="831850" y="3675063"/>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DED9F342-6AAE-1F4E-ACCA-CDCBB0871BEB}"/>
              </a:ext>
            </a:extLst>
          </p:cNvPr>
          <p:cNvSpPr>
            <a:spLocks noGrp="1"/>
          </p:cNvSpPr>
          <p:nvPr>
            <p:ph type="dt" sz="half" idx="10"/>
          </p:nvPr>
        </p:nvSpPr>
        <p:spPr/>
        <p:txBody>
          <a:bodyPr/>
          <a:lstStyle/>
          <a:p>
            <a:fld id="{B53F0414-80DD-9F48-A372-D260888CE533}" type="datetime1">
              <a:rPr lang="en-US" smtClean="0"/>
              <a:t>1/14/2021</a:t>
            </a:fld>
            <a:endParaRPr lang="en-US"/>
          </a:p>
        </p:txBody>
      </p:sp>
      <p:sp>
        <p:nvSpPr>
          <p:cNvPr id="5" name="Footer Placeholder 4">
            <a:extLst>
              <a:ext uri="{FF2B5EF4-FFF2-40B4-BE49-F238E27FC236}">
                <a16:creationId xmlns:a16="http://schemas.microsoft.com/office/drawing/2014/main" id="{D3DFBC50-3E95-9245-A675-542617BC8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436EA-D00C-8344-A678-EDA8207F3680}"/>
              </a:ext>
            </a:extLst>
          </p:cNvPr>
          <p:cNvSpPr>
            <a:spLocks noGrp="1"/>
          </p:cNvSpPr>
          <p:nvPr>
            <p:ph type="sldNum" sz="quarter" idx="12"/>
          </p:nvPr>
        </p:nvSpPr>
        <p:spPr/>
        <p:txBody>
          <a:bodyPr/>
          <a:lstStyle/>
          <a:p>
            <a:fld id="{91FD69C5-AA12-9649-945F-9FE0CEFAE291}" type="slidenum">
              <a:rPr lang="en-US" smtClean="0"/>
              <a:t>‹#›</a:t>
            </a:fld>
            <a:endParaRPr lang="en-US"/>
          </a:p>
        </p:txBody>
      </p:sp>
    </p:spTree>
    <p:extLst>
      <p:ext uri="{BB962C8B-B14F-4D97-AF65-F5344CB8AC3E}">
        <p14:creationId xmlns:p14="http://schemas.microsoft.com/office/powerpoint/2010/main" val="44922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C167E0-8924-2949-B260-91D7FDE5F29F}"/>
              </a:ext>
            </a:extLst>
          </p:cNvPr>
          <p:cNvPicPr>
            <a:picLocks noChangeAspect="1"/>
          </p:cNvPicPr>
          <p:nvPr userDrawn="1"/>
        </p:nvPicPr>
        <p:blipFill>
          <a:blip r:embed="rId2"/>
          <a:stretch>
            <a:fillRect/>
          </a:stretch>
        </p:blipFill>
        <p:spPr>
          <a:xfrm>
            <a:off x="0" y="307942"/>
            <a:ext cx="12192000" cy="1184787"/>
          </a:xfrm>
          <a:prstGeom prst="rect">
            <a:avLst/>
          </a:prstGeom>
        </p:spPr>
      </p:pic>
      <p:sp>
        <p:nvSpPr>
          <p:cNvPr id="2" name="Title 1">
            <a:extLst>
              <a:ext uri="{FF2B5EF4-FFF2-40B4-BE49-F238E27FC236}">
                <a16:creationId xmlns:a16="http://schemas.microsoft.com/office/drawing/2014/main" id="{2C949758-BB92-844C-A727-FB15F85C9CE5}"/>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DABDD0A-142E-824A-997C-CD11D58865B2}"/>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39DEB9E-2440-6145-9862-BD2FC4A96954}"/>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7A5EDFD-48B2-1F4A-B603-79B5099675BD}"/>
              </a:ext>
            </a:extLst>
          </p:cNvPr>
          <p:cNvSpPr>
            <a:spLocks noGrp="1"/>
          </p:cNvSpPr>
          <p:nvPr>
            <p:ph type="dt" sz="half" idx="10"/>
          </p:nvPr>
        </p:nvSpPr>
        <p:spPr/>
        <p:txBody>
          <a:bodyPr/>
          <a:lstStyle/>
          <a:p>
            <a:fld id="{F07B54F8-06CA-7045-8B61-9601DE24DB0F}" type="datetime1">
              <a:rPr lang="en-US" smtClean="0"/>
              <a:t>1/14/2021</a:t>
            </a:fld>
            <a:endParaRPr lang="en-US"/>
          </a:p>
        </p:txBody>
      </p:sp>
      <p:sp>
        <p:nvSpPr>
          <p:cNvPr id="6" name="Footer Placeholder 5">
            <a:extLst>
              <a:ext uri="{FF2B5EF4-FFF2-40B4-BE49-F238E27FC236}">
                <a16:creationId xmlns:a16="http://schemas.microsoft.com/office/drawing/2014/main" id="{8CC167DF-457A-9F4A-AF68-D6A95A066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FE9B9-C1E6-1C4D-85C6-9692BBF48065}"/>
              </a:ext>
            </a:extLst>
          </p:cNvPr>
          <p:cNvSpPr>
            <a:spLocks noGrp="1"/>
          </p:cNvSpPr>
          <p:nvPr>
            <p:ph type="sldNum" sz="quarter" idx="12"/>
          </p:nvPr>
        </p:nvSpPr>
        <p:spPr/>
        <p:txBody>
          <a:bodyPr/>
          <a:lstStyle/>
          <a:p>
            <a:fld id="{91FD69C5-AA12-9649-945F-9FE0CEFAE291}" type="slidenum">
              <a:rPr lang="en-US" smtClean="0"/>
              <a:t>‹#›</a:t>
            </a:fld>
            <a:endParaRPr lang="en-US"/>
          </a:p>
        </p:txBody>
      </p:sp>
    </p:spTree>
    <p:extLst>
      <p:ext uri="{BB962C8B-B14F-4D97-AF65-F5344CB8AC3E}">
        <p14:creationId xmlns:p14="http://schemas.microsoft.com/office/powerpoint/2010/main" val="347772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05E8-F9A9-AD40-87D8-32C6C0F10D5B}"/>
              </a:ext>
            </a:extLst>
          </p:cNvPr>
          <p:cNvSpPr>
            <a:spLocks noGrp="1"/>
          </p:cNvSpPr>
          <p:nvPr>
            <p:ph type="title" hasCustomPrompt="1"/>
          </p:nvPr>
        </p:nvSpPr>
        <p:spPr/>
        <p:txBody>
          <a:bodyPr/>
          <a:lstStyle>
            <a:lvl1pPr>
              <a:defRPr b="1">
                <a:solidFill>
                  <a:schemeClr val="tx2"/>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B01A144-8F38-7241-9CE5-1FBC67F2E7B8}"/>
              </a:ext>
            </a:extLst>
          </p:cNvPr>
          <p:cNvSpPr>
            <a:spLocks noGrp="1"/>
          </p:cNvSpPr>
          <p:nvPr>
            <p:ph type="dt" sz="half" idx="10"/>
          </p:nvPr>
        </p:nvSpPr>
        <p:spPr/>
        <p:txBody>
          <a:bodyPr/>
          <a:lstStyle/>
          <a:p>
            <a:fld id="{DB185408-B5B4-6E45-9C90-B381BB037A8E}" type="datetime1">
              <a:rPr lang="en-US" smtClean="0"/>
              <a:t>1/14/2021</a:t>
            </a:fld>
            <a:endParaRPr lang="en-US"/>
          </a:p>
        </p:txBody>
      </p:sp>
      <p:sp>
        <p:nvSpPr>
          <p:cNvPr id="4" name="Footer Placeholder 3">
            <a:extLst>
              <a:ext uri="{FF2B5EF4-FFF2-40B4-BE49-F238E27FC236}">
                <a16:creationId xmlns:a16="http://schemas.microsoft.com/office/drawing/2014/main" id="{CAE57490-CCAE-F048-81B2-5458E6BF36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C5541-3452-7F49-A1E0-3E72CBCD48C7}"/>
              </a:ext>
            </a:extLst>
          </p:cNvPr>
          <p:cNvSpPr>
            <a:spLocks noGrp="1"/>
          </p:cNvSpPr>
          <p:nvPr>
            <p:ph type="sldNum" sz="quarter" idx="12"/>
          </p:nvPr>
        </p:nvSpPr>
        <p:spPr/>
        <p:txBody>
          <a:bodyPr/>
          <a:lstStyle/>
          <a:p>
            <a:fld id="{91FD69C5-AA12-9649-945F-9FE0CEFAE291}" type="slidenum">
              <a:rPr lang="en-US" smtClean="0"/>
              <a:t>‹#›</a:t>
            </a:fld>
            <a:endParaRPr lang="en-US"/>
          </a:p>
        </p:txBody>
      </p:sp>
    </p:spTree>
    <p:extLst>
      <p:ext uri="{BB962C8B-B14F-4D97-AF65-F5344CB8AC3E}">
        <p14:creationId xmlns:p14="http://schemas.microsoft.com/office/powerpoint/2010/main" val="390361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887EA-0FD6-5445-AF5E-ED48FF6730E1}"/>
              </a:ext>
            </a:extLst>
          </p:cNvPr>
          <p:cNvSpPr>
            <a:spLocks noGrp="1"/>
          </p:cNvSpPr>
          <p:nvPr>
            <p:ph type="dt" sz="half" idx="10"/>
          </p:nvPr>
        </p:nvSpPr>
        <p:spPr/>
        <p:txBody>
          <a:bodyPr/>
          <a:lstStyle/>
          <a:p>
            <a:fld id="{EC53FAAA-EE95-164E-BB78-D71422049E01}" type="datetime1">
              <a:rPr lang="en-US" smtClean="0"/>
              <a:t>1/14/2021</a:t>
            </a:fld>
            <a:endParaRPr lang="en-US"/>
          </a:p>
        </p:txBody>
      </p:sp>
      <p:sp>
        <p:nvSpPr>
          <p:cNvPr id="3" name="Footer Placeholder 2">
            <a:extLst>
              <a:ext uri="{FF2B5EF4-FFF2-40B4-BE49-F238E27FC236}">
                <a16:creationId xmlns:a16="http://schemas.microsoft.com/office/drawing/2014/main" id="{3F0C17E8-439B-7743-AE95-38D10236C0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6E4F8-25C9-E94A-8785-F479175E2F8C}"/>
              </a:ext>
            </a:extLst>
          </p:cNvPr>
          <p:cNvSpPr>
            <a:spLocks noGrp="1"/>
          </p:cNvSpPr>
          <p:nvPr>
            <p:ph type="sldNum" sz="quarter" idx="12"/>
          </p:nvPr>
        </p:nvSpPr>
        <p:spPr/>
        <p:txBody>
          <a:bodyPr/>
          <a:lstStyle/>
          <a:p>
            <a:fld id="{91FD69C5-AA12-9649-945F-9FE0CEFAE291}" type="slidenum">
              <a:rPr lang="en-US" smtClean="0"/>
              <a:t>‹#›</a:t>
            </a:fld>
            <a:endParaRPr lang="en-US"/>
          </a:p>
        </p:txBody>
      </p:sp>
    </p:spTree>
    <p:extLst>
      <p:ext uri="{BB962C8B-B14F-4D97-AF65-F5344CB8AC3E}">
        <p14:creationId xmlns:p14="http://schemas.microsoft.com/office/powerpoint/2010/main" val="400728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5727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94F77B-261A-F945-B1F7-B3B4D41E45D6}"/>
              </a:ext>
            </a:extLst>
          </p:cNvPr>
          <p:cNvSpPr>
            <a:spLocks noGrp="1"/>
          </p:cNvSpPr>
          <p:nvPr>
            <p:ph type="subTitle" idx="1" hasCustomPrompt="1"/>
          </p:nvPr>
        </p:nvSpPr>
        <p:spPr>
          <a:xfrm>
            <a:off x="1524000" y="4101391"/>
            <a:ext cx="9144000" cy="1484596"/>
          </a:xfrm>
        </p:spPr>
        <p:txBody>
          <a:bodyPr anchor="t">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AAC45740-47F1-2B40-BC64-CE278A084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A80D-3696-654B-88AE-0651745AA456}"/>
              </a:ext>
            </a:extLst>
          </p:cNvPr>
          <p:cNvSpPr>
            <a:spLocks noGrp="1"/>
          </p:cNvSpPr>
          <p:nvPr>
            <p:ph type="sldNum" sz="quarter" idx="12"/>
          </p:nvPr>
        </p:nvSpPr>
        <p:spPr/>
        <p:txBody>
          <a:bodyPr/>
          <a:lstStyle/>
          <a:p>
            <a:fld id="{91FD69C5-AA12-9649-945F-9FE0CEFAE291}" type="slidenum">
              <a:rPr lang="en-US" smtClean="0"/>
              <a:t>‹#›</a:t>
            </a:fld>
            <a:endParaRPr lang="en-US"/>
          </a:p>
        </p:txBody>
      </p:sp>
      <p:pic>
        <p:nvPicPr>
          <p:cNvPr id="8" name="Picture 7">
            <a:extLst>
              <a:ext uri="{FF2B5EF4-FFF2-40B4-BE49-F238E27FC236}">
                <a16:creationId xmlns:a16="http://schemas.microsoft.com/office/drawing/2014/main" id="{60AF600E-698B-D943-849A-1215CC7A3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3911" y="902205"/>
            <a:ext cx="9724175" cy="3199186"/>
          </a:xfrm>
          <a:prstGeom prst="rect">
            <a:avLst/>
          </a:prstGeom>
        </p:spPr>
      </p:pic>
      <p:sp>
        <p:nvSpPr>
          <p:cNvPr id="7"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January 10, 2021</a:t>
            </a:r>
          </a:p>
        </p:txBody>
      </p:sp>
    </p:spTree>
    <p:extLst>
      <p:ext uri="{BB962C8B-B14F-4D97-AF65-F5344CB8AC3E}">
        <p14:creationId xmlns:p14="http://schemas.microsoft.com/office/powerpoint/2010/main" val="199726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18559-D389-2141-B7CD-FA3862341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A43B7-38DF-FB4D-A644-513443F16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E7CB6-CB87-944D-A497-309C98DC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AE83F-C8BC-9D46-8907-F940C218B2B9}" type="datetime1">
              <a:rPr lang="en-US" smtClean="0"/>
              <a:t>1/14/2021</a:t>
            </a:fld>
            <a:endParaRPr lang="en-US"/>
          </a:p>
        </p:txBody>
      </p:sp>
      <p:sp>
        <p:nvSpPr>
          <p:cNvPr id="5" name="Footer Placeholder 4">
            <a:extLst>
              <a:ext uri="{FF2B5EF4-FFF2-40B4-BE49-F238E27FC236}">
                <a16:creationId xmlns:a16="http://schemas.microsoft.com/office/drawing/2014/main" id="{3B822902-D20F-3C4D-B0DE-1BC8221E7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66CC7-18F0-7440-8AF2-07044B64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D69C5-AA12-9649-945F-9FE0CEFAE291}" type="slidenum">
              <a:rPr lang="en-US" smtClean="0"/>
              <a:t>‹#›</a:t>
            </a:fld>
            <a:endParaRPr lang="en-US"/>
          </a:p>
        </p:txBody>
      </p:sp>
    </p:spTree>
    <p:extLst>
      <p:ext uri="{BB962C8B-B14F-4D97-AF65-F5344CB8AC3E}">
        <p14:creationId xmlns:p14="http://schemas.microsoft.com/office/powerpoint/2010/main" val="382844372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4" r:id="rId6"/>
    <p:sldLayoutId id="2147483655" r:id="rId7"/>
    <p:sldLayoutId id="2147483661"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18559-D389-2141-B7CD-FA3862341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A43B7-38DF-FB4D-A644-513443F16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822902-D20F-3C4D-B0DE-1BC8221E7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66CC7-18F0-7440-8AF2-07044B64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D69C5-AA12-9649-945F-9FE0CEFAE291}" type="slidenum">
              <a:rPr lang="en-US" smtClean="0"/>
              <a:t>‹#›</a:t>
            </a:fld>
            <a:endParaRPr lang="en-US"/>
          </a:p>
        </p:txBody>
      </p:sp>
    </p:spTree>
    <p:extLst>
      <p:ext uri="{BB962C8B-B14F-4D97-AF65-F5344CB8AC3E}">
        <p14:creationId xmlns:p14="http://schemas.microsoft.com/office/powerpoint/2010/main" val="39558800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sa.gov/emergency-services-secto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cisa.gov/nuclear-reactors-materials-and-waste-sector" TargetMode="External"/><Relationship Id="rId3" Type="http://schemas.openxmlformats.org/officeDocument/2006/relationships/hyperlink" Target="https://www.cisa.gov/communications-sector" TargetMode="External"/><Relationship Id="rId7" Type="http://schemas.openxmlformats.org/officeDocument/2006/relationships/hyperlink" Target="https://www.cisa.gov/information-technology-secto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isa.gov/food-and-agriculture-sector" TargetMode="External"/><Relationship Id="rId5" Type="http://schemas.openxmlformats.org/officeDocument/2006/relationships/hyperlink" Target="https://www.cisa.gov/energy-sector" TargetMode="External"/><Relationship Id="rId10" Type="http://schemas.openxmlformats.org/officeDocument/2006/relationships/hyperlink" Target="https://www.cisa.gov/water-and-wastewater-systems-sector" TargetMode="External"/><Relationship Id="rId4" Type="http://schemas.openxmlformats.org/officeDocument/2006/relationships/hyperlink" Target="https://www.cisa.gov/dams-sector" TargetMode="External"/><Relationship Id="rId9" Type="http://schemas.openxmlformats.org/officeDocument/2006/relationships/hyperlink" Target="https://www.cisa.gov/transportation-systems-secto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isa.gov/food-and-agriculture-sector" TargetMode="External"/><Relationship Id="rId3" Type="http://schemas.openxmlformats.org/officeDocument/2006/relationships/hyperlink" Target="https://www.cisa.gov/chemical-sector" TargetMode="External"/><Relationship Id="rId7" Type="http://schemas.openxmlformats.org/officeDocument/2006/relationships/hyperlink" Target="https://www.cisa.gov/financial-services-secto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isa.gov/defense-industrial-base-sector" TargetMode="External"/><Relationship Id="rId5" Type="http://schemas.openxmlformats.org/officeDocument/2006/relationships/hyperlink" Target="https://www.cisa.gov/critical-manufacturing-sector" TargetMode="External"/><Relationship Id="rId4" Type="http://schemas.openxmlformats.org/officeDocument/2006/relationships/hyperlink" Target="https://www.cisa.gov/commercial-facilities-sect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735A45-B2AF-7F45-BEEA-2EC6C55E8F2E}"/>
              </a:ext>
            </a:extLst>
          </p:cNvPr>
          <p:cNvSpPr>
            <a:spLocks noGrp="1"/>
          </p:cNvSpPr>
          <p:nvPr>
            <p:ph type="subTitle" idx="1"/>
          </p:nvPr>
        </p:nvSpPr>
        <p:spPr>
          <a:xfrm>
            <a:off x="172016" y="4462569"/>
            <a:ext cx="11914361" cy="1404517"/>
          </a:xfrm>
        </p:spPr>
        <p:txBody>
          <a:bodyPr/>
          <a:lstStyle/>
          <a:p>
            <a:r>
              <a:rPr lang="en-US" dirty="0" smtClean="0"/>
              <a:t>Saving Lives.  Reducing Hospitalizations. Keeping Us Safe.</a:t>
            </a:r>
            <a:endParaRPr lang="en-US" dirty="0"/>
          </a:p>
        </p:txBody>
      </p:sp>
      <p:sp>
        <p:nvSpPr>
          <p:cNvPr id="5" name="Date Placeholder 4">
            <a:extLst>
              <a:ext uri="{FF2B5EF4-FFF2-40B4-BE49-F238E27FC236}">
                <a16:creationId xmlns:a16="http://schemas.microsoft.com/office/drawing/2014/main" id="{DAF0BC07-E08E-EA4E-B393-C1743071EDC9}"/>
              </a:ext>
            </a:extLst>
          </p:cNvPr>
          <p:cNvSpPr>
            <a:spLocks noGrp="1"/>
          </p:cNvSpPr>
          <p:nvPr>
            <p:ph type="dt" sz="half" idx="10"/>
          </p:nvPr>
        </p:nvSpPr>
        <p:spPr/>
        <p:txBody>
          <a:bodyPr/>
          <a:lstStyle/>
          <a:p>
            <a:fld id="{F0223A02-ABD9-D74A-839A-040A1C80BEC8}" type="datetime1">
              <a:rPr lang="en-US" smtClean="0"/>
              <a:t>1/14/2021</a:t>
            </a:fld>
            <a:endParaRPr lang="en-US"/>
          </a:p>
        </p:txBody>
      </p:sp>
      <p:sp>
        <p:nvSpPr>
          <p:cNvPr id="6" name="Slide Number Placeholder 5">
            <a:extLst>
              <a:ext uri="{FF2B5EF4-FFF2-40B4-BE49-F238E27FC236}">
                <a16:creationId xmlns:a16="http://schemas.microsoft.com/office/drawing/2014/main" id="{347E14EF-2749-4441-A483-1CF5EE7223D7}"/>
              </a:ext>
            </a:extLst>
          </p:cNvPr>
          <p:cNvSpPr>
            <a:spLocks noGrp="1"/>
          </p:cNvSpPr>
          <p:nvPr>
            <p:ph type="sldNum" sz="quarter" idx="12"/>
          </p:nvPr>
        </p:nvSpPr>
        <p:spPr/>
        <p:txBody>
          <a:bodyPr/>
          <a:lstStyle/>
          <a:p>
            <a:fld id="{91FD69C5-AA12-9649-945F-9FE0CEFAE291}" type="slidenum">
              <a:rPr lang="en-US" smtClean="0"/>
              <a:t>1</a:t>
            </a:fld>
            <a:endParaRPr lang="en-US"/>
          </a:p>
        </p:txBody>
      </p:sp>
    </p:spTree>
    <p:extLst>
      <p:ext uri="{BB962C8B-B14F-4D97-AF65-F5344CB8AC3E}">
        <p14:creationId xmlns:p14="http://schemas.microsoft.com/office/powerpoint/2010/main" val="79867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8514"/>
            <a:ext cx="10515600" cy="1325563"/>
          </a:xfrm>
        </p:spPr>
        <p:txBody>
          <a:bodyPr>
            <a:normAutofit/>
          </a:bodyPr>
          <a:lstStyle/>
          <a:p>
            <a:pPr algn="l"/>
            <a:r>
              <a:rPr lang="en-US" sz="3600" dirty="0" smtClean="0"/>
              <a:t>We Must Prioritize Because of a Limited Supply and a Large Population.</a:t>
            </a:r>
            <a:endParaRPr lang="en-US" sz="3600" dirty="0"/>
          </a:p>
        </p:txBody>
      </p:sp>
      <p:sp>
        <p:nvSpPr>
          <p:cNvPr id="2" name="Content Placeholder 1"/>
          <p:cNvSpPr>
            <a:spLocks noGrp="1"/>
          </p:cNvSpPr>
          <p:nvPr>
            <p:ph idx="1"/>
          </p:nvPr>
        </p:nvSpPr>
        <p:spPr/>
        <p:txBody>
          <a:bodyPr>
            <a:normAutofit/>
          </a:bodyPr>
          <a:lstStyle/>
          <a:p>
            <a:pPr marL="0" indent="0">
              <a:buNone/>
            </a:pPr>
            <a:endParaRPr lang="en-US" dirty="0"/>
          </a:p>
          <a:p>
            <a:pPr marL="0" lvl="0" indent="0">
              <a:buNone/>
            </a:pPr>
            <a:endParaRPr lang="en-US" dirty="0"/>
          </a:p>
          <a:p>
            <a:endParaRPr lang="en-US" dirty="0"/>
          </a:p>
        </p:txBody>
      </p:sp>
      <p:sp>
        <p:nvSpPr>
          <p:cNvPr id="5" name="Content Placeholder 1"/>
          <p:cNvSpPr txBox="1">
            <a:spLocks/>
          </p:cNvSpPr>
          <p:nvPr/>
        </p:nvSpPr>
        <p:spPr>
          <a:xfrm>
            <a:off x="458040" y="1594077"/>
            <a:ext cx="11646873" cy="5045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dirty="0"/>
          </a:p>
          <a:p>
            <a:pPr marL="0" indent="0">
              <a:buNone/>
            </a:pPr>
            <a:r>
              <a:rPr lang="en-US" sz="1600" dirty="0">
                <a:latin typeface="+mn-lt"/>
              </a:rPr>
              <a:t>Anyone that is a High Risk Individual is eligible in Phase 1B – Tier 2, which is </a:t>
            </a:r>
            <a:r>
              <a:rPr lang="en-US" sz="1600" dirty="0" smtClean="0">
                <a:latin typeface="+mn-lt"/>
              </a:rPr>
              <a:t>about 40% </a:t>
            </a:r>
            <a:r>
              <a:rPr lang="en-US" sz="1600" dirty="0">
                <a:latin typeface="+mn-lt"/>
              </a:rPr>
              <a:t>of our total state population.</a:t>
            </a:r>
          </a:p>
          <a:p>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902555847"/>
              </p:ext>
            </p:extLst>
          </p:nvPr>
        </p:nvGraphicFramePr>
        <p:xfrm>
          <a:off x="1953105" y="2463459"/>
          <a:ext cx="8285789" cy="3307216"/>
        </p:xfrm>
        <a:graphic>
          <a:graphicData uri="http://schemas.openxmlformats.org/drawingml/2006/table">
            <a:tbl>
              <a:tblPr firstRow="1" bandRow="1">
                <a:tableStyleId>{5C22544A-7EE6-4342-B048-85BDC9FD1C3A}</a:tableStyleId>
              </a:tblPr>
              <a:tblGrid>
                <a:gridCol w="4789522">
                  <a:extLst>
                    <a:ext uri="{9D8B030D-6E8A-4147-A177-3AD203B41FA5}">
                      <a16:colId xmlns:a16="http://schemas.microsoft.com/office/drawing/2014/main" val="993077581"/>
                    </a:ext>
                  </a:extLst>
                </a:gridCol>
                <a:gridCol w="2240656">
                  <a:extLst>
                    <a:ext uri="{9D8B030D-6E8A-4147-A177-3AD203B41FA5}">
                      <a16:colId xmlns:a16="http://schemas.microsoft.com/office/drawing/2014/main" val="2213566735"/>
                    </a:ext>
                  </a:extLst>
                </a:gridCol>
                <a:gridCol w="1255611">
                  <a:extLst>
                    <a:ext uri="{9D8B030D-6E8A-4147-A177-3AD203B41FA5}">
                      <a16:colId xmlns:a16="http://schemas.microsoft.com/office/drawing/2014/main" val="3108925017"/>
                    </a:ext>
                  </a:extLst>
                </a:gridCol>
              </a:tblGrid>
              <a:tr h="470502">
                <a:tc gridSpan="3">
                  <a:txBody>
                    <a:bodyPr/>
                    <a:lstStyle/>
                    <a:p>
                      <a:pPr algn="ctr"/>
                      <a:r>
                        <a:rPr lang="en-US" sz="2000" dirty="0"/>
                        <a:t>Estimated Size</a:t>
                      </a:r>
                      <a:r>
                        <a:rPr lang="en-US" sz="2000" baseline="0" dirty="0"/>
                        <a:t> of Each Priority Phase</a:t>
                      </a:r>
                      <a:endParaRPr lang="en-US" sz="2000" dirty="0"/>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sz="1200" dirty="0"/>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0959328"/>
                  </a:ext>
                </a:extLst>
              </a:tr>
              <a:tr h="401572">
                <a:tc>
                  <a:txBody>
                    <a:bodyPr/>
                    <a:lstStyle/>
                    <a:p>
                      <a:pPr algn="ctr"/>
                      <a:r>
                        <a:rPr lang="en-US" sz="1600" b="1" dirty="0">
                          <a:solidFill>
                            <a:schemeClr val="bg1"/>
                          </a:solidFill>
                        </a:rPr>
                        <a:t>Priority Population</a:t>
                      </a: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b="1" dirty="0">
                          <a:solidFill>
                            <a:schemeClr val="bg1"/>
                          </a:solidFill>
                        </a:rPr>
                        <a:t>Phase/Tier</a:t>
                      </a: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b="1" dirty="0">
                          <a:solidFill>
                            <a:schemeClr val="bg1"/>
                          </a:solidFill>
                        </a:rPr>
                        <a:t>People</a:t>
                      </a:r>
                    </a:p>
                  </a:txBody>
                  <a:tcPr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75949004"/>
                  </a:ext>
                </a:extLst>
              </a:tr>
              <a:tr h="315686">
                <a:tc>
                  <a:txBody>
                    <a:bodyPr/>
                    <a:lstStyle/>
                    <a:p>
                      <a:r>
                        <a:rPr lang="en-US" sz="1600" dirty="0" smtClean="0"/>
                        <a:t>Healthcare</a:t>
                      </a:r>
                      <a:r>
                        <a:rPr lang="en-US" sz="1600" baseline="0" dirty="0" smtClean="0"/>
                        <a:t> &amp; </a:t>
                      </a:r>
                      <a:r>
                        <a:rPr lang="en-US" sz="1600" dirty="0" smtClean="0"/>
                        <a:t>Long Term Care Settings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a:t>Phase 1A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t>~500,000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1661238"/>
                  </a:ext>
                </a:extLst>
              </a:tr>
              <a:tr h="350520">
                <a:tc>
                  <a:txBody>
                    <a:bodyPr/>
                    <a:lstStyle/>
                    <a:p>
                      <a:r>
                        <a:rPr lang="en-US" sz="1600" dirty="0" smtClean="0"/>
                        <a:t>First Responders &amp; Emergency </a:t>
                      </a:r>
                      <a:r>
                        <a:rPr lang="en-US" sz="1600" dirty="0"/>
                        <a:t>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Phase 1B – Tier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~200,000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5836081"/>
                  </a:ext>
                </a:extLst>
              </a:tr>
              <a:tr h="348343">
                <a:tc>
                  <a:txBody>
                    <a:bodyPr/>
                    <a:lstStyle/>
                    <a:p>
                      <a:r>
                        <a:rPr lang="en-US" sz="1600" baseline="0" dirty="0"/>
                        <a:t>High Risk Individuals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Phase 1B – Tier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~2,500,000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184345"/>
                  </a:ext>
                </a:extLst>
              </a:tr>
              <a:tr h="964473">
                <a:tc>
                  <a:txBody>
                    <a:bodyPr/>
                    <a:lstStyle/>
                    <a:p>
                      <a:pPr marL="285750" indent="-285750">
                        <a:buFont typeface="Arial" panose="020B0604020202020204" pitchFamily="34" charset="0"/>
                        <a:buChar char="•"/>
                      </a:pPr>
                      <a:r>
                        <a:rPr lang="en-US" sz="1600" dirty="0"/>
                        <a:t>Critical Infrastructure</a:t>
                      </a:r>
                    </a:p>
                    <a:p>
                      <a:pPr marL="285750" indent="-285750">
                        <a:buFont typeface="Arial" panose="020B0604020202020204" pitchFamily="34" charset="0"/>
                        <a:buChar char="•"/>
                      </a:pPr>
                      <a:r>
                        <a:rPr lang="en-US" sz="1600" dirty="0"/>
                        <a:t>Equitable</a:t>
                      </a:r>
                      <a:r>
                        <a:rPr lang="en-US" sz="1600" baseline="0" dirty="0"/>
                        <a:t> Economic Recovery</a:t>
                      </a:r>
                      <a:endParaRPr lang="en-US" sz="1600" dirty="0"/>
                    </a:p>
                    <a:p>
                      <a:pPr marL="285750" indent="-285750">
                        <a:buFont typeface="Arial" panose="020B0604020202020204" pitchFamily="34" charset="0"/>
                        <a:buChar char="•"/>
                      </a:pPr>
                      <a:r>
                        <a:rPr lang="en-US" sz="1600" dirty="0"/>
                        <a:t>Remaining Unvaccinated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600" dirty="0"/>
                        <a:t>Phase 1B – Tier</a:t>
                      </a:r>
                      <a:r>
                        <a:rPr lang="en-US" sz="1600" baseline="0" dirty="0"/>
                        <a:t> 3</a:t>
                      </a:r>
                      <a:endParaRPr lang="en-US" sz="1600" dirty="0"/>
                    </a:p>
                    <a:p>
                      <a:pPr marL="285750" indent="-285750">
                        <a:buFont typeface="Arial" panose="020B0604020202020204" pitchFamily="34" charset="0"/>
                        <a:buChar char="•"/>
                      </a:pPr>
                      <a:r>
                        <a:rPr lang="en-US" sz="1600" dirty="0"/>
                        <a:t>Phase</a:t>
                      </a:r>
                      <a:r>
                        <a:rPr lang="en-US" sz="1600" baseline="0" dirty="0"/>
                        <a:t> 2</a:t>
                      </a:r>
                      <a:endParaRPr lang="en-US" sz="1600" dirty="0"/>
                    </a:p>
                    <a:p>
                      <a:pPr marL="285750" indent="-285750">
                        <a:buFont typeface="Arial" panose="020B0604020202020204" pitchFamily="34" charset="0"/>
                        <a:buChar char="•"/>
                      </a:pPr>
                      <a:r>
                        <a:rPr lang="en-US" sz="1600" dirty="0"/>
                        <a:t>Phase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~2,950,000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245554"/>
                  </a:ext>
                </a:extLst>
              </a:tr>
              <a:tr h="436526">
                <a:tc>
                  <a:txBody>
                    <a:bodyPr/>
                    <a:lstStyle/>
                    <a:p>
                      <a:r>
                        <a:rPr lang="en-US" sz="1600" dirty="0"/>
                        <a:t>Total Population</a:t>
                      </a:r>
                      <a:r>
                        <a:rPr lang="en-US" sz="1600" baseline="0" dirty="0"/>
                        <a:t> of Missouri</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~6,150,000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9837801"/>
                  </a:ext>
                </a:extLst>
              </a:tr>
            </a:tbl>
          </a:graphicData>
        </a:graphic>
      </p:graphicFrame>
    </p:spTree>
    <p:extLst>
      <p:ext uri="{BB962C8B-B14F-4D97-AF65-F5344CB8AC3E}">
        <p14:creationId xmlns:p14="http://schemas.microsoft.com/office/powerpoint/2010/main" val="197748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Note about Essential Employees </a:t>
            </a:r>
            <a:endParaRPr lang="en-US" sz="3600" dirty="0"/>
          </a:p>
        </p:txBody>
      </p:sp>
      <p:sp>
        <p:nvSpPr>
          <p:cNvPr id="3" name="Content Placeholder 2"/>
          <p:cNvSpPr>
            <a:spLocks noGrp="1"/>
          </p:cNvSpPr>
          <p:nvPr>
            <p:ph idx="1"/>
          </p:nvPr>
        </p:nvSpPr>
        <p:spPr/>
        <p:txBody>
          <a:bodyPr>
            <a:normAutofit/>
          </a:bodyPr>
          <a:lstStyle/>
          <a:p>
            <a:r>
              <a:rPr lang="en-US" dirty="0" smtClean="0"/>
              <a:t>This plan will not </a:t>
            </a:r>
            <a:r>
              <a:rPr lang="en-US" dirty="0"/>
              <a:t>distinguish between essential and nonessential personnel </a:t>
            </a:r>
            <a:r>
              <a:rPr lang="en-US" dirty="0" smtClean="0"/>
              <a:t>within </a:t>
            </a:r>
            <a:r>
              <a:rPr lang="en-US" dirty="0"/>
              <a:t>an organization </a:t>
            </a:r>
            <a:r>
              <a:rPr lang="en-US" dirty="0" smtClean="0"/>
              <a:t>in a priority phase.  </a:t>
            </a:r>
          </a:p>
          <a:p>
            <a:endParaRPr lang="en-US" dirty="0" smtClean="0"/>
          </a:p>
          <a:p>
            <a:r>
              <a:rPr lang="en-US" dirty="0" smtClean="0"/>
              <a:t>Any </a:t>
            </a:r>
            <a:r>
              <a:rPr lang="en-US" dirty="0"/>
              <a:t>employee at organizations within the </a:t>
            </a:r>
            <a:r>
              <a:rPr lang="en-US" dirty="0" smtClean="0"/>
              <a:t>priority phases </a:t>
            </a:r>
            <a:r>
              <a:rPr lang="en-US" dirty="0"/>
              <a:t>listed below </a:t>
            </a:r>
            <a:r>
              <a:rPr lang="en-US" dirty="0" smtClean="0"/>
              <a:t>is </a:t>
            </a:r>
            <a:r>
              <a:rPr lang="en-US" dirty="0"/>
              <a:t>eligible for vaccination at the time that </a:t>
            </a:r>
            <a:r>
              <a:rPr lang="en-US" dirty="0" smtClean="0"/>
              <a:t>phase </a:t>
            </a:r>
            <a:r>
              <a:rPr lang="en-US" dirty="0"/>
              <a:t>or </a:t>
            </a:r>
            <a:r>
              <a:rPr lang="en-US" dirty="0" smtClean="0"/>
              <a:t>tier </a:t>
            </a:r>
            <a:r>
              <a:rPr lang="en-US" dirty="0"/>
              <a:t>is activated. </a:t>
            </a:r>
            <a:endParaRPr lang="en-US" dirty="0" smtClean="0"/>
          </a:p>
          <a:p>
            <a:endParaRPr lang="en-US" dirty="0" smtClean="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11</a:t>
            </a:fld>
            <a:endParaRPr lang="en-US"/>
          </a:p>
        </p:txBody>
      </p:sp>
    </p:spTree>
    <p:extLst>
      <p:ext uri="{BB962C8B-B14F-4D97-AF65-F5344CB8AC3E}">
        <p14:creationId xmlns:p14="http://schemas.microsoft.com/office/powerpoint/2010/main" val="417302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Note about Definitions</a:t>
            </a:r>
            <a:endParaRPr lang="en-US" sz="3600" dirty="0"/>
          </a:p>
        </p:txBody>
      </p:sp>
      <p:sp>
        <p:nvSpPr>
          <p:cNvPr id="3" name="Content Placeholder 2"/>
          <p:cNvSpPr>
            <a:spLocks noGrp="1"/>
          </p:cNvSpPr>
          <p:nvPr>
            <p:ph idx="1"/>
          </p:nvPr>
        </p:nvSpPr>
        <p:spPr/>
        <p:txBody>
          <a:bodyPr>
            <a:normAutofit/>
          </a:bodyPr>
          <a:lstStyle/>
          <a:p>
            <a:r>
              <a:rPr lang="en-US" dirty="0" smtClean="0"/>
              <a:t>Any priority </a:t>
            </a:r>
            <a:r>
              <a:rPr lang="en-US" dirty="0"/>
              <a:t>that is listed below as “Sector” (E.g. Energy Sector) is </a:t>
            </a:r>
            <a:r>
              <a:rPr lang="en-US" dirty="0" smtClean="0"/>
              <a:t>defined </a:t>
            </a:r>
            <a:r>
              <a:rPr lang="en-US" dirty="0"/>
              <a:t>by the U.S. Cybersecurity &amp; Infrastructure Security </a:t>
            </a:r>
            <a:r>
              <a:rPr lang="en-US" dirty="0" smtClean="0"/>
              <a:t>Agency, an independent agency within the </a:t>
            </a:r>
            <a:r>
              <a:rPr lang="en-US" dirty="0"/>
              <a:t>U.S. Department of Homeland Security. </a:t>
            </a:r>
            <a:endParaRPr lang="en-US" dirty="0" smtClean="0"/>
          </a:p>
          <a:p>
            <a:pPr marL="0" indent="0">
              <a:buNone/>
            </a:pPr>
            <a:r>
              <a:rPr lang="en-US" dirty="0" smtClean="0"/>
              <a:t> </a:t>
            </a:r>
          </a:p>
          <a:p>
            <a:r>
              <a:rPr lang="en-US" dirty="0" smtClean="0"/>
              <a:t>Priorities </a:t>
            </a:r>
            <a:r>
              <a:rPr lang="en-US" dirty="0"/>
              <a:t>that are not </a:t>
            </a:r>
            <a:r>
              <a:rPr lang="en-US" dirty="0" smtClean="0"/>
              <a:t>specifically listed as </a:t>
            </a:r>
            <a:r>
              <a:rPr lang="en-US" dirty="0"/>
              <a:t>a </a:t>
            </a:r>
            <a:r>
              <a:rPr lang="en-US" dirty="0" smtClean="0"/>
              <a:t>Sector </a:t>
            </a:r>
            <a:r>
              <a:rPr lang="en-US" dirty="0"/>
              <a:t>are defined </a:t>
            </a:r>
            <a:r>
              <a:rPr lang="en-US" dirty="0" smtClean="0"/>
              <a:t>below or </a:t>
            </a:r>
            <a:r>
              <a:rPr lang="en-US" dirty="0"/>
              <a:t>as noted </a:t>
            </a:r>
            <a:r>
              <a:rPr lang="en-US" dirty="0" smtClean="0"/>
              <a:t>on </a:t>
            </a:r>
            <a:r>
              <a:rPr lang="en-US" dirty="0"/>
              <a:t>MOStopsCovid.com</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12</a:t>
            </a:fld>
            <a:endParaRPr lang="en-US"/>
          </a:p>
        </p:txBody>
      </p:sp>
    </p:spTree>
    <p:extLst>
      <p:ext uri="{BB962C8B-B14F-4D97-AF65-F5344CB8AC3E}">
        <p14:creationId xmlns:p14="http://schemas.microsoft.com/office/powerpoint/2010/main" val="290828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720" y="1084898"/>
            <a:ext cx="7491730" cy="2852737"/>
          </a:xfrm>
        </p:spPr>
        <p:txBody>
          <a:bodyPr/>
          <a:lstStyle/>
          <a:p>
            <a:pPr algn="l"/>
            <a:r>
              <a:rPr lang="en-US" sz="4800" dirty="0"/>
              <a:t>COVID-19 Vaccine</a:t>
            </a:r>
            <a:r>
              <a:rPr lang="en-US" dirty="0"/>
              <a:t/>
            </a:r>
            <a:br>
              <a:rPr lang="en-US" dirty="0"/>
            </a:br>
            <a:r>
              <a:rPr lang="en-US" dirty="0"/>
              <a:t>Phase 1A</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D69C5-AA12-9649-945F-9FE0CEFAE291}" type="slidenum">
              <a:rPr kumimoji="0" lang="en-US" sz="1200" b="0" i="0" u="none" strike="noStrike" kern="1200" cap="none" spc="0" normalizeH="0" baseline="0" noProof="0" smtClean="0">
                <a:ln>
                  <a:noFill/>
                </a:ln>
                <a:solidFill>
                  <a:srgbClr val="3E3F3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E3F3E">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05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86160" cy="1325563"/>
          </a:xfrm>
        </p:spPr>
        <p:txBody>
          <a:bodyPr>
            <a:normAutofit/>
          </a:bodyPr>
          <a:lstStyle/>
          <a:p>
            <a:r>
              <a:rPr lang="en-US" sz="3600" dirty="0" smtClean="0"/>
              <a:t>Phase 1A: Activated December 14, 2020</a:t>
            </a:r>
            <a:endParaRPr lang="en-US" sz="3600" dirty="0"/>
          </a:p>
        </p:txBody>
      </p:sp>
      <p:sp>
        <p:nvSpPr>
          <p:cNvPr id="4" name="Date Placeholder 3"/>
          <p:cNvSpPr>
            <a:spLocks noGrp="1"/>
          </p:cNvSpPr>
          <p:nvPr>
            <p:ph type="dt" sz="half" idx="4294967295"/>
          </p:nvPr>
        </p:nvSpPr>
        <p:spPr>
          <a:xfrm>
            <a:off x="838200" y="6356350"/>
            <a:ext cx="2743200" cy="365125"/>
          </a:xfrm>
          <a:prstGeom prst="rect">
            <a:avLst/>
          </a:prstGeom>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14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1825158"/>
              </p:ext>
            </p:extLst>
          </p:nvPr>
        </p:nvGraphicFramePr>
        <p:xfrm>
          <a:off x="297285" y="1759706"/>
          <a:ext cx="11615673" cy="4318056"/>
        </p:xfrm>
        <a:graphic>
          <a:graphicData uri="http://schemas.openxmlformats.org/drawingml/2006/table">
            <a:tbl>
              <a:tblPr firstRow="1" firstCol="1" bandRow="1">
                <a:tableStyleId>{5C22544A-7EE6-4342-B048-85BDC9FD1C3A}</a:tableStyleId>
              </a:tblPr>
              <a:tblGrid>
                <a:gridCol w="1325276">
                  <a:extLst>
                    <a:ext uri="{9D8B030D-6E8A-4147-A177-3AD203B41FA5}">
                      <a16:colId xmlns:a16="http://schemas.microsoft.com/office/drawing/2014/main" val="1551567291"/>
                    </a:ext>
                  </a:extLst>
                </a:gridCol>
                <a:gridCol w="10290397">
                  <a:extLst>
                    <a:ext uri="{9D8B030D-6E8A-4147-A177-3AD203B41FA5}">
                      <a16:colId xmlns:a16="http://schemas.microsoft.com/office/drawing/2014/main" val="2666333385"/>
                    </a:ext>
                  </a:extLst>
                </a:gridCol>
              </a:tblGrid>
              <a:tr h="370840">
                <a:tc gridSpan="2">
                  <a:txBody>
                    <a:bodyPr/>
                    <a:lstStyle/>
                    <a:p>
                      <a:r>
                        <a:rPr lang="en-US" dirty="0" smtClean="0"/>
                        <a:t>Healthcare and Care</a:t>
                      </a:r>
                      <a:r>
                        <a:rPr lang="en-US" baseline="0" dirty="0" smtClean="0"/>
                        <a:t> Facilities</a:t>
                      </a:r>
                      <a:endParaRPr lang="en-US" dirty="0" smtClean="0"/>
                    </a:p>
                    <a:p>
                      <a:r>
                        <a:rPr lang="en-US" sz="1800" b="1" i="1" kern="1200" dirty="0" smtClean="0">
                          <a:solidFill>
                            <a:schemeClr val="lt1"/>
                          </a:solidFill>
                          <a:effectLst/>
                          <a:latin typeface="+mn-lt"/>
                          <a:ea typeface="+mn-ea"/>
                          <a:cs typeface="+mn-cs"/>
                        </a:rPr>
                        <a:t>Saving lives, reducing hospitalization,</a:t>
                      </a:r>
                      <a:r>
                        <a:rPr lang="en-US" sz="1800" b="1" i="1" kern="1200" baseline="0" dirty="0" smtClean="0">
                          <a:solidFill>
                            <a:schemeClr val="lt1"/>
                          </a:solidFill>
                          <a:effectLst/>
                          <a:latin typeface="+mn-lt"/>
                          <a:ea typeface="+mn-ea"/>
                          <a:cs typeface="+mn-cs"/>
                        </a:rPr>
                        <a:t> and keeping us safe</a:t>
                      </a:r>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79927555"/>
                  </a:ext>
                </a:extLst>
              </a:tr>
              <a:tr h="370840">
                <a:tc>
                  <a:txBody>
                    <a:bodyPr/>
                    <a:lstStyle/>
                    <a:p>
                      <a:r>
                        <a:rPr lang="en-US" dirty="0" smtClean="0"/>
                        <a:t>Group</a:t>
                      </a:r>
                      <a:r>
                        <a:rPr lang="en-US" baseline="0" dirty="0" smtClean="0"/>
                        <a:t> A</a:t>
                      </a:r>
                      <a:endParaRPr lang="en-US" dirty="0"/>
                    </a:p>
                  </a:txBody>
                  <a:tcPr/>
                </a:tc>
                <a:tc>
                  <a:txBody>
                    <a:bodyPr/>
                    <a:lstStyle/>
                    <a:p>
                      <a:pPr lvl="0"/>
                      <a:r>
                        <a:rPr lang="en-US" sz="1800" kern="1200" dirty="0" smtClean="0">
                          <a:solidFill>
                            <a:schemeClr val="dk1"/>
                          </a:solidFill>
                          <a:effectLst/>
                          <a:latin typeface="+mn-lt"/>
                          <a:ea typeface="+mn-ea"/>
                          <a:cs typeface="+mn-cs"/>
                        </a:rPr>
                        <a:t>Hospitals, long-term care facilities and residents, including Department of Mental Health (DMH)-operated facilities.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674527961"/>
                  </a:ext>
                </a:extLst>
              </a:tr>
              <a:tr h="370840">
                <a:tc>
                  <a:txBody>
                    <a:bodyPr/>
                    <a:lstStyle/>
                    <a:p>
                      <a:r>
                        <a:rPr lang="en-US" dirty="0" smtClean="0"/>
                        <a:t>Group B</a:t>
                      </a:r>
                      <a:endParaRPr lang="en-US" dirty="0"/>
                    </a:p>
                  </a:txBody>
                  <a:tcPr/>
                </a:tc>
                <a:tc>
                  <a:txBody>
                    <a:bodyPr/>
                    <a:lstStyle/>
                    <a:p>
                      <a:pPr lvl="0"/>
                      <a:r>
                        <a:rPr lang="en-US" sz="1800" kern="1200" dirty="0" smtClean="0">
                          <a:solidFill>
                            <a:schemeClr val="dk1"/>
                          </a:solidFill>
                          <a:effectLst/>
                          <a:latin typeface="+mn-lt"/>
                          <a:ea typeface="+mn-ea"/>
                          <a:cs typeface="+mn-cs"/>
                        </a:rPr>
                        <a:t>Home health, hospice, dialysis centers, urgent care.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564810834"/>
                  </a:ext>
                </a:extLst>
              </a:tr>
              <a:tr h="370840">
                <a:tc>
                  <a:txBody>
                    <a:bodyPr/>
                    <a:lstStyle/>
                    <a:p>
                      <a:r>
                        <a:rPr lang="en-US" dirty="0" smtClean="0"/>
                        <a:t>Group 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Vaccinator staff and those administering COVID testing.</a:t>
                      </a:r>
                      <a:endParaRPr lang="en-US" dirty="0"/>
                    </a:p>
                  </a:txBody>
                  <a:tcPr/>
                </a:tc>
                <a:extLst>
                  <a:ext uri="{0D108BD9-81ED-4DB2-BD59-A6C34878D82A}">
                    <a16:rowId xmlns:a16="http://schemas.microsoft.com/office/drawing/2014/main" val="2594846058"/>
                  </a:ext>
                </a:extLst>
              </a:tr>
              <a:tr h="370840">
                <a:tc>
                  <a:txBody>
                    <a:bodyPr/>
                    <a:lstStyle/>
                    <a:p>
                      <a:r>
                        <a:rPr lang="en-US" dirty="0" smtClean="0"/>
                        <a:t>Group D</a:t>
                      </a:r>
                      <a:endParaRPr lang="en-US" dirty="0"/>
                    </a:p>
                  </a:txBody>
                  <a:tcPr/>
                </a:tc>
                <a:tc>
                  <a:txBody>
                    <a:bodyPr/>
                    <a:lstStyle/>
                    <a:p>
                      <a:pPr lvl="0"/>
                      <a:r>
                        <a:rPr lang="en-US" sz="1800" kern="1200" dirty="0" smtClean="0">
                          <a:solidFill>
                            <a:schemeClr val="dk1"/>
                          </a:solidFill>
                          <a:effectLst/>
                          <a:latin typeface="+mn-lt"/>
                          <a:ea typeface="+mn-ea"/>
                          <a:cs typeface="+mn-cs"/>
                        </a:rPr>
                        <a:t>Congregate community healthcare settings staff and residents, including DMH contracted settings and adult day cares.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850563805"/>
                  </a:ext>
                </a:extLst>
              </a:tr>
              <a:tr h="741736">
                <a:tc>
                  <a:txBody>
                    <a:bodyPr/>
                    <a:lstStyle/>
                    <a:p>
                      <a:r>
                        <a:rPr lang="en-US" dirty="0" smtClean="0"/>
                        <a:t>Group</a:t>
                      </a:r>
                      <a:r>
                        <a:rPr lang="en-US" baseline="0" dirty="0" smtClean="0"/>
                        <a:t> E</a:t>
                      </a:r>
                      <a:endParaRPr lang="en-US" dirty="0"/>
                    </a:p>
                  </a:txBody>
                  <a:tcPr/>
                </a:tc>
                <a:tc>
                  <a:txBody>
                    <a:bodyPr/>
                    <a:lstStyle/>
                    <a:p>
                      <a:r>
                        <a:rPr lang="en-US" sz="1800" kern="1200" dirty="0" smtClean="0">
                          <a:solidFill>
                            <a:schemeClr val="dk1"/>
                          </a:solidFill>
                          <a:effectLst/>
                          <a:latin typeface="+mn-lt"/>
                          <a:ea typeface="+mn-ea"/>
                          <a:cs typeface="+mn-cs"/>
                        </a:rPr>
                        <a:t>EMS and high-risk non-congregate healthcare, including clinics, physicians, and home care providers.</a:t>
                      </a:r>
                      <a:endParaRPr lang="en-US" dirty="0"/>
                    </a:p>
                  </a:txBody>
                  <a:tcPr/>
                </a:tc>
                <a:extLst>
                  <a:ext uri="{0D108BD9-81ED-4DB2-BD59-A6C34878D82A}">
                    <a16:rowId xmlns:a16="http://schemas.microsoft.com/office/drawing/2014/main" val="339762679"/>
                  </a:ext>
                </a:extLst>
              </a:tr>
              <a:tr h="370840">
                <a:tc>
                  <a:txBody>
                    <a:bodyPr/>
                    <a:lstStyle/>
                    <a:p>
                      <a:r>
                        <a:rPr lang="en-US" dirty="0" smtClean="0"/>
                        <a:t>Group F</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All remaining patient-facing healthcare providers, including but not limited to health care workers in emergency shelters, dental offices, school nurses, pharmacies, public health clinics, mental/behavioral health providers, and correctional settings.</a:t>
                      </a:r>
                      <a:endParaRPr lang="en-US" dirty="0"/>
                    </a:p>
                  </a:txBody>
                  <a:tcPr/>
                </a:tc>
                <a:extLst>
                  <a:ext uri="{0D108BD9-81ED-4DB2-BD59-A6C34878D82A}">
                    <a16:rowId xmlns:a16="http://schemas.microsoft.com/office/drawing/2014/main" val="1957202216"/>
                  </a:ext>
                </a:extLst>
              </a:tr>
            </a:tbl>
          </a:graphicData>
        </a:graphic>
      </p:graphicFrame>
    </p:spTree>
    <p:extLst>
      <p:ext uri="{BB962C8B-B14F-4D97-AF65-F5344CB8AC3E}">
        <p14:creationId xmlns:p14="http://schemas.microsoft.com/office/powerpoint/2010/main" val="192324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960" y="1145858"/>
            <a:ext cx="7476490" cy="2852737"/>
          </a:xfrm>
        </p:spPr>
        <p:txBody>
          <a:bodyPr/>
          <a:lstStyle/>
          <a:p>
            <a:pPr algn="l"/>
            <a:r>
              <a:rPr lang="en-US" sz="4800" dirty="0"/>
              <a:t>COVID-19 Vaccine </a:t>
            </a:r>
            <a:r>
              <a:rPr lang="en-US" dirty="0"/>
              <a:t/>
            </a:r>
            <a:br>
              <a:rPr lang="en-US" dirty="0"/>
            </a:br>
            <a:r>
              <a:rPr lang="en-US" dirty="0"/>
              <a:t>Phase 1B &amp; 2</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D69C5-AA12-9649-945F-9FE0CEFAE291}" type="slidenum">
              <a:rPr kumimoji="0" lang="en-US" sz="1200" b="0" i="0" u="none" strike="noStrike" kern="1200" cap="none" spc="0" normalizeH="0" baseline="0" noProof="0" smtClean="0">
                <a:ln>
                  <a:noFill/>
                </a:ln>
                <a:solidFill>
                  <a:srgbClr val="3E3F3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3E3F3E">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9133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t>Phase 1B – Tier 1: Activated January 14, 2021</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9480369"/>
              </p:ext>
            </p:extLst>
          </p:nvPr>
        </p:nvGraphicFramePr>
        <p:xfrm>
          <a:off x="190818" y="1837853"/>
          <a:ext cx="11662693" cy="4627340"/>
        </p:xfrm>
        <a:graphic>
          <a:graphicData uri="http://schemas.openxmlformats.org/drawingml/2006/table">
            <a:tbl>
              <a:tblPr firstRow="1" firstCol="1" bandRow="1">
                <a:tableStyleId>{5C22544A-7EE6-4342-B048-85BDC9FD1C3A}</a:tableStyleId>
              </a:tblPr>
              <a:tblGrid>
                <a:gridCol w="2871017">
                  <a:extLst>
                    <a:ext uri="{9D8B030D-6E8A-4147-A177-3AD203B41FA5}">
                      <a16:colId xmlns:a16="http://schemas.microsoft.com/office/drawing/2014/main" val="550685264"/>
                    </a:ext>
                  </a:extLst>
                </a:gridCol>
                <a:gridCol w="8791676">
                  <a:extLst>
                    <a:ext uri="{9D8B030D-6E8A-4147-A177-3AD203B41FA5}">
                      <a16:colId xmlns:a16="http://schemas.microsoft.com/office/drawing/2014/main" val="1771189849"/>
                    </a:ext>
                  </a:extLst>
                </a:gridCol>
              </a:tblGrid>
              <a:tr h="839831">
                <a:tc gridSpan="2">
                  <a:txBody>
                    <a:bodyPr/>
                    <a:lstStyle/>
                    <a:p>
                      <a:r>
                        <a:rPr lang="en-US" sz="1800" b="1" kern="1200" dirty="0" smtClean="0">
                          <a:solidFill>
                            <a:schemeClr val="lt1"/>
                          </a:solidFill>
                          <a:effectLst/>
                          <a:latin typeface="+mn-lt"/>
                          <a:ea typeface="+mn-ea"/>
                          <a:cs typeface="+mn-cs"/>
                        </a:rPr>
                        <a:t>First responders, Emergency Services, and Public Health Infrastructure</a:t>
                      </a:r>
                    </a:p>
                    <a:p>
                      <a:r>
                        <a:rPr lang="en-US" sz="1800" b="1" i="1" kern="1200" dirty="0" smtClean="0">
                          <a:solidFill>
                            <a:schemeClr val="lt1"/>
                          </a:solidFill>
                          <a:effectLst/>
                          <a:latin typeface="+mn-lt"/>
                          <a:ea typeface="+mn-ea"/>
                          <a:cs typeface="+mn-cs"/>
                        </a:rPr>
                        <a:t>Saving lives, reducing hospitalization,</a:t>
                      </a:r>
                      <a:r>
                        <a:rPr lang="en-US" sz="1800" b="1" i="1" kern="1200" baseline="0" dirty="0" smtClean="0">
                          <a:solidFill>
                            <a:schemeClr val="lt1"/>
                          </a:solidFill>
                          <a:effectLst/>
                          <a:latin typeface="+mn-lt"/>
                          <a:ea typeface="+mn-ea"/>
                          <a:cs typeface="+mn-cs"/>
                        </a:rPr>
                        <a:t> and keeping us safe</a:t>
                      </a:r>
                      <a:endParaRPr lang="en-US" sz="1800" dirty="0"/>
                    </a:p>
                  </a:txBody>
                  <a:tcPr marL="83869" marR="83869"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4256820201"/>
                  </a:ext>
                </a:extLst>
              </a:tr>
              <a:tr h="1060840">
                <a:tc>
                  <a:txBody>
                    <a:bodyPr/>
                    <a:lstStyle/>
                    <a:p>
                      <a:r>
                        <a:rPr lang="en-US" sz="1800" dirty="0" smtClean="0"/>
                        <a:t>Non-Patient Facing Public Health Infrastructure</a:t>
                      </a:r>
                      <a:endParaRPr lang="en-US" sz="1800" dirty="0"/>
                    </a:p>
                  </a:txBody>
                  <a:tcPr marL="83869" marR="83869" anchor="ctr"/>
                </a:tc>
                <a:tc>
                  <a:txBody>
                    <a:bodyPr/>
                    <a:lstStyle/>
                    <a:p>
                      <a:r>
                        <a:rPr lang="en-US" sz="1800" kern="1200" dirty="0" smtClean="0">
                          <a:solidFill>
                            <a:schemeClr val="dk1"/>
                          </a:solidFill>
                          <a:effectLst/>
                          <a:latin typeface="+mn-lt"/>
                          <a:ea typeface="+mn-ea"/>
                          <a:cs typeface="+mn-cs"/>
                        </a:rPr>
                        <a:t>Administrators and staff at federal, state, or local public health agencies and other healthcare workers who carry out functions necessary to the operation of Missouri’s healthcare infrastructure that were not included in 1A.</a:t>
                      </a:r>
                      <a:endParaRPr lang="en-US" sz="1800" dirty="0"/>
                    </a:p>
                  </a:txBody>
                  <a:tcPr marL="83869" marR="83869" anchor="ctr"/>
                </a:tc>
                <a:extLst>
                  <a:ext uri="{0D108BD9-81ED-4DB2-BD59-A6C34878D82A}">
                    <a16:rowId xmlns:a16="http://schemas.microsoft.com/office/drawing/2014/main" val="966248602"/>
                  </a:ext>
                </a:extLst>
              </a:tr>
              <a:tr h="751429">
                <a:tc>
                  <a:txBody>
                    <a:bodyPr/>
                    <a:lstStyle/>
                    <a:p>
                      <a:r>
                        <a:rPr lang="en-US" sz="1800" dirty="0" smtClean="0"/>
                        <a:t>First Responders</a:t>
                      </a:r>
                      <a:endParaRPr lang="en-US" sz="1800" dirty="0"/>
                    </a:p>
                  </a:txBody>
                  <a:tcPr marL="83869" marR="8386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All federal, state, and/or local first responders beyond EMS/EMTs in 1A, including law enforcement, fire services, corrections, and certain social service agencies. </a:t>
                      </a:r>
                    </a:p>
                  </a:txBody>
                  <a:tcPr marL="83869" marR="83869" anchor="ctr"/>
                </a:tc>
                <a:extLst>
                  <a:ext uri="{0D108BD9-81ED-4DB2-BD59-A6C34878D82A}">
                    <a16:rowId xmlns:a16="http://schemas.microsoft.com/office/drawing/2014/main" val="3817815669"/>
                  </a:ext>
                </a:extLst>
              </a:tr>
              <a:tr h="751429">
                <a:tc>
                  <a:txBody>
                    <a:bodyPr/>
                    <a:lstStyle/>
                    <a:p>
                      <a:r>
                        <a:rPr lang="en-US" sz="1800" dirty="0" smtClean="0"/>
                        <a:t>Emergency Management &amp; Public Works</a:t>
                      </a:r>
                      <a:endParaRPr lang="en-US" sz="1800" dirty="0"/>
                    </a:p>
                  </a:txBody>
                  <a:tcPr marL="83869" marR="83869" anchor="ctr"/>
                </a:tc>
                <a:tc>
                  <a:txBody>
                    <a:bodyPr/>
                    <a:lstStyle/>
                    <a:p>
                      <a:r>
                        <a:rPr lang="en-US" sz="1800" kern="1200" dirty="0" smtClean="0">
                          <a:solidFill>
                            <a:schemeClr val="dk1"/>
                          </a:solidFill>
                          <a:effectLst/>
                          <a:latin typeface="+mn-lt"/>
                          <a:ea typeface="+mn-ea"/>
                          <a:cs typeface="+mn-cs"/>
                        </a:rPr>
                        <a:t>Federal, state, or local government employees in emergency management and public works agencies, including identified nonprofit organizations designated as partner voluntary agencies.</a:t>
                      </a:r>
                      <a:endParaRPr lang="en-US" sz="1800" dirty="0"/>
                    </a:p>
                  </a:txBody>
                  <a:tcPr marL="83869" marR="83869" anchor="ctr"/>
                </a:tc>
                <a:extLst>
                  <a:ext uri="{0D108BD9-81ED-4DB2-BD59-A6C34878D82A}">
                    <a16:rowId xmlns:a16="http://schemas.microsoft.com/office/drawing/2014/main" val="2039600241"/>
                  </a:ext>
                </a:extLst>
              </a:tr>
              <a:tr h="1060840">
                <a:tc>
                  <a:txBody>
                    <a:bodyPr/>
                    <a:lstStyle/>
                    <a:p>
                      <a:r>
                        <a:rPr lang="en-US" sz="1800" b="1" kern="1200" dirty="0" smtClean="0">
                          <a:solidFill>
                            <a:schemeClr val="lt1"/>
                          </a:solidFill>
                          <a:effectLst/>
                          <a:latin typeface="+mn-lt"/>
                          <a:ea typeface="+mn-ea"/>
                          <a:cs typeface="+mn-cs"/>
                        </a:rPr>
                        <a:t>Emergency Services Sector</a:t>
                      </a:r>
                      <a:endParaRPr lang="en-US" sz="1800" dirty="0"/>
                    </a:p>
                  </a:txBody>
                  <a:tcPr marL="83869" marR="83869" anchor="ctr"/>
                </a:tc>
                <a:tc>
                  <a:txBody>
                    <a:bodyPr/>
                    <a:lstStyle/>
                    <a:p>
                      <a:r>
                        <a:rPr lang="en-US" sz="1800" kern="1200" dirty="0" smtClean="0">
                          <a:solidFill>
                            <a:schemeClr val="dk1"/>
                          </a:solidFill>
                          <a:effectLst/>
                          <a:latin typeface="+mn-lt"/>
                          <a:ea typeface="+mn-ea"/>
                          <a:cs typeface="+mn-cs"/>
                        </a:rPr>
                        <a:t>Employees defined in the </a:t>
                      </a:r>
                      <a:r>
                        <a:rPr lang="en-US" sz="1800" u="sng" kern="1200" dirty="0" smtClean="0">
                          <a:solidFill>
                            <a:schemeClr val="dk1"/>
                          </a:solidFill>
                          <a:effectLst/>
                          <a:latin typeface="+mn-lt"/>
                          <a:ea typeface="+mn-ea"/>
                          <a:cs typeface="+mn-cs"/>
                          <a:hlinkClick r:id="rId3"/>
                        </a:rPr>
                        <a:t>emergency services sector</a:t>
                      </a:r>
                      <a:r>
                        <a:rPr lang="en-US" sz="1800" kern="1200" dirty="0" smtClean="0">
                          <a:solidFill>
                            <a:schemeClr val="dk1"/>
                          </a:solidFill>
                          <a:effectLst/>
                          <a:latin typeface="+mn-lt"/>
                          <a:ea typeface="+mn-ea"/>
                          <a:cs typeface="+mn-cs"/>
                        </a:rPr>
                        <a:t> not otherwise listed, including law enforcement, fire and rescue services, emergency medical services, emergency management, and public works.</a:t>
                      </a:r>
                      <a:endParaRPr lang="en-US" sz="1800" dirty="0"/>
                    </a:p>
                  </a:txBody>
                  <a:tcPr marL="83869" marR="83869" anchor="ctr"/>
                </a:tc>
                <a:extLst>
                  <a:ext uri="{0D108BD9-81ED-4DB2-BD59-A6C34878D82A}">
                    <a16:rowId xmlns:a16="http://schemas.microsoft.com/office/drawing/2014/main" val="2074404087"/>
                  </a:ext>
                </a:extLst>
              </a:tr>
            </a:tbl>
          </a:graphicData>
        </a:graphic>
      </p:graphicFrame>
    </p:spTree>
    <p:extLst>
      <p:ext uri="{BB962C8B-B14F-4D97-AF65-F5344CB8AC3E}">
        <p14:creationId xmlns:p14="http://schemas.microsoft.com/office/powerpoint/2010/main" val="126941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t>Phase 1B – Tier 2: To Be Activated January 18, 2021</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514492853"/>
              </p:ext>
            </p:extLst>
          </p:nvPr>
        </p:nvGraphicFramePr>
        <p:xfrm>
          <a:off x="448407" y="1798322"/>
          <a:ext cx="11088273" cy="3927469"/>
        </p:xfrm>
        <a:graphic>
          <a:graphicData uri="http://schemas.openxmlformats.org/drawingml/2006/table">
            <a:tbl>
              <a:tblPr firstRow="1" firstCol="1" bandRow="1">
                <a:tableStyleId>{5C22544A-7EE6-4342-B048-85BDC9FD1C3A}</a:tableStyleId>
              </a:tblPr>
              <a:tblGrid>
                <a:gridCol w="4829964">
                  <a:extLst>
                    <a:ext uri="{9D8B030D-6E8A-4147-A177-3AD203B41FA5}">
                      <a16:colId xmlns:a16="http://schemas.microsoft.com/office/drawing/2014/main" val="550685264"/>
                    </a:ext>
                  </a:extLst>
                </a:gridCol>
                <a:gridCol w="6258309">
                  <a:extLst>
                    <a:ext uri="{9D8B030D-6E8A-4147-A177-3AD203B41FA5}">
                      <a16:colId xmlns:a16="http://schemas.microsoft.com/office/drawing/2014/main" val="1882421380"/>
                    </a:ext>
                  </a:extLst>
                </a:gridCol>
              </a:tblGrid>
              <a:tr h="746449">
                <a:tc gridSpan="2">
                  <a:txBody>
                    <a:bodyPr/>
                    <a:lstStyle/>
                    <a:p>
                      <a:r>
                        <a:rPr lang="en-US" sz="1800" b="1" kern="1200" dirty="0">
                          <a:solidFill>
                            <a:schemeClr val="lt1"/>
                          </a:solidFill>
                          <a:effectLst/>
                          <a:latin typeface="+mn-lt"/>
                          <a:ea typeface="+mn-ea"/>
                          <a:cs typeface="+mn-cs"/>
                        </a:rPr>
                        <a:t>High-Risk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lt1"/>
                          </a:solidFill>
                          <a:effectLst/>
                          <a:latin typeface="+mn-lt"/>
                          <a:ea typeface="+mn-ea"/>
                          <a:cs typeface="+mn-cs"/>
                        </a:rPr>
                        <a:t>Saving lives, reducing hospitalization,</a:t>
                      </a:r>
                      <a:r>
                        <a:rPr lang="en-US" sz="1400" b="1" i="1" kern="1200" baseline="0" dirty="0">
                          <a:solidFill>
                            <a:schemeClr val="lt1"/>
                          </a:solidFill>
                          <a:effectLst/>
                          <a:latin typeface="+mn-lt"/>
                          <a:ea typeface="+mn-ea"/>
                          <a:cs typeface="+mn-cs"/>
                        </a:rPr>
                        <a:t> and keeping us safe</a:t>
                      </a:r>
                      <a:endParaRPr lang="en-US" sz="1400" b="1" kern="1200" dirty="0">
                        <a:solidFill>
                          <a:schemeClr val="lt1"/>
                        </a:solidFill>
                        <a:effectLst/>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lt1"/>
                        </a:solidFill>
                        <a:effectLst/>
                        <a:latin typeface="+mn-lt"/>
                        <a:ea typeface="+mn-ea"/>
                        <a:cs typeface="+mn-cs"/>
                      </a:endParaRPr>
                    </a:p>
                  </a:txBody>
                  <a:tcPr/>
                </a:tc>
                <a:extLst>
                  <a:ext uri="{0D108BD9-81ED-4DB2-BD59-A6C34878D82A}">
                    <a16:rowId xmlns:a16="http://schemas.microsoft.com/office/drawing/2014/main" val="4256820201"/>
                  </a:ext>
                </a:extLst>
              </a:tr>
              <a:tr h="477990">
                <a:tc>
                  <a:txBody>
                    <a:bodyPr/>
                    <a:lstStyle/>
                    <a:p>
                      <a:pPr lvl="0"/>
                      <a:r>
                        <a:rPr lang="en-US" sz="1400" kern="1200" dirty="0">
                          <a:solidFill>
                            <a:schemeClr val="bg1"/>
                          </a:solidFill>
                          <a:effectLst/>
                          <a:latin typeface="+mn-lt"/>
                          <a:ea typeface="+mn-ea"/>
                          <a:cs typeface="+mn-cs"/>
                        </a:rPr>
                        <a:t>Anyone aged 65 and older</a:t>
                      </a:r>
                    </a:p>
                  </a:txBody>
                  <a:tcPr/>
                </a:tc>
                <a:tc>
                  <a:txBody>
                    <a:bodyPr/>
                    <a:lstStyle/>
                    <a:p>
                      <a:pPr lvl="0"/>
                      <a:r>
                        <a:rPr lang="en-US" sz="1400" b="1" kern="1200" dirty="0">
                          <a:solidFill>
                            <a:schemeClr val="dk1"/>
                          </a:solidFill>
                          <a:effectLst/>
                          <a:latin typeface="+mn-lt"/>
                          <a:ea typeface="+mn-ea"/>
                          <a:cs typeface="+mn-cs"/>
                        </a:rPr>
                        <a:t>1,227,</a:t>
                      </a:r>
                      <a:r>
                        <a:rPr lang="en-US" sz="1400" b="1" kern="1200" baseline="0" dirty="0">
                          <a:solidFill>
                            <a:schemeClr val="dk1"/>
                          </a:solidFill>
                          <a:effectLst/>
                          <a:latin typeface="+mn-lt"/>
                          <a:ea typeface="+mn-ea"/>
                          <a:cs typeface="+mn-cs"/>
                        </a:rPr>
                        <a:t>983</a:t>
                      </a:r>
                      <a:endParaRPr lang="en-US" sz="1400" b="1"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592698596"/>
                  </a:ext>
                </a:extLst>
              </a:tr>
              <a:tr h="477990">
                <a:tc rowSpan="2">
                  <a:txBody>
                    <a:bodyPr/>
                    <a:lstStyle/>
                    <a:p>
                      <a:r>
                        <a:rPr lang="en-US" sz="1400" dirty="0" smtClean="0"/>
                        <a:t>Any adult with </a:t>
                      </a:r>
                      <a:r>
                        <a:rPr lang="en-US" sz="1400" dirty="0"/>
                        <a:t>certain comorbidities:</a:t>
                      </a:r>
                    </a:p>
                  </a:txBody>
                  <a:tcPr/>
                </a:tc>
                <a:tc>
                  <a:txBody>
                    <a:bodyPr/>
                    <a:lstStyle/>
                    <a:p>
                      <a:r>
                        <a:rPr lang="en-US" sz="1400" b="1" dirty="0"/>
                        <a:t>1,254,955</a:t>
                      </a:r>
                    </a:p>
                  </a:txBody>
                  <a:tcPr anchor="ctr"/>
                </a:tc>
                <a:extLst>
                  <a:ext uri="{0D108BD9-81ED-4DB2-BD59-A6C34878D82A}">
                    <a16:rowId xmlns:a16="http://schemas.microsoft.com/office/drawing/2014/main" val="966248602"/>
                  </a:ext>
                </a:extLst>
              </a:tr>
              <a:tr h="1308142">
                <a:tc vMerge="1">
                  <a:txBody>
                    <a:bodyPr/>
                    <a:lstStyle/>
                    <a:p>
                      <a:pPr algn="r"/>
                      <a:endParaRPr lang="en-US" sz="1400" dirty="0"/>
                    </a:p>
                  </a:txBody>
                  <a:tcPr/>
                </a:tc>
                <a:tc>
                  <a:txBody>
                    <a:bodyPr/>
                    <a:lstStyle/>
                    <a:p>
                      <a:pPr marL="285750" lvl="0" indent="-285750" algn="l">
                        <a:buFont typeface="Arial" panose="020B0604020202020204" pitchFamily="34" charset="0"/>
                        <a:buChar char="•"/>
                      </a:pPr>
                      <a:r>
                        <a:rPr lang="en-US" sz="1400" dirty="0" smtClean="0"/>
                        <a:t>Cancer</a:t>
                      </a:r>
                    </a:p>
                    <a:p>
                      <a:pPr marL="285750" lvl="0" indent="-285750" algn="l">
                        <a:buFont typeface="Arial" panose="020B0604020202020204" pitchFamily="34" charset="0"/>
                        <a:buChar char="•"/>
                      </a:pPr>
                      <a:r>
                        <a:rPr lang="en-US" sz="1400" dirty="0" smtClean="0"/>
                        <a:t>Chronic</a:t>
                      </a:r>
                      <a:r>
                        <a:rPr lang="en-US" sz="1400" baseline="0" dirty="0" smtClean="0"/>
                        <a:t> Kidney Disease</a:t>
                      </a:r>
                    </a:p>
                    <a:p>
                      <a:pPr marL="285750" lvl="0" indent="-285750" algn="l">
                        <a:buFont typeface="Arial" panose="020B0604020202020204" pitchFamily="34" charset="0"/>
                        <a:buChar char="•"/>
                      </a:pPr>
                      <a:r>
                        <a:rPr lang="en-US" sz="1400" baseline="0" dirty="0" smtClean="0"/>
                        <a:t>COPD</a:t>
                      </a:r>
                    </a:p>
                    <a:p>
                      <a:pPr marL="285750" lvl="0" indent="-285750" algn="l">
                        <a:buFont typeface="Arial" panose="020B0604020202020204" pitchFamily="34" charset="0"/>
                        <a:buChar char="•"/>
                      </a:pPr>
                      <a:r>
                        <a:rPr lang="en-US" sz="1400" baseline="0" dirty="0" smtClean="0"/>
                        <a:t>Intellectual and/or developmental </a:t>
                      </a:r>
                      <a:r>
                        <a:rPr lang="en-US" sz="1400" baseline="0" smtClean="0"/>
                        <a:t>disabilities such as Down </a:t>
                      </a:r>
                      <a:r>
                        <a:rPr lang="en-US" sz="1400" baseline="0" dirty="0" smtClean="0"/>
                        <a:t>Syndrome</a:t>
                      </a:r>
                    </a:p>
                    <a:p>
                      <a:pPr marL="285750" lvl="0" indent="-285750" algn="l">
                        <a:buFont typeface="Arial" panose="020B0604020202020204" pitchFamily="34" charset="0"/>
                        <a:buChar char="•"/>
                      </a:pPr>
                      <a:r>
                        <a:rPr lang="en-US" sz="1400" baseline="0" dirty="0" smtClean="0"/>
                        <a:t>Heart Conditions</a:t>
                      </a:r>
                    </a:p>
                    <a:p>
                      <a:pPr marL="285750" lvl="0" indent="-285750" algn="l">
                        <a:buFont typeface="Arial" panose="020B0604020202020204" pitchFamily="34" charset="0"/>
                        <a:buChar char="•"/>
                      </a:pPr>
                      <a:r>
                        <a:rPr lang="en-US" sz="1400" baseline="0" dirty="0" smtClean="0"/>
                        <a:t>Weakened immune system due to organ transplant</a:t>
                      </a:r>
                    </a:p>
                    <a:p>
                      <a:pPr marL="285750" lvl="0" indent="-285750" algn="l">
                        <a:buFont typeface="Arial" panose="020B0604020202020204" pitchFamily="34" charset="0"/>
                        <a:buChar char="•"/>
                      </a:pPr>
                      <a:r>
                        <a:rPr lang="en-US" sz="1400" baseline="0" dirty="0" smtClean="0"/>
                        <a:t>Severe obesity (BMI &gt;40)</a:t>
                      </a:r>
                    </a:p>
                    <a:p>
                      <a:pPr marL="285750" lvl="0" indent="-285750" algn="l">
                        <a:buFont typeface="Arial" panose="020B0604020202020204" pitchFamily="34" charset="0"/>
                        <a:buChar char="•"/>
                      </a:pPr>
                      <a:r>
                        <a:rPr lang="en-US" sz="1400" baseline="0" dirty="0" smtClean="0"/>
                        <a:t>Pregnancy</a:t>
                      </a:r>
                    </a:p>
                    <a:p>
                      <a:pPr marL="285750" lvl="0" indent="-285750" algn="l">
                        <a:buFont typeface="Arial" panose="020B0604020202020204" pitchFamily="34" charset="0"/>
                        <a:buChar char="•"/>
                      </a:pPr>
                      <a:r>
                        <a:rPr lang="en-US" sz="1400" baseline="0" dirty="0" smtClean="0"/>
                        <a:t>Sickle Cell Disease</a:t>
                      </a:r>
                    </a:p>
                    <a:p>
                      <a:pPr marL="285750" lvl="0" indent="-285750" algn="l">
                        <a:buFont typeface="Arial" panose="020B0604020202020204" pitchFamily="34" charset="0"/>
                        <a:buChar char="•"/>
                      </a:pPr>
                      <a:r>
                        <a:rPr lang="en-US" sz="1400" baseline="0" dirty="0" smtClean="0"/>
                        <a:t>Type 2 Diabetes Mellitus</a:t>
                      </a:r>
                      <a:endParaRPr lang="en-US" sz="1400" dirty="0"/>
                    </a:p>
                  </a:txBody>
                  <a:tcPr anchor="ctr"/>
                </a:tc>
                <a:extLst>
                  <a:ext uri="{0D108BD9-81ED-4DB2-BD59-A6C34878D82A}">
                    <a16:rowId xmlns:a16="http://schemas.microsoft.com/office/drawing/2014/main" val="2654898035"/>
                  </a:ext>
                </a:extLst>
              </a:tr>
            </a:tbl>
          </a:graphicData>
        </a:graphic>
      </p:graphicFrame>
      <p:sp>
        <p:nvSpPr>
          <p:cNvPr id="10" name="TextBox 9"/>
          <p:cNvSpPr txBox="1"/>
          <p:nvPr/>
        </p:nvSpPr>
        <p:spPr>
          <a:xfrm>
            <a:off x="154604" y="6301789"/>
            <a:ext cx="7411916" cy="369332"/>
          </a:xfrm>
          <a:prstGeom prst="rect">
            <a:avLst/>
          </a:prstGeom>
          <a:noFill/>
        </p:spPr>
        <p:txBody>
          <a:bodyPr wrap="square" rtlCol="0">
            <a:spAutoFit/>
          </a:bodyPr>
          <a:lstStyle/>
          <a:p>
            <a:r>
              <a:rPr lang="en-US" dirty="0"/>
              <a:t>Initial population estimate: </a:t>
            </a:r>
            <a:r>
              <a:rPr lang="en-US" dirty="0" smtClean="0"/>
              <a:t>Approximately 2.5 </a:t>
            </a:r>
            <a:r>
              <a:rPr lang="en-US" dirty="0"/>
              <a:t>million Missourians. </a:t>
            </a:r>
          </a:p>
        </p:txBody>
      </p:sp>
    </p:spTree>
    <p:extLst>
      <p:ext uri="{BB962C8B-B14F-4D97-AF65-F5344CB8AC3E}">
        <p14:creationId xmlns:p14="http://schemas.microsoft.com/office/powerpoint/2010/main" val="7737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t>Phase 1B – Tier 3: Activated TBD</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8797817"/>
              </p:ext>
            </p:extLst>
          </p:nvPr>
        </p:nvGraphicFramePr>
        <p:xfrm>
          <a:off x="194447" y="1669173"/>
          <a:ext cx="11803105" cy="5050713"/>
        </p:xfrm>
        <a:graphic>
          <a:graphicData uri="http://schemas.openxmlformats.org/drawingml/2006/table">
            <a:tbl>
              <a:tblPr firstRow="1" firstCol="1" bandRow="1">
                <a:tableStyleId>{5C22544A-7EE6-4342-B048-85BDC9FD1C3A}</a:tableStyleId>
              </a:tblPr>
              <a:tblGrid>
                <a:gridCol w="3282157">
                  <a:extLst>
                    <a:ext uri="{9D8B030D-6E8A-4147-A177-3AD203B41FA5}">
                      <a16:colId xmlns:a16="http://schemas.microsoft.com/office/drawing/2014/main" val="550685264"/>
                    </a:ext>
                  </a:extLst>
                </a:gridCol>
                <a:gridCol w="8520948">
                  <a:extLst>
                    <a:ext uri="{9D8B030D-6E8A-4147-A177-3AD203B41FA5}">
                      <a16:colId xmlns:a16="http://schemas.microsoft.com/office/drawing/2014/main" val="3838754563"/>
                    </a:ext>
                  </a:extLst>
                </a:gridCol>
              </a:tblGrid>
              <a:tr h="452699">
                <a:tc gridSpan="2">
                  <a:txBody>
                    <a:bodyPr/>
                    <a:lstStyle/>
                    <a:p>
                      <a:r>
                        <a:rPr lang="en-US" sz="1400" b="1" kern="1200" dirty="0" smtClean="0">
                          <a:solidFill>
                            <a:schemeClr val="lt1"/>
                          </a:solidFill>
                          <a:effectLst/>
                          <a:latin typeface="+mn-lt"/>
                          <a:ea typeface="+mn-ea"/>
                          <a:cs typeface="+mn-cs"/>
                        </a:rPr>
                        <a:t>Critical Infrastructure</a:t>
                      </a:r>
                    </a:p>
                    <a:p>
                      <a:r>
                        <a:rPr lang="en-US" sz="1100" b="1" i="1" kern="1200" dirty="0" smtClean="0">
                          <a:solidFill>
                            <a:schemeClr val="lt1"/>
                          </a:solidFill>
                          <a:effectLst/>
                          <a:latin typeface="+mn-lt"/>
                          <a:ea typeface="+mn-ea"/>
                          <a:cs typeface="+mn-cs"/>
                        </a:rPr>
                        <a:t>Preserving the essential functions of society</a:t>
                      </a:r>
                      <a:endParaRPr lang="en-US" sz="1100" b="1" kern="1200" dirty="0">
                        <a:solidFill>
                          <a:schemeClr val="lt1"/>
                        </a:solidFill>
                        <a:effectLst/>
                        <a:latin typeface="+mn-lt"/>
                        <a:ea typeface="+mn-ea"/>
                        <a:cs typeface="+mn-cs"/>
                      </a:endParaRPr>
                    </a:p>
                  </a:txBody>
                  <a:tcPr marL="83741" marR="83741"/>
                </a:tc>
                <a:tc hMerge="1">
                  <a:txBody>
                    <a:bodyPr/>
                    <a:lstStyle/>
                    <a:p>
                      <a:endParaRPr lang="en-US" sz="1400" b="1" kern="1200" dirty="0">
                        <a:solidFill>
                          <a:schemeClr val="lt1"/>
                        </a:solidFill>
                        <a:effectLst/>
                        <a:latin typeface="+mn-lt"/>
                        <a:ea typeface="+mn-ea"/>
                        <a:cs typeface="+mn-cs"/>
                      </a:endParaRPr>
                    </a:p>
                  </a:txBody>
                  <a:tcPr/>
                </a:tc>
                <a:extLst>
                  <a:ext uri="{0D108BD9-81ED-4DB2-BD59-A6C34878D82A}">
                    <a16:rowId xmlns:a16="http://schemas.microsoft.com/office/drawing/2014/main" val="4256820201"/>
                  </a:ext>
                </a:extLst>
              </a:tr>
              <a:tr h="248254">
                <a:tc>
                  <a:txBody>
                    <a:bodyPr/>
                    <a:lstStyle/>
                    <a:p>
                      <a:r>
                        <a:rPr lang="en-US" sz="1100" dirty="0" smtClean="0"/>
                        <a:t>Education</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Teachers, faculty, and staff in public, private, and nonprofit pre K – 12.</a:t>
                      </a:r>
                      <a:endParaRPr lang="en-US" sz="1100" dirty="0"/>
                    </a:p>
                  </a:txBody>
                  <a:tcPr marL="83741" marR="83741" anchor="ctr"/>
                </a:tc>
                <a:extLst>
                  <a:ext uri="{0D108BD9-81ED-4DB2-BD59-A6C34878D82A}">
                    <a16:rowId xmlns:a16="http://schemas.microsoft.com/office/drawing/2014/main" val="2592698596"/>
                  </a:ext>
                </a:extLst>
              </a:tr>
              <a:tr h="336288">
                <a:tc>
                  <a:txBody>
                    <a:bodyPr/>
                    <a:lstStyle/>
                    <a:p>
                      <a:r>
                        <a:rPr lang="en-US" sz="1100" dirty="0" smtClean="0"/>
                        <a:t>Childcare</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Faculty and staff in a DHSS and DSS-licensed facility providing basic care to children.</a:t>
                      </a:r>
                      <a:endParaRPr lang="en-US" sz="1100" dirty="0"/>
                    </a:p>
                  </a:txBody>
                  <a:tcPr marL="83741" marR="83741" anchor="ctr"/>
                </a:tc>
                <a:extLst>
                  <a:ext uri="{0D108BD9-81ED-4DB2-BD59-A6C34878D82A}">
                    <a16:rowId xmlns:a16="http://schemas.microsoft.com/office/drawing/2014/main" val="966248602"/>
                  </a:ext>
                </a:extLst>
              </a:tr>
              <a:tr h="472904">
                <a:tc>
                  <a:txBody>
                    <a:bodyPr/>
                    <a:lstStyle/>
                    <a:p>
                      <a:r>
                        <a:rPr lang="en-US" sz="1100" dirty="0" smtClean="0"/>
                        <a:t>Communications Sector</a:t>
                      </a:r>
                      <a:endParaRPr lang="en-US" sz="1100" dirty="0"/>
                    </a:p>
                  </a:txBody>
                  <a:tcPr marL="83741" marR="8374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Employees at public, private, or nonprofits that provide </a:t>
                      </a:r>
                      <a:r>
                        <a:rPr lang="en-US" sz="1100" u="sng" kern="1200" dirty="0" smtClean="0">
                          <a:solidFill>
                            <a:schemeClr val="dk1"/>
                          </a:solidFill>
                          <a:effectLst/>
                          <a:latin typeface="+mn-lt"/>
                          <a:ea typeface="+mn-ea"/>
                          <a:cs typeface="+mn-cs"/>
                          <a:hlinkClick r:id="rId3"/>
                        </a:rPr>
                        <a:t>communications</a:t>
                      </a:r>
                      <a:r>
                        <a:rPr lang="en-US" sz="1100" kern="1200" dirty="0" smtClean="0">
                          <a:solidFill>
                            <a:schemeClr val="dk1"/>
                          </a:solidFill>
                          <a:effectLst/>
                          <a:latin typeface="+mn-lt"/>
                          <a:ea typeface="+mn-ea"/>
                          <a:cs typeface="+mn-cs"/>
                        </a:rPr>
                        <a:t> services.</a:t>
                      </a:r>
                      <a:endParaRPr lang="en-US" sz="1100" dirty="0"/>
                    </a:p>
                  </a:txBody>
                  <a:tcPr marL="83741" marR="83741" anchor="ctr"/>
                </a:tc>
                <a:extLst>
                  <a:ext uri="{0D108BD9-81ED-4DB2-BD59-A6C34878D82A}">
                    <a16:rowId xmlns:a16="http://schemas.microsoft.com/office/drawing/2014/main" val="2039600241"/>
                  </a:ext>
                </a:extLst>
              </a:tr>
              <a:tr h="336288">
                <a:tc>
                  <a:txBody>
                    <a:bodyPr/>
                    <a:lstStyle/>
                    <a:p>
                      <a:r>
                        <a:rPr lang="en-US" sz="1100" dirty="0" smtClean="0"/>
                        <a:t>Dams Sector</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at public, private, or nonprofits that provide services in the </a:t>
                      </a:r>
                      <a:r>
                        <a:rPr lang="en-US" sz="1100" u="sng" kern="1200" dirty="0" smtClean="0">
                          <a:solidFill>
                            <a:schemeClr val="dk1"/>
                          </a:solidFill>
                          <a:effectLst/>
                          <a:latin typeface="+mn-lt"/>
                          <a:ea typeface="+mn-ea"/>
                          <a:cs typeface="+mn-cs"/>
                          <a:hlinkClick r:id="rId4"/>
                        </a:rPr>
                        <a:t>dams sector</a:t>
                      </a:r>
                      <a:r>
                        <a:rPr lang="en-US" sz="1100" kern="1200" dirty="0" smtClean="0">
                          <a:solidFill>
                            <a:schemeClr val="dk1"/>
                          </a:solidFill>
                          <a:effectLst/>
                          <a:latin typeface="+mn-lt"/>
                          <a:ea typeface="+mn-ea"/>
                          <a:cs typeface="+mn-cs"/>
                        </a:rPr>
                        <a:t> related to water retention and control services.</a:t>
                      </a:r>
                      <a:endParaRPr lang="en-US" sz="1100" dirty="0"/>
                    </a:p>
                  </a:txBody>
                  <a:tcPr marL="83741" marR="83741" anchor="ctr"/>
                </a:tc>
                <a:extLst>
                  <a:ext uri="{0D108BD9-81ED-4DB2-BD59-A6C34878D82A}">
                    <a16:rowId xmlns:a16="http://schemas.microsoft.com/office/drawing/2014/main" val="2074404087"/>
                  </a:ext>
                </a:extLst>
              </a:tr>
              <a:tr h="336288">
                <a:tc>
                  <a:txBody>
                    <a:bodyPr/>
                    <a:lstStyle/>
                    <a:p>
                      <a:r>
                        <a:rPr lang="en-US" sz="1100" dirty="0" smtClean="0"/>
                        <a:t>Energy Sector</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at public, private, or nonprofits that provide </a:t>
                      </a:r>
                      <a:r>
                        <a:rPr lang="en-US" sz="1100" u="sng" kern="1200" dirty="0" smtClean="0">
                          <a:solidFill>
                            <a:schemeClr val="dk1"/>
                          </a:solidFill>
                          <a:effectLst/>
                          <a:latin typeface="+mn-lt"/>
                          <a:ea typeface="+mn-ea"/>
                          <a:cs typeface="+mn-cs"/>
                          <a:hlinkClick r:id="rId5"/>
                        </a:rPr>
                        <a:t>energy services</a:t>
                      </a:r>
                      <a:r>
                        <a:rPr lang="en-US" sz="1100" kern="1200" dirty="0" smtClean="0">
                          <a:solidFill>
                            <a:schemeClr val="dk1"/>
                          </a:solidFill>
                          <a:effectLst/>
                          <a:latin typeface="+mn-lt"/>
                          <a:ea typeface="+mn-ea"/>
                          <a:cs typeface="+mn-cs"/>
                        </a:rPr>
                        <a:t>, regardless of the energy source.</a:t>
                      </a:r>
                      <a:endParaRPr lang="en-US" sz="1100" dirty="0"/>
                    </a:p>
                  </a:txBody>
                  <a:tcPr marL="83741" marR="83741" anchor="ctr"/>
                </a:tc>
                <a:extLst>
                  <a:ext uri="{0D108BD9-81ED-4DB2-BD59-A6C34878D82A}">
                    <a16:rowId xmlns:a16="http://schemas.microsoft.com/office/drawing/2014/main" val="3845538011"/>
                  </a:ext>
                </a:extLst>
              </a:tr>
              <a:tr h="472904">
                <a:tc>
                  <a:txBody>
                    <a:bodyPr/>
                    <a:lstStyle/>
                    <a:p>
                      <a:r>
                        <a:rPr lang="en-US" sz="1100" dirty="0" smtClean="0"/>
                        <a:t>Food/Agriculture</a:t>
                      </a:r>
                      <a:r>
                        <a:rPr lang="en-US" sz="1100" baseline="0" dirty="0" smtClean="0"/>
                        <a:t> Sector I</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of </a:t>
                      </a:r>
                      <a:r>
                        <a:rPr lang="en-US" sz="1100" u="sng" kern="1200" dirty="0" smtClean="0">
                          <a:solidFill>
                            <a:schemeClr val="dk1"/>
                          </a:solidFill>
                          <a:effectLst/>
                          <a:latin typeface="+mn-lt"/>
                          <a:ea typeface="+mn-ea"/>
                          <a:cs typeface="+mn-cs"/>
                          <a:hlinkClick r:id="rId6"/>
                        </a:rPr>
                        <a:t>food production and processing facilities</a:t>
                      </a:r>
                      <a:r>
                        <a:rPr lang="en-US" sz="1100" kern="1200" dirty="0" smtClean="0">
                          <a:solidFill>
                            <a:schemeClr val="dk1"/>
                          </a:solidFill>
                          <a:effectLst/>
                          <a:latin typeface="+mn-lt"/>
                          <a:ea typeface="+mn-ea"/>
                          <a:cs typeface="+mn-cs"/>
                        </a:rPr>
                        <a:t>, distribution, and retail sales, including grocery and convenience stores; includes veterinary services.</a:t>
                      </a:r>
                      <a:endParaRPr lang="en-US" sz="1100" dirty="0"/>
                    </a:p>
                  </a:txBody>
                  <a:tcPr marL="83741" marR="83741" anchor="ctr"/>
                </a:tc>
                <a:extLst>
                  <a:ext uri="{0D108BD9-81ED-4DB2-BD59-A6C34878D82A}">
                    <a16:rowId xmlns:a16="http://schemas.microsoft.com/office/drawing/2014/main" val="2822822177"/>
                  </a:ext>
                </a:extLst>
              </a:tr>
              <a:tr h="472904">
                <a:tc>
                  <a:txBody>
                    <a:bodyPr/>
                    <a:lstStyle/>
                    <a:p>
                      <a:r>
                        <a:rPr lang="en-US" sz="1100" dirty="0" smtClean="0"/>
                        <a:t>Government</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Elected officials in any branch of government at any level required for the continuity of government; Employees designated by the federal government; other personnel required for the continuity of government.</a:t>
                      </a:r>
                      <a:endParaRPr lang="en-US" sz="1100" dirty="0"/>
                    </a:p>
                  </a:txBody>
                  <a:tcPr marL="83741" marR="83741" anchor="ctr"/>
                </a:tc>
                <a:extLst>
                  <a:ext uri="{0D108BD9-81ED-4DB2-BD59-A6C34878D82A}">
                    <a16:rowId xmlns:a16="http://schemas.microsoft.com/office/drawing/2014/main" val="797866909"/>
                  </a:ext>
                </a:extLst>
              </a:tr>
              <a:tr h="336288">
                <a:tc>
                  <a:txBody>
                    <a:bodyPr/>
                    <a:lstStyle/>
                    <a:p>
                      <a:r>
                        <a:rPr lang="en-US" sz="1100" dirty="0" smtClean="0"/>
                        <a:t>Information Technology Sector</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at public, private, or nonprofits that provide </a:t>
                      </a:r>
                      <a:r>
                        <a:rPr lang="en-US" sz="1100" u="sng" kern="1200" dirty="0" smtClean="0">
                          <a:solidFill>
                            <a:schemeClr val="dk1"/>
                          </a:solidFill>
                          <a:effectLst/>
                          <a:latin typeface="+mn-lt"/>
                          <a:ea typeface="+mn-ea"/>
                          <a:cs typeface="+mn-cs"/>
                          <a:hlinkClick r:id="rId7"/>
                        </a:rPr>
                        <a:t>IT</a:t>
                      </a:r>
                      <a:r>
                        <a:rPr lang="en-US" sz="1100" kern="1200" dirty="0" smtClean="0">
                          <a:solidFill>
                            <a:schemeClr val="dk1"/>
                          </a:solidFill>
                          <a:effectLst/>
                          <a:latin typeface="+mn-lt"/>
                          <a:ea typeface="+mn-ea"/>
                          <a:cs typeface="+mn-cs"/>
                        </a:rPr>
                        <a:t> services. </a:t>
                      </a:r>
                      <a:endParaRPr lang="en-US" sz="1100" dirty="0"/>
                    </a:p>
                  </a:txBody>
                  <a:tcPr marL="83741" marR="83741" anchor="ctr"/>
                </a:tc>
                <a:extLst>
                  <a:ext uri="{0D108BD9-81ED-4DB2-BD59-A6C34878D82A}">
                    <a16:rowId xmlns:a16="http://schemas.microsoft.com/office/drawing/2014/main" val="3886899261"/>
                  </a:ext>
                </a:extLst>
              </a:tr>
              <a:tr h="472904">
                <a:tc>
                  <a:txBody>
                    <a:bodyPr/>
                    <a:lstStyle/>
                    <a:p>
                      <a:r>
                        <a:rPr lang="en-US" sz="1100" dirty="0" smtClean="0"/>
                        <a:t>Nuclear Reactors, Materials, and Waste Sector</a:t>
                      </a:r>
                      <a:endParaRPr lang="en-US" sz="1100" dirty="0"/>
                    </a:p>
                  </a:txBody>
                  <a:tcPr marL="83741" marR="8374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Employees at public, private, or nonprofit organizations that work in </a:t>
                      </a:r>
                      <a:r>
                        <a:rPr lang="en-US" sz="1100" u="sng" kern="1200" dirty="0" smtClean="0">
                          <a:solidFill>
                            <a:schemeClr val="dk1"/>
                          </a:solidFill>
                          <a:effectLst/>
                          <a:latin typeface="+mn-lt"/>
                          <a:ea typeface="+mn-ea"/>
                          <a:cs typeface="+mn-cs"/>
                          <a:hlinkClick r:id="rId8"/>
                        </a:rPr>
                        <a:t>this sector</a:t>
                      </a:r>
                      <a:r>
                        <a:rPr lang="en-US" sz="1100" kern="1200" dirty="0" smtClean="0">
                          <a:solidFill>
                            <a:schemeClr val="dk1"/>
                          </a:solidFill>
                          <a:effectLst/>
                          <a:latin typeface="+mn-lt"/>
                          <a:ea typeface="+mn-ea"/>
                          <a:cs typeface="+mn-cs"/>
                        </a:rPr>
                        <a:t>. </a:t>
                      </a:r>
                      <a:endParaRPr lang="en-US" sz="1100" dirty="0"/>
                    </a:p>
                  </a:txBody>
                  <a:tcPr marL="83741" marR="83741" anchor="ctr"/>
                </a:tc>
                <a:extLst>
                  <a:ext uri="{0D108BD9-81ED-4DB2-BD59-A6C34878D82A}">
                    <a16:rowId xmlns:a16="http://schemas.microsoft.com/office/drawing/2014/main" val="2304894157"/>
                  </a:ext>
                </a:extLst>
              </a:tr>
              <a:tr h="609521">
                <a:tc>
                  <a:txBody>
                    <a:bodyPr/>
                    <a:lstStyle/>
                    <a:p>
                      <a:r>
                        <a:rPr lang="en-US" sz="1100" dirty="0" smtClean="0"/>
                        <a:t>Transportation Systems Sector</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in the </a:t>
                      </a:r>
                      <a:r>
                        <a:rPr lang="en-US" sz="1100" u="sng" kern="1200" dirty="0" smtClean="0">
                          <a:solidFill>
                            <a:schemeClr val="dk1"/>
                          </a:solidFill>
                          <a:effectLst/>
                          <a:latin typeface="+mn-lt"/>
                          <a:ea typeface="+mn-ea"/>
                          <a:cs typeface="+mn-cs"/>
                          <a:hlinkClick r:id="rId9"/>
                        </a:rPr>
                        <a:t>transportation systems sector</a:t>
                      </a:r>
                      <a:r>
                        <a:rPr lang="en-US" sz="1100" kern="1200" dirty="0" smtClean="0">
                          <a:solidFill>
                            <a:schemeClr val="dk1"/>
                          </a:solidFill>
                          <a:effectLst/>
                          <a:latin typeface="+mn-lt"/>
                          <a:ea typeface="+mn-ea"/>
                          <a:cs typeface="+mn-cs"/>
                        </a:rPr>
                        <a:t> including aviation, highway and motor carriers, maritime transportation systems, mass transit and passenger rail, pipeline systems, freight rail, and postal shipping.</a:t>
                      </a:r>
                      <a:endParaRPr lang="en-US" sz="1100" dirty="0"/>
                    </a:p>
                  </a:txBody>
                  <a:tcPr marL="83741" marR="83741" anchor="ctr"/>
                </a:tc>
                <a:extLst>
                  <a:ext uri="{0D108BD9-81ED-4DB2-BD59-A6C34878D82A}">
                    <a16:rowId xmlns:a16="http://schemas.microsoft.com/office/drawing/2014/main" val="2102434149"/>
                  </a:ext>
                </a:extLst>
              </a:tr>
              <a:tr h="472904">
                <a:tc>
                  <a:txBody>
                    <a:bodyPr/>
                    <a:lstStyle/>
                    <a:p>
                      <a:r>
                        <a:rPr lang="en-US" sz="1100" dirty="0" smtClean="0"/>
                        <a:t>Water and Wastewater Systems Sector</a:t>
                      </a:r>
                      <a:endParaRPr lang="en-US" sz="1100" dirty="0"/>
                    </a:p>
                  </a:txBody>
                  <a:tcPr marL="83741" marR="83741" anchor="ctr"/>
                </a:tc>
                <a:tc>
                  <a:txBody>
                    <a:bodyPr/>
                    <a:lstStyle/>
                    <a:p>
                      <a:r>
                        <a:rPr lang="en-US" sz="1100" kern="1200" dirty="0" smtClean="0">
                          <a:solidFill>
                            <a:schemeClr val="dk1"/>
                          </a:solidFill>
                          <a:effectLst/>
                          <a:latin typeface="+mn-lt"/>
                          <a:ea typeface="+mn-ea"/>
                          <a:cs typeface="+mn-cs"/>
                        </a:rPr>
                        <a:t>Employees at public, private, and/or nonprofits that provide </a:t>
                      </a:r>
                      <a:r>
                        <a:rPr lang="en-US" sz="1100" u="sng" kern="1200" dirty="0" smtClean="0">
                          <a:solidFill>
                            <a:schemeClr val="dk1"/>
                          </a:solidFill>
                          <a:effectLst/>
                          <a:latin typeface="+mn-lt"/>
                          <a:ea typeface="+mn-ea"/>
                          <a:cs typeface="+mn-cs"/>
                          <a:hlinkClick r:id="rId10"/>
                        </a:rPr>
                        <a:t>drinking or wastewater services</a:t>
                      </a:r>
                      <a:r>
                        <a:rPr lang="en-US" sz="1100" kern="1200" dirty="0" smtClean="0">
                          <a:solidFill>
                            <a:schemeClr val="dk1"/>
                          </a:solidFill>
                          <a:effectLst/>
                          <a:latin typeface="+mn-lt"/>
                          <a:ea typeface="+mn-ea"/>
                          <a:cs typeface="+mn-cs"/>
                        </a:rPr>
                        <a:t>.</a:t>
                      </a:r>
                      <a:endParaRPr lang="en-US" sz="1100" dirty="0"/>
                    </a:p>
                  </a:txBody>
                  <a:tcPr marL="83741" marR="83741" anchor="ctr"/>
                </a:tc>
                <a:extLst>
                  <a:ext uri="{0D108BD9-81ED-4DB2-BD59-A6C34878D82A}">
                    <a16:rowId xmlns:a16="http://schemas.microsoft.com/office/drawing/2014/main" val="3070169674"/>
                  </a:ext>
                </a:extLst>
              </a:tr>
            </a:tbl>
          </a:graphicData>
        </a:graphic>
      </p:graphicFrame>
    </p:spTree>
    <p:extLst>
      <p:ext uri="{BB962C8B-B14F-4D97-AF65-F5344CB8AC3E}">
        <p14:creationId xmlns:p14="http://schemas.microsoft.com/office/powerpoint/2010/main" val="36803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Phase 2: Activated </a:t>
            </a:r>
            <a:r>
              <a:rPr lang="en-US" sz="3600" dirty="0"/>
              <a:t>TBD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7876460"/>
              </p:ext>
            </p:extLst>
          </p:nvPr>
        </p:nvGraphicFramePr>
        <p:xfrm>
          <a:off x="294992" y="1690688"/>
          <a:ext cx="11347764" cy="4815840"/>
        </p:xfrm>
        <a:graphic>
          <a:graphicData uri="http://schemas.openxmlformats.org/drawingml/2006/table">
            <a:tbl>
              <a:tblPr firstRow="1" firstCol="1" bandRow="1">
                <a:tableStyleId>{5C22544A-7EE6-4342-B048-85BDC9FD1C3A}</a:tableStyleId>
              </a:tblPr>
              <a:tblGrid>
                <a:gridCol w="3818040">
                  <a:extLst>
                    <a:ext uri="{9D8B030D-6E8A-4147-A177-3AD203B41FA5}">
                      <a16:colId xmlns:a16="http://schemas.microsoft.com/office/drawing/2014/main" val="550685264"/>
                    </a:ext>
                  </a:extLst>
                </a:gridCol>
                <a:gridCol w="7529724">
                  <a:extLst>
                    <a:ext uri="{9D8B030D-6E8A-4147-A177-3AD203B41FA5}">
                      <a16:colId xmlns:a16="http://schemas.microsoft.com/office/drawing/2014/main" val="3318497726"/>
                    </a:ext>
                  </a:extLst>
                </a:gridCol>
              </a:tblGrid>
              <a:tr h="370840">
                <a:tc gridSpan="2">
                  <a:txBody>
                    <a:bodyPr/>
                    <a:lstStyle/>
                    <a:p>
                      <a:r>
                        <a:rPr lang="en-US" sz="1400" dirty="0" smtClean="0"/>
                        <a:t>Equity &amp; Economic</a:t>
                      </a:r>
                      <a:r>
                        <a:rPr lang="en-US" sz="1400" baseline="0" dirty="0" smtClean="0"/>
                        <a:t> Recovery</a:t>
                      </a:r>
                    </a:p>
                    <a:p>
                      <a:r>
                        <a:rPr lang="en-US" sz="1400" i="1" baseline="0" dirty="0" smtClean="0"/>
                        <a:t>Accelerating equitable economic growth</a:t>
                      </a:r>
                      <a:endParaRPr lang="en-US" sz="1400" i="1" dirty="0"/>
                    </a:p>
                  </a:txBody>
                  <a:tcPr marL="83869" marR="83869"/>
                </a:tc>
                <a:tc hMerge="1">
                  <a:txBody>
                    <a:bodyPr/>
                    <a:lstStyle/>
                    <a:p>
                      <a:endParaRPr lang="en-US" sz="1400" dirty="0"/>
                    </a:p>
                  </a:txBody>
                  <a:tcPr/>
                </a:tc>
                <a:extLst>
                  <a:ext uri="{0D108BD9-81ED-4DB2-BD59-A6C34878D82A}">
                    <a16:rowId xmlns:a16="http://schemas.microsoft.com/office/drawing/2014/main" val="1410456454"/>
                  </a:ext>
                </a:extLst>
              </a:tr>
              <a:tr h="370840">
                <a:tc>
                  <a:txBody>
                    <a:bodyPr/>
                    <a:lstStyle/>
                    <a:p>
                      <a:r>
                        <a:rPr lang="en-US" sz="1400" dirty="0" smtClean="0"/>
                        <a:t>Chemical Sector</a:t>
                      </a:r>
                      <a:endParaRPr lang="en-US" sz="1400" dirty="0"/>
                    </a:p>
                  </a:txBody>
                  <a:tcPr marL="83869" marR="8386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Employees engaged in the manufacture, store, use, and transport of chemicals and other diverse products in </a:t>
                      </a:r>
                      <a:r>
                        <a:rPr lang="en-US" sz="1400" u="sng" kern="1200" dirty="0" smtClean="0">
                          <a:solidFill>
                            <a:schemeClr val="dk1"/>
                          </a:solidFill>
                          <a:effectLst/>
                          <a:latin typeface="+mn-lt"/>
                          <a:ea typeface="+mn-ea"/>
                          <a:cs typeface="+mn-cs"/>
                          <a:hlinkClick r:id="rId3"/>
                        </a:rPr>
                        <a:t>the chemical sector</a:t>
                      </a:r>
                      <a:r>
                        <a:rPr lang="en-US" sz="1400" u="sng" kern="1200" dirty="0" smtClean="0">
                          <a:solidFill>
                            <a:schemeClr val="dk1"/>
                          </a:solidFill>
                          <a:effectLst/>
                          <a:latin typeface="+mn-lt"/>
                          <a:ea typeface="+mn-ea"/>
                          <a:cs typeface="+mn-cs"/>
                        </a:rPr>
                        <a:t>.</a:t>
                      </a:r>
                      <a:endParaRPr lang="en-US" sz="1400" dirty="0"/>
                    </a:p>
                  </a:txBody>
                  <a:tcPr marL="83869" marR="83869"/>
                </a:tc>
                <a:extLst>
                  <a:ext uri="{0D108BD9-81ED-4DB2-BD59-A6C34878D82A}">
                    <a16:rowId xmlns:a16="http://schemas.microsoft.com/office/drawing/2014/main" val="2592698596"/>
                  </a:ext>
                </a:extLst>
              </a:tr>
              <a:tr h="370840">
                <a:tc>
                  <a:txBody>
                    <a:bodyPr/>
                    <a:lstStyle/>
                    <a:p>
                      <a:r>
                        <a:rPr lang="en-US" sz="1400" dirty="0" smtClean="0"/>
                        <a:t>Commercial Facilities Sector</a:t>
                      </a:r>
                    </a:p>
                  </a:txBody>
                  <a:tcPr marL="83869" marR="8386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Employees engaged in activities related to the eight subsectors within the </a:t>
                      </a:r>
                      <a:r>
                        <a:rPr lang="en-US" sz="1400" u="sng" kern="1200" dirty="0" smtClean="0">
                          <a:solidFill>
                            <a:schemeClr val="dk1"/>
                          </a:solidFill>
                          <a:effectLst/>
                          <a:latin typeface="+mn-lt"/>
                          <a:ea typeface="+mn-ea"/>
                          <a:cs typeface="+mn-cs"/>
                          <a:hlinkClick r:id="rId4"/>
                        </a:rPr>
                        <a:t>commercial facilities sector</a:t>
                      </a:r>
                      <a:r>
                        <a:rPr lang="en-US" sz="1400" kern="1200" dirty="0" smtClean="0">
                          <a:solidFill>
                            <a:schemeClr val="dk1"/>
                          </a:solidFill>
                          <a:effectLst/>
                          <a:latin typeface="+mn-lt"/>
                          <a:ea typeface="+mn-ea"/>
                          <a:cs typeface="+mn-cs"/>
                        </a:rPr>
                        <a:t>.</a:t>
                      </a:r>
                      <a:endParaRPr lang="en-US" sz="1400" dirty="0" smtClean="0"/>
                    </a:p>
                  </a:txBody>
                  <a:tcPr marL="83869" marR="83869"/>
                </a:tc>
                <a:extLst>
                  <a:ext uri="{0D108BD9-81ED-4DB2-BD59-A6C34878D82A}">
                    <a16:rowId xmlns:a16="http://schemas.microsoft.com/office/drawing/2014/main" val="966248602"/>
                  </a:ext>
                </a:extLst>
              </a:tr>
              <a:tr h="370840">
                <a:tc>
                  <a:txBody>
                    <a:bodyPr/>
                    <a:lstStyle/>
                    <a:p>
                      <a:r>
                        <a:rPr lang="en-US" sz="1400" dirty="0" smtClean="0"/>
                        <a:t>Critical Manufacturing Sector</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Employees in </a:t>
                      </a:r>
                      <a:r>
                        <a:rPr lang="en-US" sz="1400" u="sng" kern="1200" dirty="0" smtClean="0">
                          <a:solidFill>
                            <a:schemeClr val="dk1"/>
                          </a:solidFill>
                          <a:effectLst/>
                          <a:latin typeface="+mn-lt"/>
                          <a:ea typeface="+mn-ea"/>
                          <a:cs typeface="+mn-cs"/>
                          <a:hlinkClick r:id="rId5"/>
                        </a:rPr>
                        <a:t>critical manufacturing</a:t>
                      </a:r>
                      <a:r>
                        <a:rPr lang="en-US" sz="1400" kern="1200" dirty="0" smtClean="0">
                          <a:solidFill>
                            <a:schemeClr val="dk1"/>
                          </a:solidFill>
                          <a:effectLst/>
                          <a:latin typeface="+mn-lt"/>
                          <a:ea typeface="+mn-ea"/>
                          <a:cs typeface="+mn-cs"/>
                        </a:rPr>
                        <a:t> engaged in the production of certain goods.</a:t>
                      </a:r>
                      <a:endParaRPr lang="en-US" sz="1400" dirty="0"/>
                    </a:p>
                  </a:txBody>
                  <a:tcPr marL="83869" marR="83869"/>
                </a:tc>
                <a:extLst>
                  <a:ext uri="{0D108BD9-81ED-4DB2-BD59-A6C34878D82A}">
                    <a16:rowId xmlns:a16="http://schemas.microsoft.com/office/drawing/2014/main" val="2039600241"/>
                  </a:ext>
                </a:extLst>
              </a:tr>
              <a:tr h="370840">
                <a:tc>
                  <a:txBody>
                    <a:bodyPr/>
                    <a:lstStyle/>
                    <a:p>
                      <a:r>
                        <a:rPr lang="en-US" sz="1400" dirty="0" smtClean="0"/>
                        <a:t>Defense Industrial</a:t>
                      </a:r>
                      <a:r>
                        <a:rPr lang="en-US" sz="1400" baseline="0" dirty="0" smtClean="0"/>
                        <a:t> Base Sector</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Employees that contribute to products and services that are essential to mobilize, deploy, and sustain military operations and </a:t>
                      </a:r>
                      <a:r>
                        <a:rPr lang="en-US" sz="1400" u="sng" kern="1200" dirty="0" smtClean="0">
                          <a:solidFill>
                            <a:schemeClr val="dk1"/>
                          </a:solidFill>
                          <a:effectLst/>
                          <a:latin typeface="+mn-lt"/>
                          <a:ea typeface="+mn-ea"/>
                          <a:cs typeface="+mn-cs"/>
                          <a:hlinkClick r:id="rId6"/>
                        </a:rPr>
                        <a:t>national defense</a:t>
                      </a:r>
                      <a:r>
                        <a:rPr lang="en-US" sz="1400" u="sng" kern="1200" dirty="0" smtClean="0">
                          <a:solidFill>
                            <a:schemeClr val="dk1"/>
                          </a:solidFill>
                          <a:effectLst/>
                          <a:latin typeface="+mn-lt"/>
                          <a:ea typeface="+mn-ea"/>
                          <a:cs typeface="+mn-cs"/>
                        </a:rPr>
                        <a:t>.</a:t>
                      </a:r>
                      <a:endParaRPr lang="en-US" sz="1400" dirty="0"/>
                    </a:p>
                  </a:txBody>
                  <a:tcPr marL="83869" marR="83869"/>
                </a:tc>
                <a:extLst>
                  <a:ext uri="{0D108BD9-81ED-4DB2-BD59-A6C34878D82A}">
                    <a16:rowId xmlns:a16="http://schemas.microsoft.com/office/drawing/2014/main" val="2074404087"/>
                  </a:ext>
                </a:extLst>
              </a:tr>
              <a:tr h="370840">
                <a:tc>
                  <a:txBody>
                    <a:bodyPr/>
                    <a:lstStyle/>
                    <a:p>
                      <a:r>
                        <a:rPr lang="en-US" sz="1400" dirty="0" smtClean="0"/>
                        <a:t>Financial Services Sector</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Employees within the </a:t>
                      </a:r>
                      <a:r>
                        <a:rPr lang="en-US" sz="1400" u="sng" kern="1200" dirty="0" smtClean="0">
                          <a:solidFill>
                            <a:schemeClr val="dk1"/>
                          </a:solidFill>
                          <a:effectLst/>
                          <a:latin typeface="+mn-lt"/>
                          <a:ea typeface="+mn-ea"/>
                          <a:cs typeface="+mn-cs"/>
                          <a:hlinkClick r:id="rId7"/>
                        </a:rPr>
                        <a:t>financial services </a:t>
                      </a:r>
                      <a:r>
                        <a:rPr lang="en-US" sz="1400" kern="1200" dirty="0" smtClean="0">
                          <a:solidFill>
                            <a:schemeClr val="dk1"/>
                          </a:solidFill>
                          <a:effectLst/>
                          <a:latin typeface="+mn-lt"/>
                          <a:ea typeface="+mn-ea"/>
                          <a:cs typeface="+mn-cs"/>
                        </a:rPr>
                        <a:t>sector.</a:t>
                      </a:r>
                      <a:endParaRPr lang="en-US" sz="1400" dirty="0"/>
                    </a:p>
                  </a:txBody>
                  <a:tcPr marL="83869" marR="83869"/>
                </a:tc>
                <a:extLst>
                  <a:ext uri="{0D108BD9-81ED-4DB2-BD59-A6C34878D82A}">
                    <a16:rowId xmlns:a16="http://schemas.microsoft.com/office/drawing/2014/main" val="2822822177"/>
                  </a:ext>
                </a:extLst>
              </a:tr>
              <a:tr h="370840">
                <a:tc>
                  <a:txBody>
                    <a:bodyPr/>
                    <a:lstStyle/>
                    <a:p>
                      <a:r>
                        <a:rPr lang="en-US" sz="1400" dirty="0" smtClean="0"/>
                        <a:t>Food/Agriculture Sector II</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Remaining populations within </a:t>
                      </a:r>
                      <a:r>
                        <a:rPr lang="en-US" sz="1400" u="sng" kern="1200" dirty="0" smtClean="0">
                          <a:solidFill>
                            <a:schemeClr val="dk1"/>
                          </a:solidFill>
                          <a:effectLst/>
                          <a:latin typeface="+mn-lt"/>
                          <a:ea typeface="+mn-ea"/>
                          <a:cs typeface="+mn-cs"/>
                          <a:hlinkClick r:id="rId8"/>
                        </a:rPr>
                        <a:t>the sector</a:t>
                      </a:r>
                      <a:r>
                        <a:rPr lang="en-US" sz="1400" kern="1200" dirty="0" smtClean="0">
                          <a:solidFill>
                            <a:schemeClr val="dk1"/>
                          </a:solidFill>
                          <a:effectLst/>
                          <a:latin typeface="+mn-lt"/>
                          <a:ea typeface="+mn-ea"/>
                          <a:cs typeface="+mn-cs"/>
                        </a:rPr>
                        <a:t> not included in 1B, including restaurants.</a:t>
                      </a:r>
                      <a:endParaRPr lang="en-US" sz="1400" dirty="0"/>
                    </a:p>
                  </a:txBody>
                  <a:tcPr marL="83869" marR="83869"/>
                </a:tc>
                <a:extLst>
                  <a:ext uri="{0D108BD9-81ED-4DB2-BD59-A6C34878D82A}">
                    <a16:rowId xmlns:a16="http://schemas.microsoft.com/office/drawing/2014/main" val="797866909"/>
                  </a:ext>
                </a:extLst>
              </a:tr>
              <a:tr h="370840">
                <a:tc>
                  <a:txBody>
                    <a:bodyPr/>
                    <a:lstStyle/>
                    <a:p>
                      <a:r>
                        <a:rPr lang="en-US" sz="1400" dirty="0" smtClean="0"/>
                        <a:t>Government</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Other state and local government designated personnel required to provide essential services.</a:t>
                      </a:r>
                      <a:endParaRPr lang="en-US" sz="1400" dirty="0"/>
                    </a:p>
                  </a:txBody>
                  <a:tcPr marL="83869" marR="83869"/>
                </a:tc>
                <a:extLst>
                  <a:ext uri="{0D108BD9-81ED-4DB2-BD59-A6C34878D82A}">
                    <a16:rowId xmlns:a16="http://schemas.microsoft.com/office/drawing/2014/main" val="2346920631"/>
                  </a:ext>
                </a:extLst>
              </a:tr>
              <a:tr h="370840">
                <a:tc>
                  <a:txBody>
                    <a:bodyPr/>
                    <a:lstStyle/>
                    <a:p>
                      <a:r>
                        <a:rPr lang="en-US" sz="1400" dirty="0" smtClean="0"/>
                        <a:t>Higher Education</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Faculty and staff at public, private, and/or nonprofit institutions.</a:t>
                      </a:r>
                      <a:endParaRPr lang="en-US" sz="1400" dirty="0"/>
                    </a:p>
                  </a:txBody>
                  <a:tcPr marL="83869" marR="83869"/>
                </a:tc>
                <a:extLst>
                  <a:ext uri="{0D108BD9-81ED-4DB2-BD59-A6C34878D82A}">
                    <a16:rowId xmlns:a16="http://schemas.microsoft.com/office/drawing/2014/main" val="3886899261"/>
                  </a:ext>
                </a:extLst>
              </a:tr>
              <a:tr h="370840">
                <a:tc>
                  <a:txBody>
                    <a:bodyPr/>
                    <a:lstStyle/>
                    <a:p>
                      <a:r>
                        <a:rPr lang="en-US" sz="1400" dirty="0" smtClean="0"/>
                        <a:t>Disproportionately</a:t>
                      </a:r>
                      <a:r>
                        <a:rPr lang="en-US" sz="1400" baseline="0" dirty="0" smtClean="0"/>
                        <a:t> Affected</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Populations at increased risk, with emphasis on racial/ethnic minorities.</a:t>
                      </a:r>
                      <a:endParaRPr lang="en-US" sz="1400" dirty="0"/>
                    </a:p>
                  </a:txBody>
                  <a:tcPr marL="83869" marR="83869"/>
                </a:tc>
                <a:extLst>
                  <a:ext uri="{0D108BD9-81ED-4DB2-BD59-A6C34878D82A}">
                    <a16:rowId xmlns:a16="http://schemas.microsoft.com/office/drawing/2014/main" val="2304894157"/>
                  </a:ext>
                </a:extLst>
              </a:tr>
              <a:tr h="370840">
                <a:tc>
                  <a:txBody>
                    <a:bodyPr/>
                    <a:lstStyle/>
                    <a:p>
                      <a:r>
                        <a:rPr lang="en-US" sz="1400" dirty="0" smtClean="0"/>
                        <a:t>Homeless</a:t>
                      </a:r>
                      <a:endParaRPr lang="en-US" sz="1400" dirty="0"/>
                    </a:p>
                  </a:txBody>
                  <a:tcPr marL="83869" marR="83869" anchor="ctr"/>
                </a:tc>
                <a:tc>
                  <a:txBody>
                    <a:bodyPr/>
                    <a:lstStyle/>
                    <a:p>
                      <a:r>
                        <a:rPr lang="en-US" sz="1400" kern="1200" dirty="0" smtClean="0">
                          <a:solidFill>
                            <a:schemeClr val="dk1"/>
                          </a:solidFill>
                          <a:effectLst/>
                          <a:latin typeface="+mn-lt"/>
                          <a:ea typeface="+mn-ea"/>
                          <a:cs typeface="+mn-cs"/>
                        </a:rPr>
                        <a:t>Populations at increased risk of acquiring or transmitting COVID-19.</a:t>
                      </a:r>
                      <a:endParaRPr lang="en-US" sz="1400" dirty="0"/>
                    </a:p>
                  </a:txBody>
                  <a:tcPr marL="83869" marR="83869"/>
                </a:tc>
                <a:extLst>
                  <a:ext uri="{0D108BD9-81ED-4DB2-BD59-A6C34878D82A}">
                    <a16:rowId xmlns:a16="http://schemas.microsoft.com/office/drawing/2014/main" val="2102434149"/>
                  </a:ext>
                </a:extLst>
              </a:tr>
            </a:tbl>
          </a:graphicData>
        </a:graphic>
      </p:graphicFrame>
    </p:spTree>
    <p:extLst>
      <p:ext uri="{BB962C8B-B14F-4D97-AF65-F5344CB8AC3E}">
        <p14:creationId xmlns:p14="http://schemas.microsoft.com/office/powerpoint/2010/main" val="106196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Priority Distribution Phases</a:t>
            </a:r>
          </a:p>
          <a:p>
            <a:r>
              <a:rPr lang="en-US" dirty="0" smtClean="0"/>
              <a:t>How to Get the Vaccine</a:t>
            </a:r>
          </a:p>
          <a:p>
            <a:r>
              <a:rPr lang="en-US" dirty="0" smtClean="0"/>
              <a:t>Information Resources</a:t>
            </a:r>
          </a:p>
          <a:p>
            <a:r>
              <a:rPr lang="en-US" dirty="0" smtClean="0"/>
              <a:t>Next Steps</a:t>
            </a:r>
          </a:p>
          <a:p>
            <a:pPr lvl="1"/>
            <a:endParaRPr lang="en-US" dirty="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a:p>
        </p:txBody>
      </p:sp>
      <p:sp>
        <p:nvSpPr>
          <p:cNvPr id="5" name="Slide Number Placeholder 4"/>
          <p:cNvSpPr>
            <a:spLocks noGrp="1"/>
          </p:cNvSpPr>
          <p:nvPr>
            <p:ph type="sldNum" sz="quarter" idx="12"/>
          </p:nvPr>
        </p:nvSpPr>
        <p:spPr/>
        <p:txBody>
          <a:bodyPr/>
          <a:lstStyle/>
          <a:p>
            <a:fld id="{91FD69C5-AA12-9649-945F-9FE0CEFAE291}" type="slidenum">
              <a:rPr lang="en-US" smtClean="0"/>
              <a:t>2</a:t>
            </a:fld>
            <a:endParaRPr lang="en-US"/>
          </a:p>
        </p:txBody>
      </p:sp>
    </p:spTree>
    <p:extLst>
      <p:ext uri="{BB962C8B-B14F-4D97-AF65-F5344CB8AC3E}">
        <p14:creationId xmlns:p14="http://schemas.microsoft.com/office/powerpoint/2010/main" val="288932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795338"/>
            <a:ext cx="7567930" cy="3197542"/>
          </a:xfrm>
        </p:spPr>
        <p:txBody>
          <a:bodyPr/>
          <a:lstStyle/>
          <a:p>
            <a:pPr algn="l"/>
            <a:r>
              <a:rPr lang="en-US" dirty="0"/>
              <a:t/>
            </a:r>
            <a:br>
              <a:rPr lang="en-US" dirty="0"/>
            </a:br>
            <a:r>
              <a:rPr lang="en-US" dirty="0"/>
              <a:t>How to Get the Vaccine</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D69C5-AA12-9649-945F-9FE0CEFAE291}" type="slidenum">
              <a:rPr kumimoji="0" lang="en-US" sz="1200" b="0" i="0" u="none" strike="noStrike" kern="1200" cap="none" spc="0" normalizeH="0" baseline="0" noProof="0" smtClean="0">
                <a:ln>
                  <a:noFill/>
                </a:ln>
                <a:solidFill>
                  <a:srgbClr val="3E3F3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3E3F3E">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233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6CC-AB77-9343-8584-8F99925FD6B8}"/>
              </a:ext>
            </a:extLst>
          </p:cNvPr>
          <p:cNvSpPr>
            <a:spLocks noGrp="1"/>
          </p:cNvSpPr>
          <p:nvPr>
            <p:ph type="title"/>
          </p:nvPr>
        </p:nvSpPr>
        <p:spPr>
          <a:xfrm>
            <a:off x="838200" y="288925"/>
            <a:ext cx="10515600" cy="1325563"/>
          </a:xfrm>
        </p:spPr>
        <p:txBody>
          <a:bodyPr>
            <a:normAutofit/>
          </a:bodyPr>
          <a:lstStyle/>
          <a:p>
            <a:pPr algn="ctr"/>
            <a:r>
              <a:rPr lang="en-US" dirty="0" smtClean="0"/>
              <a:t>Vaccine Comes to You</a:t>
            </a:r>
            <a:endParaRPr lang="en-US" dirty="0"/>
          </a:p>
        </p:txBody>
      </p:sp>
      <p:sp>
        <p:nvSpPr>
          <p:cNvPr id="19" name="Slide Number Placeholder 18">
            <a:extLst>
              <a:ext uri="{FF2B5EF4-FFF2-40B4-BE49-F238E27FC236}">
                <a16:creationId xmlns:a16="http://schemas.microsoft.com/office/drawing/2014/main" id="{7E2469DE-CAA6-8F46-87F3-9F1034886037}"/>
              </a:ext>
            </a:extLst>
          </p:cNvPr>
          <p:cNvSpPr>
            <a:spLocks noGrp="1"/>
          </p:cNvSpPr>
          <p:nvPr>
            <p:ph type="sldNum" sz="quarter" idx="12"/>
          </p:nvPr>
        </p:nvSpPr>
        <p:spPr/>
        <p:txBody>
          <a:bodyPr/>
          <a:lstStyle/>
          <a:p>
            <a:fld id="{91FD69C5-AA12-9649-945F-9FE0CEFAE291}" type="slidenum">
              <a:rPr lang="en-US" smtClean="0"/>
              <a:t>21</a:t>
            </a:fld>
            <a:endParaRPr lang="en-US"/>
          </a:p>
        </p:txBody>
      </p:sp>
      <p:graphicFrame>
        <p:nvGraphicFramePr>
          <p:cNvPr id="5" name="Diagram 4">
            <a:extLst>
              <a:ext uri="{FF2B5EF4-FFF2-40B4-BE49-F238E27FC236}">
                <a16:creationId xmlns:a16="http://schemas.microsoft.com/office/drawing/2014/main" id="{75606E1F-5852-F34D-B28C-836DA955558F}"/>
              </a:ext>
            </a:extLst>
          </p:cNvPr>
          <p:cNvGraphicFramePr/>
          <p:nvPr>
            <p:extLst/>
          </p:nvPr>
        </p:nvGraphicFramePr>
        <p:xfrm>
          <a:off x="1983037" y="2264425"/>
          <a:ext cx="11182120" cy="425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702AB3D-5883-8F46-A835-9E3590FA5CE1}"/>
              </a:ext>
            </a:extLst>
          </p:cNvPr>
          <p:cNvSpPr/>
          <p:nvPr/>
        </p:nvSpPr>
        <p:spPr>
          <a:xfrm>
            <a:off x="3149408" y="2049195"/>
            <a:ext cx="554223"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65BD94-09A4-B246-B42C-E6EBDD274C27}"/>
              </a:ext>
            </a:extLst>
          </p:cNvPr>
          <p:cNvSpPr txBox="1"/>
          <p:nvPr/>
        </p:nvSpPr>
        <p:spPr>
          <a:xfrm>
            <a:off x="3173782" y="1908215"/>
            <a:ext cx="388548" cy="769441"/>
          </a:xfrm>
          <a:prstGeom prst="rect">
            <a:avLst/>
          </a:prstGeom>
          <a:noFill/>
        </p:spPr>
        <p:txBody>
          <a:bodyPr wrap="square" rtlCol="0">
            <a:spAutoFit/>
          </a:bodyPr>
          <a:lstStyle/>
          <a:p>
            <a:r>
              <a:rPr lang="en-US" sz="4400" b="1" dirty="0">
                <a:solidFill>
                  <a:schemeClr val="accent2"/>
                </a:solidFill>
              </a:rPr>
              <a:t>1</a:t>
            </a:r>
            <a:endParaRPr lang="en-US" sz="7200" b="1" dirty="0">
              <a:solidFill>
                <a:schemeClr val="accent2"/>
              </a:solidFill>
            </a:endParaRPr>
          </a:p>
        </p:txBody>
      </p:sp>
      <p:sp>
        <p:nvSpPr>
          <p:cNvPr id="16" name="Rectangle 15">
            <a:extLst>
              <a:ext uri="{FF2B5EF4-FFF2-40B4-BE49-F238E27FC236}">
                <a16:creationId xmlns:a16="http://schemas.microsoft.com/office/drawing/2014/main" id="{721C7D77-F80F-9D4B-9334-3677CDC9FC5A}"/>
              </a:ext>
            </a:extLst>
          </p:cNvPr>
          <p:cNvSpPr/>
          <p:nvPr/>
        </p:nvSpPr>
        <p:spPr>
          <a:xfrm>
            <a:off x="6234024" y="2180345"/>
            <a:ext cx="554223" cy="44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4BAC50-3599-FC4B-933A-5FA444FB61BB}"/>
              </a:ext>
            </a:extLst>
          </p:cNvPr>
          <p:cNvSpPr txBox="1"/>
          <p:nvPr/>
        </p:nvSpPr>
        <p:spPr>
          <a:xfrm>
            <a:off x="6206691" y="1961031"/>
            <a:ext cx="388548" cy="769441"/>
          </a:xfrm>
          <a:prstGeom prst="rect">
            <a:avLst/>
          </a:prstGeom>
          <a:noFill/>
        </p:spPr>
        <p:txBody>
          <a:bodyPr wrap="square" rtlCol="0">
            <a:spAutoFit/>
          </a:bodyPr>
          <a:lstStyle/>
          <a:p>
            <a:r>
              <a:rPr lang="en-US" sz="4400" b="1" dirty="0">
                <a:solidFill>
                  <a:schemeClr val="accent2"/>
                </a:solidFill>
              </a:rPr>
              <a:t>2</a:t>
            </a:r>
            <a:endParaRPr lang="en-US" sz="7200" b="1" dirty="0">
              <a:solidFill>
                <a:schemeClr val="accent2"/>
              </a:solidFill>
            </a:endParaRPr>
          </a:p>
        </p:txBody>
      </p:sp>
      <p:sp>
        <p:nvSpPr>
          <p:cNvPr id="10" name="Rectangle 9">
            <a:extLst>
              <a:ext uri="{FF2B5EF4-FFF2-40B4-BE49-F238E27FC236}">
                <a16:creationId xmlns:a16="http://schemas.microsoft.com/office/drawing/2014/main" id="{3189A236-D30C-4540-A839-A05D27DB939D}"/>
              </a:ext>
            </a:extLst>
          </p:cNvPr>
          <p:cNvSpPr/>
          <p:nvPr/>
        </p:nvSpPr>
        <p:spPr>
          <a:xfrm>
            <a:off x="9280290" y="2118780"/>
            <a:ext cx="554223"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F29390-8F6C-E145-AE67-F1D26FD88F67}"/>
              </a:ext>
            </a:extLst>
          </p:cNvPr>
          <p:cNvSpPr txBox="1"/>
          <p:nvPr/>
        </p:nvSpPr>
        <p:spPr>
          <a:xfrm>
            <a:off x="9308042" y="1977800"/>
            <a:ext cx="388548" cy="769441"/>
          </a:xfrm>
          <a:prstGeom prst="rect">
            <a:avLst/>
          </a:prstGeom>
          <a:noFill/>
        </p:spPr>
        <p:txBody>
          <a:bodyPr wrap="square" rtlCol="0">
            <a:spAutoFit/>
          </a:bodyPr>
          <a:lstStyle/>
          <a:p>
            <a:r>
              <a:rPr lang="en-US" sz="4400" b="1" dirty="0">
                <a:solidFill>
                  <a:schemeClr val="accent2"/>
                </a:solidFill>
              </a:rPr>
              <a:t>3</a:t>
            </a:r>
            <a:endParaRPr lang="en-US" sz="7200" b="1" dirty="0">
              <a:solidFill>
                <a:schemeClr val="accent2"/>
              </a:solidFill>
            </a:endParaRPr>
          </a:p>
        </p:txBody>
      </p:sp>
      <p:sp>
        <p:nvSpPr>
          <p:cNvPr id="12" name="Rectangle 11">
            <a:extLst>
              <a:ext uri="{FF2B5EF4-FFF2-40B4-BE49-F238E27FC236}">
                <a16:creationId xmlns:a16="http://schemas.microsoft.com/office/drawing/2014/main" id="{C2C0F36C-9318-4A4D-AB15-96A1DA04163C}"/>
              </a:ext>
            </a:extLst>
          </p:cNvPr>
          <p:cNvSpPr/>
          <p:nvPr/>
        </p:nvSpPr>
        <p:spPr>
          <a:xfrm>
            <a:off x="9193902" y="4491347"/>
            <a:ext cx="554223"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AC8298-173F-234B-969C-E6478983C614}"/>
              </a:ext>
            </a:extLst>
          </p:cNvPr>
          <p:cNvSpPr txBox="1"/>
          <p:nvPr/>
        </p:nvSpPr>
        <p:spPr>
          <a:xfrm>
            <a:off x="9298773" y="4306300"/>
            <a:ext cx="388548" cy="769441"/>
          </a:xfrm>
          <a:prstGeom prst="rect">
            <a:avLst/>
          </a:prstGeom>
          <a:noFill/>
        </p:spPr>
        <p:txBody>
          <a:bodyPr wrap="square" rtlCol="0">
            <a:spAutoFit/>
          </a:bodyPr>
          <a:lstStyle/>
          <a:p>
            <a:r>
              <a:rPr lang="en-US" sz="4400" b="1" dirty="0">
                <a:solidFill>
                  <a:schemeClr val="accent2"/>
                </a:solidFill>
              </a:rPr>
              <a:t>4</a:t>
            </a:r>
            <a:endParaRPr lang="en-US" sz="7200" b="1" dirty="0">
              <a:solidFill>
                <a:schemeClr val="accent2"/>
              </a:solidFill>
            </a:endParaRPr>
          </a:p>
        </p:txBody>
      </p:sp>
      <p:sp>
        <p:nvSpPr>
          <p:cNvPr id="17" name="Rounded Rectangle 16">
            <a:extLst>
              <a:ext uri="{FF2B5EF4-FFF2-40B4-BE49-F238E27FC236}">
                <a16:creationId xmlns:a16="http://schemas.microsoft.com/office/drawing/2014/main" id="{DA6E5B7C-3B27-3E47-8DC7-1872196F2194}"/>
              </a:ext>
            </a:extLst>
          </p:cNvPr>
          <p:cNvSpPr/>
          <p:nvPr/>
        </p:nvSpPr>
        <p:spPr>
          <a:xfrm>
            <a:off x="3099622" y="3921580"/>
            <a:ext cx="554223" cy="711869"/>
          </a:xfrm>
          <a:prstGeom prst="roundRect">
            <a:avLst>
              <a:gd name="adj" fmla="val 416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38FD1D-9819-144C-8EE0-431202674F5D}"/>
              </a:ext>
            </a:extLst>
          </p:cNvPr>
          <p:cNvSpPr txBox="1"/>
          <p:nvPr/>
        </p:nvSpPr>
        <p:spPr>
          <a:xfrm>
            <a:off x="3149408" y="3921580"/>
            <a:ext cx="388548" cy="769441"/>
          </a:xfrm>
          <a:prstGeom prst="rect">
            <a:avLst/>
          </a:prstGeom>
          <a:noFill/>
        </p:spPr>
        <p:txBody>
          <a:bodyPr wrap="square" rtlCol="0">
            <a:spAutoFit/>
          </a:bodyPr>
          <a:lstStyle/>
          <a:p>
            <a:r>
              <a:rPr lang="en-US" sz="4400" b="1" dirty="0">
                <a:solidFill>
                  <a:schemeClr val="accent2"/>
                </a:solidFill>
              </a:rPr>
              <a:t>5</a:t>
            </a:r>
            <a:endParaRPr lang="en-US" sz="7200" b="1" dirty="0">
              <a:solidFill>
                <a:schemeClr val="accent2"/>
              </a:solidFill>
            </a:endParaRPr>
          </a:p>
        </p:txBody>
      </p:sp>
      <p:pic>
        <p:nvPicPr>
          <p:cNvPr id="20" name="Picture 19">
            <a:extLst>
              <a:ext uri="{FF2B5EF4-FFF2-40B4-BE49-F238E27FC236}">
                <a16:creationId xmlns:a16="http://schemas.microsoft.com/office/drawing/2014/main" id="{494D3994-7F12-FC44-B425-75C43A5B5E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2330" y="4186111"/>
            <a:ext cx="2201538" cy="2201538"/>
          </a:xfrm>
          <a:prstGeom prst="rect">
            <a:avLst/>
          </a:prstGeom>
        </p:spPr>
      </p:pic>
      <p:sp>
        <p:nvSpPr>
          <p:cNvPr id="21" name="Rectangle 20">
            <a:extLst>
              <a:ext uri="{FF2B5EF4-FFF2-40B4-BE49-F238E27FC236}">
                <a16:creationId xmlns:a16="http://schemas.microsoft.com/office/drawing/2014/main" id="{EF440B57-28DB-5F45-A3EA-8F5F16A5D1B4}"/>
              </a:ext>
            </a:extLst>
          </p:cNvPr>
          <p:cNvSpPr/>
          <p:nvPr/>
        </p:nvSpPr>
        <p:spPr>
          <a:xfrm>
            <a:off x="-1" y="1487277"/>
            <a:ext cx="2728855" cy="47372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938FC6-C155-2644-B56F-A49A8906172A}"/>
              </a:ext>
            </a:extLst>
          </p:cNvPr>
          <p:cNvSpPr txBox="1"/>
          <p:nvPr/>
        </p:nvSpPr>
        <p:spPr>
          <a:xfrm>
            <a:off x="310280" y="2049195"/>
            <a:ext cx="2311734" cy="2431435"/>
          </a:xfrm>
          <a:prstGeom prst="rect">
            <a:avLst/>
          </a:prstGeom>
          <a:noFill/>
        </p:spPr>
        <p:txBody>
          <a:bodyPr wrap="square" rtlCol="0">
            <a:spAutoFit/>
          </a:bodyPr>
          <a:lstStyle/>
          <a:p>
            <a:r>
              <a:rPr lang="en-US" sz="2200" b="1" u="sng" dirty="0"/>
              <a:t>Alignment to </a:t>
            </a:r>
            <a:r>
              <a:rPr lang="en-US" sz="2200" b="1" u="sng" dirty="0">
                <a:latin typeface="+mj-lt"/>
              </a:rPr>
              <a:t>Priority Phases</a:t>
            </a:r>
          </a:p>
          <a:p>
            <a:r>
              <a:rPr lang="en-US" b="1" dirty="0">
                <a:solidFill>
                  <a:schemeClr val="accent1"/>
                </a:solidFill>
              </a:rPr>
              <a:t>Phase 1A</a:t>
            </a:r>
          </a:p>
          <a:p>
            <a:r>
              <a:rPr lang="en-US" b="1" dirty="0">
                <a:solidFill>
                  <a:schemeClr val="accent1"/>
                </a:solidFill>
              </a:rPr>
              <a:t>Phase 1B – Tier 1</a:t>
            </a:r>
          </a:p>
          <a:p>
            <a:r>
              <a:rPr lang="en-US" dirty="0"/>
              <a:t>Phase 1B – Tier 2</a:t>
            </a:r>
          </a:p>
          <a:p>
            <a:r>
              <a:rPr lang="en-US" b="1" dirty="0">
                <a:solidFill>
                  <a:schemeClr val="accent1"/>
                </a:solidFill>
              </a:rPr>
              <a:t>Phase 1B – Tier 3</a:t>
            </a:r>
          </a:p>
          <a:p>
            <a:r>
              <a:rPr lang="en-US" b="1" dirty="0">
                <a:solidFill>
                  <a:schemeClr val="accent1"/>
                </a:solidFill>
              </a:rPr>
              <a:t>Phase 2</a:t>
            </a:r>
          </a:p>
          <a:p>
            <a:r>
              <a:rPr lang="en-US" dirty="0"/>
              <a:t>Phase 3</a:t>
            </a:r>
          </a:p>
        </p:txBody>
      </p:sp>
    </p:spTree>
    <p:extLst>
      <p:ext uri="{BB962C8B-B14F-4D97-AF65-F5344CB8AC3E}">
        <p14:creationId xmlns:p14="http://schemas.microsoft.com/office/powerpoint/2010/main" val="252456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6CC-AB77-9343-8584-8F99925FD6B8}"/>
              </a:ext>
            </a:extLst>
          </p:cNvPr>
          <p:cNvSpPr>
            <a:spLocks noGrp="1"/>
          </p:cNvSpPr>
          <p:nvPr>
            <p:ph type="title"/>
          </p:nvPr>
        </p:nvSpPr>
        <p:spPr>
          <a:xfrm>
            <a:off x="838200" y="304165"/>
            <a:ext cx="10515600" cy="1325563"/>
          </a:xfrm>
        </p:spPr>
        <p:txBody>
          <a:bodyPr>
            <a:normAutofit/>
          </a:bodyPr>
          <a:lstStyle/>
          <a:p>
            <a:pPr algn="ctr"/>
            <a:r>
              <a:rPr lang="en-US" dirty="0" smtClean="0"/>
              <a:t>You Go to </a:t>
            </a:r>
            <a:r>
              <a:rPr lang="en-US" dirty="0"/>
              <a:t>t</a:t>
            </a:r>
            <a:r>
              <a:rPr lang="en-US" dirty="0" smtClean="0"/>
              <a:t>he Vaccine</a:t>
            </a:r>
            <a:endParaRPr lang="en-US" dirty="0"/>
          </a:p>
        </p:txBody>
      </p:sp>
      <p:sp>
        <p:nvSpPr>
          <p:cNvPr id="19" name="Slide Number Placeholder 18">
            <a:extLst>
              <a:ext uri="{FF2B5EF4-FFF2-40B4-BE49-F238E27FC236}">
                <a16:creationId xmlns:a16="http://schemas.microsoft.com/office/drawing/2014/main" id="{7E2469DE-CAA6-8F46-87F3-9F1034886037}"/>
              </a:ext>
            </a:extLst>
          </p:cNvPr>
          <p:cNvSpPr>
            <a:spLocks noGrp="1"/>
          </p:cNvSpPr>
          <p:nvPr>
            <p:ph type="sldNum" sz="quarter" idx="12"/>
          </p:nvPr>
        </p:nvSpPr>
        <p:spPr/>
        <p:txBody>
          <a:bodyPr/>
          <a:lstStyle/>
          <a:p>
            <a:fld id="{91FD69C5-AA12-9649-945F-9FE0CEFAE291}" type="slidenum">
              <a:rPr lang="en-US" smtClean="0"/>
              <a:t>22</a:t>
            </a:fld>
            <a:endParaRPr lang="en-US"/>
          </a:p>
        </p:txBody>
      </p:sp>
      <p:graphicFrame>
        <p:nvGraphicFramePr>
          <p:cNvPr id="5" name="Diagram 4">
            <a:extLst>
              <a:ext uri="{FF2B5EF4-FFF2-40B4-BE49-F238E27FC236}">
                <a16:creationId xmlns:a16="http://schemas.microsoft.com/office/drawing/2014/main" id="{75606E1F-5852-F34D-B28C-836DA955558F}"/>
              </a:ext>
            </a:extLst>
          </p:cNvPr>
          <p:cNvGraphicFramePr/>
          <p:nvPr>
            <p:extLst>
              <p:ext uri="{D42A27DB-BD31-4B8C-83A1-F6EECF244321}">
                <p14:modId xmlns:p14="http://schemas.microsoft.com/office/powerpoint/2010/main" val="978740575"/>
              </p:ext>
            </p:extLst>
          </p:nvPr>
        </p:nvGraphicFramePr>
        <p:xfrm>
          <a:off x="1983037" y="2264425"/>
          <a:ext cx="11182120" cy="425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702AB3D-5883-8F46-A835-9E3590FA5CE1}"/>
              </a:ext>
            </a:extLst>
          </p:cNvPr>
          <p:cNvSpPr/>
          <p:nvPr/>
        </p:nvSpPr>
        <p:spPr>
          <a:xfrm>
            <a:off x="3149409" y="2049195"/>
            <a:ext cx="412922"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65BD94-09A4-B246-B42C-E6EBDD274C27}"/>
              </a:ext>
            </a:extLst>
          </p:cNvPr>
          <p:cNvSpPr txBox="1"/>
          <p:nvPr/>
        </p:nvSpPr>
        <p:spPr>
          <a:xfrm>
            <a:off x="3140731" y="1908215"/>
            <a:ext cx="388548" cy="769441"/>
          </a:xfrm>
          <a:prstGeom prst="rect">
            <a:avLst/>
          </a:prstGeom>
          <a:noFill/>
        </p:spPr>
        <p:txBody>
          <a:bodyPr wrap="square" rtlCol="0">
            <a:spAutoFit/>
          </a:bodyPr>
          <a:lstStyle/>
          <a:p>
            <a:r>
              <a:rPr lang="en-US" sz="4400" b="1" dirty="0">
                <a:solidFill>
                  <a:schemeClr val="accent2"/>
                </a:solidFill>
              </a:rPr>
              <a:t>1</a:t>
            </a:r>
            <a:endParaRPr lang="en-US" sz="7200" b="1" dirty="0">
              <a:solidFill>
                <a:schemeClr val="accent2"/>
              </a:solidFill>
            </a:endParaRPr>
          </a:p>
        </p:txBody>
      </p:sp>
      <p:sp>
        <p:nvSpPr>
          <p:cNvPr id="16" name="Rectangle 15">
            <a:extLst>
              <a:ext uri="{FF2B5EF4-FFF2-40B4-BE49-F238E27FC236}">
                <a16:creationId xmlns:a16="http://schemas.microsoft.com/office/drawing/2014/main" id="{721C7D77-F80F-9D4B-9334-3677CDC9FC5A}"/>
              </a:ext>
            </a:extLst>
          </p:cNvPr>
          <p:cNvSpPr/>
          <p:nvPr/>
        </p:nvSpPr>
        <p:spPr>
          <a:xfrm>
            <a:off x="6234024" y="2180345"/>
            <a:ext cx="388967" cy="44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4BAC50-3599-FC4B-933A-5FA444FB61BB}"/>
              </a:ext>
            </a:extLst>
          </p:cNvPr>
          <p:cNvSpPr txBox="1"/>
          <p:nvPr/>
        </p:nvSpPr>
        <p:spPr>
          <a:xfrm>
            <a:off x="6173640" y="1961031"/>
            <a:ext cx="388548" cy="769441"/>
          </a:xfrm>
          <a:prstGeom prst="rect">
            <a:avLst/>
          </a:prstGeom>
          <a:noFill/>
        </p:spPr>
        <p:txBody>
          <a:bodyPr wrap="square" rtlCol="0">
            <a:spAutoFit/>
          </a:bodyPr>
          <a:lstStyle/>
          <a:p>
            <a:r>
              <a:rPr lang="en-US" sz="4400" b="1" dirty="0">
                <a:solidFill>
                  <a:schemeClr val="accent2"/>
                </a:solidFill>
              </a:rPr>
              <a:t>2</a:t>
            </a:r>
            <a:endParaRPr lang="en-US" sz="7200" b="1" dirty="0">
              <a:solidFill>
                <a:schemeClr val="accent2"/>
              </a:solidFill>
            </a:endParaRPr>
          </a:p>
        </p:txBody>
      </p:sp>
      <p:sp>
        <p:nvSpPr>
          <p:cNvPr id="10" name="Rectangle 9">
            <a:extLst>
              <a:ext uri="{FF2B5EF4-FFF2-40B4-BE49-F238E27FC236}">
                <a16:creationId xmlns:a16="http://schemas.microsoft.com/office/drawing/2014/main" id="{3189A236-D30C-4540-A839-A05D27DB939D}"/>
              </a:ext>
            </a:extLst>
          </p:cNvPr>
          <p:cNvSpPr/>
          <p:nvPr/>
        </p:nvSpPr>
        <p:spPr>
          <a:xfrm>
            <a:off x="9280290" y="2118780"/>
            <a:ext cx="467835"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F29390-8F6C-E145-AE67-F1D26FD88F67}"/>
              </a:ext>
            </a:extLst>
          </p:cNvPr>
          <p:cNvSpPr txBox="1"/>
          <p:nvPr/>
        </p:nvSpPr>
        <p:spPr>
          <a:xfrm>
            <a:off x="9308042" y="1977800"/>
            <a:ext cx="388548" cy="769441"/>
          </a:xfrm>
          <a:prstGeom prst="rect">
            <a:avLst/>
          </a:prstGeom>
          <a:noFill/>
        </p:spPr>
        <p:txBody>
          <a:bodyPr wrap="square" rtlCol="0">
            <a:spAutoFit/>
          </a:bodyPr>
          <a:lstStyle/>
          <a:p>
            <a:r>
              <a:rPr lang="en-US" sz="4400" b="1" dirty="0">
                <a:solidFill>
                  <a:schemeClr val="accent2"/>
                </a:solidFill>
              </a:rPr>
              <a:t>3</a:t>
            </a:r>
            <a:endParaRPr lang="en-US" sz="7200" b="1" dirty="0">
              <a:solidFill>
                <a:schemeClr val="accent2"/>
              </a:solidFill>
            </a:endParaRPr>
          </a:p>
        </p:txBody>
      </p:sp>
      <p:sp>
        <p:nvSpPr>
          <p:cNvPr id="12" name="Rectangle 11">
            <a:extLst>
              <a:ext uri="{FF2B5EF4-FFF2-40B4-BE49-F238E27FC236}">
                <a16:creationId xmlns:a16="http://schemas.microsoft.com/office/drawing/2014/main" id="{C2C0F36C-9318-4A4D-AB15-96A1DA04163C}"/>
              </a:ext>
            </a:extLst>
          </p:cNvPr>
          <p:cNvSpPr/>
          <p:nvPr/>
        </p:nvSpPr>
        <p:spPr>
          <a:xfrm>
            <a:off x="9193902" y="4491347"/>
            <a:ext cx="554223"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AC8298-173F-234B-969C-E6478983C614}"/>
              </a:ext>
            </a:extLst>
          </p:cNvPr>
          <p:cNvSpPr txBox="1"/>
          <p:nvPr/>
        </p:nvSpPr>
        <p:spPr>
          <a:xfrm>
            <a:off x="9298773" y="4306300"/>
            <a:ext cx="388548" cy="769441"/>
          </a:xfrm>
          <a:prstGeom prst="rect">
            <a:avLst/>
          </a:prstGeom>
          <a:noFill/>
        </p:spPr>
        <p:txBody>
          <a:bodyPr wrap="square" rtlCol="0">
            <a:spAutoFit/>
          </a:bodyPr>
          <a:lstStyle/>
          <a:p>
            <a:r>
              <a:rPr lang="en-US" sz="4400" b="1" dirty="0">
                <a:solidFill>
                  <a:schemeClr val="accent2"/>
                </a:solidFill>
              </a:rPr>
              <a:t>4</a:t>
            </a:r>
            <a:endParaRPr lang="en-US" sz="7200" b="1" dirty="0">
              <a:solidFill>
                <a:schemeClr val="accent2"/>
              </a:solidFill>
            </a:endParaRPr>
          </a:p>
        </p:txBody>
      </p:sp>
      <p:sp>
        <p:nvSpPr>
          <p:cNvPr id="17" name="Rounded Rectangle 16">
            <a:extLst>
              <a:ext uri="{FF2B5EF4-FFF2-40B4-BE49-F238E27FC236}">
                <a16:creationId xmlns:a16="http://schemas.microsoft.com/office/drawing/2014/main" id="{DA6E5B7C-3B27-3E47-8DC7-1872196F2194}"/>
              </a:ext>
            </a:extLst>
          </p:cNvPr>
          <p:cNvSpPr/>
          <p:nvPr/>
        </p:nvSpPr>
        <p:spPr>
          <a:xfrm>
            <a:off x="3099622" y="3921580"/>
            <a:ext cx="554223" cy="711869"/>
          </a:xfrm>
          <a:prstGeom prst="roundRect">
            <a:avLst>
              <a:gd name="adj" fmla="val 416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38FD1D-9819-144C-8EE0-431202674F5D}"/>
              </a:ext>
            </a:extLst>
          </p:cNvPr>
          <p:cNvSpPr txBox="1"/>
          <p:nvPr/>
        </p:nvSpPr>
        <p:spPr>
          <a:xfrm>
            <a:off x="3149408" y="3921580"/>
            <a:ext cx="388548" cy="769441"/>
          </a:xfrm>
          <a:prstGeom prst="rect">
            <a:avLst/>
          </a:prstGeom>
          <a:noFill/>
        </p:spPr>
        <p:txBody>
          <a:bodyPr wrap="square" rtlCol="0">
            <a:spAutoFit/>
          </a:bodyPr>
          <a:lstStyle/>
          <a:p>
            <a:r>
              <a:rPr lang="en-US" sz="4400" b="1" dirty="0">
                <a:solidFill>
                  <a:schemeClr val="accent2"/>
                </a:solidFill>
              </a:rPr>
              <a:t>5</a:t>
            </a:r>
            <a:endParaRPr lang="en-US" sz="7200" b="1" dirty="0">
              <a:solidFill>
                <a:schemeClr val="accent2"/>
              </a:solidFill>
            </a:endParaRPr>
          </a:p>
        </p:txBody>
      </p:sp>
      <p:sp>
        <p:nvSpPr>
          <p:cNvPr id="21" name="Rectangle 20">
            <a:extLst>
              <a:ext uri="{FF2B5EF4-FFF2-40B4-BE49-F238E27FC236}">
                <a16:creationId xmlns:a16="http://schemas.microsoft.com/office/drawing/2014/main" id="{EF440B57-28DB-5F45-A3EA-8F5F16A5D1B4}"/>
              </a:ext>
            </a:extLst>
          </p:cNvPr>
          <p:cNvSpPr/>
          <p:nvPr/>
        </p:nvSpPr>
        <p:spPr>
          <a:xfrm>
            <a:off x="-1" y="1487277"/>
            <a:ext cx="2728855" cy="47372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938FC6-C155-2644-B56F-A49A8906172A}"/>
              </a:ext>
            </a:extLst>
          </p:cNvPr>
          <p:cNvSpPr txBox="1"/>
          <p:nvPr/>
        </p:nvSpPr>
        <p:spPr>
          <a:xfrm>
            <a:off x="310280" y="2049195"/>
            <a:ext cx="2311734" cy="2431435"/>
          </a:xfrm>
          <a:prstGeom prst="rect">
            <a:avLst/>
          </a:prstGeom>
          <a:noFill/>
        </p:spPr>
        <p:txBody>
          <a:bodyPr wrap="square" rtlCol="0">
            <a:spAutoFit/>
          </a:bodyPr>
          <a:lstStyle/>
          <a:p>
            <a:r>
              <a:rPr lang="en-US" sz="2200" b="1" u="sng" dirty="0">
                <a:latin typeface="+mj-lt"/>
              </a:rPr>
              <a:t>Alignment to Priority Phases</a:t>
            </a:r>
          </a:p>
          <a:p>
            <a:r>
              <a:rPr lang="en-US" dirty="0"/>
              <a:t>Phase 1A</a:t>
            </a:r>
          </a:p>
          <a:p>
            <a:r>
              <a:rPr lang="en-US" dirty="0"/>
              <a:t>Phase 1B – Tier 1</a:t>
            </a:r>
          </a:p>
          <a:p>
            <a:r>
              <a:rPr lang="en-US" b="1" dirty="0">
                <a:solidFill>
                  <a:schemeClr val="accent1"/>
                </a:solidFill>
              </a:rPr>
              <a:t>Phase 1B – Tier 2</a:t>
            </a:r>
          </a:p>
          <a:p>
            <a:r>
              <a:rPr lang="en-US" b="1" dirty="0">
                <a:solidFill>
                  <a:schemeClr val="accent1"/>
                </a:solidFill>
              </a:rPr>
              <a:t>Phase 1B – Tier 3</a:t>
            </a:r>
          </a:p>
          <a:p>
            <a:r>
              <a:rPr lang="en-US" b="1" dirty="0">
                <a:solidFill>
                  <a:schemeClr val="accent1"/>
                </a:solidFill>
              </a:rPr>
              <a:t>Phase 2</a:t>
            </a:r>
          </a:p>
          <a:p>
            <a:r>
              <a:rPr lang="en-US" b="1" dirty="0">
                <a:solidFill>
                  <a:schemeClr val="accent1"/>
                </a:solidFill>
              </a:rPr>
              <a:t>Phase 3</a:t>
            </a:r>
          </a:p>
        </p:txBody>
      </p:sp>
      <p:pic>
        <p:nvPicPr>
          <p:cNvPr id="24" name="Picture 23">
            <a:extLst>
              <a:ext uri="{FF2B5EF4-FFF2-40B4-BE49-F238E27FC236}">
                <a16:creationId xmlns:a16="http://schemas.microsoft.com/office/drawing/2014/main" id="{96EF345F-F178-134B-B824-EAA9DCAFCB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1629" y="4521993"/>
            <a:ext cx="2076504" cy="2076504"/>
          </a:xfrm>
          <a:prstGeom prst="rect">
            <a:avLst/>
          </a:prstGeom>
        </p:spPr>
      </p:pic>
      <p:pic>
        <p:nvPicPr>
          <p:cNvPr id="23" name="Picture 22">
            <a:extLst>
              <a:ext uri="{FF2B5EF4-FFF2-40B4-BE49-F238E27FC236}">
                <a16:creationId xmlns:a16="http://schemas.microsoft.com/office/drawing/2014/main" id="{C783CBE8-9B3E-6D4E-8DFA-8E7E72E834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585" y="4240596"/>
            <a:ext cx="2251623" cy="2251623"/>
          </a:xfrm>
          <a:prstGeom prst="rect">
            <a:avLst/>
          </a:prstGeom>
        </p:spPr>
      </p:pic>
    </p:spTree>
    <p:extLst>
      <p:ext uri="{BB962C8B-B14F-4D97-AF65-F5344CB8AC3E}">
        <p14:creationId xmlns:p14="http://schemas.microsoft.com/office/powerpoint/2010/main" val="425070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6CC-AB77-9343-8584-8F99925FD6B8}"/>
              </a:ext>
            </a:extLst>
          </p:cNvPr>
          <p:cNvSpPr>
            <a:spLocks noGrp="1"/>
          </p:cNvSpPr>
          <p:nvPr>
            <p:ph type="title"/>
          </p:nvPr>
        </p:nvSpPr>
        <p:spPr>
          <a:xfrm>
            <a:off x="838200" y="288925"/>
            <a:ext cx="10515600" cy="1325563"/>
          </a:xfrm>
        </p:spPr>
        <p:txBody>
          <a:bodyPr>
            <a:normAutofit/>
          </a:bodyPr>
          <a:lstStyle/>
          <a:p>
            <a:pPr algn="ctr"/>
            <a:r>
              <a:rPr lang="en-US" dirty="0" smtClean="0"/>
              <a:t>Community Events</a:t>
            </a:r>
            <a:endParaRPr lang="en-US" dirty="0"/>
          </a:p>
        </p:txBody>
      </p:sp>
      <p:sp>
        <p:nvSpPr>
          <p:cNvPr id="19" name="Slide Number Placeholder 18">
            <a:extLst>
              <a:ext uri="{FF2B5EF4-FFF2-40B4-BE49-F238E27FC236}">
                <a16:creationId xmlns:a16="http://schemas.microsoft.com/office/drawing/2014/main" id="{7E2469DE-CAA6-8F46-87F3-9F1034886037}"/>
              </a:ext>
            </a:extLst>
          </p:cNvPr>
          <p:cNvSpPr>
            <a:spLocks noGrp="1"/>
          </p:cNvSpPr>
          <p:nvPr>
            <p:ph type="sldNum" sz="quarter" idx="12"/>
          </p:nvPr>
        </p:nvSpPr>
        <p:spPr/>
        <p:txBody>
          <a:bodyPr/>
          <a:lstStyle/>
          <a:p>
            <a:fld id="{91FD69C5-AA12-9649-945F-9FE0CEFAE291}" type="slidenum">
              <a:rPr lang="en-US" smtClean="0"/>
              <a:t>23</a:t>
            </a:fld>
            <a:endParaRPr lang="en-US"/>
          </a:p>
        </p:txBody>
      </p:sp>
      <p:graphicFrame>
        <p:nvGraphicFramePr>
          <p:cNvPr id="5" name="Diagram 4">
            <a:extLst>
              <a:ext uri="{FF2B5EF4-FFF2-40B4-BE49-F238E27FC236}">
                <a16:creationId xmlns:a16="http://schemas.microsoft.com/office/drawing/2014/main" id="{75606E1F-5852-F34D-B28C-836DA955558F}"/>
              </a:ext>
            </a:extLst>
          </p:cNvPr>
          <p:cNvGraphicFramePr/>
          <p:nvPr>
            <p:extLst>
              <p:ext uri="{D42A27DB-BD31-4B8C-83A1-F6EECF244321}">
                <p14:modId xmlns:p14="http://schemas.microsoft.com/office/powerpoint/2010/main" val="2174191482"/>
              </p:ext>
            </p:extLst>
          </p:nvPr>
        </p:nvGraphicFramePr>
        <p:xfrm>
          <a:off x="1983037" y="2264425"/>
          <a:ext cx="11182120" cy="425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702AB3D-5883-8F46-A835-9E3590FA5CE1}"/>
              </a:ext>
            </a:extLst>
          </p:cNvPr>
          <p:cNvSpPr/>
          <p:nvPr/>
        </p:nvSpPr>
        <p:spPr>
          <a:xfrm>
            <a:off x="3149409" y="2049195"/>
            <a:ext cx="412922"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65BD94-09A4-B246-B42C-E6EBDD274C27}"/>
              </a:ext>
            </a:extLst>
          </p:cNvPr>
          <p:cNvSpPr txBox="1"/>
          <p:nvPr/>
        </p:nvSpPr>
        <p:spPr>
          <a:xfrm>
            <a:off x="3140731" y="1908215"/>
            <a:ext cx="388548" cy="769441"/>
          </a:xfrm>
          <a:prstGeom prst="rect">
            <a:avLst/>
          </a:prstGeom>
          <a:noFill/>
        </p:spPr>
        <p:txBody>
          <a:bodyPr wrap="square" rtlCol="0">
            <a:spAutoFit/>
          </a:bodyPr>
          <a:lstStyle/>
          <a:p>
            <a:r>
              <a:rPr lang="en-US" sz="4400" b="1" dirty="0">
                <a:solidFill>
                  <a:schemeClr val="accent2"/>
                </a:solidFill>
              </a:rPr>
              <a:t>1</a:t>
            </a:r>
            <a:endParaRPr lang="en-US" sz="7200" b="1" dirty="0">
              <a:solidFill>
                <a:schemeClr val="accent2"/>
              </a:solidFill>
            </a:endParaRPr>
          </a:p>
        </p:txBody>
      </p:sp>
      <p:sp>
        <p:nvSpPr>
          <p:cNvPr id="16" name="Rectangle 15">
            <a:extLst>
              <a:ext uri="{FF2B5EF4-FFF2-40B4-BE49-F238E27FC236}">
                <a16:creationId xmlns:a16="http://schemas.microsoft.com/office/drawing/2014/main" id="{721C7D77-F80F-9D4B-9334-3677CDC9FC5A}"/>
              </a:ext>
            </a:extLst>
          </p:cNvPr>
          <p:cNvSpPr/>
          <p:nvPr/>
        </p:nvSpPr>
        <p:spPr>
          <a:xfrm>
            <a:off x="6234024" y="2180345"/>
            <a:ext cx="388967" cy="44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4BAC50-3599-FC4B-933A-5FA444FB61BB}"/>
              </a:ext>
            </a:extLst>
          </p:cNvPr>
          <p:cNvSpPr txBox="1"/>
          <p:nvPr/>
        </p:nvSpPr>
        <p:spPr>
          <a:xfrm>
            <a:off x="6173640" y="1961031"/>
            <a:ext cx="388548" cy="769441"/>
          </a:xfrm>
          <a:prstGeom prst="rect">
            <a:avLst/>
          </a:prstGeom>
          <a:noFill/>
        </p:spPr>
        <p:txBody>
          <a:bodyPr wrap="square" rtlCol="0">
            <a:spAutoFit/>
          </a:bodyPr>
          <a:lstStyle/>
          <a:p>
            <a:r>
              <a:rPr lang="en-US" sz="4400" b="1" dirty="0">
                <a:solidFill>
                  <a:schemeClr val="accent2"/>
                </a:solidFill>
              </a:rPr>
              <a:t>2</a:t>
            </a:r>
            <a:endParaRPr lang="en-US" sz="7200" b="1" dirty="0">
              <a:solidFill>
                <a:schemeClr val="accent2"/>
              </a:solidFill>
            </a:endParaRPr>
          </a:p>
        </p:txBody>
      </p:sp>
      <p:sp>
        <p:nvSpPr>
          <p:cNvPr id="10" name="Rectangle 9">
            <a:extLst>
              <a:ext uri="{FF2B5EF4-FFF2-40B4-BE49-F238E27FC236}">
                <a16:creationId xmlns:a16="http://schemas.microsoft.com/office/drawing/2014/main" id="{3189A236-D30C-4540-A839-A05D27DB939D}"/>
              </a:ext>
            </a:extLst>
          </p:cNvPr>
          <p:cNvSpPr/>
          <p:nvPr/>
        </p:nvSpPr>
        <p:spPr>
          <a:xfrm>
            <a:off x="9203171" y="2118780"/>
            <a:ext cx="467835"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F29390-8F6C-E145-AE67-F1D26FD88F67}"/>
              </a:ext>
            </a:extLst>
          </p:cNvPr>
          <p:cNvSpPr txBox="1"/>
          <p:nvPr/>
        </p:nvSpPr>
        <p:spPr>
          <a:xfrm>
            <a:off x="9230923" y="1977800"/>
            <a:ext cx="388548" cy="769441"/>
          </a:xfrm>
          <a:prstGeom prst="rect">
            <a:avLst/>
          </a:prstGeom>
          <a:noFill/>
        </p:spPr>
        <p:txBody>
          <a:bodyPr wrap="square" rtlCol="0">
            <a:spAutoFit/>
          </a:bodyPr>
          <a:lstStyle/>
          <a:p>
            <a:r>
              <a:rPr lang="en-US" sz="4400" b="1" dirty="0">
                <a:solidFill>
                  <a:schemeClr val="accent2"/>
                </a:solidFill>
              </a:rPr>
              <a:t>3</a:t>
            </a:r>
            <a:endParaRPr lang="en-US" sz="7200" b="1" dirty="0">
              <a:solidFill>
                <a:schemeClr val="accent2"/>
              </a:solidFill>
            </a:endParaRPr>
          </a:p>
        </p:txBody>
      </p:sp>
      <p:sp>
        <p:nvSpPr>
          <p:cNvPr id="12" name="Rectangle 11">
            <a:extLst>
              <a:ext uri="{FF2B5EF4-FFF2-40B4-BE49-F238E27FC236}">
                <a16:creationId xmlns:a16="http://schemas.microsoft.com/office/drawing/2014/main" id="{C2C0F36C-9318-4A4D-AB15-96A1DA04163C}"/>
              </a:ext>
            </a:extLst>
          </p:cNvPr>
          <p:cNvSpPr/>
          <p:nvPr/>
        </p:nvSpPr>
        <p:spPr>
          <a:xfrm>
            <a:off x="9193902" y="4491347"/>
            <a:ext cx="554223"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AC8298-173F-234B-969C-E6478983C614}"/>
              </a:ext>
            </a:extLst>
          </p:cNvPr>
          <p:cNvSpPr txBox="1"/>
          <p:nvPr/>
        </p:nvSpPr>
        <p:spPr>
          <a:xfrm>
            <a:off x="9298773" y="4306300"/>
            <a:ext cx="388548" cy="769441"/>
          </a:xfrm>
          <a:prstGeom prst="rect">
            <a:avLst/>
          </a:prstGeom>
          <a:noFill/>
        </p:spPr>
        <p:txBody>
          <a:bodyPr wrap="square" rtlCol="0">
            <a:spAutoFit/>
          </a:bodyPr>
          <a:lstStyle/>
          <a:p>
            <a:r>
              <a:rPr lang="en-US" sz="4400" b="1" dirty="0">
                <a:solidFill>
                  <a:schemeClr val="accent2"/>
                </a:solidFill>
              </a:rPr>
              <a:t>4</a:t>
            </a:r>
            <a:endParaRPr lang="en-US" sz="7200" b="1" dirty="0">
              <a:solidFill>
                <a:schemeClr val="accent2"/>
              </a:solidFill>
            </a:endParaRPr>
          </a:p>
        </p:txBody>
      </p:sp>
      <p:sp>
        <p:nvSpPr>
          <p:cNvPr id="17" name="Rounded Rectangle 16">
            <a:extLst>
              <a:ext uri="{FF2B5EF4-FFF2-40B4-BE49-F238E27FC236}">
                <a16:creationId xmlns:a16="http://schemas.microsoft.com/office/drawing/2014/main" id="{DA6E5B7C-3B27-3E47-8DC7-1872196F2194}"/>
              </a:ext>
            </a:extLst>
          </p:cNvPr>
          <p:cNvSpPr/>
          <p:nvPr/>
        </p:nvSpPr>
        <p:spPr>
          <a:xfrm>
            <a:off x="3099622" y="3921580"/>
            <a:ext cx="554223" cy="711869"/>
          </a:xfrm>
          <a:prstGeom prst="roundRect">
            <a:avLst>
              <a:gd name="adj" fmla="val 416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38FD1D-9819-144C-8EE0-431202674F5D}"/>
              </a:ext>
            </a:extLst>
          </p:cNvPr>
          <p:cNvSpPr txBox="1"/>
          <p:nvPr/>
        </p:nvSpPr>
        <p:spPr>
          <a:xfrm>
            <a:off x="3149408" y="3921580"/>
            <a:ext cx="388548" cy="769441"/>
          </a:xfrm>
          <a:prstGeom prst="rect">
            <a:avLst/>
          </a:prstGeom>
          <a:noFill/>
        </p:spPr>
        <p:txBody>
          <a:bodyPr wrap="square" rtlCol="0">
            <a:spAutoFit/>
          </a:bodyPr>
          <a:lstStyle/>
          <a:p>
            <a:r>
              <a:rPr lang="en-US" sz="4400" b="1" dirty="0">
                <a:solidFill>
                  <a:schemeClr val="accent2"/>
                </a:solidFill>
              </a:rPr>
              <a:t>5</a:t>
            </a:r>
            <a:endParaRPr lang="en-US" sz="7200" b="1" dirty="0">
              <a:solidFill>
                <a:schemeClr val="accent2"/>
              </a:solidFill>
            </a:endParaRPr>
          </a:p>
        </p:txBody>
      </p:sp>
      <p:sp>
        <p:nvSpPr>
          <p:cNvPr id="21" name="Rectangle 20">
            <a:extLst>
              <a:ext uri="{FF2B5EF4-FFF2-40B4-BE49-F238E27FC236}">
                <a16:creationId xmlns:a16="http://schemas.microsoft.com/office/drawing/2014/main" id="{EF440B57-28DB-5F45-A3EA-8F5F16A5D1B4}"/>
              </a:ext>
            </a:extLst>
          </p:cNvPr>
          <p:cNvSpPr/>
          <p:nvPr/>
        </p:nvSpPr>
        <p:spPr>
          <a:xfrm>
            <a:off x="-1" y="1487277"/>
            <a:ext cx="2728855" cy="473725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938FC6-C155-2644-B56F-A49A8906172A}"/>
              </a:ext>
            </a:extLst>
          </p:cNvPr>
          <p:cNvSpPr txBox="1"/>
          <p:nvPr/>
        </p:nvSpPr>
        <p:spPr>
          <a:xfrm>
            <a:off x="310280" y="2049195"/>
            <a:ext cx="2311734" cy="2431435"/>
          </a:xfrm>
          <a:prstGeom prst="rect">
            <a:avLst/>
          </a:prstGeom>
          <a:noFill/>
        </p:spPr>
        <p:txBody>
          <a:bodyPr wrap="square" rtlCol="0">
            <a:spAutoFit/>
          </a:bodyPr>
          <a:lstStyle/>
          <a:p>
            <a:r>
              <a:rPr lang="en-US" sz="2200" b="1" u="sng" dirty="0"/>
              <a:t>Alignment to </a:t>
            </a:r>
            <a:r>
              <a:rPr lang="en-US" sz="2200" b="1" u="sng" dirty="0">
                <a:latin typeface="+mj-lt"/>
              </a:rPr>
              <a:t>Priority Phases</a:t>
            </a:r>
          </a:p>
          <a:p>
            <a:r>
              <a:rPr lang="en-US" dirty="0"/>
              <a:t>Phase 1A</a:t>
            </a:r>
          </a:p>
          <a:p>
            <a:r>
              <a:rPr lang="en-US" b="1" dirty="0">
                <a:solidFill>
                  <a:schemeClr val="accent1"/>
                </a:solidFill>
              </a:rPr>
              <a:t>Phase 1B – Tier 1</a:t>
            </a:r>
          </a:p>
          <a:p>
            <a:r>
              <a:rPr lang="en-US" b="1" dirty="0">
                <a:solidFill>
                  <a:schemeClr val="accent1"/>
                </a:solidFill>
              </a:rPr>
              <a:t>Phase 1B – Tier 2</a:t>
            </a:r>
          </a:p>
          <a:p>
            <a:r>
              <a:rPr lang="en-US" b="1" dirty="0">
                <a:solidFill>
                  <a:schemeClr val="accent1"/>
                </a:solidFill>
              </a:rPr>
              <a:t>Phase 1B – Tier 3</a:t>
            </a:r>
          </a:p>
          <a:p>
            <a:r>
              <a:rPr lang="en-US" b="1" dirty="0">
                <a:solidFill>
                  <a:schemeClr val="accent1"/>
                </a:solidFill>
              </a:rPr>
              <a:t>Phase 2</a:t>
            </a:r>
          </a:p>
          <a:p>
            <a:r>
              <a:rPr lang="en-US" b="1" dirty="0">
                <a:solidFill>
                  <a:schemeClr val="accent1"/>
                </a:solidFill>
              </a:rPr>
              <a:t>Phase 3</a:t>
            </a:r>
          </a:p>
        </p:txBody>
      </p:sp>
      <p:pic>
        <p:nvPicPr>
          <p:cNvPr id="25" name="Picture 24">
            <a:extLst>
              <a:ext uri="{FF2B5EF4-FFF2-40B4-BE49-F238E27FC236}">
                <a16:creationId xmlns:a16="http://schemas.microsoft.com/office/drawing/2014/main" id="{7C112DDD-ECBB-754A-BBF1-C051E2ABD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45521" y="3921580"/>
            <a:ext cx="3094052" cy="3094052"/>
          </a:xfrm>
          <a:prstGeom prst="rect">
            <a:avLst/>
          </a:prstGeom>
        </p:spPr>
      </p:pic>
    </p:spTree>
    <p:extLst>
      <p:ext uri="{BB962C8B-B14F-4D97-AF65-F5344CB8AC3E}">
        <p14:creationId xmlns:p14="http://schemas.microsoft.com/office/powerpoint/2010/main" val="377406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1130618"/>
            <a:ext cx="7567930" cy="2852737"/>
          </a:xfrm>
        </p:spPr>
        <p:txBody>
          <a:bodyPr/>
          <a:lstStyle/>
          <a:p>
            <a:pPr algn="l"/>
            <a:r>
              <a:rPr lang="en-US" dirty="0"/>
              <a:t>Information &amp; Resources</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D69C5-AA12-9649-945F-9FE0CEFAE291}" type="slidenum">
              <a:rPr kumimoji="0" lang="en-US" sz="1200" b="0" i="0" u="none" strike="noStrike" kern="1200" cap="none" spc="0" normalizeH="0" baseline="0" noProof="0" smtClean="0">
                <a:ln>
                  <a:noFill/>
                </a:ln>
                <a:solidFill>
                  <a:srgbClr val="3E3F3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3E3F3E">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524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Eligibility Screening</a:t>
            </a:r>
            <a:endParaRPr lang="en-US" sz="3600" dirty="0"/>
          </a:p>
        </p:txBody>
      </p:sp>
      <p:sp>
        <p:nvSpPr>
          <p:cNvPr id="3" name="Content Placeholder 2"/>
          <p:cNvSpPr>
            <a:spLocks noGrp="1"/>
          </p:cNvSpPr>
          <p:nvPr>
            <p:ph idx="1"/>
          </p:nvPr>
        </p:nvSpPr>
        <p:spPr>
          <a:xfrm>
            <a:off x="838200" y="1690688"/>
            <a:ext cx="10515600" cy="4530725"/>
          </a:xfrm>
        </p:spPr>
        <p:txBody>
          <a:bodyPr>
            <a:normAutofit fontScale="25000" lnSpcReduction="20000"/>
          </a:bodyPr>
          <a:lstStyle/>
          <a:p>
            <a:r>
              <a:rPr lang="en-US" sz="8800" dirty="0" smtClean="0"/>
              <a:t>Anyone seeking a vaccination must provide a verification of their eligibility when their phase/tier is activated.</a:t>
            </a:r>
          </a:p>
          <a:p>
            <a:pPr marL="0" indent="0">
              <a:buNone/>
            </a:pPr>
            <a:endParaRPr lang="en-US" sz="8800" dirty="0" smtClean="0"/>
          </a:p>
          <a:p>
            <a:r>
              <a:rPr lang="en-US" sz="8800" dirty="0" smtClean="0"/>
              <a:t>A screening </a:t>
            </a:r>
            <a:r>
              <a:rPr lang="en-US" sz="8800" dirty="0"/>
              <a:t>form will allow </a:t>
            </a:r>
            <a:r>
              <a:rPr lang="en-US" sz="8800" dirty="0" smtClean="0"/>
              <a:t>citizens </a:t>
            </a:r>
            <a:r>
              <a:rPr lang="en-US" sz="8800" dirty="0"/>
              <a:t>to be vetted into their </a:t>
            </a:r>
            <a:r>
              <a:rPr lang="en-US" sz="8800" dirty="0" smtClean="0"/>
              <a:t>phase </a:t>
            </a:r>
            <a:r>
              <a:rPr lang="en-US" sz="8800" dirty="0"/>
              <a:t>and tier.  This screening process will be the only requirement for verification.  </a:t>
            </a:r>
            <a:endParaRPr lang="en-US" sz="8800" dirty="0" smtClean="0"/>
          </a:p>
          <a:p>
            <a:endParaRPr lang="en-US" sz="8800" dirty="0" smtClean="0"/>
          </a:p>
          <a:p>
            <a:r>
              <a:rPr lang="en-US" sz="8800" dirty="0" smtClean="0"/>
              <a:t>We </a:t>
            </a:r>
            <a:r>
              <a:rPr lang="en-US" sz="8800" dirty="0"/>
              <a:t>ask </a:t>
            </a:r>
            <a:r>
              <a:rPr lang="en-US" sz="8800" dirty="0" smtClean="0"/>
              <a:t>citizens </a:t>
            </a:r>
            <a:r>
              <a:rPr lang="en-US" sz="8800" dirty="0"/>
              <a:t>to do their part, self-indicate their eligibility, and attest that their selection is truthful.  </a:t>
            </a:r>
          </a:p>
          <a:p>
            <a:pPr marL="0" indent="0">
              <a:buNone/>
            </a:pPr>
            <a:endParaRPr lang="en-US" sz="8800" dirty="0" smtClean="0"/>
          </a:p>
          <a:p>
            <a:r>
              <a:rPr lang="en-US" sz="8800" dirty="0" smtClean="0"/>
              <a:t>Forms will be available at MoStopsCOVID.com, at their vaccinator, or integrated into their vaccinator’s electronic registration system.</a:t>
            </a:r>
          </a:p>
          <a:p>
            <a:endParaRPr lang="en-US" sz="8800" dirty="0" smtClean="0"/>
          </a:p>
          <a:p>
            <a:r>
              <a:rPr lang="en-US" sz="8800" dirty="0" smtClean="0"/>
              <a:t>If </a:t>
            </a:r>
            <a:r>
              <a:rPr lang="en-US" sz="8800" dirty="0"/>
              <a:t>signing up directly with a provider or pharmacy, citizens will not need to complete a separate </a:t>
            </a:r>
            <a:r>
              <a:rPr lang="en-US" sz="8800" dirty="0" smtClean="0"/>
              <a:t>screening </a:t>
            </a:r>
            <a:r>
              <a:rPr lang="en-US" sz="8800" dirty="0"/>
              <a:t>form on </a:t>
            </a:r>
            <a:r>
              <a:rPr lang="en-US" sz="8800" dirty="0" smtClean="0"/>
              <a:t>the state’s website unless </a:t>
            </a:r>
            <a:r>
              <a:rPr lang="en-US" sz="8800" dirty="0"/>
              <a:t>directed by </a:t>
            </a:r>
            <a:r>
              <a:rPr lang="en-US" sz="8800" dirty="0" smtClean="0"/>
              <a:t>their provider </a:t>
            </a:r>
            <a:r>
              <a:rPr lang="en-US" sz="8800" dirty="0"/>
              <a:t>or pharmacy. </a:t>
            </a:r>
          </a:p>
          <a:p>
            <a:endParaRPr lang="en-US" dirty="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25</a:t>
            </a:fld>
            <a:endParaRPr lang="en-US"/>
          </a:p>
        </p:txBody>
      </p:sp>
    </p:spTree>
    <p:extLst>
      <p:ext uri="{BB962C8B-B14F-4D97-AF65-F5344CB8AC3E}">
        <p14:creationId xmlns:p14="http://schemas.microsoft.com/office/powerpoint/2010/main" val="3493642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726"/>
            <a:ext cx="10515600" cy="1325563"/>
          </a:xfrm>
        </p:spPr>
        <p:txBody>
          <a:bodyPr>
            <a:normAutofit/>
          </a:bodyPr>
          <a:lstStyle/>
          <a:p>
            <a:r>
              <a:rPr lang="en-US" sz="3600" dirty="0" smtClean="0"/>
              <a:t>Information for Citizens: </a:t>
            </a:r>
            <a:r>
              <a:rPr lang="en-US" sz="3600" dirty="0"/>
              <a:t>MoStopsCovid.com</a:t>
            </a:r>
          </a:p>
        </p:txBody>
      </p:sp>
      <p:sp>
        <p:nvSpPr>
          <p:cNvPr id="3" name="Content Placeholder 2"/>
          <p:cNvSpPr>
            <a:spLocks noGrp="1"/>
          </p:cNvSpPr>
          <p:nvPr>
            <p:ph idx="1"/>
          </p:nvPr>
        </p:nvSpPr>
        <p:spPr/>
        <p:txBody>
          <a:bodyPr>
            <a:normAutofit fontScale="92500" lnSpcReduction="10000"/>
          </a:bodyPr>
          <a:lstStyle/>
          <a:p>
            <a:r>
              <a:rPr lang="en-US" dirty="0"/>
              <a:t>MOStopsCovid.com</a:t>
            </a:r>
          </a:p>
          <a:p>
            <a:pPr lvl="1"/>
            <a:r>
              <a:rPr lang="en-US" dirty="0"/>
              <a:t>Get the facts about the vaccine.</a:t>
            </a:r>
          </a:p>
          <a:p>
            <a:pPr lvl="1"/>
            <a:r>
              <a:rPr lang="en-US" dirty="0"/>
              <a:t>Find out when you will be eligible to receive the vaccine based on the </a:t>
            </a:r>
            <a:r>
              <a:rPr lang="en-US" dirty="0" smtClean="0"/>
              <a:t>phased </a:t>
            </a:r>
            <a:r>
              <a:rPr lang="en-US" dirty="0"/>
              <a:t>approach</a:t>
            </a:r>
            <a:r>
              <a:rPr lang="en-US" dirty="0" smtClean="0"/>
              <a:t>.</a:t>
            </a:r>
          </a:p>
          <a:p>
            <a:pPr marL="457200" lvl="1" indent="0">
              <a:buNone/>
            </a:pPr>
            <a:endParaRPr lang="en-US" dirty="0"/>
          </a:p>
          <a:p>
            <a:r>
              <a:rPr lang="en-US" dirty="0"/>
              <a:t>COVID-19 </a:t>
            </a:r>
            <a:r>
              <a:rPr lang="en-US" dirty="0" smtClean="0"/>
              <a:t>Hotline</a:t>
            </a:r>
            <a:endParaRPr lang="en-US" dirty="0"/>
          </a:p>
          <a:p>
            <a:pPr lvl="1"/>
            <a:r>
              <a:rPr lang="en-US" dirty="0"/>
              <a:t>(877) </a:t>
            </a:r>
            <a:r>
              <a:rPr lang="en-US" dirty="0" smtClean="0"/>
              <a:t>435-8411</a:t>
            </a:r>
          </a:p>
          <a:p>
            <a:pPr marL="457200" lvl="1" indent="0">
              <a:buNone/>
            </a:pPr>
            <a:endParaRPr lang="en-US" dirty="0"/>
          </a:p>
          <a:p>
            <a:r>
              <a:rPr lang="en-US" dirty="0"/>
              <a:t>When your phase is activated</a:t>
            </a:r>
          </a:p>
          <a:p>
            <a:pPr lvl="1"/>
            <a:r>
              <a:rPr lang="en-US" dirty="0"/>
              <a:t>Contact your healthcare provider or pharmacy to learn about additional requirements and other details about receiving your vaccine. </a:t>
            </a:r>
          </a:p>
          <a:p>
            <a:pPr lvl="1"/>
            <a:r>
              <a:rPr lang="en-US" dirty="0"/>
              <a:t>This may include community vaccination events. </a:t>
            </a:r>
          </a:p>
          <a:p>
            <a:endParaRPr lang="en-US" dirty="0"/>
          </a:p>
          <a:p>
            <a:endParaRPr lang="en-US" dirty="0"/>
          </a:p>
        </p:txBody>
      </p:sp>
      <p:sp>
        <p:nvSpPr>
          <p:cNvPr id="4" name="Date Placeholder 3"/>
          <p:cNvSpPr>
            <a:spLocks noGrp="1"/>
          </p:cNvSpPr>
          <p:nvPr>
            <p:ph type="dt" sz="half" idx="4294967295"/>
          </p:nvPr>
        </p:nvSpPr>
        <p:spPr>
          <a:xfrm>
            <a:off x="838200" y="6356350"/>
            <a:ext cx="2743200" cy="365125"/>
          </a:xfrm>
          <a:prstGeom prst="rect">
            <a:avLst/>
          </a:prstGeom>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26</a:t>
            </a:fld>
            <a:endParaRPr lang="en-US"/>
          </a:p>
        </p:txBody>
      </p:sp>
    </p:spTree>
    <p:extLst>
      <p:ext uri="{BB962C8B-B14F-4D97-AF65-F5344CB8AC3E}">
        <p14:creationId xmlns:p14="http://schemas.microsoft.com/office/powerpoint/2010/main" val="258814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05958"/>
            <a:ext cx="11223172" cy="1325563"/>
          </a:xfrm>
        </p:spPr>
        <p:txBody>
          <a:bodyPr>
            <a:noAutofit/>
          </a:bodyPr>
          <a:lstStyle/>
          <a:p>
            <a:r>
              <a:rPr lang="en-US" sz="3600" dirty="0"/>
              <a:t>Information for Businesses: MoStopsCOVID.com</a:t>
            </a:r>
            <a:br>
              <a:rPr lang="en-US" sz="3600" dirty="0"/>
            </a:br>
            <a:r>
              <a:rPr lang="en-US" sz="3600" dirty="0"/>
              <a:t> </a:t>
            </a:r>
          </a:p>
        </p:txBody>
      </p:sp>
      <p:sp>
        <p:nvSpPr>
          <p:cNvPr id="3" name="Content Placeholder 2"/>
          <p:cNvSpPr>
            <a:spLocks noGrp="1"/>
          </p:cNvSpPr>
          <p:nvPr>
            <p:ph idx="1"/>
          </p:nvPr>
        </p:nvSpPr>
        <p:spPr>
          <a:xfrm>
            <a:off x="838200" y="1825624"/>
            <a:ext cx="10515600" cy="4530725"/>
          </a:xfrm>
        </p:spPr>
        <p:txBody>
          <a:bodyPr>
            <a:normAutofit fontScale="85000" lnSpcReduction="20000"/>
          </a:bodyPr>
          <a:lstStyle/>
          <a:p>
            <a:r>
              <a:rPr lang="en-US" dirty="0" smtClean="0"/>
              <a:t>Submit inquiries related to:  </a:t>
            </a:r>
            <a:endParaRPr lang="en-US" dirty="0"/>
          </a:p>
          <a:p>
            <a:pPr lvl="1"/>
            <a:r>
              <a:rPr lang="en-US" dirty="0" smtClean="0"/>
              <a:t>Volunteering your </a:t>
            </a:r>
            <a:r>
              <a:rPr lang="en-US" dirty="0"/>
              <a:t>services to help</a:t>
            </a:r>
          </a:p>
          <a:p>
            <a:pPr lvl="1"/>
            <a:r>
              <a:rPr lang="en-US" dirty="0" smtClean="0"/>
              <a:t>Moving to </a:t>
            </a:r>
            <a:r>
              <a:rPr lang="en-US" dirty="0"/>
              <a:t>a different priority phase</a:t>
            </a:r>
          </a:p>
          <a:p>
            <a:pPr lvl="1"/>
            <a:r>
              <a:rPr lang="en-US" dirty="0" smtClean="0"/>
              <a:t>Questions </a:t>
            </a:r>
            <a:r>
              <a:rPr lang="en-US" dirty="0"/>
              <a:t>about </a:t>
            </a:r>
            <a:r>
              <a:rPr lang="en-US" dirty="0" smtClean="0"/>
              <a:t>your </a:t>
            </a:r>
            <a:r>
              <a:rPr lang="en-US" dirty="0"/>
              <a:t>vaccine priority </a:t>
            </a:r>
            <a:r>
              <a:rPr lang="en-US" dirty="0" smtClean="0"/>
              <a:t>phase</a:t>
            </a:r>
          </a:p>
          <a:p>
            <a:pPr marL="457200" lvl="1" indent="0">
              <a:buNone/>
            </a:pPr>
            <a:endParaRPr lang="en-US" dirty="0" smtClean="0"/>
          </a:p>
          <a:p>
            <a:r>
              <a:rPr lang="en-US" dirty="0" smtClean="0"/>
              <a:t>Enroll as a vaccinator if you have an on-site licensed doctor or nurse, or other authorized vaccinator, to conduct your own on-site vaccination for your employees. You may also consider contracting with a third party provider.</a:t>
            </a:r>
          </a:p>
          <a:p>
            <a:pPr marL="0" indent="0">
              <a:buNone/>
            </a:pPr>
            <a:endParaRPr lang="en-US" dirty="0" smtClean="0"/>
          </a:p>
          <a:p>
            <a:r>
              <a:rPr lang="en-US" dirty="0" smtClean="0"/>
              <a:t>Review the Employer Playbook to learn more about what you should be doing now to prepare for when your phase is activated.</a:t>
            </a:r>
          </a:p>
          <a:p>
            <a:endParaRPr lang="en-US" dirty="0" smtClean="0"/>
          </a:p>
          <a:p>
            <a:r>
              <a:rPr lang="en-US" dirty="0"/>
              <a:t>Learn about community vaccination events</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27</a:t>
            </a:fld>
            <a:endParaRPr lang="en-US"/>
          </a:p>
        </p:txBody>
      </p:sp>
    </p:spTree>
    <p:extLst>
      <p:ext uri="{BB962C8B-B14F-4D97-AF65-F5344CB8AC3E}">
        <p14:creationId xmlns:p14="http://schemas.microsoft.com/office/powerpoint/2010/main" val="1838233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D69C5-AA12-9649-945F-9FE0CEFAE291}" type="slidenum">
              <a:rPr kumimoji="0" lang="en-US" sz="1200" b="0" i="0" u="none" strike="noStrike" kern="1200" cap="none" spc="0" normalizeH="0" baseline="0" noProof="0" smtClean="0">
                <a:ln>
                  <a:noFill/>
                </a:ln>
                <a:solidFill>
                  <a:srgbClr val="3E3F3E">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3E3F3E">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757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normAutofit/>
          </a:bodyPr>
          <a:lstStyle/>
          <a:p>
            <a:r>
              <a:rPr lang="en-US" sz="3600" dirty="0" smtClean="0"/>
              <a:t>After today’s announcement, we will work through the next planning steps.</a:t>
            </a:r>
            <a:endParaRPr lang="en-US" sz="3600" dirty="0"/>
          </a:p>
        </p:txBody>
      </p:sp>
      <p:sp>
        <p:nvSpPr>
          <p:cNvPr id="3" name="Content Placeholder 2"/>
          <p:cNvSpPr>
            <a:spLocks noGrp="1"/>
          </p:cNvSpPr>
          <p:nvPr>
            <p:ph idx="1"/>
          </p:nvPr>
        </p:nvSpPr>
        <p:spPr>
          <a:xfrm>
            <a:off x="838199" y="1825624"/>
            <a:ext cx="10863943" cy="4530725"/>
          </a:xfrm>
        </p:spPr>
        <p:txBody>
          <a:bodyPr>
            <a:normAutofit/>
          </a:bodyPr>
          <a:lstStyle/>
          <a:p>
            <a:r>
              <a:rPr lang="en-US" dirty="0" smtClean="0"/>
              <a:t>Continued planning with providers and pharmacies to expand access across </a:t>
            </a:r>
            <a:r>
              <a:rPr lang="en-US" dirty="0"/>
              <a:t>the state.</a:t>
            </a:r>
          </a:p>
          <a:p>
            <a:endParaRPr lang="en-US" dirty="0" smtClean="0"/>
          </a:p>
          <a:p>
            <a:r>
              <a:rPr lang="en-US" dirty="0" smtClean="0"/>
              <a:t>Establishing community vaccination events, as needed.</a:t>
            </a:r>
          </a:p>
          <a:p>
            <a:pPr marL="0" indent="0">
              <a:buNone/>
            </a:pPr>
            <a:endParaRPr lang="en-US" dirty="0" smtClean="0"/>
          </a:p>
          <a:p>
            <a:r>
              <a:rPr lang="en-US" dirty="0" smtClean="0"/>
              <a:t>Determining when to activate the next phases.</a:t>
            </a:r>
          </a:p>
          <a:p>
            <a:pPr marL="0" indent="0">
              <a:buNone/>
            </a:pPr>
            <a:endParaRPr lang="en-US" dirty="0" smtClean="0"/>
          </a:p>
          <a:p>
            <a:r>
              <a:rPr lang="en-US" dirty="0" smtClean="0"/>
              <a:t>Continued outreach and communications with citizens.</a:t>
            </a:r>
            <a:endParaRPr lang="en-US" dirty="0"/>
          </a:p>
          <a:p>
            <a:endParaRPr lang="en-US" dirty="0"/>
          </a:p>
        </p:txBody>
      </p:sp>
      <p:sp>
        <p:nvSpPr>
          <p:cNvPr id="4" name="Date Placeholder 3"/>
          <p:cNvSpPr>
            <a:spLocks noGrp="1"/>
          </p:cNvSpPr>
          <p:nvPr>
            <p:ph type="dt" sz="half" idx="10"/>
          </p:nvPr>
        </p:nvSpPr>
        <p:spPr/>
        <p:txBody>
          <a:bodyPr/>
          <a:lstStyle/>
          <a:p>
            <a:fld id="{5CFA7BD0-3F4E-4B44-AB1D-59E05DA1A430}" type="datetime1">
              <a:rPr lang="en-US" smtClean="0"/>
              <a:t>1/14/2021</a:t>
            </a:fld>
            <a:endParaRPr lang="en-US"/>
          </a:p>
        </p:txBody>
      </p:sp>
      <p:sp>
        <p:nvSpPr>
          <p:cNvPr id="5" name="Slide Number Placeholder 4"/>
          <p:cNvSpPr>
            <a:spLocks noGrp="1"/>
          </p:cNvSpPr>
          <p:nvPr>
            <p:ph type="sldNum" sz="quarter" idx="12"/>
          </p:nvPr>
        </p:nvSpPr>
        <p:spPr/>
        <p:txBody>
          <a:bodyPr/>
          <a:lstStyle/>
          <a:p>
            <a:fld id="{91FD69C5-AA12-9649-945F-9FE0CEFAE291}" type="slidenum">
              <a:rPr lang="en-US" smtClean="0"/>
              <a:t>29</a:t>
            </a:fld>
            <a:endParaRPr lang="en-US"/>
          </a:p>
        </p:txBody>
      </p:sp>
    </p:spTree>
    <p:extLst>
      <p:ext uri="{BB962C8B-B14F-4D97-AF65-F5344CB8AC3E}">
        <p14:creationId xmlns:p14="http://schemas.microsoft.com/office/powerpoint/2010/main" val="192890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19984"/>
              </p:ext>
            </p:extLst>
          </p:nvPr>
        </p:nvGraphicFramePr>
        <p:xfrm>
          <a:off x="232527" y="1565496"/>
          <a:ext cx="11726945" cy="4849917"/>
        </p:xfrm>
        <a:graphic>
          <a:graphicData uri="http://schemas.openxmlformats.org/drawingml/2006/table">
            <a:tbl>
              <a:tblPr bandRow="1">
                <a:tableStyleId>{5C22544A-7EE6-4342-B048-85BDC9FD1C3A}</a:tableStyleId>
              </a:tblPr>
              <a:tblGrid>
                <a:gridCol w="11726945">
                  <a:extLst>
                    <a:ext uri="{9D8B030D-6E8A-4147-A177-3AD203B41FA5}">
                      <a16:colId xmlns:a16="http://schemas.microsoft.com/office/drawing/2014/main" val="3156733327"/>
                    </a:ext>
                  </a:extLst>
                </a:gridCol>
              </a:tblGrid>
              <a:tr h="502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This plan prioritizes saving lives and protecting our most vulnerable</a:t>
                      </a:r>
                      <a:r>
                        <a:rPr lang="en-US" b="0" baseline="0" dirty="0" smtClean="0"/>
                        <a:t> citizens.</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745029"/>
                  </a:ext>
                </a:extLst>
              </a:tr>
              <a:tr h="717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We are and have been implementing our plan, which we established in the fall and submitted to the federal government.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365996"/>
                  </a:ext>
                </a:extLst>
              </a:tr>
              <a:tr h="717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 we are activating Phase 1B – Tier 1, and on Monday, January 18, we will activate</a:t>
                      </a:r>
                      <a:r>
                        <a:rPr lang="en-US" baseline="0" dirty="0" smtClean="0"/>
                        <a:t> </a:t>
                      </a:r>
                      <a:r>
                        <a:rPr lang="en-US" dirty="0" smtClean="0"/>
                        <a:t>Phase 1B – Tier 2. We will continue to vaccinate the 1A population as we move into the next phase.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973324"/>
                  </a:ext>
                </a:extLst>
              </a:tr>
              <a:tr h="638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Until there is enough vaccine for everyone who wants one, we have to prioritize the exceptionally limited supply we have.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463386"/>
                  </a:ext>
                </a:extLst>
              </a:tr>
              <a:tr h="880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 though we are activating the next tier, there are currently not enough vaccines for everyone in them.  Based on new federal guidance, we anticipate additional vaccine</a:t>
                      </a:r>
                      <a:r>
                        <a:rPr lang="en-US" baseline="0" dirty="0" smtClean="0"/>
                        <a:t> supply. </a:t>
                      </a:r>
                      <a:r>
                        <a:rPr lang="en-US" dirty="0" smtClean="0"/>
                        <a:t>We are activating the next tier to ensure the</a:t>
                      </a:r>
                      <a:r>
                        <a:rPr lang="en-US" baseline="0" dirty="0" smtClean="0"/>
                        <a:t> greatest coverage as the supplies arrive and to allow vaccinators and organizations to plan for the next phases.  </a:t>
                      </a:r>
                      <a:r>
                        <a:rPr lang="en-US" dirty="0" smtClean="0"/>
                        <a:t>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401206"/>
                  </a:ext>
                </a:extLst>
              </a:tr>
              <a:tr h="717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 vaccinators who have available supply can begin vaccinations for Phase 1B – Tier 1 today and 1B – Tier 2 on Monday.</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114420"/>
                  </a:ext>
                </a:extLst>
              </a:tr>
              <a:tr h="616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Citizens should contact their </a:t>
                      </a:r>
                      <a:r>
                        <a:rPr lang="en-US" b="0" dirty="0" smtClean="0"/>
                        <a:t>local pharmacy or healthcare provider or visit MOStopsCovid.com</a:t>
                      </a:r>
                      <a:r>
                        <a:rPr lang="en-US" dirty="0" smtClean="0"/>
                        <a:t>.</a:t>
                      </a:r>
                      <a:endParaRPr lang="en-US" b="1" dirty="0" smtClean="0"/>
                    </a:p>
                    <a:p>
                      <a:pPr algn="l"/>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0901431"/>
                  </a:ext>
                </a:extLst>
              </a:tr>
            </a:tbl>
          </a:graphicData>
        </a:graphic>
      </p:graphicFrame>
      <p:sp>
        <p:nvSpPr>
          <p:cNvPr id="4" name="Date Placeholder 3"/>
          <p:cNvSpPr>
            <a:spLocks noGrp="1"/>
          </p:cNvSpPr>
          <p:nvPr>
            <p:ph type="dt" sz="half" idx="10"/>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3</a:t>
            </a:fld>
            <a:endParaRPr lang="en-US"/>
          </a:p>
        </p:txBody>
      </p:sp>
    </p:spTree>
    <p:extLst>
      <p:ext uri="{BB962C8B-B14F-4D97-AF65-F5344CB8AC3E}">
        <p14:creationId xmlns:p14="http://schemas.microsoft.com/office/powerpoint/2010/main" val="3422110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74770" y="3527583"/>
            <a:ext cx="3109005" cy="804552"/>
            <a:chOff x="4191409" y="5396865"/>
            <a:chExt cx="3115055" cy="804552"/>
          </a:xfrm>
        </p:grpSpPr>
        <p:sp>
          <p:nvSpPr>
            <p:cNvPr id="6" name="Text Placeholder 32"/>
            <p:cNvSpPr txBox="1">
              <a:spLocks/>
            </p:cNvSpPr>
            <p:nvPr/>
          </p:nvSpPr>
          <p:spPr>
            <a:xfrm>
              <a:off x="4863059" y="5771710"/>
              <a:ext cx="1852819" cy="4297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ms-MY" sz="1600" dirty="0">
                  <a:latin typeface="Georgia" panose="02040502050405020303" pitchFamily="18" charset="0"/>
                  <a:ea typeface="Open Sans" panose="020B0606030504020204" pitchFamily="34" charset="0"/>
                  <a:cs typeface="Lato Medium" panose="020F0602020204030203" pitchFamily="34" charset="0"/>
                </a:rPr>
                <a:t>MOStopsCovid.com</a:t>
              </a:r>
              <a:endParaRPr lang="en-MY" sz="1600" dirty="0">
                <a:latin typeface="Georgia" panose="02040502050405020303" pitchFamily="18" charset="0"/>
                <a:ea typeface="Open Sans" panose="020B0606030504020204" pitchFamily="34" charset="0"/>
                <a:cs typeface="Lato Medium" panose="020F0602020204030203" pitchFamily="34" charset="0"/>
              </a:endParaRPr>
            </a:p>
          </p:txBody>
        </p:sp>
        <p:sp>
          <p:nvSpPr>
            <p:cNvPr id="7" name="Text Placeholder 33"/>
            <p:cNvSpPr txBox="1">
              <a:spLocks/>
            </p:cNvSpPr>
            <p:nvPr/>
          </p:nvSpPr>
          <p:spPr>
            <a:xfrm>
              <a:off x="4883042" y="5396865"/>
              <a:ext cx="2423422"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600" b="1" dirty="0">
                  <a:latin typeface="Georgia" panose="02040502050405020303" pitchFamily="18" charset="0"/>
                  <a:ea typeface="Lato Medium" panose="020F0502020204030203" pitchFamily="34" charset="0"/>
                  <a:cs typeface="Lato Medium" panose="020F0502020204030203" pitchFamily="34" charset="0"/>
                </a:rPr>
                <a:t>Online</a:t>
              </a:r>
            </a:p>
          </p:txBody>
        </p:sp>
        <p:sp>
          <p:nvSpPr>
            <p:cNvPr id="12" name="Oval 11"/>
            <p:cNvSpPr/>
            <p:nvPr/>
          </p:nvSpPr>
          <p:spPr>
            <a:xfrm flipH="1">
              <a:off x="4191409" y="5452700"/>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5" name="TextBox 14"/>
            <p:cNvSpPr txBox="1"/>
            <p:nvPr/>
          </p:nvSpPr>
          <p:spPr>
            <a:xfrm>
              <a:off x="4278963" y="5480469"/>
              <a:ext cx="422910" cy="461665"/>
            </a:xfrm>
            <a:prstGeom prst="rect">
              <a:avLst/>
            </a:prstGeom>
            <a:noFill/>
          </p:spPr>
          <p:txBody>
            <a:bodyPr wrap="square" rtlCol="0">
              <a:spAutoFit/>
            </a:bodyPr>
            <a:lstStyle/>
            <a:p>
              <a:pPr algn="ctr"/>
              <a:r>
                <a:rPr lang="en-US" sz="2400" dirty="0">
                  <a:latin typeface="Georgia" panose="02040502050405020303" pitchFamily="18" charset="0"/>
                </a:rPr>
                <a:t>2</a:t>
              </a:r>
            </a:p>
          </p:txBody>
        </p:sp>
      </p:grpSp>
      <p:grpSp>
        <p:nvGrpSpPr>
          <p:cNvPr id="17" name="Group 16"/>
          <p:cNvGrpSpPr/>
          <p:nvPr/>
        </p:nvGrpSpPr>
        <p:grpSpPr>
          <a:xfrm>
            <a:off x="1374770" y="2633129"/>
            <a:ext cx="3104215" cy="804552"/>
            <a:chOff x="238760" y="5396865"/>
            <a:chExt cx="3110256" cy="804552"/>
          </a:xfrm>
        </p:grpSpPr>
        <p:sp>
          <p:nvSpPr>
            <p:cNvPr id="5" name="Oval 4"/>
            <p:cNvSpPr/>
            <p:nvPr/>
          </p:nvSpPr>
          <p:spPr>
            <a:xfrm flipH="1">
              <a:off x="238760" y="5452700"/>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8" name="Text Placeholder 32"/>
            <p:cNvSpPr txBox="1">
              <a:spLocks/>
            </p:cNvSpPr>
            <p:nvPr/>
          </p:nvSpPr>
          <p:spPr>
            <a:xfrm>
              <a:off x="905612" y="5771710"/>
              <a:ext cx="2443404" cy="4297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ms-MY" sz="1600" dirty="0">
                  <a:latin typeface="Georgia" panose="02040502050405020303" pitchFamily="18" charset="0"/>
                  <a:ea typeface="Open Sans" panose="020B0606030504020204" pitchFamily="34" charset="0"/>
                  <a:cs typeface="Lato Medium" panose="020F0602020204030203" pitchFamily="34" charset="0"/>
                </a:rPr>
                <a:t>Tell us today</a:t>
              </a:r>
              <a:endParaRPr lang="en-MY" sz="1600" dirty="0">
                <a:latin typeface="Georgia" panose="02040502050405020303" pitchFamily="18" charset="0"/>
                <a:ea typeface="Open Sans" panose="020B0606030504020204" pitchFamily="34" charset="0"/>
                <a:cs typeface="Lato Medium" panose="020F0602020204030203" pitchFamily="34" charset="0"/>
              </a:endParaRPr>
            </a:p>
          </p:txBody>
        </p:sp>
        <p:sp>
          <p:nvSpPr>
            <p:cNvPr id="9" name="Text Placeholder 33"/>
            <p:cNvSpPr txBox="1">
              <a:spLocks/>
            </p:cNvSpPr>
            <p:nvPr/>
          </p:nvSpPr>
          <p:spPr>
            <a:xfrm>
              <a:off x="925594" y="5396865"/>
              <a:ext cx="2423422"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600" b="1" dirty="0">
                  <a:latin typeface="Georgia" panose="02040502050405020303" pitchFamily="18" charset="0"/>
                  <a:ea typeface="Lato Medium" panose="020F0502020204030203" pitchFamily="34" charset="0"/>
                  <a:cs typeface="Lato Medium" panose="020F0502020204030203" pitchFamily="34" charset="0"/>
                </a:rPr>
                <a:t>Directly</a:t>
              </a:r>
            </a:p>
          </p:txBody>
        </p:sp>
        <p:sp>
          <p:nvSpPr>
            <p:cNvPr id="16" name="TextBox 15"/>
            <p:cNvSpPr txBox="1"/>
            <p:nvPr/>
          </p:nvSpPr>
          <p:spPr>
            <a:xfrm>
              <a:off x="320198" y="5469143"/>
              <a:ext cx="422910" cy="461665"/>
            </a:xfrm>
            <a:prstGeom prst="rect">
              <a:avLst/>
            </a:prstGeom>
            <a:noFill/>
          </p:spPr>
          <p:txBody>
            <a:bodyPr wrap="square" rtlCol="0">
              <a:spAutoFit/>
            </a:bodyPr>
            <a:lstStyle/>
            <a:p>
              <a:pPr algn="ctr"/>
              <a:r>
                <a:rPr lang="en-US" sz="2400" dirty="0">
                  <a:latin typeface="Georgia" panose="02040502050405020303" pitchFamily="18" charset="0"/>
                </a:rPr>
                <a:t>1</a:t>
              </a:r>
            </a:p>
          </p:txBody>
        </p:sp>
      </p:grpSp>
      <p:sp>
        <p:nvSpPr>
          <p:cNvPr id="20" name="TextBox 19"/>
          <p:cNvSpPr txBox="1"/>
          <p:nvPr/>
        </p:nvSpPr>
        <p:spPr>
          <a:xfrm>
            <a:off x="1078242" y="747057"/>
            <a:ext cx="9987547" cy="1323439"/>
          </a:xfrm>
          <a:prstGeom prst="rect">
            <a:avLst/>
          </a:prstGeom>
          <a:noFill/>
        </p:spPr>
        <p:txBody>
          <a:bodyPr wrap="square" rtlCol="0">
            <a:spAutoFit/>
          </a:bodyPr>
          <a:lstStyle/>
          <a:p>
            <a:pPr algn="ctr"/>
            <a:r>
              <a:rPr lang="en-US" sz="8000" b="1" dirty="0">
                <a:solidFill>
                  <a:schemeClr val="accent1"/>
                </a:solidFill>
                <a:latin typeface="+mj-lt"/>
              </a:rPr>
              <a:t>STAY IN TOUCH</a:t>
            </a:r>
          </a:p>
        </p:txBody>
      </p:sp>
      <p:cxnSp>
        <p:nvCxnSpPr>
          <p:cNvPr id="23" name="Straight Connector 22"/>
          <p:cNvCxnSpPr/>
          <p:nvPr/>
        </p:nvCxnSpPr>
        <p:spPr>
          <a:xfrm>
            <a:off x="1202188" y="2364961"/>
            <a:ext cx="5090123"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846" b="95122" l="1817" r="96948">
                        <a14:foregroundMark x1="37500" y1="50949" x2="37500" y2="50949"/>
                        <a14:foregroundMark x1="6977" y1="86314" x2="92297" y2="86314"/>
                        <a14:foregroundMark x1="97093" y1="79946" x2="94113" y2="88889"/>
                        <a14:foregroundMark x1="1817" y1="80894" x2="6105" y2="88889"/>
                        <a14:foregroundMark x1="72238" y1="40379" x2="51017" y2="38347"/>
                        <a14:foregroundMark x1="86701" y1="54336" x2="84448" y2="57724"/>
                        <a14:foregroundMark x1="78125" y1="61518" x2="77180" y2="69106"/>
                        <a14:foregroundMark x1="35901" y1="55962" x2="19840" y2="54743"/>
                        <a14:foregroundMark x1="78997" y1="72358" x2="75872" y2="73306"/>
                      </a14:backgroundRemoval>
                    </a14:imgEffect>
                  </a14:imgLayer>
                </a14:imgProps>
              </a:ext>
              <a:ext uri="{28A0092B-C50C-407E-A947-70E740481C1C}">
                <a14:useLocalDpi xmlns:a14="http://schemas.microsoft.com/office/drawing/2010/main"/>
              </a:ext>
            </a:extLst>
          </a:blip>
          <a:srcRect/>
          <a:stretch/>
        </p:blipFill>
        <p:spPr>
          <a:xfrm>
            <a:off x="4300082" y="2070496"/>
            <a:ext cx="6865310" cy="3681426"/>
          </a:xfrm>
          <a:prstGeom prst="rect">
            <a:avLst/>
          </a:prstGeom>
        </p:spPr>
      </p:pic>
      <p:grpSp>
        <p:nvGrpSpPr>
          <p:cNvPr id="19" name="Group 18"/>
          <p:cNvGrpSpPr/>
          <p:nvPr/>
        </p:nvGrpSpPr>
        <p:grpSpPr>
          <a:xfrm>
            <a:off x="1374770" y="4422037"/>
            <a:ext cx="3515599" cy="804552"/>
            <a:chOff x="8104646" y="5396865"/>
            <a:chExt cx="3522440" cy="804552"/>
          </a:xfrm>
        </p:grpSpPr>
        <p:sp>
          <p:nvSpPr>
            <p:cNvPr id="10" name="Text Placeholder 32"/>
            <p:cNvSpPr txBox="1">
              <a:spLocks/>
            </p:cNvSpPr>
            <p:nvPr/>
          </p:nvSpPr>
          <p:spPr>
            <a:xfrm>
              <a:off x="8770247" y="5771710"/>
              <a:ext cx="2856839" cy="4297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ms-MY" sz="1600" dirty="0">
                  <a:latin typeface="Georgia" panose="02040502050405020303" pitchFamily="18" charset="0"/>
                  <a:ea typeface="Open Sans" panose="020B0606030504020204" pitchFamily="34" charset="0"/>
                  <a:cs typeface="Lato Medium" panose="020F0602020204030203" pitchFamily="34" charset="0"/>
                </a:rPr>
                <a:t>CovidVaccine@health.mo.gov</a:t>
              </a:r>
              <a:endParaRPr lang="en-MY" sz="1600" dirty="0">
                <a:latin typeface="Georgia" panose="02040502050405020303" pitchFamily="18" charset="0"/>
                <a:ea typeface="Open Sans" panose="020B0606030504020204" pitchFamily="34" charset="0"/>
                <a:cs typeface="Lato Medium" panose="020F0602020204030203" pitchFamily="34" charset="0"/>
              </a:endParaRPr>
            </a:p>
          </p:txBody>
        </p:sp>
        <p:sp>
          <p:nvSpPr>
            <p:cNvPr id="13" name="Oval 12"/>
            <p:cNvSpPr/>
            <p:nvPr/>
          </p:nvSpPr>
          <p:spPr>
            <a:xfrm flipH="1">
              <a:off x="8104646" y="546914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4" name="TextBox 13"/>
            <p:cNvSpPr txBox="1"/>
            <p:nvPr/>
          </p:nvSpPr>
          <p:spPr>
            <a:xfrm>
              <a:off x="8192024" y="5480470"/>
              <a:ext cx="422910" cy="461665"/>
            </a:xfrm>
            <a:prstGeom prst="rect">
              <a:avLst/>
            </a:prstGeom>
            <a:noFill/>
          </p:spPr>
          <p:txBody>
            <a:bodyPr wrap="square" rtlCol="0">
              <a:spAutoFit/>
            </a:bodyPr>
            <a:lstStyle/>
            <a:p>
              <a:pPr algn="ctr"/>
              <a:r>
                <a:rPr lang="en-US" sz="2400" dirty="0">
                  <a:latin typeface="Georgia" panose="02040502050405020303" pitchFamily="18" charset="0"/>
                </a:rPr>
                <a:t>3</a:t>
              </a:r>
            </a:p>
          </p:txBody>
        </p:sp>
        <p:sp>
          <p:nvSpPr>
            <p:cNvPr id="11" name="Text Placeholder 33"/>
            <p:cNvSpPr txBox="1">
              <a:spLocks/>
            </p:cNvSpPr>
            <p:nvPr/>
          </p:nvSpPr>
          <p:spPr>
            <a:xfrm>
              <a:off x="8790229" y="5396865"/>
              <a:ext cx="2423422"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600" b="1" dirty="0">
                  <a:latin typeface="Georgia" panose="02040502050405020303" pitchFamily="18" charset="0"/>
                  <a:ea typeface="Lato Medium" panose="020F0502020204030203" pitchFamily="34" charset="0"/>
                  <a:cs typeface="Lato Medium" panose="020F0502020204030203" pitchFamily="34" charset="0"/>
                </a:rPr>
                <a:t>Email</a:t>
              </a:r>
            </a:p>
          </p:txBody>
        </p:sp>
      </p:grpSp>
    </p:spTree>
    <p:extLst>
      <p:ext uri="{BB962C8B-B14F-4D97-AF65-F5344CB8AC3E}">
        <p14:creationId xmlns:p14="http://schemas.microsoft.com/office/powerpoint/2010/main" val="147638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graphicFrame>
        <p:nvGraphicFramePr>
          <p:cNvPr id="6" name="Content Placeholder 5"/>
          <p:cNvGraphicFramePr>
            <a:graphicFrameLocks noGrp="1"/>
          </p:cNvGraphicFramePr>
          <p:nvPr>
            <p:ph idx="1"/>
            <p:extLst/>
          </p:nvPr>
        </p:nvGraphicFramePr>
        <p:xfrm>
          <a:off x="232527" y="1565496"/>
          <a:ext cx="11726945" cy="4973416"/>
        </p:xfrm>
        <a:graphic>
          <a:graphicData uri="http://schemas.openxmlformats.org/drawingml/2006/table">
            <a:tbl>
              <a:tblPr bandRow="1">
                <a:tableStyleId>{5C22544A-7EE6-4342-B048-85BDC9FD1C3A}</a:tableStyleId>
              </a:tblPr>
              <a:tblGrid>
                <a:gridCol w="11726945">
                  <a:extLst>
                    <a:ext uri="{9D8B030D-6E8A-4147-A177-3AD203B41FA5}">
                      <a16:colId xmlns:a16="http://schemas.microsoft.com/office/drawing/2014/main" val="3156733327"/>
                    </a:ext>
                  </a:extLst>
                </a:gridCol>
              </a:tblGrid>
              <a:tr h="52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This plan prioritizes saving lives and protecting our most vulnerable</a:t>
                      </a:r>
                      <a:r>
                        <a:rPr lang="en-US" b="0" baseline="0" dirty="0" smtClean="0"/>
                        <a:t> citizens.</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745029"/>
                  </a:ext>
                </a:extLst>
              </a:tr>
              <a:tr h="745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We are and have been implementing our plan, which we established in the fall and submitted to the federal government.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365996"/>
                  </a:ext>
                </a:extLst>
              </a:tr>
              <a:tr h="745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 we are activating Phase 1B – Tier 1, and on Monday, January 18, we will activate</a:t>
                      </a:r>
                      <a:r>
                        <a:rPr lang="en-US" baseline="0" dirty="0" smtClean="0"/>
                        <a:t> </a:t>
                      </a:r>
                      <a:r>
                        <a:rPr lang="en-US" dirty="0" smtClean="0"/>
                        <a:t>Phase 1B – Tier 2. We will continue to vaccinate the 1A population as we move into the next phase.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973324"/>
                  </a:ext>
                </a:extLst>
              </a:tr>
              <a:tr h="662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Until there is enough vaccine for everyone who wants one, we have to prioritize the exceptionally limited supply we have.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463386"/>
                  </a:ext>
                </a:extLst>
              </a:tr>
              <a:tr h="52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 though we are activating the next tier, there are currently not enough vaccines for everyone in them.  Based on new federal guidance, we anticipate additional vaccine</a:t>
                      </a:r>
                      <a:r>
                        <a:rPr lang="en-US" baseline="0" dirty="0" smtClean="0"/>
                        <a:t> supply. </a:t>
                      </a:r>
                      <a:r>
                        <a:rPr lang="en-US" dirty="0" smtClean="0"/>
                        <a:t>We are activating the next tier to ensure the</a:t>
                      </a:r>
                      <a:r>
                        <a:rPr lang="en-US" baseline="0" dirty="0" smtClean="0"/>
                        <a:t> greatest coverage as the supplies arrive and to allow vaccinators and organizations to plan for the next phases.  </a:t>
                      </a:r>
                      <a:r>
                        <a:rPr lang="en-US" dirty="0" smtClean="0"/>
                        <a:t>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401206"/>
                  </a:ext>
                </a:extLst>
              </a:tr>
              <a:tr h="745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 vaccinators who have available supply can begin vaccinations for Phase 1B – Tier 1 today and 1B – Tier 2 on Monday.</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114420"/>
                  </a:ext>
                </a:extLst>
              </a:tr>
              <a:tr h="52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Citizens should contact their </a:t>
                      </a:r>
                      <a:r>
                        <a:rPr lang="en-US" b="0" dirty="0" smtClean="0"/>
                        <a:t>local pharmacy or healthcare provider or visit MOStopsCovid.com</a:t>
                      </a:r>
                      <a:r>
                        <a:rPr lang="en-US" dirty="0" smtClean="0"/>
                        <a:t>.</a:t>
                      </a:r>
                      <a:endParaRPr lang="en-US" b="1" dirty="0" smtClean="0"/>
                    </a:p>
                    <a:p>
                      <a:pPr algn="l"/>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0901431"/>
                  </a:ext>
                </a:extLst>
              </a:tr>
            </a:tbl>
          </a:graphicData>
        </a:graphic>
      </p:graphicFrame>
      <p:sp>
        <p:nvSpPr>
          <p:cNvPr id="4" name="Date Placeholder 3"/>
          <p:cNvSpPr>
            <a:spLocks noGrp="1"/>
          </p:cNvSpPr>
          <p:nvPr>
            <p:ph type="dt" sz="half" idx="4294967295"/>
          </p:nvPr>
        </p:nvSpPr>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31</a:t>
            </a:fld>
            <a:endParaRPr lang="en-US"/>
          </a:p>
        </p:txBody>
      </p:sp>
    </p:spTree>
    <p:extLst>
      <p:ext uri="{BB962C8B-B14F-4D97-AF65-F5344CB8AC3E}">
        <p14:creationId xmlns:p14="http://schemas.microsoft.com/office/powerpoint/2010/main" val="3814948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7B0694-0A15-F441-8308-702E7F51D3A0}" type="datetime1">
              <a:rPr lang="en-US" smtClean="0"/>
              <a:t>1/14/2021</a:t>
            </a:fld>
            <a:endParaRPr lang="en-US"/>
          </a:p>
        </p:txBody>
      </p:sp>
      <p:sp>
        <p:nvSpPr>
          <p:cNvPr id="4" name="Slide Number Placeholder 3"/>
          <p:cNvSpPr>
            <a:spLocks noGrp="1"/>
          </p:cNvSpPr>
          <p:nvPr>
            <p:ph type="sldNum" sz="quarter" idx="12"/>
          </p:nvPr>
        </p:nvSpPr>
        <p:spPr/>
        <p:txBody>
          <a:bodyPr/>
          <a:lstStyle/>
          <a:p>
            <a:fld id="{91FD69C5-AA12-9649-945F-9FE0CEFAE291}" type="slidenum">
              <a:rPr lang="en-US" smtClean="0"/>
              <a:t>32</a:t>
            </a:fld>
            <a:endParaRPr lang="en-US"/>
          </a:p>
        </p:txBody>
      </p:sp>
    </p:spTree>
    <p:extLst>
      <p:ext uri="{BB962C8B-B14F-4D97-AF65-F5344CB8AC3E}">
        <p14:creationId xmlns:p14="http://schemas.microsoft.com/office/powerpoint/2010/main" val="3562534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0" y="1685998"/>
            <a:ext cx="7156450" cy="2282117"/>
          </a:xfrm>
        </p:spPr>
        <p:txBody>
          <a:bodyPr/>
          <a:lstStyle/>
          <a:p>
            <a:pPr algn="l"/>
            <a:r>
              <a:rPr lang="en-US" sz="4800" dirty="0" smtClean="0"/>
              <a:t>COVID-19 Vaccine Priority Distribution Phases</a:t>
            </a:r>
            <a:endParaRPr lang="en-US" dirty="0"/>
          </a:p>
        </p:txBody>
      </p:sp>
    </p:spTree>
    <p:extLst>
      <p:ext uri="{BB962C8B-B14F-4D97-AF65-F5344CB8AC3E}">
        <p14:creationId xmlns:p14="http://schemas.microsoft.com/office/powerpoint/2010/main" val="208161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All Works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745108"/>
              </p:ext>
            </p:extLst>
          </p:nvPr>
        </p:nvGraphicFramePr>
        <p:xfrm>
          <a:off x="838200" y="1665742"/>
          <a:ext cx="10515600" cy="4690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CFA7BD0-3F4E-4B44-AB1D-59E05DA1A430}" type="datetime1">
              <a:rPr lang="en-US" smtClean="0"/>
              <a:t>1/14/2021</a:t>
            </a:fld>
            <a:endParaRPr lang="en-US"/>
          </a:p>
        </p:txBody>
      </p:sp>
      <p:sp>
        <p:nvSpPr>
          <p:cNvPr id="5" name="Slide Number Placeholder 4"/>
          <p:cNvSpPr>
            <a:spLocks noGrp="1"/>
          </p:cNvSpPr>
          <p:nvPr>
            <p:ph type="sldNum" sz="quarter" idx="12"/>
          </p:nvPr>
        </p:nvSpPr>
        <p:spPr/>
        <p:txBody>
          <a:bodyPr/>
          <a:lstStyle/>
          <a:p>
            <a:fld id="{91FD69C5-AA12-9649-945F-9FE0CEFAE291}" type="slidenum">
              <a:rPr lang="en-US" smtClean="0"/>
              <a:t>5</a:t>
            </a:fld>
            <a:endParaRPr lang="en-US"/>
          </a:p>
        </p:txBody>
      </p:sp>
    </p:spTree>
    <p:extLst>
      <p:ext uri="{BB962C8B-B14F-4D97-AF65-F5344CB8AC3E}">
        <p14:creationId xmlns:p14="http://schemas.microsoft.com/office/powerpoint/2010/main" val="252763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smtClean="0"/>
              <a:t>Missouri’s Plan Prioritizes Saving Lives.</a:t>
            </a:r>
            <a:endParaRPr lang="en-US" sz="3600" b="1" dirty="0"/>
          </a:p>
        </p:txBody>
      </p:sp>
      <p:sp>
        <p:nvSpPr>
          <p:cNvPr id="2" name="Content Placeholder 1"/>
          <p:cNvSpPr>
            <a:spLocks noGrp="1"/>
          </p:cNvSpPr>
          <p:nvPr>
            <p:ph sz="half" idx="1"/>
          </p:nvPr>
        </p:nvSpPr>
        <p:spPr/>
        <p:txBody>
          <a:bodyPr>
            <a:normAutofit/>
          </a:bodyPr>
          <a:lstStyle/>
          <a:p>
            <a:pPr marL="0" indent="0">
              <a:buNone/>
            </a:pPr>
            <a:endParaRPr lang="en-US" dirty="0"/>
          </a:p>
          <a:p>
            <a:pPr marL="0" lvl="0" indent="0">
              <a:buNone/>
            </a:pPr>
            <a:endParaRPr lang="en-US" dirty="0"/>
          </a:p>
          <a:p>
            <a:endParaRPr lang="en-US" dirty="0"/>
          </a:p>
        </p:txBody>
      </p:sp>
      <p:sp>
        <p:nvSpPr>
          <p:cNvPr id="5" name="Content Placeholder 1"/>
          <p:cNvSpPr txBox="1">
            <a:spLocks/>
          </p:cNvSpPr>
          <p:nvPr/>
        </p:nvSpPr>
        <p:spPr>
          <a:xfrm>
            <a:off x="458042" y="1690689"/>
            <a:ext cx="5285936" cy="5045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smtClean="0">
                <a:latin typeface="+mn-lt"/>
              </a:rPr>
              <a:t>Missouri Priorities, in Order</a:t>
            </a:r>
          </a:p>
          <a:p>
            <a:pPr marL="0" indent="0">
              <a:buNone/>
            </a:pPr>
            <a:endParaRPr lang="en-US" sz="2800" dirty="0" smtClean="0">
              <a:latin typeface="+mn-lt"/>
            </a:endParaRPr>
          </a:p>
          <a:p>
            <a:pPr marL="342900" indent="-342900">
              <a:buFont typeface="+mj-lt"/>
              <a:buAutoNum type="arabicPeriod"/>
            </a:pPr>
            <a:r>
              <a:rPr lang="en-US" dirty="0" smtClean="0">
                <a:latin typeface="+mn-lt"/>
              </a:rPr>
              <a:t>Saving lives, reducing hospitalizations, and keeping us safe</a:t>
            </a:r>
          </a:p>
          <a:p>
            <a:pPr marL="342900" indent="-342900">
              <a:buFont typeface="+mj-lt"/>
              <a:buAutoNum type="arabicPeriod"/>
            </a:pPr>
            <a:endParaRPr lang="en-US" dirty="0" smtClean="0">
              <a:latin typeface="+mn-lt"/>
            </a:endParaRPr>
          </a:p>
          <a:p>
            <a:pPr marL="342900" indent="-342900">
              <a:buFont typeface="+mj-lt"/>
              <a:buAutoNum type="arabicPeriod"/>
            </a:pPr>
            <a:r>
              <a:rPr lang="en-US" dirty="0" smtClean="0">
                <a:latin typeface="+mn-lt"/>
              </a:rPr>
              <a:t>Preserving </a:t>
            </a:r>
            <a:r>
              <a:rPr lang="en-US" dirty="0">
                <a:latin typeface="+mn-lt"/>
              </a:rPr>
              <a:t>the essential functions of </a:t>
            </a:r>
            <a:r>
              <a:rPr lang="en-US" dirty="0" smtClean="0">
                <a:latin typeface="+mn-lt"/>
              </a:rPr>
              <a:t>society</a:t>
            </a:r>
          </a:p>
          <a:p>
            <a:pPr marL="342900" indent="-342900">
              <a:buFont typeface="+mj-lt"/>
              <a:buAutoNum type="arabicPeriod"/>
            </a:pPr>
            <a:endParaRPr lang="en-US" dirty="0">
              <a:latin typeface="+mn-lt"/>
            </a:endParaRPr>
          </a:p>
          <a:p>
            <a:pPr marL="342900" indent="-342900">
              <a:buFont typeface="+mj-lt"/>
              <a:buAutoNum type="arabicPeriod"/>
            </a:pPr>
            <a:r>
              <a:rPr lang="en-US" dirty="0">
                <a:latin typeface="+mn-lt"/>
              </a:rPr>
              <a:t>Accelerating equitable economic recovery</a:t>
            </a:r>
          </a:p>
          <a:p>
            <a:pPr marL="0" indent="0">
              <a:buNone/>
            </a:pPr>
            <a:endParaRPr lang="en-US" sz="1600" b="1" dirty="0" smtClean="0">
              <a:latin typeface="+mn-lt"/>
            </a:endParaRPr>
          </a:p>
          <a:p>
            <a:pPr marL="457200" lvl="1" indent="0">
              <a:buNone/>
            </a:pPr>
            <a:endParaRPr lang="en-US" sz="1600" dirty="0" smtClean="0"/>
          </a:p>
        </p:txBody>
      </p:sp>
      <p:pic>
        <p:nvPicPr>
          <p:cNvPr id="8"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136" y="1825625"/>
            <a:ext cx="4585982" cy="4585982"/>
          </a:xfrm>
          <a:prstGeom prst="rect">
            <a:avLst/>
          </a:prstGeom>
        </p:spPr>
      </p:pic>
    </p:spTree>
    <p:extLst>
      <p:ext uri="{BB962C8B-B14F-4D97-AF65-F5344CB8AC3E}">
        <p14:creationId xmlns:p14="http://schemas.microsoft.com/office/powerpoint/2010/main" val="2374941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297658"/>
            <a:ext cx="11244943" cy="1325563"/>
          </a:xfrm>
        </p:spPr>
        <p:txBody>
          <a:bodyPr>
            <a:normAutofit/>
          </a:bodyPr>
          <a:lstStyle/>
          <a:p>
            <a:pPr algn="l"/>
            <a:r>
              <a:rPr lang="en-US" sz="3600" dirty="0" smtClean="0"/>
              <a:t>Missouri’s Plan Prioritizes Saving Lives.</a:t>
            </a:r>
            <a:endParaRPr lang="en-US" sz="3600" dirty="0"/>
          </a:p>
        </p:txBody>
      </p:sp>
      <p:sp>
        <p:nvSpPr>
          <p:cNvPr id="2" name="Content Placeholder 1"/>
          <p:cNvSpPr>
            <a:spLocks noGrp="1"/>
          </p:cNvSpPr>
          <p:nvPr>
            <p:ph idx="1"/>
          </p:nvPr>
        </p:nvSpPr>
        <p:spPr/>
        <p:txBody>
          <a:bodyPr>
            <a:normAutofit/>
          </a:bodyPr>
          <a:lstStyle/>
          <a:p>
            <a:pPr marL="0" indent="0">
              <a:buNone/>
            </a:pPr>
            <a:endParaRPr lang="en-US" dirty="0"/>
          </a:p>
          <a:p>
            <a:pPr marL="0" lvl="0" indent="0">
              <a:buNone/>
            </a:pPr>
            <a:endParaRPr lang="en-US" dirty="0"/>
          </a:p>
          <a:p>
            <a:endParaRPr lang="en-US" dirty="0"/>
          </a:p>
        </p:txBody>
      </p:sp>
      <p:sp>
        <p:nvSpPr>
          <p:cNvPr id="5" name="Content Placeholder 1"/>
          <p:cNvSpPr txBox="1">
            <a:spLocks/>
          </p:cNvSpPr>
          <p:nvPr/>
        </p:nvSpPr>
        <p:spPr>
          <a:xfrm>
            <a:off x="458041" y="1690689"/>
            <a:ext cx="11625101" cy="5045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latin typeface="+mn-lt"/>
              </a:rPr>
              <a:t>Reality of the situation</a:t>
            </a:r>
          </a:p>
          <a:p>
            <a:r>
              <a:rPr lang="en-US" sz="2000" dirty="0">
                <a:latin typeface="+mn-lt"/>
              </a:rPr>
              <a:t>Eventually, everyone who wants a vaccination </a:t>
            </a:r>
            <a:r>
              <a:rPr lang="en-US" sz="2000" dirty="0">
                <a:solidFill>
                  <a:schemeClr val="tx1"/>
                </a:solidFill>
                <a:latin typeface="+mn-lt"/>
              </a:rPr>
              <a:t>will</a:t>
            </a:r>
            <a:r>
              <a:rPr lang="en-US" sz="2000" dirty="0">
                <a:latin typeface="+mn-lt"/>
              </a:rPr>
              <a:t> get it.  This plan </a:t>
            </a:r>
            <a:r>
              <a:rPr lang="en-US" sz="2000" dirty="0">
                <a:solidFill>
                  <a:schemeClr val="tx1"/>
                </a:solidFill>
                <a:latin typeface="+mn-lt"/>
              </a:rPr>
              <a:t>does not determine if someone can get a vaccine or not.</a:t>
            </a:r>
          </a:p>
          <a:p>
            <a:r>
              <a:rPr lang="en-US" sz="2000" dirty="0">
                <a:solidFill>
                  <a:schemeClr val="tx1"/>
                </a:solidFill>
                <a:latin typeface="+mn-lt"/>
              </a:rPr>
              <a:t>Until there is enough vaccine for everyone who wants one, we have to prioritize the exceptionally limited supply we have.</a:t>
            </a:r>
          </a:p>
          <a:p>
            <a:r>
              <a:rPr lang="en-US" sz="2000" dirty="0">
                <a:solidFill>
                  <a:schemeClr val="tx1"/>
                </a:solidFill>
                <a:latin typeface="+mn-lt"/>
              </a:rPr>
              <a:t>Our first priority is to save lives by protecting our highest risk citizens because they are the most vulnerable. </a:t>
            </a:r>
          </a:p>
          <a:p>
            <a:endParaRPr lang="en-US" sz="2000" dirty="0">
              <a:latin typeface="+mn-lt"/>
            </a:endParaRPr>
          </a:p>
          <a:p>
            <a:pPr marL="0" indent="0">
              <a:buNone/>
            </a:pPr>
            <a:r>
              <a:rPr lang="en-US" b="1" dirty="0">
                <a:solidFill>
                  <a:schemeClr val="tx1"/>
                </a:solidFill>
                <a:latin typeface="+mn-lt"/>
              </a:rPr>
              <a:t>What we can do now</a:t>
            </a:r>
          </a:p>
          <a:p>
            <a:r>
              <a:rPr lang="en-US" sz="2000" b="1" dirty="0">
                <a:solidFill>
                  <a:schemeClr val="tx1"/>
                </a:solidFill>
                <a:latin typeface="+mn-lt"/>
              </a:rPr>
              <a:t>Plan: </a:t>
            </a:r>
            <a:r>
              <a:rPr lang="en-US" sz="2000" dirty="0">
                <a:solidFill>
                  <a:schemeClr val="tx1"/>
                </a:solidFill>
                <a:latin typeface="+mn-lt"/>
              </a:rPr>
              <a:t>Make a plan based on your organization’s needs.</a:t>
            </a:r>
          </a:p>
          <a:p>
            <a:r>
              <a:rPr lang="en-US" sz="2000" b="1" dirty="0">
                <a:solidFill>
                  <a:schemeClr val="tx1"/>
                </a:solidFill>
                <a:latin typeface="+mn-lt"/>
              </a:rPr>
              <a:t>Basics: </a:t>
            </a:r>
            <a:r>
              <a:rPr lang="en-US" sz="2000" dirty="0">
                <a:solidFill>
                  <a:schemeClr val="tx1"/>
                </a:solidFill>
                <a:latin typeface="+mn-lt"/>
              </a:rPr>
              <a:t>While we are waiting for additional supply, continue taking the basic precautions as you have during the pandemic.</a:t>
            </a:r>
          </a:p>
          <a:p>
            <a:r>
              <a:rPr lang="en-US" sz="2000" b="1" dirty="0">
                <a:solidFill>
                  <a:schemeClr val="tx1"/>
                </a:solidFill>
                <a:latin typeface="+mn-lt"/>
              </a:rPr>
              <a:t>Adapt: </a:t>
            </a:r>
            <a:r>
              <a:rPr lang="en-US" sz="2000" dirty="0">
                <a:solidFill>
                  <a:schemeClr val="tx1"/>
                </a:solidFill>
                <a:latin typeface="+mn-lt"/>
              </a:rPr>
              <a:t>Many organizations </a:t>
            </a:r>
            <a:r>
              <a:rPr lang="en-US" sz="2000" dirty="0">
                <a:latin typeface="+mn-lt"/>
              </a:rPr>
              <a:t>have figured out how to operate and adapt.  They need to keep doing this a little longer. </a:t>
            </a:r>
          </a:p>
          <a:p>
            <a:pPr marL="457200" lvl="1" indent="0">
              <a:buNone/>
            </a:pPr>
            <a:endParaRPr lang="en-US" sz="1600" dirty="0"/>
          </a:p>
        </p:txBody>
      </p:sp>
    </p:spTree>
    <p:extLst>
      <p:ext uri="{BB962C8B-B14F-4D97-AF65-F5344CB8AC3E}">
        <p14:creationId xmlns:p14="http://schemas.microsoft.com/office/powerpoint/2010/main" val="2657895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p:txBody>
          <a:bodyPr>
            <a:noAutofit/>
          </a:bodyPr>
          <a:lstStyle/>
          <a:p>
            <a:r>
              <a:rPr lang="en-US" sz="1800" dirty="0"/>
              <a:t>Missouri’s plan is a statewide approach, ensuring that all citizens will have the opportunity to receive the vaccine, regardless of where they live.</a:t>
            </a:r>
          </a:p>
          <a:p>
            <a:endParaRPr lang="en-US" sz="1800" dirty="0"/>
          </a:p>
          <a:p>
            <a:r>
              <a:rPr lang="en-US" sz="1800" dirty="0"/>
              <a:t>We understand that everyone wants to know when the vaccine will be available </a:t>
            </a:r>
            <a:r>
              <a:rPr lang="en-US" sz="1800" dirty="0" smtClean="0"/>
              <a:t>to </a:t>
            </a:r>
            <a:r>
              <a:rPr lang="en-US" sz="1800" dirty="0"/>
              <a:t>them.</a:t>
            </a:r>
          </a:p>
          <a:p>
            <a:endParaRPr lang="en-US" sz="1800" dirty="0"/>
          </a:p>
          <a:p>
            <a:r>
              <a:rPr lang="en-US" sz="1800" dirty="0"/>
              <a:t>Unfortunately, there is no way to predict the </a:t>
            </a:r>
            <a:r>
              <a:rPr lang="en-US" sz="1800" dirty="0" smtClean="0"/>
              <a:t>timeline.</a:t>
            </a:r>
            <a:endParaRPr lang="en-US" sz="1800" dirty="0"/>
          </a:p>
          <a:p>
            <a:pPr marL="0" indent="0">
              <a:buNone/>
            </a:pPr>
            <a:endParaRPr lang="en-US" sz="1800" dirty="0"/>
          </a:p>
          <a:p>
            <a:r>
              <a:rPr lang="en-US" sz="1800" dirty="0"/>
              <a:t>The timeline is entirely based on the availability of the vaccine and when we receive the shipments.</a:t>
            </a:r>
          </a:p>
        </p:txBody>
      </p:sp>
      <p:sp>
        <p:nvSpPr>
          <p:cNvPr id="4" name="Date Placeholder 3"/>
          <p:cNvSpPr>
            <a:spLocks noGrp="1"/>
          </p:cNvSpPr>
          <p:nvPr>
            <p:ph type="dt" sz="half" idx="4294967295"/>
          </p:nvPr>
        </p:nvSpPr>
        <p:spPr>
          <a:xfrm>
            <a:off x="838200" y="6356350"/>
            <a:ext cx="2743200" cy="365125"/>
          </a:xfrm>
          <a:prstGeom prst="rect">
            <a:avLst/>
          </a:prstGeom>
        </p:spPr>
        <p:txBody>
          <a:bodyPr/>
          <a:lstStyle/>
          <a:p>
            <a:fld id="{5CFA7BD0-3F4E-4B44-AB1D-59E05DA1A430}" type="datetime1">
              <a:rPr lang="en-US" smtClean="0"/>
              <a:t>1/14/2021</a:t>
            </a:fld>
            <a:endParaRPr lang="en-US" dirty="0"/>
          </a:p>
        </p:txBody>
      </p:sp>
      <p:sp>
        <p:nvSpPr>
          <p:cNvPr id="5" name="Slide Number Placeholder 4"/>
          <p:cNvSpPr>
            <a:spLocks noGrp="1"/>
          </p:cNvSpPr>
          <p:nvPr>
            <p:ph type="sldNum" sz="quarter" idx="12"/>
          </p:nvPr>
        </p:nvSpPr>
        <p:spPr/>
        <p:txBody>
          <a:bodyPr/>
          <a:lstStyle/>
          <a:p>
            <a:fld id="{91FD69C5-AA12-9649-945F-9FE0CEFAE291}" type="slidenum">
              <a:rPr lang="en-US" smtClean="0"/>
              <a:t>8</a:t>
            </a:fld>
            <a:endParaRPr lang="en-US"/>
          </a:p>
        </p:txBody>
      </p:sp>
      <p:sp>
        <p:nvSpPr>
          <p:cNvPr id="8" name="Title 2"/>
          <p:cNvSpPr txBox="1">
            <a:spLocks/>
          </p:cNvSpPr>
          <p:nvPr/>
        </p:nvSpPr>
        <p:spPr>
          <a:xfrm>
            <a:off x="838199" y="297658"/>
            <a:ext cx="10831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600" b="1" dirty="0" smtClean="0"/>
              <a:t>Missouri’s Plan Prioritizes Saving Lives.</a:t>
            </a:r>
            <a:endParaRPr lang="en-US" sz="3600" b="1" dirty="0"/>
          </a:p>
        </p:txBody>
      </p:sp>
      <p:pic>
        <p:nvPicPr>
          <p:cNvPr id="9"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136" y="1825625"/>
            <a:ext cx="4585982" cy="4585982"/>
          </a:xfrm>
          <a:prstGeom prst="rect">
            <a:avLst/>
          </a:prstGeom>
        </p:spPr>
      </p:pic>
    </p:spTree>
    <p:extLst>
      <p:ext uri="{BB962C8B-B14F-4D97-AF65-F5344CB8AC3E}">
        <p14:creationId xmlns:p14="http://schemas.microsoft.com/office/powerpoint/2010/main" val="71232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7153"/>
            <a:ext cx="10515600" cy="1325563"/>
          </a:xfrm>
        </p:spPr>
        <p:txBody>
          <a:bodyPr>
            <a:normAutofit/>
          </a:bodyPr>
          <a:lstStyle/>
          <a:p>
            <a:pPr algn="l"/>
            <a:r>
              <a:rPr lang="en-US" sz="3600" dirty="0" smtClean="0"/>
              <a:t>Sequential Vaccination Rollout</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8305185"/>
              </p:ext>
            </p:extLst>
          </p:nvPr>
        </p:nvGraphicFramePr>
        <p:xfrm>
          <a:off x="342899" y="1466661"/>
          <a:ext cx="11354177" cy="445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nvPr>
        </p:nvGraphicFramePr>
        <p:xfrm>
          <a:off x="342900" y="4281855"/>
          <a:ext cx="11468100" cy="3527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838200" y="1630680"/>
            <a:ext cx="10149840" cy="369332"/>
          </a:xfrm>
          <a:prstGeom prst="rect">
            <a:avLst/>
          </a:prstGeom>
          <a:noFill/>
        </p:spPr>
        <p:txBody>
          <a:bodyPr wrap="square" rtlCol="0">
            <a:spAutoFit/>
          </a:bodyPr>
          <a:lstStyle/>
          <a:p>
            <a:r>
              <a:rPr lang="en-US" dirty="0"/>
              <a:t>Each phase/tier will be activated sequentially when supply is available</a:t>
            </a:r>
            <a:r>
              <a:rPr lang="en-US" dirty="0">
                <a:solidFill>
                  <a:srgbClr val="FF0000"/>
                </a:solidFill>
              </a:rPr>
              <a:t>.</a:t>
            </a:r>
          </a:p>
        </p:txBody>
      </p:sp>
    </p:spTree>
    <p:extLst>
      <p:ext uri="{BB962C8B-B14F-4D97-AF65-F5344CB8AC3E}">
        <p14:creationId xmlns:p14="http://schemas.microsoft.com/office/powerpoint/2010/main" val="328266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trongerTogether">
      <a:dk1>
        <a:srgbClr val="3E3F3E"/>
      </a:dk1>
      <a:lt1>
        <a:srgbClr val="FFFFFF"/>
      </a:lt1>
      <a:dk2>
        <a:srgbClr val="3E3F3E"/>
      </a:dk2>
      <a:lt2>
        <a:srgbClr val="E7E6E6"/>
      </a:lt2>
      <a:accent1>
        <a:srgbClr val="7B4BA3"/>
      </a:accent1>
      <a:accent2>
        <a:srgbClr val="FA5F42"/>
      </a:accent2>
      <a:accent3>
        <a:srgbClr val="F7BE11"/>
      </a:accent3>
      <a:accent4>
        <a:srgbClr val="1D5ECC"/>
      </a:accent4>
      <a:accent5>
        <a:srgbClr val="AEAEAE"/>
      </a:accent5>
      <a:accent6>
        <a:srgbClr val="582AA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trongerTogether">
      <a:dk1>
        <a:srgbClr val="3E3F3E"/>
      </a:dk1>
      <a:lt1>
        <a:srgbClr val="FFFFFF"/>
      </a:lt1>
      <a:dk2>
        <a:srgbClr val="3E3F3E"/>
      </a:dk2>
      <a:lt2>
        <a:srgbClr val="E7E6E6"/>
      </a:lt2>
      <a:accent1>
        <a:srgbClr val="7B4BA3"/>
      </a:accent1>
      <a:accent2>
        <a:srgbClr val="FA5F42"/>
      </a:accent2>
      <a:accent3>
        <a:srgbClr val="F7BE11"/>
      </a:accent3>
      <a:accent4>
        <a:srgbClr val="1D5ECC"/>
      </a:accent4>
      <a:accent5>
        <a:srgbClr val="AEAEAE"/>
      </a:accent5>
      <a:accent6>
        <a:srgbClr val="582AA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2520</Words>
  <Application>Microsoft Office PowerPoint</Application>
  <PresentationFormat>Widescreen</PresentationFormat>
  <Paragraphs>386</Paragraphs>
  <Slides>32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Georgia</vt:lpstr>
      <vt:lpstr>Lato Medium</vt:lpstr>
      <vt:lpstr>Open Sans</vt:lpstr>
      <vt:lpstr>Verdana</vt:lpstr>
      <vt:lpstr>Office Theme</vt:lpstr>
      <vt:lpstr>1_Office Theme</vt:lpstr>
      <vt:lpstr>PowerPoint Presentation</vt:lpstr>
      <vt:lpstr>Agenda</vt:lpstr>
      <vt:lpstr>Key Messages</vt:lpstr>
      <vt:lpstr>COVID-19 Vaccine Priority Distribution Phases</vt:lpstr>
      <vt:lpstr>How It All Works</vt:lpstr>
      <vt:lpstr>Missouri’s Plan Prioritizes Saving Lives.</vt:lpstr>
      <vt:lpstr>Missouri’s Plan Prioritizes Saving Lives.</vt:lpstr>
      <vt:lpstr> </vt:lpstr>
      <vt:lpstr>Sequential Vaccination Rollout</vt:lpstr>
      <vt:lpstr>We Must Prioritize Because of a Limited Supply and a Large Population.</vt:lpstr>
      <vt:lpstr>A Note about Essential Employees </vt:lpstr>
      <vt:lpstr>A Note about Definitions</vt:lpstr>
      <vt:lpstr>COVID-19 Vaccine Phase 1A</vt:lpstr>
      <vt:lpstr>Phase 1A: Activated December 14, 2020</vt:lpstr>
      <vt:lpstr>COVID-19 Vaccine  Phase 1B &amp; 2</vt:lpstr>
      <vt:lpstr>Phase 1B – Tier 1: Activated January 14, 2021</vt:lpstr>
      <vt:lpstr>Phase 1B – Tier 2: To Be Activated January 18, 2021</vt:lpstr>
      <vt:lpstr>Phase 1B – Tier 3: Activated TBD</vt:lpstr>
      <vt:lpstr>Phase 2: Activated TBD</vt:lpstr>
      <vt:lpstr> How to Get the Vaccine</vt:lpstr>
      <vt:lpstr>Vaccine Comes to You</vt:lpstr>
      <vt:lpstr>You Go to the Vaccine</vt:lpstr>
      <vt:lpstr>Community Events</vt:lpstr>
      <vt:lpstr>Information &amp; Resources</vt:lpstr>
      <vt:lpstr>Eligibility Screening</vt:lpstr>
      <vt:lpstr>Information for Citizens: MoStopsCovid.com</vt:lpstr>
      <vt:lpstr>Information for Businesses: MoStopsCOVID.com  </vt:lpstr>
      <vt:lpstr>Next Steps</vt:lpstr>
      <vt:lpstr>After today’s announcement, we will work through the next planning steps.</vt:lpstr>
      <vt:lpstr>PowerPoint Presentation</vt:lpstr>
      <vt:lpstr>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Freeman, Sami Jo</cp:lastModifiedBy>
  <cp:revision>98</cp:revision>
  <dcterms:created xsi:type="dcterms:W3CDTF">2021-01-08T19:24:32Z</dcterms:created>
  <dcterms:modified xsi:type="dcterms:W3CDTF">2021-01-14T16:24:25Z</dcterms:modified>
</cp:coreProperties>
</file>