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62" r:id="rId3"/>
    <p:sldId id="265" r:id="rId4"/>
    <p:sldId id="266" r:id="rId5"/>
    <p:sldId id="267" r:id="rId6"/>
    <p:sldId id="268"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304" r:id="rId21"/>
    <p:sldId id="306" r:id="rId22"/>
    <p:sldId id="308" r:id="rId23"/>
    <p:sldId id="307" r:id="rId24"/>
    <p:sldId id="309" r:id="rId25"/>
    <p:sldId id="310" r:id="rId26"/>
    <p:sldId id="311" r:id="rId27"/>
    <p:sldId id="305" r:id="rId28"/>
    <p:sldId id="285" r:id="rId29"/>
    <p:sldId id="286" r:id="rId30"/>
    <p:sldId id="287" r:id="rId31"/>
    <p:sldId id="288" r:id="rId32"/>
    <p:sldId id="290" r:id="rId33"/>
    <p:sldId id="291" r:id="rId34"/>
    <p:sldId id="292" r:id="rId35"/>
    <p:sldId id="302" r:id="rId36"/>
    <p:sldId id="293" r:id="rId37"/>
    <p:sldId id="294" r:id="rId38"/>
    <p:sldId id="295" r:id="rId39"/>
    <p:sldId id="296" r:id="rId40"/>
    <p:sldId id="297" r:id="rId41"/>
    <p:sldId id="298" r:id="rId42"/>
    <p:sldId id="300" r:id="rId43"/>
    <p:sldId id="299" r:id="rId44"/>
    <p:sldId id="303" r:id="rId45"/>
    <p:sldId id="258" r:id="rId46"/>
    <p:sldId id="257" r:id="rId4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2" d="100"/>
          <a:sy n="82" d="100"/>
        </p:scale>
        <p:origin x="643"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36E60C1-692A-4DF0-AC1A-A3B75D8B3E09}" type="datetimeFigureOut">
              <a:rPr lang="en-US" smtClean="0"/>
              <a:t>4/5/2024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1A74857-052C-4C10-8AC3-EB818EB3A927}" type="slidenum">
              <a:rPr lang="en-US" smtClean="0"/>
              <a:t>‹#›</a:t>
            </a:fld>
            <a:endParaRPr lang="en-US"/>
          </a:p>
        </p:txBody>
      </p:sp>
    </p:spTree>
    <p:extLst>
      <p:ext uri="{BB962C8B-B14F-4D97-AF65-F5344CB8AC3E}">
        <p14:creationId xmlns:p14="http://schemas.microsoft.com/office/powerpoint/2010/main" val="1211286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74857-052C-4C10-8AC3-EB818EB3A927}" type="slidenum">
              <a:rPr lang="en-US" smtClean="0"/>
              <a:t>6</a:t>
            </a:fld>
            <a:endParaRPr lang="en-US"/>
          </a:p>
        </p:txBody>
      </p:sp>
    </p:spTree>
    <p:extLst>
      <p:ext uri="{BB962C8B-B14F-4D97-AF65-F5344CB8AC3E}">
        <p14:creationId xmlns:p14="http://schemas.microsoft.com/office/powerpoint/2010/main" val="132141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A74857-052C-4C10-8AC3-EB818EB3A927}" type="slidenum">
              <a:rPr lang="en-US" smtClean="0"/>
              <a:t>12</a:t>
            </a:fld>
            <a:endParaRPr lang="en-US"/>
          </a:p>
        </p:txBody>
      </p:sp>
    </p:spTree>
    <p:extLst>
      <p:ext uri="{BB962C8B-B14F-4D97-AF65-F5344CB8AC3E}">
        <p14:creationId xmlns:p14="http://schemas.microsoft.com/office/powerpoint/2010/main" val="2206195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4/5/2024</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ealth.mo.gov/living/healthcondiseases/communicable/novel-coronavirus-lpha/" TargetMode="External"/><Relationship Id="rId2" Type="http://schemas.openxmlformats.org/officeDocument/2006/relationships/hyperlink" Target="https://urldefense.com/v3/__https:/redcap.link/Missouri_PHIG_Evaluation_Monitoring_Assessment__;!!EErPFA7f--AJOw!F_x92GjdG2MEDBt1ydeUAe6tbCvLVaWN-uuYc8ZLBbQ1UMi_IbhbtAAyXf-3bNMrx8bIfXRYyDdJ-SLoaSzQ9Q$"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15695"/>
            <a:ext cx="12184379" cy="6242300"/>
            <a:chOff x="0" y="615695"/>
            <a:chExt cx="12184379" cy="6242300"/>
          </a:xfrm>
        </p:grpSpPr>
        <p:pic>
          <p:nvPicPr>
            <p:cNvPr id="3" name="object 3"/>
            <p:cNvPicPr/>
            <p:nvPr/>
          </p:nvPicPr>
          <p:blipFill>
            <a:blip r:embed="rId2" cstate="print"/>
            <a:stretch>
              <a:fillRect/>
            </a:stretch>
          </p:blipFill>
          <p:spPr>
            <a:xfrm>
              <a:off x="0" y="615695"/>
              <a:ext cx="12184379" cy="6242300"/>
            </a:xfrm>
            <a:prstGeom prst="rect">
              <a:avLst/>
            </a:prstGeom>
          </p:spPr>
        </p:pic>
        <p:pic>
          <p:nvPicPr>
            <p:cNvPr id="4" name="object 4"/>
            <p:cNvPicPr/>
            <p:nvPr/>
          </p:nvPicPr>
          <p:blipFill>
            <a:blip r:embed="rId3" cstate="print"/>
            <a:stretch>
              <a:fillRect/>
            </a:stretch>
          </p:blipFill>
          <p:spPr>
            <a:xfrm>
              <a:off x="3564889" y="4048328"/>
              <a:ext cx="5302885" cy="489508"/>
            </a:xfrm>
            <a:prstGeom prst="rect">
              <a:avLst/>
            </a:prstGeom>
          </p:spPr>
        </p:pic>
        <p:pic>
          <p:nvPicPr>
            <p:cNvPr id="5" name="object 5"/>
            <p:cNvPicPr/>
            <p:nvPr/>
          </p:nvPicPr>
          <p:blipFill>
            <a:blip r:embed="rId4" cstate="print"/>
            <a:stretch>
              <a:fillRect/>
            </a:stretch>
          </p:blipFill>
          <p:spPr>
            <a:xfrm>
              <a:off x="3899026" y="4475734"/>
              <a:ext cx="4626863" cy="489204"/>
            </a:xfrm>
            <a:prstGeom prst="rect">
              <a:avLst/>
            </a:prstGeom>
          </p:spPr>
        </p:pic>
        <p:pic>
          <p:nvPicPr>
            <p:cNvPr id="7" name="object 7"/>
            <p:cNvPicPr/>
            <p:nvPr/>
          </p:nvPicPr>
          <p:blipFill>
            <a:blip r:embed="rId5" cstate="print"/>
            <a:stretch>
              <a:fillRect/>
            </a:stretch>
          </p:blipFill>
          <p:spPr>
            <a:xfrm>
              <a:off x="2731008" y="1476755"/>
              <a:ext cx="6729983" cy="2692908"/>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B6D327-760B-662C-A850-78BB1B2A55AF}"/>
              </a:ext>
            </a:extLst>
          </p:cNvPr>
          <p:cNvSpPr>
            <a:spLocks noGrp="1"/>
          </p:cNvSpPr>
          <p:nvPr>
            <p:ph type="body" idx="1"/>
          </p:nvPr>
        </p:nvSpPr>
        <p:spPr>
          <a:xfrm>
            <a:off x="599768" y="1089978"/>
            <a:ext cx="10972800" cy="1107996"/>
          </a:xfrm>
        </p:spPr>
        <p:txBody>
          <a:bodyPr/>
          <a:lstStyle/>
          <a:p>
            <a:pPr marL="285750" indent="-285750">
              <a:buFont typeface="Arial" panose="020B0604020202020204" pitchFamily="34" charset="0"/>
              <a:buChar char="•"/>
            </a:pPr>
            <a:r>
              <a:rPr lang="en-US" dirty="0"/>
              <a:t>The next step is to input the count of staff employed by your agency that left during </a:t>
            </a:r>
            <a:r>
              <a:rPr lang="en-US" b="1" u="sng" dirty="0"/>
              <a:t>the entire </a:t>
            </a:r>
            <a:r>
              <a:rPr lang="en-US" dirty="0"/>
              <a:t>reporting period</a:t>
            </a:r>
          </a:p>
          <a:p>
            <a:pPr marL="742950" lvl="1" indent="-285750">
              <a:buFont typeface="Arial" panose="020B0604020202020204" pitchFamily="34" charset="0"/>
              <a:buChar char="•"/>
            </a:pPr>
            <a:r>
              <a:rPr lang="en-US" dirty="0"/>
              <a:t>Include in your count all staff that left agency employment for any reason during the reporting period</a:t>
            </a:r>
          </a:p>
          <a:p>
            <a:pPr marL="742950" lvl="1" indent="-285750">
              <a:buFont typeface="Arial" panose="020B0604020202020204" pitchFamily="34" charset="0"/>
              <a:buChar char="•"/>
            </a:pPr>
            <a:r>
              <a:rPr lang="en-US" dirty="0"/>
              <a:t>Example: If for the first reporting period from 12.1.23-5.31.24 you had 4 staff leave your agency’s employment in the 6-month span, you would put 4 in the Staff Lost box</a:t>
            </a:r>
          </a:p>
        </p:txBody>
      </p:sp>
      <p:pic>
        <p:nvPicPr>
          <p:cNvPr id="5" name="Picture 4">
            <a:extLst>
              <a:ext uri="{FF2B5EF4-FFF2-40B4-BE49-F238E27FC236}">
                <a16:creationId xmlns:a16="http://schemas.microsoft.com/office/drawing/2014/main" id="{1C28B0A7-A685-CA71-7041-D3816AFCBD5B}"/>
              </a:ext>
            </a:extLst>
          </p:cNvPr>
          <p:cNvPicPr>
            <a:picLocks noChangeAspect="1"/>
          </p:cNvPicPr>
          <p:nvPr/>
        </p:nvPicPr>
        <p:blipFill>
          <a:blip r:embed="rId2"/>
          <a:stretch>
            <a:fillRect/>
          </a:stretch>
        </p:blipFill>
        <p:spPr>
          <a:xfrm>
            <a:off x="1447800" y="2895601"/>
            <a:ext cx="9544050" cy="3413760"/>
          </a:xfrm>
          <a:prstGeom prst="rect">
            <a:avLst/>
          </a:prstGeom>
        </p:spPr>
      </p:pic>
      <p:sp>
        <p:nvSpPr>
          <p:cNvPr id="6" name="Title 1">
            <a:extLst>
              <a:ext uri="{FF2B5EF4-FFF2-40B4-BE49-F238E27FC236}">
                <a16:creationId xmlns:a16="http://schemas.microsoft.com/office/drawing/2014/main" id="{365CE8A0-F970-5628-4BEB-B8A3C4815E7F}"/>
              </a:ext>
            </a:extLst>
          </p:cNvPr>
          <p:cNvSpPr>
            <a:spLocks noGrp="1"/>
          </p:cNvSpPr>
          <p:nvPr>
            <p:ph type="title"/>
          </p:nvPr>
        </p:nvSpPr>
        <p:spPr>
          <a:xfrm>
            <a:off x="609600" y="274638"/>
            <a:ext cx="10972800" cy="369332"/>
          </a:xfrm>
        </p:spPr>
        <p:txBody>
          <a:bodyPr/>
          <a:lstStyle/>
          <a:p>
            <a:r>
              <a:rPr lang="en-US" sz="2400" i="1" dirty="0">
                <a:solidFill>
                  <a:schemeClr val="accent1">
                    <a:lumMod val="50000"/>
                  </a:schemeClr>
                </a:solidFill>
              </a:rPr>
              <a:t>Missouri PHIG Monitoring Assessment Page 1</a:t>
            </a:r>
            <a:endParaRPr lang="en-US" sz="2400" dirty="0"/>
          </a:p>
        </p:txBody>
      </p:sp>
    </p:spTree>
    <p:extLst>
      <p:ext uri="{BB962C8B-B14F-4D97-AF65-F5344CB8AC3E}">
        <p14:creationId xmlns:p14="http://schemas.microsoft.com/office/powerpoint/2010/main" val="59791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1E44-7D0A-3C89-C1BE-CF837F159719}"/>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endParaRPr lang="en-US" sz="2400" dirty="0"/>
          </a:p>
        </p:txBody>
      </p:sp>
      <p:sp>
        <p:nvSpPr>
          <p:cNvPr id="3" name="Text Placeholder 2">
            <a:extLst>
              <a:ext uri="{FF2B5EF4-FFF2-40B4-BE49-F238E27FC236}">
                <a16:creationId xmlns:a16="http://schemas.microsoft.com/office/drawing/2014/main" id="{9D759813-4848-C9EB-AC3D-F917345C0515}"/>
              </a:ext>
            </a:extLst>
          </p:cNvPr>
          <p:cNvSpPr>
            <a:spLocks noGrp="1"/>
          </p:cNvSpPr>
          <p:nvPr>
            <p:ph type="body" idx="1"/>
          </p:nvPr>
        </p:nvSpPr>
        <p:spPr>
          <a:xfrm>
            <a:off x="624348" y="942053"/>
            <a:ext cx="10972800" cy="1938992"/>
          </a:xfrm>
        </p:spPr>
        <p:txBody>
          <a:bodyPr/>
          <a:lstStyle/>
          <a:p>
            <a:pPr marL="285750" indent="-285750">
              <a:buFont typeface="Arial" panose="020B0604020202020204" pitchFamily="34" charset="0"/>
              <a:buChar char="•"/>
            </a:pPr>
            <a:r>
              <a:rPr lang="en-US" dirty="0"/>
              <a:t>The final step for this page is to select “Yes” if your agency hired anyone to new positions in your agency during the reporting period.</a:t>
            </a:r>
          </a:p>
          <a:p>
            <a:pPr marL="742950" lvl="1" indent="-285750">
              <a:buFont typeface="Arial" panose="020B0604020202020204" pitchFamily="34" charset="0"/>
              <a:buChar char="•"/>
            </a:pPr>
            <a:r>
              <a:rPr lang="en-US" dirty="0"/>
              <a:t>Include internal staff hired to new positions within your agency</a:t>
            </a:r>
          </a:p>
          <a:p>
            <a:pPr marL="742950" lvl="1" indent="-285750">
              <a:buFont typeface="Arial" panose="020B0604020202020204" pitchFamily="34" charset="0"/>
              <a:buChar char="•"/>
            </a:pPr>
            <a:r>
              <a:rPr lang="en-US" dirty="0"/>
              <a:t>Only include staff employed by your agency (e.g., if a person is doing contractual work on behalf of your agency but is employed by another agency/organization, they should not be considered as a newly hired position</a:t>
            </a:r>
          </a:p>
          <a:p>
            <a:pPr marL="742950" lvl="1" indent="-285750">
              <a:buFont typeface="Arial" panose="020B0604020202020204" pitchFamily="34" charset="0"/>
              <a:buChar char="•"/>
            </a:pPr>
            <a:r>
              <a:rPr lang="en-US" dirty="0"/>
              <a:t>Only select “Yes” if staff </a:t>
            </a:r>
            <a:r>
              <a:rPr lang="en-US" b="1" u="sng" dirty="0"/>
              <a:t>began working in newly hired positions during reporting period </a:t>
            </a:r>
          </a:p>
        </p:txBody>
      </p:sp>
      <p:pic>
        <p:nvPicPr>
          <p:cNvPr id="5" name="Picture 4">
            <a:extLst>
              <a:ext uri="{FF2B5EF4-FFF2-40B4-BE49-F238E27FC236}">
                <a16:creationId xmlns:a16="http://schemas.microsoft.com/office/drawing/2014/main" id="{5CB34EC0-B76E-9ECA-D9B3-4DC7C622C873}"/>
              </a:ext>
            </a:extLst>
          </p:cNvPr>
          <p:cNvPicPr>
            <a:picLocks noChangeAspect="1"/>
          </p:cNvPicPr>
          <p:nvPr/>
        </p:nvPicPr>
        <p:blipFill>
          <a:blip r:embed="rId2"/>
          <a:stretch>
            <a:fillRect/>
          </a:stretch>
        </p:blipFill>
        <p:spPr>
          <a:xfrm>
            <a:off x="914400" y="3352800"/>
            <a:ext cx="9553575" cy="2533650"/>
          </a:xfrm>
          <a:prstGeom prst="rect">
            <a:avLst/>
          </a:prstGeom>
        </p:spPr>
      </p:pic>
    </p:spTree>
    <p:extLst>
      <p:ext uri="{BB962C8B-B14F-4D97-AF65-F5344CB8AC3E}">
        <p14:creationId xmlns:p14="http://schemas.microsoft.com/office/powerpoint/2010/main" val="3943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582D-9A7D-7E8C-A55C-70320462E60D}"/>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Page 1</a:t>
            </a:r>
            <a:endParaRPr lang="en-US" dirty="0"/>
          </a:p>
        </p:txBody>
      </p:sp>
      <p:sp>
        <p:nvSpPr>
          <p:cNvPr id="3" name="Text Placeholder 2">
            <a:extLst>
              <a:ext uri="{FF2B5EF4-FFF2-40B4-BE49-F238E27FC236}">
                <a16:creationId xmlns:a16="http://schemas.microsoft.com/office/drawing/2014/main" id="{CCF23020-33D4-848C-222C-2B9F979EB570}"/>
              </a:ext>
            </a:extLst>
          </p:cNvPr>
          <p:cNvSpPr>
            <a:spLocks noGrp="1"/>
          </p:cNvSpPr>
          <p:nvPr>
            <p:ph type="body" idx="1"/>
          </p:nvPr>
        </p:nvSpPr>
        <p:spPr>
          <a:xfrm>
            <a:off x="609599" y="934065"/>
            <a:ext cx="10972800" cy="3877985"/>
          </a:xfrm>
        </p:spPr>
        <p:txBody>
          <a:bodyPr/>
          <a:lstStyle/>
          <a:p>
            <a:pPr marL="285750" indent="-285750">
              <a:buFont typeface="Arial" panose="020B0604020202020204" pitchFamily="34" charset="0"/>
              <a:buChar char="•"/>
            </a:pPr>
            <a:r>
              <a:rPr lang="en-US" dirty="0"/>
              <a:t>If newly hired positions did occur during the 6-month reporting period and “Yes” is selected, a drop-down list of job categories will show</a:t>
            </a:r>
          </a:p>
          <a:p>
            <a:pPr marL="742950" lvl="1" indent="-285750">
              <a:buFont typeface="Arial" panose="020B0604020202020204" pitchFamily="34" charset="0"/>
              <a:buChar char="•"/>
            </a:pPr>
            <a:r>
              <a:rPr lang="en-US" dirty="0"/>
              <a:t>These job categories are identical to those in the Existing/Staff Positions section</a:t>
            </a:r>
          </a:p>
          <a:p>
            <a:pPr marL="742950" lvl="1" indent="-285750">
              <a:buFont typeface="Arial" panose="020B0604020202020204" pitchFamily="34" charset="0"/>
              <a:buChar char="•"/>
            </a:pPr>
            <a:r>
              <a:rPr lang="en-US" dirty="0"/>
              <a:t>Only select job categories that newly hired positions </a:t>
            </a:r>
            <a:r>
              <a:rPr lang="en-US" b="1" u="sng" dirty="0"/>
              <a:t>began working </a:t>
            </a:r>
            <a:r>
              <a:rPr lang="en-US" dirty="0"/>
              <a:t>under during the entire reporting period</a:t>
            </a:r>
          </a:p>
          <a:p>
            <a:pPr marL="1200150" lvl="2" indent="-285750">
              <a:buFont typeface="Arial" panose="020B0604020202020204" pitchFamily="34" charset="0"/>
              <a:buChar char="•"/>
            </a:pPr>
            <a:r>
              <a:rPr lang="en-US" dirty="0"/>
              <a:t>Refer to </a:t>
            </a:r>
            <a:r>
              <a:rPr lang="en-US" b="1" i="1" dirty="0"/>
              <a:t>Appendix A</a:t>
            </a:r>
            <a:r>
              <a:rPr lang="en-US" dirty="0"/>
              <a:t> of this PowerPoint for further clarification on what job titles fall under the shown job categories as well as additional criteria for selection, or use the </a:t>
            </a:r>
            <a:r>
              <a:rPr lang="en-US" b="1" dirty="0"/>
              <a:t>Optional LPHA Assessment Template</a:t>
            </a:r>
            <a:r>
              <a:rPr lang="en-US" dirty="0"/>
              <a:t> document for guidance</a:t>
            </a:r>
          </a:p>
          <a:p>
            <a:pPr marL="1200150" lvl="2" indent="-285750">
              <a:buFont typeface="Arial" panose="020B0604020202020204" pitchFamily="34" charset="0"/>
              <a:buChar char="•"/>
            </a:pPr>
            <a:r>
              <a:rPr lang="en-US" dirty="0"/>
              <a:t>The selections made on this first page will shape the flow of the assessment for the respondent</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CA6A87F2-C52F-3AFA-DB3D-1C54BF8AB0A2}"/>
              </a:ext>
            </a:extLst>
          </p:cNvPr>
          <p:cNvPicPr>
            <a:picLocks noChangeAspect="1"/>
          </p:cNvPicPr>
          <p:nvPr/>
        </p:nvPicPr>
        <p:blipFill>
          <a:blip r:embed="rId3"/>
          <a:stretch>
            <a:fillRect/>
          </a:stretch>
        </p:blipFill>
        <p:spPr>
          <a:xfrm>
            <a:off x="2286000" y="3581400"/>
            <a:ext cx="6993665" cy="2773680"/>
          </a:xfrm>
          <a:prstGeom prst="rect">
            <a:avLst/>
          </a:prstGeom>
        </p:spPr>
      </p:pic>
    </p:spTree>
    <p:extLst>
      <p:ext uri="{BB962C8B-B14F-4D97-AF65-F5344CB8AC3E}">
        <p14:creationId xmlns:p14="http://schemas.microsoft.com/office/powerpoint/2010/main" val="4012507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508F-C265-B400-E03B-FE5EC37505C2}"/>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endParaRPr lang="en-US" sz="2400" dirty="0"/>
          </a:p>
        </p:txBody>
      </p:sp>
      <p:sp>
        <p:nvSpPr>
          <p:cNvPr id="3" name="Text Placeholder 2">
            <a:extLst>
              <a:ext uri="{FF2B5EF4-FFF2-40B4-BE49-F238E27FC236}">
                <a16:creationId xmlns:a16="http://schemas.microsoft.com/office/drawing/2014/main" id="{CDEF2F1A-57A8-0806-A87C-8271F53180E8}"/>
              </a:ext>
            </a:extLst>
          </p:cNvPr>
          <p:cNvSpPr>
            <a:spLocks noGrp="1"/>
          </p:cNvSpPr>
          <p:nvPr>
            <p:ph type="body" idx="1"/>
          </p:nvPr>
        </p:nvSpPr>
        <p:spPr>
          <a:xfrm>
            <a:off x="582562" y="1006763"/>
            <a:ext cx="10972800" cy="1938992"/>
          </a:xfrm>
        </p:spPr>
        <p:txBody>
          <a:bodyPr/>
          <a:lstStyle/>
          <a:p>
            <a:pPr marL="285750" indent="-285750">
              <a:buFont typeface="Arial" panose="020B0604020202020204" pitchFamily="34" charset="0"/>
              <a:buChar char="•"/>
            </a:pPr>
            <a:r>
              <a:rPr lang="en-US" dirty="0"/>
              <a:t>At the bottom of the first page of the assessment is a </a:t>
            </a:r>
            <a:r>
              <a:rPr lang="en-US" b="1" dirty="0"/>
              <a:t>Save &amp; Return Later </a:t>
            </a:r>
            <a:r>
              <a:rPr lang="en-US" dirty="0"/>
              <a:t>button.</a:t>
            </a:r>
          </a:p>
          <a:p>
            <a:pPr marL="742950" lvl="1" indent="-285750">
              <a:buFont typeface="Arial" panose="020B0604020202020204" pitchFamily="34" charset="0"/>
              <a:buChar char="•"/>
            </a:pPr>
            <a:r>
              <a:rPr lang="en-US" dirty="0"/>
              <a:t>It is recommended you save at this point as the first page will determine the flow of the assessment</a:t>
            </a:r>
          </a:p>
          <a:p>
            <a:pPr marL="742950" lvl="1" indent="-285750">
              <a:buFont typeface="Arial" panose="020B0604020202020204" pitchFamily="34" charset="0"/>
              <a:buChar char="•"/>
            </a:pPr>
            <a:r>
              <a:rPr lang="en-US" dirty="0"/>
              <a:t>After saving you will get a pop-up box with a return code</a:t>
            </a:r>
          </a:p>
          <a:p>
            <a:pPr marL="1200150" lvl="2" indent="-285750">
              <a:buFont typeface="Arial" panose="020B0604020202020204" pitchFamily="34" charset="0"/>
              <a:buChar char="•"/>
            </a:pPr>
            <a:r>
              <a:rPr lang="en-US" dirty="0"/>
              <a:t>Record the return code so that you can return to this point if needed or select to have a return link sent to your email (option available after closing the pop-up box)</a:t>
            </a:r>
          </a:p>
          <a:p>
            <a:pPr marL="1200150" lvl="2" indent="-285750">
              <a:buFont typeface="Arial" panose="020B0604020202020204" pitchFamily="34" charset="0"/>
              <a:buChar char="•"/>
            </a:pPr>
            <a:r>
              <a:rPr lang="en-US" dirty="0"/>
              <a:t>After closing the box, you can elect to continue the survey</a:t>
            </a:r>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A60D3A10-51E3-4183-EE76-B2C09DB163F6}"/>
              </a:ext>
            </a:extLst>
          </p:cNvPr>
          <p:cNvPicPr>
            <a:picLocks noChangeAspect="1"/>
          </p:cNvPicPr>
          <p:nvPr/>
        </p:nvPicPr>
        <p:blipFill>
          <a:blip r:embed="rId2"/>
          <a:stretch>
            <a:fillRect/>
          </a:stretch>
        </p:blipFill>
        <p:spPr>
          <a:xfrm>
            <a:off x="228600" y="3048000"/>
            <a:ext cx="4767263" cy="3286125"/>
          </a:xfrm>
          <a:prstGeom prst="rect">
            <a:avLst/>
          </a:prstGeom>
        </p:spPr>
      </p:pic>
      <p:pic>
        <p:nvPicPr>
          <p:cNvPr id="7" name="Picture 6">
            <a:extLst>
              <a:ext uri="{FF2B5EF4-FFF2-40B4-BE49-F238E27FC236}">
                <a16:creationId xmlns:a16="http://schemas.microsoft.com/office/drawing/2014/main" id="{2EEC4566-9BA4-CD52-DA31-D311EBD1454B}"/>
              </a:ext>
            </a:extLst>
          </p:cNvPr>
          <p:cNvPicPr>
            <a:picLocks noChangeAspect="1"/>
          </p:cNvPicPr>
          <p:nvPr/>
        </p:nvPicPr>
        <p:blipFill>
          <a:blip r:embed="rId3"/>
          <a:stretch>
            <a:fillRect/>
          </a:stretch>
        </p:blipFill>
        <p:spPr>
          <a:xfrm>
            <a:off x="6719708" y="3124200"/>
            <a:ext cx="4850402" cy="2938224"/>
          </a:xfrm>
          <a:prstGeom prst="rect">
            <a:avLst/>
          </a:prstGeom>
        </p:spPr>
      </p:pic>
      <p:sp>
        <p:nvSpPr>
          <p:cNvPr id="10" name="Oval 9">
            <a:extLst>
              <a:ext uri="{FF2B5EF4-FFF2-40B4-BE49-F238E27FC236}">
                <a16:creationId xmlns:a16="http://schemas.microsoft.com/office/drawing/2014/main" id="{14D77805-B90D-9637-0A4E-C2D310A4F5B8}"/>
              </a:ext>
            </a:extLst>
          </p:cNvPr>
          <p:cNvSpPr/>
          <p:nvPr/>
        </p:nvSpPr>
        <p:spPr>
          <a:xfrm>
            <a:off x="1981200" y="5562600"/>
            <a:ext cx="1371600" cy="77152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062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81EDF-CAF4-40BC-4463-330709C2B87F}"/>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endParaRPr lang="en-US" dirty="0"/>
          </a:p>
        </p:txBody>
      </p:sp>
      <p:sp>
        <p:nvSpPr>
          <p:cNvPr id="3" name="Text Placeholder 2">
            <a:extLst>
              <a:ext uri="{FF2B5EF4-FFF2-40B4-BE49-F238E27FC236}">
                <a16:creationId xmlns:a16="http://schemas.microsoft.com/office/drawing/2014/main" id="{BFA473A7-5CD6-90F4-79DF-184F959D1339}"/>
              </a:ext>
            </a:extLst>
          </p:cNvPr>
          <p:cNvSpPr>
            <a:spLocks noGrp="1"/>
          </p:cNvSpPr>
          <p:nvPr>
            <p:ph type="body" idx="1"/>
          </p:nvPr>
        </p:nvSpPr>
        <p:spPr>
          <a:xfrm>
            <a:off x="609600" y="1577340"/>
            <a:ext cx="10972800" cy="276999"/>
          </a:xfrm>
        </p:spPr>
        <p:txBody>
          <a:bodyPr/>
          <a:lstStyle/>
          <a:p>
            <a:pPr marL="285750" indent="-285750">
              <a:buFont typeface="Arial" panose="020B0604020202020204" pitchFamily="34" charset="0"/>
              <a:buChar char="•"/>
            </a:pPr>
            <a:r>
              <a:rPr lang="en-US" dirty="0"/>
              <a:t>Hitting the “Next Page &gt;&gt;” button will take you to Page 2 of the assessment</a:t>
            </a:r>
          </a:p>
        </p:txBody>
      </p:sp>
      <p:pic>
        <p:nvPicPr>
          <p:cNvPr id="4" name="Picture 3">
            <a:extLst>
              <a:ext uri="{FF2B5EF4-FFF2-40B4-BE49-F238E27FC236}">
                <a16:creationId xmlns:a16="http://schemas.microsoft.com/office/drawing/2014/main" id="{01B2B0DD-E385-3B82-9A72-B17C930BEBBE}"/>
              </a:ext>
            </a:extLst>
          </p:cNvPr>
          <p:cNvPicPr>
            <a:picLocks noChangeAspect="1"/>
          </p:cNvPicPr>
          <p:nvPr/>
        </p:nvPicPr>
        <p:blipFill>
          <a:blip r:embed="rId2"/>
          <a:stretch>
            <a:fillRect/>
          </a:stretch>
        </p:blipFill>
        <p:spPr>
          <a:xfrm>
            <a:off x="2628900" y="2791599"/>
            <a:ext cx="6934200" cy="3286125"/>
          </a:xfrm>
          <a:prstGeom prst="rect">
            <a:avLst/>
          </a:prstGeom>
        </p:spPr>
      </p:pic>
      <p:sp>
        <p:nvSpPr>
          <p:cNvPr id="8" name="Oval 7">
            <a:extLst>
              <a:ext uri="{FF2B5EF4-FFF2-40B4-BE49-F238E27FC236}">
                <a16:creationId xmlns:a16="http://schemas.microsoft.com/office/drawing/2014/main" id="{7EBEF247-A654-AFF0-1716-69AC1F77A82D}"/>
              </a:ext>
            </a:extLst>
          </p:cNvPr>
          <p:cNvSpPr/>
          <p:nvPr/>
        </p:nvSpPr>
        <p:spPr>
          <a:xfrm>
            <a:off x="5334000" y="4495800"/>
            <a:ext cx="1600200" cy="9906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490CEFFF-E2F2-523F-318D-FBE085B0B60D}"/>
              </a:ext>
            </a:extLst>
          </p:cNvPr>
          <p:cNvCxnSpPr>
            <a:cxnSpLocks/>
          </p:cNvCxnSpPr>
          <p:nvPr/>
        </p:nvCxnSpPr>
        <p:spPr>
          <a:xfrm>
            <a:off x="2743200" y="2060079"/>
            <a:ext cx="2590800" cy="23745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457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90AA-CB3F-C106-8250-BDED2578E533}"/>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2A189B60-A3E5-B5BC-DCAD-830EB95F61C6}"/>
              </a:ext>
            </a:extLst>
          </p:cNvPr>
          <p:cNvSpPr>
            <a:spLocks noGrp="1"/>
          </p:cNvSpPr>
          <p:nvPr>
            <p:ph type="body" idx="1"/>
          </p:nvPr>
        </p:nvSpPr>
        <p:spPr>
          <a:xfrm>
            <a:off x="609600" y="1066800"/>
            <a:ext cx="10972800" cy="1107996"/>
          </a:xfrm>
        </p:spPr>
        <p:txBody>
          <a:bodyPr/>
          <a:lstStyle/>
          <a:p>
            <a:pPr marL="285750" indent="-285750">
              <a:buFont typeface="Arial" panose="020B0604020202020204" pitchFamily="34" charset="0"/>
              <a:buChar char="•"/>
            </a:pPr>
            <a:r>
              <a:rPr lang="en-US" dirty="0"/>
              <a:t>The next page will start with a selected job category from page 1</a:t>
            </a:r>
          </a:p>
          <a:p>
            <a:pPr marL="742950" lvl="1" indent="-285750">
              <a:buFont typeface="Arial" panose="020B0604020202020204" pitchFamily="34" charset="0"/>
              <a:buChar char="•"/>
            </a:pPr>
            <a:r>
              <a:rPr lang="en-US" dirty="0"/>
              <a:t>If on page 1, </a:t>
            </a:r>
            <a:r>
              <a:rPr lang="en-US" b="1" dirty="0"/>
              <a:t>Agency leadership and management</a:t>
            </a:r>
            <a:r>
              <a:rPr lang="en-US" dirty="0"/>
              <a:t> was selected under the </a:t>
            </a:r>
            <a:r>
              <a:rPr lang="en-US" b="1" dirty="0"/>
              <a:t>Existing/Current Staff Positions </a:t>
            </a:r>
            <a:r>
              <a:rPr lang="en-US" dirty="0"/>
              <a:t>section, then you will see what is pictured below</a:t>
            </a:r>
          </a:p>
          <a:p>
            <a:pPr marL="742950" lvl="1" indent="-285750">
              <a:buFont typeface="Arial" panose="020B0604020202020204" pitchFamily="34" charset="0"/>
              <a:buChar char="•"/>
            </a:pPr>
            <a:r>
              <a:rPr lang="en-US" dirty="0"/>
              <a:t>The </a:t>
            </a:r>
            <a:r>
              <a:rPr lang="en-US" u="sng" dirty="0"/>
              <a:t>job category</a:t>
            </a:r>
            <a:r>
              <a:rPr lang="en-US" dirty="0"/>
              <a:t> (determined by selection on page 1) will dictate what </a:t>
            </a:r>
            <a:r>
              <a:rPr lang="en-US" u="sng" dirty="0"/>
              <a:t>job titles </a:t>
            </a:r>
            <a:r>
              <a:rPr lang="en-US" dirty="0"/>
              <a:t>appear in the table</a:t>
            </a:r>
          </a:p>
        </p:txBody>
      </p:sp>
      <p:pic>
        <p:nvPicPr>
          <p:cNvPr id="5" name="Picture 4">
            <a:extLst>
              <a:ext uri="{FF2B5EF4-FFF2-40B4-BE49-F238E27FC236}">
                <a16:creationId xmlns:a16="http://schemas.microsoft.com/office/drawing/2014/main" id="{1538F993-DD90-8586-FECA-1D44CEC3642F}"/>
              </a:ext>
            </a:extLst>
          </p:cNvPr>
          <p:cNvPicPr>
            <a:picLocks noChangeAspect="1"/>
          </p:cNvPicPr>
          <p:nvPr/>
        </p:nvPicPr>
        <p:blipFill>
          <a:blip r:embed="rId2"/>
          <a:stretch>
            <a:fillRect/>
          </a:stretch>
        </p:blipFill>
        <p:spPr>
          <a:xfrm>
            <a:off x="1199535" y="2505259"/>
            <a:ext cx="9229725" cy="4328160"/>
          </a:xfrm>
          <a:prstGeom prst="rect">
            <a:avLst/>
          </a:prstGeom>
        </p:spPr>
      </p:pic>
      <p:sp>
        <p:nvSpPr>
          <p:cNvPr id="6" name="Oval 5">
            <a:extLst>
              <a:ext uri="{FF2B5EF4-FFF2-40B4-BE49-F238E27FC236}">
                <a16:creationId xmlns:a16="http://schemas.microsoft.com/office/drawing/2014/main" id="{9F477790-2F23-F573-81BD-989895B376CD}"/>
              </a:ext>
            </a:extLst>
          </p:cNvPr>
          <p:cNvSpPr/>
          <p:nvPr/>
        </p:nvSpPr>
        <p:spPr>
          <a:xfrm>
            <a:off x="1066800" y="2408655"/>
            <a:ext cx="6781800" cy="486945"/>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AF373F8-D314-C0FA-200B-679B3113CC1F}"/>
              </a:ext>
            </a:extLst>
          </p:cNvPr>
          <p:cNvSpPr/>
          <p:nvPr/>
        </p:nvSpPr>
        <p:spPr>
          <a:xfrm>
            <a:off x="1199535" y="4984955"/>
            <a:ext cx="2362200" cy="2209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AA1B22-D7ED-311D-8C86-5439960E5C96}"/>
              </a:ext>
            </a:extLst>
          </p:cNvPr>
          <p:cNvSpPr txBox="1"/>
          <p:nvPr/>
        </p:nvSpPr>
        <p:spPr>
          <a:xfrm>
            <a:off x="-19666" y="3806042"/>
            <a:ext cx="1315065" cy="1384995"/>
          </a:xfrm>
          <a:prstGeom prst="rect">
            <a:avLst/>
          </a:prstGeom>
          <a:noFill/>
          <a:ln>
            <a:solidFill>
              <a:schemeClr val="tx1"/>
            </a:solidFill>
          </a:ln>
        </p:spPr>
        <p:txBody>
          <a:bodyPr wrap="square" rtlCol="0">
            <a:spAutoFit/>
          </a:bodyPr>
          <a:lstStyle/>
          <a:p>
            <a:r>
              <a:rPr lang="en-US" sz="1400" dirty="0"/>
              <a:t>Job titles that appear depend on the job category that is represented</a:t>
            </a:r>
          </a:p>
        </p:txBody>
      </p:sp>
      <p:cxnSp>
        <p:nvCxnSpPr>
          <p:cNvPr id="10" name="Straight Arrow Connector 9">
            <a:extLst>
              <a:ext uri="{FF2B5EF4-FFF2-40B4-BE49-F238E27FC236}">
                <a16:creationId xmlns:a16="http://schemas.microsoft.com/office/drawing/2014/main" id="{9E7903FF-F0B7-C279-2828-AB2AD71994C0}"/>
              </a:ext>
            </a:extLst>
          </p:cNvPr>
          <p:cNvCxnSpPr>
            <a:cxnSpLocks/>
          </p:cNvCxnSpPr>
          <p:nvPr/>
        </p:nvCxnSpPr>
        <p:spPr>
          <a:xfrm>
            <a:off x="381000" y="5428819"/>
            <a:ext cx="685800" cy="4385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8C1565D-B292-A364-136D-72D4528E91F0}"/>
              </a:ext>
            </a:extLst>
          </p:cNvPr>
          <p:cNvCxnSpPr>
            <a:cxnSpLocks/>
          </p:cNvCxnSpPr>
          <p:nvPr/>
        </p:nvCxnSpPr>
        <p:spPr>
          <a:xfrm flipV="1">
            <a:off x="381000" y="2838019"/>
            <a:ext cx="523568" cy="5909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48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2FEB-FE83-7B8C-9DD1-1A6A3E002148}"/>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924B498A-56C6-7DFB-2B80-43AB01AA4B9E}"/>
              </a:ext>
            </a:extLst>
          </p:cNvPr>
          <p:cNvSpPr>
            <a:spLocks noGrp="1"/>
          </p:cNvSpPr>
          <p:nvPr>
            <p:ph type="body" idx="1"/>
          </p:nvPr>
        </p:nvSpPr>
        <p:spPr>
          <a:xfrm>
            <a:off x="609600" y="1143000"/>
            <a:ext cx="10972800" cy="1661993"/>
          </a:xfrm>
        </p:spPr>
        <p:txBody>
          <a:bodyPr/>
          <a:lstStyle/>
          <a:p>
            <a:pPr marL="285750" indent="-285750">
              <a:buFont typeface="Arial" panose="020B0604020202020204" pitchFamily="34" charset="0"/>
              <a:buChar char="•"/>
            </a:pPr>
            <a:r>
              <a:rPr lang="en-US" dirty="0"/>
              <a:t>On the </a:t>
            </a:r>
            <a:r>
              <a:rPr lang="en-US" b="1" dirty="0"/>
              <a:t>Existing/Current Staff Positions</a:t>
            </a:r>
            <a:r>
              <a:rPr lang="en-US" dirty="0"/>
              <a:t> table, input the correct numbers for each respective job title that was occupied on </a:t>
            </a:r>
            <a:r>
              <a:rPr lang="en-US" b="1" u="sng" dirty="0"/>
              <a:t>day 1</a:t>
            </a:r>
            <a:r>
              <a:rPr lang="en-US" dirty="0"/>
              <a:t> of the reporting period</a:t>
            </a:r>
          </a:p>
          <a:p>
            <a:pPr marL="285750" indent="-285750">
              <a:buFont typeface="Arial" panose="020B0604020202020204" pitchFamily="34" charset="0"/>
              <a:buChar char="•"/>
            </a:pPr>
            <a:r>
              <a:rPr lang="en-US" dirty="0"/>
              <a:t>For the </a:t>
            </a:r>
            <a:r>
              <a:rPr lang="en-US" b="1" i="1" dirty="0"/>
              <a:t>Number of Total Staff in the Respective Job Title</a:t>
            </a:r>
            <a:r>
              <a:rPr lang="en-US" dirty="0"/>
              <a:t> column, input the total number of employed staff in that job title within your agency for day 1 of the reporting period</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6E9293AF-AAFE-E5CC-5127-5360879A3B32}"/>
              </a:ext>
            </a:extLst>
          </p:cNvPr>
          <p:cNvPicPr>
            <a:picLocks noChangeAspect="1"/>
          </p:cNvPicPr>
          <p:nvPr/>
        </p:nvPicPr>
        <p:blipFill>
          <a:blip r:embed="rId2"/>
          <a:stretch>
            <a:fillRect/>
          </a:stretch>
        </p:blipFill>
        <p:spPr>
          <a:xfrm>
            <a:off x="1524000" y="2914650"/>
            <a:ext cx="9401175" cy="3943350"/>
          </a:xfrm>
          <a:prstGeom prst="rect">
            <a:avLst/>
          </a:prstGeom>
        </p:spPr>
      </p:pic>
      <p:sp>
        <p:nvSpPr>
          <p:cNvPr id="6" name="Oval 5">
            <a:extLst>
              <a:ext uri="{FF2B5EF4-FFF2-40B4-BE49-F238E27FC236}">
                <a16:creationId xmlns:a16="http://schemas.microsoft.com/office/drawing/2014/main" id="{ABDAFAB2-48AC-E067-20AE-0A9972247578}"/>
              </a:ext>
            </a:extLst>
          </p:cNvPr>
          <p:cNvSpPr/>
          <p:nvPr/>
        </p:nvSpPr>
        <p:spPr>
          <a:xfrm>
            <a:off x="3733800" y="3781425"/>
            <a:ext cx="1371600" cy="2209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0275438-18D8-99C1-B51E-2055ED885912}"/>
              </a:ext>
            </a:extLst>
          </p:cNvPr>
          <p:cNvSpPr/>
          <p:nvPr/>
        </p:nvSpPr>
        <p:spPr>
          <a:xfrm>
            <a:off x="1600200" y="5029200"/>
            <a:ext cx="21336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490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1D704-ACF8-B159-0C5B-22CE4F8BE367}"/>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D7609B6F-D4FA-986D-F88A-D882B844A0BC}"/>
              </a:ext>
            </a:extLst>
          </p:cNvPr>
          <p:cNvSpPr>
            <a:spLocks noGrp="1"/>
          </p:cNvSpPr>
          <p:nvPr>
            <p:ph type="body" idx="1"/>
          </p:nvPr>
        </p:nvSpPr>
        <p:spPr>
          <a:xfrm>
            <a:off x="609600" y="1045428"/>
            <a:ext cx="10972800" cy="1938992"/>
          </a:xfrm>
        </p:spPr>
        <p:txBody>
          <a:bodyPr/>
          <a:lstStyle/>
          <a:p>
            <a:pPr marL="285750" indent="-285750">
              <a:buFont typeface="Arial" panose="020B0604020202020204" pitchFamily="34" charset="0"/>
              <a:buChar char="•"/>
            </a:pPr>
            <a:r>
              <a:rPr lang="en-US" dirty="0"/>
              <a:t>For the remaining 4 columns, list the counts of how many staff are </a:t>
            </a:r>
            <a:r>
              <a:rPr lang="en-US" b="1" dirty="0"/>
              <a:t>Permanent/PHIG Funded</a:t>
            </a:r>
            <a:r>
              <a:rPr lang="en-US" dirty="0"/>
              <a:t>, </a:t>
            </a:r>
            <a:r>
              <a:rPr lang="en-US" b="1" dirty="0"/>
              <a:t>Permanent/Funded by Other Sources, Temporary/Contract PHIG Funded, </a:t>
            </a:r>
            <a:r>
              <a:rPr lang="en-US" dirty="0"/>
              <a:t>or</a:t>
            </a:r>
            <a:r>
              <a:rPr lang="en-US" b="1" dirty="0"/>
              <a:t> Temporary/Contract Funded by Other Sources </a:t>
            </a:r>
            <a:r>
              <a:rPr lang="en-US" dirty="0"/>
              <a:t>respective to each job title on day 1 of the reporting period</a:t>
            </a:r>
          </a:p>
          <a:p>
            <a:pPr marL="742950" lvl="1" indent="-285750">
              <a:buFont typeface="Arial" panose="020B0604020202020204" pitchFamily="34" charset="0"/>
              <a:buChar char="•"/>
            </a:pPr>
            <a:r>
              <a:rPr lang="en-US" dirty="0"/>
              <a:t>Refer to </a:t>
            </a:r>
            <a:r>
              <a:rPr lang="en-US" b="1" i="1" dirty="0"/>
              <a:t>Appendix A</a:t>
            </a:r>
            <a:r>
              <a:rPr lang="en-US" dirty="0"/>
              <a:t> of this guide or the </a:t>
            </a:r>
            <a:r>
              <a:rPr lang="en-US" b="1" dirty="0"/>
              <a:t>Optional PHIG Evaluation Assessment Template </a:t>
            </a:r>
            <a:r>
              <a:rPr lang="en-US" dirty="0"/>
              <a:t>for guidance on which columns existing staff should be counted under</a:t>
            </a:r>
          </a:p>
          <a:p>
            <a:pPr marL="742950" lvl="1" indent="-285750">
              <a:buFont typeface="Arial" panose="020B0604020202020204" pitchFamily="34" charset="0"/>
              <a:buChar char="•"/>
            </a:pPr>
            <a:r>
              <a:rPr lang="en-US" dirty="0"/>
              <a:t>The counts under these 4 columns should equal the total count input into the </a:t>
            </a:r>
            <a:r>
              <a:rPr lang="en-US" b="1" i="1" dirty="0"/>
              <a:t>Number of Total Staff in the Respective Job Title</a:t>
            </a:r>
            <a:r>
              <a:rPr lang="en-US" dirty="0"/>
              <a:t> column</a:t>
            </a:r>
          </a:p>
        </p:txBody>
      </p:sp>
      <p:pic>
        <p:nvPicPr>
          <p:cNvPr id="4" name="Picture 3">
            <a:extLst>
              <a:ext uri="{FF2B5EF4-FFF2-40B4-BE49-F238E27FC236}">
                <a16:creationId xmlns:a16="http://schemas.microsoft.com/office/drawing/2014/main" id="{42166C06-F212-CC42-7FF7-B9AFB674DFA4}"/>
              </a:ext>
            </a:extLst>
          </p:cNvPr>
          <p:cNvPicPr>
            <a:picLocks noChangeAspect="1"/>
          </p:cNvPicPr>
          <p:nvPr/>
        </p:nvPicPr>
        <p:blipFill>
          <a:blip r:embed="rId2"/>
          <a:stretch>
            <a:fillRect/>
          </a:stretch>
        </p:blipFill>
        <p:spPr>
          <a:xfrm>
            <a:off x="1503567" y="3048000"/>
            <a:ext cx="9401171" cy="3943350"/>
          </a:xfrm>
          <a:prstGeom prst="rect">
            <a:avLst/>
          </a:prstGeom>
        </p:spPr>
      </p:pic>
      <p:sp>
        <p:nvSpPr>
          <p:cNvPr id="5" name="Oval 4">
            <a:extLst>
              <a:ext uri="{FF2B5EF4-FFF2-40B4-BE49-F238E27FC236}">
                <a16:creationId xmlns:a16="http://schemas.microsoft.com/office/drawing/2014/main" id="{A4CDEB72-0945-B27E-07EE-DD211A3C70EA}"/>
              </a:ext>
            </a:extLst>
          </p:cNvPr>
          <p:cNvSpPr/>
          <p:nvPr/>
        </p:nvSpPr>
        <p:spPr>
          <a:xfrm>
            <a:off x="4928420" y="3934986"/>
            <a:ext cx="1295400" cy="1981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9E57663-2740-D143-262E-08DA153EAACF}"/>
              </a:ext>
            </a:extLst>
          </p:cNvPr>
          <p:cNvSpPr/>
          <p:nvPr/>
        </p:nvSpPr>
        <p:spPr>
          <a:xfrm>
            <a:off x="6096000" y="3831372"/>
            <a:ext cx="1295400" cy="19812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618DA57-05F7-E10A-F09C-3C25A24D88AB}"/>
              </a:ext>
            </a:extLst>
          </p:cNvPr>
          <p:cNvSpPr/>
          <p:nvPr/>
        </p:nvSpPr>
        <p:spPr>
          <a:xfrm>
            <a:off x="7239000" y="3784804"/>
            <a:ext cx="1893093" cy="223499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CA14DF-B336-32FF-6CDA-9536865CA934}"/>
              </a:ext>
            </a:extLst>
          </p:cNvPr>
          <p:cNvSpPr/>
          <p:nvPr/>
        </p:nvSpPr>
        <p:spPr>
          <a:xfrm>
            <a:off x="9132093" y="3814166"/>
            <a:ext cx="1740690" cy="220563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0661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6D6F-6038-885F-8D76-6B100073252D}"/>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5F11F6A6-DE68-92B0-C3F9-5A5A43E3E895}"/>
              </a:ext>
            </a:extLst>
          </p:cNvPr>
          <p:cNvSpPr>
            <a:spLocks noGrp="1"/>
          </p:cNvSpPr>
          <p:nvPr>
            <p:ph type="body" idx="1"/>
          </p:nvPr>
        </p:nvSpPr>
        <p:spPr>
          <a:xfrm>
            <a:off x="582561" y="990600"/>
            <a:ext cx="10972800" cy="1107996"/>
          </a:xfrm>
        </p:spPr>
        <p:txBody>
          <a:bodyPr/>
          <a:lstStyle/>
          <a:p>
            <a:pPr marL="285750" indent="-285750">
              <a:buFont typeface="Arial" panose="020B0604020202020204" pitchFamily="34" charset="0"/>
              <a:buChar char="•"/>
            </a:pPr>
            <a:r>
              <a:rPr lang="en-US" dirty="0"/>
              <a:t>Continue to input counts for each job title row that your agency had existing staff in on day 1 of the reporting period</a:t>
            </a:r>
          </a:p>
          <a:p>
            <a:pPr marL="285750" indent="-285750">
              <a:buFont typeface="Arial" panose="020B0604020202020204" pitchFamily="34" charset="0"/>
              <a:buChar char="•"/>
            </a:pPr>
            <a:r>
              <a:rPr lang="en-US" dirty="0"/>
              <a:t>If you did not have existing staff on day 1 of the reporting period for a particular job title, leave the field blank (example circled in red)</a:t>
            </a:r>
          </a:p>
        </p:txBody>
      </p:sp>
      <p:pic>
        <p:nvPicPr>
          <p:cNvPr id="5" name="Picture 4">
            <a:extLst>
              <a:ext uri="{FF2B5EF4-FFF2-40B4-BE49-F238E27FC236}">
                <a16:creationId xmlns:a16="http://schemas.microsoft.com/office/drawing/2014/main" id="{FD063453-5197-4413-34B8-56BAE9E6DD12}"/>
              </a:ext>
            </a:extLst>
          </p:cNvPr>
          <p:cNvPicPr>
            <a:picLocks noChangeAspect="1"/>
          </p:cNvPicPr>
          <p:nvPr/>
        </p:nvPicPr>
        <p:blipFill>
          <a:blip r:embed="rId2"/>
          <a:stretch>
            <a:fillRect/>
          </a:stretch>
        </p:blipFill>
        <p:spPr>
          <a:xfrm>
            <a:off x="1174221" y="2633425"/>
            <a:ext cx="9843557" cy="4099560"/>
          </a:xfrm>
          <a:prstGeom prst="rect">
            <a:avLst/>
          </a:prstGeom>
        </p:spPr>
      </p:pic>
      <p:sp>
        <p:nvSpPr>
          <p:cNvPr id="6" name="Oval 5">
            <a:extLst>
              <a:ext uri="{FF2B5EF4-FFF2-40B4-BE49-F238E27FC236}">
                <a16:creationId xmlns:a16="http://schemas.microsoft.com/office/drawing/2014/main" id="{0DF66821-89B8-7DFD-E891-DEEF6C380434}"/>
              </a:ext>
            </a:extLst>
          </p:cNvPr>
          <p:cNvSpPr/>
          <p:nvPr/>
        </p:nvSpPr>
        <p:spPr>
          <a:xfrm>
            <a:off x="3886200" y="5638800"/>
            <a:ext cx="1295400" cy="4572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859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DCA1-C143-0E6D-6E31-A05C5A6D77B8}"/>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16DE9FA6-9F9C-683C-5DDF-8601D8F58974}"/>
              </a:ext>
            </a:extLst>
          </p:cNvPr>
          <p:cNvSpPr>
            <a:spLocks noGrp="1"/>
          </p:cNvSpPr>
          <p:nvPr>
            <p:ph type="body" idx="1"/>
          </p:nvPr>
        </p:nvSpPr>
        <p:spPr>
          <a:xfrm>
            <a:off x="592394" y="753175"/>
            <a:ext cx="10972800" cy="3877985"/>
          </a:xfrm>
        </p:spPr>
        <p:txBody>
          <a:bodyPr/>
          <a:lstStyle/>
          <a:p>
            <a:pPr marL="285750" indent="-285750">
              <a:buFont typeface="Arial" panose="020B0604020202020204" pitchFamily="34" charset="0"/>
              <a:buChar char="•"/>
            </a:pPr>
            <a:r>
              <a:rPr lang="en-US" dirty="0"/>
              <a:t>After completing the table for the </a:t>
            </a:r>
            <a:r>
              <a:rPr lang="en-US" b="1" dirty="0"/>
              <a:t>Existing/Current Staff Positions</a:t>
            </a:r>
            <a:r>
              <a:rPr lang="en-US" dirty="0"/>
              <a:t>, you must scroll down to find the</a:t>
            </a:r>
            <a:r>
              <a:rPr lang="en-US" b="1" dirty="0"/>
              <a:t> Newly Hired Positions</a:t>
            </a:r>
            <a:r>
              <a:rPr lang="en-US" dirty="0"/>
              <a:t> section</a:t>
            </a:r>
          </a:p>
          <a:p>
            <a:pPr marL="742950" lvl="1" indent="-285750">
              <a:buFont typeface="Arial" panose="020B0604020202020204" pitchFamily="34" charset="0"/>
              <a:buChar char="•"/>
            </a:pPr>
            <a:r>
              <a:rPr lang="en-US" dirty="0"/>
              <a:t>This section is for submitting all newly hired positions in the job category of the page that </a:t>
            </a:r>
            <a:r>
              <a:rPr lang="en-US" b="1" u="sng" dirty="0"/>
              <a:t>started working in their new position during the entire reporting period </a:t>
            </a:r>
          </a:p>
          <a:p>
            <a:pPr marL="742950" lvl="1" indent="-285750">
              <a:buFont typeface="Arial" panose="020B0604020202020204" pitchFamily="34" charset="0"/>
              <a:buChar char="•"/>
            </a:pPr>
            <a:r>
              <a:rPr lang="en-US" dirty="0"/>
              <a:t>It pertains to the same job category displayed at the top of the page and highlighted in the section (just like the </a:t>
            </a:r>
            <a:r>
              <a:rPr lang="en-US" b="1" dirty="0"/>
              <a:t>Existing/Current Staff Positions</a:t>
            </a:r>
            <a:r>
              <a:rPr lang="en-US" dirty="0"/>
              <a:t> table)</a:t>
            </a:r>
          </a:p>
          <a:p>
            <a:pPr marL="742950" lvl="1" indent="-285750">
              <a:buFont typeface="Arial" panose="020B0604020202020204" pitchFamily="34" charset="0"/>
              <a:buChar char="•"/>
            </a:pPr>
            <a:r>
              <a:rPr lang="en-US" dirty="0"/>
              <a:t>First, select the number of new hires that </a:t>
            </a:r>
            <a:r>
              <a:rPr lang="en-US" b="1" u="sng" dirty="0"/>
              <a:t>started working </a:t>
            </a:r>
            <a:r>
              <a:rPr lang="en-US" dirty="0"/>
              <a:t>in the job category </a:t>
            </a:r>
            <a:r>
              <a:rPr lang="en-US" b="1" u="sng" dirty="0"/>
              <a:t>during the reporting period </a:t>
            </a:r>
          </a:p>
          <a:p>
            <a:pPr marL="1200150" lvl="2" indent="-285750">
              <a:buFont typeface="Arial" panose="020B0604020202020204" pitchFamily="34" charset="0"/>
              <a:buChar char="•"/>
            </a:pPr>
            <a:r>
              <a:rPr lang="en-US" dirty="0"/>
              <a:t>Include all new hires whether they are par-time or full-time (this assessment does not differentiate between the two)</a:t>
            </a:r>
          </a:p>
          <a:p>
            <a:pPr marL="1200150" lvl="2" indent="-285750">
              <a:buFont typeface="Arial" panose="020B0604020202020204" pitchFamily="34" charset="0"/>
              <a:buChar char="•"/>
            </a:pPr>
            <a:r>
              <a:rPr lang="en-US" dirty="0"/>
              <a:t>Include internal hires that started working in their new position during the reporting period</a:t>
            </a:r>
          </a:p>
          <a:p>
            <a:pPr marL="1200150" lvl="2" indent="-285750">
              <a:buFont typeface="Arial" panose="020B0604020202020204" pitchFamily="34" charset="0"/>
              <a:buChar char="•"/>
            </a:pPr>
            <a:r>
              <a:rPr lang="en-US" dirty="0"/>
              <a:t>Additional guidance provided in Appendix A</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60FE5945-8A11-966E-57EC-350C486F362B}"/>
              </a:ext>
            </a:extLst>
          </p:cNvPr>
          <p:cNvPicPr>
            <a:picLocks noChangeAspect="1"/>
          </p:cNvPicPr>
          <p:nvPr/>
        </p:nvPicPr>
        <p:blipFill>
          <a:blip r:embed="rId2"/>
          <a:stretch>
            <a:fillRect/>
          </a:stretch>
        </p:blipFill>
        <p:spPr>
          <a:xfrm>
            <a:off x="1105677" y="3913523"/>
            <a:ext cx="7620000" cy="2954594"/>
          </a:xfrm>
          <a:prstGeom prst="rect">
            <a:avLst/>
          </a:prstGeom>
        </p:spPr>
      </p:pic>
      <p:sp>
        <p:nvSpPr>
          <p:cNvPr id="8" name="Oval 7">
            <a:extLst>
              <a:ext uri="{FF2B5EF4-FFF2-40B4-BE49-F238E27FC236}">
                <a16:creationId xmlns:a16="http://schemas.microsoft.com/office/drawing/2014/main" id="{3E427E05-6849-EB2D-BA6B-7E5612B8A1CF}"/>
              </a:ext>
            </a:extLst>
          </p:cNvPr>
          <p:cNvSpPr/>
          <p:nvPr/>
        </p:nvSpPr>
        <p:spPr>
          <a:xfrm>
            <a:off x="1063689" y="4528209"/>
            <a:ext cx="4495800" cy="71254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C813CBE-3F15-9D58-541F-21493DAAC446}"/>
              </a:ext>
            </a:extLst>
          </p:cNvPr>
          <p:cNvPicPr>
            <a:picLocks noChangeAspect="1"/>
          </p:cNvPicPr>
          <p:nvPr/>
        </p:nvPicPr>
        <p:blipFill>
          <a:blip r:embed="rId3"/>
          <a:stretch>
            <a:fillRect/>
          </a:stretch>
        </p:blipFill>
        <p:spPr>
          <a:xfrm>
            <a:off x="8907719" y="3913523"/>
            <a:ext cx="2657475" cy="1371600"/>
          </a:xfrm>
          <a:prstGeom prst="rect">
            <a:avLst/>
          </a:prstGeom>
        </p:spPr>
      </p:pic>
      <p:sp>
        <p:nvSpPr>
          <p:cNvPr id="12" name="Oval 11">
            <a:extLst>
              <a:ext uri="{FF2B5EF4-FFF2-40B4-BE49-F238E27FC236}">
                <a16:creationId xmlns:a16="http://schemas.microsoft.com/office/drawing/2014/main" id="{40693FA2-916A-6661-A528-A015DE5FD842}"/>
              </a:ext>
            </a:extLst>
          </p:cNvPr>
          <p:cNvSpPr/>
          <p:nvPr/>
        </p:nvSpPr>
        <p:spPr>
          <a:xfrm>
            <a:off x="8784815" y="3711667"/>
            <a:ext cx="2903281" cy="9144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712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492443"/>
          </a:xfrm>
        </p:spPr>
        <p:txBody>
          <a:bodyPr/>
          <a:lstStyle/>
          <a:p>
            <a:pPr algn="ctr"/>
            <a:r>
              <a:rPr lang="en-US" sz="3200" dirty="0">
                <a:solidFill>
                  <a:schemeClr val="tx2">
                    <a:lumMod val="50000"/>
                  </a:schemeClr>
                </a:solidFill>
              </a:rPr>
              <a:t>Missouri PHIG Evaluation Monitoring Assessment Guide</a:t>
            </a:r>
          </a:p>
        </p:txBody>
      </p:sp>
      <p:sp>
        <p:nvSpPr>
          <p:cNvPr id="3" name="Text Placeholder 2"/>
          <p:cNvSpPr>
            <a:spLocks noGrp="1"/>
          </p:cNvSpPr>
          <p:nvPr>
            <p:ph type="body" idx="1"/>
          </p:nvPr>
        </p:nvSpPr>
        <p:spPr>
          <a:xfrm>
            <a:off x="609600" y="1577340"/>
            <a:ext cx="10972800" cy="5334409"/>
          </a:xfrm>
        </p:spPr>
        <p:txBody>
          <a:bodyPr/>
          <a:lstStyle/>
          <a:p>
            <a:pPr marL="342900" marR="0" indent="-342900" algn="l">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Welcome to the Missouri Public Health Infrastructure Grant Evaluation Monitoring Assessment Guide (Version 2).</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purpose of this document is to offer guidance on completing the Missouri Public Health Infrastructure Grant Evaluation Monitoring Assessment.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Public Health Infrastructure Grant or “PHIG”,  requires </a:t>
            </a:r>
            <a:r>
              <a:rPr lang="en-US" sz="2400" kern="100" dirty="0">
                <a:latin typeface="Calibri" panose="020F0502020204030204" pitchFamily="34" charset="0"/>
                <a:ea typeface="Calibri" panose="020F0502020204030204" pitchFamily="34" charset="0"/>
                <a:cs typeface="Times New Roman" panose="02020603050405020304" pitchFamily="18" charset="0"/>
              </a:rPr>
              <a:t>reporting to the CDC on how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Missouri public health is improving in the strategies of </a:t>
            </a:r>
            <a:r>
              <a:rPr lang="en-US" sz="2400" i="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Workforce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400" i="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Foundational</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kern="1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a:t>
            </a:r>
            <a:r>
              <a:rPr lang="en-US" sz="2400" i="1" kern="1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apabilities</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The questions in the assessment are designed to collect </a:t>
            </a:r>
            <a:r>
              <a:rPr lang="en-US" sz="2400" kern="100" dirty="0">
                <a:latin typeface="Calibri" panose="020F0502020204030204" pitchFamily="34" charset="0"/>
                <a:ea typeface="Calibri" panose="020F0502020204030204" pitchFamily="34" charset="0"/>
                <a:cs typeface="Times New Roman" panose="02020603050405020304" pitchFamily="18" charset="0"/>
              </a:rPr>
              <a:t>this required CDC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data.  All information provided by LPHAs in the assessment will be reported to the CDC in an aggregated format (agency contact information will not be reported).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386939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5C04-8C7D-5705-4FC7-2EBC953311CB}"/>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D992FE90-BDDA-619C-A0EE-CF5BCEEAE1B4}"/>
              </a:ext>
            </a:extLst>
          </p:cNvPr>
          <p:cNvSpPr>
            <a:spLocks noGrp="1"/>
          </p:cNvSpPr>
          <p:nvPr>
            <p:ph type="body" idx="1"/>
          </p:nvPr>
        </p:nvSpPr>
        <p:spPr>
          <a:xfrm>
            <a:off x="599768" y="1075759"/>
            <a:ext cx="10972800" cy="1384995"/>
          </a:xfrm>
        </p:spPr>
        <p:txBody>
          <a:bodyPr/>
          <a:lstStyle/>
          <a:p>
            <a:pPr marL="285750" indent="-285750">
              <a:buFont typeface="Arial" panose="020B0604020202020204" pitchFamily="34" charset="0"/>
              <a:buChar char="•"/>
            </a:pPr>
            <a:r>
              <a:rPr lang="en-US" dirty="0"/>
              <a:t>The number of newly hired positions selected for the job category during the reporting period will result in the corresponding number of rows appearing in table below</a:t>
            </a:r>
          </a:p>
          <a:p>
            <a:pPr marL="285750" indent="-285750">
              <a:buFont typeface="Arial" panose="020B0604020202020204" pitchFamily="34" charset="0"/>
              <a:buChar char="•"/>
            </a:pPr>
            <a:r>
              <a:rPr lang="en-US" dirty="0"/>
              <a:t>Notice in the example below you can only fill in two rows for new hires in this job category because only 2 was selected above </a:t>
            </a:r>
          </a:p>
          <a:p>
            <a:pPr marL="285750" indent="-285750">
              <a:buFont typeface="Arial" panose="020B0604020202020204" pitchFamily="34" charset="0"/>
              <a:buChar char="•"/>
            </a:pPr>
            <a:r>
              <a:rPr lang="en-US" dirty="0"/>
              <a:t>A maximum of 10 newly hired positions for each job category can be input for each reporting period</a:t>
            </a:r>
          </a:p>
        </p:txBody>
      </p:sp>
      <p:pic>
        <p:nvPicPr>
          <p:cNvPr id="5" name="Picture 4">
            <a:extLst>
              <a:ext uri="{FF2B5EF4-FFF2-40B4-BE49-F238E27FC236}">
                <a16:creationId xmlns:a16="http://schemas.microsoft.com/office/drawing/2014/main" id="{39B29C77-FAD5-05B7-6877-A2857B0A361C}"/>
              </a:ext>
            </a:extLst>
          </p:cNvPr>
          <p:cNvPicPr>
            <a:picLocks noChangeAspect="1"/>
          </p:cNvPicPr>
          <p:nvPr/>
        </p:nvPicPr>
        <p:blipFill>
          <a:blip r:embed="rId2"/>
          <a:stretch>
            <a:fillRect/>
          </a:stretch>
        </p:blipFill>
        <p:spPr>
          <a:xfrm>
            <a:off x="685800" y="2494925"/>
            <a:ext cx="8245549" cy="4088755"/>
          </a:xfrm>
          <a:prstGeom prst="rect">
            <a:avLst/>
          </a:prstGeom>
        </p:spPr>
      </p:pic>
      <p:sp>
        <p:nvSpPr>
          <p:cNvPr id="6" name="Oval 5">
            <a:extLst>
              <a:ext uri="{FF2B5EF4-FFF2-40B4-BE49-F238E27FC236}">
                <a16:creationId xmlns:a16="http://schemas.microsoft.com/office/drawing/2014/main" id="{0B0E1959-DC45-A6A7-F2D2-C6E6C2CBE0A9}"/>
              </a:ext>
            </a:extLst>
          </p:cNvPr>
          <p:cNvSpPr/>
          <p:nvPr/>
        </p:nvSpPr>
        <p:spPr>
          <a:xfrm>
            <a:off x="5257800" y="2819400"/>
            <a:ext cx="533400" cy="304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58BECAD-7CBA-0A2C-2574-D07BF65A765B}"/>
              </a:ext>
            </a:extLst>
          </p:cNvPr>
          <p:cNvSpPr/>
          <p:nvPr/>
        </p:nvSpPr>
        <p:spPr>
          <a:xfrm>
            <a:off x="122274" y="4662697"/>
            <a:ext cx="9372600" cy="195515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10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5B3C3-8543-31FE-394C-D1607930F2E5}"/>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AF0878A2-B459-299A-4648-21732C1065B3}"/>
              </a:ext>
            </a:extLst>
          </p:cNvPr>
          <p:cNvSpPr>
            <a:spLocks noGrp="1"/>
          </p:cNvSpPr>
          <p:nvPr>
            <p:ph type="body" idx="1"/>
          </p:nvPr>
        </p:nvSpPr>
        <p:spPr>
          <a:xfrm>
            <a:off x="609600" y="1577340"/>
            <a:ext cx="10972800" cy="1384995"/>
          </a:xfrm>
        </p:spPr>
        <p:txBody>
          <a:bodyPr/>
          <a:lstStyle/>
          <a:p>
            <a:pPr marL="285750" indent="-285750">
              <a:buFont typeface="Arial" panose="020B0604020202020204" pitchFamily="34" charset="0"/>
              <a:buChar char="•"/>
            </a:pPr>
            <a:r>
              <a:rPr lang="en-US" dirty="0"/>
              <a:t>For the Source of Funding column, select “PHIG” or “Other”</a:t>
            </a:r>
          </a:p>
          <a:p>
            <a:pPr marL="742950" lvl="1" indent="-285750">
              <a:buFont typeface="Arial" panose="020B0604020202020204" pitchFamily="34" charset="0"/>
              <a:buChar char="•"/>
            </a:pPr>
            <a:r>
              <a:rPr lang="en-US" dirty="0"/>
              <a:t>If any amount of the position’s regular salary or wages are from PHIG funds, select PHIG</a:t>
            </a:r>
          </a:p>
          <a:p>
            <a:pPr marL="1200150" lvl="2" indent="-285750">
              <a:buFont typeface="Arial" panose="020B0604020202020204" pitchFamily="34" charset="0"/>
              <a:buChar char="•"/>
            </a:pPr>
            <a:r>
              <a:rPr lang="en-US" dirty="0"/>
              <a:t>Count staff supported by the PHIG Accreditation and PHIG Internship funds as PHIG funded</a:t>
            </a:r>
          </a:p>
          <a:p>
            <a:pPr marL="1200150" lvl="2" indent="-285750">
              <a:buFont typeface="Arial" panose="020B0604020202020204" pitchFamily="34" charset="0"/>
              <a:buChar char="•"/>
            </a:pPr>
            <a:r>
              <a:rPr lang="en-US" dirty="0"/>
              <a:t>Do not count bonus pay from PHIG funds distributed in pay checks over a set period of time</a:t>
            </a:r>
          </a:p>
          <a:p>
            <a:pPr marL="742950" lvl="1" indent="-285750">
              <a:buFont typeface="Arial" panose="020B0604020202020204" pitchFamily="34" charset="0"/>
              <a:buChar char="•"/>
            </a:pPr>
            <a:r>
              <a:rPr lang="en-US" dirty="0"/>
              <a:t>Refer to </a:t>
            </a:r>
            <a:r>
              <a:rPr lang="en-US" b="1" i="1" dirty="0"/>
              <a:t>Appendix A</a:t>
            </a:r>
            <a:r>
              <a:rPr lang="en-US" dirty="0"/>
              <a:t> for additional guidance</a:t>
            </a:r>
          </a:p>
        </p:txBody>
      </p:sp>
      <p:pic>
        <p:nvPicPr>
          <p:cNvPr id="5" name="Picture 4">
            <a:extLst>
              <a:ext uri="{FF2B5EF4-FFF2-40B4-BE49-F238E27FC236}">
                <a16:creationId xmlns:a16="http://schemas.microsoft.com/office/drawing/2014/main" id="{F9B2E68D-8F56-BF33-F694-DDC5E5885866}"/>
              </a:ext>
            </a:extLst>
          </p:cNvPr>
          <p:cNvPicPr>
            <a:picLocks noChangeAspect="1"/>
          </p:cNvPicPr>
          <p:nvPr/>
        </p:nvPicPr>
        <p:blipFill>
          <a:blip r:embed="rId2"/>
          <a:stretch>
            <a:fillRect/>
          </a:stretch>
        </p:blipFill>
        <p:spPr>
          <a:xfrm>
            <a:off x="914400" y="3169065"/>
            <a:ext cx="9877425" cy="3409950"/>
          </a:xfrm>
          <a:prstGeom prst="rect">
            <a:avLst/>
          </a:prstGeom>
        </p:spPr>
      </p:pic>
      <p:sp>
        <p:nvSpPr>
          <p:cNvPr id="6" name="Oval 5">
            <a:extLst>
              <a:ext uri="{FF2B5EF4-FFF2-40B4-BE49-F238E27FC236}">
                <a16:creationId xmlns:a16="http://schemas.microsoft.com/office/drawing/2014/main" id="{EA24CD28-9BA7-DA49-7A5F-CFDC622ADAF3}"/>
              </a:ext>
            </a:extLst>
          </p:cNvPr>
          <p:cNvSpPr/>
          <p:nvPr/>
        </p:nvSpPr>
        <p:spPr>
          <a:xfrm>
            <a:off x="1981200" y="4572000"/>
            <a:ext cx="914400" cy="685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34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687A-EEA3-5CB0-2489-7B663608EDEA}"/>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87CC533C-40A0-7035-48FE-354A99607C7F}"/>
              </a:ext>
            </a:extLst>
          </p:cNvPr>
          <p:cNvSpPr>
            <a:spLocks noGrp="1"/>
          </p:cNvSpPr>
          <p:nvPr>
            <p:ph type="body" idx="1"/>
          </p:nvPr>
        </p:nvSpPr>
        <p:spPr>
          <a:xfrm>
            <a:off x="584718" y="1020008"/>
            <a:ext cx="10972800" cy="3600986"/>
          </a:xfrm>
        </p:spPr>
        <p:txBody>
          <a:bodyPr/>
          <a:lstStyle/>
          <a:p>
            <a:pPr marL="285750" indent="-285750">
              <a:buFont typeface="Arial" panose="020B0604020202020204" pitchFamily="34" charset="0"/>
              <a:buChar char="•"/>
            </a:pPr>
            <a:r>
              <a:rPr lang="en-US" dirty="0"/>
              <a:t>For the Type of Position column, select whether the position is for a “Permanent” or “Temporary/Contract” employee</a:t>
            </a:r>
          </a:p>
          <a:p>
            <a:pPr marL="285750" indent="-285750">
              <a:buFont typeface="Arial" panose="020B0604020202020204" pitchFamily="34" charset="0"/>
              <a:buChar char="•"/>
            </a:pPr>
            <a:r>
              <a:rPr lang="en-US" i="1" dirty="0"/>
              <a:t>Permanent Staff</a:t>
            </a:r>
          </a:p>
          <a:p>
            <a:pPr marL="742950" lvl="1" indent="-285750">
              <a:buFont typeface="Arial" panose="020B0604020202020204" pitchFamily="34" charset="0"/>
              <a:buChar char="•"/>
            </a:pPr>
            <a:r>
              <a:rPr lang="en-US" dirty="0"/>
              <a:t>Permanent staff are part-time and full-time employees of your agency</a:t>
            </a:r>
          </a:p>
          <a:p>
            <a:pPr marL="742950" lvl="1" indent="-285750">
              <a:buFont typeface="Arial" panose="020B0604020202020204" pitchFamily="34" charset="0"/>
              <a:buChar char="•"/>
            </a:pPr>
            <a:r>
              <a:rPr lang="en-US" dirty="0"/>
              <a:t>Permanent staff are regular employees, typically eligible for benefits, and do not have a defined duration of employment</a:t>
            </a:r>
          </a:p>
          <a:p>
            <a:pPr marL="285750" lvl="1" indent="-285750">
              <a:buFont typeface="Arial" panose="020B0604020202020204" pitchFamily="34" charset="0"/>
              <a:buChar char="•"/>
            </a:pPr>
            <a:r>
              <a:rPr lang="en-US" i="1" dirty="0"/>
              <a:t>Temporary/Contract Staff</a:t>
            </a:r>
          </a:p>
          <a:p>
            <a:pPr marL="742950" lvl="2" indent="-285750">
              <a:buFont typeface="Arial" panose="020B0604020202020204" pitchFamily="34" charset="0"/>
              <a:buChar char="•"/>
            </a:pPr>
            <a:r>
              <a:rPr lang="en-US" dirty="0"/>
              <a:t>Temporary/contract staff have a defined duration of employment</a:t>
            </a:r>
          </a:p>
          <a:p>
            <a:pPr marL="742950" lvl="2" indent="-285750">
              <a:buFont typeface="Arial" panose="020B0604020202020204" pitchFamily="34" charset="0"/>
              <a:buChar char="•"/>
            </a:pPr>
            <a:r>
              <a:rPr lang="en-US" dirty="0"/>
              <a:t>Temporary/contract staff are not typically eligible for benefits through your agency</a:t>
            </a:r>
          </a:p>
          <a:p>
            <a:pPr marL="742950" lvl="2" indent="-285750">
              <a:buFont typeface="Arial" panose="020B0604020202020204" pitchFamily="34" charset="0"/>
              <a:buChar char="•"/>
            </a:pPr>
            <a:r>
              <a:rPr lang="en-US" dirty="0"/>
              <a:t>Includes limited-term employees (LTEs)</a:t>
            </a:r>
          </a:p>
          <a:p>
            <a:pPr marL="742950" lvl="2" indent="-285750">
              <a:buFont typeface="Arial" panose="020B0604020202020204" pitchFamily="34" charset="0"/>
              <a:buChar char="•"/>
            </a:pPr>
            <a:r>
              <a:rPr lang="en-US" dirty="0"/>
              <a:t>Does not include staff employed by another agency/organization contracted to do work on behalf of your agency (staff fitting this specific definition are not counted in this assessment)</a:t>
            </a:r>
          </a:p>
          <a:p>
            <a:pPr marL="285750" indent="-28575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D7EE9F20-24DC-AD63-DBCE-32D2F626765C}"/>
              </a:ext>
            </a:extLst>
          </p:cNvPr>
          <p:cNvPicPr>
            <a:picLocks noChangeAspect="1"/>
          </p:cNvPicPr>
          <p:nvPr/>
        </p:nvPicPr>
        <p:blipFill>
          <a:blip r:embed="rId2"/>
          <a:stretch>
            <a:fillRect/>
          </a:stretch>
        </p:blipFill>
        <p:spPr>
          <a:xfrm>
            <a:off x="914400" y="4496256"/>
            <a:ext cx="9848850" cy="2219325"/>
          </a:xfrm>
          <a:prstGeom prst="rect">
            <a:avLst/>
          </a:prstGeom>
        </p:spPr>
      </p:pic>
      <p:sp>
        <p:nvSpPr>
          <p:cNvPr id="5" name="Oval 4">
            <a:extLst>
              <a:ext uri="{FF2B5EF4-FFF2-40B4-BE49-F238E27FC236}">
                <a16:creationId xmlns:a16="http://schemas.microsoft.com/office/drawing/2014/main" id="{332A557D-9555-B732-2D7D-13CC0EF43507}"/>
              </a:ext>
            </a:extLst>
          </p:cNvPr>
          <p:cNvSpPr/>
          <p:nvPr/>
        </p:nvSpPr>
        <p:spPr>
          <a:xfrm>
            <a:off x="2743200" y="5837992"/>
            <a:ext cx="2057400" cy="79140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468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5DB5-E411-8715-EBD1-F5AD7DA30904}"/>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0BF51B90-B134-AFF9-58A5-5EC60D51860A}"/>
              </a:ext>
            </a:extLst>
          </p:cNvPr>
          <p:cNvSpPr>
            <a:spLocks noGrp="1"/>
          </p:cNvSpPr>
          <p:nvPr>
            <p:ph type="body" idx="1"/>
          </p:nvPr>
        </p:nvSpPr>
        <p:spPr>
          <a:xfrm>
            <a:off x="609600" y="822908"/>
            <a:ext cx="10972800" cy="2492990"/>
          </a:xfrm>
        </p:spPr>
        <p:txBody>
          <a:bodyPr/>
          <a:lstStyle/>
          <a:p>
            <a:pPr marL="285750" indent="-285750">
              <a:buFont typeface="Arial" panose="020B0604020202020204" pitchFamily="34" charset="0"/>
              <a:buChar char="•"/>
            </a:pPr>
            <a:r>
              <a:rPr lang="en-US" dirty="0"/>
              <a:t>Next, select the job title of the new hire</a:t>
            </a:r>
          </a:p>
          <a:p>
            <a:pPr marL="285750" indent="-285750">
              <a:buFont typeface="Arial" panose="020B0604020202020204" pitchFamily="34" charset="0"/>
              <a:buChar char="•"/>
            </a:pPr>
            <a:r>
              <a:rPr lang="en-US" dirty="0"/>
              <a:t>The job titles available will depend on the job category the page represents</a:t>
            </a:r>
          </a:p>
          <a:p>
            <a:pPr marL="285750" indent="-285750">
              <a:buFont typeface="Arial" panose="020B0604020202020204" pitchFamily="34" charset="0"/>
              <a:buChar char="•"/>
            </a:pPr>
            <a:r>
              <a:rPr lang="en-US" dirty="0"/>
              <a:t>Job titles selected should reflect the </a:t>
            </a:r>
            <a:r>
              <a:rPr lang="en-US" b="1" dirty="0"/>
              <a:t>new positions official title </a:t>
            </a:r>
            <a:r>
              <a:rPr lang="en-US" dirty="0"/>
              <a:t>(For more guidance on selection of a job title including a complete list of job titles per job category, refer to </a:t>
            </a:r>
            <a:r>
              <a:rPr lang="en-US" b="1" i="1" dirty="0"/>
              <a:t>Appendix A</a:t>
            </a:r>
            <a:r>
              <a:rPr lang="en-US" dirty="0"/>
              <a:t>)</a:t>
            </a:r>
          </a:p>
          <a:p>
            <a:pPr marL="285750" indent="-285750">
              <a:buFont typeface="Arial" panose="020B0604020202020204" pitchFamily="34" charset="0"/>
              <a:buChar char="•"/>
            </a:pPr>
            <a:r>
              <a:rPr lang="en-US" dirty="0"/>
              <a:t>If no job title accurately reflects the newly hired positions title, select “Other” as the job title</a:t>
            </a:r>
          </a:p>
          <a:p>
            <a:pPr marL="742950" lvl="1" indent="-285750">
              <a:buFont typeface="Arial" panose="020B0604020202020204" pitchFamily="34" charset="0"/>
              <a:buChar char="•"/>
            </a:pPr>
            <a:r>
              <a:rPr lang="en-US" dirty="0"/>
              <a:t>Doing so will result in a box populating beneath the “Explain Other” heading</a:t>
            </a:r>
          </a:p>
          <a:p>
            <a:pPr marL="742950" lvl="1" indent="-285750">
              <a:buFont typeface="Arial" panose="020B0604020202020204" pitchFamily="34" charset="0"/>
              <a:buChar char="•"/>
            </a:pPr>
            <a:r>
              <a:rPr lang="en-US" dirty="0"/>
              <a:t>Type in the job title of the newly hired position</a:t>
            </a:r>
          </a:p>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9987DED6-BA2F-744E-451C-8B3E4D383931}"/>
              </a:ext>
            </a:extLst>
          </p:cNvPr>
          <p:cNvPicPr>
            <a:picLocks noChangeAspect="1"/>
          </p:cNvPicPr>
          <p:nvPr/>
        </p:nvPicPr>
        <p:blipFill>
          <a:blip r:embed="rId2"/>
          <a:stretch>
            <a:fillRect/>
          </a:stretch>
        </p:blipFill>
        <p:spPr>
          <a:xfrm>
            <a:off x="792713" y="2836416"/>
            <a:ext cx="9848850" cy="2219325"/>
          </a:xfrm>
          <a:prstGeom prst="rect">
            <a:avLst/>
          </a:prstGeom>
        </p:spPr>
      </p:pic>
      <p:sp>
        <p:nvSpPr>
          <p:cNvPr id="6" name="Oval 5">
            <a:extLst>
              <a:ext uri="{FF2B5EF4-FFF2-40B4-BE49-F238E27FC236}">
                <a16:creationId xmlns:a16="http://schemas.microsoft.com/office/drawing/2014/main" id="{4ECD3D64-A9F9-E2E4-A7FB-CFEB9EFA0719}"/>
              </a:ext>
            </a:extLst>
          </p:cNvPr>
          <p:cNvSpPr/>
          <p:nvPr/>
        </p:nvSpPr>
        <p:spPr>
          <a:xfrm>
            <a:off x="4495800" y="3762245"/>
            <a:ext cx="3810000" cy="1107995"/>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647C941-87D8-B0B7-DE98-64A091E559F6}"/>
              </a:ext>
            </a:extLst>
          </p:cNvPr>
          <p:cNvPicPr>
            <a:picLocks noChangeAspect="1"/>
          </p:cNvPicPr>
          <p:nvPr/>
        </p:nvPicPr>
        <p:blipFill>
          <a:blip r:embed="rId3"/>
          <a:stretch>
            <a:fillRect/>
          </a:stretch>
        </p:blipFill>
        <p:spPr>
          <a:xfrm>
            <a:off x="792713" y="5235445"/>
            <a:ext cx="6553200" cy="1599293"/>
          </a:xfrm>
          <a:prstGeom prst="rect">
            <a:avLst/>
          </a:prstGeom>
        </p:spPr>
      </p:pic>
      <p:sp>
        <p:nvSpPr>
          <p:cNvPr id="9" name="Oval 8">
            <a:extLst>
              <a:ext uri="{FF2B5EF4-FFF2-40B4-BE49-F238E27FC236}">
                <a16:creationId xmlns:a16="http://schemas.microsoft.com/office/drawing/2014/main" id="{B6BA7A0B-BBA7-68AC-ABE8-D84F1486F59A}"/>
              </a:ext>
            </a:extLst>
          </p:cNvPr>
          <p:cNvSpPr/>
          <p:nvPr/>
        </p:nvSpPr>
        <p:spPr>
          <a:xfrm>
            <a:off x="3124200" y="5638800"/>
            <a:ext cx="2971800" cy="143044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019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F120-FE5D-8465-84CD-2D89E9E59C1D}"/>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DC82461F-C594-DD1D-B95E-C8DBE3093809}"/>
              </a:ext>
            </a:extLst>
          </p:cNvPr>
          <p:cNvSpPr>
            <a:spLocks noGrp="1"/>
          </p:cNvSpPr>
          <p:nvPr>
            <p:ph type="body" idx="1"/>
          </p:nvPr>
        </p:nvSpPr>
        <p:spPr>
          <a:xfrm>
            <a:off x="609600" y="1577340"/>
            <a:ext cx="10972800" cy="830997"/>
          </a:xfrm>
        </p:spPr>
        <p:txBody>
          <a:bodyPr/>
          <a:lstStyle/>
          <a:p>
            <a:pPr marL="285750" indent="-285750">
              <a:buFont typeface="Arial" panose="020B0604020202020204" pitchFamily="34" charset="0"/>
              <a:buChar char="•"/>
            </a:pPr>
            <a:r>
              <a:rPr lang="en-US" dirty="0"/>
              <a:t>For the </a:t>
            </a:r>
            <a:r>
              <a:rPr lang="en-US" b="1" i="1" dirty="0"/>
              <a:t>Is This an Internal Hire? </a:t>
            </a:r>
            <a:r>
              <a:rPr lang="en-US" dirty="0"/>
              <a:t>column, select “Yes” if the person was a current staff member employed by your agency before transitioning to the new position</a:t>
            </a:r>
          </a:p>
          <a:p>
            <a:pPr marL="285750" indent="-285750">
              <a:buFont typeface="Arial" panose="020B0604020202020204" pitchFamily="34" charset="0"/>
              <a:buChar char="•"/>
            </a:pPr>
            <a:r>
              <a:rPr lang="en-US" dirty="0"/>
              <a:t>Select “No” if the person occupying the new position was not a current employee before taking on the role</a:t>
            </a:r>
          </a:p>
        </p:txBody>
      </p:sp>
      <p:pic>
        <p:nvPicPr>
          <p:cNvPr id="5" name="Picture 4">
            <a:extLst>
              <a:ext uri="{FF2B5EF4-FFF2-40B4-BE49-F238E27FC236}">
                <a16:creationId xmlns:a16="http://schemas.microsoft.com/office/drawing/2014/main" id="{DBAD93ED-1DF5-BD3D-F03D-2AEFFDCEA9A7}"/>
              </a:ext>
            </a:extLst>
          </p:cNvPr>
          <p:cNvPicPr>
            <a:picLocks noChangeAspect="1"/>
          </p:cNvPicPr>
          <p:nvPr/>
        </p:nvPicPr>
        <p:blipFill>
          <a:blip r:embed="rId2"/>
          <a:stretch>
            <a:fillRect/>
          </a:stretch>
        </p:blipFill>
        <p:spPr>
          <a:xfrm>
            <a:off x="838200" y="3108345"/>
            <a:ext cx="9810750" cy="2152650"/>
          </a:xfrm>
          <a:prstGeom prst="rect">
            <a:avLst/>
          </a:prstGeom>
        </p:spPr>
      </p:pic>
    </p:spTree>
    <p:extLst>
      <p:ext uri="{BB962C8B-B14F-4D97-AF65-F5344CB8AC3E}">
        <p14:creationId xmlns:p14="http://schemas.microsoft.com/office/powerpoint/2010/main" val="3760277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00FE-B362-B95E-563E-F56FA458EC27}"/>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45C5535D-C215-09DC-BECC-7E665155B757}"/>
              </a:ext>
            </a:extLst>
          </p:cNvPr>
          <p:cNvSpPr>
            <a:spLocks noGrp="1"/>
          </p:cNvSpPr>
          <p:nvPr>
            <p:ph type="body" idx="1"/>
          </p:nvPr>
        </p:nvSpPr>
        <p:spPr>
          <a:xfrm>
            <a:off x="609600" y="1577340"/>
            <a:ext cx="10972800" cy="1661993"/>
          </a:xfrm>
        </p:spPr>
        <p:txBody>
          <a:bodyPr/>
          <a:lstStyle/>
          <a:p>
            <a:pPr marL="285750" indent="-285750">
              <a:buFont typeface="Arial" panose="020B0604020202020204" pitchFamily="34" charset="0"/>
              <a:buChar char="•"/>
            </a:pPr>
            <a:r>
              <a:rPr lang="en-US" dirty="0"/>
              <a:t>If “No” is selected for the internal hire question column, the Date of Job Posting column will need to be completed</a:t>
            </a:r>
          </a:p>
          <a:p>
            <a:pPr marL="285750" indent="-285750">
              <a:buFont typeface="Arial" panose="020B0604020202020204" pitchFamily="34" charset="0"/>
              <a:buChar char="•"/>
            </a:pPr>
            <a:r>
              <a:rPr lang="en-US" dirty="0"/>
              <a:t>For the </a:t>
            </a:r>
            <a:r>
              <a:rPr lang="en-US" b="1" i="1" dirty="0"/>
              <a:t>Date of Job Posting</a:t>
            </a:r>
            <a:r>
              <a:rPr lang="en-US" dirty="0"/>
              <a:t> column, select the date the newly hired position was posted</a:t>
            </a:r>
          </a:p>
          <a:p>
            <a:pPr marL="285750" indent="-285750">
              <a:buFont typeface="Arial" panose="020B0604020202020204" pitchFamily="34" charset="0"/>
              <a:buChar char="•"/>
            </a:pPr>
            <a:r>
              <a:rPr lang="en-US" dirty="0"/>
              <a:t>For jobs that have a continuous ongoing posting (often times over the span of a couple of years), select the date of the original posting for that position that is now occupied</a:t>
            </a:r>
          </a:p>
          <a:p>
            <a:pPr marL="285750" indent="-285750">
              <a:buFont typeface="Arial" panose="020B0604020202020204" pitchFamily="34" charset="0"/>
              <a:buChar char="•"/>
            </a:pPr>
            <a:r>
              <a:rPr lang="en-US" dirty="0"/>
              <a:t>In some instances, an estimation of the job posting may be needed, but a value must be input into the box if the newly hired position was occupied externally</a:t>
            </a:r>
          </a:p>
        </p:txBody>
      </p:sp>
      <p:pic>
        <p:nvPicPr>
          <p:cNvPr id="5" name="Picture 4">
            <a:extLst>
              <a:ext uri="{FF2B5EF4-FFF2-40B4-BE49-F238E27FC236}">
                <a16:creationId xmlns:a16="http://schemas.microsoft.com/office/drawing/2014/main" id="{EAFC73F2-DC10-93F0-D190-843AA58D83BC}"/>
              </a:ext>
            </a:extLst>
          </p:cNvPr>
          <p:cNvPicPr>
            <a:picLocks noChangeAspect="1"/>
          </p:cNvPicPr>
          <p:nvPr/>
        </p:nvPicPr>
        <p:blipFill>
          <a:blip r:embed="rId2"/>
          <a:stretch>
            <a:fillRect/>
          </a:stretch>
        </p:blipFill>
        <p:spPr>
          <a:xfrm>
            <a:off x="762000" y="3431458"/>
            <a:ext cx="9810750" cy="2209800"/>
          </a:xfrm>
          <a:prstGeom prst="rect">
            <a:avLst/>
          </a:prstGeom>
        </p:spPr>
      </p:pic>
      <p:sp>
        <p:nvSpPr>
          <p:cNvPr id="6" name="Oval 5">
            <a:extLst>
              <a:ext uri="{FF2B5EF4-FFF2-40B4-BE49-F238E27FC236}">
                <a16:creationId xmlns:a16="http://schemas.microsoft.com/office/drawing/2014/main" id="{CAB372FD-3AB2-4EED-2477-265720F758AE}"/>
              </a:ext>
            </a:extLst>
          </p:cNvPr>
          <p:cNvSpPr/>
          <p:nvPr/>
        </p:nvSpPr>
        <p:spPr>
          <a:xfrm>
            <a:off x="8915400" y="4419600"/>
            <a:ext cx="990600" cy="1066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917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CD44A-F959-3026-88BE-FF54A252435A}"/>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350BEA8B-83EB-CF7E-9FBB-25750BF57C0F}"/>
              </a:ext>
            </a:extLst>
          </p:cNvPr>
          <p:cNvSpPr>
            <a:spLocks noGrp="1"/>
          </p:cNvSpPr>
          <p:nvPr>
            <p:ph type="body" idx="1"/>
          </p:nvPr>
        </p:nvSpPr>
        <p:spPr>
          <a:xfrm>
            <a:off x="609600" y="1577340"/>
            <a:ext cx="10972800" cy="1107996"/>
          </a:xfrm>
        </p:spPr>
        <p:txBody>
          <a:bodyPr/>
          <a:lstStyle/>
          <a:p>
            <a:pPr marL="285750" indent="-285750">
              <a:buFont typeface="Arial" panose="020B0604020202020204" pitchFamily="34" charset="0"/>
              <a:buChar char="•"/>
            </a:pPr>
            <a:r>
              <a:rPr lang="en-US" dirty="0"/>
              <a:t>For the </a:t>
            </a:r>
            <a:r>
              <a:rPr lang="en-US" b="1" i="1" dirty="0"/>
              <a:t>Start Date of New Hire </a:t>
            </a:r>
            <a:r>
              <a:rPr lang="en-US" dirty="0"/>
              <a:t>column, input the date the new hire started working in the position</a:t>
            </a:r>
          </a:p>
          <a:p>
            <a:pPr marL="285750" indent="-285750">
              <a:buFont typeface="Arial" panose="020B0604020202020204" pitchFamily="34" charset="0"/>
              <a:buChar char="•"/>
            </a:pPr>
            <a:r>
              <a:rPr lang="en-US" dirty="0"/>
              <a:t>If the person has not yet started working in the new position, then the person should not be counted at all in this section</a:t>
            </a:r>
          </a:p>
          <a:p>
            <a:pPr marL="285750" indent="-285750">
              <a:buFont typeface="Arial" panose="020B0604020202020204" pitchFamily="34" charset="0"/>
              <a:buChar char="•"/>
            </a:pPr>
            <a:r>
              <a:rPr lang="en-US" dirty="0"/>
              <a:t>The start date will need to be completed for both internal and external new hires</a:t>
            </a:r>
          </a:p>
        </p:txBody>
      </p:sp>
      <p:pic>
        <p:nvPicPr>
          <p:cNvPr id="5" name="Picture 4">
            <a:extLst>
              <a:ext uri="{FF2B5EF4-FFF2-40B4-BE49-F238E27FC236}">
                <a16:creationId xmlns:a16="http://schemas.microsoft.com/office/drawing/2014/main" id="{C1F7AFAA-70BB-4863-CE2A-59EAA50088BC}"/>
              </a:ext>
            </a:extLst>
          </p:cNvPr>
          <p:cNvPicPr>
            <a:picLocks noChangeAspect="1"/>
          </p:cNvPicPr>
          <p:nvPr/>
        </p:nvPicPr>
        <p:blipFill>
          <a:blip r:embed="rId2"/>
          <a:stretch>
            <a:fillRect/>
          </a:stretch>
        </p:blipFill>
        <p:spPr>
          <a:xfrm>
            <a:off x="609600" y="3042285"/>
            <a:ext cx="10439400" cy="2238375"/>
          </a:xfrm>
          <a:prstGeom prst="rect">
            <a:avLst/>
          </a:prstGeom>
        </p:spPr>
      </p:pic>
      <p:sp>
        <p:nvSpPr>
          <p:cNvPr id="6" name="Oval 5">
            <a:extLst>
              <a:ext uri="{FF2B5EF4-FFF2-40B4-BE49-F238E27FC236}">
                <a16:creationId xmlns:a16="http://schemas.microsoft.com/office/drawing/2014/main" id="{582BAEB2-0425-78E0-FF9D-786192063709}"/>
              </a:ext>
            </a:extLst>
          </p:cNvPr>
          <p:cNvSpPr/>
          <p:nvPr/>
        </p:nvSpPr>
        <p:spPr>
          <a:xfrm>
            <a:off x="10134600" y="4161472"/>
            <a:ext cx="1066800" cy="5629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147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112F3-ECBC-FD0E-55AE-6097B6B541E0}"/>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Job Categories Pages</a:t>
            </a:r>
            <a:endParaRPr lang="en-US" dirty="0"/>
          </a:p>
        </p:txBody>
      </p:sp>
      <p:sp>
        <p:nvSpPr>
          <p:cNvPr id="3" name="Text Placeholder 2">
            <a:extLst>
              <a:ext uri="{FF2B5EF4-FFF2-40B4-BE49-F238E27FC236}">
                <a16:creationId xmlns:a16="http://schemas.microsoft.com/office/drawing/2014/main" id="{3485739B-7A01-582A-5888-8CED046B72D8}"/>
              </a:ext>
            </a:extLst>
          </p:cNvPr>
          <p:cNvSpPr>
            <a:spLocks noGrp="1"/>
          </p:cNvSpPr>
          <p:nvPr>
            <p:ph type="body" idx="1"/>
          </p:nvPr>
        </p:nvSpPr>
        <p:spPr>
          <a:xfrm>
            <a:off x="609600" y="1577340"/>
            <a:ext cx="10972800" cy="1107996"/>
          </a:xfrm>
        </p:spPr>
        <p:txBody>
          <a:bodyPr/>
          <a:lstStyle/>
          <a:p>
            <a:pPr marR="0" lvl="1" indent="-401638"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ysClr val="windowText" lastClr="000000"/>
                </a:solidFill>
                <a:effectLst/>
                <a:uLnTx/>
                <a:uFillTx/>
                <a:latin typeface="Calibri"/>
                <a:ea typeface="+mn-ea"/>
                <a:cs typeface="+mn-cs"/>
              </a:rPr>
              <a:t>If you did not select newly hired positions for a specific job category on page 1, then there will not be input boxes available for each column and you will not be able to input data in the table for the job category *</a:t>
            </a:r>
            <a:r>
              <a:rPr kumimoji="0" lang="en-US" sz="1800" b="0" i="1" u="none" strike="noStrike" kern="0" cap="none" spc="0" normalizeH="0" baseline="0" noProof="0" dirty="0">
                <a:ln>
                  <a:noFill/>
                </a:ln>
                <a:solidFill>
                  <a:sysClr val="windowText" lastClr="000000"/>
                </a:solidFill>
                <a:effectLst/>
                <a:uLnTx/>
                <a:uFillTx/>
                <a:latin typeface="Calibri"/>
                <a:ea typeface="+mn-ea"/>
                <a:cs typeface="+mn-cs"/>
              </a:rPr>
              <a:t>You can change this by going back to page 1 and selecting the job category under newly hired positions </a:t>
            </a:r>
          </a:p>
          <a:p>
            <a:endParaRPr lang="en-US" dirty="0"/>
          </a:p>
        </p:txBody>
      </p:sp>
      <p:pic>
        <p:nvPicPr>
          <p:cNvPr id="4" name="Picture 3">
            <a:extLst>
              <a:ext uri="{FF2B5EF4-FFF2-40B4-BE49-F238E27FC236}">
                <a16:creationId xmlns:a16="http://schemas.microsoft.com/office/drawing/2014/main" id="{636534DF-6525-9249-888C-1C9F107DA9AD}"/>
              </a:ext>
            </a:extLst>
          </p:cNvPr>
          <p:cNvPicPr>
            <a:picLocks noChangeAspect="1"/>
          </p:cNvPicPr>
          <p:nvPr/>
        </p:nvPicPr>
        <p:blipFill>
          <a:blip r:embed="rId2"/>
          <a:stretch>
            <a:fillRect/>
          </a:stretch>
        </p:blipFill>
        <p:spPr>
          <a:xfrm>
            <a:off x="1143000" y="2895600"/>
            <a:ext cx="10041830" cy="3410664"/>
          </a:xfrm>
          <a:prstGeom prst="rect">
            <a:avLst/>
          </a:prstGeom>
        </p:spPr>
      </p:pic>
    </p:spTree>
    <p:extLst>
      <p:ext uri="{BB962C8B-B14F-4D97-AF65-F5344CB8AC3E}">
        <p14:creationId xmlns:p14="http://schemas.microsoft.com/office/powerpoint/2010/main" val="1338867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2411-32EC-92F1-DD42-B2BEBA676843}"/>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Job Categories Pages</a:t>
            </a:r>
            <a:endParaRPr lang="en-US" dirty="0"/>
          </a:p>
        </p:txBody>
      </p:sp>
      <p:sp>
        <p:nvSpPr>
          <p:cNvPr id="3" name="Text Placeholder 2">
            <a:extLst>
              <a:ext uri="{FF2B5EF4-FFF2-40B4-BE49-F238E27FC236}">
                <a16:creationId xmlns:a16="http://schemas.microsoft.com/office/drawing/2014/main" id="{DEB7C901-762C-7DDF-C92E-D8A31887FE97}"/>
              </a:ext>
            </a:extLst>
          </p:cNvPr>
          <p:cNvSpPr>
            <a:spLocks noGrp="1"/>
          </p:cNvSpPr>
          <p:nvPr>
            <p:ph type="body" idx="1"/>
          </p:nvPr>
        </p:nvSpPr>
        <p:spPr>
          <a:xfrm>
            <a:off x="533400" y="766916"/>
            <a:ext cx="10972800" cy="3877985"/>
          </a:xfrm>
        </p:spPr>
        <p:txBody>
          <a:bodyPr/>
          <a:lstStyle/>
          <a:p>
            <a:pPr marL="285750" indent="-285750">
              <a:buFont typeface="Arial" panose="020B0604020202020204" pitchFamily="34" charset="0"/>
              <a:buChar char="•"/>
            </a:pPr>
            <a:r>
              <a:rPr lang="en-US" dirty="0"/>
              <a:t>In all, there are 15 job category pages to input counts for existing/current staff positions and newly hired positions for</a:t>
            </a:r>
          </a:p>
          <a:p>
            <a:pPr marL="742950" lvl="1" indent="-285750">
              <a:buFont typeface="Arial" panose="020B0604020202020204" pitchFamily="34" charset="0"/>
              <a:buChar char="•"/>
            </a:pPr>
            <a:r>
              <a:rPr lang="en-US" dirty="0"/>
              <a:t>Depending on your selections on page 1, you may or may not have to fill out existing/current staff positions and newly hired positions for each job category</a:t>
            </a:r>
          </a:p>
          <a:p>
            <a:pPr marL="742950" lvl="1" indent="-285750">
              <a:buFont typeface="Arial" panose="020B0604020202020204" pitchFamily="34" charset="0"/>
              <a:buChar char="•"/>
            </a:pPr>
            <a:r>
              <a:rPr lang="en-US" dirty="0"/>
              <a:t>It is recommended you use the </a:t>
            </a:r>
            <a:r>
              <a:rPr lang="en-US" b="1" dirty="0"/>
              <a:t>Optional PHIG Evaluation Assessment Template </a:t>
            </a:r>
            <a:r>
              <a:rPr lang="en-US" dirty="0"/>
              <a:t>to assist you in tracking data throughout each reporting period</a:t>
            </a:r>
          </a:p>
          <a:p>
            <a:pPr marL="742950" lvl="1" indent="-285750">
              <a:buFont typeface="Arial" panose="020B0604020202020204" pitchFamily="34" charset="0"/>
              <a:buChar char="•"/>
            </a:pPr>
            <a:r>
              <a:rPr lang="en-US" dirty="0"/>
              <a:t>If none of the job categories accurately capture an existing staff member on day 1 of the reporting period or a newly hired position during the reporting period, you may select “Other” for either section on page 1 of the assessment</a:t>
            </a:r>
          </a:p>
          <a:p>
            <a:pPr marL="1200150" lvl="2" indent="-285750">
              <a:buFont typeface="Arial" panose="020B0604020202020204" pitchFamily="34" charset="0"/>
              <a:buChar char="•"/>
            </a:pPr>
            <a:r>
              <a:rPr lang="en-US" dirty="0"/>
              <a:t>If “Other” is selected on page 1 for either existing staff positions or newly hired positions then there will be a page similar to the examples we just used whereas you can select “other” as a job title as well</a:t>
            </a:r>
          </a:p>
          <a:p>
            <a:pPr marL="1200150" lvl="2" indent="-285750">
              <a:buFont typeface="Arial" panose="020B0604020202020204" pitchFamily="34" charset="0"/>
              <a:buChar char="•"/>
            </a:pPr>
            <a:r>
              <a:rPr lang="en-US" dirty="0"/>
              <a:t>The “Other” job category selection also allows you to capture interns and fellows as a job title within the </a:t>
            </a:r>
            <a:r>
              <a:rPr lang="en-US" b="1" dirty="0"/>
              <a:t>Existing/Current Staff Positions</a:t>
            </a:r>
            <a:r>
              <a:rPr lang="en-US" dirty="0"/>
              <a:t> table and </a:t>
            </a:r>
            <a:r>
              <a:rPr lang="en-US" b="1" dirty="0"/>
              <a:t>Newly Hired Positions </a:t>
            </a:r>
            <a:r>
              <a:rPr lang="en-US" dirty="0"/>
              <a:t>table</a:t>
            </a:r>
          </a:p>
          <a:p>
            <a:pPr lvl="2"/>
            <a:endParaRPr lang="en-US" dirty="0"/>
          </a:p>
        </p:txBody>
      </p:sp>
      <p:pic>
        <p:nvPicPr>
          <p:cNvPr id="5" name="Picture 4">
            <a:extLst>
              <a:ext uri="{FF2B5EF4-FFF2-40B4-BE49-F238E27FC236}">
                <a16:creationId xmlns:a16="http://schemas.microsoft.com/office/drawing/2014/main" id="{490DB7AE-F1E0-AD77-DF2E-D0D55B346B16}"/>
              </a:ext>
            </a:extLst>
          </p:cNvPr>
          <p:cNvPicPr>
            <a:picLocks noChangeAspect="1"/>
          </p:cNvPicPr>
          <p:nvPr/>
        </p:nvPicPr>
        <p:blipFill>
          <a:blip r:embed="rId2"/>
          <a:stretch>
            <a:fillRect/>
          </a:stretch>
        </p:blipFill>
        <p:spPr>
          <a:xfrm>
            <a:off x="2438400" y="4419600"/>
            <a:ext cx="5636172" cy="2514600"/>
          </a:xfrm>
          <a:prstGeom prst="rect">
            <a:avLst/>
          </a:prstGeom>
        </p:spPr>
      </p:pic>
    </p:spTree>
    <p:extLst>
      <p:ext uri="{BB962C8B-B14F-4D97-AF65-F5344CB8AC3E}">
        <p14:creationId xmlns:p14="http://schemas.microsoft.com/office/powerpoint/2010/main" val="27153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D1B9EE-0200-266D-B06E-5416FD284A9A}"/>
              </a:ext>
            </a:extLst>
          </p:cNvPr>
          <p:cNvSpPr>
            <a:spLocks noGrp="1"/>
          </p:cNvSpPr>
          <p:nvPr>
            <p:ph type="body" idx="1"/>
          </p:nvPr>
        </p:nvSpPr>
        <p:spPr>
          <a:xfrm>
            <a:off x="609600" y="1084302"/>
            <a:ext cx="10972800" cy="553998"/>
          </a:xfrm>
        </p:spPr>
        <p:txBody>
          <a:bodyPr/>
          <a:lstStyle/>
          <a:p>
            <a:pPr marL="285750" indent="-285750">
              <a:buFont typeface="Arial" panose="020B0604020202020204" pitchFamily="34" charset="0"/>
              <a:buChar char="•"/>
            </a:pPr>
            <a:r>
              <a:rPr lang="en-US" dirty="0"/>
              <a:t>After working through listing existing staff positions and newly hired positions across all job categories, you will come to the Chronic Diseases and Accreditation Section page</a:t>
            </a:r>
          </a:p>
        </p:txBody>
      </p:sp>
      <p:pic>
        <p:nvPicPr>
          <p:cNvPr id="5" name="Picture 4">
            <a:extLst>
              <a:ext uri="{FF2B5EF4-FFF2-40B4-BE49-F238E27FC236}">
                <a16:creationId xmlns:a16="http://schemas.microsoft.com/office/drawing/2014/main" id="{810C41E0-8D80-4294-0FC6-BF2D946F7B97}"/>
              </a:ext>
            </a:extLst>
          </p:cNvPr>
          <p:cNvPicPr>
            <a:picLocks noChangeAspect="1"/>
          </p:cNvPicPr>
          <p:nvPr/>
        </p:nvPicPr>
        <p:blipFill>
          <a:blip r:embed="rId2"/>
          <a:stretch>
            <a:fillRect/>
          </a:stretch>
        </p:blipFill>
        <p:spPr>
          <a:xfrm>
            <a:off x="1219200" y="1838325"/>
            <a:ext cx="9439275" cy="5019675"/>
          </a:xfrm>
          <a:prstGeom prst="rect">
            <a:avLst/>
          </a:prstGeom>
        </p:spPr>
      </p:pic>
      <p:sp>
        <p:nvSpPr>
          <p:cNvPr id="6" name="Title 5">
            <a:extLst>
              <a:ext uri="{FF2B5EF4-FFF2-40B4-BE49-F238E27FC236}">
                <a16:creationId xmlns:a16="http://schemas.microsoft.com/office/drawing/2014/main" id="{1AB89A2F-E5BF-74BC-F486-87C802A66580}"/>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Chronic Diseases and Accreditation Pages</a:t>
            </a:r>
            <a:endParaRPr lang="en-US" dirty="0"/>
          </a:p>
        </p:txBody>
      </p:sp>
    </p:spTree>
    <p:extLst>
      <p:ext uri="{BB962C8B-B14F-4D97-AF65-F5344CB8AC3E}">
        <p14:creationId xmlns:p14="http://schemas.microsoft.com/office/powerpoint/2010/main" val="174819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769441"/>
          </a:xfrm>
        </p:spPr>
        <p:txBody>
          <a:bodyPr/>
          <a:lstStyle/>
          <a:p>
            <a:r>
              <a:rPr lang="en-US" sz="3200" i="1" dirty="0">
                <a:solidFill>
                  <a:srgbClr val="1F497D">
                    <a:lumMod val="50000"/>
                  </a:srgbClr>
                </a:solidFill>
              </a:rPr>
              <a:t>PHIG Evaluation Monitoring Assessment Reporting Periods</a:t>
            </a:r>
            <a:br>
              <a:rPr lang="en-US" sz="3200" i="1" dirty="0">
                <a:solidFill>
                  <a:srgbClr val="1F497D">
                    <a:lumMod val="50000"/>
                  </a:srgbClr>
                </a:solidFill>
              </a:rPr>
            </a:br>
            <a:endParaRPr lang="en-US" dirty="0"/>
          </a:p>
        </p:txBody>
      </p:sp>
      <p:sp>
        <p:nvSpPr>
          <p:cNvPr id="3" name="Text Placeholder 2"/>
          <p:cNvSpPr>
            <a:spLocks noGrp="1"/>
          </p:cNvSpPr>
          <p:nvPr>
            <p:ph type="body" idx="1"/>
          </p:nvPr>
        </p:nvSpPr>
        <p:spPr>
          <a:xfrm>
            <a:off x="609600" y="1577340"/>
            <a:ext cx="10972800" cy="830997"/>
          </a:xfrm>
        </p:spPr>
        <p:txBody>
          <a:bodyPr/>
          <a:lstStyle/>
          <a:p>
            <a:r>
              <a:rPr lang="en-US" dirty="0"/>
              <a:t>The assessment reporting periods and submission due dates for the assessment are as follows:</a:t>
            </a:r>
          </a:p>
          <a:p>
            <a:endParaRPr lang="en-US" dirty="0"/>
          </a:p>
          <a:p>
            <a:endParaRPr lang="en-US" dirty="0"/>
          </a:p>
        </p:txBody>
      </p:sp>
      <p:graphicFrame>
        <p:nvGraphicFramePr>
          <p:cNvPr id="5" name="Table 4">
            <a:extLst>
              <a:ext uri="{FF2B5EF4-FFF2-40B4-BE49-F238E27FC236}">
                <a16:creationId xmlns:a16="http://schemas.microsoft.com/office/drawing/2014/main" id="{9D26700C-F96E-7CF7-6FE7-057F51304449}"/>
              </a:ext>
            </a:extLst>
          </p:cNvPr>
          <p:cNvGraphicFramePr>
            <a:graphicFrameLocks noGrp="1"/>
          </p:cNvGraphicFramePr>
          <p:nvPr>
            <p:extLst>
              <p:ext uri="{D42A27DB-BD31-4B8C-83A1-F6EECF244321}">
                <p14:modId xmlns:p14="http://schemas.microsoft.com/office/powerpoint/2010/main" val="725518270"/>
              </p:ext>
            </p:extLst>
          </p:nvPr>
        </p:nvGraphicFramePr>
        <p:xfrm>
          <a:off x="533400" y="2098440"/>
          <a:ext cx="10591800" cy="4407960"/>
        </p:xfrm>
        <a:graphic>
          <a:graphicData uri="http://schemas.openxmlformats.org/drawingml/2006/table">
            <a:tbl>
              <a:tblPr/>
              <a:tblGrid>
                <a:gridCol w="2482352">
                  <a:extLst>
                    <a:ext uri="{9D8B030D-6E8A-4147-A177-3AD203B41FA5}">
                      <a16:colId xmlns:a16="http://schemas.microsoft.com/office/drawing/2014/main" val="3792370209"/>
                    </a:ext>
                  </a:extLst>
                </a:gridCol>
                <a:gridCol w="2296647">
                  <a:extLst>
                    <a:ext uri="{9D8B030D-6E8A-4147-A177-3AD203B41FA5}">
                      <a16:colId xmlns:a16="http://schemas.microsoft.com/office/drawing/2014/main" val="3145954213"/>
                    </a:ext>
                  </a:extLst>
                </a:gridCol>
                <a:gridCol w="3472904">
                  <a:extLst>
                    <a:ext uri="{9D8B030D-6E8A-4147-A177-3AD203B41FA5}">
                      <a16:colId xmlns:a16="http://schemas.microsoft.com/office/drawing/2014/main" val="3083455761"/>
                    </a:ext>
                  </a:extLst>
                </a:gridCol>
                <a:gridCol w="2339897">
                  <a:extLst>
                    <a:ext uri="{9D8B030D-6E8A-4147-A177-3AD203B41FA5}">
                      <a16:colId xmlns:a16="http://schemas.microsoft.com/office/drawing/2014/main" val="3346387730"/>
                    </a:ext>
                  </a:extLst>
                </a:gridCol>
              </a:tblGrid>
              <a:tr h="424270">
                <a:tc>
                  <a:txBody>
                    <a:bodyPr/>
                    <a:lstStyle/>
                    <a:p>
                      <a:pPr marL="359410" marR="353060" algn="ctr" eaLnBrk="0" hangingPunct="0">
                        <a:lnSpc>
                          <a:spcPts val="1360"/>
                        </a:lnSpc>
                        <a:spcBef>
                          <a:spcPts val="0"/>
                        </a:spcBef>
                        <a:spcAft>
                          <a:spcPts val="0"/>
                        </a:spcAft>
                      </a:pPr>
                      <a:r>
                        <a:rPr lang="en-US" sz="1400" b="1" spc="-20"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3"/>
                    </a:solidFill>
                  </a:tcPr>
                </a:tc>
                <a:tc>
                  <a:txBody>
                    <a:bodyPr/>
                    <a:lstStyle/>
                    <a:p>
                      <a:pPr marL="422910" marR="419735" algn="ctr" eaLnBrk="0" hangingPunct="0">
                        <a:lnSpc>
                          <a:spcPts val="1360"/>
                        </a:lnSpc>
                        <a:spcBef>
                          <a:spcPts val="0"/>
                        </a:spcBef>
                        <a:spcAft>
                          <a:spcPts val="0"/>
                        </a:spcAft>
                      </a:pPr>
                      <a:r>
                        <a:rPr lang="en-US" sz="14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Reporting Period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3"/>
                    </a:solidFill>
                  </a:tcPr>
                </a:tc>
                <a:tc>
                  <a:txBody>
                    <a:bodyPr/>
                    <a:lstStyle/>
                    <a:p>
                      <a:pPr marL="274955" marR="274320" algn="ctr" eaLnBrk="0" hangingPunct="0">
                        <a:lnSpc>
                          <a:spcPts val="1360"/>
                        </a:lnSpc>
                        <a:spcBef>
                          <a:spcPts val="0"/>
                        </a:spcBef>
                        <a:spcAft>
                          <a:spcPts val="0"/>
                        </a:spcAft>
                      </a:pPr>
                      <a:r>
                        <a:rPr lang="en-US" sz="1400" b="1" spc="-20" dirty="0">
                          <a:solidFill>
                            <a:srgbClr val="000000"/>
                          </a:solidFill>
                          <a:effectLst/>
                          <a:latin typeface="Gadugi" panose="020B0502040204020203" pitchFamily="34" charset="0"/>
                          <a:ea typeface="Calibri" panose="020F0502020204030204" pitchFamily="34" charset="0"/>
                          <a:cs typeface="Gadugi" panose="020B0502040204020203" pitchFamily="34" charset="0"/>
                        </a:rPr>
                        <a:t>Dates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3"/>
                    </a:solidFill>
                  </a:tcPr>
                </a:tc>
                <a:tc>
                  <a:txBody>
                    <a:bodyPr/>
                    <a:lstStyle/>
                    <a:p>
                      <a:pPr marL="274955" marR="274320" algn="ctr" eaLnBrk="0" hangingPunct="0">
                        <a:lnSpc>
                          <a:spcPts val="1360"/>
                        </a:lnSpc>
                        <a:spcBef>
                          <a:spcPts val="0"/>
                        </a:spcBef>
                        <a:spcAft>
                          <a:spcPts val="0"/>
                        </a:spcAft>
                      </a:pPr>
                      <a:r>
                        <a:rPr lang="en-US" sz="1400" b="1" spc="-20" dirty="0">
                          <a:solidFill>
                            <a:srgbClr val="000000"/>
                          </a:solidFill>
                          <a:effectLst/>
                          <a:latin typeface="Gadugi" panose="020B0502040204020203" pitchFamily="34" charset="0"/>
                          <a:ea typeface="Calibri" panose="020F0502020204030204" pitchFamily="34" charset="0"/>
                          <a:cs typeface="Gadugi" panose="020B0502040204020203" pitchFamily="34" charset="0"/>
                        </a:rPr>
                        <a:t>LPHA Assessment Submission Date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1F3"/>
                    </a:solidFill>
                  </a:tcPr>
                </a:tc>
                <a:extLst>
                  <a:ext uri="{0D108BD9-81ED-4DB2-BD59-A6C34878D82A}">
                    <a16:rowId xmlns:a16="http://schemas.microsoft.com/office/drawing/2014/main" val="3625862448"/>
                  </a:ext>
                </a:extLst>
              </a:tr>
              <a:tr h="398369">
                <a:tc rowSpan="2">
                  <a:txBody>
                    <a:bodyPr/>
                    <a:lstStyle/>
                    <a:p>
                      <a:pPr marL="307975" marR="0" eaLnBrk="0" hangingPunct="0">
                        <a:lnSpc>
                          <a:spcPct val="10700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 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12/1/2022-5/31/2023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rowSpan="2">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NA</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47244650"/>
                  </a:ext>
                </a:extLst>
              </a:tr>
              <a:tr h="398369">
                <a:tc vMerge="1">
                  <a:txBody>
                    <a:bodyPr/>
                    <a:lstStyle/>
                    <a:p>
                      <a:endParaRPr lang="en-US"/>
                    </a:p>
                  </a:txBody>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6/1/2023-11/30/2023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0000"/>
                    </a:solidFill>
                  </a:tcPr>
                </a:tc>
                <a:tc vMerge="1">
                  <a:txBody>
                    <a:bodyPr/>
                    <a:lstStyle/>
                    <a:p>
                      <a:endParaRPr lang="en-US"/>
                    </a:p>
                  </a:txBody>
                  <a:tcPr/>
                </a:tc>
                <a:extLst>
                  <a:ext uri="{0D108BD9-81ED-4DB2-BD59-A6C34878D82A}">
                    <a16:rowId xmlns:a16="http://schemas.microsoft.com/office/drawing/2014/main" val="335509006"/>
                  </a:ext>
                </a:extLst>
              </a:tr>
              <a:tr h="398369">
                <a:tc rowSpan="2">
                  <a:txBody>
                    <a:bodyPr/>
                    <a:lstStyle/>
                    <a:p>
                      <a:pPr marL="307975" marR="0" eaLnBrk="0" hangingPunct="0">
                        <a:lnSpc>
                          <a:spcPct val="10700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 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12/1/2023 – 5/31/2024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7/15/2024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085095476"/>
                  </a:ext>
                </a:extLst>
              </a:tr>
              <a:tr h="398369">
                <a:tc vMerge="1">
                  <a:txBody>
                    <a:bodyPr/>
                    <a:lstStyle/>
                    <a:p>
                      <a:endParaRPr lang="en-US"/>
                    </a:p>
                  </a:txBody>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6/1/2024 – 11/30/2024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1/15/2025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651700715"/>
                  </a:ext>
                </a:extLst>
              </a:tr>
              <a:tr h="398369">
                <a:tc rowSpan="2">
                  <a:txBody>
                    <a:bodyPr/>
                    <a:lstStyle/>
                    <a:p>
                      <a:pPr marL="307975" marR="0" eaLnBrk="0" hangingPunct="0">
                        <a:lnSpc>
                          <a:spcPct val="10700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12/1/2024 – 5/31/2025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7/15/2025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113664189"/>
                  </a:ext>
                </a:extLst>
              </a:tr>
              <a:tr h="398369">
                <a:tc vMerge="1">
                  <a:txBody>
                    <a:bodyPr/>
                    <a:lstStyle/>
                    <a:p>
                      <a:endParaRPr lang="en-US"/>
                    </a:p>
                  </a:txBody>
                  <a:tcPr/>
                </a:tc>
                <a:tc>
                  <a:txBody>
                    <a:bodyPr/>
                    <a:lstStyle/>
                    <a:p>
                      <a:pPr marL="2540" marR="0" algn="ctr" eaLnBrk="0" hangingPunct="0">
                        <a:lnSpc>
                          <a:spcPts val="1360"/>
                        </a:lnSpc>
                        <a:spcBef>
                          <a:spcPts val="15"/>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15"/>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6/1/2025 – 11/30/2025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15"/>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1/15/2026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01623574"/>
                  </a:ext>
                </a:extLst>
              </a:tr>
              <a:tr h="398369">
                <a:tc rowSpan="2">
                  <a:txBody>
                    <a:bodyPr/>
                    <a:lstStyle/>
                    <a:p>
                      <a:pPr marL="307975" marR="0" eaLnBrk="0" hangingPunct="0">
                        <a:lnSpc>
                          <a:spcPct val="10700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12/1/2025 – 5/31/2026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7/15/2026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172482608"/>
                  </a:ext>
                </a:extLst>
              </a:tr>
              <a:tr h="398369">
                <a:tc vMerge="1">
                  <a:txBody>
                    <a:bodyPr/>
                    <a:lstStyle/>
                    <a:p>
                      <a:endParaRPr lang="en-US"/>
                    </a:p>
                  </a:txBody>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6/1/2026 – 11/30/2026</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1/15/2027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69169977"/>
                  </a:ext>
                </a:extLst>
              </a:tr>
              <a:tr h="398369">
                <a:tc rowSpan="2">
                  <a:txBody>
                    <a:bodyPr/>
                    <a:lstStyle/>
                    <a:p>
                      <a:pPr marL="307975" marR="0" eaLnBrk="0" hangingPunct="0">
                        <a:lnSpc>
                          <a:spcPct val="10700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Year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540" marR="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12/1/2026 – 5/31/2027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7/15/2027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503440586"/>
                  </a:ext>
                </a:extLst>
              </a:tr>
              <a:tr h="398369">
                <a:tc vMerge="1">
                  <a:txBody>
                    <a:bodyPr/>
                    <a:lstStyle/>
                    <a:p>
                      <a:endParaRPr lang="en-US"/>
                    </a:p>
                  </a:txBody>
                  <a:tcPr/>
                </a:tc>
                <a:tc>
                  <a:txBody>
                    <a:bodyPr/>
                    <a:lstStyle/>
                    <a:p>
                      <a:pPr marL="422910" marR="419735" algn="ctr" eaLnBrk="0" hangingPunct="0">
                        <a:lnSpc>
                          <a:spcPts val="1360"/>
                        </a:lnSpc>
                        <a:spcBef>
                          <a:spcPts val="0"/>
                        </a:spcBef>
                        <a:spcAft>
                          <a:spcPts val="0"/>
                        </a:spcAft>
                      </a:pPr>
                      <a:r>
                        <a:rPr lang="en-US" sz="1800" b="1" spc="-30" dirty="0">
                          <a:solidFill>
                            <a:srgbClr val="000000"/>
                          </a:solidFill>
                          <a:effectLst/>
                          <a:latin typeface="Gadugi" panose="020B0502040204020203" pitchFamily="34" charset="0"/>
                          <a:ea typeface="Calibri" panose="020F0502020204030204" pitchFamily="34" charset="0"/>
                          <a:cs typeface="Gadugi" panose="020B0502040204020203" pitchFamily="34" charset="0"/>
                        </a:rPr>
                        <a:t>10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6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6/1/2027 – 11/30/2027</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tc>
                  <a:txBody>
                    <a:bodyPr/>
                    <a:lstStyle/>
                    <a:p>
                      <a:pPr marL="274955" marR="274320" algn="ctr" eaLnBrk="0" hangingPunct="0">
                        <a:lnSpc>
                          <a:spcPts val="1360"/>
                        </a:lnSpc>
                        <a:spcBef>
                          <a:spcPts val="0"/>
                        </a:spcBef>
                        <a:spcAft>
                          <a:spcPts val="0"/>
                        </a:spcAft>
                      </a:pPr>
                      <a:r>
                        <a:rPr lang="en-US" sz="1800" b="1" dirty="0">
                          <a:solidFill>
                            <a:srgbClr val="000000"/>
                          </a:solidFill>
                          <a:effectLst/>
                          <a:latin typeface="Gadugi" panose="020B0502040204020203" pitchFamily="34" charset="0"/>
                          <a:ea typeface="Calibri" panose="020F0502020204030204" pitchFamily="34" charset="0"/>
                          <a:cs typeface="Gadugi" panose="020B0502040204020203" pitchFamily="34" charset="0"/>
                        </a:rPr>
                        <a:t>1/15/2028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2807369"/>
                  </a:ext>
                </a:extLst>
              </a:tr>
            </a:tbl>
          </a:graphicData>
        </a:graphic>
      </p:graphicFrame>
    </p:spTree>
    <p:extLst>
      <p:ext uri="{BB962C8B-B14F-4D97-AF65-F5344CB8AC3E}">
        <p14:creationId xmlns:p14="http://schemas.microsoft.com/office/powerpoint/2010/main" val="386161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7D87-5AC7-F1DE-C3B4-1928946FED86}"/>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Chronic Diseases and Accreditation Pages</a:t>
            </a:r>
            <a:endParaRPr lang="en-US" dirty="0"/>
          </a:p>
        </p:txBody>
      </p:sp>
      <p:sp>
        <p:nvSpPr>
          <p:cNvPr id="3" name="Text Placeholder 2">
            <a:extLst>
              <a:ext uri="{FF2B5EF4-FFF2-40B4-BE49-F238E27FC236}">
                <a16:creationId xmlns:a16="http://schemas.microsoft.com/office/drawing/2014/main" id="{7007720E-48DE-8861-B03C-E96D55DEE5FF}"/>
              </a:ext>
            </a:extLst>
          </p:cNvPr>
          <p:cNvSpPr>
            <a:spLocks noGrp="1"/>
          </p:cNvSpPr>
          <p:nvPr>
            <p:ph type="body" idx="1"/>
          </p:nvPr>
        </p:nvSpPr>
        <p:spPr>
          <a:xfrm>
            <a:off x="609600" y="1223060"/>
            <a:ext cx="10972800" cy="1661993"/>
          </a:xfrm>
        </p:spPr>
        <p:txBody>
          <a:bodyPr/>
          <a:lstStyle/>
          <a:p>
            <a:pPr marL="285750" indent="-285750">
              <a:buFont typeface="Arial" panose="020B0604020202020204" pitchFamily="34" charset="0"/>
              <a:buChar char="•"/>
            </a:pPr>
            <a:r>
              <a:rPr lang="en-US" dirty="0"/>
              <a:t>For the Chronic Diseases section, check all program areas your agency has activity in</a:t>
            </a:r>
          </a:p>
          <a:p>
            <a:pPr marL="742950" lvl="1" indent="-285750">
              <a:buFont typeface="Arial" panose="020B0604020202020204" pitchFamily="34" charset="0"/>
              <a:buChar char="•"/>
            </a:pPr>
            <a:r>
              <a:rPr lang="en-US" dirty="0"/>
              <a:t>Check the box if you have any ongoing activity in the program</a:t>
            </a:r>
          </a:p>
          <a:p>
            <a:pPr marL="742950" lvl="1" indent="-285750">
              <a:buFont typeface="Arial" panose="020B0604020202020204" pitchFamily="34" charset="0"/>
              <a:buChar char="•"/>
            </a:pPr>
            <a:r>
              <a:rPr lang="en-US" dirty="0"/>
              <a:t>If you do not currently have activity in a program area but plan to, leave the box blank</a:t>
            </a:r>
          </a:p>
          <a:p>
            <a:pPr marL="742950" lvl="1" indent="-285750">
              <a:buFont typeface="Arial" panose="020B0604020202020204" pitchFamily="34" charset="0"/>
              <a:buChar char="•"/>
            </a:pPr>
            <a:r>
              <a:rPr lang="en-US" dirty="0"/>
              <a:t>It does not matter if you have staff officially employed in a program area, only if there is activity in it from your agency</a:t>
            </a:r>
          </a:p>
          <a:p>
            <a:pPr marL="742950" lvl="1" indent="-28575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5C7237C-7219-46BB-6EEF-72E132D2C7DE}"/>
              </a:ext>
            </a:extLst>
          </p:cNvPr>
          <p:cNvPicPr>
            <a:picLocks noChangeAspect="1"/>
          </p:cNvPicPr>
          <p:nvPr/>
        </p:nvPicPr>
        <p:blipFill>
          <a:blip r:embed="rId2"/>
          <a:stretch>
            <a:fillRect/>
          </a:stretch>
        </p:blipFill>
        <p:spPr>
          <a:xfrm>
            <a:off x="1066800" y="2743200"/>
            <a:ext cx="9553575" cy="4419600"/>
          </a:xfrm>
          <a:prstGeom prst="rect">
            <a:avLst/>
          </a:prstGeom>
        </p:spPr>
      </p:pic>
    </p:spTree>
    <p:extLst>
      <p:ext uri="{BB962C8B-B14F-4D97-AF65-F5344CB8AC3E}">
        <p14:creationId xmlns:p14="http://schemas.microsoft.com/office/powerpoint/2010/main" val="946469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2693-5EA4-4644-997F-6D4EECFAC2F4}"/>
              </a:ext>
            </a:extLst>
          </p:cNvPr>
          <p:cNvSpPr>
            <a:spLocks noGrp="1"/>
          </p:cNvSpPr>
          <p:nvPr>
            <p:ph type="title"/>
          </p:nvPr>
        </p:nvSpPr>
        <p:spPr>
          <a:xfrm>
            <a:off x="609600" y="274320"/>
            <a:ext cx="10972800" cy="276999"/>
          </a:xfrm>
        </p:spPr>
        <p:txBody>
          <a:bodyPr/>
          <a:lstStyle/>
          <a:p>
            <a:r>
              <a:rPr lang="en-US" sz="1800" i="1" dirty="0">
                <a:solidFill>
                  <a:schemeClr val="accent1">
                    <a:lumMod val="50000"/>
                  </a:schemeClr>
                </a:solidFill>
              </a:rPr>
              <a:t>Missouri PHIG Monitoring Assessment Chronic Diseases and Accreditation Pages</a:t>
            </a:r>
            <a:endParaRPr lang="en-US" dirty="0"/>
          </a:p>
        </p:txBody>
      </p:sp>
      <p:sp>
        <p:nvSpPr>
          <p:cNvPr id="3" name="Text Placeholder 2">
            <a:extLst>
              <a:ext uri="{FF2B5EF4-FFF2-40B4-BE49-F238E27FC236}">
                <a16:creationId xmlns:a16="http://schemas.microsoft.com/office/drawing/2014/main" id="{32C68404-50BB-91C6-C05B-CAC64C7F195B}"/>
              </a:ext>
            </a:extLst>
          </p:cNvPr>
          <p:cNvSpPr>
            <a:spLocks noGrp="1"/>
          </p:cNvSpPr>
          <p:nvPr>
            <p:ph type="body" idx="1"/>
          </p:nvPr>
        </p:nvSpPr>
        <p:spPr>
          <a:xfrm>
            <a:off x="609599" y="838200"/>
            <a:ext cx="10972800" cy="2215991"/>
          </a:xfrm>
        </p:spPr>
        <p:txBody>
          <a:bodyPr/>
          <a:lstStyle/>
          <a:p>
            <a:pPr marL="285750" indent="-285750">
              <a:buFont typeface="Arial" panose="020B0604020202020204" pitchFamily="34" charset="0"/>
              <a:buChar char="•"/>
            </a:pPr>
            <a:r>
              <a:rPr lang="en-US" dirty="0"/>
              <a:t>Following completion of the Chronic Diseases section, scroll down to complete the Accreditation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Accreditation section will ask your agency’s public health accreditation status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will also ask a series of questions on perceptions, barriers, and expectations regarding accreditation</a:t>
            </a:r>
          </a:p>
          <a:p>
            <a:pPr marL="742950" lvl="1" indent="-285750">
              <a:buFont typeface="Arial" panose="020B0604020202020204" pitchFamily="34" charset="0"/>
              <a:buChar char="•"/>
            </a:pPr>
            <a:r>
              <a:rPr lang="en-US" dirty="0"/>
              <a:t>This portion should be completed by LPHA leadership, preferably an agency Director or Administrator</a:t>
            </a:r>
          </a:p>
          <a:p>
            <a:pPr marL="742950" lvl="1" indent="-285750">
              <a:buFont typeface="Arial" panose="020B0604020202020204" pitchFamily="34" charset="0"/>
              <a:buChar char="•"/>
            </a:pPr>
            <a:r>
              <a:rPr lang="en-US" dirty="0"/>
              <a:t>Once a value has been input for every question, hit submit at the bottom of the page</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D7043EEE-C41B-173C-74F6-5F7794B63C98}"/>
              </a:ext>
            </a:extLst>
          </p:cNvPr>
          <p:cNvPicPr>
            <a:picLocks noChangeAspect="1"/>
          </p:cNvPicPr>
          <p:nvPr/>
        </p:nvPicPr>
        <p:blipFill>
          <a:blip r:embed="rId2"/>
          <a:stretch>
            <a:fillRect/>
          </a:stretch>
        </p:blipFill>
        <p:spPr>
          <a:xfrm>
            <a:off x="1290636" y="2928938"/>
            <a:ext cx="9610725" cy="3929062"/>
          </a:xfrm>
          <a:prstGeom prst="rect">
            <a:avLst/>
          </a:prstGeom>
        </p:spPr>
      </p:pic>
    </p:spTree>
    <p:extLst>
      <p:ext uri="{BB962C8B-B14F-4D97-AF65-F5344CB8AC3E}">
        <p14:creationId xmlns:p14="http://schemas.microsoft.com/office/powerpoint/2010/main" val="3545368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DC1A-AD82-42AC-BE94-FC1AF06CB2EC}"/>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Progress Report Page</a:t>
            </a:r>
            <a:endParaRPr lang="en-US" dirty="0"/>
          </a:p>
        </p:txBody>
      </p:sp>
      <p:sp>
        <p:nvSpPr>
          <p:cNvPr id="3" name="Text Placeholder 2">
            <a:extLst>
              <a:ext uri="{FF2B5EF4-FFF2-40B4-BE49-F238E27FC236}">
                <a16:creationId xmlns:a16="http://schemas.microsoft.com/office/drawing/2014/main" id="{C9FC30D1-4F4A-AB12-BBB5-0EC0DEEAD78F}"/>
              </a:ext>
            </a:extLst>
          </p:cNvPr>
          <p:cNvSpPr>
            <a:spLocks noGrp="1"/>
          </p:cNvSpPr>
          <p:nvPr>
            <p:ph type="body" idx="1"/>
          </p:nvPr>
        </p:nvSpPr>
        <p:spPr>
          <a:xfrm>
            <a:off x="609600" y="1150118"/>
            <a:ext cx="10972800" cy="1107996"/>
          </a:xfrm>
        </p:spPr>
        <p:txBody>
          <a:bodyPr/>
          <a:lstStyle/>
          <a:p>
            <a:pPr marL="285750" indent="-285750">
              <a:buFont typeface="Arial" panose="020B0604020202020204" pitchFamily="34" charset="0"/>
              <a:buChar char="•"/>
            </a:pPr>
            <a:r>
              <a:rPr lang="en-US" dirty="0"/>
              <a:t>For the final page of the assessment, the progress reports mentioned in agency PHIG contracts have been incorporated into the assessment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the first part, input answers into the narrative boxes in response to the progress questions</a:t>
            </a:r>
          </a:p>
        </p:txBody>
      </p:sp>
      <p:pic>
        <p:nvPicPr>
          <p:cNvPr id="5" name="Picture 4">
            <a:extLst>
              <a:ext uri="{FF2B5EF4-FFF2-40B4-BE49-F238E27FC236}">
                <a16:creationId xmlns:a16="http://schemas.microsoft.com/office/drawing/2014/main" id="{B2069C11-713A-12B2-6B22-554366E50E76}"/>
              </a:ext>
            </a:extLst>
          </p:cNvPr>
          <p:cNvPicPr>
            <a:picLocks noChangeAspect="1"/>
          </p:cNvPicPr>
          <p:nvPr/>
        </p:nvPicPr>
        <p:blipFill>
          <a:blip r:embed="rId2"/>
          <a:stretch>
            <a:fillRect/>
          </a:stretch>
        </p:blipFill>
        <p:spPr>
          <a:xfrm>
            <a:off x="1670615" y="2514600"/>
            <a:ext cx="8850770" cy="4343400"/>
          </a:xfrm>
          <a:prstGeom prst="rect">
            <a:avLst/>
          </a:prstGeom>
        </p:spPr>
      </p:pic>
    </p:spTree>
    <p:extLst>
      <p:ext uri="{BB962C8B-B14F-4D97-AF65-F5344CB8AC3E}">
        <p14:creationId xmlns:p14="http://schemas.microsoft.com/office/powerpoint/2010/main" val="155710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45F1-6E3E-9862-EB0D-073858FCD1D8}"/>
              </a:ext>
            </a:extLst>
          </p:cNvPr>
          <p:cNvSpPr>
            <a:spLocks noGrp="1"/>
          </p:cNvSpPr>
          <p:nvPr>
            <p:ph type="title"/>
          </p:nvPr>
        </p:nvSpPr>
        <p:spPr>
          <a:xfrm>
            <a:off x="609600" y="274320"/>
            <a:ext cx="10972800" cy="276999"/>
          </a:xfrm>
        </p:spPr>
        <p:txBody>
          <a:bodyPr/>
          <a:lstStyle/>
          <a:p>
            <a:r>
              <a:rPr kumimoji="0" lang="en-US" sz="18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Progress Report Page</a:t>
            </a:r>
            <a:endParaRPr lang="en-US" dirty="0"/>
          </a:p>
        </p:txBody>
      </p:sp>
      <p:sp>
        <p:nvSpPr>
          <p:cNvPr id="3" name="Text Placeholder 2">
            <a:extLst>
              <a:ext uri="{FF2B5EF4-FFF2-40B4-BE49-F238E27FC236}">
                <a16:creationId xmlns:a16="http://schemas.microsoft.com/office/drawing/2014/main" id="{C4F4EBB9-FF80-7B2B-AB88-2253D5E3CD34}"/>
              </a:ext>
            </a:extLst>
          </p:cNvPr>
          <p:cNvSpPr>
            <a:spLocks noGrp="1"/>
          </p:cNvSpPr>
          <p:nvPr>
            <p:ph type="body" idx="1"/>
          </p:nvPr>
        </p:nvSpPr>
        <p:spPr>
          <a:xfrm>
            <a:off x="609600" y="914400"/>
            <a:ext cx="10972800" cy="1384995"/>
          </a:xfrm>
        </p:spPr>
        <p:txBody>
          <a:bodyPr/>
          <a:lstStyle/>
          <a:p>
            <a:pPr marL="285750" indent="-285750">
              <a:buFont typeface="Arial" panose="020B0604020202020204" pitchFamily="34" charset="0"/>
              <a:buChar char="•"/>
            </a:pPr>
            <a:r>
              <a:rPr lang="en-US" dirty="0"/>
              <a:t>The second part of this page asks to list PHIG funded activities and input the percent complete range as it pertains to the activity listed</a:t>
            </a:r>
          </a:p>
          <a:p>
            <a:pPr marL="742950" lvl="1" indent="-285750">
              <a:buFont typeface="Arial" panose="020B0604020202020204" pitchFamily="34" charset="0"/>
              <a:buChar char="•"/>
            </a:pPr>
            <a:r>
              <a:rPr lang="en-US" dirty="0"/>
              <a:t>PHIG funded activities will need to be typed in by the respondent and will be unique to the agency</a:t>
            </a:r>
          </a:p>
          <a:p>
            <a:pPr marL="742950" lvl="1" indent="-285750">
              <a:buFont typeface="Arial" panose="020B0604020202020204" pitchFamily="34" charset="0"/>
              <a:buChar char="•"/>
            </a:pPr>
            <a:r>
              <a:rPr lang="en-US" dirty="0"/>
              <a:t>Use the description of percent complete ranges above to determine what percent range is appropriate for the activity</a:t>
            </a:r>
          </a:p>
        </p:txBody>
      </p:sp>
      <p:pic>
        <p:nvPicPr>
          <p:cNvPr id="5" name="Picture 4">
            <a:extLst>
              <a:ext uri="{FF2B5EF4-FFF2-40B4-BE49-F238E27FC236}">
                <a16:creationId xmlns:a16="http://schemas.microsoft.com/office/drawing/2014/main" id="{E8CE737D-19B0-BF4E-E0C2-0298280B2C29}"/>
              </a:ext>
            </a:extLst>
          </p:cNvPr>
          <p:cNvPicPr>
            <a:picLocks noChangeAspect="1"/>
          </p:cNvPicPr>
          <p:nvPr/>
        </p:nvPicPr>
        <p:blipFill>
          <a:blip r:embed="rId2"/>
          <a:stretch>
            <a:fillRect/>
          </a:stretch>
        </p:blipFill>
        <p:spPr>
          <a:xfrm>
            <a:off x="1143000" y="2644140"/>
            <a:ext cx="10058400" cy="3939540"/>
          </a:xfrm>
          <a:prstGeom prst="rect">
            <a:avLst/>
          </a:prstGeom>
        </p:spPr>
      </p:pic>
    </p:spTree>
    <p:extLst>
      <p:ext uri="{BB962C8B-B14F-4D97-AF65-F5344CB8AC3E}">
        <p14:creationId xmlns:p14="http://schemas.microsoft.com/office/powerpoint/2010/main" val="4224415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9FC2B-762A-CA57-9BEB-6FA30341A7CE}"/>
              </a:ext>
            </a:extLst>
          </p:cNvPr>
          <p:cNvSpPr>
            <a:spLocks noGrp="1"/>
          </p:cNvSpPr>
          <p:nvPr>
            <p:ph type="title"/>
          </p:nvPr>
        </p:nvSpPr>
        <p:spPr>
          <a:xfrm>
            <a:off x="609600" y="274320"/>
            <a:ext cx="10972800" cy="276999"/>
          </a:xfrm>
        </p:spPr>
        <p:txBody>
          <a:bodyPr/>
          <a:lstStyle/>
          <a:p>
            <a:r>
              <a:rPr lang="en-US" b="1" i="1" dirty="0"/>
              <a:t>Appendix A</a:t>
            </a:r>
          </a:p>
        </p:txBody>
      </p:sp>
      <p:sp>
        <p:nvSpPr>
          <p:cNvPr id="3" name="Text Placeholder 2">
            <a:extLst>
              <a:ext uri="{FF2B5EF4-FFF2-40B4-BE49-F238E27FC236}">
                <a16:creationId xmlns:a16="http://schemas.microsoft.com/office/drawing/2014/main" id="{3CFEDA54-83F2-999D-C6E6-5C688DA45C9B}"/>
              </a:ext>
            </a:extLst>
          </p:cNvPr>
          <p:cNvSpPr>
            <a:spLocks noGrp="1"/>
          </p:cNvSpPr>
          <p:nvPr>
            <p:ph type="body" idx="1"/>
          </p:nvPr>
        </p:nvSpPr>
        <p:spPr>
          <a:xfrm>
            <a:off x="609600" y="838200"/>
            <a:ext cx="10972800" cy="6370975"/>
          </a:xfrm>
        </p:spPr>
        <p:txBody>
          <a:bodyPr/>
          <a:lstStyle/>
          <a:p>
            <a:pPr marL="285750" indent="-285750">
              <a:buFont typeface="Arial" panose="020B0604020202020204" pitchFamily="34" charset="0"/>
              <a:buChar char="•"/>
            </a:pPr>
            <a:r>
              <a:rPr lang="en-US" dirty="0"/>
              <a:t>How to classify staff under the </a:t>
            </a:r>
            <a:r>
              <a:rPr lang="en-US" b="1" dirty="0"/>
              <a:t>Existing/Current Staff Positions </a:t>
            </a:r>
            <a:r>
              <a:rPr lang="en-US" dirty="0"/>
              <a:t>and</a:t>
            </a:r>
            <a:r>
              <a:rPr lang="en-US" b="1" dirty="0"/>
              <a:t> Newly Hired Positions </a:t>
            </a:r>
            <a:r>
              <a:rPr lang="en-US" dirty="0"/>
              <a:t>sections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Staff can be counted under 15 different job categories</a:t>
            </a:r>
          </a:p>
          <a:p>
            <a:pPr marL="742950" lvl="1" indent="-285750">
              <a:buFont typeface="Arial" panose="020B0604020202020204" pitchFamily="34" charset="0"/>
              <a:buChar char="•"/>
            </a:pPr>
            <a:r>
              <a:rPr lang="en-US" dirty="0"/>
              <a:t>Each job category has a prescribed selection of job titles to select from</a:t>
            </a:r>
          </a:p>
          <a:p>
            <a:pPr marL="742950" lvl="1" indent="-285750">
              <a:buFont typeface="Arial" panose="020B0604020202020204" pitchFamily="34" charset="0"/>
              <a:buChar char="•"/>
            </a:pPr>
            <a:r>
              <a:rPr lang="en-US" dirty="0"/>
              <a:t>On page 1, if no job category accurately classifies an employee, select “Other” as a job category</a:t>
            </a:r>
          </a:p>
          <a:p>
            <a:pPr marL="742950" lvl="1" indent="-285750">
              <a:buFont typeface="Arial" panose="020B0604020202020204" pitchFamily="34" charset="0"/>
              <a:buChar char="•"/>
            </a:pPr>
            <a:r>
              <a:rPr lang="en-US" dirty="0"/>
              <a:t>On the subsequent pages, if no job title within a job category accurately reflects a staff member’s position, you can select “Other” as a job title as well</a:t>
            </a:r>
          </a:p>
          <a:p>
            <a:pPr marL="742950" lvl="1" indent="-285750">
              <a:buFont typeface="Arial" panose="020B0604020202020204" pitchFamily="34" charset="0"/>
              <a:buChar char="•"/>
            </a:pPr>
            <a:r>
              <a:rPr lang="en-US" dirty="0"/>
              <a:t>Staff counts under the </a:t>
            </a:r>
            <a:r>
              <a:rPr lang="en-US" b="1" dirty="0"/>
              <a:t>Existing/Current Staff Positions</a:t>
            </a:r>
            <a:r>
              <a:rPr lang="en-US" dirty="0"/>
              <a:t> section should be of existing staff active on </a:t>
            </a:r>
            <a:r>
              <a:rPr lang="en-US" b="1" u="sng" dirty="0"/>
              <a:t>day 1</a:t>
            </a:r>
            <a:r>
              <a:rPr lang="en-US" dirty="0"/>
              <a:t> of the reporting period the assessment is covering</a:t>
            </a:r>
          </a:p>
          <a:p>
            <a:pPr marL="742950" lvl="1" indent="-285750">
              <a:buFont typeface="Arial" panose="020B0604020202020204" pitchFamily="34" charset="0"/>
              <a:buChar char="•"/>
            </a:pPr>
            <a:r>
              <a:rPr lang="en-US" dirty="0"/>
              <a:t>Staff counts under the </a:t>
            </a:r>
            <a:r>
              <a:rPr lang="en-US" b="1" dirty="0"/>
              <a:t>Newly Hired Positions</a:t>
            </a:r>
            <a:r>
              <a:rPr lang="en-US" dirty="0"/>
              <a:t> section are to include all newly hired staff and internal staff that moved to a new position that either started working or moved to their new position during </a:t>
            </a:r>
            <a:r>
              <a:rPr lang="en-US" b="1" u="sng" dirty="0"/>
              <a:t>the entire reporting period </a:t>
            </a:r>
            <a:r>
              <a:rPr lang="en-US" dirty="0"/>
              <a:t>(Do not count staff that has not yet started actively working)</a:t>
            </a:r>
          </a:p>
          <a:p>
            <a:pPr marL="742950" lvl="1" indent="-285750">
              <a:buFont typeface="Arial" panose="020B0604020202020204" pitchFamily="34" charset="0"/>
              <a:buChar char="•"/>
            </a:pPr>
            <a:r>
              <a:rPr lang="en-US" dirty="0"/>
              <a:t>If a staff member works under multiple job titles, categorize them under the job title they are officially given </a:t>
            </a:r>
          </a:p>
          <a:p>
            <a:pPr marL="1200150" lvl="2" indent="-285750">
              <a:buFont typeface="Arial" panose="020B0604020202020204" pitchFamily="34" charset="0"/>
              <a:buChar char="•"/>
            </a:pPr>
            <a:r>
              <a:rPr lang="en-US" dirty="0"/>
              <a:t>If there is no matching job title, count them under the job title that best describes the area they spend most of their work time on</a:t>
            </a:r>
          </a:p>
          <a:p>
            <a:pPr marL="1200150" lvl="2" indent="-285750">
              <a:buFont typeface="Arial" panose="020B0604020202020204" pitchFamily="34" charset="0"/>
              <a:buChar char="•"/>
            </a:pPr>
            <a:r>
              <a:rPr lang="en-US" dirty="0"/>
              <a:t>Do not count a staff member in more than one job title</a:t>
            </a:r>
            <a:endParaRPr lang="en-US" b="1" u="sng" dirty="0"/>
          </a:p>
          <a:p>
            <a:pPr marL="742950" lvl="1" indent="-285750">
              <a:buFont typeface="Arial" panose="020B0604020202020204" pitchFamily="34" charset="0"/>
              <a:buChar char="•"/>
            </a:pPr>
            <a:r>
              <a:rPr lang="en-US" dirty="0"/>
              <a:t>Do not count staff employed by other agencies that are doing contract work on behalf of your agency</a:t>
            </a:r>
          </a:p>
          <a:p>
            <a:pPr marL="742950" lvl="1" indent="-285750">
              <a:buFont typeface="Arial" panose="020B0604020202020204" pitchFamily="34" charset="0"/>
              <a:buChar char="•"/>
            </a:pPr>
            <a:r>
              <a:rPr lang="en-US" dirty="0"/>
              <a:t>Part-time staff are to be counted the same as full-time staff (this assessment does not differentiate between the two)</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401080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3D86-D3B4-7451-8077-AFF07DEE9A30}"/>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663C0E90-E2CD-F1AC-CB2A-78E447795B0C}"/>
              </a:ext>
            </a:extLst>
          </p:cNvPr>
          <p:cNvSpPr>
            <a:spLocks noGrp="1"/>
          </p:cNvSpPr>
          <p:nvPr>
            <p:ph type="body" idx="1"/>
          </p:nvPr>
        </p:nvSpPr>
        <p:spPr>
          <a:xfrm>
            <a:off x="609600" y="1577340"/>
            <a:ext cx="10972800" cy="3046988"/>
          </a:xfrm>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Additionally, staff is to be identified as:</a:t>
            </a:r>
          </a:p>
          <a:p>
            <a:pPr lvl="1"/>
            <a:endParaRPr lang="en-US" dirty="0"/>
          </a:p>
          <a:p>
            <a:pPr marL="1200150" lvl="2" indent="-285750">
              <a:buFont typeface="Arial" panose="020B0604020202020204" pitchFamily="34" charset="0"/>
              <a:buChar char="•"/>
            </a:pPr>
            <a:r>
              <a:rPr lang="en-US" b="1" dirty="0"/>
              <a:t>Permanent/PHIG Funded</a:t>
            </a:r>
          </a:p>
          <a:p>
            <a:pPr marL="1200150" lvl="2"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a:t>Permanent/Funded by Other Sources</a:t>
            </a:r>
          </a:p>
          <a:p>
            <a:pPr marL="1200150" lvl="2"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a:t>Temporary-Contract/PHIG Funded</a:t>
            </a:r>
          </a:p>
          <a:p>
            <a:pPr marL="1200150" lvl="2" indent="-285750">
              <a:buFont typeface="Arial" panose="020B0604020202020204" pitchFamily="34" charset="0"/>
              <a:buChar char="•"/>
            </a:pPr>
            <a:endParaRPr lang="en-US" b="1" dirty="0"/>
          </a:p>
          <a:p>
            <a:pPr marL="1200150" lvl="2" indent="-285750">
              <a:buFont typeface="Arial" panose="020B0604020202020204" pitchFamily="34" charset="0"/>
              <a:buChar char="•"/>
            </a:pPr>
            <a:r>
              <a:rPr lang="en-US" b="1" dirty="0"/>
              <a:t>Temporary-Contract/Funded by Other Sources</a:t>
            </a:r>
          </a:p>
          <a:p>
            <a:pPr marL="742950" lvl="1" indent="-285750">
              <a:buFont typeface="Arial" panose="020B0604020202020204" pitchFamily="34" charset="0"/>
              <a:buChar char="•"/>
              <a:defRPr/>
            </a:pPr>
            <a:endParaRPr kumimoji="0" lang="en-US" b="0" i="0" u="none" strike="noStrike" kern="0" cap="none" spc="0" normalizeH="0" baseline="0" noProof="0" dirty="0">
              <a:ln>
                <a:noFill/>
              </a:ln>
              <a:solidFill>
                <a:sysClr val="windowText" lastClr="000000"/>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264258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6AC1E-7DFD-E0FE-F47A-5449D6B76CF7}"/>
              </a:ext>
            </a:extLst>
          </p:cNvPr>
          <p:cNvSpPr>
            <a:spLocks noGrp="1"/>
          </p:cNvSpPr>
          <p:nvPr>
            <p:ph type="title"/>
          </p:nvPr>
        </p:nvSpPr>
        <p:spPr>
          <a:xfrm>
            <a:off x="609600" y="274320"/>
            <a:ext cx="10972800" cy="276999"/>
          </a:xfrm>
        </p:spPr>
        <p:txBody>
          <a:bodyPr/>
          <a:lstStyle/>
          <a:p>
            <a:r>
              <a:rPr lang="en-US" b="1" i="1" dirty="0"/>
              <a:t>Appendix A</a:t>
            </a:r>
            <a:endParaRPr lang="en-US" b="1" dirty="0"/>
          </a:p>
        </p:txBody>
      </p:sp>
      <p:sp>
        <p:nvSpPr>
          <p:cNvPr id="3" name="Text Placeholder 2">
            <a:extLst>
              <a:ext uri="{FF2B5EF4-FFF2-40B4-BE49-F238E27FC236}">
                <a16:creationId xmlns:a16="http://schemas.microsoft.com/office/drawing/2014/main" id="{104CFBC9-CAFF-7D3A-4E64-538867571927}"/>
              </a:ext>
            </a:extLst>
          </p:cNvPr>
          <p:cNvSpPr>
            <a:spLocks noGrp="1"/>
          </p:cNvSpPr>
          <p:nvPr>
            <p:ph type="body" idx="1"/>
          </p:nvPr>
        </p:nvSpPr>
        <p:spPr>
          <a:xfrm>
            <a:off x="609600" y="838200"/>
            <a:ext cx="10972800" cy="7201972"/>
          </a:xfrm>
        </p:spPr>
        <p:txBody>
          <a:bodyPr/>
          <a:lstStyle/>
          <a:p>
            <a:pPr marL="285750" indent="-285750">
              <a:buFont typeface="Arial" panose="020B0604020202020204" pitchFamily="34" charset="0"/>
              <a:buChar char="•"/>
            </a:pPr>
            <a:r>
              <a:rPr lang="en-US" b="1" dirty="0"/>
              <a:t>Permanent Staff</a:t>
            </a:r>
          </a:p>
          <a:p>
            <a:pPr marL="742950" lvl="1" indent="-285750">
              <a:buFont typeface="Arial" panose="020B0604020202020204" pitchFamily="34" charset="0"/>
              <a:buChar char="•"/>
            </a:pPr>
            <a:r>
              <a:rPr lang="en-US" dirty="0"/>
              <a:t>Permanent staff are part-time and full-time employees of your agency</a:t>
            </a:r>
          </a:p>
          <a:p>
            <a:pPr marL="742950" lvl="1" indent="-285750">
              <a:buFont typeface="Arial" panose="020B0604020202020204" pitchFamily="34" charset="0"/>
              <a:buChar char="•"/>
            </a:pPr>
            <a:r>
              <a:rPr lang="en-US" dirty="0"/>
              <a:t>Permanent staff are regular employees, typically eligible for benefits, and do not have a defined duration of employment</a:t>
            </a:r>
          </a:p>
          <a:p>
            <a:pPr lvl="1"/>
            <a:endParaRPr lang="en-US" dirty="0"/>
          </a:p>
          <a:p>
            <a:pPr marL="285750" lvl="1" indent="-285750">
              <a:buFont typeface="Arial" panose="020B0604020202020204" pitchFamily="34" charset="0"/>
              <a:buChar char="•"/>
            </a:pPr>
            <a:r>
              <a:rPr lang="en-US" b="1" dirty="0"/>
              <a:t>Temporary/Contract Staff</a:t>
            </a:r>
          </a:p>
          <a:p>
            <a:pPr marL="742950" lvl="2" indent="-285750">
              <a:buFont typeface="Arial" panose="020B0604020202020204" pitchFamily="34" charset="0"/>
              <a:buChar char="•"/>
            </a:pPr>
            <a:r>
              <a:rPr lang="en-US" dirty="0"/>
              <a:t>Temporary/contract staff have a defined duration of employment</a:t>
            </a:r>
          </a:p>
          <a:p>
            <a:pPr marL="742950" lvl="2" indent="-285750">
              <a:buFont typeface="Arial" panose="020B0604020202020204" pitchFamily="34" charset="0"/>
              <a:buChar char="•"/>
            </a:pPr>
            <a:r>
              <a:rPr lang="en-US" dirty="0"/>
              <a:t>Temporary/contract staff are not typically eligible for benefits through your agency</a:t>
            </a:r>
          </a:p>
          <a:p>
            <a:pPr marL="742950" lvl="2" indent="-285750">
              <a:buFont typeface="Arial" panose="020B0604020202020204" pitchFamily="34" charset="0"/>
              <a:buChar char="•"/>
            </a:pPr>
            <a:r>
              <a:rPr lang="en-US" dirty="0"/>
              <a:t>Includes limited-term employees (LTEs)</a:t>
            </a:r>
          </a:p>
          <a:p>
            <a:pPr marL="742950" lvl="2" indent="-285750">
              <a:buFont typeface="Arial" panose="020B0604020202020204" pitchFamily="34" charset="0"/>
              <a:buChar char="•"/>
            </a:pPr>
            <a:r>
              <a:rPr lang="en-US" dirty="0"/>
              <a:t>Does not include staff employed by another agency/organization contracted to do work on behalf of your agency (staff fitting this specific definition are not counted in this assessment)</a:t>
            </a:r>
          </a:p>
          <a:p>
            <a:pPr marL="742950" lvl="2" indent="-285750">
              <a:buFont typeface="Arial" panose="020B0604020202020204" pitchFamily="34" charset="0"/>
              <a:buChar char="•"/>
            </a:pPr>
            <a:endParaRPr lang="en-US" b="1" dirty="0"/>
          </a:p>
          <a:p>
            <a:pPr marL="285750" lvl="1" indent="-285750">
              <a:buFont typeface="Arial" panose="020B0604020202020204" pitchFamily="34" charset="0"/>
              <a:buChar char="•"/>
            </a:pPr>
            <a:r>
              <a:rPr lang="en-US" b="1" dirty="0"/>
              <a:t>PHIG Funded Staff</a:t>
            </a:r>
          </a:p>
          <a:p>
            <a:pPr marL="742950" lvl="2" indent="-285750">
              <a:buFont typeface="Arial" panose="020B0604020202020204" pitchFamily="34" charset="0"/>
              <a:buChar char="•"/>
            </a:pPr>
            <a:r>
              <a:rPr lang="en-US" dirty="0"/>
              <a:t>A staff member is considered PHIG funded if any part of their salary is funded by PHIG, no matter how little the amount is (e.g. if $1 of PHIG funding supports a staff member’s wages, they are PHIG funded)</a:t>
            </a:r>
          </a:p>
          <a:p>
            <a:pPr marL="742950" lvl="2" indent="-285750">
              <a:buFont typeface="Arial" panose="020B0604020202020204" pitchFamily="34" charset="0"/>
              <a:buChar char="•"/>
            </a:pPr>
            <a:r>
              <a:rPr lang="en-US" dirty="0"/>
              <a:t>Staff funded by the PHIG Accreditation and PHIG Internship funds count as PHIG funded</a:t>
            </a:r>
          </a:p>
          <a:p>
            <a:pPr marL="742950" lvl="2" indent="-285750">
              <a:buFont typeface="Arial" panose="020B0604020202020204" pitchFamily="34" charset="0"/>
              <a:buChar char="•"/>
            </a:pPr>
            <a:r>
              <a:rPr lang="en-US" dirty="0"/>
              <a:t>Do not count staff as PHIG funded if they only receive PHIG funds through a hiring/retention bonus distributed into paychecks over a set period of time</a:t>
            </a:r>
          </a:p>
          <a:p>
            <a:pPr marL="1200150" lvl="3" indent="-285750">
              <a:buFont typeface="Arial" panose="020B0604020202020204" pitchFamily="34" charset="0"/>
              <a:buChar char="•"/>
            </a:pPr>
            <a:endParaRPr lang="en-US" dirty="0"/>
          </a:p>
          <a:p>
            <a:pPr marL="285750" lvl="3" indent="-285750">
              <a:buFont typeface="Arial" panose="020B0604020202020204" pitchFamily="34" charset="0"/>
              <a:buChar char="•"/>
              <a:tabLst>
                <a:tab pos="285750" algn="l"/>
              </a:tabLst>
            </a:pPr>
            <a:r>
              <a:rPr lang="en-US" b="1" dirty="0"/>
              <a:t>Funded by Other Sources</a:t>
            </a:r>
          </a:p>
          <a:p>
            <a:pPr marL="742950" lvl="4" indent="-285750">
              <a:buFont typeface="Arial" panose="020B0604020202020204" pitchFamily="34" charset="0"/>
              <a:buChar char="•"/>
              <a:tabLst>
                <a:tab pos="285750" algn="l"/>
              </a:tabLst>
            </a:pPr>
            <a:r>
              <a:rPr lang="en-US" dirty="0"/>
              <a:t>Staff member’s salary/wages are funded by sources that does not include any PHIG funding</a:t>
            </a:r>
          </a:p>
          <a:p>
            <a:pPr marL="742950" lvl="2" indent="-285750">
              <a:buFont typeface="Arial" panose="020B0604020202020204" pitchFamily="34" charset="0"/>
              <a:buChar char="•"/>
            </a:pPr>
            <a:endParaRPr lang="en-US" b="1" dirty="0"/>
          </a:p>
          <a:p>
            <a:pPr marL="7429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3568637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C4B54-ECEA-C3A6-34AF-8B965CD33410}"/>
              </a:ext>
            </a:extLst>
          </p:cNvPr>
          <p:cNvSpPr>
            <a:spLocks noGrp="1"/>
          </p:cNvSpPr>
          <p:nvPr>
            <p:ph type="title"/>
          </p:nvPr>
        </p:nvSpPr>
        <p:spPr>
          <a:xfrm>
            <a:off x="609600" y="274320"/>
            <a:ext cx="10972800" cy="276999"/>
          </a:xfrm>
        </p:spPr>
        <p:txBody>
          <a:bodyPr/>
          <a:lstStyle/>
          <a:p>
            <a:r>
              <a:rPr lang="en-US" b="1" i="1" dirty="0"/>
              <a:t>Appendix A</a:t>
            </a:r>
            <a:endParaRPr lang="en-US" b="1" dirty="0"/>
          </a:p>
        </p:txBody>
      </p:sp>
      <p:sp>
        <p:nvSpPr>
          <p:cNvPr id="3" name="Text Placeholder 2">
            <a:extLst>
              <a:ext uri="{FF2B5EF4-FFF2-40B4-BE49-F238E27FC236}">
                <a16:creationId xmlns:a16="http://schemas.microsoft.com/office/drawing/2014/main" id="{22B396FD-C212-52CE-5A4B-4FEBF33E5BA0}"/>
              </a:ext>
            </a:extLst>
          </p:cNvPr>
          <p:cNvSpPr>
            <a:spLocks noGrp="1"/>
          </p:cNvSpPr>
          <p:nvPr>
            <p:ph type="body" idx="1"/>
          </p:nvPr>
        </p:nvSpPr>
        <p:spPr>
          <a:xfrm>
            <a:off x="573833" y="914400"/>
            <a:ext cx="10972800" cy="4526280"/>
          </a:xfrm>
        </p:spPr>
        <p:txBody>
          <a:bodyPr/>
          <a:lstStyle/>
          <a:p>
            <a:endParaRPr lang="en-US" dirty="0"/>
          </a:p>
        </p:txBody>
      </p:sp>
      <p:graphicFrame>
        <p:nvGraphicFramePr>
          <p:cNvPr id="4" name="Table 3">
            <a:extLst>
              <a:ext uri="{FF2B5EF4-FFF2-40B4-BE49-F238E27FC236}">
                <a16:creationId xmlns:a16="http://schemas.microsoft.com/office/drawing/2014/main" id="{82930823-30AB-B3EC-BF84-0C026FA4A2AB}"/>
              </a:ext>
            </a:extLst>
          </p:cNvPr>
          <p:cNvGraphicFramePr>
            <a:graphicFrameLocks noGrp="1"/>
          </p:cNvGraphicFramePr>
          <p:nvPr>
            <p:extLst>
              <p:ext uri="{D42A27DB-BD31-4B8C-83A1-F6EECF244321}">
                <p14:modId xmlns:p14="http://schemas.microsoft.com/office/powerpoint/2010/main" val="1859954558"/>
              </p:ext>
            </p:extLst>
          </p:nvPr>
        </p:nvGraphicFramePr>
        <p:xfrm>
          <a:off x="566057" y="933060"/>
          <a:ext cx="10863943" cy="4526279"/>
        </p:xfrm>
        <a:graphic>
          <a:graphicData uri="http://schemas.openxmlformats.org/drawingml/2006/table">
            <a:tbl>
              <a:tblPr/>
              <a:tblGrid>
                <a:gridCol w="4804952">
                  <a:extLst>
                    <a:ext uri="{9D8B030D-6E8A-4147-A177-3AD203B41FA5}">
                      <a16:colId xmlns:a16="http://schemas.microsoft.com/office/drawing/2014/main" val="3036658340"/>
                    </a:ext>
                  </a:extLst>
                </a:gridCol>
                <a:gridCol w="6058991">
                  <a:extLst>
                    <a:ext uri="{9D8B030D-6E8A-4147-A177-3AD203B41FA5}">
                      <a16:colId xmlns:a16="http://schemas.microsoft.com/office/drawing/2014/main" val="2554611284"/>
                    </a:ext>
                  </a:extLst>
                </a:gridCol>
              </a:tblGrid>
              <a:tr h="359921">
                <a:tc>
                  <a:txBody>
                    <a:bodyPr/>
                    <a:lstStyle/>
                    <a:p>
                      <a:pPr algn="ctr" fontAlgn="ctr"/>
                      <a:r>
                        <a:rPr lang="en-US" sz="1600" b="1" i="0" u="none" strike="noStrike" dirty="0">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755871288"/>
                  </a:ext>
                </a:extLst>
              </a:tr>
              <a:tr h="578055">
                <a:tc rowSpan="5">
                  <a:txBody>
                    <a:bodyPr/>
                    <a:lstStyle/>
                    <a:p>
                      <a:pPr algn="ctr" fontAlgn="ctr"/>
                      <a:r>
                        <a:rPr lang="en-US" sz="1800" b="1" i="0" u="none" strike="noStrike" dirty="0">
                          <a:solidFill>
                            <a:srgbClr val="000000"/>
                          </a:solidFill>
                          <a:effectLst/>
                          <a:latin typeface="Calibri" panose="020F0502020204030204" pitchFamily="34" charset="0"/>
                        </a:rPr>
                        <a:t>Agency Leadership and Management: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400" b="0" i="0" u="none" strike="noStrike" dirty="0">
                          <a:solidFill>
                            <a:srgbClr val="000000"/>
                          </a:solidFill>
                          <a:effectLst/>
                          <a:latin typeface="Calibri" panose="020F0502020204030204" pitchFamily="34" charset="0"/>
                        </a:rPr>
                        <a:t>Agency Director, Administrator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244280290"/>
                  </a:ext>
                </a:extLst>
              </a:tr>
              <a:tr h="621682">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Agency Deputy/Assistant Director, Deputy/Assistant Administrator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26136552"/>
                  </a:ext>
                </a:extLst>
              </a:tr>
              <a:tr h="599868">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Program Director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5905246"/>
                  </a:ext>
                </a:extLst>
              </a:tr>
              <a:tr h="599868">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Chief Medical Officer, Health Officer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6094279"/>
                  </a:ext>
                </a:extLst>
              </a:tr>
              <a:tr h="67621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05444269"/>
                  </a:ext>
                </a:extLst>
              </a:tr>
              <a:tr h="545335">
                <a:tc rowSpan="2">
                  <a:txBody>
                    <a:bodyPr/>
                    <a:lstStyle/>
                    <a:p>
                      <a:pPr algn="ctr" fontAlgn="ctr"/>
                      <a:r>
                        <a:rPr lang="en-US" sz="1800" b="1" i="0" u="none" strike="noStrike" dirty="0">
                          <a:solidFill>
                            <a:srgbClr val="000000"/>
                          </a:solidFill>
                          <a:effectLst/>
                          <a:latin typeface="Calibri" panose="020F0502020204030204" pitchFamily="34" charset="0"/>
                        </a:rPr>
                        <a:t>Program Manager: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400" b="0" i="0" u="none" strike="noStrike" dirty="0">
                          <a:solidFill>
                            <a:srgbClr val="000000"/>
                          </a:solidFill>
                          <a:effectLst/>
                          <a:latin typeface="Calibri" panose="020F0502020204030204" pitchFamily="34" charset="0"/>
                        </a:rPr>
                        <a:t>Public Health Program Manager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34733852"/>
                  </a:ext>
                </a:extLst>
              </a:tr>
              <a:tr h="54533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52722799"/>
                  </a:ext>
                </a:extLst>
              </a:tr>
            </a:tbl>
          </a:graphicData>
        </a:graphic>
      </p:graphicFrame>
    </p:spTree>
    <p:extLst>
      <p:ext uri="{BB962C8B-B14F-4D97-AF65-F5344CB8AC3E}">
        <p14:creationId xmlns:p14="http://schemas.microsoft.com/office/powerpoint/2010/main" val="32191429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49700-98AF-1E04-98A1-D70A3AF9EB16}"/>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A9342EAB-0984-38E4-8787-23822A79A474}"/>
              </a:ext>
            </a:extLst>
          </p:cNvPr>
          <p:cNvSpPr>
            <a:spLocks noGrp="1"/>
          </p:cNvSpPr>
          <p:nvPr>
            <p:ph type="body" idx="1"/>
          </p:nvPr>
        </p:nvSpPr>
        <p:spPr/>
        <p:txBody>
          <a:bodyPr/>
          <a:lstStyle/>
          <a:p>
            <a:endParaRPr lang="en-US" dirty="0"/>
          </a:p>
        </p:txBody>
      </p:sp>
      <p:graphicFrame>
        <p:nvGraphicFramePr>
          <p:cNvPr id="8" name="Table 7">
            <a:extLst>
              <a:ext uri="{FF2B5EF4-FFF2-40B4-BE49-F238E27FC236}">
                <a16:creationId xmlns:a16="http://schemas.microsoft.com/office/drawing/2014/main" id="{A6B73A5B-480A-BEFC-B8F9-88DBD8EBF8F4}"/>
              </a:ext>
            </a:extLst>
          </p:cNvPr>
          <p:cNvGraphicFramePr>
            <a:graphicFrameLocks noGrp="1"/>
          </p:cNvGraphicFramePr>
          <p:nvPr>
            <p:extLst>
              <p:ext uri="{D42A27DB-BD31-4B8C-83A1-F6EECF244321}">
                <p14:modId xmlns:p14="http://schemas.microsoft.com/office/powerpoint/2010/main" val="3668148983"/>
              </p:ext>
            </p:extLst>
          </p:nvPr>
        </p:nvGraphicFramePr>
        <p:xfrm>
          <a:off x="609600" y="1905000"/>
          <a:ext cx="10972800" cy="4280485"/>
        </p:xfrm>
        <a:graphic>
          <a:graphicData uri="http://schemas.openxmlformats.org/drawingml/2006/table">
            <a:tbl>
              <a:tblPr/>
              <a:tblGrid>
                <a:gridCol w="5486400">
                  <a:extLst>
                    <a:ext uri="{9D8B030D-6E8A-4147-A177-3AD203B41FA5}">
                      <a16:colId xmlns:a16="http://schemas.microsoft.com/office/drawing/2014/main" val="3143618221"/>
                    </a:ext>
                  </a:extLst>
                </a:gridCol>
                <a:gridCol w="5486400">
                  <a:extLst>
                    <a:ext uri="{9D8B030D-6E8A-4147-A177-3AD203B41FA5}">
                      <a16:colId xmlns:a16="http://schemas.microsoft.com/office/drawing/2014/main" val="574850608"/>
                    </a:ext>
                  </a:extLst>
                </a:gridCol>
              </a:tblGrid>
              <a:tr h="289889">
                <a:tc rowSpan="10">
                  <a:txBody>
                    <a:bodyPr/>
                    <a:lstStyle/>
                    <a:p>
                      <a:pPr algn="ctr" fontAlgn="ctr"/>
                      <a:r>
                        <a:rPr lang="en-US" sz="1800" b="1" i="0" u="none" strike="noStrike" dirty="0">
                          <a:solidFill>
                            <a:srgbClr val="000000"/>
                          </a:solidFill>
                          <a:effectLst/>
                          <a:latin typeface="Calibri" panose="020F0502020204030204" pitchFamily="34" charset="0"/>
                        </a:rPr>
                        <a:t>Business, Improvement, and Financial Operations Staff:</a:t>
                      </a:r>
                    </a:p>
                  </a:txBody>
                  <a:tcPr marL="4888" marR="4888" marT="4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400" b="0" i="0" u="none" strike="noStrike" dirty="0">
                          <a:solidFill>
                            <a:srgbClr val="000000"/>
                          </a:solidFill>
                          <a:effectLst/>
                          <a:latin typeface="Calibri" panose="020F0502020204030204" pitchFamily="34" charset="0"/>
                        </a:rPr>
                        <a:t>Attorney, Legal Staff</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50553461"/>
                  </a:ext>
                </a:extLst>
              </a:tr>
              <a:tr h="41671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Business Support Services including Business Office Administrators and Coordinators</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72772256"/>
                  </a:ext>
                </a:extLst>
              </a:tr>
              <a:tr h="249123">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Grants or Contracts Specialist</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283215030"/>
                  </a:ext>
                </a:extLst>
              </a:tr>
              <a:tr h="253652">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Human Resources Personnel</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65375041"/>
                  </a:ext>
                </a:extLst>
              </a:tr>
              <a:tr h="23100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Community Health Planner</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33886056"/>
                  </a:ext>
                </a:extLst>
              </a:tr>
              <a:tr h="217416">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Quality Improvement Staff</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05772871"/>
                  </a:ext>
                </a:extLst>
              </a:tr>
              <a:tr h="240063">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Training/Development Manager</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5550932"/>
                  </a:ext>
                </a:extLst>
              </a:tr>
              <a:tr h="199299">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Workforce Development Staff</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645730003"/>
                  </a:ext>
                </a:extLst>
              </a:tr>
              <a:tr h="253652">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Accreditation and Performance Improvement Staff</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45898999"/>
                  </a:ext>
                </a:extLst>
              </a:tr>
              <a:tr h="317065">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Other</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509679823"/>
                  </a:ext>
                </a:extLst>
              </a:tr>
              <a:tr h="443892">
                <a:tc rowSpan="6">
                  <a:txBody>
                    <a:bodyPr/>
                    <a:lstStyle/>
                    <a:p>
                      <a:pPr algn="ctr" fontAlgn="ctr"/>
                      <a:r>
                        <a:rPr lang="en-US" sz="1800" b="1" i="0" u="none" strike="noStrike" dirty="0">
                          <a:solidFill>
                            <a:srgbClr val="000000"/>
                          </a:solidFill>
                          <a:effectLst/>
                          <a:latin typeface="Calibri" panose="020F0502020204030204" pitchFamily="34" charset="0"/>
                        </a:rPr>
                        <a:t>Office and Administrative Support Staff:</a:t>
                      </a:r>
                    </a:p>
                  </a:txBody>
                  <a:tcPr marL="4888" marR="4888" marT="48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400" b="0" i="0" u="none" strike="noStrike" dirty="0">
                          <a:solidFill>
                            <a:srgbClr val="000000"/>
                          </a:solidFill>
                          <a:effectLst/>
                          <a:latin typeface="Calibri" panose="020F0502020204030204" pitchFamily="34" charset="0"/>
                        </a:rPr>
                        <a:t>Clerical Personnel including Administrative Assistants, Secretaries</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65554901"/>
                  </a:ext>
                </a:extLst>
              </a:tr>
              <a:tr h="221946">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Customer Service/Support Personnel</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02231094"/>
                  </a:ext>
                </a:extLst>
              </a:tr>
              <a:tr h="253652">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Custodian, Facilities and Operations Worker</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1702526"/>
                  </a:ext>
                </a:extLst>
              </a:tr>
              <a:tr h="176650">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Implementation Specialist</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35746121"/>
                  </a:ext>
                </a:extLst>
              </a:tr>
              <a:tr h="221946">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Medical/Vital Records Staff</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0220786"/>
                  </a:ext>
                </a:extLst>
              </a:tr>
              <a:tr h="208357">
                <a:tc vMerge="1">
                  <a:txBody>
                    <a:bodyPr/>
                    <a:lstStyle/>
                    <a:p>
                      <a:endParaRPr lang="en-US"/>
                    </a:p>
                  </a:txBody>
                  <a:tcPr/>
                </a:tc>
                <a:tc>
                  <a:txBody>
                    <a:bodyPr/>
                    <a:lstStyle/>
                    <a:p>
                      <a:pPr algn="l" fontAlgn="ctr"/>
                      <a:r>
                        <a:rPr lang="en-US" sz="1400" b="0" i="0" u="none" strike="noStrike" dirty="0">
                          <a:solidFill>
                            <a:srgbClr val="000000"/>
                          </a:solidFill>
                          <a:effectLst/>
                          <a:latin typeface="Calibri" panose="020F0502020204030204" pitchFamily="34" charset="0"/>
                        </a:rPr>
                        <a:t>Other</a:t>
                      </a:r>
                    </a:p>
                  </a:txBody>
                  <a:tcPr marL="4888" marR="4888" marT="48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90371834"/>
                  </a:ext>
                </a:extLst>
              </a:tr>
            </a:tbl>
          </a:graphicData>
        </a:graphic>
      </p:graphicFrame>
      <p:graphicFrame>
        <p:nvGraphicFramePr>
          <p:cNvPr id="9" name="Table 8">
            <a:extLst>
              <a:ext uri="{FF2B5EF4-FFF2-40B4-BE49-F238E27FC236}">
                <a16:creationId xmlns:a16="http://schemas.microsoft.com/office/drawing/2014/main" id="{57446F6E-B2AD-0833-7BC8-EFB29819E5D3}"/>
              </a:ext>
            </a:extLst>
          </p:cNvPr>
          <p:cNvGraphicFramePr>
            <a:graphicFrameLocks noGrp="1"/>
          </p:cNvGraphicFramePr>
          <p:nvPr>
            <p:extLst>
              <p:ext uri="{D42A27DB-BD31-4B8C-83A1-F6EECF244321}">
                <p14:modId xmlns:p14="http://schemas.microsoft.com/office/powerpoint/2010/main" val="201495290"/>
              </p:ext>
            </p:extLst>
          </p:nvPr>
        </p:nvGraphicFramePr>
        <p:xfrm>
          <a:off x="609600" y="1495475"/>
          <a:ext cx="10972800" cy="371425"/>
        </p:xfrm>
        <a:graphic>
          <a:graphicData uri="http://schemas.openxmlformats.org/drawingml/2006/table">
            <a:tbl>
              <a:tblPr/>
              <a:tblGrid>
                <a:gridCol w="5486400">
                  <a:extLst>
                    <a:ext uri="{9D8B030D-6E8A-4147-A177-3AD203B41FA5}">
                      <a16:colId xmlns:a16="http://schemas.microsoft.com/office/drawing/2014/main" val="2280908150"/>
                    </a:ext>
                  </a:extLst>
                </a:gridCol>
                <a:gridCol w="5486400">
                  <a:extLst>
                    <a:ext uri="{9D8B030D-6E8A-4147-A177-3AD203B41FA5}">
                      <a16:colId xmlns:a16="http://schemas.microsoft.com/office/drawing/2014/main" val="1011588414"/>
                    </a:ext>
                  </a:extLst>
                </a:gridCol>
              </a:tblGrid>
              <a:tr h="371425">
                <a:tc>
                  <a:txBody>
                    <a:bodyPr/>
                    <a:lstStyle/>
                    <a:p>
                      <a:pPr algn="ctr" fontAlgn="ctr"/>
                      <a:r>
                        <a:rPr lang="en-US" sz="1600" b="1" i="0" u="none" strike="noStrike" dirty="0">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3921812338"/>
                  </a:ext>
                </a:extLst>
              </a:tr>
            </a:tbl>
          </a:graphicData>
        </a:graphic>
      </p:graphicFrame>
    </p:spTree>
    <p:extLst>
      <p:ext uri="{BB962C8B-B14F-4D97-AF65-F5344CB8AC3E}">
        <p14:creationId xmlns:p14="http://schemas.microsoft.com/office/powerpoint/2010/main" val="746499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AAF34-BA41-6B12-653E-0BCA71A7C6BA}"/>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A93C3D08-CC33-F046-F27A-0681F7805EAF}"/>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096F546D-6978-78B9-3A5D-357332103FF9}"/>
              </a:ext>
            </a:extLst>
          </p:cNvPr>
          <p:cNvGraphicFramePr>
            <a:graphicFrameLocks noGrp="1"/>
          </p:cNvGraphicFramePr>
          <p:nvPr>
            <p:extLst>
              <p:ext uri="{D42A27DB-BD31-4B8C-83A1-F6EECF244321}">
                <p14:modId xmlns:p14="http://schemas.microsoft.com/office/powerpoint/2010/main" val="1307243513"/>
              </p:ext>
            </p:extLst>
          </p:nvPr>
        </p:nvGraphicFramePr>
        <p:xfrm>
          <a:off x="609600" y="1981200"/>
          <a:ext cx="10972800" cy="4122420"/>
        </p:xfrm>
        <a:graphic>
          <a:graphicData uri="http://schemas.openxmlformats.org/drawingml/2006/table">
            <a:tbl>
              <a:tblPr/>
              <a:tblGrid>
                <a:gridCol w="5486400">
                  <a:extLst>
                    <a:ext uri="{9D8B030D-6E8A-4147-A177-3AD203B41FA5}">
                      <a16:colId xmlns:a16="http://schemas.microsoft.com/office/drawing/2014/main" val="3384444421"/>
                    </a:ext>
                  </a:extLst>
                </a:gridCol>
                <a:gridCol w="5486400">
                  <a:extLst>
                    <a:ext uri="{9D8B030D-6E8A-4147-A177-3AD203B41FA5}">
                      <a16:colId xmlns:a16="http://schemas.microsoft.com/office/drawing/2014/main" val="480685249"/>
                    </a:ext>
                  </a:extLst>
                </a:gridCol>
              </a:tblGrid>
              <a:tr h="818191">
                <a:tc rowSpan="4">
                  <a:txBody>
                    <a:bodyPr/>
                    <a:lstStyle/>
                    <a:p>
                      <a:pPr algn="ctr" fontAlgn="ctr"/>
                      <a:r>
                        <a:rPr lang="en-US" sz="1800" b="1" i="0" u="none" strike="noStrike" dirty="0">
                          <a:solidFill>
                            <a:srgbClr val="000000"/>
                          </a:solidFill>
                          <a:effectLst/>
                          <a:latin typeface="Calibri" panose="020F0502020204030204" pitchFamily="34" charset="0"/>
                        </a:rPr>
                        <a:t>Information Technology and Data System Staff:</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1600" b="0" i="0" u="none" strike="noStrike" dirty="0">
                          <a:solidFill>
                            <a:srgbClr val="000000"/>
                          </a:solidFill>
                          <a:effectLst/>
                          <a:latin typeface="Calibri" panose="020F0502020204030204" pitchFamily="34" charset="0"/>
                        </a:rPr>
                        <a:t>Information Systems Manager, Information Technology Specialist, IT Support Staff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87001777"/>
                  </a:ext>
                </a:extLst>
              </a:tr>
              <a:tr h="272731">
                <a:tc vMerge="1">
                  <a:txBody>
                    <a:bodyPr/>
                    <a:lstStyle/>
                    <a:p>
                      <a:endParaRPr lang="en-US"/>
                    </a:p>
                  </a:txBody>
                  <a:tcPr/>
                </a:tc>
                <a:tc>
                  <a:txBody>
                    <a:bodyPr/>
                    <a:lstStyle/>
                    <a:p>
                      <a:pPr algn="l" fontAlgn="ctr"/>
                      <a:r>
                        <a:rPr lang="en-US" sz="1600" b="0" i="0" u="none" strike="noStrike">
                          <a:solidFill>
                            <a:srgbClr val="000000"/>
                          </a:solidFill>
                          <a:effectLst/>
                          <a:latin typeface="Calibri" panose="020F0502020204030204" pitchFamily="34" charset="0"/>
                        </a:rPr>
                        <a:t>Informatics Staff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3452974"/>
                  </a:ext>
                </a:extLst>
              </a:tr>
              <a:tr h="545459">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Web Developer/Computer Programmer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14044525"/>
                  </a:ext>
                </a:extLst>
              </a:tr>
              <a:tr h="283220">
                <a:tc vMerge="1">
                  <a:txBody>
                    <a:bodyPr/>
                    <a:lstStyle/>
                    <a:p>
                      <a:endParaRPr lang="en-US"/>
                    </a:p>
                  </a:txBody>
                  <a:tcPr/>
                </a:tc>
                <a:tc>
                  <a:txBody>
                    <a:bodyPr/>
                    <a:lstStyle/>
                    <a:p>
                      <a:pPr algn="l" fontAlgn="ctr"/>
                      <a:r>
                        <a:rPr lang="en-US" sz="1600" b="0" i="0" u="none" strike="noStrike">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56605372"/>
                  </a:ext>
                </a:extLst>
              </a:tr>
              <a:tr h="996513">
                <a:tc rowSpan="3">
                  <a:txBody>
                    <a:bodyPr/>
                    <a:lstStyle/>
                    <a:p>
                      <a:pPr algn="ctr" fontAlgn="ctr"/>
                      <a:r>
                        <a:rPr lang="en-US" sz="1800" b="1" i="0" u="none" strike="noStrike" dirty="0">
                          <a:solidFill>
                            <a:srgbClr val="000000"/>
                          </a:solidFill>
                          <a:effectLst/>
                          <a:latin typeface="Calibri" panose="020F0502020204030204" pitchFamily="34" charset="0"/>
                        </a:rPr>
                        <a:t>Public Information, Communications, and Policy Staff:</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Calibri" panose="020F0502020204030204" pitchFamily="34" charset="0"/>
                        </a:rPr>
                        <a:t>Public Health Information Staff, Communications Staff, Web Content Writer/Content Developer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03797089"/>
                  </a:ext>
                </a:extLst>
              </a:tr>
              <a:tr h="671335">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Policy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15297427"/>
                  </a:ext>
                </a:extLst>
              </a:tr>
              <a:tr h="534971">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812006711"/>
                  </a:ext>
                </a:extLst>
              </a:tr>
            </a:tbl>
          </a:graphicData>
        </a:graphic>
      </p:graphicFrame>
      <p:graphicFrame>
        <p:nvGraphicFramePr>
          <p:cNvPr id="5" name="Table 4">
            <a:extLst>
              <a:ext uri="{FF2B5EF4-FFF2-40B4-BE49-F238E27FC236}">
                <a16:creationId xmlns:a16="http://schemas.microsoft.com/office/drawing/2014/main" id="{245A0FC7-9681-DAED-E914-452E915529D2}"/>
              </a:ext>
            </a:extLst>
          </p:cNvPr>
          <p:cNvGraphicFramePr>
            <a:graphicFrameLocks noGrp="1"/>
          </p:cNvGraphicFramePr>
          <p:nvPr>
            <p:extLst>
              <p:ext uri="{D42A27DB-BD31-4B8C-83A1-F6EECF244321}">
                <p14:modId xmlns:p14="http://schemas.microsoft.com/office/powerpoint/2010/main" val="2891958415"/>
              </p:ext>
            </p:extLst>
          </p:nvPr>
        </p:nvGraphicFramePr>
        <p:xfrm>
          <a:off x="618930" y="1577340"/>
          <a:ext cx="10963469" cy="403860"/>
        </p:xfrm>
        <a:graphic>
          <a:graphicData uri="http://schemas.openxmlformats.org/drawingml/2006/table">
            <a:tbl>
              <a:tblPr/>
              <a:tblGrid>
                <a:gridCol w="5477070">
                  <a:extLst>
                    <a:ext uri="{9D8B030D-6E8A-4147-A177-3AD203B41FA5}">
                      <a16:colId xmlns:a16="http://schemas.microsoft.com/office/drawing/2014/main" val="2949960910"/>
                    </a:ext>
                  </a:extLst>
                </a:gridCol>
                <a:gridCol w="5486399">
                  <a:extLst>
                    <a:ext uri="{9D8B030D-6E8A-4147-A177-3AD203B41FA5}">
                      <a16:colId xmlns:a16="http://schemas.microsoft.com/office/drawing/2014/main" val="2579559799"/>
                    </a:ext>
                  </a:extLst>
                </a:gridCol>
              </a:tblGrid>
              <a:tr h="403860">
                <a:tc>
                  <a:txBody>
                    <a:bodyPr/>
                    <a:lstStyle/>
                    <a:p>
                      <a:pPr algn="ctr" fontAlgn="ctr"/>
                      <a:r>
                        <a:rPr lang="en-US" sz="1600" b="1" i="0" u="none" strike="noStrike" dirty="0">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2922889817"/>
                  </a:ext>
                </a:extLst>
              </a:tr>
            </a:tbl>
          </a:graphicData>
        </a:graphic>
      </p:graphicFrame>
    </p:spTree>
    <p:extLst>
      <p:ext uri="{BB962C8B-B14F-4D97-AF65-F5344CB8AC3E}">
        <p14:creationId xmlns:p14="http://schemas.microsoft.com/office/powerpoint/2010/main" val="337488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E20A-7874-334D-993C-17BD990FB249}"/>
              </a:ext>
            </a:extLst>
          </p:cNvPr>
          <p:cNvSpPr>
            <a:spLocks noGrp="1"/>
          </p:cNvSpPr>
          <p:nvPr>
            <p:ph type="title"/>
          </p:nvPr>
        </p:nvSpPr>
        <p:spPr>
          <a:xfrm>
            <a:off x="609600" y="274320"/>
            <a:ext cx="10972800" cy="492443"/>
          </a:xfrm>
        </p:spPr>
        <p:txBody>
          <a:bodyPr/>
          <a:lstStyle/>
          <a:p>
            <a:r>
              <a:rPr kumimoji="0" lang="en-US" sz="3200" b="0" i="1" u="none" strike="noStrike" kern="0" cap="none" spc="0" normalizeH="0" baseline="0" noProof="0" dirty="0">
                <a:ln>
                  <a:noFill/>
                </a:ln>
                <a:solidFill>
                  <a:srgbClr val="1F497D">
                    <a:lumMod val="50000"/>
                  </a:srgbClr>
                </a:solidFill>
                <a:effectLst/>
                <a:uLnTx/>
                <a:uFillTx/>
                <a:latin typeface="Calibri"/>
                <a:ea typeface="+mj-ea"/>
                <a:cs typeface="+mj-cs"/>
              </a:rPr>
              <a:t>Accessing the PHIG Evaluation Monitoring Assessment </a:t>
            </a:r>
            <a:endParaRPr lang="en-US" dirty="0"/>
          </a:p>
        </p:txBody>
      </p:sp>
      <p:sp>
        <p:nvSpPr>
          <p:cNvPr id="3" name="Text Placeholder 2">
            <a:extLst>
              <a:ext uri="{FF2B5EF4-FFF2-40B4-BE49-F238E27FC236}">
                <a16:creationId xmlns:a16="http://schemas.microsoft.com/office/drawing/2014/main" id="{540D0142-68B0-5B61-C018-CF1E38E9B73B}"/>
              </a:ext>
            </a:extLst>
          </p:cNvPr>
          <p:cNvSpPr>
            <a:spLocks noGrp="1"/>
          </p:cNvSpPr>
          <p:nvPr>
            <p:ph type="body" idx="1"/>
          </p:nvPr>
        </p:nvSpPr>
        <p:spPr>
          <a:xfrm>
            <a:off x="609600" y="1577340"/>
            <a:ext cx="10972800" cy="5532027"/>
          </a:xfrm>
        </p:spPr>
        <p:txBody>
          <a:bodyPr/>
          <a:lstStyle/>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link to the assessment </a:t>
            </a:r>
            <a:r>
              <a:rPr lang="en-US" sz="2400" kern="100" dirty="0">
                <a:latin typeface="Calibri" panose="020F0502020204030204" pitchFamily="34" charset="0"/>
                <a:ea typeface="Calibri" panose="020F0502020204030204" pitchFamily="34" charset="0"/>
                <a:cs typeface="Times New Roman" panose="02020603050405020304" pitchFamily="18" charset="0"/>
              </a:rPr>
              <a:t>was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sent out to Missouri LPHA Administrators &amp; Directors on 3/18/24.  Here is the link: </a:t>
            </a:r>
            <a:r>
              <a:rPr lang="en-US" sz="2400" u="sng" dirty="0">
                <a:solidFill>
                  <a:srgbClr val="0563C1"/>
                </a:solidFill>
                <a:effectLst/>
                <a:latin typeface="Aptos" panose="020B0004020202020204" pitchFamily="34" charset="0"/>
                <a:ea typeface="Calibri" panose="020F0502020204030204" pitchFamily="34" charset="0"/>
                <a:cs typeface="Calibri" panose="020F0502020204030204" pitchFamily="34" charset="0"/>
                <a:hlinkClick r:id="rId2"/>
              </a:rPr>
              <a:t>https://redcap.link/Missouri_PHIG_Evaluation_Monitoring_Assessment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Another option for access is to go to the Missouri LPHA Resources webpage and click on the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Public Health Infrastructure Grant (PHIG)/Contract Information</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dropdown subheading. </a:t>
            </a:r>
            <a:r>
              <a:rPr lang="en-US" sz="2400" kern="100" dirty="0">
                <a:latin typeface="Calibri" panose="020F0502020204030204" pitchFamily="34" charset="0"/>
                <a:ea typeface="Calibri" panose="020F0502020204030204" pitchFamily="34" charset="0"/>
                <a:cs typeface="Times New Roman" panose="02020603050405020304" pitchFamily="18" charset="0"/>
              </a:rPr>
              <a:t>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his </a:t>
            </a:r>
            <a:r>
              <a:rPr lang="en-US" sz="2400" kern="100" dirty="0">
                <a:latin typeface="Calibri" panose="020F0502020204030204" pitchFamily="34" charset="0"/>
                <a:ea typeface="Calibri" panose="020F0502020204030204" pitchFamily="34" charset="0"/>
                <a:cs typeface="Times New Roman" panose="02020603050405020304" pitchFamily="18" charset="0"/>
              </a:rPr>
              <a:t>guide, the link to the assessment, and other items designed to help in completing the assessment are</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located here.  The link to the LPHA Resources webpage is here:  </a:t>
            </a:r>
          </a:p>
          <a:p>
            <a:pPr marL="344488" marR="0" indent="-344488">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a:effectLst/>
                <a:latin typeface="Calibri" panose="020F0502020204030204" pitchFamily="34" charset="0"/>
                <a:ea typeface="Calibri" panose="020F0502020204030204" pitchFamily="34" charset="0"/>
                <a:cs typeface="Times New Roman" panose="02020603050405020304" pitchFamily="18" charset="0"/>
                <a:hlinkClick r:id="rId3"/>
              </a:rPr>
              <a:t>https://health.mo.gov/living/healthcondiseases/communicable/novel-coronavirus-lpha/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5857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B0E6C-E748-18D8-5FD4-8BC061BF3AC0}"/>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F639773B-9609-ABC1-52B5-4E5A905E5071}"/>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135329C8-37D1-7AA5-389A-F16C913FA791}"/>
              </a:ext>
            </a:extLst>
          </p:cNvPr>
          <p:cNvGraphicFramePr>
            <a:graphicFrameLocks noGrp="1"/>
          </p:cNvGraphicFramePr>
          <p:nvPr>
            <p:extLst>
              <p:ext uri="{D42A27DB-BD31-4B8C-83A1-F6EECF244321}">
                <p14:modId xmlns:p14="http://schemas.microsoft.com/office/powerpoint/2010/main" val="2894099592"/>
              </p:ext>
            </p:extLst>
          </p:nvPr>
        </p:nvGraphicFramePr>
        <p:xfrm>
          <a:off x="609600" y="2057400"/>
          <a:ext cx="10972800" cy="4046222"/>
        </p:xfrm>
        <a:graphic>
          <a:graphicData uri="http://schemas.openxmlformats.org/drawingml/2006/table">
            <a:tbl>
              <a:tblPr/>
              <a:tblGrid>
                <a:gridCol w="5486400">
                  <a:extLst>
                    <a:ext uri="{9D8B030D-6E8A-4147-A177-3AD203B41FA5}">
                      <a16:colId xmlns:a16="http://schemas.microsoft.com/office/drawing/2014/main" val="4135401650"/>
                    </a:ext>
                  </a:extLst>
                </a:gridCol>
                <a:gridCol w="5486400">
                  <a:extLst>
                    <a:ext uri="{9D8B030D-6E8A-4147-A177-3AD203B41FA5}">
                      <a16:colId xmlns:a16="http://schemas.microsoft.com/office/drawing/2014/main" val="2468524441"/>
                    </a:ext>
                  </a:extLst>
                </a:gridCol>
              </a:tblGrid>
              <a:tr h="311998">
                <a:tc rowSpan="4">
                  <a:txBody>
                    <a:bodyPr/>
                    <a:lstStyle/>
                    <a:p>
                      <a:pPr algn="ctr" fontAlgn="ctr"/>
                      <a:r>
                        <a:rPr lang="en-US" sz="1800" b="1" i="0" u="none" strike="noStrike" dirty="0">
                          <a:solidFill>
                            <a:srgbClr val="000000"/>
                          </a:solidFill>
                          <a:effectLst/>
                          <a:latin typeface="Calibri" panose="020F0502020204030204" pitchFamily="34" charset="0"/>
                        </a:rPr>
                        <a:t>Laboratory Workers: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600" b="0" i="0" u="none" strike="noStrike" dirty="0">
                          <a:solidFill>
                            <a:srgbClr val="000000"/>
                          </a:solidFill>
                          <a:effectLst/>
                          <a:latin typeface="Calibri" panose="020F0502020204030204" pitchFamily="34" charset="0"/>
                        </a:rPr>
                        <a:t>Laboratory Technician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82982353"/>
                  </a:ext>
                </a:extLst>
              </a:tr>
              <a:tr h="545996">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Laboratory Scientist/Medical Technologist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500696361"/>
                  </a:ext>
                </a:extLst>
              </a:tr>
              <a:tr h="341247">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Laboratory Aide or Assistant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765181373"/>
                  </a:ext>
                </a:extLst>
              </a:tr>
              <a:tr h="370498">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936491342"/>
                  </a:ext>
                </a:extLst>
              </a:tr>
              <a:tr h="770244">
                <a:tc rowSpan="5">
                  <a:txBody>
                    <a:bodyPr/>
                    <a:lstStyle/>
                    <a:p>
                      <a:pPr algn="ctr" fontAlgn="ctr"/>
                      <a:r>
                        <a:rPr lang="en-US" sz="1800" b="1" i="0" u="none" strike="noStrike" dirty="0">
                          <a:solidFill>
                            <a:srgbClr val="000000"/>
                          </a:solidFill>
                          <a:effectLst/>
                          <a:latin typeface="Calibri" panose="020F0502020204030204" pitchFamily="34" charset="0"/>
                        </a:rPr>
                        <a:t>Epidemiologists, Statisticians, Data Scientists, Other Data Analysts: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Calibri" panose="020F0502020204030204" pitchFamily="34" charset="0"/>
                        </a:rPr>
                        <a:t>Epidemiologist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371750"/>
                  </a:ext>
                </a:extLst>
              </a:tr>
              <a:tr h="497246">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Statistician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87572167"/>
                  </a:ext>
                </a:extLst>
              </a:tr>
              <a:tr h="389997">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Economist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05566943"/>
                  </a:ext>
                </a:extLst>
              </a:tr>
              <a:tr h="409498">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Data or Research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22016193"/>
                  </a:ext>
                </a:extLst>
              </a:tr>
              <a:tr h="409498">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62899839"/>
                  </a:ext>
                </a:extLst>
              </a:tr>
            </a:tbl>
          </a:graphicData>
        </a:graphic>
      </p:graphicFrame>
      <p:graphicFrame>
        <p:nvGraphicFramePr>
          <p:cNvPr id="5" name="Table 4">
            <a:extLst>
              <a:ext uri="{FF2B5EF4-FFF2-40B4-BE49-F238E27FC236}">
                <a16:creationId xmlns:a16="http://schemas.microsoft.com/office/drawing/2014/main" id="{324FED14-C487-32B2-5F1D-CCCA16B55511}"/>
              </a:ext>
            </a:extLst>
          </p:cNvPr>
          <p:cNvGraphicFramePr>
            <a:graphicFrameLocks noGrp="1"/>
          </p:cNvGraphicFramePr>
          <p:nvPr>
            <p:extLst>
              <p:ext uri="{D42A27DB-BD31-4B8C-83A1-F6EECF244321}">
                <p14:modId xmlns:p14="http://schemas.microsoft.com/office/powerpoint/2010/main" val="2708410969"/>
              </p:ext>
            </p:extLst>
          </p:nvPr>
        </p:nvGraphicFramePr>
        <p:xfrm>
          <a:off x="609600" y="1577338"/>
          <a:ext cx="10972800" cy="480062"/>
        </p:xfrm>
        <a:graphic>
          <a:graphicData uri="http://schemas.openxmlformats.org/drawingml/2006/table">
            <a:tbl>
              <a:tblPr/>
              <a:tblGrid>
                <a:gridCol w="5486400">
                  <a:extLst>
                    <a:ext uri="{9D8B030D-6E8A-4147-A177-3AD203B41FA5}">
                      <a16:colId xmlns:a16="http://schemas.microsoft.com/office/drawing/2014/main" val="3537589076"/>
                    </a:ext>
                  </a:extLst>
                </a:gridCol>
                <a:gridCol w="5486400">
                  <a:extLst>
                    <a:ext uri="{9D8B030D-6E8A-4147-A177-3AD203B41FA5}">
                      <a16:colId xmlns:a16="http://schemas.microsoft.com/office/drawing/2014/main" val="2936723761"/>
                    </a:ext>
                  </a:extLst>
                </a:gridCol>
              </a:tblGrid>
              <a:tr h="480062">
                <a:tc>
                  <a:txBody>
                    <a:bodyPr/>
                    <a:lstStyle/>
                    <a:p>
                      <a:pPr algn="ctr" fontAlgn="ctr"/>
                      <a:r>
                        <a:rPr lang="en-US" sz="1600" b="1" i="0" u="none" strike="noStrike" dirty="0">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3804295405"/>
                  </a:ext>
                </a:extLst>
              </a:tr>
            </a:tbl>
          </a:graphicData>
        </a:graphic>
      </p:graphicFrame>
    </p:spTree>
    <p:extLst>
      <p:ext uri="{BB962C8B-B14F-4D97-AF65-F5344CB8AC3E}">
        <p14:creationId xmlns:p14="http://schemas.microsoft.com/office/powerpoint/2010/main" val="27401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8809-F8E4-9D81-EBD7-A8A7FFD4E85B}"/>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graphicFrame>
        <p:nvGraphicFramePr>
          <p:cNvPr id="5" name="Table 4">
            <a:extLst>
              <a:ext uri="{FF2B5EF4-FFF2-40B4-BE49-F238E27FC236}">
                <a16:creationId xmlns:a16="http://schemas.microsoft.com/office/drawing/2014/main" id="{880BEA41-0426-2973-007E-CBA4C9B8E7BA}"/>
              </a:ext>
            </a:extLst>
          </p:cNvPr>
          <p:cNvGraphicFramePr>
            <a:graphicFrameLocks noGrp="1"/>
          </p:cNvGraphicFramePr>
          <p:nvPr>
            <p:extLst>
              <p:ext uri="{D42A27DB-BD31-4B8C-83A1-F6EECF244321}">
                <p14:modId xmlns:p14="http://schemas.microsoft.com/office/powerpoint/2010/main" val="1604260433"/>
              </p:ext>
            </p:extLst>
          </p:nvPr>
        </p:nvGraphicFramePr>
        <p:xfrm>
          <a:off x="609600" y="1905000"/>
          <a:ext cx="10972800" cy="4198618"/>
        </p:xfrm>
        <a:graphic>
          <a:graphicData uri="http://schemas.openxmlformats.org/drawingml/2006/table">
            <a:tbl>
              <a:tblPr/>
              <a:tblGrid>
                <a:gridCol w="5486400">
                  <a:extLst>
                    <a:ext uri="{9D8B030D-6E8A-4147-A177-3AD203B41FA5}">
                      <a16:colId xmlns:a16="http://schemas.microsoft.com/office/drawing/2014/main" val="1045887533"/>
                    </a:ext>
                  </a:extLst>
                </a:gridCol>
                <a:gridCol w="5486400">
                  <a:extLst>
                    <a:ext uri="{9D8B030D-6E8A-4147-A177-3AD203B41FA5}">
                      <a16:colId xmlns:a16="http://schemas.microsoft.com/office/drawing/2014/main" val="2864359476"/>
                    </a:ext>
                  </a:extLst>
                </a:gridCol>
              </a:tblGrid>
              <a:tr h="480234">
                <a:tc rowSpan="6">
                  <a:txBody>
                    <a:bodyPr/>
                    <a:lstStyle/>
                    <a:p>
                      <a:pPr algn="ctr" fontAlgn="ctr"/>
                      <a:r>
                        <a:rPr lang="en-US" sz="2000" b="1" i="0" u="none" strike="noStrike" dirty="0">
                          <a:solidFill>
                            <a:srgbClr val="000000"/>
                          </a:solidFill>
                          <a:effectLst/>
                          <a:latin typeface="Calibri" panose="020F0502020204030204" pitchFamily="34" charset="0"/>
                        </a:rPr>
                        <a:t>Behavioral Health and Social Services Staff:</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600" b="0" i="0" u="none" strike="noStrike" dirty="0">
                          <a:solidFill>
                            <a:srgbClr val="000000"/>
                          </a:solidFill>
                          <a:effectLst/>
                          <a:latin typeface="Calibri" panose="020F0502020204030204" pitchFamily="34" charset="0"/>
                        </a:rPr>
                        <a:t>Behavioral Health Professional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16610125"/>
                  </a:ext>
                </a:extLst>
              </a:tr>
              <a:tr h="356745">
                <a:tc vMerge="1">
                  <a:txBody>
                    <a:bodyPr/>
                    <a:lstStyle/>
                    <a:p>
                      <a:endParaRPr lang="en-US"/>
                    </a:p>
                  </a:txBody>
                  <a:tcPr/>
                </a:tc>
                <a:tc>
                  <a:txBody>
                    <a:bodyPr/>
                    <a:lstStyle/>
                    <a:p>
                      <a:pPr algn="l" fontAlgn="t"/>
                      <a:r>
                        <a:rPr lang="en-US" sz="1600" b="0" i="0" u="none" strike="noStrike">
                          <a:solidFill>
                            <a:srgbClr val="000000"/>
                          </a:solidFill>
                          <a:effectLst/>
                          <a:latin typeface="Calibri" panose="020F0502020204030204" pitchFamily="34" charset="0"/>
                        </a:rPr>
                        <a:t>Contract Tracer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535902019"/>
                  </a:ext>
                </a:extLst>
              </a:tr>
              <a:tr h="356745">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Counselor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53328632"/>
                  </a:ext>
                </a:extLst>
              </a:tr>
              <a:tr h="356745">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Health Navigator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70967669"/>
                  </a:ext>
                </a:extLst>
              </a:tr>
              <a:tr h="713491">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Social Worker/Social Services Professional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57324776"/>
                  </a:ext>
                </a:extLst>
              </a:tr>
              <a:tr h="370467">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2724319"/>
                  </a:ext>
                </a:extLst>
              </a:tr>
              <a:tr h="658607">
                <a:tc rowSpan="3">
                  <a:txBody>
                    <a:bodyPr/>
                    <a:lstStyle/>
                    <a:p>
                      <a:pPr algn="ctr" fontAlgn="ctr"/>
                      <a:r>
                        <a:rPr lang="en-US" sz="2000" b="1" i="0" u="none" strike="noStrike" dirty="0">
                          <a:solidFill>
                            <a:srgbClr val="000000"/>
                          </a:solidFill>
                          <a:effectLst/>
                          <a:latin typeface="Calibri" panose="020F0502020204030204" pitchFamily="34" charset="0"/>
                        </a:rPr>
                        <a:t>Community Health Workers and Health Educators: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ctr"/>
                      <a:r>
                        <a:rPr lang="en-US" sz="1600" b="0" i="0" u="none" strike="noStrike" dirty="0">
                          <a:solidFill>
                            <a:srgbClr val="000000"/>
                          </a:solidFill>
                          <a:effectLst/>
                          <a:latin typeface="Calibri" panose="020F0502020204030204" pitchFamily="34" charset="0"/>
                        </a:rPr>
                        <a:t>Health Educator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9397525"/>
                  </a:ext>
                </a:extLst>
              </a:tr>
              <a:tr h="356745">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Community Health Worker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58380642"/>
                  </a:ext>
                </a:extLst>
              </a:tr>
              <a:tr h="548839">
                <a:tc vMerge="1">
                  <a:txBody>
                    <a:bodyPr/>
                    <a:lstStyle/>
                    <a:p>
                      <a:endParaRPr lang="en-US"/>
                    </a:p>
                  </a:txBody>
                  <a:tcPr/>
                </a:tc>
                <a:tc>
                  <a:txBody>
                    <a:bodyPr/>
                    <a:lstStyle/>
                    <a:p>
                      <a:pPr algn="l" fontAlgn="ctr"/>
                      <a:r>
                        <a:rPr lang="en-US" sz="1600" b="0" i="0" u="none" strike="noStrike" dirty="0">
                          <a:solidFill>
                            <a:srgbClr val="000000"/>
                          </a:solidFill>
                          <a:effectLst/>
                          <a:latin typeface="Calibri" panose="020F0502020204030204" pitchFamily="34" charset="0"/>
                        </a:rPr>
                        <a:t>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0169031"/>
                  </a:ext>
                </a:extLst>
              </a:tr>
            </a:tbl>
          </a:graphicData>
        </a:graphic>
      </p:graphicFrame>
      <p:sp>
        <p:nvSpPr>
          <p:cNvPr id="7" name="Text Placeholder 6">
            <a:extLst>
              <a:ext uri="{FF2B5EF4-FFF2-40B4-BE49-F238E27FC236}">
                <a16:creationId xmlns:a16="http://schemas.microsoft.com/office/drawing/2014/main" id="{048F956C-6714-BADD-8054-5058A6A882EC}"/>
              </a:ext>
            </a:extLst>
          </p:cNvPr>
          <p:cNvSpPr>
            <a:spLocks noGrp="1"/>
          </p:cNvSpPr>
          <p:nvPr>
            <p:ph type="body" idx="1"/>
          </p:nvPr>
        </p:nvSpPr>
        <p:spPr/>
        <p:txBody>
          <a:bodyPr/>
          <a:lstStyle/>
          <a:p>
            <a:endParaRPr lang="en-US" dirty="0"/>
          </a:p>
        </p:txBody>
      </p:sp>
      <p:graphicFrame>
        <p:nvGraphicFramePr>
          <p:cNvPr id="8" name="Table 7">
            <a:extLst>
              <a:ext uri="{FF2B5EF4-FFF2-40B4-BE49-F238E27FC236}">
                <a16:creationId xmlns:a16="http://schemas.microsoft.com/office/drawing/2014/main" id="{40AA0630-6327-45AC-B01A-D16A751CA9D5}"/>
              </a:ext>
            </a:extLst>
          </p:cNvPr>
          <p:cNvGraphicFramePr>
            <a:graphicFrameLocks noGrp="1"/>
          </p:cNvGraphicFramePr>
          <p:nvPr>
            <p:extLst>
              <p:ext uri="{D42A27DB-BD31-4B8C-83A1-F6EECF244321}">
                <p14:modId xmlns:p14="http://schemas.microsoft.com/office/powerpoint/2010/main" val="170419647"/>
              </p:ext>
            </p:extLst>
          </p:nvPr>
        </p:nvGraphicFramePr>
        <p:xfrm>
          <a:off x="609600" y="1616995"/>
          <a:ext cx="10972800" cy="251460"/>
        </p:xfrm>
        <a:graphic>
          <a:graphicData uri="http://schemas.openxmlformats.org/drawingml/2006/table">
            <a:tbl>
              <a:tblPr/>
              <a:tblGrid>
                <a:gridCol w="5486400">
                  <a:extLst>
                    <a:ext uri="{9D8B030D-6E8A-4147-A177-3AD203B41FA5}">
                      <a16:colId xmlns:a16="http://schemas.microsoft.com/office/drawing/2014/main" val="1847381211"/>
                    </a:ext>
                  </a:extLst>
                </a:gridCol>
                <a:gridCol w="5486400">
                  <a:extLst>
                    <a:ext uri="{9D8B030D-6E8A-4147-A177-3AD203B41FA5}">
                      <a16:colId xmlns:a16="http://schemas.microsoft.com/office/drawing/2014/main" val="1269087195"/>
                    </a:ext>
                  </a:extLst>
                </a:gridCol>
              </a:tblGrid>
              <a:tr h="0">
                <a:tc>
                  <a:txBody>
                    <a:bodyPr/>
                    <a:lstStyle/>
                    <a:p>
                      <a:pPr algn="ctr" fontAlgn="ctr"/>
                      <a:r>
                        <a:rPr lang="en-US" sz="1600" b="1" i="0" u="none" strike="noStrike">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2637674808"/>
                  </a:ext>
                </a:extLst>
              </a:tr>
            </a:tbl>
          </a:graphicData>
        </a:graphic>
      </p:graphicFrame>
    </p:spTree>
    <p:extLst>
      <p:ext uri="{BB962C8B-B14F-4D97-AF65-F5344CB8AC3E}">
        <p14:creationId xmlns:p14="http://schemas.microsoft.com/office/powerpoint/2010/main" val="4073151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4A8CF-125D-8DF6-B16F-C7F4A1370382}"/>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A9B68624-993B-263C-6EB1-F79D17756987}"/>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321D0C5B-1F2F-FAF0-365F-8C835EAB1546}"/>
              </a:ext>
            </a:extLst>
          </p:cNvPr>
          <p:cNvGraphicFramePr>
            <a:graphicFrameLocks noGrp="1"/>
          </p:cNvGraphicFramePr>
          <p:nvPr>
            <p:extLst>
              <p:ext uri="{D42A27DB-BD31-4B8C-83A1-F6EECF244321}">
                <p14:modId xmlns:p14="http://schemas.microsoft.com/office/powerpoint/2010/main" val="3936392043"/>
              </p:ext>
            </p:extLst>
          </p:nvPr>
        </p:nvGraphicFramePr>
        <p:xfrm>
          <a:off x="617376" y="1371600"/>
          <a:ext cx="10965024" cy="5074470"/>
        </p:xfrm>
        <a:graphic>
          <a:graphicData uri="http://schemas.openxmlformats.org/drawingml/2006/table">
            <a:tbl>
              <a:tblPr/>
              <a:tblGrid>
                <a:gridCol w="5482512">
                  <a:extLst>
                    <a:ext uri="{9D8B030D-6E8A-4147-A177-3AD203B41FA5}">
                      <a16:colId xmlns:a16="http://schemas.microsoft.com/office/drawing/2014/main" val="849124793"/>
                    </a:ext>
                  </a:extLst>
                </a:gridCol>
                <a:gridCol w="5482512">
                  <a:extLst>
                    <a:ext uri="{9D8B030D-6E8A-4147-A177-3AD203B41FA5}">
                      <a16:colId xmlns:a16="http://schemas.microsoft.com/office/drawing/2014/main" val="1828903911"/>
                    </a:ext>
                  </a:extLst>
                </a:gridCol>
              </a:tblGrid>
              <a:tr h="541450">
                <a:tc rowSpan="13">
                  <a:txBody>
                    <a:bodyPr/>
                    <a:lstStyle/>
                    <a:p>
                      <a:pPr algn="ctr" fontAlgn="ctr"/>
                      <a:r>
                        <a:rPr lang="en-US" sz="2000" b="1" i="0" u="none" strike="noStrike" dirty="0">
                          <a:solidFill>
                            <a:srgbClr val="000000"/>
                          </a:solidFill>
                          <a:effectLst/>
                          <a:latin typeface="Calibri" panose="020F0502020204030204" pitchFamily="34" charset="0"/>
                        </a:rPr>
                        <a:t>Public Health Physician, Nurse and Other Clinicians or Healthcare Providers:</a:t>
                      </a:r>
                    </a:p>
                  </a:txBody>
                  <a:tcPr marL="6942" marR="6942" marT="69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l" fontAlgn="t"/>
                      <a:r>
                        <a:rPr lang="en-US" sz="1600" b="0" i="0" u="none" strike="noStrike" dirty="0">
                          <a:solidFill>
                            <a:srgbClr val="000000"/>
                          </a:solidFill>
                          <a:effectLst/>
                          <a:latin typeface="Calibri" panose="020F0502020204030204" pitchFamily="34" charset="0"/>
                        </a:rPr>
                        <a:t>Physician Assistant, Public Health/Preventive Medicine Physician</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11006203"/>
                  </a:ext>
                </a:extLst>
              </a:tr>
              <a:tr h="541450">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Registered Nurse-Public Health or Community Health Nurse, Unspecified</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853920540"/>
                  </a:ext>
                </a:extLst>
              </a:tr>
              <a:tr h="360966">
                <a:tc vMerge="1">
                  <a:txBody>
                    <a:bodyPr/>
                    <a:lstStyle/>
                    <a:p>
                      <a:endParaRPr lang="en-US"/>
                    </a:p>
                  </a:txBody>
                  <a:tcPr/>
                </a:tc>
                <a:tc>
                  <a:txBody>
                    <a:bodyPr/>
                    <a:lstStyle/>
                    <a:p>
                      <a:pPr algn="l" fontAlgn="t"/>
                      <a:r>
                        <a:rPr lang="en-US" sz="1600" b="0" i="0" u="none" strike="noStrike">
                          <a:solidFill>
                            <a:srgbClr val="000000"/>
                          </a:solidFill>
                          <a:effectLst/>
                          <a:latin typeface="Calibri" panose="020F0502020204030204" pitchFamily="34" charset="0"/>
                        </a:rPr>
                        <a:t>Licensed Practical or Vocational Nurse</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009160251"/>
                  </a:ext>
                </a:extLst>
              </a:tr>
              <a:tr h="18048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 Nurse-Clinical Services</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757375998"/>
                  </a:ext>
                </a:extLst>
              </a:tr>
              <a:tr h="180483">
                <a:tc vMerge="1">
                  <a:txBody>
                    <a:bodyPr/>
                    <a:lstStyle/>
                    <a:p>
                      <a:endParaRPr lang="en-US"/>
                    </a:p>
                  </a:txBody>
                  <a:tcPr/>
                </a:tc>
                <a:tc>
                  <a:txBody>
                    <a:bodyPr/>
                    <a:lstStyle/>
                    <a:p>
                      <a:pPr algn="l" fontAlgn="t"/>
                      <a:r>
                        <a:rPr lang="en-US" sz="1600" b="0" i="0" u="none" strike="noStrike">
                          <a:solidFill>
                            <a:srgbClr val="000000"/>
                          </a:solidFill>
                          <a:effectLst/>
                          <a:latin typeface="Calibri" panose="020F0502020204030204" pitchFamily="34" charset="0"/>
                        </a:rPr>
                        <a:t>Nursing and Home Health Aide</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106384284"/>
                  </a:ext>
                </a:extLst>
              </a:tr>
              <a:tr h="18048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Nutritionist or Dietitian</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447091303"/>
                  </a:ext>
                </a:extLst>
              </a:tr>
              <a:tr h="18048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Oral Health Professional, Dentist</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339202792"/>
                  </a:ext>
                </a:extLst>
              </a:tr>
              <a:tr h="180483">
                <a:tc vMerge="1">
                  <a:txBody>
                    <a:bodyPr/>
                    <a:lstStyle/>
                    <a:p>
                      <a:endParaRPr lang="en-US"/>
                    </a:p>
                  </a:txBody>
                  <a:tcPr/>
                </a:tc>
                <a:tc>
                  <a:txBody>
                    <a:bodyPr/>
                    <a:lstStyle/>
                    <a:p>
                      <a:pPr algn="l" fontAlgn="t"/>
                      <a:r>
                        <a:rPr lang="en-US" sz="1600" b="0" i="0" u="none" strike="noStrike">
                          <a:solidFill>
                            <a:srgbClr val="000000"/>
                          </a:solidFill>
                          <a:effectLst/>
                          <a:latin typeface="Calibri" panose="020F0502020204030204" pitchFamily="34" charset="0"/>
                        </a:rPr>
                        <a:t>Pharmacist</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76217577"/>
                  </a:ext>
                </a:extLst>
              </a:tr>
              <a:tr h="541450">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Emergency Medical Technician/Paramedic, Emergency Medical Services Worker</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35379938"/>
                  </a:ext>
                </a:extLst>
              </a:tr>
              <a:tr h="360966">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 Health Professional/Clinical Support Staff</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872734391"/>
                  </a:ext>
                </a:extLst>
              </a:tr>
              <a:tr h="360966">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Physical/Occupational/Rehabilitation Therapist</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25589778"/>
                  </a:ext>
                </a:extLst>
              </a:tr>
              <a:tr h="18048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Public Health Veterinarian</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601979379"/>
                  </a:ext>
                </a:extLst>
              </a:tr>
              <a:tr h="187425">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38166912"/>
                  </a:ext>
                </a:extLst>
              </a:tr>
              <a:tr h="360966">
                <a:tc rowSpan="2">
                  <a:txBody>
                    <a:bodyPr/>
                    <a:lstStyle/>
                    <a:p>
                      <a:pPr algn="ctr" fontAlgn="ctr"/>
                      <a:r>
                        <a:rPr lang="en-US" sz="2000" b="1" i="0" u="none" strike="noStrike">
                          <a:solidFill>
                            <a:srgbClr val="000000"/>
                          </a:solidFill>
                          <a:effectLst/>
                          <a:latin typeface="Calibri" panose="020F0502020204030204" pitchFamily="34" charset="0"/>
                        </a:rPr>
                        <a:t>Preparedness Staff:</a:t>
                      </a:r>
                    </a:p>
                  </a:txBody>
                  <a:tcPr marL="6942" marR="6942" marT="694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600" b="0" i="0" u="none" strike="noStrike" dirty="0">
                          <a:solidFill>
                            <a:srgbClr val="000000"/>
                          </a:solidFill>
                          <a:effectLst/>
                          <a:latin typeface="Calibri" panose="020F0502020204030204" pitchFamily="34" charset="0"/>
                        </a:rPr>
                        <a:t>Emergency Preparedness/Management Worker</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1359504"/>
                  </a:ext>
                </a:extLst>
              </a:tr>
              <a:tr h="187425">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a:t>
                      </a:r>
                    </a:p>
                  </a:txBody>
                  <a:tcPr marL="6942" marR="6942" marT="694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01169930"/>
                  </a:ext>
                </a:extLst>
              </a:tr>
            </a:tbl>
          </a:graphicData>
        </a:graphic>
      </p:graphicFrame>
      <p:graphicFrame>
        <p:nvGraphicFramePr>
          <p:cNvPr id="5" name="Table 4">
            <a:extLst>
              <a:ext uri="{FF2B5EF4-FFF2-40B4-BE49-F238E27FC236}">
                <a16:creationId xmlns:a16="http://schemas.microsoft.com/office/drawing/2014/main" id="{8F76DF8D-A0A7-945F-39E1-B6FE61562D41}"/>
              </a:ext>
            </a:extLst>
          </p:cNvPr>
          <p:cNvGraphicFramePr>
            <a:graphicFrameLocks noGrp="1"/>
          </p:cNvGraphicFramePr>
          <p:nvPr>
            <p:extLst>
              <p:ext uri="{D42A27DB-BD31-4B8C-83A1-F6EECF244321}">
                <p14:modId xmlns:p14="http://schemas.microsoft.com/office/powerpoint/2010/main" val="4173576563"/>
              </p:ext>
            </p:extLst>
          </p:nvPr>
        </p:nvGraphicFramePr>
        <p:xfrm>
          <a:off x="617376" y="983430"/>
          <a:ext cx="10965024" cy="388170"/>
        </p:xfrm>
        <a:graphic>
          <a:graphicData uri="http://schemas.openxmlformats.org/drawingml/2006/table">
            <a:tbl>
              <a:tblPr/>
              <a:tblGrid>
                <a:gridCol w="5478624">
                  <a:extLst>
                    <a:ext uri="{9D8B030D-6E8A-4147-A177-3AD203B41FA5}">
                      <a16:colId xmlns:a16="http://schemas.microsoft.com/office/drawing/2014/main" val="2882059691"/>
                    </a:ext>
                  </a:extLst>
                </a:gridCol>
                <a:gridCol w="5486400">
                  <a:extLst>
                    <a:ext uri="{9D8B030D-6E8A-4147-A177-3AD203B41FA5}">
                      <a16:colId xmlns:a16="http://schemas.microsoft.com/office/drawing/2014/main" val="259831551"/>
                    </a:ext>
                  </a:extLst>
                </a:gridCol>
              </a:tblGrid>
              <a:tr h="388170">
                <a:tc>
                  <a:txBody>
                    <a:bodyPr/>
                    <a:lstStyle/>
                    <a:p>
                      <a:pPr algn="ctr" fontAlgn="ctr"/>
                      <a:r>
                        <a:rPr lang="en-US" sz="1600" b="1" i="0" u="none" strike="noStrike">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275579578"/>
                  </a:ext>
                </a:extLst>
              </a:tr>
            </a:tbl>
          </a:graphicData>
        </a:graphic>
      </p:graphicFrame>
    </p:spTree>
    <p:extLst>
      <p:ext uri="{BB962C8B-B14F-4D97-AF65-F5344CB8AC3E}">
        <p14:creationId xmlns:p14="http://schemas.microsoft.com/office/powerpoint/2010/main" val="10921183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E304-D7E3-599C-AA9F-C202FD81270B}"/>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827DF1F8-D93F-B5B8-8888-3618734AD5ED}"/>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33C73706-C68E-3BEB-BC2D-C19AC6F53A7F}"/>
              </a:ext>
            </a:extLst>
          </p:cNvPr>
          <p:cNvGraphicFramePr>
            <a:graphicFrameLocks noGrp="1"/>
          </p:cNvGraphicFramePr>
          <p:nvPr>
            <p:extLst>
              <p:ext uri="{D42A27DB-BD31-4B8C-83A1-F6EECF244321}">
                <p14:modId xmlns:p14="http://schemas.microsoft.com/office/powerpoint/2010/main" val="2361155046"/>
              </p:ext>
            </p:extLst>
          </p:nvPr>
        </p:nvGraphicFramePr>
        <p:xfrm>
          <a:off x="609600" y="1981200"/>
          <a:ext cx="10972800" cy="3331766"/>
        </p:xfrm>
        <a:graphic>
          <a:graphicData uri="http://schemas.openxmlformats.org/drawingml/2006/table">
            <a:tbl>
              <a:tblPr/>
              <a:tblGrid>
                <a:gridCol w="5486400">
                  <a:extLst>
                    <a:ext uri="{9D8B030D-6E8A-4147-A177-3AD203B41FA5}">
                      <a16:colId xmlns:a16="http://schemas.microsoft.com/office/drawing/2014/main" val="1800362575"/>
                    </a:ext>
                  </a:extLst>
                </a:gridCol>
                <a:gridCol w="5486400">
                  <a:extLst>
                    <a:ext uri="{9D8B030D-6E8A-4147-A177-3AD203B41FA5}">
                      <a16:colId xmlns:a16="http://schemas.microsoft.com/office/drawing/2014/main" val="4148949288"/>
                    </a:ext>
                  </a:extLst>
                </a:gridCol>
              </a:tblGrid>
              <a:tr h="838200">
                <a:tc rowSpan="2">
                  <a:txBody>
                    <a:bodyPr/>
                    <a:lstStyle/>
                    <a:p>
                      <a:pPr algn="ctr" fontAlgn="ctr"/>
                      <a:r>
                        <a:rPr lang="en-US" sz="2000" b="1" i="0" u="none" strike="noStrike" dirty="0">
                          <a:solidFill>
                            <a:srgbClr val="000000"/>
                          </a:solidFill>
                          <a:effectLst/>
                          <a:latin typeface="Calibri" panose="020F0502020204030204" pitchFamily="34" charset="0"/>
                        </a:rPr>
                        <a:t>Environmental Health Workers:</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600" b="0" i="0" u="none" strike="noStrike" dirty="0">
                          <a:solidFill>
                            <a:srgbClr val="000000"/>
                          </a:solidFill>
                          <a:effectLst/>
                          <a:latin typeface="Calibri" panose="020F0502020204030204" pitchFamily="34" charset="0"/>
                        </a:rPr>
                        <a:t>Environmental Health Worker, Environmental Health Technician, Environmental Health Scientist, Environmental Engineer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973450400"/>
                  </a:ext>
                </a:extLst>
              </a:tr>
              <a:tr h="386477">
                <a:tc vMerge="1">
                  <a:txBody>
                    <a:bodyPr/>
                    <a:lstStyle/>
                    <a:p>
                      <a:endParaRPr lang="en-US"/>
                    </a:p>
                  </a:txBody>
                  <a:tcPr/>
                </a:tc>
                <a:tc>
                  <a:txBody>
                    <a:bodyPr/>
                    <a:lstStyle/>
                    <a:p>
                      <a:pPr algn="l" fontAlgn="t"/>
                      <a:r>
                        <a:rPr lang="en-US" sz="1600" b="0" i="0" u="none" strike="noStrike">
                          <a:solidFill>
                            <a:srgbClr val="000000"/>
                          </a:solidFill>
                          <a:effectLst/>
                          <a:latin typeface="Calibri" panose="020F050202020403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18732799"/>
                  </a:ext>
                </a:extLst>
              </a:tr>
              <a:tr h="604123">
                <a:tc rowSpan="5">
                  <a:txBody>
                    <a:bodyPr/>
                    <a:lstStyle/>
                    <a:p>
                      <a:pPr algn="ctr" fontAlgn="ctr"/>
                      <a:r>
                        <a:rPr lang="en-US" sz="2000" b="1" i="0" u="none" strike="noStrike">
                          <a:solidFill>
                            <a:srgbClr val="000000"/>
                          </a:solidFill>
                          <a:effectLst/>
                          <a:latin typeface="Calibri" panose="020F0502020204030204" pitchFamily="34" charset="0"/>
                        </a:rPr>
                        <a:t>Animal Control and Compliance/Inspection Staff:</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l" fontAlgn="t"/>
                      <a:r>
                        <a:rPr lang="en-US" sz="1600" b="0" i="0" u="none" strike="noStrike" dirty="0">
                          <a:solidFill>
                            <a:srgbClr val="000000"/>
                          </a:solidFill>
                          <a:effectLst/>
                          <a:latin typeface="Calibri" panose="020F0502020204030204" pitchFamily="34" charset="0"/>
                        </a:rPr>
                        <a:t>Licensure/Regulation/Enforcement Worker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94024270"/>
                  </a:ext>
                </a:extLst>
              </a:tr>
              <a:tr h="37216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Sanitarian or Inspector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55152285"/>
                  </a:ext>
                </a:extLst>
              </a:tr>
              <a:tr h="37216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Animal Control Worker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75471720"/>
                  </a:ext>
                </a:extLst>
              </a:tr>
              <a:tr h="372163">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Medical Examiner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98705971"/>
                  </a:ext>
                </a:extLst>
              </a:tr>
              <a:tr h="386477">
                <a:tc vMerge="1">
                  <a:txBody>
                    <a:bodyPr/>
                    <a:lstStyle/>
                    <a:p>
                      <a:endParaRPr lang="en-US"/>
                    </a:p>
                  </a:txBody>
                  <a:tcPr/>
                </a:tc>
                <a:tc>
                  <a:txBody>
                    <a:bodyPr/>
                    <a:lstStyle/>
                    <a:p>
                      <a:pPr algn="l" fontAlgn="t"/>
                      <a:r>
                        <a:rPr lang="en-US" sz="1600" b="0" i="0" u="none" strike="noStrike" dirty="0">
                          <a:solidFill>
                            <a:srgbClr val="000000"/>
                          </a:solidFill>
                          <a:effectLst/>
                          <a:latin typeface="Calibri" panose="020F0502020204030204" pitchFamily="34" charset="0"/>
                        </a:rPr>
                        <a:t>Other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878880007"/>
                  </a:ext>
                </a:extLst>
              </a:tr>
            </a:tbl>
          </a:graphicData>
        </a:graphic>
      </p:graphicFrame>
      <p:graphicFrame>
        <p:nvGraphicFramePr>
          <p:cNvPr id="5" name="Table 4">
            <a:extLst>
              <a:ext uri="{FF2B5EF4-FFF2-40B4-BE49-F238E27FC236}">
                <a16:creationId xmlns:a16="http://schemas.microsoft.com/office/drawing/2014/main" id="{04C3A6D2-61A2-C672-7EDE-0066555C211F}"/>
              </a:ext>
            </a:extLst>
          </p:cNvPr>
          <p:cNvGraphicFramePr>
            <a:graphicFrameLocks noGrp="1"/>
          </p:cNvGraphicFramePr>
          <p:nvPr>
            <p:extLst>
              <p:ext uri="{D42A27DB-BD31-4B8C-83A1-F6EECF244321}">
                <p14:modId xmlns:p14="http://schemas.microsoft.com/office/powerpoint/2010/main" val="629109907"/>
              </p:ext>
            </p:extLst>
          </p:nvPr>
        </p:nvGraphicFramePr>
        <p:xfrm>
          <a:off x="609600" y="1577340"/>
          <a:ext cx="10972800" cy="396084"/>
        </p:xfrm>
        <a:graphic>
          <a:graphicData uri="http://schemas.openxmlformats.org/drawingml/2006/table">
            <a:tbl>
              <a:tblPr/>
              <a:tblGrid>
                <a:gridCol w="5486400">
                  <a:extLst>
                    <a:ext uri="{9D8B030D-6E8A-4147-A177-3AD203B41FA5}">
                      <a16:colId xmlns:a16="http://schemas.microsoft.com/office/drawing/2014/main" val="1727014486"/>
                    </a:ext>
                  </a:extLst>
                </a:gridCol>
                <a:gridCol w="5486400">
                  <a:extLst>
                    <a:ext uri="{9D8B030D-6E8A-4147-A177-3AD203B41FA5}">
                      <a16:colId xmlns:a16="http://schemas.microsoft.com/office/drawing/2014/main" val="149019137"/>
                    </a:ext>
                  </a:extLst>
                </a:gridCol>
              </a:tblGrid>
              <a:tr h="396084">
                <a:tc>
                  <a:txBody>
                    <a:bodyPr/>
                    <a:lstStyle/>
                    <a:p>
                      <a:pPr algn="ctr" fontAlgn="ctr"/>
                      <a:r>
                        <a:rPr lang="en-US" sz="1600" b="1" i="0" u="none" strike="noStrike">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4177385602"/>
                  </a:ext>
                </a:extLst>
              </a:tr>
            </a:tbl>
          </a:graphicData>
        </a:graphic>
      </p:graphicFrame>
    </p:spTree>
    <p:extLst>
      <p:ext uri="{BB962C8B-B14F-4D97-AF65-F5344CB8AC3E}">
        <p14:creationId xmlns:p14="http://schemas.microsoft.com/office/powerpoint/2010/main" val="1423481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859D0-ECC9-10D1-1F82-29B9DA6CF362}"/>
              </a:ext>
            </a:extLst>
          </p:cNvPr>
          <p:cNvSpPr>
            <a:spLocks noGrp="1"/>
          </p:cNvSpPr>
          <p:nvPr>
            <p:ph type="title"/>
          </p:nvPr>
        </p:nvSpPr>
        <p:spPr>
          <a:xfrm>
            <a:off x="609600" y="274320"/>
            <a:ext cx="10972800" cy="276999"/>
          </a:xfrm>
        </p:spPr>
        <p:txBody>
          <a:bodyPr/>
          <a:lstStyle/>
          <a:p>
            <a:r>
              <a:rPr kumimoji="0" lang="en-US" sz="1800" b="1" i="1" u="none" strike="noStrike" kern="0" cap="none" spc="0" normalizeH="0" baseline="0" noProof="0" dirty="0">
                <a:ln>
                  <a:noFill/>
                </a:ln>
                <a:solidFill>
                  <a:sysClr val="windowText" lastClr="000000"/>
                </a:solidFill>
                <a:effectLst/>
                <a:uLnTx/>
                <a:uFillTx/>
                <a:latin typeface="Calibri"/>
                <a:ea typeface="+mj-ea"/>
                <a:cs typeface="+mj-cs"/>
              </a:rPr>
              <a:t>Appendix A</a:t>
            </a:r>
            <a:endParaRPr lang="en-US" dirty="0"/>
          </a:p>
        </p:txBody>
      </p:sp>
      <p:sp>
        <p:nvSpPr>
          <p:cNvPr id="3" name="Text Placeholder 2">
            <a:extLst>
              <a:ext uri="{FF2B5EF4-FFF2-40B4-BE49-F238E27FC236}">
                <a16:creationId xmlns:a16="http://schemas.microsoft.com/office/drawing/2014/main" id="{1C6F494B-8925-1AC3-E1E2-04EAA2DD666E}"/>
              </a:ext>
            </a:extLst>
          </p:cNvPr>
          <p:cNvSpPr>
            <a:spLocks noGrp="1"/>
          </p:cNvSpPr>
          <p:nvPr>
            <p:ph type="body" idx="1"/>
          </p:nvPr>
        </p:nvSpPr>
        <p:spPr/>
        <p:txBody>
          <a:bodyPr/>
          <a:lstStyle/>
          <a:p>
            <a:endParaRPr lang="en-US" dirty="0"/>
          </a:p>
        </p:txBody>
      </p:sp>
      <p:graphicFrame>
        <p:nvGraphicFramePr>
          <p:cNvPr id="8" name="Table 7">
            <a:extLst>
              <a:ext uri="{FF2B5EF4-FFF2-40B4-BE49-F238E27FC236}">
                <a16:creationId xmlns:a16="http://schemas.microsoft.com/office/drawing/2014/main" id="{E70F657D-3F97-3A25-29B6-2A9F8BCAEEB8}"/>
              </a:ext>
            </a:extLst>
          </p:cNvPr>
          <p:cNvGraphicFramePr>
            <a:graphicFrameLocks noGrp="1"/>
          </p:cNvGraphicFramePr>
          <p:nvPr>
            <p:extLst>
              <p:ext uri="{D42A27DB-BD31-4B8C-83A1-F6EECF244321}">
                <p14:modId xmlns:p14="http://schemas.microsoft.com/office/powerpoint/2010/main" val="4101027625"/>
              </p:ext>
            </p:extLst>
          </p:nvPr>
        </p:nvGraphicFramePr>
        <p:xfrm>
          <a:off x="609600" y="2514600"/>
          <a:ext cx="10972800" cy="2362200"/>
        </p:xfrm>
        <a:graphic>
          <a:graphicData uri="http://schemas.openxmlformats.org/drawingml/2006/table">
            <a:tbl>
              <a:tblPr/>
              <a:tblGrid>
                <a:gridCol w="5486400">
                  <a:extLst>
                    <a:ext uri="{9D8B030D-6E8A-4147-A177-3AD203B41FA5}">
                      <a16:colId xmlns:a16="http://schemas.microsoft.com/office/drawing/2014/main" val="763902185"/>
                    </a:ext>
                  </a:extLst>
                </a:gridCol>
                <a:gridCol w="5486400">
                  <a:extLst>
                    <a:ext uri="{9D8B030D-6E8A-4147-A177-3AD203B41FA5}">
                      <a16:colId xmlns:a16="http://schemas.microsoft.com/office/drawing/2014/main" val="2307514311"/>
                    </a:ext>
                  </a:extLst>
                </a:gridCol>
              </a:tblGrid>
              <a:tr h="590550">
                <a:tc rowSpan="4">
                  <a:txBody>
                    <a:bodyPr/>
                    <a:lstStyle/>
                    <a:p>
                      <a:pPr algn="ctr" fontAlgn="ctr"/>
                      <a:r>
                        <a:rPr lang="en-US" sz="2400" b="1" i="0" u="none" strike="noStrike" dirty="0">
                          <a:solidFill>
                            <a:srgbClr val="000000"/>
                          </a:solidFill>
                          <a:effectLst/>
                          <a:latin typeface="Calibri" panose="020F0502020204030204" pitchFamily="34" charset="0"/>
                        </a:rPr>
                        <a:t>Other:</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l" fontAlgn="t"/>
                      <a:r>
                        <a:rPr lang="en-US" sz="1800" b="0" i="0" u="none" strike="noStrike">
                          <a:solidFill>
                            <a:srgbClr val="000000"/>
                          </a:solidFill>
                          <a:effectLst/>
                          <a:latin typeface="Calibri" panose="020F0502020204030204" pitchFamily="34" charset="0"/>
                        </a:rPr>
                        <a:t>Interns/Student Interns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92391828"/>
                  </a:ext>
                </a:extLst>
              </a:tr>
              <a:tr h="590550">
                <a:tc vMerge="1">
                  <a:txBody>
                    <a:bodyPr/>
                    <a:lstStyle/>
                    <a:p>
                      <a:endParaRPr lang="en-US"/>
                    </a:p>
                  </a:txBody>
                  <a:tcPr/>
                </a:tc>
                <a:tc>
                  <a:txBody>
                    <a:bodyPr/>
                    <a:lstStyle/>
                    <a:p>
                      <a:pPr algn="l" fontAlgn="t"/>
                      <a:r>
                        <a:rPr lang="en-US" sz="1800" b="0" i="0" u="none" strike="noStrike" dirty="0">
                          <a:solidFill>
                            <a:srgbClr val="000000"/>
                          </a:solidFill>
                          <a:effectLst/>
                          <a:latin typeface="Calibri" panose="020F0502020204030204" pitchFamily="34" charset="0"/>
                        </a:rPr>
                        <a:t>Other (Type In)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136631939"/>
                  </a:ext>
                </a:extLst>
              </a:tr>
              <a:tr h="590550">
                <a:tc v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4013274014"/>
                  </a:ext>
                </a:extLst>
              </a:tr>
              <a:tr h="590550">
                <a:tc vMerge="1">
                  <a:txBody>
                    <a:bodyPr/>
                    <a:lstStyle/>
                    <a:p>
                      <a:endParaRPr lang="en-US"/>
                    </a:p>
                  </a:txBody>
                  <a:tcPr/>
                </a:tc>
                <a:tc>
                  <a:txBody>
                    <a:bodyPr/>
                    <a:lstStyle/>
                    <a:p>
                      <a:pPr algn="l" fontAlgn="t"/>
                      <a:r>
                        <a:rPr lang="en-US" sz="1200" b="0" i="0" u="none" strike="noStrike" dirty="0">
                          <a:solidFill>
                            <a:srgbClr val="000000"/>
                          </a:solidFill>
                          <a:effectLst/>
                          <a:latin typeface="Calibri" panose="020F0502020204030204" pitchFamily="34" charset="0"/>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641013529"/>
                  </a:ext>
                </a:extLst>
              </a:tr>
            </a:tbl>
          </a:graphicData>
        </a:graphic>
      </p:graphicFrame>
      <p:graphicFrame>
        <p:nvGraphicFramePr>
          <p:cNvPr id="9" name="Table 8">
            <a:extLst>
              <a:ext uri="{FF2B5EF4-FFF2-40B4-BE49-F238E27FC236}">
                <a16:creationId xmlns:a16="http://schemas.microsoft.com/office/drawing/2014/main" id="{66F3DB69-AED8-D8BA-C0CF-C5DDDDD83936}"/>
              </a:ext>
            </a:extLst>
          </p:cNvPr>
          <p:cNvGraphicFramePr>
            <a:graphicFrameLocks noGrp="1"/>
          </p:cNvGraphicFramePr>
          <p:nvPr>
            <p:extLst>
              <p:ext uri="{D42A27DB-BD31-4B8C-83A1-F6EECF244321}">
                <p14:modId xmlns:p14="http://schemas.microsoft.com/office/powerpoint/2010/main" val="1014783678"/>
              </p:ext>
            </p:extLst>
          </p:nvPr>
        </p:nvGraphicFramePr>
        <p:xfrm>
          <a:off x="609600" y="1888826"/>
          <a:ext cx="10972800" cy="625774"/>
        </p:xfrm>
        <a:graphic>
          <a:graphicData uri="http://schemas.openxmlformats.org/drawingml/2006/table">
            <a:tbl>
              <a:tblPr/>
              <a:tblGrid>
                <a:gridCol w="5486400">
                  <a:extLst>
                    <a:ext uri="{9D8B030D-6E8A-4147-A177-3AD203B41FA5}">
                      <a16:colId xmlns:a16="http://schemas.microsoft.com/office/drawing/2014/main" val="3312039041"/>
                    </a:ext>
                  </a:extLst>
                </a:gridCol>
                <a:gridCol w="5486400">
                  <a:extLst>
                    <a:ext uri="{9D8B030D-6E8A-4147-A177-3AD203B41FA5}">
                      <a16:colId xmlns:a16="http://schemas.microsoft.com/office/drawing/2014/main" val="2383899420"/>
                    </a:ext>
                  </a:extLst>
                </a:gridCol>
              </a:tblGrid>
              <a:tr h="625774">
                <a:tc>
                  <a:txBody>
                    <a:bodyPr/>
                    <a:lstStyle/>
                    <a:p>
                      <a:pPr algn="ctr" fontAlgn="ctr"/>
                      <a:r>
                        <a:rPr lang="en-US" sz="1600" b="1" i="0" u="none" strike="noStrike">
                          <a:solidFill>
                            <a:srgbClr val="000000"/>
                          </a:solidFill>
                          <a:effectLst/>
                          <a:latin typeface="Calibri" panose="020F0502020204030204" pitchFamily="34" charset="0"/>
                        </a:rPr>
                        <a:t>Job Category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c>
                  <a:txBody>
                    <a:bodyPr/>
                    <a:lstStyle/>
                    <a:p>
                      <a:pPr algn="ctr" fontAlgn="ctr"/>
                      <a:r>
                        <a:rPr lang="en-US" sz="1600" b="1" i="0" u="none" strike="noStrike" dirty="0">
                          <a:solidFill>
                            <a:srgbClr val="000000"/>
                          </a:solidFill>
                          <a:effectLst/>
                          <a:latin typeface="Calibri" panose="020F0502020204030204" pitchFamily="34" charset="0"/>
                        </a:rPr>
                        <a:t>Job Title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extLst>
                  <a:ext uri="{0D108BD9-81ED-4DB2-BD59-A6C34878D82A}">
                    <a16:rowId xmlns:a16="http://schemas.microsoft.com/office/drawing/2014/main" val="2791001819"/>
                  </a:ext>
                </a:extLst>
              </a:tr>
            </a:tbl>
          </a:graphicData>
        </a:graphic>
      </p:graphicFrame>
    </p:spTree>
    <p:extLst>
      <p:ext uri="{BB962C8B-B14F-4D97-AF65-F5344CB8AC3E}">
        <p14:creationId xmlns:p14="http://schemas.microsoft.com/office/powerpoint/2010/main" val="1423403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04316" y="262127"/>
            <a:ext cx="6025896" cy="5940552"/>
            <a:chOff x="1004316" y="262127"/>
            <a:chExt cx="6025896" cy="5940552"/>
          </a:xfrm>
        </p:grpSpPr>
        <p:sp>
          <p:nvSpPr>
            <p:cNvPr id="3" name="object 3"/>
            <p:cNvSpPr/>
            <p:nvPr/>
          </p:nvSpPr>
          <p:spPr>
            <a:xfrm>
              <a:off x="1505712" y="678179"/>
              <a:ext cx="5524500" cy="5524500"/>
            </a:xfrm>
            <a:custGeom>
              <a:avLst/>
              <a:gdLst/>
              <a:ahLst/>
              <a:cxnLst/>
              <a:rect l="l" t="t" r="r" b="b"/>
              <a:pathLst>
                <a:path w="5524500" h="5524500">
                  <a:moveTo>
                    <a:pt x="2762250" y="0"/>
                  </a:moveTo>
                  <a:lnTo>
                    <a:pt x="2713662" y="418"/>
                  </a:lnTo>
                  <a:lnTo>
                    <a:pt x="2665277" y="1670"/>
                  </a:lnTo>
                  <a:lnTo>
                    <a:pt x="2617102" y="3748"/>
                  </a:lnTo>
                  <a:lnTo>
                    <a:pt x="2569144" y="6645"/>
                  </a:lnTo>
                  <a:lnTo>
                    <a:pt x="2521409" y="10354"/>
                  </a:lnTo>
                  <a:lnTo>
                    <a:pt x="2473904" y="14869"/>
                  </a:lnTo>
                  <a:lnTo>
                    <a:pt x="2426637" y="20183"/>
                  </a:lnTo>
                  <a:lnTo>
                    <a:pt x="2379614" y="26288"/>
                  </a:lnTo>
                  <a:lnTo>
                    <a:pt x="2332841" y="33179"/>
                  </a:lnTo>
                  <a:lnTo>
                    <a:pt x="2286327" y="40848"/>
                  </a:lnTo>
                  <a:lnTo>
                    <a:pt x="2240077" y="49288"/>
                  </a:lnTo>
                  <a:lnTo>
                    <a:pt x="2194098" y="58492"/>
                  </a:lnTo>
                  <a:lnTo>
                    <a:pt x="2148398" y="68454"/>
                  </a:lnTo>
                  <a:lnTo>
                    <a:pt x="2102982" y="79167"/>
                  </a:lnTo>
                  <a:lnTo>
                    <a:pt x="2057859" y="90624"/>
                  </a:lnTo>
                  <a:lnTo>
                    <a:pt x="2013035" y="102818"/>
                  </a:lnTo>
                  <a:lnTo>
                    <a:pt x="1968516" y="115742"/>
                  </a:lnTo>
                  <a:lnTo>
                    <a:pt x="1924310" y="129389"/>
                  </a:lnTo>
                  <a:lnTo>
                    <a:pt x="1880423" y="143753"/>
                  </a:lnTo>
                  <a:lnTo>
                    <a:pt x="1836862" y="158827"/>
                  </a:lnTo>
                  <a:lnTo>
                    <a:pt x="1793634" y="174603"/>
                  </a:lnTo>
                  <a:lnTo>
                    <a:pt x="1750747" y="191076"/>
                  </a:lnTo>
                  <a:lnTo>
                    <a:pt x="1708206" y="208237"/>
                  </a:lnTo>
                  <a:lnTo>
                    <a:pt x="1666018" y="226081"/>
                  </a:lnTo>
                  <a:lnTo>
                    <a:pt x="1624192" y="244600"/>
                  </a:lnTo>
                  <a:lnTo>
                    <a:pt x="1582732" y="263788"/>
                  </a:lnTo>
                  <a:lnTo>
                    <a:pt x="1541646" y="283638"/>
                  </a:lnTo>
                  <a:lnTo>
                    <a:pt x="1500942" y="304143"/>
                  </a:lnTo>
                  <a:lnTo>
                    <a:pt x="1460625" y="325295"/>
                  </a:lnTo>
                  <a:lnTo>
                    <a:pt x="1420703" y="347089"/>
                  </a:lnTo>
                  <a:lnTo>
                    <a:pt x="1381183" y="369517"/>
                  </a:lnTo>
                  <a:lnTo>
                    <a:pt x="1342071" y="392573"/>
                  </a:lnTo>
                  <a:lnTo>
                    <a:pt x="1303374" y="416249"/>
                  </a:lnTo>
                  <a:lnTo>
                    <a:pt x="1265099" y="440539"/>
                  </a:lnTo>
                  <a:lnTo>
                    <a:pt x="1227254" y="465437"/>
                  </a:lnTo>
                  <a:lnTo>
                    <a:pt x="1189844" y="490934"/>
                  </a:lnTo>
                  <a:lnTo>
                    <a:pt x="1152876" y="517024"/>
                  </a:lnTo>
                  <a:lnTo>
                    <a:pt x="1116358" y="543701"/>
                  </a:lnTo>
                  <a:lnTo>
                    <a:pt x="1080297" y="570958"/>
                  </a:lnTo>
                  <a:lnTo>
                    <a:pt x="1044698" y="598787"/>
                  </a:lnTo>
                  <a:lnTo>
                    <a:pt x="1009570" y="627182"/>
                  </a:lnTo>
                  <a:lnTo>
                    <a:pt x="974918" y="656136"/>
                  </a:lnTo>
                  <a:lnTo>
                    <a:pt x="940750" y="685643"/>
                  </a:lnTo>
                  <a:lnTo>
                    <a:pt x="907073" y="715694"/>
                  </a:lnTo>
                  <a:lnTo>
                    <a:pt x="873893" y="746285"/>
                  </a:lnTo>
                  <a:lnTo>
                    <a:pt x="841218" y="777406"/>
                  </a:lnTo>
                  <a:lnTo>
                    <a:pt x="809053" y="809053"/>
                  </a:lnTo>
                  <a:lnTo>
                    <a:pt x="777406" y="841218"/>
                  </a:lnTo>
                  <a:lnTo>
                    <a:pt x="746285" y="873893"/>
                  </a:lnTo>
                  <a:lnTo>
                    <a:pt x="715694" y="907073"/>
                  </a:lnTo>
                  <a:lnTo>
                    <a:pt x="685643" y="940750"/>
                  </a:lnTo>
                  <a:lnTo>
                    <a:pt x="656136" y="974918"/>
                  </a:lnTo>
                  <a:lnTo>
                    <a:pt x="627182" y="1009570"/>
                  </a:lnTo>
                  <a:lnTo>
                    <a:pt x="598787" y="1044698"/>
                  </a:lnTo>
                  <a:lnTo>
                    <a:pt x="570958" y="1080297"/>
                  </a:lnTo>
                  <a:lnTo>
                    <a:pt x="543701" y="1116358"/>
                  </a:lnTo>
                  <a:lnTo>
                    <a:pt x="517024" y="1152876"/>
                  </a:lnTo>
                  <a:lnTo>
                    <a:pt x="490934" y="1189844"/>
                  </a:lnTo>
                  <a:lnTo>
                    <a:pt x="465437" y="1227254"/>
                  </a:lnTo>
                  <a:lnTo>
                    <a:pt x="440539" y="1265099"/>
                  </a:lnTo>
                  <a:lnTo>
                    <a:pt x="416249" y="1303374"/>
                  </a:lnTo>
                  <a:lnTo>
                    <a:pt x="392573" y="1342071"/>
                  </a:lnTo>
                  <a:lnTo>
                    <a:pt x="369517" y="1381183"/>
                  </a:lnTo>
                  <a:lnTo>
                    <a:pt x="347089" y="1420703"/>
                  </a:lnTo>
                  <a:lnTo>
                    <a:pt x="325295" y="1460625"/>
                  </a:lnTo>
                  <a:lnTo>
                    <a:pt x="304143" y="1500942"/>
                  </a:lnTo>
                  <a:lnTo>
                    <a:pt x="283638" y="1541646"/>
                  </a:lnTo>
                  <a:lnTo>
                    <a:pt x="263788" y="1582732"/>
                  </a:lnTo>
                  <a:lnTo>
                    <a:pt x="244600" y="1624192"/>
                  </a:lnTo>
                  <a:lnTo>
                    <a:pt x="226081" y="1666018"/>
                  </a:lnTo>
                  <a:lnTo>
                    <a:pt x="208237" y="1708206"/>
                  </a:lnTo>
                  <a:lnTo>
                    <a:pt x="191076" y="1750747"/>
                  </a:lnTo>
                  <a:lnTo>
                    <a:pt x="174603" y="1793634"/>
                  </a:lnTo>
                  <a:lnTo>
                    <a:pt x="158827" y="1836862"/>
                  </a:lnTo>
                  <a:lnTo>
                    <a:pt x="143753" y="1880423"/>
                  </a:lnTo>
                  <a:lnTo>
                    <a:pt x="129389" y="1924310"/>
                  </a:lnTo>
                  <a:lnTo>
                    <a:pt x="115742" y="1968516"/>
                  </a:lnTo>
                  <a:lnTo>
                    <a:pt x="102818" y="2013035"/>
                  </a:lnTo>
                  <a:lnTo>
                    <a:pt x="90624" y="2057859"/>
                  </a:lnTo>
                  <a:lnTo>
                    <a:pt x="79167" y="2102982"/>
                  </a:lnTo>
                  <a:lnTo>
                    <a:pt x="68454" y="2148398"/>
                  </a:lnTo>
                  <a:lnTo>
                    <a:pt x="58492" y="2194098"/>
                  </a:lnTo>
                  <a:lnTo>
                    <a:pt x="49288" y="2240077"/>
                  </a:lnTo>
                  <a:lnTo>
                    <a:pt x="40848" y="2286327"/>
                  </a:lnTo>
                  <a:lnTo>
                    <a:pt x="33179" y="2332841"/>
                  </a:lnTo>
                  <a:lnTo>
                    <a:pt x="26288" y="2379614"/>
                  </a:lnTo>
                  <a:lnTo>
                    <a:pt x="20183" y="2426637"/>
                  </a:lnTo>
                  <a:lnTo>
                    <a:pt x="14869" y="2473904"/>
                  </a:lnTo>
                  <a:lnTo>
                    <a:pt x="10354" y="2521409"/>
                  </a:lnTo>
                  <a:lnTo>
                    <a:pt x="6645" y="2569144"/>
                  </a:lnTo>
                  <a:lnTo>
                    <a:pt x="3748" y="2617102"/>
                  </a:lnTo>
                  <a:lnTo>
                    <a:pt x="1670" y="2665277"/>
                  </a:lnTo>
                  <a:lnTo>
                    <a:pt x="418" y="2713662"/>
                  </a:lnTo>
                  <a:lnTo>
                    <a:pt x="0" y="2762250"/>
                  </a:lnTo>
                  <a:lnTo>
                    <a:pt x="418" y="2810837"/>
                  </a:lnTo>
                  <a:lnTo>
                    <a:pt x="1670" y="2859222"/>
                  </a:lnTo>
                  <a:lnTo>
                    <a:pt x="3748" y="2907397"/>
                  </a:lnTo>
                  <a:lnTo>
                    <a:pt x="6645" y="2955355"/>
                  </a:lnTo>
                  <a:lnTo>
                    <a:pt x="10354" y="3003090"/>
                  </a:lnTo>
                  <a:lnTo>
                    <a:pt x="14869" y="3050595"/>
                  </a:lnTo>
                  <a:lnTo>
                    <a:pt x="20183" y="3097862"/>
                  </a:lnTo>
                  <a:lnTo>
                    <a:pt x="26288" y="3144885"/>
                  </a:lnTo>
                  <a:lnTo>
                    <a:pt x="33179" y="3191658"/>
                  </a:lnTo>
                  <a:lnTo>
                    <a:pt x="40848" y="3238172"/>
                  </a:lnTo>
                  <a:lnTo>
                    <a:pt x="49288" y="3284422"/>
                  </a:lnTo>
                  <a:lnTo>
                    <a:pt x="58492" y="3330401"/>
                  </a:lnTo>
                  <a:lnTo>
                    <a:pt x="68454" y="3376101"/>
                  </a:lnTo>
                  <a:lnTo>
                    <a:pt x="79167" y="3421517"/>
                  </a:lnTo>
                  <a:lnTo>
                    <a:pt x="90624" y="3466640"/>
                  </a:lnTo>
                  <a:lnTo>
                    <a:pt x="102818" y="3511464"/>
                  </a:lnTo>
                  <a:lnTo>
                    <a:pt x="115742" y="3555983"/>
                  </a:lnTo>
                  <a:lnTo>
                    <a:pt x="129389" y="3600189"/>
                  </a:lnTo>
                  <a:lnTo>
                    <a:pt x="143753" y="3644076"/>
                  </a:lnTo>
                  <a:lnTo>
                    <a:pt x="158827" y="3687637"/>
                  </a:lnTo>
                  <a:lnTo>
                    <a:pt x="174603" y="3730865"/>
                  </a:lnTo>
                  <a:lnTo>
                    <a:pt x="191076" y="3773752"/>
                  </a:lnTo>
                  <a:lnTo>
                    <a:pt x="208237" y="3816293"/>
                  </a:lnTo>
                  <a:lnTo>
                    <a:pt x="226081" y="3858481"/>
                  </a:lnTo>
                  <a:lnTo>
                    <a:pt x="244600" y="3900307"/>
                  </a:lnTo>
                  <a:lnTo>
                    <a:pt x="263788" y="3941767"/>
                  </a:lnTo>
                  <a:lnTo>
                    <a:pt x="283638" y="3982853"/>
                  </a:lnTo>
                  <a:lnTo>
                    <a:pt x="304143" y="4023557"/>
                  </a:lnTo>
                  <a:lnTo>
                    <a:pt x="325295" y="4063874"/>
                  </a:lnTo>
                  <a:lnTo>
                    <a:pt x="347089" y="4103796"/>
                  </a:lnTo>
                  <a:lnTo>
                    <a:pt x="369517" y="4143316"/>
                  </a:lnTo>
                  <a:lnTo>
                    <a:pt x="392573" y="4182428"/>
                  </a:lnTo>
                  <a:lnTo>
                    <a:pt x="416249" y="4221125"/>
                  </a:lnTo>
                  <a:lnTo>
                    <a:pt x="440539" y="4259400"/>
                  </a:lnTo>
                  <a:lnTo>
                    <a:pt x="465437" y="4297245"/>
                  </a:lnTo>
                  <a:lnTo>
                    <a:pt x="490934" y="4334655"/>
                  </a:lnTo>
                  <a:lnTo>
                    <a:pt x="517024" y="4371623"/>
                  </a:lnTo>
                  <a:lnTo>
                    <a:pt x="543701" y="4408141"/>
                  </a:lnTo>
                  <a:lnTo>
                    <a:pt x="570958" y="4444202"/>
                  </a:lnTo>
                  <a:lnTo>
                    <a:pt x="598787" y="4479801"/>
                  </a:lnTo>
                  <a:lnTo>
                    <a:pt x="627182" y="4514929"/>
                  </a:lnTo>
                  <a:lnTo>
                    <a:pt x="656136" y="4549581"/>
                  </a:lnTo>
                  <a:lnTo>
                    <a:pt x="685643" y="4583749"/>
                  </a:lnTo>
                  <a:lnTo>
                    <a:pt x="715694" y="4617426"/>
                  </a:lnTo>
                  <a:lnTo>
                    <a:pt x="746285" y="4650606"/>
                  </a:lnTo>
                  <a:lnTo>
                    <a:pt x="777406" y="4683281"/>
                  </a:lnTo>
                  <a:lnTo>
                    <a:pt x="809053" y="4715446"/>
                  </a:lnTo>
                  <a:lnTo>
                    <a:pt x="841218" y="4747093"/>
                  </a:lnTo>
                  <a:lnTo>
                    <a:pt x="873893" y="4778214"/>
                  </a:lnTo>
                  <a:lnTo>
                    <a:pt x="907073" y="4808805"/>
                  </a:lnTo>
                  <a:lnTo>
                    <a:pt x="940750" y="4838856"/>
                  </a:lnTo>
                  <a:lnTo>
                    <a:pt x="974918" y="4868363"/>
                  </a:lnTo>
                  <a:lnTo>
                    <a:pt x="1009570" y="4897317"/>
                  </a:lnTo>
                  <a:lnTo>
                    <a:pt x="1044698" y="4925712"/>
                  </a:lnTo>
                  <a:lnTo>
                    <a:pt x="1080297" y="4953541"/>
                  </a:lnTo>
                  <a:lnTo>
                    <a:pt x="1116358" y="4980798"/>
                  </a:lnTo>
                  <a:lnTo>
                    <a:pt x="1152876" y="5007475"/>
                  </a:lnTo>
                  <a:lnTo>
                    <a:pt x="1189844" y="5033565"/>
                  </a:lnTo>
                  <a:lnTo>
                    <a:pt x="1227254" y="5059062"/>
                  </a:lnTo>
                  <a:lnTo>
                    <a:pt x="1265099" y="5083960"/>
                  </a:lnTo>
                  <a:lnTo>
                    <a:pt x="1303374" y="5108250"/>
                  </a:lnTo>
                  <a:lnTo>
                    <a:pt x="1342071" y="5131926"/>
                  </a:lnTo>
                  <a:lnTo>
                    <a:pt x="1381183" y="5154982"/>
                  </a:lnTo>
                  <a:lnTo>
                    <a:pt x="1420703" y="5177410"/>
                  </a:lnTo>
                  <a:lnTo>
                    <a:pt x="1460625" y="5199204"/>
                  </a:lnTo>
                  <a:lnTo>
                    <a:pt x="1500942" y="5220356"/>
                  </a:lnTo>
                  <a:lnTo>
                    <a:pt x="1541646" y="5240861"/>
                  </a:lnTo>
                  <a:lnTo>
                    <a:pt x="1582732" y="5260711"/>
                  </a:lnTo>
                  <a:lnTo>
                    <a:pt x="1624192" y="5279899"/>
                  </a:lnTo>
                  <a:lnTo>
                    <a:pt x="1666018" y="5298418"/>
                  </a:lnTo>
                  <a:lnTo>
                    <a:pt x="1708206" y="5316262"/>
                  </a:lnTo>
                  <a:lnTo>
                    <a:pt x="1750747" y="5333423"/>
                  </a:lnTo>
                  <a:lnTo>
                    <a:pt x="1793634" y="5349896"/>
                  </a:lnTo>
                  <a:lnTo>
                    <a:pt x="1836862" y="5365672"/>
                  </a:lnTo>
                  <a:lnTo>
                    <a:pt x="1880423" y="5380746"/>
                  </a:lnTo>
                  <a:lnTo>
                    <a:pt x="1924310" y="5395110"/>
                  </a:lnTo>
                  <a:lnTo>
                    <a:pt x="1968516" y="5408757"/>
                  </a:lnTo>
                  <a:lnTo>
                    <a:pt x="2013035" y="5421681"/>
                  </a:lnTo>
                  <a:lnTo>
                    <a:pt x="2057859" y="5433875"/>
                  </a:lnTo>
                  <a:lnTo>
                    <a:pt x="2102982" y="5445332"/>
                  </a:lnTo>
                  <a:lnTo>
                    <a:pt x="2148398" y="5456045"/>
                  </a:lnTo>
                  <a:lnTo>
                    <a:pt x="2194098" y="5466007"/>
                  </a:lnTo>
                  <a:lnTo>
                    <a:pt x="2240077" y="5475211"/>
                  </a:lnTo>
                  <a:lnTo>
                    <a:pt x="2286327" y="5483651"/>
                  </a:lnTo>
                  <a:lnTo>
                    <a:pt x="2332841" y="5491320"/>
                  </a:lnTo>
                  <a:lnTo>
                    <a:pt x="2379614" y="5498211"/>
                  </a:lnTo>
                  <a:lnTo>
                    <a:pt x="2426637" y="5504316"/>
                  </a:lnTo>
                  <a:lnTo>
                    <a:pt x="2473904" y="5509630"/>
                  </a:lnTo>
                  <a:lnTo>
                    <a:pt x="2521409" y="5514145"/>
                  </a:lnTo>
                  <a:lnTo>
                    <a:pt x="2569144" y="5517854"/>
                  </a:lnTo>
                  <a:lnTo>
                    <a:pt x="2617102" y="5520751"/>
                  </a:lnTo>
                  <a:lnTo>
                    <a:pt x="2665277" y="5522829"/>
                  </a:lnTo>
                  <a:lnTo>
                    <a:pt x="2713662" y="5524081"/>
                  </a:lnTo>
                  <a:lnTo>
                    <a:pt x="2762250" y="5524500"/>
                  </a:lnTo>
                  <a:lnTo>
                    <a:pt x="2810837" y="5524081"/>
                  </a:lnTo>
                  <a:lnTo>
                    <a:pt x="2859222" y="5522829"/>
                  </a:lnTo>
                  <a:lnTo>
                    <a:pt x="2907397" y="5520751"/>
                  </a:lnTo>
                  <a:lnTo>
                    <a:pt x="2955355" y="5517854"/>
                  </a:lnTo>
                  <a:lnTo>
                    <a:pt x="3003090" y="5514145"/>
                  </a:lnTo>
                  <a:lnTo>
                    <a:pt x="3050595" y="5509630"/>
                  </a:lnTo>
                  <a:lnTo>
                    <a:pt x="3097862" y="5504316"/>
                  </a:lnTo>
                  <a:lnTo>
                    <a:pt x="3144885" y="5498211"/>
                  </a:lnTo>
                  <a:lnTo>
                    <a:pt x="3191658" y="5491320"/>
                  </a:lnTo>
                  <a:lnTo>
                    <a:pt x="3238172" y="5483651"/>
                  </a:lnTo>
                  <a:lnTo>
                    <a:pt x="3284422" y="5475211"/>
                  </a:lnTo>
                  <a:lnTo>
                    <a:pt x="3330401" y="5466007"/>
                  </a:lnTo>
                  <a:lnTo>
                    <a:pt x="3376101" y="5456045"/>
                  </a:lnTo>
                  <a:lnTo>
                    <a:pt x="3421517" y="5445332"/>
                  </a:lnTo>
                  <a:lnTo>
                    <a:pt x="3466640" y="5433875"/>
                  </a:lnTo>
                  <a:lnTo>
                    <a:pt x="3511464" y="5421681"/>
                  </a:lnTo>
                  <a:lnTo>
                    <a:pt x="3555983" y="5408757"/>
                  </a:lnTo>
                  <a:lnTo>
                    <a:pt x="3600189" y="5395110"/>
                  </a:lnTo>
                  <a:lnTo>
                    <a:pt x="3644076" y="5380746"/>
                  </a:lnTo>
                  <a:lnTo>
                    <a:pt x="3687637" y="5365672"/>
                  </a:lnTo>
                  <a:lnTo>
                    <a:pt x="3730865" y="5349896"/>
                  </a:lnTo>
                  <a:lnTo>
                    <a:pt x="3773752" y="5333423"/>
                  </a:lnTo>
                  <a:lnTo>
                    <a:pt x="3816293" y="5316262"/>
                  </a:lnTo>
                  <a:lnTo>
                    <a:pt x="3858481" y="5298418"/>
                  </a:lnTo>
                  <a:lnTo>
                    <a:pt x="3900307" y="5279899"/>
                  </a:lnTo>
                  <a:lnTo>
                    <a:pt x="3941767" y="5260711"/>
                  </a:lnTo>
                  <a:lnTo>
                    <a:pt x="3982853" y="5240861"/>
                  </a:lnTo>
                  <a:lnTo>
                    <a:pt x="4023557" y="5220356"/>
                  </a:lnTo>
                  <a:lnTo>
                    <a:pt x="4063874" y="5199204"/>
                  </a:lnTo>
                  <a:lnTo>
                    <a:pt x="4103796" y="5177410"/>
                  </a:lnTo>
                  <a:lnTo>
                    <a:pt x="4143316" y="5154982"/>
                  </a:lnTo>
                  <a:lnTo>
                    <a:pt x="4182428" y="5131926"/>
                  </a:lnTo>
                  <a:lnTo>
                    <a:pt x="4221125" y="5108250"/>
                  </a:lnTo>
                  <a:lnTo>
                    <a:pt x="4259400" y="5083960"/>
                  </a:lnTo>
                  <a:lnTo>
                    <a:pt x="4297245" y="5059062"/>
                  </a:lnTo>
                  <a:lnTo>
                    <a:pt x="4334655" y="5033565"/>
                  </a:lnTo>
                  <a:lnTo>
                    <a:pt x="4371623" y="5007475"/>
                  </a:lnTo>
                  <a:lnTo>
                    <a:pt x="4408141" y="4980798"/>
                  </a:lnTo>
                  <a:lnTo>
                    <a:pt x="4444202" y="4953541"/>
                  </a:lnTo>
                  <a:lnTo>
                    <a:pt x="4479801" y="4925712"/>
                  </a:lnTo>
                  <a:lnTo>
                    <a:pt x="4514929" y="4897317"/>
                  </a:lnTo>
                  <a:lnTo>
                    <a:pt x="4549581" y="4868363"/>
                  </a:lnTo>
                  <a:lnTo>
                    <a:pt x="4583749" y="4838856"/>
                  </a:lnTo>
                  <a:lnTo>
                    <a:pt x="4617426" y="4808805"/>
                  </a:lnTo>
                  <a:lnTo>
                    <a:pt x="4650606" y="4778214"/>
                  </a:lnTo>
                  <a:lnTo>
                    <a:pt x="4683281" y="4747093"/>
                  </a:lnTo>
                  <a:lnTo>
                    <a:pt x="4715446" y="4715446"/>
                  </a:lnTo>
                  <a:lnTo>
                    <a:pt x="4747093" y="4683281"/>
                  </a:lnTo>
                  <a:lnTo>
                    <a:pt x="4778214" y="4650606"/>
                  </a:lnTo>
                  <a:lnTo>
                    <a:pt x="4808805" y="4617426"/>
                  </a:lnTo>
                  <a:lnTo>
                    <a:pt x="4838856" y="4583749"/>
                  </a:lnTo>
                  <a:lnTo>
                    <a:pt x="4868363" y="4549581"/>
                  </a:lnTo>
                  <a:lnTo>
                    <a:pt x="4897317" y="4514929"/>
                  </a:lnTo>
                  <a:lnTo>
                    <a:pt x="4925712" y="4479801"/>
                  </a:lnTo>
                  <a:lnTo>
                    <a:pt x="4953541" y="4444202"/>
                  </a:lnTo>
                  <a:lnTo>
                    <a:pt x="4980798" y="4408141"/>
                  </a:lnTo>
                  <a:lnTo>
                    <a:pt x="5007475" y="4371623"/>
                  </a:lnTo>
                  <a:lnTo>
                    <a:pt x="5033565" y="4334655"/>
                  </a:lnTo>
                  <a:lnTo>
                    <a:pt x="5059062" y="4297245"/>
                  </a:lnTo>
                  <a:lnTo>
                    <a:pt x="5083960" y="4259400"/>
                  </a:lnTo>
                  <a:lnTo>
                    <a:pt x="5108250" y="4221125"/>
                  </a:lnTo>
                  <a:lnTo>
                    <a:pt x="5131926" y="4182428"/>
                  </a:lnTo>
                  <a:lnTo>
                    <a:pt x="5154982" y="4143316"/>
                  </a:lnTo>
                  <a:lnTo>
                    <a:pt x="5177410" y="4103796"/>
                  </a:lnTo>
                  <a:lnTo>
                    <a:pt x="5199204" y="4063874"/>
                  </a:lnTo>
                  <a:lnTo>
                    <a:pt x="5220356" y="4023557"/>
                  </a:lnTo>
                  <a:lnTo>
                    <a:pt x="5240861" y="3982853"/>
                  </a:lnTo>
                  <a:lnTo>
                    <a:pt x="5260711" y="3941767"/>
                  </a:lnTo>
                  <a:lnTo>
                    <a:pt x="5279899" y="3900307"/>
                  </a:lnTo>
                  <a:lnTo>
                    <a:pt x="5298418" y="3858481"/>
                  </a:lnTo>
                  <a:lnTo>
                    <a:pt x="5316262" y="3816293"/>
                  </a:lnTo>
                  <a:lnTo>
                    <a:pt x="5333423" y="3773752"/>
                  </a:lnTo>
                  <a:lnTo>
                    <a:pt x="5349896" y="3730865"/>
                  </a:lnTo>
                  <a:lnTo>
                    <a:pt x="5365672" y="3687637"/>
                  </a:lnTo>
                  <a:lnTo>
                    <a:pt x="5380746" y="3644076"/>
                  </a:lnTo>
                  <a:lnTo>
                    <a:pt x="5395110" y="3600189"/>
                  </a:lnTo>
                  <a:lnTo>
                    <a:pt x="5408757" y="3555983"/>
                  </a:lnTo>
                  <a:lnTo>
                    <a:pt x="5421681" y="3511464"/>
                  </a:lnTo>
                  <a:lnTo>
                    <a:pt x="5433875" y="3466640"/>
                  </a:lnTo>
                  <a:lnTo>
                    <a:pt x="5445332" y="3421517"/>
                  </a:lnTo>
                  <a:lnTo>
                    <a:pt x="5456045" y="3376101"/>
                  </a:lnTo>
                  <a:lnTo>
                    <a:pt x="5466007" y="3330401"/>
                  </a:lnTo>
                  <a:lnTo>
                    <a:pt x="5475211" y="3284422"/>
                  </a:lnTo>
                  <a:lnTo>
                    <a:pt x="5483651" y="3238172"/>
                  </a:lnTo>
                  <a:lnTo>
                    <a:pt x="5491320" y="3191658"/>
                  </a:lnTo>
                  <a:lnTo>
                    <a:pt x="5498211" y="3144885"/>
                  </a:lnTo>
                  <a:lnTo>
                    <a:pt x="5504316" y="3097862"/>
                  </a:lnTo>
                  <a:lnTo>
                    <a:pt x="5509630" y="3050595"/>
                  </a:lnTo>
                  <a:lnTo>
                    <a:pt x="5514145" y="3003090"/>
                  </a:lnTo>
                  <a:lnTo>
                    <a:pt x="5517854" y="2955355"/>
                  </a:lnTo>
                  <a:lnTo>
                    <a:pt x="5520751" y="2907397"/>
                  </a:lnTo>
                  <a:lnTo>
                    <a:pt x="5522829" y="2859222"/>
                  </a:lnTo>
                  <a:lnTo>
                    <a:pt x="5524081" y="2810837"/>
                  </a:lnTo>
                  <a:lnTo>
                    <a:pt x="5524499" y="2762250"/>
                  </a:lnTo>
                  <a:lnTo>
                    <a:pt x="5524081" y="2713662"/>
                  </a:lnTo>
                  <a:lnTo>
                    <a:pt x="5522829" y="2665277"/>
                  </a:lnTo>
                  <a:lnTo>
                    <a:pt x="5520751" y="2617102"/>
                  </a:lnTo>
                  <a:lnTo>
                    <a:pt x="5517854" y="2569144"/>
                  </a:lnTo>
                  <a:lnTo>
                    <a:pt x="5514145" y="2521409"/>
                  </a:lnTo>
                  <a:lnTo>
                    <a:pt x="5509630" y="2473904"/>
                  </a:lnTo>
                  <a:lnTo>
                    <a:pt x="5504316" y="2426637"/>
                  </a:lnTo>
                  <a:lnTo>
                    <a:pt x="5498211" y="2379614"/>
                  </a:lnTo>
                  <a:lnTo>
                    <a:pt x="5491320" y="2332841"/>
                  </a:lnTo>
                  <a:lnTo>
                    <a:pt x="5483651" y="2286327"/>
                  </a:lnTo>
                  <a:lnTo>
                    <a:pt x="5475211" y="2240077"/>
                  </a:lnTo>
                  <a:lnTo>
                    <a:pt x="5466007" y="2194098"/>
                  </a:lnTo>
                  <a:lnTo>
                    <a:pt x="5456045" y="2148398"/>
                  </a:lnTo>
                  <a:lnTo>
                    <a:pt x="5445332" y="2102982"/>
                  </a:lnTo>
                  <a:lnTo>
                    <a:pt x="5433875" y="2057859"/>
                  </a:lnTo>
                  <a:lnTo>
                    <a:pt x="5421681" y="2013035"/>
                  </a:lnTo>
                  <a:lnTo>
                    <a:pt x="5408757" y="1968516"/>
                  </a:lnTo>
                  <a:lnTo>
                    <a:pt x="5395110" y="1924310"/>
                  </a:lnTo>
                  <a:lnTo>
                    <a:pt x="5380746" y="1880423"/>
                  </a:lnTo>
                  <a:lnTo>
                    <a:pt x="5365672" y="1836862"/>
                  </a:lnTo>
                  <a:lnTo>
                    <a:pt x="5349896" y="1793634"/>
                  </a:lnTo>
                  <a:lnTo>
                    <a:pt x="5333423" y="1750747"/>
                  </a:lnTo>
                  <a:lnTo>
                    <a:pt x="5316262" y="1708206"/>
                  </a:lnTo>
                  <a:lnTo>
                    <a:pt x="5298418" y="1666018"/>
                  </a:lnTo>
                  <a:lnTo>
                    <a:pt x="5279899" y="1624192"/>
                  </a:lnTo>
                  <a:lnTo>
                    <a:pt x="5260711" y="1582732"/>
                  </a:lnTo>
                  <a:lnTo>
                    <a:pt x="5240861" y="1541646"/>
                  </a:lnTo>
                  <a:lnTo>
                    <a:pt x="5220356" y="1500942"/>
                  </a:lnTo>
                  <a:lnTo>
                    <a:pt x="5199204" y="1460625"/>
                  </a:lnTo>
                  <a:lnTo>
                    <a:pt x="5177410" y="1420703"/>
                  </a:lnTo>
                  <a:lnTo>
                    <a:pt x="5154982" y="1381183"/>
                  </a:lnTo>
                  <a:lnTo>
                    <a:pt x="5131926" y="1342071"/>
                  </a:lnTo>
                  <a:lnTo>
                    <a:pt x="5108250" y="1303374"/>
                  </a:lnTo>
                  <a:lnTo>
                    <a:pt x="5083960" y="1265099"/>
                  </a:lnTo>
                  <a:lnTo>
                    <a:pt x="5059062" y="1227254"/>
                  </a:lnTo>
                  <a:lnTo>
                    <a:pt x="5033565" y="1189844"/>
                  </a:lnTo>
                  <a:lnTo>
                    <a:pt x="5007475" y="1152876"/>
                  </a:lnTo>
                  <a:lnTo>
                    <a:pt x="4980798" y="1116358"/>
                  </a:lnTo>
                  <a:lnTo>
                    <a:pt x="4953541" y="1080297"/>
                  </a:lnTo>
                  <a:lnTo>
                    <a:pt x="4925712" y="1044698"/>
                  </a:lnTo>
                  <a:lnTo>
                    <a:pt x="4897317" y="1009570"/>
                  </a:lnTo>
                  <a:lnTo>
                    <a:pt x="4868363" y="974918"/>
                  </a:lnTo>
                  <a:lnTo>
                    <a:pt x="4838856" y="940750"/>
                  </a:lnTo>
                  <a:lnTo>
                    <a:pt x="4808805" y="907073"/>
                  </a:lnTo>
                  <a:lnTo>
                    <a:pt x="4778214" y="873893"/>
                  </a:lnTo>
                  <a:lnTo>
                    <a:pt x="4747093" y="841218"/>
                  </a:lnTo>
                  <a:lnTo>
                    <a:pt x="4715446" y="809053"/>
                  </a:lnTo>
                  <a:lnTo>
                    <a:pt x="4683281" y="777406"/>
                  </a:lnTo>
                  <a:lnTo>
                    <a:pt x="4650606" y="746285"/>
                  </a:lnTo>
                  <a:lnTo>
                    <a:pt x="4617426" y="715694"/>
                  </a:lnTo>
                  <a:lnTo>
                    <a:pt x="4583749" y="685643"/>
                  </a:lnTo>
                  <a:lnTo>
                    <a:pt x="4549581" y="656136"/>
                  </a:lnTo>
                  <a:lnTo>
                    <a:pt x="4514929" y="627182"/>
                  </a:lnTo>
                  <a:lnTo>
                    <a:pt x="4479801" y="598787"/>
                  </a:lnTo>
                  <a:lnTo>
                    <a:pt x="4444202" y="570958"/>
                  </a:lnTo>
                  <a:lnTo>
                    <a:pt x="4408141" y="543701"/>
                  </a:lnTo>
                  <a:lnTo>
                    <a:pt x="4371623" y="517024"/>
                  </a:lnTo>
                  <a:lnTo>
                    <a:pt x="4334655" y="490934"/>
                  </a:lnTo>
                  <a:lnTo>
                    <a:pt x="4297245" y="465437"/>
                  </a:lnTo>
                  <a:lnTo>
                    <a:pt x="4259400" y="440539"/>
                  </a:lnTo>
                  <a:lnTo>
                    <a:pt x="4221125" y="416249"/>
                  </a:lnTo>
                  <a:lnTo>
                    <a:pt x="4182428" y="392573"/>
                  </a:lnTo>
                  <a:lnTo>
                    <a:pt x="4143316" y="369517"/>
                  </a:lnTo>
                  <a:lnTo>
                    <a:pt x="4103796" y="347089"/>
                  </a:lnTo>
                  <a:lnTo>
                    <a:pt x="4063874" y="325295"/>
                  </a:lnTo>
                  <a:lnTo>
                    <a:pt x="4023557" y="304143"/>
                  </a:lnTo>
                  <a:lnTo>
                    <a:pt x="3982853" y="283638"/>
                  </a:lnTo>
                  <a:lnTo>
                    <a:pt x="3941767" y="263788"/>
                  </a:lnTo>
                  <a:lnTo>
                    <a:pt x="3900307" y="244600"/>
                  </a:lnTo>
                  <a:lnTo>
                    <a:pt x="3858481" y="226081"/>
                  </a:lnTo>
                  <a:lnTo>
                    <a:pt x="3816293" y="208237"/>
                  </a:lnTo>
                  <a:lnTo>
                    <a:pt x="3773752" y="191076"/>
                  </a:lnTo>
                  <a:lnTo>
                    <a:pt x="3730865" y="174603"/>
                  </a:lnTo>
                  <a:lnTo>
                    <a:pt x="3687637" y="158827"/>
                  </a:lnTo>
                  <a:lnTo>
                    <a:pt x="3644076" y="143753"/>
                  </a:lnTo>
                  <a:lnTo>
                    <a:pt x="3600189" y="129389"/>
                  </a:lnTo>
                  <a:lnTo>
                    <a:pt x="3555983" y="115742"/>
                  </a:lnTo>
                  <a:lnTo>
                    <a:pt x="3511464" y="102818"/>
                  </a:lnTo>
                  <a:lnTo>
                    <a:pt x="3466640" y="90624"/>
                  </a:lnTo>
                  <a:lnTo>
                    <a:pt x="3421517" y="79167"/>
                  </a:lnTo>
                  <a:lnTo>
                    <a:pt x="3376101" y="68454"/>
                  </a:lnTo>
                  <a:lnTo>
                    <a:pt x="3330401" y="58492"/>
                  </a:lnTo>
                  <a:lnTo>
                    <a:pt x="3284422" y="49288"/>
                  </a:lnTo>
                  <a:lnTo>
                    <a:pt x="3238172" y="40848"/>
                  </a:lnTo>
                  <a:lnTo>
                    <a:pt x="3191658" y="33179"/>
                  </a:lnTo>
                  <a:lnTo>
                    <a:pt x="3144885" y="26288"/>
                  </a:lnTo>
                  <a:lnTo>
                    <a:pt x="3097862" y="20183"/>
                  </a:lnTo>
                  <a:lnTo>
                    <a:pt x="3050595" y="14869"/>
                  </a:lnTo>
                  <a:lnTo>
                    <a:pt x="3003090" y="10354"/>
                  </a:lnTo>
                  <a:lnTo>
                    <a:pt x="2955355" y="6645"/>
                  </a:lnTo>
                  <a:lnTo>
                    <a:pt x="2907397" y="3748"/>
                  </a:lnTo>
                  <a:lnTo>
                    <a:pt x="2859222" y="1670"/>
                  </a:lnTo>
                  <a:lnTo>
                    <a:pt x="2810837" y="418"/>
                  </a:lnTo>
                  <a:lnTo>
                    <a:pt x="2762250" y="0"/>
                  </a:lnTo>
                  <a:close/>
                </a:path>
              </a:pathLst>
            </a:custGeom>
            <a:solidFill>
              <a:srgbClr val="008B94"/>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1004316" y="262127"/>
              <a:ext cx="2548763" cy="2550287"/>
            </a:xfrm>
            <a:prstGeom prst="rect">
              <a:avLst/>
            </a:prstGeom>
          </p:spPr>
        </p:pic>
        <p:pic>
          <p:nvPicPr>
            <p:cNvPr id="5" name="object 5"/>
            <p:cNvPicPr/>
            <p:nvPr/>
          </p:nvPicPr>
          <p:blipFill>
            <a:blip r:embed="rId3" cstate="print"/>
            <a:stretch>
              <a:fillRect/>
            </a:stretch>
          </p:blipFill>
          <p:spPr>
            <a:xfrm>
              <a:off x="1386840" y="644652"/>
              <a:ext cx="1808988" cy="1810512"/>
            </a:xfrm>
            <a:prstGeom prst="rect">
              <a:avLst/>
            </a:prstGeom>
          </p:spPr>
        </p:pic>
        <p:pic>
          <p:nvPicPr>
            <p:cNvPr id="7" name="object 7"/>
            <p:cNvPicPr/>
            <p:nvPr/>
          </p:nvPicPr>
          <p:blipFill>
            <a:blip r:embed="rId4" cstate="print"/>
            <a:stretch>
              <a:fillRect/>
            </a:stretch>
          </p:blipFill>
          <p:spPr>
            <a:xfrm>
              <a:off x="1491996" y="678179"/>
              <a:ext cx="1598676" cy="1598676"/>
            </a:xfrm>
            <a:prstGeom prst="rect">
              <a:avLst/>
            </a:prstGeom>
          </p:spPr>
        </p:pic>
      </p:grpSp>
      <p:sp>
        <p:nvSpPr>
          <p:cNvPr id="8" name="object 8"/>
          <p:cNvSpPr/>
          <p:nvPr/>
        </p:nvSpPr>
        <p:spPr>
          <a:xfrm>
            <a:off x="7941564" y="4114800"/>
            <a:ext cx="433070" cy="433070"/>
          </a:xfrm>
          <a:custGeom>
            <a:avLst/>
            <a:gdLst/>
            <a:ahLst/>
            <a:cxnLst/>
            <a:rect l="l" t="t" r="r" b="b"/>
            <a:pathLst>
              <a:path w="433070" h="433070">
                <a:moveTo>
                  <a:pt x="216407" y="0"/>
                </a:moveTo>
                <a:lnTo>
                  <a:pt x="166791" y="5716"/>
                </a:lnTo>
                <a:lnTo>
                  <a:pt x="121242" y="21998"/>
                </a:lnTo>
                <a:lnTo>
                  <a:pt x="81060" y="47546"/>
                </a:lnTo>
                <a:lnTo>
                  <a:pt x="47546" y="81060"/>
                </a:lnTo>
                <a:lnTo>
                  <a:pt x="21998" y="121242"/>
                </a:lnTo>
                <a:lnTo>
                  <a:pt x="5716" y="166791"/>
                </a:lnTo>
                <a:lnTo>
                  <a:pt x="0" y="216407"/>
                </a:lnTo>
                <a:lnTo>
                  <a:pt x="5716" y="266024"/>
                </a:lnTo>
                <a:lnTo>
                  <a:pt x="21998" y="311573"/>
                </a:lnTo>
                <a:lnTo>
                  <a:pt x="47546" y="351755"/>
                </a:lnTo>
                <a:lnTo>
                  <a:pt x="81060" y="385269"/>
                </a:lnTo>
                <a:lnTo>
                  <a:pt x="121242" y="410817"/>
                </a:lnTo>
                <a:lnTo>
                  <a:pt x="166791" y="427099"/>
                </a:lnTo>
                <a:lnTo>
                  <a:pt x="216407" y="432816"/>
                </a:lnTo>
                <a:lnTo>
                  <a:pt x="266024" y="427099"/>
                </a:lnTo>
                <a:lnTo>
                  <a:pt x="311573" y="410817"/>
                </a:lnTo>
                <a:lnTo>
                  <a:pt x="351755" y="385269"/>
                </a:lnTo>
                <a:lnTo>
                  <a:pt x="385269" y="351755"/>
                </a:lnTo>
                <a:lnTo>
                  <a:pt x="410817" y="311573"/>
                </a:lnTo>
                <a:lnTo>
                  <a:pt x="427099" y="266024"/>
                </a:lnTo>
                <a:lnTo>
                  <a:pt x="432815" y="216407"/>
                </a:lnTo>
                <a:lnTo>
                  <a:pt x="427099" y="166791"/>
                </a:lnTo>
                <a:lnTo>
                  <a:pt x="410817" y="121242"/>
                </a:lnTo>
                <a:lnTo>
                  <a:pt x="385269" y="81060"/>
                </a:lnTo>
                <a:lnTo>
                  <a:pt x="351755" y="47546"/>
                </a:lnTo>
                <a:lnTo>
                  <a:pt x="311573" y="21998"/>
                </a:lnTo>
                <a:lnTo>
                  <a:pt x="266024" y="5716"/>
                </a:lnTo>
                <a:lnTo>
                  <a:pt x="216407" y="0"/>
                </a:lnTo>
                <a:close/>
              </a:path>
            </a:pathLst>
          </a:custGeom>
          <a:solidFill>
            <a:srgbClr val="E25204"/>
          </a:solidFill>
        </p:spPr>
        <p:txBody>
          <a:bodyPr wrap="square" lIns="0" tIns="0" rIns="0" bIns="0" rtlCol="0"/>
          <a:lstStyle/>
          <a:p>
            <a:endParaRPr dirty="0"/>
          </a:p>
        </p:txBody>
      </p:sp>
      <p:pic>
        <p:nvPicPr>
          <p:cNvPr id="14" name="object 14"/>
          <p:cNvPicPr/>
          <p:nvPr/>
        </p:nvPicPr>
        <p:blipFill>
          <a:blip r:embed="rId5" cstate="print"/>
          <a:stretch>
            <a:fillRect/>
          </a:stretch>
        </p:blipFill>
        <p:spPr>
          <a:xfrm>
            <a:off x="8068056" y="4241291"/>
            <a:ext cx="179831" cy="179831"/>
          </a:xfrm>
          <a:prstGeom prst="rect">
            <a:avLst/>
          </a:prstGeom>
        </p:spPr>
      </p:pic>
      <p:pic>
        <p:nvPicPr>
          <p:cNvPr id="15" name="object 15"/>
          <p:cNvPicPr/>
          <p:nvPr/>
        </p:nvPicPr>
        <p:blipFill>
          <a:blip r:embed="rId6" cstate="print"/>
          <a:stretch>
            <a:fillRect/>
          </a:stretch>
        </p:blipFill>
        <p:spPr>
          <a:xfrm>
            <a:off x="8068056" y="4963667"/>
            <a:ext cx="179831" cy="179831"/>
          </a:xfrm>
          <a:prstGeom prst="rect">
            <a:avLst/>
          </a:prstGeom>
        </p:spPr>
      </p:pic>
      <p:sp>
        <p:nvSpPr>
          <p:cNvPr id="17" name="TextBox 16"/>
          <p:cNvSpPr txBox="1"/>
          <p:nvPr/>
        </p:nvSpPr>
        <p:spPr>
          <a:xfrm>
            <a:off x="8686800" y="4114800"/>
            <a:ext cx="3124200" cy="369332"/>
          </a:xfrm>
          <a:prstGeom prst="rect">
            <a:avLst/>
          </a:prstGeom>
          <a:noFill/>
        </p:spPr>
        <p:txBody>
          <a:bodyPr wrap="square" rtlCol="0">
            <a:spAutoFit/>
          </a:bodyPr>
          <a:lstStyle/>
          <a:p>
            <a:r>
              <a:rPr lang="en-US" dirty="0"/>
              <a:t>travis.fisher@health.mo.gov</a:t>
            </a:r>
          </a:p>
        </p:txBody>
      </p:sp>
      <p:sp>
        <p:nvSpPr>
          <p:cNvPr id="10" name="TextBox 9">
            <a:extLst>
              <a:ext uri="{FF2B5EF4-FFF2-40B4-BE49-F238E27FC236}">
                <a16:creationId xmlns:a16="http://schemas.microsoft.com/office/drawing/2014/main" id="{73873C90-553C-21E4-6A8B-969D1015B1A5}"/>
              </a:ext>
            </a:extLst>
          </p:cNvPr>
          <p:cNvSpPr txBox="1"/>
          <p:nvPr/>
        </p:nvSpPr>
        <p:spPr>
          <a:xfrm>
            <a:off x="7772400" y="533400"/>
            <a:ext cx="4419600" cy="2031325"/>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rPr>
              <a:t>This work is supported by funds made available from the Centers for Disease Control and Prevention (CDC) of the U.S. Department of Health and Human Services (HHS), National Center for STLT Public Health Infrastructure and Workforce, through OE22-2203: Strengthening U.S. Public Health Infrastructure, Workforce, and Data Systems grant. The contents are those of the author(s) and do not necessarily represent the official views of, nor an endorsement, by CDC/HHS, or the U.S. Government.</a:t>
            </a:r>
            <a:endParaRPr lang="en-US" sz="1400" dirty="0">
              <a:solidFill>
                <a:schemeClr val="tx2">
                  <a:lumMod val="50000"/>
                </a:schemeClr>
              </a:solidFill>
            </a:endParaRPr>
          </a:p>
        </p:txBody>
      </p:sp>
      <p:sp>
        <p:nvSpPr>
          <p:cNvPr id="9" name="TextBox 8">
            <a:extLst>
              <a:ext uri="{FF2B5EF4-FFF2-40B4-BE49-F238E27FC236}">
                <a16:creationId xmlns:a16="http://schemas.microsoft.com/office/drawing/2014/main" id="{DCD120EC-3EE9-349B-BDC8-3FF45A4006AA}"/>
              </a:ext>
            </a:extLst>
          </p:cNvPr>
          <p:cNvSpPr txBox="1"/>
          <p:nvPr/>
        </p:nvSpPr>
        <p:spPr>
          <a:xfrm>
            <a:off x="1926644" y="2692907"/>
            <a:ext cx="4953000" cy="1938992"/>
          </a:xfrm>
          <a:prstGeom prst="rect">
            <a:avLst/>
          </a:prstGeom>
          <a:noFill/>
        </p:spPr>
        <p:txBody>
          <a:bodyPr wrap="square" rtlCol="0">
            <a:spAutoFit/>
          </a:bodyPr>
          <a:lstStyle/>
          <a:p>
            <a:r>
              <a:rPr lang="en-US" sz="2400" b="1" dirty="0">
                <a:solidFill>
                  <a:schemeClr val="bg1"/>
                </a:solidFill>
              </a:rPr>
              <a:t>Please reach out with questions or to schedule an individual appointment for assistance in completing PHIG Evaluation Monitoring Assessments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48055" y="5141976"/>
            <a:ext cx="11291570" cy="1259205"/>
            <a:chOff x="448055" y="5141976"/>
            <a:chExt cx="11291570" cy="1259205"/>
          </a:xfrm>
        </p:grpSpPr>
        <p:sp>
          <p:nvSpPr>
            <p:cNvPr id="3" name="object 3"/>
            <p:cNvSpPr/>
            <p:nvPr/>
          </p:nvSpPr>
          <p:spPr>
            <a:xfrm>
              <a:off x="448055" y="5141976"/>
              <a:ext cx="11291570" cy="1259205"/>
            </a:xfrm>
            <a:custGeom>
              <a:avLst/>
              <a:gdLst/>
              <a:ahLst/>
              <a:cxnLst/>
              <a:rect l="l" t="t" r="r" b="b"/>
              <a:pathLst>
                <a:path w="11291570" h="1259204">
                  <a:moveTo>
                    <a:pt x="11291316" y="0"/>
                  </a:moveTo>
                  <a:lnTo>
                    <a:pt x="0" y="0"/>
                  </a:lnTo>
                  <a:lnTo>
                    <a:pt x="0" y="1258824"/>
                  </a:lnTo>
                  <a:lnTo>
                    <a:pt x="11291316" y="1258824"/>
                  </a:lnTo>
                  <a:lnTo>
                    <a:pt x="11291316" y="0"/>
                  </a:lnTo>
                  <a:close/>
                </a:path>
              </a:pathLst>
            </a:custGeom>
            <a:solidFill>
              <a:srgbClr val="E25204"/>
            </a:solidFill>
          </p:spPr>
          <p:txBody>
            <a:bodyPr wrap="square" lIns="0" tIns="0" rIns="0" bIns="0" rtlCol="0"/>
            <a:lstStyle/>
            <a:p>
              <a:endParaRPr dirty="0"/>
            </a:p>
          </p:txBody>
        </p:sp>
        <p:pic>
          <p:nvPicPr>
            <p:cNvPr id="4" name="object 4"/>
            <p:cNvPicPr/>
            <p:nvPr/>
          </p:nvPicPr>
          <p:blipFill>
            <a:blip r:embed="rId2" cstate="print"/>
            <a:stretch>
              <a:fillRect/>
            </a:stretch>
          </p:blipFill>
          <p:spPr>
            <a:xfrm>
              <a:off x="3761232" y="5284317"/>
              <a:ext cx="5120386" cy="946708"/>
            </a:xfrm>
            <a:prstGeom prst="rect">
              <a:avLst/>
            </a:prstGeom>
          </p:spPr>
        </p:pic>
      </p:grpSp>
      <p:pic>
        <p:nvPicPr>
          <p:cNvPr id="5" name="object 5"/>
          <p:cNvPicPr/>
          <p:nvPr/>
        </p:nvPicPr>
        <p:blipFill>
          <a:blip r:embed="rId3" cstate="print"/>
          <a:stretch>
            <a:fillRect/>
          </a:stretch>
        </p:blipFill>
        <p:spPr>
          <a:xfrm>
            <a:off x="4102608" y="623316"/>
            <a:ext cx="3986784" cy="39883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69EF-0A18-E560-B4C9-C3CEE8938DAE}"/>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p>
        </p:txBody>
      </p:sp>
      <p:sp>
        <p:nvSpPr>
          <p:cNvPr id="3" name="Text Placeholder 2">
            <a:extLst>
              <a:ext uri="{FF2B5EF4-FFF2-40B4-BE49-F238E27FC236}">
                <a16:creationId xmlns:a16="http://schemas.microsoft.com/office/drawing/2014/main" id="{32F61540-5B21-C9B9-49E3-11AF1EAE3941}"/>
              </a:ext>
            </a:extLst>
          </p:cNvPr>
          <p:cNvSpPr>
            <a:spLocks noGrp="1"/>
          </p:cNvSpPr>
          <p:nvPr>
            <p:ph type="body" idx="1"/>
          </p:nvPr>
        </p:nvSpPr>
        <p:spPr>
          <a:xfrm>
            <a:off x="609600" y="754380"/>
            <a:ext cx="10972800" cy="5349240"/>
          </a:xfrm>
        </p:spPr>
        <p:txBody>
          <a:bodyPr/>
          <a:lstStyle/>
          <a:p>
            <a:endParaRPr lang="en-US" dirty="0"/>
          </a:p>
        </p:txBody>
      </p:sp>
      <p:pic>
        <p:nvPicPr>
          <p:cNvPr id="9" name="Picture 8">
            <a:extLst>
              <a:ext uri="{FF2B5EF4-FFF2-40B4-BE49-F238E27FC236}">
                <a16:creationId xmlns:a16="http://schemas.microsoft.com/office/drawing/2014/main" id="{047B0EB8-B1C4-48E6-D2C9-198E3CC22F23}"/>
              </a:ext>
            </a:extLst>
          </p:cNvPr>
          <p:cNvPicPr>
            <a:picLocks noChangeAspect="1"/>
          </p:cNvPicPr>
          <p:nvPr/>
        </p:nvPicPr>
        <p:blipFill>
          <a:blip r:embed="rId2"/>
          <a:stretch>
            <a:fillRect/>
          </a:stretch>
        </p:blipFill>
        <p:spPr>
          <a:xfrm>
            <a:off x="2428559" y="914400"/>
            <a:ext cx="7334881" cy="5189220"/>
          </a:xfrm>
          <a:prstGeom prst="rect">
            <a:avLst/>
          </a:prstGeom>
        </p:spPr>
      </p:pic>
      <p:sp>
        <p:nvSpPr>
          <p:cNvPr id="10" name="TextBox 9">
            <a:extLst>
              <a:ext uri="{FF2B5EF4-FFF2-40B4-BE49-F238E27FC236}">
                <a16:creationId xmlns:a16="http://schemas.microsoft.com/office/drawing/2014/main" id="{EA11B597-0543-818E-E2C5-4D96B8D0580B}"/>
              </a:ext>
            </a:extLst>
          </p:cNvPr>
          <p:cNvSpPr txBox="1"/>
          <p:nvPr/>
        </p:nvSpPr>
        <p:spPr>
          <a:xfrm>
            <a:off x="9982200" y="2958405"/>
            <a:ext cx="1447800" cy="1384995"/>
          </a:xfrm>
          <a:prstGeom prst="rect">
            <a:avLst/>
          </a:prstGeom>
          <a:noFill/>
          <a:ln>
            <a:solidFill>
              <a:schemeClr val="tx1"/>
            </a:solidFill>
          </a:ln>
        </p:spPr>
        <p:txBody>
          <a:bodyPr wrap="square" rtlCol="0">
            <a:spAutoFit/>
          </a:bodyPr>
          <a:lstStyle/>
          <a:p>
            <a:r>
              <a:rPr lang="en-US" sz="1400" dirty="0"/>
              <a:t>Select the date range of the reporting period you are submitting the assessment on</a:t>
            </a:r>
          </a:p>
        </p:txBody>
      </p:sp>
      <p:sp>
        <p:nvSpPr>
          <p:cNvPr id="11" name="Oval 10">
            <a:extLst>
              <a:ext uri="{FF2B5EF4-FFF2-40B4-BE49-F238E27FC236}">
                <a16:creationId xmlns:a16="http://schemas.microsoft.com/office/drawing/2014/main" id="{31E94E23-CFD9-D890-12D4-7E2A6034BEE8}"/>
              </a:ext>
            </a:extLst>
          </p:cNvPr>
          <p:cNvSpPr/>
          <p:nvPr/>
        </p:nvSpPr>
        <p:spPr>
          <a:xfrm>
            <a:off x="6400800" y="4350774"/>
            <a:ext cx="376076" cy="3048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DB059CE-F5A4-91E6-2C69-398AEFDB4C03}"/>
              </a:ext>
            </a:extLst>
          </p:cNvPr>
          <p:cNvCxnSpPr/>
          <p:nvPr/>
        </p:nvCxnSpPr>
        <p:spPr>
          <a:xfrm flipH="1">
            <a:off x="7086600" y="3657600"/>
            <a:ext cx="2676840" cy="6858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1237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EF4840-E433-D836-3B56-B7303E3049CD}"/>
              </a:ext>
            </a:extLst>
          </p:cNvPr>
          <p:cNvSpPr>
            <a:spLocks noGrp="1"/>
          </p:cNvSpPr>
          <p:nvPr>
            <p:ph type="body" idx="1"/>
          </p:nvPr>
        </p:nvSpPr>
        <p:spPr>
          <a:xfrm>
            <a:off x="609600" y="1295400"/>
            <a:ext cx="10972800" cy="5562600"/>
          </a:xfrm>
        </p:spPr>
        <p:txBody>
          <a:bodyPr/>
          <a:lstStyle/>
          <a:p>
            <a:endParaRPr lang="en-US" dirty="0"/>
          </a:p>
        </p:txBody>
      </p:sp>
      <p:pic>
        <p:nvPicPr>
          <p:cNvPr id="7" name="Picture 6">
            <a:extLst>
              <a:ext uri="{FF2B5EF4-FFF2-40B4-BE49-F238E27FC236}">
                <a16:creationId xmlns:a16="http://schemas.microsoft.com/office/drawing/2014/main" id="{148B0EC6-5FC8-44DF-5DC9-010081334C90}"/>
              </a:ext>
            </a:extLst>
          </p:cNvPr>
          <p:cNvPicPr>
            <a:picLocks noChangeAspect="1"/>
          </p:cNvPicPr>
          <p:nvPr/>
        </p:nvPicPr>
        <p:blipFill>
          <a:blip r:embed="rId3"/>
          <a:stretch>
            <a:fillRect/>
          </a:stretch>
        </p:blipFill>
        <p:spPr>
          <a:xfrm>
            <a:off x="1647940" y="1653222"/>
            <a:ext cx="7496060" cy="4930140"/>
          </a:xfrm>
          <a:prstGeom prst="rect">
            <a:avLst/>
          </a:prstGeom>
        </p:spPr>
      </p:pic>
      <p:sp>
        <p:nvSpPr>
          <p:cNvPr id="8" name="Title 1">
            <a:extLst>
              <a:ext uri="{FF2B5EF4-FFF2-40B4-BE49-F238E27FC236}">
                <a16:creationId xmlns:a16="http://schemas.microsoft.com/office/drawing/2014/main" id="{6D44357F-AB73-1813-AE30-39FD1A25A8FC}"/>
              </a:ext>
            </a:extLst>
          </p:cNvPr>
          <p:cNvSpPr>
            <a:spLocks noGrp="1"/>
          </p:cNvSpPr>
          <p:nvPr>
            <p:ph type="title"/>
          </p:nvPr>
        </p:nvSpPr>
        <p:spPr>
          <a:xfrm>
            <a:off x="609600" y="274638"/>
            <a:ext cx="10972800" cy="715962"/>
          </a:xfrm>
        </p:spPr>
        <p:txBody>
          <a:bodyPr/>
          <a:lstStyle/>
          <a:p>
            <a:r>
              <a:rPr lang="en-US" sz="2400" i="1" dirty="0">
                <a:solidFill>
                  <a:schemeClr val="accent1">
                    <a:lumMod val="50000"/>
                  </a:schemeClr>
                </a:solidFill>
              </a:rPr>
              <a:t>Missouri PHIG Monitoring Assessment Page 1</a:t>
            </a:r>
          </a:p>
        </p:txBody>
      </p:sp>
      <p:sp>
        <p:nvSpPr>
          <p:cNvPr id="9" name="TextBox 8">
            <a:extLst>
              <a:ext uri="{FF2B5EF4-FFF2-40B4-BE49-F238E27FC236}">
                <a16:creationId xmlns:a16="http://schemas.microsoft.com/office/drawing/2014/main" id="{731830D5-AC22-6407-F04E-CF6DE3854414}"/>
              </a:ext>
            </a:extLst>
          </p:cNvPr>
          <p:cNvSpPr txBox="1"/>
          <p:nvPr/>
        </p:nvSpPr>
        <p:spPr>
          <a:xfrm>
            <a:off x="9829800" y="2011063"/>
            <a:ext cx="1676400" cy="2585323"/>
          </a:xfrm>
          <a:prstGeom prst="rect">
            <a:avLst/>
          </a:prstGeom>
          <a:noFill/>
          <a:ln>
            <a:solidFill>
              <a:schemeClr val="tx1"/>
            </a:solidFill>
          </a:ln>
        </p:spPr>
        <p:txBody>
          <a:bodyPr wrap="square" rtlCol="0">
            <a:spAutoFit/>
          </a:bodyPr>
          <a:lstStyle/>
          <a:p>
            <a:r>
              <a:rPr lang="en-US" dirty="0"/>
              <a:t>The person completing the assessment or the preferred contact for the assessment should input their contact information</a:t>
            </a:r>
          </a:p>
        </p:txBody>
      </p:sp>
      <p:cxnSp>
        <p:nvCxnSpPr>
          <p:cNvPr id="12" name="Straight Connector 11">
            <a:extLst>
              <a:ext uri="{FF2B5EF4-FFF2-40B4-BE49-F238E27FC236}">
                <a16:creationId xmlns:a16="http://schemas.microsoft.com/office/drawing/2014/main" id="{B367BF19-8392-E729-6F50-3807BBF92090}"/>
              </a:ext>
            </a:extLst>
          </p:cNvPr>
          <p:cNvCxnSpPr/>
          <p:nvPr/>
        </p:nvCxnSpPr>
        <p:spPr>
          <a:xfrm>
            <a:off x="9296400" y="2810602"/>
            <a:ext cx="0" cy="35814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Straight Connector 13">
            <a:extLst>
              <a:ext uri="{FF2B5EF4-FFF2-40B4-BE49-F238E27FC236}">
                <a16:creationId xmlns:a16="http://schemas.microsoft.com/office/drawing/2014/main" id="{EF8355BF-2E6C-DFDA-9FC9-29AACD3B9A77}"/>
              </a:ext>
            </a:extLst>
          </p:cNvPr>
          <p:cNvCxnSpPr>
            <a:cxnSpLocks/>
          </p:cNvCxnSpPr>
          <p:nvPr/>
        </p:nvCxnSpPr>
        <p:spPr>
          <a:xfrm>
            <a:off x="8534400" y="2810602"/>
            <a:ext cx="762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EA9361BC-8850-DC4A-0019-98CF60366B4A}"/>
              </a:ext>
            </a:extLst>
          </p:cNvPr>
          <p:cNvCxnSpPr>
            <a:cxnSpLocks/>
          </p:cNvCxnSpPr>
          <p:nvPr/>
        </p:nvCxnSpPr>
        <p:spPr>
          <a:xfrm>
            <a:off x="8534400" y="6384628"/>
            <a:ext cx="762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F4A84039-1D17-5E0B-F1AD-92D48D40A22D}"/>
              </a:ext>
            </a:extLst>
          </p:cNvPr>
          <p:cNvCxnSpPr>
            <a:cxnSpLocks/>
          </p:cNvCxnSpPr>
          <p:nvPr/>
        </p:nvCxnSpPr>
        <p:spPr>
          <a:xfrm flipH="1">
            <a:off x="9410700" y="3124200"/>
            <a:ext cx="342900" cy="6096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69726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9CDB6-7C11-CE0F-B427-FB68C88D8C5D}"/>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endParaRPr lang="en-US" sz="2400" dirty="0"/>
          </a:p>
        </p:txBody>
      </p:sp>
      <p:sp>
        <p:nvSpPr>
          <p:cNvPr id="3" name="Text Placeholder 2">
            <a:extLst>
              <a:ext uri="{FF2B5EF4-FFF2-40B4-BE49-F238E27FC236}">
                <a16:creationId xmlns:a16="http://schemas.microsoft.com/office/drawing/2014/main" id="{CC6F48EB-821C-9A5C-F36E-6D7CBF07B189}"/>
              </a:ext>
            </a:extLst>
          </p:cNvPr>
          <p:cNvSpPr>
            <a:spLocks noGrp="1"/>
          </p:cNvSpPr>
          <p:nvPr>
            <p:ph type="body" idx="1"/>
          </p:nvPr>
        </p:nvSpPr>
        <p:spPr>
          <a:xfrm>
            <a:off x="609600" y="838200"/>
            <a:ext cx="10972800" cy="3046988"/>
          </a:xfrm>
        </p:spPr>
        <p:txBody>
          <a:bodyPr/>
          <a:lstStyle/>
          <a:p>
            <a:pPr marL="285750" indent="-285750">
              <a:buFont typeface="Arial" panose="020B0604020202020204" pitchFamily="34" charset="0"/>
              <a:buChar char="•"/>
            </a:pPr>
            <a:r>
              <a:rPr lang="en-US" dirty="0"/>
              <a:t>For the next section, enter the total number of existing/current staff at your agency on </a:t>
            </a:r>
            <a:r>
              <a:rPr lang="en-US" b="1" u="sng" dirty="0"/>
              <a:t>day 1</a:t>
            </a:r>
            <a:r>
              <a:rPr lang="en-US" dirty="0"/>
              <a:t> of the reporting period</a:t>
            </a:r>
          </a:p>
          <a:p>
            <a:pPr marL="742950" lvl="1" indent="-285750">
              <a:buFont typeface="Arial" panose="020B0604020202020204" pitchFamily="34" charset="0"/>
              <a:buChar char="•"/>
            </a:pPr>
            <a:r>
              <a:rPr lang="en-US" dirty="0"/>
              <a:t>Include all staff that were employed by your agency on day 1 of the reporting period no matter their funding source</a:t>
            </a:r>
          </a:p>
          <a:p>
            <a:pPr marL="1200150" lvl="2" indent="-285750">
              <a:buFont typeface="Arial" panose="020B0604020202020204" pitchFamily="34" charset="0"/>
              <a:buChar char="•"/>
            </a:pPr>
            <a:r>
              <a:rPr lang="en-US" b="1" i="1" dirty="0"/>
              <a:t>Do not </a:t>
            </a:r>
            <a:r>
              <a:rPr lang="en-US" dirty="0"/>
              <a:t>include staff employed by other agencies that are contracted to work for your agency</a:t>
            </a:r>
          </a:p>
          <a:p>
            <a:pPr marL="1200150" lvl="2" indent="-285750">
              <a:buFont typeface="Arial" panose="020B0604020202020204" pitchFamily="34" charset="0"/>
              <a:buChar char="•"/>
            </a:pPr>
            <a:r>
              <a:rPr lang="en-US" dirty="0"/>
              <a:t>Count part-time staff the same as full-time staff (*</a:t>
            </a:r>
            <a:r>
              <a:rPr lang="en-US" i="1" dirty="0"/>
              <a:t>part-time should be counted as 1</a:t>
            </a:r>
            <a:r>
              <a:rPr lang="en-US" dirty="0"/>
              <a:t>)</a:t>
            </a:r>
          </a:p>
          <a:p>
            <a:pPr marL="1200150" lvl="2" indent="-285750">
              <a:buFont typeface="Arial" panose="020B0604020202020204" pitchFamily="34" charset="0"/>
              <a:buChar char="•"/>
            </a:pPr>
            <a:r>
              <a:rPr lang="en-US" dirty="0"/>
              <a:t>The count should include all staff actively employed by your agency on </a:t>
            </a:r>
            <a:r>
              <a:rPr lang="en-US" b="1" dirty="0"/>
              <a:t>day 1</a:t>
            </a:r>
            <a:r>
              <a:rPr lang="en-US" dirty="0"/>
              <a:t> of the reporting period</a:t>
            </a:r>
          </a:p>
          <a:p>
            <a:pPr marL="1657350" lvl="3" indent="-285750">
              <a:buFont typeface="Arial" panose="020B0604020202020204" pitchFamily="34" charset="0"/>
              <a:buChar char="•"/>
            </a:pPr>
            <a:r>
              <a:rPr lang="en-US" dirty="0"/>
              <a:t>Example: for the first assessment that covers the reporting period of 12.1.23-5.31.24, you would put in the count of all staff present on 12.1.23</a:t>
            </a:r>
          </a:p>
          <a:p>
            <a:pPr marL="1657350" lvl="3" indent="-285750">
              <a:buFont typeface="Arial" panose="020B0604020202020204" pitchFamily="34" charset="0"/>
              <a:buChar char="•"/>
            </a:pPr>
            <a:r>
              <a:rPr lang="en-US" dirty="0"/>
              <a:t>If unsure of the exact count on day 1 of the reporting period, estimate as close as possible</a:t>
            </a:r>
          </a:p>
          <a:p>
            <a:pPr marL="1657350" lvl="3"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9FED1055-14D1-986E-4EB9-6D4DE6388DEA}"/>
              </a:ext>
            </a:extLst>
          </p:cNvPr>
          <p:cNvPicPr>
            <a:picLocks noChangeAspect="1"/>
          </p:cNvPicPr>
          <p:nvPr/>
        </p:nvPicPr>
        <p:blipFill>
          <a:blip r:embed="rId2"/>
          <a:stretch>
            <a:fillRect/>
          </a:stretch>
        </p:blipFill>
        <p:spPr>
          <a:xfrm>
            <a:off x="1443037" y="3962400"/>
            <a:ext cx="9305925" cy="2419350"/>
          </a:xfrm>
          <a:prstGeom prst="rect">
            <a:avLst/>
          </a:prstGeom>
        </p:spPr>
      </p:pic>
    </p:spTree>
    <p:extLst>
      <p:ext uri="{BB962C8B-B14F-4D97-AF65-F5344CB8AC3E}">
        <p14:creationId xmlns:p14="http://schemas.microsoft.com/office/powerpoint/2010/main" val="3395071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5404-AFF9-D836-2819-6F06CE9E28DF}"/>
              </a:ext>
            </a:extLst>
          </p:cNvPr>
          <p:cNvSpPr>
            <a:spLocks noGrp="1"/>
          </p:cNvSpPr>
          <p:nvPr>
            <p:ph type="title"/>
          </p:nvPr>
        </p:nvSpPr>
        <p:spPr>
          <a:xfrm>
            <a:off x="609600" y="274320"/>
            <a:ext cx="10972800" cy="369332"/>
          </a:xfrm>
        </p:spPr>
        <p:txBody>
          <a:bodyPr/>
          <a:lstStyle/>
          <a:p>
            <a:r>
              <a:rPr lang="en-US" sz="2400" i="1" dirty="0">
                <a:solidFill>
                  <a:schemeClr val="accent1">
                    <a:lumMod val="50000"/>
                  </a:schemeClr>
                </a:solidFill>
              </a:rPr>
              <a:t>Missouri PHIG Monitoring Assessment Page 1</a:t>
            </a:r>
            <a:endParaRPr lang="en-US" sz="2400" dirty="0"/>
          </a:p>
        </p:txBody>
      </p:sp>
      <p:sp>
        <p:nvSpPr>
          <p:cNvPr id="3" name="Text Placeholder 2">
            <a:extLst>
              <a:ext uri="{FF2B5EF4-FFF2-40B4-BE49-F238E27FC236}">
                <a16:creationId xmlns:a16="http://schemas.microsoft.com/office/drawing/2014/main" id="{C1223170-BECA-6322-84F3-BCFBE7253D19}"/>
              </a:ext>
            </a:extLst>
          </p:cNvPr>
          <p:cNvSpPr>
            <a:spLocks noGrp="1"/>
          </p:cNvSpPr>
          <p:nvPr>
            <p:ph type="body" idx="1"/>
          </p:nvPr>
        </p:nvSpPr>
        <p:spPr>
          <a:xfrm>
            <a:off x="533400" y="806666"/>
            <a:ext cx="10972800" cy="1938992"/>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a number is input for the existing staff count on day 1, the job categories selection titles will populate below</a:t>
            </a:r>
          </a:p>
          <a:p>
            <a:pPr marL="742950" lvl="1" indent="-285750">
              <a:buFont typeface="Arial" panose="020B0604020202020204" pitchFamily="34" charset="0"/>
              <a:buChar char="•"/>
            </a:pPr>
            <a:r>
              <a:rPr lang="en-US" dirty="0"/>
              <a:t>Check the boxes for each </a:t>
            </a:r>
            <a:r>
              <a:rPr lang="en-US" b="1" dirty="0"/>
              <a:t>job category </a:t>
            </a:r>
            <a:r>
              <a:rPr lang="en-US" dirty="0"/>
              <a:t>staff from your agency were actively working in on </a:t>
            </a:r>
            <a:r>
              <a:rPr lang="en-US" b="1" dirty="0"/>
              <a:t>day 1</a:t>
            </a:r>
            <a:r>
              <a:rPr lang="en-US" dirty="0"/>
              <a:t> of the reporting period</a:t>
            </a:r>
          </a:p>
          <a:p>
            <a:pPr marL="742950" lvl="1" indent="-285750">
              <a:buFont typeface="Arial" panose="020B0604020202020204" pitchFamily="34" charset="0"/>
              <a:buChar char="•"/>
            </a:pPr>
            <a:r>
              <a:rPr lang="en-US" dirty="0"/>
              <a:t>If unsure if you had staff actively employed under a job category, refer to </a:t>
            </a:r>
            <a:r>
              <a:rPr lang="en-US" b="1" i="1" dirty="0"/>
              <a:t>Appendix A</a:t>
            </a:r>
            <a:r>
              <a:rPr lang="en-US" dirty="0"/>
              <a:t> at the end of this PowerPoint, or you may refer to the </a:t>
            </a:r>
            <a:r>
              <a:rPr lang="en-US" b="1" dirty="0"/>
              <a:t>Optional PHIG LPHA PHIG Evaluation Assessment Template </a:t>
            </a:r>
            <a:r>
              <a:rPr lang="en-US" dirty="0"/>
              <a:t>for reference</a:t>
            </a:r>
          </a:p>
        </p:txBody>
      </p:sp>
      <p:pic>
        <p:nvPicPr>
          <p:cNvPr id="5" name="Picture 4">
            <a:extLst>
              <a:ext uri="{FF2B5EF4-FFF2-40B4-BE49-F238E27FC236}">
                <a16:creationId xmlns:a16="http://schemas.microsoft.com/office/drawing/2014/main" id="{C0245E89-19CB-1482-CD33-753F6E5D9534}"/>
              </a:ext>
            </a:extLst>
          </p:cNvPr>
          <p:cNvPicPr>
            <a:picLocks noChangeAspect="1"/>
          </p:cNvPicPr>
          <p:nvPr/>
        </p:nvPicPr>
        <p:blipFill>
          <a:blip r:embed="rId2"/>
          <a:stretch>
            <a:fillRect/>
          </a:stretch>
        </p:blipFill>
        <p:spPr>
          <a:xfrm>
            <a:off x="2462613" y="2743200"/>
            <a:ext cx="7114374" cy="3962400"/>
          </a:xfrm>
          <a:prstGeom prst="rect">
            <a:avLst/>
          </a:prstGeom>
        </p:spPr>
      </p:pic>
    </p:spTree>
    <p:extLst>
      <p:ext uri="{BB962C8B-B14F-4D97-AF65-F5344CB8AC3E}">
        <p14:creationId xmlns:p14="http://schemas.microsoft.com/office/powerpoint/2010/main" val="562938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E0243-8CA8-4C96-9882-4E8C1269039C}"/>
              </a:ext>
            </a:extLst>
          </p:cNvPr>
          <p:cNvSpPr>
            <a:spLocks noGrp="1"/>
          </p:cNvSpPr>
          <p:nvPr>
            <p:ph type="title"/>
          </p:nvPr>
        </p:nvSpPr>
        <p:spPr>
          <a:xfrm>
            <a:off x="609600" y="274320"/>
            <a:ext cx="10972800" cy="369332"/>
          </a:xfrm>
        </p:spPr>
        <p:txBody>
          <a:bodyPr/>
          <a:lstStyle/>
          <a:p>
            <a:r>
              <a:rPr kumimoji="0" lang="en-US" sz="2400" b="0" i="1" u="none" strike="noStrike" kern="0" cap="none" spc="0" normalizeH="0" baseline="0" noProof="0" dirty="0">
                <a:ln>
                  <a:noFill/>
                </a:ln>
                <a:solidFill>
                  <a:srgbClr val="4F81BD">
                    <a:lumMod val="50000"/>
                  </a:srgbClr>
                </a:solidFill>
                <a:effectLst/>
                <a:uLnTx/>
                <a:uFillTx/>
                <a:latin typeface="Calibri"/>
                <a:ea typeface="+mj-ea"/>
                <a:cs typeface="+mj-cs"/>
              </a:rPr>
              <a:t>Missouri PHIG Monitoring Assessment Page 1</a:t>
            </a:r>
            <a:endParaRPr lang="en-US" dirty="0"/>
          </a:p>
        </p:txBody>
      </p:sp>
      <p:sp>
        <p:nvSpPr>
          <p:cNvPr id="3" name="Text Placeholder 2">
            <a:extLst>
              <a:ext uri="{FF2B5EF4-FFF2-40B4-BE49-F238E27FC236}">
                <a16:creationId xmlns:a16="http://schemas.microsoft.com/office/drawing/2014/main" id="{5220AA59-AABC-FA0E-D4AD-52EE9A0C475A}"/>
              </a:ext>
            </a:extLst>
          </p:cNvPr>
          <p:cNvSpPr>
            <a:spLocks noGrp="1"/>
          </p:cNvSpPr>
          <p:nvPr>
            <p:ph type="body" idx="1"/>
          </p:nvPr>
        </p:nvSpPr>
        <p:spPr>
          <a:xfrm>
            <a:off x="609600" y="990600"/>
            <a:ext cx="10972800" cy="1384995"/>
          </a:xfrm>
        </p:spPr>
        <p:txBody>
          <a:bodyPr/>
          <a:lstStyle/>
          <a:p>
            <a:pPr marL="285750" indent="-285750">
              <a:buFont typeface="Arial" panose="020B0604020202020204" pitchFamily="34" charset="0"/>
              <a:buChar char="•"/>
            </a:pPr>
            <a:r>
              <a:rPr lang="en-US" dirty="0"/>
              <a:t>The job categories selected as having active agency staff within them on day 1 of the reporting period will shape the flow of the assessment</a:t>
            </a:r>
          </a:p>
          <a:p>
            <a:pPr marL="285750" indent="-285750">
              <a:buFont typeface="Arial" panose="020B0604020202020204" pitchFamily="34" charset="0"/>
              <a:buChar char="•"/>
            </a:pPr>
            <a:r>
              <a:rPr lang="en-US" dirty="0"/>
              <a:t>If unsure if you had staff working under a job category on day 1 of the reporting period, refer to </a:t>
            </a:r>
            <a:r>
              <a:rPr lang="en-US" b="1" i="1" dirty="0"/>
              <a:t>Appendix A</a:t>
            </a:r>
            <a:r>
              <a:rPr lang="en-US" dirty="0"/>
              <a:t> of this PowerPoint or the </a:t>
            </a:r>
            <a:r>
              <a:rPr lang="en-US" b="1" dirty="0"/>
              <a:t>Optional PHIG Evaluation Assessment Template for guidance</a:t>
            </a:r>
          </a:p>
          <a:p>
            <a:pPr marL="285750" indent="-285750">
              <a:buFont typeface="Arial" panose="020B0604020202020204" pitchFamily="34" charset="0"/>
              <a:buChar char="•"/>
            </a:pPr>
            <a:endParaRPr lang="en-US" dirty="0"/>
          </a:p>
        </p:txBody>
      </p:sp>
      <p:pic>
        <p:nvPicPr>
          <p:cNvPr id="6" name="Picture 5">
            <a:extLst>
              <a:ext uri="{FF2B5EF4-FFF2-40B4-BE49-F238E27FC236}">
                <a16:creationId xmlns:a16="http://schemas.microsoft.com/office/drawing/2014/main" id="{4ED5D42B-BF32-4897-E0CB-3E089427AD9F}"/>
              </a:ext>
            </a:extLst>
          </p:cNvPr>
          <p:cNvPicPr>
            <a:picLocks noChangeAspect="1"/>
          </p:cNvPicPr>
          <p:nvPr/>
        </p:nvPicPr>
        <p:blipFill>
          <a:blip r:embed="rId2"/>
          <a:stretch>
            <a:fillRect/>
          </a:stretch>
        </p:blipFill>
        <p:spPr>
          <a:xfrm>
            <a:off x="1762746" y="2590800"/>
            <a:ext cx="8666507" cy="3834706"/>
          </a:xfrm>
          <a:prstGeom prst="rect">
            <a:avLst/>
          </a:prstGeom>
        </p:spPr>
      </p:pic>
    </p:spTree>
    <p:extLst>
      <p:ext uri="{BB962C8B-B14F-4D97-AF65-F5344CB8AC3E}">
        <p14:creationId xmlns:p14="http://schemas.microsoft.com/office/powerpoint/2010/main" val="32800242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41084</TotalTime>
  <Words>3842</Words>
  <Application>Microsoft Office PowerPoint</Application>
  <PresentationFormat>Widescreen</PresentationFormat>
  <Paragraphs>358</Paragraphs>
  <Slides>46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Aptos</vt:lpstr>
      <vt:lpstr>Arial</vt:lpstr>
      <vt:lpstr>Calibri</vt:lpstr>
      <vt:lpstr>Gadugi</vt:lpstr>
      <vt:lpstr>Office Theme</vt:lpstr>
      <vt:lpstr>PowerPoint Presentation</vt:lpstr>
      <vt:lpstr>Missouri PHIG Evaluation Monitoring Assessment Guide</vt:lpstr>
      <vt:lpstr>PHIG Evaluation Monitoring Assessment Reporting Periods </vt:lpstr>
      <vt:lpstr>Accessing the PHIG Evaluation Monitoring Assessment </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Page 1</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Job Categories Pages</vt:lpstr>
      <vt:lpstr>Missouri PHIG Monitoring Assessment Chronic Diseases and Accreditation Pages</vt:lpstr>
      <vt:lpstr>Missouri PHIG Monitoring Assessment Chronic Diseases and Accreditation Pages</vt:lpstr>
      <vt:lpstr>Missouri PHIG Monitoring Assessment Chronic Diseases and Accreditation Pages</vt:lpstr>
      <vt:lpstr>Missouri PHIG Monitoring Assessment Progress Report Page</vt:lpstr>
      <vt:lpstr>Missouri PHIG Monitoring Assessment Progress Report Page</vt:lpstr>
      <vt:lpstr>Appendix A</vt:lpstr>
      <vt:lpstr>Appendix A</vt:lpstr>
      <vt:lpstr>Appendix A</vt:lpstr>
      <vt:lpstr>Appendix A</vt:lpstr>
      <vt:lpstr>Appendix A</vt:lpstr>
      <vt:lpstr>Appendix A</vt:lpstr>
      <vt:lpstr>Appendix A</vt:lpstr>
      <vt:lpstr>Appendix A</vt:lpstr>
      <vt:lpstr>Appendix A</vt:lpstr>
      <vt:lpstr>Appendix A</vt:lpstr>
      <vt:lpstr>Appendix 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Fisher, Travis</cp:lastModifiedBy>
  <cp:revision>133</cp:revision>
  <dcterms:created xsi:type="dcterms:W3CDTF">2023-11-28T14:58:56Z</dcterms:created>
  <dcterms:modified xsi:type="dcterms:W3CDTF">2024-04-05T20:17:43Z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2022-12-01T00:00:00Z</vt:filetime>
  </property>
  <property fmtid="{D5CDD505-2E9C-101B-9397-08002B2CF9AE}" pid="3" name="Creator">
    <vt:lpwstr>Microsoft® PowerPoint® 2016</vt:lpwstr>
  </property>
  <property fmtid="{D5CDD505-2E9C-101B-9397-08002B2CF9AE}" pid="4" name="LastSaved">
    <vt:filetime>2023-11-28T00:00:00Z</vt:filetime>
  </property>
  <property fmtid="{D5CDD505-2E9C-101B-9397-08002B2CF9AE}" pid="5" name="Producer">
    <vt:lpwstr>Microsoft® PowerPoint® 2016</vt:lpwstr>
  </property>
</Properties>
</file>