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1" r:id="rId5"/>
    <p:sldId id="262" r:id="rId6"/>
    <p:sldId id="263" r:id="rId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8F76F7-1247-4CA2-9102-C1C3DC45B65E}"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ECC6EA-5771-4892-99CA-5BE8C5A707BB}" type="slidenum">
              <a:rPr lang="en-US" smtClean="0"/>
              <a:t>‹#›</a:t>
            </a:fld>
            <a:endParaRPr lang="en-US" dirty="0"/>
          </a:p>
        </p:txBody>
      </p:sp>
    </p:spTree>
    <p:extLst>
      <p:ext uri="{BB962C8B-B14F-4D97-AF65-F5344CB8AC3E}">
        <p14:creationId xmlns:p14="http://schemas.microsoft.com/office/powerpoint/2010/main" val="903789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F76F7-1247-4CA2-9102-C1C3DC45B65E}"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ECC6EA-5771-4892-99CA-5BE8C5A707BB}" type="slidenum">
              <a:rPr lang="en-US" smtClean="0"/>
              <a:t>‹#›</a:t>
            </a:fld>
            <a:endParaRPr lang="en-US" dirty="0"/>
          </a:p>
        </p:txBody>
      </p:sp>
    </p:spTree>
    <p:extLst>
      <p:ext uri="{BB962C8B-B14F-4D97-AF65-F5344CB8AC3E}">
        <p14:creationId xmlns:p14="http://schemas.microsoft.com/office/powerpoint/2010/main" val="3429406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F76F7-1247-4CA2-9102-C1C3DC45B65E}"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ECC6EA-5771-4892-99CA-5BE8C5A707BB}" type="slidenum">
              <a:rPr lang="en-US" smtClean="0"/>
              <a:t>‹#›</a:t>
            </a:fld>
            <a:endParaRPr lang="en-US" dirty="0"/>
          </a:p>
        </p:txBody>
      </p:sp>
    </p:spTree>
    <p:extLst>
      <p:ext uri="{BB962C8B-B14F-4D97-AF65-F5344CB8AC3E}">
        <p14:creationId xmlns:p14="http://schemas.microsoft.com/office/powerpoint/2010/main" val="89275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F76F7-1247-4CA2-9102-C1C3DC45B65E}"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ECC6EA-5771-4892-99CA-5BE8C5A707BB}" type="slidenum">
              <a:rPr lang="en-US" smtClean="0"/>
              <a:t>‹#›</a:t>
            </a:fld>
            <a:endParaRPr lang="en-US" dirty="0"/>
          </a:p>
        </p:txBody>
      </p:sp>
    </p:spTree>
    <p:extLst>
      <p:ext uri="{BB962C8B-B14F-4D97-AF65-F5344CB8AC3E}">
        <p14:creationId xmlns:p14="http://schemas.microsoft.com/office/powerpoint/2010/main" val="567926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8F76F7-1247-4CA2-9102-C1C3DC45B65E}" type="datetimeFigureOut">
              <a:rPr lang="en-US" smtClean="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ECC6EA-5771-4892-99CA-5BE8C5A707BB}" type="slidenum">
              <a:rPr lang="en-US" smtClean="0"/>
              <a:t>‹#›</a:t>
            </a:fld>
            <a:endParaRPr lang="en-US" dirty="0"/>
          </a:p>
        </p:txBody>
      </p:sp>
    </p:spTree>
    <p:extLst>
      <p:ext uri="{BB962C8B-B14F-4D97-AF65-F5344CB8AC3E}">
        <p14:creationId xmlns:p14="http://schemas.microsoft.com/office/powerpoint/2010/main" val="50850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8F76F7-1247-4CA2-9102-C1C3DC45B65E}" type="datetimeFigureOut">
              <a:rPr lang="en-US" smtClean="0"/>
              <a:t>3/7/2022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ECC6EA-5771-4892-99CA-5BE8C5A707BB}" type="slidenum">
              <a:rPr lang="en-US" smtClean="0"/>
              <a:t>‹#›</a:t>
            </a:fld>
            <a:endParaRPr lang="en-US" dirty="0"/>
          </a:p>
        </p:txBody>
      </p:sp>
    </p:spTree>
    <p:extLst>
      <p:ext uri="{BB962C8B-B14F-4D97-AF65-F5344CB8AC3E}">
        <p14:creationId xmlns:p14="http://schemas.microsoft.com/office/powerpoint/2010/main" val="238736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8F76F7-1247-4CA2-9102-C1C3DC45B65E}" type="datetimeFigureOut">
              <a:rPr lang="en-US" smtClean="0"/>
              <a:t>3/7/2022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ECC6EA-5771-4892-99CA-5BE8C5A707BB}" type="slidenum">
              <a:rPr lang="en-US" smtClean="0"/>
              <a:t>‹#›</a:t>
            </a:fld>
            <a:endParaRPr lang="en-US" dirty="0"/>
          </a:p>
        </p:txBody>
      </p:sp>
    </p:spTree>
    <p:extLst>
      <p:ext uri="{BB962C8B-B14F-4D97-AF65-F5344CB8AC3E}">
        <p14:creationId xmlns:p14="http://schemas.microsoft.com/office/powerpoint/2010/main" val="943479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8F76F7-1247-4CA2-9102-C1C3DC45B65E}" type="datetimeFigureOut">
              <a:rPr lang="en-US" smtClean="0"/>
              <a:t>3/7/2022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ECC6EA-5771-4892-99CA-5BE8C5A707BB}" type="slidenum">
              <a:rPr lang="en-US" smtClean="0"/>
              <a:t>‹#›</a:t>
            </a:fld>
            <a:endParaRPr lang="en-US" dirty="0"/>
          </a:p>
        </p:txBody>
      </p:sp>
    </p:spTree>
    <p:extLst>
      <p:ext uri="{BB962C8B-B14F-4D97-AF65-F5344CB8AC3E}">
        <p14:creationId xmlns:p14="http://schemas.microsoft.com/office/powerpoint/2010/main" val="3589225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F76F7-1247-4CA2-9102-C1C3DC45B65E}" type="datetimeFigureOut">
              <a:rPr lang="en-US" smtClean="0"/>
              <a:t>3/7/2022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ECC6EA-5771-4892-99CA-5BE8C5A707BB}" type="slidenum">
              <a:rPr lang="en-US" smtClean="0"/>
              <a:t>‹#›</a:t>
            </a:fld>
            <a:endParaRPr lang="en-US" dirty="0"/>
          </a:p>
        </p:txBody>
      </p:sp>
    </p:spTree>
    <p:extLst>
      <p:ext uri="{BB962C8B-B14F-4D97-AF65-F5344CB8AC3E}">
        <p14:creationId xmlns:p14="http://schemas.microsoft.com/office/powerpoint/2010/main" val="3857771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8F76F7-1247-4CA2-9102-C1C3DC45B65E}" type="datetimeFigureOut">
              <a:rPr lang="en-US" smtClean="0"/>
              <a:t>3/7/2022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ECC6EA-5771-4892-99CA-5BE8C5A707BB}" type="slidenum">
              <a:rPr lang="en-US" smtClean="0"/>
              <a:t>‹#›</a:t>
            </a:fld>
            <a:endParaRPr lang="en-US" dirty="0"/>
          </a:p>
        </p:txBody>
      </p:sp>
    </p:spTree>
    <p:extLst>
      <p:ext uri="{BB962C8B-B14F-4D97-AF65-F5344CB8AC3E}">
        <p14:creationId xmlns:p14="http://schemas.microsoft.com/office/powerpoint/2010/main" val="1269303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8F76F7-1247-4CA2-9102-C1C3DC45B65E}" type="datetimeFigureOut">
              <a:rPr lang="en-US" smtClean="0"/>
              <a:t>3/7/2022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ECC6EA-5771-4892-99CA-5BE8C5A707BB}" type="slidenum">
              <a:rPr lang="en-US" smtClean="0"/>
              <a:t>‹#›</a:t>
            </a:fld>
            <a:endParaRPr lang="en-US" dirty="0"/>
          </a:p>
        </p:txBody>
      </p:sp>
    </p:spTree>
    <p:extLst>
      <p:ext uri="{BB962C8B-B14F-4D97-AF65-F5344CB8AC3E}">
        <p14:creationId xmlns:p14="http://schemas.microsoft.com/office/powerpoint/2010/main" val="3815261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F76F7-1247-4CA2-9102-C1C3DC45B65E}" type="datetimeFigureOut">
              <a:rPr lang="en-US" smtClean="0"/>
              <a:t>3/7/2022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CC6EA-5771-4892-99CA-5BE8C5A707BB}" type="slidenum">
              <a:rPr lang="en-US" smtClean="0"/>
              <a:t>‹#›</a:t>
            </a:fld>
            <a:endParaRPr lang="en-US" dirty="0"/>
          </a:p>
        </p:txBody>
      </p:sp>
    </p:spTree>
    <p:extLst>
      <p:ext uri="{BB962C8B-B14F-4D97-AF65-F5344CB8AC3E}">
        <p14:creationId xmlns:p14="http://schemas.microsoft.com/office/powerpoint/2010/main" val="4112567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mailto:Preparedness@health.mo.gov"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Jody.starr@health.mo.gov" TargetMode="External"/><Relationship Id="rId2" Type="http://schemas.openxmlformats.org/officeDocument/2006/relationships/hyperlink" Target="mailto:Preparedness@health.mo.gov" TargetMode="External"/><Relationship Id="rId1" Type="http://schemas.openxmlformats.org/officeDocument/2006/relationships/slideLayout" Target="../slideLayouts/slideLayout6.xml"/><Relationship Id="rId4" Type="http://schemas.openxmlformats.org/officeDocument/2006/relationships/hyperlink" Target="mailto:Annette.lopes@health.mo.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622425"/>
            <a:ext cx="10744200" cy="3178175"/>
          </a:xfrm>
        </p:spPr>
        <p:txBody>
          <a:bodyPr>
            <a:normAutofit fontScale="90000"/>
          </a:bodyPr>
          <a:lstStyle/>
          <a:p>
            <a:pPr algn="ctr"/>
            <a:r>
              <a:rPr lang="en-US" dirty="0" smtClean="0"/>
              <a:t>INVOICING PROCESS and FORM COMPLETION</a:t>
            </a:r>
            <a:br>
              <a:rPr lang="en-US" dirty="0" smtClean="0"/>
            </a:br>
            <a:r>
              <a:rPr lang="en-US" dirty="0" smtClean="0"/>
              <a:t>for</a:t>
            </a:r>
            <a:br>
              <a:rPr lang="en-US" dirty="0" smtClean="0"/>
            </a:br>
            <a:r>
              <a:rPr lang="en-US" dirty="0" smtClean="0"/>
              <a:t>Public Health Emergency Preparedness (PHEP)</a:t>
            </a:r>
            <a:br>
              <a:rPr lang="en-US" dirty="0" smtClean="0"/>
            </a:br>
            <a:r>
              <a:rPr lang="en-US" dirty="0" smtClean="0"/>
              <a:t>Cities Readiness Initiative (CRI)</a:t>
            </a:r>
            <a:br>
              <a:rPr lang="en-US" dirty="0" smtClean="0"/>
            </a:br>
            <a:r>
              <a:rPr lang="en-US" dirty="0" smtClean="0"/>
              <a:t>Crisis Cooperative Agreement (CCA)</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                                  	                                              </a:t>
            </a:r>
            <a:r>
              <a:rPr lang="en-US" sz="1100" dirty="0" smtClean="0"/>
              <a:t>3.3.2022 JS</a:t>
            </a:r>
            <a:endParaRPr lang="en-US" dirty="0"/>
          </a:p>
        </p:txBody>
      </p:sp>
    </p:spTree>
    <p:extLst>
      <p:ext uri="{BB962C8B-B14F-4D97-AF65-F5344CB8AC3E}">
        <p14:creationId xmlns:p14="http://schemas.microsoft.com/office/powerpoint/2010/main" val="3364354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3900" y="1622425"/>
            <a:ext cx="10744200" cy="317817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PROPER COMPLETION OF THE DH-38</a:t>
            </a:r>
          </a:p>
          <a:p>
            <a:pPr algn="ctr"/>
            <a:endParaRPr lang="en-US" dirty="0" smtClean="0"/>
          </a:p>
          <a:p>
            <a:pPr algn="ctr"/>
            <a:r>
              <a:rPr lang="en-US" dirty="0" smtClean="0"/>
              <a:t>Vendor Request for Payment</a:t>
            </a:r>
            <a:endParaRPr lang="en-US" dirty="0"/>
          </a:p>
        </p:txBody>
      </p:sp>
    </p:spTree>
    <p:extLst>
      <p:ext uri="{BB962C8B-B14F-4D97-AF65-F5344CB8AC3E}">
        <p14:creationId xmlns:p14="http://schemas.microsoft.com/office/powerpoint/2010/main" val="1995438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766481989"/>
              </p:ext>
            </p:extLst>
          </p:nvPr>
        </p:nvGraphicFramePr>
        <p:xfrm>
          <a:off x="3571336" y="451631"/>
          <a:ext cx="4606506" cy="5962080"/>
        </p:xfrm>
        <a:graphic>
          <a:graphicData uri="http://schemas.openxmlformats.org/presentationml/2006/ole">
            <mc:AlternateContent xmlns:mc="http://schemas.openxmlformats.org/markup-compatibility/2006">
              <mc:Choice xmlns:v="urn:schemas-microsoft-com:vml" Requires="v">
                <p:oleObj spid="_x0000_s1043" name="Acrobat Document" r:id="rId3" imgW="5829257" imgH="7543568" progId="AcroExch.Document.DC">
                  <p:embed/>
                </p:oleObj>
              </mc:Choice>
              <mc:Fallback>
                <p:oleObj name="Acrobat Document" r:id="rId3" imgW="5829257" imgH="7543568" progId="AcroExch.Document.DC">
                  <p:embed/>
                  <p:pic>
                    <p:nvPicPr>
                      <p:cNvPr id="0" name=""/>
                      <p:cNvPicPr/>
                      <p:nvPr/>
                    </p:nvPicPr>
                    <p:blipFill>
                      <a:blip r:embed="rId4"/>
                      <a:stretch>
                        <a:fillRect/>
                      </a:stretch>
                    </p:blipFill>
                    <p:spPr>
                      <a:xfrm>
                        <a:off x="3571336" y="451631"/>
                        <a:ext cx="4606506" cy="5962080"/>
                      </a:xfrm>
                      <a:prstGeom prst="rect">
                        <a:avLst/>
                      </a:prstGeom>
                    </p:spPr>
                  </p:pic>
                </p:oleObj>
              </mc:Fallback>
            </mc:AlternateContent>
          </a:graphicData>
        </a:graphic>
      </p:graphicFrame>
      <p:sp>
        <p:nvSpPr>
          <p:cNvPr id="3" name="TextBox 2"/>
          <p:cNvSpPr txBox="1"/>
          <p:nvPr/>
        </p:nvSpPr>
        <p:spPr>
          <a:xfrm>
            <a:off x="561976" y="236187"/>
            <a:ext cx="2760453" cy="430887"/>
          </a:xfrm>
          <a:prstGeom prst="rect">
            <a:avLst/>
          </a:prstGeom>
          <a:noFill/>
          <a:ln>
            <a:solidFill>
              <a:schemeClr val="tx1"/>
            </a:solidFill>
          </a:ln>
        </p:spPr>
        <p:txBody>
          <a:bodyPr wrap="square" rtlCol="0">
            <a:spAutoFit/>
          </a:bodyPr>
          <a:lstStyle/>
          <a:p>
            <a:r>
              <a:rPr lang="en-US" sz="1100" b="1" dirty="0" smtClean="0"/>
              <a:t>1. ENTER THE COMPLETE NAME OF VENDOR</a:t>
            </a:r>
          </a:p>
          <a:p>
            <a:r>
              <a:rPr lang="en-US" sz="1000" dirty="0" smtClean="0"/>
              <a:t>Example: Whatsthe City Health Department</a:t>
            </a:r>
            <a:endParaRPr lang="en-US" sz="1000" dirty="0"/>
          </a:p>
        </p:txBody>
      </p:sp>
      <p:cxnSp>
        <p:nvCxnSpPr>
          <p:cNvPr id="5" name="Straight Arrow Connector 4"/>
          <p:cNvCxnSpPr>
            <a:stCxn id="3" idx="3"/>
          </p:cNvCxnSpPr>
          <p:nvPr/>
        </p:nvCxnSpPr>
        <p:spPr>
          <a:xfrm>
            <a:off x="3322429" y="451631"/>
            <a:ext cx="559458" cy="92331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170653" y="236187"/>
            <a:ext cx="3666227" cy="2631490"/>
          </a:xfrm>
          <a:prstGeom prst="rect">
            <a:avLst/>
          </a:prstGeom>
          <a:noFill/>
          <a:ln>
            <a:solidFill>
              <a:schemeClr val="tx1"/>
            </a:solidFill>
          </a:ln>
        </p:spPr>
        <p:txBody>
          <a:bodyPr wrap="square" rtlCol="0">
            <a:spAutoFit/>
          </a:bodyPr>
          <a:lstStyle/>
          <a:p>
            <a:r>
              <a:rPr lang="en-US" sz="1100" b="1" dirty="0"/>
              <a:t>2</a:t>
            </a:r>
            <a:r>
              <a:rPr lang="en-US" sz="1100" b="1" dirty="0" smtClean="0"/>
              <a:t>. ENTER THE COMPLETE INVOICE NUMBER</a:t>
            </a:r>
          </a:p>
          <a:p>
            <a:r>
              <a:rPr lang="en-US" sz="1100" b="1" dirty="0"/>
              <a:t> </a:t>
            </a:r>
            <a:r>
              <a:rPr lang="en-US" sz="1100" b="1" dirty="0" smtClean="0"/>
              <a:t>a. Funding Source Name Abbreviation</a:t>
            </a:r>
          </a:p>
          <a:p>
            <a:r>
              <a:rPr lang="en-US" sz="1100" dirty="0" smtClean="0"/>
              <a:t>PHEP (Public Health Emergency Preparedness)</a:t>
            </a:r>
          </a:p>
          <a:p>
            <a:r>
              <a:rPr lang="en-US" sz="1100" dirty="0" smtClean="0"/>
              <a:t>PHEP CAR (Public Health Emergency Preparedness Carryover)</a:t>
            </a:r>
          </a:p>
          <a:p>
            <a:r>
              <a:rPr lang="en-US" sz="1100" dirty="0" smtClean="0"/>
              <a:t>CRI (Cities Readiness Initiative)</a:t>
            </a:r>
          </a:p>
          <a:p>
            <a:r>
              <a:rPr lang="en-US" sz="1100" dirty="0" smtClean="0"/>
              <a:t>CRI CAR (Cities Readiness Initiative Carryover)</a:t>
            </a:r>
          </a:p>
          <a:p>
            <a:r>
              <a:rPr lang="en-US" sz="1100" dirty="0" smtClean="0"/>
              <a:t>CCA (Crisis Cooperative Agreement/Crisis Co Ag)</a:t>
            </a:r>
          </a:p>
          <a:p>
            <a:r>
              <a:rPr lang="en-US" sz="1100" dirty="0"/>
              <a:t> </a:t>
            </a:r>
            <a:r>
              <a:rPr lang="en-US" sz="1100" b="1" dirty="0" smtClean="0"/>
              <a:t>b. Month and Year being invoiced  </a:t>
            </a:r>
          </a:p>
          <a:p>
            <a:r>
              <a:rPr lang="en-US" sz="1100" dirty="0" smtClean="0"/>
              <a:t>Two Digit Month</a:t>
            </a:r>
          </a:p>
          <a:p>
            <a:r>
              <a:rPr lang="en-US" sz="1100" dirty="0" smtClean="0"/>
              <a:t>Two Digit Year</a:t>
            </a:r>
          </a:p>
          <a:p>
            <a:r>
              <a:rPr lang="en-US" sz="1100" dirty="0" smtClean="0"/>
              <a:t>Examples:</a:t>
            </a:r>
          </a:p>
          <a:p>
            <a:r>
              <a:rPr lang="en-US" sz="1100" dirty="0" smtClean="0"/>
              <a:t>PHEP0122 (Invoice for PHEP January 2022)</a:t>
            </a:r>
          </a:p>
          <a:p>
            <a:r>
              <a:rPr lang="en-US" sz="1100" dirty="0" smtClean="0"/>
              <a:t>PHEP0222CAR (Invoice for February 2022PHEP Carryover)</a:t>
            </a:r>
          </a:p>
          <a:p>
            <a:r>
              <a:rPr lang="en-US" sz="1100" dirty="0" smtClean="0"/>
              <a:t>CRI0122 (Invoice for CRI January 2022)</a:t>
            </a:r>
          </a:p>
          <a:p>
            <a:r>
              <a:rPr lang="en-US" sz="1100" dirty="0" smtClean="0"/>
              <a:t>CCA0222 (Invoice for CCA February 2022)</a:t>
            </a:r>
          </a:p>
        </p:txBody>
      </p:sp>
      <p:cxnSp>
        <p:nvCxnSpPr>
          <p:cNvPr id="10" name="Straight Arrow Connector 9"/>
          <p:cNvCxnSpPr/>
          <p:nvPr/>
        </p:nvCxnSpPr>
        <p:spPr>
          <a:xfrm flipH="1">
            <a:off x="7664929" y="451630"/>
            <a:ext cx="553979" cy="85095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9102" y="767764"/>
            <a:ext cx="2811582" cy="415498"/>
          </a:xfrm>
          <a:prstGeom prst="rect">
            <a:avLst/>
          </a:prstGeom>
          <a:noFill/>
          <a:ln>
            <a:solidFill>
              <a:schemeClr val="tx1"/>
            </a:solidFill>
          </a:ln>
        </p:spPr>
        <p:txBody>
          <a:bodyPr wrap="square" rtlCol="0">
            <a:spAutoFit/>
          </a:bodyPr>
          <a:lstStyle/>
          <a:p>
            <a:r>
              <a:rPr lang="en-US" sz="1100" b="1" dirty="0" smtClean="0"/>
              <a:t>3. ENTER THE MAILING ADDRESS OF VENDOR</a:t>
            </a:r>
          </a:p>
          <a:p>
            <a:r>
              <a:rPr lang="en-US" sz="1000" dirty="0" smtClean="0"/>
              <a:t>Example: 123 S. Main St., </a:t>
            </a:r>
            <a:r>
              <a:rPr lang="en-US" sz="1000" dirty="0" err="1" smtClean="0"/>
              <a:t>Healthyville</a:t>
            </a:r>
            <a:r>
              <a:rPr lang="en-US" sz="1000" dirty="0" smtClean="0"/>
              <a:t>, MO. 00123        </a:t>
            </a:r>
            <a:endParaRPr lang="en-US" sz="1000" dirty="0"/>
          </a:p>
        </p:txBody>
      </p:sp>
      <p:cxnSp>
        <p:nvCxnSpPr>
          <p:cNvPr id="15" name="Straight Arrow Connector 14"/>
          <p:cNvCxnSpPr>
            <a:stCxn id="13" idx="3"/>
          </p:cNvCxnSpPr>
          <p:nvPr/>
        </p:nvCxnSpPr>
        <p:spPr>
          <a:xfrm>
            <a:off x="3370684" y="975513"/>
            <a:ext cx="511203" cy="60749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59102" y="1260190"/>
            <a:ext cx="2760453" cy="569387"/>
          </a:xfrm>
          <a:prstGeom prst="rect">
            <a:avLst/>
          </a:prstGeom>
          <a:noFill/>
          <a:ln>
            <a:solidFill>
              <a:schemeClr val="tx1"/>
            </a:solidFill>
          </a:ln>
        </p:spPr>
        <p:txBody>
          <a:bodyPr wrap="square" rtlCol="0">
            <a:spAutoFit/>
          </a:bodyPr>
          <a:lstStyle/>
          <a:p>
            <a:r>
              <a:rPr lang="en-US" sz="1100" b="1" dirty="0"/>
              <a:t>4</a:t>
            </a:r>
            <a:r>
              <a:rPr lang="en-US" sz="1100" b="1" dirty="0" smtClean="0"/>
              <a:t>. ENTER THE STATE VENDOR NUMBER</a:t>
            </a:r>
          </a:p>
          <a:p>
            <a:r>
              <a:rPr lang="en-US" sz="1000" dirty="0" smtClean="0"/>
              <a:t>11 DIGIT NUMBER – should be on all past invoices. Assigned by IRS.</a:t>
            </a:r>
            <a:endParaRPr lang="en-US" sz="1000" dirty="0"/>
          </a:p>
        </p:txBody>
      </p:sp>
      <p:cxnSp>
        <p:nvCxnSpPr>
          <p:cNvPr id="18" name="Straight Arrow Connector 17"/>
          <p:cNvCxnSpPr>
            <a:stCxn id="17" idx="3"/>
          </p:cNvCxnSpPr>
          <p:nvPr/>
        </p:nvCxnSpPr>
        <p:spPr>
          <a:xfrm>
            <a:off x="3319555" y="1544884"/>
            <a:ext cx="559458" cy="29543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59102" y="1768005"/>
            <a:ext cx="2760453" cy="430887"/>
          </a:xfrm>
          <a:prstGeom prst="rect">
            <a:avLst/>
          </a:prstGeom>
          <a:noFill/>
          <a:ln>
            <a:solidFill>
              <a:schemeClr val="tx1"/>
            </a:solidFill>
          </a:ln>
        </p:spPr>
        <p:txBody>
          <a:bodyPr wrap="square" rtlCol="0">
            <a:spAutoFit/>
          </a:bodyPr>
          <a:lstStyle/>
          <a:p>
            <a:r>
              <a:rPr lang="en-US" sz="1100" b="1" dirty="0" smtClean="0"/>
              <a:t>5. ENTER THE BILLING PERIOD</a:t>
            </a:r>
          </a:p>
          <a:p>
            <a:r>
              <a:rPr lang="en-US" sz="1000" dirty="0" smtClean="0"/>
              <a:t>Example: January 2022 </a:t>
            </a:r>
          </a:p>
        </p:txBody>
      </p:sp>
      <p:cxnSp>
        <p:nvCxnSpPr>
          <p:cNvPr id="26" name="Straight Arrow Connector 25"/>
          <p:cNvCxnSpPr>
            <a:stCxn id="25" idx="3"/>
          </p:cNvCxnSpPr>
          <p:nvPr/>
        </p:nvCxnSpPr>
        <p:spPr>
          <a:xfrm flipV="1">
            <a:off x="3319555" y="1895005"/>
            <a:ext cx="2090645" cy="8337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59102" y="2282999"/>
            <a:ext cx="2760453" cy="723275"/>
          </a:xfrm>
          <a:prstGeom prst="rect">
            <a:avLst/>
          </a:prstGeom>
          <a:noFill/>
          <a:ln>
            <a:solidFill>
              <a:schemeClr val="tx1"/>
            </a:solidFill>
          </a:ln>
        </p:spPr>
        <p:txBody>
          <a:bodyPr wrap="square" rtlCol="0">
            <a:spAutoFit/>
          </a:bodyPr>
          <a:lstStyle/>
          <a:p>
            <a:r>
              <a:rPr lang="en-US" sz="1100" b="1" dirty="0" smtClean="0"/>
              <a:t>6. ENTER THE CONTRACT NAME</a:t>
            </a:r>
          </a:p>
          <a:p>
            <a:r>
              <a:rPr lang="en-US" sz="1000" dirty="0" smtClean="0"/>
              <a:t>Public Health Emergency Preparedness</a:t>
            </a:r>
          </a:p>
          <a:p>
            <a:r>
              <a:rPr lang="en-US" sz="1000" dirty="0" smtClean="0"/>
              <a:t>Cities Readiness Initiative</a:t>
            </a:r>
          </a:p>
          <a:p>
            <a:r>
              <a:rPr lang="en-US" sz="1000" dirty="0" smtClean="0"/>
              <a:t>Crisis Cooperative Agreement</a:t>
            </a:r>
          </a:p>
        </p:txBody>
      </p:sp>
      <p:cxnSp>
        <p:nvCxnSpPr>
          <p:cNvPr id="33" name="Straight Arrow Connector 32"/>
          <p:cNvCxnSpPr/>
          <p:nvPr/>
        </p:nvCxnSpPr>
        <p:spPr>
          <a:xfrm flipV="1">
            <a:off x="3319555" y="2152317"/>
            <a:ext cx="559458" cy="20806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59101" y="3111134"/>
            <a:ext cx="2760453" cy="415498"/>
          </a:xfrm>
          <a:prstGeom prst="rect">
            <a:avLst/>
          </a:prstGeom>
          <a:noFill/>
          <a:ln>
            <a:solidFill>
              <a:schemeClr val="tx1"/>
            </a:solidFill>
          </a:ln>
        </p:spPr>
        <p:txBody>
          <a:bodyPr wrap="square" rtlCol="0">
            <a:spAutoFit/>
          </a:bodyPr>
          <a:lstStyle/>
          <a:p>
            <a:r>
              <a:rPr lang="en-US" sz="1100" b="1" dirty="0"/>
              <a:t>7</a:t>
            </a:r>
            <a:r>
              <a:rPr lang="en-US" sz="1100" b="1" dirty="0" smtClean="0"/>
              <a:t>. ENTER THE CONTRACT NUMBER</a:t>
            </a:r>
          </a:p>
          <a:p>
            <a:r>
              <a:rPr lang="en-US" sz="1000" dirty="0" smtClean="0"/>
              <a:t>From Page 1 of the fully executed contract. </a:t>
            </a:r>
          </a:p>
        </p:txBody>
      </p:sp>
      <p:cxnSp>
        <p:nvCxnSpPr>
          <p:cNvPr id="38" name="Straight Arrow Connector 37"/>
          <p:cNvCxnSpPr/>
          <p:nvPr/>
        </p:nvCxnSpPr>
        <p:spPr>
          <a:xfrm flipV="1">
            <a:off x="3319554" y="2136915"/>
            <a:ext cx="2976471" cy="11025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170653" y="2903385"/>
            <a:ext cx="2760453" cy="415498"/>
          </a:xfrm>
          <a:prstGeom prst="rect">
            <a:avLst/>
          </a:prstGeom>
          <a:noFill/>
          <a:ln>
            <a:solidFill>
              <a:schemeClr val="tx1"/>
            </a:solidFill>
          </a:ln>
        </p:spPr>
        <p:txBody>
          <a:bodyPr wrap="square" rtlCol="0">
            <a:spAutoFit/>
          </a:bodyPr>
          <a:lstStyle/>
          <a:p>
            <a:r>
              <a:rPr lang="en-US" sz="1100" b="1" dirty="0" smtClean="0"/>
              <a:t>8. AMOUNT REQUESTED</a:t>
            </a:r>
          </a:p>
          <a:p>
            <a:r>
              <a:rPr lang="en-US" sz="1000" dirty="0" smtClean="0"/>
              <a:t>The amount to be reimbursed. </a:t>
            </a:r>
          </a:p>
        </p:txBody>
      </p:sp>
      <p:cxnSp>
        <p:nvCxnSpPr>
          <p:cNvPr id="41" name="Straight Arrow Connector 40"/>
          <p:cNvCxnSpPr/>
          <p:nvPr/>
        </p:nvCxnSpPr>
        <p:spPr>
          <a:xfrm flipH="1" flipV="1">
            <a:off x="7670683" y="2152317"/>
            <a:ext cx="497096" cy="8539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59100" y="3628538"/>
            <a:ext cx="2971170" cy="415498"/>
          </a:xfrm>
          <a:prstGeom prst="rect">
            <a:avLst/>
          </a:prstGeom>
          <a:noFill/>
          <a:ln>
            <a:solidFill>
              <a:schemeClr val="tx1"/>
            </a:solidFill>
          </a:ln>
        </p:spPr>
        <p:txBody>
          <a:bodyPr wrap="square" rtlCol="0">
            <a:spAutoFit/>
          </a:bodyPr>
          <a:lstStyle/>
          <a:p>
            <a:r>
              <a:rPr lang="en-US" sz="1100" b="1" dirty="0" smtClean="0"/>
              <a:t>9. SIGNATURE OF PERSON COMPLETING FORM</a:t>
            </a:r>
          </a:p>
          <a:p>
            <a:r>
              <a:rPr lang="en-US" sz="1000" dirty="0" smtClean="0"/>
              <a:t>If there are questions, we will contact this person</a:t>
            </a:r>
          </a:p>
        </p:txBody>
      </p:sp>
      <p:cxnSp>
        <p:nvCxnSpPr>
          <p:cNvPr id="44" name="Straight Arrow Connector 43"/>
          <p:cNvCxnSpPr>
            <a:stCxn id="43" idx="3"/>
          </p:cNvCxnSpPr>
          <p:nvPr/>
        </p:nvCxnSpPr>
        <p:spPr>
          <a:xfrm flipV="1">
            <a:off x="3530270" y="3458390"/>
            <a:ext cx="489280" cy="37789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8167779" y="3354591"/>
            <a:ext cx="3109821" cy="415498"/>
          </a:xfrm>
          <a:prstGeom prst="rect">
            <a:avLst/>
          </a:prstGeom>
          <a:noFill/>
          <a:ln>
            <a:solidFill>
              <a:schemeClr val="tx1"/>
            </a:solidFill>
          </a:ln>
        </p:spPr>
        <p:txBody>
          <a:bodyPr wrap="square" rtlCol="0">
            <a:spAutoFit/>
          </a:bodyPr>
          <a:lstStyle/>
          <a:p>
            <a:r>
              <a:rPr lang="en-US" sz="1100" b="1" dirty="0" smtClean="0"/>
              <a:t>10. TITLE OF PERSON COMPLETING FORM</a:t>
            </a:r>
          </a:p>
          <a:p>
            <a:r>
              <a:rPr lang="en-US" sz="1000" dirty="0" smtClean="0"/>
              <a:t>Examples: Administrator; Director; Accountant, etc.</a:t>
            </a:r>
          </a:p>
        </p:txBody>
      </p:sp>
      <p:cxnSp>
        <p:nvCxnSpPr>
          <p:cNvPr id="50" name="Straight Arrow Connector 49"/>
          <p:cNvCxnSpPr>
            <a:stCxn id="2" idx="3"/>
          </p:cNvCxnSpPr>
          <p:nvPr/>
        </p:nvCxnSpPr>
        <p:spPr>
          <a:xfrm flipH="1" flipV="1">
            <a:off x="7041849" y="3390299"/>
            <a:ext cx="1135993" cy="4237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8174248" y="3841505"/>
            <a:ext cx="2760453" cy="415498"/>
          </a:xfrm>
          <a:prstGeom prst="rect">
            <a:avLst/>
          </a:prstGeom>
          <a:noFill/>
          <a:ln>
            <a:solidFill>
              <a:schemeClr val="tx1"/>
            </a:solidFill>
          </a:ln>
        </p:spPr>
        <p:txBody>
          <a:bodyPr wrap="square" rtlCol="0">
            <a:spAutoFit/>
          </a:bodyPr>
          <a:lstStyle/>
          <a:p>
            <a:r>
              <a:rPr lang="en-US" sz="1100" b="1" dirty="0" smtClean="0"/>
              <a:t>11. DATE</a:t>
            </a:r>
          </a:p>
          <a:p>
            <a:r>
              <a:rPr lang="en-US" sz="1000" dirty="0" smtClean="0"/>
              <a:t>The date the form was completed. </a:t>
            </a:r>
          </a:p>
        </p:txBody>
      </p:sp>
      <p:cxnSp>
        <p:nvCxnSpPr>
          <p:cNvPr id="54" name="Straight Arrow Connector 53"/>
          <p:cNvCxnSpPr/>
          <p:nvPr/>
        </p:nvCxnSpPr>
        <p:spPr>
          <a:xfrm flipH="1" flipV="1">
            <a:off x="7496175" y="3526632"/>
            <a:ext cx="678073" cy="42866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8072259" y="4447653"/>
            <a:ext cx="3617972" cy="2308324"/>
          </a:xfrm>
          <a:prstGeom prst="rect">
            <a:avLst/>
          </a:prstGeom>
          <a:noFill/>
          <a:ln w="34925">
            <a:solidFill>
              <a:srgbClr val="FF0000"/>
            </a:solidFill>
          </a:ln>
        </p:spPr>
        <p:txBody>
          <a:bodyPr wrap="square" rtlCol="0">
            <a:spAutoFit/>
          </a:bodyPr>
          <a:lstStyle/>
          <a:p>
            <a:r>
              <a:rPr lang="en-US" sz="1200" b="1" dirty="0" smtClean="0">
                <a:solidFill>
                  <a:srgbClr val="FF0000"/>
                </a:solidFill>
              </a:rPr>
              <a:t>IMPORTANT NOTES:</a:t>
            </a:r>
          </a:p>
          <a:p>
            <a:pPr marL="171450" indent="-171450">
              <a:buFont typeface="Wingdings" panose="05000000000000000000" pitchFamily="2" charset="2"/>
              <a:buChar char="Ø"/>
            </a:pPr>
            <a:r>
              <a:rPr lang="en-US" sz="1200" b="1" dirty="0" smtClean="0">
                <a:solidFill>
                  <a:srgbClr val="FF0000"/>
                </a:solidFill>
              </a:rPr>
              <a:t>Save your completed DH-38 as a PDF. </a:t>
            </a:r>
            <a:r>
              <a:rPr lang="en-US" sz="1200" b="1" dirty="0" smtClean="0"/>
              <a:t>PDFs are easier to read and process if sent via email or fax.</a:t>
            </a:r>
          </a:p>
          <a:p>
            <a:pPr marL="171450" indent="-171450">
              <a:buFont typeface="Wingdings" panose="05000000000000000000" pitchFamily="2" charset="2"/>
              <a:buChar char="Ø"/>
            </a:pPr>
            <a:r>
              <a:rPr lang="en-US" sz="1200" b="1" dirty="0" smtClean="0">
                <a:solidFill>
                  <a:srgbClr val="FF0000"/>
                </a:solidFill>
              </a:rPr>
              <a:t>Invoices are to be sent by the 15</a:t>
            </a:r>
            <a:r>
              <a:rPr lang="en-US" sz="1200" b="1" baseline="30000" dirty="0" smtClean="0">
                <a:solidFill>
                  <a:srgbClr val="FF0000"/>
                </a:solidFill>
              </a:rPr>
              <a:t>th</a:t>
            </a:r>
            <a:r>
              <a:rPr lang="en-US" sz="1200" b="1" dirty="0" smtClean="0">
                <a:solidFill>
                  <a:srgbClr val="FF0000"/>
                </a:solidFill>
              </a:rPr>
              <a:t> of the following month.</a:t>
            </a:r>
          </a:p>
          <a:p>
            <a:pPr marL="171450" indent="-171450">
              <a:buFont typeface="Wingdings" panose="05000000000000000000" pitchFamily="2" charset="2"/>
              <a:buChar char="Ø"/>
            </a:pPr>
            <a:r>
              <a:rPr lang="en-US" sz="1200" b="1" dirty="0" smtClean="0">
                <a:solidFill>
                  <a:srgbClr val="FF0000"/>
                </a:solidFill>
              </a:rPr>
              <a:t>An Invoice Tool </a:t>
            </a:r>
            <a:r>
              <a:rPr lang="en-US" sz="1200" b="1" dirty="0"/>
              <a:t>(spreadsheet) </a:t>
            </a:r>
            <a:r>
              <a:rPr lang="en-US" sz="1200" b="1" dirty="0" smtClean="0">
                <a:solidFill>
                  <a:srgbClr val="FF0000"/>
                </a:solidFill>
              </a:rPr>
              <a:t>specific to the funding source  must be submitted with each invoice. If multiple invoices are submitted for one funding source, you can enter all invoices on one Invoice Tool, prior to sending.</a:t>
            </a:r>
          </a:p>
          <a:p>
            <a:pPr marL="171450" indent="-171450">
              <a:buFont typeface="Wingdings" panose="05000000000000000000" pitchFamily="2" charset="2"/>
              <a:buChar char="Ø"/>
            </a:pPr>
            <a:r>
              <a:rPr lang="en-US" sz="1200" b="1" dirty="0" smtClean="0">
                <a:solidFill>
                  <a:srgbClr val="FF0000"/>
                </a:solidFill>
              </a:rPr>
              <a:t>If multiple invoices are submitted, each one must be attached/sent as a separate pdf. </a:t>
            </a:r>
            <a:endParaRPr lang="en-US" sz="1200" b="1" dirty="0">
              <a:solidFill>
                <a:srgbClr val="FF0000"/>
              </a:solidFill>
            </a:endParaRPr>
          </a:p>
        </p:txBody>
      </p:sp>
    </p:spTree>
    <p:extLst>
      <p:ext uri="{BB962C8B-B14F-4D97-AF65-F5344CB8AC3E}">
        <p14:creationId xmlns:p14="http://schemas.microsoft.com/office/powerpoint/2010/main" val="326254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3900" y="1622425"/>
            <a:ext cx="10744200" cy="317817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smtClean="0"/>
          </a:p>
          <a:p>
            <a:pPr algn="ctr"/>
            <a:r>
              <a:rPr lang="en-US" dirty="0" smtClean="0"/>
              <a:t>PROPER SUBMISSION OF THE DH-38</a:t>
            </a:r>
          </a:p>
          <a:p>
            <a:pPr algn="ctr"/>
            <a:endParaRPr lang="en-US" dirty="0"/>
          </a:p>
          <a:p>
            <a:pPr algn="ctr"/>
            <a:endParaRPr lang="en-US" dirty="0" smtClean="0"/>
          </a:p>
        </p:txBody>
      </p:sp>
    </p:spTree>
    <p:extLst>
      <p:ext uri="{BB962C8B-B14F-4D97-AF65-F5344CB8AC3E}">
        <p14:creationId xmlns:p14="http://schemas.microsoft.com/office/powerpoint/2010/main" val="3250169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8262" y="1266825"/>
            <a:ext cx="6343650" cy="3581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28850" y="1400176"/>
            <a:ext cx="638175" cy="2095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To..</a:t>
            </a:r>
            <a:endParaRPr lang="en-US" sz="1000" dirty="0">
              <a:solidFill>
                <a:schemeClr val="tx1"/>
              </a:solidFill>
            </a:endParaRPr>
          </a:p>
        </p:txBody>
      </p:sp>
      <p:sp>
        <p:nvSpPr>
          <p:cNvPr id="7" name="Rectangle 6"/>
          <p:cNvSpPr/>
          <p:nvPr/>
        </p:nvSpPr>
        <p:spPr>
          <a:xfrm>
            <a:off x="2238376" y="1724028"/>
            <a:ext cx="638175" cy="1666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Cc..</a:t>
            </a:r>
            <a:endParaRPr lang="en-US" sz="1000" dirty="0">
              <a:solidFill>
                <a:schemeClr val="tx1"/>
              </a:solidFill>
            </a:endParaRPr>
          </a:p>
        </p:txBody>
      </p:sp>
      <p:sp>
        <p:nvSpPr>
          <p:cNvPr id="8" name="Rectangle 7"/>
          <p:cNvSpPr/>
          <p:nvPr/>
        </p:nvSpPr>
        <p:spPr>
          <a:xfrm>
            <a:off x="1524000" y="1400176"/>
            <a:ext cx="528638" cy="7715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000" dirty="0" smtClean="0">
                <a:solidFill>
                  <a:schemeClr val="tx1"/>
                </a:solidFill>
              </a:rPr>
              <a:t>Send</a:t>
            </a:r>
            <a:endParaRPr lang="en-US" sz="1000" dirty="0">
              <a:solidFill>
                <a:schemeClr val="tx1"/>
              </a:solidFill>
            </a:endParaRPr>
          </a:p>
        </p:txBody>
      </p:sp>
      <p:sp>
        <p:nvSpPr>
          <p:cNvPr id="9" name="Rectangle 8"/>
          <p:cNvSpPr/>
          <p:nvPr/>
        </p:nvSpPr>
        <p:spPr>
          <a:xfrm>
            <a:off x="2314575" y="2005017"/>
            <a:ext cx="638175" cy="1666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chemeClr val="tx1"/>
                </a:solidFill>
              </a:rPr>
              <a:t>Subject</a:t>
            </a:r>
            <a:endParaRPr lang="en-US" sz="1000" dirty="0">
              <a:solidFill>
                <a:schemeClr val="tx1"/>
              </a:solidFill>
            </a:endParaRPr>
          </a:p>
        </p:txBody>
      </p:sp>
      <p:sp>
        <p:nvSpPr>
          <p:cNvPr id="10" name="Rectangle 9"/>
          <p:cNvSpPr/>
          <p:nvPr/>
        </p:nvSpPr>
        <p:spPr>
          <a:xfrm>
            <a:off x="3043237" y="1377555"/>
            <a:ext cx="4343400" cy="2047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chemeClr val="tx1"/>
                </a:solidFill>
              </a:rPr>
              <a:t>Preparedness@health.mo.gov</a:t>
            </a:r>
            <a:endParaRPr lang="en-US" sz="1000" dirty="0">
              <a:solidFill>
                <a:schemeClr val="tx1"/>
              </a:solidFill>
            </a:endParaRPr>
          </a:p>
        </p:txBody>
      </p:sp>
      <p:sp>
        <p:nvSpPr>
          <p:cNvPr id="11" name="Rectangle 10"/>
          <p:cNvSpPr/>
          <p:nvPr/>
        </p:nvSpPr>
        <p:spPr>
          <a:xfrm>
            <a:off x="3043237" y="1688309"/>
            <a:ext cx="4343400" cy="1714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043237" y="1925245"/>
            <a:ext cx="4343400" cy="2095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153400" y="713886"/>
            <a:ext cx="3714750" cy="461665"/>
          </a:xfrm>
          <a:prstGeom prst="rect">
            <a:avLst/>
          </a:prstGeom>
          <a:noFill/>
          <a:ln>
            <a:solidFill>
              <a:schemeClr val="tx1"/>
            </a:solidFill>
          </a:ln>
        </p:spPr>
        <p:txBody>
          <a:bodyPr wrap="square" rtlCol="0">
            <a:spAutoFit/>
          </a:bodyPr>
          <a:lstStyle/>
          <a:p>
            <a:r>
              <a:rPr lang="en-US" sz="1200" b="1" dirty="0" smtClean="0"/>
              <a:t>To..</a:t>
            </a:r>
          </a:p>
          <a:p>
            <a:r>
              <a:rPr lang="en-US" sz="1200" dirty="0" smtClean="0"/>
              <a:t>Preparedness@health.mo.gov</a:t>
            </a:r>
            <a:endParaRPr lang="en-US" sz="1200" dirty="0"/>
          </a:p>
        </p:txBody>
      </p:sp>
      <p:cxnSp>
        <p:nvCxnSpPr>
          <p:cNvPr id="15" name="Straight Arrow Connector 14"/>
          <p:cNvCxnSpPr>
            <a:stCxn id="13" idx="1"/>
          </p:cNvCxnSpPr>
          <p:nvPr/>
        </p:nvCxnSpPr>
        <p:spPr>
          <a:xfrm flipH="1">
            <a:off x="6143625" y="944719"/>
            <a:ext cx="2009775" cy="52305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153400" y="1282035"/>
            <a:ext cx="3714750" cy="461665"/>
          </a:xfrm>
          <a:prstGeom prst="rect">
            <a:avLst/>
          </a:prstGeom>
          <a:noFill/>
          <a:ln>
            <a:solidFill>
              <a:schemeClr val="tx1"/>
            </a:solidFill>
          </a:ln>
        </p:spPr>
        <p:txBody>
          <a:bodyPr wrap="square" rtlCol="0">
            <a:spAutoFit/>
          </a:bodyPr>
          <a:lstStyle/>
          <a:p>
            <a:r>
              <a:rPr lang="en-US" sz="1200" b="1" dirty="0" smtClean="0"/>
              <a:t>Cc..</a:t>
            </a:r>
          </a:p>
          <a:p>
            <a:r>
              <a:rPr lang="en-US" sz="1200" dirty="0" smtClean="0"/>
              <a:t>Copy as you prefer or based on your agency policy.</a:t>
            </a:r>
          </a:p>
        </p:txBody>
      </p:sp>
      <p:cxnSp>
        <p:nvCxnSpPr>
          <p:cNvPr id="17" name="Straight Arrow Connector 16"/>
          <p:cNvCxnSpPr/>
          <p:nvPr/>
        </p:nvCxnSpPr>
        <p:spPr>
          <a:xfrm flipH="1">
            <a:off x="6067425" y="1399197"/>
            <a:ext cx="2085975" cy="36736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153400" y="1876072"/>
            <a:ext cx="3714750" cy="646331"/>
          </a:xfrm>
          <a:prstGeom prst="rect">
            <a:avLst/>
          </a:prstGeom>
          <a:noFill/>
          <a:ln>
            <a:solidFill>
              <a:schemeClr val="tx1"/>
            </a:solidFill>
          </a:ln>
        </p:spPr>
        <p:txBody>
          <a:bodyPr wrap="square" rtlCol="0">
            <a:spAutoFit/>
          </a:bodyPr>
          <a:lstStyle/>
          <a:p>
            <a:r>
              <a:rPr lang="en-US" sz="1200" b="1" dirty="0" smtClean="0"/>
              <a:t>Subject</a:t>
            </a:r>
          </a:p>
          <a:p>
            <a:r>
              <a:rPr lang="en-US" sz="1200" dirty="0" smtClean="0"/>
              <a:t>Vendor Jurisdiction Name and Program to be invoiced</a:t>
            </a:r>
          </a:p>
          <a:p>
            <a:r>
              <a:rPr lang="en-US" sz="1200" dirty="0" smtClean="0"/>
              <a:t>Example: Perfection County PHEP DH-38</a:t>
            </a:r>
            <a:endParaRPr lang="en-US" sz="1200" dirty="0"/>
          </a:p>
        </p:txBody>
      </p:sp>
      <p:cxnSp>
        <p:nvCxnSpPr>
          <p:cNvPr id="21" name="Straight Arrow Connector 20"/>
          <p:cNvCxnSpPr>
            <a:stCxn id="19" idx="1"/>
          </p:cNvCxnSpPr>
          <p:nvPr/>
        </p:nvCxnSpPr>
        <p:spPr>
          <a:xfrm flipH="1" flipV="1">
            <a:off x="6067425" y="2036818"/>
            <a:ext cx="2085975" cy="16242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268083" y="181155"/>
            <a:ext cx="6202392" cy="369332"/>
          </a:xfrm>
          <a:prstGeom prst="rect">
            <a:avLst/>
          </a:prstGeom>
          <a:noFill/>
        </p:spPr>
        <p:txBody>
          <a:bodyPr wrap="square" rtlCol="0">
            <a:spAutoFit/>
          </a:bodyPr>
          <a:lstStyle/>
          <a:p>
            <a:pPr algn="ctr"/>
            <a:r>
              <a:rPr lang="en-US" dirty="0" smtClean="0"/>
              <a:t>SUBMISSION BY EMAIL</a:t>
            </a:r>
            <a:endParaRPr lang="en-US" dirty="0"/>
          </a:p>
        </p:txBody>
      </p:sp>
      <p:sp>
        <p:nvSpPr>
          <p:cNvPr id="25" name="Rectangle 24"/>
          <p:cNvSpPr/>
          <p:nvPr/>
        </p:nvSpPr>
        <p:spPr>
          <a:xfrm>
            <a:off x="2314575" y="2284260"/>
            <a:ext cx="638175" cy="20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smtClean="0">
                <a:solidFill>
                  <a:schemeClr val="tx1"/>
                </a:solidFill>
              </a:rPr>
              <a:t>Attached</a:t>
            </a:r>
            <a:endParaRPr lang="en-US" sz="900" dirty="0">
              <a:solidFill>
                <a:schemeClr val="tx1"/>
              </a:solidFill>
            </a:endParaRPr>
          </a:p>
        </p:txBody>
      </p:sp>
      <p:sp>
        <p:nvSpPr>
          <p:cNvPr id="27" name="Rectangle 26"/>
          <p:cNvSpPr/>
          <p:nvPr/>
        </p:nvSpPr>
        <p:spPr>
          <a:xfrm>
            <a:off x="8153400" y="2688193"/>
            <a:ext cx="3714749" cy="646331"/>
          </a:xfrm>
          <a:prstGeom prst="rect">
            <a:avLst/>
          </a:prstGeom>
          <a:ln>
            <a:solidFill>
              <a:schemeClr val="tx1"/>
            </a:solidFill>
          </a:ln>
        </p:spPr>
        <p:txBody>
          <a:bodyPr wrap="square">
            <a:spAutoFit/>
          </a:bodyPr>
          <a:lstStyle/>
          <a:p>
            <a:r>
              <a:rPr lang="en-US" sz="1200" b="1" dirty="0" smtClean="0"/>
              <a:t>Attachment(s)</a:t>
            </a:r>
          </a:p>
          <a:p>
            <a:r>
              <a:rPr lang="en-US" sz="1200" dirty="0" smtClean="0"/>
              <a:t>PDF documents are the preferred file type. </a:t>
            </a:r>
            <a:endParaRPr lang="en-US" sz="1200" dirty="0"/>
          </a:p>
          <a:p>
            <a:r>
              <a:rPr lang="en-US" sz="1200" dirty="0" smtClean="0"/>
              <a:t>Photo viewer documents are not clear or legible.</a:t>
            </a:r>
            <a:endParaRPr lang="en-US" sz="1200" dirty="0"/>
          </a:p>
        </p:txBody>
      </p:sp>
      <p:cxnSp>
        <p:nvCxnSpPr>
          <p:cNvPr id="28" name="Straight Arrow Connector 27"/>
          <p:cNvCxnSpPr/>
          <p:nvPr/>
        </p:nvCxnSpPr>
        <p:spPr>
          <a:xfrm flipH="1" flipV="1">
            <a:off x="3133725" y="2359984"/>
            <a:ext cx="5019675" cy="51388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46380" y="3878310"/>
            <a:ext cx="3617972" cy="2000548"/>
          </a:xfrm>
          <a:prstGeom prst="rect">
            <a:avLst/>
          </a:prstGeom>
          <a:noFill/>
          <a:ln w="34925">
            <a:solidFill>
              <a:srgbClr val="FF0000"/>
            </a:solidFill>
          </a:ln>
        </p:spPr>
        <p:txBody>
          <a:bodyPr wrap="square" rtlCol="0">
            <a:spAutoFit/>
          </a:bodyPr>
          <a:lstStyle/>
          <a:p>
            <a:r>
              <a:rPr lang="en-US" sz="1200" b="1" dirty="0" smtClean="0">
                <a:solidFill>
                  <a:srgbClr val="FF0000"/>
                </a:solidFill>
              </a:rPr>
              <a:t>IMPORTANT NOTES:</a:t>
            </a:r>
          </a:p>
          <a:p>
            <a:pPr marL="171450" indent="-171450">
              <a:buFont typeface="Wingdings" panose="05000000000000000000" pitchFamily="2" charset="2"/>
              <a:buChar char="Ø"/>
            </a:pPr>
            <a:r>
              <a:rPr lang="en-US" sz="1600" b="1" dirty="0" smtClean="0">
                <a:solidFill>
                  <a:srgbClr val="FF0000"/>
                </a:solidFill>
              </a:rPr>
              <a:t>It’s imperative that you send invoices to </a:t>
            </a:r>
            <a:r>
              <a:rPr lang="en-US" sz="1600" b="1" dirty="0" smtClean="0">
                <a:solidFill>
                  <a:srgbClr val="FF0000"/>
                </a:solidFill>
                <a:hlinkClick r:id="rId2"/>
              </a:rPr>
              <a:t>Preparedness@health.mo.gov</a:t>
            </a:r>
            <a:r>
              <a:rPr lang="en-US" sz="1600" b="1" dirty="0" smtClean="0">
                <a:solidFill>
                  <a:srgbClr val="FF0000"/>
                </a:solidFill>
              </a:rPr>
              <a:t> </a:t>
            </a:r>
          </a:p>
          <a:p>
            <a:pPr marL="171450" indent="-171450">
              <a:buFont typeface="Wingdings" panose="05000000000000000000" pitchFamily="2" charset="2"/>
              <a:buChar char="Ø"/>
            </a:pPr>
            <a:r>
              <a:rPr lang="en-US" sz="1600" b="1" dirty="0" smtClean="0">
                <a:solidFill>
                  <a:srgbClr val="FF0000"/>
                </a:solidFill>
              </a:rPr>
              <a:t>Entering your jurisdiction’s name on the subject line will speed up the processing of your request for reimbursement</a:t>
            </a:r>
          </a:p>
          <a:p>
            <a:pPr marL="171450" indent="-171450">
              <a:buFont typeface="Wingdings" panose="05000000000000000000" pitchFamily="2" charset="2"/>
              <a:buChar char="Ø"/>
            </a:pPr>
            <a:endParaRPr lang="en-US" sz="1600" b="1" dirty="0">
              <a:solidFill>
                <a:srgbClr val="FF0000"/>
              </a:solidFill>
            </a:endParaRPr>
          </a:p>
        </p:txBody>
      </p:sp>
    </p:spTree>
    <p:extLst>
      <p:ext uri="{BB962C8B-B14F-4D97-AF65-F5344CB8AC3E}">
        <p14:creationId xmlns:p14="http://schemas.microsoft.com/office/powerpoint/2010/main" val="2796582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Title 1"/>
          <p:cNvSpPr txBox="1">
            <a:spLocks/>
          </p:cNvSpPr>
          <p:nvPr/>
        </p:nvSpPr>
        <p:spPr>
          <a:xfrm>
            <a:off x="838200" y="185460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NEED ASSISTANCE?</a:t>
            </a:r>
            <a:endParaRPr lang="en-US" dirty="0"/>
          </a:p>
        </p:txBody>
      </p:sp>
      <p:sp>
        <p:nvSpPr>
          <p:cNvPr id="4" name="Title 1"/>
          <p:cNvSpPr txBox="1">
            <a:spLocks/>
          </p:cNvSpPr>
          <p:nvPr/>
        </p:nvSpPr>
        <p:spPr>
          <a:xfrm>
            <a:off x="838200" y="33440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LET US KNOW!</a:t>
            </a:r>
            <a:endParaRPr lang="en-US" dirty="0"/>
          </a:p>
        </p:txBody>
      </p:sp>
      <p:sp>
        <p:nvSpPr>
          <p:cNvPr id="5" name="Title 1"/>
          <p:cNvSpPr txBox="1">
            <a:spLocks/>
          </p:cNvSpPr>
          <p:nvPr/>
        </p:nvSpPr>
        <p:spPr>
          <a:xfrm>
            <a:off x="838200" y="445979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dirty="0" smtClean="0"/>
              <a:t>Email: </a:t>
            </a:r>
            <a:r>
              <a:rPr lang="en-US" sz="2000" dirty="0" smtClean="0">
                <a:hlinkClick r:id="rId2"/>
              </a:rPr>
              <a:t>Preparedness@health.mo.gov</a:t>
            </a:r>
            <a:r>
              <a:rPr lang="en-US" sz="2000" dirty="0" smtClean="0"/>
              <a:t> </a:t>
            </a:r>
          </a:p>
          <a:p>
            <a:pPr algn="ctr"/>
            <a:endParaRPr lang="en-US" sz="2000" dirty="0"/>
          </a:p>
          <a:p>
            <a:r>
              <a:rPr lang="en-US" sz="2000" dirty="0" smtClean="0"/>
              <a:t>Jody Starr: (573) 751-8262</a:t>
            </a:r>
            <a:r>
              <a:rPr lang="en-US" sz="2000" dirty="0"/>
              <a:t>					</a:t>
            </a:r>
            <a:r>
              <a:rPr lang="en-US" sz="2000" dirty="0" smtClean="0"/>
              <a:t>            Annette </a:t>
            </a:r>
            <a:r>
              <a:rPr lang="en-US" sz="2000" dirty="0"/>
              <a:t>Lopes: (573) 522-5008</a:t>
            </a:r>
          </a:p>
          <a:p>
            <a:r>
              <a:rPr lang="en-US" sz="1400" dirty="0" smtClean="0">
                <a:hlinkClick r:id="rId3"/>
              </a:rPr>
              <a:t>Jody.starr@health.mo.gov</a:t>
            </a:r>
            <a:r>
              <a:rPr lang="en-US" sz="1400" dirty="0" smtClean="0"/>
              <a:t>	</a:t>
            </a:r>
            <a:r>
              <a:rPr lang="en-US" sz="2000" dirty="0" smtClean="0"/>
              <a:t>				</a:t>
            </a:r>
            <a:r>
              <a:rPr lang="en-US" sz="2000" dirty="0" smtClean="0"/>
              <a:t>            </a:t>
            </a:r>
            <a:r>
              <a:rPr lang="en-US" sz="1400" dirty="0" smtClean="0">
                <a:hlinkClick r:id="rId4"/>
              </a:rPr>
              <a:t>Annette.lopes@health.mo.gov</a:t>
            </a:r>
            <a:r>
              <a:rPr lang="en-US" sz="1400" dirty="0" smtClean="0"/>
              <a:t> </a:t>
            </a:r>
            <a:endParaRPr lang="en-US" sz="1400" dirty="0"/>
          </a:p>
        </p:txBody>
      </p:sp>
    </p:spTree>
    <p:extLst>
      <p:ext uri="{BB962C8B-B14F-4D97-AF65-F5344CB8AC3E}">
        <p14:creationId xmlns:p14="http://schemas.microsoft.com/office/powerpoint/2010/main" val="3857813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530</Words>
  <Application>Microsoft Office PowerPoint</Application>
  <PresentationFormat>Widescreen</PresentationFormat>
  <Paragraphs>75</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Calibri</vt:lpstr>
      <vt:lpstr>Calibri Light</vt:lpstr>
      <vt:lpstr>Wingdings</vt:lpstr>
      <vt:lpstr>Office Theme</vt:lpstr>
      <vt:lpstr>Acrobat Document</vt:lpstr>
      <vt:lpstr>INVOICING PROCESS and FORM COMPLETION for Public Health Emergency Preparedness (PHEP) Cities Readiness Initiative (CRI) Crisis Cooperative Agreement (CCA)                                                                                     3.3.2022 JS</vt:lpstr>
      <vt:lpstr>PowerPoint Presentation</vt:lpstr>
      <vt:lpstr>PowerPoint Presentation</vt:lpstr>
      <vt:lpstr>PowerPoint Presentation</vt:lpstr>
      <vt:lpstr>PowerPoint Presentation</vt:lpstr>
      <vt:lpstr>QUESTIONS?</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Starr, Jody</dc:creator>
  <cp:lastModifiedBy>Starr, Jody</cp:lastModifiedBy>
  <cp:revision>22</cp:revision>
  <cp:lastPrinted>2022-03-04T17:00:28Z</cp:lastPrinted>
  <dcterms:created xsi:type="dcterms:W3CDTF">2022-03-03T21:28:47Z</dcterms:created>
  <dcterms:modified xsi:type="dcterms:W3CDTF">2022-03-07T15:56:20Z</dcterms:modified>
</cp:coreProperties>
</file>