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256" r:id="rId2"/>
    <p:sldId id="257" r:id="rId3"/>
    <p:sldId id="279" r:id="rId4"/>
    <p:sldId id="280" r:id="rId5"/>
    <p:sldId id="286" r:id="rId6"/>
    <p:sldId id="291" r:id="rId7"/>
    <p:sldId id="278" r:id="rId8"/>
    <p:sldId id="285" r:id="rId9"/>
    <p:sldId id="282" r:id="rId10"/>
    <p:sldId id="288" r:id="rId11"/>
    <p:sldId id="292" r:id="rId12"/>
    <p:sldId id="281" r:id="rId13"/>
    <p:sldId id="287" r:id="rId14"/>
    <p:sldId id="289" r:id="rId15"/>
    <p:sldId id="294" r:id="rId16"/>
    <p:sldId id="283" r:id="rId17"/>
    <p:sldId id="290" r:id="rId18"/>
    <p:sldId id="284" r:id="rId19"/>
    <p:sldId id="293" r:id="rId20"/>
    <p:sldId id="277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120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9/15/2022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68031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69124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06053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190EB-8738-400A-AFF7-6D1DEC6B76AF}" type="datetime1">
              <a:rPr lang="en-US" smtClean="0"/>
              <a:t>9/15/2022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68116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67217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36433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41178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9/15/2022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50131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9/15/2022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81667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9/15/2022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38838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82145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31980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9/15/2022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2176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vaxcheck.jnj/" TargetMode="External"/><Relationship Id="rId2" Type="http://schemas.openxmlformats.org/officeDocument/2006/relationships/hyperlink" Target="https://modernacovid19global.com/en-US/vial-lookup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novavaxcovidvaccine.com/" TargetMode="External"/><Relationship Id="rId4" Type="http://schemas.openxmlformats.org/officeDocument/2006/relationships/hyperlink" Target="https://lotexpiry.cvdvaccine.com/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LPHA OFFICE Hours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9/15/2022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1279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Moderna Standing Order 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497088" y="1852408"/>
            <a:ext cx="3618836" cy="410842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143000" y="2153538"/>
            <a:ext cx="6096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Booster vaccination</a:t>
            </a:r>
          </a:p>
          <a:p>
            <a:r>
              <a:rPr lang="en-US" dirty="0"/>
              <a:t>f) A single dose of the Moderna COVID-19 Vaccine, Bivalent (Original and Omicron BA.4/BA.5) is FDA-authorized for use in individuals 18 years of age and older as a single booster dose administered at least 2 months after either:</a:t>
            </a:r>
          </a:p>
          <a:p>
            <a:r>
              <a:rPr lang="en-US" dirty="0"/>
              <a:t>• Completion of a primary vaccination with any authorized or approved monovalent* COVID-19 vaccine or</a:t>
            </a:r>
          </a:p>
          <a:p>
            <a:r>
              <a:rPr lang="en-US" dirty="0"/>
              <a:t>• Receipt of the most recent booster dose with any authorized and approved monovalent COVID-19 vaccine</a:t>
            </a:r>
          </a:p>
          <a:p>
            <a:r>
              <a:rPr lang="en-US" dirty="0"/>
              <a:t>*Monovalent refers to any authorized and approved COVID-19 vaccine that contains or encodes</a:t>
            </a:r>
          </a:p>
        </p:txBody>
      </p:sp>
    </p:spTree>
    <p:extLst>
      <p:ext uri="{BB962C8B-B14F-4D97-AF65-F5344CB8AC3E}">
        <p14:creationId xmlns:p14="http://schemas.microsoft.com/office/powerpoint/2010/main" val="3480955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Moderna Standing order 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35527" y="1789183"/>
            <a:ext cx="4690466" cy="4855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647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Moderna Bivalent COVID-19 Booster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1" y="1781092"/>
            <a:ext cx="6044980" cy="4778734"/>
          </a:xfrm>
        </p:spPr>
        <p:txBody>
          <a:bodyPr/>
          <a:lstStyle/>
          <a:p>
            <a:r>
              <a:rPr lang="en-US" sz="2400" dirty="0" smtClean="0">
                <a:solidFill>
                  <a:schemeClr val="tx1"/>
                </a:solidFill>
              </a:rPr>
              <a:t>Moderna Bivalent Booster vial </a:t>
            </a:r>
          </a:p>
          <a:p>
            <a:pPr lvl="1"/>
            <a:r>
              <a:rPr lang="en-US" sz="2400" dirty="0" smtClean="0">
                <a:solidFill>
                  <a:schemeClr val="tx1"/>
                </a:solidFill>
              </a:rPr>
              <a:t>Dark Blue Cap </a:t>
            </a:r>
          </a:p>
          <a:p>
            <a:pPr lvl="1"/>
            <a:r>
              <a:rPr lang="en-US" sz="2400" dirty="0" smtClean="0">
                <a:solidFill>
                  <a:schemeClr val="tx1"/>
                </a:solidFill>
              </a:rPr>
              <a:t>Gray border on label </a:t>
            </a:r>
          </a:p>
          <a:p>
            <a:pPr lvl="1"/>
            <a:r>
              <a:rPr lang="en-US" sz="2400" u="sng" dirty="0" smtClean="0">
                <a:solidFill>
                  <a:schemeClr val="tx1"/>
                </a:solidFill>
              </a:rPr>
              <a:t>Authorized for 18 years and older only </a:t>
            </a:r>
          </a:p>
          <a:p>
            <a:pPr lvl="1"/>
            <a:r>
              <a:rPr lang="en-US" sz="2400" dirty="0" smtClean="0">
                <a:solidFill>
                  <a:schemeClr val="tx1"/>
                </a:solidFill>
              </a:rPr>
              <a:t>5 doses in the vial </a:t>
            </a:r>
          </a:p>
          <a:p>
            <a:pPr lvl="1"/>
            <a:r>
              <a:rPr lang="en-US" sz="2400" dirty="0" smtClean="0">
                <a:solidFill>
                  <a:schemeClr val="tx1"/>
                </a:solidFill>
              </a:rPr>
              <a:t>Dose is 0.5mL/ 50mcg</a:t>
            </a:r>
          </a:p>
          <a:p>
            <a:pPr lvl="1"/>
            <a:endParaRPr lang="en-US" sz="2400" dirty="0">
              <a:solidFill>
                <a:schemeClr val="tx1"/>
              </a:solidFill>
            </a:endParaRPr>
          </a:p>
          <a:p>
            <a:r>
              <a:rPr lang="en-US" sz="2400" dirty="0" smtClean="0">
                <a:solidFill>
                  <a:schemeClr val="tx1"/>
                </a:solidFill>
              </a:rPr>
              <a:t>Label Discrepancy </a:t>
            </a:r>
          </a:p>
          <a:p>
            <a:pPr lvl="1"/>
            <a:r>
              <a:rPr lang="en-US" sz="2400" dirty="0" smtClean="0">
                <a:solidFill>
                  <a:schemeClr val="tx1"/>
                </a:solidFill>
              </a:rPr>
              <a:t>Two amounts for the booster dose are labeled on the box and vial </a:t>
            </a:r>
          </a:p>
          <a:p>
            <a:pPr lvl="2"/>
            <a:r>
              <a:rPr lang="en-US" sz="2000" dirty="0" smtClean="0">
                <a:solidFill>
                  <a:schemeClr val="tx1"/>
                </a:solidFill>
              </a:rPr>
              <a:t>18 years and older should receive 0.5mL </a:t>
            </a:r>
          </a:p>
          <a:p>
            <a:pPr marL="274320" lvl="1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-148" t="1501" r="1"/>
          <a:stretch/>
        </p:blipFill>
        <p:spPr>
          <a:xfrm>
            <a:off x="7347006" y="1709529"/>
            <a:ext cx="3138788" cy="25616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7980" y="3634744"/>
            <a:ext cx="3734997" cy="2552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347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Moderna Bivalent COVID-19 Booster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Can keep in the regular Freezer for up to date of expiration 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Can keep in the refrigerator for up to  30 days 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Once punctured vial must be discarded after 12 hours 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A single dose administered at least 2 months or (8 weeks) after the last dose in the primary series or the last monovalent Booster dose</a:t>
            </a:r>
          </a:p>
          <a:p>
            <a:pPr lvl="1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141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0351" y="371061"/>
            <a:ext cx="9875520" cy="1356360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tx1"/>
                </a:solidFill>
              </a:rPr>
              <a:t>Moderna SARS-CoV-2 for Children under 12 years of age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828800"/>
            <a:ext cx="9872871" cy="4667416"/>
          </a:xfrm>
        </p:spPr>
        <p:txBody>
          <a:bodyPr>
            <a:noAutofit/>
          </a:bodyPr>
          <a:lstStyle/>
          <a:p>
            <a:r>
              <a:rPr lang="en-US" sz="2000" dirty="0" smtClean="0">
                <a:solidFill>
                  <a:schemeClr val="tx1"/>
                </a:solidFill>
              </a:rPr>
              <a:t>Children 6-11 are authorized to receive primary doses only 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Children who are not moderately to severely immune compromised should receive </a:t>
            </a:r>
          </a:p>
          <a:p>
            <a:pPr lvl="2"/>
            <a:r>
              <a:rPr lang="en-US" sz="2000" dirty="0" smtClean="0">
                <a:solidFill>
                  <a:schemeClr val="tx1"/>
                </a:solidFill>
              </a:rPr>
              <a:t>2 doses of monovalent Moderna spaced 28 days apart 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Children who are moderately to severely immune compromised </a:t>
            </a:r>
          </a:p>
          <a:p>
            <a:pPr lvl="2"/>
            <a:r>
              <a:rPr lang="en-US" sz="2000" dirty="0" smtClean="0">
                <a:solidFill>
                  <a:schemeClr val="tx1"/>
                </a:solidFill>
              </a:rPr>
              <a:t>3 doses of  monovalent Moderna spaced at least 28 days apart 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Children 6 months -5 years are authorized to receive primary doses only 	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Children who are not moderately to severely immune compromised should receive </a:t>
            </a:r>
          </a:p>
          <a:p>
            <a:pPr lvl="2"/>
            <a:r>
              <a:rPr lang="en-US" sz="2000" dirty="0">
                <a:solidFill>
                  <a:schemeClr val="tx1"/>
                </a:solidFill>
              </a:rPr>
              <a:t>2 doses of monovalent Moderna spaced 28 days apart 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Children who are moderately to severely immune compromised </a:t>
            </a:r>
          </a:p>
          <a:p>
            <a:pPr lvl="2"/>
            <a:r>
              <a:rPr lang="en-US" sz="2000" dirty="0">
                <a:solidFill>
                  <a:schemeClr val="tx1"/>
                </a:solidFill>
              </a:rPr>
              <a:t>3 doses of monovalent Moderna spaced at least 28 days apart </a:t>
            </a:r>
            <a:endParaRPr lang="en-US" sz="2000" dirty="0" smtClean="0">
              <a:solidFill>
                <a:schemeClr val="tx1"/>
              </a:solidFill>
            </a:endParaRPr>
          </a:p>
          <a:p>
            <a:pPr lvl="2"/>
            <a:endParaRPr lang="en-US" sz="2000" dirty="0">
              <a:solidFill>
                <a:schemeClr val="tx1"/>
              </a:solidFill>
            </a:endParaRPr>
          </a:p>
          <a:p>
            <a:pPr marL="548640" lvl="2" indent="0">
              <a:buNone/>
            </a:pPr>
            <a:r>
              <a:rPr lang="en-US" sz="2000" u="sng" dirty="0" smtClean="0">
                <a:solidFill>
                  <a:schemeClr val="tx1"/>
                </a:solidFill>
              </a:rPr>
              <a:t>NO BOOSTER DOSES ARE AUTHORIZED for these age groups with Moderna</a:t>
            </a:r>
            <a:endParaRPr lang="en-US" sz="2000" u="sng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2997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Expiration Checkers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Moderna</a:t>
            </a:r>
            <a:r>
              <a:rPr lang="en-US" dirty="0" smtClean="0"/>
              <a:t>   </a:t>
            </a: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modernacovid19global.com/en-US/vial-lookup</a:t>
            </a:r>
            <a:endParaRPr lang="en-US" dirty="0" smtClean="0"/>
          </a:p>
          <a:p>
            <a:r>
              <a:rPr lang="en-US" dirty="0">
                <a:solidFill>
                  <a:schemeClr val="tx1"/>
                </a:solidFill>
              </a:rPr>
              <a:t>Janssen</a:t>
            </a:r>
            <a:r>
              <a:rPr lang="en-US" dirty="0"/>
              <a:t> </a:t>
            </a:r>
            <a:r>
              <a:rPr lang="en-US" dirty="0">
                <a:hlinkClick r:id="rId3"/>
              </a:rPr>
              <a:t>https://vaxcheck.jnj</a:t>
            </a:r>
            <a:r>
              <a:rPr lang="en-US" dirty="0" smtClean="0">
                <a:hlinkClick r:id="rId3"/>
              </a:rPr>
              <a:t>/</a:t>
            </a:r>
            <a:r>
              <a:rPr lang="en-US" dirty="0" smtClean="0"/>
              <a:t> </a:t>
            </a:r>
          </a:p>
          <a:p>
            <a:r>
              <a:rPr lang="en-US" dirty="0">
                <a:solidFill>
                  <a:schemeClr val="tx1"/>
                </a:solidFill>
              </a:rPr>
              <a:t>Pfizer</a:t>
            </a:r>
            <a:r>
              <a:rPr lang="en-US" dirty="0"/>
              <a:t> </a:t>
            </a:r>
            <a:r>
              <a:rPr lang="en-US" dirty="0">
                <a:hlinkClick r:id="rId4"/>
              </a:rPr>
              <a:t>https://lotexpiry.cvdvaccine.com</a:t>
            </a:r>
            <a:r>
              <a:rPr lang="en-US" dirty="0" smtClean="0">
                <a:hlinkClick r:id="rId4"/>
              </a:rPr>
              <a:t>/</a:t>
            </a:r>
            <a:r>
              <a:rPr lang="en-US" dirty="0" smtClean="0"/>
              <a:t> </a:t>
            </a:r>
          </a:p>
          <a:p>
            <a:r>
              <a:rPr lang="en-US" dirty="0">
                <a:solidFill>
                  <a:schemeClr val="tx1"/>
                </a:solidFill>
              </a:rPr>
              <a:t>Novavax</a:t>
            </a:r>
            <a:r>
              <a:rPr lang="en-US" dirty="0"/>
              <a:t> </a:t>
            </a:r>
            <a:r>
              <a:rPr lang="en-US" dirty="0">
                <a:hlinkClick r:id="rId5"/>
              </a:rPr>
              <a:t>https://www.novavaxcovidvaccine.com</a:t>
            </a:r>
            <a:r>
              <a:rPr lang="en-US" dirty="0" smtClean="0">
                <a:hlinkClick r:id="rId5"/>
              </a:rPr>
              <a:t>/</a:t>
            </a:r>
            <a:r>
              <a:rPr lang="en-US" dirty="0" smtClean="0"/>
              <a:t> </a:t>
            </a:r>
          </a:p>
          <a:p>
            <a:pPr marL="4572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52328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Influenza Vaccine Season 22-23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Bi directional borrowing of VFC influenza is no longer allowed 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Individuals 65 years and older are recommended to receive a high-dose flu vaccine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Section 317 adult influenza vaccine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Should be targeted to uninsured and underinsured adults 19 years and older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Additional doses have been released 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Additional flu for adults is available if interested let VFC OPS know ASAP</a:t>
            </a:r>
          </a:p>
          <a:p>
            <a:pPr marL="274320" lvl="1" indent="0"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pPr marL="274320" lvl="1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274320" lvl="1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(For this flu season only you may administer 317 flu to adults regardless of insurance status as long as you prioritize uninsured and underinsured adults first) </a:t>
            </a:r>
          </a:p>
          <a:p>
            <a:pPr marL="274320" lvl="1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You will still need to screen them </a:t>
            </a:r>
          </a:p>
          <a:p>
            <a:pPr lvl="1"/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7618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Why screen for 317 Eligibility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>
                <a:solidFill>
                  <a:schemeClr val="tx1"/>
                </a:solidFill>
              </a:rPr>
              <a:t>It is required 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It can help you with figuring out how much flu to pre-book for adults the next season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It can also assist in determining </a:t>
            </a:r>
          </a:p>
          <a:p>
            <a:pPr lvl="1"/>
            <a:r>
              <a:rPr lang="en-US" sz="2400" dirty="0" smtClean="0">
                <a:solidFill>
                  <a:schemeClr val="tx1"/>
                </a:solidFill>
              </a:rPr>
              <a:t>Number of uninsured or underinsured who would be eligible for adult 317 vaccines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103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51791"/>
            <a:ext cx="9875520" cy="135636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Section 317 Vaccine Policy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608151"/>
            <a:ext cx="9872871" cy="4487849"/>
          </a:xfrm>
        </p:spPr>
        <p:txBody>
          <a:bodyPr>
            <a:normAutofit fontScale="92500" lnSpcReduction="20000"/>
          </a:bodyPr>
          <a:lstStyle/>
          <a:p>
            <a:r>
              <a:rPr lang="en-US" sz="2000" dirty="0" smtClean="0">
                <a:solidFill>
                  <a:schemeClr val="tx1"/>
                </a:solidFill>
              </a:rPr>
              <a:t>New policy started 9-1-2022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Highlights </a:t>
            </a:r>
          </a:p>
          <a:p>
            <a:pPr lvl="2"/>
            <a:r>
              <a:rPr lang="en-US" sz="2000" dirty="0" smtClean="0">
                <a:solidFill>
                  <a:schemeClr val="tx1"/>
                </a:solidFill>
              </a:rPr>
              <a:t>Uninsured adult 19 years and older</a:t>
            </a:r>
          </a:p>
          <a:p>
            <a:pPr lvl="2"/>
            <a:r>
              <a:rPr lang="en-US" sz="2000" dirty="0" smtClean="0">
                <a:solidFill>
                  <a:schemeClr val="tx1"/>
                </a:solidFill>
              </a:rPr>
              <a:t>Underinsured adult 19 years and older</a:t>
            </a:r>
          </a:p>
          <a:p>
            <a:pPr lvl="3"/>
            <a:r>
              <a:rPr lang="en-US" sz="2000" dirty="0" smtClean="0">
                <a:solidFill>
                  <a:schemeClr val="tx1"/>
                </a:solidFill>
              </a:rPr>
              <a:t>Has insurance but insurance does not cover vaccines 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Shingrix was made available – age dependent 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HPV made available  - age dependent 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Hepatitis A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Hepatitis B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MenACWY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Men B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MMR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PPSV23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Tdap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Twinrix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Varicella </a:t>
            </a:r>
          </a:p>
          <a:p>
            <a:pPr lvl="1"/>
            <a:endParaRPr lang="en-US" dirty="0" smtClean="0">
              <a:solidFill>
                <a:schemeClr val="tx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3174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Additional funding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80% of funding must have already been spent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Open from now until 12/31/2022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Must be used by 1/31/2024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Notify Lana Hudanick or Afra Hussain if interested 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Anyone who has received a template 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We will be providing Office hours once a month to help you with the template and budgets </a:t>
            </a:r>
          </a:p>
        </p:txBody>
      </p:sp>
    </p:spTree>
    <p:extLst>
      <p:ext uri="{BB962C8B-B14F-4D97-AF65-F5344CB8AC3E}">
        <p14:creationId xmlns:p14="http://schemas.microsoft.com/office/powerpoint/2010/main" val="4171350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Agenda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781092"/>
            <a:ext cx="9872871" cy="4314908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>
                <a:solidFill>
                  <a:schemeClr val="tx1"/>
                </a:solidFill>
              </a:rPr>
              <a:t>Bivalent vaccine</a:t>
            </a:r>
          </a:p>
          <a:p>
            <a:pPr lvl="1"/>
            <a:r>
              <a:rPr lang="en-US" sz="2600" dirty="0" smtClean="0">
                <a:solidFill>
                  <a:schemeClr val="tx1"/>
                </a:solidFill>
              </a:rPr>
              <a:t>Standing order review</a:t>
            </a:r>
          </a:p>
          <a:p>
            <a:pPr lvl="1"/>
            <a:r>
              <a:rPr lang="en-US" sz="2600" dirty="0" smtClean="0">
                <a:solidFill>
                  <a:schemeClr val="tx1"/>
                </a:solidFill>
              </a:rPr>
              <a:t>Products 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Influenza Vaccine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317 new policy 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Increasing adolescent and Pediatric vaccination </a:t>
            </a:r>
          </a:p>
          <a:p>
            <a:pPr marL="45720" indent="0">
              <a:buNone/>
            </a:pPr>
            <a:endParaRPr lang="en-US" sz="2800" dirty="0" smtClean="0">
              <a:solidFill>
                <a:schemeClr val="tx1"/>
              </a:solidFill>
            </a:endParaRPr>
          </a:p>
          <a:p>
            <a:pPr marL="45720" indent="0">
              <a:buNone/>
            </a:pPr>
            <a:endParaRPr lang="en-US" sz="2800" dirty="0" smtClean="0">
              <a:solidFill>
                <a:schemeClr val="tx1"/>
              </a:solidFill>
            </a:endParaRPr>
          </a:p>
          <a:p>
            <a:pPr marL="45720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307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en-US" sz="6000" b="1" dirty="0" smtClean="0">
                <a:solidFill>
                  <a:schemeClr val="tx1"/>
                </a:solidFill>
              </a:rPr>
              <a:t>What Questions do you have</a:t>
            </a:r>
          </a:p>
          <a:p>
            <a:pPr marL="45720" indent="0" algn="ctr">
              <a:buNone/>
            </a:pPr>
            <a:r>
              <a:rPr lang="en-US" sz="13800" b="1" dirty="0" smtClean="0">
                <a:solidFill>
                  <a:schemeClr val="tx1"/>
                </a:solidFill>
              </a:rPr>
              <a:t>?</a:t>
            </a:r>
            <a:endParaRPr lang="en-US" sz="13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975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What is the difference between vaccines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>Monovalent vaccine</a:t>
            </a:r>
          </a:p>
          <a:p>
            <a:pPr lvl="1"/>
            <a:r>
              <a:rPr lang="en-US" sz="2400" dirty="0" smtClean="0">
                <a:solidFill>
                  <a:schemeClr val="tx1"/>
                </a:solidFill>
              </a:rPr>
              <a:t>Contains the original or  ancestral strain of SARS- CoV-2 </a:t>
            </a:r>
          </a:p>
          <a:p>
            <a:pPr lvl="1"/>
            <a:r>
              <a:rPr lang="en-US" sz="2400" dirty="0" smtClean="0">
                <a:solidFill>
                  <a:schemeClr val="tx1"/>
                </a:solidFill>
              </a:rPr>
              <a:t>These vaccines include </a:t>
            </a:r>
          </a:p>
          <a:p>
            <a:pPr lvl="2"/>
            <a:r>
              <a:rPr lang="en-US" sz="2400" dirty="0" smtClean="0">
                <a:solidFill>
                  <a:schemeClr val="tx1"/>
                </a:solidFill>
              </a:rPr>
              <a:t>Pfizer-BioNTech, Moderna, Janssen, Novavax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Bivalent booster </a:t>
            </a:r>
          </a:p>
          <a:p>
            <a:pPr lvl="1"/>
            <a:r>
              <a:rPr lang="en-US" sz="2400" dirty="0" smtClean="0">
                <a:solidFill>
                  <a:schemeClr val="tx1"/>
                </a:solidFill>
              </a:rPr>
              <a:t>Contains the original strain of SARS-CoV-2 and the Omicron BA.4 and BA.5 </a:t>
            </a:r>
          </a:p>
          <a:p>
            <a:pPr lvl="1"/>
            <a:r>
              <a:rPr lang="en-US" sz="2400" dirty="0" smtClean="0">
                <a:solidFill>
                  <a:schemeClr val="tx1"/>
                </a:solidFill>
              </a:rPr>
              <a:t>The authorized vaccines include</a:t>
            </a:r>
          </a:p>
          <a:p>
            <a:pPr lvl="2"/>
            <a:r>
              <a:rPr lang="en-US" sz="2200" dirty="0" smtClean="0">
                <a:solidFill>
                  <a:schemeClr val="tx1"/>
                </a:solidFill>
              </a:rPr>
              <a:t>Pfizer-BioNTech Bivalent 12 years and older </a:t>
            </a:r>
          </a:p>
          <a:p>
            <a:pPr lvl="2"/>
            <a:r>
              <a:rPr lang="en-US" sz="2200" dirty="0" smtClean="0">
                <a:solidFill>
                  <a:schemeClr val="tx1"/>
                </a:solidFill>
              </a:rPr>
              <a:t>Moderna Bivalent 18 years and older </a:t>
            </a:r>
            <a:endParaRPr lang="en-US" sz="2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3396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Standing orders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The standing orders for both Pfizer and Modern 12 years and older have been revised to 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Monovalent primary series </a:t>
            </a:r>
          </a:p>
          <a:p>
            <a:pPr lvl="2"/>
            <a:r>
              <a:rPr lang="en-US" dirty="0" smtClean="0">
                <a:solidFill>
                  <a:schemeClr val="tx1"/>
                </a:solidFill>
              </a:rPr>
              <a:t>Moderna ( 12 years and older)</a:t>
            </a:r>
          </a:p>
          <a:p>
            <a:pPr lvl="2"/>
            <a:r>
              <a:rPr lang="en-US" dirty="0" smtClean="0">
                <a:solidFill>
                  <a:schemeClr val="tx1"/>
                </a:solidFill>
              </a:rPr>
              <a:t>Pfizer (12 years and older)</a:t>
            </a:r>
          </a:p>
          <a:p>
            <a:pPr lvl="2"/>
            <a:r>
              <a:rPr lang="en-US" dirty="0" smtClean="0">
                <a:solidFill>
                  <a:schemeClr val="tx1"/>
                </a:solidFill>
              </a:rPr>
              <a:t>Novavax (12 years and older)</a:t>
            </a:r>
          </a:p>
          <a:p>
            <a:pPr lvl="2"/>
            <a:r>
              <a:rPr lang="en-US" dirty="0" smtClean="0">
                <a:solidFill>
                  <a:schemeClr val="tx1"/>
                </a:solidFill>
              </a:rPr>
              <a:t>Janssen  (18 years and older)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Bivalent Booster</a:t>
            </a:r>
          </a:p>
          <a:p>
            <a:pPr lvl="2"/>
            <a:r>
              <a:rPr lang="en-US" dirty="0" smtClean="0">
                <a:solidFill>
                  <a:schemeClr val="tx1"/>
                </a:solidFill>
              </a:rPr>
              <a:t>Moderna (18 years and older)</a:t>
            </a:r>
          </a:p>
          <a:p>
            <a:pPr lvl="2"/>
            <a:r>
              <a:rPr lang="en-US" dirty="0" smtClean="0">
                <a:solidFill>
                  <a:schemeClr val="tx1"/>
                </a:solidFill>
              </a:rPr>
              <a:t>Pfizer (12 years and older)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5787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Pfizer-BioNTech Standing order 12 years and older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054671" y="1564466"/>
            <a:ext cx="2803957" cy="468260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235102" y="2197610"/>
            <a:ext cx="6096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Booster Vaccination</a:t>
            </a:r>
          </a:p>
          <a:p>
            <a:r>
              <a:rPr lang="en-US" dirty="0"/>
              <a:t>f. A single dose of the Pfizer-BioNTech COVID-19 Vaccine, Bivalent (Original and Omicron BA.4/BA.5) is FDA-authorized for use in individuals 12 years of age and older as a single booster dose administered at least 2 months after either:</a:t>
            </a:r>
          </a:p>
          <a:p>
            <a:r>
              <a:rPr lang="en-US" dirty="0"/>
              <a:t>i. Completion of a primary vaccination with any authorized or approved monovalent* COVID-19 vaccine or</a:t>
            </a:r>
          </a:p>
          <a:p>
            <a:r>
              <a:rPr lang="en-US" dirty="0"/>
              <a:t>ii. Receipt of the most recent booster dose with any authorized and approved monovalent COVID-19 vaccine</a:t>
            </a:r>
          </a:p>
          <a:p>
            <a:r>
              <a:rPr lang="en-US" dirty="0"/>
              <a:t>*Monovalent refers to any authorized and approved COVID-19 vaccine that contains or encodes the spike protein of only the original SARS-CoV-2 virus</a:t>
            </a:r>
          </a:p>
        </p:txBody>
      </p:sp>
    </p:spTree>
    <p:extLst>
      <p:ext uri="{BB962C8B-B14F-4D97-AF65-F5344CB8AC3E}">
        <p14:creationId xmlns:p14="http://schemas.microsoft.com/office/powerpoint/2010/main" val="801731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Pfizer-BioNTech Standing order 12 years and older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0135" y="1470543"/>
            <a:ext cx="5176299" cy="5015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801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2474" y="3565086"/>
            <a:ext cx="4203012" cy="89584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8853" y="4758092"/>
            <a:ext cx="3026127" cy="18575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Pfizer-BioNTech Bivalent COVID-19 vaccine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965960"/>
            <a:ext cx="9872871" cy="413004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 Vaccine contains the original strain of Co-V-2 and the Omicron BA.4 and BA.5 variant 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The vaccine will not need to be diluted 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The Bivalent booster looks identical to the monovalent vaccine 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pPr lvl="1"/>
            <a:endParaRPr lang="en-US" dirty="0" smtClean="0">
              <a:solidFill>
                <a:schemeClr val="tx1"/>
              </a:solidFill>
            </a:endParaRP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Make sure vaccinating staff are reading the label to insure that they are administering the right vaccine</a:t>
            </a:r>
          </a:p>
          <a:p>
            <a:pPr marL="548640" lvl="2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64687" y="4856988"/>
            <a:ext cx="2313829" cy="1659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595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Pfizer-BioNTech Bivalent COVID-19 vaccine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Store in Ultra Low Freezer (up to 12 months)  or  Refrigerator (up to 10 weeks)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DO NOT </a:t>
            </a:r>
            <a:r>
              <a:rPr lang="en-US" dirty="0" smtClean="0">
                <a:solidFill>
                  <a:schemeClr val="tx1"/>
                </a:solidFill>
              </a:rPr>
              <a:t>store in the regular freezer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 Discard 12 hours after first puncture 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Dose volume is 0.3mL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No Dilution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A single dose administered at least 2 months (8 weeks) from the last dose in the monovalent series 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476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0351" y="514184"/>
            <a:ext cx="9875520" cy="135636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What about Pfizer BioNTech COVID-19 vaccines for children 11 and younger ?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>Pfizer-BioNTech SARS-CoV-2 (Monovalent) vaccine is authorized for </a:t>
            </a:r>
          </a:p>
          <a:p>
            <a:pPr lvl="1"/>
            <a:r>
              <a:rPr lang="en-US" sz="2400" dirty="0" smtClean="0">
                <a:solidFill>
                  <a:schemeClr val="tx1"/>
                </a:solidFill>
              </a:rPr>
              <a:t>Primary series for children 5-11 years of age</a:t>
            </a:r>
          </a:p>
          <a:p>
            <a:pPr lvl="3"/>
            <a:r>
              <a:rPr lang="en-US" sz="2000" dirty="0" smtClean="0">
                <a:solidFill>
                  <a:schemeClr val="tx1"/>
                </a:solidFill>
              </a:rPr>
              <a:t>0.2mL/10 mcg = 2 primary doses spaced at least  3 to 8 weeks apart and 1 monovalent booster 5 months from last dose </a:t>
            </a:r>
          </a:p>
          <a:p>
            <a:pPr lvl="2"/>
            <a:r>
              <a:rPr lang="en-US" sz="2200" dirty="0" smtClean="0">
                <a:solidFill>
                  <a:schemeClr val="tx1"/>
                </a:solidFill>
              </a:rPr>
              <a:t>Moderately to severely immune compromised </a:t>
            </a:r>
          </a:p>
          <a:p>
            <a:pPr lvl="3"/>
            <a:r>
              <a:rPr lang="en-US" sz="2000" dirty="0">
                <a:solidFill>
                  <a:schemeClr val="tx1"/>
                </a:solidFill>
              </a:rPr>
              <a:t>0.2mL/10 mcg = </a:t>
            </a:r>
            <a:r>
              <a:rPr lang="en-US" sz="2000" dirty="0" smtClean="0">
                <a:solidFill>
                  <a:schemeClr val="tx1"/>
                </a:solidFill>
              </a:rPr>
              <a:t>3 primary doses  ( dose 1 and 2 spaced at least 3 weeks apart and dose 2 and 3 spaced at least 8 weeks apart)  then one monovalent booster 3 months from last dose </a:t>
            </a:r>
            <a:endParaRPr lang="en-US" sz="2000" dirty="0">
              <a:solidFill>
                <a:schemeClr val="tx1"/>
              </a:solidFill>
            </a:endParaRPr>
          </a:p>
          <a:p>
            <a:pPr marL="548640" lvl="2" indent="0">
              <a:buNone/>
            </a:pPr>
            <a:endParaRPr lang="en-US" sz="2200" dirty="0" smtClean="0">
              <a:solidFill>
                <a:schemeClr val="tx1"/>
              </a:solidFill>
            </a:endParaRPr>
          </a:p>
          <a:p>
            <a:pPr lvl="1"/>
            <a:r>
              <a:rPr lang="en-US" sz="2400" dirty="0" smtClean="0">
                <a:solidFill>
                  <a:schemeClr val="tx1"/>
                </a:solidFill>
              </a:rPr>
              <a:t>Primary Series for children 6 months – 4 years of age </a:t>
            </a:r>
          </a:p>
          <a:p>
            <a:pPr lvl="2"/>
            <a:r>
              <a:rPr lang="en-US" sz="2200" dirty="0" smtClean="0">
                <a:solidFill>
                  <a:schemeClr val="tx1"/>
                </a:solidFill>
              </a:rPr>
              <a:t>Pfizer-BioNTech SARS-CoV-2 (Monovalent) Primary vaccine is authorized only (3 primary doses)</a:t>
            </a:r>
          </a:p>
          <a:p>
            <a:pPr lvl="3"/>
            <a:r>
              <a:rPr lang="en-US" sz="2000" dirty="0" smtClean="0">
                <a:solidFill>
                  <a:schemeClr val="tx1"/>
                </a:solidFill>
              </a:rPr>
              <a:t>0.2mL/3 mcg   dose 1 &amp;2 spaced 3-8 weeks apart </a:t>
            </a:r>
          </a:p>
          <a:p>
            <a:pPr lvl="3"/>
            <a:r>
              <a:rPr lang="en-US" sz="2000" dirty="0" smtClean="0">
                <a:solidFill>
                  <a:schemeClr val="tx1"/>
                </a:solidFill>
              </a:rPr>
              <a:t>0.2mL/3 mcg </a:t>
            </a:r>
          </a:p>
          <a:p>
            <a:pPr lvl="3"/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5459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Basis</Template>
  <TotalTime>2870</TotalTime>
  <Words>1119</Words>
  <Application>Microsoft Office PowerPoint</Application>
  <PresentationFormat>Widescreen</PresentationFormat>
  <Paragraphs>149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Corbel</vt:lpstr>
      <vt:lpstr>Basis</vt:lpstr>
      <vt:lpstr>LPHA OFFICE Hours </vt:lpstr>
      <vt:lpstr>Agenda </vt:lpstr>
      <vt:lpstr>What is the difference between vaccines </vt:lpstr>
      <vt:lpstr>Standing orders</vt:lpstr>
      <vt:lpstr>Pfizer-BioNTech Standing order 12 years and older </vt:lpstr>
      <vt:lpstr>Pfizer-BioNTech Standing order 12 years and older </vt:lpstr>
      <vt:lpstr>Pfizer-BioNTech Bivalent COVID-19 vaccine</vt:lpstr>
      <vt:lpstr>Pfizer-BioNTech Bivalent COVID-19 vaccine</vt:lpstr>
      <vt:lpstr>What about Pfizer BioNTech COVID-19 vaccines for children 11 and younger ?</vt:lpstr>
      <vt:lpstr>Moderna Standing Order </vt:lpstr>
      <vt:lpstr>Moderna Standing order </vt:lpstr>
      <vt:lpstr>Moderna Bivalent COVID-19 Booster</vt:lpstr>
      <vt:lpstr>Moderna Bivalent COVID-19 Booster</vt:lpstr>
      <vt:lpstr>Moderna SARS-CoV-2 for Children under 12 years of age</vt:lpstr>
      <vt:lpstr>Expiration Checkers </vt:lpstr>
      <vt:lpstr>Influenza Vaccine Season 22-23</vt:lpstr>
      <vt:lpstr>Why screen for 317 Eligibility </vt:lpstr>
      <vt:lpstr>Section 317 Vaccine Policy </vt:lpstr>
      <vt:lpstr>Additional funding </vt:lpstr>
      <vt:lpstr>PowerPoint Presentation</vt:lpstr>
    </vt:vector>
  </TitlesOfParts>
  <Company>State of Missouri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OFFICE Hours</dc:title>
  <dc:creator>Hudanick, Lana</dc:creator>
  <cp:lastModifiedBy>Hudanick, Lana</cp:lastModifiedBy>
  <cp:revision>132</cp:revision>
  <dcterms:created xsi:type="dcterms:W3CDTF">2022-06-15T13:07:56Z</dcterms:created>
  <dcterms:modified xsi:type="dcterms:W3CDTF">2022-09-15T21:00:59Z</dcterms:modified>
</cp:coreProperties>
</file>