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78" r:id="rId4"/>
    <p:sldId id="291" r:id="rId5"/>
    <p:sldId id="292" r:id="rId6"/>
    <p:sldId id="279" r:id="rId7"/>
    <p:sldId id="280" r:id="rId8"/>
    <p:sldId id="281" r:id="rId9"/>
    <p:sldId id="282" r:id="rId10"/>
    <p:sldId id="290" r:id="rId11"/>
    <p:sldId id="284" r:id="rId12"/>
    <p:sldId id="285" r:id="rId13"/>
    <p:sldId id="286" r:id="rId14"/>
    <p:sldId id="289" r:id="rId15"/>
    <p:sldId id="288" r:id="rId16"/>
    <p:sldId id="293" r:id="rId17"/>
    <p:sldId id="294" r:id="rId18"/>
    <p:sldId id="295" r:id="rId19"/>
    <p:sldId id="296" r:id="rId20"/>
    <p:sldId id="297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80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1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605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90EB-8738-400A-AFF7-6D1DEC6B76AF}" type="datetime1">
              <a:rPr lang="en-US" smtClean="0"/>
              <a:t>8/19/2022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1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2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64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1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01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66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8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1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9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7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OVIDVaccineSupport@McKesson.com" TargetMode="External"/><Relationship Id="rId2" Type="http://schemas.openxmlformats.org/officeDocument/2006/relationships/hyperlink" Target="mailto:cvgovernment@Pfizer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ua.modernatx.com/covid19vaccine-eua/providers/vial-lookup" TargetMode="External"/><Relationship Id="rId2" Type="http://schemas.openxmlformats.org/officeDocument/2006/relationships/hyperlink" Target="https://vaxcheck.jnj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s.novavaxcovidvaccine.com/hcp" TargetMode="External"/><Relationship Id="rId4" Type="http://schemas.openxmlformats.org/officeDocument/2006/relationships/hyperlink" Target="https://lotexpiry.cvdvaccine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fra.Hussain@health.mo.gov" TargetMode="External"/><Relationship Id="rId2" Type="http://schemas.openxmlformats.org/officeDocument/2006/relationships/hyperlink" Target="mailto:lana.Hudanick@health.mo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LPHA OFFICE Hours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8/18/2022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27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Increase the COVID-19 vaccination rate to at least 65% for all eligible populations by January 31, 2024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650" y="2232329"/>
            <a:ext cx="4213530" cy="4038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Short Term Goal </a:t>
            </a:r>
            <a:r>
              <a:rPr lang="en-US" sz="2400" dirty="0" smtClean="0">
                <a:solidFill>
                  <a:schemeClr val="tx1"/>
                </a:solidFill>
              </a:rPr>
              <a:t>#2 </a:t>
            </a:r>
            <a:r>
              <a:rPr lang="en-US" sz="2400" dirty="0">
                <a:solidFill>
                  <a:schemeClr val="tx1"/>
                </a:solidFill>
              </a:rPr>
              <a:t>Increase access to COVID-19 vaccine through conducting COVID-19 vaccine </a:t>
            </a:r>
            <a:r>
              <a:rPr lang="en-US" sz="2400" dirty="0" smtClean="0">
                <a:solidFill>
                  <a:schemeClr val="tx1"/>
                </a:solidFill>
              </a:rPr>
              <a:t>clinics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Targeted Population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If clinic off-site 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2 extra points to population awarded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Number of clinics break down </a:t>
            </a: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808323"/>
              </p:ext>
            </p:extLst>
          </p:nvPr>
        </p:nvGraphicFramePr>
        <p:xfrm>
          <a:off x="5359180" y="2280368"/>
          <a:ext cx="5768230" cy="1913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2350">
                  <a:extLst>
                    <a:ext uri="{9D8B030D-6E8A-4147-A177-3AD203B41FA5}">
                      <a16:colId xmlns:a16="http://schemas.microsoft.com/office/drawing/2014/main" val="4290789102"/>
                    </a:ext>
                  </a:extLst>
                </a:gridCol>
                <a:gridCol w="2305880">
                  <a:extLst>
                    <a:ext uri="{9D8B030D-6E8A-4147-A177-3AD203B41FA5}">
                      <a16:colId xmlns:a16="http://schemas.microsoft.com/office/drawing/2014/main" val="84379535"/>
                    </a:ext>
                  </a:extLst>
                </a:gridCol>
              </a:tblGrid>
              <a:tr h="450574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 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 value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031099"/>
                  </a:ext>
                </a:extLst>
              </a:tr>
              <a:tr h="301678">
                <a:tc>
                  <a:txBody>
                    <a:bodyPr/>
                    <a:lstStyle/>
                    <a:p>
                      <a:r>
                        <a:rPr lang="en-US" dirty="0" smtClean="0"/>
                        <a:t>18 years and older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point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00428"/>
                  </a:ext>
                </a:extLst>
              </a:tr>
              <a:tr h="301678">
                <a:tc>
                  <a:txBody>
                    <a:bodyPr/>
                    <a:lstStyle/>
                    <a:p>
                      <a:r>
                        <a:rPr lang="en-US" dirty="0" smtClean="0"/>
                        <a:t>12- 17 years of 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points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673130"/>
                  </a:ext>
                </a:extLst>
              </a:tr>
              <a:tr h="301678">
                <a:tc>
                  <a:txBody>
                    <a:bodyPr/>
                    <a:lstStyle/>
                    <a:p>
                      <a:r>
                        <a:rPr lang="en-US" dirty="0" smtClean="0"/>
                        <a:t>5-11 years of 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points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772238"/>
                  </a:ext>
                </a:extLst>
              </a:tr>
              <a:tr h="301678">
                <a:tc>
                  <a:txBody>
                    <a:bodyPr/>
                    <a:lstStyle/>
                    <a:p>
                      <a:r>
                        <a:rPr lang="en-US" dirty="0" smtClean="0"/>
                        <a:t>6 months to 4 years of 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points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04098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105244"/>
              </p:ext>
            </p:extLst>
          </p:nvPr>
        </p:nvGraphicFramePr>
        <p:xfrm>
          <a:off x="5517985" y="4428877"/>
          <a:ext cx="6057126" cy="191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8164">
                  <a:extLst>
                    <a:ext uri="{9D8B030D-6E8A-4147-A177-3AD203B41FA5}">
                      <a16:colId xmlns:a16="http://schemas.microsoft.com/office/drawing/2014/main" val="2819346367"/>
                    </a:ext>
                  </a:extLst>
                </a:gridCol>
                <a:gridCol w="2128962">
                  <a:extLst>
                    <a:ext uri="{9D8B030D-6E8A-4147-A177-3AD203B41FA5}">
                      <a16:colId xmlns:a16="http://schemas.microsoft.com/office/drawing/2014/main" val="1623550493"/>
                    </a:ext>
                  </a:extLst>
                </a:gridCol>
              </a:tblGrid>
              <a:tr h="453223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Clinics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</a:t>
                      </a:r>
                      <a:r>
                        <a:rPr lang="en-US" baseline="0" dirty="0" smtClean="0"/>
                        <a:t> value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236821"/>
                  </a:ext>
                </a:extLst>
              </a:tr>
              <a:tr h="306567">
                <a:tc>
                  <a:txBody>
                    <a:bodyPr/>
                    <a:lstStyle/>
                    <a:p>
                      <a:r>
                        <a:rPr lang="en-US" dirty="0" smtClean="0"/>
                        <a:t>1-2 clinics a</a:t>
                      </a:r>
                      <a:r>
                        <a:rPr lang="en-US" baseline="0" dirty="0" smtClean="0"/>
                        <a:t> month (minimum)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point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772348"/>
                  </a:ext>
                </a:extLst>
              </a:tr>
              <a:tr h="306567">
                <a:tc>
                  <a:txBody>
                    <a:bodyPr/>
                    <a:lstStyle/>
                    <a:p>
                      <a:r>
                        <a:rPr lang="en-US" dirty="0" smtClean="0"/>
                        <a:t>3-4 clinics  a month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points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945845"/>
                  </a:ext>
                </a:extLst>
              </a:tr>
              <a:tr h="306567">
                <a:tc>
                  <a:txBody>
                    <a:bodyPr/>
                    <a:lstStyle/>
                    <a:p>
                      <a:r>
                        <a:rPr lang="en-US" dirty="0" smtClean="0"/>
                        <a:t>5-8 clinics a month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points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182964"/>
                  </a:ext>
                </a:extLst>
              </a:tr>
              <a:tr h="306567">
                <a:tc>
                  <a:txBody>
                    <a:bodyPr/>
                    <a:lstStyle/>
                    <a:p>
                      <a:r>
                        <a:rPr lang="en-US" dirty="0" smtClean="0"/>
                        <a:t>9+ clinics  a month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points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464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233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54227"/>
            <a:ext cx="9875520" cy="161173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Increase access to COVID-19 vaccine for underserved and high risk communities through community outreach, partnerships and COVID-19 vaccine clinics specifically for underserved and high risk communities by January 31, </a:t>
            </a:r>
            <a:r>
              <a:rPr lang="en-US" sz="2800" b="1" dirty="0" smtClean="0">
                <a:solidFill>
                  <a:schemeClr val="tx1"/>
                </a:solidFill>
              </a:rPr>
              <a:t>2024.</a:t>
            </a:r>
            <a:r>
              <a:rPr lang="en-US" sz="2800" b="1" i="1" u="sng" dirty="0" smtClean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329248"/>
            <a:ext cx="9872871" cy="42939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Short Term Goal </a:t>
            </a:r>
            <a:r>
              <a:rPr lang="en-US" dirty="0" smtClean="0">
                <a:solidFill>
                  <a:srgbClr val="92D050"/>
                </a:solidFill>
              </a:rPr>
              <a:t>#3 </a:t>
            </a:r>
            <a:r>
              <a:rPr lang="en-US" dirty="0">
                <a:solidFill>
                  <a:schemeClr val="tx1"/>
                </a:solidFill>
              </a:rPr>
              <a:t>– to be determined by LPHA</a:t>
            </a:r>
            <a:endParaRPr lang="en-US" dirty="0">
              <a:solidFill>
                <a:srgbClr val="92D050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Conduct at least 3 outreach activities a month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Can be the same each month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List your identified partners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593" y="4088492"/>
            <a:ext cx="6700085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13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Increase access to COVID-19 vaccine for underserved and high risk communities through community outreach, partnerships and COVID-19 vaccine clinics specifically for underserved and high risk communities by January 31, </a:t>
            </a:r>
            <a:r>
              <a:rPr lang="en-US" sz="2800" b="1" dirty="0" smtClean="0">
                <a:solidFill>
                  <a:schemeClr val="tx1"/>
                </a:solidFill>
              </a:rPr>
              <a:t>2024.</a:t>
            </a:r>
            <a:r>
              <a:rPr lang="en-US" sz="2800" b="1" i="1" u="sng" dirty="0" smtClean="0">
                <a:solidFill>
                  <a:schemeClr val="tx1"/>
                </a:solidFill>
              </a:rPr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46" y="2288633"/>
            <a:ext cx="5453934" cy="4038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Short Term Goal #4 </a:t>
            </a:r>
            <a:r>
              <a:rPr lang="en-US" dirty="0" smtClean="0">
                <a:solidFill>
                  <a:schemeClr val="tx1"/>
                </a:solidFill>
              </a:rPr>
              <a:t>- Increase </a:t>
            </a:r>
            <a:r>
              <a:rPr lang="en-US" dirty="0">
                <a:solidFill>
                  <a:schemeClr val="tx1"/>
                </a:solidFill>
              </a:rPr>
              <a:t>access to COVID-19 vaccine for underserved and high risk communities through community outreach, partnerships and COVID-19 vaccine </a:t>
            </a:r>
            <a:r>
              <a:rPr lang="en-US" dirty="0" smtClean="0">
                <a:solidFill>
                  <a:schemeClr val="tx1"/>
                </a:solidFill>
              </a:rPr>
              <a:t>clinics, </a:t>
            </a:r>
            <a:r>
              <a:rPr lang="en-US" dirty="0">
                <a:solidFill>
                  <a:schemeClr val="tx1"/>
                </a:solidFill>
              </a:rPr>
              <a:t>specifically for underserved and high risk communities by January 31, </a:t>
            </a:r>
            <a:r>
              <a:rPr lang="en-US" dirty="0" smtClean="0">
                <a:solidFill>
                  <a:schemeClr val="tx1"/>
                </a:solidFill>
              </a:rPr>
              <a:t>2024.</a:t>
            </a:r>
            <a:r>
              <a:rPr lang="en-US" i="1" u="sng" dirty="0" smtClean="0">
                <a:solidFill>
                  <a:schemeClr val="tx1"/>
                </a:solidFill>
              </a:rPr>
              <a:t> </a:t>
            </a:r>
            <a:endParaRPr lang="en-US" i="1" u="sng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heck </a:t>
            </a:r>
            <a:r>
              <a:rPr lang="en-US" dirty="0">
                <a:solidFill>
                  <a:schemeClr val="tx1"/>
                </a:solidFill>
              </a:rPr>
              <a:t>which populations you are targeting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Check </a:t>
            </a:r>
            <a:r>
              <a:rPr lang="en-US" dirty="0">
                <a:solidFill>
                  <a:schemeClr val="tx1"/>
                </a:solidFill>
              </a:rPr>
              <a:t>the type of clinic </a:t>
            </a:r>
            <a:r>
              <a:rPr lang="en-US" dirty="0" smtClean="0">
                <a:solidFill>
                  <a:schemeClr val="tx1"/>
                </a:solidFill>
              </a:rPr>
              <a:t>on-site </a:t>
            </a:r>
            <a:r>
              <a:rPr lang="en-US" dirty="0">
                <a:solidFill>
                  <a:schemeClr val="tx1"/>
                </a:solidFill>
              </a:rPr>
              <a:t>or </a:t>
            </a:r>
            <a:r>
              <a:rPr lang="en-US" dirty="0" smtClean="0">
                <a:solidFill>
                  <a:schemeClr val="tx1"/>
                </a:solidFill>
              </a:rPr>
              <a:t>off-site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Indicate the number of </a:t>
            </a:r>
            <a:r>
              <a:rPr lang="en-US" dirty="0" smtClean="0">
                <a:solidFill>
                  <a:schemeClr val="tx1"/>
                </a:solidFill>
              </a:rPr>
              <a:t>clinics </a:t>
            </a:r>
            <a:r>
              <a:rPr lang="en-US" dirty="0">
                <a:solidFill>
                  <a:schemeClr val="tx1"/>
                </a:solidFill>
              </a:rPr>
              <a:t>you will conduct </a:t>
            </a:r>
            <a:r>
              <a:rPr lang="en-US" dirty="0" smtClean="0">
                <a:solidFill>
                  <a:schemeClr val="tx1"/>
                </a:solidFill>
              </a:rPr>
              <a:t>each </a:t>
            </a:r>
            <a:r>
              <a:rPr lang="en-US" dirty="0">
                <a:solidFill>
                  <a:schemeClr val="tx1"/>
                </a:solidFill>
              </a:rPr>
              <a:t>month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List any </a:t>
            </a:r>
            <a:r>
              <a:rPr lang="en-US" dirty="0" smtClean="0">
                <a:solidFill>
                  <a:schemeClr val="tx1"/>
                </a:solidFill>
              </a:rPr>
              <a:t>collaborating partners that will help accomplish </a:t>
            </a:r>
            <a:r>
              <a:rPr lang="en-US" dirty="0">
                <a:solidFill>
                  <a:schemeClr val="tx1"/>
                </a:solidFill>
              </a:rPr>
              <a:t>this outcome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Off site clinics will add 2 points per population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25308"/>
              </p:ext>
            </p:extLst>
          </p:nvPr>
        </p:nvGraphicFramePr>
        <p:xfrm>
          <a:off x="6146359" y="2677933"/>
          <a:ext cx="5768230" cy="1913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2350">
                  <a:extLst>
                    <a:ext uri="{9D8B030D-6E8A-4147-A177-3AD203B41FA5}">
                      <a16:colId xmlns:a16="http://schemas.microsoft.com/office/drawing/2014/main" val="4290789102"/>
                    </a:ext>
                  </a:extLst>
                </a:gridCol>
                <a:gridCol w="2305880">
                  <a:extLst>
                    <a:ext uri="{9D8B030D-6E8A-4147-A177-3AD203B41FA5}">
                      <a16:colId xmlns:a16="http://schemas.microsoft.com/office/drawing/2014/main" val="84379535"/>
                    </a:ext>
                  </a:extLst>
                </a:gridCol>
              </a:tblGrid>
              <a:tr h="450574"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 age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 value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031099"/>
                  </a:ext>
                </a:extLst>
              </a:tr>
              <a:tr h="301678">
                <a:tc>
                  <a:txBody>
                    <a:bodyPr/>
                    <a:lstStyle/>
                    <a:p>
                      <a:r>
                        <a:rPr lang="en-US" dirty="0" smtClean="0"/>
                        <a:t>Racial &amp; Ethnic</a:t>
                      </a:r>
                      <a:r>
                        <a:rPr lang="en-US" baseline="0" dirty="0" smtClean="0"/>
                        <a:t> minorities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point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00428"/>
                  </a:ext>
                </a:extLst>
              </a:tr>
              <a:tr h="301678">
                <a:tc>
                  <a:txBody>
                    <a:bodyPr/>
                    <a:lstStyle/>
                    <a:p>
                      <a:r>
                        <a:rPr lang="en-US" dirty="0" smtClean="0"/>
                        <a:t>High SVI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points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673130"/>
                  </a:ext>
                </a:extLst>
              </a:tr>
              <a:tr h="301678">
                <a:tc>
                  <a:txBody>
                    <a:bodyPr/>
                    <a:lstStyle/>
                    <a:p>
                      <a:r>
                        <a:rPr lang="en-US" dirty="0" smtClean="0"/>
                        <a:t>Disabled individuals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points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772238"/>
                  </a:ext>
                </a:extLst>
              </a:tr>
              <a:tr h="301678">
                <a:tc>
                  <a:txBody>
                    <a:bodyPr/>
                    <a:lstStyle/>
                    <a:p>
                      <a:r>
                        <a:rPr lang="en-US" dirty="0" smtClean="0"/>
                        <a:t>Incarcerated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point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04098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500898"/>
              </p:ext>
            </p:extLst>
          </p:nvPr>
        </p:nvGraphicFramePr>
        <p:xfrm>
          <a:off x="6830169" y="4591547"/>
          <a:ext cx="4649525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5307">
                  <a:extLst>
                    <a:ext uri="{9D8B030D-6E8A-4147-A177-3AD203B41FA5}">
                      <a16:colId xmlns:a16="http://schemas.microsoft.com/office/drawing/2014/main" val="2819346367"/>
                    </a:ext>
                  </a:extLst>
                </a:gridCol>
                <a:gridCol w="1634218">
                  <a:extLst>
                    <a:ext uri="{9D8B030D-6E8A-4147-A177-3AD203B41FA5}">
                      <a16:colId xmlns:a16="http://schemas.microsoft.com/office/drawing/2014/main" val="1623550493"/>
                    </a:ext>
                  </a:extLst>
                </a:gridCol>
              </a:tblGrid>
              <a:tr h="34791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Clinics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</a:t>
                      </a:r>
                      <a:r>
                        <a:rPr lang="en-US" baseline="0" dirty="0" smtClean="0"/>
                        <a:t> value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236821"/>
                  </a:ext>
                </a:extLst>
              </a:tr>
              <a:tr h="280770">
                <a:tc>
                  <a:txBody>
                    <a:bodyPr/>
                    <a:lstStyle/>
                    <a:p>
                      <a:r>
                        <a:rPr lang="en-US" dirty="0" smtClean="0"/>
                        <a:t>1-2 clinics a</a:t>
                      </a:r>
                      <a:r>
                        <a:rPr lang="en-US" baseline="0" dirty="0" smtClean="0"/>
                        <a:t> month (minimum)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point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772348"/>
                  </a:ext>
                </a:extLst>
              </a:tr>
              <a:tr h="280770">
                <a:tc>
                  <a:txBody>
                    <a:bodyPr/>
                    <a:lstStyle/>
                    <a:p>
                      <a:r>
                        <a:rPr lang="en-US" dirty="0" smtClean="0"/>
                        <a:t>3-4 clinics  a month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points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945845"/>
                  </a:ext>
                </a:extLst>
              </a:tr>
              <a:tr h="280770">
                <a:tc>
                  <a:txBody>
                    <a:bodyPr/>
                    <a:lstStyle/>
                    <a:p>
                      <a:r>
                        <a:rPr lang="en-US" dirty="0" smtClean="0"/>
                        <a:t>5-8 clinics a month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points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182964"/>
                  </a:ext>
                </a:extLst>
              </a:tr>
              <a:tr h="280770">
                <a:tc>
                  <a:txBody>
                    <a:bodyPr/>
                    <a:lstStyle/>
                    <a:p>
                      <a:r>
                        <a:rPr lang="en-US" dirty="0" smtClean="0"/>
                        <a:t>9+ clinics  a month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points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464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311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Submit the completed Narrative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Once submitted the Narrative will be reviewed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Points will be allocated based on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What populations checked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Number of activities being conducted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Number of vaccination clinics offered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Clinics held onsite or offsite </a:t>
            </a:r>
          </a:p>
        </p:txBody>
      </p:sp>
    </p:spTree>
    <p:extLst>
      <p:ext uri="{BB962C8B-B14F-4D97-AF65-F5344CB8AC3E}">
        <p14:creationId xmlns:p14="http://schemas.microsoft.com/office/powerpoint/2010/main" val="3647043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Completed and Scored Narrative Templates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Once scored, we will send the template back to you along with a budget narrative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Complete the budget narrative and submit back to Lana and Afra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Once the budget is submitted, the contract will be processed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763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Additional Funding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Can</a:t>
            </a:r>
            <a:r>
              <a:rPr lang="en-US" dirty="0" smtClean="0">
                <a:solidFill>
                  <a:schemeClr val="tx1"/>
                </a:solidFill>
              </a:rPr>
              <a:t> be used for	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Personnel and Fringe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Overtime for staff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Temporary staff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Travel cost to conduct vaccine clinics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Cost to set up and implement off-site vaccine clinics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Travel to vaccination sites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tx1"/>
                </a:solidFill>
              </a:rPr>
              <a:t>Cannot</a:t>
            </a:r>
            <a:r>
              <a:rPr lang="en-US" dirty="0" smtClean="0">
                <a:solidFill>
                  <a:schemeClr val="tx1"/>
                </a:solidFill>
              </a:rPr>
              <a:t> be used for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Supplies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Equipment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Food or beverages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Promotional items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344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Monthly Reports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You will still need to complete your monthly reports 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Reports should include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Age of Patient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Type of clinic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Number of COVID-19 vaccines administered to the populations you indicated on your template </a:t>
            </a:r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548640" lvl="2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NOTE: In order to conduct COVID-19 vaccine clinics, you must have vaccine available for the populations you indicated you will be vaccinating – this will be reviewed at all quarterly calls.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582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Staffing vaccination clinic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All funding may be used for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Staffing for COVID-19 vaccine administration clinics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Staff to include: vaccine administrators, clerks, data entry personnel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Temporary </a:t>
            </a:r>
          </a:p>
          <a:p>
            <a:pPr lvl="3"/>
            <a:r>
              <a:rPr lang="en-US" sz="2200" dirty="0" smtClean="0">
                <a:solidFill>
                  <a:schemeClr val="tx1"/>
                </a:solidFill>
              </a:rPr>
              <a:t>Utilizing staffing agencies 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Overtime 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Per diem 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Nursing students 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Interns </a:t>
            </a:r>
          </a:p>
          <a:p>
            <a:pPr lvl="2"/>
            <a:endParaRPr lang="en-US" sz="2400" dirty="0" smtClean="0">
              <a:solidFill>
                <a:schemeClr val="tx1"/>
              </a:solidFill>
            </a:endParaRPr>
          </a:p>
          <a:p>
            <a:pPr marL="54864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90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Funding Request for supplies or materials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sure your request are related to COVID-19 immunizations solely</a:t>
            </a:r>
          </a:p>
          <a:p>
            <a:r>
              <a:rPr lang="en-US" smtClean="0"/>
              <a:t>Think about the following:</a:t>
            </a:r>
          </a:p>
          <a:p>
            <a:pPr lvl="1"/>
            <a:r>
              <a:rPr lang="en-US" smtClean="0"/>
              <a:t>How will this increase our COVID-19 vaccinations </a:t>
            </a:r>
          </a:p>
          <a:p>
            <a:pPr lvl="2"/>
            <a:r>
              <a:rPr lang="en-US" smtClean="0"/>
              <a:t>What deliverable of the contract are you addressing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17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Labor Day Weekend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If your office would like to hold deliveries on Labor Day weekend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Contact Pfizer at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cvgovernment@Pfizer.com</a:t>
            </a:r>
            <a:endParaRPr lang="en-US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By Tuesday August 30 to hold Friday September 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deliveries by 8 pm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By Wednesday August 31 to hold Tuesday September 6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deliveries 8 pm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McKesson will have deliveries on Friday if you want to hold that delivery contact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COVIDVaccineSupport@McKesson.com</a:t>
            </a:r>
            <a:r>
              <a:rPr lang="en-US" dirty="0" smtClean="0">
                <a:solidFill>
                  <a:schemeClr val="tx1"/>
                </a:solidFill>
              </a:rPr>
              <a:t> by noon on Wednesday August 31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11 am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McKesson will not deliver Saturday September 3rd through Tuesday September 6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11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Agenda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81092"/>
            <a:ext cx="9872871" cy="4314908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Bivalent vaccine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Additional funding 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When to apply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Template Narrative to complete 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Scoring process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Budget</a:t>
            </a:r>
          </a:p>
          <a:p>
            <a:pPr lvl="1"/>
            <a:r>
              <a:rPr lang="en-US" sz="2600" dirty="0" smtClean="0">
                <a:solidFill>
                  <a:schemeClr val="tx1"/>
                </a:solidFill>
              </a:rPr>
              <a:t>Time line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Using funding for temporary </a:t>
            </a:r>
            <a:r>
              <a:rPr lang="en-US" sz="2800" dirty="0" smtClean="0">
                <a:solidFill>
                  <a:schemeClr val="tx1"/>
                </a:solidFill>
              </a:rPr>
              <a:t>staffing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Holiday shipping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Expiration date checker 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Checking Expiration dates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Janssen 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https://vaxcheck.jnj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</a:rPr>
              <a:t>Moderna</a:t>
            </a:r>
            <a:r>
              <a:rPr lang="en-US" dirty="0"/>
              <a:t> 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eua.modernatx.com/covid19vaccine-eua/providers/vial-lookup</a:t>
            </a:r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</a:rPr>
              <a:t>Pfizer </a:t>
            </a:r>
            <a:r>
              <a:rPr lang="en-US" dirty="0">
                <a:solidFill>
                  <a:schemeClr val="tx1"/>
                </a:solidFill>
                <a:hlinkClick r:id="rId4"/>
              </a:rPr>
              <a:t>https://lotexpiry.cvdvaccine.com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/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Novavax 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us.novavaxcovidvaccine.com/hcp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51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6000" b="1" dirty="0" smtClean="0">
                <a:solidFill>
                  <a:schemeClr val="tx1"/>
                </a:solidFill>
              </a:rPr>
              <a:t>What Questions do you have</a:t>
            </a:r>
          </a:p>
          <a:p>
            <a:pPr marL="45720" indent="0" algn="ctr">
              <a:buNone/>
            </a:pPr>
            <a:r>
              <a:rPr lang="en-US" sz="13800" b="1" dirty="0" smtClean="0">
                <a:solidFill>
                  <a:schemeClr val="tx1"/>
                </a:solidFill>
              </a:rPr>
              <a:t>?</a:t>
            </a:r>
            <a:endParaRPr lang="en-US" sz="13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7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Bivalent COVID-19 vaccine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Expected sometime early fall – </a:t>
            </a:r>
            <a:r>
              <a:rPr lang="en-US" sz="2400" u="sng" dirty="0" smtClean="0">
                <a:solidFill>
                  <a:schemeClr val="tx1"/>
                </a:solidFill>
              </a:rPr>
              <a:t>exact date still to be determined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Will contain 2 circulating variants of COVID-19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One single booster vaccine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Eligibility criteria 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Must have received a primary vaccine series </a:t>
            </a:r>
            <a:endParaRPr lang="en-US" sz="2200" dirty="0">
              <a:solidFill>
                <a:schemeClr val="tx1"/>
              </a:solidFill>
            </a:endParaRPr>
          </a:p>
          <a:p>
            <a:pPr lvl="2"/>
            <a:r>
              <a:rPr lang="en-US" sz="2200" dirty="0" smtClean="0">
                <a:solidFill>
                  <a:schemeClr val="tx1"/>
                </a:solidFill>
              </a:rPr>
              <a:t>Pfizer 12 years and older</a:t>
            </a:r>
          </a:p>
          <a:p>
            <a:pPr lvl="2"/>
            <a:r>
              <a:rPr lang="en-US" sz="2200" dirty="0" smtClean="0">
                <a:solidFill>
                  <a:schemeClr val="tx1"/>
                </a:solidFill>
              </a:rPr>
              <a:t>Moderna 18 years and older</a:t>
            </a:r>
          </a:p>
          <a:p>
            <a:pPr lvl="2"/>
            <a:r>
              <a:rPr lang="en-US" sz="2200" dirty="0" smtClean="0">
                <a:solidFill>
                  <a:schemeClr val="tx1"/>
                </a:solidFill>
              </a:rPr>
              <a:t>waiting for clarification from EUA on other COVID-19 vaccines </a:t>
            </a:r>
          </a:p>
        </p:txBody>
      </p:sp>
    </p:spTree>
    <p:extLst>
      <p:ext uri="{BB962C8B-B14F-4D97-AF65-F5344CB8AC3E}">
        <p14:creationId xmlns:p14="http://schemas.microsoft.com/office/powerpoint/2010/main" val="2973030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Bivalent COVID-19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Timeline for vaccine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Data submitted to FDA? Date unknown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FDA review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EUA is released 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ACIP meets 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</a:rPr>
              <a:t>CDC recommendation released </a:t>
            </a:r>
          </a:p>
        </p:txBody>
      </p:sp>
    </p:spTree>
    <p:extLst>
      <p:ext uri="{BB962C8B-B14F-4D97-AF65-F5344CB8AC3E}">
        <p14:creationId xmlns:p14="http://schemas.microsoft.com/office/powerpoint/2010/main" val="2479396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Planning for the Bivalent Booster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Work to prioritize the following populations first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Long Term Care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Individuals 65 years and older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Moderately to severely immune compromised</a:t>
            </a:r>
            <a:r>
              <a:rPr lang="en-US" dirty="0"/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Contact Long-term Care facilities in the county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Do they have a vaccinator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Will that vaccinator be coming to the facility for the bivalent vaccine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Group homes/ veterans homes/ Adult Daycares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Do they have a vaccinator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Will that vaccinator be coming to the facility for the bivalent vaccine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76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Additional Funding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06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Next Round of Contract Funding from Immunizations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To be </a:t>
            </a:r>
            <a:r>
              <a:rPr lang="en-US" sz="2400" dirty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ligible for additional funding, LPHA must have:</a:t>
            </a:r>
            <a:endParaRPr lang="en-US" sz="2400" dirty="0">
              <a:solidFill>
                <a:schemeClr val="tx1"/>
              </a:solidFill>
            </a:endParaRP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Spent at least 80% of funding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ubmitted all monthly reports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Cannot apply before  1 and 2 above are met if you are currently under contract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Once conditions are met, contact </a:t>
            </a:r>
            <a:r>
              <a:rPr lang="en-US" sz="2400" dirty="0" smtClean="0">
                <a:solidFill>
                  <a:schemeClr val="tx1"/>
                </a:solidFill>
                <a:hlinkClick r:id="rId2"/>
              </a:rPr>
              <a:t>lana.hudanick@health.mo.gov</a:t>
            </a:r>
            <a:r>
              <a:rPr lang="en-US" sz="2400" dirty="0" smtClean="0">
                <a:solidFill>
                  <a:schemeClr val="tx1"/>
                </a:solidFill>
              </a:rPr>
              <a:t> or 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Afra.Hussain@health.mo.gov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72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Project Narrative Template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All requesting counties will be emailed the Project Narrative Template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You will need to complete within 3 weeks and submit back to Afra and Lana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Project Narrative Template is a fillable Pdf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long-term outcomes of the funding are to: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Increase the COVID-19 vaccination rate to at least 65% for all eligible populations by January 31, </a:t>
            </a:r>
            <a:r>
              <a:rPr lang="en-US" dirty="0" smtClean="0">
                <a:solidFill>
                  <a:schemeClr val="tx1"/>
                </a:solidFill>
              </a:rPr>
              <a:t>2024.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Increase </a:t>
            </a:r>
            <a:r>
              <a:rPr lang="en-US" dirty="0">
                <a:solidFill>
                  <a:schemeClr val="tx1"/>
                </a:solidFill>
              </a:rPr>
              <a:t>access to COVID-19 vaccine for underserved and high risk communities through community outreach, partnerships and COVID-19 vaccine clinics specifically for underserved and high risk communities by January 31, </a:t>
            </a:r>
            <a:r>
              <a:rPr lang="en-US" dirty="0" smtClean="0">
                <a:solidFill>
                  <a:schemeClr val="tx1"/>
                </a:solidFill>
              </a:rPr>
              <a:t>2024.</a:t>
            </a:r>
            <a:r>
              <a:rPr lang="en-US" i="1" u="sng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969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Increase the COVID-19 vaccination rate to at least 65% for all eligible populations by January 31, </a:t>
            </a:r>
            <a:r>
              <a:rPr lang="en-US" sz="3600" dirty="0" smtClean="0">
                <a:solidFill>
                  <a:schemeClr val="tx1"/>
                </a:solidFill>
              </a:rPr>
              <a:t>2024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Short Term Goal #1 </a:t>
            </a:r>
            <a:r>
              <a:rPr lang="en-US" dirty="0" smtClean="0">
                <a:solidFill>
                  <a:schemeClr val="tx1"/>
                </a:solidFill>
              </a:rPr>
              <a:t>– to be determined by LPHA</a:t>
            </a:r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Check each age population that will be targeted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Adults 18 years and older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Adolescents 12-17 years of age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Children 5-11 years of age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Infants 6 months – 4 years of </a:t>
            </a:r>
            <a:r>
              <a:rPr lang="en-US" dirty="0" smtClean="0">
                <a:solidFill>
                  <a:schemeClr val="tx1"/>
                </a:solidFill>
              </a:rPr>
              <a:t>age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minimum of 3 outreach activities must be conducted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They may be the same each month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Points for outreach activities 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173"/>
              </p:ext>
            </p:extLst>
          </p:nvPr>
        </p:nvGraphicFramePr>
        <p:xfrm>
          <a:off x="4866198" y="5090160"/>
          <a:ext cx="6661426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713">
                  <a:extLst>
                    <a:ext uri="{9D8B030D-6E8A-4147-A177-3AD203B41FA5}">
                      <a16:colId xmlns:a16="http://schemas.microsoft.com/office/drawing/2014/main" val="3431352864"/>
                    </a:ext>
                  </a:extLst>
                </a:gridCol>
                <a:gridCol w="3330713">
                  <a:extLst>
                    <a:ext uri="{9D8B030D-6E8A-4147-A177-3AD203B41FA5}">
                      <a16:colId xmlns:a16="http://schemas.microsoft.com/office/drawing/2014/main" val="474085035"/>
                    </a:ext>
                  </a:extLst>
                </a:gridCol>
              </a:tblGrid>
              <a:tr h="229066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Points awarded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54745"/>
                  </a:ext>
                </a:extLst>
              </a:tr>
              <a:tr h="229066">
                <a:tc>
                  <a:txBody>
                    <a:bodyPr/>
                    <a:lstStyle/>
                    <a:p>
                      <a:r>
                        <a:rPr lang="en-US" dirty="0" smtClean="0"/>
                        <a:t>3 activities</a:t>
                      </a:r>
                      <a:r>
                        <a:rPr lang="en-US" baseline="0" dirty="0" smtClean="0"/>
                        <a:t> a 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point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0515682"/>
                  </a:ext>
                </a:extLst>
              </a:tr>
              <a:tr h="229066">
                <a:tc>
                  <a:txBody>
                    <a:bodyPr/>
                    <a:lstStyle/>
                    <a:p>
                      <a:r>
                        <a:rPr lang="en-US" dirty="0" smtClean="0"/>
                        <a:t>4-6 activities a 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points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020374"/>
                  </a:ext>
                </a:extLst>
              </a:tr>
              <a:tr h="229066">
                <a:tc>
                  <a:txBody>
                    <a:bodyPr/>
                    <a:lstStyle/>
                    <a:p>
                      <a:r>
                        <a:rPr lang="en-US" dirty="0" smtClean="0"/>
                        <a:t>5+</a:t>
                      </a:r>
                      <a:r>
                        <a:rPr lang="en-US" baseline="0" dirty="0" smtClean="0"/>
                        <a:t> activities a month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points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934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30861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1822</TotalTime>
  <Words>1155</Words>
  <Application>Microsoft Office PowerPoint</Application>
  <PresentationFormat>Widescreen</PresentationFormat>
  <Paragraphs>197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Corbel</vt:lpstr>
      <vt:lpstr>Basis</vt:lpstr>
      <vt:lpstr>LPHA OFFICE Hours </vt:lpstr>
      <vt:lpstr>Agenda </vt:lpstr>
      <vt:lpstr>Bivalent COVID-19 vaccine </vt:lpstr>
      <vt:lpstr>Bivalent COVID-19</vt:lpstr>
      <vt:lpstr>Planning for the Bivalent Booster </vt:lpstr>
      <vt:lpstr>Additional Funding </vt:lpstr>
      <vt:lpstr> Next Round of Contract Funding from Immunizations </vt:lpstr>
      <vt:lpstr>Project Narrative Template </vt:lpstr>
      <vt:lpstr>Increase the COVID-19 vaccination rate to at least 65% for all eligible populations by January 31, 2024</vt:lpstr>
      <vt:lpstr>Increase the COVID-19 vaccination rate to at least 65% for all eligible populations by January 31, 2024</vt:lpstr>
      <vt:lpstr>Increase access to COVID-19 vaccine for underserved and high risk communities through community outreach, partnerships and COVID-19 vaccine clinics specifically for underserved and high risk communities by January 31, 2024. </vt:lpstr>
      <vt:lpstr>Increase access to COVID-19 vaccine for underserved and high risk communities through community outreach, partnerships and COVID-19 vaccine clinics specifically for underserved and high risk communities by January 31, 2024. </vt:lpstr>
      <vt:lpstr>Submit the completed Narrative </vt:lpstr>
      <vt:lpstr>Completed and Scored Narrative Templates </vt:lpstr>
      <vt:lpstr>Additional Funding </vt:lpstr>
      <vt:lpstr>Monthly Reports </vt:lpstr>
      <vt:lpstr>Staffing vaccination clinic</vt:lpstr>
      <vt:lpstr>Funding Request for supplies or materials  </vt:lpstr>
      <vt:lpstr>Labor Day Weekend  </vt:lpstr>
      <vt:lpstr>Checking Expiration dates </vt:lpstr>
      <vt:lpstr>PowerPoint Presentation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Hours</dc:title>
  <dc:creator>Hudanick, Lana</dc:creator>
  <cp:lastModifiedBy>Hudanick, Lana</cp:lastModifiedBy>
  <cp:revision>96</cp:revision>
  <dcterms:created xsi:type="dcterms:W3CDTF">2022-06-15T13:07:56Z</dcterms:created>
  <dcterms:modified xsi:type="dcterms:W3CDTF">2022-08-19T19:24:35Z</dcterms:modified>
</cp:coreProperties>
</file>