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85" r:id="rId5"/>
    <p:sldId id="283" r:id="rId6"/>
    <p:sldId id="284" r:id="rId7"/>
    <p:sldId id="266" r:id="rId8"/>
    <p:sldId id="267" r:id="rId9"/>
    <p:sldId id="276" r:id="rId10"/>
    <p:sldId id="286" r:id="rId11"/>
    <p:sldId id="287" r:id="rId12"/>
    <p:sldId id="288" r:id="rId13"/>
    <p:sldId id="289" r:id="rId14"/>
    <p:sldId id="277" r:id="rId15"/>
    <p:sldId id="291" r:id="rId16"/>
    <p:sldId id="290"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6" d="100"/>
          <a:sy n="116" d="100"/>
        </p:scale>
        <p:origin x="102" y="3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7/29/2021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vi.cdc.gov/prepared-county-maps.html" TargetMode="External"/><Relationship Id="rId2" Type="http://schemas.openxmlformats.org/officeDocument/2006/relationships/hyperlink" Target="mailto:Tanya.mcmillan@health.mo.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ealth.mo.gov/living/healthcondiseases/communicable/novel-coronavirus-lph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HOURS </a:t>
            </a:r>
            <a:endParaRPr lang="en-US" dirty="0"/>
          </a:p>
        </p:txBody>
      </p:sp>
      <p:sp>
        <p:nvSpPr>
          <p:cNvPr id="3" name="Subtitle 2"/>
          <p:cNvSpPr>
            <a:spLocks noGrp="1"/>
          </p:cNvSpPr>
          <p:nvPr>
            <p:ph type="subTitle" idx="1"/>
          </p:nvPr>
        </p:nvSpPr>
        <p:spPr/>
        <p:txBody>
          <a:bodyPr/>
          <a:lstStyle/>
          <a:p>
            <a:r>
              <a:rPr lang="en-US" dirty="0" smtClean="0"/>
              <a:t>7-29-2021</a:t>
            </a:r>
            <a:endParaRPr lang="en-US" dirty="0"/>
          </a:p>
        </p:txBody>
      </p:sp>
    </p:spTree>
    <p:extLst>
      <p:ext uri="{BB962C8B-B14F-4D97-AF65-F5344CB8AC3E}">
        <p14:creationId xmlns:p14="http://schemas.microsoft.com/office/powerpoint/2010/main" val="1078240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223101"/>
            <a:ext cx="10364451" cy="1596177"/>
          </a:xfrm>
        </p:spPr>
        <p:txBody>
          <a:bodyPr/>
          <a:lstStyle/>
          <a:p>
            <a:r>
              <a:rPr lang="en-US" dirty="0" smtClean="0"/>
              <a:t>Common questions on Invoicing </a:t>
            </a:r>
            <a:endParaRPr lang="en-US" dirty="0"/>
          </a:p>
        </p:txBody>
      </p:sp>
      <p:sp>
        <p:nvSpPr>
          <p:cNvPr id="5" name="Content Placeholder 4"/>
          <p:cNvSpPr>
            <a:spLocks noGrp="1"/>
          </p:cNvSpPr>
          <p:nvPr>
            <p:ph sz="quarter" idx="13"/>
          </p:nvPr>
        </p:nvSpPr>
        <p:spPr>
          <a:xfrm>
            <a:off x="913774" y="1819278"/>
            <a:ext cx="10363826" cy="2299641"/>
          </a:xfrm>
        </p:spPr>
        <p:txBody>
          <a:bodyPr>
            <a:normAutofit fontScale="92500" lnSpcReduction="20000"/>
          </a:bodyPr>
          <a:lstStyle/>
          <a:p>
            <a:r>
              <a:rPr lang="en-US" dirty="0"/>
              <a:t>Can we </a:t>
            </a:r>
            <a:r>
              <a:rPr lang="en-US" dirty="0" smtClean="0"/>
              <a:t>invoice for </a:t>
            </a:r>
            <a:r>
              <a:rPr lang="en-US" dirty="0"/>
              <a:t>onsite office walk-in immunization clinics for COVID19 or Adult immunizations? </a:t>
            </a:r>
            <a:endParaRPr lang="en-US" dirty="0" smtClean="0"/>
          </a:p>
          <a:p>
            <a:pPr marL="0" indent="0">
              <a:buNone/>
            </a:pPr>
            <a:r>
              <a:rPr lang="en-US" dirty="0" smtClean="0">
                <a:solidFill>
                  <a:srgbClr val="FF0000"/>
                </a:solidFill>
              </a:rPr>
              <a:t>Yes, Personal cost, maybe covered for onsite walk-in immunization clinics for COVID-19 starting with August invoice.  You may not back bill from February to July for this type of clinic.  Also as long as non-traditional or off-site vaccination clinics continue.  As </a:t>
            </a:r>
            <a:r>
              <a:rPr lang="en-US" dirty="0">
                <a:solidFill>
                  <a:srgbClr val="FF0000"/>
                </a:solidFill>
              </a:rPr>
              <a:t>this is a courtesy, DHSS reserves the right to deny reimbursement if the contract requirements are not met.</a:t>
            </a:r>
          </a:p>
        </p:txBody>
      </p:sp>
    </p:spTree>
    <p:extLst>
      <p:ext uri="{BB962C8B-B14F-4D97-AF65-F5344CB8AC3E}">
        <p14:creationId xmlns:p14="http://schemas.microsoft.com/office/powerpoint/2010/main" val="4080913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23101"/>
            <a:ext cx="10364451" cy="1596177"/>
          </a:xfrm>
        </p:spPr>
        <p:txBody>
          <a:bodyPr/>
          <a:lstStyle/>
          <a:p>
            <a:r>
              <a:rPr lang="en-US" dirty="0" smtClean="0"/>
              <a:t>Common questions on invoicing</a:t>
            </a:r>
            <a:endParaRPr lang="en-US" dirty="0"/>
          </a:p>
        </p:txBody>
      </p:sp>
      <p:sp>
        <p:nvSpPr>
          <p:cNvPr id="3" name="Content Placeholder 2"/>
          <p:cNvSpPr>
            <a:spLocks noGrp="1"/>
          </p:cNvSpPr>
          <p:nvPr>
            <p:ph sz="quarter" idx="13"/>
          </p:nvPr>
        </p:nvSpPr>
        <p:spPr>
          <a:xfrm>
            <a:off x="913774" y="1819278"/>
            <a:ext cx="10363826" cy="3971921"/>
          </a:xfrm>
        </p:spPr>
        <p:txBody>
          <a:bodyPr/>
          <a:lstStyle/>
          <a:p>
            <a:r>
              <a:rPr lang="en-US" dirty="0" smtClean="0"/>
              <a:t>Do I have to submit invoices for every month starting with the February 2021 invoice?  </a:t>
            </a:r>
            <a:r>
              <a:rPr lang="en-US" dirty="0" smtClean="0">
                <a:solidFill>
                  <a:srgbClr val="FF0000"/>
                </a:solidFill>
              </a:rPr>
              <a:t>Yes,  This helps with tracking invoices and payments  to ensure that nothing was missed </a:t>
            </a:r>
          </a:p>
          <a:p>
            <a:r>
              <a:rPr lang="en-US" dirty="0" smtClean="0"/>
              <a:t>What if I have nothing to bill for?  </a:t>
            </a:r>
            <a:r>
              <a:rPr lang="en-US" dirty="0" smtClean="0">
                <a:solidFill>
                  <a:srgbClr val="FF0000"/>
                </a:solidFill>
              </a:rPr>
              <a:t>Still submit a dh38 with a zero balance and invoice template does not need to be submitted with the Dh38</a:t>
            </a:r>
            <a:endParaRPr lang="en-US" dirty="0">
              <a:solidFill>
                <a:srgbClr val="FF0000"/>
              </a:solidFill>
            </a:endParaRPr>
          </a:p>
          <a:p>
            <a:r>
              <a:rPr lang="en-US" dirty="0" smtClean="0"/>
              <a:t>Why do I have to use your invoice numbers on our dh38?  </a:t>
            </a:r>
            <a:r>
              <a:rPr lang="en-US" dirty="0" smtClean="0">
                <a:solidFill>
                  <a:srgbClr val="FF0000"/>
                </a:solidFill>
              </a:rPr>
              <a:t>This helps our office of finance track your invoice and payment.  You may find this number on your contract or you may also find it on the </a:t>
            </a:r>
            <a:r>
              <a:rPr lang="en-US" dirty="0" err="1" smtClean="0">
                <a:solidFill>
                  <a:srgbClr val="FF0000"/>
                </a:solidFill>
              </a:rPr>
              <a:t>faq</a:t>
            </a:r>
            <a:r>
              <a:rPr lang="en-US" dirty="0" smtClean="0">
                <a:solidFill>
                  <a:srgbClr val="FF0000"/>
                </a:solidFill>
              </a:rPr>
              <a:t>.</a:t>
            </a:r>
            <a:endParaRPr lang="en-US" dirty="0"/>
          </a:p>
        </p:txBody>
      </p:sp>
    </p:spTree>
    <p:extLst>
      <p:ext uri="{BB962C8B-B14F-4D97-AF65-F5344CB8AC3E}">
        <p14:creationId xmlns:p14="http://schemas.microsoft.com/office/powerpoint/2010/main" val="1945586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54906"/>
            <a:ext cx="10364451" cy="1596177"/>
          </a:xfrm>
        </p:spPr>
        <p:txBody>
          <a:bodyPr/>
          <a:lstStyle/>
          <a:p>
            <a:r>
              <a:rPr lang="en-US" dirty="0" smtClean="0"/>
              <a:t>Common questions on invoicing </a:t>
            </a:r>
            <a:endParaRPr lang="en-US" dirty="0"/>
          </a:p>
        </p:txBody>
      </p:sp>
      <p:sp>
        <p:nvSpPr>
          <p:cNvPr id="3" name="Content Placeholder 2"/>
          <p:cNvSpPr>
            <a:spLocks noGrp="1"/>
          </p:cNvSpPr>
          <p:nvPr>
            <p:ph sz="quarter" idx="13"/>
          </p:nvPr>
        </p:nvSpPr>
        <p:spPr/>
        <p:txBody>
          <a:bodyPr/>
          <a:lstStyle/>
          <a:p>
            <a:r>
              <a:rPr lang="en-US" dirty="0" smtClean="0"/>
              <a:t>When may I start billing?  Once all of the following are completed</a:t>
            </a:r>
          </a:p>
          <a:p>
            <a:pPr lvl="1"/>
            <a:r>
              <a:rPr lang="en-US" dirty="0" smtClean="0">
                <a:solidFill>
                  <a:srgbClr val="FF0000"/>
                </a:solidFill>
              </a:rPr>
              <a:t>your contracted is executed </a:t>
            </a:r>
          </a:p>
          <a:p>
            <a:pPr lvl="1"/>
            <a:r>
              <a:rPr lang="en-US" dirty="0" smtClean="0">
                <a:solidFill>
                  <a:srgbClr val="FF0000"/>
                </a:solidFill>
              </a:rPr>
              <a:t>you have a contract number and </a:t>
            </a:r>
          </a:p>
          <a:p>
            <a:pPr lvl="1"/>
            <a:r>
              <a:rPr lang="en-US" dirty="0" smtClean="0">
                <a:solidFill>
                  <a:srgbClr val="FF0000"/>
                </a:solidFill>
              </a:rPr>
              <a:t>You have a state vendor id number </a:t>
            </a:r>
          </a:p>
          <a:p>
            <a:pPr lvl="1"/>
            <a:r>
              <a:rPr lang="en-US" dirty="0" smtClean="0">
                <a:solidFill>
                  <a:srgbClr val="FF0000"/>
                </a:solidFill>
              </a:rPr>
              <a:t>Both your contract number and your state vendor id number must be on your dh38 for us to process the invoice</a:t>
            </a:r>
            <a:endParaRPr lang="en-US" dirty="0"/>
          </a:p>
        </p:txBody>
      </p:sp>
    </p:spTree>
    <p:extLst>
      <p:ext uri="{BB962C8B-B14F-4D97-AF65-F5344CB8AC3E}">
        <p14:creationId xmlns:p14="http://schemas.microsoft.com/office/powerpoint/2010/main" val="141120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915" y="173674"/>
            <a:ext cx="10364451" cy="1596177"/>
          </a:xfrm>
        </p:spPr>
        <p:txBody>
          <a:bodyPr/>
          <a:lstStyle/>
          <a:p>
            <a:r>
              <a:rPr lang="en-US" dirty="0" smtClean="0"/>
              <a:t>Common questions </a:t>
            </a:r>
            <a:endParaRPr lang="en-US" dirty="0"/>
          </a:p>
        </p:txBody>
      </p:sp>
      <p:sp>
        <p:nvSpPr>
          <p:cNvPr id="3" name="Content Placeholder 2"/>
          <p:cNvSpPr>
            <a:spLocks noGrp="1"/>
          </p:cNvSpPr>
          <p:nvPr>
            <p:ph sz="quarter" idx="13"/>
          </p:nvPr>
        </p:nvSpPr>
        <p:spPr>
          <a:xfrm>
            <a:off x="913774" y="1769852"/>
            <a:ext cx="10363826" cy="4606234"/>
          </a:xfrm>
        </p:spPr>
        <p:txBody>
          <a:bodyPr>
            <a:normAutofit/>
          </a:bodyPr>
          <a:lstStyle/>
          <a:p>
            <a:r>
              <a:rPr lang="en-US" dirty="0" smtClean="0"/>
              <a:t>Who do I send invoices to?  </a:t>
            </a:r>
            <a:r>
              <a:rPr lang="en-US" dirty="0" smtClean="0">
                <a:solidFill>
                  <a:srgbClr val="FF0000"/>
                </a:solidFill>
              </a:rPr>
              <a:t>You need to send them to Tanya </a:t>
            </a:r>
            <a:r>
              <a:rPr lang="en-US" dirty="0" err="1" smtClean="0">
                <a:solidFill>
                  <a:srgbClr val="FF0000"/>
                </a:solidFill>
              </a:rPr>
              <a:t>Mcmillan</a:t>
            </a:r>
            <a:r>
              <a:rPr lang="en-US" dirty="0" smtClean="0">
                <a:solidFill>
                  <a:srgbClr val="FF0000"/>
                </a:solidFill>
              </a:rPr>
              <a:t> at </a:t>
            </a:r>
            <a:r>
              <a:rPr lang="en-US" dirty="0" smtClean="0">
                <a:hlinkClick r:id="rId2"/>
              </a:rPr>
              <a:t>Tanya.mcmillan@health.mo.gov</a:t>
            </a:r>
            <a:r>
              <a:rPr lang="en-US" dirty="0" smtClean="0"/>
              <a:t> </a:t>
            </a:r>
            <a:r>
              <a:rPr lang="en-US" dirty="0" smtClean="0">
                <a:solidFill>
                  <a:srgbClr val="FF0000"/>
                </a:solidFill>
              </a:rPr>
              <a:t>prefers that you email them</a:t>
            </a:r>
          </a:p>
          <a:p>
            <a:r>
              <a:rPr lang="en-US" dirty="0" smtClean="0"/>
              <a:t>How do I figure the 10% amount for underserved populations on my invoice template? </a:t>
            </a:r>
          </a:p>
          <a:p>
            <a:pPr lvl="1"/>
            <a:r>
              <a:rPr lang="en-US" dirty="0" smtClean="0">
                <a:solidFill>
                  <a:srgbClr val="FF0000"/>
                </a:solidFill>
              </a:rPr>
              <a:t>If your entire county is high </a:t>
            </a:r>
            <a:r>
              <a:rPr lang="en-US" dirty="0" err="1" smtClean="0">
                <a:solidFill>
                  <a:srgbClr val="FF0000"/>
                </a:solidFill>
              </a:rPr>
              <a:t>svi</a:t>
            </a:r>
            <a:r>
              <a:rPr lang="en-US" dirty="0" smtClean="0">
                <a:solidFill>
                  <a:srgbClr val="FF0000"/>
                </a:solidFill>
              </a:rPr>
              <a:t> as designated on the </a:t>
            </a:r>
            <a:r>
              <a:rPr lang="en-US" dirty="0" err="1" smtClean="0">
                <a:solidFill>
                  <a:srgbClr val="FF0000"/>
                </a:solidFill>
              </a:rPr>
              <a:t>cdc</a:t>
            </a:r>
            <a:r>
              <a:rPr lang="en-US" dirty="0" smtClean="0">
                <a:solidFill>
                  <a:srgbClr val="FF0000"/>
                </a:solidFill>
              </a:rPr>
              <a:t>/</a:t>
            </a:r>
            <a:r>
              <a:rPr lang="en-US" dirty="0" err="1" smtClean="0">
                <a:solidFill>
                  <a:srgbClr val="FF0000"/>
                </a:solidFill>
              </a:rPr>
              <a:t>atsdr</a:t>
            </a:r>
            <a:r>
              <a:rPr lang="en-US" dirty="0" smtClean="0">
                <a:solidFill>
                  <a:srgbClr val="FF0000"/>
                </a:solidFill>
              </a:rPr>
              <a:t> social vulnerability index you may find that map here </a:t>
            </a:r>
            <a:r>
              <a:rPr lang="en-US" dirty="0">
                <a:hlinkClick r:id="rId3"/>
              </a:rPr>
              <a:t>https://</a:t>
            </a:r>
            <a:r>
              <a:rPr lang="en-US" dirty="0" smtClean="0">
                <a:hlinkClick r:id="rId3"/>
              </a:rPr>
              <a:t>svi.cdc.gov/prepared-county-maps.html</a:t>
            </a:r>
            <a:r>
              <a:rPr lang="en-US" dirty="0" smtClean="0"/>
              <a:t> </a:t>
            </a:r>
            <a:r>
              <a:rPr lang="en-US" dirty="0" smtClean="0">
                <a:solidFill>
                  <a:srgbClr val="FF0000"/>
                </a:solidFill>
              </a:rPr>
              <a:t>if your county is </a:t>
            </a:r>
            <a:r>
              <a:rPr lang="en-US" dirty="0" smtClean="0">
                <a:solidFill>
                  <a:srgbClr val="FF0000"/>
                </a:solidFill>
              </a:rPr>
              <a:t>dark or light blue </a:t>
            </a:r>
            <a:r>
              <a:rPr lang="en-US" dirty="0" smtClean="0">
                <a:solidFill>
                  <a:srgbClr val="FF0000"/>
                </a:solidFill>
              </a:rPr>
              <a:t>you may count all </a:t>
            </a:r>
            <a:r>
              <a:rPr lang="en-US" dirty="0" smtClean="0">
                <a:solidFill>
                  <a:srgbClr val="FF0000"/>
                </a:solidFill>
              </a:rPr>
              <a:t>funds toward underserved.  </a:t>
            </a:r>
            <a:endParaRPr lang="en-US" dirty="0" smtClean="0">
              <a:solidFill>
                <a:srgbClr val="FF0000"/>
              </a:solidFill>
            </a:endParaRPr>
          </a:p>
          <a:p>
            <a:pPr lvl="1"/>
            <a:r>
              <a:rPr lang="en-US" dirty="0" smtClean="0">
                <a:solidFill>
                  <a:srgbClr val="FF0000"/>
                </a:solidFill>
              </a:rPr>
              <a:t>If your county is not considered high it will have a value between 0.01-0.5 you may count that percentage on your invoice for underserved populations</a:t>
            </a:r>
          </a:p>
          <a:p>
            <a:pPr lvl="1"/>
            <a:r>
              <a:rPr lang="en-US" dirty="0" smtClean="0">
                <a:solidFill>
                  <a:srgbClr val="FF0000"/>
                </a:solidFill>
              </a:rPr>
              <a:t>If you are working in a zip code that is designated high </a:t>
            </a:r>
            <a:r>
              <a:rPr lang="en-US" dirty="0" err="1" smtClean="0">
                <a:solidFill>
                  <a:srgbClr val="FF0000"/>
                </a:solidFill>
              </a:rPr>
              <a:t>svi</a:t>
            </a:r>
            <a:r>
              <a:rPr lang="en-US" dirty="0" smtClean="0">
                <a:solidFill>
                  <a:srgbClr val="FF0000"/>
                </a:solidFill>
              </a:rPr>
              <a:t> all activities in that zip code may be counted toward the underserved population</a:t>
            </a:r>
            <a:endParaRPr lang="en-US" dirty="0">
              <a:solidFill>
                <a:srgbClr val="FF0000"/>
              </a:solidFill>
            </a:endParaRPr>
          </a:p>
        </p:txBody>
      </p:sp>
    </p:spTree>
    <p:extLst>
      <p:ext uri="{BB962C8B-B14F-4D97-AF65-F5344CB8AC3E}">
        <p14:creationId xmlns:p14="http://schemas.microsoft.com/office/powerpoint/2010/main" val="1758357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t="17185" b="-17185"/>
          <a:stretch/>
        </p:blipFill>
        <p:spPr>
          <a:xfrm>
            <a:off x="3286898" y="267461"/>
            <a:ext cx="5641118" cy="7653053"/>
          </a:xfrm>
          <a:prstGeom prst="rect">
            <a:avLst/>
          </a:prstGeom>
        </p:spPr>
      </p:pic>
    </p:spTree>
    <p:extLst>
      <p:ext uri="{BB962C8B-B14F-4D97-AF65-F5344CB8AC3E}">
        <p14:creationId xmlns:p14="http://schemas.microsoft.com/office/powerpoint/2010/main" val="1153072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9634" y="206625"/>
            <a:ext cx="10364451" cy="1596177"/>
          </a:xfrm>
        </p:spPr>
        <p:txBody>
          <a:bodyPr/>
          <a:lstStyle/>
          <a:p>
            <a:r>
              <a:rPr lang="en-US" dirty="0" smtClean="0"/>
              <a:t>Other common questions </a:t>
            </a:r>
            <a:endParaRPr lang="en-US" dirty="0"/>
          </a:p>
        </p:txBody>
      </p:sp>
      <p:sp>
        <p:nvSpPr>
          <p:cNvPr id="6" name="Content Placeholder 5"/>
          <p:cNvSpPr>
            <a:spLocks noGrp="1"/>
          </p:cNvSpPr>
          <p:nvPr>
            <p:ph sz="quarter" idx="13"/>
          </p:nvPr>
        </p:nvSpPr>
        <p:spPr>
          <a:xfrm>
            <a:off x="913774" y="1802802"/>
            <a:ext cx="10363826" cy="3988397"/>
          </a:xfrm>
        </p:spPr>
        <p:txBody>
          <a:bodyPr/>
          <a:lstStyle/>
          <a:p>
            <a:r>
              <a:rPr lang="en-US" dirty="0" smtClean="0"/>
              <a:t>Where do I find the data for my county?  </a:t>
            </a:r>
            <a:r>
              <a:rPr lang="en-US" dirty="0" smtClean="0">
                <a:solidFill>
                  <a:srgbClr val="FF0000"/>
                </a:solidFill>
              </a:rPr>
              <a:t>Contact your regional public health nurse</a:t>
            </a:r>
          </a:p>
          <a:p>
            <a:r>
              <a:rPr lang="en-US" dirty="0" smtClean="0"/>
              <a:t>Do I have to do a community assessment?  </a:t>
            </a:r>
            <a:r>
              <a:rPr lang="en-US" dirty="0" smtClean="0">
                <a:solidFill>
                  <a:srgbClr val="FF0000"/>
                </a:solidFill>
              </a:rPr>
              <a:t> Yes, unless you do not have a recent community assessment however you do not have to turn it in.  You will need it to complete your logic model</a:t>
            </a:r>
            <a:endParaRPr lang="en-US" dirty="0">
              <a:solidFill>
                <a:srgbClr val="FF0000"/>
              </a:solidFill>
            </a:endParaRPr>
          </a:p>
        </p:txBody>
      </p:sp>
    </p:spTree>
    <p:extLst>
      <p:ext uri="{BB962C8B-B14F-4D97-AF65-F5344CB8AC3E}">
        <p14:creationId xmlns:p14="http://schemas.microsoft.com/office/powerpoint/2010/main" val="3756632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may I find resources for this contract </a:t>
            </a:r>
            <a:endParaRPr lang="en-US" dirty="0"/>
          </a:p>
        </p:txBody>
      </p:sp>
      <p:sp>
        <p:nvSpPr>
          <p:cNvPr id="3" name="Content Placeholder 2"/>
          <p:cNvSpPr>
            <a:spLocks noGrp="1"/>
          </p:cNvSpPr>
          <p:nvPr>
            <p:ph sz="quarter" idx="13"/>
          </p:nvPr>
        </p:nvSpPr>
        <p:spPr>
          <a:xfrm>
            <a:off x="913774" y="2367092"/>
            <a:ext cx="6349240" cy="3424107"/>
          </a:xfrm>
        </p:spPr>
        <p:txBody>
          <a:bodyPr/>
          <a:lstStyle/>
          <a:p>
            <a:r>
              <a:rPr lang="en-US" u="sng" dirty="0">
                <a:hlinkClick r:id="rId2"/>
              </a:rPr>
              <a:t>https://health.mo.gov/living/healthcondiseases/communicable/novel-coronavirus-lpha/</a:t>
            </a:r>
            <a:r>
              <a:rPr lang="en-US" dirty="0"/>
              <a:t> </a:t>
            </a:r>
            <a:endParaRPr lang="en-US" dirty="0" smtClean="0"/>
          </a:p>
          <a:p>
            <a:r>
              <a:rPr lang="en-US" dirty="0" smtClean="0"/>
              <a:t>Recordings for the calls</a:t>
            </a:r>
          </a:p>
          <a:p>
            <a:r>
              <a:rPr lang="en-US" dirty="0" smtClean="0"/>
              <a:t>Templates for the contract</a:t>
            </a:r>
          </a:p>
          <a:p>
            <a:r>
              <a:rPr lang="en-US" dirty="0"/>
              <a:t> </a:t>
            </a:r>
            <a:r>
              <a:rPr lang="en-US" dirty="0" smtClean="0"/>
              <a:t>resources </a:t>
            </a:r>
            <a:endParaRPr lang="en-US" dirty="0"/>
          </a:p>
          <a:p>
            <a:pPr marL="0" indent="0">
              <a:buNone/>
            </a:pPr>
            <a:endParaRPr lang="en-US" dirty="0"/>
          </a:p>
        </p:txBody>
      </p:sp>
      <p:pic>
        <p:nvPicPr>
          <p:cNvPr id="4" name="Picture 3"/>
          <p:cNvPicPr>
            <a:picLocks noChangeAspect="1"/>
          </p:cNvPicPr>
          <p:nvPr/>
        </p:nvPicPr>
        <p:blipFill>
          <a:blip r:embed="rId3"/>
          <a:stretch>
            <a:fillRect/>
          </a:stretch>
        </p:blipFill>
        <p:spPr>
          <a:xfrm>
            <a:off x="7263014" y="2214694"/>
            <a:ext cx="4548323" cy="4289212"/>
          </a:xfrm>
          <a:prstGeom prst="rect">
            <a:avLst/>
          </a:prstGeom>
        </p:spPr>
      </p:pic>
    </p:spTree>
    <p:extLst>
      <p:ext uri="{BB962C8B-B14F-4D97-AF65-F5344CB8AC3E}">
        <p14:creationId xmlns:p14="http://schemas.microsoft.com/office/powerpoint/2010/main" val="1184981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funding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0065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023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sz="quarter" idx="13"/>
          </p:nvPr>
        </p:nvSpPr>
        <p:spPr/>
        <p:txBody>
          <a:bodyPr/>
          <a:lstStyle/>
          <a:p>
            <a:r>
              <a:rPr lang="en-US" sz="2400" dirty="0" smtClean="0"/>
              <a:t>Marketing and campaign materials available</a:t>
            </a:r>
          </a:p>
          <a:p>
            <a:r>
              <a:rPr lang="en-US" sz="2400" dirty="0" smtClean="0"/>
              <a:t>Update on ACIP call </a:t>
            </a:r>
          </a:p>
          <a:p>
            <a:r>
              <a:rPr lang="en-US" sz="2400" dirty="0"/>
              <a:t>Overview of timeline due dates </a:t>
            </a:r>
          </a:p>
          <a:p>
            <a:r>
              <a:rPr lang="en-US" sz="2400" dirty="0"/>
              <a:t>Overview of billing </a:t>
            </a:r>
          </a:p>
          <a:p>
            <a:r>
              <a:rPr lang="en-US" sz="2400" dirty="0" smtClean="0"/>
              <a:t>Additional funding </a:t>
            </a:r>
          </a:p>
          <a:p>
            <a:r>
              <a:rPr lang="en-US" sz="2400" dirty="0" smtClean="0"/>
              <a:t>OPEN discussion  </a:t>
            </a:r>
          </a:p>
          <a:p>
            <a:endParaRPr lang="en-US" dirty="0"/>
          </a:p>
        </p:txBody>
      </p:sp>
    </p:spTree>
    <p:extLst>
      <p:ext uri="{BB962C8B-B14F-4D97-AF65-F5344CB8AC3E}">
        <p14:creationId xmlns:p14="http://schemas.microsoft.com/office/powerpoint/2010/main" val="116723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and Campaign materials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777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ACIP Call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807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1913"/>
            <a:ext cx="10364451" cy="954910"/>
          </a:xfrm>
        </p:spPr>
        <p:txBody>
          <a:bodyPr/>
          <a:lstStyle/>
          <a:p>
            <a:r>
              <a:rPr lang="en-US" dirty="0" smtClean="0"/>
              <a:t>ACIP updates </a:t>
            </a:r>
            <a:endParaRPr lang="en-US" dirty="0"/>
          </a:p>
        </p:txBody>
      </p:sp>
      <p:sp>
        <p:nvSpPr>
          <p:cNvPr id="3" name="Content Placeholder 2"/>
          <p:cNvSpPr>
            <a:spLocks noGrp="1"/>
          </p:cNvSpPr>
          <p:nvPr>
            <p:ph sz="quarter" idx="13"/>
          </p:nvPr>
        </p:nvSpPr>
        <p:spPr>
          <a:xfrm>
            <a:off x="913774" y="1267343"/>
            <a:ext cx="10363826" cy="5487684"/>
          </a:xfrm>
        </p:spPr>
        <p:txBody>
          <a:bodyPr>
            <a:normAutofit/>
          </a:bodyPr>
          <a:lstStyle/>
          <a:p>
            <a:r>
              <a:rPr lang="en-US" dirty="0" smtClean="0"/>
              <a:t>You do not need to restart any vaccination series even if later than the 42 days</a:t>
            </a:r>
          </a:p>
          <a:p>
            <a:endParaRPr lang="en-US" dirty="0" smtClean="0"/>
          </a:p>
          <a:p>
            <a:r>
              <a:rPr lang="en-US" dirty="0" smtClean="0"/>
              <a:t>If patient receives a COVID vaccine overseas </a:t>
            </a:r>
          </a:p>
          <a:p>
            <a:pPr lvl="1"/>
            <a:r>
              <a:rPr lang="en-US" dirty="0" smtClean="0"/>
              <a:t>People </a:t>
            </a:r>
            <a:r>
              <a:rPr lang="en-US" dirty="0"/>
              <a:t>who have received all recommended doses of a COVID-19 vaccine that is listed for emergency use by WHO </a:t>
            </a:r>
            <a:r>
              <a:rPr lang="en-US" b="1" dirty="0"/>
              <a:t>do not need</a:t>
            </a:r>
            <a:r>
              <a:rPr lang="en-US" dirty="0"/>
              <a:t> any additional doses with an FDA-authorized COVID-19 </a:t>
            </a:r>
            <a:r>
              <a:rPr lang="en-US" dirty="0" smtClean="0"/>
              <a:t>vaccine</a:t>
            </a:r>
          </a:p>
          <a:p>
            <a:pPr marL="457200" lvl="1" indent="0">
              <a:buNone/>
            </a:pPr>
            <a:endParaRPr lang="en-US" dirty="0" smtClean="0"/>
          </a:p>
          <a:p>
            <a:pPr lvl="1"/>
            <a:r>
              <a:rPr lang="en-US" dirty="0"/>
              <a:t>People who have not received all the recommended doses of a COVID-19 vaccine listed for emergency use by WHO may be offered a complete, FDA-authorized COVID-19 vaccine </a:t>
            </a:r>
            <a:r>
              <a:rPr lang="en-US" dirty="0" smtClean="0"/>
              <a:t>series</a:t>
            </a:r>
          </a:p>
          <a:p>
            <a:pPr marL="457200" lvl="1" indent="0">
              <a:buNone/>
            </a:pPr>
            <a:endParaRPr lang="en-US" dirty="0" smtClean="0"/>
          </a:p>
          <a:p>
            <a:pPr lvl="1"/>
            <a:r>
              <a:rPr lang="en-US" dirty="0"/>
              <a:t>People who received all or some of the recommended doses of a COVID-19 vaccine that is neither authorized by FDA nor listed for emergency use by WHO may be offered a complete, FDA-authorized COVID-19 vaccine series</a:t>
            </a:r>
          </a:p>
          <a:p>
            <a:pPr lvl="1"/>
            <a:endParaRPr lang="en-US" dirty="0" smtClean="0"/>
          </a:p>
          <a:p>
            <a:endParaRPr lang="en-US" dirty="0" smtClean="0"/>
          </a:p>
        </p:txBody>
      </p:sp>
    </p:spTree>
    <p:extLst>
      <p:ext uri="{BB962C8B-B14F-4D97-AF65-F5344CB8AC3E}">
        <p14:creationId xmlns:p14="http://schemas.microsoft.com/office/powerpoint/2010/main" val="402685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1913"/>
            <a:ext cx="10364451" cy="954910"/>
          </a:xfrm>
        </p:spPr>
        <p:txBody>
          <a:bodyPr/>
          <a:lstStyle/>
          <a:p>
            <a:r>
              <a:rPr lang="en-US" dirty="0" smtClean="0"/>
              <a:t>ACIP updates </a:t>
            </a:r>
            <a:endParaRPr lang="en-US" dirty="0"/>
          </a:p>
        </p:txBody>
      </p:sp>
      <p:sp>
        <p:nvSpPr>
          <p:cNvPr id="3" name="Content Placeholder 2"/>
          <p:cNvSpPr>
            <a:spLocks noGrp="1"/>
          </p:cNvSpPr>
          <p:nvPr>
            <p:ph sz="quarter" idx="13"/>
          </p:nvPr>
        </p:nvSpPr>
        <p:spPr>
          <a:xfrm>
            <a:off x="913774" y="1267343"/>
            <a:ext cx="10363826" cy="5487684"/>
          </a:xfrm>
        </p:spPr>
        <p:txBody>
          <a:bodyPr>
            <a:normAutofit/>
          </a:bodyPr>
          <a:lstStyle/>
          <a:p>
            <a:r>
              <a:rPr lang="en-US" dirty="0" smtClean="0"/>
              <a:t>At this time Boosters are still not recommended for any population if knowingly giving booster vaccines (that are not covered under the EUA) then you are not protected under the PREP ACT should something happen</a:t>
            </a:r>
          </a:p>
          <a:p>
            <a:endParaRPr lang="en-US" dirty="0" smtClean="0"/>
          </a:p>
          <a:p>
            <a:r>
              <a:rPr lang="en-US" dirty="0" smtClean="0"/>
              <a:t>Myocarditis and Pericarditis</a:t>
            </a:r>
          </a:p>
          <a:p>
            <a:pPr lvl="1"/>
            <a:r>
              <a:rPr lang="en-US" dirty="0" smtClean="0"/>
              <a:t>Not much more information, committee still felt the </a:t>
            </a:r>
            <a:r>
              <a:rPr lang="en-US" dirty="0"/>
              <a:t>benefit of vaccination outweighs the risk of COVID-19 disease</a:t>
            </a:r>
          </a:p>
          <a:p>
            <a:pPr marL="457200" lvl="1" indent="0">
              <a:buNone/>
            </a:pPr>
            <a:endParaRPr lang="en-US" dirty="0" smtClean="0"/>
          </a:p>
          <a:p>
            <a:r>
              <a:rPr lang="en-US" dirty="0" smtClean="0"/>
              <a:t>GBS</a:t>
            </a:r>
          </a:p>
          <a:p>
            <a:pPr lvl="1"/>
            <a:r>
              <a:rPr lang="en-US" dirty="0" smtClean="0"/>
              <a:t>The committee still felt that the benefit of vaccination outweighs the risk of COVID-19 disease</a:t>
            </a:r>
            <a:endParaRPr lang="en-US" dirty="0"/>
          </a:p>
          <a:p>
            <a:pPr marL="457200" lvl="1" indent="0">
              <a:buNone/>
            </a:pPr>
            <a:endParaRPr lang="en-US" dirty="0" smtClean="0"/>
          </a:p>
          <a:p>
            <a:endParaRPr lang="en-US" dirty="0" smtClean="0"/>
          </a:p>
        </p:txBody>
      </p:sp>
    </p:spTree>
    <p:extLst>
      <p:ext uri="{BB962C8B-B14F-4D97-AF65-F5344CB8AC3E}">
        <p14:creationId xmlns:p14="http://schemas.microsoft.com/office/powerpoint/2010/main" val="417845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 and due dates review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2524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83057"/>
            <a:ext cx="10364451" cy="1596177"/>
          </a:xfrm>
        </p:spPr>
        <p:txBody>
          <a:bodyPr/>
          <a:lstStyle/>
          <a:p>
            <a:r>
              <a:rPr lang="en-US" dirty="0" smtClean="0"/>
              <a:t>Time line </a:t>
            </a:r>
            <a:endParaRPr lang="en-US" dirty="0"/>
          </a:p>
        </p:txBody>
      </p:sp>
      <p:sp>
        <p:nvSpPr>
          <p:cNvPr id="5" name="Content Placeholder 4"/>
          <p:cNvSpPr>
            <a:spLocks noGrp="1"/>
          </p:cNvSpPr>
          <p:nvPr>
            <p:ph sz="quarter" idx="13"/>
          </p:nvPr>
        </p:nvSpPr>
        <p:spPr>
          <a:xfrm>
            <a:off x="913774" y="1820562"/>
            <a:ext cx="10363826" cy="3970637"/>
          </a:xfrm>
        </p:spPr>
        <p:txBody>
          <a:bodyPr/>
          <a:lstStyle/>
          <a:p>
            <a:r>
              <a:rPr lang="en-US" dirty="0" smtClean="0"/>
              <a:t>Last date to sign the contract will be September 2021</a:t>
            </a:r>
          </a:p>
          <a:p>
            <a:r>
              <a:rPr lang="en-US" dirty="0" smtClean="0"/>
              <a:t>All contracts need to be executed before you may invoice</a:t>
            </a:r>
          </a:p>
          <a:p>
            <a:r>
              <a:rPr lang="en-US" dirty="0" smtClean="0"/>
              <a:t>All invoices are due between 5</a:t>
            </a:r>
            <a:r>
              <a:rPr lang="en-US" baseline="30000" dirty="0" smtClean="0"/>
              <a:t>th</a:t>
            </a:r>
            <a:r>
              <a:rPr lang="en-US" dirty="0" smtClean="0"/>
              <a:t> and the 15</a:t>
            </a:r>
            <a:r>
              <a:rPr lang="en-US" baseline="30000" dirty="0" smtClean="0"/>
              <a:t>th</a:t>
            </a:r>
            <a:r>
              <a:rPr lang="en-US" dirty="0" smtClean="0"/>
              <a:t> of the month </a:t>
            </a:r>
          </a:p>
          <a:p>
            <a:r>
              <a:rPr lang="en-US" dirty="0" smtClean="0"/>
              <a:t>All initial Baseline reports are due August 5</a:t>
            </a:r>
            <a:r>
              <a:rPr lang="en-US" baseline="30000" dirty="0" smtClean="0"/>
              <a:t>th</a:t>
            </a:r>
            <a:r>
              <a:rPr lang="en-US" dirty="0" smtClean="0"/>
              <a:t> through the 15</a:t>
            </a:r>
            <a:r>
              <a:rPr lang="en-US" baseline="30000" dirty="0" smtClean="0"/>
              <a:t>th</a:t>
            </a:r>
            <a:endParaRPr lang="en-US" dirty="0" smtClean="0"/>
          </a:p>
          <a:p>
            <a:r>
              <a:rPr lang="en-US" dirty="0" smtClean="0"/>
              <a:t>Logic models and first monthly report due September  5</a:t>
            </a:r>
            <a:r>
              <a:rPr lang="en-US" baseline="30000" dirty="0" smtClean="0"/>
              <a:t>th</a:t>
            </a:r>
            <a:r>
              <a:rPr lang="en-US" dirty="0" smtClean="0"/>
              <a:t> through the 15</a:t>
            </a:r>
            <a:r>
              <a:rPr lang="en-US" baseline="30000" dirty="0" smtClean="0"/>
              <a:t>th  </a:t>
            </a:r>
            <a:endParaRPr lang="en-US" baseline="30000" dirty="0"/>
          </a:p>
          <a:p>
            <a:r>
              <a:rPr lang="en-US" dirty="0" smtClean="0"/>
              <a:t>Final reports due no later than 30 days after 1/30/2024</a:t>
            </a:r>
          </a:p>
          <a:p>
            <a:endParaRPr lang="en-US" dirty="0"/>
          </a:p>
        </p:txBody>
      </p:sp>
    </p:spTree>
    <p:extLst>
      <p:ext uri="{BB962C8B-B14F-4D97-AF65-F5344CB8AC3E}">
        <p14:creationId xmlns:p14="http://schemas.microsoft.com/office/powerpoint/2010/main" val="1345960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795612"/>
            <a:ext cx="10351752" cy="2736819"/>
          </a:xfrm>
        </p:spPr>
        <p:txBody>
          <a:bodyPr/>
          <a:lstStyle/>
          <a:p>
            <a:r>
              <a:rPr lang="en-US" dirty="0" smtClean="0"/>
              <a:t>invoicing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798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964</TotalTime>
  <Words>768</Words>
  <Application>Microsoft Office PowerPoint</Application>
  <PresentationFormat>Widescreen</PresentationFormat>
  <Paragraphs>66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Tw Cen MT</vt:lpstr>
      <vt:lpstr>Droplet</vt:lpstr>
      <vt:lpstr>OFFICE HOURS </vt:lpstr>
      <vt:lpstr>Agenda </vt:lpstr>
      <vt:lpstr>Marketing and Campaign materials </vt:lpstr>
      <vt:lpstr>Update on ACIP Call</vt:lpstr>
      <vt:lpstr>ACIP updates </vt:lpstr>
      <vt:lpstr>ACIP updates </vt:lpstr>
      <vt:lpstr>Time line and due dates review  </vt:lpstr>
      <vt:lpstr>Time line </vt:lpstr>
      <vt:lpstr>invoicing</vt:lpstr>
      <vt:lpstr>Common questions on Invoicing </vt:lpstr>
      <vt:lpstr>Common questions on invoicing</vt:lpstr>
      <vt:lpstr>Common questions on invoicing </vt:lpstr>
      <vt:lpstr>Common questions </vt:lpstr>
      <vt:lpstr>PowerPoint Presentation</vt:lpstr>
      <vt:lpstr>Other common questions </vt:lpstr>
      <vt:lpstr>Where may I find resources for this contract </vt:lpstr>
      <vt:lpstr>Additional funding </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HOURS</dc:title>
  <dc:creator>Hudanick, Lana</dc:creator>
  <cp:lastModifiedBy>Hudanick, Lana</cp:lastModifiedBy>
  <cp:revision>47</cp:revision>
  <dcterms:created xsi:type="dcterms:W3CDTF">2021-07-01T13:18:13Z</dcterms:created>
  <dcterms:modified xsi:type="dcterms:W3CDTF">2021-07-29T20:15:33Z</dcterms:modified>
</cp:coreProperties>
</file>