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256" r:id="rId2"/>
    <p:sldId id="257" r:id="rId3"/>
    <p:sldId id="262" r:id="rId4"/>
    <p:sldId id="264" r:id="rId5"/>
    <p:sldId id="263"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9" r:id="rId20"/>
    <p:sldId id="278" r:id="rId21"/>
    <p:sldId id="280" r:id="rId22"/>
    <p:sldId id="281"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0" autoAdjust="0"/>
    <p:restoredTop sz="94660"/>
  </p:normalViewPr>
  <p:slideViewPr>
    <p:cSldViewPr snapToGrid="0">
      <p:cViewPr varScale="1">
        <p:scale>
          <a:sx n="116" d="100"/>
          <a:sy n="116" d="100"/>
        </p:scale>
        <p:origin x="102"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5/26/2022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1405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5/26/2022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007494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5/26/2022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360073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5/26/2022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6479062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5/26/2022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055431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5/26/2022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980048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5/26/2022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522785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5/26/2022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071682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5/26/2022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0257038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492191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5/26/2022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118377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6737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5/26/2022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69452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5/26/2022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82348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5/26/2022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69520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5/26/2022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12114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5/26/2022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89118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66187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2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48A87A34-81AB-432B-8DAE-1953F412C126}" type="datetimeFigureOut">
              <a:rPr lang="en-US" smtClean="0"/>
              <a:pPr/>
              <a:t>5/26/2022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71130827"/>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 id="2147483705" r:id="rId18"/>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vaxcheck.jnj/" TargetMode="External"/><Relationship Id="rId2" Type="http://schemas.openxmlformats.org/officeDocument/2006/relationships/hyperlink" Target="https://modernacovid19global.com/vial-lookup" TargetMode="Externa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hyperlink" Target="https://www.cdc.gov/vaccines/acip/meetings/slides-2022-05-19.html" TargetMode="External"/><Relationship Id="rId2" Type="http://schemas.openxmlformats.org/officeDocument/2006/relationships/hyperlink" Target="https://www.pfizermedicalinformation.com/en-us/medical-updates" TargetMode="Externa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hyperlink" Target="https://covidvaccine.mo.gov/rid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hyperlink" Target="https://health.mo.gov/living/healthcondiseases/communicable/novel-coronavirus/statewide-orders.php" TargetMode="Externa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smtClean="0"/>
              <a:t>Office Hours </a:t>
            </a:r>
            <a:r>
              <a:rPr lang="en-US" dirty="0" smtClean="0"/>
              <a:t/>
            </a:r>
            <a:br>
              <a:rPr lang="en-US" dirty="0" smtClean="0"/>
            </a:br>
            <a:r>
              <a:rPr lang="en-US" sz="4900" dirty="0" smtClean="0"/>
              <a:t>COVID-19 &amp; Adult Immunization Contract</a:t>
            </a:r>
            <a:endParaRPr lang="en-US" sz="4900" dirty="0"/>
          </a:p>
        </p:txBody>
      </p:sp>
      <p:sp>
        <p:nvSpPr>
          <p:cNvPr id="3" name="Subtitle 2"/>
          <p:cNvSpPr>
            <a:spLocks noGrp="1"/>
          </p:cNvSpPr>
          <p:nvPr>
            <p:ph type="subTitle" idx="1"/>
          </p:nvPr>
        </p:nvSpPr>
        <p:spPr/>
        <p:txBody>
          <a:bodyPr/>
          <a:lstStyle/>
          <a:p>
            <a:r>
              <a:rPr lang="en-US" dirty="0" smtClean="0"/>
              <a:t>5-23-2022</a:t>
            </a:r>
            <a:endParaRPr lang="en-US" dirty="0"/>
          </a:p>
        </p:txBody>
      </p:sp>
    </p:spTree>
    <p:extLst>
      <p:ext uri="{BB962C8B-B14F-4D97-AF65-F5344CB8AC3E}">
        <p14:creationId xmlns:p14="http://schemas.microsoft.com/office/powerpoint/2010/main" val="26110071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157198"/>
            <a:ext cx="10364451" cy="1596177"/>
          </a:xfrm>
        </p:spPr>
        <p:txBody>
          <a:bodyPr/>
          <a:lstStyle/>
          <a:p>
            <a:r>
              <a:rPr lang="en-US" dirty="0" smtClean="0"/>
              <a:t>Other clinical items </a:t>
            </a:r>
            <a:endParaRPr lang="en-US" dirty="0"/>
          </a:p>
        </p:txBody>
      </p:sp>
      <p:sp>
        <p:nvSpPr>
          <p:cNvPr id="3" name="Content Placeholder 2"/>
          <p:cNvSpPr>
            <a:spLocks noGrp="1"/>
          </p:cNvSpPr>
          <p:nvPr>
            <p:ph sz="quarter" idx="13"/>
          </p:nvPr>
        </p:nvSpPr>
        <p:spPr>
          <a:xfrm>
            <a:off x="913774" y="1614617"/>
            <a:ext cx="10363826" cy="4827372"/>
          </a:xfrm>
        </p:spPr>
        <p:txBody>
          <a:bodyPr>
            <a:normAutofit lnSpcReduction="10000"/>
          </a:bodyPr>
          <a:lstStyle/>
          <a:p>
            <a:r>
              <a:rPr lang="en-US" dirty="0" smtClean="0"/>
              <a:t>Vaccine finder reporting now is once a week not daily </a:t>
            </a:r>
          </a:p>
          <a:p>
            <a:r>
              <a:rPr lang="en-US" dirty="0" smtClean="0"/>
              <a:t>Vaccine will be shipped out on Friday May 27</a:t>
            </a:r>
            <a:r>
              <a:rPr lang="en-US" baseline="30000" dirty="0" smtClean="0"/>
              <a:t>th</a:t>
            </a:r>
            <a:r>
              <a:rPr lang="en-US" dirty="0" smtClean="0"/>
              <a:t> as scheduled </a:t>
            </a:r>
          </a:p>
          <a:p>
            <a:r>
              <a:rPr lang="en-US" dirty="0" smtClean="0"/>
              <a:t>No Moderna or J&amp;J will be delivered on Monday (5/30) Memorial Day or Tuesday (5/31)</a:t>
            </a:r>
          </a:p>
          <a:p>
            <a:r>
              <a:rPr lang="en-US" dirty="0" smtClean="0"/>
              <a:t>No Pfizer will be delivered on Monday 5/30 Memorial Day</a:t>
            </a:r>
          </a:p>
          <a:p>
            <a:r>
              <a:rPr lang="en-US" dirty="0" smtClean="0"/>
              <a:t>If you will be closed for any additional days outside of a Federal or state holiday make sure to update your hours of operation in SMV</a:t>
            </a:r>
          </a:p>
          <a:p>
            <a:r>
              <a:rPr lang="en-US" dirty="0" smtClean="0"/>
              <a:t>Make sure staff know how to check expiration dates </a:t>
            </a:r>
          </a:p>
          <a:p>
            <a:pPr lvl="1"/>
            <a:r>
              <a:rPr lang="en-US" dirty="0" smtClean="0"/>
              <a:t>Pfizer boxes have the date of manufacture</a:t>
            </a:r>
          </a:p>
          <a:p>
            <a:pPr lvl="1"/>
            <a:r>
              <a:rPr lang="en-US" dirty="0" smtClean="0"/>
              <a:t>Moderna has an expiration </a:t>
            </a:r>
            <a:r>
              <a:rPr lang="en-US" dirty="0"/>
              <a:t>date checker </a:t>
            </a:r>
            <a:r>
              <a:rPr lang="en-US" dirty="0">
                <a:hlinkClick r:id="rId2"/>
              </a:rPr>
              <a:t>https://</a:t>
            </a:r>
            <a:r>
              <a:rPr lang="en-US" dirty="0" smtClean="0">
                <a:hlinkClick r:id="rId2"/>
              </a:rPr>
              <a:t>modernacovid19global.com/vial-lookup</a:t>
            </a:r>
            <a:r>
              <a:rPr lang="en-US" dirty="0" smtClean="0"/>
              <a:t> </a:t>
            </a:r>
          </a:p>
          <a:p>
            <a:pPr lvl="1"/>
            <a:r>
              <a:rPr lang="en-US" dirty="0" smtClean="0"/>
              <a:t>J&amp;J expiration </a:t>
            </a:r>
            <a:r>
              <a:rPr lang="en-US" dirty="0"/>
              <a:t>date checker </a:t>
            </a:r>
            <a:r>
              <a:rPr lang="en-US" dirty="0">
                <a:hlinkClick r:id="rId3"/>
              </a:rPr>
              <a:t>https://vaxcheck.jnj</a:t>
            </a:r>
            <a:r>
              <a:rPr lang="en-US" dirty="0" smtClean="0">
                <a:hlinkClick r:id="rId3"/>
              </a:rPr>
              <a:t>/</a:t>
            </a:r>
            <a:r>
              <a:rPr lang="en-US" dirty="0" smtClean="0"/>
              <a:t> </a:t>
            </a:r>
          </a:p>
        </p:txBody>
      </p:sp>
    </p:spTree>
    <p:extLst>
      <p:ext uri="{BB962C8B-B14F-4D97-AF65-F5344CB8AC3E}">
        <p14:creationId xmlns:p14="http://schemas.microsoft.com/office/powerpoint/2010/main" val="25428990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clinical items </a:t>
            </a:r>
          </a:p>
        </p:txBody>
      </p:sp>
      <p:sp>
        <p:nvSpPr>
          <p:cNvPr id="3" name="Content Placeholder 2"/>
          <p:cNvSpPr>
            <a:spLocks noGrp="1"/>
          </p:cNvSpPr>
          <p:nvPr>
            <p:ph sz="quarter" idx="13"/>
          </p:nvPr>
        </p:nvSpPr>
        <p:spPr/>
        <p:txBody>
          <a:bodyPr>
            <a:normAutofit fontScale="92500"/>
          </a:bodyPr>
          <a:lstStyle/>
          <a:p>
            <a:r>
              <a:rPr lang="en-US" dirty="0"/>
              <a:t>A 2</a:t>
            </a:r>
            <a:r>
              <a:rPr lang="en-US" baseline="30000" dirty="0"/>
              <a:t>nd</a:t>
            </a:r>
            <a:r>
              <a:rPr lang="en-US" dirty="0"/>
              <a:t> booster dose recommendation is now a little stronger with the replacement of the May with should for individuals 50 years  and </a:t>
            </a:r>
            <a:r>
              <a:rPr lang="en-US" dirty="0" smtClean="0"/>
              <a:t>older</a:t>
            </a:r>
          </a:p>
          <a:p>
            <a:r>
              <a:rPr lang="en-US" dirty="0" smtClean="0"/>
              <a:t>Pfizer boxes still have discard after 6 hours it should be discard after 12 hours </a:t>
            </a:r>
          </a:p>
          <a:p>
            <a:r>
              <a:rPr lang="en-US" dirty="0" smtClean="0"/>
              <a:t>The information in the current EUA supersedes the information on the box</a:t>
            </a:r>
          </a:p>
          <a:p>
            <a:r>
              <a:rPr lang="en-US" dirty="0" smtClean="0"/>
              <a:t>Ancillary kits for ages 6 months - 4 years will contain a 1” needle as this is the recommended needle length for this age group.</a:t>
            </a:r>
            <a:endParaRPr lang="en-US" dirty="0"/>
          </a:p>
        </p:txBody>
      </p:sp>
    </p:spTree>
    <p:extLst>
      <p:ext uri="{BB962C8B-B14F-4D97-AF65-F5344CB8AC3E}">
        <p14:creationId xmlns:p14="http://schemas.microsoft.com/office/powerpoint/2010/main" val="36487405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7887" y="60325"/>
            <a:ext cx="10515600" cy="1325563"/>
          </a:xfrm>
        </p:spPr>
        <p:txBody>
          <a:bodyPr/>
          <a:lstStyle/>
          <a:p>
            <a:r>
              <a:rPr lang="en-US" dirty="0" smtClean="0"/>
              <a:t>Pfizer specific items </a:t>
            </a:r>
            <a:endParaRPr lang="en-US" dirty="0"/>
          </a:p>
        </p:txBody>
      </p:sp>
      <p:sp>
        <p:nvSpPr>
          <p:cNvPr id="3" name="Content Placeholder 2"/>
          <p:cNvSpPr>
            <a:spLocks noGrp="1"/>
          </p:cNvSpPr>
          <p:nvPr>
            <p:ph sz="quarter" idx="13"/>
          </p:nvPr>
        </p:nvSpPr>
        <p:spPr>
          <a:xfrm>
            <a:off x="913774" y="1385888"/>
            <a:ext cx="10363826" cy="4858393"/>
          </a:xfrm>
        </p:spPr>
        <p:txBody>
          <a:bodyPr>
            <a:normAutofit fontScale="92500" lnSpcReduction="10000"/>
          </a:bodyPr>
          <a:lstStyle/>
          <a:p>
            <a:r>
              <a:rPr lang="en-US" dirty="0"/>
              <a:t>The EUA and BLA are identical and interchangeable for both primary and booster vaccinations. Support and education will be provided by Pfizer and the CDC to help stakeholders understand the labeling differences to ensure all vaccine is administered correctly.</a:t>
            </a:r>
          </a:p>
          <a:p>
            <a:r>
              <a:rPr lang="en-US" dirty="0"/>
              <a:t>All channels should be discouraged from </a:t>
            </a:r>
            <a:r>
              <a:rPr lang="en-US" dirty="0" smtClean="0"/>
              <a:t>stockpiling. There </a:t>
            </a:r>
            <a:r>
              <a:rPr lang="en-US" dirty="0"/>
              <a:t>is plenty of vaccine available for any </a:t>
            </a:r>
            <a:r>
              <a:rPr lang="en-US" dirty="0" smtClean="0"/>
              <a:t>adult, Adolescent or child </a:t>
            </a:r>
            <a:r>
              <a:rPr lang="en-US" dirty="0"/>
              <a:t>who wants to be vaccinated. </a:t>
            </a:r>
            <a:r>
              <a:rPr lang="en-US" dirty="0" smtClean="0"/>
              <a:t>Inventory </a:t>
            </a:r>
            <a:r>
              <a:rPr lang="en-US" dirty="0"/>
              <a:t>should be used prior to ordering additional vaccine to reduce possible waste.</a:t>
            </a:r>
          </a:p>
          <a:p>
            <a:r>
              <a:rPr lang="en-US" dirty="0" smtClean="0"/>
              <a:t>Pfizer specific trainings </a:t>
            </a:r>
            <a:r>
              <a:rPr lang="en-US" dirty="0">
                <a:hlinkClick r:id="rId2"/>
              </a:rPr>
              <a:t>Terms of Use | Pfizer Medical Information </a:t>
            </a:r>
            <a:r>
              <a:rPr lang="en-US" dirty="0" smtClean="0">
                <a:hlinkClick r:id="rId2"/>
              </a:rPr>
              <a:t>– </a:t>
            </a:r>
            <a:r>
              <a:rPr lang="en-US" dirty="0" smtClean="0">
                <a:hlinkClick r:id="rId2"/>
              </a:rPr>
              <a:t>US</a:t>
            </a:r>
            <a:endParaRPr lang="en-US" dirty="0" smtClean="0"/>
          </a:p>
          <a:p>
            <a:endParaRPr lang="en-US" dirty="0"/>
          </a:p>
          <a:p>
            <a:r>
              <a:rPr lang="en-US" dirty="0" smtClean="0"/>
              <a:t> for the safety presentations for COVID-19 in 5-11 year </a:t>
            </a:r>
            <a:r>
              <a:rPr lang="en-US" dirty="0"/>
              <a:t>olds visit </a:t>
            </a:r>
            <a:r>
              <a:rPr lang="en-US" dirty="0">
                <a:hlinkClick r:id="rId3"/>
              </a:rPr>
              <a:t>https://</a:t>
            </a:r>
            <a:r>
              <a:rPr lang="en-US" dirty="0" smtClean="0">
                <a:hlinkClick r:id="rId3"/>
              </a:rPr>
              <a:t>www.cdc.gov/vaccines/acip/meetings/slides-2022-05-19.html</a:t>
            </a:r>
            <a:r>
              <a:rPr lang="en-US" dirty="0" smtClean="0"/>
              <a:t> </a:t>
            </a:r>
            <a:endParaRPr lang="en-US" dirty="0"/>
          </a:p>
        </p:txBody>
      </p:sp>
    </p:spTree>
    <p:extLst>
      <p:ext uri="{BB962C8B-B14F-4D97-AF65-F5344CB8AC3E}">
        <p14:creationId xmlns:p14="http://schemas.microsoft.com/office/powerpoint/2010/main" val="8584496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Importance of stocking COVID-19 vaccine for all ages </a:t>
            </a:r>
            <a:endParaRPr lang="en-US" dirty="0"/>
          </a:p>
        </p:txBody>
      </p:sp>
      <p:sp>
        <p:nvSpPr>
          <p:cNvPr id="3" name="Content Placeholder 2"/>
          <p:cNvSpPr>
            <a:spLocks noGrp="1"/>
          </p:cNvSpPr>
          <p:nvPr>
            <p:ph sz="quarter" idx="13"/>
          </p:nvPr>
        </p:nvSpPr>
        <p:spPr/>
        <p:txBody>
          <a:bodyPr/>
          <a:lstStyle/>
          <a:p>
            <a:r>
              <a:rPr lang="en-US" dirty="0" smtClean="0"/>
              <a:t>Providing vaccine to populations that would not otherwise have access is a function of public health </a:t>
            </a:r>
          </a:p>
          <a:p>
            <a:pPr lvl="1"/>
            <a:r>
              <a:rPr lang="en-US" dirty="0" smtClean="0"/>
              <a:t>Ensure equitable access </a:t>
            </a:r>
            <a:endParaRPr lang="en-US" dirty="0"/>
          </a:p>
        </p:txBody>
      </p:sp>
      <p:pic>
        <p:nvPicPr>
          <p:cNvPr id="5" name="Picture 4"/>
          <p:cNvPicPr>
            <a:picLocks noChangeAspect="1"/>
          </p:cNvPicPr>
          <p:nvPr/>
        </p:nvPicPr>
        <p:blipFill>
          <a:blip r:embed="rId2"/>
          <a:stretch>
            <a:fillRect/>
          </a:stretch>
        </p:blipFill>
        <p:spPr>
          <a:xfrm>
            <a:off x="5390331" y="3402003"/>
            <a:ext cx="4344006" cy="3200847"/>
          </a:xfrm>
          <a:prstGeom prst="rect">
            <a:avLst/>
          </a:prstGeom>
        </p:spPr>
      </p:pic>
    </p:spTree>
    <p:extLst>
      <p:ext uri="{BB962C8B-B14F-4D97-AF65-F5344CB8AC3E}">
        <p14:creationId xmlns:p14="http://schemas.microsoft.com/office/powerpoint/2010/main" val="3418818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Structural Barriers to Vaccination</a:t>
            </a:r>
            <a:endParaRPr lang="en-US" dirty="0"/>
          </a:p>
        </p:txBody>
      </p:sp>
      <p:sp>
        <p:nvSpPr>
          <p:cNvPr id="3" name="Content Placeholder 2"/>
          <p:cNvSpPr>
            <a:spLocks noGrp="1"/>
          </p:cNvSpPr>
          <p:nvPr>
            <p:ph sz="quarter" idx="13"/>
          </p:nvPr>
        </p:nvSpPr>
        <p:spPr/>
        <p:txBody>
          <a:bodyPr/>
          <a:lstStyle/>
          <a:p>
            <a:pPr marL="0" indent="0">
              <a:buNone/>
            </a:pPr>
            <a:r>
              <a:rPr lang="en-US" dirty="0" smtClean="0"/>
              <a:t>What are the structural Barriers to vaccination </a:t>
            </a:r>
          </a:p>
          <a:p>
            <a:r>
              <a:rPr lang="en-US" dirty="0" smtClean="0"/>
              <a:t>Time</a:t>
            </a:r>
          </a:p>
          <a:p>
            <a:r>
              <a:rPr lang="en-US" dirty="0" smtClean="0"/>
              <a:t>Transportation</a:t>
            </a:r>
          </a:p>
          <a:p>
            <a:r>
              <a:rPr lang="en-US" dirty="0" smtClean="0"/>
              <a:t>Cost</a:t>
            </a:r>
          </a:p>
          <a:p>
            <a:pPr marL="0" indent="0">
              <a:buNone/>
            </a:pPr>
            <a:endParaRPr lang="en-US" dirty="0"/>
          </a:p>
        </p:txBody>
      </p:sp>
      <p:pic>
        <p:nvPicPr>
          <p:cNvPr id="4" name="Picture 3" descr="Barrier Free Stock Photo - Public Domain Picture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58436" y="4341340"/>
            <a:ext cx="3219164" cy="1810780"/>
          </a:xfrm>
          <a:prstGeom prst="rect">
            <a:avLst/>
          </a:prstGeom>
        </p:spPr>
      </p:pic>
    </p:spTree>
    <p:extLst>
      <p:ext uri="{BB962C8B-B14F-4D97-AF65-F5344CB8AC3E}">
        <p14:creationId xmlns:p14="http://schemas.microsoft.com/office/powerpoint/2010/main" val="41664325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Solutions to structural barrier: Time </a:t>
            </a:r>
            <a:endParaRPr lang="en-US" dirty="0"/>
          </a:p>
        </p:txBody>
      </p:sp>
      <p:sp>
        <p:nvSpPr>
          <p:cNvPr id="5" name="Content Placeholder 4"/>
          <p:cNvSpPr>
            <a:spLocks noGrp="1"/>
          </p:cNvSpPr>
          <p:nvPr>
            <p:ph sz="quarter" idx="13"/>
          </p:nvPr>
        </p:nvSpPr>
        <p:spPr/>
        <p:txBody>
          <a:bodyPr>
            <a:normAutofit/>
          </a:bodyPr>
          <a:lstStyle/>
          <a:p>
            <a:r>
              <a:rPr lang="en-US" sz="2400" dirty="0"/>
              <a:t>Expanded hours for working individuals or families </a:t>
            </a:r>
          </a:p>
          <a:p>
            <a:pPr lvl="1"/>
            <a:r>
              <a:rPr lang="en-US" dirty="0"/>
              <a:t>Individuals work 7-6pm  (think of shift workers)</a:t>
            </a:r>
          </a:p>
          <a:p>
            <a:pPr lvl="1"/>
            <a:r>
              <a:rPr lang="en-US" dirty="0"/>
              <a:t>Migrant farm workers (sunup-sundown</a:t>
            </a:r>
            <a:r>
              <a:rPr lang="en-US" dirty="0" smtClean="0"/>
              <a:t>)</a:t>
            </a:r>
          </a:p>
          <a:p>
            <a:pPr lvl="1"/>
            <a:r>
              <a:rPr lang="en-US" dirty="0" smtClean="0"/>
              <a:t>7-8 AM  or 5-7 evening/ noon-time</a:t>
            </a:r>
          </a:p>
          <a:p>
            <a:pPr lvl="1"/>
            <a:r>
              <a:rPr lang="en-US" dirty="0" smtClean="0"/>
              <a:t>Weekends 9-11AM</a:t>
            </a:r>
            <a:endParaRPr lang="en-US" dirty="0"/>
          </a:p>
          <a:p>
            <a:r>
              <a:rPr lang="en-US" sz="2400" dirty="0"/>
              <a:t>Offer walk-in appointments </a:t>
            </a:r>
            <a:endParaRPr lang="en-US" sz="2400" dirty="0" smtClean="0"/>
          </a:p>
          <a:p>
            <a:pPr lvl="1"/>
            <a:r>
              <a:rPr lang="en-US" sz="2000" dirty="0" smtClean="0"/>
              <a:t>Some people do not have access to the internet to make appointments</a:t>
            </a:r>
          </a:p>
          <a:p>
            <a:pPr lvl="1"/>
            <a:r>
              <a:rPr lang="en-US" sz="2000" dirty="0" smtClean="0"/>
              <a:t>Limited access to a vehicle  </a:t>
            </a:r>
            <a:endParaRPr lang="en-US" sz="2000" dirty="0"/>
          </a:p>
        </p:txBody>
      </p:sp>
    </p:spTree>
    <p:extLst>
      <p:ext uri="{BB962C8B-B14F-4D97-AF65-F5344CB8AC3E}">
        <p14:creationId xmlns:p14="http://schemas.microsoft.com/office/powerpoint/2010/main" val="15710442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Solutions to structural </a:t>
            </a:r>
            <a:r>
              <a:rPr lang="en-US" dirty="0" smtClean="0"/>
              <a:t>barrier: Transportation</a:t>
            </a:r>
            <a:endParaRPr lang="en-US" dirty="0"/>
          </a:p>
        </p:txBody>
      </p:sp>
      <p:sp>
        <p:nvSpPr>
          <p:cNvPr id="5" name="Content Placeholder 4"/>
          <p:cNvSpPr>
            <a:spLocks noGrp="1"/>
          </p:cNvSpPr>
          <p:nvPr>
            <p:ph idx="1"/>
          </p:nvPr>
        </p:nvSpPr>
        <p:spPr/>
        <p:txBody>
          <a:bodyPr/>
          <a:lstStyle/>
          <a:p>
            <a:r>
              <a:rPr lang="en-US" sz="2400" dirty="0"/>
              <a:t>Individuals who lack access to vaccination work harder to find a way to get to the </a:t>
            </a:r>
            <a:r>
              <a:rPr lang="en-US" sz="2400" dirty="0" smtClean="0"/>
              <a:t>clinic</a:t>
            </a:r>
          </a:p>
          <a:p>
            <a:pPr lvl="1"/>
            <a:r>
              <a:rPr lang="en-US" dirty="0"/>
              <a:t>free rides for Medicaid participants</a:t>
            </a:r>
          </a:p>
          <a:p>
            <a:pPr lvl="1"/>
            <a:r>
              <a:rPr lang="en-US" dirty="0"/>
              <a:t>Mo Rides 60 years and older  https://morides.org/search/</a:t>
            </a:r>
          </a:p>
          <a:p>
            <a:pPr lvl="1"/>
            <a:r>
              <a:rPr lang="en-US" dirty="0"/>
              <a:t>Work with Community Based organizations</a:t>
            </a:r>
          </a:p>
          <a:p>
            <a:pPr lvl="1"/>
            <a:r>
              <a:rPr lang="en-US" dirty="0"/>
              <a:t>Faith based organizations</a:t>
            </a:r>
          </a:p>
          <a:p>
            <a:pPr lvl="1"/>
            <a:r>
              <a:rPr lang="en-US" dirty="0"/>
              <a:t>Lyft or Uber </a:t>
            </a:r>
            <a:r>
              <a:rPr lang="en-US" dirty="0">
                <a:hlinkClick r:id="rId2"/>
              </a:rPr>
              <a:t>https://covidvaccine.mo.gov/ride</a:t>
            </a:r>
            <a:r>
              <a:rPr lang="en-US" dirty="0" smtClean="0">
                <a:hlinkClick r:id="rId2"/>
              </a:rPr>
              <a:t>/</a:t>
            </a:r>
            <a:r>
              <a:rPr lang="en-US" dirty="0" smtClean="0"/>
              <a:t> </a:t>
            </a:r>
            <a:endParaRPr lang="en-US" dirty="0"/>
          </a:p>
          <a:p>
            <a:pPr lvl="1"/>
            <a:r>
              <a:rPr lang="en-US" dirty="0"/>
              <a:t>Partner with non-emergency county services to provide </a:t>
            </a:r>
            <a:r>
              <a:rPr lang="en-US" dirty="0" smtClean="0"/>
              <a:t>rides</a:t>
            </a:r>
          </a:p>
          <a:p>
            <a:pPr lvl="1"/>
            <a:r>
              <a:rPr lang="en-US" dirty="0" smtClean="0"/>
              <a:t>Home bound vaccination for disabled or senior citizens </a:t>
            </a:r>
            <a:endParaRPr lang="en-US" dirty="0"/>
          </a:p>
          <a:p>
            <a:endParaRPr lang="en-US" dirty="0"/>
          </a:p>
        </p:txBody>
      </p:sp>
    </p:spTree>
    <p:extLst>
      <p:ext uri="{BB962C8B-B14F-4D97-AF65-F5344CB8AC3E}">
        <p14:creationId xmlns:p14="http://schemas.microsoft.com/office/powerpoint/2010/main" val="37396280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Solutions to structural barrier</a:t>
            </a:r>
            <a:r>
              <a:rPr lang="en-US" dirty="0" smtClean="0"/>
              <a:t>: Cost </a:t>
            </a:r>
            <a:endParaRPr lang="en-US" dirty="0"/>
          </a:p>
        </p:txBody>
      </p:sp>
      <p:sp>
        <p:nvSpPr>
          <p:cNvPr id="3" name="Content Placeholder 2"/>
          <p:cNvSpPr>
            <a:spLocks noGrp="1"/>
          </p:cNvSpPr>
          <p:nvPr>
            <p:ph idx="1"/>
          </p:nvPr>
        </p:nvSpPr>
        <p:spPr/>
        <p:txBody>
          <a:bodyPr/>
          <a:lstStyle/>
          <a:p>
            <a:r>
              <a:rPr lang="en-US" dirty="0" smtClean="0"/>
              <a:t>COVID-19 </a:t>
            </a:r>
            <a:r>
              <a:rPr lang="en-US" dirty="0"/>
              <a:t>vaccine is provided at no </a:t>
            </a:r>
            <a:r>
              <a:rPr lang="en-US" dirty="0" smtClean="0"/>
              <a:t>cost</a:t>
            </a:r>
          </a:p>
          <a:p>
            <a:r>
              <a:rPr lang="en-US" dirty="0" smtClean="0"/>
              <a:t>Contract can reimburse personal time for staff during COVID-19 vaccination</a:t>
            </a:r>
          </a:p>
          <a:p>
            <a:r>
              <a:rPr lang="en-US" dirty="0" smtClean="0"/>
              <a:t>Contract can reimburse personal time for entering COVID-19 vaccination into SMV</a:t>
            </a:r>
          </a:p>
          <a:p>
            <a:r>
              <a:rPr lang="en-US" dirty="0" smtClean="0"/>
              <a:t>Vaccination supplies</a:t>
            </a:r>
          </a:p>
          <a:p>
            <a:pPr lvl="1"/>
            <a:r>
              <a:rPr lang="en-US" dirty="0" smtClean="0"/>
              <a:t>Ancillary kits</a:t>
            </a:r>
          </a:p>
          <a:p>
            <a:pPr lvl="1"/>
            <a:r>
              <a:rPr lang="en-US" dirty="0" smtClean="0"/>
              <a:t>Contract can be used for other vaccination supplies that would be needed</a:t>
            </a:r>
            <a:endParaRPr lang="en-US" dirty="0"/>
          </a:p>
        </p:txBody>
      </p:sp>
    </p:spTree>
    <p:extLst>
      <p:ext uri="{BB962C8B-B14F-4D97-AF65-F5344CB8AC3E}">
        <p14:creationId xmlns:p14="http://schemas.microsoft.com/office/powerpoint/2010/main" val="19534684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1514"/>
            <a:ext cx="10515600" cy="1325563"/>
          </a:xfrm>
        </p:spPr>
        <p:txBody>
          <a:bodyPr/>
          <a:lstStyle/>
          <a:p>
            <a:r>
              <a:rPr lang="en-US" dirty="0" smtClean="0"/>
              <a:t>Convenience</a:t>
            </a:r>
            <a:endParaRPr lang="en-US" dirty="0"/>
          </a:p>
        </p:txBody>
      </p:sp>
      <p:sp>
        <p:nvSpPr>
          <p:cNvPr id="3" name="Content Placeholder 2"/>
          <p:cNvSpPr>
            <a:spLocks noGrp="1"/>
          </p:cNvSpPr>
          <p:nvPr>
            <p:ph idx="1"/>
          </p:nvPr>
        </p:nvSpPr>
        <p:spPr>
          <a:xfrm>
            <a:off x="1120000" y="1359243"/>
            <a:ext cx="10233800" cy="4817720"/>
          </a:xfrm>
        </p:spPr>
        <p:txBody>
          <a:bodyPr>
            <a:normAutofit fontScale="92500" lnSpcReduction="10000"/>
          </a:bodyPr>
          <a:lstStyle/>
          <a:p>
            <a:r>
              <a:rPr lang="en-US" dirty="0"/>
              <a:t>Reach people where they live, work, learn, pray, play, gather or through existing services </a:t>
            </a:r>
          </a:p>
          <a:p>
            <a:pPr lvl="1"/>
            <a:r>
              <a:rPr lang="en-US" dirty="0"/>
              <a:t>Offer wrap around services  or bundle</a:t>
            </a:r>
          </a:p>
          <a:p>
            <a:pPr lvl="2"/>
            <a:r>
              <a:rPr lang="en-US" dirty="0"/>
              <a:t>WIC and vaccines</a:t>
            </a:r>
          </a:p>
          <a:p>
            <a:pPr lvl="2"/>
            <a:r>
              <a:rPr lang="en-US" dirty="0"/>
              <a:t>Well woman and vaccines</a:t>
            </a:r>
          </a:p>
          <a:p>
            <a:pPr lvl="2"/>
            <a:r>
              <a:rPr lang="en-US" dirty="0"/>
              <a:t>CPR class and vaccine</a:t>
            </a:r>
          </a:p>
          <a:p>
            <a:pPr lvl="1"/>
            <a:r>
              <a:rPr lang="en-US" dirty="0"/>
              <a:t>Collaborate with Schools, churches, shelters, food pantries </a:t>
            </a:r>
          </a:p>
          <a:p>
            <a:pPr lvl="1"/>
            <a:r>
              <a:rPr lang="en-US" dirty="0"/>
              <a:t>Back to school (bring all shots for all ages </a:t>
            </a:r>
          </a:p>
          <a:p>
            <a:pPr lvl="2"/>
            <a:r>
              <a:rPr lang="en-US" dirty="0"/>
              <a:t>Adults, kids, teens, children</a:t>
            </a:r>
          </a:p>
          <a:p>
            <a:pPr lvl="0"/>
            <a:r>
              <a:rPr lang="en-US" dirty="0"/>
              <a:t>Local pop up vaccination clinics</a:t>
            </a:r>
          </a:p>
          <a:p>
            <a:pPr lvl="0"/>
            <a:r>
              <a:rPr lang="en-US" dirty="0"/>
              <a:t>Senior centers</a:t>
            </a:r>
          </a:p>
          <a:p>
            <a:pPr lvl="0"/>
            <a:r>
              <a:rPr lang="en-US" dirty="0"/>
              <a:t>Fitness centers </a:t>
            </a:r>
            <a:endParaRPr lang="en-US" dirty="0" smtClean="0"/>
          </a:p>
          <a:p>
            <a:pPr lvl="0"/>
            <a:r>
              <a:rPr lang="en-US" dirty="0" smtClean="0"/>
              <a:t>Mobile units – we have one you can reserve</a:t>
            </a:r>
            <a:endParaRPr lang="en-US" dirty="0"/>
          </a:p>
          <a:p>
            <a:pPr marL="0" indent="0">
              <a:buNone/>
            </a:pPr>
            <a:endParaRPr lang="en-US" dirty="0"/>
          </a:p>
        </p:txBody>
      </p:sp>
    </p:spTree>
    <p:extLst>
      <p:ext uri="{BB962C8B-B14F-4D97-AF65-F5344CB8AC3E}">
        <p14:creationId xmlns:p14="http://schemas.microsoft.com/office/powerpoint/2010/main" val="42708662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Where children get vaccinated </a:t>
            </a:r>
            <a:endParaRPr lang="en-US" dirty="0"/>
          </a:p>
        </p:txBody>
      </p:sp>
      <p:sp>
        <p:nvSpPr>
          <p:cNvPr id="3" name="Content Placeholder 2"/>
          <p:cNvSpPr>
            <a:spLocks noGrp="1"/>
          </p:cNvSpPr>
          <p:nvPr>
            <p:ph idx="1"/>
          </p:nvPr>
        </p:nvSpPr>
        <p:spPr/>
        <p:txBody>
          <a:bodyPr/>
          <a:lstStyle/>
          <a:p>
            <a:r>
              <a:rPr lang="en-US" u="sng" dirty="0" smtClean="0"/>
              <a:t>Medical place  ( doctor’s office, clinic) </a:t>
            </a:r>
          </a:p>
          <a:p>
            <a:pPr lvl="1"/>
            <a:r>
              <a:rPr lang="en-US" u="sng" dirty="0" smtClean="0"/>
              <a:t>Most parents prefer their medical home (where they always get their child vaccinated)   </a:t>
            </a:r>
          </a:p>
          <a:p>
            <a:r>
              <a:rPr lang="en-US" dirty="0" smtClean="0"/>
              <a:t>Pharmacy</a:t>
            </a:r>
          </a:p>
          <a:p>
            <a:pPr lvl="1"/>
            <a:r>
              <a:rPr lang="en-US" dirty="0" smtClean="0"/>
              <a:t> 30-35% of parents get adolescents and children vaccinated in this setting </a:t>
            </a:r>
          </a:p>
          <a:p>
            <a:r>
              <a:rPr lang="en-US" dirty="0" smtClean="0"/>
              <a:t>School</a:t>
            </a:r>
          </a:p>
          <a:p>
            <a:pPr lvl="1"/>
            <a:r>
              <a:rPr lang="en-US" dirty="0" smtClean="0"/>
              <a:t>10%  of parents get their child’s shots at a school </a:t>
            </a:r>
            <a:endParaRPr lang="en-US" dirty="0"/>
          </a:p>
        </p:txBody>
      </p:sp>
    </p:spTree>
    <p:extLst>
      <p:ext uri="{BB962C8B-B14F-4D97-AF65-F5344CB8AC3E}">
        <p14:creationId xmlns:p14="http://schemas.microsoft.com/office/powerpoint/2010/main" val="11167440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3149" y="124247"/>
            <a:ext cx="10364451" cy="1596177"/>
          </a:xfrm>
        </p:spPr>
        <p:txBody>
          <a:bodyPr/>
          <a:lstStyle/>
          <a:p>
            <a:r>
              <a:rPr lang="en-US" dirty="0" smtClean="0"/>
              <a:t>Agenda </a:t>
            </a:r>
            <a:endParaRPr lang="en-US" dirty="0"/>
          </a:p>
        </p:txBody>
      </p:sp>
      <p:sp>
        <p:nvSpPr>
          <p:cNvPr id="5" name="Content Placeholder 4"/>
          <p:cNvSpPr>
            <a:spLocks noGrp="1"/>
          </p:cNvSpPr>
          <p:nvPr>
            <p:ph sz="quarter" idx="13"/>
          </p:nvPr>
        </p:nvSpPr>
        <p:spPr>
          <a:xfrm>
            <a:off x="913774" y="1944130"/>
            <a:ext cx="10363826" cy="3847069"/>
          </a:xfrm>
        </p:spPr>
        <p:txBody>
          <a:bodyPr>
            <a:normAutofit/>
          </a:bodyPr>
          <a:lstStyle/>
          <a:p>
            <a:r>
              <a:rPr lang="en-US" dirty="0" smtClean="0"/>
              <a:t>Clinical Updates</a:t>
            </a:r>
          </a:p>
          <a:p>
            <a:pPr lvl="1"/>
            <a:r>
              <a:rPr lang="en-US" dirty="0" smtClean="0"/>
              <a:t>Update on J&amp;J</a:t>
            </a:r>
          </a:p>
          <a:p>
            <a:pPr lvl="1"/>
            <a:r>
              <a:rPr lang="en-US" dirty="0" smtClean="0"/>
              <a:t>BOOSTER DOSE  FOR 5-11 YEARS OF AGE</a:t>
            </a:r>
          </a:p>
          <a:p>
            <a:pPr lvl="1"/>
            <a:r>
              <a:rPr lang="en-US" dirty="0" smtClean="0"/>
              <a:t>Pediatric vaccine update for 6 months-4 years of age </a:t>
            </a:r>
          </a:p>
          <a:p>
            <a:pPr lvl="2"/>
            <a:r>
              <a:rPr lang="en-US" dirty="0" smtClean="0"/>
              <a:t>Moderna</a:t>
            </a:r>
          </a:p>
          <a:p>
            <a:pPr lvl="2"/>
            <a:r>
              <a:rPr lang="en-US" dirty="0" err="1" smtClean="0"/>
              <a:t>PfizerBioNTECH</a:t>
            </a:r>
            <a:r>
              <a:rPr lang="en-US" dirty="0" smtClean="0"/>
              <a:t> </a:t>
            </a:r>
          </a:p>
          <a:p>
            <a:pPr lvl="1"/>
            <a:r>
              <a:rPr lang="en-US" dirty="0" smtClean="0"/>
              <a:t>Other clinical items </a:t>
            </a:r>
          </a:p>
          <a:p>
            <a:r>
              <a:rPr lang="en-US" dirty="0" smtClean="0"/>
              <a:t>Structural Barriers </a:t>
            </a:r>
          </a:p>
          <a:p>
            <a:r>
              <a:rPr lang="en-US" dirty="0" smtClean="0"/>
              <a:t>Objective 4 &amp; 5</a:t>
            </a:r>
          </a:p>
          <a:p>
            <a:endParaRPr lang="en-US" dirty="0" smtClean="0"/>
          </a:p>
          <a:p>
            <a:endParaRPr lang="en-US" dirty="0"/>
          </a:p>
        </p:txBody>
      </p:sp>
    </p:spTree>
    <p:extLst>
      <p:ext uri="{BB962C8B-B14F-4D97-AF65-F5344CB8AC3E}">
        <p14:creationId xmlns:p14="http://schemas.microsoft.com/office/powerpoint/2010/main" val="26856556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0941"/>
            <a:ext cx="10515600" cy="1325563"/>
          </a:xfrm>
        </p:spPr>
        <p:txBody>
          <a:bodyPr>
            <a:noAutofit/>
          </a:bodyPr>
          <a:lstStyle/>
          <a:p>
            <a:r>
              <a:rPr lang="en-US" sz="4400" dirty="0" smtClean="0"/>
              <a:t>Increasing Pediatric and Adolescent Vaccine Planning </a:t>
            </a:r>
            <a:endParaRPr lang="en-US" sz="4400" dirty="0"/>
          </a:p>
        </p:txBody>
      </p:sp>
      <p:sp>
        <p:nvSpPr>
          <p:cNvPr id="3" name="Content Placeholder 2"/>
          <p:cNvSpPr>
            <a:spLocks noGrp="1"/>
          </p:cNvSpPr>
          <p:nvPr>
            <p:ph idx="1"/>
          </p:nvPr>
        </p:nvSpPr>
        <p:spPr>
          <a:xfrm>
            <a:off x="1120000" y="1672281"/>
            <a:ext cx="10233800" cy="4776531"/>
          </a:xfrm>
        </p:spPr>
        <p:txBody>
          <a:bodyPr>
            <a:normAutofit fontScale="25000" lnSpcReduction="20000"/>
          </a:bodyPr>
          <a:lstStyle/>
          <a:p>
            <a:r>
              <a:rPr lang="en-US" sz="8800" dirty="0" smtClean="0"/>
              <a:t>Collaborating and Partnering</a:t>
            </a:r>
          </a:p>
          <a:p>
            <a:pPr lvl="1"/>
            <a:r>
              <a:rPr lang="en-US" sz="8800" dirty="0" smtClean="0"/>
              <a:t>Pharmacies</a:t>
            </a:r>
          </a:p>
          <a:p>
            <a:pPr lvl="1"/>
            <a:r>
              <a:rPr lang="en-US" sz="8800" dirty="0" smtClean="0"/>
              <a:t>Pediatric offices </a:t>
            </a:r>
          </a:p>
          <a:p>
            <a:pPr lvl="1"/>
            <a:r>
              <a:rPr lang="en-US" sz="8800" dirty="0" smtClean="0"/>
              <a:t>Family physician offices </a:t>
            </a:r>
          </a:p>
          <a:p>
            <a:pPr lvl="1"/>
            <a:endParaRPr lang="en-US" sz="8800" dirty="0"/>
          </a:p>
          <a:p>
            <a:r>
              <a:rPr lang="en-US" sz="8800" dirty="0" smtClean="0"/>
              <a:t>Contact these locally, see if you can share a box of vaccine</a:t>
            </a:r>
          </a:p>
          <a:p>
            <a:pPr lvl="1"/>
            <a:r>
              <a:rPr lang="en-US" sz="8800" dirty="0" smtClean="0"/>
              <a:t>The provider does need to be an enrolled as a COVID-19 vaccinator </a:t>
            </a:r>
          </a:p>
          <a:p>
            <a:pPr lvl="1"/>
            <a:r>
              <a:rPr lang="en-US" sz="8800" dirty="0" smtClean="0"/>
              <a:t>You may bill this contract for the time you are reaching out to these providers </a:t>
            </a:r>
          </a:p>
          <a:p>
            <a:endParaRPr lang="en-US" sz="8800" dirty="0" smtClean="0"/>
          </a:p>
          <a:p>
            <a:r>
              <a:rPr lang="en-US" sz="8800" dirty="0" smtClean="0"/>
              <a:t>If the above providers are not enrolled leave flyers, tip cards with your information that could be handed out to patients </a:t>
            </a:r>
          </a:p>
          <a:p>
            <a:endParaRPr lang="en-US" sz="8800" dirty="0" smtClean="0"/>
          </a:p>
          <a:p>
            <a:r>
              <a:rPr lang="en-US" sz="8800" dirty="0" smtClean="0"/>
              <a:t>Meet with schools to see if they will include COVID-19 vaccination information in    school packets-  they do not have to endorse vaccination just provide information </a:t>
            </a:r>
          </a:p>
          <a:p>
            <a:pPr lvl="1"/>
            <a:endParaRPr lang="en-US" dirty="0" smtClean="0"/>
          </a:p>
          <a:p>
            <a:endParaRPr lang="en-US" dirty="0" smtClean="0"/>
          </a:p>
          <a:p>
            <a:pPr marL="0" indent="0">
              <a:buNone/>
            </a:pPr>
            <a:r>
              <a:rPr lang="en-US" dirty="0" smtClean="0"/>
              <a:t> </a:t>
            </a:r>
            <a:endParaRPr lang="en-US" dirty="0"/>
          </a:p>
        </p:txBody>
      </p:sp>
    </p:spTree>
    <p:extLst>
      <p:ext uri="{BB962C8B-B14F-4D97-AF65-F5344CB8AC3E}">
        <p14:creationId xmlns:p14="http://schemas.microsoft.com/office/powerpoint/2010/main" val="7011735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 4 and 5</a:t>
            </a:r>
            <a:endParaRPr lang="en-US" dirty="0"/>
          </a:p>
        </p:txBody>
      </p:sp>
      <p:sp>
        <p:nvSpPr>
          <p:cNvPr id="3" name="Content Placeholder 2"/>
          <p:cNvSpPr>
            <a:spLocks noGrp="1"/>
          </p:cNvSpPr>
          <p:nvPr>
            <p:ph idx="1"/>
          </p:nvPr>
        </p:nvSpPr>
        <p:spPr/>
        <p:txBody>
          <a:bodyPr>
            <a:normAutofit/>
          </a:bodyPr>
          <a:lstStyle/>
          <a:p>
            <a:r>
              <a:rPr lang="en-US" sz="2400" dirty="0" smtClean="0"/>
              <a:t>Increase vaccine confidence through education, outreach and partnership</a:t>
            </a:r>
          </a:p>
          <a:p>
            <a:pPr lvl="1"/>
            <a:r>
              <a:rPr lang="en-US" dirty="0" smtClean="0"/>
              <a:t>meetings with other providers</a:t>
            </a:r>
          </a:p>
          <a:p>
            <a:pPr lvl="1"/>
            <a:r>
              <a:rPr lang="en-US" dirty="0" smtClean="0"/>
              <a:t>meetings / trainings / social media postings/ homebound visits </a:t>
            </a:r>
          </a:p>
          <a:p>
            <a:pPr lvl="1"/>
            <a:r>
              <a:rPr lang="en-US" dirty="0" smtClean="0"/>
              <a:t>What was done during the reporting month-</a:t>
            </a:r>
          </a:p>
          <a:p>
            <a:pPr lvl="2"/>
            <a:r>
              <a:rPr lang="en-US" dirty="0" smtClean="0"/>
              <a:t>Messages directed to minorities – social media, public service announcements</a:t>
            </a:r>
          </a:p>
          <a:p>
            <a:pPr lvl="3"/>
            <a:r>
              <a:rPr lang="en-US" dirty="0" smtClean="0"/>
              <a:t>Minority churches, newspapers </a:t>
            </a:r>
            <a:r>
              <a:rPr lang="en-US" dirty="0" err="1" smtClean="0"/>
              <a:t>ect</a:t>
            </a:r>
            <a:r>
              <a:rPr lang="en-US" dirty="0" smtClean="0"/>
              <a:t>…</a:t>
            </a:r>
          </a:p>
          <a:p>
            <a:endParaRPr lang="en-US" sz="2400" dirty="0"/>
          </a:p>
          <a:p>
            <a:r>
              <a:rPr lang="en-US" sz="2400" dirty="0" smtClean="0"/>
              <a:t>Develop and implement community engagement strategies to promote COVID-19 and other adult vaccinations </a:t>
            </a:r>
          </a:p>
          <a:p>
            <a:pPr lvl="1"/>
            <a:r>
              <a:rPr lang="en-US" sz="2000" dirty="0" smtClean="0"/>
              <a:t>Outreach to other providers in your community</a:t>
            </a:r>
          </a:p>
          <a:p>
            <a:pPr lvl="1"/>
            <a:r>
              <a:rPr lang="en-US" sz="2000" dirty="0" smtClean="0"/>
              <a:t>COVID-19 campaign work </a:t>
            </a:r>
          </a:p>
          <a:p>
            <a:pPr marL="457200" lvl="1" indent="0">
              <a:buNone/>
            </a:pPr>
            <a:endParaRPr lang="en-US" sz="2000" dirty="0" smtClean="0"/>
          </a:p>
          <a:p>
            <a:pPr lvl="1"/>
            <a:endParaRPr lang="en-US" sz="2000" dirty="0"/>
          </a:p>
        </p:txBody>
      </p:sp>
    </p:spTree>
    <p:extLst>
      <p:ext uri="{BB962C8B-B14F-4D97-AF65-F5344CB8AC3E}">
        <p14:creationId xmlns:p14="http://schemas.microsoft.com/office/powerpoint/2010/main" val="27542517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4762" y="2729385"/>
            <a:ext cx="10515600" cy="1325563"/>
          </a:xfrm>
        </p:spPr>
        <p:txBody>
          <a:bodyPr/>
          <a:lstStyle/>
          <a:p>
            <a:r>
              <a:rPr lang="en-US" dirty="0" smtClean="0"/>
              <a:t>Questions?</a:t>
            </a:r>
            <a:endParaRPr lang="en-US" dirty="0"/>
          </a:p>
        </p:txBody>
      </p:sp>
    </p:spTree>
    <p:extLst>
      <p:ext uri="{BB962C8B-B14F-4D97-AF65-F5344CB8AC3E}">
        <p14:creationId xmlns:p14="http://schemas.microsoft.com/office/powerpoint/2010/main" val="35509649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6683" y="148960"/>
            <a:ext cx="10364451" cy="1596177"/>
          </a:xfrm>
        </p:spPr>
        <p:txBody>
          <a:bodyPr/>
          <a:lstStyle/>
          <a:p>
            <a:r>
              <a:rPr lang="en-US" dirty="0" smtClean="0"/>
              <a:t>Janssen (J&amp;J) Vaccine </a:t>
            </a:r>
            <a:endParaRPr lang="en-US" dirty="0"/>
          </a:p>
        </p:txBody>
      </p:sp>
      <p:sp>
        <p:nvSpPr>
          <p:cNvPr id="3" name="Content Placeholder 2"/>
          <p:cNvSpPr>
            <a:spLocks noGrp="1"/>
          </p:cNvSpPr>
          <p:nvPr>
            <p:ph sz="quarter" idx="13"/>
          </p:nvPr>
        </p:nvSpPr>
        <p:spPr>
          <a:xfrm>
            <a:off x="913774" y="1745138"/>
            <a:ext cx="10363826" cy="4655662"/>
          </a:xfrm>
        </p:spPr>
        <p:txBody>
          <a:bodyPr>
            <a:noAutofit/>
          </a:bodyPr>
          <a:lstStyle/>
          <a:p>
            <a:r>
              <a:rPr lang="en-US" sz="2200" dirty="0" smtClean="0"/>
              <a:t>Authorized for 18 years and older </a:t>
            </a:r>
          </a:p>
          <a:p>
            <a:r>
              <a:rPr lang="en-US" sz="2200" dirty="0" smtClean="0"/>
              <a:t>Single primer dose (0.5ml)</a:t>
            </a:r>
          </a:p>
          <a:p>
            <a:r>
              <a:rPr lang="en-US" sz="2200" dirty="0" smtClean="0"/>
              <a:t>Single booster dose (0.5ml) administered 8 weeks from 1</a:t>
            </a:r>
            <a:r>
              <a:rPr lang="en-US" sz="2200" baseline="30000" dirty="0" smtClean="0"/>
              <a:t>st</a:t>
            </a:r>
            <a:r>
              <a:rPr lang="en-US" sz="2200" dirty="0" smtClean="0"/>
              <a:t> dose</a:t>
            </a:r>
          </a:p>
          <a:p>
            <a:r>
              <a:rPr lang="en-US" sz="2200" dirty="0" smtClean="0"/>
              <a:t>A person is fully vaccinated after receiving the 1</a:t>
            </a:r>
            <a:r>
              <a:rPr lang="en-US" sz="2200" baseline="30000" dirty="0" smtClean="0"/>
              <a:t>st</a:t>
            </a:r>
            <a:r>
              <a:rPr lang="en-US" sz="2200" dirty="0" smtClean="0"/>
              <a:t> dose</a:t>
            </a:r>
          </a:p>
          <a:p>
            <a:r>
              <a:rPr lang="en-US" sz="2200" dirty="0" smtClean="0"/>
              <a:t>Individuals that are seeking an additional booster dose will need to receive an </a:t>
            </a:r>
            <a:r>
              <a:rPr lang="en-US" sz="2200" dirty="0" err="1" smtClean="0"/>
              <a:t>mrna</a:t>
            </a:r>
            <a:r>
              <a:rPr lang="en-US" sz="2200" dirty="0" smtClean="0"/>
              <a:t> vaccine</a:t>
            </a:r>
          </a:p>
          <a:p>
            <a:r>
              <a:rPr lang="en-US" sz="2200" dirty="0" smtClean="0"/>
              <a:t>J&amp;J should be used for those 18 years and older when: </a:t>
            </a:r>
          </a:p>
          <a:p>
            <a:pPr lvl="1"/>
            <a:r>
              <a:rPr lang="en-US" sz="2200" dirty="0" smtClean="0"/>
              <a:t>Other FDA authorized or approved COVID-19 vaccines are not available </a:t>
            </a:r>
          </a:p>
          <a:p>
            <a:pPr lvl="1"/>
            <a:r>
              <a:rPr lang="en-US" sz="2200" dirty="0" smtClean="0"/>
              <a:t>Other </a:t>
            </a:r>
            <a:r>
              <a:rPr lang="en-US" sz="2200" dirty="0"/>
              <a:t>FDA authorized or approved COVID-19 vaccines are </a:t>
            </a:r>
            <a:r>
              <a:rPr lang="en-US" sz="2200" dirty="0" smtClean="0"/>
              <a:t>contradicted </a:t>
            </a:r>
          </a:p>
          <a:p>
            <a:pPr lvl="1"/>
            <a:r>
              <a:rPr lang="en-US" sz="2200" dirty="0" smtClean="0"/>
              <a:t>The person wants the J&amp;J vaccine and would not receive another type of COVID-19 vaccine</a:t>
            </a:r>
            <a:endParaRPr lang="en-US" sz="2200" dirty="0"/>
          </a:p>
        </p:txBody>
      </p:sp>
    </p:spTree>
    <p:extLst>
      <p:ext uri="{BB962C8B-B14F-4D97-AF65-F5344CB8AC3E}">
        <p14:creationId xmlns:p14="http://schemas.microsoft.com/office/powerpoint/2010/main" val="11781716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0"/>
            <a:ext cx="10364451" cy="1596177"/>
          </a:xfrm>
        </p:spPr>
        <p:txBody>
          <a:bodyPr/>
          <a:lstStyle/>
          <a:p>
            <a:r>
              <a:rPr lang="en-US" dirty="0" smtClean="0"/>
              <a:t>Janssen (J&amp;J) Vaccine </a:t>
            </a:r>
            <a:endParaRPr lang="en-US" dirty="0"/>
          </a:p>
        </p:txBody>
      </p:sp>
      <p:sp>
        <p:nvSpPr>
          <p:cNvPr id="3" name="Content Placeholder 2"/>
          <p:cNvSpPr>
            <a:spLocks noGrp="1"/>
          </p:cNvSpPr>
          <p:nvPr>
            <p:ph sz="quarter" idx="13"/>
          </p:nvPr>
        </p:nvSpPr>
        <p:spPr>
          <a:xfrm>
            <a:off x="913774" y="1359244"/>
            <a:ext cx="10363826" cy="4431956"/>
          </a:xfrm>
        </p:spPr>
        <p:txBody>
          <a:bodyPr/>
          <a:lstStyle/>
          <a:p>
            <a:r>
              <a:rPr lang="en-US" sz="2400" dirty="0" smtClean="0"/>
              <a:t>You must inform the vaccine recipient of the following:</a:t>
            </a:r>
          </a:p>
          <a:p>
            <a:pPr lvl="1"/>
            <a:r>
              <a:rPr lang="en-US" dirty="0" smtClean="0"/>
              <a:t>J&amp;J vaccine can cause thrombosis with thrombocytopenia syndrome (TTS) which maybe life-threatening </a:t>
            </a:r>
          </a:p>
          <a:p>
            <a:pPr lvl="1"/>
            <a:r>
              <a:rPr lang="en-US" dirty="0" smtClean="0"/>
              <a:t>TTS Symptoms usually occur 1-2 weeks following vaccination </a:t>
            </a:r>
          </a:p>
          <a:p>
            <a:pPr lvl="1"/>
            <a:r>
              <a:rPr lang="en-US" dirty="0" smtClean="0"/>
              <a:t>The signs and symptoms for TTS are</a:t>
            </a:r>
          </a:p>
          <a:p>
            <a:pPr marL="914400" lvl="2" indent="0">
              <a:buNone/>
            </a:pPr>
            <a:r>
              <a:rPr lang="en-US" sz="2400" dirty="0" smtClean="0"/>
              <a:t>∙ Shortness of breath ∙ chest pain ∙ leg swelling ∙ persistent abdominal pain ∙ neurological symptoms including (Blurred vision, severe or persistent headache) ∙ petechiae beyond the site of vaccination </a:t>
            </a:r>
          </a:p>
          <a:p>
            <a:pPr marL="914400" lvl="2" indent="0">
              <a:buNone/>
            </a:pPr>
            <a:r>
              <a:rPr lang="en-US" sz="2400" b="1" dirty="0" smtClean="0"/>
              <a:t>Person should seek medical treatment immediately </a:t>
            </a:r>
          </a:p>
          <a:p>
            <a:pPr marL="457200" lvl="1" indent="0">
              <a:buNone/>
            </a:pPr>
            <a:endParaRPr lang="en-US" dirty="0" smtClean="0"/>
          </a:p>
          <a:p>
            <a:r>
              <a:rPr lang="en-US" sz="2400" dirty="0" smtClean="0"/>
              <a:t>J&amp;J </a:t>
            </a:r>
            <a:r>
              <a:rPr lang="en-US" sz="2400" dirty="0"/>
              <a:t>can still be ordered and utilized until expired </a:t>
            </a:r>
          </a:p>
          <a:p>
            <a:pPr marL="457200" lvl="1" indent="0">
              <a:buNone/>
            </a:pPr>
            <a:endParaRPr lang="en-US" b="1" dirty="0" smtClean="0"/>
          </a:p>
          <a:p>
            <a:pPr marL="457200" lvl="1" indent="0">
              <a:buNone/>
            </a:pPr>
            <a:endParaRPr lang="en-US" b="1" dirty="0"/>
          </a:p>
        </p:txBody>
      </p:sp>
    </p:spTree>
    <p:extLst>
      <p:ext uri="{BB962C8B-B14F-4D97-AF65-F5344CB8AC3E}">
        <p14:creationId xmlns:p14="http://schemas.microsoft.com/office/powerpoint/2010/main" val="26866342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396" y="148961"/>
            <a:ext cx="10364451" cy="1596177"/>
          </a:xfrm>
        </p:spPr>
        <p:txBody>
          <a:bodyPr/>
          <a:lstStyle/>
          <a:p>
            <a:r>
              <a:rPr lang="en-US" dirty="0" smtClean="0"/>
              <a:t>Booster Dose for Children 5-11 years of age</a:t>
            </a:r>
            <a:endParaRPr lang="en-US" dirty="0"/>
          </a:p>
        </p:txBody>
      </p:sp>
      <p:sp>
        <p:nvSpPr>
          <p:cNvPr id="3" name="Content Placeholder 2"/>
          <p:cNvSpPr>
            <a:spLocks noGrp="1"/>
          </p:cNvSpPr>
          <p:nvPr>
            <p:ph sz="quarter" idx="13"/>
          </p:nvPr>
        </p:nvSpPr>
        <p:spPr>
          <a:xfrm>
            <a:off x="1260388" y="2084173"/>
            <a:ext cx="8847438" cy="4563762"/>
          </a:xfrm>
        </p:spPr>
        <p:txBody>
          <a:bodyPr>
            <a:noAutofit/>
          </a:bodyPr>
          <a:lstStyle/>
          <a:p>
            <a:r>
              <a:rPr lang="en-US" sz="2400" dirty="0" smtClean="0"/>
              <a:t>Children 5-11 years of age should receive </a:t>
            </a:r>
          </a:p>
          <a:p>
            <a:pPr lvl="1"/>
            <a:r>
              <a:rPr lang="en-US" sz="2400" dirty="0" smtClean="0"/>
              <a:t>A Booster dose is now recommended at least 5 months after the last dose in the primary series  </a:t>
            </a:r>
          </a:p>
          <a:p>
            <a:r>
              <a:rPr lang="en-US" sz="2400" dirty="0" smtClean="0"/>
              <a:t>Updated orders have been </a:t>
            </a:r>
            <a:r>
              <a:rPr lang="en-US" sz="2400" dirty="0"/>
              <a:t>posted </a:t>
            </a:r>
            <a:r>
              <a:rPr lang="en-US" sz="2400" dirty="0">
                <a:hlinkClick r:id="rId2"/>
              </a:rPr>
              <a:t>https://</a:t>
            </a:r>
            <a:r>
              <a:rPr lang="en-US" sz="2400" dirty="0" smtClean="0">
                <a:hlinkClick r:id="rId2"/>
              </a:rPr>
              <a:t>health.mo.gov/living/healthcondiseases/communicable/novel-coronavirus/statewide-orders.php</a:t>
            </a:r>
            <a:r>
              <a:rPr lang="en-US" sz="2400" dirty="0" smtClean="0"/>
              <a:t> </a:t>
            </a:r>
            <a:endParaRPr lang="en-US" sz="2400" dirty="0" smtClean="0"/>
          </a:p>
          <a:p>
            <a:r>
              <a:rPr lang="en-US" sz="2400" dirty="0" smtClean="0"/>
              <a:t>Expiration date for all standing orders have been extended </a:t>
            </a:r>
          </a:p>
          <a:p>
            <a:r>
              <a:rPr lang="en-US" sz="2400" dirty="0" smtClean="0"/>
              <a:t>Make sure you print off all of the new standing orders </a:t>
            </a:r>
          </a:p>
        </p:txBody>
      </p:sp>
    </p:spTree>
    <p:extLst>
      <p:ext uri="{BB962C8B-B14F-4D97-AF65-F5344CB8AC3E}">
        <p14:creationId xmlns:p14="http://schemas.microsoft.com/office/powerpoint/2010/main" val="16836939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2629" y="83058"/>
            <a:ext cx="10364451" cy="1596177"/>
          </a:xfrm>
        </p:spPr>
        <p:txBody>
          <a:bodyPr/>
          <a:lstStyle/>
          <a:p>
            <a:r>
              <a:rPr lang="en-US" dirty="0" smtClean="0"/>
              <a:t>Clinical changes to the pediatric standing order for 5-11 year olds </a:t>
            </a:r>
            <a:endParaRPr lang="en-US" dirty="0"/>
          </a:p>
        </p:txBody>
      </p:sp>
      <p:sp>
        <p:nvSpPr>
          <p:cNvPr id="3" name="Content Placeholder 2"/>
          <p:cNvSpPr>
            <a:spLocks noGrp="1"/>
          </p:cNvSpPr>
          <p:nvPr>
            <p:ph sz="quarter" idx="13"/>
          </p:nvPr>
        </p:nvSpPr>
        <p:spPr>
          <a:xfrm>
            <a:off x="938487" y="1979914"/>
            <a:ext cx="10363826" cy="4363221"/>
          </a:xfrm>
        </p:spPr>
        <p:txBody>
          <a:bodyPr>
            <a:noAutofit/>
          </a:bodyPr>
          <a:lstStyle/>
          <a:p>
            <a:r>
              <a:rPr lang="en-US" sz="2400" dirty="0"/>
              <a:t>Changes include</a:t>
            </a:r>
          </a:p>
          <a:p>
            <a:pPr lvl="1"/>
            <a:r>
              <a:rPr lang="en-US" dirty="0" smtClean="0"/>
              <a:t>Children </a:t>
            </a:r>
            <a:r>
              <a:rPr lang="en-US" dirty="0"/>
              <a:t>who have had covid-19 need to wait until they recover from the acute illness and have ended isolation</a:t>
            </a:r>
          </a:p>
          <a:p>
            <a:pPr lvl="1"/>
            <a:r>
              <a:rPr lang="en-US" dirty="0"/>
              <a:t>Children who recently have had COVID-19 may delay vaccination for 3 months from when symptoms began or from when a positive test was received </a:t>
            </a:r>
          </a:p>
          <a:p>
            <a:pPr lvl="2"/>
            <a:r>
              <a:rPr lang="en-US" sz="2400" dirty="0"/>
              <a:t>If personal risk of severe disease is high the vaccine could be given sooner</a:t>
            </a:r>
          </a:p>
          <a:p>
            <a:pPr lvl="3"/>
            <a:r>
              <a:rPr lang="en-US" sz="2400" dirty="0"/>
              <a:t>Covid-19 community level</a:t>
            </a:r>
          </a:p>
          <a:p>
            <a:pPr lvl="3"/>
            <a:r>
              <a:rPr lang="en-US" sz="2400" dirty="0"/>
              <a:t>Dominant Covid-19 variant </a:t>
            </a:r>
          </a:p>
          <a:p>
            <a:pPr lvl="1"/>
            <a:r>
              <a:rPr lang="en-US" dirty="0" smtClean="0"/>
              <a:t>Link to Isolation guidelines now provided in standing order </a:t>
            </a:r>
            <a:endParaRPr lang="en-US" dirty="0"/>
          </a:p>
        </p:txBody>
      </p:sp>
    </p:spTree>
    <p:extLst>
      <p:ext uri="{BB962C8B-B14F-4D97-AF65-F5344CB8AC3E}">
        <p14:creationId xmlns:p14="http://schemas.microsoft.com/office/powerpoint/2010/main" val="7784704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124246"/>
            <a:ext cx="10364451" cy="1596177"/>
          </a:xfrm>
        </p:spPr>
        <p:txBody>
          <a:bodyPr/>
          <a:lstStyle/>
          <a:p>
            <a:r>
              <a:rPr lang="en-US" dirty="0" smtClean="0"/>
              <a:t>Vaccine for under 5 years of age</a:t>
            </a:r>
            <a:endParaRPr lang="en-US" dirty="0"/>
          </a:p>
        </p:txBody>
      </p:sp>
      <p:sp>
        <p:nvSpPr>
          <p:cNvPr id="3" name="Content Placeholder 2"/>
          <p:cNvSpPr>
            <a:spLocks noGrp="1"/>
          </p:cNvSpPr>
          <p:nvPr>
            <p:ph sz="quarter" idx="13"/>
          </p:nvPr>
        </p:nvSpPr>
        <p:spPr>
          <a:xfrm>
            <a:off x="913774" y="1902942"/>
            <a:ext cx="10363826" cy="3888258"/>
          </a:xfrm>
        </p:spPr>
        <p:txBody>
          <a:bodyPr>
            <a:normAutofit/>
          </a:bodyPr>
          <a:lstStyle/>
          <a:p>
            <a:r>
              <a:rPr lang="en-US" dirty="0" smtClean="0"/>
              <a:t>Time line as we know it</a:t>
            </a:r>
          </a:p>
          <a:p>
            <a:pPr lvl="1"/>
            <a:r>
              <a:rPr lang="en-US" dirty="0" smtClean="0"/>
              <a:t>FDA’s VRBAC meeting will take place June 14 and 15</a:t>
            </a:r>
          </a:p>
          <a:p>
            <a:pPr lvl="1"/>
            <a:r>
              <a:rPr lang="en-US" dirty="0" smtClean="0"/>
              <a:t>Moderna has turned in their data for </a:t>
            </a:r>
          </a:p>
          <a:p>
            <a:pPr lvl="2"/>
            <a:r>
              <a:rPr lang="en-US" dirty="0" smtClean="0"/>
              <a:t>Adolescents 12-17</a:t>
            </a:r>
          </a:p>
          <a:p>
            <a:pPr lvl="2"/>
            <a:r>
              <a:rPr lang="en-US" dirty="0" smtClean="0"/>
              <a:t>Children 6-11</a:t>
            </a:r>
          </a:p>
          <a:p>
            <a:pPr lvl="2"/>
            <a:r>
              <a:rPr lang="en-US" dirty="0" smtClean="0"/>
              <a:t>Pediatric 6 months to 6 years </a:t>
            </a:r>
          </a:p>
          <a:p>
            <a:pPr lvl="1"/>
            <a:r>
              <a:rPr lang="en-US" dirty="0" err="1" smtClean="0"/>
              <a:t>PfizerBioNTech</a:t>
            </a:r>
            <a:r>
              <a:rPr lang="en-US" dirty="0" smtClean="0"/>
              <a:t> will turn their data this week</a:t>
            </a:r>
          </a:p>
          <a:p>
            <a:pPr lvl="2"/>
            <a:r>
              <a:rPr lang="en-US" dirty="0" smtClean="0"/>
              <a:t>6 months to 4 years </a:t>
            </a:r>
          </a:p>
          <a:p>
            <a:r>
              <a:rPr lang="en-US" dirty="0" smtClean="0"/>
              <a:t>ACIP will meet after the VRBAC committee and FDA authorize use</a:t>
            </a:r>
          </a:p>
        </p:txBody>
      </p:sp>
    </p:spTree>
    <p:extLst>
      <p:ext uri="{BB962C8B-B14F-4D97-AF65-F5344CB8AC3E}">
        <p14:creationId xmlns:p14="http://schemas.microsoft.com/office/powerpoint/2010/main" val="35532398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6153" y="31482"/>
            <a:ext cx="10364451" cy="1596177"/>
          </a:xfrm>
        </p:spPr>
        <p:txBody>
          <a:bodyPr/>
          <a:lstStyle/>
          <a:p>
            <a:r>
              <a:rPr lang="en-US" dirty="0" smtClean="0"/>
              <a:t>Moderna </a:t>
            </a:r>
            <a:endParaRPr lang="en-US" dirty="0"/>
          </a:p>
        </p:txBody>
      </p:sp>
      <p:sp>
        <p:nvSpPr>
          <p:cNvPr id="3" name="Content Placeholder 2"/>
          <p:cNvSpPr>
            <a:spLocks noGrp="1"/>
          </p:cNvSpPr>
          <p:nvPr>
            <p:ph sz="quarter" idx="13"/>
          </p:nvPr>
        </p:nvSpPr>
        <p:spPr>
          <a:xfrm>
            <a:off x="913774" y="1458098"/>
            <a:ext cx="10363826" cy="4333102"/>
          </a:xfrm>
        </p:spPr>
        <p:txBody>
          <a:bodyPr/>
          <a:lstStyle/>
          <a:p>
            <a:r>
              <a:rPr lang="en-US" sz="2400" dirty="0" smtClean="0"/>
              <a:t>Moderna vaccine </a:t>
            </a:r>
          </a:p>
          <a:p>
            <a:pPr lvl="1"/>
            <a:r>
              <a:rPr lang="en-US" dirty="0" smtClean="0"/>
              <a:t>Stored between  -50°C and -15°C until expiration Date  or refrigerated at 2°C to 8° C for 30 days</a:t>
            </a:r>
          </a:p>
          <a:p>
            <a:pPr lvl="1"/>
            <a:r>
              <a:rPr lang="en-US" dirty="0" smtClean="0"/>
              <a:t>Order in quantities of 100 dose </a:t>
            </a:r>
          </a:p>
          <a:p>
            <a:pPr lvl="1"/>
            <a:r>
              <a:rPr lang="en-US" dirty="0" smtClean="0"/>
              <a:t>Multi dose vials </a:t>
            </a:r>
          </a:p>
          <a:p>
            <a:pPr lvl="1"/>
            <a:r>
              <a:rPr lang="en-US" dirty="0" smtClean="0"/>
              <a:t>Dosage  (subject to change pending FDA, ACIP and CDC guidance)</a:t>
            </a:r>
          </a:p>
          <a:p>
            <a:pPr lvl="2"/>
            <a:r>
              <a:rPr lang="en-US" sz="2400" dirty="0" smtClean="0"/>
              <a:t>Ages 12-17  (2 doses of 100mcg/ 0.5ml)- WHO authorized at this time</a:t>
            </a:r>
          </a:p>
          <a:p>
            <a:pPr lvl="2"/>
            <a:r>
              <a:rPr lang="en-US" sz="2400" dirty="0" smtClean="0"/>
              <a:t>Ages 6-11    (2 doses of 50mcg/  0.25ml) -  (dosage submitted)</a:t>
            </a:r>
          </a:p>
          <a:p>
            <a:pPr lvl="2"/>
            <a:r>
              <a:rPr lang="en-US" sz="2400" dirty="0" smtClean="0"/>
              <a:t>Ages 6 months thru 5 years will be a dose at 1/4</a:t>
            </a:r>
            <a:r>
              <a:rPr lang="en-US" sz="2400" baseline="30000" dirty="0" smtClean="0"/>
              <a:t>th</a:t>
            </a:r>
            <a:r>
              <a:rPr lang="en-US" sz="2400" dirty="0" smtClean="0"/>
              <a:t> the adult dose  (25mcg/0.25ml</a:t>
            </a:r>
            <a:r>
              <a:rPr lang="en-US" dirty="0" smtClean="0"/>
              <a:t>) </a:t>
            </a:r>
          </a:p>
          <a:p>
            <a:pPr lvl="1"/>
            <a:endParaRPr lang="en-US" dirty="0"/>
          </a:p>
        </p:txBody>
      </p:sp>
      <p:sp>
        <p:nvSpPr>
          <p:cNvPr id="4" name="Rectangle 3"/>
          <p:cNvSpPr/>
          <p:nvPr/>
        </p:nvSpPr>
        <p:spPr>
          <a:xfrm>
            <a:off x="6096000" y="6411921"/>
            <a:ext cx="6096000" cy="430887"/>
          </a:xfrm>
          <a:prstGeom prst="rect">
            <a:avLst/>
          </a:prstGeom>
        </p:spPr>
        <p:txBody>
          <a:bodyPr>
            <a:spAutoFit/>
          </a:bodyPr>
          <a:lstStyle/>
          <a:p>
            <a:r>
              <a:rPr lang="en-US" sz="1100" dirty="0"/>
              <a:t>https://www.who.int/news-room/feature-stories/detail/the-moderna-covid-19-mrna-1273-vaccine-what-you-need-to-know</a:t>
            </a:r>
          </a:p>
        </p:txBody>
      </p:sp>
      <p:sp>
        <p:nvSpPr>
          <p:cNvPr id="5" name="Rectangle 4"/>
          <p:cNvSpPr/>
          <p:nvPr/>
        </p:nvSpPr>
        <p:spPr>
          <a:xfrm>
            <a:off x="9144000" y="6209956"/>
            <a:ext cx="2850460" cy="261610"/>
          </a:xfrm>
          <a:prstGeom prst="rect">
            <a:avLst/>
          </a:prstGeom>
        </p:spPr>
        <p:txBody>
          <a:bodyPr wrap="none">
            <a:spAutoFit/>
          </a:bodyPr>
          <a:lstStyle/>
          <a:p>
            <a:r>
              <a:rPr lang="en-US" sz="1100" dirty="0"/>
              <a:t>https://www.fda.gov/media/144637/download</a:t>
            </a:r>
          </a:p>
        </p:txBody>
      </p:sp>
      <p:sp>
        <p:nvSpPr>
          <p:cNvPr id="6" name="Rectangle 5"/>
          <p:cNvSpPr/>
          <p:nvPr/>
        </p:nvSpPr>
        <p:spPr>
          <a:xfrm>
            <a:off x="82379" y="6427309"/>
            <a:ext cx="6096000" cy="400110"/>
          </a:xfrm>
          <a:prstGeom prst="rect">
            <a:avLst/>
          </a:prstGeom>
        </p:spPr>
        <p:txBody>
          <a:bodyPr>
            <a:spAutoFit/>
          </a:bodyPr>
          <a:lstStyle/>
          <a:p>
            <a:r>
              <a:rPr lang="en-US" sz="1000" dirty="0"/>
              <a:t>file:///C:/Users/hudanl/Downloads/WHO-2019-nCoV-vaccines-SAGE-recommendation-mRNA-1273-2022.1-eng%20(4).pdf</a:t>
            </a:r>
          </a:p>
        </p:txBody>
      </p:sp>
    </p:spTree>
    <p:extLst>
      <p:ext uri="{BB962C8B-B14F-4D97-AF65-F5344CB8AC3E}">
        <p14:creationId xmlns:p14="http://schemas.microsoft.com/office/powerpoint/2010/main" val="27382108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99534"/>
            <a:ext cx="10364451" cy="1596177"/>
          </a:xfrm>
        </p:spPr>
        <p:txBody>
          <a:bodyPr/>
          <a:lstStyle/>
          <a:p>
            <a:r>
              <a:rPr lang="en-US" dirty="0" err="1" smtClean="0"/>
              <a:t>PfizerBioNTech</a:t>
            </a:r>
            <a:r>
              <a:rPr lang="en-US" dirty="0" smtClean="0"/>
              <a:t> </a:t>
            </a:r>
            <a:endParaRPr lang="en-US" dirty="0"/>
          </a:p>
        </p:txBody>
      </p:sp>
      <p:sp>
        <p:nvSpPr>
          <p:cNvPr id="3" name="Content Placeholder 2"/>
          <p:cNvSpPr>
            <a:spLocks noGrp="1"/>
          </p:cNvSpPr>
          <p:nvPr>
            <p:ph sz="quarter" idx="13"/>
          </p:nvPr>
        </p:nvSpPr>
        <p:spPr>
          <a:xfrm>
            <a:off x="913774" y="1804086"/>
            <a:ext cx="10363826" cy="3987113"/>
          </a:xfrm>
        </p:spPr>
        <p:txBody>
          <a:bodyPr>
            <a:normAutofit lnSpcReduction="10000"/>
          </a:bodyPr>
          <a:lstStyle/>
          <a:p>
            <a:r>
              <a:rPr lang="en-US" dirty="0" smtClean="0"/>
              <a:t>Data turned in some time this week for 6 months thru 4 years of age </a:t>
            </a:r>
          </a:p>
          <a:p>
            <a:r>
              <a:rPr lang="en-US" dirty="0" smtClean="0"/>
              <a:t>Stored Ultra Cold at -90°C to -60°C  until expiration or in the refrigerator at 2°C to 8°C for 10 weeks </a:t>
            </a:r>
          </a:p>
          <a:p>
            <a:r>
              <a:rPr lang="en-US" dirty="0" smtClean="0"/>
              <a:t>Ordered in quantities of 100 doses </a:t>
            </a:r>
          </a:p>
          <a:p>
            <a:r>
              <a:rPr lang="en-US" dirty="0" smtClean="0"/>
              <a:t>Dilute with 2.2ml </a:t>
            </a:r>
          </a:p>
          <a:p>
            <a:r>
              <a:rPr lang="en-US" dirty="0" smtClean="0"/>
              <a:t>Dosage </a:t>
            </a:r>
          </a:p>
          <a:p>
            <a:pPr lvl="1"/>
            <a:r>
              <a:rPr lang="en-US" dirty="0"/>
              <a:t>Dose  3mcg or 0.2ml</a:t>
            </a:r>
          </a:p>
          <a:p>
            <a:r>
              <a:rPr lang="en-US" dirty="0" smtClean="0"/>
              <a:t>10 doses per vial </a:t>
            </a:r>
          </a:p>
          <a:p>
            <a:r>
              <a:rPr lang="en-US" dirty="0" smtClean="0"/>
              <a:t>Discard vial 12 hours after first puncture </a:t>
            </a:r>
          </a:p>
          <a:p>
            <a:endParaRPr lang="en-US" dirty="0"/>
          </a:p>
        </p:txBody>
      </p:sp>
    </p:spTree>
    <p:extLst>
      <p:ext uri="{BB962C8B-B14F-4D97-AF65-F5344CB8AC3E}">
        <p14:creationId xmlns:p14="http://schemas.microsoft.com/office/powerpoint/2010/main" val="100095492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Depth</Template>
  <TotalTime>1651</TotalTime>
  <Words>1450</Words>
  <Application>Microsoft Office PowerPoint</Application>
  <PresentationFormat>Widescreen</PresentationFormat>
  <Paragraphs>178</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Corbel</vt:lpstr>
      <vt:lpstr>Depth</vt:lpstr>
      <vt:lpstr>Office Hours  COVID-19 &amp; Adult Immunization Contract</vt:lpstr>
      <vt:lpstr>Agenda </vt:lpstr>
      <vt:lpstr>Janssen (J&amp;J) Vaccine </vt:lpstr>
      <vt:lpstr>Janssen (J&amp;J) Vaccine </vt:lpstr>
      <vt:lpstr>Booster Dose for Children 5-11 years of age</vt:lpstr>
      <vt:lpstr>Clinical changes to the pediatric standing order for 5-11 year olds </vt:lpstr>
      <vt:lpstr>Vaccine for under 5 years of age</vt:lpstr>
      <vt:lpstr>Moderna </vt:lpstr>
      <vt:lpstr>PfizerBioNTech </vt:lpstr>
      <vt:lpstr>Other clinical items </vt:lpstr>
      <vt:lpstr>Other clinical items </vt:lpstr>
      <vt:lpstr>Pfizer specific items </vt:lpstr>
      <vt:lpstr>Importance of stocking COVID-19 vaccine for all ages </vt:lpstr>
      <vt:lpstr>Structural Barriers to Vaccination</vt:lpstr>
      <vt:lpstr>Solutions to structural barrier: Time </vt:lpstr>
      <vt:lpstr>Solutions to structural barrier: Transportation</vt:lpstr>
      <vt:lpstr>Solutions to structural barrier: Cost </vt:lpstr>
      <vt:lpstr>Convenience</vt:lpstr>
      <vt:lpstr>Where children get vaccinated </vt:lpstr>
      <vt:lpstr>Increasing Pediatric and Adolescent Vaccine Planning </vt:lpstr>
      <vt:lpstr>Objective 4 and 5</vt:lpstr>
      <vt:lpstr>Questions?</vt:lpstr>
    </vt:vector>
  </TitlesOfParts>
  <Company>State of Missouri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Hours  COVID-19 &amp; adult Immunization Contract</dc:title>
  <dc:creator>Hudanick, Lana</dc:creator>
  <cp:lastModifiedBy>Hudanick, Lana</cp:lastModifiedBy>
  <cp:revision>72</cp:revision>
  <dcterms:created xsi:type="dcterms:W3CDTF">2022-04-19T18:43:54Z</dcterms:created>
  <dcterms:modified xsi:type="dcterms:W3CDTF">2022-05-26T19:58:15Z</dcterms:modified>
</cp:coreProperties>
</file>