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1" r:id="rId10"/>
    <p:sldId id="268" r:id="rId11"/>
    <p:sldId id="269" r:id="rId12"/>
    <p:sldId id="260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OFFICE Hours </a:t>
            </a:r>
            <a:br>
              <a:rPr lang="en-US" dirty="0" smtClean="0"/>
            </a:br>
            <a:r>
              <a:rPr lang="en-US" dirty="0" smtClean="0"/>
              <a:t>COVID-19 &amp; adult Immunization Contract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4-21-2022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16009"/>
            <a:ext cx="10364451" cy="1596177"/>
          </a:xfrm>
        </p:spPr>
        <p:txBody>
          <a:bodyPr/>
          <a:lstStyle/>
          <a:p>
            <a:r>
              <a:rPr lang="en-US" dirty="0" smtClean="0"/>
              <a:t>Pediatric update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12186"/>
            <a:ext cx="10363826" cy="4079013"/>
          </a:xfrm>
        </p:spPr>
        <p:txBody>
          <a:bodyPr/>
          <a:lstStyle/>
          <a:p>
            <a:r>
              <a:rPr lang="en-US" dirty="0" err="1" smtClean="0"/>
              <a:t>Moderna</a:t>
            </a:r>
            <a:r>
              <a:rPr lang="en-US" dirty="0" smtClean="0"/>
              <a:t> and Pfizer submitting data for </a:t>
            </a:r>
          </a:p>
          <a:p>
            <a:pPr lvl="1"/>
            <a:r>
              <a:rPr lang="en-US" dirty="0" smtClean="0"/>
              <a:t>6 months to 4 years of age </a:t>
            </a:r>
          </a:p>
          <a:p>
            <a:pPr lvl="1"/>
            <a:r>
              <a:rPr lang="en-US" dirty="0" smtClean="0"/>
              <a:t>Mid- may decision</a:t>
            </a:r>
          </a:p>
          <a:p>
            <a:pPr lvl="1"/>
            <a:r>
              <a:rPr lang="en-US" dirty="0" smtClean="0"/>
              <a:t>Deployment </a:t>
            </a:r>
            <a:r>
              <a:rPr lang="en-US" dirty="0" smtClean="0"/>
              <a:t>June</a:t>
            </a:r>
            <a:endParaRPr lang="en-US" dirty="0"/>
          </a:p>
          <a:p>
            <a:r>
              <a:rPr lang="en-US" dirty="0" smtClean="0"/>
              <a:t>What can be done now- (can use contract funds for this activity)</a:t>
            </a:r>
          </a:p>
          <a:p>
            <a:pPr lvl="1"/>
            <a:r>
              <a:rPr lang="en-US" dirty="0" smtClean="0"/>
              <a:t>Reach out to Pediatricians in your area</a:t>
            </a:r>
          </a:p>
          <a:p>
            <a:pPr lvl="1"/>
            <a:r>
              <a:rPr lang="en-US" dirty="0" smtClean="0"/>
              <a:t>Assess if they are enrolled providers </a:t>
            </a:r>
          </a:p>
          <a:p>
            <a:pPr lvl="1"/>
            <a:r>
              <a:rPr lang="en-US" dirty="0" smtClean="0"/>
              <a:t>See about collaborations </a:t>
            </a:r>
          </a:p>
          <a:p>
            <a:pPr lvl="2"/>
            <a:r>
              <a:rPr lang="en-US" dirty="0" smtClean="0"/>
              <a:t>LPHA order and distribute in county</a:t>
            </a:r>
          </a:p>
          <a:p>
            <a:pPr lvl="2"/>
            <a:r>
              <a:rPr lang="en-US" dirty="0" smtClean="0"/>
              <a:t>All providers must be enrolled in COVID 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06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New template</a:t>
            </a:r>
          </a:p>
          <a:p>
            <a:r>
              <a:rPr lang="en-US" dirty="0" smtClean="0"/>
              <a:t>Due the 5</a:t>
            </a:r>
            <a:r>
              <a:rPr lang="en-US" baseline="30000" dirty="0" smtClean="0"/>
              <a:t>th</a:t>
            </a:r>
            <a:r>
              <a:rPr lang="en-US" dirty="0" smtClean="0"/>
              <a:t>-15</a:t>
            </a:r>
            <a:r>
              <a:rPr lang="en-US" baseline="30000" dirty="0" smtClean="0"/>
              <a:t>th</a:t>
            </a:r>
            <a:r>
              <a:rPr lang="en-US" dirty="0" smtClean="0"/>
              <a:t>  of each month</a:t>
            </a:r>
          </a:p>
          <a:p>
            <a:r>
              <a:rPr lang="en-US" dirty="0" smtClean="0"/>
              <a:t>Monthly report due at the same time </a:t>
            </a:r>
          </a:p>
          <a:p>
            <a:r>
              <a:rPr lang="en-US" dirty="0" smtClean="0"/>
              <a:t>No money spent- still send 0 balance invoice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994" y="524565"/>
            <a:ext cx="5772152" cy="585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0346" y="1787611"/>
            <a:ext cx="4390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Invoice is customized to each LPHA</a:t>
            </a:r>
          </a:p>
          <a:p>
            <a:endParaRPr lang="en-US" sz="2400" dirty="0"/>
          </a:p>
          <a:p>
            <a:r>
              <a:rPr lang="en-US" sz="2400" dirty="0" smtClean="0"/>
              <a:t>If you have not gotten this new type of invoice please let me know</a:t>
            </a:r>
          </a:p>
          <a:p>
            <a:endParaRPr lang="en-US" sz="2400" dirty="0"/>
          </a:p>
          <a:p>
            <a:r>
              <a:rPr lang="en-US" sz="2400" dirty="0" smtClean="0"/>
              <a:t>Make sure when completing you are using the correct month 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24865" y="4834599"/>
            <a:ext cx="2570205" cy="1442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 smtClean="0"/>
              <a:t>Spending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2196"/>
            <a:ext cx="10363826" cy="43990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25-30% of contract funds should have been spent</a:t>
            </a:r>
          </a:p>
          <a:p>
            <a:r>
              <a:rPr lang="en-US" dirty="0" smtClean="0"/>
              <a:t>If you have spent less than 2% </a:t>
            </a:r>
          </a:p>
          <a:p>
            <a:pPr lvl="1"/>
            <a:r>
              <a:rPr lang="en-US" dirty="0" smtClean="0"/>
              <a:t>Have a plan</a:t>
            </a:r>
          </a:p>
          <a:p>
            <a:pPr lvl="1"/>
            <a:r>
              <a:rPr lang="en-US" dirty="0" smtClean="0"/>
              <a:t>Send plan to your regional nurse </a:t>
            </a:r>
          </a:p>
          <a:p>
            <a:r>
              <a:rPr lang="en-US" dirty="0" smtClean="0"/>
              <a:t>Any personnel time spent on – bill to this contract </a:t>
            </a:r>
          </a:p>
          <a:p>
            <a:pPr lvl="1"/>
            <a:r>
              <a:rPr lang="en-US" dirty="0" smtClean="0"/>
              <a:t>This contract </a:t>
            </a:r>
          </a:p>
          <a:p>
            <a:pPr lvl="1"/>
            <a:r>
              <a:rPr lang="en-US" dirty="0" smtClean="0"/>
              <a:t>COVID-19 vaccine planning activities </a:t>
            </a:r>
          </a:p>
          <a:p>
            <a:pPr lvl="1"/>
            <a:r>
              <a:rPr lang="en-US" dirty="0" smtClean="0"/>
              <a:t>Implementing activities</a:t>
            </a:r>
          </a:p>
          <a:p>
            <a:pPr lvl="1"/>
            <a:r>
              <a:rPr lang="en-US" dirty="0" smtClean="0"/>
              <a:t>overtime for vaccination efforts</a:t>
            </a:r>
          </a:p>
          <a:p>
            <a:pPr lvl="1"/>
            <a:r>
              <a:rPr lang="en-US" dirty="0" smtClean="0"/>
              <a:t>Contract staff </a:t>
            </a:r>
          </a:p>
          <a:p>
            <a:pPr lvl="1"/>
            <a:r>
              <a:rPr lang="en-US" dirty="0" smtClean="0"/>
              <a:t>Homebound visits – travel time and mileage</a:t>
            </a:r>
          </a:p>
        </p:txBody>
      </p:sp>
    </p:spTree>
    <p:extLst>
      <p:ext uri="{BB962C8B-B14F-4D97-AF65-F5344CB8AC3E}">
        <p14:creationId xmlns:p14="http://schemas.microsoft.com/office/powerpoint/2010/main" val="24984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81911"/>
            <a:ext cx="10364451" cy="1596177"/>
          </a:xfrm>
        </p:spPr>
        <p:txBody>
          <a:bodyPr/>
          <a:lstStyle/>
          <a:p>
            <a:r>
              <a:rPr lang="en-US" dirty="0" smtClean="0"/>
              <a:t>Spending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78228"/>
            <a:ext cx="10363826" cy="3912972"/>
          </a:xfrm>
        </p:spPr>
        <p:txBody>
          <a:bodyPr/>
          <a:lstStyle/>
          <a:p>
            <a:r>
              <a:rPr lang="en-US" dirty="0" smtClean="0"/>
              <a:t>Supplies-  prior approval needed for any one supply item over $1000.00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Software/ EMR/EHR</a:t>
            </a:r>
          </a:p>
          <a:p>
            <a:pPr lvl="1"/>
            <a:r>
              <a:rPr lang="en-US" dirty="0" smtClean="0"/>
              <a:t>Cost maybe billed during the time frame of this contract</a:t>
            </a:r>
          </a:p>
          <a:p>
            <a:pPr lvl="2"/>
            <a:r>
              <a:rPr lang="en-US" dirty="0" smtClean="0"/>
              <a:t>Ends 1/31/2024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Clinical Updates </a:t>
            </a:r>
          </a:p>
          <a:p>
            <a:r>
              <a:rPr lang="en-US" dirty="0" smtClean="0"/>
              <a:t>Billing and Spend 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Booster doses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52" t="402"/>
          <a:stretch/>
        </p:blipFill>
        <p:spPr>
          <a:xfrm>
            <a:off x="1499286" y="1827241"/>
            <a:ext cx="8600303" cy="478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2</a:t>
            </a:r>
            <a:r>
              <a:rPr lang="en-US" baseline="30000" dirty="0" smtClean="0"/>
              <a:t>nd</a:t>
            </a:r>
            <a:r>
              <a:rPr lang="en-US" dirty="0" smtClean="0"/>
              <a:t> Booster dose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Must be either Pfizer-</a:t>
            </a:r>
            <a:r>
              <a:rPr lang="en-US" dirty="0" err="1" smtClean="0"/>
              <a:t>BioNTech</a:t>
            </a:r>
            <a:r>
              <a:rPr lang="en-US" dirty="0" smtClean="0"/>
              <a:t> or </a:t>
            </a:r>
            <a:r>
              <a:rPr lang="en-US" dirty="0" err="1" smtClean="0"/>
              <a:t>Moderna</a:t>
            </a:r>
            <a:r>
              <a:rPr lang="en-US" dirty="0" smtClean="0"/>
              <a:t> product only</a:t>
            </a:r>
          </a:p>
          <a:p>
            <a:r>
              <a:rPr lang="en-US" dirty="0" smtClean="0"/>
              <a:t>Janssen is not authorized for 2</a:t>
            </a:r>
            <a:r>
              <a:rPr lang="en-US" baseline="30000" dirty="0" smtClean="0"/>
              <a:t>nd</a:t>
            </a:r>
            <a:r>
              <a:rPr lang="en-US" dirty="0" smtClean="0"/>
              <a:t> dose boosters </a:t>
            </a:r>
          </a:p>
          <a:p>
            <a:r>
              <a:rPr lang="en-US" dirty="0" smtClean="0"/>
              <a:t>Immune compromised individuals 12-17 years of age should only receive a Pfizer-</a:t>
            </a:r>
            <a:r>
              <a:rPr lang="en-US" dirty="0" err="1" smtClean="0"/>
              <a:t>Biontech</a:t>
            </a:r>
            <a:r>
              <a:rPr lang="en-US" dirty="0" smtClean="0"/>
              <a:t> product</a:t>
            </a:r>
          </a:p>
          <a:p>
            <a:r>
              <a:rPr lang="en-US" dirty="0" smtClean="0"/>
              <a:t>Dose </a:t>
            </a:r>
          </a:p>
          <a:p>
            <a:pPr lvl="1"/>
            <a:r>
              <a:rPr lang="en-US" dirty="0" smtClean="0"/>
              <a:t>Pfizer - .3ml (30MCG)</a:t>
            </a:r>
          </a:p>
          <a:p>
            <a:pPr lvl="1"/>
            <a:r>
              <a:rPr lang="en-US" dirty="0" err="1" smtClean="0"/>
              <a:t>Moderna</a:t>
            </a:r>
            <a:r>
              <a:rPr lang="en-US" dirty="0" smtClean="0"/>
              <a:t> 0.25ml (50 mcg)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 Schedule by product and age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55459" y="1765601"/>
            <a:ext cx="6135091" cy="3424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59" y="5189838"/>
            <a:ext cx="6135091" cy="6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251" y="239577"/>
            <a:ext cx="10364451" cy="1596177"/>
          </a:xfrm>
        </p:spPr>
        <p:txBody>
          <a:bodyPr/>
          <a:lstStyle/>
          <a:p>
            <a:r>
              <a:rPr lang="en-US" dirty="0" smtClean="0"/>
              <a:t>Vaccination Schedule for Moderately to severely immune Compromised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60892" y="1707936"/>
            <a:ext cx="7590129" cy="3424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892" y="5132173"/>
            <a:ext cx="7590130" cy="7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doses total?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Moderately to severely immune compromised individuals </a:t>
            </a:r>
          </a:p>
          <a:p>
            <a:pPr lvl="1"/>
            <a:r>
              <a:rPr lang="en-US" sz="2400" dirty="0" smtClean="0"/>
              <a:t>5 doses of an MRNA vaccine (12 years and older only)</a:t>
            </a:r>
          </a:p>
          <a:p>
            <a:pPr lvl="1"/>
            <a:r>
              <a:rPr lang="en-US" sz="2400" dirty="0" smtClean="0"/>
              <a:t>3 doses of Janssen and 1 dose of an MRNA (4 total)</a:t>
            </a:r>
          </a:p>
        </p:txBody>
      </p:sp>
    </p:spTree>
    <p:extLst>
      <p:ext uri="{BB962C8B-B14F-4D97-AF65-F5344CB8AC3E}">
        <p14:creationId xmlns:p14="http://schemas.microsoft.com/office/powerpoint/2010/main" val="22488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Myocarditis and Pericarditis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mRNA vaccines </a:t>
            </a:r>
          </a:p>
          <a:p>
            <a:pPr lvl="1"/>
            <a:r>
              <a:rPr lang="en-US" dirty="0" smtClean="0"/>
              <a:t>12-39 years of age  within 7 days of the 1</a:t>
            </a:r>
            <a:r>
              <a:rPr lang="en-US" baseline="30000" dirty="0" smtClean="0"/>
              <a:t>st</a:t>
            </a:r>
            <a:r>
              <a:rPr lang="en-US" dirty="0" smtClean="0"/>
              <a:t> booster dose </a:t>
            </a:r>
          </a:p>
          <a:p>
            <a:pPr lvl="1"/>
            <a:r>
              <a:rPr lang="en-US" dirty="0" smtClean="0"/>
              <a:t>Males 40 years of age and older within 21days of booster dose  </a:t>
            </a:r>
          </a:p>
          <a:p>
            <a:pPr lvl="1"/>
            <a:r>
              <a:rPr lang="en-US" dirty="0" smtClean="0"/>
              <a:t>Males are more likely TO HAVE S/E</a:t>
            </a:r>
          </a:p>
          <a:p>
            <a:pPr lvl="1"/>
            <a:r>
              <a:rPr lang="en-US" dirty="0" smtClean="0"/>
              <a:t>RISK NOT AS HIGH WITH 2</a:t>
            </a:r>
            <a:r>
              <a:rPr lang="en-US" baseline="30000" dirty="0" smtClean="0"/>
              <a:t>ND</a:t>
            </a:r>
            <a:r>
              <a:rPr lang="en-US" dirty="0" smtClean="0"/>
              <a:t> BOOSTER DOSE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39576"/>
            <a:ext cx="10364451" cy="1596177"/>
          </a:xfrm>
        </p:spPr>
        <p:txBody>
          <a:bodyPr/>
          <a:lstStyle/>
          <a:p>
            <a:r>
              <a:rPr lang="en-US" dirty="0" smtClean="0"/>
              <a:t>Pfizer Updates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35754"/>
            <a:ext cx="8073707" cy="3955446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Booster dose</a:t>
            </a:r>
          </a:p>
          <a:p>
            <a:r>
              <a:rPr lang="en-US" dirty="0" smtClean="0"/>
              <a:t>Expiration date extensions </a:t>
            </a:r>
          </a:p>
          <a:p>
            <a:pPr lvl="1"/>
            <a:r>
              <a:rPr lang="en-US" dirty="0" smtClean="0"/>
              <a:t>Gray(TRIS)and Orange cap Pfizer COVID-19 products </a:t>
            </a:r>
          </a:p>
          <a:p>
            <a:pPr lvl="2"/>
            <a:r>
              <a:rPr lang="en-US" dirty="0" smtClean="0"/>
              <a:t>Extended to 12 months expiration from date of manufacturer if kept in Ultra Low temperature freezer unit</a:t>
            </a:r>
          </a:p>
          <a:p>
            <a:pPr lvl="2"/>
            <a:r>
              <a:rPr lang="en-US" dirty="0" smtClean="0"/>
              <a:t>Expiration dates are not printed on the boxes or vials- It is the date of Manufacture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8" t="2686"/>
          <a:stretch/>
        </p:blipFill>
        <p:spPr>
          <a:xfrm>
            <a:off x="9144000" y="1153296"/>
            <a:ext cx="2452120" cy="537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508</TotalTime>
  <Words>415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Droplet</vt:lpstr>
      <vt:lpstr>OFFICE Hours  COVID-19 &amp; adult Immunization Contract</vt:lpstr>
      <vt:lpstr>Agenda </vt:lpstr>
      <vt:lpstr>2nd Booster doses</vt:lpstr>
      <vt:lpstr>Overview of 2nd Booster dose product</vt:lpstr>
      <vt:lpstr>Vaccination Schedule by product and age </vt:lpstr>
      <vt:lpstr>Vaccination Schedule for Moderately to severely immune Compromised </vt:lpstr>
      <vt:lpstr>How many doses total?</vt:lpstr>
      <vt:lpstr>Myocarditis and Pericarditis </vt:lpstr>
      <vt:lpstr>Pfizer Updates </vt:lpstr>
      <vt:lpstr>Pediatric update </vt:lpstr>
      <vt:lpstr>INVOICING</vt:lpstr>
      <vt:lpstr>PowerPoint Presentation</vt:lpstr>
      <vt:lpstr>Spending </vt:lpstr>
      <vt:lpstr>Spending </vt:lpstr>
      <vt:lpstr>Questions 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Hours  COVID-19 &amp; adult Immunization Contract</dc:title>
  <dc:creator>Hudanick, Lana</dc:creator>
  <cp:lastModifiedBy>Hudanick, Lana</cp:lastModifiedBy>
  <cp:revision>19</cp:revision>
  <dcterms:created xsi:type="dcterms:W3CDTF">2022-04-19T18:43:54Z</dcterms:created>
  <dcterms:modified xsi:type="dcterms:W3CDTF">2022-04-21T20:19:01Z</dcterms:modified>
</cp:coreProperties>
</file>