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4"/>
  </p:sldMasterIdLst>
  <p:notesMasterIdLst>
    <p:notesMasterId r:id="rId30"/>
  </p:notesMasterIdLst>
  <p:handoutMasterIdLst>
    <p:handoutMasterId r:id="rId31"/>
  </p:handoutMasterIdLst>
  <p:sldIdLst>
    <p:sldId id="259" r:id="rId5"/>
    <p:sldId id="260" r:id="rId6"/>
    <p:sldId id="292" r:id="rId7"/>
    <p:sldId id="263" r:id="rId8"/>
    <p:sldId id="264" r:id="rId9"/>
    <p:sldId id="283" r:id="rId10"/>
    <p:sldId id="284" r:id="rId11"/>
    <p:sldId id="288" r:id="rId12"/>
    <p:sldId id="287" r:id="rId13"/>
    <p:sldId id="272" r:id="rId14"/>
    <p:sldId id="301" r:id="rId15"/>
    <p:sldId id="273" r:id="rId16"/>
    <p:sldId id="285" r:id="rId17"/>
    <p:sldId id="289" r:id="rId18"/>
    <p:sldId id="293" r:id="rId19"/>
    <p:sldId id="294" r:id="rId20"/>
    <p:sldId id="295" r:id="rId21"/>
    <p:sldId id="296" r:id="rId22"/>
    <p:sldId id="297" r:id="rId23"/>
    <p:sldId id="299" r:id="rId24"/>
    <p:sldId id="277" r:id="rId25"/>
    <p:sldId id="290" r:id="rId26"/>
    <p:sldId id="300" r:id="rId27"/>
    <p:sldId id="279" r:id="rId28"/>
    <p:sldId id="298" r:id="rId2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02" y="34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fld id="{A0253C03-C60F-4FF5-BBBF-078D44B72E7D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92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326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6588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948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423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337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431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148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240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1F6906E3-B742-4986-90B6-990F07048832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297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953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000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32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10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007" userDrawn="1">
          <p15:clr>
            <a:srgbClr val="F26B43"/>
          </p15:clr>
        </p15:guide>
        <p15:guide id="4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covid-19/eui/downloads/Moderna-HCP.pdf" TargetMode="External"/><Relationship Id="rId2" Type="http://schemas.openxmlformats.org/officeDocument/2006/relationships/hyperlink" Target="https://www.cdc.gov/vaccines/covid-19/eui/downloads/pfizer-HCP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fo@modernatx.com" TargetMode="External"/><Relationship Id="rId2" Type="http://schemas.openxmlformats.org/officeDocument/2006/relationships/hyperlink" Target="https://www.pfizermedicalinformation.com/en-us/medical-requ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kjanssenmedicalinformation.com/step1-contact-inform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layers.brightcove.net/1905768940001/default_default/index.html?videoId=614476337700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axcheck.jnj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Office Hours </a:t>
            </a:r>
            <a:br>
              <a:rPr lang="en-US" dirty="0" smtClean="0"/>
            </a:br>
            <a:r>
              <a:rPr lang="en-US" dirty="0" smtClean="0"/>
              <a:t>COVID-19 and Adult Immunization Contract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3-17-2022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12" y="304800"/>
            <a:ext cx="8608358" cy="1293028"/>
          </a:xfrm>
        </p:spPr>
        <p:txBody>
          <a:bodyPr/>
          <a:lstStyle/>
          <a:p>
            <a:r>
              <a:rPr lang="en-US" dirty="0" smtClean="0"/>
              <a:t>Other reminders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612" y="1676400"/>
            <a:ext cx="9782801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Update your hours in SMV when you are going to be closed- we cannot update for you</a:t>
            </a:r>
          </a:p>
          <a:p>
            <a:pPr lvl="1"/>
            <a:r>
              <a:rPr lang="en-US" sz="2400" dirty="0" smtClean="0"/>
              <a:t>VFC has over 650 providers </a:t>
            </a:r>
          </a:p>
          <a:p>
            <a:pPr lvl="1"/>
            <a:r>
              <a:rPr lang="en-US" sz="2400" dirty="0" smtClean="0"/>
              <a:t>COVID-19 over 600</a:t>
            </a:r>
          </a:p>
          <a:p>
            <a:r>
              <a:rPr lang="en-US" sz="2400" dirty="0" smtClean="0"/>
              <a:t>Make sure you are updating Vaccine finder </a:t>
            </a:r>
          </a:p>
          <a:p>
            <a:r>
              <a:rPr lang="en-US" sz="2400" dirty="0" smtClean="0"/>
              <a:t>Make sure that if you do not need the ancillary kit you indicate this </a:t>
            </a:r>
          </a:p>
          <a:p>
            <a:pPr lvl="1"/>
            <a:r>
              <a:rPr lang="en-US" sz="2400" dirty="0" smtClean="0"/>
              <a:t>Pfizer pediatric 5-11 comes with the diluent (do not cancel this one)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381000"/>
            <a:ext cx="8608358" cy="1293028"/>
          </a:xfrm>
        </p:spPr>
        <p:txBody>
          <a:bodyPr/>
          <a:lstStyle/>
          <a:p>
            <a:r>
              <a:rPr lang="en-US" dirty="0" smtClean="0"/>
              <a:t>Other reminders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22" y="1674029"/>
            <a:ext cx="10817582" cy="4544658"/>
          </a:xfrm>
        </p:spPr>
        <p:txBody>
          <a:bodyPr/>
          <a:lstStyle/>
          <a:p>
            <a:r>
              <a:rPr lang="en-US" sz="2600" dirty="0"/>
              <a:t>Pediatric Pfizer 5-11 can be ordered in quantities of 100</a:t>
            </a:r>
          </a:p>
          <a:p>
            <a:pPr lvl="2"/>
            <a:r>
              <a:rPr lang="en-US" sz="2200" dirty="0"/>
              <a:t>Can be stored for 10 weeks in the refrigerator</a:t>
            </a:r>
          </a:p>
          <a:p>
            <a:pPr lvl="2"/>
            <a:r>
              <a:rPr lang="en-US" sz="2200" dirty="0"/>
              <a:t>That works out to be 10 doses a </a:t>
            </a:r>
            <a:r>
              <a:rPr lang="en-US" sz="2200" dirty="0" smtClean="0"/>
              <a:t>week</a:t>
            </a:r>
          </a:p>
          <a:p>
            <a:pPr marL="914126" lvl="2" indent="0">
              <a:buNone/>
            </a:pPr>
            <a:endParaRPr lang="en-US" sz="2200" dirty="0"/>
          </a:p>
          <a:p>
            <a:r>
              <a:rPr lang="en-US" dirty="0" smtClean="0"/>
              <a:t>It is okay to open a COVID-19 vial to administer a dose or 2 if no one comes in the time frame waste the rest- </a:t>
            </a:r>
            <a:r>
              <a:rPr lang="en-US" u="sng" dirty="0" smtClean="0"/>
              <a:t>this is okay </a:t>
            </a:r>
            <a:r>
              <a:rPr lang="en-US" dirty="0" smtClean="0"/>
              <a:t>you will not be punished</a:t>
            </a:r>
          </a:p>
          <a:p>
            <a:endParaRPr lang="en-US" dirty="0" smtClean="0"/>
          </a:p>
          <a:p>
            <a:r>
              <a:rPr lang="en-US" dirty="0" smtClean="0"/>
              <a:t>If you need to redistribute try working with your RIT team </a:t>
            </a:r>
          </a:p>
          <a:p>
            <a:endParaRPr lang="en-US" dirty="0" smtClean="0"/>
          </a:p>
          <a:p>
            <a:r>
              <a:rPr lang="en-US" dirty="0" smtClean="0"/>
              <a:t>Reach out to Long Term Care Pharmacies  who are enrolled providers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011" y="24714"/>
            <a:ext cx="9782801" cy="1239837"/>
          </a:xfrm>
        </p:spPr>
        <p:txBody>
          <a:bodyPr/>
          <a:lstStyle/>
          <a:p>
            <a:r>
              <a:rPr lang="en-US" dirty="0" smtClean="0"/>
              <a:t>Emergency Use Instructions (EUI)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524000"/>
            <a:ext cx="9782801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PfizerBioNTech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www.cdc.gov/vaccines/covid-19/eui/downloads/pfizer-HCP.pdf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sz="2400" dirty="0" smtClean="0"/>
              <a:t>Moderna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www.cdc.gov/vaccines/covid-19/eui/downloads/Moderna-HCP.pdf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WHO approved COVID-19 vaccines may be boosted now with Moderna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3412" y="4778237"/>
            <a:ext cx="967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 a case-by-case basis, providers of moderately or severely immunocompromised patients may administer </a:t>
            </a:r>
            <a:r>
              <a:rPr lang="en-US" dirty="0" smtClean="0"/>
              <a:t>the COVID-19 </a:t>
            </a:r>
            <a:r>
              <a:rPr lang="en-US" dirty="0"/>
              <a:t>vaccine by Moderna </a:t>
            </a:r>
            <a:r>
              <a:rPr lang="en-US" dirty="0" smtClean="0"/>
              <a:t>or PfizerBioNTech outside </a:t>
            </a:r>
            <a:r>
              <a:rPr lang="en-US" dirty="0"/>
              <a:t>of the FDA-authorized or FDA-approved labeling and CDC recommended</a:t>
            </a:r>
          </a:p>
          <a:p>
            <a:r>
              <a:rPr lang="en-US" dirty="0"/>
              <a:t>dosing intervals based on clinical judgment when the benefits of vaccination are deemed to outweigh </a:t>
            </a:r>
            <a:r>
              <a:rPr lang="en-US" dirty="0" smtClean="0"/>
              <a:t>the potential </a:t>
            </a:r>
            <a:r>
              <a:rPr lang="en-US" dirty="0"/>
              <a:t>and unknown risks for the recipient.</a:t>
            </a:r>
          </a:p>
        </p:txBody>
      </p:sp>
    </p:spTree>
    <p:extLst>
      <p:ext uri="{BB962C8B-B14F-4D97-AF65-F5344CB8AC3E}">
        <p14:creationId xmlns:p14="http://schemas.microsoft.com/office/powerpoint/2010/main" val="1940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273" y="1"/>
            <a:ext cx="9782801" cy="838200"/>
          </a:xfrm>
        </p:spPr>
        <p:txBody>
          <a:bodyPr/>
          <a:lstStyle/>
          <a:p>
            <a:r>
              <a:rPr lang="en-US" dirty="0" smtClean="0"/>
              <a:t>Myocarditis and Pericarditis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49424" y="1981200"/>
            <a:ext cx="9782801" cy="4572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sz="2400" dirty="0"/>
          </a:p>
          <a:p>
            <a:r>
              <a:rPr lang="en-US" sz="2400" dirty="0" smtClean="0"/>
              <a:t>What does this mean for you?</a:t>
            </a:r>
          </a:p>
          <a:p>
            <a:pPr lvl="1"/>
            <a:r>
              <a:rPr lang="en-US" dirty="0" smtClean="0"/>
              <a:t>If you are vaccinating a male that has had a history of myocarditis and pericarditis</a:t>
            </a:r>
          </a:p>
          <a:p>
            <a:pPr lvl="2"/>
            <a:r>
              <a:rPr lang="en-US" sz="2400" dirty="0" smtClean="0"/>
              <a:t>Excellent way to use up Janssen doses for males 18 years and older</a:t>
            </a:r>
          </a:p>
          <a:p>
            <a:pPr lvl="2"/>
            <a:endParaRPr lang="en-US" sz="2400" dirty="0" smtClean="0"/>
          </a:p>
          <a:p>
            <a:pPr lvl="1"/>
            <a:r>
              <a:rPr lang="en-US" dirty="0" smtClean="0"/>
              <a:t>If an error has been made and the dose needs to be repeated </a:t>
            </a:r>
          </a:p>
          <a:p>
            <a:pPr lvl="3"/>
            <a:r>
              <a:rPr lang="en-US" sz="2400" dirty="0" smtClean="0"/>
              <a:t>Vaccinators may choose to repeat the dose 21 days to 8 weeks after the dose given in error for males12-29 years of age due to the increased risk of myocarditis and pericarditis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07" t="2784" b="3591"/>
          <a:stretch/>
        </p:blipFill>
        <p:spPr>
          <a:xfrm>
            <a:off x="1749424" y="1143000"/>
            <a:ext cx="936732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with COVID-19 vaccine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Vaccine dose administered before the recommended interval</a:t>
            </a:r>
          </a:p>
          <a:p>
            <a:pPr lvl="1"/>
            <a:r>
              <a:rPr lang="en-US" dirty="0" smtClean="0"/>
              <a:t>If administered within the 4-day grace period- do not repeat</a:t>
            </a:r>
          </a:p>
          <a:p>
            <a:pPr lvl="1"/>
            <a:r>
              <a:rPr lang="en-US" dirty="0" smtClean="0"/>
              <a:t>If Primary dose administered before the recommended time frame including grace period the dose should be repeated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Expired vaccine administered </a:t>
            </a:r>
          </a:p>
          <a:p>
            <a:pPr lvl="1"/>
            <a:r>
              <a:rPr lang="en-US" dirty="0" smtClean="0"/>
              <a:t>Contact the manufacturer for guidance </a:t>
            </a:r>
          </a:p>
          <a:p>
            <a:pPr lvl="2"/>
            <a:r>
              <a:rPr lang="en-US" dirty="0" smtClean="0"/>
              <a:t>Pfizer </a:t>
            </a:r>
            <a:r>
              <a:rPr lang="en-US" dirty="0"/>
              <a:t>1-800-438-1985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www.pfizermedicalinformation.com/en-us/medical-request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Moderna</a:t>
            </a:r>
            <a:r>
              <a:rPr lang="en-US" dirty="0" smtClean="0"/>
              <a:t> – </a:t>
            </a:r>
            <a:r>
              <a:rPr lang="en-US" dirty="0"/>
              <a:t>1-866- 663-3762  </a:t>
            </a:r>
            <a:r>
              <a:rPr lang="en-US" dirty="0" smtClean="0">
                <a:hlinkClick r:id="rId3"/>
              </a:rPr>
              <a:t>MedInfo@modernatx.com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Janssen – </a:t>
            </a:r>
            <a:r>
              <a:rPr lang="en-US" dirty="0" smtClean="0"/>
              <a:t>1-800-526-7736 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www.askjanssenmedicalinformation.com/step1-contact-information</a:t>
            </a:r>
            <a:r>
              <a:rPr lang="en-US" dirty="0" smtClean="0"/>
              <a:t> </a:t>
            </a:r>
            <a:endParaRPr lang="en-US" dirty="0"/>
          </a:p>
          <a:p>
            <a:pPr marL="914126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update (not Covid)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Merck shippers will now be reusable</a:t>
            </a:r>
          </a:p>
          <a:p>
            <a:pPr lvl="1"/>
            <a:r>
              <a:rPr lang="en-US" dirty="0" smtClean="0"/>
              <a:t>Merck will include how to handle and return these containers </a:t>
            </a:r>
          </a:p>
          <a:p>
            <a:pPr lvl="1"/>
            <a:r>
              <a:rPr lang="en-US" dirty="0" smtClean="0"/>
              <a:t>Contact  </a:t>
            </a:r>
            <a:r>
              <a:rPr lang="en-US" dirty="0" err="1" smtClean="0"/>
              <a:t>AeroSafe</a:t>
            </a:r>
            <a:r>
              <a:rPr lang="en-US" dirty="0" smtClean="0"/>
              <a:t> with any questions at 585-660-3166</a:t>
            </a:r>
          </a:p>
          <a:p>
            <a:pPr lvl="1"/>
            <a:r>
              <a:rPr lang="en-US" dirty="0"/>
              <a:t>Video available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players.brightcove.net/1905768940001/default_default/index.html?videoId=6144763377001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012" y="4038600"/>
            <a:ext cx="3139010" cy="23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1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Adult Vaccine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Adults 19-59 years of age should receive the Hepatitis B vaccine series if they are not already vaccinated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Adults 60 years and older who have risk factors should receive the Hepatitis B vaccine if they are not already vaccinated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Adults 60 years and older who have not received the Hepatitis B vaccine may be vaccinated it they wish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5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Shingles RZV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Individuals 19 years and older that are or will be immune compromised</a:t>
            </a:r>
          </a:p>
          <a:p>
            <a:pPr lvl="1"/>
            <a:r>
              <a:rPr lang="en-US" sz="2400" dirty="0" smtClean="0"/>
              <a:t>Space 2 doses at least 2-6 months apart</a:t>
            </a:r>
          </a:p>
          <a:p>
            <a:pPr lvl="1"/>
            <a:r>
              <a:rPr lang="en-US" sz="2400" dirty="0" smtClean="0"/>
              <a:t>May be administered at the same time as COVID-19 </a:t>
            </a:r>
          </a:p>
          <a:p>
            <a:pPr lvl="1"/>
            <a:r>
              <a:rPr lang="en-US" sz="2400" dirty="0" smtClean="0"/>
              <a:t>If administering </a:t>
            </a:r>
            <a:r>
              <a:rPr lang="en-US" sz="2400" dirty="0" err="1" smtClean="0"/>
              <a:t>Shingrix</a:t>
            </a:r>
            <a:r>
              <a:rPr lang="en-US" sz="2400" dirty="0" smtClean="0"/>
              <a:t> and flu try to not administer FLUAD and </a:t>
            </a:r>
            <a:r>
              <a:rPr lang="en-US" sz="2400" dirty="0" err="1" smtClean="0"/>
              <a:t>Shingrix</a:t>
            </a:r>
            <a:r>
              <a:rPr lang="en-US" sz="2400" dirty="0" smtClean="0"/>
              <a:t> at the same time due to the adjuvant in the vaccine</a:t>
            </a:r>
          </a:p>
          <a:p>
            <a:pPr lvl="2"/>
            <a:r>
              <a:rPr lang="en-US" sz="2400" dirty="0" smtClean="0"/>
              <a:t>Exception is if FLUAD is the only flu vaccine available then go ahead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725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812" y="304800"/>
            <a:ext cx="8608358" cy="1293028"/>
          </a:xfrm>
        </p:spPr>
        <p:txBody>
          <a:bodyPr/>
          <a:lstStyle/>
          <a:p>
            <a:r>
              <a:rPr lang="en-US" dirty="0" smtClean="0"/>
              <a:t>Adult Pneumococcal vaccine update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22" y="2438399"/>
            <a:ext cx="10817582" cy="3780287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Adults no longer need to repeat a dose of PPSV23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Adults who only received a PCV13 may receive a </a:t>
            </a:r>
            <a:r>
              <a:rPr lang="en-US" sz="2400" dirty="0" smtClean="0"/>
              <a:t> dose of PCV20 </a:t>
            </a:r>
            <a:r>
              <a:rPr lang="en-US" sz="2400" dirty="0" smtClean="0"/>
              <a:t>or </a:t>
            </a:r>
            <a:r>
              <a:rPr lang="en-US" sz="2400" dirty="0" smtClean="0"/>
              <a:t>PPSV23  spaced out by 12 months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All Pneumococcal </a:t>
            </a:r>
            <a:r>
              <a:rPr lang="en-US" sz="2400" dirty="0" smtClean="0"/>
              <a:t>vaccines may be co-administered with COVID-19</a:t>
            </a:r>
          </a:p>
          <a:p>
            <a:pPr lvl="1"/>
            <a:endParaRPr lang="en-US" dirty="0" smtClean="0"/>
          </a:p>
          <a:p>
            <a:pPr marL="4570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0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304800"/>
            <a:ext cx="8608358" cy="1293028"/>
          </a:xfrm>
        </p:spPr>
        <p:txBody>
          <a:bodyPr/>
          <a:lstStyle/>
          <a:p>
            <a:r>
              <a:rPr lang="en-US" dirty="0"/>
              <a:t>Adult Pneumococcal vaccine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22" y="1597828"/>
            <a:ext cx="10817582" cy="4620859"/>
          </a:xfrm>
        </p:spPr>
        <p:txBody>
          <a:bodyPr/>
          <a:lstStyle/>
          <a:p>
            <a:r>
              <a:rPr lang="en-US" sz="2200" dirty="0"/>
              <a:t>All adults 65 years of age and older who have not received a pneumococcal vaccine or whose history of vaccination is unknown should receive a dose of PCV 20 or PCV15</a:t>
            </a:r>
          </a:p>
          <a:p>
            <a:pPr lvl="1"/>
            <a:r>
              <a:rPr lang="en-US" sz="2200" dirty="0"/>
              <a:t>If PCV15 If PCV15 is administered person should receive a dose of PPSV 23 in 1 </a:t>
            </a:r>
            <a:r>
              <a:rPr lang="en-US" sz="2200" dirty="0" smtClean="0"/>
              <a:t>year</a:t>
            </a:r>
          </a:p>
          <a:p>
            <a:pPr marL="457063" lvl="1" indent="0">
              <a:buNone/>
            </a:pPr>
            <a:endParaRPr lang="en-US" sz="2200" dirty="0"/>
          </a:p>
          <a:p>
            <a:r>
              <a:rPr lang="en-US" sz="2200" dirty="0"/>
              <a:t>Adults 19-64 years of age with certain medical conditions or other risk factors who have not had a pneumococcal vaccine or if history is unknown should receive a PCV 15 or a PCV 20</a:t>
            </a:r>
          </a:p>
          <a:p>
            <a:pPr lvl="1"/>
            <a:r>
              <a:rPr lang="en-US" sz="2200" dirty="0"/>
              <a:t>If PCV15 is administered person should receive a dose of PPSV 23 in 1 year unless</a:t>
            </a:r>
          </a:p>
          <a:p>
            <a:pPr lvl="2"/>
            <a:r>
              <a:rPr lang="en-US" sz="2200" dirty="0"/>
              <a:t>Person is immune compromised, has a CSF or cochlear implant then in 8 weeks </a:t>
            </a:r>
            <a:r>
              <a:rPr lang="en-US" sz="2200" dirty="0" smtClean="0"/>
              <a:t>between doses of PCV15 and PPSV23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Vaccine Updates</a:t>
            </a:r>
          </a:p>
          <a:p>
            <a:pPr lvl="1"/>
            <a:r>
              <a:rPr lang="en-US" dirty="0" smtClean="0"/>
              <a:t>COVID-19</a:t>
            </a:r>
          </a:p>
          <a:p>
            <a:pPr lvl="1"/>
            <a:r>
              <a:rPr lang="en-US" dirty="0" smtClean="0"/>
              <a:t>Other ACIP vaccines </a:t>
            </a:r>
          </a:p>
          <a:p>
            <a:r>
              <a:rPr lang="en-US" dirty="0" smtClean="0"/>
              <a:t>Invoicing update </a:t>
            </a:r>
          </a:p>
          <a:p>
            <a:r>
              <a:rPr lang="en-US" dirty="0" smtClean="0"/>
              <a:t>Develop and implement Community Engagement activities </a:t>
            </a:r>
          </a:p>
          <a:p>
            <a:r>
              <a:rPr lang="en-US" dirty="0" smtClean="0"/>
              <a:t>Discussion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PneumoRECs</a:t>
            </a:r>
            <a:r>
              <a:rPr lang="en-US" dirty="0" smtClean="0"/>
              <a:t> app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22" y="2194561"/>
            <a:ext cx="7542390" cy="4024125"/>
          </a:xfrm>
        </p:spPr>
        <p:txBody>
          <a:bodyPr/>
          <a:lstStyle/>
          <a:p>
            <a:r>
              <a:rPr lang="en-US" dirty="0" smtClean="0"/>
              <a:t>Download from the app store</a:t>
            </a:r>
          </a:p>
          <a:p>
            <a:pPr lvl="1"/>
            <a:r>
              <a:rPr lang="en-US" dirty="0" smtClean="0"/>
              <a:t>Apple App Store</a:t>
            </a:r>
          </a:p>
          <a:p>
            <a:pPr lvl="1"/>
            <a:r>
              <a:rPr lang="en-US" dirty="0" smtClean="0"/>
              <a:t>Google Play </a:t>
            </a:r>
          </a:p>
          <a:p>
            <a:r>
              <a:rPr lang="en-US" dirty="0"/>
              <a:t>Enter a patient’s age.</a:t>
            </a:r>
          </a:p>
          <a:p>
            <a:r>
              <a:rPr lang="en-US" dirty="0"/>
              <a:t>Note if the patient has specific underlying medical conditions.</a:t>
            </a:r>
          </a:p>
          <a:p>
            <a:r>
              <a:rPr lang="en-US" dirty="0"/>
              <a:t>Answer questions about the patient’s pneumococcal vaccination history.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412" y="2165729"/>
            <a:ext cx="3280035" cy="39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13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do you have?</a:t>
            </a:r>
            <a:endParaRPr lang="en-US" dirty="0"/>
          </a:p>
        </p:txBody>
      </p:sp>
      <p:pic>
        <p:nvPicPr>
          <p:cNvPr id="4" name="Content Placeholder 3" descr="Asking Defining Questions - Excelsior College OWL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32" y="2254669"/>
            <a:ext cx="5852160" cy="3902825"/>
          </a:xfrm>
        </p:spPr>
      </p:pic>
    </p:spTree>
    <p:extLst>
      <p:ext uri="{BB962C8B-B14F-4D97-AF65-F5344CB8AC3E}">
        <p14:creationId xmlns:p14="http://schemas.microsoft.com/office/powerpoint/2010/main" val="18233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on who to partner with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Schools </a:t>
            </a:r>
          </a:p>
          <a:p>
            <a:pPr lvl="1"/>
            <a:r>
              <a:rPr lang="en-US" sz="2400" dirty="0" smtClean="0"/>
              <a:t>Offer other vaccines adolescents need such as </a:t>
            </a:r>
            <a:r>
              <a:rPr lang="en-US" sz="2400" dirty="0" err="1" smtClean="0"/>
              <a:t>Tdap</a:t>
            </a:r>
            <a:r>
              <a:rPr lang="en-US" sz="2400" dirty="0" smtClean="0"/>
              <a:t>, MCV along with COVID-19</a:t>
            </a:r>
          </a:p>
          <a:p>
            <a:r>
              <a:rPr lang="en-US" sz="2400" dirty="0" smtClean="0"/>
              <a:t>Other areas Offer COVID-19 </a:t>
            </a:r>
            <a:r>
              <a:rPr lang="en-US" sz="2400" dirty="0"/>
              <a:t>testing </a:t>
            </a:r>
            <a:r>
              <a:rPr lang="en-US" sz="2400" dirty="0" smtClean="0"/>
              <a:t>and COVID-19 </a:t>
            </a:r>
            <a:r>
              <a:rPr lang="en-US" sz="2400" dirty="0"/>
              <a:t>vaccination </a:t>
            </a:r>
          </a:p>
          <a:p>
            <a:pPr lvl="1"/>
            <a:r>
              <a:rPr lang="en-US" sz="2400" dirty="0" smtClean="0"/>
              <a:t>Businesses</a:t>
            </a:r>
          </a:p>
          <a:p>
            <a:pPr lvl="1"/>
            <a:r>
              <a:rPr lang="en-US" sz="2400" dirty="0" smtClean="0"/>
              <a:t>Churches</a:t>
            </a:r>
          </a:p>
          <a:p>
            <a:pPr lvl="1"/>
            <a:r>
              <a:rPr lang="en-US" sz="2400" dirty="0" smtClean="0"/>
              <a:t>Shelters </a:t>
            </a:r>
          </a:p>
          <a:p>
            <a:pPr lvl="1"/>
            <a:r>
              <a:rPr lang="en-US" sz="2400" dirty="0" smtClean="0"/>
              <a:t>Food Banks</a:t>
            </a:r>
          </a:p>
          <a:p>
            <a:pPr lvl="1"/>
            <a:r>
              <a:rPr lang="en-US" sz="2400" dirty="0" smtClean="0"/>
              <a:t> Senior Centers </a:t>
            </a:r>
          </a:p>
          <a:p>
            <a:pPr lvl="1"/>
            <a:r>
              <a:rPr lang="en-US" sz="2400" dirty="0" smtClean="0"/>
              <a:t>YMCAs or Community centers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74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328" y="381000"/>
            <a:ext cx="8608358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Collaborating with physicians and other healthcare providers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Most individuals will be open to vaccination if they receive the recommendation from their own provider </a:t>
            </a:r>
          </a:p>
          <a:p>
            <a:r>
              <a:rPr lang="en-US" sz="2400" dirty="0" smtClean="0"/>
              <a:t>Make sure that you reach out to the providers in your county</a:t>
            </a:r>
          </a:p>
          <a:p>
            <a:pPr lvl="1"/>
            <a:r>
              <a:rPr lang="en-US" sz="2400" dirty="0" smtClean="0"/>
              <a:t>Are they recommending the COVID-19 vaccine</a:t>
            </a:r>
          </a:p>
          <a:p>
            <a:pPr lvl="2"/>
            <a:r>
              <a:rPr lang="en-US" sz="2400" dirty="0" smtClean="0"/>
              <a:t>Share resources on why they need to recommend the vaccine </a:t>
            </a:r>
          </a:p>
          <a:p>
            <a:pPr marL="914126" lvl="2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Are they vaccinators if not see if they will refer patients to you </a:t>
            </a:r>
          </a:p>
          <a:p>
            <a:pPr lvl="2"/>
            <a:r>
              <a:rPr lang="en-US" sz="2400" dirty="0" smtClean="0"/>
              <a:t>Provide a referral flyer with your information including office hours </a:t>
            </a:r>
          </a:p>
          <a:p>
            <a:pPr lvl="2"/>
            <a:endParaRPr lang="en-US" sz="2400" dirty="0"/>
          </a:p>
          <a:p>
            <a:pPr marL="914126" lvl="2" indent="0">
              <a:buNone/>
            </a:pPr>
            <a:r>
              <a:rPr lang="en-US" sz="2400" u="sng" dirty="0" smtClean="0"/>
              <a:t>Foster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816764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tips on 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the 5</a:t>
            </a:r>
            <a:r>
              <a:rPr lang="en-US" baseline="30000" dirty="0" smtClean="0"/>
              <a:t>th</a:t>
            </a:r>
            <a:r>
              <a:rPr lang="en-US" dirty="0" smtClean="0"/>
              <a:t> through the 15</a:t>
            </a:r>
            <a:r>
              <a:rPr lang="en-US" baseline="30000" dirty="0" smtClean="0"/>
              <a:t>th</a:t>
            </a:r>
            <a:r>
              <a:rPr lang="en-US" dirty="0" smtClean="0"/>
              <a:t> each month along with Monthly report</a:t>
            </a:r>
          </a:p>
          <a:p>
            <a:r>
              <a:rPr lang="en-US" dirty="0" smtClean="0"/>
              <a:t>Personnel Cost</a:t>
            </a:r>
          </a:p>
          <a:p>
            <a:pPr lvl="1"/>
            <a:r>
              <a:rPr lang="en-US" dirty="0" smtClean="0"/>
              <a:t>Staff time spent on COVID-19 vaccination efforts </a:t>
            </a:r>
          </a:p>
          <a:p>
            <a:pPr lvl="2"/>
            <a:r>
              <a:rPr lang="en-US" dirty="0" smtClean="0"/>
              <a:t>Contract can pay for overtime for COVID-19 vaccination efforts- only</a:t>
            </a:r>
          </a:p>
          <a:p>
            <a:pPr lvl="2"/>
            <a:r>
              <a:rPr lang="en-US" dirty="0"/>
              <a:t>Not contract tracing or case investigation – bill </a:t>
            </a:r>
            <a:r>
              <a:rPr lang="en-US" dirty="0" smtClean="0"/>
              <a:t>ELC</a:t>
            </a:r>
          </a:p>
          <a:p>
            <a:r>
              <a:rPr lang="en-US" dirty="0" smtClean="0"/>
              <a:t>Any single item of $1000.00 needs prior approval except for</a:t>
            </a:r>
          </a:p>
          <a:p>
            <a:pPr lvl="1"/>
            <a:r>
              <a:rPr lang="en-US" dirty="0" smtClean="0"/>
              <a:t>EMR/ EHR</a:t>
            </a:r>
          </a:p>
          <a:p>
            <a:pPr lvl="1"/>
            <a:r>
              <a:rPr lang="en-US" dirty="0" smtClean="0"/>
              <a:t>Software </a:t>
            </a:r>
          </a:p>
        </p:txBody>
      </p:sp>
    </p:spTree>
    <p:extLst>
      <p:ext uri="{BB962C8B-B14F-4D97-AF65-F5344CB8AC3E}">
        <p14:creationId xmlns:p14="http://schemas.microsoft.com/office/powerpoint/2010/main" val="7684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HRSA uninsured and underinsured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program has run out of money and is not accepting any more applications for payment</a:t>
            </a:r>
          </a:p>
          <a:p>
            <a:endParaRPr lang="en-US" sz="2400" dirty="0"/>
          </a:p>
          <a:p>
            <a:r>
              <a:rPr lang="en-US" sz="2400" dirty="0" smtClean="0"/>
              <a:t>Remember you can bill </a:t>
            </a:r>
          </a:p>
          <a:p>
            <a:pPr lvl="1"/>
            <a:r>
              <a:rPr lang="en-US" sz="2400" dirty="0" smtClean="0"/>
              <a:t>Personal staff time for administering the COVID-19 vaccine to this contract </a:t>
            </a:r>
          </a:p>
          <a:p>
            <a:pPr lvl="1"/>
            <a:r>
              <a:rPr lang="en-US" sz="2400" dirty="0" smtClean="0"/>
              <a:t>Supplies to vaccinate may be billed to this contract </a:t>
            </a:r>
          </a:p>
        </p:txBody>
      </p:sp>
    </p:spTree>
    <p:extLst>
      <p:ext uri="{BB962C8B-B14F-4D97-AF65-F5344CB8AC3E}">
        <p14:creationId xmlns:p14="http://schemas.microsoft.com/office/powerpoint/2010/main" val="361383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dose Pfizer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Pfizer recently applied this week for approval to administer a 4</a:t>
            </a:r>
            <a:r>
              <a:rPr lang="en-US" baseline="30000" dirty="0" smtClean="0"/>
              <a:t>th</a:t>
            </a:r>
            <a:r>
              <a:rPr lang="en-US" dirty="0" smtClean="0"/>
              <a:t> dose</a:t>
            </a:r>
          </a:p>
          <a:p>
            <a:pPr lvl="1"/>
            <a:r>
              <a:rPr lang="en-US" dirty="0" smtClean="0"/>
              <a:t>Adults 65 years and older</a:t>
            </a:r>
          </a:p>
          <a:p>
            <a:pPr marL="457063" lvl="1" indent="0">
              <a:buNone/>
            </a:pPr>
            <a:endParaRPr lang="en-US" dirty="0" smtClean="0"/>
          </a:p>
          <a:p>
            <a:r>
              <a:rPr lang="en-US" dirty="0" smtClean="0"/>
              <a:t>Currently this request is with the FDA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smtClean="0"/>
              <a:t>At this time the only individuals that should be receiving 4 total doses are </a:t>
            </a:r>
          </a:p>
          <a:p>
            <a:pPr lvl="1"/>
            <a:r>
              <a:rPr lang="en-US" u="sng" dirty="0" smtClean="0"/>
              <a:t>Moderately to severely immune compromised individuals 12 years and older </a:t>
            </a:r>
          </a:p>
        </p:txBody>
      </p:sp>
    </p:spTree>
    <p:extLst>
      <p:ext uri="{BB962C8B-B14F-4D97-AF65-F5344CB8AC3E}">
        <p14:creationId xmlns:p14="http://schemas.microsoft.com/office/powerpoint/2010/main" val="335270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Guidance Updates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Standing order updates </a:t>
            </a:r>
          </a:p>
          <a:p>
            <a:r>
              <a:rPr lang="en-US" dirty="0" smtClean="0"/>
              <a:t>Expiration dates for Pfizer’s COVID-19</a:t>
            </a:r>
            <a:endParaRPr lang="en-US" dirty="0"/>
          </a:p>
          <a:p>
            <a:r>
              <a:rPr lang="en-US" dirty="0" smtClean="0"/>
              <a:t>Myocarditis and Pericarditis updates</a:t>
            </a:r>
            <a:endParaRPr lang="en-US" dirty="0"/>
          </a:p>
          <a:p>
            <a:r>
              <a:rPr lang="en-US" dirty="0" smtClean="0"/>
              <a:t>Janssen vaccine expiration date update</a:t>
            </a:r>
          </a:p>
          <a:p>
            <a:r>
              <a:rPr lang="en-US" dirty="0" smtClean="0"/>
              <a:t>EUI updates </a:t>
            </a:r>
          </a:p>
        </p:txBody>
      </p:sp>
    </p:spTree>
    <p:extLst>
      <p:ext uri="{BB962C8B-B14F-4D97-AF65-F5344CB8AC3E}">
        <p14:creationId xmlns:p14="http://schemas.microsoft.com/office/powerpoint/2010/main" val="16096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762000"/>
            <a:ext cx="9782801" cy="1239837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Booster doses for moderate to severely immune compromised individuals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2286000"/>
            <a:ext cx="9782801" cy="3124200"/>
          </a:xfrm>
        </p:spPr>
        <p:txBody>
          <a:bodyPr/>
          <a:lstStyle/>
          <a:p>
            <a:r>
              <a:rPr lang="en-US" sz="2400" dirty="0" smtClean="0"/>
              <a:t>CDC approved the following clinical guidance changes:</a:t>
            </a:r>
          </a:p>
          <a:p>
            <a:pPr lvl="1"/>
            <a:r>
              <a:rPr lang="en-US" sz="2400" dirty="0" smtClean="0"/>
              <a:t>Booster dose for moderate to severely immune compromised individuals changed to 3 months for both mRNA vaccines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These individuals will get a total of 4 doses for the mRNA vaccines</a:t>
            </a:r>
          </a:p>
          <a:p>
            <a:pPr lvl="1"/>
            <a:r>
              <a:rPr lang="en-US" sz="2400" dirty="0" smtClean="0"/>
              <a:t>These individuals will get a total of 3 doses of Janssen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812" y="200059"/>
            <a:ext cx="8608358" cy="1293028"/>
          </a:xfrm>
        </p:spPr>
        <p:txBody>
          <a:bodyPr/>
          <a:lstStyle/>
          <a:p>
            <a:r>
              <a:rPr lang="en-US" dirty="0" smtClean="0"/>
              <a:t>Updated orders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680" y="1761178"/>
            <a:ext cx="5332611" cy="4024125"/>
          </a:xfrm>
        </p:spPr>
        <p:txBody>
          <a:bodyPr/>
          <a:lstStyle/>
          <a:p>
            <a:r>
              <a:rPr lang="en-US" dirty="0" smtClean="0"/>
              <a:t>Pfizer Vaccine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92335" y="1670184"/>
            <a:ext cx="5332611" cy="4024125"/>
          </a:xfrm>
        </p:spPr>
        <p:txBody>
          <a:bodyPr/>
          <a:lstStyle/>
          <a:p>
            <a:r>
              <a:rPr lang="en-US" dirty="0" smtClean="0"/>
              <a:t>Janssen Vaccine table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2" y="2191457"/>
            <a:ext cx="3962717" cy="3163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91" y="2191457"/>
            <a:ext cx="5128937" cy="2981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0945" y="5623117"/>
            <a:ext cx="8534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/>
              <a:t>Please make sure you have the current standing orders saved they are dated 2/24/2022</a:t>
            </a:r>
          </a:p>
        </p:txBody>
      </p:sp>
    </p:spTree>
    <p:extLst>
      <p:ext uri="{BB962C8B-B14F-4D97-AF65-F5344CB8AC3E}">
        <p14:creationId xmlns:p14="http://schemas.microsoft.com/office/powerpoint/2010/main" val="37466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order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83" y="1874136"/>
            <a:ext cx="5332611" cy="4024125"/>
          </a:xfrm>
        </p:spPr>
        <p:txBody>
          <a:bodyPr/>
          <a:lstStyle/>
          <a:p>
            <a:r>
              <a:rPr lang="en-US" dirty="0" smtClean="0"/>
              <a:t>Moderna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 spacing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6" y="2259616"/>
            <a:ext cx="4119159" cy="3253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22" y="2259616"/>
            <a:ext cx="5336923" cy="2405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964" y="5791200"/>
            <a:ext cx="854733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4812" y="381000"/>
            <a:ext cx="9782801" cy="797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Spacing update for mRNA vaccines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93435" y="1295400"/>
            <a:ext cx="9782801" cy="5562600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Moderna</a:t>
            </a:r>
            <a:r>
              <a:rPr lang="en-US" sz="2200" dirty="0" smtClean="0"/>
              <a:t> (</a:t>
            </a:r>
            <a:r>
              <a:rPr lang="en-US" sz="2200" dirty="0" err="1" smtClean="0"/>
              <a:t>Spikevax</a:t>
            </a:r>
            <a:r>
              <a:rPr lang="en-US" sz="2200" dirty="0" smtClean="0"/>
              <a:t> and </a:t>
            </a:r>
            <a:r>
              <a:rPr lang="en-US" sz="2200" dirty="0" err="1" smtClean="0"/>
              <a:t>PfizerBioNTech</a:t>
            </a:r>
            <a:r>
              <a:rPr lang="en-US" sz="2200" dirty="0" smtClean="0"/>
              <a:t>  (8 week interval) </a:t>
            </a:r>
          </a:p>
          <a:p>
            <a:pPr lvl="2"/>
            <a:r>
              <a:rPr lang="en-US" sz="2200" dirty="0" smtClean="0"/>
              <a:t>Recommendation </a:t>
            </a:r>
            <a:r>
              <a:rPr lang="en-US" sz="2200" dirty="0"/>
              <a:t>is to increase the interval up to 8 weeks</a:t>
            </a:r>
          </a:p>
          <a:p>
            <a:pPr lvl="2"/>
            <a:r>
              <a:rPr lang="en-US" sz="2200" dirty="0"/>
              <a:t>May decreases risk of  vaccine induced myocarditis/pericarditis</a:t>
            </a:r>
          </a:p>
          <a:p>
            <a:pPr lvl="2"/>
            <a:r>
              <a:rPr lang="en-US" sz="2200" dirty="0"/>
              <a:t>May increase the immune response to dose </a:t>
            </a:r>
            <a:r>
              <a:rPr lang="en-US" sz="2200" dirty="0" smtClean="0"/>
              <a:t>2</a:t>
            </a:r>
          </a:p>
          <a:p>
            <a:pPr marL="731520" lvl="2" indent="0">
              <a:buNone/>
            </a:pPr>
            <a:endParaRPr lang="en-US" sz="2200" dirty="0"/>
          </a:p>
          <a:p>
            <a:r>
              <a:rPr lang="en-US" sz="2200" dirty="0" err="1" smtClean="0"/>
              <a:t>Moderna</a:t>
            </a:r>
            <a:r>
              <a:rPr lang="en-US" sz="2200" dirty="0" smtClean="0"/>
              <a:t> (4 weeks) and </a:t>
            </a:r>
            <a:r>
              <a:rPr lang="en-US" sz="2200" dirty="0" err="1" smtClean="0"/>
              <a:t>PfizerBioNTech</a:t>
            </a:r>
            <a:r>
              <a:rPr lang="en-US" sz="2200" dirty="0" smtClean="0"/>
              <a:t> (3 weeks) interval </a:t>
            </a:r>
          </a:p>
          <a:p>
            <a:pPr lvl="1"/>
            <a:r>
              <a:rPr lang="en-US" sz="2200" dirty="0" smtClean="0"/>
              <a:t>Recommendation is to remain at the shorter interval for the following populations </a:t>
            </a:r>
          </a:p>
          <a:p>
            <a:pPr lvl="2"/>
            <a:r>
              <a:rPr lang="en-US" sz="2200" dirty="0" smtClean="0"/>
              <a:t>Moderately to Severely immune compromised individuals</a:t>
            </a:r>
          </a:p>
          <a:p>
            <a:pPr lvl="2"/>
            <a:r>
              <a:rPr lang="en-US" sz="2200" dirty="0" smtClean="0"/>
              <a:t>Children under 12 years of age</a:t>
            </a:r>
          </a:p>
          <a:p>
            <a:pPr lvl="2"/>
            <a:r>
              <a:rPr lang="en-US" sz="2200" dirty="0" smtClean="0"/>
              <a:t>Adults 65 years </a:t>
            </a:r>
          </a:p>
          <a:p>
            <a:pPr lvl="2"/>
            <a:r>
              <a:rPr lang="en-US" sz="2200" dirty="0" smtClean="0"/>
              <a:t>Others who need rapid protection due to increased concern about community transmission or risk of severe disease </a:t>
            </a:r>
          </a:p>
        </p:txBody>
      </p:sp>
    </p:spTree>
    <p:extLst>
      <p:ext uri="{BB962C8B-B14F-4D97-AF65-F5344CB8AC3E}">
        <p14:creationId xmlns:p14="http://schemas.microsoft.com/office/powerpoint/2010/main" val="35655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Janssen (J&amp;J) COVID-19 vaccine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Expiration date extended for J&amp;J set to expire on 3/7/2022 or later</a:t>
            </a:r>
          </a:p>
          <a:p>
            <a:endParaRPr lang="en-US" dirty="0" smtClean="0"/>
          </a:p>
          <a:p>
            <a:r>
              <a:rPr lang="en-US" dirty="0" smtClean="0"/>
              <a:t>Shelf life has been extended for this vaccine to 9 months for un-punctured vials in a refrigerator at 36° to 46°F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Vaccine expiration date checker 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https://vaxcheck.jnj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1817</TotalTime>
  <Words>1288</Words>
  <Application>Microsoft Office PowerPoint</Application>
  <PresentationFormat>Custom</PresentationFormat>
  <Paragraphs>175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Vapor Trail</vt:lpstr>
      <vt:lpstr>Office Hours  COVID-19 and Adult Immunization Contract </vt:lpstr>
      <vt:lpstr>Agenda</vt:lpstr>
      <vt:lpstr>4th dose Pfizer </vt:lpstr>
      <vt:lpstr>Clinical Guidance Updates </vt:lpstr>
      <vt:lpstr>Booster doses for moderate to severely immune compromised individuals  </vt:lpstr>
      <vt:lpstr>Updated orders </vt:lpstr>
      <vt:lpstr>Updated order </vt:lpstr>
      <vt:lpstr>Spacing update for mRNA vaccines </vt:lpstr>
      <vt:lpstr>Janssen (J&amp;J) COVID-19 vaccine </vt:lpstr>
      <vt:lpstr>Other reminders </vt:lpstr>
      <vt:lpstr>Other reminders </vt:lpstr>
      <vt:lpstr>Emergency Use Instructions (EUI)</vt:lpstr>
      <vt:lpstr>Myocarditis and Pericarditis </vt:lpstr>
      <vt:lpstr>Errors with COVID-19 vaccine </vt:lpstr>
      <vt:lpstr>Vaccine update (not Covid)</vt:lpstr>
      <vt:lpstr>Hepatitis B Adult Vaccine </vt:lpstr>
      <vt:lpstr>Shingles RZV</vt:lpstr>
      <vt:lpstr>Adult Pneumococcal vaccine update </vt:lpstr>
      <vt:lpstr>Adult Pneumococcal vaccine update </vt:lpstr>
      <vt:lpstr>PneumoRECs app </vt:lpstr>
      <vt:lpstr>What Questions do you have?</vt:lpstr>
      <vt:lpstr>Ideas on who to partner with </vt:lpstr>
      <vt:lpstr>Collaborating with physicians and other healthcare providers    </vt:lpstr>
      <vt:lpstr>Helpful tips on Invoicing</vt:lpstr>
      <vt:lpstr>HRSA uninsured and underinsured 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Hours  COVID-19 and Adult Immunization Contract</dc:title>
  <dc:creator>Hudanick, Lana</dc:creator>
  <cp:lastModifiedBy>Hudanick, Lana</cp:lastModifiedBy>
  <cp:revision>99</cp:revision>
  <dcterms:created xsi:type="dcterms:W3CDTF">2022-01-20T14:37:15Z</dcterms:created>
  <dcterms:modified xsi:type="dcterms:W3CDTF">2022-03-17T21:08:29Z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