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4"/>
  </p:notesMasterIdLst>
  <p:sldIdLst>
    <p:sldId id="256" r:id="rId2"/>
    <p:sldId id="257" r:id="rId3"/>
    <p:sldId id="278" r:id="rId4"/>
    <p:sldId id="279" r:id="rId5"/>
    <p:sldId id="296" r:id="rId6"/>
    <p:sldId id="280" r:id="rId7"/>
    <p:sldId id="281" r:id="rId8"/>
    <p:sldId id="282" r:id="rId9"/>
    <p:sldId id="283" r:id="rId10"/>
    <p:sldId id="287" r:id="rId11"/>
    <p:sldId id="289" r:id="rId12"/>
    <p:sldId id="290" r:id="rId13"/>
    <p:sldId id="284" r:id="rId14"/>
    <p:sldId id="288" r:id="rId15"/>
    <p:sldId id="291" r:id="rId16"/>
    <p:sldId id="285" r:id="rId17"/>
    <p:sldId id="286" r:id="rId18"/>
    <p:sldId id="292" r:id="rId19"/>
    <p:sldId id="293" r:id="rId20"/>
    <p:sldId id="294" r:id="rId21"/>
    <p:sldId id="295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5D6A9-F79B-4D9A-BCF4-7CFAA1946A73}" type="datetimeFigureOut">
              <a:rPr lang="en-US" smtClean="0"/>
              <a:t>12/14/2022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41769-5D8C-4576-AF75-C11963D6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91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803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12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605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0EB-8738-400A-AFF7-6D1DEC6B76AF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811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721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64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17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01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16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83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21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9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17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odernacovid19global.com/en-US/vial-looku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lotexpiry.cvdvaccine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883" y="3808456"/>
            <a:ext cx="4134325" cy="27654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LPHA OFFICE Hours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12/14/2022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27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Pfizer-BioNTech Bivalent Vaccine for 6 months through 4 years of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001" y="2073303"/>
            <a:ext cx="10855518" cy="4038600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If a child in this age group has already received their </a:t>
            </a:r>
            <a:r>
              <a:rPr lang="en-US" sz="2400" b="1" u="sng" dirty="0" smtClean="0">
                <a:solidFill>
                  <a:schemeClr val="tx1"/>
                </a:solidFill>
              </a:rPr>
              <a:t>Primary Pfizer-BioNTech </a:t>
            </a:r>
            <a:r>
              <a:rPr lang="en-US" sz="2400" dirty="0" smtClean="0">
                <a:solidFill>
                  <a:schemeClr val="tx1"/>
                </a:solidFill>
              </a:rPr>
              <a:t>vaccine series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At this time they are not eligible for any further doses including the bivalent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As soon as they age up they may receive a bivalent booster for the new age group</a:t>
            </a:r>
          </a:p>
          <a:p>
            <a:pPr marL="274320" lvl="1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 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82" t="15533"/>
          <a:stretch/>
        </p:blipFill>
        <p:spPr>
          <a:xfrm>
            <a:off x="4556097" y="4299336"/>
            <a:ext cx="5524347" cy="231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Mixed Series for children 6 months – 4 years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234" y="2057400"/>
            <a:ext cx="8568194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4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152" t="5241" b="11692"/>
          <a:stretch/>
        </p:blipFill>
        <p:spPr>
          <a:xfrm>
            <a:off x="4800701" y="3093058"/>
            <a:ext cx="3865427" cy="1502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Pfizer-BioNTech: Children aging up during the primary series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097" y="2242268"/>
            <a:ext cx="10379767" cy="4420925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May receive either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The 3 dose primary series for children 6 months through 4 years of age </a:t>
            </a:r>
          </a:p>
          <a:p>
            <a:pPr marL="274320" lvl="1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     </a:t>
            </a:r>
          </a:p>
          <a:p>
            <a:pPr marL="274320" lvl="1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lvl="1"/>
            <a:endParaRPr lang="en-US" sz="2400" dirty="0" smtClean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The 2 dose primary series for children 5 – 11 years of age and a bivalent booster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798" t="1808" r="8007" b="18051"/>
          <a:stretch/>
        </p:blipFill>
        <p:spPr>
          <a:xfrm>
            <a:off x="5707094" y="5088835"/>
            <a:ext cx="3858324" cy="137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Standing Orders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Revised Standing Orders Pfizer-BioNTech COVID-19 vaccines for children 6 months-4 years of age  and Moderna vaccines are being updated and should be posted this week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 Please Note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Once the vaccine is available commercially the standing orders will be rescinded 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Start now working with your medical providers to start the process of creating your own standing orders  </a:t>
            </a:r>
          </a:p>
          <a:p>
            <a:pPr lvl="3"/>
            <a:r>
              <a:rPr lang="en-US" sz="2200" dirty="0" smtClean="0">
                <a:solidFill>
                  <a:schemeClr val="tx1"/>
                </a:solidFill>
              </a:rPr>
              <a:t>Need assistance let me know 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6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Vaccine Errors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0914" y="1659835"/>
            <a:ext cx="8279691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7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Vaccine Errors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65960"/>
            <a:ext cx="9872871" cy="4038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Develop a plan for storing the vaccines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Clearly label all individual syringes containing the vaccine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Check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Right Patient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Right Vaccine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Right Time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Right Dose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Right Documentation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Right Route</a:t>
            </a:r>
          </a:p>
        </p:txBody>
      </p:sp>
      <p:pic>
        <p:nvPicPr>
          <p:cNvPr id="4" name="Picture 3" descr="SCC ENGLISH: The Comedy of Errors post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25" y="4122551"/>
            <a:ext cx="4324847" cy="2270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27450" y="1081377"/>
            <a:ext cx="3220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Remember you must report all Errors regarding COVID-19 vaccine to VAERS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8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028" y="1781093"/>
            <a:ext cx="2936957" cy="2106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268" y="424733"/>
            <a:ext cx="9875520" cy="135636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Highlights from LPHA events for vaccination 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829" y="1534619"/>
            <a:ext cx="5345264" cy="4038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Warren County Health Department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Food Truck Flu Events</a:t>
            </a: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8 dates ( held during morning of afternoon)</a:t>
            </a: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Different Food Trucks were on the lot </a:t>
            </a: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Participants were given a $2 coupon to use at the food trucks for anyone receiving a flu shot who was 19 years and older </a:t>
            </a: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Participants who wanted a COVID-19 vaccine were given the opportunity to make an appointment during the event</a:t>
            </a: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380+ adult flu vaccines were administered </a:t>
            </a:r>
          </a:p>
          <a:p>
            <a:pPr marL="548640" lvl="2" indent="0">
              <a:buNone/>
            </a:pP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665" t="5205"/>
          <a:stretch/>
        </p:blipFill>
        <p:spPr>
          <a:xfrm>
            <a:off x="8863511" y="1224815"/>
            <a:ext cx="3055106" cy="3084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8729" y="4309293"/>
            <a:ext cx="2019582" cy="19433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3484" y="4680676"/>
            <a:ext cx="1991003" cy="19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2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Highlights from LPHA events for vaccination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Pike County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Migrant worker outreach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Andrew County 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Outreach efforts to local communities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63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15401"/>
            <a:ext cx="9875520" cy="135636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Budgets for Remaining funds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02958"/>
            <a:ext cx="9872871" cy="4038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For your remaining funding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Put together a 12 month budget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Personnel and Fringe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Supplies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Software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Mass Vax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Indirect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Send this budget into Tanya McMillan along with your January invoice on 2/5/23-2/15/23  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She will then send you a new invoicing template </a:t>
            </a:r>
          </a:p>
        </p:txBody>
      </p:sp>
    </p:spTree>
    <p:extLst>
      <p:ext uri="{BB962C8B-B14F-4D97-AF65-F5344CB8AC3E}">
        <p14:creationId xmlns:p14="http://schemas.microsoft.com/office/powerpoint/2010/main" val="109809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Budgets for Remaining funds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Remember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Purchases of $1000.00 or more for a supply item must be preapproved by myself or Afra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Quotes with the email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Our response will also be sent to Tanya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0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Agenda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81092"/>
            <a:ext cx="9872871" cy="4314908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>
                <a:solidFill>
                  <a:schemeClr val="tx1"/>
                </a:solidFill>
              </a:rPr>
              <a:t>Vaccine Updates </a:t>
            </a:r>
          </a:p>
          <a:p>
            <a:pPr lvl="1"/>
            <a:r>
              <a:rPr lang="en-US" sz="9600" dirty="0" smtClean="0">
                <a:solidFill>
                  <a:schemeClr val="tx1"/>
                </a:solidFill>
              </a:rPr>
              <a:t>Lot expiry extensions </a:t>
            </a:r>
          </a:p>
          <a:p>
            <a:pPr lvl="1"/>
            <a:r>
              <a:rPr lang="en-US" sz="9600" dirty="0" smtClean="0">
                <a:solidFill>
                  <a:schemeClr val="tx1"/>
                </a:solidFill>
              </a:rPr>
              <a:t>Bivalent updates</a:t>
            </a:r>
          </a:p>
          <a:p>
            <a:pPr lvl="2"/>
            <a:r>
              <a:rPr lang="en-US" sz="9600" dirty="0" smtClean="0">
                <a:solidFill>
                  <a:schemeClr val="tx1"/>
                </a:solidFill>
              </a:rPr>
              <a:t>Moderna- 6 months through 5 years </a:t>
            </a:r>
          </a:p>
          <a:p>
            <a:pPr lvl="2"/>
            <a:r>
              <a:rPr lang="en-US" sz="9600" dirty="0" smtClean="0">
                <a:solidFill>
                  <a:schemeClr val="tx1"/>
                </a:solidFill>
              </a:rPr>
              <a:t>Pfizer-BioNTech - 6 months through 4 years </a:t>
            </a:r>
          </a:p>
          <a:p>
            <a:pPr lvl="2"/>
            <a:r>
              <a:rPr lang="en-US" sz="9600" dirty="0" smtClean="0">
                <a:solidFill>
                  <a:schemeClr val="tx1"/>
                </a:solidFill>
              </a:rPr>
              <a:t>Standing Orders  </a:t>
            </a:r>
          </a:p>
          <a:p>
            <a:r>
              <a:rPr lang="en-US" sz="9600" dirty="0" smtClean="0">
                <a:solidFill>
                  <a:schemeClr val="tx1"/>
                </a:solidFill>
              </a:rPr>
              <a:t>Highlights from LPHA events for vaccination </a:t>
            </a:r>
          </a:p>
          <a:p>
            <a:pPr lvl="1"/>
            <a:r>
              <a:rPr lang="en-US" sz="9600" dirty="0" smtClean="0">
                <a:solidFill>
                  <a:schemeClr val="tx1"/>
                </a:solidFill>
              </a:rPr>
              <a:t>Warren County</a:t>
            </a:r>
          </a:p>
          <a:p>
            <a:pPr lvl="1"/>
            <a:r>
              <a:rPr lang="en-US" sz="9600" dirty="0" smtClean="0">
                <a:solidFill>
                  <a:schemeClr val="tx1"/>
                </a:solidFill>
              </a:rPr>
              <a:t>Pike County </a:t>
            </a:r>
          </a:p>
          <a:p>
            <a:r>
              <a:rPr lang="en-US" sz="9600" dirty="0" smtClean="0">
                <a:solidFill>
                  <a:schemeClr val="tx1"/>
                </a:solidFill>
              </a:rPr>
              <a:t>Budgets for remaining project year </a:t>
            </a:r>
          </a:p>
          <a:p>
            <a:r>
              <a:rPr lang="en-US" sz="9600" dirty="0" smtClean="0">
                <a:solidFill>
                  <a:schemeClr val="tx1"/>
                </a:solidFill>
              </a:rPr>
              <a:t>Reminders </a:t>
            </a:r>
          </a:p>
          <a:p>
            <a:pPr lvl="1"/>
            <a:r>
              <a:rPr lang="en-US" sz="9600" dirty="0" smtClean="0">
                <a:solidFill>
                  <a:schemeClr val="tx1"/>
                </a:solidFill>
              </a:rPr>
              <a:t>Invoices due date</a:t>
            </a:r>
          </a:p>
          <a:p>
            <a:pPr marL="274320" lvl="1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Additional Funding Request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To be eligible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You must have spent at least 80%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Apply on or before 12/31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You will receive a Project Narrative Template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Activities should be slated to begin Jan 1, 2023- Jan 31, 2024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Submit the Completed Narrative to myself and Afra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We will score you submission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After you submit your Narrative Afra will send the budget template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Submit the budget template back to Afra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09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47207"/>
            <a:ext cx="9875520" cy="135636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Calls going forward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03567"/>
            <a:ext cx="9872871" cy="4392433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Project Narrative Offices hours will be held through January 2023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To help with questions regarding budgets and narrative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This call will end unless a major change occurs with the Vaccine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Your regional nurses still are here to answer questions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Nina Nation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Nikita Hargrove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Steve Burrows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Val Seyfert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 (</a:t>
            </a:r>
            <a:r>
              <a:rPr lang="en-US" smtClean="0">
                <a:solidFill>
                  <a:schemeClr val="tx1"/>
                </a:solidFill>
                <a:sym typeface="Wingdings" panose="05000000000000000000" pitchFamily="2" charset="2"/>
              </a:rPr>
              <a:t>retiring 12/15/22)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– Contact Lana Hudanick and Afra Hussain with questions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 as well as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Lana Hudanick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Afra Hussain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29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6000" b="1" dirty="0" smtClean="0">
                <a:solidFill>
                  <a:schemeClr val="tx1"/>
                </a:solidFill>
              </a:rPr>
              <a:t>What Questions do you have</a:t>
            </a:r>
          </a:p>
          <a:p>
            <a:pPr marL="45720" indent="0" algn="ctr">
              <a:buNone/>
            </a:pPr>
            <a:r>
              <a:rPr lang="en-US" sz="13800" b="1" dirty="0" smtClean="0">
                <a:solidFill>
                  <a:schemeClr val="tx1"/>
                </a:solidFill>
              </a:rPr>
              <a:t>?</a:t>
            </a:r>
            <a:endParaRPr lang="en-US" sz="138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972" y="3012739"/>
            <a:ext cx="5098113" cy="3413424"/>
          </a:xfrm>
          <a:prstGeom prst="rect">
            <a:avLst/>
          </a:prstGeom>
        </p:spPr>
      </p:pic>
      <p:pic>
        <p:nvPicPr>
          <p:cNvPr id="4" name="Picture 3" descr="Snow Winter Wonderland · Free image o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85" y="2998254"/>
            <a:ext cx="5070282" cy="336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Vaccine Updates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649" y="1739348"/>
            <a:ext cx="9872871" cy="4038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Lot Expiry Extensions:  Moderna Monovalent 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modernacovid19global.com/en-US/vial-lookup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Should carry some Monovalent but not a lot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Distributors may ship vaccines with Less than 30 days shelf-Life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09" t="6142"/>
          <a:stretch/>
        </p:blipFill>
        <p:spPr>
          <a:xfrm>
            <a:off x="756300" y="3620211"/>
            <a:ext cx="5133628" cy="2790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4813" y="2571724"/>
            <a:ext cx="2553056" cy="38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4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Vaccine Updates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Pfizer Lot Expiry Extensions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hlinkClick r:id="rId2"/>
              </a:rPr>
              <a:t>https://lotexpiry.cvdvaccine.com</a:t>
            </a:r>
            <a:r>
              <a:rPr lang="en-US" sz="2400" dirty="0" smtClean="0">
                <a:solidFill>
                  <a:schemeClr val="tx1"/>
                </a:solidFill>
                <a:hlinkClick r:id="rId2"/>
              </a:rPr>
              <a:t>/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All of the TRIS products now expire 18 months from Date of Manufacture (DOM) if kept in an ULT Freezer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Should carry some Pfizer Monovalent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Distributors may ship vaccines with less than 30 days shelf-life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81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Expired COVID-19 vaccines in SMV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If the vaccine is no longer showing in SMV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You will need 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Go into vaccines on hand</a:t>
            </a:r>
          </a:p>
          <a:p>
            <a:pPr lvl="3"/>
            <a:r>
              <a:rPr lang="en-US" sz="2400" dirty="0" smtClean="0">
                <a:solidFill>
                  <a:schemeClr val="tx1"/>
                </a:solidFill>
              </a:rPr>
              <a:t>Change status to depleted/expired vaccine and search for lot numbers </a:t>
            </a:r>
          </a:p>
          <a:p>
            <a:pPr lvl="3"/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Change the expiration date and it will move back into vaccines on hand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If the vaccine is still in SMV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You will need to go in and adjust the expiration dates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354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Moderna Bivalent Booster for children 6 months through 5 years of age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6156297" cy="359597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Dose is 0.2mL/ 10 mcg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 doses per vial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Stored in freezer for up to 12 months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Stored in refrigerator for 30 days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Store at room temperature for up to 24 hours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Once punctured discard after 8 hours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Do not refreeze unthawed vials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117" y="2973788"/>
            <a:ext cx="4548183" cy="27562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2570" y="5939625"/>
            <a:ext cx="6790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If the fluid in the vial is discolored or has particles do not use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248582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Moderna Schedule for 6 months through 5 years of age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75" y="2057400"/>
            <a:ext cx="11610892" cy="4038600"/>
          </a:xfrm>
        </p:spPr>
        <p:txBody>
          <a:bodyPr/>
          <a:lstStyle/>
          <a:p>
            <a:endParaRPr lang="en-US" dirty="0" smtClean="0"/>
          </a:p>
          <a:p>
            <a:pPr lvl="1"/>
            <a:endParaRPr lang="en-US" dirty="0" smtClean="0"/>
          </a:p>
          <a:p>
            <a:pPr marL="274320" lvl="1" indent="0">
              <a:buNone/>
            </a:pPr>
            <a:r>
              <a:rPr lang="en-US" dirty="0" smtClean="0"/>
              <a:t>  </a:t>
            </a:r>
            <a:r>
              <a:rPr lang="en-US" sz="2400" b="1" dirty="0" smtClean="0">
                <a:solidFill>
                  <a:schemeClr val="tx1"/>
                </a:solidFill>
              </a:rPr>
              <a:t>Monovalent                                    Monovalent                                          Bivalent </a:t>
            </a:r>
            <a:endParaRPr lang="en-US" sz="2400" b="1" dirty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                                 </a:t>
            </a:r>
            <a:r>
              <a:rPr lang="en-US" sz="2400" dirty="0" smtClean="0">
                <a:solidFill>
                  <a:schemeClr val="tx1"/>
                </a:solidFill>
              </a:rPr>
              <a:t>4-8 weeks later</a:t>
            </a:r>
            <a:r>
              <a:rPr lang="en-US" dirty="0" smtClean="0"/>
              <a:t>			</a:t>
            </a:r>
            <a:r>
              <a:rPr lang="en-US" sz="2400" dirty="0" smtClean="0">
                <a:solidFill>
                  <a:schemeClr val="tx1"/>
                </a:solidFill>
              </a:rPr>
              <a:t>8 weeks later 																																																			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b="1" u="sng" dirty="0" smtClean="0">
                <a:solidFill>
                  <a:schemeClr val="tx1"/>
                </a:solidFill>
              </a:rPr>
              <a:t>Individuals that received a Pfizer product are not eligible for the Moderna Bivalent</a:t>
            </a:r>
            <a:endParaRPr lang="en-US" sz="2400" b="1" u="sng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686" t="9180"/>
          <a:stretch/>
        </p:blipFill>
        <p:spPr>
          <a:xfrm>
            <a:off x="720508" y="3140766"/>
            <a:ext cx="1834153" cy="1384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686" t="9180"/>
          <a:stretch/>
        </p:blipFill>
        <p:spPr>
          <a:xfrm>
            <a:off x="4779021" y="3140766"/>
            <a:ext cx="1834153" cy="13842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7534" y="3143743"/>
            <a:ext cx="1895740" cy="13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5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Pfizer-BioNTech Bivalent Vaccine for 6 months through 4 years of 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u="sng" dirty="0" smtClean="0">
                <a:solidFill>
                  <a:schemeClr val="tx1"/>
                </a:solidFill>
              </a:rPr>
              <a:t>This is not a booster dose but part of the primary series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10 doses in the vial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Dose is 0.2mL (3 mcg)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Dilute with 2.2mL of accompanying diluent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Discard after 12 hours of dilution (cap puncture)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Store un-punctured vaccine vials	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UTL Freezer up to 18 months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Refrigerator up to 10 weeks</a:t>
            </a:r>
          </a:p>
          <a:p>
            <a:endParaRPr lang="en-US" u="sng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351" y="2353586"/>
            <a:ext cx="2335797" cy="1257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150" y="2393502"/>
            <a:ext cx="1929035" cy="11772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94914"/>
            <a:ext cx="9875520" cy="135636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Pfizer-BioNTech Bivalent Vaccine for 6 months through 4 years of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839" y="2065352"/>
            <a:ext cx="10812309" cy="4038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Please not the vaccine vials for the Pfizer-BioNTech Monovalent and Bivalent is identical the only difference is the word </a:t>
            </a:r>
            <a:r>
              <a:rPr lang="en-US" sz="2400" u="sng" dirty="0" smtClean="0">
                <a:solidFill>
                  <a:schemeClr val="tx1"/>
                </a:solidFill>
              </a:rPr>
              <a:t>Bivalent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This is a 3 dose series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The new schedule is: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Dose 1  Pfizer-BioNTech Monovalent COVID-19 Vaccine  (4-8 weeks later dose 2)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Dose 2  </a:t>
            </a:r>
            <a:r>
              <a:rPr lang="en-US" sz="2400" dirty="0">
                <a:solidFill>
                  <a:schemeClr val="tx1"/>
                </a:solidFill>
              </a:rPr>
              <a:t>Pfizer-BioNTech Monovalent COVID-19 Vaccine </a:t>
            </a:r>
            <a:r>
              <a:rPr lang="en-US" sz="2400" dirty="0" smtClean="0">
                <a:solidFill>
                  <a:schemeClr val="tx1"/>
                </a:solidFill>
              </a:rPr>
              <a:t>(8 weeks later dose 3)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Dose 3 Pfizer-BioNTech Bivalent COVID-19 Vaccine </a:t>
            </a:r>
          </a:p>
          <a:p>
            <a:pPr marL="27432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9063" y="5939544"/>
            <a:ext cx="857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Pfizer-BioNTech COVID-19 Vaccines are not interchangeable with the Moderna COVID-19 vaccines for this age group</a:t>
            </a:r>
            <a:endParaRPr lang="en-US" sz="2000" b="1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791" t="17808" b="8356"/>
          <a:stretch/>
        </p:blipFill>
        <p:spPr>
          <a:xfrm>
            <a:off x="5143973" y="4897645"/>
            <a:ext cx="5343276" cy="99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1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4047</TotalTime>
  <Words>1044</Words>
  <Application>Microsoft Office PowerPoint</Application>
  <PresentationFormat>Widescreen</PresentationFormat>
  <Paragraphs>155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Corbel</vt:lpstr>
      <vt:lpstr>Wingdings</vt:lpstr>
      <vt:lpstr>Basis</vt:lpstr>
      <vt:lpstr>LPHA OFFICE Hours </vt:lpstr>
      <vt:lpstr>Agenda </vt:lpstr>
      <vt:lpstr>Vaccine Updates </vt:lpstr>
      <vt:lpstr>Vaccine Updates </vt:lpstr>
      <vt:lpstr>Expired COVID-19 vaccines in SMV</vt:lpstr>
      <vt:lpstr>Moderna Bivalent Booster for children 6 months through 5 years of age </vt:lpstr>
      <vt:lpstr>Moderna Schedule for 6 months through 5 years of age </vt:lpstr>
      <vt:lpstr>Pfizer-BioNTech Bivalent Vaccine for 6 months through 4 years of age</vt:lpstr>
      <vt:lpstr>Pfizer-BioNTech Bivalent Vaccine for 6 months through 4 years of age</vt:lpstr>
      <vt:lpstr>Pfizer-BioNTech Bivalent Vaccine for 6 months through 4 years of age</vt:lpstr>
      <vt:lpstr>Mixed Series for children 6 months – 4 years </vt:lpstr>
      <vt:lpstr>Pfizer-BioNTech: Children aging up during the primary series </vt:lpstr>
      <vt:lpstr>Standing Orders </vt:lpstr>
      <vt:lpstr>Vaccine Errors </vt:lpstr>
      <vt:lpstr>Vaccine Errors</vt:lpstr>
      <vt:lpstr>Highlights from LPHA events for vaccination  </vt:lpstr>
      <vt:lpstr>Highlights from LPHA events for vaccination</vt:lpstr>
      <vt:lpstr>Budgets for Remaining funds </vt:lpstr>
      <vt:lpstr>Budgets for Remaining funds </vt:lpstr>
      <vt:lpstr>Additional Funding Request </vt:lpstr>
      <vt:lpstr>Calls going forward</vt:lpstr>
      <vt:lpstr>PowerPoint Presentation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Hours</dc:title>
  <dc:creator>Hudanick, Lana</dc:creator>
  <cp:lastModifiedBy>Hudanick, Lana</cp:lastModifiedBy>
  <cp:revision>213</cp:revision>
  <dcterms:created xsi:type="dcterms:W3CDTF">2022-06-15T13:07:56Z</dcterms:created>
  <dcterms:modified xsi:type="dcterms:W3CDTF">2022-12-14T20:32:13Z</dcterms:modified>
</cp:coreProperties>
</file>