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56" r:id="rId2"/>
    <p:sldId id="257" r:id="rId3"/>
    <p:sldId id="278" r:id="rId4"/>
    <p:sldId id="283" r:id="rId5"/>
    <p:sldId id="284" r:id="rId6"/>
    <p:sldId id="279" r:id="rId7"/>
    <p:sldId id="285" r:id="rId8"/>
    <p:sldId id="288" r:id="rId9"/>
    <p:sldId id="287" r:id="rId10"/>
    <p:sldId id="290" r:id="rId11"/>
    <p:sldId id="292" r:id="rId12"/>
    <p:sldId id="293" r:id="rId13"/>
    <p:sldId id="280" r:id="rId14"/>
    <p:sldId id="291" r:id="rId15"/>
    <p:sldId id="286" r:id="rId16"/>
    <p:sldId id="282" r:id="rId17"/>
    <p:sldId id="281" r:id="rId18"/>
    <p:sldId id="289" r:id="rId19"/>
    <p:sldId id="277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120" y="6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10/19/2022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68031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69124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06053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190EB-8738-400A-AFF7-6D1DEC6B76AF}" type="datetime1">
              <a:rPr lang="en-US" smtClean="0"/>
              <a:t>10/19/2022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68116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67217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36433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41178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10/19/2022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50131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10/19/2022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8166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10/19/2022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38838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82145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31980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10/19/2022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2176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covidvaccine.mo.gov/vaccinators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da.gov/media/162250/download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da.gov/media/153715/download" TargetMode="External"/><Relationship Id="rId2" Type="http://schemas.openxmlformats.org/officeDocument/2006/relationships/hyperlink" Target="https://www.fda.gov/media/161327/download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LPHA OFFICE Hours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10/20/2022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1279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5649" y="243840"/>
            <a:ext cx="9875520" cy="135636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Bivalent Booster COVID-19 Vaccines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8298" y="1373587"/>
            <a:ext cx="9872871" cy="4038600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If a bivalent booster is inadvertently administered as a primary dose</a:t>
            </a:r>
          </a:p>
          <a:p>
            <a:pPr lvl="1"/>
            <a:r>
              <a:rPr lang="en-US" sz="2200" dirty="0" smtClean="0">
                <a:solidFill>
                  <a:schemeClr val="tx1"/>
                </a:solidFill>
              </a:rPr>
              <a:t>Pfizer ( Do not repeat primary dose)</a:t>
            </a:r>
          </a:p>
          <a:p>
            <a:pPr lvl="2"/>
            <a:r>
              <a:rPr lang="en-US" sz="2200" dirty="0" smtClean="0">
                <a:solidFill>
                  <a:schemeClr val="tx1"/>
                </a:solidFill>
              </a:rPr>
              <a:t> mistake Bivalent (primary) + 21 days -8 weeks Monovalent Pfizer (primary) then 2 months later Bivalent Booster </a:t>
            </a:r>
          </a:p>
          <a:p>
            <a:pPr lvl="2"/>
            <a:r>
              <a:rPr lang="en-US" sz="2200" dirty="0" smtClean="0">
                <a:solidFill>
                  <a:schemeClr val="tx1"/>
                </a:solidFill>
              </a:rPr>
              <a:t>Monovalent (1</a:t>
            </a:r>
            <a:r>
              <a:rPr lang="en-US" sz="2200" baseline="30000" dirty="0" smtClean="0">
                <a:solidFill>
                  <a:schemeClr val="tx1"/>
                </a:solidFill>
              </a:rPr>
              <a:t>st</a:t>
            </a:r>
            <a:r>
              <a:rPr lang="en-US" sz="2200" dirty="0" smtClean="0">
                <a:solidFill>
                  <a:schemeClr val="tx1"/>
                </a:solidFill>
              </a:rPr>
              <a:t> primary)  + Bivalent mistake (2</a:t>
            </a:r>
            <a:r>
              <a:rPr lang="en-US" sz="2200" baseline="30000" dirty="0" smtClean="0">
                <a:solidFill>
                  <a:schemeClr val="tx1"/>
                </a:solidFill>
              </a:rPr>
              <a:t>nd</a:t>
            </a:r>
            <a:r>
              <a:rPr lang="en-US" sz="2200" dirty="0" smtClean="0">
                <a:solidFill>
                  <a:schemeClr val="tx1"/>
                </a:solidFill>
              </a:rPr>
              <a:t> primary)  then 2 months later Bivalent Booster </a:t>
            </a:r>
          </a:p>
          <a:p>
            <a:pPr marL="548640" lvl="2" indent="0">
              <a:buNone/>
            </a:pPr>
            <a:r>
              <a:rPr lang="en-US" sz="2200" dirty="0" smtClean="0">
                <a:solidFill>
                  <a:schemeClr val="tx1"/>
                </a:solidFill>
              </a:rPr>
              <a:t>        </a:t>
            </a:r>
            <a:r>
              <a:rPr lang="en-US" sz="2200" b="1" i="1" u="sng" dirty="0" smtClean="0">
                <a:solidFill>
                  <a:schemeClr val="tx1"/>
                </a:solidFill>
              </a:rPr>
              <a:t>All spacing minimal guidelines must be met between all primary doses </a:t>
            </a:r>
          </a:p>
          <a:p>
            <a:pPr lvl="1"/>
            <a:r>
              <a:rPr lang="en-US" sz="2200" dirty="0" smtClean="0">
                <a:solidFill>
                  <a:schemeClr val="tx1"/>
                </a:solidFill>
              </a:rPr>
              <a:t>Moderna </a:t>
            </a:r>
          </a:p>
          <a:p>
            <a:pPr lvl="2"/>
            <a:r>
              <a:rPr lang="en-US" sz="2200" dirty="0" smtClean="0">
                <a:solidFill>
                  <a:schemeClr val="tx1"/>
                </a:solidFill>
              </a:rPr>
              <a:t>If a bivalent booster vaccine is administered as a primary dose then you must revaccinate with a Monovalent Moderna primary dose since the bivalent booster is a lower than authorized </a:t>
            </a:r>
          </a:p>
          <a:p>
            <a:pPr lvl="3"/>
            <a:r>
              <a:rPr lang="en-US" sz="2200" dirty="0" smtClean="0">
                <a:solidFill>
                  <a:schemeClr val="tx1"/>
                </a:solidFill>
              </a:rPr>
              <a:t>You may revaccinate immediately or space up to 8 weeks apart</a:t>
            </a:r>
          </a:p>
          <a:p>
            <a:pPr lvl="3"/>
            <a:r>
              <a:rPr lang="en-US" sz="2200" dirty="0" smtClean="0">
                <a:solidFill>
                  <a:schemeClr val="tx1"/>
                </a:solidFill>
              </a:rPr>
              <a:t>Another bivalent booster should be administered 2 months after the last dose in the primary series </a:t>
            </a:r>
            <a:endParaRPr lang="en-US" sz="2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39869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Monoclonal antibodies and vaccination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664" t="2992"/>
          <a:stretch/>
        </p:blipFill>
        <p:spPr>
          <a:xfrm>
            <a:off x="1208598" y="2902226"/>
            <a:ext cx="9807065" cy="2423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0430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Vaccination after disease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At minimum defer vaccination until patient has recovered from acute illness and criteria to discontinue isolation have been met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May delay up to 3 months following positive test or symptom onset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If community level of disease is high, person is at risk of severe disease and predominant strain of COVID-19 strain should be taken into account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253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Updated Standing Orders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The Bivalent boosters are included in the standing orders for the primary series 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All orders have been updated and are posted at </a:t>
            </a:r>
          </a:p>
          <a:p>
            <a:pPr lvl="1"/>
            <a:r>
              <a:rPr lang="en-US" sz="2200" dirty="0">
                <a:solidFill>
                  <a:schemeClr val="tx1"/>
                </a:solidFill>
                <a:hlinkClick r:id="rId2"/>
              </a:rPr>
              <a:t>https://covidvaccine.mo.gov/vaccinators</a:t>
            </a:r>
            <a:r>
              <a:rPr lang="en-US" sz="2200" dirty="0" smtClean="0">
                <a:solidFill>
                  <a:schemeClr val="tx1"/>
                </a:solidFill>
                <a:hlinkClick r:id="rId2"/>
              </a:rPr>
              <a:t>/</a:t>
            </a:r>
            <a:r>
              <a:rPr lang="en-US" sz="2200" dirty="0" smtClean="0">
                <a:solidFill>
                  <a:schemeClr val="tx1"/>
                </a:solidFill>
              </a:rPr>
              <a:t> </a:t>
            </a:r>
          </a:p>
          <a:p>
            <a:pPr lvl="1"/>
            <a:r>
              <a:rPr lang="en-US" sz="2200" dirty="0" smtClean="0">
                <a:solidFill>
                  <a:schemeClr val="tx1"/>
                </a:solidFill>
              </a:rPr>
              <a:t>If you have issues, clear your cookies and try again 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At this time there are no boosters authorized for children under 5 years of age 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84496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NOVAVAX Update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A Booster dose of Novavax has been authorized for (limited situations) </a:t>
            </a:r>
          </a:p>
          <a:p>
            <a:pPr lvl="1"/>
            <a:endParaRPr lang="en-US" sz="2200" dirty="0" smtClean="0">
              <a:solidFill>
                <a:schemeClr val="tx1"/>
              </a:solidFill>
            </a:endParaRPr>
          </a:p>
          <a:p>
            <a:pPr lvl="1"/>
            <a:r>
              <a:rPr lang="en-US" sz="2200" dirty="0" smtClean="0">
                <a:solidFill>
                  <a:schemeClr val="tx1"/>
                </a:solidFill>
              </a:rPr>
              <a:t>Are </a:t>
            </a:r>
            <a:r>
              <a:rPr lang="en-US" sz="2200" dirty="0">
                <a:solidFill>
                  <a:schemeClr val="tx1"/>
                </a:solidFill>
              </a:rPr>
              <a:t>not able to get a bivalent booster or will not get the mRNA bivalent </a:t>
            </a:r>
            <a:r>
              <a:rPr lang="en-US" sz="2200" dirty="0" smtClean="0">
                <a:solidFill>
                  <a:schemeClr val="tx1"/>
                </a:solidFill>
              </a:rPr>
              <a:t>booster</a:t>
            </a:r>
          </a:p>
          <a:p>
            <a:pPr lvl="2"/>
            <a:r>
              <a:rPr lang="en-US" sz="2200" dirty="0" smtClean="0">
                <a:solidFill>
                  <a:schemeClr val="tx1"/>
                </a:solidFill>
              </a:rPr>
              <a:t>This is the same formulation as the primary series vaccine</a:t>
            </a:r>
            <a:endParaRPr lang="en-US" sz="2200" dirty="0">
              <a:solidFill>
                <a:schemeClr val="tx1"/>
              </a:solidFill>
            </a:endParaRPr>
          </a:p>
          <a:p>
            <a:pPr lvl="2"/>
            <a:r>
              <a:rPr lang="en-US" sz="2200" dirty="0" smtClean="0">
                <a:solidFill>
                  <a:schemeClr val="tx1"/>
                </a:solidFill>
              </a:rPr>
              <a:t>People 18 years and older who have completed  a primary series</a:t>
            </a:r>
          </a:p>
          <a:p>
            <a:pPr lvl="2"/>
            <a:r>
              <a:rPr lang="en-US" sz="2200" dirty="0" smtClean="0">
                <a:solidFill>
                  <a:schemeClr val="tx1"/>
                </a:solidFill>
              </a:rPr>
              <a:t>Dose #1 ( 3 weeks later) Dose #2  then (6 months later) booster dose </a:t>
            </a:r>
          </a:p>
          <a:p>
            <a:pPr lvl="2"/>
            <a:r>
              <a:rPr lang="en-US" sz="2200" dirty="0" smtClean="0">
                <a:solidFill>
                  <a:schemeClr val="tx1"/>
                </a:solidFill>
              </a:rPr>
              <a:t>Dose 0.5mL</a:t>
            </a:r>
          </a:p>
          <a:p>
            <a:pPr lvl="1"/>
            <a:endParaRPr lang="en-US" sz="2200" dirty="0">
              <a:solidFill>
                <a:schemeClr val="tx1"/>
              </a:solidFill>
            </a:endParaRPr>
          </a:p>
          <a:p>
            <a:pPr lvl="1"/>
            <a:endParaRPr lang="en-US" sz="2200" dirty="0" smtClean="0">
              <a:solidFill>
                <a:schemeClr val="tx1"/>
              </a:solidFill>
            </a:endParaRPr>
          </a:p>
          <a:p>
            <a:pPr marL="274320" lvl="1" indent="0">
              <a:buNone/>
            </a:pPr>
            <a:r>
              <a:rPr lang="en-US" sz="2200" dirty="0" smtClean="0">
                <a:solidFill>
                  <a:schemeClr val="tx1"/>
                </a:solidFill>
              </a:rPr>
              <a:t>Orders will be updated along with clinical guidelines. This just announced 10/19</a:t>
            </a:r>
            <a:endParaRPr lang="en-US" sz="2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04529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Errors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All errors regarding COVID-19 vaccines must be reported to VAERS 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Any expired vaccine or BUD vaccine administered needs to be reported to VAERS 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If you administer expired vaccine or BUD vaccine </a:t>
            </a:r>
          </a:p>
          <a:p>
            <a:pPr lvl="2"/>
            <a:r>
              <a:rPr lang="en-US" sz="2200" dirty="0" smtClean="0">
                <a:solidFill>
                  <a:schemeClr val="tx1"/>
                </a:solidFill>
              </a:rPr>
              <a:t>Contact the manufacturer</a:t>
            </a:r>
          </a:p>
          <a:p>
            <a:pPr lvl="2"/>
            <a:r>
              <a:rPr lang="en-US" sz="2200" dirty="0" smtClean="0">
                <a:solidFill>
                  <a:schemeClr val="tx1"/>
                </a:solidFill>
              </a:rPr>
              <a:t>Get the recommendations in writing – email is fine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Make sure your staff is trained to prevent errors</a:t>
            </a:r>
          </a:p>
          <a:p>
            <a:pPr lvl="1"/>
            <a:endParaRPr lang="en-US" sz="2400" dirty="0" smtClean="0"/>
          </a:p>
          <a:p>
            <a:pPr marL="548640" lvl="2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10261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Avoiding Errors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It is important to note </a:t>
            </a:r>
          </a:p>
          <a:p>
            <a:pPr lvl="1"/>
            <a:r>
              <a:rPr lang="en-US" sz="2200" dirty="0" smtClean="0">
                <a:solidFill>
                  <a:schemeClr val="tx1"/>
                </a:solidFill>
              </a:rPr>
              <a:t>The primary monovalent series of Pediatric Pfizer remains the same </a:t>
            </a:r>
          </a:p>
          <a:p>
            <a:pPr lvl="1"/>
            <a:r>
              <a:rPr lang="en-US" sz="2200" dirty="0" smtClean="0">
                <a:solidFill>
                  <a:schemeClr val="tx1"/>
                </a:solidFill>
              </a:rPr>
              <a:t>To avoid errors </a:t>
            </a:r>
          </a:p>
          <a:p>
            <a:pPr lvl="2"/>
            <a:r>
              <a:rPr lang="en-US" sz="2200" dirty="0" smtClean="0">
                <a:solidFill>
                  <a:schemeClr val="tx1"/>
                </a:solidFill>
              </a:rPr>
              <a:t>Develop a plan for storing the vaccines prior to administration </a:t>
            </a:r>
          </a:p>
          <a:p>
            <a:pPr lvl="2"/>
            <a:r>
              <a:rPr lang="en-US" sz="2200" dirty="0" smtClean="0">
                <a:solidFill>
                  <a:schemeClr val="tx1"/>
                </a:solidFill>
              </a:rPr>
              <a:t>Clearly label all individual syringes containing vaccines</a:t>
            </a:r>
          </a:p>
          <a:p>
            <a:pPr lvl="2"/>
            <a:r>
              <a:rPr lang="en-US" sz="2200" dirty="0" smtClean="0">
                <a:solidFill>
                  <a:schemeClr val="tx1"/>
                </a:solidFill>
              </a:rPr>
              <a:t>Ensure every time (check 3 times)</a:t>
            </a:r>
          </a:p>
          <a:p>
            <a:pPr lvl="3"/>
            <a:r>
              <a:rPr lang="en-US" sz="2200" dirty="0" smtClean="0">
                <a:solidFill>
                  <a:schemeClr val="tx1"/>
                </a:solidFill>
              </a:rPr>
              <a:t>Right Patient </a:t>
            </a:r>
          </a:p>
          <a:p>
            <a:pPr lvl="3"/>
            <a:r>
              <a:rPr lang="en-US" sz="2200" dirty="0" smtClean="0">
                <a:solidFill>
                  <a:schemeClr val="tx1"/>
                </a:solidFill>
              </a:rPr>
              <a:t>Right Vaccine</a:t>
            </a:r>
          </a:p>
          <a:p>
            <a:pPr lvl="3"/>
            <a:r>
              <a:rPr lang="en-US" sz="2200" dirty="0" smtClean="0">
                <a:solidFill>
                  <a:schemeClr val="tx1"/>
                </a:solidFill>
              </a:rPr>
              <a:t>Right Time </a:t>
            </a:r>
          </a:p>
          <a:p>
            <a:pPr lvl="3"/>
            <a:r>
              <a:rPr lang="en-US" sz="2200" dirty="0" smtClean="0">
                <a:solidFill>
                  <a:schemeClr val="tx1"/>
                </a:solidFill>
              </a:rPr>
              <a:t>Right Age </a:t>
            </a:r>
          </a:p>
          <a:p>
            <a:pPr lvl="3"/>
            <a:r>
              <a:rPr lang="en-US" sz="2200" dirty="0" smtClean="0">
                <a:solidFill>
                  <a:schemeClr val="tx1"/>
                </a:solidFill>
              </a:rPr>
              <a:t>Right Dose</a:t>
            </a:r>
            <a:endParaRPr lang="en-US" sz="2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30927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Frequently Asked Questions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We want to purchase….</a:t>
            </a:r>
          </a:p>
          <a:p>
            <a:pPr lvl="1"/>
            <a:r>
              <a:rPr lang="en-US" sz="2200" dirty="0" smtClean="0">
                <a:solidFill>
                  <a:schemeClr val="tx1"/>
                </a:solidFill>
              </a:rPr>
              <a:t>Submit your request to Lana or Afra along with a quote for the item</a:t>
            </a:r>
          </a:p>
          <a:p>
            <a:pPr lvl="1"/>
            <a:r>
              <a:rPr lang="en-US" sz="2200" dirty="0" smtClean="0">
                <a:solidFill>
                  <a:schemeClr val="tx1"/>
                </a:solidFill>
              </a:rPr>
              <a:t>You may not purchase the following:</a:t>
            </a:r>
          </a:p>
          <a:p>
            <a:pPr lvl="2"/>
            <a:r>
              <a:rPr lang="en-US" sz="2200" dirty="0" smtClean="0">
                <a:solidFill>
                  <a:schemeClr val="tx1"/>
                </a:solidFill>
              </a:rPr>
              <a:t>Vehicles/ Trailers </a:t>
            </a:r>
          </a:p>
          <a:p>
            <a:pPr lvl="2"/>
            <a:r>
              <a:rPr lang="en-US" sz="2200" dirty="0" smtClean="0">
                <a:solidFill>
                  <a:schemeClr val="tx1"/>
                </a:solidFill>
              </a:rPr>
              <a:t>Food/ Beverages </a:t>
            </a:r>
          </a:p>
          <a:p>
            <a:pPr lvl="2"/>
            <a:r>
              <a:rPr lang="en-US" sz="2200" dirty="0" smtClean="0">
                <a:solidFill>
                  <a:schemeClr val="tx1"/>
                </a:solidFill>
              </a:rPr>
              <a:t>Building construction/ permanent building modifications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When can we apply for additional funding?</a:t>
            </a:r>
          </a:p>
          <a:p>
            <a:pPr lvl="1"/>
            <a:r>
              <a:rPr lang="en-US" sz="2200" dirty="0" smtClean="0">
                <a:solidFill>
                  <a:schemeClr val="tx1"/>
                </a:solidFill>
              </a:rPr>
              <a:t>Once you reach 80% of funding spent </a:t>
            </a:r>
          </a:p>
          <a:p>
            <a:pPr lvl="1"/>
            <a:r>
              <a:rPr lang="en-US" sz="2200" dirty="0" smtClean="0">
                <a:solidFill>
                  <a:schemeClr val="tx1"/>
                </a:solidFill>
              </a:rPr>
              <a:t>Send an email to Lana and Afra requesting additional funding 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38220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Frequently Asked </a:t>
            </a:r>
            <a:r>
              <a:rPr lang="en-US" dirty="0" smtClean="0">
                <a:solidFill>
                  <a:schemeClr val="tx1"/>
                </a:solidFill>
              </a:rPr>
              <a:t>Questions: Additional Funding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Project Narratives</a:t>
            </a:r>
          </a:p>
          <a:p>
            <a:pPr lvl="1"/>
            <a:r>
              <a:rPr lang="en-US" sz="2200" dirty="0" smtClean="0">
                <a:solidFill>
                  <a:schemeClr val="tx1"/>
                </a:solidFill>
              </a:rPr>
              <a:t>We may send project narratives back if they are not complete, please respond with an updated project narrative.</a:t>
            </a:r>
          </a:p>
          <a:p>
            <a:pPr lvl="2"/>
            <a:r>
              <a:rPr lang="en-US" sz="2200" dirty="0" smtClean="0">
                <a:solidFill>
                  <a:schemeClr val="tx1"/>
                </a:solidFill>
              </a:rPr>
              <a:t>Project Narratives that have not been updated will not be scored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Office Hours</a:t>
            </a:r>
          </a:p>
          <a:p>
            <a:pPr lvl="1"/>
            <a:r>
              <a:rPr lang="en-US" sz="2200" dirty="0" smtClean="0">
                <a:solidFill>
                  <a:schemeClr val="tx1"/>
                </a:solidFill>
              </a:rPr>
              <a:t>Working meetings to receive help with the project narrative or budget</a:t>
            </a:r>
          </a:p>
          <a:p>
            <a:pPr lvl="1"/>
            <a:r>
              <a:rPr lang="en-US" sz="2200" dirty="0" smtClean="0">
                <a:solidFill>
                  <a:schemeClr val="tx1"/>
                </a:solidFill>
              </a:rPr>
              <a:t>New information will not be shared during these meetings</a:t>
            </a:r>
            <a:endParaRPr lang="en-US" sz="2200" dirty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Number of clinics</a:t>
            </a:r>
          </a:p>
          <a:p>
            <a:pPr lvl="1"/>
            <a:r>
              <a:rPr lang="en-US" sz="2200" dirty="0" smtClean="0">
                <a:solidFill>
                  <a:schemeClr val="tx1"/>
                </a:solidFill>
              </a:rPr>
              <a:t>Some project narratives include information about a frequency for the clinics (bi-weekly, weekly, </a:t>
            </a:r>
            <a:r>
              <a:rPr lang="en-US" sz="2200" dirty="0" err="1" smtClean="0">
                <a:solidFill>
                  <a:schemeClr val="tx1"/>
                </a:solidFill>
              </a:rPr>
              <a:t>etc</a:t>
            </a:r>
            <a:r>
              <a:rPr lang="en-US" sz="2200" dirty="0" smtClean="0">
                <a:solidFill>
                  <a:schemeClr val="tx1"/>
                </a:solidFill>
              </a:rPr>
              <a:t>)</a:t>
            </a:r>
          </a:p>
          <a:p>
            <a:pPr lvl="2"/>
            <a:r>
              <a:rPr lang="en-US" sz="2200" dirty="0" smtClean="0">
                <a:solidFill>
                  <a:schemeClr val="tx1"/>
                </a:solidFill>
              </a:rPr>
              <a:t>Please provide the total number</a:t>
            </a:r>
          </a:p>
        </p:txBody>
      </p:sp>
    </p:spTree>
    <p:extLst>
      <p:ext uri="{BB962C8B-B14F-4D97-AF65-F5344CB8AC3E}">
        <p14:creationId xmlns:p14="http://schemas.microsoft.com/office/powerpoint/2010/main" val="8830589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en-US" sz="6000" b="1" dirty="0" smtClean="0">
                <a:solidFill>
                  <a:schemeClr val="tx1"/>
                </a:solidFill>
              </a:rPr>
              <a:t>What Questions do you have</a:t>
            </a:r>
          </a:p>
          <a:p>
            <a:pPr marL="45720" indent="0" algn="ctr">
              <a:buNone/>
            </a:pPr>
            <a:r>
              <a:rPr lang="en-US" sz="13800" b="1" dirty="0" smtClean="0">
                <a:solidFill>
                  <a:schemeClr val="tx1"/>
                </a:solidFill>
              </a:rPr>
              <a:t>?</a:t>
            </a:r>
            <a:endParaRPr lang="en-US" sz="13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975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Agenda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781092"/>
            <a:ext cx="9872871" cy="4314908"/>
          </a:xfrm>
        </p:spPr>
        <p:txBody>
          <a:bodyPr>
            <a:normAutofit fontScale="85000" lnSpcReduction="20000"/>
          </a:bodyPr>
          <a:lstStyle/>
          <a:p>
            <a:r>
              <a:rPr lang="en-US" sz="2800" dirty="0" smtClean="0">
                <a:solidFill>
                  <a:schemeClr val="tx1"/>
                </a:solidFill>
              </a:rPr>
              <a:t>Bivalent vaccine</a:t>
            </a:r>
          </a:p>
          <a:p>
            <a:pPr lvl="1"/>
            <a:r>
              <a:rPr lang="en-US" sz="2800" dirty="0" smtClean="0">
                <a:solidFill>
                  <a:schemeClr val="tx1"/>
                </a:solidFill>
              </a:rPr>
              <a:t>Standing order review</a:t>
            </a:r>
          </a:p>
          <a:p>
            <a:pPr lvl="1"/>
            <a:r>
              <a:rPr lang="en-US" sz="2800" dirty="0" smtClean="0">
                <a:solidFill>
                  <a:schemeClr val="tx1"/>
                </a:solidFill>
              </a:rPr>
              <a:t>Products </a:t>
            </a:r>
          </a:p>
          <a:p>
            <a:pPr lvl="1"/>
            <a:r>
              <a:rPr lang="en-US" sz="2800" dirty="0" smtClean="0">
                <a:solidFill>
                  <a:schemeClr val="tx1"/>
                </a:solidFill>
              </a:rPr>
              <a:t>Pediatric vaccine 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Errors 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Frequently Asked Questions </a:t>
            </a:r>
          </a:p>
          <a:p>
            <a:pPr lvl="1"/>
            <a:r>
              <a:rPr lang="en-US" sz="2800" dirty="0" smtClean="0">
                <a:solidFill>
                  <a:schemeClr val="tx1"/>
                </a:solidFill>
              </a:rPr>
              <a:t>Current Funding</a:t>
            </a:r>
          </a:p>
          <a:p>
            <a:pPr lvl="1"/>
            <a:r>
              <a:rPr lang="en-US" sz="2800" dirty="0" smtClean="0">
                <a:solidFill>
                  <a:schemeClr val="tx1"/>
                </a:solidFill>
              </a:rPr>
              <a:t>Additional Funding </a:t>
            </a:r>
          </a:p>
          <a:p>
            <a:pPr marL="45720" indent="0">
              <a:buNone/>
            </a:pPr>
            <a:endParaRPr lang="en-US" sz="2800" dirty="0" smtClean="0">
              <a:solidFill>
                <a:schemeClr val="tx1"/>
              </a:solidFill>
            </a:endParaRPr>
          </a:p>
          <a:p>
            <a:pPr marL="45720" indent="0">
              <a:buNone/>
            </a:pPr>
            <a:endParaRPr lang="en-US" sz="2800" dirty="0" smtClean="0">
              <a:solidFill>
                <a:schemeClr val="tx1"/>
              </a:solidFill>
            </a:endParaRPr>
          </a:p>
          <a:p>
            <a:pPr marL="4572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307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030" t="12280" r="2121" b="5629"/>
          <a:stretch/>
        </p:blipFill>
        <p:spPr>
          <a:xfrm>
            <a:off x="3872287" y="5144493"/>
            <a:ext cx="7999012" cy="14232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303475"/>
            <a:ext cx="9875520" cy="135636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Bivalent Booster: Pfizer Pediatric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1439" y="1651221"/>
            <a:ext cx="9872871" cy="40386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 Who is eligible</a:t>
            </a:r>
          </a:p>
          <a:p>
            <a:pPr lvl="1"/>
            <a:r>
              <a:rPr lang="en-US" sz="2200" dirty="0" smtClean="0">
                <a:solidFill>
                  <a:schemeClr val="tx1"/>
                </a:solidFill>
              </a:rPr>
              <a:t>Children 5-11 years of age who have completed a primary monovalent COVID-19 vaccine series </a:t>
            </a:r>
          </a:p>
          <a:p>
            <a:pPr lvl="2"/>
            <a:r>
              <a:rPr lang="en-US" sz="2200" dirty="0" smtClean="0">
                <a:solidFill>
                  <a:schemeClr val="tx1"/>
                </a:solidFill>
              </a:rPr>
              <a:t>New Fact Sheet </a:t>
            </a:r>
            <a:r>
              <a:rPr lang="en-US" sz="2200" dirty="0">
                <a:solidFill>
                  <a:schemeClr val="tx1"/>
                </a:solidFill>
              </a:rPr>
              <a:t>for recipients </a:t>
            </a:r>
            <a:r>
              <a:rPr lang="en-US" sz="2200" dirty="0">
                <a:solidFill>
                  <a:schemeClr val="tx1"/>
                </a:solidFill>
                <a:hlinkClick r:id="rId3"/>
              </a:rPr>
              <a:t>https://</a:t>
            </a:r>
            <a:r>
              <a:rPr lang="en-US" sz="2200" dirty="0" smtClean="0">
                <a:solidFill>
                  <a:schemeClr val="tx1"/>
                </a:solidFill>
                <a:hlinkClick r:id="rId3"/>
              </a:rPr>
              <a:t>www.fda.gov/media/162250/download</a:t>
            </a:r>
            <a:endParaRPr lang="en-US" sz="2200" dirty="0" smtClean="0">
              <a:solidFill>
                <a:schemeClr val="tx1"/>
              </a:solidFill>
            </a:endParaRPr>
          </a:p>
          <a:p>
            <a:pPr lvl="1"/>
            <a:r>
              <a:rPr lang="en-US" sz="2200" dirty="0" smtClean="0">
                <a:solidFill>
                  <a:schemeClr val="tx1"/>
                </a:solidFill>
              </a:rPr>
              <a:t>Dose</a:t>
            </a:r>
          </a:p>
          <a:p>
            <a:pPr lvl="2"/>
            <a:r>
              <a:rPr lang="en-US" sz="2200" dirty="0" smtClean="0">
                <a:solidFill>
                  <a:schemeClr val="tx1"/>
                </a:solidFill>
              </a:rPr>
              <a:t> A single 0.2mL injection administered Intramuscularly 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Spacing </a:t>
            </a:r>
          </a:p>
          <a:p>
            <a:pPr lvl="1"/>
            <a:r>
              <a:rPr lang="en-US" sz="2200" dirty="0" smtClean="0">
                <a:solidFill>
                  <a:schemeClr val="tx1"/>
                </a:solidFill>
              </a:rPr>
              <a:t>At least 2 months (8 weeks) from the last monovalent dose or the last dose of the primary monovalent series 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900368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4158" y="5172660"/>
            <a:ext cx="7998645" cy="14265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33243"/>
            <a:ext cx="9875520" cy="135636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Pfizer Pediatric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310148"/>
            <a:ext cx="9872871" cy="40386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Preparation</a:t>
            </a:r>
          </a:p>
          <a:p>
            <a:pPr lvl="1"/>
            <a:r>
              <a:rPr lang="en-US" sz="2200" dirty="0" smtClean="0">
                <a:solidFill>
                  <a:schemeClr val="tx1"/>
                </a:solidFill>
              </a:rPr>
              <a:t>Must be diluted with the accompanying diluent (1.3mL)</a:t>
            </a:r>
          </a:p>
          <a:p>
            <a:pPr lvl="1"/>
            <a:r>
              <a:rPr lang="en-US" sz="2200" dirty="0" smtClean="0">
                <a:solidFill>
                  <a:schemeClr val="tx1"/>
                </a:solidFill>
              </a:rPr>
              <a:t>Label the vial with the date and time of dilution </a:t>
            </a:r>
          </a:p>
          <a:p>
            <a:pPr lvl="1"/>
            <a:r>
              <a:rPr lang="en-US" sz="2200" dirty="0" smtClean="0">
                <a:solidFill>
                  <a:schemeClr val="tx1"/>
                </a:solidFill>
              </a:rPr>
              <a:t>Once diluted must be discarded after 12 hours </a:t>
            </a:r>
          </a:p>
          <a:p>
            <a:pPr lvl="1"/>
            <a:r>
              <a:rPr lang="en-US" sz="2200" dirty="0" smtClean="0">
                <a:solidFill>
                  <a:schemeClr val="tx1"/>
                </a:solidFill>
              </a:rPr>
              <a:t>Each vial contains 10 doses (if using a standard syringe and needle you may not get 10 doses)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Storage and handling </a:t>
            </a:r>
          </a:p>
          <a:p>
            <a:pPr lvl="1"/>
            <a:r>
              <a:rPr lang="en-US" sz="2200" dirty="0" smtClean="0">
                <a:solidFill>
                  <a:schemeClr val="tx1"/>
                </a:solidFill>
              </a:rPr>
              <a:t>Store in refrigerator for up to 10 weeks </a:t>
            </a:r>
          </a:p>
          <a:p>
            <a:pPr lvl="1"/>
            <a:r>
              <a:rPr lang="en-US" sz="2200" dirty="0" smtClean="0">
                <a:solidFill>
                  <a:schemeClr val="tx1"/>
                </a:solidFill>
              </a:rPr>
              <a:t>If stored in an Ultra Cold Freezer vaccine must be discarded at 12 months from the date of manufacture </a:t>
            </a:r>
            <a:endParaRPr lang="en-US" sz="2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74750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0351" y="299500"/>
            <a:ext cx="9875520" cy="135636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Update on Comirnaity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Several updated EUA fact sheets for</a:t>
            </a:r>
          </a:p>
          <a:p>
            <a:pPr lvl="1"/>
            <a:r>
              <a:rPr lang="en-US" sz="2200" dirty="0">
                <a:solidFill>
                  <a:schemeClr val="tx1"/>
                </a:solidFill>
                <a:hlinkClick r:id="rId2"/>
              </a:rPr>
              <a:t>https://</a:t>
            </a:r>
            <a:r>
              <a:rPr lang="en-US" sz="2200" dirty="0" smtClean="0">
                <a:solidFill>
                  <a:schemeClr val="tx1"/>
                </a:solidFill>
                <a:hlinkClick r:id="rId2"/>
              </a:rPr>
              <a:t>www.fda.gov/media/161327/download</a:t>
            </a:r>
            <a:r>
              <a:rPr lang="en-US" sz="2200" dirty="0" smtClean="0">
                <a:solidFill>
                  <a:schemeClr val="tx1"/>
                </a:solidFill>
              </a:rPr>
              <a:t> </a:t>
            </a:r>
            <a:r>
              <a:rPr lang="en-US" sz="2200" dirty="0">
                <a:solidFill>
                  <a:schemeClr val="tx1"/>
                </a:solidFill>
              </a:rPr>
              <a:t>Bivalent booster EUA</a:t>
            </a:r>
          </a:p>
          <a:p>
            <a:pPr marL="274320" lvl="1" indent="0">
              <a:buNone/>
            </a:pPr>
            <a:endParaRPr lang="en-US" sz="2200" dirty="0" smtClean="0">
              <a:solidFill>
                <a:schemeClr val="tx1"/>
              </a:solidFill>
            </a:endParaRPr>
          </a:p>
          <a:p>
            <a:pPr lvl="1"/>
            <a:r>
              <a:rPr lang="en-US" sz="2200" dirty="0">
                <a:solidFill>
                  <a:schemeClr val="tx1"/>
                </a:solidFill>
                <a:hlinkClick r:id="rId3"/>
              </a:rPr>
              <a:t>https://</a:t>
            </a:r>
            <a:r>
              <a:rPr lang="en-US" sz="2200" dirty="0" smtClean="0">
                <a:solidFill>
                  <a:schemeClr val="tx1"/>
                </a:solidFill>
                <a:hlinkClick r:id="rId3"/>
              </a:rPr>
              <a:t>www.fda.gov/media/153715/download</a:t>
            </a:r>
            <a:r>
              <a:rPr lang="en-US" sz="2200" dirty="0" smtClean="0">
                <a:solidFill>
                  <a:schemeClr val="tx1"/>
                </a:solidFill>
              </a:rPr>
              <a:t>  Primary Doses &amp; Bivalent booster EUA</a:t>
            </a:r>
          </a:p>
          <a:p>
            <a:pPr lvl="2"/>
            <a:r>
              <a:rPr lang="en-US" sz="2200" dirty="0" smtClean="0">
                <a:solidFill>
                  <a:schemeClr val="tx1"/>
                </a:solidFill>
              </a:rPr>
              <a:t>You will notice that single dose vials are mentioned in this EUA at this time all doses are still </a:t>
            </a:r>
            <a:r>
              <a:rPr lang="en-US" sz="2200" u="sng" dirty="0" smtClean="0">
                <a:solidFill>
                  <a:schemeClr val="tx1"/>
                </a:solidFill>
              </a:rPr>
              <a:t>multi dose vials </a:t>
            </a:r>
          </a:p>
          <a:p>
            <a:pPr lvl="3"/>
            <a:r>
              <a:rPr lang="en-US" sz="2200" dirty="0" smtClean="0">
                <a:solidFill>
                  <a:schemeClr val="tx1"/>
                </a:solidFill>
              </a:rPr>
              <a:t>Dose still remains 0.3mL for primary doses </a:t>
            </a:r>
          </a:p>
          <a:p>
            <a:pPr lvl="3"/>
            <a:r>
              <a:rPr lang="en-US" sz="2200" dirty="0" smtClean="0">
                <a:solidFill>
                  <a:schemeClr val="tx1"/>
                </a:solidFill>
              </a:rPr>
              <a:t>Dose still remains 0.3mL for bivalent booster doses</a:t>
            </a:r>
            <a:endParaRPr lang="en-US" sz="2200" dirty="0">
              <a:solidFill>
                <a:schemeClr val="tx1"/>
              </a:solidFill>
            </a:endParaRPr>
          </a:p>
          <a:p>
            <a:pPr marL="4572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748074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66" t="9218" r="-1" b="7099"/>
          <a:stretch/>
        </p:blipFill>
        <p:spPr>
          <a:xfrm>
            <a:off x="6973295" y="4076700"/>
            <a:ext cx="4785026" cy="23774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Bivalent Booster: Moderna Adolescent and Pediatric 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2057400"/>
            <a:ext cx="6092687" cy="403860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 Who is </a:t>
            </a:r>
            <a:r>
              <a:rPr lang="en-US" dirty="0" smtClean="0">
                <a:solidFill>
                  <a:schemeClr val="tx1"/>
                </a:solidFill>
              </a:rPr>
              <a:t>Eligible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Individuals 6 years and older  who have completed their primary monovalent series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Dose </a:t>
            </a:r>
            <a:endParaRPr lang="en-US" dirty="0" smtClean="0">
              <a:solidFill>
                <a:schemeClr val="tx1"/>
              </a:solidFill>
            </a:endParaRP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0.5mL for individuals 12 years and older 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0.25mL for individuals 6-11 years of age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Spacing </a:t>
            </a:r>
            <a:endParaRPr lang="en-US" dirty="0" smtClean="0">
              <a:solidFill>
                <a:schemeClr val="tx1"/>
              </a:solidFill>
            </a:endParaRP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A single bivalent booster dose is recommended            2 months (8 weeks) after the last dose in the primary series or last monovalent booster dose</a:t>
            </a:r>
            <a:endParaRPr lang="en-US" dirty="0">
              <a:solidFill>
                <a:schemeClr val="tx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4021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9215" y="4843573"/>
            <a:ext cx="2986584" cy="14837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Bivalent Booster: Moderna Adolescent and Pediatric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Order in quantities of 100 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Preparation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Record the first puncture date/ time on vial 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20 punctures per vial only 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Storage and Handling 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Unopened vials may be stored up to expiration date 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Refrigerated unopened vails may be stored up to 30 days before discarding 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Intact vial may be stored at room temperature for up to 24 hours 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Once punctured discard after 12 hours 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52207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Moderna Bivalent Booster vail and SMV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The Moderna Bivalent Booster vial contains a total of 5 doses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Each vial enters SMV inventory as 5 doses</a:t>
            </a:r>
          </a:p>
          <a:p>
            <a:pPr lvl="1"/>
            <a:r>
              <a:rPr lang="en-US" sz="2200" dirty="0">
                <a:solidFill>
                  <a:schemeClr val="tx1"/>
                </a:solidFill>
              </a:rPr>
              <a:t>If administering pediatric 0.25mL &amp; you are an inventory user simply adjust your inventory  add doses  as needed </a:t>
            </a:r>
            <a:r>
              <a:rPr lang="en-US" sz="2200" dirty="0" smtClean="0">
                <a:solidFill>
                  <a:schemeClr val="tx1"/>
                </a:solidFill>
              </a:rPr>
              <a:t> 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Wastage  </a:t>
            </a:r>
          </a:p>
          <a:p>
            <a:pPr lvl="1"/>
            <a:r>
              <a:rPr lang="en-US" sz="2200" dirty="0" smtClean="0">
                <a:solidFill>
                  <a:schemeClr val="tx1"/>
                </a:solidFill>
              </a:rPr>
              <a:t>If you need to waste an entire vial it is a total of 5 doses </a:t>
            </a:r>
          </a:p>
          <a:p>
            <a:pPr lvl="1"/>
            <a:r>
              <a:rPr lang="en-US" sz="2200" dirty="0" smtClean="0">
                <a:solidFill>
                  <a:schemeClr val="tx1"/>
                </a:solidFill>
              </a:rPr>
              <a:t>If you need to waste a vial and you gave only 1 pediatric dose you waste 4 doses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7486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Bivalent Booster COVID-19 Vaccines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All monovalent boosters are no longer authorized </a:t>
            </a:r>
          </a:p>
          <a:p>
            <a:pPr lvl="1"/>
            <a:r>
              <a:rPr lang="en-US" sz="2200" dirty="0" smtClean="0">
                <a:solidFill>
                  <a:schemeClr val="tx1"/>
                </a:solidFill>
              </a:rPr>
              <a:t>If a monovalent booster is administered inadvertently and you want the person to receive a bivalent booster wait 2 months and administer the booster</a:t>
            </a:r>
          </a:p>
          <a:p>
            <a:pPr lvl="1"/>
            <a:r>
              <a:rPr lang="en-US" sz="2200" dirty="0" smtClean="0">
                <a:solidFill>
                  <a:schemeClr val="tx1"/>
                </a:solidFill>
              </a:rPr>
              <a:t>Report the error to VAERS 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A bivalent booster was administered as a dose in the primary series- differs according to brand </a:t>
            </a:r>
          </a:p>
          <a:p>
            <a:pPr lvl="1"/>
            <a:r>
              <a:rPr lang="en-US" sz="2200" dirty="0" smtClean="0">
                <a:solidFill>
                  <a:schemeClr val="tx1"/>
                </a:solidFill>
              </a:rPr>
              <a:t>Pfizer product- do not repeat</a:t>
            </a:r>
          </a:p>
          <a:p>
            <a:pPr lvl="1"/>
            <a:r>
              <a:rPr lang="en-US" sz="2200" dirty="0" smtClean="0">
                <a:solidFill>
                  <a:schemeClr val="tx1"/>
                </a:solidFill>
              </a:rPr>
              <a:t>Moderna – administer 1 dose of monovalent vaccine due to dose lower than authorized for primary series</a:t>
            </a:r>
          </a:p>
          <a:p>
            <a:pPr lvl="2"/>
            <a:r>
              <a:rPr lang="en-US" sz="2000" dirty="0" smtClean="0">
                <a:solidFill>
                  <a:schemeClr val="tx1"/>
                </a:solidFill>
              </a:rPr>
              <a:t>While you do not need to wait you may delay for 8 weeks to decrease the chance of Myocarditis/pericarditis in males 12-39 years of age </a:t>
            </a:r>
          </a:p>
          <a:p>
            <a:endParaRPr lang="en-US" sz="2400" dirty="0" smtClean="0">
              <a:solidFill>
                <a:schemeClr val="tx1"/>
              </a:solidFill>
            </a:endParaRPr>
          </a:p>
          <a:p>
            <a:pPr marL="45720" indent="0"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9225384"/>
      </p:ext>
    </p:extLst>
  </p:cSld>
  <p:clrMapOvr>
    <a:masterClrMapping/>
  </p:clrMapOvr>
</p:sld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Basis</Template>
  <TotalTime>3273</TotalTime>
  <Words>1148</Words>
  <Application>Microsoft Office PowerPoint</Application>
  <PresentationFormat>Widescreen</PresentationFormat>
  <Paragraphs>146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Corbel</vt:lpstr>
      <vt:lpstr>Basis</vt:lpstr>
      <vt:lpstr>LPHA OFFICE Hours </vt:lpstr>
      <vt:lpstr>Agenda </vt:lpstr>
      <vt:lpstr>Bivalent Booster: Pfizer Pediatric </vt:lpstr>
      <vt:lpstr>Pfizer Pediatric</vt:lpstr>
      <vt:lpstr>Update on Comirnaity </vt:lpstr>
      <vt:lpstr>Bivalent Booster: Moderna Adolescent and Pediatric  </vt:lpstr>
      <vt:lpstr>Bivalent Booster: Moderna Adolescent and Pediatric </vt:lpstr>
      <vt:lpstr>Moderna Bivalent Booster vail and SMV</vt:lpstr>
      <vt:lpstr>Bivalent Booster COVID-19 Vaccines </vt:lpstr>
      <vt:lpstr>Bivalent Booster COVID-19 Vaccines </vt:lpstr>
      <vt:lpstr>Monoclonal antibodies and vaccination</vt:lpstr>
      <vt:lpstr>Vaccination after disease </vt:lpstr>
      <vt:lpstr>Updated Standing Orders </vt:lpstr>
      <vt:lpstr>NOVAVAX Update </vt:lpstr>
      <vt:lpstr>Errors </vt:lpstr>
      <vt:lpstr>Avoiding Errors </vt:lpstr>
      <vt:lpstr>Frequently Asked Questions </vt:lpstr>
      <vt:lpstr>Frequently Asked Questions: Additional Funding </vt:lpstr>
      <vt:lpstr>PowerPoint Presentation</vt:lpstr>
    </vt:vector>
  </TitlesOfParts>
  <Company>State of Missouri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OFFICE Hours</dc:title>
  <dc:creator>Hudanick, Lana</dc:creator>
  <cp:lastModifiedBy>Hudanick, Lana</cp:lastModifiedBy>
  <cp:revision>166</cp:revision>
  <dcterms:created xsi:type="dcterms:W3CDTF">2022-06-15T13:07:56Z</dcterms:created>
  <dcterms:modified xsi:type="dcterms:W3CDTF">2022-10-19T21:37:49Z</dcterms:modified>
</cp:coreProperties>
</file>