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9"/>
  </p:notesMasterIdLst>
  <p:handoutMasterIdLst>
    <p:handoutMasterId r:id="rId20"/>
  </p:handoutMasterIdLst>
  <p:sldIdLst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02" y="34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253C03-C60F-4FF5-BBBF-078D44B72E7D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6D9D-9483-42E7-8CD7-15EDE1A4DDC4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5F10-92B8-46C7-A107-1CF6EB1C2F18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BF0-453F-47A9-9012-5AED3B22E7A1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6906E3-B742-4986-90B6-990F07048832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372C-B131-4034-B61F-BCF761990A4F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0B50-D705-4567-8892-606DA8DDC082}" type="datetime1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B8A-AC5E-448D-90F1-5F90DC8C0860}" type="datetime1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0D57-1DF2-4CE0-A88F-4398D994BF4C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A79-789F-42C6-A798-E2703A37BA23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BA6-2CAA-43FD-B6CB-325C80A91D3E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0D141A01-0FF1-467E-B344-8F7D0706474A}" type="datetime1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ana.Hudanick@health.mo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Hours </a:t>
            </a:r>
            <a:br>
              <a:rPr lang="en-US" dirty="0" smtClean="0"/>
            </a:br>
            <a:r>
              <a:rPr lang="en-US" dirty="0" smtClean="0"/>
              <a:t>COVID-19 and Adult Immunization Contract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1-20-22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Quarterly Calls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Billing for COVID-19 vaccine</a:t>
            </a:r>
          </a:p>
          <a:p>
            <a:pPr lvl="1"/>
            <a:r>
              <a:rPr lang="en-US" dirty="0" err="1" smtClean="0"/>
              <a:t>Ste</a:t>
            </a:r>
            <a:r>
              <a:rPr lang="en-US" dirty="0" smtClean="0"/>
              <a:t> Gen county has seen an income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Preventing </a:t>
            </a:r>
            <a:r>
              <a:rPr lang="en-US" dirty="0"/>
              <a:t>errors</a:t>
            </a:r>
          </a:p>
          <a:p>
            <a:pPr lvl="1"/>
            <a:r>
              <a:rPr lang="en-US" dirty="0"/>
              <a:t>Washington County is color coding consents to COVID </a:t>
            </a:r>
            <a:r>
              <a:rPr lang="en-US" dirty="0" smtClean="0"/>
              <a:t>vaccine</a:t>
            </a:r>
          </a:p>
          <a:p>
            <a:r>
              <a:rPr lang="en-US" dirty="0" smtClean="0"/>
              <a:t>If you are excelling at something share</a:t>
            </a:r>
          </a:p>
          <a:p>
            <a:endParaRPr lang="en-US" dirty="0"/>
          </a:p>
          <a:p>
            <a:r>
              <a:rPr lang="en-US" dirty="0" smtClean="0"/>
              <a:t>Also make sure you are giving yourself credit for work on your monthly report</a:t>
            </a:r>
          </a:p>
          <a:p>
            <a:pPr lvl="1"/>
            <a:r>
              <a:rPr lang="en-US" dirty="0" smtClean="0"/>
              <a:t>Include everything you have done regarding COVID-19 vaccination  </a:t>
            </a:r>
          </a:p>
        </p:txBody>
      </p:sp>
    </p:spTree>
    <p:extLst>
      <p:ext uri="{BB962C8B-B14F-4D97-AF65-F5344CB8AC3E}">
        <p14:creationId xmlns:p14="http://schemas.microsoft.com/office/powerpoint/2010/main" val="348866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Making reporting a little easier</a:t>
            </a:r>
          </a:p>
          <a:p>
            <a:pPr lvl="1"/>
            <a:r>
              <a:rPr lang="en-US" dirty="0" smtClean="0"/>
              <a:t>Objective 3 non traditional/ mass vaccination clinics </a:t>
            </a:r>
          </a:p>
          <a:p>
            <a:pPr lvl="2"/>
            <a:r>
              <a:rPr lang="en-US" sz="2400" dirty="0" smtClean="0"/>
              <a:t>If you keep track on a word document, excel spread sheet or another type of document you may turn that in instead of duplicating these clinics on the monthly report simply include it in your email</a:t>
            </a:r>
          </a:p>
          <a:p>
            <a:pPr lvl="2"/>
            <a:r>
              <a:rPr lang="en-US" sz="2400" dirty="0" smtClean="0"/>
              <a:t>Make sure it has </a:t>
            </a:r>
          </a:p>
          <a:p>
            <a:pPr lvl="3"/>
            <a:r>
              <a:rPr lang="en-US" sz="2400" dirty="0" smtClean="0"/>
              <a:t>How many vaccinated with COVID</a:t>
            </a:r>
          </a:p>
          <a:p>
            <a:pPr lvl="3"/>
            <a:r>
              <a:rPr lang="en-US" sz="2400" dirty="0" smtClean="0"/>
              <a:t>Location (jail, private business, high SVI zip code, church, food pantry)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076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5" y="0"/>
            <a:ext cx="9782801" cy="1239837"/>
          </a:xfrm>
        </p:spPr>
        <p:txBody>
          <a:bodyPr/>
          <a:lstStyle/>
          <a:p>
            <a:r>
              <a:rPr lang="en-US" dirty="0" smtClean="0"/>
              <a:t>Deloitte 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Every county should have received a county level Deloitte Report</a:t>
            </a:r>
          </a:p>
          <a:p>
            <a:r>
              <a:rPr lang="en-US" dirty="0" smtClean="0"/>
              <a:t>Reports detail</a:t>
            </a:r>
          </a:p>
          <a:p>
            <a:pPr lvl="1"/>
            <a:r>
              <a:rPr lang="en-US" dirty="0" smtClean="0"/>
              <a:t>Deep dives into demographic and behavioral characteristics of each county</a:t>
            </a:r>
          </a:p>
          <a:p>
            <a:pPr lvl="1"/>
            <a:r>
              <a:rPr lang="en-US" dirty="0" smtClean="0"/>
              <a:t>What is the impact on vaccine uptake</a:t>
            </a:r>
          </a:p>
          <a:p>
            <a:r>
              <a:rPr lang="en-US" dirty="0" smtClean="0"/>
              <a:t>How to use these reports</a:t>
            </a:r>
          </a:p>
          <a:p>
            <a:pPr lvl="1"/>
            <a:r>
              <a:rPr lang="en-US" dirty="0" smtClean="0"/>
              <a:t>Read the report</a:t>
            </a:r>
          </a:p>
          <a:p>
            <a:pPr lvl="1"/>
            <a:r>
              <a:rPr lang="en-US" dirty="0" smtClean="0"/>
              <a:t>Participate in the workgroup sessions being set up </a:t>
            </a:r>
          </a:p>
          <a:p>
            <a:pPr lvl="1"/>
            <a:r>
              <a:rPr lang="en-US" dirty="0" smtClean="0"/>
              <a:t>Review your logic model to see if something needs to be changed – Change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4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Deloitte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outlines </a:t>
            </a:r>
          </a:p>
          <a:p>
            <a:pPr lvl="1"/>
            <a:r>
              <a:rPr lang="en-US" dirty="0" smtClean="0"/>
              <a:t>Structural barriers to vaccine</a:t>
            </a:r>
          </a:p>
          <a:p>
            <a:pPr lvl="2"/>
            <a:r>
              <a:rPr lang="en-US" dirty="0" smtClean="0"/>
              <a:t>Transportation- biggest challenge for some</a:t>
            </a:r>
          </a:p>
          <a:p>
            <a:pPr lvl="2"/>
            <a:r>
              <a:rPr lang="en-US" dirty="0" smtClean="0"/>
              <a:t>Internet access to make appointments</a:t>
            </a:r>
          </a:p>
          <a:p>
            <a:pPr lvl="2"/>
            <a:r>
              <a:rPr lang="en-US" dirty="0" smtClean="0"/>
              <a:t>Language barrier</a:t>
            </a:r>
          </a:p>
          <a:p>
            <a:pPr marL="73152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Strategies to change behavior  </a:t>
            </a:r>
          </a:p>
          <a:p>
            <a:pPr lvl="2"/>
            <a:r>
              <a:rPr lang="en-US" dirty="0" smtClean="0"/>
              <a:t>Increase accessibility</a:t>
            </a:r>
          </a:p>
          <a:p>
            <a:pPr lvl="2"/>
            <a:r>
              <a:rPr lang="en-US" dirty="0" smtClean="0"/>
              <a:t>Strategic partnerships </a:t>
            </a:r>
          </a:p>
          <a:p>
            <a:pPr lvl="2"/>
            <a:r>
              <a:rPr lang="en-US" dirty="0" smtClean="0"/>
              <a:t>Find your best messenger to reach population</a:t>
            </a:r>
          </a:p>
          <a:p>
            <a:pPr lvl="2"/>
            <a:r>
              <a:rPr lang="en-US" dirty="0" smtClean="0"/>
              <a:t>Create the best message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meeting will be the third Thursday in February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have questions reach out to your regional nurse consultant or Lana Hudanick </a:t>
            </a:r>
            <a:r>
              <a:rPr lang="en-US" dirty="0" smtClean="0">
                <a:hlinkClick r:id="rId2"/>
              </a:rPr>
              <a:t>l</a:t>
            </a:r>
            <a:r>
              <a:rPr lang="en-US" dirty="0" smtClean="0">
                <a:hlinkClick r:id="rId2"/>
              </a:rPr>
              <a:t>ana.Hudanick@health.mo.gov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820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on the vaccine</a:t>
            </a:r>
          </a:p>
          <a:p>
            <a:r>
              <a:rPr lang="en-US" dirty="0" smtClean="0"/>
              <a:t>Highlights from the quarterly calls</a:t>
            </a:r>
          </a:p>
          <a:p>
            <a:r>
              <a:rPr lang="en-US" dirty="0" smtClean="0"/>
              <a:t>Deloitte Reports</a:t>
            </a:r>
          </a:p>
          <a:p>
            <a:r>
              <a:rPr lang="en-US" dirty="0" smtClean="0"/>
              <a:t>Discussion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</a:t>
            </a:r>
            <a:r>
              <a:rPr lang="en-US" dirty="0" err="1" smtClean="0"/>
              <a:t>PfizerBioNTech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Pfizer-</a:t>
            </a:r>
            <a:r>
              <a:rPr lang="en-US" sz="2400" dirty="0" err="1" smtClean="0"/>
              <a:t>tris</a:t>
            </a:r>
            <a:endParaRPr lang="en-US" sz="2400" dirty="0" smtClean="0"/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tris</a:t>
            </a:r>
            <a:r>
              <a:rPr lang="en-US" dirty="0" smtClean="0"/>
              <a:t> formulation is now in circulation for adults and adolescents 12 years and older </a:t>
            </a:r>
            <a:r>
              <a:rPr lang="en-US" i="1" u="sng" dirty="0" smtClean="0"/>
              <a:t>(gray top vaccine)</a:t>
            </a:r>
          </a:p>
          <a:p>
            <a:pPr lvl="2"/>
            <a:r>
              <a:rPr lang="en-US" sz="2400" dirty="0" smtClean="0"/>
              <a:t>Requires no dilution</a:t>
            </a:r>
          </a:p>
          <a:p>
            <a:pPr lvl="2"/>
            <a:r>
              <a:rPr lang="en-US" sz="2400" dirty="0" smtClean="0"/>
              <a:t>Stores in a refrigerator for 10 weeks</a:t>
            </a:r>
          </a:p>
          <a:p>
            <a:pPr lvl="2"/>
            <a:r>
              <a:rPr lang="en-US" sz="2400" dirty="0" smtClean="0"/>
              <a:t>Dose is still 0.3mL</a:t>
            </a:r>
          </a:p>
          <a:p>
            <a:pPr lvl="2"/>
            <a:r>
              <a:rPr lang="en-US" sz="2400" dirty="0" smtClean="0"/>
              <a:t>Once opened vial is good for 12 hours </a:t>
            </a:r>
          </a:p>
          <a:p>
            <a:pPr lvl="2"/>
            <a:r>
              <a:rPr lang="en-US" sz="2400" dirty="0" smtClean="0"/>
              <a:t>Remember expiration date is 6 months from date of manufacture listed on the box </a:t>
            </a:r>
          </a:p>
          <a:p>
            <a:pPr marL="73152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All individuals </a:t>
            </a:r>
            <a:r>
              <a:rPr lang="en-US" b="1" u="sng" dirty="0" smtClean="0"/>
              <a:t>12 years and older </a:t>
            </a:r>
            <a:r>
              <a:rPr lang="en-US" dirty="0" smtClean="0"/>
              <a:t>are now approved for a booster vaccine </a:t>
            </a:r>
            <a:r>
              <a:rPr lang="en-US" b="1" u="sng" dirty="0" smtClean="0"/>
              <a:t>5 months </a:t>
            </a:r>
            <a:r>
              <a:rPr lang="en-US" dirty="0" smtClean="0"/>
              <a:t>from the last dose in the primary series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8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Pfizer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2 versions of the Pfizer COVID-19 vaccine for 12 years and older is now in circulation </a:t>
            </a:r>
          </a:p>
          <a:p>
            <a:pPr lvl="1"/>
            <a:r>
              <a:rPr lang="en-US" dirty="0" smtClean="0"/>
              <a:t>Make sure staff are identifying which one they are using</a:t>
            </a:r>
          </a:p>
          <a:p>
            <a:pPr lvl="1"/>
            <a:r>
              <a:rPr lang="en-US" dirty="0" smtClean="0"/>
              <a:t>Do not  carry both if possible</a:t>
            </a:r>
          </a:p>
          <a:p>
            <a:pPr lvl="1"/>
            <a:r>
              <a:rPr lang="en-US" dirty="0" smtClean="0"/>
              <a:t>If you have both in stock use the purple top (original version) completely before opening up the new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3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Pfizer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Pfizer Pediatric 5-11 years of age </a:t>
            </a:r>
          </a:p>
          <a:p>
            <a:pPr lvl="1"/>
            <a:r>
              <a:rPr lang="en-US" dirty="0" smtClean="0"/>
              <a:t>Moderately to severely immune compromised 5-11 year olds should get </a:t>
            </a:r>
          </a:p>
          <a:p>
            <a:pPr lvl="2"/>
            <a:r>
              <a:rPr lang="en-US" sz="2400" dirty="0" smtClean="0"/>
              <a:t>3 primary doses</a:t>
            </a:r>
          </a:p>
          <a:p>
            <a:pPr lvl="3"/>
            <a:r>
              <a:rPr lang="en-US" sz="2400" dirty="0"/>
              <a:t>Dose 1 and 2 = 21 days apart</a:t>
            </a:r>
          </a:p>
          <a:p>
            <a:pPr lvl="3"/>
            <a:r>
              <a:rPr lang="en-US" sz="2400" dirty="0"/>
              <a:t>Dose 2 and 3 = 28 days apart</a:t>
            </a:r>
          </a:p>
          <a:p>
            <a:pPr marL="1097280" lvl="3" indent="0"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At this time a booster dose is not authorized for children 5-11 years of age </a:t>
            </a:r>
          </a:p>
          <a:p>
            <a:pPr marL="109728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Moderna</a:t>
            </a:r>
            <a:r>
              <a:rPr lang="en-US" dirty="0" smtClean="0"/>
              <a:t> Vaccine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years and older </a:t>
            </a:r>
          </a:p>
          <a:p>
            <a:r>
              <a:rPr lang="en-US" dirty="0" smtClean="0"/>
              <a:t>Booster doses now due 5 months following the last primary dose </a:t>
            </a:r>
          </a:p>
          <a:p>
            <a:r>
              <a:rPr lang="en-US" dirty="0" smtClean="0"/>
              <a:t> label updated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8" y="3733800"/>
            <a:ext cx="6299201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1812" y="4091973"/>
            <a:ext cx="3224425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Primary dose listed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Booster dose listed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Max punctures per vial listed= 20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097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Janssen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authorized for use </a:t>
            </a:r>
          </a:p>
          <a:p>
            <a:pPr lvl="1"/>
            <a:r>
              <a:rPr lang="en-US" dirty="0" smtClean="0"/>
              <a:t>Ensure that you educate the recipient of the risk associated with the vaccine</a:t>
            </a:r>
          </a:p>
          <a:p>
            <a:pPr lvl="1"/>
            <a:r>
              <a:rPr lang="en-US" dirty="0" smtClean="0"/>
              <a:t>If after the risk has been discussed and they still want the vaccine feel free to use</a:t>
            </a:r>
          </a:p>
          <a:p>
            <a:r>
              <a:rPr lang="en-US" dirty="0" smtClean="0"/>
              <a:t>Prefer an mRNA vaccine over the Janssen</a:t>
            </a:r>
          </a:p>
          <a:p>
            <a:endParaRPr lang="en-US" dirty="0"/>
          </a:p>
          <a:p>
            <a:r>
              <a:rPr lang="en-US" dirty="0" smtClean="0"/>
              <a:t>Booster dose should be an mRNA vaccine if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5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0"/>
            <a:ext cx="9782801" cy="1239837"/>
          </a:xfrm>
        </p:spPr>
        <p:txBody>
          <a:bodyPr/>
          <a:lstStyle/>
          <a:p>
            <a:r>
              <a:rPr lang="en-US" dirty="0" smtClean="0"/>
              <a:t>FAQ for COVID-19 Vaccine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Should people who have COVID-19 be vaccinated?</a:t>
            </a:r>
          </a:p>
          <a:p>
            <a:pPr lvl="1"/>
            <a:r>
              <a:rPr lang="en-US" dirty="0" smtClean="0"/>
              <a:t>Yes, as soon as they recover and complete their isolation vaccine is recommended</a:t>
            </a:r>
          </a:p>
          <a:p>
            <a:r>
              <a:rPr lang="en-US" dirty="0" smtClean="0"/>
              <a:t>Do we administer a booster dose to someone who was vaccinated outside of the US?</a:t>
            </a:r>
          </a:p>
          <a:p>
            <a:pPr lvl="1"/>
            <a:r>
              <a:rPr lang="en-US" dirty="0" smtClean="0"/>
              <a:t>A single dose of </a:t>
            </a:r>
            <a:r>
              <a:rPr lang="en-US" dirty="0" err="1" smtClean="0"/>
              <a:t>PfizerBioNTech</a:t>
            </a:r>
            <a:r>
              <a:rPr lang="en-US" dirty="0" smtClean="0"/>
              <a:t> vaccine may be administered to anyone who has completed a WHO or FDA authorized COVID-19 vaccine under the CDC issued EUI </a:t>
            </a:r>
          </a:p>
          <a:p>
            <a:r>
              <a:rPr lang="en-US" dirty="0" smtClean="0"/>
              <a:t>A moderately or severely immune compromised patient received has not received their 3rd dose do I still administer it?</a:t>
            </a:r>
          </a:p>
          <a:p>
            <a:pPr lvl="1"/>
            <a:r>
              <a:rPr lang="en-US" dirty="0" smtClean="0"/>
              <a:t>Administer the 3</a:t>
            </a:r>
            <a:r>
              <a:rPr lang="en-US" baseline="30000" dirty="0" smtClean="0"/>
              <a:t>rd</a:t>
            </a:r>
            <a:r>
              <a:rPr lang="en-US" dirty="0" smtClean="0"/>
              <a:t> dose then in 5 months administer a booster dose </a:t>
            </a:r>
          </a:p>
          <a:p>
            <a:r>
              <a:rPr lang="en-US" dirty="0" smtClean="0"/>
              <a:t>A vaccine error occurred (expired vaccine, BUD, incorrect age, site or vaccine brand administered)</a:t>
            </a:r>
          </a:p>
          <a:p>
            <a:pPr lvl="1"/>
            <a:r>
              <a:rPr lang="en-US" dirty="0" smtClean="0"/>
              <a:t>All errors need to be reported to VAERS regarding COVID-19 vaccine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Quarterly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Perry county is investing in an online scheduler with built in reminder system</a:t>
            </a:r>
          </a:p>
          <a:p>
            <a:r>
              <a:rPr lang="en-US" dirty="0" smtClean="0"/>
              <a:t>Pike county is reaching out to Hispanic workers in area plant nurseries </a:t>
            </a:r>
          </a:p>
          <a:p>
            <a:r>
              <a:rPr lang="en-US" dirty="0" smtClean="0"/>
              <a:t> St Charles county is offering vaccination at local libraries</a:t>
            </a:r>
          </a:p>
          <a:p>
            <a:r>
              <a:rPr lang="en-US" dirty="0" smtClean="0"/>
              <a:t>Columbia/Boone has a recruited a 56 volunteer Vaccine Ambassador program </a:t>
            </a:r>
          </a:p>
          <a:p>
            <a:r>
              <a:rPr lang="en-US" dirty="0" smtClean="0"/>
              <a:t>Staffing ideas</a:t>
            </a:r>
          </a:p>
          <a:p>
            <a:pPr lvl="1"/>
            <a:r>
              <a:rPr lang="en-US" dirty="0" smtClean="0"/>
              <a:t>Saline and Howard counties teamed up to host vaccine clinics</a:t>
            </a:r>
          </a:p>
          <a:p>
            <a:pPr lvl="1"/>
            <a:r>
              <a:rPr lang="en-US" dirty="0" smtClean="0"/>
              <a:t>Randolph partnered with a nursing school</a:t>
            </a:r>
          </a:p>
          <a:p>
            <a:pPr lvl="1"/>
            <a:r>
              <a:rPr lang="en-US" dirty="0" smtClean="0"/>
              <a:t>St Charles used a temp agency for mass vaccination clinics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7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nowflakes design slides.potx" id="{DEE1F0AD-706A-4F4C-823D-ADFE5851E3EA}" vid="{52425298-8660-4232-B133-1A88C14B38E6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195</TotalTime>
  <Words>770</Words>
  <Application>Microsoft Office PowerPoint</Application>
  <PresentationFormat>Custom</PresentationFormat>
  <Paragraphs>105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Euphemia</vt:lpstr>
      <vt:lpstr>Snowflakes design template</vt:lpstr>
      <vt:lpstr>Office Hours  COVID-19 and Adult Immunization Contract </vt:lpstr>
      <vt:lpstr>Agenda</vt:lpstr>
      <vt:lpstr>Updates on PfizerBioNTech</vt:lpstr>
      <vt:lpstr>Updates on Pfizer </vt:lpstr>
      <vt:lpstr>Updates on Pfizer </vt:lpstr>
      <vt:lpstr>Moderna Vaccine Updates </vt:lpstr>
      <vt:lpstr>Janssen Update </vt:lpstr>
      <vt:lpstr>FAQ for COVID-19 Vaccine</vt:lpstr>
      <vt:lpstr>Highlights From Quarterly Calls</vt:lpstr>
      <vt:lpstr>Highlights From Quarterly Calls </vt:lpstr>
      <vt:lpstr>Monthly reports </vt:lpstr>
      <vt:lpstr>Deloitte Reports </vt:lpstr>
      <vt:lpstr>Deloitte Report </vt:lpstr>
      <vt:lpstr>Open discussion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Hours  COVID-19 and Adult Immunization Contract</dc:title>
  <dc:creator>Hudanick, Lana</dc:creator>
  <cp:lastModifiedBy>Hudanick, Lana</cp:lastModifiedBy>
  <cp:revision>15</cp:revision>
  <dcterms:created xsi:type="dcterms:W3CDTF">2022-01-20T14:37:15Z</dcterms:created>
  <dcterms:modified xsi:type="dcterms:W3CDTF">2022-01-20T17:52:48Z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