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 id="2147483708" r:id="rId2"/>
  </p:sldMasterIdLst>
  <p:sldIdLst>
    <p:sldId id="256" r:id="rId3"/>
    <p:sldId id="257" r:id="rId4"/>
    <p:sldId id="261" r:id="rId5"/>
    <p:sldId id="262" r:id="rId6"/>
    <p:sldId id="263" r:id="rId7"/>
    <p:sldId id="264" r:id="rId8"/>
    <p:sldId id="258" r:id="rId9"/>
    <p:sldId id="285" r:id="rId10"/>
    <p:sldId id="259" r:id="rId11"/>
    <p:sldId id="273" r:id="rId12"/>
    <p:sldId id="274" r:id="rId13"/>
    <p:sldId id="275" r:id="rId14"/>
    <p:sldId id="276" r:id="rId15"/>
    <p:sldId id="277" r:id="rId16"/>
    <p:sldId id="278" r:id="rId17"/>
    <p:sldId id="279" r:id="rId18"/>
    <p:sldId id="280" r:id="rId19"/>
    <p:sldId id="281" r:id="rId20"/>
    <p:sldId id="282" r:id="rId21"/>
    <p:sldId id="283" r:id="rId22"/>
    <p:sldId id="260"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73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5/13/2022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5/13/2022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5/13/2022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D2E526B-DBD6-4A71-81C2-D7A24B6BB3CB}" type="datetimeFigureOut">
              <a:rPr lang="en-US" smtClean="0"/>
              <a:pPr/>
              <a:t>5/13/2022</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E784B7A2-9E7C-475C-949A-2142D8B3F5E1}" type="slidenum">
              <a:rPr lang="en-US" smtClean="0"/>
              <a:pPr/>
              <a:t>‹#›</a:t>
            </a:fld>
            <a:endParaRPr lang="en-US" dirty="0"/>
          </a:p>
        </p:txBody>
      </p:sp>
    </p:spTree>
    <p:extLst>
      <p:ext uri="{BB962C8B-B14F-4D97-AF65-F5344CB8AC3E}">
        <p14:creationId xmlns:p14="http://schemas.microsoft.com/office/powerpoint/2010/main" val="2549593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D2E526B-DBD6-4A71-81C2-D7A24B6BB3CB}" type="datetimeFigureOut">
              <a:rPr lang="en-US" smtClean="0"/>
              <a:pPr/>
              <a:t>5/13/2022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84B7A2-9E7C-475C-949A-2142D8B3F5E1}" type="slidenum">
              <a:rPr lang="en-US" smtClean="0"/>
              <a:pPr/>
              <a:t>‹#›</a:t>
            </a:fld>
            <a:endParaRPr lang="en-US" dirty="0"/>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24485577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D2E526B-DBD6-4A71-81C2-D7A24B6BB3CB}" type="datetimeFigureOut">
              <a:rPr lang="en-US" smtClean="0"/>
              <a:pPr/>
              <a:t>5/13/2022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84B7A2-9E7C-475C-949A-2142D8B3F5E1}" type="slidenum">
              <a:rPr lang="en-US" smtClean="0"/>
              <a:pPr/>
              <a:t>‹#›</a:t>
            </a:fld>
            <a:endParaRPr lang="en-US" dirty="0"/>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dirty="0"/>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dirty="0"/>
          </a:p>
        </p:txBody>
      </p:sp>
    </p:spTree>
    <p:extLst>
      <p:ext uri="{BB962C8B-B14F-4D97-AF65-F5344CB8AC3E}">
        <p14:creationId xmlns:p14="http://schemas.microsoft.com/office/powerpoint/2010/main" val="1618928221"/>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D2E526B-DBD6-4A71-81C2-D7A24B6BB3CB}" type="datetimeFigureOut">
              <a:rPr lang="en-US" smtClean="0"/>
              <a:pPr/>
              <a:t>5/13/2022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784B7A2-9E7C-475C-949A-2142D8B3F5E1}" type="slidenum">
              <a:rPr lang="en-US" smtClean="0"/>
              <a:pPr/>
              <a:t>‹#›</a:t>
            </a:fld>
            <a:endParaRPr lang="en-US" dirty="0"/>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3485139612"/>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D2E526B-DBD6-4A71-81C2-D7A24B6BB3CB}" type="datetimeFigureOut">
              <a:rPr lang="en-US" smtClean="0"/>
              <a:pPr/>
              <a:t>5/13/2022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784B7A2-9E7C-475C-949A-2142D8B3F5E1}" type="slidenum">
              <a:rPr lang="en-US" smtClean="0"/>
              <a:pPr/>
              <a:t>‹#›</a:t>
            </a:fld>
            <a:endParaRPr lang="en-US" dirty="0"/>
          </a:p>
        </p:txBody>
      </p:sp>
    </p:spTree>
    <p:extLst>
      <p:ext uri="{BB962C8B-B14F-4D97-AF65-F5344CB8AC3E}">
        <p14:creationId xmlns:p14="http://schemas.microsoft.com/office/powerpoint/2010/main" val="1050441843"/>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D2E526B-DBD6-4A71-81C2-D7A24B6BB3CB}" type="datetimeFigureOut">
              <a:rPr lang="en-US" smtClean="0"/>
              <a:pPr/>
              <a:t>5/13/2022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784B7A2-9E7C-475C-949A-2142D8B3F5E1}" type="slidenum">
              <a:rPr lang="en-US" smtClean="0"/>
              <a:pPr/>
              <a:t>‹#›</a:t>
            </a:fld>
            <a:endParaRPr lang="en-US" dirty="0"/>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2347288582"/>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2E526B-DBD6-4A71-81C2-D7A24B6BB3CB}" type="datetimeFigureOut">
              <a:rPr lang="en-US" smtClean="0"/>
              <a:pPr/>
              <a:t>5/13/2022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784B7A2-9E7C-475C-949A-2142D8B3F5E1}" type="slidenum">
              <a:rPr lang="en-US" smtClean="0"/>
              <a:pPr/>
              <a:t>‹#›</a:t>
            </a:fld>
            <a:endParaRPr lang="en-US" dirty="0"/>
          </a:p>
        </p:txBody>
      </p:sp>
    </p:spTree>
    <p:extLst>
      <p:ext uri="{BB962C8B-B14F-4D97-AF65-F5344CB8AC3E}">
        <p14:creationId xmlns:p14="http://schemas.microsoft.com/office/powerpoint/2010/main" val="6231372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p>
            <a:fld id="{4D2E526B-DBD6-4A71-81C2-D7A24B6BB3CB}" type="datetimeFigureOut">
              <a:rPr lang="en-US" smtClean="0"/>
              <a:pPr/>
              <a:t>5/13/2022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784B7A2-9E7C-475C-949A-2142D8B3F5E1}" type="slidenum">
              <a:rPr lang="en-US" smtClean="0"/>
              <a:pPr/>
              <a:t>‹#›</a:t>
            </a:fld>
            <a:endParaRPr lang="en-US" dirty="0"/>
          </a:p>
        </p:txBody>
      </p:sp>
    </p:spTree>
    <p:extLst>
      <p:ext uri="{BB962C8B-B14F-4D97-AF65-F5344CB8AC3E}">
        <p14:creationId xmlns:p14="http://schemas.microsoft.com/office/powerpoint/2010/main" val="124232620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5/13/2022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D2E526B-DBD6-4A71-81C2-D7A24B6BB3CB}" type="datetimeFigureOut">
              <a:rPr lang="en-US" smtClean="0"/>
              <a:pPr/>
              <a:t>5/13/2022</a:t>
            </a:fld>
            <a:endParaRPr lang="en-US" dirty="0"/>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E784B7A2-9E7C-475C-949A-2142D8B3F5E1}" type="slidenum">
              <a:rPr lang="en-US" smtClean="0"/>
              <a:pPr/>
              <a:t>‹#›</a:t>
            </a:fld>
            <a:endParaRPr lang="en-US" dirty="0"/>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dirty="0"/>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dirty="0"/>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dirty="0"/>
          </a:p>
        </p:txBody>
      </p:sp>
    </p:spTree>
    <p:extLst>
      <p:ext uri="{BB962C8B-B14F-4D97-AF65-F5344CB8AC3E}">
        <p14:creationId xmlns:p14="http://schemas.microsoft.com/office/powerpoint/2010/main" val="1602458213"/>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481330"/>
            <a:ext cx="109728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D2E526B-DBD6-4A71-81C2-D7A24B6BB3CB}" type="datetimeFigureOut">
              <a:rPr lang="en-US" smtClean="0"/>
              <a:pPr/>
              <a:t>5/13/2022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84B7A2-9E7C-475C-949A-2142D8B3F5E1}" type="slidenum">
              <a:rPr lang="en-US" smtClean="0"/>
              <a:pPr/>
              <a:t>‹#›</a:t>
            </a:fld>
            <a:endParaRPr lang="en-US" dirty="0"/>
          </a:p>
        </p:txBody>
      </p:sp>
    </p:spTree>
    <p:extLst>
      <p:ext uri="{BB962C8B-B14F-4D97-AF65-F5344CB8AC3E}">
        <p14:creationId xmlns:p14="http://schemas.microsoft.com/office/powerpoint/2010/main" val="17906709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1"/>
            <a:ext cx="84328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D2E526B-DBD6-4A71-81C2-D7A24B6BB3CB}" type="datetimeFigureOut">
              <a:rPr lang="en-US" smtClean="0"/>
              <a:pPr/>
              <a:t>5/13/2022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84B7A2-9E7C-475C-949A-2142D8B3F5E1}" type="slidenum">
              <a:rPr lang="en-US" smtClean="0"/>
              <a:pPr/>
              <a:t>‹#›</a:t>
            </a:fld>
            <a:endParaRPr lang="en-US" dirty="0"/>
          </a:p>
        </p:txBody>
      </p:sp>
    </p:spTree>
    <p:extLst>
      <p:ext uri="{BB962C8B-B14F-4D97-AF65-F5344CB8AC3E}">
        <p14:creationId xmlns:p14="http://schemas.microsoft.com/office/powerpoint/2010/main" val="4110532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5/13/2022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5/13/2022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5/13/2022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5/13/2022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5/13/2022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5/13/2022</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5/13/2022</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5/13/2022</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4" name="Right Triangle 13"/>
          <p:cNvSpPr>
            <a:spLocks/>
          </p:cNvSpPr>
          <p:nvPr/>
        </p:nvSpPr>
        <p:spPr bwMode="auto">
          <a:xfrm>
            <a:off x="-8056" y="5791253"/>
            <a:ext cx="4536419"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dirty="0"/>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4D2E526B-DBD6-4A71-81C2-D7A24B6BB3CB}" type="datetimeFigureOut">
              <a:rPr lang="en-US" smtClean="0"/>
              <a:pPr/>
              <a:t>5/13/2022</a:t>
            </a:fld>
            <a:endParaRPr lang="en-US" dirty="0"/>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E784B7A2-9E7C-475C-949A-2142D8B3F5E1}" type="slidenum">
              <a:rPr lang="en-US" smtClean="0"/>
              <a:pPr/>
              <a:t>‹#›</a:t>
            </a:fld>
            <a:endParaRPr lang="en-US" dirty="0"/>
          </a:p>
        </p:txBody>
      </p:sp>
    </p:spTree>
    <p:extLst>
      <p:ext uri="{BB962C8B-B14F-4D97-AF65-F5344CB8AC3E}">
        <p14:creationId xmlns:p14="http://schemas.microsoft.com/office/powerpoint/2010/main" val="277637892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hyperlink" Target="http://clphs.health.mo.gov/ehcdp/" TargetMode="Externa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jpeg"/><Relationship Id="rId7" Type="http://schemas.openxmlformats.org/officeDocument/2006/relationships/image" Target="../media/image12.jpeg"/><Relationship Id="rId2" Type="http://schemas.openxmlformats.org/officeDocument/2006/relationships/image" Target="../media/image8.jpeg"/><Relationship Id="rId1" Type="http://schemas.openxmlformats.org/officeDocument/2006/relationships/slideLayout" Target="../slideLayouts/slideLayout18.xml"/><Relationship Id="rId6" Type="http://schemas.openxmlformats.org/officeDocument/2006/relationships/image" Target="../media/image11.jpeg"/><Relationship Id="rId5" Type="http://schemas.openxmlformats.org/officeDocument/2006/relationships/hyperlink" Target="http://images.publicradio.org/content/2010/08/27/20100827_food-tester_33.jpg" TargetMode="Externa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hyperlink" Target="mailto:John.Whitaker@health.mo.gov" TargetMode="External"/><Relationship Id="rId2" Type="http://schemas.openxmlformats.org/officeDocument/2006/relationships/hyperlink" Target="mailto:Eric.Hueste@health.mo.gov" TargetMode="External"/><Relationship Id="rId1" Type="http://schemas.openxmlformats.org/officeDocument/2006/relationships/slideLayout" Target="../slideLayouts/slideLayout2.xml"/><Relationship Id="rId6" Type="http://schemas.openxmlformats.org/officeDocument/2006/relationships/hyperlink" Target="mailto:Mark.Buxton@health.mo.gov" TargetMode="External"/><Relationship Id="rId5" Type="http://schemas.openxmlformats.org/officeDocument/2006/relationships/hyperlink" Target="mailto:Anna.long@health.mo.gov" TargetMode="External"/><Relationship Id="rId4" Type="http://schemas.openxmlformats.org/officeDocument/2006/relationships/hyperlink" Target="mailto:Jody.Starr@health.mo.g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6949" y="1788228"/>
            <a:ext cx="8991600" cy="1645920"/>
          </a:xfrm>
        </p:spPr>
        <p:txBody>
          <a:bodyPr/>
          <a:lstStyle/>
          <a:p>
            <a:r>
              <a:rPr lang="en-US" dirty="0" smtClean="0"/>
              <a:t>Office of Emergency Coordination</a:t>
            </a:r>
            <a:endParaRPr lang="en-US" dirty="0"/>
          </a:p>
        </p:txBody>
      </p:sp>
      <p:sp>
        <p:nvSpPr>
          <p:cNvPr id="3" name="Subtitle 2"/>
          <p:cNvSpPr>
            <a:spLocks noGrp="1"/>
          </p:cNvSpPr>
          <p:nvPr>
            <p:ph type="subTitle" idx="1"/>
          </p:nvPr>
        </p:nvSpPr>
        <p:spPr>
          <a:xfrm>
            <a:off x="1886989" y="3684521"/>
            <a:ext cx="8262851" cy="1907917"/>
          </a:xfrm>
        </p:spPr>
        <p:txBody>
          <a:bodyPr>
            <a:normAutofit fontScale="92500" lnSpcReduction="10000"/>
          </a:bodyPr>
          <a:lstStyle/>
          <a:p>
            <a:r>
              <a:rPr lang="en-US" dirty="0" smtClean="0">
                <a:solidFill>
                  <a:schemeClr val="bg1"/>
                </a:solidFill>
              </a:rPr>
              <a:t>Hospital Preparedness Program - HPP</a:t>
            </a:r>
          </a:p>
          <a:p>
            <a:r>
              <a:rPr lang="en-US" dirty="0" smtClean="0">
                <a:solidFill>
                  <a:schemeClr val="bg1"/>
                </a:solidFill>
              </a:rPr>
              <a:t>Public Health Emergency Preparedness Program - PHEP</a:t>
            </a:r>
          </a:p>
          <a:p>
            <a:r>
              <a:rPr lang="en-US" dirty="0" smtClean="0">
                <a:solidFill>
                  <a:schemeClr val="bg1"/>
                </a:solidFill>
              </a:rPr>
              <a:t>Missouri Rapid Response Team – Foodborne Outbreak Response – MRRT</a:t>
            </a:r>
          </a:p>
          <a:p>
            <a:r>
              <a:rPr lang="en-US" dirty="0" smtClean="0">
                <a:solidFill>
                  <a:schemeClr val="bg1"/>
                </a:solidFill>
              </a:rPr>
              <a:t>Public Health Emergency Response Center – ERC</a:t>
            </a:r>
          </a:p>
          <a:p>
            <a:r>
              <a:rPr lang="en-US" dirty="0" smtClean="0">
                <a:solidFill>
                  <a:schemeClr val="bg1"/>
                </a:solidFill>
              </a:rPr>
              <a:t>Radiological Emergency Response Team</a:t>
            </a:r>
            <a:endParaRPr lang="en-US"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284" y="174566"/>
            <a:ext cx="1633404" cy="1363289"/>
          </a:xfrm>
          <a:prstGeom prst="rect">
            <a:avLst/>
          </a:prstGeom>
        </p:spPr>
      </p:pic>
    </p:spTree>
    <p:extLst>
      <p:ext uri="{BB962C8B-B14F-4D97-AF65-F5344CB8AC3E}">
        <p14:creationId xmlns:p14="http://schemas.microsoft.com/office/powerpoint/2010/main" val="23072629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a:t>Contamination of the food supply can lead to </a:t>
            </a:r>
            <a:r>
              <a:rPr lang="en-US" dirty="0" smtClean="0"/>
              <a:t>complex, large</a:t>
            </a:r>
            <a:r>
              <a:rPr lang="en-US" dirty="0"/>
              <a:t>, </a:t>
            </a:r>
            <a:r>
              <a:rPr lang="en-US" dirty="0" smtClean="0"/>
              <a:t>multi-jurisdictional, multi-state emergencies</a:t>
            </a:r>
            <a:r>
              <a:rPr lang="en-US" dirty="0"/>
              <a:t>.</a:t>
            </a:r>
          </a:p>
          <a:p>
            <a:pPr>
              <a:buNone/>
            </a:pPr>
            <a:endParaRPr lang="en-US" dirty="0" smtClean="0"/>
          </a:p>
          <a:p>
            <a:pPr>
              <a:buNone/>
            </a:pPr>
            <a:r>
              <a:rPr lang="en-US" dirty="0" smtClean="0"/>
              <a:t>The </a:t>
            </a:r>
            <a:r>
              <a:rPr lang="en-US" dirty="0"/>
              <a:t>Rapid Response Team for Food and Feed (RRT) is designed to respond to large </a:t>
            </a:r>
            <a:r>
              <a:rPr lang="en-US" dirty="0" smtClean="0"/>
              <a:t>multi-jurisdictional emergencies </a:t>
            </a:r>
            <a:r>
              <a:rPr lang="en-US" dirty="0"/>
              <a:t>regarding food. </a:t>
            </a:r>
          </a:p>
        </p:txBody>
      </p:sp>
      <p:sp>
        <p:nvSpPr>
          <p:cNvPr id="2" name="Title 1"/>
          <p:cNvSpPr>
            <a:spLocks noGrp="1"/>
          </p:cNvSpPr>
          <p:nvPr>
            <p:ph type="title"/>
          </p:nvPr>
        </p:nvSpPr>
        <p:spPr/>
        <p:txBody>
          <a:bodyPr>
            <a:normAutofit fontScale="90000"/>
          </a:bodyPr>
          <a:lstStyle/>
          <a:p>
            <a:r>
              <a:rPr lang="en-US" dirty="0"/>
              <a:t>What is the RRT?  </a:t>
            </a:r>
            <a:br>
              <a:rPr lang="en-US" dirty="0"/>
            </a:br>
            <a:endParaRPr lang="en-US" dirty="0"/>
          </a:p>
        </p:txBody>
      </p:sp>
    </p:spTree>
    <p:extLst>
      <p:ext uri="{BB962C8B-B14F-4D97-AF65-F5344CB8AC3E}">
        <p14:creationId xmlns:p14="http://schemas.microsoft.com/office/powerpoint/2010/main" val="17079710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roduction chain.jpg"/>
          <p:cNvPicPr>
            <a:picLocks noGrp="1" noChangeAspect="1"/>
          </p:cNvPicPr>
          <p:nvPr>
            <p:ph idx="1"/>
          </p:nvPr>
        </p:nvPicPr>
        <p:blipFill>
          <a:blip r:embed="rId2" cstate="print"/>
          <a:stretch>
            <a:fillRect/>
          </a:stretch>
        </p:blipFill>
        <p:spPr>
          <a:xfrm>
            <a:off x="2514600" y="2667000"/>
            <a:ext cx="7620000" cy="3886200"/>
          </a:xfrm>
        </p:spPr>
      </p:pic>
      <p:sp>
        <p:nvSpPr>
          <p:cNvPr id="3" name="Title 2"/>
          <p:cNvSpPr>
            <a:spLocks noGrp="1"/>
          </p:cNvSpPr>
          <p:nvPr>
            <p:ph type="title"/>
          </p:nvPr>
        </p:nvSpPr>
        <p:spPr>
          <a:xfrm>
            <a:off x="1981200" y="152400"/>
            <a:ext cx="8229600" cy="2895600"/>
          </a:xfrm>
        </p:spPr>
        <p:txBody>
          <a:bodyPr>
            <a:normAutofit/>
          </a:bodyPr>
          <a:lstStyle/>
          <a:p>
            <a:r>
              <a:rPr lang="en-US" sz="2800" dirty="0"/>
              <a:t>Food can be grown in a different state or a different country, processed in another state, warehoused in a third state, and sold in Missouri.  Every step along the way has the potential for contamination. </a:t>
            </a:r>
          </a:p>
        </p:txBody>
      </p:sp>
    </p:spTree>
    <p:extLst>
      <p:ext uri="{BB962C8B-B14F-4D97-AF65-F5344CB8AC3E}">
        <p14:creationId xmlns:p14="http://schemas.microsoft.com/office/powerpoint/2010/main" val="32758715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a:buNone/>
            </a:pPr>
            <a:r>
              <a:rPr lang="en-US" dirty="0" smtClean="0"/>
              <a:t>The United States Centers for Disease Control and Prevention (CDC) estimates that roughly one in six Americans—that’s 48 million people—will get sick from foodborne illnesses and that foodborne illness results in</a:t>
            </a:r>
          </a:p>
          <a:p>
            <a:pPr>
              <a:buNone/>
            </a:pPr>
            <a:r>
              <a:rPr lang="en-US" sz="3600" dirty="0"/>
              <a:t>                      </a:t>
            </a:r>
          </a:p>
          <a:p>
            <a:pPr>
              <a:buNone/>
            </a:pPr>
            <a:r>
              <a:rPr lang="en-US" sz="3600" dirty="0"/>
              <a:t>                     </a:t>
            </a:r>
            <a:r>
              <a:rPr lang="en-US" sz="3800" dirty="0"/>
              <a:t>128,000 people hospitalized</a:t>
            </a:r>
          </a:p>
          <a:p>
            <a:pPr>
              <a:buNone/>
            </a:pPr>
            <a:r>
              <a:rPr lang="en-US" sz="3600" dirty="0"/>
              <a:t>                  </a:t>
            </a:r>
          </a:p>
          <a:p>
            <a:pPr>
              <a:buNone/>
            </a:pPr>
            <a:r>
              <a:rPr lang="en-US" sz="3600" dirty="0"/>
              <a:t>                       </a:t>
            </a:r>
            <a:r>
              <a:rPr lang="en-US" sz="3800" dirty="0"/>
              <a:t>3,000 deaths</a:t>
            </a:r>
          </a:p>
          <a:p>
            <a:pPr>
              <a:buNone/>
            </a:pPr>
            <a:endParaRPr lang="en-US" sz="3600" dirty="0"/>
          </a:p>
          <a:p>
            <a:pPr>
              <a:buNone/>
            </a:pPr>
            <a:endParaRPr lang="en-US" sz="3600" dirty="0"/>
          </a:p>
          <a:p>
            <a:pPr>
              <a:buNone/>
            </a:pPr>
            <a:r>
              <a:rPr lang="en-US" dirty="0" smtClean="0"/>
              <a:t> </a:t>
            </a:r>
            <a:endParaRPr lang="en-US" dirty="0"/>
          </a:p>
        </p:txBody>
      </p:sp>
      <p:sp>
        <p:nvSpPr>
          <p:cNvPr id="2" name="Title 1"/>
          <p:cNvSpPr>
            <a:spLocks noGrp="1"/>
          </p:cNvSpPr>
          <p:nvPr>
            <p:ph type="title"/>
          </p:nvPr>
        </p:nvSpPr>
        <p:spPr/>
        <p:txBody>
          <a:bodyPr>
            <a:normAutofit/>
          </a:bodyPr>
          <a:lstStyle/>
          <a:p>
            <a:r>
              <a:rPr lang="en-US" b="1" u="sng" dirty="0" smtClean="0"/>
              <a:t>The Impact of Foodborne Illness</a:t>
            </a:r>
            <a:endParaRPr lang="en-US" dirty="0"/>
          </a:p>
        </p:txBody>
      </p:sp>
    </p:spTree>
    <p:extLst>
      <p:ext uri="{BB962C8B-B14F-4D97-AF65-F5344CB8AC3E}">
        <p14:creationId xmlns:p14="http://schemas.microsoft.com/office/powerpoint/2010/main" val="32495244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arket.jpg"/>
          <p:cNvPicPr>
            <a:picLocks noGrp="1" noChangeAspect="1"/>
          </p:cNvPicPr>
          <p:nvPr>
            <p:ph idx="1"/>
          </p:nvPr>
        </p:nvPicPr>
        <p:blipFill>
          <a:blip r:embed="rId2" cstate="print"/>
          <a:stretch>
            <a:fillRect/>
          </a:stretch>
        </p:blipFill>
        <p:spPr>
          <a:xfrm>
            <a:off x="4919663" y="3352800"/>
            <a:ext cx="4333875" cy="2971800"/>
          </a:xfrm>
        </p:spPr>
      </p:pic>
      <p:sp>
        <p:nvSpPr>
          <p:cNvPr id="3" name="Title 2"/>
          <p:cNvSpPr>
            <a:spLocks noGrp="1"/>
          </p:cNvSpPr>
          <p:nvPr>
            <p:ph type="title"/>
          </p:nvPr>
        </p:nvSpPr>
        <p:spPr>
          <a:xfrm>
            <a:off x="1905000" y="304800"/>
            <a:ext cx="8229600" cy="3048000"/>
          </a:xfrm>
        </p:spPr>
        <p:txBody>
          <a:bodyPr>
            <a:normAutofit fontScale="90000"/>
          </a:bodyPr>
          <a:lstStyle/>
          <a:p>
            <a:r>
              <a:rPr lang="en-US" sz="2800" dirty="0"/>
              <a:t>In addition to the terrible human costs, there are also huge economic losses because of foodborne illness. One study by Ohio State University estimated that the annual cost for foodborne outbreaks reaches $77.7 billion!</a:t>
            </a:r>
            <a:br>
              <a:rPr lang="en-US" sz="2800" dirty="0"/>
            </a:br>
            <a:r>
              <a:rPr lang="en-US" sz="2800" dirty="0"/>
              <a:t> </a:t>
            </a:r>
            <a:br>
              <a:rPr lang="en-US" sz="2800" dirty="0"/>
            </a:br>
            <a:r>
              <a:rPr lang="en-US" sz="900" dirty="0"/>
              <a:t>Economic Burden from Health Losses Due to Foodborne Illness in the United States, Robert L. Scharff, The Ohio State University, </a:t>
            </a:r>
            <a:r>
              <a:rPr lang="en-US" sz="900" u="sng" dirty="0"/>
              <a:t>Journal of Food Protection</a:t>
            </a:r>
            <a:r>
              <a:rPr lang="en-US" sz="900" dirty="0"/>
              <a:t>, Vol. 75, No. 1, 2012, Pages 123-131. </a:t>
            </a:r>
            <a:r>
              <a:rPr lang="en-US" sz="2800" dirty="0"/>
              <a:t/>
            </a:r>
            <a:br>
              <a:rPr lang="en-US" sz="2800" dirty="0"/>
            </a:br>
            <a:r>
              <a:rPr lang="en-US" sz="2800" dirty="0"/>
              <a:t>   </a:t>
            </a:r>
          </a:p>
        </p:txBody>
      </p:sp>
    </p:spTree>
    <p:extLst>
      <p:ext uri="{BB962C8B-B14F-4D97-AF65-F5344CB8AC3E}">
        <p14:creationId xmlns:p14="http://schemas.microsoft.com/office/powerpoint/2010/main" val="37283267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RRT Can Help</a:t>
            </a:r>
            <a:endParaRPr lang="en-US" dirty="0"/>
          </a:p>
        </p:txBody>
      </p:sp>
      <p:pic>
        <p:nvPicPr>
          <p:cNvPr id="4" name="Content Placeholder 3" descr="Sunrise.jpg"/>
          <p:cNvPicPr>
            <a:picLocks noGrp="1" noChangeAspect="1"/>
          </p:cNvPicPr>
          <p:nvPr>
            <p:ph idx="1"/>
          </p:nvPr>
        </p:nvPicPr>
        <p:blipFill>
          <a:blip r:embed="rId2" cstate="print"/>
          <a:stretch>
            <a:fillRect/>
          </a:stretch>
        </p:blipFill>
        <p:spPr>
          <a:xfrm>
            <a:off x="3078692" y="1481138"/>
            <a:ext cx="6034616" cy="4525962"/>
          </a:xfrm>
        </p:spPr>
      </p:pic>
    </p:spTree>
    <p:extLst>
      <p:ext uri="{BB962C8B-B14F-4D97-AF65-F5344CB8AC3E}">
        <p14:creationId xmlns:p14="http://schemas.microsoft.com/office/powerpoint/2010/main" val="30883136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2362200" y="914401"/>
            <a:ext cx="7543800"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r>
              <a:rPr lang="en-US" sz="2500" dirty="0">
                <a:latin typeface="+mj-lt"/>
                <a:ea typeface="Times New Roman" pitchFamily="18" charset="0"/>
                <a:cs typeface="Times New Roman" pitchFamily="18" charset="0"/>
              </a:rPr>
              <a:t>It’s important to emphasize that the RRT makes the most of </a:t>
            </a:r>
            <a:r>
              <a:rPr lang="en-US" sz="2500" b="1" u="sng" dirty="0">
                <a:latin typeface="+mj-lt"/>
                <a:ea typeface="Times New Roman" pitchFamily="18" charset="0"/>
                <a:cs typeface="Times New Roman" pitchFamily="18" charset="0"/>
              </a:rPr>
              <a:t>existing </a:t>
            </a:r>
            <a:r>
              <a:rPr lang="en-US" sz="2500" dirty="0">
                <a:latin typeface="+mj-lt"/>
                <a:ea typeface="Times New Roman" pitchFamily="18" charset="0"/>
                <a:cs typeface="Times New Roman" pitchFamily="18" charset="0"/>
              </a:rPr>
              <a:t>practices and partnerships without reinventing the wheel.</a:t>
            </a:r>
          </a:p>
          <a:p>
            <a:pPr defTabSz="914400" fontAlgn="base">
              <a:spcBef>
                <a:spcPct val="0"/>
              </a:spcBef>
              <a:spcAft>
                <a:spcPct val="0"/>
              </a:spcAft>
            </a:pPr>
            <a:endParaRPr lang="en-US" sz="2500" dirty="0">
              <a:latin typeface="+mj-lt"/>
              <a:ea typeface="Times New Roman" pitchFamily="18" charset="0"/>
              <a:cs typeface="Times New Roman" pitchFamily="18" charset="0"/>
            </a:endParaRPr>
          </a:p>
          <a:p>
            <a:pPr defTabSz="914400" fontAlgn="base">
              <a:spcBef>
                <a:spcPct val="0"/>
              </a:spcBef>
              <a:spcAft>
                <a:spcPct val="0"/>
              </a:spcAft>
            </a:pPr>
            <a:r>
              <a:rPr lang="en-US" sz="2500" dirty="0">
                <a:latin typeface="+mj-lt"/>
                <a:ea typeface="Times New Roman" pitchFamily="18" charset="0"/>
                <a:cs typeface="Times New Roman" pitchFamily="18" charset="0"/>
              </a:rPr>
              <a:t>DHSS, FDA and the Missouri Department of Agriculture are part of the team.</a:t>
            </a:r>
          </a:p>
          <a:p>
            <a:pPr defTabSz="914400" fontAlgn="base">
              <a:spcBef>
                <a:spcPct val="0"/>
              </a:spcBef>
              <a:spcAft>
                <a:spcPct val="0"/>
              </a:spcAft>
            </a:pPr>
            <a:endParaRPr lang="en-US" sz="2500" dirty="0">
              <a:latin typeface="+mj-lt"/>
              <a:ea typeface="Times New Roman" pitchFamily="18" charset="0"/>
              <a:cs typeface="Times New Roman" pitchFamily="18" charset="0"/>
            </a:endParaRPr>
          </a:p>
          <a:p>
            <a:pPr lvl="0" fontAlgn="base">
              <a:spcBef>
                <a:spcPct val="0"/>
              </a:spcBef>
              <a:spcAft>
                <a:spcPct val="0"/>
              </a:spcAft>
            </a:pPr>
            <a:r>
              <a:rPr lang="en-US" sz="2500" b="1" u="sng" dirty="0">
                <a:latin typeface="+mj-lt"/>
                <a:hlinkClick r:id="rId2"/>
              </a:rPr>
              <a:t>http://clphs.health.mo.gov/ehcdp/</a:t>
            </a:r>
            <a:r>
              <a:rPr lang="en-US" sz="2500" b="1" u="sng" dirty="0">
                <a:latin typeface="+mj-lt"/>
              </a:rPr>
              <a:t> </a:t>
            </a:r>
            <a:endParaRPr lang="en-US" sz="2500" dirty="0">
              <a:latin typeface="+mj-lt"/>
              <a:ea typeface="Times New Roman" pitchFamily="18" charset="0"/>
              <a:cs typeface="Times New Roman" pitchFamily="18" charset="0"/>
            </a:endParaRPr>
          </a:p>
          <a:p>
            <a:pPr defTabSz="914400" fontAlgn="base">
              <a:spcBef>
                <a:spcPct val="0"/>
              </a:spcBef>
              <a:spcAft>
                <a:spcPct val="0"/>
              </a:spcAft>
            </a:pPr>
            <a:endParaRPr lang="en-US" sz="2500" dirty="0">
              <a:latin typeface="+mj-lt"/>
              <a:cs typeface="Times New Roman" pitchFamily="18" charset="0"/>
            </a:endParaRPr>
          </a:p>
          <a:p>
            <a:pPr defTabSz="914400" fontAlgn="base">
              <a:spcBef>
                <a:spcPct val="0"/>
              </a:spcBef>
              <a:spcAft>
                <a:spcPct val="0"/>
              </a:spcAft>
            </a:pPr>
            <a:endParaRPr lang="en-US" sz="2500" dirty="0">
              <a:latin typeface="+mj-lt"/>
              <a:cs typeface="Times New Roman" pitchFamily="18" charset="0"/>
            </a:endParaRPr>
          </a:p>
          <a:p>
            <a:pPr defTabSz="914400" fontAlgn="base">
              <a:spcBef>
                <a:spcPct val="0"/>
              </a:spcBef>
              <a:spcAft>
                <a:spcPct val="0"/>
              </a:spcAft>
            </a:pPr>
            <a:endParaRPr lang="en-US" sz="2500" dirty="0">
              <a:latin typeface="+mj-lt"/>
              <a:cs typeface="Times New Roman" pitchFamily="18" charset="0"/>
            </a:endParaRPr>
          </a:p>
          <a:p>
            <a:pPr defTabSz="914400" fontAlgn="base">
              <a:spcBef>
                <a:spcPct val="0"/>
              </a:spcBef>
              <a:spcAft>
                <a:spcPct val="0"/>
              </a:spcAft>
            </a:pPr>
            <a:endParaRPr lang="en-US" sz="2500" dirty="0">
              <a:latin typeface="+mj-lt"/>
            </a:endParaRPr>
          </a:p>
        </p:txBody>
      </p:sp>
    </p:spTree>
    <p:extLst>
      <p:ext uri="{BB962C8B-B14F-4D97-AF65-F5344CB8AC3E}">
        <p14:creationId xmlns:p14="http://schemas.microsoft.com/office/powerpoint/2010/main" val="17619394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endParaRPr lang="en-US" b="1" dirty="0" smtClean="0"/>
          </a:p>
          <a:p>
            <a:r>
              <a:rPr lang="en-US" dirty="0" smtClean="0"/>
              <a:t>When the RRT is activated:</a:t>
            </a:r>
          </a:p>
          <a:p>
            <a:pPr lvl="1"/>
            <a:r>
              <a:rPr lang="en-US" dirty="0" smtClean="0"/>
              <a:t>LPHA Environmental PH Specialists and Epidemiologist  carry out FBI investigations as usual;</a:t>
            </a:r>
          </a:p>
          <a:p>
            <a:pPr lvl="1"/>
            <a:r>
              <a:rPr lang="en-US" dirty="0" smtClean="0"/>
              <a:t>Communication with DHSS field staff and Lab does not change; </a:t>
            </a:r>
          </a:p>
          <a:p>
            <a:pPr lvl="1"/>
            <a:r>
              <a:rPr lang="en-US" dirty="0" smtClean="0"/>
              <a:t>Communication flow is improved—DHSS RRT provides LPHA Administrators with daily updates. </a:t>
            </a:r>
          </a:p>
          <a:p>
            <a:pPr>
              <a:buNone/>
            </a:pPr>
            <a:r>
              <a:rPr lang="en-US" b="1" dirty="0" smtClean="0"/>
              <a:t> </a:t>
            </a:r>
            <a:endParaRPr lang="en-US" dirty="0" smtClean="0"/>
          </a:p>
          <a:p>
            <a:endParaRPr lang="en-US" dirty="0"/>
          </a:p>
        </p:txBody>
      </p:sp>
      <p:sp>
        <p:nvSpPr>
          <p:cNvPr id="3" name="Title 2"/>
          <p:cNvSpPr>
            <a:spLocks noGrp="1"/>
          </p:cNvSpPr>
          <p:nvPr>
            <p:ph type="title"/>
          </p:nvPr>
        </p:nvSpPr>
        <p:spPr/>
        <p:txBody>
          <a:bodyPr>
            <a:normAutofit/>
          </a:bodyPr>
          <a:lstStyle/>
          <a:p>
            <a:r>
              <a:rPr lang="en-US" u="sng" dirty="0" smtClean="0"/>
              <a:t>How Does RRT Affect You?</a:t>
            </a:r>
            <a:endParaRPr lang="en-US" dirty="0"/>
          </a:p>
        </p:txBody>
      </p:sp>
    </p:spTree>
    <p:extLst>
      <p:ext uri="{BB962C8B-B14F-4D97-AF65-F5344CB8AC3E}">
        <p14:creationId xmlns:p14="http://schemas.microsoft.com/office/powerpoint/2010/main" val="15672026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rved Left Arrow 2"/>
          <p:cNvSpPr/>
          <p:nvPr/>
        </p:nvSpPr>
        <p:spPr>
          <a:xfrm rot="13764269">
            <a:off x="2638431" y="970514"/>
            <a:ext cx="1314578" cy="253650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urved Left Arrow 6"/>
          <p:cNvSpPr/>
          <p:nvPr/>
        </p:nvSpPr>
        <p:spPr>
          <a:xfrm rot="7124146">
            <a:off x="7775486" y="2043173"/>
            <a:ext cx="1442365" cy="225158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urved Down Arrow 7"/>
          <p:cNvSpPr/>
          <p:nvPr/>
        </p:nvSpPr>
        <p:spPr>
          <a:xfrm>
            <a:off x="5030734" y="677107"/>
            <a:ext cx="1896563" cy="140991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urved Down Arrow 8"/>
          <p:cNvSpPr/>
          <p:nvPr/>
        </p:nvSpPr>
        <p:spPr>
          <a:xfrm rot="3448438">
            <a:off x="4976114" y="3839343"/>
            <a:ext cx="2689894" cy="147246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p:cNvSpPr/>
          <p:nvPr/>
        </p:nvSpPr>
        <p:spPr>
          <a:xfrm>
            <a:off x="4724400" y="2590801"/>
            <a:ext cx="2438400" cy="646331"/>
          </a:xfrm>
          <a:prstGeom prst="rect">
            <a:avLst/>
          </a:prstGeom>
          <a:noFill/>
        </p:spPr>
        <p:txBody>
          <a:bodyPr wrap="square" lIns="91440" tIns="45720" rIns="91440" bIns="45720">
            <a:spAutoFit/>
          </a:bodyPr>
          <a:lstStyle/>
          <a:p>
            <a:pPr algn="ctr"/>
            <a:r>
              <a:rPr lang="en-US" b="1" dirty="0">
                <a:ln w="1905"/>
                <a:solidFill>
                  <a:srgbClr val="FF0000"/>
                </a:solidFill>
                <a:effectLst>
                  <a:innerShdw blurRad="69850" dist="43180" dir="5400000">
                    <a:srgbClr val="000000">
                      <a:alpha val="65000"/>
                    </a:srgbClr>
                  </a:innerShdw>
                </a:effectLst>
              </a:rPr>
              <a:t>OUTBREAK INFORMATION</a:t>
            </a:r>
          </a:p>
        </p:txBody>
      </p:sp>
      <p:sp>
        <p:nvSpPr>
          <p:cNvPr id="18" name="Rectangle 17"/>
          <p:cNvSpPr/>
          <p:nvPr/>
        </p:nvSpPr>
        <p:spPr>
          <a:xfrm rot="21307511">
            <a:off x="2841275" y="4844230"/>
            <a:ext cx="377026" cy="261610"/>
          </a:xfrm>
          <a:prstGeom prst="rect">
            <a:avLst/>
          </a:prstGeom>
          <a:noFill/>
        </p:spPr>
        <p:txBody>
          <a:bodyPr wrap="none" lIns="91440" tIns="45720" rIns="91440" bIns="45720">
            <a:spAutoFit/>
          </a:bodyPr>
          <a:lstStyle/>
          <a:p>
            <a:pPr algn="ctr"/>
            <a:r>
              <a:rPr lang="en-US" sz="1100" b="1" spc="300" dirty="0">
                <a:ln w="11430" cmpd="sng">
                  <a:solidFill>
                    <a:schemeClr val="accent1">
                      <a:tint val="10000"/>
                    </a:schemeClr>
                  </a:solidFill>
                  <a:prstDash val="solid"/>
                  <a:miter lim="800000"/>
                </a:ln>
                <a:solidFill>
                  <a:srgbClr val="C00000"/>
                </a:solidFill>
                <a:effectLst>
                  <a:glow rad="45500">
                    <a:schemeClr val="accent1">
                      <a:satMod val="220000"/>
                      <a:alpha val="35000"/>
                    </a:schemeClr>
                  </a:glow>
                </a:effectLst>
                <a:latin typeface="Aharoni" pitchFamily="2" charset="-79"/>
                <a:cs typeface="Aharoni" pitchFamily="2" charset="-79"/>
              </a:rPr>
              <a:t>STATE</a:t>
            </a:r>
          </a:p>
        </p:txBody>
      </p:sp>
      <p:sp>
        <p:nvSpPr>
          <p:cNvPr id="11" name="Circular Arrow 10"/>
          <p:cNvSpPr/>
          <p:nvPr/>
        </p:nvSpPr>
        <p:spPr>
          <a:xfrm rot="17995465">
            <a:off x="3470173" y="2954178"/>
            <a:ext cx="1536356" cy="1510909"/>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ircular Arrow 12"/>
          <p:cNvSpPr/>
          <p:nvPr/>
        </p:nvSpPr>
        <p:spPr>
          <a:xfrm>
            <a:off x="2362200" y="4419600"/>
            <a:ext cx="1447800" cy="1676400"/>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ircular Arrow 13"/>
          <p:cNvSpPr/>
          <p:nvPr/>
        </p:nvSpPr>
        <p:spPr>
          <a:xfrm rot="3600495">
            <a:off x="5334000" y="4038600"/>
            <a:ext cx="1219200" cy="1295400"/>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Circular Arrow 16"/>
          <p:cNvSpPr/>
          <p:nvPr/>
        </p:nvSpPr>
        <p:spPr>
          <a:xfrm rot="4919936">
            <a:off x="5278517" y="1397991"/>
            <a:ext cx="914400" cy="990600"/>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Circular Arrow 18"/>
          <p:cNvSpPr/>
          <p:nvPr/>
        </p:nvSpPr>
        <p:spPr>
          <a:xfrm rot="17870836">
            <a:off x="8839200" y="4953000"/>
            <a:ext cx="685800" cy="685800"/>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Right Arrow 19"/>
          <p:cNvSpPr/>
          <p:nvPr/>
        </p:nvSpPr>
        <p:spPr>
          <a:xfrm rot="19502518">
            <a:off x="9118376" y="145578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Left Arrow 20"/>
          <p:cNvSpPr/>
          <p:nvPr/>
        </p:nvSpPr>
        <p:spPr>
          <a:xfrm>
            <a:off x="7467600" y="5334000"/>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ircular Arrow 21"/>
          <p:cNvSpPr/>
          <p:nvPr/>
        </p:nvSpPr>
        <p:spPr>
          <a:xfrm rot="15721164" flipH="1">
            <a:off x="5187554" y="4565152"/>
            <a:ext cx="1065640" cy="938688"/>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Rectangle 22"/>
          <p:cNvSpPr/>
          <p:nvPr/>
        </p:nvSpPr>
        <p:spPr>
          <a:xfrm rot="2967798">
            <a:off x="6125619" y="1174842"/>
            <a:ext cx="738860" cy="307777"/>
          </a:xfrm>
          <a:prstGeom prst="rect">
            <a:avLst/>
          </a:prstGeom>
          <a:noFill/>
        </p:spPr>
        <p:txBody>
          <a:bodyPr wrap="square" lIns="91440" tIns="45720" rIns="91440" bIns="45720">
            <a:spAutoFit/>
          </a:bodyPr>
          <a:lstStyle/>
          <a:p>
            <a:pPr algn="ctr"/>
            <a:r>
              <a:rPr lang="en-US" sz="1400" b="1" dirty="0">
                <a:ln w="1905"/>
                <a:effectLst>
                  <a:outerShdw blurRad="38100" dist="38100" dir="2700000" algn="tl">
                    <a:srgbClr val="000000">
                      <a:alpha val="43137"/>
                    </a:srgbClr>
                  </a:outerShdw>
                </a:effectLst>
              </a:rPr>
              <a:t>Loca</a:t>
            </a:r>
            <a:r>
              <a:rPr lang="en-US" sz="1400" b="1" dirty="0">
                <a:ln w="1905"/>
                <a:effectLst>
                  <a:innerShdw blurRad="69850" dist="43180" dir="5400000">
                    <a:srgbClr val="000000">
                      <a:alpha val="65000"/>
                    </a:srgbClr>
                  </a:innerShdw>
                </a:effectLst>
              </a:rPr>
              <a:t>l</a:t>
            </a:r>
          </a:p>
        </p:txBody>
      </p:sp>
      <p:sp>
        <p:nvSpPr>
          <p:cNvPr id="24" name="Rectangle 23"/>
          <p:cNvSpPr/>
          <p:nvPr/>
        </p:nvSpPr>
        <p:spPr>
          <a:xfrm rot="1196496">
            <a:off x="3733800" y="1676401"/>
            <a:ext cx="671314" cy="30777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400" b="1" dirty="0">
                <a:ln w="11430"/>
                <a:solidFill>
                  <a:srgbClr val="C00000"/>
                </a:solidFill>
                <a:effectLst>
                  <a:outerShdw blurRad="50800" dist="39000" dir="5460000" algn="tl">
                    <a:srgbClr val="000000">
                      <a:alpha val="38000"/>
                    </a:srgbClr>
                  </a:outerShdw>
                </a:effectLst>
              </a:rPr>
              <a:t>Lab</a:t>
            </a:r>
          </a:p>
        </p:txBody>
      </p:sp>
      <p:sp>
        <p:nvSpPr>
          <p:cNvPr id="26" name="Rectangle 25"/>
          <p:cNvSpPr/>
          <p:nvPr/>
        </p:nvSpPr>
        <p:spPr>
          <a:xfrm>
            <a:off x="7664942" y="5410201"/>
            <a:ext cx="705642" cy="307777"/>
          </a:xfrm>
          <a:prstGeom prst="rect">
            <a:avLst/>
          </a:prstGeom>
          <a:noFill/>
        </p:spPr>
        <p:txBody>
          <a:bodyPr wrap="none" lIns="91440" tIns="45720" rIns="91440" bIns="45720">
            <a:spAutoFit/>
          </a:bodyPr>
          <a:lstStyle/>
          <a:p>
            <a:pPr algn="ctr"/>
            <a:r>
              <a:rPr lang="en-US" sz="1400" b="1" dirty="0">
                <a:ln w="1905"/>
                <a:effectLst>
                  <a:innerShdw blurRad="69850" dist="43180" dir="5400000">
                    <a:srgbClr val="000000">
                      <a:alpha val="65000"/>
                    </a:srgbClr>
                  </a:innerShdw>
                </a:effectLst>
              </a:rPr>
              <a:t>States</a:t>
            </a:r>
          </a:p>
        </p:txBody>
      </p:sp>
      <p:sp>
        <p:nvSpPr>
          <p:cNvPr id="27" name="Rectangle 26"/>
          <p:cNvSpPr/>
          <p:nvPr/>
        </p:nvSpPr>
        <p:spPr>
          <a:xfrm rot="21423113">
            <a:off x="5417683" y="3597983"/>
            <a:ext cx="652744" cy="307777"/>
          </a:xfrm>
          <a:prstGeom prst="rect">
            <a:avLst/>
          </a:prstGeom>
          <a:noFill/>
        </p:spPr>
        <p:txBody>
          <a:bodyPr wrap="none" lIns="91440" tIns="45720" rIns="91440" bIns="45720">
            <a:spAutoFit/>
          </a:bodyPr>
          <a:lstStyle/>
          <a:p>
            <a:pPr algn="ctr"/>
            <a:r>
              <a:rPr lang="en-US" sz="1400" b="1" dirty="0">
                <a:ln w="1905"/>
                <a:solidFill>
                  <a:srgbClr val="C00000"/>
                </a:solidFill>
                <a:effectLst>
                  <a:innerShdw blurRad="69850" dist="43180" dir="5400000">
                    <a:srgbClr val="000000">
                      <a:alpha val="65000"/>
                    </a:srgbClr>
                  </a:innerShdw>
                </a:effectLst>
              </a:rPr>
              <a:t>DHSS</a:t>
            </a:r>
          </a:p>
        </p:txBody>
      </p:sp>
      <p:sp>
        <p:nvSpPr>
          <p:cNvPr id="28" name="Rectangle 27"/>
          <p:cNvSpPr/>
          <p:nvPr/>
        </p:nvSpPr>
        <p:spPr>
          <a:xfrm rot="19484134">
            <a:off x="9008432" y="3276601"/>
            <a:ext cx="609462" cy="307777"/>
          </a:xfrm>
          <a:prstGeom prst="rect">
            <a:avLst/>
          </a:prstGeom>
          <a:noFill/>
        </p:spPr>
        <p:txBody>
          <a:bodyPr wrap="none" lIns="91440" tIns="45720" rIns="91440" bIns="45720">
            <a:spAutoFit/>
          </a:bodyPr>
          <a:lstStyle/>
          <a:p>
            <a:pPr algn="ctr"/>
            <a:r>
              <a:rPr lang="en-US" sz="1400" b="1" dirty="0">
                <a:ln w="1905"/>
                <a:effectLst>
                  <a:innerShdw blurRad="69850" dist="43180" dir="5400000">
                    <a:srgbClr val="000000">
                      <a:alpha val="65000"/>
                    </a:srgbClr>
                  </a:innerShdw>
                </a:effectLst>
              </a:rPr>
              <a:t>FEDS</a:t>
            </a:r>
          </a:p>
        </p:txBody>
      </p:sp>
      <p:sp>
        <p:nvSpPr>
          <p:cNvPr id="29" name="Rectangle 28"/>
          <p:cNvSpPr/>
          <p:nvPr/>
        </p:nvSpPr>
        <p:spPr>
          <a:xfrm rot="19330819">
            <a:off x="9246914" y="1496840"/>
            <a:ext cx="633507" cy="307777"/>
          </a:xfrm>
          <a:prstGeom prst="rect">
            <a:avLst/>
          </a:prstGeom>
          <a:noFill/>
        </p:spPr>
        <p:txBody>
          <a:bodyPr wrap="none" lIns="91440" tIns="45720" rIns="91440" bIns="45720">
            <a:spAutoFit/>
          </a:bodyPr>
          <a:lstStyle/>
          <a:p>
            <a:pPr algn="ctr"/>
            <a:r>
              <a:rPr lang="en-US" sz="1400" b="1" dirty="0">
                <a:ln w="1905"/>
                <a:effectLst>
                  <a:innerShdw blurRad="69850" dist="43180" dir="5400000">
                    <a:srgbClr val="000000">
                      <a:alpha val="65000"/>
                    </a:srgbClr>
                  </a:innerShdw>
                </a:effectLst>
              </a:rPr>
              <a:t>Local</a:t>
            </a:r>
          </a:p>
        </p:txBody>
      </p:sp>
      <p:sp>
        <p:nvSpPr>
          <p:cNvPr id="30" name="Rectangle 29"/>
          <p:cNvSpPr/>
          <p:nvPr/>
        </p:nvSpPr>
        <p:spPr>
          <a:xfrm rot="19355468">
            <a:off x="3615837" y="3114561"/>
            <a:ext cx="574196" cy="307777"/>
          </a:xfrm>
          <a:prstGeom prst="rect">
            <a:avLst/>
          </a:prstGeom>
          <a:noFill/>
        </p:spPr>
        <p:txBody>
          <a:bodyPr wrap="none" lIns="91440" tIns="45720" rIns="91440" bIns="45720">
            <a:spAutoFit/>
          </a:bodyPr>
          <a:lstStyle/>
          <a:p>
            <a:pPr algn="ctr"/>
            <a:r>
              <a:rPr lang="en-US" sz="1400" b="1" dirty="0">
                <a:ln w="1905"/>
                <a:effectLst>
                  <a:innerShdw blurRad="69850" dist="43180" dir="5400000">
                    <a:srgbClr val="000000">
                      <a:alpha val="65000"/>
                    </a:srgbClr>
                  </a:innerShdw>
                </a:effectLst>
              </a:rPr>
              <a:t>CDC</a:t>
            </a:r>
          </a:p>
        </p:txBody>
      </p:sp>
      <p:sp>
        <p:nvSpPr>
          <p:cNvPr id="31" name="Rectangle 30"/>
          <p:cNvSpPr/>
          <p:nvPr/>
        </p:nvSpPr>
        <p:spPr>
          <a:xfrm>
            <a:off x="2819400" y="4495801"/>
            <a:ext cx="614272" cy="307777"/>
          </a:xfrm>
          <a:prstGeom prst="rect">
            <a:avLst/>
          </a:prstGeom>
          <a:noFill/>
        </p:spPr>
        <p:txBody>
          <a:bodyPr wrap="none" lIns="91440" tIns="45720" rIns="91440" bIns="45720">
            <a:spAutoFit/>
          </a:bodyPr>
          <a:lstStyle/>
          <a:p>
            <a:pPr algn="ctr"/>
            <a:r>
              <a:rPr lang="en-US" sz="1400" b="1" dirty="0">
                <a:ln w="1905"/>
                <a:effectLst>
                  <a:innerShdw blurRad="69850" dist="43180" dir="5400000">
                    <a:srgbClr val="000000">
                      <a:alpha val="65000"/>
                    </a:srgbClr>
                  </a:innerShdw>
                </a:effectLst>
              </a:rPr>
              <a:t>MDA</a:t>
            </a:r>
          </a:p>
        </p:txBody>
      </p:sp>
      <p:sp>
        <p:nvSpPr>
          <p:cNvPr id="33" name="Rectangle 32"/>
          <p:cNvSpPr/>
          <p:nvPr/>
        </p:nvSpPr>
        <p:spPr>
          <a:xfrm rot="20526989">
            <a:off x="2427219" y="815252"/>
            <a:ext cx="965329" cy="307777"/>
          </a:xfrm>
          <a:prstGeom prst="rect">
            <a:avLst/>
          </a:prstGeom>
          <a:noFill/>
        </p:spPr>
        <p:txBody>
          <a:bodyPr wrap="none" lIns="91440" tIns="45720" rIns="91440" bIns="45720">
            <a:spAutoFit/>
          </a:bodyPr>
          <a:lstStyle/>
          <a:p>
            <a:pPr algn="ctr"/>
            <a:r>
              <a:rPr lang="en-US" sz="1400" b="1" dirty="0">
                <a:ln w="1905"/>
                <a:solidFill>
                  <a:srgbClr val="C00000"/>
                </a:solidFill>
                <a:effectLst>
                  <a:innerShdw blurRad="69850" dist="43180" dir="5400000">
                    <a:srgbClr val="000000">
                      <a:alpha val="65000"/>
                    </a:srgbClr>
                  </a:innerShdw>
                </a:effectLst>
              </a:rPr>
              <a:t>Research</a:t>
            </a:r>
          </a:p>
        </p:txBody>
      </p:sp>
      <p:sp>
        <p:nvSpPr>
          <p:cNvPr id="35" name="Rectangle 34"/>
          <p:cNvSpPr/>
          <p:nvPr/>
        </p:nvSpPr>
        <p:spPr>
          <a:xfrm rot="20962840">
            <a:off x="4220657" y="5410201"/>
            <a:ext cx="764953" cy="307777"/>
          </a:xfrm>
          <a:prstGeom prst="rect">
            <a:avLst/>
          </a:prstGeom>
          <a:noFill/>
        </p:spPr>
        <p:txBody>
          <a:bodyPr wrap="none" lIns="91440" tIns="45720" rIns="91440" bIns="45720">
            <a:spAutoFit/>
          </a:bodyPr>
          <a:lstStyle/>
          <a:p>
            <a:pPr algn="ctr"/>
            <a:r>
              <a:rPr lang="en-US" sz="1400" b="1" dirty="0">
                <a:ln w="1905"/>
                <a:solidFill>
                  <a:srgbClr val="C00000"/>
                </a:solidFill>
                <a:effectLst>
                  <a:innerShdw blurRad="69850" dist="43180" dir="5400000">
                    <a:srgbClr val="000000">
                      <a:alpha val="65000"/>
                    </a:srgbClr>
                  </a:innerShdw>
                </a:effectLst>
              </a:rPr>
              <a:t>LOCAL</a:t>
            </a:r>
          </a:p>
        </p:txBody>
      </p:sp>
      <p:sp>
        <p:nvSpPr>
          <p:cNvPr id="37" name="Rectangle 36"/>
          <p:cNvSpPr/>
          <p:nvPr/>
        </p:nvSpPr>
        <p:spPr>
          <a:xfrm rot="2069239">
            <a:off x="9342143" y="4953001"/>
            <a:ext cx="854722" cy="307777"/>
          </a:xfrm>
          <a:prstGeom prst="rect">
            <a:avLst/>
          </a:prstGeom>
          <a:noFill/>
        </p:spPr>
        <p:txBody>
          <a:bodyPr wrap="none" lIns="91440" tIns="45720" rIns="91440" bIns="45720">
            <a:spAutoFit/>
          </a:bodyPr>
          <a:lstStyle/>
          <a:p>
            <a:pPr algn="ctr"/>
            <a:r>
              <a:rPr lang="en-US" sz="1400" b="1" dirty="0">
                <a:ln w="1905"/>
                <a:solidFill>
                  <a:srgbClr val="C00000"/>
                </a:solidFill>
                <a:effectLst>
                  <a:innerShdw blurRad="69850" dist="43180" dir="5400000">
                    <a:srgbClr val="000000">
                      <a:alpha val="65000"/>
                    </a:srgbClr>
                  </a:innerShdw>
                </a:effectLst>
              </a:rPr>
              <a:t>Reports</a:t>
            </a:r>
          </a:p>
        </p:txBody>
      </p:sp>
      <p:sp>
        <p:nvSpPr>
          <p:cNvPr id="32" name="Rectangle 31"/>
          <p:cNvSpPr/>
          <p:nvPr/>
        </p:nvSpPr>
        <p:spPr>
          <a:xfrm rot="1409790">
            <a:off x="7932809" y="1029805"/>
            <a:ext cx="705642" cy="307777"/>
          </a:xfrm>
          <a:prstGeom prst="rect">
            <a:avLst/>
          </a:prstGeom>
          <a:noFill/>
        </p:spPr>
        <p:txBody>
          <a:bodyPr wrap="none" lIns="91440" tIns="45720" rIns="91440" bIns="45720">
            <a:spAutoFit/>
          </a:bodyPr>
          <a:lstStyle/>
          <a:p>
            <a:pPr algn="ctr"/>
            <a:r>
              <a:rPr lang="en-US" sz="1400" b="1" dirty="0">
                <a:ln w="1905"/>
                <a:solidFill>
                  <a:srgbClr val="C00000"/>
                </a:solidFill>
                <a:effectLst>
                  <a:innerShdw blurRad="69850" dist="43180" dir="5400000">
                    <a:srgbClr val="000000">
                      <a:alpha val="65000"/>
                    </a:srgbClr>
                  </a:innerShdw>
                </a:effectLst>
              </a:rPr>
              <a:t>States</a:t>
            </a:r>
          </a:p>
        </p:txBody>
      </p:sp>
    </p:spTree>
    <p:extLst>
      <p:ext uri="{BB962C8B-B14F-4D97-AF65-F5344CB8AC3E}">
        <p14:creationId xmlns:p14="http://schemas.microsoft.com/office/powerpoint/2010/main" val="7148081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rved Left Arrow 2"/>
          <p:cNvSpPr/>
          <p:nvPr/>
        </p:nvSpPr>
        <p:spPr>
          <a:xfrm rot="10616828">
            <a:off x="3861247" y="2086651"/>
            <a:ext cx="970898" cy="195038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urved Left Arrow 6"/>
          <p:cNvSpPr/>
          <p:nvPr/>
        </p:nvSpPr>
        <p:spPr>
          <a:xfrm>
            <a:off x="7162800" y="2286000"/>
            <a:ext cx="990600" cy="17526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urved Down Arrow 7"/>
          <p:cNvSpPr/>
          <p:nvPr/>
        </p:nvSpPr>
        <p:spPr>
          <a:xfrm>
            <a:off x="4826539" y="1288363"/>
            <a:ext cx="2488814" cy="99297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urved Down Arrow 8"/>
          <p:cNvSpPr/>
          <p:nvPr/>
        </p:nvSpPr>
        <p:spPr>
          <a:xfrm rot="10600247">
            <a:off x="4800130" y="3876167"/>
            <a:ext cx="2307915" cy="100360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p:cNvSpPr/>
          <p:nvPr/>
        </p:nvSpPr>
        <p:spPr>
          <a:xfrm>
            <a:off x="4724400" y="2895601"/>
            <a:ext cx="2438400" cy="646331"/>
          </a:xfrm>
          <a:prstGeom prst="rect">
            <a:avLst/>
          </a:prstGeom>
          <a:noFill/>
        </p:spPr>
        <p:txBody>
          <a:bodyPr wrap="square" lIns="91440" tIns="45720" rIns="91440" bIns="45720">
            <a:spAutoFit/>
          </a:bodyPr>
          <a:lstStyle/>
          <a:p>
            <a:pPr algn="ctr"/>
            <a:r>
              <a:rPr lang="en-US" b="1" dirty="0">
                <a:ln w="1905"/>
                <a:solidFill>
                  <a:srgbClr val="FF0000"/>
                </a:solidFill>
                <a:effectLst>
                  <a:innerShdw blurRad="69850" dist="43180" dir="5400000">
                    <a:srgbClr val="000000">
                      <a:alpha val="65000"/>
                    </a:srgbClr>
                  </a:innerShdw>
                </a:effectLst>
              </a:rPr>
              <a:t>FLOW of OUTBREAK INFORMATION</a:t>
            </a:r>
          </a:p>
        </p:txBody>
      </p:sp>
      <p:sp>
        <p:nvSpPr>
          <p:cNvPr id="15" name="Rectangle 14"/>
          <p:cNvSpPr/>
          <p:nvPr/>
        </p:nvSpPr>
        <p:spPr>
          <a:xfrm rot="17719365">
            <a:off x="6524008" y="4051158"/>
            <a:ext cx="731290" cy="276999"/>
          </a:xfrm>
          <a:prstGeom prst="rect">
            <a:avLst/>
          </a:prstGeom>
          <a:noFill/>
        </p:spPr>
        <p:txBody>
          <a:bodyPr wrap="square" lIns="91440" tIns="45720" rIns="91440" bIns="45720">
            <a:spAutoFit/>
          </a:bodyPr>
          <a:lstStyle/>
          <a:p>
            <a:pPr algn="ctr"/>
            <a:r>
              <a:rPr lang="en-US" sz="1200" b="1" spc="300" dirty="0">
                <a:ln w="11430" cmpd="sng">
                  <a:solidFill>
                    <a:schemeClr val="accent1">
                      <a:tint val="10000"/>
                    </a:schemeClr>
                  </a:solidFill>
                  <a:prstDash val="solid"/>
                  <a:miter lim="800000"/>
                </a:ln>
                <a:solidFill>
                  <a:schemeClr val="bg2">
                    <a:lumMod val="90000"/>
                  </a:schemeClr>
                </a:solidFill>
                <a:effectLst>
                  <a:glow rad="45500">
                    <a:schemeClr val="accent1">
                      <a:satMod val="220000"/>
                      <a:alpha val="35000"/>
                    </a:schemeClr>
                  </a:glow>
                  <a:outerShdw blurRad="38100" dist="38100" dir="2700000" algn="tl">
                    <a:srgbClr val="000000">
                      <a:alpha val="43137"/>
                    </a:srgbClr>
                  </a:outerShdw>
                </a:effectLst>
              </a:rPr>
              <a:t>FEDS</a:t>
            </a:r>
          </a:p>
        </p:txBody>
      </p:sp>
      <p:sp>
        <p:nvSpPr>
          <p:cNvPr id="16" name="Rectangle 15"/>
          <p:cNvSpPr/>
          <p:nvPr/>
        </p:nvSpPr>
        <p:spPr>
          <a:xfrm rot="18084581">
            <a:off x="4620688" y="1700811"/>
            <a:ext cx="926882" cy="276999"/>
          </a:xfrm>
          <a:prstGeom prst="rect">
            <a:avLst/>
          </a:prstGeom>
          <a:noFill/>
        </p:spPr>
        <p:txBody>
          <a:bodyPr wrap="square" lIns="91440" tIns="45720" rIns="91440" bIns="45720">
            <a:spAutoFit/>
          </a:bodyPr>
          <a:lstStyle/>
          <a:p>
            <a:pPr algn="ctr"/>
            <a:r>
              <a:rPr lang="en-US" sz="1200" b="1" spc="300" dirty="0">
                <a:ln w="11430" cmpd="sng">
                  <a:solidFill>
                    <a:schemeClr val="accent1">
                      <a:tint val="10000"/>
                    </a:schemeClr>
                  </a:solidFill>
                  <a:prstDash val="solid"/>
                  <a:miter lim="800000"/>
                </a:ln>
                <a:solidFill>
                  <a:schemeClr val="bg2">
                    <a:lumMod val="75000"/>
                  </a:schemeClr>
                </a:solidFill>
                <a:effectLst>
                  <a:glow rad="45500">
                    <a:schemeClr val="accent1">
                      <a:satMod val="220000"/>
                      <a:alpha val="35000"/>
                    </a:schemeClr>
                  </a:glow>
                </a:effectLst>
              </a:rPr>
              <a:t>LOCAL</a:t>
            </a:r>
          </a:p>
        </p:txBody>
      </p:sp>
      <p:sp>
        <p:nvSpPr>
          <p:cNvPr id="18" name="Rectangle 17"/>
          <p:cNvSpPr/>
          <p:nvPr/>
        </p:nvSpPr>
        <p:spPr>
          <a:xfrm rot="1047540">
            <a:off x="4057775" y="3665454"/>
            <a:ext cx="857542" cy="276999"/>
          </a:xfrm>
          <a:prstGeom prst="rect">
            <a:avLst/>
          </a:prstGeom>
          <a:noFill/>
        </p:spPr>
        <p:txBody>
          <a:bodyPr wrap="none" lIns="91440" tIns="45720" rIns="91440" bIns="45720">
            <a:spAutoFit/>
          </a:bodyPr>
          <a:lstStyle/>
          <a:p>
            <a:pPr algn="ctr"/>
            <a:r>
              <a:rPr lang="en-US" sz="1200" b="1" spc="300" dirty="0">
                <a:ln w="11430" cmpd="sng">
                  <a:solidFill>
                    <a:schemeClr val="accent1">
                      <a:tint val="10000"/>
                    </a:schemeClr>
                  </a:solidFill>
                  <a:prstDash val="solid"/>
                  <a:miter lim="800000"/>
                </a:ln>
                <a:solidFill>
                  <a:schemeClr val="bg2">
                    <a:lumMod val="75000"/>
                  </a:schemeClr>
                </a:solidFill>
                <a:effectLst>
                  <a:glow rad="45500">
                    <a:schemeClr val="accent1">
                      <a:satMod val="220000"/>
                      <a:alpha val="35000"/>
                    </a:schemeClr>
                  </a:glow>
                </a:effectLst>
              </a:rPr>
              <a:t>STATE</a:t>
            </a:r>
          </a:p>
        </p:txBody>
      </p:sp>
      <p:sp>
        <p:nvSpPr>
          <p:cNvPr id="11" name="Rectangle 10"/>
          <p:cNvSpPr/>
          <p:nvPr/>
        </p:nvSpPr>
        <p:spPr>
          <a:xfrm rot="1047540">
            <a:off x="7193037" y="2367353"/>
            <a:ext cx="857542" cy="276999"/>
          </a:xfrm>
          <a:prstGeom prst="rect">
            <a:avLst/>
          </a:prstGeom>
          <a:noFill/>
        </p:spPr>
        <p:txBody>
          <a:bodyPr wrap="none" lIns="91440" tIns="45720" rIns="91440" bIns="45720">
            <a:spAutoFit/>
          </a:bodyPr>
          <a:lstStyle/>
          <a:p>
            <a:pPr algn="ctr"/>
            <a:r>
              <a:rPr lang="en-US" sz="1200" b="1" spc="300" dirty="0">
                <a:ln w="11430" cmpd="sng">
                  <a:solidFill>
                    <a:schemeClr val="accent1">
                      <a:tint val="10000"/>
                    </a:schemeClr>
                  </a:solidFill>
                  <a:prstDash val="solid"/>
                  <a:miter lim="800000"/>
                </a:ln>
                <a:solidFill>
                  <a:schemeClr val="bg2">
                    <a:lumMod val="75000"/>
                  </a:schemeClr>
                </a:solidFill>
                <a:effectLst>
                  <a:glow rad="45500">
                    <a:schemeClr val="accent1">
                      <a:satMod val="220000"/>
                      <a:alpha val="35000"/>
                    </a:schemeClr>
                  </a:glow>
                </a:effectLst>
              </a:rPr>
              <a:t>STATE</a:t>
            </a:r>
          </a:p>
        </p:txBody>
      </p:sp>
    </p:spTree>
    <p:extLst>
      <p:ext uri="{BB962C8B-B14F-4D97-AF65-F5344CB8AC3E}">
        <p14:creationId xmlns:p14="http://schemas.microsoft.com/office/powerpoint/2010/main" val="29818626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2209800" y="1078580"/>
            <a:ext cx="7543801"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r>
              <a:rPr lang="en-US" sz="3200" dirty="0">
                <a:latin typeface="+mj-lt"/>
                <a:ea typeface="Times New Roman" pitchFamily="18" charset="0"/>
                <a:cs typeface="Times New Roman" pitchFamily="18" charset="0"/>
              </a:rPr>
              <a:t>The MRRT provides a system to organize, coordinate and assure a flow of communication so we have the potential to resolve problems with greater coordination, more efficiently during large multi- jurisdiction or multi-state outbreaks. </a:t>
            </a:r>
          </a:p>
        </p:txBody>
      </p:sp>
      <p:sp>
        <p:nvSpPr>
          <p:cNvPr id="4" name="WordArt 2"/>
          <p:cNvSpPr>
            <a:spLocks noChangeArrowheads="1" noChangeShapeType="1" noTextEdit="1"/>
          </p:cNvSpPr>
          <p:nvPr/>
        </p:nvSpPr>
        <p:spPr bwMode="auto">
          <a:xfrm>
            <a:off x="7543800" y="4724401"/>
            <a:ext cx="2209800" cy="529587"/>
          </a:xfrm>
          <a:prstGeom prst="rect">
            <a:avLst/>
          </a:prstGeom>
        </p:spPr>
        <p:txBody>
          <a:bodyPr wrap="none" fromWordArt="1">
            <a:prstTxWarp prst="textPlain">
              <a:avLst>
                <a:gd name="adj" fmla="val 48700"/>
              </a:avLst>
            </a:prstTxWarp>
          </a:bodyPr>
          <a:lstStyle/>
          <a:p>
            <a:pPr algn="ctr" rtl="0">
              <a:buNone/>
            </a:pPr>
            <a:r>
              <a:rPr lang="en-US" sz="3600" i="1" kern="10" dirty="0">
                <a:ln w="9525">
                  <a:solidFill>
                    <a:srgbClr val="000000"/>
                  </a:solidFill>
                  <a:round/>
                  <a:headEnd/>
                  <a:tailEnd/>
                </a:ln>
                <a:solidFill>
                  <a:srgbClr val="FFC000"/>
                </a:solidFill>
                <a:effectLst>
                  <a:outerShdw dist="35921" dir="2700000" algn="ctr" rotWithShape="0">
                    <a:srgbClr val="808080">
                      <a:alpha val="80000"/>
                    </a:srgbClr>
                  </a:outerShdw>
                </a:effectLst>
                <a:latin typeface="Impact"/>
              </a:rPr>
              <a:t>MRRT </a:t>
            </a:r>
          </a:p>
        </p:txBody>
      </p:sp>
      <p:sp>
        <p:nvSpPr>
          <p:cNvPr id="5" name="WordArt 3"/>
          <p:cNvSpPr>
            <a:spLocks noChangeArrowheads="1" noChangeShapeType="1" noTextEdit="1"/>
          </p:cNvSpPr>
          <p:nvPr/>
        </p:nvSpPr>
        <p:spPr bwMode="auto">
          <a:xfrm>
            <a:off x="7543800" y="5334000"/>
            <a:ext cx="2057400" cy="32140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55"/>
              </a:avLst>
            </a:prstTxWarp>
          </a:bodyPr>
          <a:lstStyle/>
          <a:p>
            <a:pPr algn="ctr" rtl="0">
              <a:buNone/>
            </a:pPr>
            <a:r>
              <a:rPr lang="en-US" sz="1200" i="1" kern="10" dirty="0">
                <a:ln w="9525">
                  <a:solidFill>
                    <a:srgbClr val="000000"/>
                  </a:solidFill>
                  <a:round/>
                  <a:headEnd/>
                  <a:tailEnd/>
                </a:ln>
                <a:solidFill>
                  <a:srgbClr val="FFC000"/>
                </a:solidFill>
                <a:latin typeface="Impact"/>
              </a:rPr>
              <a:t>Missouri Rapid Response Team </a:t>
            </a:r>
          </a:p>
        </p:txBody>
      </p:sp>
    </p:spTree>
    <p:extLst>
      <p:ext uri="{BB962C8B-B14F-4D97-AF65-F5344CB8AC3E}">
        <p14:creationId xmlns:p14="http://schemas.microsoft.com/office/powerpoint/2010/main" val="32431827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Office </a:t>
            </a:r>
            <a:r>
              <a:rPr lang="en-US" dirty="0"/>
              <a:t>of Emergency Coordination</a:t>
            </a:r>
          </a:p>
        </p:txBody>
      </p:sp>
      <p:sp>
        <p:nvSpPr>
          <p:cNvPr id="3" name="Content Placeholder 2"/>
          <p:cNvSpPr>
            <a:spLocks noGrp="1"/>
          </p:cNvSpPr>
          <p:nvPr>
            <p:ph idx="1"/>
          </p:nvPr>
        </p:nvSpPr>
        <p:spPr/>
        <p:txBody>
          <a:bodyPr>
            <a:normAutofit fontScale="85000" lnSpcReduction="20000"/>
          </a:bodyPr>
          <a:lstStyle/>
          <a:p>
            <a:r>
              <a:rPr lang="en-US" sz="2400" b="1" dirty="0" smtClean="0"/>
              <a:t>Hospital Preparedness Program (HPP)</a:t>
            </a:r>
          </a:p>
          <a:p>
            <a:pPr lvl="1"/>
            <a:r>
              <a:rPr lang="en-US" sz="2200" dirty="0"/>
              <a:t>Funded by the federal </a:t>
            </a:r>
            <a:r>
              <a:rPr lang="en-US" sz="2200" dirty="0" smtClean="0"/>
              <a:t>US Dept. of Health and Human Services (HHS) Office </a:t>
            </a:r>
            <a:r>
              <a:rPr lang="en-US" sz="2200" dirty="0"/>
              <a:t>of the Assistant Secretary for Preparedness and Response (ASPR)</a:t>
            </a:r>
          </a:p>
          <a:p>
            <a:pPr lvl="1"/>
            <a:r>
              <a:rPr lang="en-US" sz="2200" dirty="0" smtClean="0"/>
              <a:t>HPP </a:t>
            </a:r>
            <a:r>
              <a:rPr lang="en-US" sz="2200" dirty="0"/>
              <a:t>is the only source of federal funding for health care delivery system readiness</a:t>
            </a:r>
          </a:p>
          <a:p>
            <a:pPr lvl="1"/>
            <a:r>
              <a:rPr lang="en-US" sz="2200" dirty="0"/>
              <a:t>HPP prepares the health care system to save lives during emergencies that exceed day-to-day capacity of the health and emergency response systems</a:t>
            </a:r>
          </a:p>
          <a:p>
            <a:pPr lvl="2">
              <a:spcBef>
                <a:spcPts val="1200"/>
              </a:spcBef>
            </a:pPr>
            <a:r>
              <a:rPr lang="en-US" sz="2400" dirty="0"/>
              <a:t>HPP does this by developing and sustaining regional healthcare coalitions (HCCs)</a:t>
            </a:r>
          </a:p>
          <a:p>
            <a:pPr lvl="1"/>
            <a:endParaRPr lang="en-US" sz="2200" dirty="0"/>
          </a:p>
        </p:txBody>
      </p:sp>
    </p:spTree>
    <p:extLst>
      <p:ext uri="{BB962C8B-B14F-4D97-AF65-F5344CB8AC3E}">
        <p14:creationId xmlns:p14="http://schemas.microsoft.com/office/powerpoint/2010/main" val="32814294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1524000" y="274638"/>
            <a:ext cx="8229600" cy="1143000"/>
          </a:xfrm>
        </p:spPr>
        <p:txBody>
          <a:bodyPr/>
          <a:lstStyle/>
          <a:p>
            <a:pPr algn="ctr" eaLnBrk="1" hangingPunct="1"/>
            <a:r>
              <a:rPr lang="en-US" b="1" smtClean="0"/>
              <a:t>It’s All Connected !</a:t>
            </a:r>
          </a:p>
        </p:txBody>
      </p:sp>
      <p:sp>
        <p:nvSpPr>
          <p:cNvPr id="31747" name="Rectangle 4"/>
          <p:cNvSpPr>
            <a:spLocks noChangeArrowheads="1"/>
          </p:cNvSpPr>
          <p:nvPr/>
        </p:nvSpPr>
        <p:spPr bwMode="auto">
          <a:xfrm>
            <a:off x="5334000" y="2814638"/>
            <a:ext cx="9144000" cy="369332"/>
          </a:xfrm>
          <a:prstGeom prst="rect">
            <a:avLst/>
          </a:prstGeom>
          <a:noFill/>
          <a:ln w="9525">
            <a:noFill/>
            <a:miter lim="800000"/>
            <a:headEnd/>
            <a:tailEnd/>
          </a:ln>
        </p:spPr>
        <p:txBody>
          <a:bodyPr>
            <a:spAutoFit/>
          </a:bodyPr>
          <a:lstStyle/>
          <a:p>
            <a:endParaRPr lang="en-US"/>
          </a:p>
        </p:txBody>
      </p:sp>
      <p:sp>
        <p:nvSpPr>
          <p:cNvPr id="31749" name="Rectangle 6"/>
          <p:cNvSpPr>
            <a:spLocks noChangeArrowheads="1"/>
          </p:cNvSpPr>
          <p:nvPr/>
        </p:nvSpPr>
        <p:spPr bwMode="auto">
          <a:xfrm>
            <a:off x="5334000" y="2824163"/>
            <a:ext cx="9144000" cy="369332"/>
          </a:xfrm>
          <a:prstGeom prst="rect">
            <a:avLst/>
          </a:prstGeom>
          <a:noFill/>
          <a:ln w="9525">
            <a:noFill/>
            <a:miter lim="800000"/>
            <a:headEnd/>
            <a:tailEnd/>
          </a:ln>
        </p:spPr>
        <p:txBody>
          <a:bodyPr>
            <a:spAutoFit/>
          </a:bodyPr>
          <a:lstStyle/>
          <a:p>
            <a:endParaRPr lang="en-US"/>
          </a:p>
        </p:txBody>
      </p:sp>
      <p:sp>
        <p:nvSpPr>
          <p:cNvPr id="31750" name="Oval 9"/>
          <p:cNvSpPr>
            <a:spLocks noChangeArrowheads="1"/>
          </p:cNvSpPr>
          <p:nvPr/>
        </p:nvSpPr>
        <p:spPr bwMode="auto">
          <a:xfrm>
            <a:off x="4648200" y="1828800"/>
            <a:ext cx="3048000" cy="1981200"/>
          </a:xfrm>
          <a:prstGeom prst="ellipse">
            <a:avLst/>
          </a:prstGeom>
          <a:solidFill>
            <a:srgbClr val="FFFF00"/>
          </a:solidFill>
          <a:ln w="9525">
            <a:solidFill>
              <a:schemeClr val="tx1"/>
            </a:solidFill>
            <a:round/>
            <a:headEnd/>
            <a:tailEnd/>
          </a:ln>
        </p:spPr>
        <p:txBody>
          <a:bodyPr wrap="none" anchor="ctr"/>
          <a:lstStyle/>
          <a:p>
            <a:endParaRPr lang="en-US"/>
          </a:p>
        </p:txBody>
      </p:sp>
      <p:sp>
        <p:nvSpPr>
          <p:cNvPr id="31751" name="Text Box 10"/>
          <p:cNvSpPr txBox="1">
            <a:spLocks noChangeArrowheads="1"/>
          </p:cNvSpPr>
          <p:nvPr/>
        </p:nvSpPr>
        <p:spPr bwMode="auto">
          <a:xfrm>
            <a:off x="5029200" y="2133601"/>
            <a:ext cx="2286000" cy="1311275"/>
          </a:xfrm>
          <a:prstGeom prst="rect">
            <a:avLst/>
          </a:prstGeom>
          <a:noFill/>
          <a:ln w="9525">
            <a:noFill/>
            <a:miter lim="800000"/>
            <a:headEnd/>
            <a:tailEnd/>
          </a:ln>
        </p:spPr>
        <p:txBody>
          <a:bodyPr>
            <a:spAutoFit/>
          </a:bodyPr>
          <a:lstStyle/>
          <a:p>
            <a:pPr algn="ctr" eaLnBrk="0" hangingPunct="0">
              <a:spcBef>
                <a:spcPct val="50000"/>
              </a:spcBef>
            </a:pPr>
            <a:r>
              <a:rPr lang="en-US" sz="2000" b="1" dirty="0">
                <a:solidFill>
                  <a:srgbClr val="0070C0"/>
                </a:solidFill>
                <a:latin typeface="Arial" charset="0"/>
              </a:rPr>
              <a:t>Healthy People Living in Healthy &amp; Safe Environments</a:t>
            </a:r>
          </a:p>
        </p:txBody>
      </p:sp>
      <p:pic>
        <p:nvPicPr>
          <p:cNvPr id="31752" name="Picture 11" descr="Photo: A famliy gathered around a laptop."/>
          <p:cNvPicPr>
            <a:picLocks noChangeAspect="1" noChangeArrowheads="1"/>
          </p:cNvPicPr>
          <p:nvPr/>
        </p:nvPicPr>
        <p:blipFill>
          <a:blip r:embed="rId2" cstate="print"/>
          <a:srcRect/>
          <a:stretch>
            <a:fillRect/>
          </a:stretch>
        </p:blipFill>
        <p:spPr bwMode="auto">
          <a:xfrm>
            <a:off x="8305800" y="1600200"/>
            <a:ext cx="1778000" cy="2362200"/>
          </a:xfrm>
          <a:prstGeom prst="rect">
            <a:avLst/>
          </a:prstGeom>
          <a:noFill/>
          <a:ln w="9525">
            <a:noFill/>
            <a:miter lim="800000"/>
            <a:headEnd/>
            <a:tailEnd/>
          </a:ln>
        </p:spPr>
      </p:pic>
      <p:sp>
        <p:nvSpPr>
          <p:cNvPr id="31753" name="Line 12"/>
          <p:cNvSpPr>
            <a:spLocks noChangeShapeType="1"/>
          </p:cNvSpPr>
          <p:nvPr/>
        </p:nvSpPr>
        <p:spPr bwMode="auto">
          <a:xfrm flipV="1">
            <a:off x="4214963" y="3521251"/>
            <a:ext cx="838200" cy="685800"/>
          </a:xfrm>
          <a:prstGeom prst="line">
            <a:avLst/>
          </a:prstGeom>
          <a:noFill/>
          <a:ln w="9525">
            <a:solidFill>
              <a:schemeClr val="tx1"/>
            </a:solidFill>
            <a:miter lim="800000"/>
            <a:headEnd/>
            <a:tailEnd type="triangle" w="med" len="med"/>
          </a:ln>
        </p:spPr>
        <p:txBody>
          <a:bodyPr wrap="none"/>
          <a:lstStyle/>
          <a:p>
            <a:endParaRPr lang="en-US"/>
          </a:p>
        </p:txBody>
      </p:sp>
      <p:sp>
        <p:nvSpPr>
          <p:cNvPr id="31754" name="Line 14"/>
          <p:cNvSpPr>
            <a:spLocks noChangeShapeType="1"/>
          </p:cNvSpPr>
          <p:nvPr/>
        </p:nvSpPr>
        <p:spPr bwMode="auto">
          <a:xfrm>
            <a:off x="4343400" y="2819400"/>
            <a:ext cx="304800" cy="0"/>
          </a:xfrm>
          <a:prstGeom prst="line">
            <a:avLst/>
          </a:prstGeom>
          <a:noFill/>
          <a:ln w="9525">
            <a:solidFill>
              <a:schemeClr val="tx1"/>
            </a:solidFill>
            <a:miter lim="800000"/>
            <a:headEnd/>
            <a:tailEnd type="triangle" w="med" len="med"/>
          </a:ln>
        </p:spPr>
        <p:txBody>
          <a:bodyPr wrap="none"/>
          <a:lstStyle/>
          <a:p>
            <a:endParaRPr lang="en-US"/>
          </a:p>
        </p:txBody>
      </p:sp>
      <p:sp>
        <p:nvSpPr>
          <p:cNvPr id="31755" name="Line 15"/>
          <p:cNvSpPr>
            <a:spLocks noChangeShapeType="1"/>
          </p:cNvSpPr>
          <p:nvPr/>
        </p:nvSpPr>
        <p:spPr bwMode="auto">
          <a:xfrm flipH="1" flipV="1">
            <a:off x="6934200" y="3657600"/>
            <a:ext cx="609600" cy="609600"/>
          </a:xfrm>
          <a:prstGeom prst="line">
            <a:avLst/>
          </a:prstGeom>
          <a:noFill/>
          <a:ln w="9525">
            <a:solidFill>
              <a:schemeClr val="tx1"/>
            </a:solidFill>
            <a:miter lim="800000"/>
            <a:headEnd/>
            <a:tailEnd type="triangle" w="med" len="med"/>
          </a:ln>
        </p:spPr>
        <p:txBody>
          <a:bodyPr wrap="none"/>
          <a:lstStyle/>
          <a:p>
            <a:endParaRPr lang="en-US"/>
          </a:p>
        </p:txBody>
      </p:sp>
      <p:sp>
        <p:nvSpPr>
          <p:cNvPr id="31756" name="Line 19"/>
          <p:cNvSpPr>
            <a:spLocks noChangeShapeType="1"/>
          </p:cNvSpPr>
          <p:nvPr/>
        </p:nvSpPr>
        <p:spPr bwMode="auto">
          <a:xfrm flipH="1">
            <a:off x="7696200" y="2819400"/>
            <a:ext cx="609600" cy="0"/>
          </a:xfrm>
          <a:prstGeom prst="line">
            <a:avLst/>
          </a:prstGeom>
          <a:noFill/>
          <a:ln w="9525">
            <a:solidFill>
              <a:schemeClr val="tx1"/>
            </a:solidFill>
            <a:miter lim="800000"/>
            <a:headEnd/>
            <a:tailEnd type="triangle" w="med" len="med"/>
          </a:ln>
        </p:spPr>
        <p:txBody>
          <a:bodyPr wrap="none"/>
          <a:lstStyle/>
          <a:p>
            <a:endParaRPr lang="en-US"/>
          </a:p>
        </p:txBody>
      </p:sp>
      <p:pic>
        <p:nvPicPr>
          <p:cNvPr id="31758" name="Picture 23" descr="EPA in Action Homepage image. Photo of two scientists testing water in a wetland setting"/>
          <p:cNvPicPr>
            <a:picLocks noChangeAspect="1" noChangeArrowheads="1"/>
          </p:cNvPicPr>
          <p:nvPr/>
        </p:nvPicPr>
        <p:blipFill>
          <a:blip r:embed="rId3" cstate="print"/>
          <a:srcRect/>
          <a:stretch>
            <a:fillRect/>
          </a:stretch>
        </p:blipFill>
        <p:spPr bwMode="auto">
          <a:xfrm>
            <a:off x="7543800" y="4267201"/>
            <a:ext cx="2971800" cy="1971913"/>
          </a:xfrm>
          <a:prstGeom prst="rect">
            <a:avLst/>
          </a:prstGeom>
          <a:noFill/>
          <a:ln w="9525">
            <a:noFill/>
            <a:miter lim="800000"/>
            <a:headEnd/>
            <a:tailEnd/>
          </a:ln>
        </p:spPr>
      </p:pic>
      <p:pic>
        <p:nvPicPr>
          <p:cNvPr id="17" name="Picture 16" descr="Stock Photography - hispanic family &#10;eating in fast &#10;food restaurant. &#10;fotosearch - search &#10;stock photos, &#10;pictures, wall &#10;murals, images, &#10;and photo clipart"/>
          <p:cNvPicPr/>
          <p:nvPr/>
        </p:nvPicPr>
        <p:blipFill>
          <a:blip r:embed="rId4" cstate="print"/>
          <a:srcRect/>
          <a:stretch>
            <a:fillRect/>
          </a:stretch>
        </p:blipFill>
        <p:spPr bwMode="auto">
          <a:xfrm>
            <a:off x="1981200" y="1905001"/>
            <a:ext cx="2362200" cy="1876425"/>
          </a:xfrm>
          <a:prstGeom prst="rect">
            <a:avLst/>
          </a:prstGeom>
          <a:noFill/>
          <a:ln w="9525">
            <a:noFill/>
            <a:miter lim="800000"/>
            <a:headEnd/>
            <a:tailEnd/>
          </a:ln>
        </p:spPr>
      </p:pic>
      <p:pic>
        <p:nvPicPr>
          <p:cNvPr id="18" name="Picture 17" descr="Larger view">
            <a:hlinkClick r:id="rId5" tooltip="&quot;Steven Diaz, a food tester with the Minnesota Department of Health, tests the temperature of some raw tomatoes at The Peg restaurant at the Minnesota State Fair. (MPR Photo/Lorna Benson)&quot;"/>
          </p:cNvPr>
          <p:cNvPicPr/>
          <p:nvPr/>
        </p:nvPicPr>
        <p:blipFill>
          <a:blip r:embed="rId6" cstate="print"/>
          <a:srcRect/>
          <a:stretch>
            <a:fillRect/>
          </a:stretch>
        </p:blipFill>
        <p:spPr bwMode="auto">
          <a:xfrm>
            <a:off x="1864417" y="3986615"/>
            <a:ext cx="2682240" cy="1676400"/>
          </a:xfrm>
          <a:prstGeom prst="rect">
            <a:avLst/>
          </a:prstGeom>
          <a:noFill/>
          <a:ln w="9525">
            <a:noFill/>
            <a:miter lim="800000"/>
            <a:headEnd/>
            <a:tailEnd/>
          </a:ln>
        </p:spPr>
      </p:pic>
      <p:sp>
        <p:nvSpPr>
          <p:cNvPr id="19" name="Line 12"/>
          <p:cNvSpPr>
            <a:spLocks noChangeShapeType="1"/>
          </p:cNvSpPr>
          <p:nvPr/>
        </p:nvSpPr>
        <p:spPr bwMode="auto">
          <a:xfrm flipH="1" flipV="1">
            <a:off x="6096000" y="3810000"/>
            <a:ext cx="0" cy="762000"/>
          </a:xfrm>
          <a:prstGeom prst="line">
            <a:avLst/>
          </a:prstGeom>
          <a:noFill/>
          <a:ln w="9525">
            <a:solidFill>
              <a:schemeClr val="tx1"/>
            </a:solidFill>
            <a:miter lim="800000"/>
            <a:headEnd/>
            <a:tailEnd type="triangle" w="med" len="med"/>
          </a:ln>
        </p:spPr>
        <p:txBody>
          <a:bodyPr wrap="none"/>
          <a:lstStyle/>
          <a:p>
            <a:endParaRPr lang="en-US"/>
          </a:p>
        </p:txBody>
      </p:sp>
      <p:pic>
        <p:nvPicPr>
          <p:cNvPr id="21" name="Picture 6" descr="http://hunter.e-newsletter.com.au/media/dynamic/id/756c9cedc6931d9c607cc41699d0dc986f727d1f/interface.gif"/>
          <p:cNvPicPr>
            <a:picLocks noChangeAspect="1" noChangeArrowheads="1"/>
          </p:cNvPicPr>
          <p:nvPr/>
        </p:nvPicPr>
        <p:blipFill>
          <a:blip r:embed="rId7" cstate="print"/>
          <a:srcRect/>
          <a:stretch>
            <a:fillRect/>
          </a:stretch>
        </p:blipFill>
        <p:spPr bwMode="auto">
          <a:xfrm>
            <a:off x="4724400" y="4207052"/>
            <a:ext cx="2034988" cy="1235529"/>
          </a:xfrm>
          <a:prstGeom prst="rect">
            <a:avLst/>
          </a:prstGeom>
          <a:noFill/>
        </p:spPr>
      </p:pic>
      <p:pic>
        <p:nvPicPr>
          <p:cNvPr id="22" name="Picture 2" descr="http://www.halifaxchamber.net/public.assets/images/d5349da2-159b-4ecb-80c1-e9f9cafa5293.jpg"/>
          <p:cNvPicPr>
            <a:picLocks noChangeAspect="1" noChangeArrowheads="1"/>
          </p:cNvPicPr>
          <p:nvPr/>
        </p:nvPicPr>
        <p:blipFill>
          <a:blip r:embed="rId8" cstate="print"/>
          <a:srcRect/>
          <a:stretch>
            <a:fillRect/>
          </a:stretch>
        </p:blipFill>
        <p:spPr bwMode="auto">
          <a:xfrm>
            <a:off x="5715000" y="5197652"/>
            <a:ext cx="1981200" cy="1279349"/>
          </a:xfrm>
          <a:prstGeom prst="rect">
            <a:avLst/>
          </a:prstGeom>
          <a:noFill/>
        </p:spPr>
      </p:pic>
    </p:spTree>
    <p:extLst>
      <p:ext uri="{BB962C8B-B14F-4D97-AF65-F5344CB8AC3E}">
        <p14:creationId xmlns:p14="http://schemas.microsoft.com/office/powerpoint/2010/main" val="33326284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Office of Emergency Coordination</a:t>
            </a:r>
          </a:p>
        </p:txBody>
      </p:sp>
      <p:sp>
        <p:nvSpPr>
          <p:cNvPr id="3" name="Content Placeholder 2"/>
          <p:cNvSpPr>
            <a:spLocks noGrp="1"/>
          </p:cNvSpPr>
          <p:nvPr>
            <p:ph idx="1"/>
          </p:nvPr>
        </p:nvSpPr>
        <p:spPr/>
        <p:txBody>
          <a:bodyPr>
            <a:normAutofit fontScale="92500" lnSpcReduction="20000"/>
          </a:bodyPr>
          <a:lstStyle/>
          <a:p>
            <a:pPr marL="0" indent="0" algn="ctr">
              <a:buNone/>
            </a:pPr>
            <a:r>
              <a:rPr lang="en-US" sz="2800" dirty="0" smtClean="0"/>
              <a:t>Want More Information?</a:t>
            </a:r>
          </a:p>
          <a:p>
            <a:pPr marL="0" indent="0" algn="ctr">
              <a:buNone/>
            </a:pPr>
            <a:r>
              <a:rPr lang="en-US" sz="2800" dirty="0" smtClean="0"/>
              <a:t>Contact us:</a:t>
            </a:r>
          </a:p>
          <a:p>
            <a:pPr marL="0" indent="0">
              <a:buNone/>
            </a:pPr>
            <a:r>
              <a:rPr lang="en-US" sz="2800" dirty="0" smtClean="0">
                <a:solidFill>
                  <a:schemeClr val="tx1"/>
                </a:solidFill>
              </a:rPr>
              <a:t>	OEC 		</a:t>
            </a:r>
            <a:r>
              <a:rPr lang="en-US" sz="2800" dirty="0" smtClean="0">
                <a:solidFill>
                  <a:schemeClr val="tx1"/>
                </a:solidFill>
                <a:hlinkClick r:id="rId2"/>
              </a:rPr>
              <a:t>Eric.Hueste@health.mo.gov</a:t>
            </a:r>
            <a:r>
              <a:rPr lang="en-US" sz="2800" dirty="0" smtClean="0">
                <a:solidFill>
                  <a:schemeClr val="tx1"/>
                </a:solidFill>
              </a:rPr>
              <a:t>   </a:t>
            </a:r>
          </a:p>
          <a:p>
            <a:pPr marL="0" indent="0">
              <a:buNone/>
            </a:pPr>
            <a:r>
              <a:rPr lang="en-US" sz="2800" dirty="0" smtClean="0">
                <a:solidFill>
                  <a:schemeClr val="tx1"/>
                </a:solidFill>
              </a:rPr>
              <a:t>	HPP 		</a:t>
            </a:r>
            <a:r>
              <a:rPr lang="en-US" sz="2800" dirty="0" smtClean="0">
                <a:solidFill>
                  <a:schemeClr val="tx1"/>
                </a:solidFill>
                <a:hlinkClick r:id="rId3"/>
              </a:rPr>
              <a:t>John.Whitaker@health.mo.gov</a:t>
            </a:r>
            <a:endParaRPr lang="en-US" sz="2800" dirty="0">
              <a:solidFill>
                <a:schemeClr val="tx1"/>
              </a:solidFill>
            </a:endParaRPr>
          </a:p>
          <a:p>
            <a:pPr marL="0" indent="0">
              <a:buNone/>
            </a:pPr>
            <a:r>
              <a:rPr lang="en-US" sz="2800" dirty="0" smtClean="0">
                <a:solidFill>
                  <a:schemeClr val="tx1"/>
                </a:solidFill>
              </a:rPr>
              <a:t>	PHEP 		</a:t>
            </a:r>
            <a:r>
              <a:rPr lang="en-US" sz="2800" dirty="0" smtClean="0">
                <a:solidFill>
                  <a:schemeClr val="tx1"/>
                </a:solidFill>
                <a:hlinkClick r:id="rId4"/>
              </a:rPr>
              <a:t>Jody.Starr@health.mo.gov</a:t>
            </a:r>
            <a:endParaRPr lang="en-US" sz="2800" dirty="0" smtClean="0">
              <a:solidFill>
                <a:schemeClr val="tx1"/>
              </a:solidFill>
            </a:endParaRPr>
          </a:p>
          <a:p>
            <a:pPr marL="0" indent="0">
              <a:buNone/>
            </a:pPr>
            <a:r>
              <a:rPr lang="en-US" sz="2800" dirty="0" smtClean="0">
                <a:solidFill>
                  <a:schemeClr val="tx1"/>
                </a:solidFill>
              </a:rPr>
              <a:t> 	ERC 		</a:t>
            </a:r>
            <a:r>
              <a:rPr lang="en-US" sz="2800" dirty="0" smtClean="0">
                <a:solidFill>
                  <a:schemeClr val="tx1"/>
                </a:solidFill>
                <a:hlinkClick r:id="rId5"/>
              </a:rPr>
              <a:t>Anna.long@health.mo.gov</a:t>
            </a:r>
            <a:r>
              <a:rPr lang="en-US" sz="2800" dirty="0" smtClean="0">
                <a:solidFill>
                  <a:schemeClr val="tx1"/>
                </a:solidFill>
              </a:rPr>
              <a:t> </a:t>
            </a:r>
            <a:endParaRPr lang="en-US" sz="2800" dirty="0">
              <a:solidFill>
                <a:schemeClr val="tx1"/>
              </a:solidFill>
            </a:endParaRPr>
          </a:p>
          <a:p>
            <a:pPr marL="0" indent="0">
              <a:buNone/>
            </a:pPr>
            <a:r>
              <a:rPr lang="en-US" sz="2800" dirty="0" smtClean="0">
                <a:solidFill>
                  <a:schemeClr val="tx1"/>
                </a:solidFill>
              </a:rPr>
              <a:t>	MRRT 	</a:t>
            </a:r>
            <a:r>
              <a:rPr lang="en-US" sz="2800" dirty="0" smtClean="0">
                <a:solidFill>
                  <a:schemeClr val="tx1"/>
                </a:solidFill>
                <a:hlinkClick r:id="rId6"/>
              </a:rPr>
              <a:t>Mark.Buxton@health.mo.gov</a:t>
            </a:r>
            <a:r>
              <a:rPr lang="en-US" sz="2800" dirty="0" smtClean="0">
                <a:solidFill>
                  <a:schemeClr val="tx1"/>
                </a:solidFill>
              </a:rPr>
              <a:t> </a:t>
            </a:r>
          </a:p>
          <a:p>
            <a:pPr marL="0" indent="0" algn="ctr">
              <a:buNone/>
            </a:pPr>
            <a:endParaRPr lang="en-US" sz="2800" dirty="0"/>
          </a:p>
        </p:txBody>
      </p:sp>
    </p:spTree>
    <p:extLst>
      <p:ext uri="{BB962C8B-B14F-4D97-AF65-F5344CB8AC3E}">
        <p14:creationId xmlns:p14="http://schemas.microsoft.com/office/powerpoint/2010/main" val="19757431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Healthcare Coalitions</a:t>
            </a:r>
            <a:endParaRPr lang="en-US" dirty="0"/>
          </a:p>
        </p:txBody>
      </p:sp>
      <p:sp>
        <p:nvSpPr>
          <p:cNvPr id="3" name="Content Placeholder 2"/>
          <p:cNvSpPr>
            <a:spLocks noGrp="1"/>
          </p:cNvSpPr>
          <p:nvPr>
            <p:ph idx="1"/>
          </p:nvPr>
        </p:nvSpPr>
        <p:spPr/>
        <p:txBody>
          <a:bodyPr>
            <a:normAutofit fontScale="92500" lnSpcReduction="20000"/>
          </a:bodyPr>
          <a:lstStyle/>
          <a:p>
            <a:r>
              <a:rPr lang="en-US" sz="2400" dirty="0"/>
              <a:t>Primary Purposes:</a:t>
            </a:r>
          </a:p>
          <a:p>
            <a:pPr lvl="1"/>
            <a:r>
              <a:rPr lang="en-US" sz="2400" dirty="0"/>
              <a:t>Collaborate </a:t>
            </a:r>
            <a:r>
              <a:rPr lang="en-US" sz="2400" dirty="0" smtClean="0"/>
              <a:t>preparedness planning and response across </a:t>
            </a:r>
            <a:r>
              <a:rPr lang="en-US" sz="2400" dirty="0"/>
              <a:t>all levels of healthcare; </a:t>
            </a:r>
          </a:p>
          <a:p>
            <a:pPr lvl="1"/>
            <a:r>
              <a:rPr lang="en-US" sz="2400" dirty="0"/>
              <a:t>Ensure the earliest possible recovery and return of public health and health system to pre-incident levels or improved functions;</a:t>
            </a:r>
          </a:p>
          <a:p>
            <a:pPr lvl="1"/>
            <a:r>
              <a:rPr lang="en-US" sz="2400" dirty="0"/>
              <a:t>Maintain healthcare systems preparedness </a:t>
            </a:r>
            <a:r>
              <a:rPr lang="en-US" sz="2400" dirty="0" smtClean="0"/>
              <a:t>through three </a:t>
            </a:r>
            <a:r>
              <a:rPr lang="en-US" sz="2400" dirty="0"/>
              <a:t>regional healthcare coalitions; and</a:t>
            </a:r>
          </a:p>
          <a:p>
            <a:pPr lvl="1"/>
            <a:r>
              <a:rPr lang="en-US" sz="2400" dirty="0"/>
              <a:t>Support ESF-8 planning and response capability.</a:t>
            </a:r>
          </a:p>
          <a:p>
            <a:endParaRPr lang="en-US" dirty="0"/>
          </a:p>
        </p:txBody>
      </p:sp>
    </p:spTree>
    <p:extLst>
      <p:ext uri="{BB962C8B-B14F-4D97-AF65-F5344CB8AC3E}">
        <p14:creationId xmlns:p14="http://schemas.microsoft.com/office/powerpoint/2010/main" val="33304039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Healthcare Coalitions</a:t>
            </a:r>
          </a:p>
        </p:txBody>
      </p:sp>
      <p:sp>
        <p:nvSpPr>
          <p:cNvPr id="3" name="Content Placeholder 2"/>
          <p:cNvSpPr>
            <a:spLocks noGrp="1"/>
          </p:cNvSpPr>
          <p:nvPr>
            <p:ph idx="1"/>
          </p:nvPr>
        </p:nvSpPr>
        <p:spPr>
          <a:xfrm>
            <a:off x="2231136" y="2638044"/>
            <a:ext cx="7912324" cy="3101983"/>
          </a:xfrm>
        </p:spPr>
        <p:txBody>
          <a:bodyPr>
            <a:normAutofit/>
          </a:bodyPr>
          <a:lstStyle/>
          <a:p>
            <a:r>
              <a:rPr lang="en-US" sz="2400" dirty="0"/>
              <a:t>Healthcare Coalition(HCC) Fiscal Intermediary </a:t>
            </a:r>
            <a:r>
              <a:rPr lang="en-US" sz="2400" dirty="0" smtClean="0"/>
              <a:t>Contractors</a:t>
            </a:r>
          </a:p>
          <a:p>
            <a:pPr lvl="1"/>
            <a:r>
              <a:rPr lang="en-US" sz="2000" dirty="0"/>
              <a:t>Missouri Hospital Association (MHA</a:t>
            </a:r>
            <a:r>
              <a:rPr lang="en-US" sz="2000" dirty="0" smtClean="0"/>
              <a:t>) - Non-Urban Counties</a:t>
            </a:r>
          </a:p>
          <a:p>
            <a:pPr lvl="1"/>
            <a:r>
              <a:rPr lang="en-US" sz="2000" dirty="0" smtClean="0"/>
              <a:t>Mid </a:t>
            </a:r>
            <a:r>
              <a:rPr lang="en-US" sz="2000" dirty="0"/>
              <a:t>America Regional Council (MARC</a:t>
            </a:r>
            <a:r>
              <a:rPr lang="en-US" sz="2000" dirty="0" smtClean="0"/>
              <a:t>)</a:t>
            </a:r>
            <a:r>
              <a:rPr lang="en-US" sz="2000" dirty="0"/>
              <a:t> – Kansas City/Region </a:t>
            </a:r>
            <a:r>
              <a:rPr lang="en-US" sz="2000" dirty="0" smtClean="0"/>
              <a:t>A</a:t>
            </a:r>
            <a:endParaRPr lang="en-US" sz="2000" dirty="0"/>
          </a:p>
          <a:p>
            <a:pPr lvl="1"/>
            <a:r>
              <a:rPr lang="en-US" sz="2000" dirty="0"/>
              <a:t>East-West Gateway, St. Louis Area Regional Response System (STARRS</a:t>
            </a:r>
            <a:r>
              <a:rPr lang="en-US" sz="2000" dirty="0" smtClean="0"/>
              <a:t>) – St. Louis/Region C</a:t>
            </a:r>
            <a:endParaRPr lang="en-US" sz="2000" dirty="0"/>
          </a:p>
          <a:p>
            <a:endParaRPr lang="en-US" sz="2400" dirty="0"/>
          </a:p>
        </p:txBody>
      </p:sp>
    </p:spTree>
    <p:extLst>
      <p:ext uri="{BB962C8B-B14F-4D97-AF65-F5344CB8AC3E}">
        <p14:creationId xmlns:p14="http://schemas.microsoft.com/office/powerpoint/2010/main" val="41651309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1909" y="2338250"/>
            <a:ext cx="3644539" cy="1938992"/>
          </a:xfrm>
          <a:prstGeom prst="rect">
            <a:avLst/>
          </a:prstGeom>
          <a:noFill/>
        </p:spPr>
        <p:txBody>
          <a:bodyPr wrap="square" rtlCol="0">
            <a:spAutoFit/>
          </a:bodyPr>
          <a:lstStyle/>
          <a:p>
            <a:pPr marL="742950" lvl="1" indent="-285750">
              <a:buFont typeface="Arial" panose="020B0604020202020204" pitchFamily="34" charset="0"/>
              <a:buChar char="•"/>
            </a:pPr>
            <a:r>
              <a:rPr lang="en-US" sz="2400" dirty="0" smtClean="0"/>
              <a:t>Two </a:t>
            </a:r>
            <a:r>
              <a:rPr lang="en-US" sz="2400" dirty="0"/>
              <a:t>strong metro HCCs </a:t>
            </a:r>
          </a:p>
          <a:p>
            <a:pPr marL="742950" lvl="1" indent="-285750">
              <a:buFont typeface="Arial" panose="020B0604020202020204" pitchFamily="34" charset="0"/>
              <a:buChar char="•"/>
            </a:pPr>
            <a:r>
              <a:rPr lang="en-US" sz="2400" dirty="0"/>
              <a:t>One nationally recognized non-urban HCC</a:t>
            </a:r>
          </a:p>
        </p:txBody>
      </p:sp>
      <p:pic>
        <p:nvPicPr>
          <p:cNvPr id="5"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59964" y="414670"/>
            <a:ext cx="6890287" cy="5890437"/>
          </a:xfrm>
        </p:spPr>
      </p:pic>
      <p:sp>
        <p:nvSpPr>
          <p:cNvPr id="6" name="TextBox 5"/>
          <p:cNvSpPr txBox="1"/>
          <p:nvPr/>
        </p:nvSpPr>
        <p:spPr>
          <a:xfrm>
            <a:off x="235890" y="1351677"/>
            <a:ext cx="3976576" cy="1107996"/>
          </a:xfrm>
          <a:prstGeom prst="rect">
            <a:avLst/>
          </a:prstGeom>
          <a:noFill/>
        </p:spPr>
        <p:txBody>
          <a:bodyPr wrap="square" rtlCol="0">
            <a:spAutoFit/>
          </a:bodyPr>
          <a:lstStyle/>
          <a:p>
            <a:r>
              <a:rPr lang="en-US" sz="2400" b="1" dirty="0"/>
              <a:t>Three Missouri </a:t>
            </a:r>
            <a:r>
              <a:rPr lang="en-US" sz="2400" b="1" dirty="0" smtClean="0"/>
              <a:t>Healthcare Coalitions </a:t>
            </a:r>
            <a:endParaRPr lang="en-US" sz="2400" b="1" dirty="0"/>
          </a:p>
          <a:p>
            <a:endParaRPr lang="en-US" dirty="0"/>
          </a:p>
        </p:txBody>
      </p:sp>
    </p:spTree>
    <p:extLst>
      <p:ext uri="{BB962C8B-B14F-4D97-AF65-F5344CB8AC3E}">
        <p14:creationId xmlns:p14="http://schemas.microsoft.com/office/powerpoint/2010/main" val="38888853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Healthcare Coalition Membership</a:t>
            </a:r>
          </a:p>
        </p:txBody>
      </p:sp>
      <p:sp>
        <p:nvSpPr>
          <p:cNvPr id="3" name="Content Placeholder 2"/>
          <p:cNvSpPr>
            <a:spLocks noGrp="1"/>
          </p:cNvSpPr>
          <p:nvPr>
            <p:ph idx="1"/>
          </p:nvPr>
        </p:nvSpPr>
        <p:spPr>
          <a:xfrm>
            <a:off x="721313" y="2563619"/>
            <a:ext cx="5668855" cy="2975946"/>
          </a:xfrm>
        </p:spPr>
        <p:txBody>
          <a:bodyPr>
            <a:normAutofit/>
          </a:bodyPr>
          <a:lstStyle/>
          <a:p>
            <a:r>
              <a:rPr lang="en-US" sz="2400" b="1" dirty="0" smtClean="0"/>
              <a:t>Required Core </a:t>
            </a:r>
            <a:r>
              <a:rPr lang="en-US" sz="2400" b="1" dirty="0"/>
              <a:t>Members:</a:t>
            </a:r>
          </a:p>
          <a:p>
            <a:pPr lvl="1"/>
            <a:r>
              <a:rPr lang="en-US" sz="2400" dirty="0"/>
              <a:t>Hospitals;</a:t>
            </a:r>
          </a:p>
          <a:p>
            <a:pPr lvl="1"/>
            <a:r>
              <a:rPr lang="en-US" sz="2400" dirty="0"/>
              <a:t>Emergency Medical Services;</a:t>
            </a:r>
          </a:p>
          <a:p>
            <a:pPr lvl="1"/>
            <a:r>
              <a:rPr lang="en-US" sz="2400" dirty="0"/>
              <a:t>Local Public Health Agencies; and </a:t>
            </a:r>
          </a:p>
          <a:p>
            <a:pPr lvl="1"/>
            <a:r>
              <a:rPr lang="en-US" sz="2400" dirty="0"/>
              <a:t>Emergency Management </a:t>
            </a:r>
            <a:r>
              <a:rPr lang="en-US" sz="2400" dirty="0" smtClean="0"/>
              <a:t>Organization</a:t>
            </a:r>
          </a:p>
          <a:p>
            <a:pPr lvl="1"/>
            <a:endParaRPr lang="en-US" sz="2200" dirty="0"/>
          </a:p>
        </p:txBody>
      </p:sp>
      <p:sp>
        <p:nvSpPr>
          <p:cNvPr id="4" name="Content Placeholder 2"/>
          <p:cNvSpPr txBox="1">
            <a:spLocks/>
          </p:cNvSpPr>
          <p:nvPr/>
        </p:nvSpPr>
        <p:spPr>
          <a:xfrm>
            <a:off x="6900529" y="2563619"/>
            <a:ext cx="4699591" cy="387971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en-US" sz="2400" b="1" dirty="0" smtClean="0"/>
              <a:t>Additional Members:</a:t>
            </a:r>
          </a:p>
          <a:p>
            <a:pPr lvl="1"/>
            <a:r>
              <a:rPr lang="en-US" sz="2200" dirty="0" smtClean="0"/>
              <a:t>Behavioral Health</a:t>
            </a:r>
          </a:p>
          <a:p>
            <a:pPr lvl="1"/>
            <a:r>
              <a:rPr lang="en-US" sz="2200" dirty="0" smtClean="0"/>
              <a:t>Dialysis Centers</a:t>
            </a:r>
          </a:p>
          <a:p>
            <a:pPr lvl="1"/>
            <a:r>
              <a:rPr lang="en-US" sz="2200" dirty="0" smtClean="0"/>
              <a:t>Federal Facilities (e.g., VA)</a:t>
            </a:r>
          </a:p>
          <a:p>
            <a:pPr lvl="1"/>
            <a:r>
              <a:rPr lang="en-US" sz="2200" dirty="0" smtClean="0"/>
              <a:t>Home Health</a:t>
            </a:r>
          </a:p>
          <a:p>
            <a:pPr lvl="1"/>
            <a:r>
              <a:rPr lang="en-US" sz="2200" dirty="0" smtClean="0"/>
              <a:t>Long Term Care Facilities </a:t>
            </a:r>
          </a:p>
          <a:p>
            <a:pPr lvl="1"/>
            <a:r>
              <a:rPr lang="en-US" sz="2200" dirty="0" smtClean="0"/>
              <a:t>Outpatient Care Providers</a:t>
            </a:r>
          </a:p>
          <a:p>
            <a:pPr lvl="1"/>
            <a:r>
              <a:rPr lang="en-US" sz="2200" dirty="0" smtClean="0"/>
              <a:t>Primary Care Providers</a:t>
            </a:r>
          </a:p>
          <a:p>
            <a:endParaRPr lang="en-US" dirty="0"/>
          </a:p>
        </p:txBody>
      </p:sp>
    </p:spTree>
    <p:extLst>
      <p:ext uri="{BB962C8B-B14F-4D97-AF65-F5344CB8AC3E}">
        <p14:creationId xmlns:p14="http://schemas.microsoft.com/office/powerpoint/2010/main" val="9008567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Office </a:t>
            </a:r>
            <a:r>
              <a:rPr lang="en-US" dirty="0"/>
              <a:t>of Emergency Coordination</a:t>
            </a:r>
          </a:p>
        </p:txBody>
      </p:sp>
      <p:sp>
        <p:nvSpPr>
          <p:cNvPr id="3" name="Content Placeholder 2"/>
          <p:cNvSpPr>
            <a:spLocks noGrp="1"/>
          </p:cNvSpPr>
          <p:nvPr>
            <p:ph idx="1"/>
          </p:nvPr>
        </p:nvSpPr>
        <p:spPr/>
        <p:txBody>
          <a:bodyPr>
            <a:normAutofit/>
          </a:bodyPr>
          <a:lstStyle/>
          <a:p>
            <a:r>
              <a:rPr lang="en-US" sz="2000" b="1" dirty="0" smtClean="0"/>
              <a:t>Public Health Emergency Preparedness (PHEP) Program </a:t>
            </a:r>
          </a:p>
          <a:p>
            <a:pPr lvl="1"/>
            <a:r>
              <a:rPr lang="en-US" sz="1800" dirty="0" smtClean="0"/>
              <a:t>Current Focus:</a:t>
            </a:r>
          </a:p>
          <a:p>
            <a:pPr lvl="2"/>
            <a:r>
              <a:rPr lang="en-US" sz="1800" dirty="0" smtClean="0"/>
              <a:t>Awaiting response on request to CDC to access unexpended PHEP funds from previous budget period;</a:t>
            </a:r>
          </a:p>
          <a:p>
            <a:pPr lvl="2"/>
            <a:r>
              <a:rPr lang="en-US" sz="1800" dirty="0" smtClean="0"/>
              <a:t>Awaiting approval of Budget Period (BP4) funding request;</a:t>
            </a:r>
          </a:p>
          <a:p>
            <a:pPr lvl="2"/>
            <a:r>
              <a:rPr lang="en-US" sz="1800" dirty="0" smtClean="0"/>
              <a:t>Developing on-line/on demand training modules for Local Public Health Agencies for new staff and/or existing staff that would like a “PHEP refresher”.</a:t>
            </a:r>
          </a:p>
          <a:p>
            <a:pPr marL="0" indent="0">
              <a:buNone/>
            </a:pPr>
            <a:endParaRPr lang="en-US" sz="1900" dirty="0" smtClean="0"/>
          </a:p>
          <a:p>
            <a:pPr>
              <a:buFont typeface="Wingdings" panose="05000000000000000000" pitchFamily="2" charset="2"/>
              <a:buChar char="§"/>
            </a:pPr>
            <a:endParaRPr lang="en-US" sz="1900" dirty="0" smtClean="0"/>
          </a:p>
          <a:p>
            <a:pPr marL="228600" lvl="1" indent="0">
              <a:buNone/>
            </a:pPr>
            <a:endParaRPr lang="en-US" sz="1800" b="1" dirty="0"/>
          </a:p>
        </p:txBody>
      </p:sp>
    </p:spTree>
    <p:extLst>
      <p:ext uri="{BB962C8B-B14F-4D97-AF65-F5344CB8AC3E}">
        <p14:creationId xmlns:p14="http://schemas.microsoft.com/office/powerpoint/2010/main" val="23459893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Office of Emergency Coordination</a:t>
            </a:r>
          </a:p>
        </p:txBody>
      </p:sp>
      <p:sp>
        <p:nvSpPr>
          <p:cNvPr id="3" name="Content Placeholder 2"/>
          <p:cNvSpPr>
            <a:spLocks noGrp="1"/>
          </p:cNvSpPr>
          <p:nvPr>
            <p:ph idx="1"/>
          </p:nvPr>
        </p:nvSpPr>
        <p:spPr>
          <a:xfrm>
            <a:off x="2231136" y="2638044"/>
            <a:ext cx="7729728" cy="3393479"/>
          </a:xfrm>
        </p:spPr>
        <p:txBody>
          <a:bodyPr>
            <a:normAutofit lnSpcReduction="10000"/>
          </a:bodyPr>
          <a:lstStyle/>
          <a:p>
            <a:r>
              <a:rPr lang="en-US" sz="2000" b="1" dirty="0" smtClean="0"/>
              <a:t>The Public Health Emergency Response Center (ERC)</a:t>
            </a:r>
          </a:p>
          <a:p>
            <a:pPr lvl="1"/>
            <a:r>
              <a:rPr lang="en-US" sz="1700" dirty="0" smtClean="0"/>
              <a:t>Answer the public health emergency hotline 1.800.392.0272;</a:t>
            </a:r>
          </a:p>
          <a:p>
            <a:pPr lvl="1"/>
            <a:r>
              <a:rPr lang="en-US" sz="1700" dirty="0" smtClean="0"/>
              <a:t>Monitor Missouri hospital emergency departments for situational awareness;</a:t>
            </a:r>
          </a:p>
          <a:p>
            <a:pPr lvl="1"/>
            <a:r>
              <a:rPr lang="en-US" sz="1700" dirty="0" smtClean="0"/>
              <a:t>Monitor national, state, and local news media for public health information;</a:t>
            </a:r>
          </a:p>
          <a:p>
            <a:pPr lvl="1"/>
            <a:r>
              <a:rPr lang="en-US" sz="1700" dirty="0" smtClean="0"/>
              <a:t>Maintain current after-hours contact information for all Local Public Health Agencies;</a:t>
            </a:r>
          </a:p>
          <a:p>
            <a:pPr lvl="1"/>
            <a:r>
              <a:rPr lang="en-US" sz="1700" dirty="0" smtClean="0"/>
              <a:t>Manage the Missouri Health Notification Systems (MO-HNS) and assist users in accessing the system as a means of communication concerning public health information;</a:t>
            </a:r>
            <a:endParaRPr lang="en-US" sz="2000" b="1" dirty="0" smtClean="0"/>
          </a:p>
          <a:p>
            <a:pPr lvl="1"/>
            <a:r>
              <a:rPr lang="en-US" sz="1700" dirty="0" smtClean="0"/>
              <a:t>In a public health disaster, serve as the Public Health Command Center.</a:t>
            </a:r>
          </a:p>
        </p:txBody>
      </p:sp>
    </p:spTree>
    <p:extLst>
      <p:ext uri="{BB962C8B-B14F-4D97-AF65-F5344CB8AC3E}">
        <p14:creationId xmlns:p14="http://schemas.microsoft.com/office/powerpoint/2010/main" val="2304854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Office </a:t>
            </a:r>
            <a:r>
              <a:rPr lang="en-US" dirty="0"/>
              <a:t>of Emergency Coordination</a:t>
            </a:r>
          </a:p>
        </p:txBody>
      </p:sp>
      <p:sp>
        <p:nvSpPr>
          <p:cNvPr id="3" name="Content Placeholder 2"/>
          <p:cNvSpPr>
            <a:spLocks noGrp="1"/>
          </p:cNvSpPr>
          <p:nvPr>
            <p:ph idx="1"/>
          </p:nvPr>
        </p:nvSpPr>
        <p:spPr/>
        <p:txBody>
          <a:bodyPr/>
          <a:lstStyle/>
          <a:p>
            <a:r>
              <a:rPr lang="en-US" dirty="0" smtClean="0"/>
              <a:t>Missouri Rapid Response Team – Foodborne Outbreak Response</a:t>
            </a:r>
            <a:endParaRPr lang="en-US" dirty="0"/>
          </a:p>
        </p:txBody>
      </p:sp>
      <p:pic>
        <p:nvPicPr>
          <p:cNvPr id="4" name="Picture 3"/>
          <p:cNvPicPr>
            <a:picLocks noChangeAspect="1"/>
          </p:cNvPicPr>
          <p:nvPr/>
        </p:nvPicPr>
        <p:blipFill>
          <a:blip r:embed="rId2"/>
          <a:stretch>
            <a:fillRect/>
          </a:stretch>
        </p:blipFill>
        <p:spPr>
          <a:xfrm>
            <a:off x="65833" y="23337"/>
            <a:ext cx="12060333" cy="6811326"/>
          </a:xfrm>
          <a:prstGeom prst="rect">
            <a:avLst/>
          </a:prstGeom>
        </p:spPr>
      </p:pic>
    </p:spTree>
    <p:extLst>
      <p:ext uri="{BB962C8B-B14F-4D97-AF65-F5344CB8AC3E}">
        <p14:creationId xmlns:p14="http://schemas.microsoft.com/office/powerpoint/2010/main" val="1164667146"/>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TM10001115[[fn=Parcel]]</Template>
  <TotalTime>266</TotalTime>
  <Words>881</Words>
  <Application>Microsoft Office PowerPoint</Application>
  <PresentationFormat>Widescreen</PresentationFormat>
  <Paragraphs>119</Paragraphs>
  <Slides>21</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21</vt:i4>
      </vt:variant>
    </vt:vector>
  </HeadingPairs>
  <TitlesOfParts>
    <vt:vector size="33" baseType="lpstr">
      <vt:lpstr>Aharoni</vt:lpstr>
      <vt:lpstr>Arial</vt:lpstr>
      <vt:lpstr>Gill Sans MT</vt:lpstr>
      <vt:lpstr>Impact</vt:lpstr>
      <vt:lpstr>Lucida Sans Unicode</vt:lpstr>
      <vt:lpstr>Times New Roman</vt:lpstr>
      <vt:lpstr>Verdana</vt:lpstr>
      <vt:lpstr>Wingdings</vt:lpstr>
      <vt:lpstr>Wingdings 2</vt:lpstr>
      <vt:lpstr>Wingdings 3</vt:lpstr>
      <vt:lpstr>Parcel</vt:lpstr>
      <vt:lpstr>Concourse</vt:lpstr>
      <vt:lpstr>Office of Emergency Coordination</vt:lpstr>
      <vt:lpstr>Office of Emergency Coordination</vt:lpstr>
      <vt:lpstr>Healthcare Coalitions</vt:lpstr>
      <vt:lpstr>Healthcare Coalitions</vt:lpstr>
      <vt:lpstr>PowerPoint Presentation</vt:lpstr>
      <vt:lpstr>Healthcare Coalition Membership</vt:lpstr>
      <vt:lpstr>Office of Emergency Coordination</vt:lpstr>
      <vt:lpstr>Office of Emergency Coordination</vt:lpstr>
      <vt:lpstr>Office of Emergency Coordination</vt:lpstr>
      <vt:lpstr>What is the RRT?   </vt:lpstr>
      <vt:lpstr>Food can be grown in a different state or a different country, processed in another state, warehoused in a third state, and sold in Missouri.  Every step along the way has the potential for contamination. </vt:lpstr>
      <vt:lpstr>The Impact of Foodborne Illness</vt:lpstr>
      <vt:lpstr>In addition to the terrible human costs, there are also huge economic losses because of foodborne illness. One study by Ohio State University estimated that the annual cost for foodborne outbreaks reaches $77.7 billion!   Economic Burden from Health Losses Due to Foodborne Illness in the United States, Robert L. Scharff, The Ohio State University, Journal of Food Protection, Vol. 75, No. 1, 2012, Pages 123-131.     </vt:lpstr>
      <vt:lpstr>The RRT Can Help</vt:lpstr>
      <vt:lpstr>PowerPoint Presentation</vt:lpstr>
      <vt:lpstr>How Does RRT Affect You?</vt:lpstr>
      <vt:lpstr>PowerPoint Presentation</vt:lpstr>
      <vt:lpstr>PowerPoint Presentation</vt:lpstr>
      <vt:lpstr>PowerPoint Presentation</vt:lpstr>
      <vt:lpstr>It’s All Connected !</vt:lpstr>
      <vt:lpstr>Office of Emergency Coordination</vt:lpstr>
    </vt:vector>
  </TitlesOfParts>
  <Company>State of Missouri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DHSS Office of Emergency Coordination</dc:title>
  <dc:creator>Starr, Jody</dc:creator>
  <cp:lastModifiedBy>Robbins, Chelsea</cp:lastModifiedBy>
  <cp:revision>24</cp:revision>
  <dcterms:created xsi:type="dcterms:W3CDTF">2022-05-12T14:45:57Z</dcterms:created>
  <dcterms:modified xsi:type="dcterms:W3CDTF">2022-05-13T19:30:51Z</dcterms:modified>
</cp:coreProperties>
</file>