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0" r:id="rId1"/>
  </p:sldMasterIdLst>
  <p:notesMasterIdLst>
    <p:notesMasterId r:id="rId15"/>
  </p:notesMasterIdLst>
  <p:sldIdLst>
    <p:sldId id="260" r:id="rId2"/>
    <p:sldId id="267" r:id="rId3"/>
    <p:sldId id="268" r:id="rId4"/>
    <p:sldId id="259" r:id="rId5"/>
    <p:sldId id="257" r:id="rId6"/>
    <p:sldId id="264" r:id="rId7"/>
    <p:sldId id="265" r:id="rId8"/>
    <p:sldId id="266" r:id="rId9"/>
    <p:sldId id="263" r:id="rId10"/>
    <p:sldId id="262" r:id="rId11"/>
    <p:sldId id="269" r:id="rId12"/>
    <p:sldId id="270" r:id="rId13"/>
    <p:sldId id="261"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FF"/>
    <a:srgbClr val="660033"/>
    <a:srgbClr val="990000"/>
    <a:srgbClr val="800000"/>
    <a:srgbClr val="990033"/>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40" autoAdjust="0"/>
    <p:restoredTop sz="83759" autoAdjust="0"/>
  </p:normalViewPr>
  <p:slideViewPr>
    <p:cSldViewPr snapToGrid="0">
      <p:cViewPr varScale="1">
        <p:scale>
          <a:sx n="61" d="100"/>
          <a:sy n="61" d="100"/>
        </p:scale>
        <p:origin x="101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46387F-7F7D-4DB3-90BF-FD5F22A2E7B2}" type="datetimeFigureOut">
              <a:rPr lang="en-US" smtClean="0"/>
              <a:t>4/21/2022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228A45-5D3A-4BC7-B15D-CAE7571E104D}" type="slidenum">
              <a:rPr lang="en-US" smtClean="0"/>
              <a:t>‹#›</a:t>
            </a:fld>
            <a:endParaRPr lang="en-US"/>
          </a:p>
        </p:txBody>
      </p:sp>
    </p:spTree>
    <p:extLst>
      <p:ext uri="{BB962C8B-B14F-4D97-AF65-F5344CB8AC3E}">
        <p14:creationId xmlns:p14="http://schemas.microsoft.com/office/powerpoint/2010/main" val="8527565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INTRO:  Welcome</a:t>
            </a:r>
            <a:r>
              <a:rPr lang="en-US" baseline="0" dirty="0" smtClean="0"/>
              <a:t> to our WISEWOMAN presentation. My name is Kelly Palermo and I’m the program coordinator for WISEWOMAN.  </a:t>
            </a:r>
          </a:p>
          <a:p>
            <a:r>
              <a:rPr lang="en-US" baseline="0" dirty="0" smtClean="0"/>
              <a:t>Explain: </a:t>
            </a:r>
          </a:p>
          <a:p>
            <a:pPr marL="171450" indent="-171450">
              <a:buFont typeface="Arial" panose="020B0604020202020204" pitchFamily="34" charset="0"/>
              <a:buChar char="•"/>
            </a:pPr>
            <a:r>
              <a:rPr lang="en-US" baseline="0" dirty="0" smtClean="0"/>
              <a:t>What WISEWOMAN stands for…</a:t>
            </a:r>
          </a:p>
          <a:p>
            <a:pPr marL="171450" indent="-171450">
              <a:buFont typeface="Arial" panose="020B0604020202020204" pitchFamily="34" charset="0"/>
              <a:buChar char="•"/>
            </a:pPr>
            <a:r>
              <a:rPr lang="en-US" baseline="0" dirty="0" smtClean="0"/>
              <a:t>5 year CDC funded grant where we are awarded $900k annually to provide funding to contracted providers such as LPHA’s and FQHC’s who in turn provide WISEWOMAN services to underprivileged women in their communities.</a:t>
            </a:r>
          </a:p>
        </p:txBody>
      </p:sp>
      <p:sp>
        <p:nvSpPr>
          <p:cNvPr id="4" name="Slide Number Placeholder 3"/>
          <p:cNvSpPr>
            <a:spLocks noGrp="1"/>
          </p:cNvSpPr>
          <p:nvPr>
            <p:ph type="sldNum" sz="quarter" idx="10"/>
          </p:nvPr>
        </p:nvSpPr>
        <p:spPr/>
        <p:txBody>
          <a:bodyPr/>
          <a:lstStyle/>
          <a:p>
            <a:fld id="{4F228A45-5D3A-4BC7-B15D-CAE7571E104D}" type="slidenum">
              <a:rPr lang="en-US" smtClean="0"/>
              <a:t>1</a:t>
            </a:fld>
            <a:endParaRPr lang="en-US"/>
          </a:p>
        </p:txBody>
      </p:sp>
    </p:spTree>
    <p:extLst>
      <p:ext uri="{BB962C8B-B14F-4D97-AF65-F5344CB8AC3E}">
        <p14:creationId xmlns:p14="http://schemas.microsoft.com/office/powerpoint/2010/main" val="12492298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35</a:t>
            </a:r>
            <a:r>
              <a:rPr lang="en-US" baseline="0" dirty="0" smtClean="0"/>
              <a:t> contracted WISEWOMAN providers with 12 satellite locations across Missouri and 93 SMHW providers with 126 satellite locations across Missouri. This map identifies the WISEWOMAN provider locations, only, however; this information can be searched on both our websites which is provided on the next slide, if interested. </a:t>
            </a:r>
            <a:endParaRPr lang="en-US" dirty="0"/>
          </a:p>
        </p:txBody>
      </p:sp>
      <p:sp>
        <p:nvSpPr>
          <p:cNvPr id="4" name="Slide Number Placeholder 3"/>
          <p:cNvSpPr>
            <a:spLocks noGrp="1"/>
          </p:cNvSpPr>
          <p:nvPr>
            <p:ph type="sldNum" sz="quarter" idx="10"/>
          </p:nvPr>
        </p:nvSpPr>
        <p:spPr/>
        <p:txBody>
          <a:bodyPr/>
          <a:lstStyle/>
          <a:p>
            <a:fld id="{4F228A45-5D3A-4BC7-B15D-CAE7571E104D}" type="slidenum">
              <a:rPr lang="en-US" smtClean="0"/>
              <a:t>10</a:t>
            </a:fld>
            <a:endParaRPr lang="en-US"/>
          </a:p>
        </p:txBody>
      </p:sp>
    </p:spTree>
    <p:extLst>
      <p:ext uri="{BB962C8B-B14F-4D97-AF65-F5344CB8AC3E}">
        <p14:creationId xmlns:p14="http://schemas.microsoft.com/office/powerpoint/2010/main" val="41056922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228A45-5D3A-4BC7-B15D-CAE7571E104D}" type="slidenum">
              <a:rPr lang="en-US" smtClean="0"/>
              <a:t>2</a:t>
            </a:fld>
            <a:endParaRPr lang="en-US"/>
          </a:p>
        </p:txBody>
      </p:sp>
    </p:spTree>
    <p:extLst>
      <p:ext uri="{BB962C8B-B14F-4D97-AF65-F5344CB8AC3E}">
        <p14:creationId xmlns:p14="http://schemas.microsoft.com/office/powerpoint/2010/main" val="12019055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228A45-5D3A-4BC7-B15D-CAE7571E104D}" type="slidenum">
              <a:rPr lang="en-US" smtClean="0"/>
              <a:t>3</a:t>
            </a:fld>
            <a:endParaRPr lang="en-US"/>
          </a:p>
        </p:txBody>
      </p:sp>
    </p:spTree>
    <p:extLst>
      <p:ext uri="{BB962C8B-B14F-4D97-AF65-F5344CB8AC3E}">
        <p14:creationId xmlns:p14="http://schemas.microsoft.com/office/powerpoint/2010/main" val="24770381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anose="05000000000000000000" pitchFamily="2" charset="2"/>
              <a:buNone/>
            </a:pPr>
            <a:r>
              <a:rPr lang="en-US" sz="1200" dirty="0" smtClean="0"/>
              <a:t>Sister</a:t>
            </a:r>
            <a:r>
              <a:rPr lang="en-US" sz="1200" baseline="0" dirty="0" smtClean="0"/>
              <a:t> program w SMHW</a:t>
            </a:r>
            <a:endParaRPr lang="en-US" sz="1200" dirty="0" smtClean="0"/>
          </a:p>
          <a:p>
            <a:pPr marL="285750" indent="-285750">
              <a:buFont typeface="Wingdings" panose="05000000000000000000" pitchFamily="2" charset="2"/>
              <a:buChar char="Ø"/>
            </a:pPr>
            <a:r>
              <a:rPr lang="en-US" sz="1200" dirty="0" smtClean="0"/>
              <a:t>In 1993, Congress amended the National Breast and Cervical Cancer Early Detection Program (NBCCEDP) to create the WISEWOMAN Program</a:t>
            </a:r>
          </a:p>
          <a:p>
            <a:pPr marL="285750" indent="-285750">
              <a:buFont typeface="Wingdings" panose="05000000000000000000" pitchFamily="2" charset="2"/>
              <a:buChar char="Ø"/>
            </a:pPr>
            <a:endParaRPr lang="en-US" sz="1200" dirty="0" smtClean="0"/>
          </a:p>
          <a:p>
            <a:pPr marL="285750" indent="-285750">
              <a:buFont typeface="Wingdings" panose="05000000000000000000" pitchFamily="2" charset="2"/>
              <a:buChar char="Ø"/>
            </a:pPr>
            <a:r>
              <a:rPr lang="en-US" sz="1200" dirty="0" smtClean="0"/>
              <a:t>The Missouri WISEWOMAN Program started in 2003 and is a sister program to Missouri’s NBCCEDP Program called Show-Me Healthy Women (SMHW). Both programs are offered in various counties across Missouri.</a:t>
            </a:r>
          </a:p>
          <a:p>
            <a:pPr marL="285750" indent="-285750">
              <a:buFont typeface="Wingdings" panose="05000000000000000000" pitchFamily="2" charset="2"/>
              <a:buChar char="Ø"/>
            </a:pPr>
            <a:r>
              <a:rPr lang="en-US" sz="1200" dirty="0" smtClean="0"/>
              <a:t>We’re like the sister looking out</a:t>
            </a:r>
            <a:r>
              <a:rPr lang="en-US" sz="1200" baseline="0" dirty="0" smtClean="0"/>
              <a:t> for your heart!</a:t>
            </a:r>
            <a:endParaRPr lang="en-US" sz="1200" dirty="0" smtClean="0"/>
          </a:p>
          <a:p>
            <a:pPr marL="285750" indent="-285750">
              <a:buFont typeface="Wingdings" panose="05000000000000000000" pitchFamily="2" charset="2"/>
              <a:buChar char="Ø"/>
            </a:pPr>
            <a:endParaRPr lang="en-US" sz="1200" dirty="0" smtClean="0"/>
          </a:p>
          <a:p>
            <a:pPr marL="285750" indent="-285750">
              <a:buFont typeface="Wingdings" panose="05000000000000000000" pitchFamily="2" charset="2"/>
              <a:buChar char="Ø"/>
            </a:pPr>
            <a:r>
              <a:rPr lang="en-US" sz="1200" dirty="0" smtClean="0"/>
              <a:t>Because we are sister programs, only women participating in SMHW are eligible to participate in the WISEWOMAN program </a:t>
            </a:r>
          </a:p>
          <a:p>
            <a:pPr marL="285750" indent="-285750">
              <a:buFont typeface="Wingdings" panose="05000000000000000000" pitchFamily="2" charset="2"/>
              <a:buChar char="Ø"/>
            </a:pPr>
            <a:endParaRPr lang="en-US" sz="1200" dirty="0" smtClean="0"/>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200" dirty="0" smtClean="0"/>
              <a:t>The WISEWOMAN Program addresses women’s risk for heart disease and stroke by providing cardiovascular disease (CVD) health screenings and risk reduction education, tools, and resources for SMHW (or NBCCEDP) participants </a:t>
            </a:r>
          </a:p>
          <a:p>
            <a:pPr marL="285750" indent="-285750">
              <a:buFont typeface="Wingdings" panose="05000000000000000000" pitchFamily="2" charset="2"/>
              <a:buChar char="Ø"/>
            </a:pPr>
            <a:endParaRPr lang="en-US" sz="1200" dirty="0" smtClean="0"/>
          </a:p>
          <a:p>
            <a:pPr marL="285750" indent="-285750">
              <a:buFont typeface="Wingdings" panose="05000000000000000000" pitchFamily="2" charset="2"/>
              <a:buChar char="Ø"/>
            </a:pPr>
            <a:endParaRPr lang="en-US" sz="1200" dirty="0" smtClean="0"/>
          </a:p>
        </p:txBody>
      </p:sp>
      <p:sp>
        <p:nvSpPr>
          <p:cNvPr id="4" name="Slide Number Placeholder 3"/>
          <p:cNvSpPr>
            <a:spLocks noGrp="1"/>
          </p:cNvSpPr>
          <p:nvPr>
            <p:ph type="sldNum" sz="quarter" idx="10"/>
          </p:nvPr>
        </p:nvSpPr>
        <p:spPr/>
        <p:txBody>
          <a:bodyPr/>
          <a:lstStyle/>
          <a:p>
            <a:fld id="{4F228A45-5D3A-4BC7-B15D-CAE7571E104D}" type="slidenum">
              <a:rPr lang="en-US" smtClean="0"/>
              <a:t>4</a:t>
            </a:fld>
            <a:endParaRPr lang="en-US"/>
          </a:p>
        </p:txBody>
      </p:sp>
    </p:spTree>
    <p:extLst>
      <p:ext uri="{BB962C8B-B14F-4D97-AF65-F5344CB8AC3E}">
        <p14:creationId xmlns:p14="http://schemas.microsoft.com/office/powerpoint/2010/main" val="31679304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Tx/>
              <a:buFont typeface="Symbol" panose="05050102010706020507" pitchFamily="18" charset="2"/>
              <a:buChar char=""/>
            </a:pPr>
            <a:r>
              <a:rPr lang="en-US" sz="1900" b="1" dirty="0" smtClean="0"/>
              <a:t>INCOME REQUIREMENTS:</a:t>
            </a:r>
          </a:p>
          <a:p>
            <a:pPr lvl="1">
              <a:buClrTx/>
            </a:pPr>
            <a:r>
              <a:rPr lang="en-US" sz="1700" dirty="0" smtClean="0"/>
              <a:t>SMHW/WISEWOMAN participants must have an income at or below 200% of the federal poverty level</a:t>
            </a:r>
          </a:p>
          <a:p>
            <a:pPr lvl="1">
              <a:buClrTx/>
            </a:pPr>
            <a:r>
              <a:rPr lang="en-US" sz="1700" dirty="0" smtClean="0"/>
              <a:t>Adjusted gross income on tax return or net amount on pay stub determines income eligibility</a:t>
            </a:r>
          </a:p>
          <a:p>
            <a:pPr>
              <a:buClrTx/>
              <a:buFont typeface="Symbol" panose="05050102010706020507" pitchFamily="18" charset="2"/>
              <a:buChar char=""/>
            </a:pPr>
            <a:r>
              <a:rPr lang="en-US" sz="1900" b="1" dirty="0" smtClean="0"/>
              <a:t>INSURANCE REQUIREMENTS:</a:t>
            </a:r>
          </a:p>
          <a:p>
            <a:pPr lvl="1">
              <a:buClrTx/>
            </a:pPr>
            <a:r>
              <a:rPr lang="en-US" sz="1700" dirty="0" smtClean="0"/>
              <a:t>No health insurance</a:t>
            </a:r>
          </a:p>
          <a:p>
            <a:pPr lvl="1">
              <a:buClrTx/>
            </a:pPr>
            <a:r>
              <a:rPr lang="en-US" sz="1700" dirty="0" smtClean="0"/>
              <a:t>Health insurance does not cover services</a:t>
            </a:r>
          </a:p>
          <a:p>
            <a:pPr lvl="1">
              <a:buClrTx/>
            </a:pPr>
            <a:r>
              <a:rPr lang="en-US" sz="1700" dirty="0" smtClean="0"/>
              <a:t>Participant states she is unable to pay deductible </a:t>
            </a:r>
          </a:p>
          <a:p>
            <a:pPr lvl="1">
              <a:buClrTx/>
            </a:pPr>
            <a:r>
              <a:rPr lang="en-US" sz="1700" dirty="0" smtClean="0"/>
              <a:t>Have MO </a:t>
            </a:r>
            <a:r>
              <a:rPr lang="en-US" sz="1700" dirty="0" err="1" smtClean="0"/>
              <a:t>HealthNet</a:t>
            </a:r>
            <a:r>
              <a:rPr lang="en-US" sz="1700" dirty="0" smtClean="0"/>
              <a:t> with spend-down, but have not met spend-down</a:t>
            </a:r>
          </a:p>
          <a:p>
            <a:pPr lvl="1">
              <a:buClrTx/>
            </a:pPr>
            <a:r>
              <a:rPr lang="en-US" sz="1700" dirty="0" smtClean="0"/>
              <a:t>Income eligible for Medicare Part B, but unable to pay premium </a:t>
            </a:r>
          </a:p>
          <a:p>
            <a:pPr lvl="1">
              <a:buClrTx/>
            </a:pPr>
            <a:r>
              <a:rPr lang="en-US" sz="1700" dirty="0" smtClean="0"/>
              <a:t>Participants eligible to receive Medicare benefits, but not enrolled in Medicare should be encouraged to enroll</a:t>
            </a:r>
          </a:p>
          <a:p>
            <a:pPr lvl="1">
              <a:buClrTx/>
            </a:pPr>
            <a:r>
              <a:rPr lang="en-US" sz="1700" dirty="0" smtClean="0"/>
              <a:t>Women with full MO </a:t>
            </a:r>
            <a:r>
              <a:rPr lang="en-US" sz="1700" dirty="0" err="1" smtClean="0"/>
              <a:t>HealthNet</a:t>
            </a:r>
            <a:r>
              <a:rPr lang="en-US" sz="1700" dirty="0" smtClean="0"/>
              <a:t> (ME Code 05) Medicare Part B, POS or HMO</a:t>
            </a:r>
            <a:br>
              <a:rPr lang="en-US" sz="1700" dirty="0" smtClean="0"/>
            </a:br>
            <a:r>
              <a:rPr lang="en-US" sz="1700" dirty="0" smtClean="0"/>
              <a:t>health coverage are NOT eligible for services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4F228A45-5D3A-4BC7-B15D-CAE7571E104D}" type="slidenum">
              <a:rPr lang="en-US" smtClean="0"/>
              <a:t>5</a:t>
            </a:fld>
            <a:endParaRPr lang="en-US"/>
          </a:p>
        </p:txBody>
      </p:sp>
    </p:spTree>
    <p:extLst>
      <p:ext uri="{BB962C8B-B14F-4D97-AF65-F5344CB8AC3E}">
        <p14:creationId xmlns:p14="http://schemas.microsoft.com/office/powerpoint/2010/main" val="15847166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Providers must conduct a baseline screening, in accordance with national clinical guidance, for all women enrolling in WISEWOMAN.</a:t>
            </a:r>
            <a:endParaRPr lang="en-US" dirty="0"/>
          </a:p>
        </p:txBody>
      </p:sp>
      <p:sp>
        <p:nvSpPr>
          <p:cNvPr id="4" name="Slide Number Placeholder 3"/>
          <p:cNvSpPr>
            <a:spLocks noGrp="1"/>
          </p:cNvSpPr>
          <p:nvPr>
            <p:ph type="sldNum" sz="quarter" idx="10"/>
          </p:nvPr>
        </p:nvSpPr>
        <p:spPr/>
        <p:txBody>
          <a:bodyPr/>
          <a:lstStyle/>
          <a:p>
            <a:fld id="{4F228A45-5D3A-4BC7-B15D-CAE7571E104D}" type="slidenum">
              <a:rPr lang="en-US" smtClean="0"/>
              <a:t>6</a:t>
            </a:fld>
            <a:endParaRPr lang="en-US"/>
          </a:p>
        </p:txBody>
      </p:sp>
    </p:spTree>
    <p:extLst>
      <p:ext uri="{BB962C8B-B14F-4D97-AF65-F5344CB8AC3E}">
        <p14:creationId xmlns:p14="http://schemas.microsoft.com/office/powerpoint/2010/main" val="21910771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228A45-5D3A-4BC7-B15D-CAE7571E104D}" type="slidenum">
              <a:rPr lang="en-US" smtClean="0"/>
              <a:t>7</a:t>
            </a:fld>
            <a:endParaRPr lang="en-US"/>
          </a:p>
        </p:txBody>
      </p:sp>
    </p:spTree>
    <p:extLst>
      <p:ext uri="{BB962C8B-B14F-4D97-AF65-F5344CB8AC3E}">
        <p14:creationId xmlns:p14="http://schemas.microsoft.com/office/powerpoint/2010/main" val="16475338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take a closer look at one of our most individualized LSP options which is the </a:t>
            </a:r>
            <a:r>
              <a:rPr lang="en-US" baseline="0" dirty="0" smtClean="0"/>
              <a:t>SMBP program, especially since Hypertension is a strategic focus for this month. </a:t>
            </a:r>
          </a:p>
          <a:p>
            <a:endParaRPr lang="en-US" baseline="0" dirty="0" smtClean="0"/>
          </a:p>
          <a:p>
            <a:r>
              <a:rPr lang="en-US" baseline="0" dirty="0" smtClean="0"/>
              <a:t>Can anyone tell me why SMBP is important or why it helps people to lower their BP? </a:t>
            </a:r>
          </a:p>
          <a:p>
            <a:r>
              <a:rPr lang="en-US" sz="1200" kern="1200" dirty="0" smtClean="0">
                <a:solidFill>
                  <a:schemeClr val="tx1"/>
                </a:solidFill>
                <a:effectLst/>
                <a:latin typeface="+mn-lt"/>
                <a:ea typeface="+mn-ea"/>
                <a:cs typeface="+mn-cs"/>
              </a:rPr>
              <a:t>SMBP is a significantly more individualized program that focuses heavily on the participant’s blood pressure, when compared to other lifestyle programs. The individualization of the program allows for it to be adapted to the needs and motivation level of each participant. </a:t>
            </a:r>
          </a:p>
          <a:p>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This coaching program is optimal for those who are not able to attend other programs due to barriers, such as transportation, inability to afford gas to travel and time conflicts. Telephone health coaching will be provided if that best accommodates the participant’s needs. The health coaches will help the participant use problem-solving skills to overcome barriers and will be a source of support and encouragement to the participant when working to reach goals. Health coaches will also be able to refer participants to community-based resources for assistance in overcoming barriers.</a:t>
            </a:r>
          </a:p>
          <a:p>
            <a:endParaRPr lang="en-US" sz="1200" kern="1200" dirty="0" smtClean="0">
              <a:solidFill>
                <a:schemeClr val="tx1"/>
              </a:solidFill>
              <a:effectLst/>
              <a:latin typeface="+mn-lt"/>
              <a:ea typeface="+mn-ea"/>
              <a:cs typeface="+mn-cs"/>
            </a:endParaRPr>
          </a:p>
          <a:p>
            <a:endParaRPr lang="en-US" sz="1200" kern="1200" baseline="0" dirty="0" smtClean="0">
              <a:solidFill>
                <a:schemeClr val="tx1"/>
              </a:solidFill>
              <a:effectLst/>
              <a:latin typeface="+mn-lt"/>
              <a:ea typeface="+mn-ea"/>
              <a:cs typeface="+mn-cs"/>
            </a:endParaRPr>
          </a:p>
          <a:p>
            <a:endParaRPr lang="en-US" baseline="0" dirty="0" smtClean="0"/>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4F228A45-5D3A-4BC7-B15D-CAE7571E104D}" type="slidenum">
              <a:rPr lang="en-US" smtClean="0"/>
              <a:t>8</a:t>
            </a:fld>
            <a:endParaRPr lang="en-US"/>
          </a:p>
        </p:txBody>
      </p:sp>
    </p:spTree>
    <p:extLst>
      <p:ext uri="{BB962C8B-B14F-4D97-AF65-F5344CB8AC3E}">
        <p14:creationId xmlns:p14="http://schemas.microsoft.com/office/powerpoint/2010/main" val="42723351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Once the provider determines the participant would benefit from the SMBP program, the clinic will fill out the SMBP Referral Form</a:t>
            </a:r>
            <a:r>
              <a:rPr lang="en-US" baseline="0" dirty="0" smtClean="0"/>
              <a:t> and Enrollment paperwork and email/FAX to </a:t>
            </a:r>
            <a:r>
              <a:rPr lang="en-US" dirty="0" smtClean="0"/>
              <a:t>WISEWOMAN.  The clinic staff</a:t>
            </a:r>
            <a:r>
              <a:rPr lang="en-US" baseline="0" dirty="0" smtClean="0"/>
              <a:t> will then train the participant and provide the BP cuff along with tools to document their daily readings.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 participant will be trained in appropriate home blood pressure monitoring techniques, receive a home monitoring blood pressure cuff and receive the self-monitoring packet with tracking information tools to document the readings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Participants are required to complete at least three SMBP Health Coaching sessions (via telephone) to complete the program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Participant will be asked to bring these results and the device at the </a:t>
            </a:r>
            <a:r>
              <a:rPr lang="en-US" sz="1200" b="1" kern="1200" dirty="0" smtClean="0">
                <a:solidFill>
                  <a:schemeClr val="tx1"/>
                </a:solidFill>
                <a:effectLst/>
                <a:latin typeface="+mn-lt"/>
                <a:ea typeface="+mn-ea"/>
                <a:cs typeface="+mn-cs"/>
              </a:rPr>
              <a:t>BP Medical Follow-Up </a:t>
            </a:r>
            <a:r>
              <a:rPr lang="en-US" sz="1200" kern="1200" dirty="0" smtClean="0">
                <a:solidFill>
                  <a:schemeClr val="tx1"/>
                </a:solidFill>
                <a:effectLst/>
                <a:latin typeface="+mn-lt"/>
                <a:ea typeface="+mn-ea"/>
                <a:cs typeface="+mn-cs"/>
              </a:rPr>
              <a:t>visits</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and </a:t>
            </a:r>
            <a:r>
              <a:rPr lang="en-US" sz="1200" b="1" kern="1200" dirty="0" smtClean="0">
                <a:solidFill>
                  <a:schemeClr val="tx1"/>
                </a:solidFill>
                <a:effectLst/>
                <a:latin typeface="+mn-lt"/>
                <a:ea typeface="+mn-ea"/>
                <a:cs typeface="+mn-cs"/>
              </a:rPr>
              <a:t>SMBP Health Coaching</a:t>
            </a:r>
            <a:r>
              <a:rPr lang="en-US" sz="1200" kern="1200" dirty="0" smtClean="0">
                <a:solidFill>
                  <a:schemeClr val="tx1"/>
                </a:solidFill>
                <a:effectLst/>
                <a:latin typeface="+mn-lt"/>
                <a:ea typeface="+mn-ea"/>
                <a:cs typeface="+mn-cs"/>
              </a:rPr>
              <a:t> sessions in order to ensure proper utilization of the blood pressure device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After the program has ended, participant will be allowed to keep the blood pressure monitor in order to continue self-monitoring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We have</a:t>
            </a:r>
            <a:r>
              <a:rPr lang="en-US" sz="1200" kern="1200" baseline="0" dirty="0" smtClean="0">
                <a:solidFill>
                  <a:schemeClr val="tx1"/>
                </a:solidFill>
                <a:effectLst/>
                <a:latin typeface="+mn-lt"/>
                <a:ea typeface="+mn-ea"/>
                <a:cs typeface="+mn-cs"/>
              </a:rPr>
              <a:t> enrolled approximately 26 WISEWOMAN into the SMBP program, to date.</a:t>
            </a: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WISEWOMAN has about 26 participants and this number continues to grow every month as it is becoming a popular and convenient option for many women in our rural communities. </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4F228A45-5D3A-4BC7-B15D-CAE7571E104D}" type="slidenum">
              <a:rPr lang="en-US" smtClean="0"/>
              <a:t>9</a:t>
            </a:fld>
            <a:endParaRPr lang="en-US"/>
          </a:p>
        </p:txBody>
      </p:sp>
    </p:spTree>
    <p:extLst>
      <p:ext uri="{BB962C8B-B14F-4D97-AF65-F5344CB8AC3E}">
        <p14:creationId xmlns:p14="http://schemas.microsoft.com/office/powerpoint/2010/main" val="41607158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5C2784D-FB51-4A13-A97B-A2ADBB3A41A2}" type="datetimeFigureOut">
              <a:rPr lang="en-US" smtClean="0"/>
              <a:t>4/21/2022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5A8942-1A39-495A-8CF0-66D7EF8F257A}" type="slidenum">
              <a:rPr lang="en-US" smtClean="0"/>
              <a:t>‹#›</a:t>
            </a:fld>
            <a:endParaRPr lang="en-US"/>
          </a:p>
        </p:txBody>
      </p:sp>
    </p:spTree>
    <p:extLst>
      <p:ext uri="{BB962C8B-B14F-4D97-AF65-F5344CB8AC3E}">
        <p14:creationId xmlns:p14="http://schemas.microsoft.com/office/powerpoint/2010/main" val="18811886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5C2784D-FB51-4A13-A97B-A2ADBB3A41A2}" type="datetimeFigureOut">
              <a:rPr lang="en-US" smtClean="0"/>
              <a:t>4/21/2022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5A8942-1A39-495A-8CF0-66D7EF8F257A}" type="slidenum">
              <a:rPr lang="en-US" smtClean="0"/>
              <a:t>‹#›</a:t>
            </a:fld>
            <a:endParaRPr lang="en-US"/>
          </a:p>
        </p:txBody>
      </p:sp>
    </p:spTree>
    <p:extLst>
      <p:ext uri="{BB962C8B-B14F-4D97-AF65-F5344CB8AC3E}">
        <p14:creationId xmlns:p14="http://schemas.microsoft.com/office/powerpoint/2010/main" val="6875883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5C2784D-FB51-4A13-A97B-A2ADBB3A41A2}" type="datetimeFigureOut">
              <a:rPr lang="en-US" smtClean="0"/>
              <a:t>4/21/2022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5A8942-1A39-495A-8CF0-66D7EF8F257A}"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1836896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5C2784D-FB51-4A13-A97B-A2ADBB3A41A2}" type="datetimeFigureOut">
              <a:rPr lang="en-US" smtClean="0"/>
              <a:t>4/21/2022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5A8942-1A39-495A-8CF0-66D7EF8F257A}" type="slidenum">
              <a:rPr lang="en-US" smtClean="0"/>
              <a:t>‹#›</a:t>
            </a:fld>
            <a:endParaRPr lang="en-US"/>
          </a:p>
        </p:txBody>
      </p:sp>
    </p:spTree>
    <p:extLst>
      <p:ext uri="{BB962C8B-B14F-4D97-AF65-F5344CB8AC3E}">
        <p14:creationId xmlns:p14="http://schemas.microsoft.com/office/powerpoint/2010/main" val="18878925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5C2784D-FB51-4A13-A97B-A2ADBB3A41A2}" type="datetimeFigureOut">
              <a:rPr lang="en-US" smtClean="0"/>
              <a:t>4/21/2022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5A8942-1A39-495A-8CF0-66D7EF8F257A}"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4286172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5C2784D-FB51-4A13-A97B-A2ADBB3A41A2}" type="datetimeFigureOut">
              <a:rPr lang="en-US" smtClean="0"/>
              <a:t>4/21/2022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5A8942-1A39-495A-8CF0-66D7EF8F257A}" type="slidenum">
              <a:rPr lang="en-US" smtClean="0"/>
              <a:t>‹#›</a:t>
            </a:fld>
            <a:endParaRPr lang="en-US"/>
          </a:p>
        </p:txBody>
      </p:sp>
    </p:spTree>
    <p:extLst>
      <p:ext uri="{BB962C8B-B14F-4D97-AF65-F5344CB8AC3E}">
        <p14:creationId xmlns:p14="http://schemas.microsoft.com/office/powerpoint/2010/main" val="16806055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5C2784D-FB51-4A13-A97B-A2ADBB3A41A2}" type="datetimeFigureOut">
              <a:rPr lang="en-US" smtClean="0"/>
              <a:t>4/21/2022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5A8942-1A39-495A-8CF0-66D7EF8F257A}" type="slidenum">
              <a:rPr lang="en-US" smtClean="0"/>
              <a:t>‹#›</a:t>
            </a:fld>
            <a:endParaRPr lang="en-US"/>
          </a:p>
        </p:txBody>
      </p:sp>
    </p:spTree>
    <p:extLst>
      <p:ext uri="{BB962C8B-B14F-4D97-AF65-F5344CB8AC3E}">
        <p14:creationId xmlns:p14="http://schemas.microsoft.com/office/powerpoint/2010/main" val="3728733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5C2784D-FB51-4A13-A97B-A2ADBB3A41A2}" type="datetimeFigureOut">
              <a:rPr lang="en-US" smtClean="0"/>
              <a:t>4/21/2022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5A8942-1A39-495A-8CF0-66D7EF8F257A}" type="slidenum">
              <a:rPr lang="en-US" smtClean="0"/>
              <a:t>‹#›</a:t>
            </a:fld>
            <a:endParaRPr lang="en-US"/>
          </a:p>
        </p:txBody>
      </p:sp>
    </p:spTree>
    <p:extLst>
      <p:ext uri="{BB962C8B-B14F-4D97-AF65-F5344CB8AC3E}">
        <p14:creationId xmlns:p14="http://schemas.microsoft.com/office/powerpoint/2010/main" val="2046778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5C2784D-FB51-4A13-A97B-A2ADBB3A41A2}" type="datetimeFigureOut">
              <a:rPr lang="en-US" smtClean="0"/>
              <a:t>4/21/2022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5A8942-1A39-495A-8CF0-66D7EF8F257A}" type="slidenum">
              <a:rPr lang="en-US" smtClean="0"/>
              <a:t>‹#›</a:t>
            </a:fld>
            <a:endParaRPr lang="en-US"/>
          </a:p>
        </p:txBody>
      </p:sp>
    </p:spTree>
    <p:extLst>
      <p:ext uri="{BB962C8B-B14F-4D97-AF65-F5344CB8AC3E}">
        <p14:creationId xmlns:p14="http://schemas.microsoft.com/office/powerpoint/2010/main" val="23564560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5C2784D-FB51-4A13-A97B-A2ADBB3A41A2}" type="datetimeFigureOut">
              <a:rPr lang="en-US" smtClean="0"/>
              <a:t>4/21/2022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5A8942-1A39-495A-8CF0-66D7EF8F257A}" type="slidenum">
              <a:rPr lang="en-US" smtClean="0"/>
              <a:t>‹#›</a:t>
            </a:fld>
            <a:endParaRPr lang="en-US"/>
          </a:p>
        </p:txBody>
      </p:sp>
    </p:spTree>
    <p:extLst>
      <p:ext uri="{BB962C8B-B14F-4D97-AF65-F5344CB8AC3E}">
        <p14:creationId xmlns:p14="http://schemas.microsoft.com/office/powerpoint/2010/main" val="3234021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5C2784D-FB51-4A13-A97B-A2ADBB3A41A2}" type="datetimeFigureOut">
              <a:rPr lang="en-US" smtClean="0"/>
              <a:t>4/21/2022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5A8942-1A39-495A-8CF0-66D7EF8F257A}" type="slidenum">
              <a:rPr lang="en-US" smtClean="0"/>
              <a:t>‹#›</a:t>
            </a:fld>
            <a:endParaRPr lang="en-US"/>
          </a:p>
        </p:txBody>
      </p:sp>
    </p:spTree>
    <p:extLst>
      <p:ext uri="{BB962C8B-B14F-4D97-AF65-F5344CB8AC3E}">
        <p14:creationId xmlns:p14="http://schemas.microsoft.com/office/powerpoint/2010/main" val="36145265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5C2784D-FB51-4A13-A97B-A2ADBB3A41A2}" type="datetimeFigureOut">
              <a:rPr lang="en-US" smtClean="0"/>
              <a:t>4/21/2022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95A8942-1A39-495A-8CF0-66D7EF8F257A}" type="slidenum">
              <a:rPr lang="en-US" smtClean="0"/>
              <a:t>‹#›</a:t>
            </a:fld>
            <a:endParaRPr lang="en-US"/>
          </a:p>
        </p:txBody>
      </p:sp>
    </p:spTree>
    <p:extLst>
      <p:ext uri="{BB962C8B-B14F-4D97-AF65-F5344CB8AC3E}">
        <p14:creationId xmlns:p14="http://schemas.microsoft.com/office/powerpoint/2010/main" val="28259688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5C2784D-FB51-4A13-A97B-A2ADBB3A41A2}" type="datetimeFigureOut">
              <a:rPr lang="en-US" smtClean="0"/>
              <a:t>4/21/2022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5A8942-1A39-495A-8CF0-66D7EF8F257A}" type="slidenum">
              <a:rPr lang="en-US" smtClean="0"/>
              <a:t>‹#›</a:t>
            </a:fld>
            <a:endParaRPr lang="en-US"/>
          </a:p>
        </p:txBody>
      </p:sp>
    </p:spTree>
    <p:extLst>
      <p:ext uri="{BB962C8B-B14F-4D97-AF65-F5344CB8AC3E}">
        <p14:creationId xmlns:p14="http://schemas.microsoft.com/office/powerpoint/2010/main" val="7381438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C2784D-FB51-4A13-A97B-A2ADBB3A41A2}" type="datetimeFigureOut">
              <a:rPr lang="en-US" smtClean="0"/>
              <a:t>4/21/2022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95A8942-1A39-495A-8CF0-66D7EF8F257A}" type="slidenum">
              <a:rPr lang="en-US" smtClean="0"/>
              <a:t>‹#›</a:t>
            </a:fld>
            <a:endParaRPr lang="en-US"/>
          </a:p>
        </p:txBody>
      </p:sp>
    </p:spTree>
    <p:extLst>
      <p:ext uri="{BB962C8B-B14F-4D97-AF65-F5344CB8AC3E}">
        <p14:creationId xmlns:p14="http://schemas.microsoft.com/office/powerpoint/2010/main" val="31117916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5C2784D-FB51-4A13-A97B-A2ADBB3A41A2}" type="datetimeFigureOut">
              <a:rPr lang="en-US" smtClean="0"/>
              <a:t>4/21/2022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5A8942-1A39-495A-8CF0-66D7EF8F257A}" type="slidenum">
              <a:rPr lang="en-US" smtClean="0"/>
              <a:t>‹#›</a:t>
            </a:fld>
            <a:endParaRPr lang="en-US"/>
          </a:p>
        </p:txBody>
      </p:sp>
    </p:spTree>
    <p:extLst>
      <p:ext uri="{BB962C8B-B14F-4D97-AF65-F5344CB8AC3E}">
        <p14:creationId xmlns:p14="http://schemas.microsoft.com/office/powerpoint/2010/main" val="30352653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A5C2784D-FB51-4A13-A97B-A2ADBB3A41A2}" type="datetimeFigureOut">
              <a:rPr lang="en-US" smtClean="0"/>
              <a:t>4/21/2022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5A8942-1A39-495A-8CF0-66D7EF8F257A}" type="slidenum">
              <a:rPr lang="en-US" smtClean="0"/>
              <a:t>‹#›</a:t>
            </a:fld>
            <a:endParaRPr lang="en-US"/>
          </a:p>
        </p:txBody>
      </p:sp>
    </p:spTree>
    <p:extLst>
      <p:ext uri="{BB962C8B-B14F-4D97-AF65-F5344CB8AC3E}">
        <p14:creationId xmlns:p14="http://schemas.microsoft.com/office/powerpoint/2010/main" val="14983991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5C2784D-FB51-4A13-A97B-A2ADBB3A41A2}" type="datetimeFigureOut">
              <a:rPr lang="en-US" smtClean="0"/>
              <a:t>4/21/2022</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195A8942-1A39-495A-8CF0-66D7EF8F257A}" type="slidenum">
              <a:rPr lang="en-US" smtClean="0"/>
              <a:t>‹#›</a:t>
            </a:fld>
            <a:endParaRPr lang="en-US"/>
          </a:p>
        </p:txBody>
      </p:sp>
    </p:spTree>
    <p:extLst>
      <p:ext uri="{BB962C8B-B14F-4D97-AF65-F5344CB8AC3E}">
        <p14:creationId xmlns:p14="http://schemas.microsoft.com/office/powerpoint/2010/main" val="3384076315"/>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 id="2147483753" r:id="rId13"/>
    <p:sldLayoutId id="2147483754" r:id="rId14"/>
    <p:sldLayoutId id="2147483755" r:id="rId15"/>
    <p:sldLayoutId id="214748375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notesSlide" Target="../notesSlides/notesSlide10.xml"/><Relationship Id="rId7" Type="http://schemas.openxmlformats.org/officeDocument/2006/relationships/image" Target="../media/image12.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8.w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mailto:Roselyn.Wood@health.mo.gov" TargetMode="External"/><Relationship Id="rId2" Type="http://schemas.openxmlformats.org/officeDocument/2006/relationships/hyperlink" Target="mailto:Kelly.Palermo@health.mo.gov" TargetMode="External"/><Relationship Id="rId1" Type="http://schemas.openxmlformats.org/officeDocument/2006/relationships/slideLayout" Target="../slideLayouts/slideLayout7.xml"/><Relationship Id="rId5" Type="http://schemas.openxmlformats.org/officeDocument/2006/relationships/hyperlink" Target="http://www.health.mo.gov/wisewoman" TargetMode="External"/><Relationship Id="rId4" Type="http://schemas.openxmlformats.org/officeDocument/2006/relationships/hyperlink" Target="mailto:Jackie.Jung@health.mo.gov"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cdc.gov/wisewoman/"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95101" y="3198761"/>
            <a:ext cx="9190867" cy="1379997"/>
          </a:xfrm>
        </p:spPr>
        <p:txBody>
          <a:bodyPr>
            <a:noAutofit/>
          </a:bodyPr>
          <a:lstStyle/>
          <a:p>
            <a:pPr algn="ctr"/>
            <a:r>
              <a:rPr lang="en-US" sz="3200" u="sng" dirty="0" smtClean="0">
                <a:ln w="0"/>
                <a:solidFill>
                  <a:schemeClr val="accent1"/>
                </a:solidFill>
                <a:effectLst>
                  <a:outerShdw blurRad="38100" dist="25400" dir="5400000" algn="ctr" rotWithShape="0">
                    <a:srgbClr val="6E747A">
                      <a:alpha val="43000"/>
                    </a:srgbClr>
                  </a:outerShdw>
                </a:effectLst>
                <a:latin typeface="Bookman Old Style" panose="02050604050505020204" pitchFamily="18" charset="0"/>
              </a:rPr>
              <a:t>W</a:t>
            </a:r>
            <a:r>
              <a:rPr lang="en-US" sz="3200" dirty="0" smtClean="0">
                <a:solidFill>
                  <a:schemeClr val="accent2">
                    <a:lumMod val="50000"/>
                  </a:schemeClr>
                </a:solidFill>
                <a:latin typeface="Bookman Old Style" panose="02050604050505020204" pitchFamily="18" charset="0"/>
              </a:rPr>
              <a:t>ell-</a:t>
            </a:r>
            <a:r>
              <a:rPr lang="en-US" sz="3200" u="sng" dirty="0" smtClean="0">
                <a:ln w="0"/>
                <a:solidFill>
                  <a:schemeClr val="accent1"/>
                </a:solidFill>
                <a:effectLst>
                  <a:outerShdw blurRad="38100" dist="25400" dir="5400000" algn="ctr" rotWithShape="0">
                    <a:srgbClr val="6E747A">
                      <a:alpha val="43000"/>
                    </a:srgbClr>
                  </a:outerShdw>
                </a:effectLst>
                <a:latin typeface="Bookman Old Style" panose="02050604050505020204" pitchFamily="18" charset="0"/>
              </a:rPr>
              <a:t>I</a:t>
            </a:r>
            <a:r>
              <a:rPr lang="en-US" sz="3200" dirty="0" smtClean="0">
                <a:solidFill>
                  <a:schemeClr val="accent2">
                    <a:lumMod val="50000"/>
                  </a:schemeClr>
                </a:solidFill>
                <a:latin typeface="Bookman Old Style" panose="02050604050505020204" pitchFamily="18" charset="0"/>
              </a:rPr>
              <a:t>ntegrated </a:t>
            </a:r>
            <a:r>
              <a:rPr lang="en-US" sz="3200" u="sng" dirty="0" smtClean="0">
                <a:ln w="0"/>
                <a:solidFill>
                  <a:schemeClr val="accent1"/>
                </a:solidFill>
                <a:effectLst>
                  <a:outerShdw blurRad="38100" dist="25400" dir="5400000" algn="ctr" rotWithShape="0">
                    <a:srgbClr val="6E747A">
                      <a:alpha val="43000"/>
                    </a:srgbClr>
                  </a:outerShdw>
                </a:effectLst>
                <a:latin typeface="Bookman Old Style" panose="02050604050505020204" pitchFamily="18" charset="0"/>
              </a:rPr>
              <a:t>S</a:t>
            </a:r>
            <a:r>
              <a:rPr lang="en-US" sz="3200" dirty="0" smtClean="0">
                <a:solidFill>
                  <a:schemeClr val="accent2">
                    <a:lumMod val="50000"/>
                  </a:schemeClr>
                </a:solidFill>
                <a:latin typeface="Bookman Old Style" panose="02050604050505020204" pitchFamily="18" charset="0"/>
              </a:rPr>
              <a:t>creening and </a:t>
            </a:r>
            <a:r>
              <a:rPr lang="en-US" sz="3200" u="sng" dirty="0" smtClean="0">
                <a:ln w="0"/>
                <a:solidFill>
                  <a:schemeClr val="accent1"/>
                </a:solidFill>
                <a:effectLst>
                  <a:outerShdw blurRad="38100" dist="25400" dir="5400000" algn="ctr" rotWithShape="0">
                    <a:srgbClr val="6E747A">
                      <a:alpha val="43000"/>
                    </a:srgbClr>
                  </a:outerShdw>
                </a:effectLst>
                <a:latin typeface="Bookman Old Style" panose="02050604050505020204" pitchFamily="18" charset="0"/>
              </a:rPr>
              <a:t>E</a:t>
            </a:r>
            <a:r>
              <a:rPr lang="en-US" sz="3200" dirty="0" smtClean="0">
                <a:solidFill>
                  <a:schemeClr val="accent2">
                    <a:lumMod val="50000"/>
                  </a:schemeClr>
                </a:solidFill>
                <a:latin typeface="Bookman Old Style" panose="02050604050505020204" pitchFamily="18" charset="0"/>
              </a:rPr>
              <a:t>valuation </a:t>
            </a:r>
          </a:p>
          <a:p>
            <a:pPr algn="ctr"/>
            <a:r>
              <a:rPr lang="en-US" sz="3200" dirty="0" smtClean="0">
                <a:solidFill>
                  <a:schemeClr val="accent2">
                    <a:lumMod val="50000"/>
                  </a:schemeClr>
                </a:solidFill>
                <a:latin typeface="Bookman Old Style" panose="02050604050505020204" pitchFamily="18" charset="0"/>
              </a:rPr>
              <a:t>for </a:t>
            </a:r>
            <a:r>
              <a:rPr lang="en-US" sz="3200" u="sng" dirty="0" smtClean="0">
                <a:ln w="0"/>
                <a:solidFill>
                  <a:schemeClr val="accent1"/>
                </a:solidFill>
                <a:effectLst>
                  <a:outerShdw blurRad="38100" dist="25400" dir="5400000" algn="ctr" rotWithShape="0">
                    <a:srgbClr val="6E747A">
                      <a:alpha val="43000"/>
                    </a:srgbClr>
                  </a:outerShdw>
                </a:effectLst>
                <a:latin typeface="Bookman Old Style" panose="02050604050505020204" pitchFamily="18" charset="0"/>
              </a:rPr>
              <a:t>Wom</a:t>
            </a:r>
            <a:r>
              <a:rPr lang="en-US" sz="3200" dirty="0" smtClean="0">
                <a:solidFill>
                  <a:schemeClr val="accent2">
                    <a:lumMod val="50000"/>
                  </a:schemeClr>
                </a:solidFill>
                <a:latin typeface="Bookman Old Style" panose="02050604050505020204" pitchFamily="18" charset="0"/>
              </a:rPr>
              <a:t>en </a:t>
            </a:r>
            <a:r>
              <a:rPr lang="en-US" sz="3200" u="sng" dirty="0" smtClean="0">
                <a:ln w="0"/>
                <a:solidFill>
                  <a:schemeClr val="accent1"/>
                </a:solidFill>
                <a:effectLst>
                  <a:outerShdw blurRad="38100" dist="25400" dir="5400000" algn="ctr" rotWithShape="0">
                    <a:srgbClr val="6E747A">
                      <a:alpha val="43000"/>
                    </a:srgbClr>
                  </a:outerShdw>
                </a:effectLst>
                <a:latin typeface="Bookman Old Style" panose="02050604050505020204" pitchFamily="18" charset="0"/>
              </a:rPr>
              <a:t>A</a:t>
            </a:r>
            <a:r>
              <a:rPr lang="en-US" sz="3200" dirty="0" smtClean="0">
                <a:solidFill>
                  <a:schemeClr val="accent2">
                    <a:lumMod val="50000"/>
                  </a:schemeClr>
                </a:solidFill>
                <a:latin typeface="Bookman Old Style" panose="02050604050505020204" pitchFamily="18" charset="0"/>
              </a:rPr>
              <a:t>cross the </a:t>
            </a:r>
            <a:r>
              <a:rPr lang="en-US" sz="3200" u="sng" dirty="0" smtClean="0">
                <a:ln w="0"/>
                <a:solidFill>
                  <a:schemeClr val="accent1"/>
                </a:solidFill>
                <a:effectLst>
                  <a:outerShdw blurRad="38100" dist="25400" dir="5400000" algn="ctr" rotWithShape="0">
                    <a:srgbClr val="6E747A">
                      <a:alpha val="43000"/>
                    </a:srgbClr>
                  </a:outerShdw>
                </a:effectLst>
                <a:latin typeface="Bookman Old Style" panose="02050604050505020204" pitchFamily="18" charset="0"/>
              </a:rPr>
              <a:t>N</a:t>
            </a:r>
            <a:r>
              <a:rPr lang="en-US" sz="3200" dirty="0" smtClean="0">
                <a:solidFill>
                  <a:schemeClr val="accent2">
                    <a:lumMod val="50000"/>
                  </a:schemeClr>
                </a:solidFill>
                <a:latin typeface="Bookman Old Style" panose="02050604050505020204" pitchFamily="18" charset="0"/>
              </a:rPr>
              <a:t>ation</a:t>
            </a:r>
            <a:endParaRPr lang="en-US" sz="3200" u="sng" dirty="0" smtClean="0">
              <a:solidFill>
                <a:schemeClr val="accent2">
                  <a:lumMod val="50000"/>
                </a:schemeClr>
              </a:solidFill>
              <a:latin typeface="Bookman Old Style" panose="02050604050505020204" pitchFamily="18" charset="0"/>
              <a:ea typeface="Calibri" panose="020F0502020204030204" pitchFamily="34" charset="0"/>
            </a:endParaRPr>
          </a:p>
          <a:p>
            <a:pPr algn="ctr"/>
            <a:endParaRPr lang="en-US" sz="2800" dirty="0">
              <a:solidFill>
                <a:schemeClr val="accent2">
                  <a:lumMod val="50000"/>
                </a:schemeClr>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57947" y="5934078"/>
            <a:ext cx="1031242" cy="923922"/>
          </a:xfrm>
          <a:prstGeom prst="rect">
            <a:avLst/>
          </a:prstGeom>
        </p:spPr>
      </p:pic>
      <p:pic>
        <p:nvPicPr>
          <p:cNvPr id="6" name="Picture 5"/>
          <p:cNvPicPr>
            <a:picLocks noChangeAspect="1"/>
          </p:cNvPicPr>
          <p:nvPr/>
        </p:nvPicPr>
        <p:blipFill>
          <a:blip r:embed="rId4"/>
          <a:stretch>
            <a:fillRect/>
          </a:stretch>
        </p:blipFill>
        <p:spPr>
          <a:xfrm>
            <a:off x="3471586" y="6072923"/>
            <a:ext cx="4316342" cy="646232"/>
          </a:xfrm>
          <a:prstGeom prst="rect">
            <a:avLst/>
          </a:prstGeom>
        </p:spPr>
      </p:pic>
      <p:pic>
        <p:nvPicPr>
          <p:cNvPr id="7" name="Picture 6"/>
          <p:cNvPicPr>
            <a:picLocks noChangeAspect="1"/>
          </p:cNvPicPr>
          <p:nvPr/>
        </p:nvPicPr>
        <p:blipFill rotWithShape="1">
          <a:blip r:embed="rId5" cstate="print">
            <a:extLst>
              <a:ext uri="{28A0092B-C50C-407E-A947-70E740481C1C}">
                <a14:useLocalDpi xmlns:a14="http://schemas.microsoft.com/office/drawing/2010/main" val="0"/>
              </a:ext>
            </a:extLst>
          </a:blip>
          <a:srcRect t="17867" b="30580"/>
          <a:stretch/>
        </p:blipFill>
        <p:spPr>
          <a:xfrm>
            <a:off x="3020835" y="0"/>
            <a:ext cx="4739397" cy="3162935"/>
          </a:xfrm>
          <a:prstGeom prst="rect">
            <a:avLst/>
          </a:prstGeom>
        </p:spPr>
      </p:pic>
    </p:spTree>
    <p:extLst>
      <p:ext uri="{BB962C8B-B14F-4D97-AF65-F5344CB8AC3E}">
        <p14:creationId xmlns:p14="http://schemas.microsoft.com/office/powerpoint/2010/main" val="36458578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extBox 44"/>
          <p:cNvSpPr txBox="1"/>
          <p:nvPr/>
        </p:nvSpPr>
        <p:spPr>
          <a:xfrm>
            <a:off x="0" y="440164"/>
            <a:ext cx="5165790" cy="1200329"/>
          </a:xfrm>
          <a:prstGeom prst="rect">
            <a:avLst/>
          </a:prstGeom>
          <a:noFill/>
        </p:spPr>
        <p:txBody>
          <a:bodyPr wrap="square" rtlCol="0">
            <a:spAutoFit/>
          </a:bodyPr>
          <a:lstStyle/>
          <a:p>
            <a:pPr algn="ctr"/>
            <a:r>
              <a:rPr lang="en-US" sz="2400" dirty="0" smtClean="0">
                <a:ln w="0"/>
                <a:solidFill>
                  <a:schemeClr val="accent1"/>
                </a:solidFill>
                <a:effectLst>
                  <a:outerShdw blurRad="38100" dist="25400" dir="5400000" algn="ctr" rotWithShape="0">
                    <a:srgbClr val="6E747A">
                      <a:alpha val="43000"/>
                    </a:srgbClr>
                  </a:outerShdw>
                </a:effectLst>
              </a:rPr>
              <a:t>WISEWOMAN </a:t>
            </a:r>
          </a:p>
          <a:p>
            <a:pPr algn="ctr"/>
            <a:r>
              <a:rPr lang="en-US" sz="2400" b="1" dirty="0" smtClean="0">
                <a:solidFill>
                  <a:schemeClr val="accent2">
                    <a:lumMod val="50000"/>
                  </a:schemeClr>
                </a:solidFill>
              </a:rPr>
              <a:t>Provider Map </a:t>
            </a:r>
          </a:p>
          <a:p>
            <a:pPr algn="ctr"/>
            <a:r>
              <a:rPr lang="en-US" sz="2400" b="1" dirty="0" smtClean="0">
                <a:solidFill>
                  <a:schemeClr val="accent2">
                    <a:lumMod val="50000"/>
                  </a:schemeClr>
                </a:solidFill>
              </a:rPr>
              <a:t>2021</a:t>
            </a:r>
            <a:endParaRPr lang="en-US" sz="2400" b="1" dirty="0">
              <a:solidFill>
                <a:schemeClr val="accent2">
                  <a:lumMod val="50000"/>
                </a:schemeClr>
              </a:solidFill>
            </a:endParaRPr>
          </a:p>
        </p:txBody>
      </p:sp>
      <p:grpSp>
        <p:nvGrpSpPr>
          <p:cNvPr id="47" name="Group 46"/>
          <p:cNvGrpSpPr/>
          <p:nvPr/>
        </p:nvGrpSpPr>
        <p:grpSpPr>
          <a:xfrm>
            <a:off x="613621" y="1640493"/>
            <a:ext cx="3998550" cy="3243028"/>
            <a:chOff x="2418080" y="1513840"/>
            <a:chExt cx="6930808" cy="5175059"/>
          </a:xfrm>
        </p:grpSpPr>
        <p:grpSp>
          <p:nvGrpSpPr>
            <p:cNvPr id="2" name="Group 1"/>
            <p:cNvGrpSpPr/>
            <p:nvPr/>
          </p:nvGrpSpPr>
          <p:grpSpPr>
            <a:xfrm>
              <a:off x="2418080" y="1513840"/>
              <a:ext cx="6930808" cy="5175059"/>
              <a:chOff x="0" y="-118360"/>
              <a:chExt cx="8524984" cy="7349802"/>
            </a:xfrm>
          </p:grpSpPr>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36623" t="21064" r="15242" b="5604"/>
              <a:stretch/>
            </p:blipFill>
            <p:spPr bwMode="auto">
              <a:xfrm>
                <a:off x="0" y="-118360"/>
                <a:ext cx="8524984" cy="7349802"/>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
            <p:nvSpPr>
              <p:cNvPr id="4" name="Heart 3"/>
              <p:cNvSpPr/>
              <p:nvPr/>
            </p:nvSpPr>
            <p:spPr>
              <a:xfrm>
                <a:off x="1353165" y="1382393"/>
                <a:ext cx="158102" cy="117781"/>
              </a:xfrm>
              <a:prstGeom prst="hear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87863" y="2628742"/>
                <a:ext cx="182881" cy="137795"/>
              </a:xfrm>
              <a:prstGeom prst="rect">
                <a:avLst/>
              </a:prstGeom>
              <a:noFill/>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84064" y="1344032"/>
                <a:ext cx="182881" cy="137795"/>
              </a:xfrm>
              <a:prstGeom prst="rect">
                <a:avLst/>
              </a:prstGeom>
              <a:noFill/>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87014" y="3108960"/>
                <a:ext cx="182880" cy="137795"/>
              </a:xfrm>
              <a:prstGeom prst="rect">
                <a:avLst/>
              </a:prstGeom>
              <a:noFill/>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64761" y="3416198"/>
                <a:ext cx="182880" cy="137795"/>
              </a:xfrm>
              <a:prstGeom prst="rect">
                <a:avLst/>
              </a:prstGeom>
              <a:noFill/>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57753" y="4250131"/>
                <a:ext cx="182880" cy="137795"/>
              </a:xfrm>
              <a:prstGeom prst="rect">
                <a:avLst/>
              </a:prstGeom>
              <a:noFill/>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14169" y="4937760"/>
                <a:ext cx="182880" cy="137795"/>
              </a:xfrm>
              <a:prstGeom prst="rect">
                <a:avLst/>
              </a:prstGeom>
              <a:noFill/>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21331" y="5018227"/>
                <a:ext cx="182880" cy="137795"/>
              </a:xfrm>
              <a:prstGeom prst="rect">
                <a:avLst/>
              </a:prstGeom>
              <a:noFill/>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13862" y="5318150"/>
                <a:ext cx="182880" cy="137795"/>
              </a:xfrm>
              <a:prstGeom prst="rect">
                <a:avLst/>
              </a:prstGeom>
              <a:noFill/>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14169" y="5822899"/>
                <a:ext cx="182880" cy="137795"/>
              </a:xfrm>
              <a:prstGeom prst="rect">
                <a:avLst/>
              </a:prstGeom>
              <a:noFill/>
            </p:spPr>
          </p:pic>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79622" y="6217920"/>
                <a:ext cx="182880" cy="137795"/>
              </a:xfrm>
              <a:prstGeom prst="rect">
                <a:avLst/>
              </a:prstGeom>
              <a:noFill/>
            </p:spPr>
          </p:pic>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69817" y="5288889"/>
                <a:ext cx="182880" cy="137795"/>
              </a:xfrm>
              <a:prstGeom prst="rect">
                <a:avLst/>
              </a:prstGeom>
              <a:noFill/>
            </p:spPr>
          </p:pic>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08883" y="4710988"/>
                <a:ext cx="182880" cy="137795"/>
              </a:xfrm>
              <a:prstGeom prst="rect">
                <a:avLst/>
              </a:prstGeom>
              <a:noFill/>
            </p:spPr>
          </p:pic>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69971" y="4835347"/>
                <a:ext cx="182880" cy="137795"/>
              </a:xfrm>
              <a:prstGeom prst="rect">
                <a:avLst/>
              </a:prstGeom>
              <a:noFill/>
            </p:spPr>
          </p:pic>
          <p:pic>
            <p:nvPicPr>
              <p:cNvPr id="18" name="Picture 17"/>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59859" y="4469587"/>
                <a:ext cx="182880" cy="137795"/>
              </a:xfrm>
              <a:prstGeom prst="rect">
                <a:avLst/>
              </a:prstGeom>
              <a:noFill/>
            </p:spPr>
          </p:pic>
          <p:pic>
            <p:nvPicPr>
              <p:cNvPr id="19" name="Picture 18"/>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25619" y="4359859"/>
                <a:ext cx="182880" cy="137795"/>
              </a:xfrm>
              <a:prstGeom prst="rect">
                <a:avLst/>
              </a:prstGeom>
              <a:noFill/>
            </p:spPr>
          </p:pic>
          <p:pic>
            <p:nvPicPr>
              <p:cNvPr id="20" name="Picture 19"/>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08422" y="4784140"/>
                <a:ext cx="182880" cy="137795"/>
              </a:xfrm>
              <a:prstGeom prst="rect">
                <a:avLst/>
              </a:prstGeom>
              <a:noFill/>
            </p:spPr>
          </p:pic>
          <p:pic>
            <p:nvPicPr>
              <p:cNvPr id="21" name="Picture 20"/>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37990" y="5793638"/>
                <a:ext cx="182880" cy="137795"/>
              </a:xfrm>
              <a:prstGeom prst="rect">
                <a:avLst/>
              </a:prstGeom>
              <a:noFill/>
            </p:spPr>
          </p:pic>
          <p:pic>
            <p:nvPicPr>
              <p:cNvPr id="22" name="Picture 21"/>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59475" y="5157216"/>
                <a:ext cx="182880" cy="137795"/>
              </a:xfrm>
              <a:prstGeom prst="rect">
                <a:avLst/>
              </a:prstGeom>
              <a:noFill/>
            </p:spPr>
          </p:pic>
          <p:pic>
            <p:nvPicPr>
              <p:cNvPr id="23" name="Picture 22"/>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88736" y="5764377"/>
                <a:ext cx="182880" cy="137795"/>
              </a:xfrm>
              <a:prstGeom prst="rect">
                <a:avLst/>
              </a:prstGeom>
              <a:noFill/>
            </p:spPr>
          </p:pic>
          <p:pic>
            <p:nvPicPr>
              <p:cNvPr id="24" name="Picture 23"/>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76518" y="6203289"/>
                <a:ext cx="182880" cy="137795"/>
              </a:xfrm>
              <a:prstGeom prst="rect">
                <a:avLst/>
              </a:prstGeom>
              <a:noFill/>
            </p:spPr>
          </p:pic>
          <p:pic>
            <p:nvPicPr>
              <p:cNvPr id="25" name="Picture 24"/>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54419" y="6100876"/>
                <a:ext cx="182880" cy="137795"/>
              </a:xfrm>
              <a:prstGeom prst="rect">
                <a:avLst/>
              </a:prstGeom>
              <a:noFill/>
            </p:spPr>
          </p:pic>
          <p:pic>
            <p:nvPicPr>
              <p:cNvPr id="26" name="Picture 25"/>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27264" y="5976518"/>
                <a:ext cx="182880" cy="137795"/>
              </a:xfrm>
              <a:prstGeom prst="rect">
                <a:avLst/>
              </a:prstGeom>
              <a:noFill/>
            </p:spPr>
          </p:pic>
          <p:pic>
            <p:nvPicPr>
              <p:cNvPr id="27" name="Picture 26"/>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49440" y="5332780"/>
                <a:ext cx="182880" cy="137795"/>
              </a:xfrm>
              <a:prstGeom prst="rect">
                <a:avLst/>
              </a:prstGeom>
              <a:noFill/>
            </p:spPr>
          </p:pic>
          <p:pic>
            <p:nvPicPr>
              <p:cNvPr id="28" name="Picture 27"/>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61888" y="4250131"/>
                <a:ext cx="182880" cy="137795"/>
              </a:xfrm>
              <a:prstGeom prst="rect">
                <a:avLst/>
              </a:prstGeom>
              <a:noFill/>
            </p:spPr>
          </p:pic>
          <p:pic>
            <p:nvPicPr>
              <p:cNvPr id="29" name="Picture 28"/>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56909" y="3796588"/>
                <a:ext cx="182880" cy="137795"/>
              </a:xfrm>
              <a:prstGeom prst="rect">
                <a:avLst/>
              </a:prstGeom>
              <a:noFill/>
            </p:spPr>
          </p:pic>
          <p:pic>
            <p:nvPicPr>
              <p:cNvPr id="30" name="Picture 29"/>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07573" y="2971165"/>
                <a:ext cx="182881" cy="137795"/>
              </a:xfrm>
              <a:prstGeom prst="rect">
                <a:avLst/>
              </a:prstGeom>
              <a:noFill/>
            </p:spPr>
          </p:pic>
          <p:pic>
            <p:nvPicPr>
              <p:cNvPr id="31" name="Picture 30"/>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54726" y="6174028"/>
                <a:ext cx="182880" cy="137795"/>
              </a:xfrm>
              <a:prstGeom prst="rect">
                <a:avLst/>
              </a:prstGeom>
              <a:noFill/>
            </p:spPr>
          </p:pic>
          <p:sp>
            <p:nvSpPr>
              <p:cNvPr id="32" name="Heart 31"/>
              <p:cNvSpPr/>
              <p:nvPr/>
            </p:nvSpPr>
            <p:spPr>
              <a:xfrm>
                <a:off x="3189427" y="2487168"/>
                <a:ext cx="161264" cy="122492"/>
              </a:xfrm>
              <a:prstGeom prst="hear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33" name="Picture 32"/>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84448" y="3628339"/>
                <a:ext cx="189230" cy="144145"/>
              </a:xfrm>
              <a:prstGeom prst="rect">
                <a:avLst/>
              </a:prstGeom>
              <a:noFill/>
            </p:spPr>
          </p:pic>
          <p:pic>
            <p:nvPicPr>
              <p:cNvPr id="34" name="Picture 33"/>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87014" y="3708806"/>
                <a:ext cx="189230" cy="144145"/>
              </a:xfrm>
              <a:prstGeom prst="rect">
                <a:avLst/>
              </a:prstGeom>
              <a:noFill/>
            </p:spPr>
          </p:pic>
          <p:pic>
            <p:nvPicPr>
              <p:cNvPr id="35" name="Picture 34"/>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828800" y="5383987"/>
                <a:ext cx="189230" cy="144145"/>
              </a:xfrm>
              <a:prstGeom prst="rect">
                <a:avLst/>
              </a:prstGeom>
              <a:noFill/>
            </p:spPr>
          </p:pic>
          <p:pic>
            <p:nvPicPr>
              <p:cNvPr id="36" name="Picture 35"/>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814169" y="6247180"/>
                <a:ext cx="189230" cy="144145"/>
              </a:xfrm>
              <a:prstGeom prst="rect">
                <a:avLst/>
              </a:prstGeom>
              <a:noFill/>
            </p:spPr>
          </p:pic>
          <p:pic>
            <p:nvPicPr>
              <p:cNvPr id="37" name="Picture 36"/>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435961" y="5522976"/>
                <a:ext cx="189230" cy="144145"/>
              </a:xfrm>
              <a:prstGeom prst="rect">
                <a:avLst/>
              </a:prstGeom>
              <a:noFill/>
            </p:spPr>
          </p:pic>
          <p:pic>
            <p:nvPicPr>
              <p:cNvPr id="38" name="Picture 37"/>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435961" y="6159398"/>
                <a:ext cx="189230" cy="144145"/>
              </a:xfrm>
              <a:prstGeom prst="rect">
                <a:avLst/>
              </a:prstGeom>
              <a:noFill/>
            </p:spPr>
          </p:pic>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118457" y="6232550"/>
                <a:ext cx="189230" cy="144145"/>
              </a:xfrm>
              <a:prstGeom prst="rect">
                <a:avLst/>
              </a:prstGeom>
              <a:noFill/>
            </p:spPr>
          </p:pic>
          <p:pic>
            <p:nvPicPr>
              <p:cNvPr id="40" name="Picture 39"/>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935577" y="4754880"/>
                <a:ext cx="189230" cy="144145"/>
              </a:xfrm>
              <a:prstGeom prst="rect">
                <a:avLst/>
              </a:prstGeom>
              <a:noFill/>
            </p:spPr>
          </p:pic>
          <p:pic>
            <p:nvPicPr>
              <p:cNvPr id="41" name="Picture 40"/>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074566" y="5303520"/>
                <a:ext cx="189230" cy="144145"/>
              </a:xfrm>
              <a:prstGeom prst="rect">
                <a:avLst/>
              </a:prstGeom>
              <a:noFill/>
            </p:spPr>
          </p:pic>
          <p:pic>
            <p:nvPicPr>
              <p:cNvPr id="42" name="Picture 41"/>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62041" y="5457139"/>
                <a:ext cx="189230" cy="144145"/>
              </a:xfrm>
              <a:prstGeom prst="rect">
                <a:avLst/>
              </a:prstGeom>
              <a:noFill/>
            </p:spPr>
          </p:pic>
          <p:pic>
            <p:nvPicPr>
              <p:cNvPr id="43" name="Picture 42"/>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203289" y="4784140"/>
                <a:ext cx="189230" cy="144145"/>
              </a:xfrm>
              <a:prstGeom prst="rect">
                <a:avLst/>
              </a:prstGeom>
              <a:noFill/>
            </p:spPr>
          </p:pic>
          <p:pic>
            <p:nvPicPr>
              <p:cNvPr id="44" name="Picture 43"/>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667097" y="5215737"/>
                <a:ext cx="189230" cy="144145"/>
              </a:xfrm>
              <a:prstGeom prst="rect">
                <a:avLst/>
              </a:prstGeom>
              <a:noFill/>
            </p:spPr>
          </p:pic>
        </p:grpSp>
        <p:sp>
          <p:nvSpPr>
            <p:cNvPr id="46" name="Heart 45"/>
            <p:cNvSpPr/>
            <p:nvPr/>
          </p:nvSpPr>
          <p:spPr>
            <a:xfrm>
              <a:off x="8067971" y="6225437"/>
              <a:ext cx="148681" cy="187890"/>
            </a:xfrm>
            <a:prstGeom prst="hear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48" name="Object 47"/>
          <p:cNvGraphicFramePr>
            <a:graphicFrameLocks noChangeAspect="1"/>
          </p:cNvGraphicFramePr>
          <p:nvPr>
            <p:extLst>
              <p:ext uri="{D42A27DB-BD31-4B8C-83A1-F6EECF244321}">
                <p14:modId xmlns:p14="http://schemas.microsoft.com/office/powerpoint/2010/main" val="454717995"/>
              </p:ext>
            </p:extLst>
          </p:nvPr>
        </p:nvGraphicFramePr>
        <p:xfrm>
          <a:off x="4973155" y="342042"/>
          <a:ext cx="4335322" cy="6018158"/>
        </p:xfrm>
        <a:graphic>
          <a:graphicData uri="http://schemas.openxmlformats.org/presentationml/2006/ole">
            <mc:AlternateContent xmlns:mc="http://schemas.openxmlformats.org/markup-compatibility/2006">
              <mc:Choice xmlns:v="urn:schemas-microsoft-com:vml" Requires="v">
                <p:oleObj spid="_x0000_s1047" name="Acrobat Document" r:id="rId8" imgW="7543800" imgH="11658600" progId="Acrobat.Document.DC">
                  <p:embed/>
                </p:oleObj>
              </mc:Choice>
              <mc:Fallback>
                <p:oleObj name="Acrobat Document" r:id="rId8" imgW="7543800" imgH="11658600" progId="Acrobat.Document.DC">
                  <p:embed/>
                  <p:pic>
                    <p:nvPicPr>
                      <p:cNvPr id="4" name="Object 3"/>
                      <p:cNvPicPr/>
                      <p:nvPr/>
                    </p:nvPicPr>
                    <p:blipFill>
                      <a:blip r:embed="rId9"/>
                      <a:stretch>
                        <a:fillRect/>
                      </a:stretch>
                    </p:blipFill>
                    <p:spPr>
                      <a:xfrm>
                        <a:off x="4973155" y="342042"/>
                        <a:ext cx="4335322" cy="6018158"/>
                      </a:xfrm>
                      <a:prstGeom prst="rect">
                        <a:avLst/>
                      </a:prstGeom>
                    </p:spPr>
                  </p:pic>
                </p:oleObj>
              </mc:Fallback>
            </mc:AlternateContent>
          </a:graphicData>
        </a:graphic>
      </p:graphicFrame>
      <p:graphicFrame>
        <p:nvGraphicFramePr>
          <p:cNvPr id="49" name="Table 48"/>
          <p:cNvGraphicFramePr>
            <a:graphicFrameLocks noGrp="1"/>
          </p:cNvGraphicFramePr>
          <p:nvPr>
            <p:extLst>
              <p:ext uri="{D42A27DB-BD31-4B8C-83A1-F6EECF244321}">
                <p14:modId xmlns:p14="http://schemas.microsoft.com/office/powerpoint/2010/main" val="1381336305"/>
              </p:ext>
            </p:extLst>
          </p:nvPr>
        </p:nvGraphicFramePr>
        <p:xfrm>
          <a:off x="173931" y="5024589"/>
          <a:ext cx="4701639" cy="1688697"/>
        </p:xfrm>
        <a:graphic>
          <a:graphicData uri="http://schemas.openxmlformats.org/drawingml/2006/table">
            <a:tbl>
              <a:tblPr firstRow="1" firstCol="1" bandRow="1">
                <a:tableStyleId>{5C22544A-7EE6-4342-B048-85BDC9FD1C3A}</a:tableStyleId>
              </a:tblPr>
              <a:tblGrid>
                <a:gridCol w="2340490">
                  <a:extLst>
                    <a:ext uri="{9D8B030D-6E8A-4147-A177-3AD203B41FA5}">
                      <a16:colId xmlns:a16="http://schemas.microsoft.com/office/drawing/2014/main" val="4160388825"/>
                    </a:ext>
                  </a:extLst>
                </a:gridCol>
                <a:gridCol w="2361149">
                  <a:extLst>
                    <a:ext uri="{9D8B030D-6E8A-4147-A177-3AD203B41FA5}">
                      <a16:colId xmlns:a16="http://schemas.microsoft.com/office/drawing/2014/main" val="915600166"/>
                    </a:ext>
                  </a:extLst>
                </a:gridCol>
              </a:tblGrid>
              <a:tr h="187049">
                <a:tc gridSpan="2">
                  <a:txBody>
                    <a:bodyPr/>
                    <a:lstStyle/>
                    <a:p>
                      <a:pPr marL="0" marR="0" algn="ctr">
                        <a:lnSpc>
                          <a:spcPct val="107000"/>
                        </a:lnSpc>
                        <a:spcBef>
                          <a:spcPts val="0"/>
                        </a:spcBef>
                        <a:spcAft>
                          <a:spcPts val="0"/>
                        </a:spcAft>
                      </a:pPr>
                      <a:r>
                        <a:rPr lang="en-US" sz="1200">
                          <a:effectLst/>
                        </a:rPr>
                        <a:t>WISEWOMAN &amp; SHOW-ME RPC COVERAGE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extLst>
                  <a:ext uri="{0D108BD9-81ED-4DB2-BD59-A6C34878D82A}">
                    <a16:rowId xmlns:a16="http://schemas.microsoft.com/office/drawing/2014/main" val="3700193151"/>
                  </a:ext>
                </a:extLst>
              </a:tr>
              <a:tr h="383936">
                <a:tc>
                  <a:txBody>
                    <a:bodyPr/>
                    <a:lstStyle/>
                    <a:p>
                      <a:pPr marL="0" marR="0" algn="ctr">
                        <a:lnSpc>
                          <a:spcPct val="107000"/>
                        </a:lnSpc>
                        <a:spcBef>
                          <a:spcPts val="0"/>
                        </a:spcBef>
                        <a:spcAft>
                          <a:spcPts val="0"/>
                        </a:spcAft>
                      </a:pPr>
                      <a:r>
                        <a:rPr lang="en-US" sz="1200">
                          <a:effectLst/>
                        </a:rPr>
                        <a:t>KANSAS CITY/NORTHWEST AREA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Rebecca Conway, RN: 816-404-6985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257248034"/>
                  </a:ext>
                </a:extLst>
              </a:tr>
              <a:tr h="351387">
                <a:tc>
                  <a:txBody>
                    <a:bodyPr/>
                    <a:lstStyle/>
                    <a:p>
                      <a:pPr marL="0" marR="0" algn="ctr">
                        <a:lnSpc>
                          <a:spcPct val="107000"/>
                        </a:lnSpc>
                        <a:spcBef>
                          <a:spcPts val="0"/>
                        </a:spcBef>
                        <a:spcAft>
                          <a:spcPts val="0"/>
                        </a:spcAft>
                      </a:pPr>
                      <a:r>
                        <a:rPr lang="en-US" sz="1200">
                          <a:effectLst/>
                        </a:rPr>
                        <a:t>CENTRAL/NORTHEAST AREA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Lisa Graessle, RN: 573-522-2855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757554101"/>
                  </a:ext>
                </a:extLst>
              </a:tr>
              <a:tr h="187049">
                <a:tc>
                  <a:txBody>
                    <a:bodyPr/>
                    <a:lstStyle/>
                    <a:p>
                      <a:pPr marL="0" marR="0" algn="ctr">
                        <a:lnSpc>
                          <a:spcPct val="107000"/>
                        </a:lnSpc>
                        <a:spcBef>
                          <a:spcPts val="0"/>
                        </a:spcBef>
                        <a:spcAft>
                          <a:spcPts val="0"/>
                        </a:spcAft>
                      </a:pPr>
                      <a:r>
                        <a:rPr lang="en-US" sz="1200">
                          <a:effectLst/>
                        </a:rPr>
                        <a:t>ST. LOUIS AREA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Vacant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18717491"/>
                  </a:ext>
                </a:extLst>
              </a:tr>
              <a:tr h="182898">
                <a:tc>
                  <a:txBody>
                    <a:bodyPr/>
                    <a:lstStyle/>
                    <a:p>
                      <a:pPr marL="0" marR="0" algn="ctr">
                        <a:lnSpc>
                          <a:spcPct val="107000"/>
                        </a:lnSpc>
                        <a:spcBef>
                          <a:spcPts val="0"/>
                        </a:spcBef>
                        <a:spcAft>
                          <a:spcPts val="0"/>
                        </a:spcAft>
                      </a:pPr>
                      <a:r>
                        <a:rPr lang="en-US" sz="1200">
                          <a:effectLst/>
                        </a:rPr>
                        <a:t>SOUTHWEST AREA</a:t>
                      </a:r>
                      <a:r>
                        <a:rPr lang="en-US" sz="9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a:effectLst/>
                        </a:rPr>
                        <a:t>Missy Rice, RN: 417-693-3409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22956935"/>
                  </a:ext>
                </a:extLst>
              </a:tr>
              <a:tr h="351931">
                <a:tc>
                  <a:txBody>
                    <a:bodyPr/>
                    <a:lstStyle/>
                    <a:p>
                      <a:pPr marL="0" marR="0" algn="ctr">
                        <a:lnSpc>
                          <a:spcPct val="107000"/>
                        </a:lnSpc>
                        <a:spcBef>
                          <a:spcPts val="0"/>
                        </a:spcBef>
                        <a:spcAft>
                          <a:spcPts val="0"/>
                        </a:spcAft>
                      </a:pPr>
                      <a:r>
                        <a:rPr lang="en-US" sz="1200">
                          <a:effectLst/>
                        </a:rPr>
                        <a:t>SOUTHEAST AREA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a:effectLst/>
                        </a:rPr>
                        <a:t>Mary Costephens, RN: 573-418-1358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584918238"/>
                  </a:ext>
                </a:extLst>
              </a:tr>
            </a:tbl>
          </a:graphicData>
        </a:graphic>
      </p:graphicFrame>
    </p:spTree>
    <p:extLst>
      <p:ext uri="{BB962C8B-B14F-4D97-AF65-F5344CB8AC3E}">
        <p14:creationId xmlns:p14="http://schemas.microsoft.com/office/powerpoint/2010/main" val="24295195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WISEWOMAN Providers</a:t>
            </a:r>
            <a:endParaRPr lang="en-US" dirty="0"/>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1075743516"/>
              </p:ext>
            </p:extLst>
          </p:nvPr>
        </p:nvGraphicFramePr>
        <p:xfrm>
          <a:off x="668195" y="2588906"/>
          <a:ext cx="3105861" cy="2576228"/>
        </p:xfrm>
        <a:graphic>
          <a:graphicData uri="http://schemas.openxmlformats.org/drawingml/2006/table">
            <a:tbl>
              <a:tblPr firstRow="1" firstCol="1" bandRow="1">
                <a:tableStyleId>{5C22544A-7EE6-4342-B048-85BDC9FD1C3A}</a:tableStyleId>
              </a:tblPr>
              <a:tblGrid>
                <a:gridCol w="3105861">
                  <a:extLst>
                    <a:ext uri="{9D8B030D-6E8A-4147-A177-3AD203B41FA5}">
                      <a16:colId xmlns:a16="http://schemas.microsoft.com/office/drawing/2014/main" val="3030758346"/>
                    </a:ext>
                  </a:extLst>
                </a:gridCol>
              </a:tblGrid>
              <a:tr h="644057">
                <a:tc>
                  <a:txBody>
                    <a:bodyPr/>
                    <a:lstStyle/>
                    <a:p>
                      <a:pPr marL="0" marR="0" algn="ctr">
                        <a:lnSpc>
                          <a:spcPct val="107000"/>
                        </a:lnSpc>
                        <a:spcBef>
                          <a:spcPts val="0"/>
                        </a:spcBef>
                        <a:spcAft>
                          <a:spcPts val="0"/>
                        </a:spcAft>
                      </a:pPr>
                      <a:r>
                        <a:rPr lang="en-US" sz="1000">
                          <a:effectLst/>
                        </a:rPr>
                        <a:t>JACKSON COUNTY HEALTH DEPARTMENT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6350" marR="46350" marT="0" marB="0" anchor="ctr"/>
                </a:tc>
                <a:extLst>
                  <a:ext uri="{0D108BD9-81ED-4DB2-BD59-A6C34878D82A}">
                    <a16:rowId xmlns:a16="http://schemas.microsoft.com/office/drawing/2014/main" val="527323430"/>
                  </a:ext>
                </a:extLst>
              </a:tr>
              <a:tr h="644057">
                <a:tc>
                  <a:txBody>
                    <a:bodyPr/>
                    <a:lstStyle/>
                    <a:p>
                      <a:pPr marL="0" marR="0" algn="ctr">
                        <a:lnSpc>
                          <a:spcPct val="107000"/>
                        </a:lnSpc>
                        <a:spcBef>
                          <a:spcPts val="0"/>
                        </a:spcBef>
                        <a:spcAft>
                          <a:spcPts val="0"/>
                        </a:spcAft>
                      </a:pPr>
                      <a:r>
                        <a:rPr lang="en-US" sz="1000" dirty="0">
                          <a:effectLst/>
                        </a:rPr>
                        <a:t>SOCIAL WELFARE BOARD OF BUCHANAN COUNTY</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6350" marR="46350" marT="0" marB="0" anchor="ctr"/>
                </a:tc>
                <a:extLst>
                  <a:ext uri="{0D108BD9-81ED-4DB2-BD59-A6C34878D82A}">
                    <a16:rowId xmlns:a16="http://schemas.microsoft.com/office/drawing/2014/main" val="1977675978"/>
                  </a:ext>
                </a:extLst>
              </a:tr>
              <a:tr h="644057">
                <a:tc>
                  <a:txBody>
                    <a:bodyPr/>
                    <a:lstStyle/>
                    <a:p>
                      <a:pPr marL="0" marR="0" algn="ctr">
                        <a:lnSpc>
                          <a:spcPct val="107000"/>
                        </a:lnSpc>
                        <a:spcBef>
                          <a:spcPts val="0"/>
                        </a:spcBef>
                        <a:spcAft>
                          <a:spcPts val="0"/>
                        </a:spcAft>
                      </a:pPr>
                      <a:r>
                        <a:rPr lang="en-US" sz="1000" dirty="0">
                          <a:effectLst/>
                        </a:rPr>
                        <a:t>TRUMAN MEDICAL CENTER - HOSPITAL HILL (2*)</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6350" marR="46350" marT="0" marB="0" anchor="ctr"/>
                </a:tc>
                <a:extLst>
                  <a:ext uri="{0D108BD9-81ED-4DB2-BD59-A6C34878D82A}">
                    <a16:rowId xmlns:a16="http://schemas.microsoft.com/office/drawing/2014/main" val="775848399"/>
                  </a:ext>
                </a:extLst>
              </a:tr>
              <a:tr h="644057">
                <a:tc>
                  <a:txBody>
                    <a:bodyPr/>
                    <a:lstStyle/>
                    <a:p>
                      <a:pPr marL="0" marR="0" algn="ctr">
                        <a:lnSpc>
                          <a:spcPct val="107000"/>
                        </a:lnSpc>
                        <a:spcBef>
                          <a:spcPts val="0"/>
                        </a:spcBef>
                        <a:spcAft>
                          <a:spcPts val="0"/>
                        </a:spcAft>
                      </a:pPr>
                      <a:r>
                        <a:rPr lang="en-US" sz="1000" dirty="0">
                          <a:effectLst/>
                        </a:rPr>
                        <a:t>TRUMAN MEDICAL CENTER -LAKEWOOD (3</a:t>
                      </a:r>
                      <a:r>
                        <a:rPr lang="en-US" sz="1000" dirty="0" smtClean="0">
                          <a:effectLst/>
                        </a:rPr>
                        <a:t>*)</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6350" marR="46350" marT="0" marB="0" anchor="ctr"/>
                </a:tc>
                <a:extLst>
                  <a:ext uri="{0D108BD9-81ED-4DB2-BD59-A6C34878D82A}">
                    <a16:rowId xmlns:a16="http://schemas.microsoft.com/office/drawing/2014/main" val="15246369"/>
                  </a:ext>
                </a:extLst>
              </a:tr>
            </a:tbl>
          </a:graphicData>
        </a:graphic>
      </p:graphicFrame>
      <p:graphicFrame>
        <p:nvGraphicFramePr>
          <p:cNvPr id="6" name="Content Placeholder 5"/>
          <p:cNvGraphicFramePr>
            <a:graphicFrameLocks noGrp="1"/>
          </p:cNvGraphicFramePr>
          <p:nvPr>
            <p:ph sz="half" idx="2"/>
            <p:extLst>
              <p:ext uri="{D42A27DB-BD31-4B8C-83A1-F6EECF244321}">
                <p14:modId xmlns:p14="http://schemas.microsoft.com/office/powerpoint/2010/main" val="4229954393"/>
              </p:ext>
            </p:extLst>
          </p:nvPr>
        </p:nvGraphicFramePr>
        <p:xfrm>
          <a:off x="3971348" y="2609856"/>
          <a:ext cx="2702139" cy="1179054"/>
        </p:xfrm>
        <a:graphic>
          <a:graphicData uri="http://schemas.openxmlformats.org/drawingml/2006/table">
            <a:tbl>
              <a:tblPr firstRow="1" firstCol="1" bandRow="1">
                <a:tableStyleId>{5C22544A-7EE6-4342-B048-85BDC9FD1C3A}</a:tableStyleId>
              </a:tblPr>
              <a:tblGrid>
                <a:gridCol w="2702139">
                  <a:extLst>
                    <a:ext uri="{9D8B030D-6E8A-4147-A177-3AD203B41FA5}">
                      <a16:colId xmlns:a16="http://schemas.microsoft.com/office/drawing/2014/main" val="339141685"/>
                    </a:ext>
                  </a:extLst>
                </a:gridCol>
              </a:tblGrid>
              <a:tr h="589527">
                <a:tc>
                  <a:txBody>
                    <a:bodyPr/>
                    <a:lstStyle/>
                    <a:p>
                      <a:pPr marL="0" marR="0" algn="ctr">
                        <a:lnSpc>
                          <a:spcPct val="107000"/>
                        </a:lnSpc>
                        <a:spcBef>
                          <a:spcPts val="0"/>
                        </a:spcBef>
                        <a:spcAft>
                          <a:spcPts val="0"/>
                        </a:spcAft>
                      </a:pPr>
                      <a:r>
                        <a:rPr lang="en-US" sz="1000" dirty="0">
                          <a:effectLst/>
                        </a:rPr>
                        <a:t>COLE COUNTY HEALTH DEPARTMENT</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6367" marR="46367" marT="0" marB="0" anchor="ctr"/>
                </a:tc>
                <a:extLst>
                  <a:ext uri="{0D108BD9-81ED-4DB2-BD59-A6C34878D82A}">
                    <a16:rowId xmlns:a16="http://schemas.microsoft.com/office/drawing/2014/main" val="3282686838"/>
                  </a:ext>
                </a:extLst>
              </a:tr>
              <a:tr h="589527">
                <a:tc>
                  <a:txBody>
                    <a:bodyPr/>
                    <a:lstStyle/>
                    <a:p>
                      <a:pPr marL="0" marR="0" algn="ctr">
                        <a:lnSpc>
                          <a:spcPct val="107000"/>
                        </a:lnSpc>
                        <a:spcBef>
                          <a:spcPts val="0"/>
                        </a:spcBef>
                        <a:spcAft>
                          <a:spcPts val="0"/>
                        </a:spcAft>
                      </a:pPr>
                      <a:r>
                        <a:rPr lang="en-US" sz="1000" dirty="0">
                          <a:effectLst/>
                        </a:rPr>
                        <a:t>HANNIBAL CLINIC OPERATIONS, LLC</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6367" marR="46367" marT="0" marB="0" anchor="ctr"/>
                </a:tc>
                <a:extLst>
                  <a:ext uri="{0D108BD9-81ED-4DB2-BD59-A6C34878D82A}">
                    <a16:rowId xmlns:a16="http://schemas.microsoft.com/office/drawing/2014/main" val="138041267"/>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536163033"/>
              </p:ext>
            </p:extLst>
          </p:nvPr>
        </p:nvGraphicFramePr>
        <p:xfrm>
          <a:off x="6870779" y="2628983"/>
          <a:ext cx="2918114" cy="2724264"/>
        </p:xfrm>
        <a:graphic>
          <a:graphicData uri="http://schemas.openxmlformats.org/drawingml/2006/table">
            <a:tbl>
              <a:tblPr firstRow="1" firstCol="1" bandRow="1">
                <a:tableStyleId>{5C22544A-7EE6-4342-B048-85BDC9FD1C3A}</a:tableStyleId>
              </a:tblPr>
              <a:tblGrid>
                <a:gridCol w="2918114">
                  <a:extLst>
                    <a:ext uri="{9D8B030D-6E8A-4147-A177-3AD203B41FA5}">
                      <a16:colId xmlns:a16="http://schemas.microsoft.com/office/drawing/2014/main" val="211729199"/>
                    </a:ext>
                  </a:extLst>
                </a:gridCol>
              </a:tblGrid>
              <a:tr h="908088">
                <a:tc>
                  <a:txBody>
                    <a:bodyPr/>
                    <a:lstStyle/>
                    <a:p>
                      <a:pPr marL="0" marR="0" algn="ctr">
                        <a:lnSpc>
                          <a:spcPct val="107000"/>
                        </a:lnSpc>
                        <a:spcBef>
                          <a:spcPts val="0"/>
                        </a:spcBef>
                        <a:spcAft>
                          <a:spcPts val="0"/>
                        </a:spcAft>
                      </a:pPr>
                      <a:r>
                        <a:rPr lang="en-US" sz="1050">
                          <a:effectLst/>
                        </a:rPr>
                        <a:t>BETTY JEAN KERR (BJK) PEOPLE’S HEALTH CENTERS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740158587"/>
                  </a:ext>
                </a:extLst>
              </a:tr>
              <a:tr h="908088">
                <a:tc>
                  <a:txBody>
                    <a:bodyPr/>
                    <a:lstStyle/>
                    <a:p>
                      <a:pPr marL="0" marR="0" algn="ctr">
                        <a:lnSpc>
                          <a:spcPct val="107000"/>
                        </a:lnSpc>
                        <a:spcBef>
                          <a:spcPts val="0"/>
                        </a:spcBef>
                        <a:spcAft>
                          <a:spcPts val="0"/>
                        </a:spcAft>
                      </a:pPr>
                      <a:r>
                        <a:rPr lang="en-US" sz="1050" dirty="0" smtClean="0">
                          <a:effectLst/>
                        </a:rPr>
                        <a:t>JEFFERSON COUNTY HEALTH DEPARTMENT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855218348"/>
                  </a:ext>
                </a:extLst>
              </a:tr>
              <a:tr h="908088">
                <a:tc>
                  <a:txBody>
                    <a:bodyPr/>
                    <a:lstStyle/>
                    <a:p>
                      <a:pPr marL="0" marR="0" algn="ctr">
                        <a:lnSpc>
                          <a:spcPct val="107000"/>
                        </a:lnSpc>
                        <a:spcBef>
                          <a:spcPts val="0"/>
                        </a:spcBef>
                        <a:spcAft>
                          <a:spcPts val="0"/>
                        </a:spcAft>
                      </a:pPr>
                      <a:r>
                        <a:rPr lang="en-US" sz="1400" dirty="0" err="1" smtClean="0">
                          <a:effectLst/>
                          <a:latin typeface="Calibri" panose="020F0502020204030204" pitchFamily="34" charset="0"/>
                          <a:ea typeface="Calibri" panose="020F0502020204030204" pitchFamily="34" charset="0"/>
                          <a:cs typeface="Times New Roman" panose="02020603050405020304" pitchFamily="18" charset="0"/>
                        </a:rPr>
                        <a:t>Affinia</a:t>
                      </a:r>
                      <a:r>
                        <a:rPr lang="en-US" sz="1400" dirty="0" smtClean="0">
                          <a:effectLst/>
                          <a:latin typeface="Calibri" panose="020F0502020204030204" pitchFamily="34" charset="0"/>
                          <a:ea typeface="Calibri" panose="020F0502020204030204" pitchFamily="34" charset="0"/>
                          <a:cs typeface="Times New Roman" panose="02020603050405020304" pitchFamily="18" charset="0"/>
                        </a:rPr>
                        <a:t> Healthcare- Contract Pending</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858392620"/>
                  </a:ext>
                </a:extLst>
              </a:tr>
            </a:tbl>
          </a:graphicData>
        </a:graphic>
      </p:graphicFrame>
      <p:sp>
        <p:nvSpPr>
          <p:cNvPr id="9" name="Rectangle 8"/>
          <p:cNvSpPr/>
          <p:nvPr/>
        </p:nvSpPr>
        <p:spPr>
          <a:xfrm>
            <a:off x="7207574" y="2038121"/>
            <a:ext cx="2244524" cy="707886"/>
          </a:xfrm>
          <a:prstGeom prst="rect">
            <a:avLst/>
          </a:prstGeom>
          <a:noFill/>
        </p:spPr>
        <p:txBody>
          <a:bodyPr wrap="none" lIns="91440" tIns="45720" rIns="91440" bIns="45720">
            <a:spAutoFit/>
          </a:bodyPr>
          <a:lstStyle/>
          <a:p>
            <a:pPr algn="ctr"/>
            <a:r>
              <a:rPr lang="en-US" sz="4000" b="1" cap="none" spc="0" dirty="0" smtClean="0">
                <a:ln w="22225">
                  <a:solidFill>
                    <a:schemeClr val="accent2"/>
                  </a:solidFill>
                  <a:prstDash val="solid"/>
                </a:ln>
                <a:solidFill>
                  <a:schemeClr val="accent2">
                    <a:lumMod val="40000"/>
                    <a:lumOff val="60000"/>
                  </a:schemeClr>
                </a:solidFill>
                <a:effectLst/>
              </a:rPr>
              <a:t>St. Louis</a:t>
            </a:r>
            <a:endParaRPr lang="en-US" sz="4000" b="1" cap="none" spc="0" dirty="0">
              <a:ln w="22225">
                <a:solidFill>
                  <a:schemeClr val="accent2"/>
                </a:solidFill>
                <a:prstDash val="solid"/>
              </a:ln>
              <a:solidFill>
                <a:schemeClr val="accent2">
                  <a:lumMod val="40000"/>
                  <a:lumOff val="60000"/>
                </a:schemeClr>
              </a:solidFill>
              <a:effectLst/>
            </a:endParaRPr>
          </a:p>
        </p:txBody>
      </p:sp>
      <p:sp>
        <p:nvSpPr>
          <p:cNvPr id="10" name="Rectangle 9"/>
          <p:cNvSpPr/>
          <p:nvPr/>
        </p:nvSpPr>
        <p:spPr>
          <a:xfrm>
            <a:off x="668195" y="1930871"/>
            <a:ext cx="2990445" cy="769441"/>
          </a:xfrm>
          <a:prstGeom prst="rect">
            <a:avLst/>
          </a:prstGeom>
          <a:noFill/>
        </p:spPr>
        <p:txBody>
          <a:bodyPr wrap="square" lIns="91440" tIns="45720" rIns="91440" bIns="45720">
            <a:spAutoFit/>
          </a:bodyPr>
          <a:lstStyle/>
          <a:p>
            <a:pPr algn="ctr"/>
            <a:r>
              <a:rPr lang="en-US" sz="4400" b="1" cap="none" spc="0" dirty="0" smtClean="0">
                <a:ln w="22225">
                  <a:solidFill>
                    <a:schemeClr val="accent2"/>
                  </a:solidFill>
                  <a:prstDash val="solid"/>
                </a:ln>
                <a:solidFill>
                  <a:schemeClr val="accent2">
                    <a:lumMod val="40000"/>
                    <a:lumOff val="60000"/>
                  </a:schemeClr>
                </a:solidFill>
                <a:effectLst/>
              </a:rPr>
              <a:t>Northwest</a:t>
            </a:r>
            <a:endParaRPr lang="en-US" sz="4400" b="1" cap="none" spc="0" dirty="0">
              <a:ln w="22225">
                <a:solidFill>
                  <a:schemeClr val="accent2"/>
                </a:solidFill>
                <a:prstDash val="solid"/>
              </a:ln>
              <a:solidFill>
                <a:schemeClr val="accent2">
                  <a:lumMod val="40000"/>
                  <a:lumOff val="60000"/>
                </a:schemeClr>
              </a:solidFill>
              <a:effectLst/>
            </a:endParaRPr>
          </a:p>
        </p:txBody>
      </p:sp>
      <p:sp>
        <p:nvSpPr>
          <p:cNvPr id="11" name="Rectangle 10"/>
          <p:cNvSpPr/>
          <p:nvPr/>
        </p:nvSpPr>
        <p:spPr>
          <a:xfrm>
            <a:off x="3914397" y="2167318"/>
            <a:ext cx="2759090" cy="461665"/>
          </a:xfrm>
          <a:prstGeom prst="rect">
            <a:avLst/>
          </a:prstGeom>
          <a:noFill/>
        </p:spPr>
        <p:txBody>
          <a:bodyPr wrap="none" lIns="91440" tIns="45720" rIns="91440" bIns="45720">
            <a:spAutoFit/>
          </a:bodyPr>
          <a:lstStyle/>
          <a:p>
            <a:pPr algn="ctr"/>
            <a:r>
              <a:rPr lang="en-US" sz="2400" b="1" cap="none" spc="0" dirty="0" smtClean="0">
                <a:ln w="22225">
                  <a:solidFill>
                    <a:schemeClr val="accent2"/>
                  </a:solidFill>
                  <a:prstDash val="solid"/>
                </a:ln>
                <a:solidFill>
                  <a:schemeClr val="accent2">
                    <a:lumMod val="40000"/>
                    <a:lumOff val="60000"/>
                  </a:schemeClr>
                </a:solidFill>
                <a:effectLst/>
              </a:rPr>
              <a:t>Central/Northeast</a:t>
            </a:r>
            <a:endParaRPr lang="en-US" sz="24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2799889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additive="base">
                                        <p:cTn id="34" dur="500" fill="hold"/>
                                        <p:tgtEl>
                                          <p:spTgt spid="7"/>
                                        </p:tgtEl>
                                        <p:attrNameLst>
                                          <p:attrName>ppt_x</p:attrName>
                                        </p:attrNameLst>
                                      </p:cBhvr>
                                      <p:tavLst>
                                        <p:tav tm="0">
                                          <p:val>
                                            <p:strVal val="#ppt_x"/>
                                          </p:val>
                                        </p:tav>
                                        <p:tav tm="100000">
                                          <p:val>
                                            <p:strVal val="#ppt_x"/>
                                          </p:val>
                                        </p:tav>
                                      </p:tavLst>
                                    </p:anim>
                                    <p:anim calcmode="lin" valueType="num">
                                      <p:cBhvr additive="base">
                                        <p:cTn id="3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WISEWOMAN Providers Continued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6219985"/>
              </p:ext>
            </p:extLst>
          </p:nvPr>
        </p:nvGraphicFramePr>
        <p:xfrm>
          <a:off x="380229" y="2301761"/>
          <a:ext cx="4128710" cy="3123468"/>
        </p:xfrm>
        <a:graphic>
          <a:graphicData uri="http://schemas.openxmlformats.org/drawingml/2006/table">
            <a:tbl>
              <a:tblPr firstRow="1" firstCol="1" bandRow="1">
                <a:tableStyleId>{5C22544A-7EE6-4342-B048-85BDC9FD1C3A}</a:tableStyleId>
              </a:tblPr>
              <a:tblGrid>
                <a:gridCol w="4128710">
                  <a:extLst>
                    <a:ext uri="{9D8B030D-6E8A-4147-A177-3AD203B41FA5}">
                      <a16:colId xmlns:a16="http://schemas.microsoft.com/office/drawing/2014/main" val="2200929113"/>
                    </a:ext>
                  </a:extLst>
                </a:gridCol>
              </a:tblGrid>
              <a:tr h="260289">
                <a:tc>
                  <a:txBody>
                    <a:bodyPr/>
                    <a:lstStyle/>
                    <a:p>
                      <a:pPr marL="0" marR="0" algn="ctr">
                        <a:lnSpc>
                          <a:spcPct val="107000"/>
                        </a:lnSpc>
                        <a:spcBef>
                          <a:spcPts val="0"/>
                        </a:spcBef>
                        <a:spcAft>
                          <a:spcPts val="0"/>
                        </a:spcAft>
                      </a:pPr>
                      <a:r>
                        <a:rPr lang="en-US" sz="1000">
                          <a:effectLst/>
                        </a:rPr>
                        <a:t>ACCESS FAMILY CARE (6*)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54153958"/>
                  </a:ext>
                </a:extLst>
              </a:tr>
              <a:tr h="260289">
                <a:tc>
                  <a:txBody>
                    <a:bodyPr/>
                    <a:lstStyle/>
                    <a:p>
                      <a:pPr marL="0" marR="0" algn="ctr">
                        <a:lnSpc>
                          <a:spcPct val="107000"/>
                        </a:lnSpc>
                        <a:spcBef>
                          <a:spcPts val="0"/>
                        </a:spcBef>
                        <a:spcAft>
                          <a:spcPts val="0"/>
                        </a:spcAft>
                      </a:pPr>
                      <a:r>
                        <a:rPr lang="en-US" sz="1000">
                          <a:effectLst/>
                        </a:rPr>
                        <a:t>BARTON COUNTY HEALTH DEPARTMENT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00893712"/>
                  </a:ext>
                </a:extLst>
              </a:tr>
              <a:tr h="260289">
                <a:tc>
                  <a:txBody>
                    <a:bodyPr/>
                    <a:lstStyle/>
                    <a:p>
                      <a:pPr marL="0" marR="0" algn="ctr">
                        <a:lnSpc>
                          <a:spcPct val="107000"/>
                        </a:lnSpc>
                        <a:spcBef>
                          <a:spcPts val="0"/>
                        </a:spcBef>
                        <a:spcAft>
                          <a:spcPts val="0"/>
                        </a:spcAft>
                      </a:pPr>
                      <a:r>
                        <a:rPr lang="en-US" sz="1000">
                          <a:effectLst/>
                        </a:rPr>
                        <a:t>DADE COUNTY HEALTH DEPARTMENT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999300592"/>
                  </a:ext>
                </a:extLst>
              </a:tr>
              <a:tr h="260289">
                <a:tc>
                  <a:txBody>
                    <a:bodyPr/>
                    <a:lstStyle/>
                    <a:p>
                      <a:pPr marL="0" marR="0" algn="ctr">
                        <a:lnSpc>
                          <a:spcPct val="107000"/>
                        </a:lnSpc>
                        <a:spcBef>
                          <a:spcPts val="0"/>
                        </a:spcBef>
                        <a:spcAft>
                          <a:spcPts val="0"/>
                        </a:spcAft>
                      </a:pPr>
                      <a:r>
                        <a:rPr lang="en-US" sz="1000">
                          <a:effectLst/>
                        </a:rPr>
                        <a:t>DALLAS COUNTY HEALTH DEPARTMENT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692517937"/>
                  </a:ext>
                </a:extLst>
              </a:tr>
              <a:tr h="260289">
                <a:tc>
                  <a:txBody>
                    <a:bodyPr/>
                    <a:lstStyle/>
                    <a:p>
                      <a:pPr marL="0" marR="0" algn="ctr">
                        <a:lnSpc>
                          <a:spcPct val="107000"/>
                        </a:lnSpc>
                        <a:spcBef>
                          <a:spcPts val="0"/>
                        </a:spcBef>
                        <a:spcAft>
                          <a:spcPts val="0"/>
                        </a:spcAft>
                      </a:pPr>
                      <a:r>
                        <a:rPr lang="en-US" sz="1000">
                          <a:effectLst/>
                        </a:rPr>
                        <a:t>FORDLAND CLINIC, INC.</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818735739"/>
                  </a:ext>
                </a:extLst>
              </a:tr>
              <a:tr h="260289">
                <a:tc>
                  <a:txBody>
                    <a:bodyPr/>
                    <a:lstStyle/>
                    <a:p>
                      <a:pPr marL="0" marR="0" algn="ctr">
                        <a:lnSpc>
                          <a:spcPct val="107000"/>
                        </a:lnSpc>
                        <a:spcBef>
                          <a:spcPts val="0"/>
                        </a:spcBef>
                        <a:spcAft>
                          <a:spcPts val="0"/>
                        </a:spcAft>
                      </a:pPr>
                      <a:r>
                        <a:rPr lang="en-US" sz="1000">
                          <a:effectLst/>
                        </a:rPr>
                        <a:t>HICKORY COUNTY HEALTH DEPARTMENT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986620382"/>
                  </a:ext>
                </a:extLst>
              </a:tr>
              <a:tr h="260289">
                <a:tc>
                  <a:txBody>
                    <a:bodyPr/>
                    <a:lstStyle/>
                    <a:p>
                      <a:pPr marL="0" marR="0" algn="ctr">
                        <a:lnSpc>
                          <a:spcPct val="107000"/>
                        </a:lnSpc>
                        <a:spcBef>
                          <a:spcPts val="0"/>
                        </a:spcBef>
                        <a:spcAft>
                          <a:spcPts val="0"/>
                        </a:spcAft>
                      </a:pPr>
                      <a:r>
                        <a:rPr lang="en-US" sz="1000">
                          <a:effectLst/>
                        </a:rPr>
                        <a:t>JORDAN VALLEY COMMUNITY HEALTH CENTER (8*)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231771723"/>
                  </a:ext>
                </a:extLst>
              </a:tr>
              <a:tr h="260289">
                <a:tc>
                  <a:txBody>
                    <a:bodyPr/>
                    <a:lstStyle/>
                    <a:p>
                      <a:pPr marL="0" marR="0" algn="ctr">
                        <a:lnSpc>
                          <a:spcPct val="107000"/>
                        </a:lnSpc>
                        <a:spcBef>
                          <a:spcPts val="0"/>
                        </a:spcBef>
                        <a:spcAft>
                          <a:spcPts val="0"/>
                        </a:spcAft>
                      </a:pPr>
                      <a:r>
                        <a:rPr lang="en-US" sz="1000">
                          <a:effectLst/>
                        </a:rPr>
                        <a:t>KATY TRAIL COMMUNITY HEALTH (3*)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560877414"/>
                  </a:ext>
                </a:extLst>
              </a:tr>
              <a:tr h="260289">
                <a:tc>
                  <a:txBody>
                    <a:bodyPr/>
                    <a:lstStyle/>
                    <a:p>
                      <a:pPr marL="0" marR="0" algn="ctr">
                        <a:lnSpc>
                          <a:spcPct val="107000"/>
                        </a:lnSpc>
                        <a:spcBef>
                          <a:spcPts val="0"/>
                        </a:spcBef>
                        <a:spcAft>
                          <a:spcPts val="0"/>
                        </a:spcAft>
                      </a:pPr>
                      <a:r>
                        <a:rPr lang="en-US" sz="1000" dirty="0">
                          <a:effectLst/>
                        </a:rPr>
                        <a:t>MISSOURI OZARKS COMMUNITY HEALTH CENTER (6*)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680399763"/>
                  </a:ext>
                </a:extLst>
              </a:tr>
              <a:tr h="260289">
                <a:tc>
                  <a:txBody>
                    <a:bodyPr/>
                    <a:lstStyle/>
                    <a:p>
                      <a:pPr marL="0" marR="0" algn="ctr">
                        <a:lnSpc>
                          <a:spcPct val="107000"/>
                        </a:lnSpc>
                        <a:spcBef>
                          <a:spcPts val="0"/>
                        </a:spcBef>
                        <a:spcAft>
                          <a:spcPts val="0"/>
                        </a:spcAft>
                      </a:pPr>
                      <a:r>
                        <a:rPr lang="en-US" sz="1000">
                          <a:effectLst/>
                        </a:rPr>
                        <a:t>POLK COUNTY HEALTH DEPARTMENT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672282451"/>
                  </a:ext>
                </a:extLst>
              </a:tr>
              <a:tr h="260289">
                <a:tc>
                  <a:txBody>
                    <a:bodyPr/>
                    <a:lstStyle/>
                    <a:p>
                      <a:pPr marL="0" marR="0" algn="ctr">
                        <a:lnSpc>
                          <a:spcPct val="107000"/>
                        </a:lnSpc>
                        <a:spcBef>
                          <a:spcPts val="0"/>
                        </a:spcBef>
                        <a:spcAft>
                          <a:spcPts val="0"/>
                        </a:spcAft>
                      </a:pPr>
                      <a:r>
                        <a:rPr lang="en-US" sz="1000">
                          <a:effectLst/>
                        </a:rPr>
                        <a:t>PULASKI COUNTY HEALTH CENTER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57868349"/>
                  </a:ext>
                </a:extLst>
              </a:tr>
              <a:tr h="260289">
                <a:tc>
                  <a:txBody>
                    <a:bodyPr/>
                    <a:lstStyle/>
                    <a:p>
                      <a:pPr marL="0" marR="0" algn="ctr">
                        <a:lnSpc>
                          <a:spcPct val="107000"/>
                        </a:lnSpc>
                        <a:spcBef>
                          <a:spcPts val="0"/>
                        </a:spcBef>
                        <a:spcAft>
                          <a:spcPts val="0"/>
                        </a:spcAft>
                      </a:pPr>
                      <a:r>
                        <a:rPr lang="en-US" sz="1000" dirty="0">
                          <a:effectLst/>
                        </a:rPr>
                        <a:t>TANEY COUNTY HEALTH DEPARTMENT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445899945"/>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39241801"/>
              </p:ext>
            </p:extLst>
          </p:nvPr>
        </p:nvGraphicFramePr>
        <p:xfrm>
          <a:off x="5297214" y="2301761"/>
          <a:ext cx="4130567" cy="3123466"/>
        </p:xfrm>
        <a:graphic>
          <a:graphicData uri="http://schemas.openxmlformats.org/drawingml/2006/table">
            <a:tbl>
              <a:tblPr firstRow="1" firstCol="1" bandRow="1">
                <a:tableStyleId>{5C22544A-7EE6-4342-B048-85BDC9FD1C3A}</a:tableStyleId>
              </a:tblPr>
              <a:tblGrid>
                <a:gridCol w="4130567">
                  <a:extLst>
                    <a:ext uri="{9D8B030D-6E8A-4147-A177-3AD203B41FA5}">
                      <a16:colId xmlns:a16="http://schemas.microsoft.com/office/drawing/2014/main" val="1270384849"/>
                    </a:ext>
                  </a:extLst>
                </a:gridCol>
              </a:tblGrid>
              <a:tr h="250913">
                <a:tc>
                  <a:txBody>
                    <a:bodyPr/>
                    <a:lstStyle/>
                    <a:p>
                      <a:pPr marL="0" marR="0" algn="ctr">
                        <a:lnSpc>
                          <a:spcPct val="107000"/>
                        </a:lnSpc>
                        <a:spcBef>
                          <a:spcPts val="0"/>
                        </a:spcBef>
                        <a:spcAft>
                          <a:spcPts val="0"/>
                        </a:spcAft>
                      </a:pPr>
                      <a:r>
                        <a:rPr lang="en-US" sz="1000">
                          <a:effectLst/>
                        </a:rPr>
                        <a:t>BOLLINGER COUNTY HEALTH CENTER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542513178"/>
                  </a:ext>
                </a:extLst>
              </a:tr>
              <a:tr h="250913">
                <a:tc>
                  <a:txBody>
                    <a:bodyPr/>
                    <a:lstStyle/>
                    <a:p>
                      <a:pPr marL="0" marR="0" algn="ctr">
                        <a:lnSpc>
                          <a:spcPct val="107000"/>
                        </a:lnSpc>
                        <a:spcBef>
                          <a:spcPts val="0"/>
                        </a:spcBef>
                        <a:spcAft>
                          <a:spcPts val="0"/>
                        </a:spcAft>
                      </a:pPr>
                      <a:r>
                        <a:rPr lang="en-US" sz="1000">
                          <a:effectLst/>
                        </a:rPr>
                        <a:t>BUTLER COUNTY HEALTH DEPARTMENT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83505836"/>
                  </a:ext>
                </a:extLst>
              </a:tr>
              <a:tr h="250913">
                <a:tc>
                  <a:txBody>
                    <a:bodyPr/>
                    <a:lstStyle/>
                    <a:p>
                      <a:pPr marL="0" marR="0" algn="ctr">
                        <a:lnSpc>
                          <a:spcPct val="107000"/>
                        </a:lnSpc>
                        <a:spcBef>
                          <a:spcPts val="0"/>
                        </a:spcBef>
                        <a:spcAft>
                          <a:spcPts val="0"/>
                        </a:spcAft>
                      </a:pPr>
                      <a:r>
                        <a:rPr lang="en-US" sz="1000" dirty="0">
                          <a:effectLst/>
                        </a:rPr>
                        <a:t>CARTER COUNTY HEALTH CENTER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195625723"/>
                  </a:ext>
                </a:extLst>
              </a:tr>
              <a:tr h="250913">
                <a:tc>
                  <a:txBody>
                    <a:bodyPr/>
                    <a:lstStyle/>
                    <a:p>
                      <a:pPr marL="0" marR="0" algn="ctr">
                        <a:lnSpc>
                          <a:spcPct val="107000"/>
                        </a:lnSpc>
                        <a:spcBef>
                          <a:spcPts val="0"/>
                        </a:spcBef>
                        <a:spcAft>
                          <a:spcPts val="0"/>
                        </a:spcAft>
                      </a:pPr>
                      <a:r>
                        <a:rPr lang="en-US" sz="1000">
                          <a:effectLst/>
                        </a:rPr>
                        <a:t>DENT COUNTY HEALTH DEPARTMENT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330205362"/>
                  </a:ext>
                </a:extLst>
              </a:tr>
              <a:tr h="250913">
                <a:tc>
                  <a:txBody>
                    <a:bodyPr/>
                    <a:lstStyle/>
                    <a:p>
                      <a:pPr marL="0" marR="0" algn="ctr">
                        <a:lnSpc>
                          <a:spcPct val="107000"/>
                        </a:lnSpc>
                        <a:spcBef>
                          <a:spcPts val="0"/>
                        </a:spcBef>
                        <a:spcAft>
                          <a:spcPts val="0"/>
                        </a:spcAft>
                      </a:pPr>
                      <a:r>
                        <a:rPr lang="en-US" sz="1000">
                          <a:effectLst/>
                        </a:rPr>
                        <a:t>DUNKLIN COUNTY HEALTH DEPARTMENT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794397158"/>
                  </a:ext>
                </a:extLst>
              </a:tr>
              <a:tr h="250913">
                <a:tc>
                  <a:txBody>
                    <a:bodyPr/>
                    <a:lstStyle/>
                    <a:p>
                      <a:pPr marL="0" marR="0" algn="ctr">
                        <a:lnSpc>
                          <a:spcPct val="107000"/>
                        </a:lnSpc>
                        <a:spcBef>
                          <a:spcPts val="0"/>
                        </a:spcBef>
                        <a:spcAft>
                          <a:spcPts val="0"/>
                        </a:spcAft>
                      </a:pPr>
                      <a:r>
                        <a:rPr lang="en-US" sz="1000">
                          <a:effectLst/>
                        </a:rPr>
                        <a:t>MADISON COUNTY HEALTH DEPARTMENT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39317906"/>
                  </a:ext>
                </a:extLst>
              </a:tr>
              <a:tr h="250913">
                <a:tc>
                  <a:txBody>
                    <a:bodyPr/>
                    <a:lstStyle/>
                    <a:p>
                      <a:pPr marL="0" marR="0" algn="ctr">
                        <a:lnSpc>
                          <a:spcPct val="107000"/>
                        </a:lnSpc>
                        <a:spcBef>
                          <a:spcPts val="0"/>
                        </a:spcBef>
                        <a:spcAft>
                          <a:spcPts val="0"/>
                        </a:spcAft>
                      </a:pPr>
                      <a:r>
                        <a:rPr lang="en-US" sz="1000">
                          <a:effectLst/>
                        </a:rPr>
                        <a:t>MISSISSIPPI COUNTY HEALTH DEPARTMENT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585321535"/>
                  </a:ext>
                </a:extLst>
              </a:tr>
              <a:tr h="250913">
                <a:tc>
                  <a:txBody>
                    <a:bodyPr/>
                    <a:lstStyle/>
                    <a:p>
                      <a:pPr marL="0" marR="0" algn="ctr">
                        <a:lnSpc>
                          <a:spcPct val="107000"/>
                        </a:lnSpc>
                        <a:spcBef>
                          <a:spcPts val="0"/>
                        </a:spcBef>
                        <a:spcAft>
                          <a:spcPts val="0"/>
                        </a:spcAft>
                      </a:pPr>
                      <a:r>
                        <a:rPr lang="en-US" sz="1000">
                          <a:effectLst/>
                        </a:rPr>
                        <a:t>MISSOURI HIGHLANDS HEALTH CARE (9*)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441717457"/>
                  </a:ext>
                </a:extLst>
              </a:tr>
              <a:tr h="250913">
                <a:tc>
                  <a:txBody>
                    <a:bodyPr/>
                    <a:lstStyle/>
                    <a:p>
                      <a:pPr marL="0" marR="0" algn="ctr">
                        <a:lnSpc>
                          <a:spcPct val="107000"/>
                        </a:lnSpc>
                        <a:spcBef>
                          <a:spcPts val="0"/>
                        </a:spcBef>
                        <a:spcAft>
                          <a:spcPts val="0"/>
                        </a:spcAft>
                      </a:pPr>
                      <a:r>
                        <a:rPr lang="en-US" sz="1000">
                          <a:effectLst/>
                        </a:rPr>
                        <a:t>OREGON COUNTY HEALTH DEPARTMENT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126364220"/>
                  </a:ext>
                </a:extLst>
              </a:tr>
              <a:tr h="250913">
                <a:tc>
                  <a:txBody>
                    <a:bodyPr/>
                    <a:lstStyle/>
                    <a:p>
                      <a:pPr marL="0" marR="0" algn="ctr">
                        <a:lnSpc>
                          <a:spcPct val="107000"/>
                        </a:lnSpc>
                        <a:spcBef>
                          <a:spcPts val="0"/>
                        </a:spcBef>
                        <a:spcAft>
                          <a:spcPts val="0"/>
                        </a:spcAft>
                      </a:pPr>
                      <a:r>
                        <a:rPr lang="en-US" sz="1000">
                          <a:effectLst/>
                        </a:rPr>
                        <a:t>RIPLEY COUNTY PUBLIC HEALTH CENTER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110010738"/>
                  </a:ext>
                </a:extLst>
              </a:tr>
              <a:tr h="250913">
                <a:tc>
                  <a:txBody>
                    <a:bodyPr/>
                    <a:lstStyle/>
                    <a:p>
                      <a:pPr marL="0" marR="0" algn="ctr">
                        <a:lnSpc>
                          <a:spcPct val="107000"/>
                        </a:lnSpc>
                        <a:spcBef>
                          <a:spcPts val="0"/>
                        </a:spcBef>
                        <a:spcAft>
                          <a:spcPts val="0"/>
                        </a:spcAft>
                      </a:pPr>
                      <a:r>
                        <a:rPr lang="en-US" sz="1000">
                          <a:effectLst/>
                        </a:rPr>
                        <a:t>WASHINGTON COUNTY HEALTH DEPARTMENT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154461368"/>
                  </a:ext>
                </a:extLst>
              </a:tr>
              <a:tr h="363423">
                <a:tc>
                  <a:txBody>
                    <a:bodyPr/>
                    <a:lstStyle/>
                    <a:p>
                      <a:pPr marL="0" marR="0" algn="ctr">
                        <a:lnSpc>
                          <a:spcPct val="107000"/>
                        </a:lnSpc>
                        <a:spcBef>
                          <a:spcPts val="0"/>
                        </a:spcBef>
                        <a:spcAft>
                          <a:spcPts val="0"/>
                        </a:spcAft>
                      </a:pPr>
                      <a:r>
                        <a:rPr lang="en-US" sz="1000" dirty="0">
                          <a:effectLst/>
                        </a:rPr>
                        <a:t>YOUR COMMUNITY HEALTH CENTER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15688798"/>
                  </a:ext>
                </a:extLst>
              </a:tr>
            </a:tbl>
          </a:graphicData>
        </a:graphic>
      </p:graphicFrame>
      <p:sp>
        <p:nvSpPr>
          <p:cNvPr id="6" name="Rectangle 5"/>
          <p:cNvSpPr/>
          <p:nvPr/>
        </p:nvSpPr>
        <p:spPr>
          <a:xfrm>
            <a:off x="5681588" y="1565870"/>
            <a:ext cx="3361818" cy="923330"/>
          </a:xfrm>
          <a:prstGeom prst="rect">
            <a:avLst/>
          </a:prstGeom>
          <a:noFill/>
        </p:spPr>
        <p:txBody>
          <a:bodyPr wrap="none" lIns="91440" tIns="45720" rIns="91440" bIns="45720">
            <a:spAutoFit/>
          </a:bodyPr>
          <a:lstStyle/>
          <a:p>
            <a:pPr algn="ctr"/>
            <a:r>
              <a:rPr lang="en-US" sz="5400" b="1" cap="none" spc="0" dirty="0" smtClean="0">
                <a:ln w="22225">
                  <a:solidFill>
                    <a:schemeClr val="accent2"/>
                  </a:solidFill>
                  <a:prstDash val="solid"/>
                </a:ln>
                <a:solidFill>
                  <a:schemeClr val="accent2">
                    <a:lumMod val="40000"/>
                    <a:lumOff val="60000"/>
                  </a:schemeClr>
                </a:solidFill>
                <a:effectLst/>
              </a:rPr>
              <a:t>Southeast</a:t>
            </a:r>
            <a:endParaRPr lang="en-US" sz="5400" b="1" cap="none" spc="0" dirty="0">
              <a:ln w="22225">
                <a:solidFill>
                  <a:schemeClr val="accent2"/>
                </a:solidFill>
                <a:prstDash val="solid"/>
              </a:ln>
              <a:solidFill>
                <a:schemeClr val="accent2">
                  <a:lumMod val="40000"/>
                  <a:lumOff val="60000"/>
                </a:schemeClr>
              </a:solidFill>
              <a:effectLst/>
            </a:endParaRPr>
          </a:p>
        </p:txBody>
      </p:sp>
      <p:sp>
        <p:nvSpPr>
          <p:cNvPr id="7" name="Rectangle 6"/>
          <p:cNvSpPr/>
          <p:nvPr/>
        </p:nvSpPr>
        <p:spPr>
          <a:xfrm>
            <a:off x="676311" y="1565870"/>
            <a:ext cx="3536546" cy="923330"/>
          </a:xfrm>
          <a:prstGeom prst="rect">
            <a:avLst/>
          </a:prstGeom>
          <a:noFill/>
        </p:spPr>
        <p:txBody>
          <a:bodyPr wrap="none" lIns="91440" tIns="45720" rIns="91440" bIns="45720">
            <a:spAutoFit/>
          </a:bodyPr>
          <a:lstStyle/>
          <a:p>
            <a:pPr algn="ctr"/>
            <a:r>
              <a:rPr lang="en-US" sz="5400" b="1" cap="none" spc="0" dirty="0" smtClean="0">
                <a:ln w="22225">
                  <a:solidFill>
                    <a:schemeClr val="accent2"/>
                  </a:solidFill>
                  <a:prstDash val="solid"/>
                </a:ln>
                <a:solidFill>
                  <a:schemeClr val="accent2">
                    <a:lumMod val="40000"/>
                    <a:lumOff val="60000"/>
                  </a:schemeClr>
                </a:solidFill>
                <a:effectLst/>
              </a:rPr>
              <a:t>Southwest</a:t>
            </a:r>
            <a:endParaRPr lang="en-US" sz="54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37132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2124" y="1247987"/>
            <a:ext cx="8256401" cy="6555641"/>
          </a:xfrm>
          <a:prstGeom prst="rect">
            <a:avLst/>
          </a:prstGeom>
          <a:noFill/>
        </p:spPr>
        <p:txBody>
          <a:bodyPr wrap="square" rtlCol="0">
            <a:spAutoFit/>
          </a:bodyPr>
          <a:lstStyle/>
          <a:p>
            <a:pPr marL="285750" indent="-285750">
              <a:buFont typeface="Symbol" panose="05050102010706020507" pitchFamily="18" charset="2"/>
              <a:buChar char=""/>
            </a:pPr>
            <a:r>
              <a:rPr lang="en-US" sz="1600" b="1" dirty="0" smtClean="0"/>
              <a:t>PROGRAM MANAGER: </a:t>
            </a:r>
            <a:r>
              <a:rPr lang="en-US" sz="1600" dirty="0" smtClean="0"/>
              <a:t>Kelly Palermo</a:t>
            </a:r>
          </a:p>
          <a:p>
            <a:pPr marL="742950" lvl="1" indent="-285750">
              <a:buFont typeface="Arial" panose="020B0604020202020204" pitchFamily="34" charset="0"/>
              <a:buChar char="•"/>
            </a:pPr>
            <a:r>
              <a:rPr lang="en-US" sz="1600" dirty="0" smtClean="0">
                <a:hlinkClick r:id="rId2"/>
              </a:rPr>
              <a:t>Kelly.Palermo@health.mo.gov</a:t>
            </a:r>
            <a:endParaRPr lang="en-US" sz="1600" dirty="0" smtClean="0"/>
          </a:p>
          <a:p>
            <a:pPr marL="742950" lvl="1" indent="-285750">
              <a:buFont typeface="Arial" panose="020B0604020202020204" pitchFamily="34" charset="0"/>
              <a:buChar char="•"/>
            </a:pPr>
            <a:r>
              <a:rPr lang="en-US" sz="1600" dirty="0" smtClean="0"/>
              <a:t>573-522-2871</a:t>
            </a:r>
          </a:p>
          <a:p>
            <a:endParaRPr lang="en-US" sz="1600" dirty="0" smtClean="0"/>
          </a:p>
          <a:p>
            <a:pPr marL="285750" indent="-285750">
              <a:buFont typeface="Symbol" panose="05050102010706020507" pitchFamily="18" charset="2"/>
              <a:buChar char=""/>
            </a:pPr>
            <a:r>
              <a:rPr lang="en-US" sz="1600" b="1" dirty="0" smtClean="0"/>
              <a:t>EDUCATION COORDINATOR: </a:t>
            </a:r>
            <a:r>
              <a:rPr lang="en-US" sz="1600" dirty="0" smtClean="0"/>
              <a:t>Nicole Rea, RN, BSN</a:t>
            </a:r>
          </a:p>
          <a:p>
            <a:pPr marL="742950" lvl="1" indent="-285750">
              <a:buFont typeface="Arial" panose="020B0604020202020204" pitchFamily="34" charset="0"/>
              <a:buChar char="•"/>
            </a:pPr>
            <a:r>
              <a:rPr lang="en-US" sz="1600" dirty="0" smtClean="0">
                <a:hlinkClick r:id="rId3"/>
              </a:rPr>
              <a:t>Nicole.Rea@health.mo.gov</a:t>
            </a:r>
            <a:endParaRPr lang="en-US" sz="1600" dirty="0" smtClean="0"/>
          </a:p>
          <a:p>
            <a:pPr marL="742950" lvl="1" indent="-285750">
              <a:buFont typeface="Arial" panose="020B0604020202020204" pitchFamily="34" charset="0"/>
              <a:buChar char="•"/>
            </a:pPr>
            <a:r>
              <a:rPr lang="en-US" sz="1600" dirty="0" smtClean="0"/>
              <a:t>573-526-0967</a:t>
            </a:r>
          </a:p>
          <a:p>
            <a:pPr marL="285750" indent="-285750">
              <a:buFont typeface="Symbol" panose="05050102010706020507" pitchFamily="18" charset="2"/>
              <a:buChar char=""/>
            </a:pPr>
            <a:endParaRPr lang="en-US" sz="1600" b="1" dirty="0" smtClean="0"/>
          </a:p>
          <a:p>
            <a:pPr marL="285750" indent="-285750">
              <a:buFont typeface="Symbol" panose="05050102010706020507" pitchFamily="18" charset="2"/>
              <a:buChar char=""/>
            </a:pPr>
            <a:r>
              <a:rPr lang="en-US" sz="1600" b="1" dirty="0" smtClean="0"/>
              <a:t>HEALTH PROGRAM REPRESENTATIVE:</a:t>
            </a:r>
            <a:r>
              <a:rPr lang="en-US" sz="1600" dirty="0" smtClean="0"/>
              <a:t> Roselyn Wood</a:t>
            </a:r>
          </a:p>
          <a:p>
            <a:pPr marL="742950" lvl="1" indent="-285750">
              <a:buFont typeface="Arial" panose="020B0604020202020204" pitchFamily="34" charset="0"/>
              <a:buChar char="•"/>
            </a:pPr>
            <a:r>
              <a:rPr lang="en-US" sz="1600" dirty="0" smtClean="0">
                <a:hlinkClick r:id="rId3"/>
              </a:rPr>
              <a:t>Roselyn.Wood@health.mo.gov</a:t>
            </a:r>
            <a:endParaRPr lang="en-US" sz="1600" dirty="0" smtClean="0"/>
          </a:p>
          <a:p>
            <a:pPr marL="742950" lvl="1" indent="-285750">
              <a:buFont typeface="Arial" panose="020B0604020202020204" pitchFamily="34" charset="0"/>
              <a:buChar char="•"/>
            </a:pPr>
            <a:r>
              <a:rPr lang="en-US" sz="1600" dirty="0" smtClean="0"/>
              <a:t>573-522-2866</a:t>
            </a:r>
          </a:p>
          <a:p>
            <a:pPr marL="285750" indent="-285750">
              <a:buFont typeface="Symbol" panose="05050102010706020507" pitchFamily="18" charset="2"/>
              <a:buChar char=""/>
            </a:pPr>
            <a:endParaRPr lang="en-US" sz="1600" dirty="0" smtClean="0"/>
          </a:p>
          <a:p>
            <a:pPr marL="285750" indent="-285750">
              <a:buFont typeface="Symbol" panose="05050102010706020507" pitchFamily="18" charset="2"/>
              <a:buChar char=""/>
            </a:pPr>
            <a:r>
              <a:rPr lang="en-US" sz="1600" b="1" dirty="0" smtClean="0"/>
              <a:t>PROJECT SPECIALIST: </a:t>
            </a:r>
            <a:r>
              <a:rPr lang="en-US" sz="1600" dirty="0" smtClean="0"/>
              <a:t>Jackie Jung</a:t>
            </a:r>
          </a:p>
          <a:p>
            <a:pPr marL="742950" lvl="1" indent="-285750">
              <a:buFont typeface="Arial" panose="020B0604020202020204" pitchFamily="34" charset="0"/>
              <a:buChar char="•"/>
            </a:pPr>
            <a:r>
              <a:rPr lang="en-US" sz="1600" dirty="0" smtClean="0">
                <a:hlinkClick r:id="rId4"/>
              </a:rPr>
              <a:t>Jackie.Jung@health.mo.gov</a:t>
            </a:r>
            <a:endParaRPr lang="en-US" sz="1600" dirty="0" smtClean="0"/>
          </a:p>
          <a:p>
            <a:pPr marL="742950" lvl="1" indent="-285750">
              <a:buFont typeface="Arial" panose="020B0604020202020204" pitchFamily="34" charset="0"/>
              <a:buChar char="•"/>
            </a:pPr>
            <a:r>
              <a:rPr lang="en-US" sz="1600" dirty="0" smtClean="0"/>
              <a:t>573-522-2859</a:t>
            </a:r>
          </a:p>
          <a:p>
            <a:pPr marL="285750" indent="-285750">
              <a:buFont typeface="Symbol" panose="05050102010706020507" pitchFamily="18" charset="2"/>
              <a:buChar char=""/>
            </a:pPr>
            <a:endParaRPr lang="en-US" sz="1600" dirty="0" smtClean="0"/>
          </a:p>
          <a:p>
            <a:pPr marL="285750" indent="-285750">
              <a:buFont typeface="Symbol" panose="05050102010706020507" pitchFamily="18" charset="2"/>
              <a:buChar char=""/>
            </a:pPr>
            <a:r>
              <a:rPr lang="en-US" sz="1600" b="1" dirty="0" smtClean="0"/>
              <a:t>WISEWOMAN/SMHW TOLL-FREE HOTLINE NUMBER:</a:t>
            </a:r>
          </a:p>
          <a:p>
            <a:pPr marL="742950" lvl="1" indent="-285750">
              <a:buFont typeface="Arial" panose="020B0604020202020204" pitchFamily="34" charset="0"/>
              <a:buChar char="•"/>
            </a:pPr>
            <a:r>
              <a:rPr lang="en-US" sz="1600" dirty="0" smtClean="0"/>
              <a:t>1-866-726-9926</a:t>
            </a:r>
          </a:p>
          <a:p>
            <a:pPr marL="285750" indent="-285750">
              <a:buFont typeface="Symbol" panose="05050102010706020507" pitchFamily="18" charset="2"/>
              <a:buChar char=""/>
            </a:pPr>
            <a:endParaRPr lang="en-US" sz="1600" dirty="0" smtClean="0"/>
          </a:p>
          <a:p>
            <a:pPr marL="285750" indent="-285750">
              <a:buFont typeface="Symbol" panose="05050102010706020507" pitchFamily="18" charset="2"/>
              <a:buChar char=""/>
            </a:pPr>
            <a:r>
              <a:rPr lang="en-US" sz="1600" b="1" dirty="0"/>
              <a:t>WISEWOMAN FAX</a:t>
            </a:r>
            <a:r>
              <a:rPr lang="en-US" sz="1600" b="1" i="1" dirty="0"/>
              <a:t>: </a:t>
            </a:r>
            <a:r>
              <a:rPr lang="en-US" sz="1600" b="1" dirty="0"/>
              <a:t>573-522-3023 </a:t>
            </a:r>
          </a:p>
          <a:p>
            <a:endParaRPr lang="en-US" sz="1600" b="1" dirty="0" smtClean="0"/>
          </a:p>
          <a:p>
            <a:pPr marL="285750" indent="-285750">
              <a:buFont typeface="Symbol" panose="05050102010706020507" pitchFamily="18" charset="2"/>
              <a:buChar char=""/>
            </a:pPr>
            <a:r>
              <a:rPr lang="en-US" sz="1600" b="1" dirty="0" smtClean="0"/>
              <a:t>WISEWOMAN SITE: </a:t>
            </a:r>
            <a:r>
              <a:rPr lang="en-US" sz="1600" i="1" dirty="0" smtClean="0">
                <a:hlinkClick r:id="rId5"/>
              </a:rPr>
              <a:t>www.health.mo.gov/wisewoman</a:t>
            </a:r>
            <a:endParaRPr lang="en-US" sz="1600" i="1" dirty="0" smtClean="0"/>
          </a:p>
          <a:p>
            <a:pPr marL="285750" indent="-285750">
              <a:buFont typeface="Symbol" panose="05050102010706020507" pitchFamily="18" charset="2"/>
              <a:buChar char=""/>
            </a:pPr>
            <a:endParaRPr lang="en-US" sz="1600" i="1" dirty="0"/>
          </a:p>
          <a:p>
            <a:endParaRPr lang="en-US" b="1" dirty="0" smtClean="0"/>
          </a:p>
          <a:p>
            <a:endParaRPr lang="en-US" dirty="0"/>
          </a:p>
        </p:txBody>
      </p:sp>
      <p:sp>
        <p:nvSpPr>
          <p:cNvPr id="3" name="Title 1"/>
          <p:cNvSpPr txBox="1">
            <a:spLocks/>
          </p:cNvSpPr>
          <p:nvPr/>
        </p:nvSpPr>
        <p:spPr>
          <a:xfrm>
            <a:off x="992124" y="475488"/>
            <a:ext cx="8991461" cy="667512"/>
          </a:xfrm>
          <a:prstGeom prst="rect">
            <a:avLst/>
          </a:prstGeom>
          <a:ln>
            <a:noFill/>
          </a:ln>
        </p:spPr>
        <p:txBody>
          <a:bodyPr>
            <a:noAutofit/>
          </a:bodyPr>
          <a:lst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dirty="0" smtClean="0">
                <a:ln w="0"/>
                <a:solidFill>
                  <a:schemeClr val="accent1"/>
                </a:solidFill>
                <a:effectLst>
                  <a:outerShdw blurRad="38100" dist="25400" dir="5400000" algn="ctr" rotWithShape="0">
                    <a:srgbClr val="6E747A">
                      <a:alpha val="43000"/>
                    </a:srgbClr>
                  </a:outerShdw>
                </a:effectLst>
              </a:rPr>
              <a:t>WISEWOMAN</a:t>
            </a:r>
            <a:r>
              <a:rPr lang="en-US" sz="4000" b="1" dirty="0" smtClean="0">
                <a:solidFill>
                  <a:schemeClr val="accent2">
                    <a:lumMod val="50000"/>
                  </a:schemeClr>
                </a:solidFill>
              </a:rPr>
              <a:t> CONTACT INFORMATION</a:t>
            </a:r>
            <a:endParaRPr lang="en-US" sz="4000" b="1" dirty="0">
              <a:solidFill>
                <a:schemeClr val="accent2">
                  <a:lumMod val="50000"/>
                </a:schemeClr>
              </a:solidFill>
            </a:endParaRPr>
          </a:p>
        </p:txBody>
      </p:sp>
    </p:spTree>
    <p:extLst>
      <p:ext uri="{BB962C8B-B14F-4D97-AF65-F5344CB8AC3E}">
        <p14:creationId xmlns:p14="http://schemas.microsoft.com/office/powerpoint/2010/main" val="41117100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7535" y="492368"/>
            <a:ext cx="8596668" cy="1320800"/>
          </a:xfrm>
        </p:spPr>
        <p:txBody>
          <a:bodyPr>
            <a:normAutofit/>
          </a:bodyPr>
          <a:lstStyle/>
          <a:p>
            <a:r>
              <a:rPr lang="en-US" dirty="0" smtClean="0"/>
              <a:t>True or False… </a:t>
            </a:r>
            <a:br>
              <a:rPr lang="en-US" dirty="0" smtClean="0"/>
            </a:br>
            <a:endParaRPr lang="en-US" dirty="0"/>
          </a:p>
        </p:txBody>
      </p:sp>
      <p:sp>
        <p:nvSpPr>
          <p:cNvPr id="3" name="Content Placeholder 2"/>
          <p:cNvSpPr>
            <a:spLocks noGrp="1"/>
          </p:cNvSpPr>
          <p:nvPr>
            <p:ph idx="1"/>
          </p:nvPr>
        </p:nvSpPr>
        <p:spPr>
          <a:xfrm>
            <a:off x="437535" y="2817081"/>
            <a:ext cx="9076266" cy="2059719"/>
          </a:xfrm>
        </p:spPr>
        <p:txBody>
          <a:bodyPr>
            <a:normAutofit/>
          </a:bodyPr>
          <a:lstStyle/>
          <a:p>
            <a:pPr algn="ctr"/>
            <a:r>
              <a:rPr lang="en-US" sz="3200" dirty="0" smtClean="0">
                <a:solidFill>
                  <a:srgbClr val="FF0000"/>
                </a:solidFill>
              </a:rPr>
              <a:t>False</a:t>
            </a:r>
            <a:r>
              <a:rPr lang="en-US" sz="3200" dirty="0" smtClean="0"/>
              <a:t>. Heart disease is the leading cause of death for both men and women. About 647,000 Americans due from heart disease each year-that’s 1 in every 4 deaths. </a:t>
            </a:r>
            <a:endParaRPr lang="en-US" sz="3200" dirty="0"/>
          </a:p>
        </p:txBody>
      </p:sp>
      <p:sp>
        <p:nvSpPr>
          <p:cNvPr id="4" name="Rectangle 3"/>
          <p:cNvSpPr/>
          <p:nvPr/>
        </p:nvSpPr>
        <p:spPr>
          <a:xfrm>
            <a:off x="437535" y="1213004"/>
            <a:ext cx="8083586" cy="1200329"/>
          </a:xfrm>
          <a:prstGeom prst="rect">
            <a:avLst/>
          </a:prstGeom>
        </p:spPr>
        <p:txBody>
          <a:bodyPr wrap="square">
            <a:spAutoFit/>
          </a:bodyPr>
          <a:lstStyle/>
          <a:p>
            <a:r>
              <a:rPr lang="en-US" sz="3600" dirty="0">
                <a:solidFill>
                  <a:schemeClr val="accent1"/>
                </a:solidFill>
              </a:rPr>
              <a:t>	Heart disease is the second leading cause of death in the US? </a:t>
            </a:r>
          </a:p>
        </p:txBody>
      </p:sp>
    </p:spTree>
    <p:extLst>
      <p:ext uri="{BB962C8B-B14F-4D97-AF65-F5344CB8AC3E}">
        <p14:creationId xmlns:p14="http://schemas.microsoft.com/office/powerpoint/2010/main" val="1608263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36954"/>
            <a:ext cx="8596668" cy="1320800"/>
          </a:xfrm>
        </p:spPr>
        <p:txBody>
          <a:bodyPr/>
          <a:lstStyle/>
          <a:p>
            <a:r>
              <a:rPr lang="en-US" dirty="0" smtClean="0"/>
              <a:t>True or False…</a:t>
            </a:r>
            <a:endParaRPr lang="en-US" dirty="0"/>
          </a:p>
        </p:txBody>
      </p:sp>
      <p:sp>
        <p:nvSpPr>
          <p:cNvPr id="3" name="Content Placeholder 2"/>
          <p:cNvSpPr>
            <a:spLocks noGrp="1"/>
          </p:cNvSpPr>
          <p:nvPr>
            <p:ph idx="1"/>
          </p:nvPr>
        </p:nvSpPr>
        <p:spPr>
          <a:xfrm>
            <a:off x="869042" y="3643193"/>
            <a:ext cx="9283142" cy="2631483"/>
          </a:xfrm>
        </p:spPr>
        <p:txBody>
          <a:bodyPr>
            <a:noAutofit/>
          </a:bodyPr>
          <a:lstStyle/>
          <a:p>
            <a:pPr>
              <a:buAutoNum type="alphaUcPeriod"/>
            </a:pPr>
            <a:r>
              <a:rPr lang="en-US" sz="3200" dirty="0" smtClean="0"/>
              <a:t>Nausea, unexplained tiredness, </a:t>
            </a:r>
            <a:br>
              <a:rPr lang="en-US" sz="3200" dirty="0" smtClean="0"/>
            </a:br>
            <a:r>
              <a:rPr lang="en-US" sz="3200" dirty="0" smtClean="0"/>
              <a:t>and jaw pain </a:t>
            </a:r>
          </a:p>
          <a:p>
            <a:pPr>
              <a:buAutoNum type="alphaUcPeriod"/>
            </a:pPr>
            <a:r>
              <a:rPr lang="en-US" sz="3200" dirty="0" smtClean="0"/>
              <a:t>Arm pain and chest pain </a:t>
            </a:r>
          </a:p>
          <a:p>
            <a:pPr>
              <a:buAutoNum type="alphaUcPeriod"/>
            </a:pPr>
            <a:r>
              <a:rPr lang="en-US" sz="3200" dirty="0" smtClean="0"/>
              <a:t>Shortness of breath and shoulder</a:t>
            </a:r>
            <a:br>
              <a:rPr lang="en-US" sz="3200" dirty="0" smtClean="0"/>
            </a:br>
            <a:r>
              <a:rPr lang="en-US" sz="3200" dirty="0" smtClean="0"/>
              <a:t>pain </a:t>
            </a:r>
            <a:endParaRPr lang="en-US" sz="3200" dirty="0"/>
          </a:p>
        </p:txBody>
      </p:sp>
      <p:sp>
        <p:nvSpPr>
          <p:cNvPr id="4" name="Rectangle 3"/>
          <p:cNvSpPr/>
          <p:nvPr/>
        </p:nvSpPr>
        <p:spPr>
          <a:xfrm>
            <a:off x="677334" y="1484923"/>
            <a:ext cx="9167655" cy="1661993"/>
          </a:xfrm>
          <a:prstGeom prst="rect">
            <a:avLst/>
          </a:prstGeom>
        </p:spPr>
        <p:txBody>
          <a:bodyPr wrap="square">
            <a:spAutoFit/>
          </a:bodyPr>
          <a:lstStyle/>
          <a:p>
            <a:r>
              <a:rPr lang="en-US" sz="3400" b="1" dirty="0" smtClean="0">
                <a:solidFill>
                  <a:schemeClr val="accent1"/>
                </a:solidFill>
              </a:rPr>
              <a:t>	Men </a:t>
            </a:r>
            <a:r>
              <a:rPr lang="en-US" sz="3400" b="1" dirty="0">
                <a:solidFill>
                  <a:schemeClr val="accent1"/>
                </a:solidFill>
              </a:rPr>
              <a:t>and women can have different heart attack symptoms. What symptoms are more likely to happen to women than men?</a:t>
            </a:r>
          </a:p>
        </p:txBody>
      </p:sp>
      <p:pic>
        <p:nvPicPr>
          <p:cNvPr id="6" name="Picture 5"/>
          <p:cNvPicPr>
            <a:picLocks noChangeAspect="1"/>
          </p:cNvPicPr>
          <p:nvPr/>
        </p:nvPicPr>
        <p:blipFill rotWithShape="1">
          <a:blip r:embed="rId3"/>
          <a:srcRect l="5424" t="4520" r="5756" b="5251"/>
          <a:stretch/>
        </p:blipFill>
        <p:spPr>
          <a:xfrm>
            <a:off x="8607973" y="3272024"/>
            <a:ext cx="3321103" cy="337382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44394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3">
                                            <p:txEl>
                                              <p:pRg st="0" end="0"/>
                                            </p:txEl>
                                          </p:spTgt>
                                        </p:tgtEl>
                                        <p:attrNameLst>
                                          <p:attrName>style.color</p:attrName>
                                        </p:attrNameLst>
                                      </p:cBhvr>
                                      <p:to>
                                        <a:schemeClr val="accent2"/>
                                      </p:to>
                                    </p:animClr>
                                    <p:animClr clrSpc="rgb" dir="cw">
                                      <p:cBhvr>
                                        <p:cTn id="7" dur="500" fill="hold"/>
                                        <p:tgtEl>
                                          <p:spTgt spid="3">
                                            <p:txEl>
                                              <p:pRg st="0" end="0"/>
                                            </p:txEl>
                                          </p:spTgt>
                                        </p:tgtEl>
                                        <p:attrNameLst>
                                          <p:attrName>fillcolor</p:attrName>
                                        </p:attrNameLst>
                                      </p:cBhvr>
                                      <p:to>
                                        <a:schemeClr val="accent2"/>
                                      </p:to>
                                    </p:animClr>
                                    <p:set>
                                      <p:cBhvr>
                                        <p:cTn id="8" dur="500" fill="hold"/>
                                        <p:tgtEl>
                                          <p:spTgt spid="3">
                                            <p:txEl>
                                              <p:pRg st="0" end="0"/>
                                            </p:txEl>
                                          </p:spTgt>
                                        </p:tgtEl>
                                        <p:attrNameLst>
                                          <p:attrName>fill.type</p:attrName>
                                        </p:attrNameLst>
                                      </p:cBhvr>
                                      <p:to>
                                        <p:strVal val="solid"/>
                                      </p:to>
                                    </p:set>
                                    <p:set>
                                      <p:cBhvr>
                                        <p:cTn id="9" dur="500" fill="hold"/>
                                        <p:tgtEl>
                                          <p:spTgt spid="3">
                                            <p:txEl>
                                              <p:pRg st="0" end="0"/>
                                            </p:txEl>
                                          </p:spTgt>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2546" y="609600"/>
            <a:ext cx="7162173" cy="685800"/>
          </a:xfrm>
        </p:spPr>
        <p:txBody>
          <a:bodyPr>
            <a:normAutofit/>
          </a:bodyPr>
          <a:lstStyle/>
          <a:p>
            <a:r>
              <a:rPr lang="en-US" dirty="0" smtClean="0">
                <a:ln w="0"/>
                <a:effectLst>
                  <a:outerShdw blurRad="38100" dist="25400" dir="5400000" algn="ctr" rotWithShape="0">
                    <a:srgbClr val="6E747A">
                      <a:alpha val="43000"/>
                    </a:srgbClr>
                  </a:outerShdw>
                </a:effectLst>
              </a:rPr>
              <a:t>WISEWOMAN </a:t>
            </a:r>
            <a:r>
              <a:rPr lang="en-US" dirty="0" smtClean="0">
                <a:solidFill>
                  <a:schemeClr val="accent1">
                    <a:lumMod val="50000"/>
                  </a:schemeClr>
                </a:solidFill>
              </a:rPr>
              <a:t>Program Overview</a:t>
            </a:r>
            <a:endParaRPr lang="en-US" dirty="0">
              <a:solidFill>
                <a:schemeClr val="accent1">
                  <a:lumMod val="50000"/>
                </a:schemeClr>
              </a:solidFill>
            </a:endParaRPr>
          </a:p>
        </p:txBody>
      </p:sp>
      <p:sp>
        <p:nvSpPr>
          <p:cNvPr id="3" name="Rectangle 2"/>
          <p:cNvSpPr/>
          <p:nvPr/>
        </p:nvSpPr>
        <p:spPr>
          <a:xfrm>
            <a:off x="1144549" y="2097261"/>
            <a:ext cx="8129452" cy="2677656"/>
          </a:xfrm>
          <a:prstGeom prst="rect">
            <a:avLst/>
          </a:prstGeom>
        </p:spPr>
        <p:txBody>
          <a:bodyPr wrap="square">
            <a:spAutoFit/>
          </a:bodyPr>
          <a:lstStyle/>
          <a:p>
            <a:pPr marL="285750" indent="-285750">
              <a:buFont typeface="Wingdings" panose="05000000000000000000" pitchFamily="2" charset="2"/>
              <a:buChar char="Ø"/>
            </a:pPr>
            <a:endParaRPr lang="en-US" dirty="0"/>
          </a:p>
          <a:p>
            <a:pPr>
              <a:buClrTx/>
            </a:pPr>
            <a:endParaRPr lang="en-US" sz="2400" b="1" cap="all" dirty="0"/>
          </a:p>
          <a:p>
            <a:pPr>
              <a:lnSpc>
                <a:spcPct val="150000"/>
              </a:lnSpc>
            </a:pPr>
            <a:r>
              <a:rPr lang="en-US" dirty="0"/>
              <a:t>Provide</a:t>
            </a:r>
            <a:r>
              <a:rPr lang="en-US" dirty="0">
                <a:ln w="0"/>
                <a:solidFill>
                  <a:schemeClr val="accent1"/>
                </a:solidFill>
                <a:effectLst>
                  <a:outerShdw blurRad="38100" dist="25400" dir="5400000" algn="ctr" rotWithShape="0">
                    <a:srgbClr val="6E747A">
                      <a:alpha val="43000"/>
                    </a:srgbClr>
                  </a:outerShdw>
                </a:effectLst>
              </a:rPr>
              <a:t> </a:t>
            </a:r>
            <a:r>
              <a:rPr lang="en-US" u="sng" dirty="0">
                <a:ln w="0"/>
                <a:solidFill>
                  <a:schemeClr val="accent1"/>
                </a:solidFill>
                <a:effectLst>
                  <a:outerShdw blurRad="38100" dist="25400" dir="5400000" algn="ctr" rotWithShape="0">
                    <a:srgbClr val="6E747A">
                      <a:alpha val="43000"/>
                    </a:srgbClr>
                  </a:outerShdw>
                </a:effectLst>
              </a:rPr>
              <a:t>low-income</a:t>
            </a:r>
            <a:r>
              <a:rPr lang="en-US" dirty="0"/>
              <a:t>, </a:t>
            </a:r>
            <a:r>
              <a:rPr lang="en-US" u="sng" dirty="0">
                <a:ln w="0"/>
                <a:solidFill>
                  <a:schemeClr val="accent1"/>
                </a:solidFill>
                <a:effectLst>
                  <a:outerShdw blurRad="38100" dist="25400" dir="5400000" algn="ctr" rotWithShape="0">
                    <a:srgbClr val="6E747A">
                      <a:alpha val="43000"/>
                    </a:srgbClr>
                  </a:outerShdw>
                </a:effectLst>
              </a:rPr>
              <a:t>underinsured or uninsured</a:t>
            </a:r>
            <a:r>
              <a:rPr lang="en-US" dirty="0" smtClean="0"/>
              <a:t>, women ages </a:t>
            </a:r>
            <a:r>
              <a:rPr lang="en-US" u="sng" dirty="0" smtClean="0">
                <a:ln w="0"/>
                <a:solidFill>
                  <a:schemeClr val="accent1"/>
                </a:solidFill>
                <a:effectLst>
                  <a:outerShdw blurRad="38100" dist="25400" dir="5400000" algn="ctr" rotWithShape="0">
                    <a:srgbClr val="6E747A">
                      <a:alpha val="43000"/>
                    </a:srgbClr>
                  </a:outerShdw>
                </a:effectLst>
              </a:rPr>
              <a:t>40-64 </a:t>
            </a:r>
            <a:r>
              <a:rPr lang="en-US" dirty="0" smtClean="0"/>
              <a:t>with </a:t>
            </a:r>
            <a:r>
              <a:rPr lang="en-US" dirty="0"/>
              <a:t>the knowledge, skills and opportunities to improve their diet, physical activity and other life habits to prevent, delay or control </a:t>
            </a:r>
            <a:r>
              <a:rPr lang="en-US" u="sng" dirty="0">
                <a:ln w="0"/>
                <a:solidFill>
                  <a:schemeClr val="accent1"/>
                </a:solidFill>
                <a:effectLst>
                  <a:outerShdw blurRad="38100" dist="25400" dir="5400000" algn="ctr" rotWithShape="0">
                    <a:srgbClr val="6E747A">
                      <a:alpha val="43000"/>
                    </a:srgbClr>
                  </a:outerShdw>
                </a:effectLst>
              </a:rPr>
              <a:t>cardiovascular</a:t>
            </a:r>
            <a:r>
              <a:rPr lang="en-US" dirty="0"/>
              <a:t> and other chronic </a:t>
            </a:r>
            <a:r>
              <a:rPr lang="en-US" dirty="0" smtClean="0"/>
              <a:t>diseases.</a:t>
            </a:r>
            <a:endParaRPr lang="en-US" i="1" u="sng" dirty="0">
              <a:hlinkClick r:id="rId3"/>
            </a:endParaRPr>
          </a:p>
          <a:p>
            <a:pPr marL="285750" indent="-285750">
              <a:buFont typeface="Wingdings" panose="05000000000000000000" pitchFamily="2" charset="2"/>
              <a:buChar char="Ø"/>
            </a:pPr>
            <a:endParaRPr lang="en-US" dirty="0"/>
          </a:p>
        </p:txBody>
      </p:sp>
      <p:sp>
        <p:nvSpPr>
          <p:cNvPr id="4" name="Rectangle 3"/>
          <p:cNvSpPr/>
          <p:nvPr/>
        </p:nvSpPr>
        <p:spPr>
          <a:xfrm>
            <a:off x="858824" y="2097261"/>
            <a:ext cx="4144250" cy="369332"/>
          </a:xfrm>
          <a:prstGeom prst="rect">
            <a:avLst/>
          </a:prstGeom>
        </p:spPr>
        <p:txBody>
          <a:bodyPr wrap="square">
            <a:spAutoFit/>
          </a:bodyPr>
          <a:lstStyle/>
          <a:p>
            <a:pPr>
              <a:buClrTx/>
              <a:buFont typeface="Symbol" panose="05050102010706020507" pitchFamily="18" charset="2"/>
              <a:buChar char=""/>
            </a:pPr>
            <a:r>
              <a:rPr lang="en-US" dirty="0">
                <a:ln w="0"/>
                <a:solidFill>
                  <a:schemeClr val="accent1"/>
                </a:solidFill>
                <a:effectLst>
                  <a:outerShdw blurRad="38100" dist="25400" dir="5400000" algn="ctr" rotWithShape="0">
                    <a:srgbClr val="6E747A">
                      <a:alpha val="43000"/>
                    </a:srgbClr>
                  </a:outerShdw>
                </a:effectLst>
              </a:rPr>
              <a:t>WISEWOMAN</a:t>
            </a:r>
            <a:r>
              <a:rPr lang="en-US" b="1" cap="all" dirty="0"/>
              <a:t> MISSION STATEMENT</a:t>
            </a:r>
          </a:p>
        </p:txBody>
      </p:sp>
      <p:pic>
        <p:nvPicPr>
          <p:cNvPr id="5" name="Picture 4"/>
          <p:cNvPicPr>
            <a:picLocks noChangeAspect="1"/>
          </p:cNvPicPr>
          <p:nvPr/>
        </p:nvPicPr>
        <p:blipFill rotWithShape="1">
          <a:blip r:embed="rId4"/>
          <a:srcRect l="80794" b="-9357"/>
          <a:stretch/>
        </p:blipFill>
        <p:spPr>
          <a:xfrm>
            <a:off x="234753" y="176943"/>
            <a:ext cx="1819591" cy="1551115"/>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rotWithShape="1">
          <a:blip r:embed="rId4"/>
          <a:srcRect l="36994" r="36095" b="-9357"/>
          <a:stretch/>
        </p:blipFill>
        <p:spPr>
          <a:xfrm>
            <a:off x="454731" y="5811382"/>
            <a:ext cx="1379636" cy="83937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38410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65680" y="426720"/>
            <a:ext cx="6797040" cy="584775"/>
          </a:xfrm>
          <a:prstGeom prst="rect">
            <a:avLst/>
          </a:prstGeom>
          <a:noFill/>
        </p:spPr>
        <p:txBody>
          <a:bodyPr wrap="square" rtlCol="0">
            <a:spAutoFit/>
          </a:bodyPr>
          <a:lstStyle/>
          <a:p>
            <a:r>
              <a:rPr lang="en-US" sz="3200" dirty="0">
                <a:ln w="0"/>
                <a:solidFill>
                  <a:schemeClr val="accent1"/>
                </a:solidFill>
                <a:effectLst>
                  <a:outerShdw blurRad="38100" dist="25400" dir="5400000" algn="ctr" rotWithShape="0">
                    <a:srgbClr val="6E747A">
                      <a:alpha val="43000"/>
                    </a:srgbClr>
                  </a:outerShdw>
                </a:effectLst>
              </a:rPr>
              <a:t>WISEWOMAN</a:t>
            </a:r>
            <a:r>
              <a:rPr lang="en-US" sz="3200" b="1" dirty="0">
                <a:solidFill>
                  <a:schemeClr val="accent1">
                    <a:lumMod val="50000"/>
                  </a:schemeClr>
                </a:solidFill>
              </a:rPr>
              <a:t> ELIGIBILITY</a:t>
            </a:r>
            <a:endParaRPr lang="en-US" sz="3200" dirty="0">
              <a:solidFill>
                <a:schemeClr val="accent1">
                  <a:lumMod val="50000"/>
                </a:schemeClr>
              </a:solidFill>
            </a:endParaRPr>
          </a:p>
        </p:txBody>
      </p:sp>
      <p:sp>
        <p:nvSpPr>
          <p:cNvPr id="5" name="TextBox 4"/>
          <p:cNvSpPr txBox="1"/>
          <p:nvPr/>
        </p:nvSpPr>
        <p:spPr>
          <a:xfrm>
            <a:off x="677566" y="1620695"/>
            <a:ext cx="7946171" cy="3647152"/>
          </a:xfrm>
          <a:prstGeom prst="rect">
            <a:avLst/>
          </a:prstGeom>
          <a:noFill/>
        </p:spPr>
        <p:txBody>
          <a:bodyPr wrap="square" numCol="2" rtlCol="0">
            <a:spAutoFit/>
          </a:bodyPr>
          <a:lstStyle/>
          <a:p>
            <a:pPr marL="800100" lvl="1" indent="-342900">
              <a:lnSpc>
                <a:spcPct val="150000"/>
              </a:lnSpc>
              <a:buClrTx/>
              <a:buFont typeface="Wingdings" panose="05000000000000000000" pitchFamily="2" charset="2"/>
              <a:buChar char="§"/>
            </a:pPr>
            <a:r>
              <a:rPr lang="en-US" sz="2200" dirty="0" smtClean="0">
                <a:ln w="0"/>
                <a:solidFill>
                  <a:schemeClr val="accent1"/>
                </a:solidFill>
                <a:effectLst>
                  <a:outerShdw blurRad="38100" dist="25400" dir="5400000" algn="ctr" rotWithShape="0">
                    <a:srgbClr val="6E747A">
                      <a:alpha val="43000"/>
                    </a:srgbClr>
                  </a:outerShdw>
                </a:effectLst>
              </a:rPr>
              <a:t>Active participant in DHSS’ Show Me Healthy Women program</a:t>
            </a:r>
          </a:p>
          <a:p>
            <a:pPr marL="800100" lvl="1" indent="-342900">
              <a:lnSpc>
                <a:spcPct val="150000"/>
              </a:lnSpc>
              <a:buClrTx/>
              <a:buFont typeface="Wingdings" panose="05000000000000000000" pitchFamily="2" charset="2"/>
              <a:buChar char="§"/>
            </a:pPr>
            <a:r>
              <a:rPr lang="en-US" sz="2200" dirty="0" smtClean="0">
                <a:ln w="0"/>
                <a:solidFill>
                  <a:schemeClr val="accent1"/>
                </a:solidFill>
                <a:effectLst>
                  <a:outerShdw blurRad="38100" dist="25400" dir="5400000" algn="ctr" rotWithShape="0">
                    <a:srgbClr val="6E747A">
                      <a:alpha val="43000"/>
                    </a:srgbClr>
                  </a:outerShdw>
                </a:effectLst>
              </a:rPr>
              <a:t>Age 40-64 years </a:t>
            </a:r>
            <a:endParaRPr lang="en-US" sz="2200" i="1" dirty="0" smtClean="0">
              <a:ln w="0"/>
              <a:solidFill>
                <a:schemeClr val="accent1"/>
              </a:solidFill>
              <a:effectLst>
                <a:outerShdw blurRad="38100" dist="25400" dir="5400000" algn="ctr" rotWithShape="0">
                  <a:srgbClr val="6E747A">
                    <a:alpha val="43000"/>
                  </a:srgbClr>
                </a:outerShdw>
              </a:effectLst>
            </a:endParaRPr>
          </a:p>
          <a:p>
            <a:pPr marL="800100" lvl="1" indent="-342900">
              <a:lnSpc>
                <a:spcPct val="150000"/>
              </a:lnSpc>
              <a:buClrTx/>
              <a:buFont typeface="Wingdings" panose="05000000000000000000" pitchFamily="2" charset="2"/>
              <a:buChar char="§"/>
            </a:pPr>
            <a:r>
              <a:rPr lang="en-US" sz="2200" dirty="0" smtClean="0">
                <a:ln w="0"/>
                <a:solidFill>
                  <a:schemeClr val="accent1"/>
                </a:solidFill>
                <a:effectLst>
                  <a:outerShdw blurRad="38100" dist="25400" dir="5400000" algn="ctr" rotWithShape="0">
                    <a:srgbClr val="6E747A">
                      <a:alpha val="43000"/>
                    </a:srgbClr>
                  </a:outerShdw>
                </a:effectLst>
              </a:rPr>
              <a:t>Uninsured </a:t>
            </a:r>
            <a:r>
              <a:rPr lang="en-US" sz="2200" dirty="0">
                <a:ln w="0"/>
                <a:solidFill>
                  <a:schemeClr val="accent1"/>
                </a:solidFill>
                <a:effectLst>
                  <a:outerShdw blurRad="38100" dist="25400" dir="5400000" algn="ctr" rotWithShape="0">
                    <a:srgbClr val="6E747A">
                      <a:alpha val="43000"/>
                    </a:srgbClr>
                  </a:outerShdw>
                </a:effectLst>
              </a:rPr>
              <a:t>or </a:t>
            </a:r>
            <a:r>
              <a:rPr lang="en-US" sz="2200" dirty="0" smtClean="0">
                <a:ln w="0"/>
                <a:solidFill>
                  <a:schemeClr val="accent1"/>
                </a:solidFill>
                <a:effectLst>
                  <a:outerShdw blurRad="38100" dist="25400" dir="5400000" algn="ctr" rotWithShape="0">
                    <a:srgbClr val="6E747A">
                      <a:alpha val="43000"/>
                    </a:srgbClr>
                  </a:outerShdw>
                </a:effectLst>
              </a:rPr>
              <a:t>underinsured</a:t>
            </a:r>
          </a:p>
          <a:p>
            <a:pPr marL="800100" lvl="1" indent="-342900">
              <a:lnSpc>
                <a:spcPct val="150000"/>
              </a:lnSpc>
              <a:buClrTx/>
              <a:buFont typeface="Wingdings" panose="05000000000000000000" pitchFamily="2" charset="2"/>
              <a:buChar char="§"/>
            </a:pPr>
            <a:endParaRPr lang="en-US" sz="2200" dirty="0">
              <a:ln w="0"/>
              <a:solidFill>
                <a:schemeClr val="accent1"/>
              </a:solidFill>
              <a:effectLst>
                <a:outerShdw blurRad="38100" dist="25400" dir="5400000" algn="ctr" rotWithShape="0">
                  <a:srgbClr val="6E747A">
                    <a:alpha val="43000"/>
                  </a:srgbClr>
                </a:outerShdw>
              </a:effectLst>
            </a:endParaRPr>
          </a:p>
          <a:p>
            <a:pPr marL="800100" lvl="1" indent="-342900">
              <a:lnSpc>
                <a:spcPct val="150000"/>
              </a:lnSpc>
              <a:buClrTx/>
              <a:buFont typeface="Wingdings" panose="05000000000000000000" pitchFamily="2" charset="2"/>
              <a:buChar char="§"/>
            </a:pPr>
            <a:r>
              <a:rPr lang="en-US" sz="2200" dirty="0" smtClean="0">
                <a:ln w="0"/>
                <a:solidFill>
                  <a:schemeClr val="accent1"/>
                </a:solidFill>
                <a:effectLst>
                  <a:outerShdw blurRad="38100" dist="25400" dir="5400000" algn="ctr" rotWithShape="0">
                    <a:srgbClr val="6E747A">
                      <a:alpha val="43000"/>
                    </a:srgbClr>
                  </a:outerShdw>
                </a:effectLst>
              </a:rPr>
              <a:t>Low </a:t>
            </a:r>
            <a:r>
              <a:rPr lang="en-US" sz="2200" dirty="0">
                <a:ln w="0"/>
                <a:solidFill>
                  <a:schemeClr val="accent1"/>
                </a:solidFill>
                <a:effectLst>
                  <a:outerShdw blurRad="38100" dist="25400" dir="5400000" algn="ctr" rotWithShape="0">
                    <a:srgbClr val="6E747A">
                      <a:alpha val="43000"/>
                    </a:srgbClr>
                  </a:outerShdw>
                </a:effectLst>
              </a:rPr>
              <a:t>income (at or below 200% of federal poverty </a:t>
            </a:r>
            <a:r>
              <a:rPr lang="en-US" sz="2200" dirty="0" smtClean="0">
                <a:ln w="0"/>
                <a:solidFill>
                  <a:schemeClr val="accent1"/>
                </a:solidFill>
                <a:effectLst>
                  <a:outerShdw blurRad="38100" dist="25400" dir="5400000" algn="ctr" rotWithShape="0">
                    <a:srgbClr val="6E747A">
                      <a:alpha val="43000"/>
                    </a:srgbClr>
                  </a:outerShdw>
                </a:effectLst>
              </a:rPr>
              <a:t>level)</a:t>
            </a:r>
          </a:p>
          <a:p>
            <a:pPr marL="800100" lvl="1" indent="-342900">
              <a:lnSpc>
                <a:spcPct val="150000"/>
              </a:lnSpc>
              <a:buClrTx/>
              <a:buFont typeface="Wingdings" panose="05000000000000000000" pitchFamily="2" charset="2"/>
              <a:buChar char="§"/>
            </a:pPr>
            <a:r>
              <a:rPr lang="en-US" sz="2200" dirty="0" smtClean="0">
                <a:ln w="0"/>
                <a:solidFill>
                  <a:schemeClr val="accent1"/>
                </a:solidFill>
                <a:effectLst>
                  <a:outerShdw blurRad="38100" dist="25400" dir="5400000" algn="ctr" rotWithShape="0">
                    <a:srgbClr val="6E747A">
                      <a:alpha val="43000"/>
                    </a:srgbClr>
                  </a:outerShdw>
                </a:effectLst>
              </a:rPr>
              <a:t>Unable </a:t>
            </a:r>
            <a:r>
              <a:rPr lang="en-US" sz="2200" dirty="0">
                <a:ln w="0"/>
                <a:solidFill>
                  <a:schemeClr val="accent1"/>
                </a:solidFill>
                <a:effectLst>
                  <a:outerShdw blurRad="38100" dist="25400" dir="5400000" algn="ctr" rotWithShape="0">
                    <a:srgbClr val="6E747A">
                      <a:alpha val="43000"/>
                    </a:srgbClr>
                  </a:outerShdw>
                </a:effectLst>
              </a:rPr>
              <a:t>to pay the premium to enroll in Medicare Part B</a:t>
            </a:r>
          </a:p>
        </p:txBody>
      </p:sp>
    </p:spTree>
    <p:extLst>
      <p:ext uri="{BB962C8B-B14F-4D97-AF65-F5344CB8AC3E}">
        <p14:creationId xmlns:p14="http://schemas.microsoft.com/office/powerpoint/2010/main" val="2474964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fade">
                                      <p:cBhvr>
                                        <p:cTn id="22" dur="5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fade">
                                      <p:cBhvr>
                                        <p:cTn id="27"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92638" y="227444"/>
            <a:ext cx="9035796" cy="703072"/>
          </a:xfrm>
          <a:prstGeom prst="rect">
            <a:avLst/>
          </a:prstGeom>
          <a:ln>
            <a:noFill/>
          </a:ln>
        </p:spPr>
        <p:txBody>
          <a:bodyPr>
            <a:noAutofit/>
          </a:bodyPr>
          <a:lst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700" dirty="0" smtClean="0">
                <a:ln w="0"/>
                <a:solidFill>
                  <a:schemeClr val="accent1"/>
                </a:solidFill>
                <a:effectLst>
                  <a:outerShdw blurRad="38100" dist="25400" dir="5400000" algn="ctr" rotWithShape="0">
                    <a:srgbClr val="6E747A">
                      <a:alpha val="43000"/>
                    </a:srgbClr>
                  </a:outerShdw>
                </a:effectLst>
              </a:rPr>
              <a:t>WISEWOMAN</a:t>
            </a:r>
            <a:r>
              <a:rPr lang="en-US" sz="3700" b="1" dirty="0" smtClean="0">
                <a:solidFill>
                  <a:schemeClr val="accent1">
                    <a:lumMod val="50000"/>
                  </a:schemeClr>
                </a:solidFill>
              </a:rPr>
              <a:t> SCREENING REQUIREMENTS</a:t>
            </a:r>
            <a:endParaRPr lang="en-US" sz="3700" b="1" dirty="0">
              <a:solidFill>
                <a:schemeClr val="accent1">
                  <a:lumMod val="50000"/>
                </a:schemeClr>
              </a:solidFill>
            </a:endParaRPr>
          </a:p>
        </p:txBody>
      </p:sp>
      <p:sp>
        <p:nvSpPr>
          <p:cNvPr id="3" name="Rectangle 2"/>
          <p:cNvSpPr/>
          <p:nvPr/>
        </p:nvSpPr>
        <p:spPr>
          <a:xfrm>
            <a:off x="555244" y="1223556"/>
            <a:ext cx="9035796" cy="5986254"/>
          </a:xfrm>
          <a:prstGeom prst="rect">
            <a:avLst/>
          </a:prstGeom>
        </p:spPr>
        <p:txBody>
          <a:bodyPr wrap="square">
            <a:spAutoFit/>
          </a:bodyPr>
          <a:lstStyle/>
          <a:p>
            <a:pPr>
              <a:buClrTx/>
              <a:buFont typeface="Symbol" panose="05050102010706020507" pitchFamily="18" charset="2"/>
              <a:buChar char="©"/>
            </a:pPr>
            <a:r>
              <a:rPr lang="en-US" dirty="0"/>
              <a:t> </a:t>
            </a:r>
            <a:r>
              <a:rPr lang="en-US" dirty="0" smtClean="0"/>
              <a:t>Providers </a:t>
            </a:r>
            <a:r>
              <a:rPr lang="en-US" dirty="0"/>
              <a:t>must conduct a </a:t>
            </a:r>
            <a:r>
              <a:rPr lang="en-US" b="1" dirty="0">
                <a:solidFill>
                  <a:srgbClr val="0099FF"/>
                </a:solidFill>
                <a:effectLst>
                  <a:outerShdw blurRad="38100" dist="38100" dir="2700000" algn="tl">
                    <a:srgbClr val="000000">
                      <a:alpha val="43137"/>
                    </a:srgbClr>
                  </a:outerShdw>
                </a:effectLst>
              </a:rPr>
              <a:t>baseline </a:t>
            </a:r>
            <a:r>
              <a:rPr lang="en-US" b="1" dirty="0" smtClean="0">
                <a:solidFill>
                  <a:srgbClr val="0099FF"/>
                </a:solidFill>
                <a:effectLst>
                  <a:outerShdw blurRad="38100" dist="38100" dir="2700000" algn="tl">
                    <a:srgbClr val="000000">
                      <a:alpha val="43137"/>
                    </a:srgbClr>
                  </a:outerShdw>
                </a:effectLst>
              </a:rPr>
              <a:t>screening</a:t>
            </a:r>
            <a:r>
              <a:rPr lang="en-US" dirty="0" smtClean="0"/>
              <a:t>, this includes…</a:t>
            </a:r>
            <a:endParaRPr lang="en-US" dirty="0"/>
          </a:p>
          <a:p>
            <a:pPr marL="742950" lvl="1" indent="-285750">
              <a:spcBef>
                <a:spcPts val="600"/>
              </a:spcBef>
              <a:buClrTx/>
              <a:buFont typeface="Arial" panose="020B0604020202020204" pitchFamily="34" charset="0"/>
              <a:buChar char="•"/>
            </a:pPr>
            <a:r>
              <a:rPr lang="en-US" sz="1600" dirty="0" smtClean="0"/>
              <a:t>Height</a:t>
            </a:r>
            <a:r>
              <a:rPr lang="en-US" sz="1600" dirty="0"/>
              <a:t>, weight and </a:t>
            </a:r>
            <a:r>
              <a:rPr lang="en-US" sz="1600" dirty="0" smtClean="0"/>
              <a:t>BMI</a:t>
            </a:r>
          </a:p>
          <a:p>
            <a:pPr marL="742950" lvl="1" indent="-285750">
              <a:spcBef>
                <a:spcPts val="600"/>
              </a:spcBef>
              <a:buClrTx/>
              <a:buFont typeface="Arial" panose="020B0604020202020204" pitchFamily="34" charset="0"/>
              <a:buChar char="•"/>
            </a:pPr>
            <a:r>
              <a:rPr lang="en-US" sz="1600" dirty="0" smtClean="0"/>
              <a:t>Waist </a:t>
            </a:r>
            <a:r>
              <a:rPr lang="en-US" sz="1600" dirty="0"/>
              <a:t>and hip circumference for waist-to-hip ratio </a:t>
            </a:r>
            <a:endParaRPr lang="en-US" sz="1600" dirty="0" smtClean="0"/>
          </a:p>
          <a:p>
            <a:pPr marL="742950" lvl="1" indent="-285750">
              <a:spcBef>
                <a:spcPts val="600"/>
              </a:spcBef>
              <a:buClrTx/>
              <a:buFont typeface="Arial" panose="020B0604020202020204" pitchFamily="34" charset="0"/>
              <a:buChar char="•"/>
            </a:pPr>
            <a:r>
              <a:rPr lang="en-US" sz="1600" b="1" u="sng" dirty="0" smtClean="0"/>
              <a:t>TWO</a:t>
            </a:r>
            <a:r>
              <a:rPr lang="en-US" sz="1600" dirty="0" smtClean="0"/>
              <a:t> </a:t>
            </a:r>
            <a:r>
              <a:rPr lang="en-US" sz="1600" dirty="0"/>
              <a:t>complete blood pressure (BP) readings with an average </a:t>
            </a:r>
            <a:r>
              <a:rPr lang="en-US" sz="1600" dirty="0" smtClean="0"/>
              <a:t>reading</a:t>
            </a:r>
          </a:p>
          <a:p>
            <a:pPr marL="742950" lvl="1" indent="-285750">
              <a:spcBef>
                <a:spcPts val="600"/>
              </a:spcBef>
              <a:buClrTx/>
              <a:buFont typeface="Arial" panose="020B0604020202020204" pitchFamily="34" charset="0"/>
              <a:buChar char="•"/>
            </a:pPr>
            <a:r>
              <a:rPr lang="en-US" sz="1600" dirty="0" smtClean="0"/>
              <a:t>Laboratory tests – complete lipid </a:t>
            </a:r>
            <a:r>
              <a:rPr lang="en-US" sz="1600" dirty="0"/>
              <a:t>panel and A1C or fasting </a:t>
            </a:r>
            <a:r>
              <a:rPr lang="en-US" sz="1600" dirty="0" smtClean="0"/>
              <a:t>glucose (</a:t>
            </a:r>
            <a:r>
              <a:rPr lang="en-US" sz="1600" i="1" dirty="0" smtClean="0"/>
              <a:t>fasting </a:t>
            </a:r>
            <a:r>
              <a:rPr lang="en-US" sz="1600" i="1" dirty="0"/>
              <a:t>labs are </a:t>
            </a:r>
            <a:r>
              <a:rPr lang="en-US" sz="1600" i="1" dirty="0" smtClean="0"/>
              <a:t>preferred)</a:t>
            </a:r>
          </a:p>
          <a:p>
            <a:pPr lvl="1">
              <a:spcBef>
                <a:spcPts val="600"/>
              </a:spcBef>
              <a:buClrTx/>
            </a:pPr>
            <a:endParaRPr lang="en-US" sz="1600" i="1" dirty="0" smtClean="0"/>
          </a:p>
          <a:p>
            <a:pPr>
              <a:spcBef>
                <a:spcPts val="600"/>
              </a:spcBef>
              <a:buClrTx/>
              <a:buFont typeface="Symbol" panose="05050102010706020507" pitchFamily="18" charset="2"/>
              <a:buChar char=""/>
            </a:pPr>
            <a:r>
              <a:rPr lang="en-US" dirty="0" smtClean="0"/>
              <a:t> </a:t>
            </a:r>
            <a:r>
              <a:rPr lang="en-US" b="1" dirty="0" smtClean="0">
                <a:solidFill>
                  <a:srgbClr val="0099FF"/>
                </a:solidFill>
                <a:effectLst>
                  <a:outerShdw blurRad="38100" dist="38100" dir="2700000" algn="tl">
                    <a:srgbClr val="000000">
                      <a:alpha val="43137"/>
                    </a:srgbClr>
                  </a:outerShdw>
                </a:effectLst>
              </a:rPr>
              <a:t>Review</a:t>
            </a:r>
            <a:r>
              <a:rPr lang="en-US" i="1" dirty="0" smtClean="0"/>
              <a:t> </a:t>
            </a:r>
            <a:r>
              <a:rPr lang="en-US" dirty="0"/>
              <a:t>the </a:t>
            </a:r>
            <a:r>
              <a:rPr lang="en-US" dirty="0" smtClean="0"/>
              <a:t>results </a:t>
            </a:r>
            <a:r>
              <a:rPr lang="en-US" dirty="0"/>
              <a:t>of the screening with the </a:t>
            </a:r>
            <a:r>
              <a:rPr lang="en-US" dirty="0" smtClean="0"/>
              <a:t>participant </a:t>
            </a:r>
            <a:r>
              <a:rPr lang="en-US" dirty="0"/>
              <a:t>and provide participant-centered Risk Reduction Counseling on cardiovascular </a:t>
            </a:r>
            <a:r>
              <a:rPr lang="en-US" dirty="0" smtClean="0"/>
              <a:t>risk</a:t>
            </a:r>
          </a:p>
          <a:p>
            <a:pPr>
              <a:spcBef>
                <a:spcPts val="600"/>
              </a:spcBef>
              <a:buClrTx/>
              <a:buFont typeface="Symbol" panose="05050102010706020507" pitchFamily="18" charset="2"/>
              <a:buChar char=""/>
            </a:pPr>
            <a:endParaRPr lang="en-US" dirty="0"/>
          </a:p>
          <a:p>
            <a:pPr>
              <a:spcBef>
                <a:spcPts val="600"/>
              </a:spcBef>
              <a:buClrTx/>
              <a:buFont typeface="Symbol" panose="05050102010706020507" pitchFamily="18" charset="2"/>
              <a:buChar char=""/>
            </a:pPr>
            <a:r>
              <a:rPr lang="en-US" b="1" dirty="0" smtClean="0">
                <a:effectLst>
                  <a:outerShdw blurRad="38100" dist="38100" dir="2700000" algn="tl">
                    <a:srgbClr val="000000">
                      <a:alpha val="43137"/>
                    </a:srgbClr>
                  </a:outerShdw>
                </a:effectLst>
              </a:rPr>
              <a:t> </a:t>
            </a:r>
            <a:r>
              <a:rPr lang="en-US" b="1" dirty="0" smtClean="0">
                <a:solidFill>
                  <a:srgbClr val="0099FF"/>
                </a:solidFill>
                <a:effectLst>
                  <a:outerShdw blurRad="38100" dist="38100" dir="2700000" algn="tl">
                    <a:srgbClr val="000000">
                      <a:alpha val="43137"/>
                    </a:srgbClr>
                  </a:outerShdw>
                </a:effectLst>
              </a:rPr>
              <a:t>Refer</a:t>
            </a:r>
            <a:r>
              <a:rPr lang="en-US" b="1" dirty="0" smtClean="0">
                <a:effectLst>
                  <a:outerShdw blurRad="38100" dist="38100" dir="2700000" algn="tl">
                    <a:srgbClr val="000000">
                      <a:alpha val="43137"/>
                    </a:srgbClr>
                  </a:outerShdw>
                </a:effectLst>
              </a:rPr>
              <a:t> </a:t>
            </a:r>
            <a:r>
              <a:rPr lang="en-US" dirty="0" smtClean="0"/>
              <a:t>participants </a:t>
            </a:r>
            <a:r>
              <a:rPr lang="en-US" dirty="0"/>
              <a:t>for follow-up office visits, if applicable, for abnormal screening results and/or ALERT values </a:t>
            </a:r>
            <a:endParaRPr lang="en-US" dirty="0" smtClean="0"/>
          </a:p>
          <a:p>
            <a:pPr>
              <a:spcBef>
                <a:spcPts val="600"/>
              </a:spcBef>
              <a:buClrTx/>
              <a:buFont typeface="Symbol" panose="05050102010706020507" pitchFamily="18" charset="2"/>
              <a:buChar char=""/>
            </a:pPr>
            <a:endParaRPr lang="en-US" dirty="0"/>
          </a:p>
          <a:p>
            <a:pPr>
              <a:spcBef>
                <a:spcPts val="600"/>
              </a:spcBef>
              <a:buClrTx/>
              <a:buFont typeface="Symbol" panose="05050102010706020507" pitchFamily="18" charset="2"/>
              <a:buChar char=""/>
            </a:pPr>
            <a:r>
              <a:rPr lang="en-US" dirty="0" smtClean="0"/>
              <a:t> Refer </a:t>
            </a:r>
            <a:r>
              <a:rPr lang="en-US" dirty="0"/>
              <a:t>ALL </a:t>
            </a:r>
            <a:r>
              <a:rPr lang="en-US" dirty="0" smtClean="0"/>
              <a:t>participants </a:t>
            </a:r>
            <a:r>
              <a:rPr lang="en-US" dirty="0"/>
              <a:t>who are willing and ready for change </a:t>
            </a:r>
            <a:r>
              <a:rPr lang="en-US" dirty="0" smtClean="0"/>
              <a:t>to a </a:t>
            </a:r>
            <a:r>
              <a:rPr lang="en-US" b="1" dirty="0" smtClean="0">
                <a:solidFill>
                  <a:srgbClr val="0099FF"/>
                </a:solidFill>
                <a:effectLst>
                  <a:outerShdw blurRad="38100" dist="38100" dir="2700000" algn="tl">
                    <a:srgbClr val="000000">
                      <a:alpha val="43137"/>
                    </a:srgbClr>
                  </a:outerShdw>
                </a:effectLst>
              </a:rPr>
              <a:t>Lifestyle Education Program </a:t>
            </a:r>
            <a:r>
              <a:rPr lang="en-US" dirty="0" smtClean="0"/>
              <a:t>(LSP)</a:t>
            </a:r>
            <a:endParaRPr lang="en-US" dirty="0"/>
          </a:p>
          <a:p>
            <a:pPr lvl="1">
              <a:spcBef>
                <a:spcPts val="600"/>
              </a:spcBef>
              <a:buClrTx/>
            </a:pPr>
            <a:endParaRPr lang="en-US" sz="1600" i="1" dirty="0"/>
          </a:p>
          <a:p>
            <a:pPr>
              <a:buClrTx/>
              <a:buFont typeface="Symbol" panose="05050102010706020507" pitchFamily="18" charset="2"/>
              <a:buChar char="©"/>
            </a:pPr>
            <a:endParaRPr lang="en-US" dirty="0" smtClean="0"/>
          </a:p>
          <a:p>
            <a:pPr>
              <a:buClrTx/>
              <a:buFont typeface="Symbol" panose="05050102010706020507" pitchFamily="18" charset="2"/>
              <a:buChar char="©"/>
            </a:pPr>
            <a:endParaRPr lang="en-US" dirty="0"/>
          </a:p>
          <a:p>
            <a:pPr>
              <a:buClrTx/>
              <a:buFont typeface="Symbol" panose="05050102010706020507" pitchFamily="18" charset="2"/>
              <a:buChar char="©"/>
            </a:pPr>
            <a:endParaRPr lang="en-US" dirty="0"/>
          </a:p>
        </p:txBody>
      </p:sp>
    </p:spTree>
    <p:extLst>
      <p:ext uri="{BB962C8B-B14F-4D97-AF65-F5344CB8AC3E}">
        <p14:creationId xmlns:p14="http://schemas.microsoft.com/office/powerpoint/2010/main" val="5081648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9890" y="289384"/>
            <a:ext cx="7800428" cy="1077218"/>
          </a:xfrm>
          <a:prstGeom prst="rect">
            <a:avLst/>
          </a:prstGeom>
          <a:noFill/>
        </p:spPr>
        <p:txBody>
          <a:bodyPr wrap="square" rtlCol="0">
            <a:spAutoFit/>
          </a:bodyPr>
          <a:lstStyle/>
          <a:p>
            <a:r>
              <a:rPr lang="en-US" sz="3200" dirty="0" smtClean="0">
                <a:ln w="0"/>
                <a:solidFill>
                  <a:schemeClr val="accent1"/>
                </a:solidFill>
                <a:effectLst>
                  <a:outerShdw blurRad="38100" dist="25400" dir="5400000" algn="ctr" rotWithShape="0">
                    <a:srgbClr val="6E747A">
                      <a:alpha val="43000"/>
                    </a:srgbClr>
                  </a:outerShdw>
                </a:effectLst>
              </a:rPr>
              <a:t>WISEWOMAN</a:t>
            </a:r>
            <a:r>
              <a:rPr lang="en-US" sz="3200" b="1" dirty="0" smtClean="0">
                <a:solidFill>
                  <a:schemeClr val="accent1">
                    <a:lumMod val="50000"/>
                  </a:schemeClr>
                </a:solidFill>
              </a:rPr>
              <a:t> Lifestyle Education Programs (LSP) </a:t>
            </a:r>
            <a:endParaRPr lang="en-US" sz="3200" b="1" dirty="0">
              <a:solidFill>
                <a:schemeClr val="accent1">
                  <a:lumMod val="50000"/>
                </a:schemeClr>
              </a:solidFill>
            </a:endParaRPr>
          </a:p>
        </p:txBody>
      </p:sp>
      <p:sp>
        <p:nvSpPr>
          <p:cNvPr id="3" name="TextBox 2"/>
          <p:cNvSpPr txBox="1"/>
          <p:nvPr/>
        </p:nvSpPr>
        <p:spPr>
          <a:xfrm>
            <a:off x="1189420" y="1882563"/>
            <a:ext cx="7465848" cy="3323987"/>
          </a:xfrm>
          <a:prstGeom prst="rect">
            <a:avLst/>
          </a:prstGeom>
          <a:noFill/>
        </p:spPr>
        <p:txBody>
          <a:bodyPr wrap="square" numCol="2" rtlCol="0">
            <a:spAutoFit/>
          </a:bodyPr>
          <a:lstStyle/>
          <a:p>
            <a:pPr marL="285750" indent="-285750">
              <a:lnSpc>
                <a:spcPct val="150000"/>
              </a:lnSpc>
              <a:buFont typeface="Arial" panose="020B0604020202020204" pitchFamily="34" charset="0"/>
              <a:buChar char="•"/>
            </a:pPr>
            <a:r>
              <a:rPr lang="en-US" sz="2000" dirty="0" smtClean="0">
                <a:ln w="0"/>
                <a:solidFill>
                  <a:schemeClr val="accent1"/>
                </a:solidFill>
                <a:effectLst>
                  <a:outerShdw blurRad="38100" dist="25400" dir="5400000" algn="ctr" rotWithShape="0">
                    <a:srgbClr val="6E747A">
                      <a:alpha val="43000"/>
                    </a:srgbClr>
                  </a:outerShdw>
                </a:effectLst>
              </a:rPr>
              <a:t>Health Coaching</a:t>
            </a:r>
          </a:p>
          <a:p>
            <a:pPr marL="285750" indent="-285750">
              <a:lnSpc>
                <a:spcPct val="150000"/>
              </a:lnSpc>
              <a:buFont typeface="Arial" panose="020B0604020202020204" pitchFamily="34" charset="0"/>
              <a:buChar char="•"/>
            </a:pPr>
            <a:r>
              <a:rPr lang="en-US" sz="2000" dirty="0" smtClean="0">
                <a:ln w="0"/>
                <a:solidFill>
                  <a:schemeClr val="accent1"/>
                </a:solidFill>
                <a:effectLst>
                  <a:outerShdw blurRad="38100" dist="25400" dir="5400000" algn="ctr" rotWithShape="0">
                    <a:srgbClr val="6E747A">
                      <a:alpha val="43000"/>
                    </a:srgbClr>
                  </a:outerShdw>
                </a:effectLst>
              </a:rPr>
              <a:t>Missouri Tobacco </a:t>
            </a:r>
            <a:r>
              <a:rPr lang="en-US" sz="2000" dirty="0" err="1" smtClean="0">
                <a:ln w="0"/>
                <a:solidFill>
                  <a:schemeClr val="accent1"/>
                </a:solidFill>
                <a:effectLst>
                  <a:outerShdw blurRad="38100" dist="25400" dir="5400000" algn="ctr" rotWithShape="0">
                    <a:srgbClr val="6E747A">
                      <a:alpha val="43000"/>
                    </a:srgbClr>
                  </a:outerShdw>
                </a:effectLst>
              </a:rPr>
              <a:t>Quitline</a:t>
            </a:r>
            <a:endParaRPr lang="en-US" sz="2000" dirty="0" smtClean="0">
              <a:ln w="0"/>
              <a:solidFill>
                <a:schemeClr val="accent1"/>
              </a:solidFill>
              <a:effectLst>
                <a:outerShdw blurRad="38100" dist="25400" dir="5400000" algn="ctr" rotWithShape="0">
                  <a:srgbClr val="6E747A">
                    <a:alpha val="43000"/>
                  </a:srgbClr>
                </a:outerShdw>
              </a:effectLst>
            </a:endParaRPr>
          </a:p>
          <a:p>
            <a:pPr marL="285750" indent="-285750">
              <a:lnSpc>
                <a:spcPct val="150000"/>
              </a:lnSpc>
              <a:buFont typeface="Arial" panose="020B0604020202020204" pitchFamily="34" charset="0"/>
              <a:buChar char="•"/>
            </a:pPr>
            <a:r>
              <a:rPr lang="en-US" sz="2000" dirty="0" smtClean="0">
                <a:ln w="0"/>
                <a:solidFill>
                  <a:schemeClr val="accent1"/>
                </a:solidFill>
                <a:effectLst>
                  <a:outerShdw blurRad="38100" dist="25400" dir="5400000" algn="ctr" rotWithShape="0">
                    <a:srgbClr val="6E747A">
                      <a:alpha val="43000"/>
                    </a:srgbClr>
                  </a:outerShdw>
                </a:effectLst>
              </a:rPr>
              <a:t>Diabetes Prevention Program (DPP)   </a:t>
            </a:r>
          </a:p>
          <a:p>
            <a:pPr marL="285750" indent="-285750">
              <a:lnSpc>
                <a:spcPct val="150000"/>
              </a:lnSpc>
              <a:buFont typeface="Arial" panose="020B0604020202020204" pitchFamily="34" charset="0"/>
              <a:buChar char="•"/>
            </a:pPr>
            <a:r>
              <a:rPr lang="en-US" sz="2000" dirty="0" smtClean="0">
                <a:ln w="0"/>
                <a:solidFill>
                  <a:schemeClr val="accent1"/>
                </a:solidFill>
                <a:effectLst>
                  <a:outerShdw blurRad="38100" dist="25400" dir="5400000" algn="ctr" rotWithShape="0">
                    <a:srgbClr val="6E747A">
                      <a:alpha val="43000"/>
                    </a:srgbClr>
                  </a:outerShdw>
                </a:effectLst>
              </a:rPr>
              <a:t>Weight Watchers</a:t>
            </a:r>
          </a:p>
          <a:p>
            <a:pPr marL="285750" indent="-285750">
              <a:lnSpc>
                <a:spcPct val="150000"/>
              </a:lnSpc>
              <a:buFont typeface="Arial" panose="020B0604020202020204" pitchFamily="34" charset="0"/>
              <a:buChar char="•"/>
            </a:pPr>
            <a:r>
              <a:rPr lang="en-US" sz="2000" dirty="0" smtClean="0">
                <a:ln w="0"/>
                <a:solidFill>
                  <a:schemeClr val="accent1"/>
                </a:solidFill>
                <a:effectLst>
                  <a:outerShdw blurRad="38100" dist="25400" dir="5400000" algn="ctr" rotWithShape="0">
                    <a:srgbClr val="6E747A">
                      <a:alpha val="43000"/>
                    </a:srgbClr>
                  </a:outerShdw>
                </a:effectLst>
              </a:rPr>
              <a:t>NOOM- Pending CDC Approval </a:t>
            </a:r>
          </a:p>
          <a:p>
            <a:pPr>
              <a:lnSpc>
                <a:spcPct val="150000"/>
              </a:lnSpc>
            </a:pPr>
            <a:endParaRPr lang="en-US" sz="2000" dirty="0">
              <a:ln w="0"/>
              <a:solidFill>
                <a:schemeClr val="accent1"/>
              </a:solidFill>
              <a:effectLst>
                <a:outerShdw blurRad="38100" dist="25400" dir="5400000" algn="ctr" rotWithShape="0">
                  <a:srgbClr val="6E747A">
                    <a:alpha val="43000"/>
                  </a:srgbClr>
                </a:outerShdw>
              </a:effectLst>
            </a:endParaRPr>
          </a:p>
          <a:p>
            <a:pPr marL="285750" indent="-285750">
              <a:lnSpc>
                <a:spcPct val="150000"/>
              </a:lnSpc>
              <a:buFont typeface="Arial" panose="020B0604020202020204" pitchFamily="34" charset="0"/>
              <a:buChar char="•"/>
            </a:pPr>
            <a:r>
              <a:rPr lang="en-US" sz="2000" dirty="0" smtClean="0">
                <a:ln w="0"/>
                <a:solidFill>
                  <a:schemeClr val="accent1"/>
                </a:solidFill>
                <a:effectLst>
                  <a:outerShdw blurRad="38100" dist="25400" dir="5400000" algn="ctr" rotWithShape="0">
                    <a:srgbClr val="6E747A">
                      <a:alpha val="43000"/>
                    </a:srgbClr>
                  </a:outerShdw>
                </a:effectLst>
              </a:rPr>
              <a:t>Take Off Pounds Sensibly (TOPS)</a:t>
            </a:r>
          </a:p>
          <a:p>
            <a:pPr marL="285750" indent="-285750">
              <a:lnSpc>
                <a:spcPct val="150000"/>
              </a:lnSpc>
              <a:buFont typeface="Arial" panose="020B0604020202020204" pitchFamily="34" charset="0"/>
              <a:buChar char="•"/>
            </a:pPr>
            <a:r>
              <a:rPr lang="en-US" sz="2000" dirty="0" smtClean="0">
                <a:ln w="0"/>
                <a:solidFill>
                  <a:schemeClr val="accent1"/>
                </a:solidFill>
                <a:effectLst>
                  <a:outerShdw blurRad="38100" dist="25400" dir="5400000" algn="ctr" rotWithShape="0">
                    <a:srgbClr val="6E747A">
                      <a:alpha val="43000"/>
                    </a:srgbClr>
                  </a:outerShdw>
                </a:effectLst>
              </a:rPr>
              <a:t>Eating Smart-Being Active (ESBA)</a:t>
            </a:r>
          </a:p>
          <a:p>
            <a:pPr marL="285750" indent="-285750">
              <a:lnSpc>
                <a:spcPct val="150000"/>
              </a:lnSpc>
              <a:buFont typeface="Arial" panose="020B0604020202020204" pitchFamily="34" charset="0"/>
              <a:buChar char="•"/>
            </a:pPr>
            <a:r>
              <a:rPr lang="en-US" sz="2000" dirty="0" smtClean="0">
                <a:ln w="0"/>
                <a:solidFill>
                  <a:schemeClr val="accent1"/>
                </a:solidFill>
                <a:effectLst>
                  <a:outerShdw blurRad="38100" dist="25400" dir="5400000" algn="ctr" rotWithShape="0">
                    <a:srgbClr val="6E747A">
                      <a:alpha val="43000"/>
                    </a:srgbClr>
                  </a:outerShdw>
                </a:effectLst>
              </a:rPr>
              <a:t>Self-Monitoring Blood Pressure Program</a:t>
            </a:r>
          </a:p>
        </p:txBody>
      </p:sp>
      <p:pic>
        <p:nvPicPr>
          <p:cNvPr id="2050" name="Picture 2" descr="What Is a Heart-Healthy Diet? : Food Network | Food Networ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45426" y="4796646"/>
            <a:ext cx="2552810" cy="191460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4089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 calcmode="lin" valueType="num">
                                      <p:cBhvr additive="base">
                                        <p:cTn id="3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20760" y="539764"/>
            <a:ext cx="7282928" cy="461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400" b="1" dirty="0" smtClean="0">
                <a:solidFill>
                  <a:schemeClr val="accent1">
                    <a:lumMod val="50000"/>
                  </a:schemeClr>
                </a:solidFill>
              </a:rPr>
              <a:t>Self-Monitoring Blood Pressure Program (SMBP) </a:t>
            </a:r>
            <a:endParaRPr lang="en-US" sz="2400" b="1" dirty="0">
              <a:solidFill>
                <a:schemeClr val="accent1">
                  <a:lumMod val="50000"/>
                </a:schemeClr>
              </a:solidFill>
            </a:endParaRPr>
          </a:p>
        </p:txBody>
      </p:sp>
      <p:sp>
        <p:nvSpPr>
          <p:cNvPr id="4" name="Rectangle 3"/>
          <p:cNvSpPr/>
          <p:nvPr/>
        </p:nvSpPr>
        <p:spPr>
          <a:xfrm>
            <a:off x="1193726" y="1109593"/>
            <a:ext cx="9079456" cy="3303981"/>
          </a:xfrm>
          <a:prstGeom prst="rect">
            <a:avLst/>
          </a:prstGeom>
        </p:spPr>
        <p:txBody>
          <a:bodyPr wrap="square">
            <a:spAutoFit/>
          </a:bodyPr>
          <a:lstStyle/>
          <a:p>
            <a:pPr>
              <a:lnSpc>
                <a:spcPct val="115000"/>
              </a:lnSpc>
              <a:spcBef>
                <a:spcPts val="500"/>
              </a:spcBef>
              <a:spcAft>
                <a:spcPts val="1000"/>
              </a:spcAft>
            </a:pPr>
            <a:r>
              <a:rPr lang="en-US" dirty="0">
                <a:latin typeface="Trebuchet MS" panose="020B0603020202020204" pitchFamily="34" charset="0"/>
                <a:ea typeface="Times New Roman" panose="02020603050405020304" pitchFamily="18" charset="0"/>
                <a:cs typeface="Times New Roman" panose="02020603050405020304" pitchFamily="18" charset="0"/>
              </a:rPr>
              <a:t>Self-Monitoring Blood Pressure (SMBP) is the regular measurement of </a:t>
            </a:r>
            <a:r>
              <a:rPr lang="en-US" dirty="0" smtClean="0">
                <a:latin typeface="Trebuchet MS" panose="020B0603020202020204" pitchFamily="34" charset="0"/>
                <a:ea typeface="Times New Roman" panose="02020603050405020304" pitchFamily="18" charset="0"/>
                <a:cs typeface="Times New Roman" panose="02020603050405020304" pitchFamily="18" charset="0"/>
              </a:rPr>
              <a:t>blood         pressure </a:t>
            </a:r>
            <a:r>
              <a:rPr lang="en-US" dirty="0">
                <a:latin typeface="Trebuchet MS" panose="020B0603020202020204" pitchFamily="34" charset="0"/>
                <a:ea typeface="Times New Roman" panose="02020603050405020304" pitchFamily="18" charset="0"/>
                <a:cs typeface="Times New Roman" panose="02020603050405020304" pitchFamily="18" charset="0"/>
              </a:rPr>
              <a:t>by the patient outside the clinical setting, either at home or elsewhere. </a:t>
            </a:r>
            <a:endParaRPr lang="en-US" dirty="0" smtClean="0">
              <a:latin typeface="Trebuchet MS" panose="020B0603020202020204" pitchFamily="34" charset="0"/>
              <a:ea typeface="Times New Roman" panose="02020603050405020304" pitchFamily="18" charset="0"/>
              <a:cs typeface="Times New Roman" panose="02020603050405020304" pitchFamily="18" charset="0"/>
            </a:endParaRPr>
          </a:p>
          <a:p>
            <a:pPr marL="285750" indent="-285750">
              <a:lnSpc>
                <a:spcPct val="115000"/>
              </a:lnSpc>
              <a:spcBef>
                <a:spcPts val="500"/>
              </a:spcBef>
              <a:spcAft>
                <a:spcPts val="1000"/>
              </a:spcAft>
              <a:buFont typeface="Arial" panose="020B0604020202020204" pitchFamily="34" charset="0"/>
              <a:buChar char="•"/>
            </a:pPr>
            <a:r>
              <a:rPr lang="en-US" dirty="0" smtClean="0">
                <a:latin typeface="Trebuchet MS" panose="020B0603020202020204" pitchFamily="34" charset="0"/>
                <a:ea typeface="Times New Roman" panose="02020603050405020304" pitchFamily="18" charset="0"/>
                <a:cs typeface="Times New Roman" panose="02020603050405020304" pitchFamily="18" charset="0"/>
              </a:rPr>
              <a:t>Strong scientific evidence shows that SMBP, plus clinical </a:t>
            </a:r>
            <a:r>
              <a:rPr lang="en-US" dirty="0">
                <a:latin typeface="Trebuchet MS" panose="020B0603020202020204" pitchFamily="34" charset="0"/>
                <a:ea typeface="Times New Roman" panose="02020603050405020304" pitchFamily="18" charset="0"/>
                <a:cs typeface="Times New Roman" panose="02020603050405020304" pitchFamily="18" charset="0"/>
              </a:rPr>
              <a:t>support, helps people </a:t>
            </a:r>
            <a:r>
              <a:rPr lang="en-US" dirty="0" smtClean="0">
                <a:latin typeface="Trebuchet MS" panose="020B0603020202020204" pitchFamily="34" charset="0"/>
                <a:ea typeface="Times New Roman" panose="02020603050405020304" pitchFamily="18" charset="0"/>
                <a:cs typeface="Times New Roman" panose="02020603050405020304" pitchFamily="18" charset="0"/>
              </a:rPr>
              <a:t>  with HTN </a:t>
            </a:r>
            <a:r>
              <a:rPr lang="en-US" dirty="0">
                <a:latin typeface="Trebuchet MS" panose="020B0603020202020204" pitchFamily="34" charset="0"/>
                <a:ea typeface="Times New Roman" panose="02020603050405020304" pitchFamily="18" charset="0"/>
                <a:cs typeface="Times New Roman" panose="02020603050405020304" pitchFamily="18" charset="0"/>
              </a:rPr>
              <a:t>lower their blood pressure. </a:t>
            </a:r>
            <a:endParaRPr lang="en-US" dirty="0" smtClean="0">
              <a:latin typeface="Trebuchet MS" panose="020B0603020202020204" pitchFamily="34" charset="0"/>
              <a:ea typeface="Times New Roman" panose="02020603050405020304" pitchFamily="18" charset="0"/>
              <a:cs typeface="Times New Roman" panose="02020603050405020304" pitchFamily="18" charset="0"/>
            </a:endParaRPr>
          </a:p>
          <a:p>
            <a:pPr marL="285750" indent="-285750">
              <a:lnSpc>
                <a:spcPct val="115000"/>
              </a:lnSpc>
              <a:spcBef>
                <a:spcPts val="500"/>
              </a:spcBef>
              <a:spcAft>
                <a:spcPts val="1000"/>
              </a:spcAft>
              <a:buFont typeface="Arial" panose="020B0604020202020204" pitchFamily="34" charset="0"/>
              <a:buChar char="•"/>
            </a:pPr>
            <a:r>
              <a:rPr lang="en-US" dirty="0">
                <a:latin typeface="Trebuchet MS" panose="020B0603020202020204" pitchFamily="34" charset="0"/>
                <a:ea typeface="Times New Roman" panose="02020603050405020304" pitchFamily="18" charset="0"/>
                <a:cs typeface="Times New Roman" panose="02020603050405020304" pitchFamily="18" charset="0"/>
              </a:rPr>
              <a:t>Requires the use of a home blood pressure measurement device by the patient </a:t>
            </a:r>
            <a:r>
              <a:rPr lang="en-US" dirty="0" smtClean="0">
                <a:latin typeface="Trebuchet MS" panose="020B0603020202020204" pitchFamily="34" charset="0"/>
                <a:ea typeface="Times New Roman" panose="02020603050405020304" pitchFamily="18" charset="0"/>
                <a:cs typeface="Times New Roman" panose="02020603050405020304" pitchFamily="18" charset="0"/>
              </a:rPr>
              <a:t>    to </a:t>
            </a:r>
            <a:r>
              <a:rPr lang="en-US" dirty="0">
                <a:latin typeface="Trebuchet MS" panose="020B0603020202020204" pitchFamily="34" charset="0"/>
                <a:ea typeface="Times New Roman" panose="02020603050405020304" pitchFamily="18" charset="0"/>
                <a:cs typeface="Times New Roman" panose="02020603050405020304" pitchFamily="18" charset="0"/>
              </a:rPr>
              <a:t>measure blood pressure at different points in time </a:t>
            </a:r>
          </a:p>
          <a:p>
            <a:pPr>
              <a:lnSpc>
                <a:spcPct val="115000"/>
              </a:lnSpc>
              <a:spcBef>
                <a:spcPts val="500"/>
              </a:spcBef>
              <a:spcAft>
                <a:spcPts val="1000"/>
              </a:spcAft>
            </a:pPr>
            <a:endParaRPr lang="en-US" dirty="0" smtClean="0">
              <a:latin typeface="Trebuchet MS" panose="020B0603020202020204" pitchFamily="34" charset="0"/>
              <a:ea typeface="Times New Roman" panose="02020603050405020304" pitchFamily="18" charset="0"/>
              <a:cs typeface="Times New Roman" panose="02020603050405020304" pitchFamily="18" charset="0"/>
            </a:endParaRPr>
          </a:p>
          <a:p>
            <a:pPr marL="285750" indent="-285750">
              <a:lnSpc>
                <a:spcPct val="115000"/>
              </a:lnSpc>
              <a:spcBef>
                <a:spcPts val="500"/>
              </a:spcBef>
              <a:spcAft>
                <a:spcPts val="1000"/>
              </a:spcAft>
              <a:buFont typeface="Arial" panose="020B0604020202020204" pitchFamily="34" charset="0"/>
              <a:buChar char="•"/>
            </a:pPr>
            <a:endParaRPr lang="en-US" sz="1200" dirty="0">
              <a:latin typeface="Trebuchet MS" panose="020B0603020202020204" pitchFamily="34" charset="0"/>
              <a:ea typeface="Times New Roman" panose="02020603050405020304" pitchFamily="18" charset="0"/>
              <a:cs typeface="Times New Roman" panose="02020603050405020304" pitchFamily="18" charset="0"/>
            </a:endParaRPr>
          </a:p>
        </p:txBody>
      </p:sp>
      <p:sp>
        <p:nvSpPr>
          <p:cNvPr id="5" name="TextBox 4"/>
          <p:cNvSpPr txBox="1"/>
          <p:nvPr/>
        </p:nvSpPr>
        <p:spPr>
          <a:xfrm>
            <a:off x="720760" y="3836709"/>
            <a:ext cx="9337637" cy="2369880"/>
          </a:xfrm>
          <a:prstGeom prst="rect">
            <a:avLst/>
          </a:prstGeom>
          <a:noFill/>
        </p:spPr>
        <p:txBody>
          <a:bodyPr wrap="square" rtlCol="0">
            <a:spAutoFit/>
          </a:bodyPr>
          <a:lstStyle/>
          <a:p>
            <a:r>
              <a:rPr lang="en-US" sz="2400" u="sng" dirty="0" smtClean="0">
                <a:solidFill>
                  <a:schemeClr val="accent2">
                    <a:lumMod val="50000"/>
                  </a:schemeClr>
                </a:solidFill>
              </a:rPr>
              <a:t>Eligible </a:t>
            </a:r>
            <a:r>
              <a:rPr lang="en-US" sz="2400" u="sng" dirty="0" smtClean="0">
                <a:ln w="0"/>
                <a:solidFill>
                  <a:schemeClr val="accent1"/>
                </a:solidFill>
                <a:effectLst>
                  <a:outerShdw blurRad="38100" dist="25400" dir="5400000" algn="ctr" rotWithShape="0">
                    <a:srgbClr val="6E747A">
                      <a:alpha val="43000"/>
                    </a:srgbClr>
                  </a:outerShdw>
                </a:effectLst>
              </a:rPr>
              <a:t>WISEWOMAN</a:t>
            </a:r>
            <a:r>
              <a:rPr lang="en-US" sz="2400" u="sng" dirty="0" smtClean="0">
                <a:solidFill>
                  <a:schemeClr val="accent2">
                    <a:lumMod val="50000"/>
                  </a:schemeClr>
                </a:solidFill>
              </a:rPr>
              <a:t> Participants:</a:t>
            </a:r>
          </a:p>
          <a:p>
            <a:endParaRPr lang="en-US" sz="2400" dirty="0" smtClean="0">
              <a:solidFill>
                <a:schemeClr val="accent2">
                  <a:lumMod val="50000"/>
                </a:schemeClr>
              </a:solidFill>
            </a:endParaRPr>
          </a:p>
          <a:p>
            <a:pPr marL="800100" lvl="1" indent="-342900">
              <a:buFont typeface="Arial" panose="020B0604020202020204" pitchFamily="34" charset="0"/>
              <a:buChar char="•"/>
            </a:pPr>
            <a:r>
              <a:rPr lang="en-US" sz="2000" dirty="0" smtClean="0"/>
              <a:t>Women starting blood pressure treatment</a:t>
            </a:r>
          </a:p>
          <a:p>
            <a:pPr marL="800100" lvl="1" indent="-342900">
              <a:buFont typeface="Arial" panose="020B0604020202020204" pitchFamily="34" charset="0"/>
              <a:buChar char="•"/>
            </a:pPr>
            <a:r>
              <a:rPr lang="en-US" sz="2000" dirty="0" smtClean="0"/>
              <a:t>Any woman with </a:t>
            </a:r>
            <a:r>
              <a:rPr lang="en-US" sz="2000" dirty="0"/>
              <a:t>RISK FACTORS for </a:t>
            </a:r>
            <a:r>
              <a:rPr lang="en-US" sz="2000" dirty="0" smtClean="0"/>
              <a:t>HTN or                                      conditions </a:t>
            </a:r>
            <a:r>
              <a:rPr lang="en-US" sz="2000" dirty="0"/>
              <a:t>related </a:t>
            </a:r>
            <a:endParaRPr lang="en-US" sz="2000" dirty="0" smtClean="0"/>
          </a:p>
          <a:p>
            <a:pPr marL="800100" lvl="1" indent="-342900">
              <a:buFont typeface="Arial" panose="020B0604020202020204" pitchFamily="34" charset="0"/>
              <a:buChar char="•"/>
            </a:pPr>
            <a:r>
              <a:rPr lang="en-US" sz="2000" dirty="0" smtClean="0"/>
              <a:t>Pre-hypertension </a:t>
            </a:r>
            <a:r>
              <a:rPr lang="en-US" sz="2000" dirty="0"/>
              <a:t>(120-129</a:t>
            </a:r>
            <a:r>
              <a:rPr lang="en-US" sz="2000" dirty="0" smtClean="0"/>
              <a:t>)/(&lt;80)</a:t>
            </a:r>
          </a:p>
          <a:p>
            <a:pPr marL="800100" lvl="1" indent="-342900">
              <a:buFont typeface="Arial" panose="020B0604020202020204" pitchFamily="34" charset="0"/>
              <a:buChar char="•"/>
            </a:pPr>
            <a:r>
              <a:rPr lang="en-US" sz="2000" dirty="0"/>
              <a:t>Stage 1 Hypertension (130-139)/(80-89) </a:t>
            </a:r>
          </a:p>
        </p:txBody>
      </p:sp>
      <p:pic>
        <p:nvPicPr>
          <p:cNvPr id="6" name="Content Placeholder 3"/>
          <p:cNvPicPr>
            <a:picLocks noChangeAspect="1"/>
          </p:cNvPicPr>
          <p:nvPr/>
        </p:nvPicPr>
        <p:blipFill rotWithShape="1">
          <a:blip r:embed="rId3"/>
          <a:srcRect b="57818"/>
          <a:stretch/>
        </p:blipFill>
        <p:spPr>
          <a:xfrm>
            <a:off x="6753162" y="4118757"/>
            <a:ext cx="5035642" cy="180578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023245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p:cNvSpPr txBox="1"/>
          <p:nvPr/>
        </p:nvSpPr>
        <p:spPr>
          <a:xfrm>
            <a:off x="935915" y="1108038"/>
            <a:ext cx="8143539" cy="5355312"/>
          </a:xfrm>
          <a:prstGeom prst="rect">
            <a:avLst/>
          </a:prstGeom>
          <a:noFill/>
        </p:spPr>
        <p:txBody>
          <a:bodyPr wrap="square" rtlCol="0">
            <a:spAutoFit/>
          </a:bodyPr>
          <a:lstStyle/>
          <a:p>
            <a:pPr marL="285750" lvl="0" indent="-285750">
              <a:buFont typeface="Arial" panose="020B0604020202020204" pitchFamily="34" charset="0"/>
              <a:buChar char="•"/>
            </a:pPr>
            <a:endParaRPr lang="en-US" dirty="0" smtClean="0"/>
          </a:p>
          <a:p>
            <a:pPr marL="742950" lvl="1" indent="-285750">
              <a:buFont typeface="Arial" panose="020B0604020202020204" pitchFamily="34" charset="0"/>
              <a:buChar char="•"/>
            </a:pPr>
            <a:r>
              <a:rPr lang="en-US" dirty="0" smtClean="0"/>
              <a:t>Training on appropriate </a:t>
            </a:r>
            <a:r>
              <a:rPr lang="en-US" dirty="0"/>
              <a:t>home blood pressure monitoring </a:t>
            </a:r>
            <a:r>
              <a:rPr lang="en-US" dirty="0" smtClean="0"/>
              <a:t>techniques</a:t>
            </a:r>
          </a:p>
          <a:p>
            <a:pPr marL="285750" lvl="0" indent="-285750">
              <a:buFont typeface="Arial" panose="020B0604020202020204" pitchFamily="34" charset="0"/>
              <a:buChar char="•"/>
            </a:pPr>
            <a:endParaRPr lang="en-US" dirty="0" smtClean="0"/>
          </a:p>
          <a:p>
            <a:pPr marL="742950" lvl="1" indent="-285750">
              <a:buFont typeface="Arial" panose="020B0604020202020204" pitchFamily="34" charset="0"/>
              <a:buChar char="•"/>
            </a:pPr>
            <a:r>
              <a:rPr lang="en-US" dirty="0" smtClean="0"/>
              <a:t>A calibrated home </a:t>
            </a:r>
            <a:r>
              <a:rPr lang="en-US" dirty="0"/>
              <a:t>monitoring blood pressure </a:t>
            </a:r>
            <a:r>
              <a:rPr lang="en-US" dirty="0" smtClean="0"/>
              <a:t>monitor and cuff </a:t>
            </a:r>
          </a:p>
          <a:p>
            <a:pPr marL="285750" lvl="0"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smtClean="0"/>
              <a:t>A self-monitoring packet with brochures, resources, and tracking tools </a:t>
            </a:r>
            <a:r>
              <a:rPr lang="en-US" dirty="0"/>
              <a:t>to document </a:t>
            </a:r>
            <a:r>
              <a:rPr lang="en-US" dirty="0" smtClean="0"/>
              <a:t>blood pressure readings</a:t>
            </a:r>
          </a:p>
          <a:p>
            <a:pPr marL="285750" lvl="0"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Between visits, the participant is asked to self-monitor and record their blood pressure </a:t>
            </a:r>
            <a:r>
              <a:rPr lang="en-US" b="1" u="sng" dirty="0"/>
              <a:t>TWICE </a:t>
            </a:r>
            <a:r>
              <a:rPr lang="en-US" dirty="0"/>
              <a:t>daily, or as </a:t>
            </a:r>
            <a:r>
              <a:rPr lang="en-US" dirty="0" smtClean="0"/>
              <a:t>prescribed, then share results at the next follow-up visit. </a:t>
            </a:r>
          </a:p>
          <a:p>
            <a:pPr lvl="0"/>
            <a:endParaRPr lang="en-US" dirty="0" smtClean="0"/>
          </a:p>
          <a:p>
            <a:pPr marL="742950" lvl="1" indent="-285750">
              <a:buFont typeface="Arial" panose="020B0604020202020204" pitchFamily="34" charset="0"/>
              <a:buChar char="•"/>
            </a:pPr>
            <a:r>
              <a:rPr lang="en-US" dirty="0" smtClean="0"/>
              <a:t>Participants are required to complete at least three SMBP Health Coaching sessions (via telephone) to complete the program</a:t>
            </a:r>
          </a:p>
          <a:p>
            <a:pPr marL="285750" lvl="0" indent="-285750">
              <a:buFont typeface="Arial" panose="020B0604020202020204" pitchFamily="34" charset="0"/>
              <a:buChar char="•"/>
            </a:pPr>
            <a:endParaRPr lang="en-US" dirty="0"/>
          </a:p>
          <a:p>
            <a:pPr marL="285750" lvl="0" indent="-285750">
              <a:buFont typeface="Arial" panose="020B0604020202020204" pitchFamily="34" charset="0"/>
              <a:buChar char="•"/>
            </a:pPr>
            <a:endParaRPr lang="en-US" dirty="0"/>
          </a:p>
          <a:p>
            <a:pPr marL="285750" lvl="0" indent="-285750">
              <a:buFont typeface="Arial" panose="020B0604020202020204" pitchFamily="34" charset="0"/>
              <a:buChar char="•"/>
            </a:pPr>
            <a:endParaRPr lang="en-US" dirty="0" smtClean="0"/>
          </a:p>
          <a:p>
            <a:pPr marL="285750" lvl="0" indent="-285750">
              <a:buFont typeface="Arial" panose="020B0604020202020204" pitchFamily="34" charset="0"/>
              <a:buChar char="•"/>
            </a:pPr>
            <a:endParaRPr lang="en-US" dirty="0"/>
          </a:p>
          <a:p>
            <a:pPr marL="285750" lvl="0" indent="-285750">
              <a:buFont typeface="Arial" panose="020B0604020202020204" pitchFamily="34" charset="0"/>
              <a:buChar char="•"/>
            </a:pPr>
            <a:endParaRPr lang="en-US" dirty="0"/>
          </a:p>
        </p:txBody>
      </p:sp>
      <p:sp>
        <p:nvSpPr>
          <p:cNvPr id="32" name="TextBox 31"/>
          <p:cNvSpPr txBox="1"/>
          <p:nvPr/>
        </p:nvSpPr>
        <p:spPr>
          <a:xfrm>
            <a:off x="1172584" y="634701"/>
            <a:ext cx="7906870" cy="461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400" dirty="0" smtClean="0">
                <a:solidFill>
                  <a:schemeClr val="accent1">
                    <a:lumMod val="50000"/>
                  </a:schemeClr>
                </a:solidFill>
              </a:rPr>
              <a:t>What Does </a:t>
            </a:r>
            <a:r>
              <a:rPr lang="en-US" sz="2400" dirty="0" smtClean="0">
                <a:ln w="0"/>
                <a:solidFill>
                  <a:schemeClr val="accent1"/>
                </a:solidFill>
                <a:effectLst>
                  <a:outerShdw blurRad="38100" dist="25400" dir="5400000" algn="ctr" rotWithShape="0">
                    <a:srgbClr val="6E747A">
                      <a:alpha val="43000"/>
                    </a:srgbClr>
                  </a:outerShdw>
                </a:effectLst>
              </a:rPr>
              <a:t>WISEWOMAN</a:t>
            </a:r>
            <a:r>
              <a:rPr lang="en-US" sz="2400" dirty="0" smtClean="0">
                <a:solidFill>
                  <a:schemeClr val="accent1">
                    <a:lumMod val="50000"/>
                  </a:schemeClr>
                </a:solidFill>
              </a:rPr>
              <a:t> Provide For SMBP Participants?</a:t>
            </a:r>
            <a:endParaRPr lang="en-US" sz="2400" dirty="0">
              <a:solidFill>
                <a:schemeClr val="accent1">
                  <a:lumMod val="50000"/>
                </a:schemeClr>
              </a:solidFill>
            </a:endParaRPr>
          </a:p>
        </p:txBody>
      </p:sp>
      <p:pic>
        <p:nvPicPr>
          <p:cNvPr id="4" name="Picture 3" descr="BOXYM Wrist Blood Pressure Monitor | TAKE ACCURATE BLOOD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79454" y="4729655"/>
            <a:ext cx="2943114" cy="195441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14085927"/>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25552</TotalTime>
  <Words>1608</Words>
  <Application>Microsoft Office PowerPoint</Application>
  <PresentationFormat>Widescreen</PresentationFormat>
  <Paragraphs>212</Paragraphs>
  <Slides>13</Slides>
  <Notes>10</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23" baseType="lpstr">
      <vt:lpstr>Arial</vt:lpstr>
      <vt:lpstr>Bookman Old Style</vt:lpstr>
      <vt:lpstr>Calibri</vt:lpstr>
      <vt:lpstr>Symbol</vt:lpstr>
      <vt:lpstr>Times New Roman</vt:lpstr>
      <vt:lpstr>Trebuchet MS</vt:lpstr>
      <vt:lpstr>Wingdings</vt:lpstr>
      <vt:lpstr>Wingdings 3</vt:lpstr>
      <vt:lpstr>Facet</vt:lpstr>
      <vt:lpstr>Acrobat Document</vt:lpstr>
      <vt:lpstr>PowerPoint Presentation</vt:lpstr>
      <vt:lpstr>True or False…  </vt:lpstr>
      <vt:lpstr>True or False…</vt:lpstr>
      <vt:lpstr>WISEWOMAN Program Overview</vt:lpstr>
      <vt:lpstr>PowerPoint Presentation</vt:lpstr>
      <vt:lpstr>PowerPoint Presentation</vt:lpstr>
      <vt:lpstr>PowerPoint Presentation</vt:lpstr>
      <vt:lpstr>PowerPoint Presentation</vt:lpstr>
      <vt:lpstr>PowerPoint Presentation</vt:lpstr>
      <vt:lpstr>PowerPoint Presentation</vt:lpstr>
      <vt:lpstr>WISEWOMAN Providers</vt:lpstr>
      <vt:lpstr>WISEWOMAN Providers Continued </vt:lpstr>
      <vt:lpstr>PowerPoint Presentation</vt:lpstr>
    </vt:vector>
  </TitlesOfParts>
  <Company>State of Missouri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Kummerfeld, Kris</dc:creator>
  <cp:lastModifiedBy>Rea, Nicole</cp:lastModifiedBy>
  <cp:revision>124</cp:revision>
  <dcterms:created xsi:type="dcterms:W3CDTF">2020-08-05T21:13:52Z</dcterms:created>
  <dcterms:modified xsi:type="dcterms:W3CDTF">2022-04-21T19:02:15Z</dcterms:modified>
</cp:coreProperties>
</file>