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58" r:id="rId2"/>
    <p:sldId id="260" r:id="rId3"/>
    <p:sldId id="259" r:id="rId4"/>
    <p:sldId id="261" r:id="rId5"/>
    <p:sldId id="262" r:id="rId6"/>
    <p:sldId id="263"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7" d="100"/>
          <a:sy n="117" d="100"/>
        </p:scale>
        <p:origin x="298"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08BF66-B4B7-4C3D-855B-88E074DF8DFF}" type="datetimeFigureOut">
              <a:rPr lang="en-US" smtClean="0"/>
              <a:t>1/27/2023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823A51-4F31-4407-A6DE-52A8FB482F90}" type="slidenum">
              <a:rPr lang="en-US" smtClean="0"/>
              <a:t>‹#›</a:t>
            </a:fld>
            <a:endParaRPr lang="en-US"/>
          </a:p>
        </p:txBody>
      </p:sp>
    </p:spTree>
    <p:extLst>
      <p:ext uri="{BB962C8B-B14F-4D97-AF65-F5344CB8AC3E}">
        <p14:creationId xmlns:p14="http://schemas.microsoft.com/office/powerpoint/2010/main" val="95029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83FC2-CB00-407E-BA4E-4A2B7B6C726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020442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27156140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13394614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30547950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5" name="Slide Number Placeholder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B280FF00-F3FD-4F07-BF0D-30040E46E35C}"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
        <p:nvSpPr>
          <p:cNvPr id="7" name="Footer Placeholder 6">
            <a:extLst>
              <a:ext uri="{FF2B5EF4-FFF2-40B4-BE49-F238E27FC236}">
                <a16:creationId xmlns:a16="http://schemas.microsoft.com/office/drawing/2014/main" id="{FCBA88DC-4098-4F48-B1D2-BBBA539F0897}"/>
              </a:ext>
            </a:extLst>
          </p:cNvPr>
          <p:cNvSpPr>
            <a:spLocks noGrp="1"/>
          </p:cNvSpPr>
          <p:nvPr>
            <p:ph type="ftr" sz="quarter" idx="4"/>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prstClr val="black"/>
                </a:solidFill>
                <a:effectLst/>
                <a:uLnTx/>
                <a:uFillTx/>
                <a:latin typeface="Calibri"/>
                <a:ea typeface="+mn-ea"/>
                <a:cs typeface="+mn-cs"/>
              </a:rPr>
              <a:t>Updated 2/25/19</a:t>
            </a:r>
          </a:p>
        </p:txBody>
      </p:sp>
    </p:spTree>
    <p:extLst>
      <p:ext uri="{BB962C8B-B14F-4D97-AF65-F5344CB8AC3E}">
        <p14:creationId xmlns:p14="http://schemas.microsoft.com/office/powerpoint/2010/main" val="4983416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0E83FC2-CB00-407E-BA4E-4A2B7B6C726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09321725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096000" y="1676400"/>
            <a:ext cx="51816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6096000" y="3203574"/>
            <a:ext cx="51816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6"/>
            <a:ext cx="12192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12" name="Group 11"/>
          <p:cNvGrpSpPr/>
          <p:nvPr userDrawn="1"/>
        </p:nvGrpSpPr>
        <p:grpSpPr>
          <a:xfrm>
            <a:off x="-101" y="6172201"/>
            <a:ext cx="12195279" cy="688181"/>
            <a:chOff x="-76" y="5293518"/>
            <a:chExt cx="9146459" cy="1566863"/>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sz="1800" b="1" dirty="0"/>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4" name="Date Placeholder 3"/>
          <p:cNvSpPr>
            <a:spLocks noGrp="1"/>
          </p:cNvSpPr>
          <p:nvPr>
            <p:ph type="dt" sz="half" idx="10"/>
          </p:nvPr>
        </p:nvSpPr>
        <p:spPr/>
        <p:txBody>
          <a:bodyPr/>
          <a:lstStyle/>
          <a:p>
            <a:fld id="{BE56D12E-2748-4267-B446-3B251FB1D5B4}" type="datetime1">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normAutofit/>
          </a:bodyPr>
          <a:lstStyle/>
          <a:p>
            <a:fld id="{A001C670-DC88-4376-AA6B-FD9548DDC9F2}" type="slidenum">
              <a:rPr lang="en-US" smtClean="0"/>
              <a:pPr/>
              <a:t>‹#›</a:t>
            </a:fld>
            <a:endParaRPr lang="en-US" dirty="0"/>
          </a:p>
        </p:txBody>
      </p:sp>
    </p:spTree>
    <p:extLst>
      <p:ext uri="{BB962C8B-B14F-4D97-AF65-F5344CB8AC3E}">
        <p14:creationId xmlns:p14="http://schemas.microsoft.com/office/powerpoint/2010/main" val="3120267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cap="none" baseline="0">
                <a:solidFill>
                  <a:schemeClr val="accent3"/>
                </a:solidFill>
                <a:latin typeface="Calibri" panose="020F0502020204030204" pitchFamily="34" charset="0"/>
              </a:defRPr>
            </a:lvl1pPr>
          </a:lstStyle>
          <a:p>
            <a:r>
              <a:rPr lang="en-US" dirty="0"/>
              <a:t>Click to edit Master title style</a:t>
            </a:r>
          </a:p>
        </p:txBody>
      </p:sp>
      <p:sp>
        <p:nvSpPr>
          <p:cNvPr id="3" name="Content Placeholder 2"/>
          <p:cNvSpPr>
            <a:spLocks noGrp="1"/>
          </p:cNvSpPr>
          <p:nvPr>
            <p:ph idx="1"/>
          </p:nvPr>
        </p:nvSpPr>
        <p:spPr>
          <a:xfrm>
            <a:off x="914400" y="1600201"/>
            <a:ext cx="10363200" cy="3733800"/>
          </a:xfrm>
        </p:spPr>
        <p:txBody>
          <a:bodyPr/>
          <a:lstStyle>
            <a:lvl1pPr marL="342900" indent="-274320">
              <a:buFont typeface="Wingdings" panose="05000000000000000000" pitchFamily="2" charset="2"/>
              <a:buChar char="v"/>
              <a:defRPr sz="2800" baseline="0">
                <a:latin typeface="Arial" panose="020B0604020202020204" pitchFamily="34" charset="0"/>
              </a:defRPr>
            </a:lvl1pPr>
            <a:lvl2pPr marL="742950" indent="-274320">
              <a:buFont typeface="Wingdings" panose="05000000000000000000" pitchFamily="2" charset="2"/>
              <a:buChar char="Ø"/>
              <a:defRPr sz="2400"/>
            </a:lvl2pPr>
            <a:lvl3pPr marL="1143000" indent="-274320">
              <a:buSzPct val="200000"/>
              <a:buFont typeface="Arial" panose="020B0604020202020204" pitchFamily="34" charset="0"/>
              <a:buChar char="•"/>
              <a:defRPr sz="2000"/>
            </a:lvl3pPr>
            <a:lvl4pPr marL="1600200" indent="-274320">
              <a:buFont typeface="Wingdings" panose="05000000000000000000" pitchFamily="2" charset="2"/>
              <a:buChar char="q"/>
              <a:defRPr sz="16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reeform 8"/>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11" name="Group 10"/>
          <p:cNvGrpSpPr/>
          <p:nvPr userDrawn="1"/>
        </p:nvGrpSpPr>
        <p:grpSpPr>
          <a:xfrm>
            <a:off x="1" y="6172200"/>
            <a:ext cx="12195175" cy="687838"/>
            <a:chOff x="0" y="5457825"/>
            <a:chExt cx="9146381" cy="1402214"/>
          </a:xfrm>
        </p:grpSpPr>
        <p:sp>
          <p:nvSpPr>
            <p:cNvPr id="7" name="Freeform 6"/>
            <p:cNvSpPr/>
            <p:nvPr userDrawn="1"/>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4" name="Date Placeholder 3"/>
          <p:cNvSpPr>
            <a:spLocks noGrp="1"/>
          </p:cNvSpPr>
          <p:nvPr>
            <p:ph type="dt" sz="half" idx="10"/>
          </p:nvPr>
        </p:nvSpPr>
        <p:spPr/>
        <p:txBody>
          <a:bodyPr/>
          <a:lstStyle/>
          <a:p>
            <a:fld id="{FB1E67D3-60E4-4D27-9E0B-6D034DBF6EC1}" type="datetime1">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spTree>
    <p:extLst>
      <p:ext uri="{BB962C8B-B14F-4D97-AF65-F5344CB8AC3E}">
        <p14:creationId xmlns:p14="http://schemas.microsoft.com/office/powerpoint/2010/main" val="838320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3633788"/>
            <a:ext cx="103632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963084" y="2133601"/>
            <a:ext cx="103632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Rectangle 9"/>
          <p:cNvSpPr/>
          <p:nvPr/>
        </p:nvSpPr>
        <p:spPr>
          <a:xfrm>
            <a:off x="0" y="5262466"/>
            <a:ext cx="12192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1" name="Freeform 10"/>
          <p:cNvSpPr/>
          <p:nvPr/>
        </p:nvSpPr>
        <p:spPr>
          <a:xfrm>
            <a:off x="173" y="5502670"/>
            <a:ext cx="12192088"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Date Placeholder 3"/>
          <p:cNvSpPr>
            <a:spLocks noGrp="1"/>
          </p:cNvSpPr>
          <p:nvPr>
            <p:ph type="dt" sz="half" idx="10"/>
          </p:nvPr>
        </p:nvSpPr>
        <p:spPr/>
        <p:txBody>
          <a:bodyPr/>
          <a:lstStyle/>
          <a:p>
            <a:fld id="{5512DAB7-38E7-443B-8E03-D2CCAEFBE4DA}" type="datetime1">
              <a:rPr lang="en-US" smtClean="0"/>
              <a:t>1/27/2023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001C670-DC88-4376-AA6B-FD9548DDC9F2}" type="slidenum">
              <a:rPr lang="en-US" smtClean="0"/>
              <a:pPr/>
              <a:t>‹#›</a:t>
            </a:fld>
            <a:endParaRPr lang="en-US" dirty="0"/>
          </a:p>
        </p:txBody>
      </p:sp>
      <p:grpSp>
        <p:nvGrpSpPr>
          <p:cNvPr id="12" name="Group 11"/>
          <p:cNvGrpSpPr/>
          <p:nvPr userDrawn="1"/>
        </p:nvGrpSpPr>
        <p:grpSpPr>
          <a:xfrm>
            <a:off x="-101" y="6172201"/>
            <a:ext cx="12195279" cy="688181"/>
            <a:chOff x="-76" y="5293518"/>
            <a:chExt cx="9146459" cy="1566863"/>
          </a:xfrm>
        </p:grpSpPr>
        <p:sp>
          <p:nvSpPr>
            <p:cNvPr id="13" name="Freeform 12"/>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14" name="Freeform 13"/>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dirty="0">
                <a:solidFill>
                  <a:schemeClr val="lt1"/>
                </a:solidFill>
                <a:latin typeface="+mn-lt"/>
                <a:ea typeface="+mn-ea"/>
                <a:cs typeface="+mn-cs"/>
              </a:endParaRPr>
            </a:p>
          </p:txBody>
        </p:sp>
        <p:sp>
          <p:nvSpPr>
            <p:cNvPr id="15" name="Freeform 14"/>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sz="1800" b="1" dirty="0"/>
            </a:p>
          </p:txBody>
        </p:sp>
        <p:sp>
          <p:nvSpPr>
            <p:cNvPr id="16" name="Freeform 15"/>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Tree>
    <p:extLst>
      <p:ext uri="{BB962C8B-B14F-4D97-AF65-F5344CB8AC3E}">
        <p14:creationId xmlns:p14="http://schemas.microsoft.com/office/powerpoint/2010/main" val="2080184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535113"/>
            <a:ext cx="48768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6400800" y="1535113"/>
            <a:ext cx="48768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Freeform 11"/>
          <p:cNvSpPr/>
          <p:nvPr/>
        </p:nvSpPr>
        <p:spPr>
          <a:xfrm>
            <a:off x="-261" y="5412337"/>
            <a:ext cx="10140757"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nvGrpSpPr>
          <p:cNvPr id="4" name="Group 3"/>
          <p:cNvGrpSpPr/>
          <p:nvPr userDrawn="1"/>
        </p:nvGrpSpPr>
        <p:grpSpPr>
          <a:xfrm>
            <a:off x="1" y="6169574"/>
            <a:ext cx="12195175" cy="690464"/>
            <a:chOff x="0" y="5457825"/>
            <a:chExt cx="9146381" cy="1402214"/>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sp>
        <p:nvSpPr>
          <p:cNvPr id="7" name="Date Placeholder 6"/>
          <p:cNvSpPr>
            <a:spLocks noGrp="1"/>
          </p:cNvSpPr>
          <p:nvPr>
            <p:ph type="dt" sz="half" idx="10"/>
          </p:nvPr>
        </p:nvSpPr>
        <p:spPr/>
        <p:txBody>
          <a:bodyPr/>
          <a:lstStyle/>
          <a:p>
            <a:fld id="{C0710BA7-D226-495B-A757-165737818656}" type="datetime1">
              <a:rPr lang="en-US" smtClean="0"/>
              <a:t>1/27/2023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001C670-DC88-4376-AA6B-FD9548DDC9F2}" type="slidenum">
              <a:rPr lang="en-US" smtClean="0"/>
              <a:pPr/>
              <a:t>‹#›</a:t>
            </a:fld>
            <a:endParaRPr lang="en-US" dirty="0"/>
          </a:p>
        </p:txBody>
      </p:sp>
      <p:sp>
        <p:nvSpPr>
          <p:cNvPr id="15" name="Content Placeholder 14"/>
          <p:cNvSpPr>
            <a:spLocks noGrp="1"/>
          </p:cNvSpPr>
          <p:nvPr>
            <p:ph sz="quarter" idx="13"/>
          </p:nvPr>
        </p:nvSpPr>
        <p:spPr>
          <a:xfrm>
            <a:off x="914400" y="2209800"/>
            <a:ext cx="4876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6400800" y="2209800"/>
            <a:ext cx="48768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15777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13_Title 1 Blank">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393DF375-4509-814F-BD11-A6D81E2FB8FE}"/>
              </a:ext>
            </a:extLst>
          </p:cNvPr>
          <p:cNvSpPr/>
          <p:nvPr userDrawn="1"/>
        </p:nvSpPr>
        <p:spPr>
          <a:xfrm>
            <a:off x="242884" y="393704"/>
            <a:ext cx="400051" cy="4704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dirty="0"/>
          </a:p>
        </p:txBody>
      </p:sp>
      <p:sp>
        <p:nvSpPr>
          <p:cNvPr id="9" name="Title 1">
            <a:extLst>
              <a:ext uri="{FF2B5EF4-FFF2-40B4-BE49-F238E27FC236}">
                <a16:creationId xmlns:a16="http://schemas.microsoft.com/office/drawing/2014/main" id="{35C8FA2B-5386-2243-A4F5-D730A1DB4039}"/>
              </a:ext>
            </a:extLst>
          </p:cNvPr>
          <p:cNvSpPr>
            <a:spLocks noGrp="1"/>
          </p:cNvSpPr>
          <p:nvPr>
            <p:ph type="title" hasCustomPrompt="1"/>
          </p:nvPr>
        </p:nvSpPr>
        <p:spPr>
          <a:xfrm>
            <a:off x="342901" y="365126"/>
            <a:ext cx="11468100" cy="598702"/>
          </a:xfrm>
        </p:spPr>
        <p:txBody>
          <a:bodyPr/>
          <a:lstStyle>
            <a:lvl1pPr algn="ctr">
              <a:defRPr b="1"/>
            </a:lvl1pPr>
          </a:lstStyle>
          <a:p>
            <a:r>
              <a:rPr lang="en-US"/>
              <a:t>Title of Slide</a:t>
            </a:r>
          </a:p>
        </p:txBody>
      </p:sp>
      <p:sp>
        <p:nvSpPr>
          <p:cNvPr id="10" name="Text Placeholder 11">
            <a:extLst>
              <a:ext uri="{FF2B5EF4-FFF2-40B4-BE49-F238E27FC236}">
                <a16:creationId xmlns:a16="http://schemas.microsoft.com/office/drawing/2014/main" id="{59985EC9-6386-584E-9E99-503708BCC302}"/>
              </a:ext>
            </a:extLst>
          </p:cNvPr>
          <p:cNvSpPr>
            <a:spLocks noGrp="1"/>
          </p:cNvSpPr>
          <p:nvPr>
            <p:ph type="body" sz="quarter" idx="13" hasCustomPrompt="1"/>
          </p:nvPr>
        </p:nvSpPr>
        <p:spPr>
          <a:xfrm>
            <a:off x="342900" y="884957"/>
            <a:ext cx="11464925" cy="368300"/>
          </a:xfrm>
        </p:spPr>
        <p:txBody>
          <a:bodyPr>
            <a:normAutofit/>
          </a:bodyPr>
          <a:lstStyle>
            <a:lvl1pPr marL="0" indent="0" algn="ctr">
              <a:buNone/>
              <a:defRPr sz="1350">
                <a:solidFill>
                  <a:schemeClr val="bg1">
                    <a:lumMod val="50000"/>
                  </a:schemeClr>
                </a:solidFill>
              </a:defRPr>
            </a:lvl1pPr>
          </a:lstStyle>
          <a:p>
            <a:pPr lvl="0"/>
            <a:r>
              <a:rPr lang="en-US"/>
              <a:t>This is where your subheading goes.</a:t>
            </a:r>
          </a:p>
        </p:txBody>
      </p:sp>
      <p:sp>
        <p:nvSpPr>
          <p:cNvPr id="5" name="Slide Number"/>
          <p:cNvSpPr txBox="1">
            <a:spLocks/>
          </p:cNvSpPr>
          <p:nvPr userDrawn="1"/>
        </p:nvSpPr>
        <p:spPr>
          <a:xfrm>
            <a:off x="11766691" y="6568071"/>
            <a:ext cx="342760" cy="126958"/>
          </a:xfrm>
          <a:prstGeom prst="rect">
            <a:avLst/>
          </a:prstGeom>
        </p:spPr>
        <p:txBody>
          <a:bodyPr vert="horz" wrap="square" lIns="0" tIns="0" rIns="0" bIns="0" rtlCol="0" anchor="ctr">
            <a:spAutoFit/>
          </a:bodyPr>
          <a:lstStyle>
            <a:defPPr>
              <a:defRPr lang="en-US"/>
            </a:defPPr>
            <a:lvl1pPr>
              <a:defRPr sz="1000" baseline="0">
                <a:latin typeface="+mn-lt"/>
              </a:defRPr>
            </a:lvl1pPr>
          </a:lstStyle>
          <a:p>
            <a:fld id="{42C328C1-A84F-4A39-A664-DBA00541A8C6}" type="slidenum">
              <a:rPr lang="en-US" sz="825" baseline="0" smtClean="0">
                <a:solidFill>
                  <a:srgbClr val="808080"/>
                </a:solidFill>
                <a:latin typeface="+mn-lt"/>
              </a:rPr>
              <a:pPr/>
              <a:t>‹#›</a:t>
            </a:fld>
            <a:endParaRPr lang="en-US" sz="825" baseline="0" dirty="0">
              <a:solidFill>
                <a:srgbClr val="808080"/>
              </a:solidFill>
              <a:latin typeface="+mn-lt"/>
            </a:endParaRPr>
          </a:p>
        </p:txBody>
      </p:sp>
    </p:spTree>
    <p:extLst>
      <p:ext uri="{BB962C8B-B14F-4D97-AF65-F5344CB8AC3E}">
        <p14:creationId xmlns:p14="http://schemas.microsoft.com/office/powerpoint/2010/main" val="359984136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blipFill dpi="0" rotWithShape="1">
            <a:blip r:embed="rId7">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2" name="Title Placeholder 1"/>
          <p:cNvSpPr>
            <a:spLocks noGrp="1"/>
          </p:cNvSpPr>
          <p:nvPr>
            <p:ph type="title"/>
          </p:nvPr>
        </p:nvSpPr>
        <p:spPr>
          <a:xfrm>
            <a:off x="914400" y="274638"/>
            <a:ext cx="103632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4400" y="1600201"/>
            <a:ext cx="10363200" cy="4525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34400" y="6416676"/>
            <a:ext cx="26416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127FF642-8FB2-435C-9871-0CA5D884E32B}" type="datetime1">
              <a:rPr lang="en-US" smtClean="0"/>
              <a:t>1/27/2023</a:t>
            </a:fld>
            <a:endParaRPr lang="en-US" dirty="0"/>
          </a:p>
        </p:txBody>
      </p:sp>
      <p:sp>
        <p:nvSpPr>
          <p:cNvPr id="5" name="Footer Placeholder 4"/>
          <p:cNvSpPr>
            <a:spLocks noGrp="1"/>
          </p:cNvSpPr>
          <p:nvPr>
            <p:ph type="ftr" sz="quarter" idx="3"/>
          </p:nvPr>
        </p:nvSpPr>
        <p:spPr>
          <a:xfrm>
            <a:off x="304800" y="6416676"/>
            <a:ext cx="38608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dirty="0"/>
          </a:p>
        </p:txBody>
      </p:sp>
      <p:sp>
        <p:nvSpPr>
          <p:cNvPr id="6" name="Slide Number Placeholder 5"/>
          <p:cNvSpPr>
            <a:spLocks noGrp="1"/>
          </p:cNvSpPr>
          <p:nvPr>
            <p:ph type="sldNum" sz="quarter" idx="4"/>
          </p:nvPr>
        </p:nvSpPr>
        <p:spPr>
          <a:xfrm>
            <a:off x="11277600" y="6416676"/>
            <a:ext cx="609600" cy="365125"/>
          </a:xfrm>
          <a:prstGeom prst="rect">
            <a:avLst/>
          </a:prstGeom>
        </p:spPr>
        <p:txBody>
          <a:bodyPr vert="horz" lIns="0" tIns="45720" rIns="0" bIns="0" rtlCol="0" anchor="b" anchorCtr="0"/>
          <a:lstStyle>
            <a:lvl1pPr algn="r">
              <a:defRPr sz="1100" b="1" baseline="0">
                <a:solidFill>
                  <a:srgbClr val="4D4D4D"/>
                </a:solidFill>
              </a:defRPr>
            </a:lvl1pPr>
          </a:lstStyle>
          <a:p>
            <a:fld id="{A001C670-DC88-4376-AA6B-FD9548DDC9F2}" type="slidenum">
              <a:rPr lang="en-US" smtClean="0"/>
              <a:pPr/>
              <a:t>‹#›</a:t>
            </a:fld>
            <a:endParaRPr lang="en-US" dirty="0"/>
          </a:p>
        </p:txBody>
      </p:sp>
    </p:spTree>
    <p:extLst>
      <p:ext uri="{BB962C8B-B14F-4D97-AF65-F5344CB8AC3E}">
        <p14:creationId xmlns:p14="http://schemas.microsoft.com/office/powerpoint/2010/main" val="12010544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hdr="0" ftr="0" dt="0"/>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gif"/><Relationship Id="rId4"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mailto:Ashley.L.Wilson@dss.mo.gov" TargetMode="External"/><Relationship Id="rId5" Type="http://schemas.openxmlformats.org/officeDocument/2006/relationships/image" Target="../media/image3.gif"/><Relationship Id="rId4" Type="http://schemas.openxmlformats.org/officeDocument/2006/relationships/hyperlink" Target="http://www.google.com/url?sa=i&amp;rct=j&amp;q=&amp;esrc=s&amp;frm=1&amp;source=images&amp;cd=&amp;cad=rja&amp;uact=8&amp;ved=0CAcQjRw&amp;url=http://www.nmcfamilyresourcecenter.com/&amp;ei=rKTGVILWNoa9ggTLxIH4Bg&amp;psig=AFQjCNEDyf0Euhl1L111XXX54glvbEDCmg&amp;ust=1422390826610477"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2600" y="1097281"/>
            <a:ext cx="8534400" cy="4547062"/>
          </a:xfrm>
        </p:spPr>
        <p:txBody>
          <a:bodyPr>
            <a:noAutofit/>
          </a:bodyPr>
          <a:lstStyle/>
          <a:p>
            <a:pPr algn="ctr"/>
            <a:r>
              <a:rPr lang="en-US" sz="8000" b="1" cap="none" dirty="0">
                <a:solidFill>
                  <a:schemeClr val="accent3"/>
                </a:solidFill>
                <a:latin typeface="Calibri" panose="020F0502020204030204" pitchFamily="34" charset="0"/>
                <a:cs typeface="Calibri" panose="020F0502020204030204" pitchFamily="34" charset="0"/>
              </a:rPr>
              <a:t>MO HealthNet</a:t>
            </a:r>
            <a:r>
              <a:rPr lang="en-US" sz="6000" b="1" cap="none" dirty="0">
                <a:solidFill>
                  <a:schemeClr val="accent3"/>
                </a:solidFill>
                <a:latin typeface="Calibri" panose="020F0502020204030204" pitchFamily="34" charset="0"/>
                <a:cs typeface="Calibri" panose="020F0502020204030204" pitchFamily="34" charset="0"/>
              </a:rPr>
              <a:t/>
            </a:r>
            <a:br>
              <a:rPr lang="en-US" sz="6000" b="1" cap="none" dirty="0">
                <a:solidFill>
                  <a:schemeClr val="accent3"/>
                </a:solidFill>
                <a:latin typeface="Calibri" panose="020F0502020204030204" pitchFamily="34" charset="0"/>
                <a:cs typeface="Calibri" panose="020F0502020204030204" pitchFamily="34" charset="0"/>
              </a:rPr>
            </a:br>
            <a:r>
              <a:rPr lang="en-US" sz="6000" b="1" cap="none" dirty="0">
                <a:solidFill>
                  <a:schemeClr val="accent3"/>
                </a:solidFill>
                <a:latin typeface="Calibri" panose="020F0502020204030204" pitchFamily="34" charset="0"/>
                <a:cs typeface="Calibri" panose="020F0502020204030204" pitchFamily="34" charset="0"/>
              </a:rPr>
              <a:t>Maternal and Infant </a:t>
            </a:r>
            <a:r>
              <a:rPr lang="en-US" sz="6000" b="1" cap="none" dirty="0" smtClean="0">
                <a:solidFill>
                  <a:schemeClr val="accent3"/>
                </a:solidFill>
                <a:latin typeface="Calibri" panose="020F0502020204030204" pitchFamily="34" charset="0"/>
                <a:cs typeface="Calibri" panose="020F0502020204030204" pitchFamily="34" charset="0"/>
              </a:rPr>
              <a:t/>
            </a:r>
            <a:br>
              <a:rPr lang="en-US" sz="6000" b="1" cap="none" dirty="0" smtClean="0">
                <a:solidFill>
                  <a:schemeClr val="accent3"/>
                </a:solidFill>
                <a:latin typeface="Calibri" panose="020F0502020204030204" pitchFamily="34" charset="0"/>
                <a:cs typeface="Calibri" panose="020F0502020204030204" pitchFamily="34" charset="0"/>
              </a:rPr>
            </a:br>
            <a:r>
              <a:rPr lang="en-US" sz="6000" b="1" cap="none" dirty="0" smtClean="0">
                <a:solidFill>
                  <a:schemeClr val="accent3"/>
                </a:solidFill>
                <a:latin typeface="Calibri" panose="020F0502020204030204" pitchFamily="34" charset="0"/>
                <a:cs typeface="Calibri" panose="020F0502020204030204" pitchFamily="34" charset="0"/>
              </a:rPr>
              <a:t>Health Efforts</a:t>
            </a:r>
            <a:r>
              <a:rPr lang="en-US" sz="5400" b="1" cap="none" dirty="0">
                <a:solidFill>
                  <a:schemeClr val="accent3"/>
                </a:solidFill>
                <a:latin typeface="Calibri" panose="020F0502020204030204" pitchFamily="34" charset="0"/>
                <a:cs typeface="Calibri" panose="020F0502020204030204" pitchFamily="34" charset="0"/>
              </a:rPr>
              <a:t/>
            </a:r>
            <a:br>
              <a:rPr lang="en-US" sz="5400" b="1" cap="none" dirty="0">
                <a:solidFill>
                  <a:schemeClr val="accent3"/>
                </a:solidFill>
                <a:latin typeface="Calibri" panose="020F0502020204030204" pitchFamily="34" charset="0"/>
                <a:cs typeface="Calibri" panose="020F0502020204030204" pitchFamily="34" charset="0"/>
              </a:rPr>
            </a:br>
            <a:endParaRPr lang="en-US" sz="5400" b="1" i="1" cap="small" dirty="0">
              <a:solidFill>
                <a:schemeClr val="accent3"/>
              </a:solidFill>
            </a:endParaRPr>
          </a:p>
        </p:txBody>
      </p:sp>
      <p:pic>
        <p:nvPicPr>
          <p:cNvPr id="4098" name="Picture 2" descr="Missouri Medicaid | Orthotics &amp; Prosthetics Lab"/>
          <p:cNvPicPr>
            <a:picLocks noChangeAspect="1" noChangeArrowheads="1"/>
          </p:cNvPicPr>
          <p:nvPr/>
        </p:nvPicPr>
        <p:blipFill rotWithShape="1">
          <a:blip r:embed="rId3">
            <a:extLst>
              <a:ext uri="{28A0092B-C50C-407E-A947-70E740481C1C}">
                <a14:useLocalDpi xmlns:a14="http://schemas.microsoft.com/office/drawing/2010/main" val="0"/>
              </a:ext>
            </a:extLst>
          </a:blip>
          <a:srcRect t="12745" b="13800"/>
          <a:stretch/>
        </p:blipFill>
        <p:spPr bwMode="auto">
          <a:xfrm>
            <a:off x="9454342" y="155419"/>
            <a:ext cx="2209800" cy="100699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66891"/>
            <a:ext cx="1981200" cy="5840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695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0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89767" y="1297838"/>
            <a:ext cx="4606636" cy="47378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ctangle 2"/>
          <p:cNvSpPr/>
          <p:nvPr/>
        </p:nvSpPr>
        <p:spPr>
          <a:xfrm>
            <a:off x="198121" y="220620"/>
            <a:ext cx="11647515" cy="1077218"/>
          </a:xfrm>
          <a:prstGeom prst="rect">
            <a:avLst/>
          </a:prstGeom>
        </p:spPr>
        <p:txBody>
          <a:bodyPr wrap="square">
            <a:spAutoFit/>
          </a:bodyPr>
          <a:lstStyle/>
          <a:p>
            <a:pPr marL="68580" indent="0" algn="ctr">
              <a:buNone/>
            </a:pPr>
            <a:r>
              <a:rPr lang="en-US" sz="2800" b="1" u="sng" dirty="0" smtClean="0">
                <a:solidFill>
                  <a:srgbClr val="002060"/>
                </a:solidFill>
                <a:latin typeface="Calibri" panose="020F0502020204030204" pitchFamily="34" charset="0"/>
                <a:cs typeface="Calibri" panose="020F0502020204030204" pitchFamily="34" charset="0"/>
              </a:rPr>
              <a:t>Vision </a:t>
            </a:r>
            <a:r>
              <a:rPr lang="en-US" sz="2800" b="1" dirty="0" smtClean="0">
                <a:solidFill>
                  <a:srgbClr val="002060"/>
                </a:solidFill>
                <a:latin typeface="Calibri" panose="020F0502020204030204" pitchFamily="34" charset="0"/>
                <a:cs typeface="Calibri" panose="020F0502020204030204" pitchFamily="34" charset="0"/>
              </a:rPr>
              <a:t> </a:t>
            </a:r>
          </a:p>
          <a:p>
            <a:pPr marL="68580" indent="0" algn="ctr">
              <a:buNone/>
            </a:pPr>
            <a:r>
              <a:rPr lang="en-US" dirty="0">
                <a:solidFill>
                  <a:srgbClr val="002060"/>
                </a:solidFill>
                <a:latin typeface="Calibri" panose="020F0502020204030204" pitchFamily="34" charset="0"/>
                <a:cs typeface="Calibri" panose="020F0502020204030204" pitchFamily="34" charset="0"/>
              </a:rPr>
              <a:t>Healthier moms and babies! </a:t>
            </a:r>
          </a:p>
          <a:p>
            <a:pPr marL="68580" indent="0" algn="ctr">
              <a:buNone/>
            </a:pPr>
            <a:r>
              <a:rPr lang="en-US" dirty="0">
                <a:solidFill>
                  <a:srgbClr val="002060"/>
                </a:solidFill>
                <a:latin typeface="Calibri" panose="020F0502020204030204" pitchFamily="34" charset="0"/>
                <a:cs typeface="Calibri" panose="020F0502020204030204" pitchFamily="34" charset="0"/>
              </a:rPr>
              <a:t>Missouri will be the leader in pre- and post-natal health and healthy babies.</a:t>
            </a:r>
          </a:p>
        </p:txBody>
      </p:sp>
      <p:sp>
        <p:nvSpPr>
          <p:cNvPr id="5" name="Content Placeholder 6">
            <a:extLst>
              <a:ext uri="{FF2B5EF4-FFF2-40B4-BE49-F238E27FC236}">
                <a16:creationId xmlns:a16="http://schemas.microsoft.com/office/drawing/2014/main" id="{1A932F41-498A-488E-A561-B91542A83BC5}"/>
              </a:ext>
            </a:extLst>
          </p:cNvPr>
          <p:cNvSpPr txBox="1">
            <a:spLocks/>
          </p:cNvSpPr>
          <p:nvPr/>
        </p:nvSpPr>
        <p:spPr>
          <a:xfrm>
            <a:off x="198121" y="1470915"/>
            <a:ext cx="6946669" cy="4897752"/>
          </a:xfrm>
          <a:prstGeom prst="rect">
            <a:avLst/>
          </a:prstGeom>
        </p:spPr>
        <p:txBody>
          <a:bodyPr vert="horz" lIns="0" tIns="45720" rIns="0" bIns="45720" rtlCol="0">
            <a:noAutofit/>
          </a:bodyPr>
          <a:lstStyle>
            <a:lvl1pPr marL="342900" indent="-274320" algn="l" defTabSz="914400" rtl="0" eaLnBrk="1" latinLnBrk="0" hangingPunct="1">
              <a:lnSpc>
                <a:spcPct val="100000"/>
              </a:lnSpc>
              <a:spcBef>
                <a:spcPts val="700"/>
              </a:spcBef>
              <a:buClr>
                <a:schemeClr val="accent1"/>
              </a:buClr>
              <a:buSzPct val="85000"/>
              <a:buFont typeface="Wingdings" panose="05000000000000000000" pitchFamily="2" charset="2"/>
              <a:buChar char="v"/>
              <a:defRPr sz="2800" kern="1200" baseline="0">
                <a:solidFill>
                  <a:schemeClr val="tx1"/>
                </a:solidFill>
                <a:latin typeface="Arial" panose="020B0604020202020204" pitchFamily="34" charset="0"/>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panose="05000000000000000000" pitchFamily="2" charset="2"/>
              <a:buChar char="Ø"/>
              <a:defRPr sz="24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200000"/>
              <a:buFont typeface="Arial" panose="020B0604020202020204" pitchFamily="34" charset="0"/>
              <a:buChar char="•"/>
              <a:defRPr sz="20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panose="05000000000000000000" pitchFamily="2" charset="2"/>
              <a:buChar char="q"/>
              <a:defRPr sz="16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a:lstStyle>
          <a:p>
            <a:pPr marL="51435" indent="0">
              <a:spcBef>
                <a:spcPts val="0"/>
              </a:spcBef>
              <a:buFont typeface="Wingdings" panose="05000000000000000000" pitchFamily="2" charset="2"/>
              <a:buNone/>
            </a:pPr>
            <a:r>
              <a:rPr lang="en-US" sz="1200" b="1" dirty="0" smtClean="0">
                <a:solidFill>
                  <a:srgbClr val="002060"/>
                </a:solidFill>
              </a:rPr>
              <a:t>Managed Care Payment &amp; Policies </a:t>
            </a:r>
            <a:endParaRPr lang="en-US" sz="1200" dirty="0" smtClean="0">
              <a:solidFill>
                <a:srgbClr val="002060"/>
              </a:solidFill>
            </a:endParaRPr>
          </a:p>
          <a:p>
            <a:pPr marL="51435" indent="0">
              <a:spcBef>
                <a:spcPts val="0"/>
              </a:spcBef>
              <a:buFont typeface="Wingdings" panose="05000000000000000000" pitchFamily="2" charset="2"/>
              <a:buNone/>
            </a:pPr>
            <a:r>
              <a:rPr lang="en-US" sz="1200" u="sng" dirty="0" smtClean="0">
                <a:solidFill>
                  <a:srgbClr val="002060"/>
                </a:solidFill>
              </a:rPr>
              <a:t>Purpose:</a:t>
            </a:r>
            <a:r>
              <a:rPr lang="en-US" sz="1200" b="1" dirty="0" smtClean="0">
                <a:solidFill>
                  <a:srgbClr val="002060"/>
                </a:solidFill>
              </a:rPr>
              <a:t> </a:t>
            </a:r>
            <a:r>
              <a:rPr lang="en-US" sz="1200" dirty="0" smtClean="0">
                <a:solidFill>
                  <a:srgbClr val="002060"/>
                </a:solidFill>
              </a:rPr>
              <a:t>Identify innovative ways to approach and redesign Payment structures and policies to incentivize better pre and post-natal care, causing better health outcomes.</a:t>
            </a:r>
          </a:p>
          <a:p>
            <a:pPr marL="51435" indent="0">
              <a:spcBef>
                <a:spcPts val="0"/>
              </a:spcBef>
              <a:buFont typeface="Wingdings" panose="05000000000000000000" pitchFamily="2" charset="2"/>
              <a:buNone/>
            </a:pPr>
            <a:endParaRPr lang="en-US" sz="1200" dirty="0" smtClean="0">
              <a:solidFill>
                <a:srgbClr val="002060"/>
              </a:solidFill>
            </a:endParaRPr>
          </a:p>
          <a:p>
            <a:pPr marL="51435" indent="0">
              <a:spcBef>
                <a:spcPts val="0"/>
              </a:spcBef>
              <a:buFont typeface="Wingdings" panose="05000000000000000000" pitchFamily="2" charset="2"/>
              <a:buNone/>
            </a:pPr>
            <a:r>
              <a:rPr lang="en-US" sz="1200" b="1" dirty="0" smtClean="0">
                <a:solidFill>
                  <a:srgbClr val="002060"/>
                </a:solidFill>
              </a:rPr>
              <a:t>Access to Care &amp; Current Benefits for FFS and MC moms and babies</a:t>
            </a:r>
            <a:endParaRPr lang="en-US" sz="1200" dirty="0" smtClean="0">
              <a:solidFill>
                <a:srgbClr val="002060"/>
              </a:solidFill>
            </a:endParaRPr>
          </a:p>
          <a:p>
            <a:pPr marL="51435" indent="0">
              <a:spcBef>
                <a:spcPts val="0"/>
              </a:spcBef>
              <a:buFont typeface="Wingdings" panose="05000000000000000000" pitchFamily="2" charset="2"/>
              <a:buNone/>
            </a:pPr>
            <a:r>
              <a:rPr lang="en-US" sz="1200" u="sng" dirty="0" smtClean="0">
                <a:solidFill>
                  <a:srgbClr val="002060"/>
                </a:solidFill>
              </a:rPr>
              <a:t>Purpose:</a:t>
            </a:r>
            <a:r>
              <a:rPr lang="en-US" sz="1200" dirty="0" smtClean="0">
                <a:solidFill>
                  <a:srgbClr val="002060"/>
                </a:solidFill>
              </a:rPr>
              <a:t> To educate MO HealthNet providers and pregnant participants on available maternity benefits in the MO HealthNet program and to increase utilization of these benefits.</a:t>
            </a:r>
          </a:p>
          <a:p>
            <a:pPr marL="51435" indent="0">
              <a:spcBef>
                <a:spcPts val="0"/>
              </a:spcBef>
              <a:buFont typeface="Wingdings" panose="05000000000000000000" pitchFamily="2" charset="2"/>
              <a:buNone/>
            </a:pPr>
            <a:endParaRPr lang="en-US" sz="1200" b="1" dirty="0" smtClean="0">
              <a:solidFill>
                <a:srgbClr val="002060"/>
              </a:solidFill>
            </a:endParaRPr>
          </a:p>
          <a:p>
            <a:pPr marL="51435" indent="0">
              <a:spcBef>
                <a:spcPts val="0"/>
              </a:spcBef>
              <a:buFont typeface="Wingdings" panose="05000000000000000000" pitchFamily="2" charset="2"/>
              <a:buNone/>
            </a:pPr>
            <a:r>
              <a:rPr lang="en-US" sz="1200" b="1" dirty="0" smtClean="0">
                <a:solidFill>
                  <a:srgbClr val="002060"/>
                </a:solidFill>
              </a:rPr>
              <a:t>Innovations for FFS &amp; MC moms and babies </a:t>
            </a:r>
            <a:endParaRPr lang="en-US" sz="1200" dirty="0" smtClean="0">
              <a:solidFill>
                <a:srgbClr val="002060"/>
              </a:solidFill>
            </a:endParaRPr>
          </a:p>
          <a:p>
            <a:pPr marL="51435" indent="0">
              <a:spcBef>
                <a:spcPts val="0"/>
              </a:spcBef>
              <a:buFont typeface="Wingdings" panose="05000000000000000000" pitchFamily="2" charset="2"/>
              <a:buNone/>
            </a:pPr>
            <a:r>
              <a:rPr lang="en-US" sz="1200" u="sng" dirty="0" smtClean="0">
                <a:solidFill>
                  <a:srgbClr val="002060"/>
                </a:solidFill>
              </a:rPr>
              <a:t>Purpose:</a:t>
            </a:r>
            <a:r>
              <a:rPr lang="en-US" sz="1200" dirty="0" smtClean="0">
                <a:solidFill>
                  <a:srgbClr val="002060"/>
                </a:solidFill>
              </a:rPr>
              <a:t> To explore innovative care models, payment methodologies, therapies and benefits packages that hold the potential to improve Maternal/Infant health outcomes</a:t>
            </a:r>
          </a:p>
          <a:p>
            <a:pPr marL="51435" indent="0">
              <a:spcBef>
                <a:spcPts val="0"/>
              </a:spcBef>
              <a:buFont typeface="Wingdings" panose="05000000000000000000" pitchFamily="2" charset="2"/>
              <a:buNone/>
            </a:pPr>
            <a:endParaRPr lang="en-US" sz="1200" b="1" dirty="0" smtClean="0">
              <a:solidFill>
                <a:srgbClr val="002060"/>
              </a:solidFill>
            </a:endParaRPr>
          </a:p>
          <a:p>
            <a:pPr marL="51435" indent="0">
              <a:spcBef>
                <a:spcPts val="0"/>
              </a:spcBef>
              <a:buFont typeface="Wingdings" panose="05000000000000000000" pitchFamily="2" charset="2"/>
              <a:buNone/>
            </a:pPr>
            <a:r>
              <a:rPr lang="en-US" sz="1200" b="1" dirty="0" smtClean="0">
                <a:solidFill>
                  <a:srgbClr val="002060"/>
                </a:solidFill>
              </a:rPr>
              <a:t>Education </a:t>
            </a:r>
            <a:endParaRPr lang="en-US" sz="1200" dirty="0" smtClean="0">
              <a:solidFill>
                <a:srgbClr val="002060"/>
              </a:solidFill>
            </a:endParaRPr>
          </a:p>
          <a:p>
            <a:pPr marL="51435" indent="0">
              <a:spcBef>
                <a:spcPts val="0"/>
              </a:spcBef>
              <a:buFont typeface="Wingdings" panose="05000000000000000000" pitchFamily="2" charset="2"/>
              <a:buNone/>
            </a:pPr>
            <a:r>
              <a:rPr lang="en-US" sz="1200" u="sng" dirty="0" smtClean="0">
                <a:solidFill>
                  <a:srgbClr val="002060"/>
                </a:solidFill>
              </a:rPr>
              <a:t>Purpose:</a:t>
            </a:r>
            <a:r>
              <a:rPr lang="en-US" sz="1200" dirty="0" smtClean="0">
                <a:solidFill>
                  <a:srgbClr val="002060"/>
                </a:solidFill>
              </a:rPr>
              <a:t> To educate providers and empower moms with culturally competent, comprehensive and trauma-informed resources that are easily accessible to all Missourians to ultimately improve health outcomes for women, infants and be the leader in maternal health.</a:t>
            </a:r>
          </a:p>
          <a:p>
            <a:pPr marL="51435" indent="0">
              <a:spcBef>
                <a:spcPts val="0"/>
              </a:spcBef>
              <a:buFont typeface="Wingdings" panose="05000000000000000000" pitchFamily="2" charset="2"/>
              <a:buNone/>
            </a:pPr>
            <a:endParaRPr lang="en-US" sz="1200" dirty="0" smtClean="0">
              <a:solidFill>
                <a:srgbClr val="002060"/>
              </a:solidFill>
            </a:endParaRPr>
          </a:p>
          <a:p>
            <a:pPr marL="51435" indent="0">
              <a:spcBef>
                <a:spcPts val="0"/>
              </a:spcBef>
              <a:buFont typeface="Wingdings" panose="05000000000000000000" pitchFamily="2" charset="2"/>
              <a:buNone/>
            </a:pPr>
            <a:r>
              <a:rPr lang="en-US" sz="1200" b="1" dirty="0" smtClean="0">
                <a:solidFill>
                  <a:srgbClr val="002060"/>
                </a:solidFill>
              </a:rPr>
              <a:t>Data/Visualization </a:t>
            </a:r>
            <a:endParaRPr lang="en-US" sz="1200" dirty="0" smtClean="0">
              <a:solidFill>
                <a:srgbClr val="002060"/>
              </a:solidFill>
            </a:endParaRPr>
          </a:p>
          <a:p>
            <a:pPr marL="51435" indent="0">
              <a:spcBef>
                <a:spcPts val="0"/>
              </a:spcBef>
              <a:buFont typeface="Wingdings" panose="05000000000000000000" pitchFamily="2" charset="2"/>
              <a:buNone/>
            </a:pPr>
            <a:r>
              <a:rPr lang="en-US" sz="1200" u="sng" dirty="0" smtClean="0">
                <a:solidFill>
                  <a:srgbClr val="002060"/>
                </a:solidFill>
              </a:rPr>
              <a:t>Purpose:</a:t>
            </a:r>
            <a:r>
              <a:rPr lang="en-US" sz="1200" dirty="0" smtClean="0">
                <a:solidFill>
                  <a:srgbClr val="002060"/>
                </a:solidFill>
              </a:rPr>
              <a:t> Provide the analytical foundation upon which MO HealthNet can make accurate, timely, and informed decisions to improve maternal and infant health outcomes in Missouri.</a:t>
            </a:r>
          </a:p>
          <a:p>
            <a:pPr marL="51435" indent="0">
              <a:spcBef>
                <a:spcPts val="0"/>
              </a:spcBef>
              <a:buFont typeface="Wingdings" panose="05000000000000000000" pitchFamily="2" charset="2"/>
              <a:buNone/>
            </a:pPr>
            <a:endParaRPr lang="en-US" sz="1200" b="1" dirty="0" smtClean="0">
              <a:solidFill>
                <a:srgbClr val="002060"/>
              </a:solidFill>
            </a:endParaRPr>
          </a:p>
          <a:p>
            <a:pPr marL="51435" indent="0">
              <a:spcBef>
                <a:spcPts val="0"/>
              </a:spcBef>
              <a:buFont typeface="Wingdings" panose="05000000000000000000" pitchFamily="2" charset="2"/>
              <a:buNone/>
            </a:pPr>
            <a:r>
              <a:rPr lang="en-US" sz="1200" b="1" dirty="0" smtClean="0">
                <a:solidFill>
                  <a:srgbClr val="002060"/>
                </a:solidFill>
              </a:rPr>
              <a:t>Research/Recommendations </a:t>
            </a:r>
          </a:p>
          <a:p>
            <a:pPr marL="51435" indent="0">
              <a:spcBef>
                <a:spcPts val="0"/>
              </a:spcBef>
              <a:buFont typeface="Wingdings" panose="05000000000000000000" pitchFamily="2" charset="2"/>
              <a:buNone/>
            </a:pPr>
            <a:r>
              <a:rPr lang="en-US" sz="1200" u="sng" dirty="0" smtClean="0">
                <a:solidFill>
                  <a:srgbClr val="002060"/>
                </a:solidFill>
              </a:rPr>
              <a:t>Purpose:</a:t>
            </a:r>
            <a:r>
              <a:rPr lang="en-US" sz="1200" dirty="0" smtClean="0">
                <a:solidFill>
                  <a:srgbClr val="002060"/>
                </a:solidFill>
              </a:rPr>
              <a:t> The goal of the research team is to provide the most current research and best practices guidelines for maternal infant health efforts subgroups so that they can provide proposals for practice changes, education, and new innovative ideas for healthier moms and babies.</a:t>
            </a:r>
          </a:p>
          <a:p>
            <a:pPr marL="51435" indent="0">
              <a:spcBef>
                <a:spcPts val="0"/>
              </a:spcBef>
              <a:buFont typeface="Wingdings" panose="05000000000000000000" pitchFamily="2" charset="2"/>
              <a:buNone/>
            </a:pPr>
            <a:endParaRPr lang="en-US" sz="1200" dirty="0" smtClean="0">
              <a:solidFill>
                <a:srgbClr val="002060"/>
              </a:solidFill>
            </a:endParaRPr>
          </a:p>
          <a:p>
            <a:pPr marL="51435" indent="0">
              <a:spcBef>
                <a:spcPts val="0"/>
              </a:spcBef>
              <a:buFont typeface="Wingdings" panose="05000000000000000000" pitchFamily="2" charset="2"/>
              <a:buNone/>
            </a:pPr>
            <a:endParaRPr lang="en-US" sz="1200" dirty="0" smtClean="0">
              <a:solidFill>
                <a:srgbClr val="002060"/>
              </a:solidFill>
            </a:endParaRPr>
          </a:p>
          <a:p>
            <a:pPr marL="51435" indent="0">
              <a:buFont typeface="Wingdings" panose="05000000000000000000" pitchFamily="2" charset="2"/>
              <a:buNone/>
            </a:pPr>
            <a:endParaRPr lang="en-US"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6405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349135" y="451659"/>
            <a:ext cx="10149840" cy="5181600"/>
          </a:xfrm>
        </p:spPr>
        <p:txBody>
          <a:bodyPr>
            <a:normAutofit/>
          </a:bodyPr>
          <a:lstStyle/>
          <a:p>
            <a:pPr marL="68580" indent="0">
              <a:buNone/>
            </a:pPr>
            <a:r>
              <a:rPr lang="en-US" u="sng" dirty="0" smtClean="0">
                <a:solidFill>
                  <a:srgbClr val="002060"/>
                </a:solidFill>
                <a:latin typeface="Calibri" panose="020F0502020204030204" pitchFamily="34" charset="0"/>
                <a:cs typeface="Calibri" panose="020F0502020204030204" pitchFamily="34" charset="0"/>
              </a:rPr>
              <a:t>Local Public Health Agencies (LPHA)/Case Management Data</a:t>
            </a:r>
          </a:p>
          <a:p>
            <a:pPr lvl="0"/>
            <a:r>
              <a:rPr lang="en-US" sz="2400" dirty="0">
                <a:solidFill>
                  <a:srgbClr val="002060"/>
                </a:solidFill>
                <a:latin typeface="Calibri" panose="020F0502020204030204" pitchFamily="34" charset="0"/>
                <a:cs typeface="Calibri" panose="020F0502020204030204" pitchFamily="34" charset="0"/>
              </a:rPr>
              <a:t>There are 143 active providers with the Case Management Specialty </a:t>
            </a:r>
            <a:r>
              <a:rPr lang="en-US" sz="2400" dirty="0" smtClean="0">
                <a:solidFill>
                  <a:srgbClr val="002060"/>
                </a:solidFill>
                <a:latin typeface="Calibri" panose="020F0502020204030204" pitchFamily="34" charset="0"/>
                <a:cs typeface="Calibri" panose="020F0502020204030204" pitchFamily="34" charset="0"/>
              </a:rPr>
              <a:t>on file with MO </a:t>
            </a:r>
            <a:r>
              <a:rPr lang="en-US" sz="2400" dirty="0" err="1" smtClean="0">
                <a:solidFill>
                  <a:srgbClr val="002060"/>
                </a:solidFill>
                <a:latin typeface="Calibri" panose="020F0502020204030204" pitchFamily="34" charset="0"/>
                <a:cs typeface="Calibri" panose="020F0502020204030204" pitchFamily="34" charset="0"/>
              </a:rPr>
              <a:t>HealthNet</a:t>
            </a:r>
            <a:r>
              <a:rPr lang="en-US" sz="2400" dirty="0" smtClean="0">
                <a:solidFill>
                  <a:srgbClr val="002060"/>
                </a:solidFill>
                <a:latin typeface="Calibri" panose="020F0502020204030204" pitchFamily="34" charset="0"/>
                <a:cs typeface="Calibri" panose="020F0502020204030204" pitchFamily="34" charset="0"/>
              </a:rPr>
              <a:t>.</a:t>
            </a:r>
            <a:endParaRPr lang="en-US" sz="2400" dirty="0">
              <a:solidFill>
                <a:srgbClr val="002060"/>
              </a:solidFill>
              <a:latin typeface="Calibri" panose="020F0502020204030204" pitchFamily="34" charset="0"/>
              <a:cs typeface="Calibri" panose="020F0502020204030204" pitchFamily="34" charset="0"/>
            </a:endParaRPr>
          </a:p>
          <a:p>
            <a:pPr lvl="1"/>
            <a:r>
              <a:rPr lang="en-US" dirty="0">
                <a:solidFill>
                  <a:srgbClr val="002060"/>
                </a:solidFill>
                <a:latin typeface="Calibri" panose="020F0502020204030204" pitchFamily="34" charset="0"/>
                <a:cs typeface="Calibri" panose="020F0502020204030204" pitchFamily="34" charset="0"/>
              </a:rPr>
              <a:t>28 out of 143 providers billed for Case Management for Pregnant Women </a:t>
            </a:r>
            <a:r>
              <a:rPr lang="en-US" dirty="0" smtClean="0">
                <a:solidFill>
                  <a:srgbClr val="002060"/>
                </a:solidFill>
                <a:latin typeface="Calibri" panose="020F0502020204030204" pitchFamily="34" charset="0"/>
                <a:cs typeface="Calibri" panose="020F0502020204030204" pitchFamily="34" charset="0"/>
              </a:rPr>
              <a:t>services in FY22 (19.58%)</a:t>
            </a:r>
            <a:endParaRPr lang="en-US" dirty="0">
              <a:solidFill>
                <a:srgbClr val="002060"/>
              </a:solidFill>
              <a:latin typeface="Calibri" panose="020F0502020204030204" pitchFamily="34" charset="0"/>
              <a:cs typeface="Calibri" panose="020F0502020204030204" pitchFamily="34" charset="0"/>
            </a:endParaRPr>
          </a:p>
          <a:p>
            <a:pPr lvl="0"/>
            <a:r>
              <a:rPr lang="en-US" sz="2400" dirty="0">
                <a:solidFill>
                  <a:srgbClr val="002060"/>
                </a:solidFill>
                <a:latin typeface="Calibri" panose="020F0502020204030204" pitchFamily="34" charset="0"/>
                <a:cs typeface="Calibri" panose="020F0502020204030204" pitchFamily="34" charset="0"/>
              </a:rPr>
              <a:t>There are 111 active </a:t>
            </a:r>
            <a:r>
              <a:rPr lang="en-US" sz="2400" dirty="0" smtClean="0">
                <a:solidFill>
                  <a:srgbClr val="002060"/>
                </a:solidFill>
                <a:latin typeface="Calibri" panose="020F0502020204030204" pitchFamily="34" charset="0"/>
                <a:cs typeface="Calibri" panose="020F0502020204030204" pitchFamily="34" charset="0"/>
              </a:rPr>
              <a:t>LPHA providers with MO </a:t>
            </a:r>
            <a:r>
              <a:rPr lang="en-US" sz="2400" dirty="0" err="1" smtClean="0">
                <a:solidFill>
                  <a:srgbClr val="002060"/>
                </a:solidFill>
                <a:latin typeface="Calibri" panose="020F0502020204030204" pitchFamily="34" charset="0"/>
                <a:cs typeface="Calibri" panose="020F0502020204030204" pitchFamily="34" charset="0"/>
              </a:rPr>
              <a:t>HealthNet</a:t>
            </a:r>
            <a:r>
              <a:rPr lang="en-US" sz="2400" dirty="0" smtClean="0">
                <a:solidFill>
                  <a:srgbClr val="002060"/>
                </a:solidFill>
                <a:latin typeface="Calibri" panose="020F0502020204030204" pitchFamily="34" charset="0"/>
                <a:cs typeface="Calibri" panose="020F0502020204030204" pitchFamily="34" charset="0"/>
              </a:rPr>
              <a:t>. </a:t>
            </a:r>
          </a:p>
          <a:p>
            <a:pPr lvl="1"/>
            <a:r>
              <a:rPr lang="en-US" sz="2000" dirty="0">
                <a:solidFill>
                  <a:srgbClr val="002060"/>
                </a:solidFill>
                <a:latin typeface="Calibri" panose="020F0502020204030204" pitchFamily="34" charset="0"/>
                <a:cs typeface="Calibri" panose="020F0502020204030204" pitchFamily="34" charset="0"/>
              </a:rPr>
              <a:t>LPHA’s make up 75% of all providers with the Case Management specialty on </a:t>
            </a:r>
            <a:r>
              <a:rPr lang="en-US" sz="2000" dirty="0" smtClean="0">
                <a:solidFill>
                  <a:srgbClr val="002060"/>
                </a:solidFill>
                <a:latin typeface="Calibri" panose="020F0502020204030204" pitchFamily="34" charset="0"/>
                <a:cs typeface="Calibri" panose="020F0502020204030204" pitchFamily="34" charset="0"/>
              </a:rPr>
              <a:t>file </a:t>
            </a:r>
            <a:r>
              <a:rPr lang="en-US" sz="2000" dirty="0">
                <a:solidFill>
                  <a:srgbClr val="002060"/>
                </a:solidFill>
                <a:latin typeface="Calibri" panose="020F0502020204030204" pitchFamily="34" charset="0"/>
                <a:cs typeface="Calibri" panose="020F0502020204030204" pitchFamily="34" charset="0"/>
              </a:rPr>
              <a:t>with MO </a:t>
            </a:r>
            <a:r>
              <a:rPr lang="en-US" sz="2000" dirty="0" err="1">
                <a:solidFill>
                  <a:srgbClr val="002060"/>
                </a:solidFill>
                <a:latin typeface="Calibri" panose="020F0502020204030204" pitchFamily="34" charset="0"/>
                <a:cs typeface="Calibri" panose="020F0502020204030204" pitchFamily="34" charset="0"/>
              </a:rPr>
              <a:t>HealthNet</a:t>
            </a:r>
            <a:r>
              <a:rPr lang="en-US" sz="2000" dirty="0">
                <a:solidFill>
                  <a:srgbClr val="002060"/>
                </a:solidFill>
                <a:latin typeface="Calibri" panose="020F0502020204030204" pitchFamily="34" charset="0"/>
                <a:cs typeface="Calibri" panose="020F0502020204030204" pitchFamily="34" charset="0"/>
              </a:rPr>
              <a:t>.</a:t>
            </a:r>
          </a:p>
          <a:p>
            <a:pPr lvl="1"/>
            <a:r>
              <a:rPr lang="en-US" dirty="0" smtClean="0">
                <a:solidFill>
                  <a:srgbClr val="002060"/>
                </a:solidFill>
                <a:latin typeface="Calibri" panose="020F0502020204030204" pitchFamily="34" charset="0"/>
                <a:cs typeface="Calibri" panose="020F0502020204030204" pitchFamily="34" charset="0"/>
              </a:rPr>
              <a:t>Out </a:t>
            </a:r>
            <a:r>
              <a:rPr lang="en-US" dirty="0">
                <a:solidFill>
                  <a:srgbClr val="002060"/>
                </a:solidFill>
                <a:latin typeface="Calibri" panose="020F0502020204030204" pitchFamily="34" charset="0"/>
                <a:cs typeface="Calibri" panose="020F0502020204030204" pitchFamily="34" charset="0"/>
              </a:rPr>
              <a:t>of </a:t>
            </a:r>
            <a:r>
              <a:rPr lang="en-US" dirty="0" smtClean="0">
                <a:solidFill>
                  <a:srgbClr val="002060"/>
                </a:solidFill>
                <a:latin typeface="Calibri" panose="020F0502020204030204" pitchFamily="34" charset="0"/>
                <a:cs typeface="Calibri" panose="020F0502020204030204" pitchFamily="34" charset="0"/>
              </a:rPr>
              <a:t>those 111 active LPHA’s on file, only </a:t>
            </a:r>
            <a:r>
              <a:rPr lang="en-US" dirty="0">
                <a:solidFill>
                  <a:srgbClr val="002060"/>
                </a:solidFill>
                <a:latin typeface="Calibri" panose="020F0502020204030204" pitchFamily="34" charset="0"/>
                <a:cs typeface="Calibri" panose="020F0502020204030204" pitchFamily="34" charset="0"/>
              </a:rPr>
              <a:t>98 have the </a:t>
            </a:r>
            <a:r>
              <a:rPr lang="en-US" dirty="0" smtClean="0">
                <a:solidFill>
                  <a:srgbClr val="002060"/>
                </a:solidFill>
                <a:latin typeface="Calibri" panose="020F0502020204030204" pitchFamily="34" charset="0"/>
                <a:cs typeface="Calibri" panose="020F0502020204030204" pitchFamily="34" charset="0"/>
              </a:rPr>
              <a:t>Case Management Specialty. (88.28%)</a:t>
            </a:r>
            <a:endParaRPr lang="en-US" dirty="0">
              <a:solidFill>
                <a:srgbClr val="002060"/>
              </a:solidFill>
              <a:latin typeface="Calibri" panose="020F0502020204030204" pitchFamily="34" charset="0"/>
              <a:cs typeface="Calibri" panose="020F0502020204030204" pitchFamily="34" charset="0"/>
            </a:endParaRPr>
          </a:p>
          <a:p>
            <a:pPr lvl="3"/>
            <a:r>
              <a:rPr lang="en-US" dirty="0" smtClean="0">
                <a:solidFill>
                  <a:srgbClr val="002060"/>
                </a:solidFill>
                <a:latin typeface="Calibri" panose="020F0502020204030204" pitchFamily="34" charset="0"/>
                <a:cs typeface="Calibri" panose="020F0502020204030204" pitchFamily="34" charset="0"/>
              </a:rPr>
              <a:t>Out </a:t>
            </a:r>
            <a:r>
              <a:rPr lang="en-US" dirty="0">
                <a:solidFill>
                  <a:srgbClr val="002060"/>
                </a:solidFill>
                <a:latin typeface="Calibri" panose="020F0502020204030204" pitchFamily="34" charset="0"/>
                <a:cs typeface="Calibri" panose="020F0502020204030204" pitchFamily="34" charset="0"/>
              </a:rPr>
              <a:t>of the 98 </a:t>
            </a:r>
            <a:r>
              <a:rPr lang="en-US" dirty="0" smtClean="0">
                <a:solidFill>
                  <a:srgbClr val="002060"/>
                </a:solidFill>
                <a:latin typeface="Calibri" panose="020F0502020204030204" pitchFamily="34" charset="0"/>
                <a:cs typeface="Calibri" panose="020F0502020204030204" pitchFamily="34" charset="0"/>
              </a:rPr>
              <a:t>LPHA’s active with MO </a:t>
            </a:r>
            <a:r>
              <a:rPr lang="en-US" dirty="0" err="1" smtClean="0">
                <a:solidFill>
                  <a:srgbClr val="002060"/>
                </a:solidFill>
                <a:latin typeface="Calibri" panose="020F0502020204030204" pitchFamily="34" charset="0"/>
                <a:cs typeface="Calibri" panose="020F0502020204030204" pitchFamily="34" charset="0"/>
              </a:rPr>
              <a:t>HealthNet</a:t>
            </a:r>
            <a:r>
              <a:rPr lang="en-US" dirty="0" smtClean="0">
                <a:solidFill>
                  <a:srgbClr val="002060"/>
                </a:solidFill>
                <a:latin typeface="Calibri" panose="020F0502020204030204" pitchFamily="34" charset="0"/>
                <a:cs typeface="Calibri" panose="020F0502020204030204" pitchFamily="34" charset="0"/>
              </a:rPr>
              <a:t>, only </a:t>
            </a:r>
            <a:r>
              <a:rPr lang="en-US" dirty="0">
                <a:solidFill>
                  <a:srgbClr val="002060"/>
                </a:solidFill>
                <a:latin typeface="Calibri" panose="020F0502020204030204" pitchFamily="34" charset="0"/>
                <a:cs typeface="Calibri" panose="020F0502020204030204" pitchFamily="34" charset="0"/>
              </a:rPr>
              <a:t>21 billed </a:t>
            </a:r>
            <a:r>
              <a:rPr lang="en-US" dirty="0" smtClean="0">
                <a:solidFill>
                  <a:srgbClr val="002060"/>
                </a:solidFill>
                <a:latin typeface="Calibri" panose="020F0502020204030204" pitchFamily="34" charset="0"/>
                <a:cs typeface="Calibri" panose="020F0502020204030204" pitchFamily="34" charset="0"/>
              </a:rPr>
              <a:t>MO </a:t>
            </a:r>
            <a:r>
              <a:rPr lang="en-US" dirty="0" err="1" smtClean="0">
                <a:solidFill>
                  <a:srgbClr val="002060"/>
                </a:solidFill>
                <a:latin typeface="Calibri" panose="020F0502020204030204" pitchFamily="34" charset="0"/>
                <a:cs typeface="Calibri" panose="020F0502020204030204" pitchFamily="34" charset="0"/>
              </a:rPr>
              <a:t>HealthNet</a:t>
            </a:r>
            <a:r>
              <a:rPr lang="en-US" dirty="0" smtClean="0">
                <a:solidFill>
                  <a:srgbClr val="002060"/>
                </a:solidFill>
                <a:latin typeface="Calibri" panose="020F0502020204030204" pitchFamily="34" charset="0"/>
                <a:cs typeface="Calibri" panose="020F0502020204030204" pitchFamily="34" charset="0"/>
              </a:rPr>
              <a:t> for </a:t>
            </a:r>
            <a:r>
              <a:rPr lang="en-US" dirty="0">
                <a:solidFill>
                  <a:srgbClr val="002060"/>
                </a:solidFill>
                <a:latin typeface="Calibri" panose="020F0502020204030204" pitchFamily="34" charset="0"/>
                <a:cs typeface="Calibri" panose="020F0502020204030204" pitchFamily="34" charset="0"/>
              </a:rPr>
              <a:t>Case Management </a:t>
            </a:r>
            <a:r>
              <a:rPr lang="en-US" dirty="0" smtClean="0">
                <a:solidFill>
                  <a:srgbClr val="002060"/>
                </a:solidFill>
                <a:latin typeface="Calibri" panose="020F0502020204030204" pitchFamily="34" charset="0"/>
                <a:cs typeface="Calibri" panose="020F0502020204030204" pitchFamily="34" charset="0"/>
              </a:rPr>
              <a:t>services for </a:t>
            </a:r>
            <a:r>
              <a:rPr lang="en-US" dirty="0">
                <a:solidFill>
                  <a:srgbClr val="002060"/>
                </a:solidFill>
                <a:latin typeface="Calibri" panose="020F0502020204030204" pitchFamily="34" charset="0"/>
                <a:cs typeface="Calibri" panose="020F0502020204030204" pitchFamily="34" charset="0"/>
              </a:rPr>
              <a:t>Pregnant </a:t>
            </a:r>
            <a:r>
              <a:rPr lang="en-US" dirty="0" smtClean="0">
                <a:solidFill>
                  <a:srgbClr val="002060"/>
                </a:solidFill>
                <a:latin typeface="Calibri" panose="020F0502020204030204" pitchFamily="34" charset="0"/>
                <a:cs typeface="Calibri" panose="020F0502020204030204" pitchFamily="34" charset="0"/>
              </a:rPr>
              <a:t>Women in FY22. (21.43%)</a:t>
            </a:r>
            <a:endParaRPr lang="en-US" dirty="0">
              <a:solidFill>
                <a:srgbClr val="002060"/>
              </a:solidFill>
              <a:latin typeface="Calibri" panose="020F0502020204030204" pitchFamily="34" charset="0"/>
              <a:cs typeface="Calibri" panose="020F0502020204030204" pitchFamily="34" charset="0"/>
            </a:endParaRPr>
          </a:p>
          <a:p>
            <a:pPr marL="68580" indent="0">
              <a:buNone/>
            </a:pPr>
            <a:endParaRPr lang="en-US" u="sng"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4031428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1A932F41-498A-488E-A561-B91542A83BC5}"/>
              </a:ext>
            </a:extLst>
          </p:cNvPr>
          <p:cNvSpPr>
            <a:spLocks noGrp="1"/>
          </p:cNvSpPr>
          <p:nvPr>
            <p:ph idx="1"/>
          </p:nvPr>
        </p:nvSpPr>
        <p:spPr>
          <a:xfrm>
            <a:off x="355667" y="380608"/>
            <a:ext cx="11453156" cy="5181600"/>
          </a:xfrm>
        </p:spPr>
        <p:txBody>
          <a:bodyPr>
            <a:noAutofit/>
          </a:bodyPr>
          <a:lstStyle/>
          <a:p>
            <a:pPr marL="68580" indent="0">
              <a:buNone/>
            </a:pPr>
            <a:r>
              <a:rPr lang="en-US" sz="1300" dirty="0" smtClean="0">
                <a:solidFill>
                  <a:srgbClr val="002060"/>
                </a:solidFill>
              </a:rPr>
              <a:t>To </a:t>
            </a:r>
            <a:r>
              <a:rPr lang="en-US" sz="1300" dirty="0">
                <a:solidFill>
                  <a:srgbClr val="002060"/>
                </a:solidFill>
              </a:rPr>
              <a:t>provide and bill for case management services, a provider must be approved and enrolled as a case management provider with MO </a:t>
            </a:r>
            <a:r>
              <a:rPr lang="en-US" sz="1300" dirty="0" err="1">
                <a:solidFill>
                  <a:srgbClr val="002060"/>
                </a:solidFill>
              </a:rPr>
              <a:t>HealthNet</a:t>
            </a:r>
            <a:r>
              <a:rPr lang="en-US" sz="1300" dirty="0">
                <a:solidFill>
                  <a:srgbClr val="002060"/>
                </a:solidFill>
              </a:rPr>
              <a:t>. </a:t>
            </a:r>
            <a:r>
              <a:rPr lang="en-US" sz="1300" dirty="0" smtClean="0">
                <a:solidFill>
                  <a:srgbClr val="002060"/>
                </a:solidFill>
              </a:rPr>
              <a:t>(Upon </a:t>
            </a:r>
            <a:r>
              <a:rPr lang="en-US" sz="1300" dirty="0">
                <a:solidFill>
                  <a:srgbClr val="002060"/>
                </a:solidFill>
              </a:rPr>
              <a:t>approval, a specialty code of Case Management, or Targeted Case Management—Children EPSDT, is added to the existing provider file</a:t>
            </a:r>
            <a:r>
              <a:rPr lang="en-US" sz="1300" dirty="0" smtClean="0">
                <a:solidFill>
                  <a:srgbClr val="002060"/>
                </a:solidFill>
              </a:rPr>
              <a:t>.)</a:t>
            </a:r>
            <a:endParaRPr lang="en-US" sz="1300" dirty="0">
              <a:solidFill>
                <a:srgbClr val="002060"/>
              </a:solidFill>
            </a:endParaRPr>
          </a:p>
          <a:p>
            <a:pPr marL="68580" indent="0">
              <a:buNone/>
            </a:pPr>
            <a:r>
              <a:rPr lang="en-US" sz="1300" dirty="0">
                <a:solidFill>
                  <a:srgbClr val="002060"/>
                </a:solidFill>
              </a:rPr>
              <a:t>In order to be eligible for participation as a MO </a:t>
            </a:r>
            <a:r>
              <a:rPr lang="en-US" sz="1300" dirty="0" err="1">
                <a:solidFill>
                  <a:srgbClr val="002060"/>
                </a:solidFill>
              </a:rPr>
              <a:t>HealthNet</a:t>
            </a:r>
            <a:r>
              <a:rPr lang="en-US" sz="1300" dirty="0">
                <a:solidFill>
                  <a:srgbClr val="002060"/>
                </a:solidFill>
              </a:rPr>
              <a:t> case management provider, the entity must: </a:t>
            </a:r>
          </a:p>
          <a:p>
            <a:r>
              <a:rPr lang="en-US" sz="1300" dirty="0" smtClean="0">
                <a:solidFill>
                  <a:srgbClr val="002060"/>
                </a:solidFill>
              </a:rPr>
              <a:t>have </a:t>
            </a:r>
            <a:r>
              <a:rPr lang="en-US" sz="1300" dirty="0">
                <a:solidFill>
                  <a:srgbClr val="002060"/>
                </a:solidFill>
              </a:rPr>
              <a:t>at least two years experience in the development and implementation of coordinated individual maternal and child health plans. </a:t>
            </a:r>
          </a:p>
          <a:p>
            <a:r>
              <a:rPr lang="en-US" sz="1300" dirty="0" smtClean="0">
                <a:solidFill>
                  <a:srgbClr val="002060"/>
                </a:solidFill>
              </a:rPr>
              <a:t>be </a:t>
            </a:r>
            <a:r>
              <a:rPr lang="en-US" sz="1300" dirty="0">
                <a:solidFill>
                  <a:srgbClr val="002060"/>
                </a:solidFill>
              </a:rPr>
              <a:t>able to demonstrate the ability to assure that every pregnant woman and infant/child being case managed has access to comprehensive health services. </a:t>
            </a:r>
          </a:p>
          <a:p>
            <a:r>
              <a:rPr lang="en-US" sz="1300" dirty="0" smtClean="0">
                <a:solidFill>
                  <a:srgbClr val="002060"/>
                </a:solidFill>
              </a:rPr>
              <a:t>have </a:t>
            </a:r>
            <a:r>
              <a:rPr lang="en-US" sz="1300" dirty="0">
                <a:solidFill>
                  <a:srgbClr val="002060"/>
                </a:solidFill>
              </a:rPr>
              <a:t>a minimum of one year experience in the delivery of public health or community health care services including home visiting. </a:t>
            </a:r>
          </a:p>
          <a:p>
            <a:r>
              <a:rPr lang="en-US" sz="1300" dirty="0" smtClean="0">
                <a:solidFill>
                  <a:srgbClr val="002060"/>
                </a:solidFill>
              </a:rPr>
              <a:t>employ </a:t>
            </a:r>
            <a:r>
              <a:rPr lang="en-US" sz="1300" dirty="0">
                <a:solidFill>
                  <a:srgbClr val="002060"/>
                </a:solidFill>
              </a:rPr>
              <a:t>licensed registered nurses (R.N.); licensed clinical social workers with a minimum of 1 year experience as medical social work, certified nurse practitioners, physician assistants or licensed physicians (M.D. or D.O.) case managers who have knowledge of: </a:t>
            </a:r>
          </a:p>
          <a:p>
            <a:r>
              <a:rPr lang="en-US" sz="1300" dirty="0" smtClean="0">
                <a:solidFill>
                  <a:srgbClr val="002060"/>
                </a:solidFill>
              </a:rPr>
              <a:t>federal</a:t>
            </a:r>
            <a:r>
              <a:rPr lang="en-US" sz="1300" dirty="0">
                <a:solidFill>
                  <a:srgbClr val="002060"/>
                </a:solidFill>
              </a:rPr>
              <a:t>, state and local entitlement and categorical programs related to children and pregnant women such as Title V, WIC, Prevention of </a:t>
            </a:r>
            <a:r>
              <a:rPr lang="en-US" sz="1300" dirty="0" smtClean="0">
                <a:solidFill>
                  <a:srgbClr val="002060"/>
                </a:solidFill>
              </a:rPr>
              <a:t>Developmentally Disabilities, </a:t>
            </a:r>
            <a:r>
              <a:rPr lang="en-US" sz="1300" dirty="0">
                <a:solidFill>
                  <a:srgbClr val="002060"/>
                </a:solidFill>
              </a:rPr>
              <a:t>Children With Special Health Care Needs, etc.; </a:t>
            </a:r>
          </a:p>
          <a:p>
            <a:r>
              <a:rPr lang="en-US" sz="1300" dirty="0" smtClean="0">
                <a:solidFill>
                  <a:srgbClr val="002060"/>
                </a:solidFill>
              </a:rPr>
              <a:t>individual </a:t>
            </a:r>
            <a:r>
              <a:rPr lang="en-US" sz="1300" dirty="0">
                <a:solidFill>
                  <a:srgbClr val="002060"/>
                </a:solidFill>
              </a:rPr>
              <a:t>health care plan development and evaluation; </a:t>
            </a:r>
          </a:p>
          <a:p>
            <a:r>
              <a:rPr lang="en-US" sz="1300" dirty="0" smtClean="0">
                <a:solidFill>
                  <a:srgbClr val="002060"/>
                </a:solidFill>
              </a:rPr>
              <a:t>community </a:t>
            </a:r>
            <a:r>
              <a:rPr lang="en-US" sz="1300" dirty="0">
                <a:solidFill>
                  <a:srgbClr val="002060"/>
                </a:solidFill>
              </a:rPr>
              <a:t>health care systems and resources; and </a:t>
            </a:r>
          </a:p>
          <a:p>
            <a:r>
              <a:rPr lang="en-US" sz="1300" dirty="0" smtClean="0">
                <a:solidFill>
                  <a:srgbClr val="002060"/>
                </a:solidFill>
              </a:rPr>
              <a:t>perinatal </a:t>
            </a:r>
            <a:r>
              <a:rPr lang="en-US" sz="1300" dirty="0">
                <a:solidFill>
                  <a:srgbClr val="002060"/>
                </a:solidFill>
              </a:rPr>
              <a:t>and child health care standards (ACOG, AAP, etc.) and the ability to: </a:t>
            </a:r>
          </a:p>
          <a:p>
            <a:r>
              <a:rPr lang="en-US" sz="1300" dirty="0" smtClean="0">
                <a:solidFill>
                  <a:srgbClr val="002060"/>
                </a:solidFill>
              </a:rPr>
              <a:t>interpret </a:t>
            </a:r>
            <a:r>
              <a:rPr lang="en-US" sz="1300" dirty="0">
                <a:solidFill>
                  <a:srgbClr val="002060"/>
                </a:solidFill>
              </a:rPr>
              <a:t>medical findings; </a:t>
            </a:r>
          </a:p>
          <a:p>
            <a:r>
              <a:rPr lang="en-US" sz="1300" dirty="0" smtClean="0">
                <a:solidFill>
                  <a:srgbClr val="002060"/>
                </a:solidFill>
              </a:rPr>
              <a:t>develop </a:t>
            </a:r>
            <a:r>
              <a:rPr lang="en-US" sz="1300" dirty="0">
                <a:solidFill>
                  <a:srgbClr val="002060"/>
                </a:solidFill>
              </a:rPr>
              <a:t>an individual case management plan based on an assessment of client health, nutritional status and psycho/social status and personal and community resources; </a:t>
            </a:r>
          </a:p>
          <a:p>
            <a:r>
              <a:rPr lang="en-US" sz="1300" dirty="0" smtClean="0">
                <a:solidFill>
                  <a:srgbClr val="002060"/>
                </a:solidFill>
              </a:rPr>
              <a:t>reinforce </a:t>
            </a:r>
            <a:r>
              <a:rPr lang="en-US" sz="1300" dirty="0">
                <a:solidFill>
                  <a:srgbClr val="002060"/>
                </a:solidFill>
              </a:rPr>
              <a:t>client responsibility for independent compliance; </a:t>
            </a:r>
          </a:p>
          <a:p>
            <a:r>
              <a:rPr lang="en-US" sz="1300" dirty="0" smtClean="0">
                <a:solidFill>
                  <a:srgbClr val="002060"/>
                </a:solidFill>
              </a:rPr>
              <a:t>establish </a:t>
            </a:r>
            <a:r>
              <a:rPr lang="en-US" sz="1300" dirty="0">
                <a:solidFill>
                  <a:srgbClr val="002060"/>
                </a:solidFill>
              </a:rPr>
              <a:t>linkages among service providers; </a:t>
            </a:r>
          </a:p>
          <a:p>
            <a:r>
              <a:rPr lang="en-US" sz="1300" dirty="0" smtClean="0">
                <a:solidFill>
                  <a:srgbClr val="002060"/>
                </a:solidFill>
              </a:rPr>
              <a:t>coordinate </a:t>
            </a:r>
            <a:r>
              <a:rPr lang="en-US" sz="1300" dirty="0">
                <a:solidFill>
                  <a:srgbClr val="002060"/>
                </a:solidFill>
              </a:rPr>
              <a:t>multiple entity services to the benefit of the client; </a:t>
            </a:r>
          </a:p>
          <a:p>
            <a:r>
              <a:rPr lang="en-US" sz="1300" dirty="0" smtClean="0">
                <a:solidFill>
                  <a:srgbClr val="002060"/>
                </a:solidFill>
              </a:rPr>
              <a:t>evaluate </a:t>
            </a:r>
            <a:r>
              <a:rPr lang="en-US" sz="1300" dirty="0">
                <a:solidFill>
                  <a:srgbClr val="002060"/>
                </a:solidFill>
              </a:rPr>
              <a:t>client progress in accessing appropriate medical care and other needed services; and </a:t>
            </a:r>
          </a:p>
          <a:p>
            <a:r>
              <a:rPr lang="en-US" sz="1300" dirty="0" smtClean="0">
                <a:solidFill>
                  <a:srgbClr val="002060"/>
                </a:solidFill>
              </a:rPr>
              <a:t>educate </a:t>
            </a:r>
            <a:r>
              <a:rPr lang="en-US" sz="1300" dirty="0">
                <a:solidFill>
                  <a:srgbClr val="002060"/>
                </a:solidFill>
              </a:rPr>
              <a:t>clients regarding their health conditions and implications of risk factors.</a:t>
            </a:r>
          </a:p>
          <a:p>
            <a:pPr marL="68580" indent="0">
              <a:buNone/>
            </a:pPr>
            <a:endParaRPr lang="en-US" sz="1300" u="sng" dirty="0">
              <a:solidFill>
                <a:srgbClr val="002060"/>
              </a:solidFill>
              <a:latin typeface="Calibri" panose="020F0502020204030204" pitchFamily="34" charset="0"/>
              <a:cs typeface="Calibri" panose="020F0502020204030204" pitchFamily="34" charset="0"/>
            </a:endParaRPr>
          </a:p>
        </p:txBody>
      </p:sp>
      <p:sp>
        <p:nvSpPr>
          <p:cNvPr id="2" name="Rectangle 1"/>
          <p:cNvSpPr/>
          <p:nvPr/>
        </p:nvSpPr>
        <p:spPr>
          <a:xfrm>
            <a:off x="237502" y="89652"/>
            <a:ext cx="6685812" cy="400110"/>
          </a:xfrm>
          <a:prstGeom prst="rect">
            <a:avLst/>
          </a:prstGeom>
        </p:spPr>
        <p:txBody>
          <a:bodyPr wrap="square">
            <a:spAutoFit/>
          </a:bodyPr>
          <a:lstStyle/>
          <a:p>
            <a:pPr marL="68580" indent="0">
              <a:buNone/>
            </a:pPr>
            <a:r>
              <a:rPr lang="en-US" sz="2000" u="sng" dirty="0" smtClean="0">
                <a:solidFill>
                  <a:srgbClr val="002060"/>
                </a:solidFill>
                <a:latin typeface="Calibri" panose="020F0502020204030204" pitchFamily="34" charset="0"/>
                <a:cs typeface="Calibri" panose="020F0502020204030204" pitchFamily="34" charset="0"/>
              </a:rPr>
              <a:t>Case </a:t>
            </a:r>
            <a:r>
              <a:rPr lang="en-US" sz="2000" u="sng" dirty="0">
                <a:solidFill>
                  <a:srgbClr val="002060"/>
                </a:solidFill>
                <a:latin typeface="Calibri" panose="020F0502020204030204" pitchFamily="34" charset="0"/>
                <a:cs typeface="Calibri" panose="020F0502020204030204" pitchFamily="34" charset="0"/>
              </a:rPr>
              <a:t>Management </a:t>
            </a:r>
            <a:r>
              <a:rPr lang="en-US" sz="2000" u="sng" dirty="0" smtClean="0">
                <a:solidFill>
                  <a:srgbClr val="002060"/>
                </a:solidFill>
                <a:latin typeface="Calibri" panose="020F0502020204030204" pitchFamily="34" charset="0"/>
                <a:cs typeface="Calibri" panose="020F0502020204030204" pitchFamily="34" charset="0"/>
              </a:rPr>
              <a:t>Provider Qualifications</a:t>
            </a:r>
            <a:endParaRPr lang="en-US" sz="2000" u="sng"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68672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4438" y="324783"/>
            <a:ext cx="8984875" cy="461665"/>
          </a:xfrm>
          <a:prstGeom prst="rect">
            <a:avLst/>
          </a:prstGeom>
        </p:spPr>
        <p:txBody>
          <a:bodyPr wrap="square">
            <a:spAutoFit/>
          </a:bodyPr>
          <a:lstStyle/>
          <a:p>
            <a:r>
              <a:rPr lang="en-US" sz="2400" u="sng" dirty="0">
                <a:solidFill>
                  <a:srgbClr val="002060"/>
                </a:solidFill>
                <a:latin typeface="Calibri" panose="020F0502020204030204" pitchFamily="34" charset="0"/>
                <a:cs typeface="Calibri" panose="020F0502020204030204" pitchFamily="34" charset="0"/>
              </a:rPr>
              <a:t>Procedure Codes for Case Management for Pregnant Women</a:t>
            </a:r>
          </a:p>
        </p:txBody>
      </p:sp>
      <p:sp>
        <p:nvSpPr>
          <p:cNvPr id="3" name="Content Placeholder 2"/>
          <p:cNvSpPr>
            <a:spLocks noGrp="1"/>
          </p:cNvSpPr>
          <p:nvPr>
            <p:ph idx="1"/>
          </p:nvPr>
        </p:nvSpPr>
        <p:spPr>
          <a:xfrm>
            <a:off x="496388" y="953590"/>
            <a:ext cx="10892246" cy="3733800"/>
          </a:xfrm>
        </p:spPr>
        <p:txBody>
          <a:bodyPr>
            <a:noAutofit/>
          </a:bodyPr>
          <a:lstStyle/>
          <a:p>
            <a:r>
              <a:rPr lang="en-US" sz="2000" b="1" dirty="0" smtClean="0">
                <a:solidFill>
                  <a:srgbClr val="002060"/>
                </a:solidFill>
                <a:latin typeface="Calibri" panose="020F0502020204030204" pitchFamily="34" charset="0"/>
                <a:cs typeface="Calibri" panose="020F0502020204030204" pitchFamily="34" charset="0"/>
              </a:rPr>
              <a:t>H1001 </a:t>
            </a:r>
            <a:r>
              <a:rPr lang="en-US" sz="2000" b="1" dirty="0">
                <a:solidFill>
                  <a:srgbClr val="002060"/>
                </a:solidFill>
                <a:latin typeface="Calibri" panose="020F0502020204030204" pitchFamily="34" charset="0"/>
                <a:cs typeface="Calibri" panose="020F0502020204030204" pitchFamily="34" charset="0"/>
              </a:rPr>
              <a:t>TS</a:t>
            </a:r>
            <a:r>
              <a:rPr lang="en-US" sz="2000" dirty="0">
                <a:solidFill>
                  <a:srgbClr val="002060"/>
                </a:solidFill>
                <a:latin typeface="Calibri" panose="020F0502020204030204" pitchFamily="34" charset="0"/>
                <a:cs typeface="Calibri" panose="020F0502020204030204" pitchFamily="34" charset="0"/>
              </a:rPr>
              <a:t>.... Prenatal care, at risk enhanced service; antepartum management; follow up service </a:t>
            </a:r>
          </a:p>
          <a:p>
            <a:r>
              <a:rPr lang="en-US" sz="2000" b="1" dirty="0">
                <a:solidFill>
                  <a:srgbClr val="002060"/>
                </a:solidFill>
                <a:latin typeface="Calibri" panose="020F0502020204030204" pitchFamily="34" charset="0"/>
                <a:cs typeface="Calibri" panose="020F0502020204030204" pitchFamily="34" charset="0"/>
              </a:rPr>
              <a:t>H1001</a:t>
            </a:r>
            <a:r>
              <a:rPr lang="en-US" sz="2000" dirty="0">
                <a:solidFill>
                  <a:srgbClr val="002060"/>
                </a:solidFill>
                <a:latin typeface="Calibri" panose="020F0502020204030204" pitchFamily="34" charset="0"/>
                <a:cs typeface="Calibri" panose="020F0502020204030204" pitchFamily="34" charset="0"/>
              </a:rPr>
              <a:t>......... Prenatal care, at risk enhanced service; antepartum management Limited to one per     participant per provider per calendar month. </a:t>
            </a:r>
          </a:p>
          <a:p>
            <a:r>
              <a:rPr lang="en-US" sz="2000" b="1" dirty="0">
                <a:solidFill>
                  <a:srgbClr val="002060"/>
                </a:solidFill>
                <a:latin typeface="Calibri" panose="020F0502020204030204" pitchFamily="34" charset="0"/>
                <a:cs typeface="Calibri" panose="020F0502020204030204" pitchFamily="34" charset="0"/>
              </a:rPr>
              <a:t>H1004</a:t>
            </a:r>
            <a:r>
              <a:rPr lang="en-US" sz="2000" dirty="0">
                <a:solidFill>
                  <a:srgbClr val="002060"/>
                </a:solidFill>
                <a:latin typeface="Calibri" panose="020F0502020204030204" pitchFamily="34" charset="0"/>
                <a:cs typeface="Calibri" panose="020F0502020204030204" pitchFamily="34" charset="0"/>
              </a:rPr>
              <a:t>......... Prenatal care, at risk enhanced service; follow-up home visit Limited to one per participant per provider per calendar month. </a:t>
            </a:r>
          </a:p>
          <a:p>
            <a:r>
              <a:rPr lang="en-US" sz="2000" b="1" dirty="0">
                <a:solidFill>
                  <a:srgbClr val="002060"/>
                </a:solidFill>
                <a:latin typeface="Calibri" panose="020F0502020204030204" pitchFamily="34" charset="0"/>
                <a:cs typeface="Calibri" panose="020F0502020204030204" pitchFamily="34" charset="0"/>
              </a:rPr>
              <a:t>H1001 TS 52 </a:t>
            </a:r>
            <a:r>
              <a:rPr lang="en-US" sz="2000" dirty="0">
                <a:solidFill>
                  <a:srgbClr val="002060"/>
                </a:solidFill>
                <a:latin typeface="Calibri" panose="020F0502020204030204" pitchFamily="34" charset="0"/>
                <a:cs typeface="Calibri" panose="020F0502020204030204" pitchFamily="34" charset="0"/>
              </a:rPr>
              <a:t>Prenatal care, at risk enhanced service; antepartum management; follow-up, reduced service </a:t>
            </a:r>
          </a:p>
          <a:p>
            <a:r>
              <a:rPr lang="en-US" sz="2000" b="1" dirty="0">
                <a:solidFill>
                  <a:srgbClr val="002060"/>
                </a:solidFill>
                <a:latin typeface="Calibri" panose="020F0502020204030204" pitchFamily="34" charset="0"/>
                <a:cs typeface="Calibri" panose="020F0502020204030204" pitchFamily="34" charset="0"/>
              </a:rPr>
              <a:t>G9012</a:t>
            </a:r>
            <a:r>
              <a:rPr lang="en-US" sz="2000" dirty="0">
                <a:solidFill>
                  <a:srgbClr val="002060"/>
                </a:solidFill>
                <a:latin typeface="Calibri" panose="020F0502020204030204" pitchFamily="34" charset="0"/>
                <a:cs typeface="Calibri" panose="020F0502020204030204" pitchFamily="34" charset="0"/>
              </a:rPr>
              <a:t>......... Other specified case management service not elsewhere classified</a:t>
            </a:r>
          </a:p>
          <a:p>
            <a:endParaRPr lang="en-US" sz="2000"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631015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65663" y="1358536"/>
            <a:ext cx="8534400" cy="2744389"/>
          </a:xfrm>
        </p:spPr>
        <p:txBody>
          <a:bodyPr>
            <a:noAutofit/>
          </a:bodyPr>
          <a:lstStyle/>
          <a:p>
            <a:pPr algn="ctr"/>
            <a:r>
              <a:rPr lang="en-US" sz="8000" b="1" cap="none" dirty="0" smtClean="0">
                <a:solidFill>
                  <a:schemeClr val="accent3"/>
                </a:solidFill>
                <a:latin typeface="Calibri" panose="020F0502020204030204" pitchFamily="34" charset="0"/>
                <a:cs typeface="Calibri" panose="020F0502020204030204" pitchFamily="34" charset="0"/>
              </a:rPr>
              <a:t>THANK YOU </a:t>
            </a:r>
            <a:r>
              <a:rPr lang="en-US" sz="5400" b="1" cap="none" dirty="0">
                <a:solidFill>
                  <a:schemeClr val="accent3"/>
                </a:solidFill>
                <a:latin typeface="Calibri" panose="020F0502020204030204" pitchFamily="34" charset="0"/>
                <a:cs typeface="Calibri" panose="020F0502020204030204" pitchFamily="34" charset="0"/>
              </a:rPr>
              <a:t/>
            </a:r>
            <a:br>
              <a:rPr lang="en-US" sz="5400" b="1" cap="none" dirty="0">
                <a:solidFill>
                  <a:schemeClr val="accent3"/>
                </a:solidFill>
                <a:latin typeface="Calibri" panose="020F0502020204030204" pitchFamily="34" charset="0"/>
                <a:cs typeface="Calibri" panose="020F0502020204030204" pitchFamily="34" charset="0"/>
              </a:rPr>
            </a:br>
            <a:endParaRPr lang="en-US" sz="5400" b="1" i="1" cap="small" dirty="0">
              <a:solidFill>
                <a:schemeClr val="accent3"/>
              </a:solidFill>
            </a:endParaRPr>
          </a:p>
        </p:txBody>
      </p:sp>
      <p:pic>
        <p:nvPicPr>
          <p:cNvPr id="4098" name="Picture 2" descr="Missouri Medicaid | Orthotics &amp; Prosthetics Lab"/>
          <p:cNvPicPr>
            <a:picLocks noChangeAspect="1" noChangeArrowheads="1"/>
          </p:cNvPicPr>
          <p:nvPr/>
        </p:nvPicPr>
        <p:blipFill rotWithShape="1">
          <a:blip r:embed="rId3">
            <a:extLst>
              <a:ext uri="{28A0092B-C50C-407E-A947-70E740481C1C}">
                <a14:useLocalDpi xmlns:a14="http://schemas.microsoft.com/office/drawing/2010/main" val="0"/>
              </a:ext>
            </a:extLst>
          </a:blip>
          <a:srcRect t="12745" b="13800"/>
          <a:stretch/>
        </p:blipFill>
        <p:spPr bwMode="auto">
          <a:xfrm>
            <a:off x="9454342" y="155419"/>
            <a:ext cx="2209800" cy="1006997"/>
          </a:xfrm>
          <a:prstGeom prst="rect">
            <a:avLst/>
          </a:prstGeom>
          <a:noFill/>
          <a:extLst>
            <a:ext uri="{909E8E84-426E-40DD-AFC4-6F175D3DCCD1}">
              <a14:hiddenFill xmlns:a14="http://schemas.microsoft.com/office/drawing/2010/main">
                <a:solidFill>
                  <a:srgbClr val="FFFFFF"/>
                </a:solidFill>
              </a14:hiddenFill>
            </a:ext>
          </a:extLst>
        </p:spPr>
      </p:pic>
      <p:pic>
        <p:nvPicPr>
          <p:cNvPr id="4100" name="Picture 4" descr="http://www.nmcfamilyresourcecenter.com/images/dss.gif">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762000" y="366891"/>
            <a:ext cx="1981200" cy="584054"/>
          </a:xfrm>
          <a:prstGeom prst="rect">
            <a:avLst/>
          </a:prstGeom>
          <a:noFill/>
          <a:extLst>
            <a:ext uri="{909E8E84-426E-40DD-AFC4-6F175D3DCCD1}">
              <a14:hiddenFill xmlns:a14="http://schemas.microsoft.com/office/drawing/2010/main">
                <a:solidFill>
                  <a:srgbClr val="FFFFFF"/>
                </a:solidFill>
              </a14:hiddenFill>
            </a:ext>
          </a:extLst>
        </p:spPr>
      </p:pic>
      <p:sp>
        <p:nvSpPr>
          <p:cNvPr id="3" name="TextBox 2"/>
          <p:cNvSpPr txBox="1"/>
          <p:nvPr/>
        </p:nvSpPr>
        <p:spPr>
          <a:xfrm>
            <a:off x="1410789" y="3860074"/>
            <a:ext cx="9039497" cy="1200329"/>
          </a:xfrm>
          <a:prstGeom prst="rect">
            <a:avLst/>
          </a:prstGeom>
          <a:noFill/>
        </p:spPr>
        <p:txBody>
          <a:bodyPr wrap="square" rtlCol="0">
            <a:spAutoFit/>
          </a:bodyPr>
          <a:lstStyle/>
          <a:p>
            <a:pPr algn="ctr"/>
            <a:r>
              <a:rPr lang="en-US" dirty="0" smtClean="0">
                <a:solidFill>
                  <a:srgbClr val="002060"/>
                </a:solidFill>
                <a:latin typeface="Calibri" panose="020F0502020204030204" pitchFamily="34" charset="0"/>
                <a:cs typeface="Calibri" panose="020F0502020204030204" pitchFamily="34" charset="0"/>
              </a:rPr>
              <a:t>If you have any questions, please feel free to reach out: </a:t>
            </a:r>
          </a:p>
          <a:p>
            <a:pPr algn="ctr"/>
            <a:r>
              <a:rPr lang="en-US" dirty="0" smtClean="0">
                <a:solidFill>
                  <a:srgbClr val="002060"/>
                </a:solidFill>
                <a:latin typeface="Calibri" panose="020F0502020204030204" pitchFamily="34" charset="0"/>
                <a:cs typeface="Calibri" panose="020F0502020204030204" pitchFamily="34" charset="0"/>
              </a:rPr>
              <a:t>Ashley Wilson</a:t>
            </a:r>
          </a:p>
          <a:p>
            <a:pPr algn="ctr"/>
            <a:r>
              <a:rPr lang="en-US" dirty="0" smtClean="0">
                <a:solidFill>
                  <a:srgbClr val="002060"/>
                </a:solidFill>
                <a:latin typeface="Calibri" panose="020F0502020204030204" pitchFamily="34" charset="0"/>
                <a:cs typeface="Calibri" panose="020F0502020204030204" pitchFamily="34" charset="0"/>
                <a:hlinkClick r:id="rId6"/>
              </a:rPr>
              <a:t>Ashley.L.Wilson@dss.mo.gov</a:t>
            </a:r>
            <a:endParaRPr lang="en-US" dirty="0" smtClean="0">
              <a:solidFill>
                <a:srgbClr val="002060"/>
              </a:solidFill>
              <a:latin typeface="Calibri" panose="020F0502020204030204" pitchFamily="34" charset="0"/>
              <a:cs typeface="Calibri" panose="020F0502020204030204" pitchFamily="34" charset="0"/>
            </a:endParaRPr>
          </a:p>
          <a:p>
            <a:pPr algn="ctr"/>
            <a:r>
              <a:rPr lang="en-US" dirty="0" smtClean="0">
                <a:solidFill>
                  <a:srgbClr val="002060"/>
                </a:solidFill>
                <a:latin typeface="Calibri" panose="020F0502020204030204" pitchFamily="34" charset="0"/>
                <a:cs typeface="Calibri" panose="020F0502020204030204" pitchFamily="34" charset="0"/>
              </a:rPr>
              <a:t>573-751-0762</a:t>
            </a:r>
            <a:endParaRPr lang="en-US" dirty="0">
              <a:solidFill>
                <a:srgbClr val="002060"/>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2206446"/>
      </p:ext>
    </p:extLst>
  </p:cSld>
  <p:clrMapOvr>
    <a:masterClrMapping/>
  </p:clrMapOvr>
</p:sld>
</file>

<file path=ppt/theme/theme1.xml><?xml version="1.0" encoding="utf-8"?>
<a:theme xmlns:a="http://schemas.openxmlformats.org/drawingml/2006/main" name="Urban Pop">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8999</TotalTime>
  <Words>840</Words>
  <Application>Microsoft Office PowerPoint</Application>
  <PresentationFormat>Widescreen</PresentationFormat>
  <Paragraphs>68</Paragraphs>
  <Slides>6</Slides>
  <Notes>6</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Calibri</vt:lpstr>
      <vt:lpstr>Century Gothic</vt:lpstr>
      <vt:lpstr>Palatino Linotype</vt:lpstr>
      <vt:lpstr>Wingdings</vt:lpstr>
      <vt:lpstr>Wingdings 3</vt:lpstr>
      <vt:lpstr>Urban Pop</vt:lpstr>
      <vt:lpstr>MO HealthNet Maternal and Infant  Health Efforts </vt:lpstr>
      <vt:lpstr>PowerPoint Presentation</vt:lpstr>
      <vt:lpstr>PowerPoint Presentation</vt:lpstr>
      <vt:lpstr>PowerPoint Presentation</vt:lpstr>
      <vt:lpstr>PowerPoint Presentation</vt:lpstr>
      <vt:lpstr>THANK YOU  </vt:lpstr>
    </vt:vector>
  </TitlesOfParts>
  <Company>State of Missouri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 HealthNet Maternal and Infant  Health Efforts</dc:title>
  <dc:creator>Wilson, Ashley</dc:creator>
  <cp:lastModifiedBy>Wilson, Ashley</cp:lastModifiedBy>
  <cp:revision>17</cp:revision>
  <dcterms:created xsi:type="dcterms:W3CDTF">2023-01-17T16:02:13Z</dcterms:created>
  <dcterms:modified xsi:type="dcterms:W3CDTF">2023-01-27T17:12:56Z</dcterms:modified>
</cp:coreProperties>
</file>