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1731" r:id="rId2"/>
    <p:sldId id="1830" r:id="rId3"/>
    <p:sldId id="257" r:id="rId4"/>
    <p:sldId id="300" r:id="rId5"/>
    <p:sldId id="258" r:id="rId6"/>
    <p:sldId id="262" r:id="rId7"/>
    <p:sldId id="278" r:id="rId8"/>
    <p:sldId id="283" r:id="rId9"/>
    <p:sldId id="286" r:id="rId10"/>
    <p:sldId id="296" r:id="rId11"/>
    <p:sldId id="297" r:id="rId12"/>
    <p:sldId id="291" r:id="rId13"/>
    <p:sldId id="29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D2E526B-DBD6-4A71-81C2-D7A24B6BB3CB}" type="datetimeFigureOut">
              <a:rPr lang="en-US" smtClean="0"/>
              <a:pPr/>
              <a:t>7/8/2024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784B7A2-9E7C-475C-949A-2142D8B3F5E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D2E526B-DBD6-4A71-81C2-D7A24B6BB3CB}" type="datetimeFigureOut">
              <a:rPr lang="en-US" smtClean="0"/>
              <a:pPr/>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B7A2-9E7C-475C-949A-2142D8B3F5E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D2E526B-DBD6-4A71-81C2-D7A24B6BB3CB}" type="datetimeFigureOut">
              <a:rPr lang="en-US" smtClean="0"/>
              <a:pPr/>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B7A2-9E7C-475C-949A-2142D8B3F5E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914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4028474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32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D2E526B-DBD6-4A71-81C2-D7A24B6BB3CB}" type="datetimeFigureOut">
              <a:rPr lang="en-US" smtClean="0"/>
              <a:pPr/>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B7A2-9E7C-475C-949A-2142D8B3F5E1}"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D2E526B-DBD6-4A71-81C2-D7A24B6BB3CB}" type="datetimeFigureOut">
              <a:rPr lang="en-US" smtClean="0"/>
              <a:pPr/>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B7A2-9E7C-475C-949A-2142D8B3F5E1}"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D2E526B-DBD6-4A71-81C2-D7A24B6BB3CB}" type="datetimeFigureOut">
              <a:rPr lang="en-US" smtClean="0"/>
              <a:pPr/>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B7A2-9E7C-475C-949A-2142D8B3F5E1}"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D2E526B-DBD6-4A71-81C2-D7A24B6BB3CB}" type="datetimeFigureOut">
              <a:rPr lang="en-US" smtClean="0"/>
              <a:pPr/>
              <a:t>7/8/2024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84B7A2-9E7C-475C-949A-2142D8B3F5E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2E526B-DBD6-4A71-81C2-D7A24B6BB3CB}" type="datetimeFigureOut">
              <a:rPr lang="en-US" smtClean="0"/>
              <a:pPr/>
              <a:t>7/8/2024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84B7A2-9E7C-475C-949A-2142D8B3F5E1}"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E526B-DBD6-4A71-81C2-D7A24B6BB3CB}" type="datetimeFigureOut">
              <a:rPr lang="en-US" smtClean="0"/>
              <a:pPr/>
              <a:t>7/8/2024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84B7A2-9E7C-475C-949A-2142D8B3F5E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D2E526B-DBD6-4A71-81C2-D7A24B6BB3CB}" type="datetimeFigureOut">
              <a:rPr lang="en-US" smtClean="0"/>
              <a:pPr/>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B7A2-9E7C-475C-949A-2142D8B3F5E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4D2E526B-DBD6-4A71-81C2-D7A24B6BB3CB}" type="datetimeFigureOut">
              <a:rPr lang="en-US" smtClean="0"/>
              <a:pPr/>
              <a:t>7/8/2024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784B7A2-9E7C-475C-949A-2142D8B3F5E1}"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D2E526B-DBD6-4A71-81C2-D7A24B6BB3CB}" type="datetimeFigureOut">
              <a:rPr lang="en-US" smtClean="0"/>
              <a:pPr/>
              <a:t>7/8/2024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784B7A2-9E7C-475C-949A-2142D8B3F5E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images.publicradio.org/content/2010/08/27/20100827_food-tester_33.jpg"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clphs.health.mo.gov/ehcdp/"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4973"/>
          <a:stretch/>
        </p:blipFill>
        <p:spPr>
          <a:xfrm>
            <a:off x="-5716" y="1318915"/>
            <a:ext cx="9144000" cy="4888826"/>
          </a:xfrm>
          <a:prstGeom prst="rect">
            <a:avLst/>
          </a:prstGeom>
        </p:spPr>
      </p:pic>
      <p:sp>
        <p:nvSpPr>
          <p:cNvPr id="5" name="TextBox 4">
            <a:extLst>
              <a:ext uri="{FF2B5EF4-FFF2-40B4-BE49-F238E27FC236}">
                <a16:creationId xmlns:a16="http://schemas.microsoft.com/office/drawing/2014/main" id="{F7BC944F-58FB-421A-BC42-AC56ECE7965C}"/>
              </a:ext>
            </a:extLst>
          </p:cNvPr>
          <p:cNvSpPr txBox="1"/>
          <p:nvPr/>
        </p:nvSpPr>
        <p:spPr>
          <a:xfrm>
            <a:off x="2531745" y="3896494"/>
            <a:ext cx="4080510" cy="738664"/>
          </a:xfrm>
          <a:prstGeom prst="rect">
            <a:avLst/>
          </a:prstGeom>
          <a:noFill/>
        </p:spPr>
        <p:txBody>
          <a:bodyPr wrap="square" rtlCol="0">
            <a:spAutoFit/>
          </a:bodyPr>
          <a:lstStyle/>
          <a:p>
            <a:pPr algn="ctr"/>
            <a:r>
              <a:rPr lang="en-MY" sz="2100" dirty="0">
                <a:solidFill>
                  <a:schemeClr val="tx2"/>
                </a:solidFill>
                <a:latin typeface="+mj-lt"/>
                <a:ea typeface="Open Sans Extrabold" panose="020B0906030804020204" pitchFamily="34" charset="0"/>
                <a:cs typeface="Open Sans Extrabold" panose="020B0906030804020204" pitchFamily="34" charset="0"/>
              </a:rPr>
              <a:t>PROTECTING HEALTH AND</a:t>
            </a:r>
          </a:p>
          <a:p>
            <a:pPr algn="ctr"/>
            <a:r>
              <a:rPr lang="en-MY" sz="2100" dirty="0">
                <a:solidFill>
                  <a:schemeClr val="tx2"/>
                </a:solidFill>
                <a:latin typeface="+mj-lt"/>
                <a:ea typeface="Open Sans Extrabold" panose="020B0906030804020204" pitchFamily="34" charset="0"/>
                <a:cs typeface="Open Sans Extrabold" panose="020B0906030804020204" pitchFamily="34" charset="0"/>
              </a:rPr>
              <a:t>KEEPING PEOPLE SAFE</a:t>
            </a:r>
          </a:p>
        </p:txBody>
      </p:sp>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4566284" y="857250"/>
            <a:ext cx="0" cy="154305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968" y="1965370"/>
            <a:ext cx="5048065" cy="2019323"/>
          </a:xfrm>
          <a:prstGeom prst="rect">
            <a:avLst/>
          </a:prstGeom>
        </p:spPr>
      </p:pic>
    </p:spTree>
    <p:extLst>
      <p:ext uri="{BB962C8B-B14F-4D97-AF65-F5344CB8AC3E}">
        <p14:creationId xmlns:p14="http://schemas.microsoft.com/office/powerpoint/2010/main" val="3492217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Left Arrow 2"/>
          <p:cNvSpPr/>
          <p:nvPr/>
        </p:nvSpPr>
        <p:spPr>
          <a:xfrm rot="13764269">
            <a:off x="1114431" y="970513"/>
            <a:ext cx="1314578" cy="253650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Left Arrow 6"/>
          <p:cNvSpPr/>
          <p:nvPr/>
        </p:nvSpPr>
        <p:spPr>
          <a:xfrm rot="7124146">
            <a:off x="6251485" y="2043173"/>
            <a:ext cx="1442365" cy="225158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3506733" y="677106"/>
            <a:ext cx="1896563" cy="14099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rot="3448438">
            <a:off x="3452114" y="3839342"/>
            <a:ext cx="2689894" cy="14724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00400" y="2590800"/>
            <a:ext cx="2438400" cy="830997"/>
          </a:xfrm>
          <a:prstGeom prst="rect">
            <a:avLst/>
          </a:prstGeom>
          <a:noFill/>
        </p:spPr>
        <p:txBody>
          <a:bodyPr wrap="square" lIns="91440" tIns="45720" rIns="91440" bIns="45720">
            <a:spAutoFit/>
          </a:bodyPr>
          <a:lstStyle/>
          <a:p>
            <a:pPr algn="ctr"/>
            <a:r>
              <a:rPr lang="en-US" b="1" dirty="0">
                <a:ln w="1905"/>
                <a:solidFill>
                  <a:srgbClr val="FF0000"/>
                </a:solidFill>
                <a:effectLst>
                  <a:innerShdw blurRad="69850" dist="43180" dir="5400000">
                    <a:srgbClr val="000000">
                      <a:alpha val="65000"/>
                    </a:srgbClr>
                  </a:innerShdw>
                </a:effectLst>
              </a:rPr>
              <a:t>OUTBREAK </a:t>
            </a:r>
            <a:r>
              <a:rPr lang="en-US" b="1" cap="none" spc="0" dirty="0">
                <a:ln w="1905"/>
                <a:solidFill>
                  <a:srgbClr val="FF0000"/>
                </a:solidFill>
                <a:effectLst>
                  <a:innerShdw blurRad="69850" dist="43180" dir="5400000">
                    <a:srgbClr val="000000">
                      <a:alpha val="65000"/>
                    </a:srgbClr>
                  </a:innerShdw>
                </a:effectLst>
              </a:rPr>
              <a:t>INFORMATION</a:t>
            </a:r>
          </a:p>
        </p:txBody>
      </p:sp>
      <p:sp>
        <p:nvSpPr>
          <p:cNvPr id="18" name="Rectangle 17"/>
          <p:cNvSpPr/>
          <p:nvPr/>
        </p:nvSpPr>
        <p:spPr>
          <a:xfrm rot="21307511">
            <a:off x="1127320" y="4844230"/>
            <a:ext cx="756937" cy="261610"/>
          </a:xfrm>
          <a:prstGeom prst="rect">
            <a:avLst/>
          </a:prstGeom>
          <a:noFill/>
        </p:spPr>
        <p:txBody>
          <a:bodyPr wrap="none" lIns="91440" tIns="45720" rIns="91440" bIns="45720">
            <a:spAutoFit/>
          </a:bodyPr>
          <a:lstStyle/>
          <a:p>
            <a:pPr algn="ctr"/>
            <a:r>
              <a:rPr lang="en-US" sz="1100" b="1" cap="none"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latin typeface="Aharoni" pitchFamily="2" charset="-79"/>
                <a:cs typeface="Aharoni" pitchFamily="2" charset="-79"/>
              </a:rPr>
              <a:t>STATE</a:t>
            </a:r>
          </a:p>
        </p:txBody>
      </p:sp>
      <p:sp>
        <p:nvSpPr>
          <p:cNvPr id="11" name="Circular Arrow 10"/>
          <p:cNvSpPr/>
          <p:nvPr/>
        </p:nvSpPr>
        <p:spPr>
          <a:xfrm rot="17995465">
            <a:off x="1946173" y="2954177"/>
            <a:ext cx="1536356" cy="1510909"/>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a:off x="838200" y="4419600"/>
            <a:ext cx="1447800" cy="16764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ular Arrow 13"/>
          <p:cNvSpPr/>
          <p:nvPr/>
        </p:nvSpPr>
        <p:spPr>
          <a:xfrm rot="3600495">
            <a:off x="3810000" y="4038600"/>
            <a:ext cx="1219200" cy="12954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ircular Arrow 16"/>
          <p:cNvSpPr/>
          <p:nvPr/>
        </p:nvSpPr>
        <p:spPr>
          <a:xfrm rot="4919936">
            <a:off x="3754517" y="1397991"/>
            <a:ext cx="914400" cy="9906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ircular Arrow 18"/>
          <p:cNvSpPr/>
          <p:nvPr/>
        </p:nvSpPr>
        <p:spPr>
          <a:xfrm rot="17870836">
            <a:off x="7315200" y="4953000"/>
            <a:ext cx="685800" cy="6858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ight Arrow 19"/>
          <p:cNvSpPr/>
          <p:nvPr/>
        </p:nvSpPr>
        <p:spPr>
          <a:xfrm rot="19502518">
            <a:off x="7594376" y="145578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5943600" y="53340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ular Arrow 21"/>
          <p:cNvSpPr/>
          <p:nvPr/>
        </p:nvSpPr>
        <p:spPr>
          <a:xfrm rot="15721164" flipH="1">
            <a:off x="3663554" y="4565152"/>
            <a:ext cx="1065640" cy="93868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rot="2967798">
            <a:off x="4601619" y="1174841"/>
            <a:ext cx="738860" cy="307777"/>
          </a:xfrm>
          <a:prstGeom prst="rect">
            <a:avLst/>
          </a:prstGeom>
          <a:noFill/>
        </p:spPr>
        <p:txBody>
          <a:bodyPr wrap="square" lIns="91440" tIns="45720" rIns="91440" bIns="45720">
            <a:spAutoFit/>
          </a:bodyPr>
          <a:lstStyle/>
          <a:p>
            <a:pPr algn="ctr"/>
            <a:r>
              <a:rPr lang="en-US" sz="1400" b="1" cap="none" spc="0" dirty="0">
                <a:ln w="1905"/>
                <a:effectLst>
                  <a:outerShdw blurRad="38100" dist="38100" dir="2700000" algn="tl">
                    <a:srgbClr val="000000">
                      <a:alpha val="43137"/>
                    </a:srgbClr>
                  </a:outerShdw>
                </a:effectLst>
              </a:rPr>
              <a:t>Loca</a:t>
            </a:r>
            <a:r>
              <a:rPr lang="en-US" sz="1400" b="1" cap="none" spc="0" dirty="0">
                <a:ln w="1905"/>
                <a:effectLst>
                  <a:innerShdw blurRad="69850" dist="43180" dir="5400000">
                    <a:srgbClr val="000000">
                      <a:alpha val="65000"/>
                    </a:srgbClr>
                  </a:innerShdw>
                </a:effectLst>
              </a:rPr>
              <a:t>l</a:t>
            </a:r>
          </a:p>
        </p:txBody>
      </p:sp>
      <p:sp>
        <p:nvSpPr>
          <p:cNvPr id="24" name="Rectangle 23"/>
          <p:cNvSpPr/>
          <p:nvPr/>
        </p:nvSpPr>
        <p:spPr>
          <a:xfrm rot="1196496">
            <a:off x="2209800" y="1676400"/>
            <a:ext cx="671314" cy="30777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a:ln w="11430"/>
                <a:solidFill>
                  <a:srgbClr val="C00000"/>
                </a:solidFill>
                <a:effectLst>
                  <a:outerShdw blurRad="50800" dist="39000" dir="5460000" algn="tl">
                    <a:srgbClr val="000000">
                      <a:alpha val="38000"/>
                    </a:srgbClr>
                  </a:outerShdw>
                </a:effectLst>
              </a:rPr>
              <a:t>Lab</a:t>
            </a:r>
          </a:p>
        </p:txBody>
      </p:sp>
      <p:sp>
        <p:nvSpPr>
          <p:cNvPr id="26" name="Rectangle 25"/>
          <p:cNvSpPr/>
          <p:nvPr/>
        </p:nvSpPr>
        <p:spPr>
          <a:xfrm>
            <a:off x="6172200" y="5410200"/>
            <a:ext cx="643125" cy="307777"/>
          </a:xfrm>
          <a:prstGeom prst="rect">
            <a:avLst/>
          </a:prstGeom>
          <a:noFill/>
        </p:spPr>
        <p:txBody>
          <a:bodyPr wrap="none" lIns="91440" tIns="45720" rIns="91440" bIns="45720">
            <a:spAutoFit/>
          </a:bodyPr>
          <a:lstStyle/>
          <a:p>
            <a:pPr algn="ctr"/>
            <a:r>
              <a:rPr lang="en-US" sz="1400" b="1" dirty="0">
                <a:ln w="1905"/>
                <a:effectLst>
                  <a:innerShdw blurRad="69850" dist="43180" dir="5400000">
                    <a:srgbClr val="000000">
                      <a:alpha val="65000"/>
                    </a:srgbClr>
                  </a:innerShdw>
                </a:effectLst>
              </a:rPr>
              <a:t>States</a:t>
            </a:r>
            <a:endParaRPr lang="en-US" sz="1400" b="1" cap="none" spc="0" dirty="0">
              <a:ln w="1905"/>
              <a:effectLst>
                <a:innerShdw blurRad="69850" dist="43180" dir="5400000">
                  <a:srgbClr val="000000">
                    <a:alpha val="65000"/>
                  </a:srgbClr>
                </a:innerShdw>
              </a:effectLst>
            </a:endParaRPr>
          </a:p>
        </p:txBody>
      </p:sp>
      <p:sp>
        <p:nvSpPr>
          <p:cNvPr id="27" name="Rectangle 26"/>
          <p:cNvSpPr/>
          <p:nvPr/>
        </p:nvSpPr>
        <p:spPr>
          <a:xfrm rot="21423113">
            <a:off x="3893683" y="3597982"/>
            <a:ext cx="652744" cy="307777"/>
          </a:xfrm>
          <a:prstGeom prst="rect">
            <a:avLst/>
          </a:prstGeom>
          <a:noFill/>
        </p:spPr>
        <p:txBody>
          <a:bodyPr wrap="none" lIns="91440" tIns="45720" rIns="91440" bIns="45720">
            <a:spAutoFit/>
          </a:bodyPr>
          <a:lstStyle/>
          <a:p>
            <a:pPr algn="ctr"/>
            <a:r>
              <a:rPr lang="en-US" sz="1400" b="1" cap="none" spc="0" dirty="0">
                <a:ln w="1905"/>
                <a:solidFill>
                  <a:srgbClr val="C00000"/>
                </a:solidFill>
                <a:effectLst>
                  <a:innerShdw blurRad="69850" dist="43180" dir="5400000">
                    <a:srgbClr val="000000">
                      <a:alpha val="65000"/>
                    </a:srgbClr>
                  </a:innerShdw>
                </a:effectLst>
              </a:rPr>
              <a:t>DHSS</a:t>
            </a:r>
          </a:p>
        </p:txBody>
      </p:sp>
      <p:sp>
        <p:nvSpPr>
          <p:cNvPr id="28" name="Rectangle 27"/>
          <p:cNvSpPr/>
          <p:nvPr/>
        </p:nvSpPr>
        <p:spPr>
          <a:xfrm rot="19484134">
            <a:off x="7467600" y="3276600"/>
            <a:ext cx="643126" cy="307777"/>
          </a:xfrm>
          <a:prstGeom prst="rect">
            <a:avLst/>
          </a:prstGeom>
          <a:noFill/>
        </p:spPr>
        <p:txBody>
          <a:bodyPr wrap="none" lIns="91440" tIns="45720" rIns="91440" bIns="45720">
            <a:spAutoFit/>
          </a:bodyPr>
          <a:lstStyle/>
          <a:p>
            <a:pPr algn="ctr"/>
            <a:r>
              <a:rPr lang="en-US" sz="1400" b="1" cap="none" spc="0" dirty="0">
                <a:ln w="1905"/>
                <a:effectLst>
                  <a:innerShdw blurRad="69850" dist="43180" dir="5400000">
                    <a:srgbClr val="000000">
                      <a:alpha val="65000"/>
                    </a:srgbClr>
                  </a:innerShdw>
                </a:effectLst>
              </a:rPr>
              <a:t>FEDS</a:t>
            </a:r>
          </a:p>
        </p:txBody>
      </p:sp>
      <p:sp>
        <p:nvSpPr>
          <p:cNvPr id="29" name="Rectangle 28"/>
          <p:cNvSpPr/>
          <p:nvPr/>
        </p:nvSpPr>
        <p:spPr>
          <a:xfrm rot="19330819">
            <a:off x="7732531" y="1496839"/>
            <a:ext cx="614271" cy="307777"/>
          </a:xfrm>
          <a:prstGeom prst="rect">
            <a:avLst/>
          </a:prstGeom>
          <a:noFill/>
        </p:spPr>
        <p:txBody>
          <a:bodyPr wrap="none" lIns="91440" tIns="45720" rIns="91440" bIns="45720">
            <a:spAutoFit/>
          </a:bodyPr>
          <a:lstStyle/>
          <a:p>
            <a:pPr algn="ctr"/>
            <a:r>
              <a:rPr lang="en-US" sz="1400" b="1" dirty="0">
                <a:ln w="1905"/>
                <a:effectLst>
                  <a:innerShdw blurRad="69850" dist="43180" dir="5400000">
                    <a:srgbClr val="000000">
                      <a:alpha val="65000"/>
                    </a:srgbClr>
                  </a:innerShdw>
                </a:effectLst>
              </a:rPr>
              <a:t>Local</a:t>
            </a:r>
            <a:endParaRPr lang="en-US" sz="1400" b="1" cap="none" spc="0" dirty="0">
              <a:ln w="1905"/>
              <a:effectLst>
                <a:innerShdw blurRad="69850" dist="43180" dir="5400000">
                  <a:srgbClr val="000000">
                    <a:alpha val="65000"/>
                  </a:srgbClr>
                </a:innerShdw>
              </a:effectLst>
            </a:endParaRPr>
          </a:p>
        </p:txBody>
      </p:sp>
      <p:sp>
        <p:nvSpPr>
          <p:cNvPr id="30" name="Rectangle 29"/>
          <p:cNvSpPr/>
          <p:nvPr/>
        </p:nvSpPr>
        <p:spPr>
          <a:xfrm rot="19355468">
            <a:off x="2091837" y="3114560"/>
            <a:ext cx="574196" cy="307777"/>
          </a:xfrm>
          <a:prstGeom prst="rect">
            <a:avLst/>
          </a:prstGeom>
          <a:noFill/>
        </p:spPr>
        <p:txBody>
          <a:bodyPr wrap="none" lIns="91440" tIns="45720" rIns="91440" bIns="45720">
            <a:spAutoFit/>
          </a:bodyPr>
          <a:lstStyle/>
          <a:p>
            <a:pPr algn="ctr"/>
            <a:r>
              <a:rPr lang="en-US" sz="1400" b="1" dirty="0">
                <a:ln w="1905"/>
                <a:effectLst>
                  <a:innerShdw blurRad="69850" dist="43180" dir="5400000">
                    <a:srgbClr val="000000">
                      <a:alpha val="65000"/>
                    </a:srgbClr>
                  </a:innerShdw>
                </a:effectLst>
              </a:rPr>
              <a:t>CDC</a:t>
            </a:r>
            <a:endParaRPr lang="en-US" sz="1400" b="1" cap="none" spc="0" dirty="0">
              <a:ln w="1905"/>
              <a:effectLst>
                <a:innerShdw blurRad="69850" dist="43180" dir="5400000">
                  <a:srgbClr val="000000">
                    <a:alpha val="65000"/>
                  </a:srgbClr>
                </a:innerShdw>
              </a:effectLst>
            </a:endParaRPr>
          </a:p>
        </p:txBody>
      </p:sp>
      <p:sp>
        <p:nvSpPr>
          <p:cNvPr id="31" name="Rectangle 30"/>
          <p:cNvSpPr/>
          <p:nvPr/>
        </p:nvSpPr>
        <p:spPr>
          <a:xfrm>
            <a:off x="1295400" y="4495800"/>
            <a:ext cx="614272" cy="307777"/>
          </a:xfrm>
          <a:prstGeom prst="rect">
            <a:avLst/>
          </a:prstGeom>
          <a:noFill/>
        </p:spPr>
        <p:txBody>
          <a:bodyPr wrap="none" lIns="91440" tIns="45720" rIns="91440" bIns="45720">
            <a:spAutoFit/>
          </a:bodyPr>
          <a:lstStyle/>
          <a:p>
            <a:pPr algn="ctr"/>
            <a:r>
              <a:rPr lang="en-US" sz="1400" b="1" cap="none" spc="0" dirty="0">
                <a:ln w="1905"/>
                <a:effectLst>
                  <a:innerShdw blurRad="69850" dist="43180" dir="5400000">
                    <a:srgbClr val="000000">
                      <a:alpha val="65000"/>
                    </a:srgbClr>
                  </a:innerShdw>
                </a:effectLst>
              </a:rPr>
              <a:t>MDA</a:t>
            </a:r>
          </a:p>
        </p:txBody>
      </p:sp>
      <p:sp>
        <p:nvSpPr>
          <p:cNvPr id="33" name="Rectangle 32"/>
          <p:cNvSpPr/>
          <p:nvPr/>
        </p:nvSpPr>
        <p:spPr>
          <a:xfrm rot="20526989">
            <a:off x="940119" y="815251"/>
            <a:ext cx="891526" cy="307777"/>
          </a:xfrm>
          <a:prstGeom prst="rect">
            <a:avLst/>
          </a:prstGeom>
          <a:noFill/>
        </p:spPr>
        <p:txBody>
          <a:bodyPr wrap="none" lIns="91440" tIns="45720" rIns="91440" bIns="45720">
            <a:spAutoFit/>
          </a:bodyPr>
          <a:lstStyle/>
          <a:p>
            <a:pPr algn="ctr"/>
            <a:r>
              <a:rPr lang="en-US" sz="1400" b="1" dirty="0">
                <a:ln w="1905"/>
                <a:solidFill>
                  <a:srgbClr val="C00000"/>
                </a:solidFill>
                <a:effectLst>
                  <a:innerShdw blurRad="69850" dist="43180" dir="5400000">
                    <a:srgbClr val="000000">
                      <a:alpha val="65000"/>
                    </a:srgbClr>
                  </a:innerShdw>
                </a:effectLst>
              </a:rPr>
              <a:t>Research</a:t>
            </a:r>
            <a:endParaRPr lang="en-US" sz="1400" b="1" cap="none" spc="0" dirty="0">
              <a:ln w="1905"/>
              <a:solidFill>
                <a:srgbClr val="C00000"/>
              </a:solidFill>
              <a:effectLst>
                <a:innerShdw blurRad="69850" dist="43180" dir="5400000">
                  <a:srgbClr val="000000">
                    <a:alpha val="65000"/>
                  </a:srgbClr>
                </a:innerShdw>
              </a:effectLst>
            </a:endParaRPr>
          </a:p>
        </p:txBody>
      </p:sp>
      <p:sp>
        <p:nvSpPr>
          <p:cNvPr id="35" name="Rectangle 34"/>
          <p:cNvSpPr/>
          <p:nvPr/>
        </p:nvSpPr>
        <p:spPr>
          <a:xfrm rot="20962840">
            <a:off x="2667000" y="5410200"/>
            <a:ext cx="824265" cy="307777"/>
          </a:xfrm>
          <a:prstGeom prst="rect">
            <a:avLst/>
          </a:prstGeom>
          <a:noFill/>
        </p:spPr>
        <p:txBody>
          <a:bodyPr wrap="none" lIns="91440" tIns="45720" rIns="91440" bIns="45720">
            <a:spAutoFit/>
          </a:bodyPr>
          <a:lstStyle/>
          <a:p>
            <a:pPr algn="ctr"/>
            <a:r>
              <a:rPr lang="en-US" sz="1400" b="1" dirty="0">
                <a:ln w="1905"/>
                <a:solidFill>
                  <a:srgbClr val="C00000"/>
                </a:solidFill>
                <a:effectLst>
                  <a:innerShdw blurRad="69850" dist="43180" dir="5400000">
                    <a:srgbClr val="000000">
                      <a:alpha val="65000"/>
                    </a:srgbClr>
                  </a:innerShdw>
                </a:effectLst>
              </a:rPr>
              <a:t>LOCAL</a:t>
            </a:r>
            <a:endParaRPr lang="en-US" sz="1400" b="1" cap="none" spc="0" dirty="0">
              <a:ln w="1905"/>
              <a:solidFill>
                <a:srgbClr val="C00000"/>
              </a:solidFill>
              <a:effectLst>
                <a:innerShdw blurRad="69850" dist="43180" dir="5400000">
                  <a:srgbClr val="000000">
                    <a:alpha val="65000"/>
                  </a:srgbClr>
                </a:innerShdw>
              </a:effectLst>
            </a:endParaRPr>
          </a:p>
        </p:txBody>
      </p:sp>
      <p:sp>
        <p:nvSpPr>
          <p:cNvPr id="37" name="Rectangle 36"/>
          <p:cNvSpPr/>
          <p:nvPr/>
        </p:nvSpPr>
        <p:spPr>
          <a:xfrm rot="2069239">
            <a:off x="7848600" y="4953000"/>
            <a:ext cx="793807" cy="307777"/>
          </a:xfrm>
          <a:prstGeom prst="rect">
            <a:avLst/>
          </a:prstGeom>
          <a:noFill/>
        </p:spPr>
        <p:txBody>
          <a:bodyPr wrap="none" lIns="91440" tIns="45720" rIns="91440" bIns="45720">
            <a:spAutoFit/>
          </a:bodyPr>
          <a:lstStyle/>
          <a:p>
            <a:pPr algn="ctr"/>
            <a:r>
              <a:rPr lang="en-US" sz="1400" b="1" cap="none" spc="0" dirty="0">
                <a:ln w="1905"/>
                <a:solidFill>
                  <a:srgbClr val="C00000"/>
                </a:solidFill>
                <a:effectLst>
                  <a:innerShdw blurRad="69850" dist="43180" dir="5400000">
                    <a:srgbClr val="000000">
                      <a:alpha val="65000"/>
                    </a:srgbClr>
                  </a:innerShdw>
                </a:effectLst>
              </a:rPr>
              <a:t>Reports</a:t>
            </a:r>
          </a:p>
        </p:txBody>
      </p:sp>
      <p:sp>
        <p:nvSpPr>
          <p:cNvPr id="32" name="Rectangle 31"/>
          <p:cNvSpPr/>
          <p:nvPr/>
        </p:nvSpPr>
        <p:spPr>
          <a:xfrm rot="1409790">
            <a:off x="6408809" y="1029804"/>
            <a:ext cx="705642" cy="307777"/>
          </a:xfrm>
          <a:prstGeom prst="rect">
            <a:avLst/>
          </a:prstGeom>
          <a:noFill/>
        </p:spPr>
        <p:txBody>
          <a:bodyPr wrap="none" lIns="91440" tIns="45720" rIns="91440" bIns="45720">
            <a:spAutoFit/>
          </a:bodyPr>
          <a:lstStyle/>
          <a:p>
            <a:pPr algn="ctr"/>
            <a:r>
              <a:rPr lang="en-US" sz="1400" b="1" dirty="0">
                <a:ln w="1905"/>
                <a:solidFill>
                  <a:srgbClr val="C00000"/>
                </a:solidFill>
                <a:effectLst>
                  <a:innerShdw blurRad="69850" dist="43180" dir="5400000">
                    <a:srgbClr val="000000">
                      <a:alpha val="65000"/>
                    </a:srgbClr>
                  </a:innerShdw>
                </a:effectLst>
              </a:rPr>
              <a:t>States</a:t>
            </a:r>
            <a:endParaRPr lang="en-US" sz="1400" b="1" cap="none" spc="0" dirty="0">
              <a:ln w="1905"/>
              <a:solidFill>
                <a:srgbClr val="C00000"/>
              </a:solidFill>
              <a:effectLst>
                <a:innerShdw blurRad="69850" dist="43180" dir="5400000">
                  <a:srgbClr val="000000">
                    <a:alpha val="65000"/>
                  </a:srgbClr>
                </a:inn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Left Arrow 2"/>
          <p:cNvSpPr/>
          <p:nvPr/>
        </p:nvSpPr>
        <p:spPr>
          <a:xfrm rot="10616828">
            <a:off x="2337247" y="2086650"/>
            <a:ext cx="970898" cy="19503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Left Arrow 6"/>
          <p:cNvSpPr/>
          <p:nvPr/>
        </p:nvSpPr>
        <p:spPr>
          <a:xfrm>
            <a:off x="5638800" y="2286000"/>
            <a:ext cx="990600" cy="1752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3302539" y="1288362"/>
            <a:ext cx="2488814" cy="9929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rot="10600247">
            <a:off x="3276129" y="3876166"/>
            <a:ext cx="2307915" cy="10036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00400" y="2895600"/>
            <a:ext cx="2438400" cy="646331"/>
          </a:xfrm>
          <a:prstGeom prst="rect">
            <a:avLst/>
          </a:prstGeom>
          <a:noFill/>
        </p:spPr>
        <p:txBody>
          <a:bodyPr wrap="square" lIns="91440" tIns="45720" rIns="91440" bIns="45720">
            <a:spAutoFit/>
          </a:bodyPr>
          <a:lstStyle/>
          <a:p>
            <a:pPr algn="ctr"/>
            <a:r>
              <a:rPr lang="en-US" b="1" dirty="0">
                <a:ln w="1905"/>
                <a:solidFill>
                  <a:srgbClr val="FF0000"/>
                </a:solidFill>
                <a:effectLst>
                  <a:innerShdw blurRad="69850" dist="43180" dir="5400000">
                    <a:srgbClr val="000000">
                      <a:alpha val="65000"/>
                    </a:srgbClr>
                  </a:innerShdw>
                </a:effectLst>
              </a:rPr>
              <a:t>FLOW of OUTBREAK </a:t>
            </a:r>
            <a:r>
              <a:rPr lang="en-US" b="1" cap="none" spc="0" dirty="0">
                <a:ln w="1905"/>
                <a:solidFill>
                  <a:srgbClr val="FF0000"/>
                </a:solidFill>
                <a:effectLst>
                  <a:innerShdw blurRad="69850" dist="43180" dir="5400000">
                    <a:srgbClr val="000000">
                      <a:alpha val="65000"/>
                    </a:srgbClr>
                  </a:innerShdw>
                </a:effectLst>
              </a:rPr>
              <a:t>INFORMATION</a:t>
            </a:r>
          </a:p>
        </p:txBody>
      </p:sp>
      <p:sp>
        <p:nvSpPr>
          <p:cNvPr id="15" name="Rectangle 14"/>
          <p:cNvSpPr/>
          <p:nvPr/>
        </p:nvSpPr>
        <p:spPr>
          <a:xfrm rot="17719365">
            <a:off x="5000008" y="4051157"/>
            <a:ext cx="731290" cy="276999"/>
          </a:xfrm>
          <a:prstGeom prst="rect">
            <a:avLst/>
          </a:prstGeom>
          <a:noFill/>
        </p:spPr>
        <p:txBody>
          <a:bodyPr wrap="square" lIns="91440" tIns="45720" rIns="91440" bIns="45720">
            <a:spAutoFit/>
          </a:bodyPr>
          <a:lstStyle/>
          <a:p>
            <a:pPr algn="ctr"/>
            <a:r>
              <a:rPr lang="en-US" sz="1200" b="1" spc="300" dirty="0">
                <a:ln w="11430" cmpd="sng">
                  <a:solidFill>
                    <a:schemeClr val="accent1">
                      <a:tint val="10000"/>
                    </a:schemeClr>
                  </a:solidFill>
                  <a:prstDash val="solid"/>
                  <a:miter lim="800000"/>
                </a:ln>
                <a:solidFill>
                  <a:schemeClr val="bg2">
                    <a:lumMod val="90000"/>
                  </a:schemeClr>
                </a:solidFill>
                <a:effectLst>
                  <a:glow rad="45500">
                    <a:schemeClr val="accent1">
                      <a:satMod val="220000"/>
                      <a:alpha val="35000"/>
                    </a:schemeClr>
                  </a:glow>
                  <a:outerShdw blurRad="38100" dist="38100" dir="2700000" algn="tl">
                    <a:srgbClr val="000000">
                      <a:alpha val="43137"/>
                    </a:srgbClr>
                  </a:outerShdw>
                </a:effectLst>
              </a:rPr>
              <a:t>FEDS</a:t>
            </a:r>
            <a:endParaRPr lang="en-US" sz="1200" b="1" cap="none" spc="300" dirty="0">
              <a:ln w="11430" cmpd="sng">
                <a:solidFill>
                  <a:schemeClr val="accent1">
                    <a:tint val="10000"/>
                  </a:schemeClr>
                </a:solidFill>
                <a:prstDash val="solid"/>
                <a:miter lim="800000"/>
              </a:ln>
              <a:solidFill>
                <a:schemeClr val="bg2">
                  <a:lumMod val="90000"/>
                </a:schemeClr>
              </a:solidFill>
              <a:effectLst>
                <a:glow rad="45500">
                  <a:schemeClr val="accent1">
                    <a:satMod val="220000"/>
                    <a:alpha val="35000"/>
                  </a:schemeClr>
                </a:glow>
                <a:outerShdw blurRad="38100" dist="38100" dir="2700000" algn="tl">
                  <a:srgbClr val="000000">
                    <a:alpha val="43137"/>
                  </a:srgbClr>
                </a:outerShdw>
              </a:effectLst>
            </a:endParaRPr>
          </a:p>
        </p:txBody>
      </p:sp>
      <p:sp>
        <p:nvSpPr>
          <p:cNvPr id="16" name="Rectangle 15"/>
          <p:cNvSpPr/>
          <p:nvPr/>
        </p:nvSpPr>
        <p:spPr>
          <a:xfrm rot="18084581">
            <a:off x="3096688" y="1700810"/>
            <a:ext cx="926882" cy="276999"/>
          </a:xfrm>
          <a:prstGeom prst="rect">
            <a:avLst/>
          </a:prstGeom>
          <a:noFill/>
        </p:spPr>
        <p:txBody>
          <a:bodyPr wrap="square" lIns="91440" tIns="45720" rIns="91440" bIns="45720">
            <a:spAutoFit/>
          </a:bodyPr>
          <a:lstStyle/>
          <a:p>
            <a:pPr algn="ctr"/>
            <a:r>
              <a:rPr lang="en-US" sz="1200" b="1" cap="none" spc="300" dirty="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rPr>
              <a:t>LOCAL</a:t>
            </a:r>
          </a:p>
        </p:txBody>
      </p:sp>
      <p:sp>
        <p:nvSpPr>
          <p:cNvPr id="18" name="Rectangle 17"/>
          <p:cNvSpPr/>
          <p:nvPr/>
        </p:nvSpPr>
        <p:spPr>
          <a:xfrm rot="1047540">
            <a:off x="2533775" y="3665453"/>
            <a:ext cx="857542" cy="276999"/>
          </a:xfrm>
          <a:prstGeom prst="rect">
            <a:avLst/>
          </a:prstGeom>
          <a:noFill/>
        </p:spPr>
        <p:txBody>
          <a:bodyPr wrap="none" lIns="91440" tIns="45720" rIns="91440" bIns="45720">
            <a:spAutoFit/>
          </a:bodyPr>
          <a:lstStyle/>
          <a:p>
            <a:pPr algn="ctr"/>
            <a:r>
              <a:rPr lang="en-US" sz="1200" b="1" cap="none" spc="300" dirty="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rPr>
              <a:t>STATE</a:t>
            </a:r>
          </a:p>
        </p:txBody>
      </p:sp>
      <p:sp>
        <p:nvSpPr>
          <p:cNvPr id="11" name="Rectangle 10"/>
          <p:cNvSpPr/>
          <p:nvPr/>
        </p:nvSpPr>
        <p:spPr>
          <a:xfrm rot="1047540">
            <a:off x="5669037" y="2367352"/>
            <a:ext cx="857542" cy="276999"/>
          </a:xfrm>
          <a:prstGeom prst="rect">
            <a:avLst/>
          </a:prstGeom>
          <a:noFill/>
        </p:spPr>
        <p:txBody>
          <a:bodyPr wrap="none" lIns="91440" tIns="45720" rIns="91440" bIns="45720">
            <a:spAutoFit/>
          </a:bodyPr>
          <a:lstStyle/>
          <a:p>
            <a:pPr algn="ctr"/>
            <a:r>
              <a:rPr lang="en-US" sz="1200" b="1" cap="none" spc="300" dirty="0">
                <a:ln w="11430" cmpd="sng">
                  <a:solidFill>
                    <a:schemeClr val="accent1">
                      <a:tint val="10000"/>
                    </a:schemeClr>
                  </a:solidFill>
                  <a:prstDash val="solid"/>
                  <a:miter lim="800000"/>
                </a:ln>
                <a:solidFill>
                  <a:schemeClr val="bg2">
                    <a:lumMod val="75000"/>
                  </a:schemeClr>
                </a:solidFill>
                <a:effectLst>
                  <a:glow rad="45500">
                    <a:schemeClr val="accent1">
                      <a:satMod val="220000"/>
                      <a:alpha val="35000"/>
                    </a:schemeClr>
                  </a:glow>
                </a:effectLst>
              </a:rPr>
              <a:t>STATE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799" y="1078580"/>
            <a:ext cx="7543801"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mj-lt"/>
                <a:ea typeface="Times New Roman" pitchFamily="18" charset="0"/>
                <a:cs typeface="Times New Roman" pitchFamily="18" charset="0"/>
              </a:rPr>
              <a:t>The MRRT provides a system to organize, coordinate and assure a flow of communication so we have the potential to resolve problems with greater coordination, more efficiently during</a:t>
            </a:r>
            <a:r>
              <a:rPr kumimoji="0" lang="en-US" sz="3200" b="0" i="0" u="none" strike="noStrike" cap="none" normalizeH="0" dirty="0">
                <a:ln>
                  <a:noFill/>
                </a:ln>
                <a:solidFill>
                  <a:schemeClr val="tx1"/>
                </a:solidFill>
                <a:effectLst/>
                <a:latin typeface="+mj-lt"/>
                <a:ea typeface="Times New Roman" pitchFamily="18" charset="0"/>
                <a:cs typeface="Times New Roman" pitchFamily="18" charset="0"/>
              </a:rPr>
              <a:t> large multi- jurisdiction or multi-state outbreaks.</a:t>
            </a:r>
            <a:r>
              <a:rPr kumimoji="0" lang="en-US" sz="3200" b="0" i="0" u="none" strike="noStrike" cap="none" normalizeH="0" baseline="0" dirty="0">
                <a:ln>
                  <a:noFill/>
                </a:ln>
                <a:solidFill>
                  <a:schemeClr val="tx1"/>
                </a:solidFill>
                <a:effectLst/>
                <a:latin typeface="+mj-lt"/>
                <a:ea typeface="Times New Roman" pitchFamily="18" charset="0"/>
                <a:cs typeface="Times New Roman" pitchFamily="18" charset="0"/>
              </a:rPr>
              <a:t> </a:t>
            </a:r>
          </a:p>
        </p:txBody>
      </p:sp>
      <p:sp>
        <p:nvSpPr>
          <p:cNvPr id="4" name="WordArt 2"/>
          <p:cNvSpPr>
            <a:spLocks noChangeArrowheads="1" noChangeShapeType="1" noTextEdit="1"/>
          </p:cNvSpPr>
          <p:nvPr/>
        </p:nvSpPr>
        <p:spPr bwMode="auto">
          <a:xfrm>
            <a:off x="6019800" y="4724400"/>
            <a:ext cx="2209800" cy="529587"/>
          </a:xfrm>
          <a:prstGeom prst="rect">
            <a:avLst/>
          </a:prstGeom>
        </p:spPr>
        <p:txBody>
          <a:bodyPr wrap="none" fromWordArt="1">
            <a:prstTxWarp prst="textPlain">
              <a:avLst>
                <a:gd name="adj" fmla="val 48700"/>
              </a:avLst>
            </a:prstTxWarp>
          </a:bodyPr>
          <a:lstStyle/>
          <a:p>
            <a:pPr algn="ctr" rtl="0">
              <a:buNone/>
            </a:pPr>
            <a:r>
              <a:rPr lang="en-US" sz="3600" i="1" kern="10" spc="0" dirty="0">
                <a:ln w="9525">
                  <a:solidFill>
                    <a:srgbClr val="000000"/>
                  </a:solidFill>
                  <a:round/>
                  <a:headEnd/>
                  <a:tailEnd/>
                </a:ln>
                <a:solidFill>
                  <a:srgbClr val="FFC000"/>
                </a:solidFill>
                <a:effectLst>
                  <a:outerShdw dist="35921" dir="2700000" algn="ctr" rotWithShape="0">
                    <a:srgbClr val="808080">
                      <a:alpha val="80000"/>
                    </a:srgbClr>
                  </a:outerShdw>
                </a:effectLst>
                <a:latin typeface="Impact"/>
              </a:rPr>
              <a:t>MRRT </a:t>
            </a:r>
          </a:p>
        </p:txBody>
      </p:sp>
      <p:sp>
        <p:nvSpPr>
          <p:cNvPr id="5" name="WordArt 3"/>
          <p:cNvSpPr>
            <a:spLocks noChangeArrowheads="1" noChangeShapeType="1" noTextEdit="1"/>
          </p:cNvSpPr>
          <p:nvPr/>
        </p:nvSpPr>
        <p:spPr bwMode="auto">
          <a:xfrm>
            <a:off x="6019800" y="5334000"/>
            <a:ext cx="2057400" cy="32140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55"/>
              </a:avLst>
            </a:prstTxWarp>
          </a:bodyPr>
          <a:lstStyle/>
          <a:p>
            <a:pPr algn="ctr" rtl="0">
              <a:buNone/>
            </a:pPr>
            <a:r>
              <a:rPr lang="en-US" sz="1200" i="1" kern="10" spc="0" dirty="0">
                <a:ln w="9525">
                  <a:solidFill>
                    <a:srgbClr val="000000"/>
                  </a:solidFill>
                  <a:round/>
                  <a:headEnd/>
                  <a:tailEnd/>
                </a:ln>
                <a:solidFill>
                  <a:srgbClr val="FFC000"/>
                </a:solidFill>
                <a:effectLst/>
                <a:latin typeface="Impact"/>
              </a:rPr>
              <a:t>Missouri Rapid Response Team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274638"/>
            <a:ext cx="8229600" cy="1143000"/>
          </a:xfrm>
        </p:spPr>
        <p:txBody>
          <a:bodyPr/>
          <a:lstStyle/>
          <a:p>
            <a:pPr algn="ctr" eaLnBrk="1" hangingPunct="1"/>
            <a:r>
              <a:rPr lang="en-US" b="1"/>
              <a:t>It’s All Connected !</a:t>
            </a:r>
          </a:p>
        </p:txBody>
      </p:sp>
      <p:sp>
        <p:nvSpPr>
          <p:cNvPr id="31747" name="Rectangle 4"/>
          <p:cNvSpPr>
            <a:spLocks noChangeArrowheads="1"/>
          </p:cNvSpPr>
          <p:nvPr/>
        </p:nvSpPr>
        <p:spPr bwMode="auto">
          <a:xfrm>
            <a:off x="3810000" y="2814638"/>
            <a:ext cx="9144000" cy="0"/>
          </a:xfrm>
          <a:prstGeom prst="rect">
            <a:avLst/>
          </a:prstGeom>
          <a:noFill/>
          <a:ln w="9525">
            <a:noFill/>
            <a:miter lim="800000"/>
            <a:headEnd/>
            <a:tailEnd/>
          </a:ln>
        </p:spPr>
        <p:txBody>
          <a:bodyPr>
            <a:spAutoFit/>
          </a:bodyPr>
          <a:lstStyle/>
          <a:p>
            <a:endParaRPr lang="en-US"/>
          </a:p>
        </p:txBody>
      </p:sp>
      <p:sp>
        <p:nvSpPr>
          <p:cNvPr id="31749" name="Rectangle 6"/>
          <p:cNvSpPr>
            <a:spLocks noChangeArrowheads="1"/>
          </p:cNvSpPr>
          <p:nvPr/>
        </p:nvSpPr>
        <p:spPr bwMode="auto">
          <a:xfrm>
            <a:off x="3810000" y="2824163"/>
            <a:ext cx="9144000" cy="0"/>
          </a:xfrm>
          <a:prstGeom prst="rect">
            <a:avLst/>
          </a:prstGeom>
          <a:noFill/>
          <a:ln w="9525">
            <a:noFill/>
            <a:miter lim="800000"/>
            <a:headEnd/>
            <a:tailEnd/>
          </a:ln>
        </p:spPr>
        <p:txBody>
          <a:bodyPr>
            <a:spAutoFit/>
          </a:bodyPr>
          <a:lstStyle/>
          <a:p>
            <a:endParaRPr lang="en-US"/>
          </a:p>
        </p:txBody>
      </p:sp>
      <p:sp>
        <p:nvSpPr>
          <p:cNvPr id="31750" name="Oval 9"/>
          <p:cNvSpPr>
            <a:spLocks noChangeArrowheads="1"/>
          </p:cNvSpPr>
          <p:nvPr/>
        </p:nvSpPr>
        <p:spPr bwMode="auto">
          <a:xfrm>
            <a:off x="3124200" y="1828800"/>
            <a:ext cx="3048000" cy="1981200"/>
          </a:xfrm>
          <a:prstGeom prst="ellipse">
            <a:avLst/>
          </a:prstGeom>
          <a:solidFill>
            <a:srgbClr val="FFFF00"/>
          </a:solidFill>
          <a:ln w="9525">
            <a:solidFill>
              <a:schemeClr val="tx1"/>
            </a:solidFill>
            <a:round/>
            <a:headEnd/>
            <a:tailEnd/>
          </a:ln>
        </p:spPr>
        <p:txBody>
          <a:bodyPr wrap="none" anchor="ctr"/>
          <a:lstStyle/>
          <a:p>
            <a:endParaRPr lang="en-US"/>
          </a:p>
        </p:txBody>
      </p:sp>
      <p:sp>
        <p:nvSpPr>
          <p:cNvPr id="31751" name="Text Box 10"/>
          <p:cNvSpPr txBox="1">
            <a:spLocks noChangeArrowheads="1"/>
          </p:cNvSpPr>
          <p:nvPr/>
        </p:nvSpPr>
        <p:spPr bwMode="auto">
          <a:xfrm>
            <a:off x="3505200" y="2133600"/>
            <a:ext cx="2286000" cy="1311275"/>
          </a:xfrm>
          <a:prstGeom prst="rect">
            <a:avLst/>
          </a:prstGeom>
          <a:noFill/>
          <a:ln w="9525">
            <a:noFill/>
            <a:miter lim="800000"/>
            <a:headEnd/>
            <a:tailEnd/>
          </a:ln>
        </p:spPr>
        <p:txBody>
          <a:bodyPr>
            <a:spAutoFit/>
          </a:bodyPr>
          <a:lstStyle/>
          <a:p>
            <a:pPr algn="ctr" eaLnBrk="0" hangingPunct="0">
              <a:spcBef>
                <a:spcPct val="50000"/>
              </a:spcBef>
            </a:pPr>
            <a:r>
              <a:rPr lang="en-US" sz="2000" b="1" dirty="0">
                <a:solidFill>
                  <a:srgbClr val="0070C0"/>
                </a:solidFill>
                <a:latin typeface="Arial" charset="0"/>
              </a:rPr>
              <a:t>Healthy People Living in Healthy &amp; Safe Environments</a:t>
            </a:r>
          </a:p>
        </p:txBody>
      </p:sp>
      <p:pic>
        <p:nvPicPr>
          <p:cNvPr id="31752" name="Picture 11" descr="Photo: A famliy gathered around a laptop."/>
          <p:cNvPicPr>
            <a:picLocks noChangeAspect="1" noChangeArrowheads="1"/>
          </p:cNvPicPr>
          <p:nvPr/>
        </p:nvPicPr>
        <p:blipFill>
          <a:blip r:embed="rId2" cstate="print"/>
          <a:srcRect/>
          <a:stretch>
            <a:fillRect/>
          </a:stretch>
        </p:blipFill>
        <p:spPr bwMode="auto">
          <a:xfrm>
            <a:off x="6781800" y="1600200"/>
            <a:ext cx="1778000" cy="2362200"/>
          </a:xfrm>
          <a:prstGeom prst="rect">
            <a:avLst/>
          </a:prstGeom>
          <a:noFill/>
          <a:ln w="9525">
            <a:noFill/>
            <a:miter lim="800000"/>
            <a:headEnd/>
            <a:tailEnd/>
          </a:ln>
        </p:spPr>
      </p:pic>
      <p:sp>
        <p:nvSpPr>
          <p:cNvPr id="31753" name="Line 12"/>
          <p:cNvSpPr>
            <a:spLocks noChangeShapeType="1"/>
          </p:cNvSpPr>
          <p:nvPr/>
        </p:nvSpPr>
        <p:spPr bwMode="auto">
          <a:xfrm flipV="1">
            <a:off x="2690963" y="3521251"/>
            <a:ext cx="838200" cy="685800"/>
          </a:xfrm>
          <a:prstGeom prst="line">
            <a:avLst/>
          </a:prstGeom>
          <a:noFill/>
          <a:ln w="9525">
            <a:solidFill>
              <a:schemeClr val="tx1"/>
            </a:solidFill>
            <a:miter lim="800000"/>
            <a:headEnd/>
            <a:tailEnd type="triangle" w="med" len="med"/>
          </a:ln>
        </p:spPr>
        <p:txBody>
          <a:bodyPr wrap="none"/>
          <a:lstStyle/>
          <a:p>
            <a:endParaRPr lang="en-US"/>
          </a:p>
        </p:txBody>
      </p:sp>
      <p:sp>
        <p:nvSpPr>
          <p:cNvPr id="31754" name="Line 14"/>
          <p:cNvSpPr>
            <a:spLocks noChangeShapeType="1"/>
          </p:cNvSpPr>
          <p:nvPr/>
        </p:nvSpPr>
        <p:spPr bwMode="auto">
          <a:xfrm>
            <a:off x="2819400" y="2819400"/>
            <a:ext cx="304800" cy="0"/>
          </a:xfrm>
          <a:prstGeom prst="line">
            <a:avLst/>
          </a:prstGeom>
          <a:noFill/>
          <a:ln w="9525">
            <a:solidFill>
              <a:schemeClr val="tx1"/>
            </a:solidFill>
            <a:miter lim="800000"/>
            <a:headEnd/>
            <a:tailEnd type="triangle" w="med" len="med"/>
          </a:ln>
        </p:spPr>
        <p:txBody>
          <a:bodyPr wrap="none"/>
          <a:lstStyle/>
          <a:p>
            <a:endParaRPr lang="en-US"/>
          </a:p>
        </p:txBody>
      </p:sp>
      <p:sp>
        <p:nvSpPr>
          <p:cNvPr id="31755" name="Line 15"/>
          <p:cNvSpPr>
            <a:spLocks noChangeShapeType="1"/>
          </p:cNvSpPr>
          <p:nvPr/>
        </p:nvSpPr>
        <p:spPr bwMode="auto">
          <a:xfrm flipH="1" flipV="1">
            <a:off x="5410200" y="3657600"/>
            <a:ext cx="609600" cy="609600"/>
          </a:xfrm>
          <a:prstGeom prst="line">
            <a:avLst/>
          </a:prstGeom>
          <a:noFill/>
          <a:ln w="9525">
            <a:solidFill>
              <a:schemeClr val="tx1"/>
            </a:solidFill>
            <a:miter lim="800000"/>
            <a:headEnd/>
            <a:tailEnd type="triangle" w="med" len="med"/>
          </a:ln>
        </p:spPr>
        <p:txBody>
          <a:bodyPr wrap="none"/>
          <a:lstStyle/>
          <a:p>
            <a:endParaRPr lang="en-US"/>
          </a:p>
        </p:txBody>
      </p:sp>
      <p:sp>
        <p:nvSpPr>
          <p:cNvPr id="31756" name="Line 19"/>
          <p:cNvSpPr>
            <a:spLocks noChangeShapeType="1"/>
          </p:cNvSpPr>
          <p:nvPr/>
        </p:nvSpPr>
        <p:spPr bwMode="auto">
          <a:xfrm flipH="1">
            <a:off x="6172200" y="2819400"/>
            <a:ext cx="609600" cy="0"/>
          </a:xfrm>
          <a:prstGeom prst="line">
            <a:avLst/>
          </a:prstGeom>
          <a:noFill/>
          <a:ln w="9525">
            <a:solidFill>
              <a:schemeClr val="tx1"/>
            </a:solidFill>
            <a:miter lim="800000"/>
            <a:headEnd/>
            <a:tailEnd type="triangle" w="med" len="med"/>
          </a:ln>
        </p:spPr>
        <p:txBody>
          <a:bodyPr wrap="none"/>
          <a:lstStyle/>
          <a:p>
            <a:endParaRPr lang="en-US"/>
          </a:p>
        </p:txBody>
      </p:sp>
      <p:pic>
        <p:nvPicPr>
          <p:cNvPr id="31758" name="Picture 23" descr="EPA in Action Homepage image. Photo of two scientists testing water in a wetland setting"/>
          <p:cNvPicPr>
            <a:picLocks noChangeAspect="1" noChangeArrowheads="1"/>
          </p:cNvPicPr>
          <p:nvPr/>
        </p:nvPicPr>
        <p:blipFill>
          <a:blip r:embed="rId3" cstate="print"/>
          <a:srcRect/>
          <a:stretch>
            <a:fillRect/>
          </a:stretch>
        </p:blipFill>
        <p:spPr bwMode="auto">
          <a:xfrm>
            <a:off x="6019800" y="4267200"/>
            <a:ext cx="2971800" cy="1971913"/>
          </a:xfrm>
          <a:prstGeom prst="rect">
            <a:avLst/>
          </a:prstGeom>
          <a:noFill/>
          <a:ln w="9525">
            <a:noFill/>
            <a:miter lim="800000"/>
            <a:headEnd/>
            <a:tailEnd/>
          </a:ln>
        </p:spPr>
      </p:pic>
      <p:pic>
        <p:nvPicPr>
          <p:cNvPr id="17" name="Picture 16" descr="Stock Photography - hispanic family &#10;eating in fast &#10;food restaurant. &#10;fotosearch - search &#10;stock photos, &#10;pictures, wall &#10;murals, images, &#10;and photo clipart"/>
          <p:cNvPicPr/>
          <p:nvPr/>
        </p:nvPicPr>
        <p:blipFill>
          <a:blip r:embed="rId4" cstate="print"/>
          <a:srcRect/>
          <a:stretch>
            <a:fillRect/>
          </a:stretch>
        </p:blipFill>
        <p:spPr bwMode="auto">
          <a:xfrm>
            <a:off x="457200" y="1905000"/>
            <a:ext cx="2362200" cy="1876425"/>
          </a:xfrm>
          <a:prstGeom prst="rect">
            <a:avLst/>
          </a:prstGeom>
          <a:noFill/>
          <a:ln w="9525">
            <a:noFill/>
            <a:miter lim="800000"/>
            <a:headEnd/>
            <a:tailEnd/>
          </a:ln>
        </p:spPr>
      </p:pic>
      <p:pic>
        <p:nvPicPr>
          <p:cNvPr id="18" name="Picture 17" descr="Larger view">
            <a:hlinkClick r:id="rId5" tooltip="&quot;Steven Diaz, a food tester with the Minnesota Department of Health, tests the temperature of some raw tomatoes at The Peg restaurant at the Minnesota State Fair. (MPR Photo/Lorna Benson)&quot;"/>
          </p:cNvPr>
          <p:cNvPicPr/>
          <p:nvPr/>
        </p:nvPicPr>
        <p:blipFill>
          <a:blip r:embed="rId6" cstate="print"/>
          <a:srcRect/>
          <a:stretch>
            <a:fillRect/>
          </a:stretch>
        </p:blipFill>
        <p:spPr bwMode="auto">
          <a:xfrm>
            <a:off x="340417" y="3986615"/>
            <a:ext cx="2682240" cy="1676400"/>
          </a:xfrm>
          <a:prstGeom prst="rect">
            <a:avLst/>
          </a:prstGeom>
          <a:noFill/>
          <a:ln w="9525">
            <a:noFill/>
            <a:miter lim="800000"/>
            <a:headEnd/>
            <a:tailEnd/>
          </a:ln>
        </p:spPr>
      </p:pic>
      <p:sp>
        <p:nvSpPr>
          <p:cNvPr id="19" name="Line 12"/>
          <p:cNvSpPr>
            <a:spLocks noChangeShapeType="1"/>
          </p:cNvSpPr>
          <p:nvPr/>
        </p:nvSpPr>
        <p:spPr bwMode="auto">
          <a:xfrm flipH="1" flipV="1">
            <a:off x="4572000" y="3810000"/>
            <a:ext cx="0" cy="762000"/>
          </a:xfrm>
          <a:prstGeom prst="line">
            <a:avLst/>
          </a:prstGeom>
          <a:noFill/>
          <a:ln w="9525">
            <a:solidFill>
              <a:schemeClr val="tx1"/>
            </a:solidFill>
            <a:miter lim="800000"/>
            <a:headEnd/>
            <a:tailEnd type="triangle" w="med" len="med"/>
          </a:ln>
        </p:spPr>
        <p:txBody>
          <a:bodyPr wrap="none"/>
          <a:lstStyle/>
          <a:p>
            <a:endParaRPr lang="en-US"/>
          </a:p>
        </p:txBody>
      </p:sp>
      <p:pic>
        <p:nvPicPr>
          <p:cNvPr id="21" name="Picture 6" descr="http://hunter.e-newsletter.com.au/media/dynamic/id/756c9cedc6931d9c607cc41699d0dc986f727d1f/interface.gif"/>
          <p:cNvPicPr>
            <a:picLocks noChangeAspect="1" noChangeArrowheads="1"/>
          </p:cNvPicPr>
          <p:nvPr/>
        </p:nvPicPr>
        <p:blipFill>
          <a:blip r:embed="rId7" cstate="print"/>
          <a:srcRect/>
          <a:stretch>
            <a:fillRect/>
          </a:stretch>
        </p:blipFill>
        <p:spPr bwMode="auto">
          <a:xfrm>
            <a:off x="3200400" y="4207051"/>
            <a:ext cx="2034988" cy="1235529"/>
          </a:xfrm>
          <a:prstGeom prst="rect">
            <a:avLst/>
          </a:prstGeom>
          <a:noFill/>
        </p:spPr>
      </p:pic>
      <p:pic>
        <p:nvPicPr>
          <p:cNvPr id="22" name="Picture 2" descr="http://www.halifaxchamber.net/public.assets/images/d5349da2-159b-4ecb-80c1-e9f9cafa5293.jpg"/>
          <p:cNvPicPr>
            <a:picLocks noChangeAspect="1" noChangeArrowheads="1"/>
          </p:cNvPicPr>
          <p:nvPr/>
        </p:nvPicPr>
        <p:blipFill>
          <a:blip r:embed="rId8" cstate="print"/>
          <a:srcRect/>
          <a:stretch>
            <a:fillRect/>
          </a:stretch>
        </p:blipFill>
        <p:spPr bwMode="auto">
          <a:xfrm>
            <a:off x="4191000" y="5197651"/>
            <a:ext cx="1981200" cy="127934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9E730-F964-4C4B-A1EF-AD7B3E38A301}"/>
              </a:ext>
            </a:extLst>
          </p:cNvPr>
          <p:cNvSpPr/>
          <p:nvPr/>
        </p:nvSpPr>
        <p:spPr>
          <a:xfrm>
            <a:off x="0" y="857250"/>
            <a:ext cx="9144000" cy="5143500"/>
          </a:xfrm>
          <a:prstGeom prst="rect">
            <a:avLst/>
          </a:prstGeom>
          <a:gradFill flip="none" rotWithShape="1">
            <a:gsLst>
              <a:gs pos="100000">
                <a:schemeClr val="accent6"/>
              </a:gs>
              <a:gs pos="0">
                <a:schemeClr val="accent1"/>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350" dirty="0"/>
              <a:t>6+++++</a:t>
            </a:r>
          </a:p>
        </p:txBody>
      </p:sp>
      <p:sp>
        <p:nvSpPr>
          <p:cNvPr id="3" name="Rectangle 2">
            <a:extLst>
              <a:ext uri="{FF2B5EF4-FFF2-40B4-BE49-F238E27FC236}">
                <a16:creationId xmlns:a16="http://schemas.microsoft.com/office/drawing/2014/main" id="{AC8796EE-A06B-460B-AA0C-C8B6C686AB27}"/>
              </a:ext>
            </a:extLst>
          </p:cNvPr>
          <p:cNvSpPr/>
          <p:nvPr/>
        </p:nvSpPr>
        <p:spPr>
          <a:xfrm>
            <a:off x="457201" y="1503101"/>
            <a:ext cx="8229599" cy="4073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dirty="0"/>
          </a:p>
        </p:txBody>
      </p:sp>
      <p:sp>
        <p:nvSpPr>
          <p:cNvPr id="4" name="TextBox 3">
            <a:extLst>
              <a:ext uri="{FF2B5EF4-FFF2-40B4-BE49-F238E27FC236}">
                <a16:creationId xmlns:a16="http://schemas.microsoft.com/office/drawing/2014/main" id="{402D7909-738A-44C9-BC28-8609EFD38B0A}"/>
              </a:ext>
            </a:extLst>
          </p:cNvPr>
          <p:cNvSpPr txBox="1"/>
          <p:nvPr/>
        </p:nvSpPr>
        <p:spPr>
          <a:xfrm>
            <a:off x="836036" y="3313966"/>
            <a:ext cx="7488268" cy="553998"/>
          </a:xfrm>
          <a:prstGeom prst="rect">
            <a:avLst/>
          </a:prstGeom>
          <a:noFill/>
        </p:spPr>
        <p:txBody>
          <a:bodyPr wrap="none" rtlCol="0">
            <a:spAutoFit/>
          </a:bodyPr>
          <a:lstStyle/>
          <a:p>
            <a:pPr algn="ctr"/>
            <a:r>
              <a:rPr lang="en-US" sz="3000" b="1" dirty="0">
                <a:latin typeface="Arial" panose="020B0604020202020204" pitchFamily="34" charset="0"/>
                <a:cs typeface="Arial" panose="020B0604020202020204" pitchFamily="34" charset="0"/>
              </a:rPr>
              <a:t>Missouri Rapid Response Team Update </a:t>
            </a:r>
            <a:endParaRPr lang="en-MY" sz="3000" b="1"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30FB821F-F3CC-4636-8DAC-DC7A3795EFA2}"/>
              </a:ext>
            </a:extLst>
          </p:cNvPr>
          <p:cNvCxnSpPr>
            <a:cxnSpLocks/>
          </p:cNvCxnSpPr>
          <p:nvPr/>
        </p:nvCxnSpPr>
        <p:spPr>
          <a:xfrm>
            <a:off x="1845128" y="4598887"/>
            <a:ext cx="5429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8259AB7-BDCA-4A6C-A18A-B9F81CDC0816}"/>
              </a:ext>
            </a:extLst>
          </p:cNvPr>
          <p:cNvSpPr txBox="1"/>
          <p:nvPr/>
        </p:nvSpPr>
        <p:spPr>
          <a:xfrm>
            <a:off x="1205010" y="4733538"/>
            <a:ext cx="6742167" cy="83099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Mark Buxton</a:t>
            </a:r>
          </a:p>
          <a:p>
            <a:pPr algn="ctr"/>
            <a:r>
              <a:rPr lang="en-US" sz="2400" b="1" dirty="0">
                <a:latin typeface="Arial" panose="020B0604020202020204" pitchFamily="34" charset="0"/>
                <a:cs typeface="Arial" panose="020B0604020202020204" pitchFamily="34" charset="0"/>
              </a:rPr>
              <a:t>Missouri Rapid Response Team Coordinator </a:t>
            </a:r>
            <a:endParaRPr lang="en-MY" sz="24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4681" y="742342"/>
            <a:ext cx="2690974" cy="2690974"/>
          </a:xfrm>
          <a:prstGeom prst="rect">
            <a:avLst/>
          </a:prstGeom>
        </p:spPr>
      </p:pic>
    </p:spTree>
    <p:extLst>
      <p:ext uri="{BB962C8B-B14F-4D97-AF65-F5344CB8AC3E}">
        <p14:creationId xmlns:p14="http://schemas.microsoft.com/office/powerpoint/2010/main" val="136733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Contamination of the food supply can lead to complex, large, multi-jurisdictional, multi-state emergencies.</a:t>
            </a:r>
          </a:p>
          <a:p>
            <a:pPr>
              <a:buNone/>
            </a:pPr>
            <a:endParaRPr lang="en-US" dirty="0"/>
          </a:p>
          <a:p>
            <a:pPr>
              <a:buNone/>
            </a:pPr>
            <a:r>
              <a:rPr lang="en-US" dirty="0"/>
              <a:t>The Rapid Response Team for Food and Feed (RRT) is designed to respond to large multi-jurisdictional emergencies regarding food. </a:t>
            </a:r>
          </a:p>
        </p:txBody>
      </p:sp>
      <p:sp>
        <p:nvSpPr>
          <p:cNvPr id="2" name="Title 1"/>
          <p:cNvSpPr>
            <a:spLocks noGrp="1"/>
          </p:cNvSpPr>
          <p:nvPr>
            <p:ph type="title"/>
          </p:nvPr>
        </p:nvSpPr>
        <p:spPr/>
        <p:txBody>
          <a:bodyPr>
            <a:normAutofit fontScale="90000"/>
          </a:bodyPr>
          <a:lstStyle/>
          <a:p>
            <a:r>
              <a:rPr lang="en-US" dirty="0"/>
              <a:t>What is the RRT?  </a:t>
            </a:r>
            <a:br>
              <a:rPr lang="en-US" dirty="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duction chain.jpg"/>
          <p:cNvPicPr>
            <a:picLocks noGrp="1" noChangeAspect="1"/>
          </p:cNvPicPr>
          <p:nvPr>
            <p:ph idx="1"/>
          </p:nvPr>
        </p:nvPicPr>
        <p:blipFill>
          <a:blip r:embed="rId2" cstate="print"/>
          <a:stretch>
            <a:fillRect/>
          </a:stretch>
        </p:blipFill>
        <p:spPr>
          <a:xfrm>
            <a:off x="990600" y="2667000"/>
            <a:ext cx="7620000" cy="3886200"/>
          </a:xfrm>
        </p:spPr>
      </p:pic>
      <p:sp>
        <p:nvSpPr>
          <p:cNvPr id="3" name="Title 2"/>
          <p:cNvSpPr>
            <a:spLocks noGrp="1"/>
          </p:cNvSpPr>
          <p:nvPr>
            <p:ph type="title"/>
          </p:nvPr>
        </p:nvSpPr>
        <p:spPr>
          <a:xfrm>
            <a:off x="457200" y="152400"/>
            <a:ext cx="8229600" cy="2895600"/>
          </a:xfrm>
        </p:spPr>
        <p:txBody>
          <a:bodyPr>
            <a:normAutofit/>
          </a:bodyPr>
          <a:lstStyle/>
          <a:p>
            <a:r>
              <a:rPr lang="en-US" sz="2800" dirty="0"/>
              <a:t>Food can be grown in a different state or a different country, processed in another state, warehoused in a third state, and sold in Missouri.  Every step along the way has the potential for contamination. </a:t>
            </a:r>
          </a:p>
        </p:txBody>
      </p:sp>
    </p:spTree>
    <p:extLst>
      <p:ext uri="{BB962C8B-B14F-4D97-AF65-F5344CB8AC3E}">
        <p14:creationId xmlns:p14="http://schemas.microsoft.com/office/powerpoint/2010/main" val="315633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dirty="0"/>
              <a:t>The United States Centers for Disease Control and Prevention (CDC) estimates that roughly one in six Americans—that’s 48 million people—will get sick from foodborne illnesses and that foodborne illness results in</a:t>
            </a:r>
          </a:p>
          <a:p>
            <a:pPr>
              <a:buNone/>
            </a:pPr>
            <a:r>
              <a:rPr lang="en-US" sz="3600" dirty="0"/>
              <a:t>                      </a:t>
            </a:r>
          </a:p>
          <a:p>
            <a:pPr>
              <a:buNone/>
            </a:pPr>
            <a:r>
              <a:rPr lang="en-US" sz="3600" dirty="0"/>
              <a:t>                     </a:t>
            </a:r>
            <a:r>
              <a:rPr lang="en-US" sz="3800" dirty="0"/>
              <a:t>128,000 people hospitalized</a:t>
            </a:r>
          </a:p>
          <a:p>
            <a:pPr>
              <a:buNone/>
            </a:pPr>
            <a:r>
              <a:rPr lang="en-US" sz="3600" dirty="0"/>
              <a:t>                  </a:t>
            </a:r>
          </a:p>
          <a:p>
            <a:pPr>
              <a:buNone/>
            </a:pPr>
            <a:r>
              <a:rPr lang="en-US" sz="3600" dirty="0"/>
              <a:t>                       </a:t>
            </a:r>
            <a:r>
              <a:rPr lang="en-US" sz="3800" dirty="0"/>
              <a:t>3,000 deaths</a:t>
            </a:r>
          </a:p>
          <a:p>
            <a:pPr>
              <a:buNone/>
            </a:pPr>
            <a:endParaRPr lang="en-US" sz="3600" dirty="0"/>
          </a:p>
          <a:p>
            <a:pPr>
              <a:buNone/>
            </a:pPr>
            <a:endParaRPr lang="en-US" sz="3600" dirty="0"/>
          </a:p>
          <a:p>
            <a:pPr>
              <a:buNone/>
            </a:pPr>
            <a:r>
              <a:rPr lang="en-US" dirty="0"/>
              <a:t> </a:t>
            </a:r>
          </a:p>
        </p:txBody>
      </p:sp>
      <p:sp>
        <p:nvSpPr>
          <p:cNvPr id="2" name="Title 1"/>
          <p:cNvSpPr>
            <a:spLocks noGrp="1"/>
          </p:cNvSpPr>
          <p:nvPr>
            <p:ph type="title"/>
          </p:nvPr>
        </p:nvSpPr>
        <p:spPr/>
        <p:txBody>
          <a:bodyPr>
            <a:normAutofit fontScale="90000"/>
          </a:bodyPr>
          <a:lstStyle/>
          <a:p>
            <a:r>
              <a:rPr lang="en-US" b="1" u="sng" dirty="0"/>
              <a:t>The Impact of Foodborne Illness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rket.jpg"/>
          <p:cNvPicPr>
            <a:picLocks noGrp="1" noChangeAspect="1"/>
          </p:cNvPicPr>
          <p:nvPr>
            <p:ph idx="1"/>
          </p:nvPr>
        </p:nvPicPr>
        <p:blipFill>
          <a:blip r:embed="rId2" cstate="print"/>
          <a:stretch>
            <a:fillRect/>
          </a:stretch>
        </p:blipFill>
        <p:spPr>
          <a:xfrm>
            <a:off x="3395662" y="3352800"/>
            <a:ext cx="4333875" cy="2971800"/>
          </a:xfrm>
        </p:spPr>
      </p:pic>
      <p:sp>
        <p:nvSpPr>
          <p:cNvPr id="3" name="Title 2"/>
          <p:cNvSpPr>
            <a:spLocks noGrp="1"/>
          </p:cNvSpPr>
          <p:nvPr>
            <p:ph type="title"/>
          </p:nvPr>
        </p:nvSpPr>
        <p:spPr>
          <a:xfrm>
            <a:off x="381000" y="304800"/>
            <a:ext cx="8229600" cy="3048000"/>
          </a:xfrm>
        </p:spPr>
        <p:txBody>
          <a:bodyPr>
            <a:normAutofit fontScale="90000"/>
          </a:bodyPr>
          <a:lstStyle/>
          <a:p>
            <a:r>
              <a:rPr lang="en-US" sz="2800" dirty="0"/>
              <a:t>In addition to the terrible human costs, there are also huge economic losses because of foodborne illness. One study by Ohio State University estimated that the annual cost for foodborne outbreaks reaches $77.7 billion!</a:t>
            </a:r>
            <a:br>
              <a:rPr lang="en-US" sz="2800" dirty="0"/>
            </a:br>
            <a:r>
              <a:rPr lang="en-US" sz="2800" dirty="0"/>
              <a:t> </a:t>
            </a:r>
            <a:br>
              <a:rPr lang="en-US" sz="2800" dirty="0"/>
            </a:br>
            <a:r>
              <a:rPr lang="en-US" sz="900" dirty="0"/>
              <a:t>Economic Burden from Health Losses Due to Foodborne Illness in the United States, Robert L. Scharff, The Ohio State University, </a:t>
            </a:r>
            <a:r>
              <a:rPr lang="en-US" sz="900" u="sng" dirty="0"/>
              <a:t>Journal of Food Protection</a:t>
            </a:r>
            <a:r>
              <a:rPr lang="en-US" sz="900" dirty="0"/>
              <a:t>, Vol. 75, No. 1, 2012, Pages 123-131. </a:t>
            </a:r>
            <a:br>
              <a:rPr lang="en-US" sz="2800" dirty="0"/>
            </a:br>
            <a:r>
              <a:rPr lang="en-US" sz="28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RRT Can Help</a:t>
            </a:r>
          </a:p>
        </p:txBody>
      </p:sp>
      <p:pic>
        <p:nvPicPr>
          <p:cNvPr id="4" name="Content Placeholder 3" descr="Sunrise.jpg"/>
          <p:cNvPicPr>
            <a:picLocks noGrp="1" noChangeAspect="1"/>
          </p:cNvPicPr>
          <p:nvPr>
            <p:ph idx="1"/>
          </p:nvPr>
        </p:nvPicPr>
        <p:blipFill>
          <a:blip r:embed="rId2" cstate="print"/>
          <a:stretch>
            <a:fillRect/>
          </a:stretch>
        </p:blipFill>
        <p:spPr>
          <a:xfrm>
            <a:off x="1554692" y="1481138"/>
            <a:ext cx="6034616" cy="452596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838200" y="914400"/>
            <a:ext cx="75438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mj-lt"/>
                <a:ea typeface="Times New Roman" pitchFamily="18" charset="0"/>
                <a:cs typeface="Times New Roman" pitchFamily="18" charset="0"/>
              </a:rPr>
              <a:t>It’s important to emphasize that the RRT makes the most of </a:t>
            </a:r>
            <a:r>
              <a:rPr kumimoji="0" lang="en-US" sz="2500" b="1" i="0" u="sng" strike="noStrike" cap="none" normalizeH="0" baseline="0" dirty="0">
                <a:ln>
                  <a:noFill/>
                </a:ln>
                <a:solidFill>
                  <a:schemeClr val="tx1"/>
                </a:solidFill>
                <a:effectLst/>
                <a:latin typeface="+mj-lt"/>
                <a:ea typeface="Times New Roman" pitchFamily="18" charset="0"/>
                <a:cs typeface="Times New Roman" pitchFamily="18" charset="0"/>
              </a:rPr>
              <a:t>existing </a:t>
            </a:r>
            <a:r>
              <a:rPr kumimoji="0" lang="en-US" sz="2500" b="0" i="0" u="none" strike="noStrike" cap="none" normalizeH="0" baseline="0" dirty="0">
                <a:ln>
                  <a:noFill/>
                </a:ln>
                <a:solidFill>
                  <a:schemeClr val="tx1"/>
                </a:solidFill>
                <a:effectLst/>
                <a:latin typeface="+mj-lt"/>
                <a:ea typeface="Times New Roman" pitchFamily="18" charset="0"/>
                <a:cs typeface="Times New Roman" pitchFamily="18" charset="0"/>
              </a:rPr>
              <a:t>practices and partnerships without reinventing the wheel.</a:t>
            </a:r>
          </a:p>
          <a:p>
            <a:pPr marL="0" marR="0" lvl="0" indent="0" algn="l" defTabSz="914400" rtl="0" eaLnBrk="1" fontAlgn="base" latinLnBrk="0" hangingPunct="1">
              <a:lnSpc>
                <a:spcPct val="100000"/>
              </a:lnSpc>
              <a:spcBef>
                <a:spcPct val="0"/>
              </a:spcBef>
              <a:spcAft>
                <a:spcPct val="0"/>
              </a:spcAft>
              <a:buClrTx/>
              <a:buSzTx/>
              <a:buFontTx/>
              <a:buNone/>
              <a:tabLst/>
            </a:pPr>
            <a:endParaRPr lang="en-US" sz="2500" dirty="0">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mj-lt"/>
                <a:ea typeface="Times New Roman" pitchFamily="18" charset="0"/>
                <a:cs typeface="Times New Roman" pitchFamily="18" charset="0"/>
              </a:rPr>
              <a:t>DHSS,</a:t>
            </a:r>
            <a:r>
              <a:rPr kumimoji="0" lang="en-US" sz="2500" b="0" i="0" u="none" strike="noStrike" cap="none" normalizeH="0" dirty="0">
                <a:ln>
                  <a:noFill/>
                </a:ln>
                <a:solidFill>
                  <a:schemeClr val="tx1"/>
                </a:solidFill>
                <a:effectLst/>
                <a:latin typeface="+mj-lt"/>
                <a:ea typeface="Times New Roman" pitchFamily="18" charset="0"/>
                <a:cs typeface="Times New Roman" pitchFamily="18" charset="0"/>
              </a:rPr>
              <a:t> FDA and the Missour</a:t>
            </a:r>
            <a:r>
              <a:rPr lang="en-US" sz="2500" dirty="0">
                <a:latin typeface="+mj-lt"/>
                <a:ea typeface="Times New Roman" pitchFamily="18" charset="0"/>
                <a:cs typeface="Times New Roman" pitchFamily="18" charset="0"/>
              </a:rPr>
              <a:t>i Department of Agriculture are part of the team.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mj-lt"/>
              <a:ea typeface="Times New Roman" pitchFamily="18" charset="0"/>
              <a:cs typeface="Times New Roman" pitchFamily="18" charset="0"/>
            </a:endParaRPr>
          </a:p>
          <a:p>
            <a:pPr lvl="0" fontAlgn="base">
              <a:spcBef>
                <a:spcPct val="0"/>
              </a:spcBef>
              <a:spcAft>
                <a:spcPct val="0"/>
              </a:spcAft>
            </a:pPr>
            <a:r>
              <a:rPr lang="en-US" sz="2500" b="1" u="sng" dirty="0">
                <a:latin typeface="+mj-lt"/>
                <a:hlinkClick r:id="rId2"/>
              </a:rPr>
              <a:t>http://clphs.health.mo.gov/ehcdp/</a:t>
            </a:r>
            <a:r>
              <a:rPr lang="en-US" sz="2500" b="1" u="sng" dirty="0">
                <a:latin typeface="+mj-lt"/>
              </a:rPr>
              <a:t> </a:t>
            </a:r>
            <a:endParaRPr kumimoji="0" lang="en-US" sz="2500" b="0" i="0" u="none" strike="noStrike" cap="none" normalizeH="0" baseline="0" dirty="0">
              <a:ln>
                <a:noFill/>
              </a:ln>
              <a:solidFill>
                <a:schemeClr val="tx1"/>
              </a:solidFill>
              <a:effectLst/>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500" dirty="0">
              <a:latin typeface="+mj-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mj-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500" dirty="0">
              <a:latin typeface="+mj-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b="1" dirty="0"/>
          </a:p>
          <a:p>
            <a:r>
              <a:rPr lang="en-US" dirty="0"/>
              <a:t>When the RRT is activated:</a:t>
            </a:r>
          </a:p>
          <a:p>
            <a:pPr lvl="1"/>
            <a:r>
              <a:rPr lang="en-US" dirty="0"/>
              <a:t>LPHA Environmental PH Specialists and Epidemiologist  carry out FBI investigations as usual;</a:t>
            </a:r>
          </a:p>
          <a:p>
            <a:pPr lvl="1"/>
            <a:r>
              <a:rPr lang="en-US" dirty="0"/>
              <a:t>Communication with DHSS field staff and Lab does not change; </a:t>
            </a:r>
          </a:p>
          <a:p>
            <a:pPr lvl="1"/>
            <a:r>
              <a:rPr lang="en-US" dirty="0"/>
              <a:t>Communication flow is improved—DHSS RRT provides LPHA Administrators with daily updates. </a:t>
            </a:r>
          </a:p>
          <a:p>
            <a:pPr>
              <a:buNone/>
            </a:pPr>
            <a:r>
              <a:rPr lang="en-US" b="1" dirty="0"/>
              <a:t> </a:t>
            </a:r>
            <a:endParaRPr lang="en-US" dirty="0"/>
          </a:p>
          <a:p>
            <a:endParaRPr lang="en-US" dirty="0"/>
          </a:p>
        </p:txBody>
      </p:sp>
      <p:sp>
        <p:nvSpPr>
          <p:cNvPr id="3" name="Title 2"/>
          <p:cNvSpPr>
            <a:spLocks noGrp="1"/>
          </p:cNvSpPr>
          <p:nvPr>
            <p:ph type="title"/>
          </p:nvPr>
        </p:nvSpPr>
        <p:spPr/>
        <p:txBody>
          <a:bodyPr>
            <a:normAutofit/>
          </a:bodyPr>
          <a:lstStyle/>
          <a:p>
            <a:r>
              <a:rPr lang="en-US" u="sng" dirty="0"/>
              <a:t>How Does RRT Affect You?</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480</TotalTime>
  <Words>421</Words>
  <Application>Microsoft Office PowerPoint</Application>
  <PresentationFormat>On-screen Show (4:3)</PresentationFormat>
  <Paragraphs>60</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Aharoni</vt:lpstr>
      <vt:lpstr>Arial</vt:lpstr>
      <vt:lpstr>Impact</vt:lpstr>
      <vt:lpstr>Lucida Sans Unicode</vt:lpstr>
      <vt:lpstr>Verdana</vt:lpstr>
      <vt:lpstr>Wingdings 2</vt:lpstr>
      <vt:lpstr>Wingdings 3</vt:lpstr>
      <vt:lpstr>Concourse</vt:lpstr>
      <vt:lpstr>PowerPoint Presentation</vt:lpstr>
      <vt:lpstr>PowerPoint Presentation</vt:lpstr>
      <vt:lpstr>What is the RRT?   </vt:lpstr>
      <vt:lpstr>Food can be grown in a different state or a different country, processed in another state, warehoused in a third state, and sold in Missouri.  Every step along the way has the potential for contamination. </vt:lpstr>
      <vt:lpstr>The Impact of Foodborne Illness</vt:lpstr>
      <vt:lpstr>In addition to the terrible human costs, there are also huge economic losses because of foodborne illness. One study by Ohio State University estimated that the annual cost for foodborne outbreaks reaches $77.7 billion!   Economic Burden from Health Losses Due to Foodborne Illness in the United States, Robert L. Scharff, The Ohio State University, Journal of Food Protection, Vol. 75, No. 1, 2012, Pages 123-131.     </vt:lpstr>
      <vt:lpstr>The RRT Can Help</vt:lpstr>
      <vt:lpstr>PowerPoint Presentation</vt:lpstr>
      <vt:lpstr>How Does RRT Affect You?</vt:lpstr>
      <vt:lpstr>PowerPoint Presentation</vt:lpstr>
      <vt:lpstr>PowerPoint Presentation</vt:lpstr>
      <vt:lpstr>PowerPoint Presentation</vt:lpstr>
      <vt:lpstr>It’s All Connected !</vt:lpstr>
    </vt:vector>
  </TitlesOfParts>
  <Company>DHSS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Missouri RRT Kick Off</dc:title>
  <dc:creator>buxtom</dc:creator>
  <cp:lastModifiedBy>McCoy, Jackie</cp:lastModifiedBy>
  <cp:revision>115</cp:revision>
  <dcterms:created xsi:type="dcterms:W3CDTF">2013-06-13T14:58:31Z</dcterms:created>
  <dcterms:modified xsi:type="dcterms:W3CDTF">2024-07-08T19:32:27Z</dcterms:modified>
</cp:coreProperties>
</file>