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handoutMasterIdLst>
    <p:handoutMasterId r:id="rId15"/>
  </p:handoutMasterIdLst>
  <p:sldIdLst>
    <p:sldId id="431" r:id="rId2"/>
    <p:sldId id="329" r:id="rId3"/>
    <p:sldId id="418" r:id="rId4"/>
    <p:sldId id="397" r:id="rId5"/>
    <p:sldId id="416" r:id="rId6"/>
    <p:sldId id="427" r:id="rId7"/>
    <p:sldId id="422" r:id="rId8"/>
    <p:sldId id="423" r:id="rId9"/>
    <p:sldId id="424" r:id="rId10"/>
    <p:sldId id="429" r:id="rId11"/>
    <p:sldId id="425" r:id="rId12"/>
    <p:sldId id="414" r:id="rId13"/>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C54"/>
    <a:srgbClr val="4590B8"/>
    <a:srgbClr val="000000"/>
    <a:srgbClr val="3D3D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9307" autoAdjust="0"/>
  </p:normalViewPr>
  <p:slideViewPr>
    <p:cSldViewPr snapToGrid="0">
      <p:cViewPr varScale="1">
        <p:scale>
          <a:sx n="98" d="100"/>
          <a:sy n="98" d="100"/>
        </p:scale>
        <p:origin x="192" y="8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027" y="1"/>
            <a:ext cx="2972421" cy="466725"/>
          </a:xfrm>
          <a:prstGeom prst="rect">
            <a:avLst/>
          </a:prstGeom>
        </p:spPr>
        <p:txBody>
          <a:bodyPr vert="horz" lIns="91440" tIns="45720" rIns="91440" bIns="45720" rtlCol="0"/>
          <a:lstStyle>
            <a:lvl1pPr algn="r">
              <a:defRPr sz="1200"/>
            </a:lvl1pPr>
          </a:lstStyle>
          <a:p>
            <a:fld id="{AC325C35-02FE-4354-9A52-0DED37A790E9}" type="datetimeFigureOut">
              <a:rPr lang="en-US" smtClean="0"/>
              <a:t>7/8/2024</a:t>
            </a:fld>
            <a:endParaRPr lang="en-US" dirty="0"/>
          </a:p>
        </p:txBody>
      </p:sp>
      <p:sp>
        <p:nvSpPr>
          <p:cNvPr id="4" name="Footer Placeholder 3"/>
          <p:cNvSpPr>
            <a:spLocks noGrp="1"/>
          </p:cNvSpPr>
          <p:nvPr>
            <p:ph type="ftr" sz="quarter" idx="2"/>
          </p:nvPr>
        </p:nvSpPr>
        <p:spPr>
          <a:xfrm>
            <a:off x="1" y="8829676"/>
            <a:ext cx="2972421"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027" y="8829676"/>
            <a:ext cx="2972421" cy="466725"/>
          </a:xfrm>
          <a:prstGeom prst="rect">
            <a:avLst/>
          </a:prstGeom>
        </p:spPr>
        <p:txBody>
          <a:bodyPr vert="horz" lIns="91440" tIns="45720" rIns="91440" bIns="45720" rtlCol="0" anchor="b"/>
          <a:lstStyle>
            <a:lvl1pPr algn="r">
              <a:defRPr sz="1200"/>
            </a:lvl1pPr>
          </a:lstStyle>
          <a:p>
            <a:fld id="{CA501714-B7EB-4742-8AF2-21B97EA18C92}" type="slidenum">
              <a:rPr lang="en-US" smtClean="0"/>
              <a:t>‹#›</a:t>
            </a:fld>
            <a:endParaRPr lang="en-US" dirty="0"/>
          </a:p>
        </p:txBody>
      </p:sp>
    </p:spTree>
    <p:extLst>
      <p:ext uri="{BB962C8B-B14F-4D97-AF65-F5344CB8AC3E}">
        <p14:creationId xmlns:p14="http://schemas.microsoft.com/office/powerpoint/2010/main" val="3581125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027" y="1"/>
            <a:ext cx="2972421" cy="466725"/>
          </a:xfrm>
          <a:prstGeom prst="rect">
            <a:avLst/>
          </a:prstGeom>
        </p:spPr>
        <p:txBody>
          <a:bodyPr vert="horz" lIns="91440" tIns="45720" rIns="91440" bIns="45720" rtlCol="0"/>
          <a:lstStyle>
            <a:lvl1pPr algn="r">
              <a:defRPr sz="1200"/>
            </a:lvl1pPr>
          </a:lstStyle>
          <a:p>
            <a:fld id="{5B85DF29-63D6-4E76-ABC0-1BAFEBD2E76F}" type="datetimeFigureOut">
              <a:rPr lang="en-US" smtClean="0"/>
              <a:t>7/8/2024</a:t>
            </a:fld>
            <a:endParaRPr lang="en-US" dirty="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6421" y="4473576"/>
            <a:ext cx="5485158"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6"/>
            <a:ext cx="2972421"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027" y="8829676"/>
            <a:ext cx="2972421" cy="466725"/>
          </a:xfrm>
          <a:prstGeom prst="rect">
            <a:avLst/>
          </a:prstGeom>
        </p:spPr>
        <p:txBody>
          <a:bodyPr vert="horz" lIns="91440" tIns="45720" rIns="91440" bIns="45720" rtlCol="0" anchor="b"/>
          <a:lstStyle>
            <a:lvl1pPr algn="r">
              <a:defRPr sz="1200"/>
            </a:lvl1pPr>
          </a:lstStyle>
          <a:p>
            <a:fld id="{E634932F-6170-402A-9545-7A8EF839B6D6}" type="slidenum">
              <a:rPr lang="en-US" smtClean="0"/>
              <a:t>‹#›</a:t>
            </a:fld>
            <a:endParaRPr lang="en-US" dirty="0"/>
          </a:p>
        </p:txBody>
      </p:sp>
    </p:spTree>
    <p:extLst>
      <p:ext uri="{BB962C8B-B14F-4D97-AF65-F5344CB8AC3E}">
        <p14:creationId xmlns:p14="http://schemas.microsoft.com/office/powerpoint/2010/main" val="219601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b="1" dirty="0"/>
          </a:p>
        </p:txBody>
      </p:sp>
      <p:sp>
        <p:nvSpPr>
          <p:cNvPr id="4" name="Slide Number Placeholder 3"/>
          <p:cNvSpPr>
            <a:spLocks noGrp="1"/>
          </p:cNvSpPr>
          <p:nvPr>
            <p:ph type="sldNum" sz="quarter" idx="10"/>
          </p:nvPr>
        </p:nvSpPr>
        <p:spPr/>
        <p:txBody>
          <a:bodyPr/>
          <a:lstStyle/>
          <a:p>
            <a:fld id="{E634932F-6170-402A-9545-7A8EF839B6D6}" type="slidenum">
              <a:rPr lang="en-US" smtClean="0"/>
              <a:t>1</a:t>
            </a:fld>
            <a:endParaRPr lang="en-US" dirty="0"/>
          </a:p>
        </p:txBody>
      </p:sp>
    </p:spTree>
    <p:extLst>
      <p:ext uri="{BB962C8B-B14F-4D97-AF65-F5344CB8AC3E}">
        <p14:creationId xmlns:p14="http://schemas.microsoft.com/office/powerpoint/2010/main" val="2712603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34932F-6170-402A-9545-7A8EF839B6D6}" type="slidenum">
              <a:rPr lang="en-US" smtClean="0"/>
              <a:t>10</a:t>
            </a:fld>
            <a:endParaRPr lang="en-US" dirty="0"/>
          </a:p>
        </p:txBody>
      </p:sp>
    </p:spTree>
    <p:extLst>
      <p:ext uri="{BB962C8B-B14F-4D97-AF65-F5344CB8AC3E}">
        <p14:creationId xmlns:p14="http://schemas.microsoft.com/office/powerpoint/2010/main" val="1757023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34932F-6170-402A-9545-7A8EF839B6D6}" type="slidenum">
              <a:rPr lang="en-US" smtClean="0"/>
              <a:t>11</a:t>
            </a:fld>
            <a:endParaRPr lang="en-US" dirty="0"/>
          </a:p>
        </p:txBody>
      </p:sp>
    </p:spTree>
    <p:extLst>
      <p:ext uri="{BB962C8B-B14F-4D97-AF65-F5344CB8AC3E}">
        <p14:creationId xmlns:p14="http://schemas.microsoft.com/office/powerpoint/2010/main" val="1134618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b="1" dirty="0"/>
          </a:p>
        </p:txBody>
      </p:sp>
      <p:sp>
        <p:nvSpPr>
          <p:cNvPr id="4" name="Slide Number Placeholder 3"/>
          <p:cNvSpPr>
            <a:spLocks noGrp="1"/>
          </p:cNvSpPr>
          <p:nvPr>
            <p:ph type="sldNum" sz="quarter" idx="10"/>
          </p:nvPr>
        </p:nvSpPr>
        <p:spPr/>
        <p:txBody>
          <a:bodyPr/>
          <a:lstStyle/>
          <a:p>
            <a:fld id="{E634932F-6170-402A-9545-7A8EF839B6D6}" type="slidenum">
              <a:rPr lang="en-US" smtClean="0"/>
              <a:t>12</a:t>
            </a:fld>
            <a:endParaRPr lang="en-US" dirty="0"/>
          </a:p>
        </p:txBody>
      </p:sp>
    </p:spTree>
    <p:extLst>
      <p:ext uri="{BB962C8B-B14F-4D97-AF65-F5344CB8AC3E}">
        <p14:creationId xmlns:p14="http://schemas.microsoft.com/office/powerpoint/2010/main" val="596590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41E28-A1C5-4DA4-BB21-4D53E5695D75}" type="slidenum">
              <a:rPr lang="en-US" smtClean="0"/>
              <a:t>2</a:t>
            </a:fld>
            <a:endParaRPr lang="en-US" dirty="0"/>
          </a:p>
        </p:txBody>
      </p:sp>
    </p:spTree>
    <p:extLst>
      <p:ext uri="{BB962C8B-B14F-4D97-AF65-F5344CB8AC3E}">
        <p14:creationId xmlns:p14="http://schemas.microsoft.com/office/powerpoint/2010/main" val="486536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34932F-6170-402A-9545-7A8EF839B6D6}" type="slidenum">
              <a:rPr lang="en-US" smtClean="0"/>
              <a:t>3</a:t>
            </a:fld>
            <a:endParaRPr lang="en-US" dirty="0"/>
          </a:p>
        </p:txBody>
      </p:sp>
    </p:spTree>
    <p:extLst>
      <p:ext uri="{BB962C8B-B14F-4D97-AF65-F5344CB8AC3E}">
        <p14:creationId xmlns:p14="http://schemas.microsoft.com/office/powerpoint/2010/main" val="2740928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0FCFFFA-98CD-4224-9171-33ACC3ACF1C3}" type="slidenum">
              <a:rPr lang="en-US" smtClean="0"/>
              <a:t>4</a:t>
            </a:fld>
            <a:endParaRPr lang="en-US" dirty="0"/>
          </a:p>
        </p:txBody>
      </p:sp>
    </p:spTree>
    <p:extLst>
      <p:ext uri="{BB962C8B-B14F-4D97-AF65-F5344CB8AC3E}">
        <p14:creationId xmlns:p14="http://schemas.microsoft.com/office/powerpoint/2010/main" val="3694275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EAB385-1541-49A8-B5F4-BB3C7A4E13AE}" type="slidenum">
              <a:rPr lang="en-US" smtClean="0"/>
              <a:t>5</a:t>
            </a:fld>
            <a:endParaRPr lang="en-US" dirty="0"/>
          </a:p>
        </p:txBody>
      </p:sp>
    </p:spTree>
    <p:extLst>
      <p:ext uri="{BB962C8B-B14F-4D97-AF65-F5344CB8AC3E}">
        <p14:creationId xmlns:p14="http://schemas.microsoft.com/office/powerpoint/2010/main" val="3399298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7EAB385-1541-49A8-B5F4-BB3C7A4E13AE}" type="slidenum">
              <a:rPr lang="en-US" smtClean="0"/>
              <a:t>6</a:t>
            </a:fld>
            <a:endParaRPr lang="en-US" dirty="0"/>
          </a:p>
        </p:txBody>
      </p:sp>
    </p:spTree>
    <p:extLst>
      <p:ext uri="{BB962C8B-B14F-4D97-AF65-F5344CB8AC3E}">
        <p14:creationId xmlns:p14="http://schemas.microsoft.com/office/powerpoint/2010/main" val="349014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34932F-6170-402A-9545-7A8EF839B6D6}" type="slidenum">
              <a:rPr lang="en-US" smtClean="0"/>
              <a:t>7</a:t>
            </a:fld>
            <a:endParaRPr lang="en-US" dirty="0"/>
          </a:p>
        </p:txBody>
      </p:sp>
    </p:spTree>
    <p:extLst>
      <p:ext uri="{BB962C8B-B14F-4D97-AF65-F5344CB8AC3E}">
        <p14:creationId xmlns:p14="http://schemas.microsoft.com/office/powerpoint/2010/main" val="1687452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34932F-6170-402A-9545-7A8EF839B6D6}" type="slidenum">
              <a:rPr lang="en-US" smtClean="0"/>
              <a:t>8</a:t>
            </a:fld>
            <a:endParaRPr lang="en-US" dirty="0"/>
          </a:p>
        </p:txBody>
      </p:sp>
    </p:spTree>
    <p:extLst>
      <p:ext uri="{BB962C8B-B14F-4D97-AF65-F5344CB8AC3E}">
        <p14:creationId xmlns:p14="http://schemas.microsoft.com/office/powerpoint/2010/main" val="714742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34932F-6170-402A-9545-7A8EF839B6D6}" type="slidenum">
              <a:rPr lang="en-US" smtClean="0"/>
              <a:t>9</a:t>
            </a:fld>
            <a:endParaRPr lang="en-US" dirty="0"/>
          </a:p>
        </p:txBody>
      </p:sp>
    </p:spTree>
    <p:extLst>
      <p:ext uri="{BB962C8B-B14F-4D97-AF65-F5344CB8AC3E}">
        <p14:creationId xmlns:p14="http://schemas.microsoft.com/office/powerpoint/2010/main" val="4245594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7/8/2024</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7/8/2024</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59209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504344"/>
          </a:xfrm>
        </p:spPr>
        <p:txBody>
          <a:bodyPr/>
          <a:lstStyle/>
          <a:p>
            <a:r>
              <a:rPr lang="en-US" dirty="0"/>
              <a:t>Click to edit Master title style</a:t>
            </a:r>
          </a:p>
        </p:txBody>
      </p:sp>
      <p:sp>
        <p:nvSpPr>
          <p:cNvPr id="3" name="Content Placeholder 2"/>
          <p:cNvSpPr>
            <a:spLocks noGrp="1"/>
          </p:cNvSpPr>
          <p:nvPr>
            <p:ph idx="1"/>
          </p:nvPr>
        </p:nvSpPr>
        <p:spPr>
          <a:xfrm>
            <a:off x="581192" y="1294249"/>
            <a:ext cx="11029615" cy="4564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7/8/2024</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7/8/2024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7/8/2024</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7/8/2024</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mopha.org/scholarships-awards.php"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mailto:trina.teacutter@como.gov"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phnurse.org/" TargetMode="External"/><Relationship Id="rId7" Type="http://schemas.openxmlformats.org/officeDocument/2006/relationships/hyperlink" Target="https://www.cphno.org/wp-content/uploads/2020/08/APHN-Health-Equity-Paper-Final-v.4-8-16-Final-1.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cphno.org/wp-content/uploads/2020/08/APHN-PHN-Value-Position-P_APPROVED-5.30.2016-1.pdf" TargetMode="External"/><Relationship Id="rId5" Type="http://schemas.openxmlformats.org/officeDocument/2006/relationships/hyperlink" Target="https://www.cphno.org/wp-content/uploads/2020/08/2015_NACNEP-PHN-Key-to-Our-Nations-Health-1.pdf" TargetMode="External"/><Relationship Id="rId4" Type="http://schemas.openxmlformats.org/officeDocument/2006/relationships/hyperlink" Target="https://www.phnurse.org/assets/docs/FON%20Valuing%20Community%20and%20Public%20Health%20Nursing.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Martha.Smith@health.mo.gov"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phno.org/wp-content/uploads/2020/08/QCC-C-PHN-COMPETENCIES-Approved_2018.05.04_Final-002.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81191" y="2503512"/>
            <a:ext cx="11245049" cy="1737616"/>
          </a:xfrm>
          <a:prstGeom prst="rect">
            <a:avLst/>
          </a:prstGeom>
        </p:spPr>
        <p:txBody>
          <a:bodyPr vert="horz" lIns="91440" tIns="45720" rIns="91440" bIns="45720" rtlCol="0" anchor="b">
            <a:noAutofit/>
          </a:bodyPr>
          <a:lstStyle>
            <a:lvl1pPr algn="l" defTabSz="457200" rtl="0" eaLnBrk="1" latinLnBrk="0" hangingPunct="1">
              <a:spcBef>
                <a:spcPct val="0"/>
              </a:spcBef>
              <a:buNone/>
              <a:defRPr sz="3600" b="0" kern="1200" cap="all">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Nurses Making a Difference in Missouri’s Public Health System</a:t>
            </a:r>
            <a:endParaRPr lang="en-US" dirty="0"/>
          </a:p>
        </p:txBody>
      </p:sp>
      <p:sp>
        <p:nvSpPr>
          <p:cNvPr id="9" name="Subtitle 2"/>
          <p:cNvSpPr txBox="1">
            <a:spLocks/>
          </p:cNvSpPr>
          <p:nvPr/>
        </p:nvSpPr>
        <p:spPr>
          <a:xfrm>
            <a:off x="352612" y="4578449"/>
            <a:ext cx="11473628" cy="590321"/>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cap="all">
                <a:solidFill>
                  <a:schemeClr val="accent2"/>
                </a:solidFill>
                <a:latin typeface="+mn-lt"/>
                <a:ea typeface="+mn-ea"/>
                <a:cs typeface="+mn-cs"/>
              </a:defRPr>
            </a:lvl1pPr>
            <a:lvl2pPr marL="457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r>
              <a:rPr lang="en-US" sz="2400" dirty="0"/>
              <a:t>New Administrator orientation							               July 10, 2024</a:t>
            </a:r>
          </a:p>
          <a:p>
            <a:endParaRPr lang="en-US" sz="2400" dirty="0"/>
          </a:p>
        </p:txBody>
      </p:sp>
      <p:sp>
        <p:nvSpPr>
          <p:cNvPr id="10" name="TextBox 9"/>
          <p:cNvSpPr txBox="1"/>
          <p:nvPr/>
        </p:nvSpPr>
        <p:spPr>
          <a:xfrm>
            <a:off x="581191" y="5168770"/>
            <a:ext cx="7004303" cy="1200329"/>
          </a:xfrm>
          <a:prstGeom prst="rect">
            <a:avLst/>
          </a:prstGeom>
          <a:noFill/>
        </p:spPr>
        <p:txBody>
          <a:bodyPr wrap="square" rtlCol="0">
            <a:spAutoFit/>
          </a:bodyPr>
          <a:lstStyle/>
          <a:p>
            <a:r>
              <a:rPr lang="en-US" sz="2400" dirty="0">
                <a:solidFill>
                  <a:schemeClr val="accent2">
                    <a:lumMod val="60000"/>
                    <a:lumOff val="40000"/>
                  </a:schemeClr>
                </a:solidFill>
              </a:rPr>
              <a:t>Martha Smith, MSN, RN</a:t>
            </a:r>
          </a:p>
          <a:p>
            <a:r>
              <a:rPr lang="en-US" sz="2400" dirty="0">
                <a:solidFill>
                  <a:schemeClr val="accent2">
                    <a:lumMod val="60000"/>
                    <a:lumOff val="40000"/>
                  </a:schemeClr>
                </a:solidFill>
              </a:rPr>
              <a:t>MO MCH Director &amp; Public Health Nursing Manager</a:t>
            </a:r>
          </a:p>
          <a:p>
            <a:r>
              <a:rPr lang="en-US" sz="2400" dirty="0">
                <a:solidFill>
                  <a:schemeClr val="accent2">
                    <a:lumMod val="60000"/>
                    <a:lumOff val="40000"/>
                  </a:schemeClr>
                </a:solidFill>
              </a:rPr>
              <a:t>Division of Community &amp; Public Health</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4185" y="666503"/>
            <a:ext cx="2977785" cy="3336698"/>
          </a:xfrm>
          <a:prstGeom prst="rect">
            <a:avLst/>
          </a:prstGeom>
        </p:spPr>
      </p:pic>
    </p:spTree>
    <p:extLst>
      <p:ext uri="{BB962C8B-B14F-4D97-AF65-F5344CB8AC3E}">
        <p14:creationId xmlns:p14="http://schemas.microsoft.com/office/powerpoint/2010/main" val="3870875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u="sng" dirty="0" err="1"/>
              <a:t>Mpha</a:t>
            </a:r>
            <a:r>
              <a:rPr lang="en-US" u="sng" dirty="0"/>
              <a:t> section for public health nursing</a:t>
            </a:r>
          </a:p>
        </p:txBody>
      </p:sp>
      <p:sp>
        <p:nvSpPr>
          <p:cNvPr id="3" name="Content Placeholder 2"/>
          <p:cNvSpPr>
            <a:spLocks noGrp="1"/>
          </p:cNvSpPr>
          <p:nvPr>
            <p:ph idx="1"/>
          </p:nvPr>
        </p:nvSpPr>
        <p:spPr>
          <a:xfrm>
            <a:off x="581192" y="1534279"/>
            <a:ext cx="11029615" cy="4564551"/>
          </a:xfrm>
        </p:spPr>
        <p:txBody>
          <a:bodyPr>
            <a:normAutofit/>
          </a:bodyPr>
          <a:lstStyle/>
          <a:p>
            <a:r>
              <a:rPr lang="en-US" dirty="0">
                <a:solidFill>
                  <a:srgbClr val="001C54"/>
                </a:solidFill>
              </a:rPr>
              <a:t>Membership</a:t>
            </a:r>
          </a:p>
          <a:p>
            <a:pPr lvl="1"/>
            <a:r>
              <a:rPr lang="en-US" dirty="0">
                <a:solidFill>
                  <a:srgbClr val="001C54"/>
                </a:solidFill>
              </a:rPr>
              <a:t>Public health nurses and students enrolled in a school of nursing</a:t>
            </a:r>
          </a:p>
          <a:p>
            <a:pPr lvl="1"/>
            <a:r>
              <a:rPr lang="en-US" dirty="0">
                <a:solidFill>
                  <a:srgbClr val="001C54"/>
                </a:solidFill>
              </a:rPr>
              <a:t>current members of MPHA </a:t>
            </a:r>
          </a:p>
          <a:p>
            <a:pPr lvl="2"/>
            <a:r>
              <a:rPr lang="en-US" dirty="0">
                <a:solidFill>
                  <a:srgbClr val="001C54"/>
                </a:solidFill>
              </a:rPr>
              <a:t>Individual</a:t>
            </a:r>
          </a:p>
          <a:p>
            <a:pPr lvl="2"/>
            <a:r>
              <a:rPr lang="en-US" dirty="0">
                <a:solidFill>
                  <a:srgbClr val="001C54"/>
                </a:solidFill>
              </a:rPr>
              <a:t>Organizational</a:t>
            </a:r>
          </a:p>
          <a:p>
            <a:r>
              <a:rPr lang="en-US" dirty="0">
                <a:solidFill>
                  <a:srgbClr val="001C54"/>
                </a:solidFill>
              </a:rPr>
              <a:t>State affiliate of APHA</a:t>
            </a:r>
          </a:p>
          <a:p>
            <a:r>
              <a:rPr lang="en-US" dirty="0">
                <a:solidFill>
                  <a:srgbClr val="001C54"/>
                </a:solidFill>
              </a:rPr>
              <a:t>Annual Public Health Nursing Awards</a:t>
            </a:r>
          </a:p>
          <a:p>
            <a:pPr lvl="1"/>
            <a:r>
              <a:rPr lang="en-US" dirty="0">
                <a:solidFill>
                  <a:srgbClr val="001C54"/>
                </a:solidFill>
              </a:rPr>
              <a:t>Public Health Nurse</a:t>
            </a:r>
          </a:p>
          <a:p>
            <a:pPr lvl="1"/>
            <a:r>
              <a:rPr lang="en-US" dirty="0">
                <a:solidFill>
                  <a:srgbClr val="001C54"/>
                </a:solidFill>
              </a:rPr>
              <a:t>Public Health Nurse Leader</a:t>
            </a:r>
          </a:p>
          <a:p>
            <a:pPr lvl="1"/>
            <a:r>
              <a:rPr lang="en-US" dirty="0">
                <a:solidFill>
                  <a:srgbClr val="001C54"/>
                </a:solidFill>
                <a:hlinkClick r:id="rId3"/>
              </a:rPr>
              <a:t>https://www.mopha.org/scholarships-awards.php</a:t>
            </a:r>
            <a:endParaRPr lang="en-US" dirty="0">
              <a:solidFill>
                <a:srgbClr val="001C54"/>
              </a:solidFill>
            </a:endParaRPr>
          </a:p>
          <a:p>
            <a:pPr lvl="2"/>
            <a:r>
              <a:rPr lang="en-US" dirty="0"/>
              <a:t>Trina Teacutter, Secretary, MPHA-Section for Public Health Nursing, </a:t>
            </a:r>
            <a:r>
              <a:rPr lang="en-US" u="sng" dirty="0">
                <a:hlinkClick r:id="rId4"/>
              </a:rPr>
              <a:t>trina.teacutter@como.gov</a:t>
            </a:r>
            <a:endParaRPr lang="en-US" u="sng" dirty="0"/>
          </a:p>
          <a:p>
            <a:pPr lvl="2"/>
            <a:r>
              <a:rPr lang="en-US" dirty="0">
                <a:solidFill>
                  <a:srgbClr val="001C54"/>
                </a:solidFill>
              </a:rPr>
              <a:t>Nomination deadline: August 11</a:t>
            </a:r>
            <a:r>
              <a:rPr lang="en-US" baseline="30000" dirty="0">
                <a:solidFill>
                  <a:srgbClr val="001C54"/>
                </a:solidFill>
              </a:rPr>
              <a:t>th</a:t>
            </a:r>
            <a:r>
              <a:rPr lang="en-US" dirty="0">
                <a:solidFill>
                  <a:srgbClr val="001C54"/>
                </a:solidFill>
              </a:rPr>
              <a:t> </a:t>
            </a:r>
          </a:p>
          <a:p>
            <a:endParaRPr lang="en-US" dirty="0"/>
          </a:p>
        </p:txBody>
      </p:sp>
    </p:spTree>
    <p:extLst>
      <p:ext uri="{BB962C8B-B14F-4D97-AF65-F5344CB8AC3E}">
        <p14:creationId xmlns:p14="http://schemas.microsoft.com/office/powerpoint/2010/main" val="690000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u="sng" dirty="0"/>
              <a:t>References</a:t>
            </a:r>
          </a:p>
        </p:txBody>
      </p:sp>
      <p:sp>
        <p:nvSpPr>
          <p:cNvPr id="3" name="Content Placeholder 2"/>
          <p:cNvSpPr>
            <a:spLocks noGrp="1"/>
          </p:cNvSpPr>
          <p:nvPr>
            <p:ph idx="1"/>
          </p:nvPr>
        </p:nvSpPr>
        <p:spPr>
          <a:xfrm>
            <a:off x="581192" y="1454269"/>
            <a:ext cx="11029615" cy="5140841"/>
          </a:xfrm>
        </p:spPr>
        <p:txBody>
          <a:bodyPr>
            <a:normAutofit/>
          </a:bodyPr>
          <a:lstStyle/>
          <a:p>
            <a:r>
              <a:rPr lang="en-US" dirty="0"/>
              <a:t>APHN</a:t>
            </a:r>
          </a:p>
          <a:p>
            <a:pPr lvl="1"/>
            <a:r>
              <a:rPr lang="en-US" dirty="0">
                <a:hlinkClick r:id="rId3"/>
              </a:rPr>
              <a:t>https://www.phnurse.org/</a:t>
            </a:r>
            <a:r>
              <a:rPr lang="en-US" dirty="0"/>
              <a:t>	</a:t>
            </a:r>
          </a:p>
          <a:p>
            <a:r>
              <a:rPr lang="en-US" dirty="0"/>
              <a:t>The Future of Nursing 2020-2030 Charting a Path to Achieve Health Equity</a:t>
            </a:r>
          </a:p>
          <a:p>
            <a:pPr lvl="1"/>
            <a:r>
              <a:rPr lang="en-US" dirty="0">
                <a:hlinkClick r:id="rId4"/>
              </a:rPr>
              <a:t>https://www.phnurse.org/assets/docs/FON%20Valuing%20Community%20and%20Public%20Health%20Nursing.pdf</a:t>
            </a:r>
            <a:r>
              <a:rPr lang="en-US" dirty="0"/>
              <a:t> </a:t>
            </a:r>
          </a:p>
          <a:p>
            <a:r>
              <a:rPr lang="en-US" dirty="0"/>
              <a:t>Public Health Nursing: Key to Our Nation’s Health </a:t>
            </a:r>
          </a:p>
          <a:p>
            <a:pPr lvl="1"/>
            <a:r>
              <a:rPr lang="en-US" dirty="0"/>
              <a:t>National Advisory Council on Nurse Education and Practice (NACNEP) 12th Annual Report to the Secretary of the United States Department of Health and Human Services and the Congress of the United States, Executive Summary</a:t>
            </a:r>
          </a:p>
          <a:p>
            <a:pPr lvl="1"/>
            <a:r>
              <a:rPr lang="en-US" dirty="0">
                <a:hlinkClick r:id="rId5"/>
              </a:rPr>
              <a:t>https://www.cphno.org/wp-content/uploads/2020/08/2015_NACNEP-PHN-Key-to-Our-Nations-Health-1.pdf</a:t>
            </a:r>
            <a:r>
              <a:rPr lang="en-US" dirty="0"/>
              <a:t> </a:t>
            </a:r>
          </a:p>
          <a:p>
            <a:r>
              <a:rPr lang="en-US" dirty="0"/>
              <a:t>The Public Health Nurse: Necessary Partner for the Future of Healthy Communities A Position Paper of the Association of Public Health Nurses (APHN Position Paper, 2016)</a:t>
            </a:r>
          </a:p>
          <a:p>
            <a:pPr lvl="1"/>
            <a:r>
              <a:rPr lang="en-US" dirty="0">
                <a:hlinkClick r:id="rId6"/>
              </a:rPr>
              <a:t>https://www.cphno.org/wp-content/uploads/2020/08/APHN-PHN-Value-Position-P_APPROVED-5.30.2016-1.pdf</a:t>
            </a:r>
            <a:r>
              <a:rPr lang="en-US" dirty="0"/>
              <a:t> </a:t>
            </a:r>
          </a:p>
          <a:p>
            <a:r>
              <a:rPr lang="en-US" dirty="0"/>
              <a:t>The Public Health Nurse’s Role in Achieving Health Equity: Eliminating Inequalities in Health (APHN Position Paper, 2016)</a:t>
            </a:r>
          </a:p>
          <a:p>
            <a:pPr lvl="1"/>
            <a:r>
              <a:rPr lang="en-US" dirty="0">
                <a:hlinkClick r:id="rId7"/>
              </a:rPr>
              <a:t>https://www.cphno.org/wp-content/uploads/2020/08/APHN-Health-Equity-Paper-Final-v.4-8-16-Final-1.pdf</a:t>
            </a:r>
            <a:r>
              <a:rPr lang="en-US" dirty="0"/>
              <a:t> </a:t>
            </a:r>
          </a:p>
        </p:txBody>
      </p:sp>
    </p:spTree>
    <p:extLst>
      <p:ext uri="{BB962C8B-B14F-4D97-AF65-F5344CB8AC3E}">
        <p14:creationId xmlns:p14="http://schemas.microsoft.com/office/powerpoint/2010/main" val="1276308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913" y="1184631"/>
            <a:ext cx="11029615" cy="872769"/>
          </a:xfrm>
        </p:spPr>
        <p:txBody>
          <a:bodyPr>
            <a:noAutofit/>
          </a:bodyPr>
          <a:lstStyle/>
          <a:p>
            <a:pPr algn="ctr"/>
            <a:r>
              <a:rPr lang="en-US" sz="5400" dirty="0">
                <a:solidFill>
                  <a:srgbClr val="001C54"/>
                </a:solidFill>
                <a:effectLst>
                  <a:outerShdw blurRad="38100" dist="38100" dir="2700000" algn="tl">
                    <a:srgbClr val="000000">
                      <a:alpha val="43137"/>
                    </a:srgbClr>
                  </a:outerShdw>
                </a:effectLst>
              </a:rPr>
              <a:t>Questions?</a:t>
            </a:r>
          </a:p>
        </p:txBody>
      </p:sp>
      <p:sp>
        <p:nvSpPr>
          <p:cNvPr id="3" name="Text Placeholder 2"/>
          <p:cNvSpPr>
            <a:spLocks noGrp="1"/>
          </p:cNvSpPr>
          <p:nvPr>
            <p:ph type="body" idx="1"/>
          </p:nvPr>
        </p:nvSpPr>
        <p:spPr>
          <a:xfrm>
            <a:off x="499913" y="2732450"/>
            <a:ext cx="11029615" cy="2007500"/>
          </a:xfrm>
        </p:spPr>
        <p:txBody>
          <a:bodyPr>
            <a:normAutofit lnSpcReduction="10000"/>
          </a:bodyPr>
          <a:lstStyle/>
          <a:p>
            <a:pPr algn="ctr"/>
            <a:r>
              <a:rPr lang="en-US" b="1" dirty="0">
                <a:solidFill>
                  <a:srgbClr val="4590B8"/>
                </a:solidFill>
              </a:rPr>
              <a:t>For more information contact:</a:t>
            </a:r>
          </a:p>
          <a:p>
            <a:pPr algn="ctr"/>
            <a:r>
              <a:rPr lang="en-US" dirty="0">
                <a:solidFill>
                  <a:srgbClr val="4590B8"/>
                </a:solidFill>
              </a:rPr>
              <a:t>Martha Smith</a:t>
            </a:r>
          </a:p>
          <a:p>
            <a:pPr algn="ctr"/>
            <a:r>
              <a:rPr lang="en-US" dirty="0">
                <a:solidFill>
                  <a:srgbClr val="4590B8"/>
                </a:solidFill>
              </a:rPr>
              <a:t>Missouri Department of Health and Senior Services</a:t>
            </a:r>
          </a:p>
          <a:p>
            <a:pPr algn="ctr"/>
            <a:r>
              <a:rPr lang="en-US" b="1" dirty="0">
                <a:hlinkClick r:id="rId3"/>
              </a:rPr>
              <a:t>Martha.Smith@health.mo.gov</a:t>
            </a:r>
            <a:r>
              <a:rPr lang="en-US" b="1" dirty="0"/>
              <a:t> </a:t>
            </a:r>
          </a:p>
          <a:p>
            <a:pPr algn="ctr"/>
            <a:r>
              <a:rPr lang="en-US" b="1" dirty="0"/>
              <a:t>573-751-6435</a:t>
            </a:r>
          </a:p>
          <a:p>
            <a:endParaRPr lang="en-US" dirty="0"/>
          </a:p>
        </p:txBody>
      </p:sp>
    </p:spTree>
    <p:extLst>
      <p:ext uri="{BB962C8B-B14F-4D97-AF65-F5344CB8AC3E}">
        <p14:creationId xmlns:p14="http://schemas.microsoft.com/office/powerpoint/2010/main" val="4162633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u="sng" dirty="0"/>
              <a:t>Public Health Nursing</a:t>
            </a:r>
          </a:p>
        </p:txBody>
      </p:sp>
      <p:pic>
        <p:nvPicPr>
          <p:cNvPr id="4" name="Content Placeholder 10" descr="NurseManifest | A Call to Conscience and Actio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50980" y="1860012"/>
            <a:ext cx="2622256" cy="3543049"/>
          </a:xfrm>
          <a:prstGeom prst="rect">
            <a:avLst/>
          </a:prstGeom>
          <a:ln>
            <a:noFill/>
          </a:ln>
          <a:effectLst>
            <a:softEdge rad="112500"/>
          </a:effectLst>
        </p:spPr>
      </p:pic>
      <p:sp>
        <p:nvSpPr>
          <p:cNvPr id="5" name="Rectangle 4"/>
          <p:cNvSpPr/>
          <p:nvPr/>
        </p:nvSpPr>
        <p:spPr>
          <a:xfrm>
            <a:off x="4586201" y="2468423"/>
            <a:ext cx="6096000" cy="1938992"/>
          </a:xfrm>
          <a:prstGeom prst="rect">
            <a:avLst/>
          </a:prstGeom>
        </p:spPr>
        <p:txBody>
          <a:bodyPr>
            <a:spAutoFit/>
          </a:bodyPr>
          <a:lstStyle/>
          <a:p>
            <a:pPr marL="342900" indent="-342900">
              <a:buClr>
                <a:srgbClr val="4590B8"/>
              </a:buClr>
              <a:buFont typeface="Wingdings" panose="05000000000000000000" pitchFamily="2" charset="2"/>
              <a:buChar char="§"/>
            </a:pPr>
            <a:r>
              <a:rPr lang="en-US" sz="2000" dirty="0">
                <a:solidFill>
                  <a:srgbClr val="001C54"/>
                </a:solidFill>
              </a:rPr>
              <a:t>Lillian Wald is the founder of Public Health Nursing in the U.S.</a:t>
            </a:r>
          </a:p>
          <a:p>
            <a:pPr marL="342900" indent="-342900">
              <a:buClr>
                <a:srgbClr val="4590B8"/>
              </a:buClr>
              <a:buFont typeface="Wingdings" panose="05000000000000000000" pitchFamily="2" charset="2"/>
              <a:buChar char="§"/>
            </a:pPr>
            <a:r>
              <a:rPr lang="en-US" sz="2000" dirty="0">
                <a:solidFill>
                  <a:srgbClr val="001C54"/>
                </a:solidFill>
              </a:rPr>
              <a:t>First to use the term ‘public health nursing’</a:t>
            </a:r>
          </a:p>
          <a:p>
            <a:pPr marL="342900" indent="-342900">
              <a:buClr>
                <a:srgbClr val="4590B8"/>
              </a:buClr>
              <a:buFont typeface="Wingdings" panose="05000000000000000000" pitchFamily="2" charset="2"/>
              <a:buChar char="§"/>
            </a:pPr>
            <a:r>
              <a:rPr lang="en-US" sz="2000" dirty="0">
                <a:solidFill>
                  <a:srgbClr val="001C54"/>
                </a:solidFill>
              </a:rPr>
              <a:t>Vision of nurses as guardians of the public’s health </a:t>
            </a:r>
          </a:p>
          <a:p>
            <a:pPr marL="342900" indent="-342900">
              <a:buClr>
                <a:srgbClr val="4590B8"/>
              </a:buClr>
              <a:buFont typeface="Wingdings" panose="05000000000000000000" pitchFamily="2" charset="2"/>
              <a:buChar char="§"/>
            </a:pPr>
            <a:r>
              <a:rPr lang="en-US" sz="2000" dirty="0">
                <a:solidFill>
                  <a:srgbClr val="001C54"/>
                </a:solidFill>
              </a:rPr>
              <a:t>Established the Henry Street Nurse’s Settlement</a:t>
            </a:r>
          </a:p>
          <a:p>
            <a:pPr marL="342900" indent="-342900">
              <a:buClr>
                <a:srgbClr val="4590B8"/>
              </a:buClr>
              <a:buFont typeface="Wingdings" panose="05000000000000000000" pitchFamily="2" charset="2"/>
              <a:buChar char="§"/>
            </a:pPr>
            <a:r>
              <a:rPr lang="en-US" sz="2000" dirty="0">
                <a:solidFill>
                  <a:srgbClr val="001C54"/>
                </a:solidFill>
              </a:rPr>
              <a:t>Visiting Nurse Service of New York</a:t>
            </a:r>
          </a:p>
        </p:txBody>
      </p:sp>
    </p:spTree>
    <p:extLst>
      <p:ext uri="{BB962C8B-B14F-4D97-AF65-F5344CB8AC3E}">
        <p14:creationId xmlns:p14="http://schemas.microsoft.com/office/powerpoint/2010/main" val="42376470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u="sng" dirty="0"/>
              <a:t>Promoting Good while preventing harm</a:t>
            </a:r>
          </a:p>
        </p:txBody>
      </p:sp>
      <p:sp>
        <p:nvSpPr>
          <p:cNvPr id="3" name="Content Placeholder 2"/>
          <p:cNvSpPr>
            <a:spLocks noGrp="1"/>
          </p:cNvSpPr>
          <p:nvPr>
            <p:ph idx="1"/>
          </p:nvPr>
        </p:nvSpPr>
        <p:spPr>
          <a:xfrm>
            <a:off x="581192" y="1294249"/>
            <a:ext cx="11029615" cy="5392301"/>
          </a:xfrm>
        </p:spPr>
        <p:txBody>
          <a:bodyPr>
            <a:normAutofit fontScale="92500"/>
          </a:bodyPr>
          <a:lstStyle/>
          <a:p>
            <a:pPr marL="0" indent="0" algn="ctr">
              <a:buNone/>
            </a:pPr>
            <a:r>
              <a:rPr lang="en-US" b="1" dirty="0">
                <a:solidFill>
                  <a:srgbClr val="001C54"/>
                </a:solidFill>
              </a:rPr>
              <a:t>APHA Definition of Public Health Nursing</a:t>
            </a:r>
          </a:p>
          <a:p>
            <a:pPr marL="0" indent="0" algn="ctr">
              <a:buNone/>
            </a:pPr>
            <a:r>
              <a:rPr lang="en-US" dirty="0">
                <a:solidFill>
                  <a:srgbClr val="001C54"/>
                </a:solidFill>
              </a:rPr>
              <a:t>Public health nursing is the practice of promoting and protecting the health of populations using knowledge from nursing, social, and public health sciences.</a:t>
            </a:r>
          </a:p>
          <a:p>
            <a:pPr marL="0" indent="0" algn="ctr">
              <a:buNone/>
            </a:pPr>
            <a:endParaRPr lang="en-US" dirty="0">
              <a:solidFill>
                <a:srgbClr val="001C54"/>
              </a:solidFill>
            </a:endParaRPr>
          </a:p>
          <a:p>
            <a:pPr marL="0" indent="0" algn="ctr">
              <a:buNone/>
            </a:pPr>
            <a:r>
              <a:rPr lang="en-US" b="1" dirty="0">
                <a:solidFill>
                  <a:srgbClr val="001C54"/>
                </a:solidFill>
              </a:rPr>
              <a:t>American Nurses Association Definition of Public Health Nursing</a:t>
            </a:r>
          </a:p>
          <a:p>
            <a:pPr marL="0" indent="0" algn="ctr">
              <a:buNone/>
            </a:pPr>
            <a:r>
              <a:rPr lang="en-US" dirty="0">
                <a:solidFill>
                  <a:srgbClr val="001C54"/>
                </a:solidFill>
              </a:rPr>
              <a:t> A focus on population health through continuous surveillance and assessment of the multiple determinants of health with the intent to promote health and wellness; prevent disease, disability, and premature death; and improve neighborhood quality of life. </a:t>
            </a:r>
          </a:p>
          <a:p>
            <a:pPr marL="0" indent="0" algn="ctr">
              <a:buNone/>
            </a:pPr>
            <a:endParaRPr lang="en-US" dirty="0">
              <a:solidFill>
                <a:srgbClr val="001C54"/>
              </a:solidFill>
            </a:endParaRPr>
          </a:p>
          <a:p>
            <a:pPr marL="0" indent="0" algn="ctr">
              <a:buNone/>
            </a:pPr>
            <a:r>
              <a:rPr lang="en-US" b="1" dirty="0">
                <a:solidFill>
                  <a:srgbClr val="001C54"/>
                </a:solidFill>
              </a:rPr>
              <a:t>Elements of Public Health Nursing Practice</a:t>
            </a:r>
          </a:p>
          <a:p>
            <a:pPr marL="342900" indent="-342900" algn="ctr">
              <a:buAutoNum type="arabicParenR"/>
            </a:pPr>
            <a:r>
              <a:rPr lang="en-US" dirty="0">
                <a:solidFill>
                  <a:srgbClr val="001C54"/>
                </a:solidFill>
              </a:rPr>
              <a:t>a focus on the health needs of an entire population, including inequities and the unique needs of sub-populations;</a:t>
            </a:r>
          </a:p>
          <a:p>
            <a:pPr marL="342900" indent="-342900" algn="ctr">
              <a:buAutoNum type="arabicParenR"/>
            </a:pPr>
            <a:r>
              <a:rPr lang="en-US" dirty="0">
                <a:solidFill>
                  <a:srgbClr val="001C54"/>
                </a:solidFill>
              </a:rPr>
              <a:t>assessment of population health using a comprehensive, systematic approach; </a:t>
            </a:r>
          </a:p>
          <a:p>
            <a:pPr marL="342900" indent="-342900" algn="ctr">
              <a:buAutoNum type="arabicParenR"/>
            </a:pPr>
            <a:r>
              <a:rPr lang="en-US" dirty="0">
                <a:solidFill>
                  <a:srgbClr val="001C54"/>
                </a:solidFill>
              </a:rPr>
              <a:t>attention to multiple determinants of health; </a:t>
            </a:r>
          </a:p>
          <a:p>
            <a:pPr marL="342900" indent="-342900" algn="ctr">
              <a:buAutoNum type="arabicParenR"/>
            </a:pPr>
            <a:r>
              <a:rPr lang="en-US" dirty="0">
                <a:solidFill>
                  <a:srgbClr val="001C54"/>
                </a:solidFill>
              </a:rPr>
              <a:t>an emphasis on primary prevention; and </a:t>
            </a:r>
          </a:p>
          <a:p>
            <a:pPr marL="342900" indent="-342900" algn="ctr">
              <a:buAutoNum type="arabicParenR"/>
            </a:pPr>
            <a:r>
              <a:rPr lang="en-US" dirty="0">
                <a:solidFill>
                  <a:srgbClr val="001C54"/>
                </a:solidFill>
              </a:rPr>
              <a:t>application of interventions at all levels—individuals, families, communities, and the systems that impact their health.</a:t>
            </a:r>
          </a:p>
        </p:txBody>
      </p:sp>
    </p:spTree>
    <p:extLst>
      <p:ext uri="{BB962C8B-B14F-4D97-AF65-F5344CB8AC3E}">
        <p14:creationId xmlns:p14="http://schemas.microsoft.com/office/powerpoint/2010/main" val="3618160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10695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3">
            <a:extLst>
              <a:ext uri="{28A0092B-C50C-407E-A947-70E740481C1C}">
                <a14:useLocalDpi xmlns:a14="http://schemas.microsoft.com/office/drawing/2010/main" val="0"/>
              </a:ext>
            </a:extLst>
          </a:blip>
          <a:srcRect t="16406" b="21935"/>
          <a:stretch/>
        </p:blipFill>
        <p:spPr bwMode="auto">
          <a:xfrm>
            <a:off x="0" y="0"/>
            <a:ext cx="12192000" cy="685799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18473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Council of Public Health Nursing Organiz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808" y="948690"/>
            <a:ext cx="11338989" cy="5520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634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u="sng" dirty="0"/>
              <a:t>competent public health nursing practice</a:t>
            </a:r>
          </a:p>
        </p:txBody>
      </p:sp>
      <p:sp>
        <p:nvSpPr>
          <p:cNvPr id="3" name="Content Placeholder 2"/>
          <p:cNvSpPr>
            <a:spLocks noGrp="1"/>
          </p:cNvSpPr>
          <p:nvPr>
            <p:ph idx="1"/>
          </p:nvPr>
        </p:nvSpPr>
        <p:spPr>
          <a:xfrm>
            <a:off x="1989790" y="2803010"/>
            <a:ext cx="8388650" cy="2820550"/>
          </a:xfrm>
        </p:spPr>
        <p:txBody>
          <a:bodyPr>
            <a:normAutofit fontScale="77500" lnSpcReduction="20000"/>
          </a:bodyPr>
          <a:lstStyle/>
          <a:p>
            <a:r>
              <a:rPr lang="en-US" dirty="0">
                <a:solidFill>
                  <a:srgbClr val="001C54"/>
                </a:solidFill>
              </a:rPr>
              <a:t>Formed in 1991</a:t>
            </a:r>
          </a:p>
          <a:p>
            <a:r>
              <a:rPr lang="en-US" dirty="0">
                <a:solidFill>
                  <a:srgbClr val="001C54"/>
                </a:solidFill>
              </a:rPr>
              <a:t>Originally known as the Quad Council of Public Health Nursing Organizations</a:t>
            </a:r>
          </a:p>
          <a:p>
            <a:r>
              <a:rPr lang="en-US" dirty="0">
                <a:solidFill>
                  <a:srgbClr val="001C54"/>
                </a:solidFill>
              </a:rPr>
              <a:t>Focused on unifying and amplifying the authoritative voice of public health nurses </a:t>
            </a:r>
          </a:p>
          <a:p>
            <a:r>
              <a:rPr lang="en-US" dirty="0">
                <a:solidFill>
                  <a:srgbClr val="001C54"/>
                </a:solidFill>
              </a:rPr>
              <a:t>Member Organizations</a:t>
            </a:r>
          </a:p>
          <a:p>
            <a:pPr lvl="1">
              <a:buFont typeface="Wingdings" panose="05000000000000000000" pitchFamily="2" charset="2"/>
              <a:buChar char="q"/>
            </a:pPr>
            <a:r>
              <a:rPr lang="en-US" dirty="0">
                <a:solidFill>
                  <a:srgbClr val="001C54"/>
                </a:solidFill>
              </a:rPr>
              <a:t>American Public Health Association (APHA) Public Health Nursing Section</a:t>
            </a:r>
          </a:p>
          <a:p>
            <a:pPr lvl="1">
              <a:buFont typeface="Wingdings" panose="05000000000000000000" pitchFamily="2" charset="2"/>
              <a:buChar char="q"/>
            </a:pPr>
            <a:r>
              <a:rPr lang="en-US" dirty="0">
                <a:solidFill>
                  <a:srgbClr val="001C54"/>
                </a:solidFill>
              </a:rPr>
              <a:t>Association of Public Health Nurses (APHN)</a:t>
            </a:r>
          </a:p>
          <a:p>
            <a:pPr lvl="1">
              <a:buFont typeface="Wingdings" panose="05000000000000000000" pitchFamily="2" charset="2"/>
              <a:buChar char="q"/>
            </a:pPr>
            <a:r>
              <a:rPr lang="en-US" dirty="0">
                <a:solidFill>
                  <a:srgbClr val="001C54"/>
                </a:solidFill>
              </a:rPr>
              <a:t>Rural Nurse Organization</a:t>
            </a:r>
          </a:p>
          <a:p>
            <a:pPr lvl="1">
              <a:buFont typeface="Wingdings" panose="05000000000000000000" pitchFamily="2" charset="2"/>
              <a:buChar char="q"/>
            </a:pPr>
            <a:r>
              <a:rPr lang="en-US" dirty="0">
                <a:solidFill>
                  <a:srgbClr val="001C54"/>
                </a:solidFill>
              </a:rPr>
              <a:t>National Association of School Nurses (NASN)</a:t>
            </a:r>
          </a:p>
          <a:p>
            <a:pPr lvl="1">
              <a:buFont typeface="Wingdings" panose="05000000000000000000" pitchFamily="2" charset="2"/>
              <a:buChar char="q"/>
            </a:pPr>
            <a:r>
              <a:rPr lang="en-US" dirty="0">
                <a:solidFill>
                  <a:srgbClr val="001C54"/>
                </a:solidFill>
              </a:rPr>
              <a:t>Alliance of Nurses for Healthy Environments (ANHE)</a:t>
            </a:r>
          </a:p>
          <a:p>
            <a:pPr lvl="1">
              <a:buFont typeface="Wingdings" panose="05000000000000000000" pitchFamily="2" charset="2"/>
              <a:buChar char="q"/>
            </a:pPr>
            <a:r>
              <a:rPr lang="en-US" dirty="0">
                <a:solidFill>
                  <a:srgbClr val="001C54"/>
                </a:solidFill>
              </a:rPr>
              <a:t>Association of Community Health Nursing Educators (ACHNE)</a:t>
            </a:r>
          </a:p>
        </p:txBody>
      </p:sp>
      <p:pic>
        <p:nvPicPr>
          <p:cNvPr id="1026" name="Picture 2" descr="Back 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192" y="1360170"/>
            <a:ext cx="3856482" cy="120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528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u="sng" dirty="0"/>
              <a:t>Community/Public Health Nursing Competencies</a:t>
            </a:r>
          </a:p>
        </p:txBody>
      </p:sp>
      <p:sp>
        <p:nvSpPr>
          <p:cNvPr id="3" name="Content Placeholder 2"/>
          <p:cNvSpPr>
            <a:spLocks noGrp="1"/>
          </p:cNvSpPr>
          <p:nvPr>
            <p:ph idx="1"/>
          </p:nvPr>
        </p:nvSpPr>
        <p:spPr/>
        <p:txBody>
          <a:bodyPr/>
          <a:lstStyle/>
          <a:p>
            <a:r>
              <a:rPr lang="en-US" dirty="0">
                <a:solidFill>
                  <a:srgbClr val="001C54"/>
                </a:solidFill>
              </a:rPr>
              <a:t>Community/Public Health Nursing [C/PHN] Competencies (Quad Council Coalition, 2018)</a:t>
            </a:r>
          </a:p>
          <a:p>
            <a:pPr lvl="1"/>
            <a:r>
              <a:rPr lang="en-US" dirty="0">
                <a:solidFill>
                  <a:srgbClr val="001C54"/>
                </a:solidFill>
              </a:rPr>
              <a:t>Guide three levels of practice</a:t>
            </a:r>
          </a:p>
          <a:p>
            <a:pPr lvl="2"/>
            <a:r>
              <a:rPr lang="en-US" dirty="0">
                <a:solidFill>
                  <a:srgbClr val="001C54"/>
                </a:solidFill>
              </a:rPr>
              <a:t>Tier one: generalist</a:t>
            </a:r>
          </a:p>
          <a:p>
            <a:pPr lvl="2"/>
            <a:r>
              <a:rPr lang="en-US" dirty="0">
                <a:solidFill>
                  <a:srgbClr val="001C54"/>
                </a:solidFill>
              </a:rPr>
              <a:t>Tier two: management or supervisory</a:t>
            </a:r>
          </a:p>
          <a:p>
            <a:pPr lvl="2"/>
            <a:r>
              <a:rPr lang="en-US" dirty="0">
                <a:solidFill>
                  <a:srgbClr val="001C54"/>
                </a:solidFill>
              </a:rPr>
              <a:t>Tier three: senior management or leadership</a:t>
            </a:r>
          </a:p>
          <a:p>
            <a:pPr lvl="1"/>
            <a:r>
              <a:rPr lang="en-US" dirty="0">
                <a:solidFill>
                  <a:srgbClr val="001C54"/>
                </a:solidFill>
              </a:rPr>
              <a:t>Consistent with the APHA PHN Section definition of Public Health Nursing and the ANA Scope and Standards of Public Health Nursing </a:t>
            </a:r>
          </a:p>
          <a:p>
            <a:pPr lvl="2"/>
            <a:r>
              <a:rPr lang="en-US" dirty="0">
                <a:solidFill>
                  <a:srgbClr val="001C54"/>
                </a:solidFill>
              </a:rPr>
              <a:t>May be used at all levels of practice and in a variety of practice settings</a:t>
            </a:r>
          </a:p>
          <a:p>
            <a:pPr lvl="2"/>
            <a:r>
              <a:rPr lang="en-US" dirty="0">
                <a:solidFill>
                  <a:srgbClr val="001C54"/>
                </a:solidFill>
              </a:rPr>
              <a:t>Useful to guide and revolutionize practice, education, research, and policy at all levels</a:t>
            </a:r>
          </a:p>
          <a:p>
            <a:pPr lvl="1"/>
            <a:r>
              <a:rPr lang="en-US" dirty="0">
                <a:solidFill>
                  <a:srgbClr val="001C54"/>
                </a:solidFill>
              </a:rPr>
              <a:t>Represent the continuum of evolving PHN practice roles, responsibilities, and functions</a:t>
            </a:r>
          </a:p>
        </p:txBody>
      </p:sp>
    </p:spTree>
    <p:extLst>
      <p:ext uri="{BB962C8B-B14F-4D97-AF65-F5344CB8AC3E}">
        <p14:creationId xmlns:p14="http://schemas.microsoft.com/office/powerpoint/2010/main" val="2043570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u="sng" dirty="0"/>
              <a:t>C/PHN Competency domains</a:t>
            </a:r>
          </a:p>
        </p:txBody>
      </p:sp>
      <p:sp>
        <p:nvSpPr>
          <p:cNvPr id="3" name="Content Placeholder 2"/>
          <p:cNvSpPr>
            <a:spLocks noGrp="1"/>
          </p:cNvSpPr>
          <p:nvPr>
            <p:ph idx="1"/>
          </p:nvPr>
        </p:nvSpPr>
        <p:spPr/>
        <p:txBody>
          <a:bodyPr>
            <a:normAutofit/>
          </a:bodyPr>
          <a:lstStyle/>
          <a:p>
            <a:r>
              <a:rPr lang="en-US" dirty="0"/>
              <a:t>Domain 1: Assessment and Analytic Skills </a:t>
            </a:r>
          </a:p>
          <a:p>
            <a:r>
              <a:rPr lang="en-US" dirty="0"/>
              <a:t>Domain 2: Policy Development/Program Planning Skills </a:t>
            </a:r>
          </a:p>
          <a:p>
            <a:r>
              <a:rPr lang="en-US" dirty="0"/>
              <a:t>Domain 3: Communication Skills </a:t>
            </a:r>
          </a:p>
          <a:p>
            <a:r>
              <a:rPr lang="en-US" dirty="0"/>
              <a:t>Domain 4: Cultural Competency Skills </a:t>
            </a:r>
          </a:p>
          <a:p>
            <a:r>
              <a:rPr lang="en-US" dirty="0"/>
              <a:t>Domain 5: Community Dimensions of Practice Skills </a:t>
            </a:r>
          </a:p>
          <a:p>
            <a:r>
              <a:rPr lang="en-US" dirty="0"/>
              <a:t>Domain 6: Public Health Sciences Skills </a:t>
            </a:r>
          </a:p>
          <a:p>
            <a:r>
              <a:rPr lang="en-US" dirty="0"/>
              <a:t>Domain 7: Financial Planning, Evaluation, and Management Skills </a:t>
            </a:r>
          </a:p>
          <a:p>
            <a:r>
              <a:rPr lang="en-US" dirty="0"/>
              <a:t>Domain 8: Leadership and Systems Thinking Skills</a:t>
            </a:r>
          </a:p>
        </p:txBody>
      </p:sp>
      <p:sp>
        <p:nvSpPr>
          <p:cNvPr id="4" name="Rectangle 3"/>
          <p:cNvSpPr/>
          <p:nvPr/>
        </p:nvSpPr>
        <p:spPr>
          <a:xfrm>
            <a:off x="581192" y="5946549"/>
            <a:ext cx="11029615" cy="338554"/>
          </a:xfrm>
          <a:prstGeom prst="rect">
            <a:avLst/>
          </a:prstGeom>
        </p:spPr>
        <p:txBody>
          <a:bodyPr wrap="square">
            <a:spAutoFit/>
          </a:bodyPr>
          <a:lstStyle/>
          <a:p>
            <a:r>
              <a:rPr lang="en-US" sz="1600" dirty="0">
                <a:hlinkClick r:id="rId3"/>
              </a:rPr>
              <a:t>https://www.cphno.org/wp-content/uploads/2020/08/QCC-C-PHN-COMPETENCIES-Approved_2018.05.04_Final-002.pdf</a:t>
            </a:r>
            <a:r>
              <a:rPr lang="en-US" sz="1600" dirty="0"/>
              <a:t> </a:t>
            </a:r>
          </a:p>
        </p:txBody>
      </p:sp>
    </p:spTree>
    <p:extLst>
      <p:ext uri="{BB962C8B-B14F-4D97-AF65-F5344CB8AC3E}">
        <p14:creationId xmlns:p14="http://schemas.microsoft.com/office/powerpoint/2010/main" val="1485995666"/>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15541</TotalTime>
  <Words>845</Words>
  <Application>Microsoft Office PowerPoint</Application>
  <PresentationFormat>Widescreen</PresentationFormat>
  <Paragraphs>98</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Gill Sans MT</vt:lpstr>
      <vt:lpstr>Wingdings</vt:lpstr>
      <vt:lpstr>Wingdings 2</vt:lpstr>
      <vt:lpstr>Dividend</vt:lpstr>
      <vt:lpstr>PowerPoint Presentation</vt:lpstr>
      <vt:lpstr>Public Health Nursing</vt:lpstr>
      <vt:lpstr>Promoting Good while preventing harm</vt:lpstr>
      <vt:lpstr>PowerPoint Presentation</vt:lpstr>
      <vt:lpstr>PowerPoint Presentation</vt:lpstr>
      <vt:lpstr>PowerPoint Presentation</vt:lpstr>
      <vt:lpstr>competent public health nursing practice</vt:lpstr>
      <vt:lpstr>Community/Public Health Nursing Competencies</vt:lpstr>
      <vt:lpstr>C/PHN Competency domains</vt:lpstr>
      <vt:lpstr>Mpha section for public health nursing</vt:lpstr>
      <vt:lpstr>References</vt:lpstr>
      <vt:lpstr>Questions?</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Missouri plan</dc:title>
  <dc:creator>OConnor, Sara</dc:creator>
  <cp:lastModifiedBy>Smith, Martha</cp:lastModifiedBy>
  <cp:revision>224</cp:revision>
  <cp:lastPrinted>2022-07-07T17:21:26Z</cp:lastPrinted>
  <dcterms:created xsi:type="dcterms:W3CDTF">2017-08-16T13:58:18Z</dcterms:created>
  <dcterms:modified xsi:type="dcterms:W3CDTF">2024-07-08T15:34:16Z</dcterms:modified>
</cp:coreProperties>
</file>