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1729" r:id="rId2"/>
    <p:sldId id="1928" r:id="rId3"/>
    <p:sldId id="1865" r:id="rId4"/>
    <p:sldId id="1907" r:id="rId5"/>
    <p:sldId id="1056" r:id="rId6"/>
    <p:sldId id="1920" r:id="rId7"/>
    <p:sldId id="976" r:id="rId8"/>
    <p:sldId id="1929" r:id="rId9"/>
    <p:sldId id="389" r:id="rId10"/>
    <p:sldId id="1869" r:id="rId11"/>
    <p:sldId id="1925" r:id="rId12"/>
    <p:sldId id="1870" r:id="rId13"/>
    <p:sldId id="1868" r:id="rId14"/>
    <p:sldId id="376" r:id="rId15"/>
    <p:sldId id="378" r:id="rId16"/>
    <p:sldId id="379" r:id="rId17"/>
    <p:sldId id="380" r:id="rId18"/>
    <p:sldId id="381" r:id="rId19"/>
    <p:sldId id="382" r:id="rId20"/>
    <p:sldId id="1919" r:id="rId21"/>
    <p:sldId id="18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B35B68-D471-2AD7-06CB-07E34B33F4DB}" name="Buchanan, Lori" initials="BL" userId="S::buchal@cds.state.mo.us::1ae46d80-f9d4-4a4d-b8c7-4542db751b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5"/>
    <a:srgbClr val="012169"/>
    <a:srgbClr val="F2A900"/>
    <a:srgbClr val="E35205"/>
    <a:srgbClr val="FFCE5E"/>
    <a:srgbClr val="FB935C"/>
    <a:srgbClr val="4DC1AB"/>
    <a:srgbClr val="A7C2DE"/>
    <a:srgbClr val="6AA8D9"/>
    <a:srgbClr val="1D8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84799" autoAdjust="0"/>
  </p:normalViewPr>
  <p:slideViewPr>
    <p:cSldViewPr snapToGrid="0" showGuides="1">
      <p:cViewPr varScale="1">
        <p:scale>
          <a:sx n="93" d="100"/>
          <a:sy n="93" d="100"/>
        </p:scale>
        <p:origin x="540" y="84"/>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CEDD6-3C34-4371-8E79-A286124EF8A8}" type="datetimeFigureOut">
              <a:rPr lang="en-MY" smtClean="0"/>
              <a:t>8/7/2024</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smtClean="0"/>
              <a:t>8/7/2024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a:t>
            </a:fld>
            <a:endParaRPr lang="en-MY"/>
          </a:p>
        </p:txBody>
      </p:sp>
    </p:spTree>
    <p:extLst>
      <p:ext uri="{BB962C8B-B14F-4D97-AF65-F5344CB8AC3E}">
        <p14:creationId xmlns:p14="http://schemas.microsoft.com/office/powerpoint/2010/main" val="1824188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11</a:t>
            </a:fld>
            <a:endParaRPr lang="en-MY"/>
          </a:p>
        </p:txBody>
      </p:sp>
    </p:spTree>
    <p:extLst>
      <p:ext uri="{BB962C8B-B14F-4D97-AF65-F5344CB8AC3E}">
        <p14:creationId xmlns:p14="http://schemas.microsoft.com/office/powerpoint/2010/main" val="412944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12</a:t>
            </a:fld>
            <a:endParaRPr lang="en-MY" dirty="0"/>
          </a:p>
        </p:txBody>
      </p:sp>
    </p:spTree>
    <p:extLst>
      <p:ext uri="{BB962C8B-B14F-4D97-AF65-F5344CB8AC3E}">
        <p14:creationId xmlns:p14="http://schemas.microsoft.com/office/powerpoint/2010/main" val="412944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13</a:t>
            </a:fld>
            <a:endParaRPr lang="en-MY" dirty="0"/>
          </a:p>
        </p:txBody>
      </p:sp>
    </p:spTree>
    <p:extLst>
      <p:ext uri="{BB962C8B-B14F-4D97-AF65-F5344CB8AC3E}">
        <p14:creationId xmlns:p14="http://schemas.microsoft.com/office/powerpoint/2010/main" val="1975863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endParaRPr lang="en-US" dirty="0"/>
          </a:p>
        </p:txBody>
      </p:sp>
      <p:sp>
        <p:nvSpPr>
          <p:cNvPr id="4" name="Slide Number Placeholder 3"/>
          <p:cNvSpPr>
            <a:spLocks noGrp="1"/>
          </p:cNvSpPr>
          <p:nvPr>
            <p:ph type="sldNum" sz="quarter" idx="10"/>
          </p:nvPr>
        </p:nvSpPr>
        <p:spPr/>
        <p:txBody>
          <a:bodyPr/>
          <a:lstStyle/>
          <a:p>
            <a:fld id="{57EAB385-1541-49A8-B5F4-BB3C7A4E13AE}" type="slidenum">
              <a:rPr lang="en-US" smtClean="0"/>
              <a:t>14</a:t>
            </a:fld>
            <a:endParaRPr lang="en-US" dirty="0"/>
          </a:p>
        </p:txBody>
      </p:sp>
    </p:spTree>
    <p:extLst>
      <p:ext uri="{BB962C8B-B14F-4D97-AF65-F5344CB8AC3E}">
        <p14:creationId xmlns:p14="http://schemas.microsoft.com/office/powerpoint/2010/main" val="65214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B385-1541-49A8-B5F4-BB3C7A4E13AE}" type="slidenum">
              <a:rPr lang="en-US" smtClean="0"/>
              <a:t>15</a:t>
            </a:fld>
            <a:endParaRPr lang="en-US" dirty="0"/>
          </a:p>
        </p:txBody>
      </p:sp>
    </p:spTree>
    <p:extLst>
      <p:ext uri="{BB962C8B-B14F-4D97-AF65-F5344CB8AC3E}">
        <p14:creationId xmlns:p14="http://schemas.microsoft.com/office/powerpoint/2010/main" val="1158502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57EAB385-1541-49A8-B5F4-BB3C7A4E13AE}" type="slidenum">
              <a:rPr lang="en-US" smtClean="0"/>
              <a:t>16</a:t>
            </a:fld>
            <a:endParaRPr lang="en-US" dirty="0"/>
          </a:p>
        </p:txBody>
      </p:sp>
    </p:spTree>
    <p:extLst>
      <p:ext uri="{BB962C8B-B14F-4D97-AF65-F5344CB8AC3E}">
        <p14:creationId xmlns:p14="http://schemas.microsoft.com/office/powerpoint/2010/main" val="81422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57EAB385-1541-49A8-B5F4-BB3C7A4E13AE}" type="slidenum">
              <a:rPr lang="en-US" smtClean="0"/>
              <a:t>17</a:t>
            </a:fld>
            <a:endParaRPr lang="en-US" dirty="0"/>
          </a:p>
        </p:txBody>
      </p:sp>
    </p:spTree>
    <p:extLst>
      <p:ext uri="{BB962C8B-B14F-4D97-AF65-F5344CB8AC3E}">
        <p14:creationId xmlns:p14="http://schemas.microsoft.com/office/powerpoint/2010/main" val="425034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B385-1541-49A8-B5F4-BB3C7A4E13AE}" type="slidenum">
              <a:rPr lang="en-US" smtClean="0"/>
              <a:t>18</a:t>
            </a:fld>
            <a:endParaRPr lang="en-US" dirty="0"/>
          </a:p>
        </p:txBody>
      </p:sp>
    </p:spTree>
    <p:extLst>
      <p:ext uri="{BB962C8B-B14F-4D97-AF65-F5344CB8AC3E}">
        <p14:creationId xmlns:p14="http://schemas.microsoft.com/office/powerpoint/2010/main" val="4063174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EAB385-1541-49A8-B5F4-BB3C7A4E13AE}" type="slidenum">
              <a:rPr lang="en-US" smtClean="0"/>
              <a:t>19</a:t>
            </a:fld>
            <a:endParaRPr lang="en-US" dirty="0"/>
          </a:p>
        </p:txBody>
      </p:sp>
    </p:spTree>
    <p:extLst>
      <p:ext uri="{BB962C8B-B14F-4D97-AF65-F5344CB8AC3E}">
        <p14:creationId xmlns:p14="http://schemas.microsoft.com/office/powerpoint/2010/main" val="4106318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20</a:t>
            </a:fld>
            <a:endParaRPr lang="en-MY" dirty="0"/>
          </a:p>
        </p:txBody>
      </p:sp>
    </p:spTree>
    <p:extLst>
      <p:ext uri="{BB962C8B-B14F-4D97-AF65-F5344CB8AC3E}">
        <p14:creationId xmlns:p14="http://schemas.microsoft.com/office/powerpoint/2010/main" val="241930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2</a:t>
            </a:fld>
            <a:endParaRPr lang="en-MY" dirty="0"/>
          </a:p>
        </p:txBody>
      </p:sp>
    </p:spTree>
    <p:extLst>
      <p:ext uri="{BB962C8B-B14F-4D97-AF65-F5344CB8AC3E}">
        <p14:creationId xmlns:p14="http://schemas.microsoft.com/office/powerpoint/2010/main" val="295487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21</a:t>
            </a:fld>
            <a:endParaRPr lang="en-MY" dirty="0"/>
          </a:p>
        </p:txBody>
      </p:sp>
    </p:spTree>
    <p:extLst>
      <p:ext uri="{BB962C8B-B14F-4D97-AF65-F5344CB8AC3E}">
        <p14:creationId xmlns:p14="http://schemas.microsoft.com/office/powerpoint/2010/main" val="409724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3</a:t>
            </a:fld>
            <a:endParaRPr lang="en-MY" dirty="0"/>
          </a:p>
        </p:txBody>
      </p:sp>
    </p:spTree>
    <p:extLst>
      <p:ext uri="{BB962C8B-B14F-4D97-AF65-F5344CB8AC3E}">
        <p14:creationId xmlns:p14="http://schemas.microsoft.com/office/powerpoint/2010/main" val="58998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D3F6CAA8-8B9F-4696-96C3-CF58CA8A4623}" type="slidenum">
              <a:rPr lang="en-MY" smtClean="0"/>
              <a:t>4</a:t>
            </a:fld>
            <a:endParaRPr lang="en-MY" dirty="0"/>
          </a:p>
        </p:txBody>
      </p:sp>
    </p:spTree>
    <p:extLst>
      <p:ext uri="{BB962C8B-B14F-4D97-AF65-F5344CB8AC3E}">
        <p14:creationId xmlns:p14="http://schemas.microsoft.com/office/powerpoint/2010/main" val="29882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AE172-839B-4C07-841A-593DBD0E7A7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018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6</a:t>
            </a:fld>
            <a:endParaRPr lang="en-MY" dirty="0"/>
          </a:p>
        </p:txBody>
      </p:sp>
    </p:spTree>
    <p:extLst>
      <p:ext uri="{BB962C8B-B14F-4D97-AF65-F5344CB8AC3E}">
        <p14:creationId xmlns:p14="http://schemas.microsoft.com/office/powerpoint/2010/main" val="362429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endParaRPr lang="en-US" dirty="0"/>
          </a:p>
        </p:txBody>
      </p:sp>
      <p:sp>
        <p:nvSpPr>
          <p:cNvPr id="4" name="Slide Number Placeholder 3"/>
          <p:cNvSpPr>
            <a:spLocks noGrp="1"/>
          </p:cNvSpPr>
          <p:nvPr>
            <p:ph type="sldNum" sz="quarter" idx="10"/>
          </p:nvPr>
        </p:nvSpPr>
        <p:spPr/>
        <p:txBody>
          <a:bodyPr/>
          <a:lstStyle/>
          <a:p>
            <a:fld id="{57EAB385-1541-49A8-B5F4-BB3C7A4E13AE}" type="slidenum">
              <a:rPr lang="en-US" smtClean="0"/>
              <a:t>8</a:t>
            </a:fld>
            <a:endParaRPr lang="en-US" dirty="0"/>
          </a:p>
        </p:txBody>
      </p:sp>
    </p:spTree>
    <p:extLst>
      <p:ext uri="{BB962C8B-B14F-4D97-AF65-F5344CB8AC3E}">
        <p14:creationId xmlns:p14="http://schemas.microsoft.com/office/powerpoint/2010/main" val="287248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search?safe=active&amp;sca_esv=73d0a1271b02ef32&amp;sca_upv=1&amp;rlz=1C1GCEA_enUS1091US1091&amp;q=maternal+child+health&amp;tbm=vid&amp;source=lnms&amp;fbs=AEQNm0Aa4sjWe7Rqy32pFwRj0UkWd8nbOJfsBGGB5IQQO6L3J5MIFhvnvU242yFxzEEp3BfblMs7eBu5zPnhtGsrETMyhOqzWtfgc_pCzrf4BYocXLJaX0gJBEKL77s1Ay-4tHfnMqP5vC_ZT8lpSywyzIaNxlK3h27DKyjP4cAIPUhzalTbEILgzj9kP6BqoP0xWu6yYBTYByfUljVA60k5fyr5AlSneg&amp;sa=X&amp;ved=2ahUKEwjC9Pb9speHAxX-hY4IHbS1DfQQ0pQJegQIEBAB&amp;biw=1920&amp;bih=919&amp;dpr=1#fpstate=ive&amp;vld=cid:d4b1cb0d,vid:DMvDHW6XG3c,st:0</a:t>
            </a:r>
          </a:p>
          <a:p>
            <a:endParaRPr lang="en-US" dirty="0"/>
          </a:p>
          <a:p>
            <a:r>
              <a:rPr lang="en-US" dirty="0"/>
              <a:t>https://mchb.hrsa.gov/programs-impact/title-v-maternal-child-health-mch-services-block-grant</a:t>
            </a:r>
          </a:p>
          <a:p>
            <a:endParaRPr lang="en-US" dirty="0"/>
          </a:p>
          <a:p>
            <a:endParaRPr lang="en-US" dirty="0"/>
          </a:p>
          <a:p>
            <a:endParaRPr lang="en-US" dirty="0"/>
          </a:p>
          <a:p>
            <a:pPr defTabSz="907633">
              <a:defRPr/>
            </a:pPr>
            <a:r>
              <a:rPr lang="en-US" b="1" dirty="0"/>
              <a:t>*Next Slide*</a:t>
            </a:r>
          </a:p>
          <a:p>
            <a:endParaRPr lang="en-US" dirty="0"/>
          </a:p>
        </p:txBody>
      </p:sp>
      <p:sp>
        <p:nvSpPr>
          <p:cNvPr id="4" name="Slide Number Placeholder 3"/>
          <p:cNvSpPr>
            <a:spLocks noGrp="1"/>
          </p:cNvSpPr>
          <p:nvPr>
            <p:ph type="sldNum" sz="quarter" idx="10"/>
          </p:nvPr>
        </p:nvSpPr>
        <p:spPr/>
        <p:txBody>
          <a:bodyPr/>
          <a:lstStyle/>
          <a:p>
            <a:fld id="{57EAB385-1541-49A8-B5F4-BB3C7A4E13AE}" type="slidenum">
              <a:rPr lang="en-US" smtClean="0"/>
              <a:t>9</a:t>
            </a:fld>
            <a:endParaRPr lang="en-US" dirty="0"/>
          </a:p>
        </p:txBody>
      </p:sp>
    </p:spTree>
    <p:extLst>
      <p:ext uri="{BB962C8B-B14F-4D97-AF65-F5344CB8AC3E}">
        <p14:creationId xmlns:p14="http://schemas.microsoft.com/office/powerpoint/2010/main" val="260087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10</a:t>
            </a:fld>
            <a:endParaRPr lang="en-MY"/>
          </a:p>
        </p:txBody>
      </p:sp>
    </p:spTree>
    <p:extLst>
      <p:ext uri="{BB962C8B-B14F-4D97-AF65-F5344CB8AC3E}">
        <p14:creationId xmlns:p14="http://schemas.microsoft.com/office/powerpoint/2010/main" val="24620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4576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3675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theme" Target="../theme/theme1.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871" r:id="rId95"/>
    <p:sldLayoutId id="2147483872" r:id="rId96"/>
    <p:sldLayoutId id="2147483873" r:id="rId97"/>
    <p:sldLayoutId id="2147483874" r:id="rId98"/>
    <p:sldLayoutId id="2147483910" r:id="rId99"/>
    <p:sldLayoutId id="2147483911" r:id="rId100"/>
    <p:sldLayoutId id="2147483917" r:id="rId101"/>
    <p:sldLayoutId id="2147483915" r:id="rId102"/>
    <p:sldLayoutId id="2147483916" r:id="rId103"/>
    <p:sldLayoutId id="2147483715" r:id="rId104"/>
    <p:sldLayoutId id="2147483716" r:id="rId105"/>
    <p:sldLayoutId id="2147483817" r:id="rId106"/>
    <p:sldLayoutId id="2147483818" r:id="rId107"/>
    <p:sldLayoutId id="2147483819" r:id="rId108"/>
    <p:sldLayoutId id="2147483820" r:id="rId109"/>
    <p:sldLayoutId id="2147483821" r:id="rId110"/>
    <p:sldLayoutId id="2147483822" r:id="rId111"/>
    <p:sldLayoutId id="2147483823" r:id="rId112"/>
    <p:sldLayoutId id="2147483725" r:id="rId113"/>
    <p:sldLayoutId id="2147483726" r:id="rId114"/>
    <p:sldLayoutId id="2147483727" r:id="rId115"/>
    <p:sldLayoutId id="2147483728" r:id="rId116"/>
    <p:sldLayoutId id="2147483729" r:id="rId117"/>
    <p:sldLayoutId id="2147483730" r:id="rId118"/>
    <p:sldLayoutId id="2147483731" r:id="rId119"/>
    <p:sldLayoutId id="2147483744" r:id="rId120"/>
    <p:sldLayoutId id="2147483745" r:id="rId121"/>
    <p:sldLayoutId id="2147483746" r:id="rId122"/>
    <p:sldLayoutId id="2147483735" r:id="rId123"/>
    <p:sldLayoutId id="2147483736" r:id="rId124"/>
    <p:sldLayoutId id="2147483737" r:id="rId125"/>
    <p:sldLayoutId id="2147483738" r:id="rId126"/>
    <p:sldLayoutId id="2147483739" r:id="rId127"/>
    <p:sldLayoutId id="2147483740" r:id="rId128"/>
    <p:sldLayoutId id="2147483741" r:id="rId129"/>
    <p:sldLayoutId id="2147483724" r:id="rId130"/>
    <p:sldLayoutId id="2147483743" r:id="rId131"/>
    <p:sldLayoutId id="2147483825" r:id="rId132"/>
    <p:sldLayoutId id="2147483842" r:id="rId133"/>
    <p:sldLayoutId id="2147483843" r:id="rId134"/>
    <p:sldLayoutId id="2147483844" r:id="rId135"/>
    <p:sldLayoutId id="2147483845" r:id="rId136"/>
    <p:sldLayoutId id="2147483846" r:id="rId137"/>
    <p:sldLayoutId id="2147483847" r:id="rId138"/>
    <p:sldLayoutId id="2147483848" r:id="rId139"/>
    <p:sldLayoutId id="2147483849" r:id="rId140"/>
    <p:sldLayoutId id="2147483850" r:id="rId141"/>
    <p:sldLayoutId id="2147483824" r:id="rId142"/>
    <p:sldLayoutId id="2147483841" r:id="rId143"/>
    <p:sldLayoutId id="2147483920" r:id="rId144"/>
    <p:sldLayoutId id="2147483921" r:id="rId145"/>
    <p:sldLayoutId id="2147483922" r:id="rId146"/>
    <p:sldLayoutId id="2147483923" r:id="rId147"/>
    <p:sldLayoutId id="2147483723" r:id="rId148"/>
    <p:sldLayoutId id="2147483770" r:id="rId149"/>
    <p:sldLayoutId id="2147483771" r:id="rId150"/>
    <p:sldLayoutId id="2147483747" r:id="rId151"/>
    <p:sldLayoutId id="2147483748" r:id="rId152"/>
    <p:sldLayoutId id="2147483749" r:id="rId153"/>
    <p:sldLayoutId id="2147483906" r:id="rId154"/>
    <p:sldLayoutId id="2147483907" r:id="rId155"/>
    <p:sldLayoutId id="2147483914" r:id="rId156"/>
    <p:sldLayoutId id="2147483851" r:id="rId157"/>
    <p:sldLayoutId id="2147483769" r:id="rId158"/>
    <p:sldLayoutId id="2147483836" r:id="rId159"/>
    <p:sldLayoutId id="2147483802" r:id="rId160"/>
    <p:sldLayoutId id="2147483811" r:id="rId161"/>
    <p:sldLayoutId id="2147483805" r:id="rId162"/>
    <p:sldLayoutId id="2147483827" r:id="rId163"/>
    <p:sldLayoutId id="2147483891" r:id="rId164"/>
    <p:sldLayoutId id="2147483892" r:id="rId165"/>
    <p:sldLayoutId id="2147483790" r:id="rId166"/>
    <p:sldLayoutId id="2147483879" r:id="rId167"/>
    <p:sldLayoutId id="2147483880" r:id="rId168"/>
    <p:sldLayoutId id="2147483881" r:id="rId169"/>
    <p:sldLayoutId id="2147483882" r:id="rId170"/>
    <p:sldLayoutId id="2147483883" r:id="rId171"/>
    <p:sldLayoutId id="2147483884" r:id="rId172"/>
    <p:sldLayoutId id="2147483887" r:id="rId173"/>
    <p:sldLayoutId id="2147483912" r:id="rId174"/>
    <p:sldLayoutId id="2147483885" r:id="rId175"/>
    <p:sldLayoutId id="2147483886" r:id="rId176"/>
    <p:sldLayoutId id="2147483888" r:id="rId177"/>
    <p:sldLayoutId id="2147483918" r:id="rId178"/>
    <p:sldLayoutId id="2147483919" r:id="rId179"/>
    <p:sldLayoutId id="2147483925" r:id="rId180"/>
    <p:sldLayoutId id="2147483926" r:id="rId181"/>
    <p:sldLayoutId id="2147483928" r:id="rId182"/>
    <p:sldLayoutId id="2147483806" r:id="rId183"/>
    <p:sldLayoutId id="2147483808" r:id="rId184"/>
    <p:sldLayoutId id="2147483809" r:id="rId185"/>
    <p:sldLayoutId id="2147483810" r:id="rId186"/>
    <p:sldLayoutId id="2147483941" r:id="rId187"/>
    <p:sldLayoutId id="2147483943" r:id="rId188"/>
    <p:sldLayoutId id="2147483944" r:id="rId189"/>
    <p:sldLayoutId id="2147483945" r:id="rId190"/>
    <p:sldLayoutId id="2147483946" r:id="rId191"/>
    <p:sldLayoutId id="2147483908" r:id="rId192"/>
    <p:sldLayoutId id="2147483664" r:id="rId193"/>
    <p:sldLayoutId id="2147483665" r:id="rId194"/>
    <p:sldLayoutId id="2147483666" r:id="rId195"/>
    <p:sldLayoutId id="2147483667" r:id="rId196"/>
    <p:sldLayoutId id="2147483673" r:id="rId197"/>
    <p:sldLayoutId id="2147483674" r:id="rId198"/>
    <p:sldLayoutId id="2147483861" r:id="rId199"/>
    <p:sldLayoutId id="2147483900" r:id="rId200"/>
    <p:sldLayoutId id="2147483678" r:id="rId201"/>
    <p:sldLayoutId id="2147483687" r:id="rId202"/>
    <p:sldLayoutId id="2147483686" r:id="rId203"/>
    <p:sldLayoutId id="2147483688" r:id="rId204"/>
    <p:sldLayoutId id="2147483689" r:id="rId205"/>
    <p:sldLayoutId id="2147483690" r:id="rId206"/>
    <p:sldLayoutId id="2147483691" r:id="rId207"/>
    <p:sldLayoutId id="2147483679" r:id="rId208"/>
    <p:sldLayoutId id="2147483692" r:id="rId209"/>
    <p:sldLayoutId id="2147483681" r:id="rId210"/>
    <p:sldLayoutId id="2147483682" r:id="rId211"/>
    <p:sldLayoutId id="2147483683" r:id="rId212"/>
    <p:sldLayoutId id="2147483756" r:id="rId213"/>
    <p:sldLayoutId id="2147483757" r:id="rId214"/>
    <p:sldLayoutId id="2147483758" r:id="rId215"/>
    <p:sldLayoutId id="2147483759" r:id="rId216"/>
    <p:sldLayoutId id="2147483760" r:id="rId217"/>
    <p:sldLayoutId id="2147483684" r:id="rId218"/>
    <p:sldLayoutId id="2147483685" r:id="rId219"/>
    <p:sldLayoutId id="2147483772" r:id="rId220"/>
    <p:sldLayoutId id="2147483856" r:id="rId221"/>
    <p:sldLayoutId id="2147483857" r:id="rId222"/>
    <p:sldLayoutId id="2147483858" r:id="rId223"/>
    <p:sldLayoutId id="2147483859" r:id="rId224"/>
    <p:sldLayoutId id="2147483855" r:id="rId225"/>
    <p:sldLayoutId id="2147483931" r:id="rId226"/>
    <p:sldLayoutId id="2147483932" r:id="rId227"/>
    <p:sldLayoutId id="2147483694" r:id="rId228"/>
    <p:sldLayoutId id="2147483695" r:id="rId229"/>
    <p:sldLayoutId id="2147483706" r:id="rId230"/>
    <p:sldLayoutId id="2147483707" r:id="rId231"/>
    <p:sldLayoutId id="2147483708" r:id="rId232"/>
    <p:sldLayoutId id="2147483702" r:id="rId233"/>
    <p:sldLayoutId id="2147483697" r:id="rId234"/>
    <p:sldLayoutId id="2147483698" r:id="rId235"/>
    <p:sldLayoutId id="2147483699" r:id="rId236"/>
    <p:sldLayoutId id="2147483700" r:id="rId237"/>
    <p:sldLayoutId id="2147483703" r:id="rId238"/>
    <p:sldLayoutId id="2147483704" r:id="rId239"/>
    <p:sldLayoutId id="2147483705" r:id="rId240"/>
    <p:sldLayoutId id="2147483709" r:id="rId241"/>
    <p:sldLayoutId id="2147483701" r:id="rId242"/>
    <p:sldLayoutId id="2147483812" r:id="rId243"/>
    <p:sldLayoutId id="2147483813" r:id="rId244"/>
    <p:sldLayoutId id="2147483814" r:id="rId245"/>
    <p:sldLayoutId id="2147483835" r:id="rId246"/>
    <p:sldLayoutId id="2147483801" r:id="rId247"/>
    <p:sldLayoutId id="2147483717" r:id="rId248"/>
    <p:sldLayoutId id="2147483904" r:id="rId249"/>
    <p:sldLayoutId id="2147483718" r:id="rId250"/>
    <p:sldLayoutId id="2147483719" r:id="rId251"/>
    <p:sldLayoutId id="2147483839" r:id="rId252"/>
    <p:sldLayoutId id="2147483838" r:id="rId253"/>
    <p:sldLayoutId id="2147483840" r:id="rId254"/>
    <p:sldLayoutId id="2147483889" r:id="rId255"/>
    <p:sldLayoutId id="2147483890" r:id="rId256"/>
    <p:sldLayoutId id="2147483720" r:id="rId257"/>
    <p:sldLayoutId id="2147483803" r:id="rId258"/>
    <p:sldLayoutId id="2147483804" r:id="rId259"/>
    <p:sldLayoutId id="2147483795" r:id="rId260"/>
    <p:sldLayoutId id="2147483807" r:id="rId261"/>
    <p:sldLayoutId id="2147483905" r:id="rId262"/>
    <p:sldLayoutId id="2147483948" r:id="rId263"/>
    <p:sldLayoutId id="2147483950" r:id="rId2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6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6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6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hyperlink" Target="mailto:Martha.Smith@health.mo.gov" TargetMode="Externa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hyperlink" Target="https://health.mo.gov/" TargetMode="External"/><Relationship Id="rId10" Type="http://schemas.openxmlformats.org/officeDocument/2006/relationships/image" Target="../media/image20.png"/><Relationship Id="rId4" Type="http://schemas.openxmlformats.org/officeDocument/2006/relationships/hyperlink" Target="mailto:MCH.MCH@health.mo.gov" TargetMode="External"/><Relationship Id="rId9" Type="http://schemas.openxmlformats.org/officeDocument/2006/relationships/image" Target="../media/image19.sv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8.xml"/><Relationship Id="rId4" Type="http://schemas.openxmlformats.org/officeDocument/2006/relationships/hyperlink" Target="https://health.mo.gov/data/pamr/#repor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63.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safe=active&amp;sca_esv=73d0a1271b02ef32&amp;sca_upv=1&amp;rlz=1C1GCEA_enUS1091US1091&amp;q=maternal+child+health&amp;tbm=vid&amp;source=lnms&amp;fbs=AEQNm0Aa4sjWe7Rqy32pFwRj0UkWd8nbOJfsBGGB5IQQO6L3J5MIFhvnvU242yFxzEEp3BfblMs7eBu5zPnhtGsrETMyhOqzWtfgc_pCzrf4BYocXLJaX0gJBEKL77s1Ay-4tHfnMqP5vC_ZT8lpSywyzIaNxlK3h27DKyjP4cAIPUhzalTbEILgzj9kP6BqoP0xWu6yYBTYByfUljVA60k5fyr5AlSneg&amp;sa=X&amp;ved=2ahUKEwjC9Pb9speHAxX-hY4IHbS1DfQQ0pQJegQIEBAB&amp;biw=1920&amp;bih=919&amp;dpr=1#fpstate=ive&amp;vld=cid:d4b1cb0d,vid:DMvDHW6XG3c,st:0" TargetMode="External"/><Relationship Id="rId2" Type="http://schemas.openxmlformats.org/officeDocument/2006/relationships/notesSlide" Target="../notesSlides/notesSlide8.xml"/><Relationship Id="rId1" Type="http://schemas.openxmlformats.org/officeDocument/2006/relationships/slideLayout" Target="../slideLayouts/slideLayout26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b="4973"/>
          <a:stretch/>
        </p:blipFill>
        <p:spPr>
          <a:xfrm>
            <a:off x="7622" y="615552"/>
            <a:ext cx="12192000" cy="6518435"/>
          </a:xfrm>
          <a:prstGeom prst="rect">
            <a:avLst/>
          </a:prstGeom>
        </p:spPr>
      </p:pic>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0"/>
            <a:ext cx="0" cy="2057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23001" y="1326737"/>
            <a:ext cx="6730753" cy="2692430"/>
          </a:xfrm>
          <a:prstGeom prst="rect">
            <a:avLst/>
          </a:prstGeom>
        </p:spPr>
      </p:pic>
      <p:sp>
        <p:nvSpPr>
          <p:cNvPr id="4" name="TextBox 4">
            <a:extLst>
              <a:ext uri="{FF2B5EF4-FFF2-40B4-BE49-F238E27FC236}">
                <a16:creationId xmlns:a16="http://schemas.microsoft.com/office/drawing/2014/main" id="{BEA45679-31F8-CD79-67C2-6FFC3966B731}"/>
              </a:ext>
            </a:extLst>
          </p:cNvPr>
          <p:cNvSpPr txBox="1"/>
          <p:nvPr/>
        </p:nvSpPr>
        <p:spPr>
          <a:xfrm>
            <a:off x="2058343" y="3940001"/>
            <a:ext cx="8075314"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algn="ctr"/>
            <a:r>
              <a:rPr lang="en-US" sz="2600" b="1" dirty="0">
                <a:solidFill>
                  <a:srgbClr val="012169"/>
                </a:solidFill>
                <a:effectLst/>
                <a:latin typeface="+mj-lt"/>
                <a:ea typeface="Calibri" panose="020F0502020204030204" pitchFamily="34" charset="0"/>
                <a:cs typeface="Arial" panose="020B0604020202020204" pitchFamily="34" charset="0"/>
              </a:rPr>
              <a:t>PROMOTING MATERNAL and CHILD HEALTH AND SAFETY</a:t>
            </a:r>
          </a:p>
        </p:txBody>
      </p:sp>
      <p:sp>
        <p:nvSpPr>
          <p:cNvPr id="2" name="TextBox 1">
            <a:extLst>
              <a:ext uri="{FF2B5EF4-FFF2-40B4-BE49-F238E27FC236}">
                <a16:creationId xmlns:a16="http://schemas.microsoft.com/office/drawing/2014/main" id="{27DC8D6F-E393-142F-D3D2-C08150B141D5}"/>
              </a:ext>
            </a:extLst>
          </p:cNvPr>
          <p:cNvSpPr txBox="1"/>
          <p:nvPr/>
        </p:nvSpPr>
        <p:spPr>
          <a:xfrm>
            <a:off x="1149428" y="5042119"/>
            <a:ext cx="9877901" cy="1015663"/>
          </a:xfrm>
          <a:prstGeom prst="rect">
            <a:avLst/>
          </a:prstGeom>
          <a:noFill/>
        </p:spPr>
        <p:txBody>
          <a:bodyPr wrap="square" rtlCol="0">
            <a:spAutoFit/>
          </a:bodyPr>
          <a:lstStyle/>
          <a:p>
            <a:pPr algn="ctr"/>
            <a:r>
              <a:rPr lang="en-US" sz="2000" dirty="0">
                <a:solidFill>
                  <a:srgbClr val="012169"/>
                </a:solidFill>
              </a:rPr>
              <a:t>Martha Smith, MSN, RN</a:t>
            </a:r>
          </a:p>
          <a:p>
            <a:pPr algn="ctr"/>
            <a:r>
              <a:rPr lang="en-US" sz="2000" dirty="0">
                <a:solidFill>
                  <a:srgbClr val="012169"/>
                </a:solidFill>
              </a:rPr>
              <a:t>MO MCH Director &amp; Public Health Nursing Manager</a:t>
            </a:r>
          </a:p>
          <a:p>
            <a:pPr algn="ctr"/>
            <a:r>
              <a:rPr lang="en-US" sz="2000" dirty="0">
                <a:solidFill>
                  <a:srgbClr val="012169"/>
                </a:solidFill>
              </a:rPr>
              <a:t>Division of Community &amp; Public Health</a:t>
            </a:r>
          </a:p>
        </p:txBody>
      </p:sp>
      <p:sp>
        <p:nvSpPr>
          <p:cNvPr id="3" name="Title 1">
            <a:extLst>
              <a:ext uri="{FF2B5EF4-FFF2-40B4-BE49-F238E27FC236}">
                <a16:creationId xmlns:a16="http://schemas.microsoft.com/office/drawing/2014/main" id="{BDD982AF-6B99-8850-7405-4756B60C2ABB}"/>
              </a:ext>
            </a:extLst>
          </p:cNvPr>
          <p:cNvSpPr txBox="1">
            <a:spLocks/>
          </p:cNvSpPr>
          <p:nvPr/>
        </p:nvSpPr>
        <p:spPr>
          <a:xfrm>
            <a:off x="801336" y="714873"/>
            <a:ext cx="11245049" cy="868808"/>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4800" dirty="0"/>
          </a:p>
        </p:txBody>
      </p:sp>
      <p:sp>
        <p:nvSpPr>
          <p:cNvPr id="5" name="Subtitle 2">
            <a:extLst>
              <a:ext uri="{FF2B5EF4-FFF2-40B4-BE49-F238E27FC236}">
                <a16:creationId xmlns:a16="http://schemas.microsoft.com/office/drawing/2014/main" id="{87F79C3C-6A5F-9571-65EE-1A6B2CB084D4}"/>
              </a:ext>
            </a:extLst>
          </p:cNvPr>
          <p:cNvSpPr txBox="1">
            <a:spLocks/>
          </p:cNvSpPr>
          <p:nvPr/>
        </p:nvSpPr>
        <p:spPr>
          <a:xfrm>
            <a:off x="268044" y="6579820"/>
            <a:ext cx="11640668" cy="59032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600" dirty="0">
                <a:solidFill>
                  <a:srgbClr val="008C95"/>
                </a:solidFill>
              </a:rPr>
              <a:t>New Administrator orientation							                                          July 10, 2024</a:t>
            </a:r>
          </a:p>
          <a:p>
            <a:endParaRPr lang="en-US" sz="2400" dirty="0"/>
          </a:p>
        </p:txBody>
      </p:sp>
    </p:spTree>
    <p:extLst>
      <p:ext uri="{BB962C8B-B14F-4D97-AF65-F5344CB8AC3E}">
        <p14:creationId xmlns:p14="http://schemas.microsoft.com/office/powerpoint/2010/main" val="359031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96B02-C172-47F2-A739-065087072ECC}"/>
              </a:ext>
            </a:extLst>
          </p:cNvPr>
          <p:cNvSpPr>
            <a:spLocks noGrp="1"/>
          </p:cNvSpPr>
          <p:nvPr>
            <p:ph type="title"/>
          </p:nvPr>
        </p:nvSpPr>
        <p:spPr/>
        <p:txBody>
          <a:bodyPr/>
          <a:lstStyle/>
          <a:p>
            <a:r>
              <a:rPr lang="en-US" sz="4000" b="1" dirty="0">
                <a:latin typeface="Geometr415 Blk BT"/>
              </a:rPr>
              <a:t>Missouri FFY 2021-2025 Title V MCH Priorities</a:t>
            </a:r>
          </a:p>
        </p:txBody>
      </p:sp>
      <p:sp>
        <p:nvSpPr>
          <p:cNvPr id="4" name="Subtitle 3">
            <a:extLst>
              <a:ext uri="{FF2B5EF4-FFF2-40B4-BE49-F238E27FC236}">
                <a16:creationId xmlns:a16="http://schemas.microsoft.com/office/drawing/2014/main" id="{626D7147-88B0-4A41-8291-C21DD68F1118}"/>
              </a:ext>
            </a:extLst>
          </p:cNvPr>
          <p:cNvSpPr>
            <a:spLocks noGrp="1"/>
          </p:cNvSpPr>
          <p:nvPr>
            <p:ph type="subTitle" idx="1"/>
          </p:nvPr>
        </p:nvSpPr>
        <p:spPr>
          <a:xfrm>
            <a:off x="1516068" y="1334042"/>
            <a:ext cx="9144000" cy="436562"/>
          </a:xfrm>
        </p:spPr>
        <p:txBody>
          <a:bodyPr>
            <a:normAutofit/>
          </a:bodyPr>
          <a:lstStyle/>
          <a:p>
            <a:r>
              <a:rPr lang="en-MY" sz="2400" dirty="0">
                <a:latin typeface="Geometr415 Blk BT"/>
              </a:rPr>
              <a:t>National Performance Measures (NPMs)</a:t>
            </a:r>
          </a:p>
        </p:txBody>
      </p:sp>
      <p:sp>
        <p:nvSpPr>
          <p:cNvPr id="5" name="Rectangle: Rounded Corners 4">
            <a:extLst>
              <a:ext uri="{FF2B5EF4-FFF2-40B4-BE49-F238E27FC236}">
                <a16:creationId xmlns:a16="http://schemas.microsoft.com/office/drawing/2014/main" id="{51359209-BF18-446C-9876-AF2B74E29D0F}"/>
              </a:ext>
            </a:extLst>
          </p:cNvPr>
          <p:cNvSpPr/>
          <p:nvPr/>
        </p:nvSpPr>
        <p:spPr>
          <a:xfrm>
            <a:off x="2718610" y="2456856"/>
            <a:ext cx="2011680" cy="3009418"/>
          </a:xfrm>
          <a:prstGeom prst="roundRect">
            <a:avLst>
              <a:gd name="adj" fmla="val 76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BEF54B8-24F5-4610-9530-1AD73C4143A8}"/>
              </a:ext>
            </a:extLst>
          </p:cNvPr>
          <p:cNvSpPr/>
          <p:nvPr/>
        </p:nvSpPr>
        <p:spPr>
          <a:xfrm rot="10800000">
            <a:off x="2718606" y="4589609"/>
            <a:ext cx="2006688" cy="1965835"/>
          </a:xfrm>
          <a:prstGeom prst="round2SameRect">
            <a:avLst>
              <a:gd name="adj1" fmla="val 27305"/>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29C06165-E87F-42F9-B896-901602D7214C}"/>
              </a:ext>
            </a:extLst>
          </p:cNvPr>
          <p:cNvSpPr/>
          <p:nvPr/>
        </p:nvSpPr>
        <p:spPr>
          <a:xfrm>
            <a:off x="320149" y="2457288"/>
            <a:ext cx="2011680" cy="3009418"/>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Top Corners Rounded 61">
            <a:extLst>
              <a:ext uri="{FF2B5EF4-FFF2-40B4-BE49-F238E27FC236}">
                <a16:creationId xmlns:a16="http://schemas.microsoft.com/office/drawing/2014/main" id="{218A52C9-980F-4553-A30F-48B37191140A}"/>
              </a:ext>
            </a:extLst>
          </p:cNvPr>
          <p:cNvSpPr/>
          <p:nvPr/>
        </p:nvSpPr>
        <p:spPr>
          <a:xfrm rot="10800000">
            <a:off x="310698" y="4573923"/>
            <a:ext cx="2021129" cy="1965835"/>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25B6786-B5E4-49D6-869D-89AA93C0CB63}"/>
              </a:ext>
            </a:extLst>
          </p:cNvPr>
          <p:cNvSpPr/>
          <p:nvPr/>
        </p:nvSpPr>
        <p:spPr>
          <a:xfrm>
            <a:off x="341779" y="1929239"/>
            <a:ext cx="1958968"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850">
              <a:tabLst>
                <a:tab pos="1146175" algn="l"/>
              </a:tabLst>
            </a:pPr>
            <a:r>
              <a:rPr lang="en-US" b="1" dirty="0">
                <a:solidFill>
                  <a:srgbClr val="008C95"/>
                </a:solidFill>
                <a:ea typeface="Open Sans SemiBold" panose="020B0706030804020204" pitchFamily="34" charset="0"/>
                <a:cs typeface="Open Sans SemiBold" panose="020B0706030804020204" pitchFamily="34" charset="0"/>
              </a:rPr>
              <a:t>Women/</a:t>
            </a:r>
          </a:p>
          <a:p>
            <a:pPr algn="ctr" defTabSz="1085850">
              <a:tabLst>
                <a:tab pos="1146175" algn="l"/>
              </a:tabLst>
            </a:pPr>
            <a:r>
              <a:rPr lang="en-US" b="1" dirty="0">
                <a:solidFill>
                  <a:srgbClr val="008C95"/>
                </a:solidFill>
                <a:ea typeface="Open Sans SemiBold" panose="020B0706030804020204" pitchFamily="34" charset="0"/>
                <a:cs typeface="Open Sans SemiBold" panose="020B0706030804020204" pitchFamily="34" charset="0"/>
              </a:rPr>
              <a:t>Maternal</a:t>
            </a:r>
          </a:p>
          <a:p>
            <a:pPr algn="ctr" defTabSz="1085850"/>
            <a:r>
              <a:rPr lang="en-US" b="1" dirty="0">
                <a:solidFill>
                  <a:srgbClr val="008C95"/>
                </a:solidFill>
                <a:ea typeface="Open Sans SemiBold" panose="020B0706030804020204" pitchFamily="34" charset="0"/>
                <a:cs typeface="Open Sans SemiBold" panose="020B0706030804020204" pitchFamily="34" charset="0"/>
              </a:rPr>
              <a:t>Health</a:t>
            </a:r>
            <a:endParaRPr lang="en-US" b="1" dirty="0">
              <a:solidFill>
                <a:srgbClr val="008C95"/>
              </a:solidFill>
            </a:endParaRPr>
          </a:p>
        </p:txBody>
      </p:sp>
      <p:sp>
        <p:nvSpPr>
          <p:cNvPr id="64" name="Rectangle 63">
            <a:extLst>
              <a:ext uri="{FF2B5EF4-FFF2-40B4-BE49-F238E27FC236}">
                <a16:creationId xmlns:a16="http://schemas.microsoft.com/office/drawing/2014/main" id="{1C30D3FA-503E-4B1D-8A33-D62F4F0EC36E}"/>
              </a:ext>
            </a:extLst>
          </p:cNvPr>
          <p:cNvSpPr/>
          <p:nvPr/>
        </p:nvSpPr>
        <p:spPr>
          <a:xfrm>
            <a:off x="2826168" y="3141628"/>
            <a:ext cx="1777587" cy="1169551"/>
          </a:xfrm>
          <a:prstGeom prst="rect">
            <a:avLst/>
          </a:prstGeom>
        </p:spPr>
        <p:txBody>
          <a:bodyPr wrap="square">
            <a:spAutoFit/>
          </a:bodyPr>
          <a:lstStyle/>
          <a:p>
            <a:pPr marL="0" lvl="1"/>
            <a:r>
              <a:rPr lang="en-US" sz="1400" dirty="0">
                <a:solidFill>
                  <a:srgbClr val="012169"/>
                </a:solidFill>
              </a:rPr>
              <a:t>Promote safe sleep practices among newborns to reduce sleep-related infant deaths</a:t>
            </a:r>
            <a:endParaRPr lang="en-MY" sz="1400" dirty="0">
              <a:solidFill>
                <a:srgbClr val="012169"/>
              </a:solidFill>
              <a:ea typeface="Open Sans SemiBold" panose="020B0706030804020204" pitchFamily="34" charset="0"/>
              <a:cs typeface="Open Sans SemiBold" panose="020B0706030804020204" pitchFamily="34" charset="0"/>
            </a:endParaRPr>
          </a:p>
        </p:txBody>
      </p:sp>
      <p:sp>
        <p:nvSpPr>
          <p:cNvPr id="66" name="Rectangle: Rounded Corners 65">
            <a:extLst>
              <a:ext uri="{FF2B5EF4-FFF2-40B4-BE49-F238E27FC236}">
                <a16:creationId xmlns:a16="http://schemas.microsoft.com/office/drawing/2014/main" id="{F55A9534-A0CE-4D11-9293-AFEC51DDC081}"/>
              </a:ext>
            </a:extLst>
          </p:cNvPr>
          <p:cNvSpPr/>
          <p:nvPr/>
        </p:nvSpPr>
        <p:spPr>
          <a:xfrm>
            <a:off x="5098161" y="2456116"/>
            <a:ext cx="2011680" cy="3009418"/>
          </a:xfrm>
          <a:prstGeom prst="roundRect">
            <a:avLst>
              <a:gd name="adj" fmla="val 764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Top Corners Rounded 66">
            <a:extLst>
              <a:ext uri="{FF2B5EF4-FFF2-40B4-BE49-F238E27FC236}">
                <a16:creationId xmlns:a16="http://schemas.microsoft.com/office/drawing/2014/main" id="{79D783B7-68B4-4EF8-B78A-249F419D6423}"/>
              </a:ext>
            </a:extLst>
          </p:cNvPr>
          <p:cNvSpPr/>
          <p:nvPr/>
        </p:nvSpPr>
        <p:spPr>
          <a:xfrm rot="10800000">
            <a:off x="5066299" y="4589611"/>
            <a:ext cx="2043542" cy="1950145"/>
          </a:xfrm>
          <a:prstGeom prst="round2SameRect">
            <a:avLst>
              <a:gd name="adj1" fmla="val 2730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6E01F82-AC73-413A-ABF7-8F37C2A0A9B8}"/>
              </a:ext>
            </a:extLst>
          </p:cNvPr>
          <p:cNvSpPr/>
          <p:nvPr/>
        </p:nvSpPr>
        <p:spPr>
          <a:xfrm>
            <a:off x="5120081" y="1929239"/>
            <a:ext cx="1967839" cy="1048474"/>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8C95"/>
                </a:solidFill>
                <a:ea typeface="Open Sans SemiBold" panose="020B0706030804020204" pitchFamily="34" charset="0"/>
                <a:cs typeface="Open Sans SemiBold" panose="020B0706030804020204" pitchFamily="34" charset="0"/>
              </a:rPr>
              <a:t>Child Health</a:t>
            </a:r>
          </a:p>
        </p:txBody>
      </p:sp>
      <p:sp>
        <p:nvSpPr>
          <p:cNvPr id="69" name="Rectangle 68">
            <a:extLst>
              <a:ext uri="{FF2B5EF4-FFF2-40B4-BE49-F238E27FC236}">
                <a16:creationId xmlns:a16="http://schemas.microsoft.com/office/drawing/2014/main" id="{46A691CB-DE88-4ABE-A4CB-4FB4A1CF0D4F}"/>
              </a:ext>
            </a:extLst>
          </p:cNvPr>
          <p:cNvSpPr/>
          <p:nvPr/>
        </p:nvSpPr>
        <p:spPr>
          <a:xfrm>
            <a:off x="5267345" y="3112193"/>
            <a:ext cx="1641447" cy="1384995"/>
          </a:xfrm>
          <a:prstGeom prst="rect">
            <a:avLst/>
          </a:prstGeom>
        </p:spPr>
        <p:txBody>
          <a:bodyPr wrap="square">
            <a:spAutoFit/>
          </a:bodyPr>
          <a:lstStyle/>
          <a:p>
            <a:pPr marL="0" lvl="1"/>
            <a:r>
              <a:rPr lang="en-US" sz="1400" dirty="0">
                <a:solidFill>
                  <a:srgbClr val="012169"/>
                </a:solidFill>
              </a:rPr>
              <a:t>Reduce intentional and unintentional injuries among children and adolescents</a:t>
            </a:r>
            <a:endParaRPr lang="en-MY" sz="1400" dirty="0">
              <a:solidFill>
                <a:srgbClr val="012169"/>
              </a:solidFill>
              <a:ea typeface="Open Sans SemiBold" panose="020B0706030804020204" pitchFamily="34" charset="0"/>
              <a:cs typeface="Open Sans SemiBold" panose="020B0706030804020204" pitchFamily="34" charset="0"/>
            </a:endParaRPr>
          </a:p>
        </p:txBody>
      </p:sp>
      <p:sp>
        <p:nvSpPr>
          <p:cNvPr id="70" name="TextBox 69">
            <a:extLst>
              <a:ext uri="{FF2B5EF4-FFF2-40B4-BE49-F238E27FC236}">
                <a16:creationId xmlns:a16="http://schemas.microsoft.com/office/drawing/2014/main" id="{24CF290C-D7AE-4ECA-99FD-C68D7F78EE42}"/>
              </a:ext>
            </a:extLst>
          </p:cNvPr>
          <p:cNvSpPr txBox="1"/>
          <p:nvPr/>
        </p:nvSpPr>
        <p:spPr>
          <a:xfrm>
            <a:off x="5149602" y="4872186"/>
            <a:ext cx="1889272" cy="1384995"/>
          </a:xfrm>
          <a:prstGeom prst="rect">
            <a:avLst/>
          </a:prstGeom>
          <a:noFill/>
        </p:spPr>
        <p:txBody>
          <a:bodyPr wrap="square" rtlCol="0">
            <a:spAutoFit/>
          </a:bodyPr>
          <a:lstStyle/>
          <a:p>
            <a:pPr algn="ctr"/>
            <a:r>
              <a:rPr lang="en-US" sz="1400" b="1" dirty="0">
                <a:latin typeface="Gill Sans MT" panose="020B0502020104020203" pitchFamily="34" charset="0"/>
              </a:rPr>
              <a:t>NPM 8.1</a:t>
            </a:r>
          </a:p>
          <a:p>
            <a:pPr algn="ctr"/>
            <a:r>
              <a:rPr lang="en-US" sz="1400" b="1" dirty="0">
                <a:latin typeface="Gill Sans MT" panose="020B0502020104020203" pitchFamily="34" charset="0"/>
              </a:rPr>
              <a:t>Percent of children, ages 6 through 11, who are physically active at least 60 minutes per day</a:t>
            </a:r>
            <a:endParaRPr lang="en-US" sz="1400" b="1" dirty="0">
              <a:latin typeface="Gill Sans MT" panose="020B0502020104020203" pitchFamily="34" charset="0"/>
              <a:ea typeface="Open Sans SemiBold" panose="020B0706030804020204" pitchFamily="34" charset="0"/>
              <a:cs typeface="Open Sans SemiBold" panose="020B0706030804020204" pitchFamily="34" charset="0"/>
            </a:endParaRPr>
          </a:p>
        </p:txBody>
      </p:sp>
      <p:sp>
        <p:nvSpPr>
          <p:cNvPr id="71" name="Rectangle: Rounded Corners 70">
            <a:extLst>
              <a:ext uri="{FF2B5EF4-FFF2-40B4-BE49-F238E27FC236}">
                <a16:creationId xmlns:a16="http://schemas.microsoft.com/office/drawing/2014/main" id="{F477C491-C8AC-4EF2-9022-29F649E17A3A}"/>
              </a:ext>
            </a:extLst>
          </p:cNvPr>
          <p:cNvSpPr/>
          <p:nvPr/>
        </p:nvSpPr>
        <p:spPr>
          <a:xfrm>
            <a:off x="7482707" y="2456116"/>
            <a:ext cx="2011680" cy="3009418"/>
          </a:xfrm>
          <a:prstGeom prst="roundRect">
            <a:avLst>
              <a:gd name="adj" fmla="val 764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Top Corners Rounded 71">
            <a:extLst>
              <a:ext uri="{FF2B5EF4-FFF2-40B4-BE49-F238E27FC236}">
                <a16:creationId xmlns:a16="http://schemas.microsoft.com/office/drawing/2014/main" id="{4F7FDEAC-B6CA-43AB-A6E2-B368B40B1288}"/>
              </a:ext>
            </a:extLst>
          </p:cNvPr>
          <p:cNvSpPr/>
          <p:nvPr/>
        </p:nvSpPr>
        <p:spPr>
          <a:xfrm rot="10800000">
            <a:off x="7492159" y="4623062"/>
            <a:ext cx="2002225" cy="1950147"/>
          </a:xfrm>
          <a:prstGeom prst="round2SameRect">
            <a:avLst>
              <a:gd name="adj1" fmla="val 2730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5B11DAD-338C-4F80-8EE8-601A92CFDD6E}"/>
              </a:ext>
            </a:extLst>
          </p:cNvPr>
          <p:cNvSpPr/>
          <p:nvPr/>
        </p:nvSpPr>
        <p:spPr>
          <a:xfrm>
            <a:off x="7493883" y="1931395"/>
            <a:ext cx="1984330" cy="1048474"/>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576" rIns="36576" rtlCol="0" anchor="ctr"/>
          <a:lstStyle/>
          <a:p>
            <a:pPr algn="ctr" defTabSz="1087438"/>
            <a:r>
              <a:rPr lang="en-US" sz="1750" b="1" dirty="0">
                <a:solidFill>
                  <a:srgbClr val="008C95"/>
                </a:solidFill>
                <a:ea typeface="Open Sans SemiBold" panose="020B0706030804020204" pitchFamily="34" charset="0"/>
                <a:cs typeface="Open Sans SemiBold" panose="020B0706030804020204" pitchFamily="34" charset="0"/>
              </a:rPr>
              <a:t>Adolescent Health</a:t>
            </a:r>
          </a:p>
        </p:txBody>
      </p:sp>
      <p:sp>
        <p:nvSpPr>
          <p:cNvPr id="75" name="TextBox 74">
            <a:extLst>
              <a:ext uri="{FF2B5EF4-FFF2-40B4-BE49-F238E27FC236}">
                <a16:creationId xmlns:a16="http://schemas.microsoft.com/office/drawing/2014/main" id="{36A15E79-EEE6-4994-806B-81D359BD69FF}"/>
              </a:ext>
            </a:extLst>
          </p:cNvPr>
          <p:cNvSpPr txBox="1"/>
          <p:nvPr/>
        </p:nvSpPr>
        <p:spPr>
          <a:xfrm>
            <a:off x="9896688" y="4933755"/>
            <a:ext cx="1242648" cy="369332"/>
          </a:xfrm>
          <a:prstGeom prst="rect">
            <a:avLst/>
          </a:prstGeom>
          <a:noFill/>
        </p:spPr>
        <p:txBody>
          <a:bodyPr wrap="none" rtlCol="0">
            <a:spAutoFit/>
          </a:bodyPr>
          <a:lstStyle/>
          <a:p>
            <a:pPr algn="ctr"/>
            <a:r>
              <a:rPr lang="en-US" dirty="0">
                <a:solidFill>
                  <a:schemeClr val="bg1"/>
                </a:solidFill>
                <a:latin typeface="+mj-lt"/>
                <a:ea typeface="Open Sans SemiBold" panose="020B0706030804020204" pitchFamily="34" charset="0"/>
                <a:cs typeface="Open Sans SemiBold" panose="020B0706030804020204" pitchFamily="34" charset="0"/>
              </a:rPr>
              <a:t>Service 04</a:t>
            </a:r>
          </a:p>
        </p:txBody>
      </p:sp>
      <p:sp>
        <p:nvSpPr>
          <p:cNvPr id="9" name="Oval 8">
            <a:extLst>
              <a:ext uri="{FF2B5EF4-FFF2-40B4-BE49-F238E27FC236}">
                <a16:creationId xmlns:a16="http://schemas.microsoft.com/office/drawing/2014/main" id="{0773AB91-A27F-4A1A-8905-EC538EDF978E}"/>
              </a:ext>
            </a:extLst>
          </p:cNvPr>
          <p:cNvSpPr/>
          <p:nvPr/>
        </p:nvSpPr>
        <p:spPr>
          <a:xfrm>
            <a:off x="2744497" y="1931879"/>
            <a:ext cx="1940997" cy="1048474"/>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C95"/>
              </a:solidFill>
              <a:ea typeface="Open Sans SemiBold" panose="020B0706030804020204" pitchFamily="34" charset="0"/>
              <a:cs typeface="Open Sans SemiBold" panose="020B0706030804020204" pitchFamily="34" charset="0"/>
            </a:endParaRPr>
          </a:p>
          <a:p>
            <a:pPr algn="ctr"/>
            <a:r>
              <a:rPr lang="en-US" b="1" dirty="0">
                <a:solidFill>
                  <a:srgbClr val="008C95"/>
                </a:solidFill>
                <a:ea typeface="Open Sans SemiBold" panose="020B0706030804020204" pitchFamily="34" charset="0"/>
                <a:cs typeface="Open Sans SemiBold" panose="020B0706030804020204" pitchFamily="34" charset="0"/>
              </a:rPr>
              <a:t>Perinatal/</a:t>
            </a:r>
          </a:p>
          <a:p>
            <a:pPr algn="ctr"/>
            <a:r>
              <a:rPr lang="en-US" b="1" dirty="0">
                <a:solidFill>
                  <a:srgbClr val="008C95"/>
                </a:solidFill>
                <a:ea typeface="Open Sans SemiBold" panose="020B0706030804020204" pitchFamily="34" charset="0"/>
                <a:cs typeface="Open Sans SemiBold" panose="020B0706030804020204" pitchFamily="34" charset="0"/>
              </a:rPr>
              <a:t>Infant Health</a:t>
            </a:r>
            <a:endParaRPr lang="en-MY" sz="800" b="1" dirty="0">
              <a:solidFill>
                <a:srgbClr val="008C95"/>
              </a:solidFill>
            </a:endParaRPr>
          </a:p>
          <a:p>
            <a:pPr algn="ctr" defTabSz="1085850">
              <a:tabLst>
                <a:tab pos="1146175" algn="l"/>
              </a:tabLst>
            </a:pPr>
            <a:endParaRPr lang="en-US" dirty="0">
              <a:solidFill>
                <a:srgbClr val="008C95"/>
              </a:solidFill>
            </a:endParaRPr>
          </a:p>
        </p:txBody>
      </p:sp>
      <p:sp>
        <p:nvSpPr>
          <p:cNvPr id="28" name="Rectangle: Rounded Corners 60">
            <a:extLst>
              <a:ext uri="{FF2B5EF4-FFF2-40B4-BE49-F238E27FC236}">
                <a16:creationId xmlns:a16="http://schemas.microsoft.com/office/drawing/2014/main" id="{29C06165-E87F-42F9-B896-901602D7214C}"/>
              </a:ext>
            </a:extLst>
          </p:cNvPr>
          <p:cNvSpPr/>
          <p:nvPr/>
        </p:nvSpPr>
        <p:spPr>
          <a:xfrm>
            <a:off x="9862258" y="2456116"/>
            <a:ext cx="2011680" cy="3009418"/>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E8EAD8-EEC4-48A0-BC0B-92A0A93B888A}"/>
              </a:ext>
            </a:extLst>
          </p:cNvPr>
          <p:cNvSpPr/>
          <p:nvPr/>
        </p:nvSpPr>
        <p:spPr>
          <a:xfrm>
            <a:off x="363937" y="2985904"/>
            <a:ext cx="1928350" cy="1600438"/>
          </a:xfrm>
          <a:prstGeom prst="rect">
            <a:avLst/>
          </a:prstGeom>
        </p:spPr>
        <p:txBody>
          <a:bodyPr wrap="square">
            <a:spAutoFit/>
          </a:bodyPr>
          <a:lstStyle/>
          <a:p>
            <a:pPr marL="0" lvl="1" defTabSz="1597025"/>
            <a:r>
              <a:rPr lang="en-US" sz="1400" dirty="0">
                <a:solidFill>
                  <a:srgbClr val="012169"/>
                </a:solidFill>
              </a:rPr>
              <a:t>Improve pre-conception, prenatal and postpartum health care services for women of child- bearing age</a:t>
            </a:r>
            <a:endParaRPr lang="en-MY" sz="1400" dirty="0">
              <a:solidFill>
                <a:srgbClr val="012169"/>
              </a:solidFill>
              <a:ea typeface="Open Sans SemiBold" panose="020B0706030804020204" pitchFamily="34" charset="0"/>
              <a:cs typeface="Open Sans SemiBold" panose="020B0706030804020204" pitchFamily="34" charset="0"/>
            </a:endParaRPr>
          </a:p>
        </p:txBody>
      </p:sp>
      <p:sp>
        <p:nvSpPr>
          <p:cNvPr id="29" name="Rectangle: Top Corners Rounded 61">
            <a:extLst>
              <a:ext uri="{FF2B5EF4-FFF2-40B4-BE49-F238E27FC236}">
                <a16:creationId xmlns:a16="http://schemas.microsoft.com/office/drawing/2014/main" id="{218A52C9-980F-4553-A30F-48B37191140A}"/>
              </a:ext>
            </a:extLst>
          </p:cNvPr>
          <p:cNvSpPr/>
          <p:nvPr/>
        </p:nvSpPr>
        <p:spPr>
          <a:xfrm rot="10800000">
            <a:off x="9862255" y="4589611"/>
            <a:ext cx="2011682" cy="1950147"/>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25B6786-B5E4-49D6-869D-89AA93C0CB63}"/>
              </a:ext>
            </a:extLst>
          </p:cNvPr>
          <p:cNvSpPr/>
          <p:nvPr/>
        </p:nvSpPr>
        <p:spPr>
          <a:xfrm>
            <a:off x="9907254" y="1931879"/>
            <a:ext cx="1942967"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8C95"/>
                </a:solidFill>
                <a:ea typeface="Open Sans SemiBold" panose="020B0706030804020204" pitchFamily="34" charset="0"/>
                <a:cs typeface="Open Sans SemiBold" panose="020B0706030804020204" pitchFamily="34" charset="0"/>
              </a:rPr>
              <a:t>CYSHCN</a:t>
            </a:r>
            <a:endParaRPr lang="en-MY" sz="800" b="1" dirty="0">
              <a:solidFill>
                <a:srgbClr val="008C95"/>
              </a:solidFill>
              <a:latin typeface="webapp1_icons_cc" panose="02000503000000000000" pitchFamily="2" charset="0"/>
            </a:endParaRPr>
          </a:p>
        </p:txBody>
      </p:sp>
      <p:sp>
        <p:nvSpPr>
          <p:cNvPr id="74" name="Rectangle 73">
            <a:extLst>
              <a:ext uri="{FF2B5EF4-FFF2-40B4-BE49-F238E27FC236}">
                <a16:creationId xmlns:a16="http://schemas.microsoft.com/office/drawing/2014/main" id="{836B0F77-4A0E-4D97-B9E0-30357371A9BE}"/>
              </a:ext>
            </a:extLst>
          </p:cNvPr>
          <p:cNvSpPr/>
          <p:nvPr/>
        </p:nvSpPr>
        <p:spPr>
          <a:xfrm>
            <a:off x="9879750" y="3043543"/>
            <a:ext cx="1920809" cy="1546577"/>
          </a:xfrm>
          <a:prstGeom prst="rect">
            <a:avLst/>
          </a:prstGeom>
        </p:spPr>
        <p:txBody>
          <a:bodyPr wrap="square">
            <a:spAutoFit/>
          </a:bodyPr>
          <a:lstStyle/>
          <a:p>
            <a:pPr marL="0" lvl="1"/>
            <a:r>
              <a:rPr lang="en-US" sz="1350" dirty="0">
                <a:solidFill>
                  <a:srgbClr val="012169"/>
                </a:solidFill>
              </a:rPr>
              <a:t>Ensure coordinated, comprehensive and ongoing health care services for children with </a:t>
            </a:r>
            <a:r>
              <a:rPr lang="en-US" sz="1350" b="1" dirty="0">
                <a:solidFill>
                  <a:srgbClr val="012169"/>
                </a:solidFill>
              </a:rPr>
              <a:t>and</a:t>
            </a:r>
            <a:r>
              <a:rPr lang="en-US" sz="1350" dirty="0">
                <a:solidFill>
                  <a:srgbClr val="012169"/>
                </a:solidFill>
              </a:rPr>
              <a:t> without special health care needs </a:t>
            </a:r>
            <a:endParaRPr lang="en-MY" sz="1350" dirty="0">
              <a:solidFill>
                <a:srgbClr val="012169"/>
              </a:solidFill>
              <a:ea typeface="Open Sans SemiBold" panose="020B0706030804020204" pitchFamily="34" charset="0"/>
              <a:cs typeface="Open Sans SemiBold" panose="020B0706030804020204" pitchFamily="34" charset="0"/>
            </a:endParaRPr>
          </a:p>
        </p:txBody>
      </p:sp>
      <p:sp>
        <p:nvSpPr>
          <p:cNvPr id="31" name="Rectangle 30">
            <a:extLst>
              <a:ext uri="{FF2B5EF4-FFF2-40B4-BE49-F238E27FC236}">
                <a16:creationId xmlns:a16="http://schemas.microsoft.com/office/drawing/2014/main" id="{836B0F77-4A0E-4D97-B9E0-30357371A9BE}"/>
              </a:ext>
            </a:extLst>
          </p:cNvPr>
          <p:cNvSpPr/>
          <p:nvPr/>
        </p:nvSpPr>
        <p:spPr>
          <a:xfrm>
            <a:off x="7591024" y="3354362"/>
            <a:ext cx="1759568" cy="738664"/>
          </a:xfrm>
          <a:prstGeom prst="rect">
            <a:avLst/>
          </a:prstGeom>
        </p:spPr>
        <p:txBody>
          <a:bodyPr wrap="square">
            <a:spAutoFit/>
          </a:bodyPr>
          <a:lstStyle/>
          <a:p>
            <a:pPr marL="0" lvl="1"/>
            <a:r>
              <a:rPr lang="en-US" sz="1400" dirty="0">
                <a:solidFill>
                  <a:srgbClr val="012169"/>
                </a:solidFill>
              </a:rPr>
              <a:t>Reduce obesity among children and adolescents </a:t>
            </a:r>
            <a:endParaRPr lang="en-MY" sz="1400" dirty="0">
              <a:solidFill>
                <a:srgbClr val="012169"/>
              </a:solidFill>
              <a:ea typeface="Open Sans SemiBold" panose="020B0706030804020204" pitchFamily="34" charset="0"/>
              <a:cs typeface="Open Sans SemiBold" panose="020B0706030804020204" pitchFamily="34" charset="0"/>
            </a:endParaRPr>
          </a:p>
        </p:txBody>
      </p:sp>
      <p:sp>
        <p:nvSpPr>
          <p:cNvPr id="60" name="TextBox 59">
            <a:extLst>
              <a:ext uri="{FF2B5EF4-FFF2-40B4-BE49-F238E27FC236}">
                <a16:creationId xmlns:a16="http://schemas.microsoft.com/office/drawing/2014/main" id="{38614829-287C-4105-9E8E-0A5523BB44A1}"/>
              </a:ext>
            </a:extLst>
          </p:cNvPr>
          <p:cNvSpPr txBox="1"/>
          <p:nvPr/>
        </p:nvSpPr>
        <p:spPr>
          <a:xfrm>
            <a:off x="410539" y="4797917"/>
            <a:ext cx="1821447" cy="1600438"/>
          </a:xfrm>
          <a:prstGeom prst="rect">
            <a:avLst/>
          </a:prstGeom>
          <a:noFill/>
        </p:spPr>
        <p:txBody>
          <a:bodyPr wrap="square" rtlCol="0">
            <a:spAutoFit/>
          </a:bodyPr>
          <a:lstStyle/>
          <a:p>
            <a:pPr algn="ctr" defTabSz="1085850"/>
            <a:r>
              <a:rPr lang="en-US" sz="1400" b="1" dirty="0">
                <a:latin typeface="Gill Sans MT" panose="020B0502020104020203" pitchFamily="34" charset="0"/>
              </a:rPr>
              <a:t>NPM 1</a:t>
            </a:r>
          </a:p>
          <a:p>
            <a:pPr algn="ctr" defTabSz="1085850"/>
            <a:r>
              <a:rPr lang="en-US" sz="1400" b="1" dirty="0">
                <a:latin typeface="Gill Sans MT" panose="020B0502020104020203" pitchFamily="34" charset="0"/>
              </a:rPr>
              <a:t>Percent of women, ages 18 through 44, with </a:t>
            </a:r>
          </a:p>
          <a:p>
            <a:pPr algn="ctr" defTabSz="1085850"/>
            <a:r>
              <a:rPr lang="en-US" sz="1400" b="1" dirty="0">
                <a:latin typeface="Gill Sans MT" panose="020B0502020104020203" pitchFamily="34" charset="0"/>
              </a:rPr>
              <a:t>a preventive medical visit in the past year</a:t>
            </a:r>
            <a:endParaRPr lang="en-MY" sz="1400" b="1" dirty="0">
              <a:latin typeface="Gill Sans MT" panose="020B0502020104020203" pitchFamily="34" charset="0"/>
            </a:endParaRPr>
          </a:p>
        </p:txBody>
      </p:sp>
      <p:sp>
        <p:nvSpPr>
          <p:cNvPr id="32" name="TextBox 31">
            <a:extLst>
              <a:ext uri="{FF2B5EF4-FFF2-40B4-BE49-F238E27FC236}">
                <a16:creationId xmlns:a16="http://schemas.microsoft.com/office/drawing/2014/main" id="{24CF290C-D7AE-4ECA-99FD-C68D7F78EE42}"/>
              </a:ext>
            </a:extLst>
          </p:cNvPr>
          <p:cNvSpPr txBox="1"/>
          <p:nvPr/>
        </p:nvSpPr>
        <p:spPr>
          <a:xfrm>
            <a:off x="7575784" y="4764464"/>
            <a:ext cx="1790048" cy="1600438"/>
          </a:xfrm>
          <a:prstGeom prst="rect">
            <a:avLst/>
          </a:prstGeom>
          <a:noFill/>
        </p:spPr>
        <p:txBody>
          <a:bodyPr wrap="square" rtlCol="0">
            <a:spAutoFit/>
          </a:bodyPr>
          <a:lstStyle/>
          <a:p>
            <a:pPr algn="ctr"/>
            <a:r>
              <a:rPr lang="en-US" sz="1400" b="1" dirty="0">
                <a:latin typeface="Gill Sans MT" panose="020B0502020104020203" pitchFamily="34" charset="0"/>
              </a:rPr>
              <a:t>NPM 7.2</a:t>
            </a:r>
          </a:p>
          <a:p>
            <a:pPr algn="ctr"/>
            <a:r>
              <a:rPr lang="en-US" sz="1400" b="1" dirty="0">
                <a:latin typeface="Gill Sans MT" panose="020B0502020104020203" pitchFamily="34" charset="0"/>
              </a:rPr>
              <a:t>Rate of hospitalization for non-fatal injury per 100,000 adolescents, ages 10 through 19</a:t>
            </a:r>
            <a:endParaRPr lang="en-US" sz="1400" b="1" dirty="0">
              <a:latin typeface="Gill Sans MT" panose="020B0502020104020203" pitchFamily="34" charset="0"/>
              <a:ea typeface="Open Sans SemiBold" panose="020B0706030804020204" pitchFamily="34" charset="0"/>
              <a:cs typeface="Open Sans SemiBold" panose="020B0706030804020204" pitchFamily="34" charset="0"/>
            </a:endParaRPr>
          </a:p>
        </p:txBody>
      </p:sp>
      <p:sp>
        <p:nvSpPr>
          <p:cNvPr id="33" name="TextBox 32">
            <a:extLst>
              <a:ext uri="{FF2B5EF4-FFF2-40B4-BE49-F238E27FC236}">
                <a16:creationId xmlns:a16="http://schemas.microsoft.com/office/drawing/2014/main" id="{24CF290C-D7AE-4ECA-99FD-C68D7F78EE42}"/>
              </a:ext>
            </a:extLst>
          </p:cNvPr>
          <p:cNvSpPr txBox="1"/>
          <p:nvPr/>
        </p:nvSpPr>
        <p:spPr>
          <a:xfrm>
            <a:off x="9943580" y="4656742"/>
            <a:ext cx="1793150" cy="1815882"/>
          </a:xfrm>
          <a:prstGeom prst="rect">
            <a:avLst/>
          </a:prstGeom>
          <a:noFill/>
        </p:spPr>
        <p:txBody>
          <a:bodyPr wrap="square" rtlCol="0">
            <a:spAutoFit/>
          </a:bodyPr>
          <a:lstStyle/>
          <a:p>
            <a:pPr algn="ctr"/>
            <a:r>
              <a:rPr lang="en-US" sz="1400" b="1" dirty="0">
                <a:latin typeface="Gill Sans MT" panose="020B0502020104020203" pitchFamily="34" charset="0"/>
              </a:rPr>
              <a:t>NPM 11</a:t>
            </a:r>
          </a:p>
          <a:p>
            <a:pPr algn="ctr"/>
            <a:r>
              <a:rPr lang="en-US" sz="1400" b="1" dirty="0">
                <a:latin typeface="Gill Sans MT" panose="020B0502020104020203" pitchFamily="34" charset="0"/>
              </a:rPr>
              <a:t>Percent of children with and without special health care needs, ages 0 through 17, who have a medical home</a:t>
            </a:r>
            <a:endParaRPr lang="en-US" sz="1400" b="1" dirty="0">
              <a:latin typeface="Gill Sans MT" panose="020B0502020104020203" pitchFamily="34" charset="0"/>
              <a:ea typeface="Open Sans SemiBold" panose="020B0706030804020204" pitchFamily="34" charset="0"/>
              <a:cs typeface="Open Sans SemiBold" panose="020B0706030804020204" pitchFamily="34" charset="0"/>
            </a:endParaRPr>
          </a:p>
        </p:txBody>
      </p:sp>
      <p:sp>
        <p:nvSpPr>
          <p:cNvPr id="65" name="TextBox 64">
            <a:extLst>
              <a:ext uri="{FF2B5EF4-FFF2-40B4-BE49-F238E27FC236}">
                <a16:creationId xmlns:a16="http://schemas.microsoft.com/office/drawing/2014/main" id="{B013CE68-D861-49F5-B2C6-4F36CEBB4666}"/>
              </a:ext>
            </a:extLst>
          </p:cNvPr>
          <p:cNvSpPr txBox="1"/>
          <p:nvPr/>
        </p:nvSpPr>
        <p:spPr>
          <a:xfrm>
            <a:off x="2714146" y="4702683"/>
            <a:ext cx="2030594" cy="1723549"/>
          </a:xfrm>
          <a:prstGeom prst="rect">
            <a:avLst/>
          </a:prstGeom>
          <a:noFill/>
        </p:spPr>
        <p:txBody>
          <a:bodyPr wrap="square" lIns="45720" tIns="27432" rIns="45720" bIns="27432" rtlCol="0">
            <a:spAutoFit/>
          </a:bodyPr>
          <a:lstStyle/>
          <a:p>
            <a:pPr algn="ctr"/>
            <a:r>
              <a:rPr lang="en-US" sz="1400" b="1" dirty="0">
                <a:latin typeface="Gill Sans MT" panose="020B0502020104020203" pitchFamily="34" charset="0"/>
              </a:rPr>
              <a:t>NPM 5</a:t>
            </a:r>
          </a:p>
          <a:p>
            <a:pPr algn="ctr"/>
            <a:r>
              <a:rPr lang="en-US" sz="1150" b="1" dirty="0">
                <a:latin typeface="Gill Sans MT" panose="020B0502020104020203" pitchFamily="34" charset="0"/>
              </a:rPr>
              <a:t>A) Percent of infants placed to sleep on their backs </a:t>
            </a:r>
          </a:p>
          <a:p>
            <a:pPr algn="ctr"/>
            <a:r>
              <a:rPr lang="en-US" sz="1150" b="1" dirty="0">
                <a:latin typeface="Gill Sans MT" panose="020B0502020104020203" pitchFamily="34" charset="0"/>
              </a:rPr>
              <a:t>B) Percent of infants placed to sleep on a separate approved sleep surface </a:t>
            </a:r>
          </a:p>
          <a:p>
            <a:pPr algn="ctr"/>
            <a:r>
              <a:rPr lang="en-US" sz="1150" b="1" dirty="0">
                <a:latin typeface="Gill Sans MT" panose="020B0502020104020203" pitchFamily="34" charset="0"/>
              </a:rPr>
              <a:t>C) Percent of infants placed to sleep without soft objects or loose bedding</a:t>
            </a:r>
          </a:p>
        </p:txBody>
      </p:sp>
    </p:spTree>
    <p:extLst>
      <p:ext uri="{BB962C8B-B14F-4D97-AF65-F5344CB8AC3E}">
        <p14:creationId xmlns:p14="http://schemas.microsoft.com/office/powerpoint/2010/main" val="47012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96B02-C172-47F2-A739-065087072ECC}"/>
              </a:ext>
            </a:extLst>
          </p:cNvPr>
          <p:cNvSpPr>
            <a:spLocks noGrp="1"/>
          </p:cNvSpPr>
          <p:nvPr>
            <p:ph type="title"/>
          </p:nvPr>
        </p:nvSpPr>
        <p:spPr/>
        <p:txBody>
          <a:bodyPr/>
          <a:lstStyle/>
          <a:p>
            <a:r>
              <a:rPr lang="en-US" sz="4000" b="1" dirty="0">
                <a:latin typeface="Geometr415 Blk BT"/>
              </a:rPr>
              <a:t>Missouri FFY 2021-2025 Title V MCH Priorities</a:t>
            </a:r>
          </a:p>
        </p:txBody>
      </p:sp>
      <p:sp>
        <p:nvSpPr>
          <p:cNvPr id="4" name="Subtitle 3">
            <a:extLst>
              <a:ext uri="{FF2B5EF4-FFF2-40B4-BE49-F238E27FC236}">
                <a16:creationId xmlns:a16="http://schemas.microsoft.com/office/drawing/2014/main" id="{626D7147-88B0-4A41-8291-C21DD68F1118}"/>
              </a:ext>
            </a:extLst>
          </p:cNvPr>
          <p:cNvSpPr>
            <a:spLocks noGrp="1"/>
          </p:cNvSpPr>
          <p:nvPr>
            <p:ph type="subTitle" idx="1"/>
          </p:nvPr>
        </p:nvSpPr>
        <p:spPr>
          <a:xfrm>
            <a:off x="1524000" y="1339233"/>
            <a:ext cx="9144000" cy="436562"/>
          </a:xfrm>
        </p:spPr>
        <p:txBody>
          <a:bodyPr>
            <a:normAutofit/>
          </a:bodyPr>
          <a:lstStyle/>
          <a:p>
            <a:r>
              <a:rPr lang="en-MY" sz="2400" dirty="0">
                <a:latin typeface="Geometr415 Blk BT"/>
              </a:rPr>
              <a:t>State Performance Measures (SPMs)</a:t>
            </a:r>
          </a:p>
        </p:txBody>
      </p:sp>
      <p:sp>
        <p:nvSpPr>
          <p:cNvPr id="61" name="Rectangle: Rounded Corners 60">
            <a:extLst>
              <a:ext uri="{FF2B5EF4-FFF2-40B4-BE49-F238E27FC236}">
                <a16:creationId xmlns:a16="http://schemas.microsoft.com/office/drawing/2014/main" id="{29C06165-E87F-42F9-B896-901602D7214C}"/>
              </a:ext>
            </a:extLst>
          </p:cNvPr>
          <p:cNvSpPr/>
          <p:nvPr/>
        </p:nvSpPr>
        <p:spPr>
          <a:xfrm>
            <a:off x="1216115" y="2466500"/>
            <a:ext cx="2743200" cy="2286000"/>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Top Corners Rounded 61">
            <a:extLst>
              <a:ext uri="{FF2B5EF4-FFF2-40B4-BE49-F238E27FC236}">
                <a16:creationId xmlns:a16="http://schemas.microsoft.com/office/drawing/2014/main" id="{218A52C9-980F-4553-A30F-48B37191140A}"/>
              </a:ext>
            </a:extLst>
          </p:cNvPr>
          <p:cNvSpPr/>
          <p:nvPr/>
        </p:nvSpPr>
        <p:spPr>
          <a:xfrm rot="10800000">
            <a:off x="1216115" y="4573922"/>
            <a:ext cx="2743200" cy="1965835"/>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25B6786-B5E4-49D6-869D-89AA93C0CB63}"/>
              </a:ext>
            </a:extLst>
          </p:cNvPr>
          <p:cNvSpPr/>
          <p:nvPr/>
        </p:nvSpPr>
        <p:spPr>
          <a:xfrm>
            <a:off x="1309168" y="1931879"/>
            <a:ext cx="2560320"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850">
              <a:tabLst>
                <a:tab pos="1146175" algn="l"/>
              </a:tabLst>
            </a:pPr>
            <a:r>
              <a:rPr lang="en-US" b="1" dirty="0">
                <a:solidFill>
                  <a:srgbClr val="008C95"/>
                </a:solidFill>
                <a:ea typeface="Open Sans SemiBold" panose="020B0706030804020204" pitchFamily="34" charset="0"/>
                <a:cs typeface="Open Sans SemiBold" panose="020B0706030804020204" pitchFamily="34" charset="0"/>
              </a:rPr>
              <a:t>Child</a:t>
            </a:r>
          </a:p>
          <a:p>
            <a:pPr algn="ctr" defTabSz="1085850"/>
            <a:r>
              <a:rPr lang="en-US" b="1" dirty="0">
                <a:solidFill>
                  <a:srgbClr val="008C95"/>
                </a:solidFill>
                <a:ea typeface="Open Sans SemiBold" panose="020B0706030804020204" pitchFamily="34" charset="0"/>
                <a:cs typeface="Open Sans SemiBold" panose="020B0706030804020204" pitchFamily="34" charset="0"/>
              </a:rPr>
              <a:t>Health</a:t>
            </a:r>
            <a:endParaRPr lang="en-US" b="1" dirty="0">
              <a:solidFill>
                <a:srgbClr val="008C95"/>
              </a:solidFill>
            </a:endParaRPr>
          </a:p>
        </p:txBody>
      </p:sp>
      <p:sp>
        <p:nvSpPr>
          <p:cNvPr id="71" name="Rectangle: Rounded Corners 70">
            <a:extLst>
              <a:ext uri="{FF2B5EF4-FFF2-40B4-BE49-F238E27FC236}">
                <a16:creationId xmlns:a16="http://schemas.microsoft.com/office/drawing/2014/main" id="{F477C491-C8AC-4EF2-9022-29F649E17A3A}"/>
              </a:ext>
            </a:extLst>
          </p:cNvPr>
          <p:cNvSpPr/>
          <p:nvPr/>
        </p:nvSpPr>
        <p:spPr>
          <a:xfrm>
            <a:off x="8227007" y="2466500"/>
            <a:ext cx="2743200" cy="2286000"/>
          </a:xfrm>
          <a:prstGeom prst="roundRect">
            <a:avLst>
              <a:gd name="adj" fmla="val 764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Top Corners Rounded 71">
            <a:extLst>
              <a:ext uri="{FF2B5EF4-FFF2-40B4-BE49-F238E27FC236}">
                <a16:creationId xmlns:a16="http://schemas.microsoft.com/office/drawing/2014/main" id="{4F7FDEAC-B6CA-43AB-A6E2-B368B40B1288}"/>
              </a:ext>
            </a:extLst>
          </p:cNvPr>
          <p:cNvSpPr/>
          <p:nvPr/>
        </p:nvSpPr>
        <p:spPr>
          <a:xfrm rot="10800000">
            <a:off x="8219570" y="4589611"/>
            <a:ext cx="2743200" cy="1950147"/>
          </a:xfrm>
          <a:prstGeom prst="round2SameRect">
            <a:avLst>
              <a:gd name="adj1" fmla="val 2730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5B11DAD-338C-4F80-8EE8-601A92CFDD6E}"/>
              </a:ext>
            </a:extLst>
          </p:cNvPr>
          <p:cNvSpPr/>
          <p:nvPr/>
        </p:nvSpPr>
        <p:spPr>
          <a:xfrm>
            <a:off x="8322512" y="1946991"/>
            <a:ext cx="2560320" cy="1048474"/>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60" b="1" dirty="0">
                <a:solidFill>
                  <a:srgbClr val="008C95"/>
                </a:solidFill>
              </a:rPr>
              <a:t>Cross-cutting</a:t>
            </a:r>
          </a:p>
          <a:p>
            <a:pPr algn="ctr"/>
            <a:r>
              <a:rPr lang="en-MY" sz="1660" b="1" dirty="0">
                <a:solidFill>
                  <a:srgbClr val="008C95"/>
                </a:solidFill>
                <a:ea typeface="Open Sans SemiBold" panose="020B0706030804020204" pitchFamily="34" charset="0"/>
                <a:cs typeface="Open Sans SemiBold" panose="020B0706030804020204" pitchFamily="34" charset="0"/>
              </a:rPr>
              <a:t>&amp; System Building</a:t>
            </a:r>
            <a:endParaRPr lang="en-US" sz="1660" b="1" dirty="0">
              <a:solidFill>
                <a:srgbClr val="008C95"/>
              </a:solidFill>
              <a:ea typeface="Open Sans SemiBold" panose="020B0706030804020204" pitchFamily="34" charset="0"/>
              <a:cs typeface="Open Sans SemiBold" panose="020B0706030804020204" pitchFamily="34" charset="0"/>
            </a:endParaRPr>
          </a:p>
        </p:txBody>
      </p:sp>
      <p:sp>
        <p:nvSpPr>
          <p:cNvPr id="11" name="Rectangle 10">
            <a:extLst>
              <a:ext uri="{FF2B5EF4-FFF2-40B4-BE49-F238E27FC236}">
                <a16:creationId xmlns:a16="http://schemas.microsoft.com/office/drawing/2014/main" id="{44E8EAD8-EEC4-48A0-BC0B-92A0A93B888A}"/>
              </a:ext>
            </a:extLst>
          </p:cNvPr>
          <p:cNvSpPr/>
          <p:nvPr/>
        </p:nvSpPr>
        <p:spPr>
          <a:xfrm>
            <a:off x="1674108" y="3292521"/>
            <a:ext cx="1821447" cy="954107"/>
          </a:xfrm>
          <a:prstGeom prst="rect">
            <a:avLst/>
          </a:prstGeom>
        </p:spPr>
        <p:txBody>
          <a:bodyPr wrap="square">
            <a:spAutoFit/>
          </a:bodyPr>
          <a:lstStyle/>
          <a:p>
            <a:pPr marL="0" lvl="1"/>
            <a:r>
              <a:rPr lang="en-US" sz="1400" b="1" dirty="0">
                <a:solidFill>
                  <a:srgbClr val="012169"/>
                </a:solidFill>
              </a:rPr>
              <a:t>Enhance access to oral health care services for children </a:t>
            </a:r>
            <a:endParaRPr lang="en-MY" sz="1200" b="1" dirty="0">
              <a:solidFill>
                <a:srgbClr val="012169"/>
              </a:solidFill>
              <a:ea typeface="Open Sans SemiBold" panose="020B0706030804020204" pitchFamily="34" charset="0"/>
              <a:cs typeface="Open Sans SemiBold" panose="020B0706030804020204" pitchFamily="34" charset="0"/>
            </a:endParaRPr>
          </a:p>
        </p:txBody>
      </p:sp>
      <p:sp>
        <p:nvSpPr>
          <p:cNvPr id="31" name="Rectangle 30">
            <a:extLst>
              <a:ext uri="{FF2B5EF4-FFF2-40B4-BE49-F238E27FC236}">
                <a16:creationId xmlns:a16="http://schemas.microsoft.com/office/drawing/2014/main" id="{836B0F77-4A0E-4D97-B9E0-30357371A9BE}"/>
              </a:ext>
            </a:extLst>
          </p:cNvPr>
          <p:cNvSpPr/>
          <p:nvPr/>
        </p:nvSpPr>
        <p:spPr>
          <a:xfrm>
            <a:off x="8680774" y="3212547"/>
            <a:ext cx="2129017" cy="954107"/>
          </a:xfrm>
          <a:prstGeom prst="rect">
            <a:avLst/>
          </a:prstGeom>
        </p:spPr>
        <p:txBody>
          <a:bodyPr wrap="square">
            <a:spAutoFit/>
          </a:bodyPr>
          <a:lstStyle/>
          <a:p>
            <a:pPr marL="0" lvl="1"/>
            <a:r>
              <a:rPr lang="en-US" sz="1400" b="1" dirty="0">
                <a:solidFill>
                  <a:srgbClr val="012169"/>
                </a:solidFill>
              </a:rPr>
              <a:t>Address Social Determinants of Health Inequities – Training &amp; Health Literacy</a:t>
            </a:r>
            <a:endParaRPr lang="en-MY" sz="1200" b="1" dirty="0">
              <a:solidFill>
                <a:srgbClr val="012169"/>
              </a:solidFill>
              <a:ea typeface="Open Sans SemiBold" panose="020B0706030804020204" pitchFamily="34" charset="0"/>
              <a:cs typeface="Open Sans SemiBold" panose="020B0706030804020204" pitchFamily="34" charset="0"/>
            </a:endParaRPr>
          </a:p>
        </p:txBody>
      </p:sp>
      <p:sp>
        <p:nvSpPr>
          <p:cNvPr id="60" name="TextBox 59">
            <a:extLst>
              <a:ext uri="{FF2B5EF4-FFF2-40B4-BE49-F238E27FC236}">
                <a16:creationId xmlns:a16="http://schemas.microsoft.com/office/drawing/2014/main" id="{38614829-287C-4105-9E8E-0A5523BB44A1}"/>
              </a:ext>
            </a:extLst>
          </p:cNvPr>
          <p:cNvSpPr txBox="1"/>
          <p:nvPr/>
        </p:nvSpPr>
        <p:spPr>
          <a:xfrm>
            <a:off x="1674108" y="4864342"/>
            <a:ext cx="1821447" cy="1384995"/>
          </a:xfrm>
          <a:prstGeom prst="rect">
            <a:avLst/>
          </a:prstGeom>
          <a:noFill/>
        </p:spPr>
        <p:txBody>
          <a:bodyPr wrap="square" rtlCol="0">
            <a:spAutoFit/>
          </a:bodyPr>
          <a:lstStyle/>
          <a:p>
            <a:pPr algn="ctr" defTabSz="1085850"/>
            <a:r>
              <a:rPr lang="en-US" sz="1400" b="1" dirty="0">
                <a:latin typeface="Gill Sans MT" panose="020B0502020104020203" pitchFamily="34" charset="0"/>
              </a:rPr>
              <a:t>SPM 1</a:t>
            </a:r>
          </a:p>
          <a:p>
            <a:pPr algn="ctr" defTabSz="1085850"/>
            <a:r>
              <a:rPr lang="en-US" sz="1400" b="1" dirty="0">
                <a:latin typeface="Gill Sans MT" panose="020B0502020104020203" pitchFamily="34" charset="0"/>
              </a:rPr>
              <a:t>Percent of children, ages 1 to 17 years, who had a preventive dental visit in the last year</a:t>
            </a:r>
            <a:endParaRPr lang="en-MY" sz="1400" b="1" dirty="0">
              <a:latin typeface="Gill Sans MT" panose="020B0502020104020203" pitchFamily="34" charset="0"/>
            </a:endParaRPr>
          </a:p>
        </p:txBody>
      </p:sp>
      <p:sp>
        <p:nvSpPr>
          <p:cNvPr id="32" name="TextBox 31">
            <a:extLst>
              <a:ext uri="{FF2B5EF4-FFF2-40B4-BE49-F238E27FC236}">
                <a16:creationId xmlns:a16="http://schemas.microsoft.com/office/drawing/2014/main" id="{24CF290C-D7AE-4ECA-99FD-C68D7F78EE42}"/>
              </a:ext>
            </a:extLst>
          </p:cNvPr>
          <p:cNvSpPr txBox="1"/>
          <p:nvPr/>
        </p:nvSpPr>
        <p:spPr>
          <a:xfrm>
            <a:off x="8322512" y="4648897"/>
            <a:ext cx="2560320" cy="1815882"/>
          </a:xfrm>
          <a:prstGeom prst="rect">
            <a:avLst/>
          </a:prstGeom>
          <a:noFill/>
        </p:spPr>
        <p:txBody>
          <a:bodyPr wrap="square" rtlCol="0">
            <a:spAutoFit/>
          </a:bodyPr>
          <a:lstStyle/>
          <a:p>
            <a:pPr algn="ctr"/>
            <a:r>
              <a:rPr lang="en-US" sz="1400" b="1" dirty="0">
                <a:latin typeface="Gill Sans MT" panose="020B0502020104020203" pitchFamily="34" charset="0"/>
              </a:rPr>
              <a:t>SPM 3</a:t>
            </a:r>
          </a:p>
          <a:p>
            <a:pPr algn="ctr"/>
            <a:r>
              <a:rPr lang="en-US" sz="1400" b="1" dirty="0">
                <a:latin typeface="Gill Sans MT" panose="020B0502020104020203" pitchFamily="34" charset="0"/>
              </a:rPr>
              <a:t>Number of DCPH staff and contracted partners working with maternal and child populations who complete core MCH, Health Equity, and Racial</a:t>
            </a:r>
          </a:p>
          <a:p>
            <a:pPr algn="ctr"/>
            <a:r>
              <a:rPr lang="en-US" sz="1400" b="1" dirty="0">
                <a:latin typeface="Gill Sans MT" panose="020B0502020104020203" pitchFamily="34" charset="0"/>
              </a:rPr>
              <a:t>Justice trainings</a:t>
            </a:r>
            <a:endParaRPr lang="en-US" sz="1400" b="1" dirty="0">
              <a:latin typeface="Gill Sans MT" panose="020B0502020104020203" pitchFamily="34" charset="0"/>
              <a:ea typeface="Open Sans SemiBold" panose="020B0706030804020204" pitchFamily="34" charset="0"/>
              <a:cs typeface="Open Sans SemiBold" panose="020B0706030804020204" pitchFamily="34" charset="0"/>
            </a:endParaRPr>
          </a:p>
        </p:txBody>
      </p:sp>
      <p:sp>
        <p:nvSpPr>
          <p:cNvPr id="36" name="Rectangle: Rounded Corners 65">
            <a:extLst>
              <a:ext uri="{FF2B5EF4-FFF2-40B4-BE49-F238E27FC236}">
                <a16:creationId xmlns:a16="http://schemas.microsoft.com/office/drawing/2014/main" id="{F55A9534-A0CE-4D11-9293-AFEC51DDC081}"/>
              </a:ext>
            </a:extLst>
          </p:cNvPr>
          <p:cNvSpPr/>
          <p:nvPr/>
        </p:nvSpPr>
        <p:spPr>
          <a:xfrm>
            <a:off x="4765455" y="2445191"/>
            <a:ext cx="2743200" cy="2286000"/>
          </a:xfrm>
          <a:prstGeom prst="roundRect">
            <a:avLst>
              <a:gd name="adj" fmla="val 764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Top Corners Rounded 66">
            <a:extLst>
              <a:ext uri="{FF2B5EF4-FFF2-40B4-BE49-F238E27FC236}">
                <a16:creationId xmlns:a16="http://schemas.microsoft.com/office/drawing/2014/main" id="{79D783B7-68B4-4EF8-B78A-249F419D6423}"/>
              </a:ext>
            </a:extLst>
          </p:cNvPr>
          <p:cNvSpPr/>
          <p:nvPr/>
        </p:nvSpPr>
        <p:spPr>
          <a:xfrm rot="10800000">
            <a:off x="4758018" y="4589611"/>
            <a:ext cx="2743200" cy="1950145"/>
          </a:xfrm>
          <a:prstGeom prst="round2SameRect">
            <a:avLst>
              <a:gd name="adj1" fmla="val 2730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6E01F82-AC73-413A-ABF7-8F37C2A0A9B8}"/>
              </a:ext>
            </a:extLst>
          </p:cNvPr>
          <p:cNvSpPr/>
          <p:nvPr/>
        </p:nvSpPr>
        <p:spPr>
          <a:xfrm>
            <a:off x="4815840" y="1931879"/>
            <a:ext cx="2560320" cy="1048474"/>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8C95"/>
                </a:solidFill>
                <a:ea typeface="Open Sans SemiBold" panose="020B0706030804020204" pitchFamily="34" charset="0"/>
                <a:cs typeface="Open Sans SemiBold" panose="020B0706030804020204" pitchFamily="34" charset="0"/>
              </a:rPr>
              <a:t>Adolescent</a:t>
            </a:r>
          </a:p>
          <a:p>
            <a:pPr algn="ctr"/>
            <a:r>
              <a:rPr lang="en-US" b="1" dirty="0">
                <a:solidFill>
                  <a:srgbClr val="008C95"/>
                </a:solidFill>
                <a:ea typeface="Open Sans SemiBold" panose="020B0706030804020204" pitchFamily="34" charset="0"/>
                <a:cs typeface="Open Sans SemiBold" panose="020B0706030804020204" pitchFamily="34" charset="0"/>
              </a:rPr>
              <a:t>Health</a:t>
            </a:r>
          </a:p>
        </p:txBody>
      </p:sp>
      <p:sp>
        <p:nvSpPr>
          <p:cNvPr id="38" name="Rectangle 37">
            <a:extLst>
              <a:ext uri="{FF2B5EF4-FFF2-40B4-BE49-F238E27FC236}">
                <a16:creationId xmlns:a16="http://schemas.microsoft.com/office/drawing/2014/main" id="{836B0F77-4A0E-4D97-B9E0-30357371A9BE}"/>
              </a:ext>
            </a:extLst>
          </p:cNvPr>
          <p:cNvSpPr/>
          <p:nvPr/>
        </p:nvSpPr>
        <p:spPr>
          <a:xfrm>
            <a:off x="5140105" y="3292520"/>
            <a:ext cx="1993900" cy="954107"/>
          </a:xfrm>
          <a:prstGeom prst="rect">
            <a:avLst/>
          </a:prstGeom>
        </p:spPr>
        <p:txBody>
          <a:bodyPr wrap="square">
            <a:spAutoFit/>
          </a:bodyPr>
          <a:lstStyle/>
          <a:p>
            <a:pPr marL="0" lvl="1"/>
            <a:r>
              <a:rPr lang="en-US" sz="1400" b="1" dirty="0">
                <a:solidFill>
                  <a:srgbClr val="012169"/>
                </a:solidFill>
              </a:rPr>
              <a:t>Promote Protective Factors for Youth and Families</a:t>
            </a:r>
            <a:endParaRPr lang="en-MY" sz="1400" b="1" dirty="0">
              <a:solidFill>
                <a:srgbClr val="012169"/>
              </a:solidFill>
              <a:ea typeface="Open Sans SemiBold" panose="020B0706030804020204" pitchFamily="34" charset="0"/>
              <a:cs typeface="Open Sans SemiBold" panose="020B0706030804020204" pitchFamily="34" charset="0"/>
            </a:endParaRPr>
          </a:p>
        </p:txBody>
      </p:sp>
      <p:sp>
        <p:nvSpPr>
          <p:cNvPr id="39" name="TextBox 38">
            <a:extLst>
              <a:ext uri="{FF2B5EF4-FFF2-40B4-BE49-F238E27FC236}">
                <a16:creationId xmlns:a16="http://schemas.microsoft.com/office/drawing/2014/main" id="{24CF290C-D7AE-4ECA-99FD-C68D7F78EE42}"/>
              </a:ext>
            </a:extLst>
          </p:cNvPr>
          <p:cNvSpPr txBox="1"/>
          <p:nvPr/>
        </p:nvSpPr>
        <p:spPr>
          <a:xfrm>
            <a:off x="5234593" y="4972063"/>
            <a:ext cx="1790048" cy="1169551"/>
          </a:xfrm>
          <a:prstGeom prst="rect">
            <a:avLst/>
          </a:prstGeom>
          <a:noFill/>
        </p:spPr>
        <p:txBody>
          <a:bodyPr wrap="square" rtlCol="0">
            <a:spAutoFit/>
          </a:bodyPr>
          <a:lstStyle/>
          <a:p>
            <a:pPr algn="ctr"/>
            <a:r>
              <a:rPr lang="en-US" sz="1400" b="1" dirty="0">
                <a:latin typeface="Gill Sans MT" panose="020B0502020104020203" pitchFamily="34" charset="0"/>
              </a:rPr>
              <a:t>SPM 2</a:t>
            </a:r>
          </a:p>
          <a:p>
            <a:pPr algn="ctr"/>
            <a:r>
              <a:rPr lang="en-US" sz="1400" b="1" dirty="0">
                <a:latin typeface="Gill Sans MT" panose="020B0502020104020203" pitchFamily="34" charset="0"/>
              </a:rPr>
              <a:t>Suicide and self-harm rate among youth ages 10 through </a:t>
            </a:r>
            <a:r>
              <a:rPr lang="en-US" sz="1400" b="1" dirty="0"/>
              <a:t>19</a:t>
            </a:r>
            <a:endParaRPr lang="en-US" sz="1400" b="1" dirty="0">
              <a:latin typeface="+mj-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22964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96B02-C172-47F2-A739-065087072ECC}"/>
              </a:ext>
            </a:extLst>
          </p:cNvPr>
          <p:cNvSpPr>
            <a:spLocks noGrp="1"/>
          </p:cNvSpPr>
          <p:nvPr>
            <p:ph type="title"/>
          </p:nvPr>
        </p:nvSpPr>
        <p:spPr>
          <a:xfrm>
            <a:off x="838200" y="371727"/>
            <a:ext cx="10515600" cy="1048473"/>
          </a:xfrm>
        </p:spPr>
        <p:txBody>
          <a:bodyPr/>
          <a:lstStyle/>
          <a:p>
            <a:r>
              <a:rPr lang="en-US" sz="4000" b="1" dirty="0">
                <a:latin typeface="Geometr415 Blk BT"/>
              </a:rPr>
              <a:t>New Universal Title V MCH National Performance Measure</a:t>
            </a:r>
          </a:p>
        </p:txBody>
      </p:sp>
      <p:sp>
        <p:nvSpPr>
          <p:cNvPr id="61" name="Rectangle: Rounded Corners 60">
            <a:extLst>
              <a:ext uri="{FF2B5EF4-FFF2-40B4-BE49-F238E27FC236}">
                <a16:creationId xmlns:a16="http://schemas.microsoft.com/office/drawing/2014/main" id="{29C06165-E87F-42F9-B896-901602D7214C}"/>
              </a:ext>
            </a:extLst>
          </p:cNvPr>
          <p:cNvSpPr/>
          <p:nvPr/>
        </p:nvSpPr>
        <p:spPr>
          <a:xfrm>
            <a:off x="1216115" y="2466500"/>
            <a:ext cx="2743200" cy="2286000"/>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Top Corners Rounded 61">
            <a:extLst>
              <a:ext uri="{FF2B5EF4-FFF2-40B4-BE49-F238E27FC236}">
                <a16:creationId xmlns:a16="http://schemas.microsoft.com/office/drawing/2014/main" id="{218A52C9-980F-4553-A30F-48B37191140A}"/>
              </a:ext>
            </a:extLst>
          </p:cNvPr>
          <p:cNvSpPr/>
          <p:nvPr/>
        </p:nvSpPr>
        <p:spPr>
          <a:xfrm rot="10800000">
            <a:off x="1216115" y="3814353"/>
            <a:ext cx="2743200" cy="2600055"/>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125B6786-B5E4-49D6-869D-89AA93C0CB63}"/>
              </a:ext>
            </a:extLst>
          </p:cNvPr>
          <p:cNvSpPr/>
          <p:nvPr/>
        </p:nvSpPr>
        <p:spPr>
          <a:xfrm>
            <a:off x="1309168" y="1931879"/>
            <a:ext cx="2560320"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850">
              <a:tabLst>
                <a:tab pos="1146175" algn="l"/>
              </a:tabLst>
            </a:pPr>
            <a:r>
              <a:rPr lang="en-US" b="1" dirty="0">
                <a:solidFill>
                  <a:srgbClr val="008C95"/>
                </a:solidFill>
                <a:ea typeface="Open Sans SemiBold" panose="020B0706030804020204" pitchFamily="34" charset="0"/>
                <a:cs typeface="Open Sans SemiBold" panose="020B0706030804020204" pitchFamily="34" charset="0"/>
              </a:rPr>
              <a:t>Women/</a:t>
            </a:r>
          </a:p>
          <a:p>
            <a:pPr algn="ctr" defTabSz="1085850">
              <a:tabLst>
                <a:tab pos="1146175" algn="l"/>
              </a:tabLst>
            </a:pPr>
            <a:r>
              <a:rPr lang="en-US" b="1" dirty="0">
                <a:solidFill>
                  <a:srgbClr val="008C95"/>
                </a:solidFill>
                <a:ea typeface="Open Sans SemiBold" panose="020B0706030804020204" pitchFamily="34" charset="0"/>
                <a:cs typeface="Open Sans SemiBold" panose="020B0706030804020204" pitchFamily="34" charset="0"/>
              </a:rPr>
              <a:t>Maternal</a:t>
            </a:r>
          </a:p>
          <a:p>
            <a:pPr algn="ctr" defTabSz="1085850"/>
            <a:r>
              <a:rPr lang="en-US" b="1" dirty="0">
                <a:solidFill>
                  <a:srgbClr val="008C95"/>
                </a:solidFill>
                <a:ea typeface="Open Sans SemiBold" panose="020B0706030804020204" pitchFamily="34" charset="0"/>
                <a:cs typeface="Open Sans SemiBold" panose="020B0706030804020204" pitchFamily="34" charset="0"/>
              </a:rPr>
              <a:t>Health</a:t>
            </a:r>
            <a:endParaRPr lang="en-US" b="1" dirty="0">
              <a:solidFill>
                <a:srgbClr val="008C95"/>
              </a:solidFill>
            </a:endParaRPr>
          </a:p>
        </p:txBody>
      </p:sp>
      <p:sp>
        <p:nvSpPr>
          <p:cNvPr id="11" name="Rectangle 10">
            <a:extLst>
              <a:ext uri="{FF2B5EF4-FFF2-40B4-BE49-F238E27FC236}">
                <a16:creationId xmlns:a16="http://schemas.microsoft.com/office/drawing/2014/main" id="{44E8EAD8-EEC4-48A0-BC0B-92A0A93B888A}"/>
              </a:ext>
            </a:extLst>
          </p:cNvPr>
          <p:cNvSpPr/>
          <p:nvPr/>
        </p:nvSpPr>
        <p:spPr>
          <a:xfrm>
            <a:off x="1491637" y="3084351"/>
            <a:ext cx="2186387" cy="707886"/>
          </a:xfrm>
          <a:prstGeom prst="rect">
            <a:avLst/>
          </a:prstGeom>
        </p:spPr>
        <p:txBody>
          <a:bodyPr wrap="square">
            <a:spAutoFit/>
          </a:bodyPr>
          <a:lstStyle/>
          <a:p>
            <a:pPr marL="0" lvl="1" algn="ctr" defTabSz="1597025"/>
            <a:r>
              <a:rPr lang="en-US" sz="2000" b="1" dirty="0">
                <a:solidFill>
                  <a:srgbClr val="012169"/>
                </a:solidFill>
                <a:ea typeface="Open Sans SemiBold" panose="020B0706030804020204" pitchFamily="34" charset="0"/>
                <a:cs typeface="Open Sans SemiBold" panose="020B0706030804020204" pitchFamily="34" charset="0"/>
              </a:rPr>
              <a:t>Postpartum Visit</a:t>
            </a:r>
            <a:endParaRPr lang="en-MY" sz="2000" b="1" dirty="0">
              <a:solidFill>
                <a:srgbClr val="012169"/>
              </a:solidFill>
              <a:ea typeface="Open Sans SemiBold" panose="020B0706030804020204" pitchFamily="34" charset="0"/>
              <a:cs typeface="Open Sans SemiBold" panose="020B0706030804020204" pitchFamily="34" charset="0"/>
            </a:endParaRPr>
          </a:p>
        </p:txBody>
      </p:sp>
      <p:sp>
        <p:nvSpPr>
          <p:cNvPr id="60" name="TextBox 59">
            <a:extLst>
              <a:ext uri="{FF2B5EF4-FFF2-40B4-BE49-F238E27FC236}">
                <a16:creationId xmlns:a16="http://schemas.microsoft.com/office/drawing/2014/main" id="{38614829-287C-4105-9E8E-0A5523BB44A1}"/>
              </a:ext>
            </a:extLst>
          </p:cNvPr>
          <p:cNvSpPr txBox="1"/>
          <p:nvPr/>
        </p:nvSpPr>
        <p:spPr>
          <a:xfrm>
            <a:off x="1216113" y="4053456"/>
            <a:ext cx="2714930" cy="2031325"/>
          </a:xfrm>
          <a:prstGeom prst="rect">
            <a:avLst/>
          </a:prstGeom>
          <a:noFill/>
        </p:spPr>
        <p:txBody>
          <a:bodyPr wrap="square" rtlCol="0">
            <a:spAutoFit/>
          </a:bodyPr>
          <a:lstStyle/>
          <a:p>
            <a:pPr marL="342900" lvl="1" indent="-342900" algn="ctr" defTabSz="1597025">
              <a:buAutoNum type="alphaUcParenR"/>
            </a:pPr>
            <a:r>
              <a:rPr lang="en-US" sz="1400" b="1" dirty="0">
                <a:solidFill>
                  <a:srgbClr val="012169"/>
                </a:solidFill>
                <a:latin typeface="Gill Sans MT" panose="020B0502020104020203" pitchFamily="34" charset="0"/>
                <a:ea typeface="Open Sans SemiBold" panose="020B0706030804020204" pitchFamily="34" charset="0"/>
                <a:cs typeface="Open Sans SemiBold" panose="020B0706030804020204" pitchFamily="34" charset="0"/>
              </a:rPr>
              <a:t>Percent of women who attended a postpartum checkup within 12 weeks after giving birth</a:t>
            </a:r>
          </a:p>
          <a:p>
            <a:pPr marL="342900" lvl="1" indent="-342900" algn="ctr" defTabSz="1597025">
              <a:buAutoNum type="alphaUcParenR"/>
            </a:pPr>
            <a:r>
              <a:rPr lang="en-US" sz="1400" b="1" dirty="0">
                <a:solidFill>
                  <a:srgbClr val="012169"/>
                </a:solidFill>
                <a:latin typeface="Gill Sans MT" panose="020B0502020104020203" pitchFamily="34" charset="0"/>
                <a:ea typeface="Open Sans SemiBold" panose="020B0706030804020204" pitchFamily="34" charset="0"/>
                <a:cs typeface="Open Sans SemiBold" panose="020B0706030804020204" pitchFamily="34" charset="0"/>
              </a:rPr>
              <a:t>Percent of women who attended a postpartum checkup and received recommended care components</a:t>
            </a:r>
            <a:endParaRPr lang="en-MY" sz="1400" b="1" dirty="0">
              <a:solidFill>
                <a:srgbClr val="012169"/>
              </a:solidFill>
              <a:latin typeface="Gill Sans MT" panose="020B0502020104020203" pitchFamily="34" charset="0"/>
              <a:ea typeface="Open Sans SemiBold" panose="020B0706030804020204" pitchFamily="34" charset="0"/>
              <a:cs typeface="Open Sans SemiBold" panose="020B0706030804020204" pitchFamily="34" charset="0"/>
            </a:endParaRPr>
          </a:p>
        </p:txBody>
      </p:sp>
      <p:sp>
        <p:nvSpPr>
          <p:cNvPr id="2" name="Rectangle 1">
            <a:extLst>
              <a:ext uri="{FF2B5EF4-FFF2-40B4-BE49-F238E27FC236}">
                <a16:creationId xmlns:a16="http://schemas.microsoft.com/office/drawing/2014/main" id="{CAE5F10D-F16C-EA10-B476-5F21D1B688D9}"/>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5" name="Arrow: Chevron 4">
            <a:extLst>
              <a:ext uri="{FF2B5EF4-FFF2-40B4-BE49-F238E27FC236}">
                <a16:creationId xmlns:a16="http://schemas.microsoft.com/office/drawing/2014/main" id="{8E524388-1564-77CE-6D3F-D68EE002867B}"/>
              </a:ext>
            </a:extLst>
          </p:cNvPr>
          <p:cNvSpPr/>
          <p:nvPr/>
        </p:nvSpPr>
        <p:spPr>
          <a:xfrm>
            <a:off x="4165030" y="3279387"/>
            <a:ext cx="3692581" cy="134561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4675" lvl="1"/>
            <a:r>
              <a:rPr lang="en-MY" sz="1400" b="1" i="1" dirty="0">
                <a:solidFill>
                  <a:schemeClr val="tx1"/>
                </a:solidFill>
                <a:ea typeface="Open Sans SemiBold" panose="020B0706030804020204" pitchFamily="34" charset="0"/>
                <a:cs typeface="Open Sans SemiBold" panose="020B0706030804020204" pitchFamily="34" charset="0"/>
              </a:rPr>
              <a:t>Decreased Postpartum Maternal Mortality</a:t>
            </a:r>
          </a:p>
        </p:txBody>
      </p:sp>
      <p:sp>
        <p:nvSpPr>
          <p:cNvPr id="7" name="Rectangle: Rounded Corners 6">
            <a:extLst>
              <a:ext uri="{FF2B5EF4-FFF2-40B4-BE49-F238E27FC236}">
                <a16:creationId xmlns:a16="http://schemas.microsoft.com/office/drawing/2014/main" id="{42A7D17B-8210-9895-3100-FC6A3FFD1345}"/>
              </a:ext>
            </a:extLst>
          </p:cNvPr>
          <p:cNvSpPr/>
          <p:nvPr/>
        </p:nvSpPr>
        <p:spPr>
          <a:xfrm>
            <a:off x="8063326" y="1931880"/>
            <a:ext cx="3104783" cy="102610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MY" sz="1600" dirty="0">
                <a:solidFill>
                  <a:schemeClr val="tx1"/>
                </a:solidFill>
                <a:latin typeface="Gill Sans MT" panose="020B0502020104020203" pitchFamily="34" charset="0"/>
                <a:ea typeface="Open Sans SemiBold" panose="020B0706030804020204" pitchFamily="34" charset="0"/>
                <a:cs typeface="Open Sans SemiBold" panose="020B0706030804020204" pitchFamily="34" charset="0"/>
              </a:rPr>
              <a:t>Treat pregnancy-related complications and address chronic conditions.</a:t>
            </a:r>
          </a:p>
        </p:txBody>
      </p:sp>
      <p:sp>
        <p:nvSpPr>
          <p:cNvPr id="8" name="Rectangle: Rounded Corners 7">
            <a:extLst>
              <a:ext uri="{FF2B5EF4-FFF2-40B4-BE49-F238E27FC236}">
                <a16:creationId xmlns:a16="http://schemas.microsoft.com/office/drawing/2014/main" id="{221174BD-5183-13C5-ABFD-3FEE35DD7E5B}"/>
              </a:ext>
            </a:extLst>
          </p:cNvPr>
          <p:cNvSpPr/>
          <p:nvPr/>
        </p:nvSpPr>
        <p:spPr>
          <a:xfrm>
            <a:off x="8063326" y="3147109"/>
            <a:ext cx="3181714" cy="16053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MY" sz="1600" dirty="0">
                <a:solidFill>
                  <a:schemeClr val="tx1"/>
                </a:solidFill>
                <a:latin typeface="Gill Sans MT" panose="020B0502020104020203" pitchFamily="34" charset="0"/>
                <a:ea typeface="Open Sans SemiBold" panose="020B0706030804020204" pitchFamily="34" charset="0"/>
                <a:cs typeface="Open Sans SemiBold" panose="020B0706030804020204" pitchFamily="34" charset="0"/>
              </a:rPr>
              <a:t>Opportunity to improve maternal health by providing recommended clinical services, including screening, counselling, and management of health issues.</a:t>
            </a:r>
          </a:p>
        </p:txBody>
      </p:sp>
      <p:sp>
        <p:nvSpPr>
          <p:cNvPr id="9" name="Rectangle: Rounded Corners 8">
            <a:extLst>
              <a:ext uri="{FF2B5EF4-FFF2-40B4-BE49-F238E27FC236}">
                <a16:creationId xmlns:a16="http://schemas.microsoft.com/office/drawing/2014/main" id="{CFD4F1A5-3997-D3B1-5CEE-2F59BB275589}"/>
              </a:ext>
            </a:extLst>
          </p:cNvPr>
          <p:cNvSpPr/>
          <p:nvPr/>
        </p:nvSpPr>
        <p:spPr>
          <a:xfrm>
            <a:off x="8066413" y="4941622"/>
            <a:ext cx="3178627" cy="128543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MY" sz="1600" dirty="0">
                <a:solidFill>
                  <a:schemeClr val="tx1"/>
                </a:solidFill>
                <a:latin typeface="Gill Sans MT" panose="020B0502020104020203" pitchFamily="34" charset="0"/>
                <a:ea typeface="Open Sans SemiBold" panose="020B0706030804020204" pitchFamily="34" charset="0"/>
                <a:cs typeface="Open Sans SemiBold" panose="020B0706030804020204" pitchFamily="34" charset="0"/>
              </a:rPr>
              <a:t>Identification, treatment, and prevention of adverse outcomes to optimize maternal health following pregnancy.</a:t>
            </a:r>
          </a:p>
        </p:txBody>
      </p:sp>
    </p:spTree>
    <p:extLst>
      <p:ext uri="{BB962C8B-B14F-4D97-AF65-F5344CB8AC3E}">
        <p14:creationId xmlns:p14="http://schemas.microsoft.com/office/powerpoint/2010/main" val="335910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nvSpPr>
        <p:spPr>
          <a:xfrm>
            <a:off x="938211" y="497272"/>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a:latin typeface="Geometr415 Blk BT"/>
              </a:rPr>
              <a:t>Overarching Principles</a:t>
            </a:r>
            <a:endParaRPr kumimoji="0" lang="en-US" sz="4000" b="1" i="0" u="none" strike="noStrike" kern="1200" cap="none" spc="0" normalizeH="0" baseline="0" noProof="0" dirty="0">
              <a:ln>
                <a:noFill/>
              </a:ln>
              <a:effectLst/>
              <a:uLnTx/>
              <a:uFillTx/>
              <a:latin typeface="Geometr415 Blk BT"/>
            </a:endParaRP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8" name="Oval 7">
            <a:extLst>
              <a:ext uri="{FF2B5EF4-FFF2-40B4-BE49-F238E27FC236}">
                <a16:creationId xmlns:a16="http://schemas.microsoft.com/office/drawing/2014/main" id="{B8FC4E0A-293F-4207-B862-A7997332AF29}"/>
              </a:ext>
            </a:extLst>
          </p:cNvPr>
          <p:cNvSpPr/>
          <p:nvPr/>
        </p:nvSpPr>
        <p:spPr>
          <a:xfrm>
            <a:off x="747293" y="1690829"/>
            <a:ext cx="5120640" cy="4206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11" name="TextBox 3"/>
          <p:cNvSpPr txBox="1"/>
          <p:nvPr/>
        </p:nvSpPr>
        <p:spPr>
          <a:xfrm>
            <a:off x="1559199" y="2824453"/>
            <a:ext cx="3496827"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400" b="1" dirty="0"/>
              <a:t>Ensure Access to Care, including adequate insurance coverage, for MCH population</a:t>
            </a:r>
          </a:p>
        </p:txBody>
      </p:sp>
      <p:sp>
        <p:nvSpPr>
          <p:cNvPr id="10" name="Oval 9">
            <a:extLst>
              <a:ext uri="{FF2B5EF4-FFF2-40B4-BE49-F238E27FC236}">
                <a16:creationId xmlns:a16="http://schemas.microsoft.com/office/drawing/2014/main" id="{B8FC4E0A-293F-4207-B862-A7997332AF29}"/>
              </a:ext>
            </a:extLst>
          </p:cNvPr>
          <p:cNvSpPr/>
          <p:nvPr/>
        </p:nvSpPr>
        <p:spPr>
          <a:xfrm>
            <a:off x="6324599" y="1690829"/>
            <a:ext cx="5120640" cy="4206240"/>
          </a:xfrm>
          <a:prstGeom prst="ellipse">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5" name="TextBox 3"/>
          <p:cNvSpPr txBox="1"/>
          <p:nvPr/>
        </p:nvSpPr>
        <p:spPr>
          <a:xfrm>
            <a:off x="6667105" y="2562843"/>
            <a:ext cx="4435628" cy="24622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200" b="1" dirty="0"/>
              <a:t>Promote partnerships with individuals, families, and family-led organizations to ensure family engagement in decision-making, program planning, service delivery, and quality improvement activities</a:t>
            </a:r>
          </a:p>
        </p:txBody>
      </p:sp>
    </p:spTree>
    <p:extLst>
      <p:ext uri="{BB962C8B-B14F-4D97-AF65-F5344CB8AC3E}">
        <p14:creationId xmlns:p14="http://schemas.microsoft.com/office/powerpoint/2010/main" val="200365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feCourseNoTa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1658" y="747046"/>
            <a:ext cx="6008686" cy="357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286001" y="4320366"/>
            <a:ext cx="7620000" cy="1790588"/>
          </a:xfrm>
          <a:prstGeom prst="rect">
            <a:avLst/>
          </a:prstGeom>
        </p:spPr>
        <p:txBody>
          <a:bodyP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US" altLang="en-US" sz="3600" dirty="0">
                <a:solidFill>
                  <a:srgbClr val="2A5010"/>
                </a:solidFill>
                <a:latin typeface="Geometr415 Blk BT"/>
              </a:rPr>
            </a:br>
            <a:r>
              <a:rPr lang="en-US" altLang="en-US" sz="16000" b="1" dirty="0">
                <a:solidFill>
                  <a:srgbClr val="012169"/>
                </a:solidFill>
                <a:latin typeface="Geometr415 Blk BT"/>
              </a:rPr>
              <a:t>Life Course Perspective - </a:t>
            </a:r>
          </a:p>
          <a:p>
            <a:r>
              <a:rPr lang="en-US" altLang="en-US" sz="16000" b="1" dirty="0">
                <a:solidFill>
                  <a:srgbClr val="012169"/>
                </a:solidFill>
                <a:latin typeface="Geometr415 Blk BT"/>
              </a:rPr>
              <a:t>A Foundational Concept</a:t>
            </a:r>
          </a:p>
          <a:p>
            <a:r>
              <a:rPr lang="en-US" altLang="en-US" sz="16000" b="1" dirty="0">
                <a:solidFill>
                  <a:srgbClr val="012169"/>
                </a:solidFill>
                <a:latin typeface="Geometr415 Blk BT"/>
              </a:rPr>
              <a:t>of the Title V MCH Block Grant</a:t>
            </a:r>
          </a:p>
        </p:txBody>
      </p:sp>
    </p:spTree>
    <p:extLst>
      <p:ext uri="{BB962C8B-B14F-4D97-AF65-F5344CB8AC3E}">
        <p14:creationId xmlns:p14="http://schemas.microsoft.com/office/powerpoint/2010/main" val="290471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86001" y="4602020"/>
            <a:ext cx="7620000" cy="1509413"/>
          </a:xfrm>
          <a:prstGeom prst="rect">
            <a:avLst/>
          </a:prstGeom>
        </p:spPr>
        <p:txBody>
          <a:bodyP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US" altLang="en-US" sz="3600" dirty="0">
                <a:solidFill>
                  <a:srgbClr val="2A5010"/>
                </a:solidFill>
                <a:latin typeface="Geometr415 Blk BT"/>
              </a:rPr>
            </a:br>
            <a:endParaRPr lang="en-US" altLang="en-US" sz="14400" b="1" dirty="0">
              <a:solidFill>
                <a:srgbClr val="8D75AB"/>
              </a:solidFill>
              <a:latin typeface="Geometr415 Blk BT"/>
            </a:endParaRPr>
          </a:p>
        </p:txBody>
      </p:sp>
      <p:pic>
        <p:nvPicPr>
          <p:cNvPr id="4" name="Picture 2" descr="S:\Health Promotions\CONNIE\CURRENT JOBS\LifeCourse\Life Course PPT July 2010 OPS\Risk factors protective factors chart as art.png"/>
          <p:cNvPicPr>
            <a:picLocks noChangeAspect="1" noChangeArrowheads="1"/>
          </p:cNvPicPr>
          <p:nvPr/>
        </p:nvPicPr>
        <p:blipFill>
          <a:blip r:embed="rId3">
            <a:extLst>
              <a:ext uri="{28A0092B-C50C-407E-A947-70E740481C1C}">
                <a14:useLocalDpi xmlns:a14="http://schemas.microsoft.com/office/drawing/2010/main" val="0"/>
              </a:ext>
            </a:extLst>
          </a:blip>
          <a:srcRect b="3870"/>
          <a:stretch>
            <a:fillRect/>
          </a:stretch>
        </p:blipFill>
        <p:spPr bwMode="auto">
          <a:xfrm>
            <a:off x="2314494" y="1099116"/>
            <a:ext cx="7651404" cy="3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txBox="1">
            <a:spLocks noChangeArrowheads="1"/>
          </p:cNvSpPr>
          <p:nvPr/>
        </p:nvSpPr>
        <p:spPr>
          <a:xfrm>
            <a:off x="2132076" y="5356726"/>
            <a:ext cx="7927848" cy="105329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spcBef>
                <a:spcPts val="600"/>
              </a:spcBef>
              <a:spcAft>
                <a:spcPts val="600"/>
              </a:spcAft>
              <a:buNone/>
            </a:pPr>
            <a:r>
              <a:rPr lang="en-US" altLang="en-US" sz="2100" b="1" dirty="0">
                <a:solidFill>
                  <a:srgbClr val="C00000"/>
                </a:solidFill>
                <a:latin typeface="Arial" pitchFamily="34" charset="0"/>
                <a:cs typeface="Times New Roman" pitchFamily="18" charset="0"/>
              </a:rPr>
              <a:t>	</a:t>
            </a:r>
            <a:r>
              <a:rPr lang="en-US" altLang="en-US" sz="2900" b="1" dirty="0">
                <a:solidFill>
                  <a:srgbClr val="001C54"/>
                </a:solidFill>
                <a:latin typeface="+mj-lt"/>
                <a:cs typeface="Times New Roman" pitchFamily="18" charset="0"/>
              </a:rPr>
              <a:t>A complex interplay of</a:t>
            </a:r>
            <a:r>
              <a:rPr lang="en-US" altLang="en-US" sz="2900" dirty="0">
                <a:solidFill>
                  <a:srgbClr val="001C54"/>
                </a:solidFill>
                <a:latin typeface="+mj-lt"/>
                <a:cs typeface="Times New Roman" pitchFamily="18" charset="0"/>
              </a:rPr>
              <a:t> </a:t>
            </a:r>
            <a:r>
              <a:rPr lang="en-US" altLang="en-US" sz="2900" b="1" dirty="0">
                <a:solidFill>
                  <a:srgbClr val="4590B8"/>
                </a:solidFill>
                <a:latin typeface="+mj-lt"/>
                <a:cs typeface="Times New Roman" pitchFamily="18" charset="0"/>
              </a:rPr>
              <a:t>biological, behavioral, psychological, and social </a:t>
            </a:r>
            <a:r>
              <a:rPr lang="en-US" altLang="en-US" sz="2900" b="1" dirty="0">
                <a:solidFill>
                  <a:srgbClr val="001C54"/>
                </a:solidFill>
                <a:latin typeface="+mj-lt"/>
                <a:cs typeface="Times New Roman" pitchFamily="18" charset="0"/>
              </a:rPr>
              <a:t>protective and risk factors that contributes to health outcomes across the span of a person’s life.</a:t>
            </a:r>
            <a:endParaRPr lang="en-US" altLang="en-US" sz="2900" b="1" dirty="0">
              <a:solidFill>
                <a:srgbClr val="001C54"/>
              </a:solidFill>
              <a:latin typeface="+mj-lt"/>
            </a:endParaRPr>
          </a:p>
          <a:p>
            <a:pPr marL="457200" indent="-457200">
              <a:lnSpc>
                <a:spcPct val="80000"/>
              </a:lnSpc>
              <a:buNone/>
            </a:pPr>
            <a:endParaRPr lang="en-US" altLang="en-US" sz="2600" dirty="0">
              <a:latin typeface="Arial" pitchFamily="34" charset="0"/>
            </a:endParaRPr>
          </a:p>
        </p:txBody>
      </p:sp>
      <p:sp>
        <p:nvSpPr>
          <p:cNvPr id="6" name="TextBox 6"/>
          <p:cNvSpPr txBox="1">
            <a:spLocks noChangeArrowheads="1"/>
          </p:cNvSpPr>
          <p:nvPr/>
        </p:nvSpPr>
        <p:spPr bwMode="auto">
          <a:xfrm>
            <a:off x="8067155" y="6410022"/>
            <a:ext cx="26111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900" dirty="0">
                <a:latin typeface="Gill Sans MT" panose="020B0502020104020203" pitchFamily="34" charset="0"/>
              </a:rPr>
              <a:t>Graphic Concept Adapted from Neal Halfon, UCLA</a:t>
            </a:r>
          </a:p>
        </p:txBody>
      </p:sp>
    </p:spTree>
    <p:extLst>
      <p:ext uri="{BB962C8B-B14F-4D97-AF65-F5344CB8AC3E}">
        <p14:creationId xmlns:p14="http://schemas.microsoft.com/office/powerpoint/2010/main" val="98325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7188417" y="6627168"/>
            <a:ext cx="34795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900" i="1" dirty="0">
                <a:latin typeface="Gill Sans MT" panose="020B0502020104020203" pitchFamily="34" charset="0"/>
              </a:rPr>
              <a:t>Graphic Concept Adapted from Oklahoma State Department of Health</a:t>
            </a:r>
          </a:p>
        </p:txBody>
      </p:sp>
      <p:sp>
        <p:nvSpPr>
          <p:cNvPr id="5" name="Rectangle 6"/>
          <p:cNvSpPr txBox="1">
            <a:spLocks noChangeArrowheads="1"/>
          </p:cNvSpPr>
          <p:nvPr/>
        </p:nvSpPr>
        <p:spPr>
          <a:xfrm>
            <a:off x="2396198" y="718130"/>
            <a:ext cx="7560469" cy="5884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4000" b="1" dirty="0">
                <a:solidFill>
                  <a:srgbClr val="001C54"/>
                </a:solidFill>
                <a:latin typeface="Geometr415 Blk BT"/>
              </a:rPr>
              <a:t>Why the Life Course Perspective?</a:t>
            </a:r>
          </a:p>
        </p:txBody>
      </p:sp>
      <p:sp>
        <p:nvSpPr>
          <p:cNvPr id="6" name="Rectangle 7"/>
          <p:cNvSpPr txBox="1">
            <a:spLocks noChangeArrowheads="1"/>
          </p:cNvSpPr>
          <p:nvPr/>
        </p:nvSpPr>
        <p:spPr>
          <a:xfrm>
            <a:off x="2540001" y="1716089"/>
            <a:ext cx="7272867" cy="27945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200"/>
              </a:lnSpc>
              <a:buNone/>
              <a:defRPr/>
            </a:pPr>
            <a:r>
              <a:rPr lang="en-US" sz="2200" dirty="0">
                <a:solidFill>
                  <a:srgbClr val="001C54"/>
                </a:solidFill>
              </a:rPr>
              <a:t>Looking at health through a life course perspective hopes to address three key areas</a:t>
            </a:r>
            <a:r>
              <a:rPr lang="en-US" sz="2200" b="1" dirty="0">
                <a:solidFill>
                  <a:srgbClr val="001C54"/>
                </a:solidFill>
              </a:rPr>
              <a:t>: </a:t>
            </a:r>
          </a:p>
          <a:p>
            <a:pPr marL="838200" lvl="1" indent="-381000">
              <a:lnSpc>
                <a:spcPts val="3200"/>
              </a:lnSpc>
              <a:spcBef>
                <a:spcPts val="300"/>
              </a:spcBef>
              <a:buClr>
                <a:srgbClr val="4590B8"/>
              </a:buClr>
              <a:buFontTx/>
              <a:buAutoNum type="arabicPeriod"/>
              <a:defRPr/>
            </a:pPr>
            <a:r>
              <a:rPr lang="en-US" sz="1800" dirty="0">
                <a:solidFill>
                  <a:srgbClr val="001C54"/>
                </a:solidFill>
              </a:rPr>
              <a:t>Your health as an </a:t>
            </a:r>
            <a:r>
              <a:rPr lang="en-US" sz="1800" b="1" dirty="0">
                <a:solidFill>
                  <a:srgbClr val="001C54"/>
                </a:solidFill>
              </a:rPr>
              <a:t>individual</a:t>
            </a:r>
          </a:p>
          <a:p>
            <a:pPr marL="838200" lvl="1" indent="-381000">
              <a:lnSpc>
                <a:spcPts val="3200"/>
              </a:lnSpc>
              <a:spcBef>
                <a:spcPts val="0"/>
              </a:spcBef>
              <a:buClr>
                <a:srgbClr val="4590B8"/>
              </a:buClr>
              <a:buFontTx/>
              <a:buAutoNum type="arabicPeriod"/>
              <a:defRPr/>
            </a:pPr>
            <a:r>
              <a:rPr lang="en-US" sz="1800" dirty="0">
                <a:solidFill>
                  <a:srgbClr val="001C54"/>
                </a:solidFill>
              </a:rPr>
              <a:t>Your health before your conception (i.e. your mom’s health </a:t>
            </a:r>
            <a:r>
              <a:rPr lang="en-US" sz="1800" b="1" dirty="0">
                <a:solidFill>
                  <a:srgbClr val="001C54"/>
                </a:solidFill>
              </a:rPr>
              <a:t>pre-conception</a:t>
            </a:r>
            <a:r>
              <a:rPr lang="en-US" sz="1800" dirty="0">
                <a:solidFill>
                  <a:srgbClr val="001C54"/>
                </a:solidFill>
              </a:rPr>
              <a:t>)</a:t>
            </a:r>
          </a:p>
          <a:p>
            <a:pPr marL="838200" lvl="1" indent="-381000">
              <a:lnSpc>
                <a:spcPts val="3200"/>
              </a:lnSpc>
              <a:spcBef>
                <a:spcPts val="300"/>
              </a:spcBef>
              <a:buClr>
                <a:srgbClr val="4590B8"/>
              </a:buClr>
              <a:buFontTx/>
              <a:buAutoNum type="arabicPeriod"/>
              <a:defRPr/>
            </a:pPr>
            <a:r>
              <a:rPr lang="en-US" sz="1800" dirty="0">
                <a:solidFill>
                  <a:srgbClr val="001C54"/>
                </a:solidFill>
              </a:rPr>
              <a:t>Your children’s health (</a:t>
            </a:r>
            <a:r>
              <a:rPr lang="en-US" sz="1800" b="1" dirty="0">
                <a:solidFill>
                  <a:srgbClr val="001C54"/>
                </a:solidFill>
              </a:rPr>
              <a:t>intergenerational</a:t>
            </a:r>
            <a:r>
              <a:rPr lang="en-US" sz="1800" dirty="0">
                <a:solidFill>
                  <a:srgbClr val="001C54"/>
                </a:solidFill>
              </a:rPr>
              <a:t> component)</a:t>
            </a:r>
          </a:p>
        </p:txBody>
      </p:sp>
      <p:sp>
        <p:nvSpPr>
          <p:cNvPr id="9" name="Left-Right Arrow 8"/>
          <p:cNvSpPr/>
          <p:nvPr/>
        </p:nvSpPr>
        <p:spPr>
          <a:xfrm>
            <a:off x="1919843" y="4674720"/>
            <a:ext cx="3776133" cy="386030"/>
          </a:xfrm>
          <a:prstGeom prst="leftRightArrow">
            <a:avLst/>
          </a:prstGeom>
          <a:solidFill>
            <a:srgbClr val="A9E9A9"/>
          </a:solidFill>
          <a:ln>
            <a:noFill/>
          </a:ln>
          <a:scene3d>
            <a:camera prst="orthographicFront"/>
            <a:lightRig rig="twoPt" dir="t"/>
          </a:scene3d>
          <a:sp3d contourW="12700" prstMaterial="dkEdge">
            <a:bevelT/>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mj-lt"/>
              </a:rPr>
              <a:t>Your Mother’s/Father’s Life</a:t>
            </a:r>
          </a:p>
        </p:txBody>
      </p:sp>
      <p:sp>
        <p:nvSpPr>
          <p:cNvPr id="10" name="Right Arrow 9"/>
          <p:cNvSpPr/>
          <p:nvPr/>
        </p:nvSpPr>
        <p:spPr>
          <a:xfrm>
            <a:off x="2669181" y="5174882"/>
            <a:ext cx="7014502" cy="573091"/>
          </a:xfrm>
          <a:prstGeom prst="rightArrow">
            <a:avLst/>
          </a:prstGeom>
          <a:solidFill>
            <a:srgbClr val="33CC33"/>
          </a:solidFill>
          <a:ln>
            <a:noFill/>
          </a:ln>
          <a:scene3d>
            <a:camera prst="orthographicFront"/>
            <a:lightRig rig="harsh" dir="t"/>
          </a:scene3d>
          <a:sp3d extrusionH="76200" contourW="12700" prstMaterial="matte">
            <a:bevelT/>
            <a:extrusionClr>
              <a:schemeClr val="accent6">
                <a:lumMod val="75000"/>
              </a:schemeClr>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mj-lt"/>
              </a:rPr>
              <a:t>Your Life</a:t>
            </a:r>
          </a:p>
        </p:txBody>
      </p:sp>
      <p:sp>
        <p:nvSpPr>
          <p:cNvPr id="11" name="Right Arrow 10"/>
          <p:cNvSpPr/>
          <p:nvPr/>
        </p:nvSpPr>
        <p:spPr>
          <a:xfrm>
            <a:off x="6734081" y="5897072"/>
            <a:ext cx="3581402" cy="580996"/>
          </a:xfrm>
          <a:prstGeom prst="rightArrow">
            <a:avLst/>
          </a:prstGeom>
          <a:solidFill>
            <a:schemeClr val="accent6">
              <a:lumMod val="60000"/>
              <a:lumOff val="40000"/>
            </a:schemeClr>
          </a:solidFill>
          <a:ln>
            <a:noFill/>
          </a:ln>
          <a:scene3d>
            <a:camera prst="orthographicFront"/>
            <a:lightRig rig="threePt" dir="t"/>
          </a:scene3d>
          <a:sp3d extrusionH="76200">
            <a:bevelT/>
            <a:extrusionClr>
              <a:schemeClr val="accent6">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accent6">
                    <a:lumMod val="50000"/>
                  </a:schemeClr>
                </a:solidFill>
                <a:latin typeface="+mj-lt"/>
              </a:rPr>
              <a:t>Next Generation</a:t>
            </a:r>
          </a:p>
        </p:txBody>
      </p:sp>
    </p:spTree>
    <p:extLst>
      <p:ext uri="{BB962C8B-B14F-4D97-AF65-F5344CB8AC3E}">
        <p14:creationId xmlns:p14="http://schemas.microsoft.com/office/powerpoint/2010/main" val="35624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5"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54658" y="374866"/>
            <a:ext cx="8282684" cy="1509413"/>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US" altLang="en-US" sz="3600" dirty="0">
                <a:solidFill>
                  <a:srgbClr val="2A5010"/>
                </a:solidFill>
                <a:latin typeface="Geometr415 Blk BT"/>
              </a:rPr>
            </a:br>
            <a:r>
              <a:rPr lang="en-US" sz="5700" b="1" dirty="0">
                <a:solidFill>
                  <a:srgbClr val="001C54"/>
                </a:solidFill>
                <a:latin typeface="Geometr415 Blk BT"/>
              </a:rPr>
              <a:t>Health Outcomes are Multi-Factorial</a:t>
            </a:r>
            <a:endParaRPr lang="en-US" altLang="en-US" sz="5700" b="1" dirty="0">
              <a:solidFill>
                <a:srgbClr val="001C54"/>
              </a:solidFill>
              <a:latin typeface="Geometr415 Blk BT"/>
            </a:endParaRPr>
          </a:p>
        </p:txBody>
      </p:sp>
      <p:sp>
        <p:nvSpPr>
          <p:cNvPr id="4" name="Oval 15"/>
          <p:cNvSpPr>
            <a:spLocks noChangeArrowheads="1"/>
          </p:cNvSpPr>
          <p:nvPr/>
        </p:nvSpPr>
        <p:spPr bwMode="auto">
          <a:xfrm>
            <a:off x="2912695" y="2314937"/>
            <a:ext cx="3530544" cy="3061950"/>
          </a:xfrm>
          <a:prstGeom prst="ellipse">
            <a:avLst/>
          </a:prstGeom>
          <a:solidFill>
            <a:srgbClr val="228622"/>
          </a:solidFill>
          <a:ln w="25400">
            <a:solidFill>
              <a:schemeClr val="accent1"/>
            </a:solidFill>
            <a:prstDash val="sysDot"/>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6" name="Oval 16"/>
          <p:cNvSpPr>
            <a:spLocks noChangeArrowheads="1"/>
          </p:cNvSpPr>
          <p:nvPr/>
        </p:nvSpPr>
        <p:spPr bwMode="auto">
          <a:xfrm>
            <a:off x="2929924" y="2562126"/>
            <a:ext cx="3055981" cy="2623294"/>
          </a:xfrm>
          <a:prstGeom prst="ellipse">
            <a:avLst/>
          </a:prstGeom>
          <a:solidFill>
            <a:srgbClr val="33CC33"/>
          </a:solidFill>
          <a:ln w="12700">
            <a:solidFill>
              <a:srgbClr val="FFFF99"/>
            </a:solidFill>
            <a:prstDash val="sysDot"/>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9" name="Oval 17"/>
          <p:cNvSpPr>
            <a:spLocks noChangeArrowheads="1"/>
          </p:cNvSpPr>
          <p:nvPr/>
        </p:nvSpPr>
        <p:spPr bwMode="auto">
          <a:xfrm>
            <a:off x="2929923" y="2785347"/>
            <a:ext cx="2575768" cy="2176853"/>
          </a:xfrm>
          <a:prstGeom prst="ellipse">
            <a:avLst/>
          </a:prstGeom>
          <a:solidFill>
            <a:srgbClr val="6CDA6C"/>
          </a:solidFill>
          <a:ln w="12700">
            <a:solidFill>
              <a:srgbClr val="FFFF99"/>
            </a:solidFill>
            <a:prstDash val="sysDot"/>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0" name="Oval 18"/>
          <p:cNvSpPr>
            <a:spLocks noChangeArrowheads="1"/>
          </p:cNvSpPr>
          <p:nvPr/>
        </p:nvSpPr>
        <p:spPr bwMode="auto">
          <a:xfrm>
            <a:off x="2929923" y="3237185"/>
            <a:ext cx="1787548" cy="1273175"/>
          </a:xfrm>
          <a:prstGeom prst="ellipse">
            <a:avLst/>
          </a:prstGeom>
          <a:solidFill>
            <a:srgbClr val="A9E9A9"/>
          </a:solidFill>
          <a:ln w="12700">
            <a:solidFill>
              <a:srgbClr val="FFFF99"/>
            </a:solidFill>
            <a:prstDash val="sysDot"/>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1" name="Oval 19"/>
          <p:cNvSpPr>
            <a:spLocks noChangeArrowheads="1"/>
          </p:cNvSpPr>
          <p:nvPr/>
        </p:nvSpPr>
        <p:spPr bwMode="auto">
          <a:xfrm>
            <a:off x="3083004" y="3722959"/>
            <a:ext cx="275167" cy="301625"/>
          </a:xfrm>
          <a:prstGeom prst="ellipse">
            <a:avLst/>
          </a:prstGeom>
          <a:solidFill>
            <a:srgbClr val="228622"/>
          </a:solidFill>
          <a:ln w="12700">
            <a:solidFill>
              <a:srgbClr val="FFFFFF"/>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grpSp>
        <p:nvGrpSpPr>
          <p:cNvPr id="12" name="Group 72"/>
          <p:cNvGrpSpPr>
            <a:grpSpLocks/>
          </p:cNvGrpSpPr>
          <p:nvPr/>
        </p:nvGrpSpPr>
        <p:grpSpPr bwMode="auto">
          <a:xfrm>
            <a:off x="1896297" y="2052152"/>
            <a:ext cx="1625600" cy="609600"/>
            <a:chOff x="760" y="1745"/>
            <a:chExt cx="396" cy="258"/>
          </a:xfrm>
        </p:grpSpPr>
        <p:sp>
          <p:nvSpPr>
            <p:cNvPr id="13" name="Text Box 73"/>
            <p:cNvSpPr txBox="1">
              <a:spLocks noChangeArrowheads="1"/>
            </p:cNvSpPr>
            <p:nvPr/>
          </p:nvSpPr>
          <p:spPr bwMode="auto">
            <a:xfrm>
              <a:off x="760" y="1745"/>
              <a:ext cx="39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400" b="1" u="sng" dirty="0">
                  <a:latin typeface="+mj-lt"/>
                </a:rPr>
                <a:t>Education</a:t>
              </a:r>
            </a:p>
          </p:txBody>
        </p:sp>
        <p:sp>
          <p:nvSpPr>
            <p:cNvPr id="14" name="Line 74"/>
            <p:cNvSpPr>
              <a:spLocks noChangeShapeType="1"/>
            </p:cNvSpPr>
            <p:nvPr/>
          </p:nvSpPr>
          <p:spPr bwMode="auto">
            <a:xfrm>
              <a:off x="1001" y="1833"/>
              <a:ext cx="155" cy="1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 name="Group 69"/>
          <p:cNvGrpSpPr>
            <a:grpSpLocks/>
          </p:cNvGrpSpPr>
          <p:nvPr/>
        </p:nvGrpSpPr>
        <p:grpSpPr bwMode="auto">
          <a:xfrm>
            <a:off x="2408413" y="5080481"/>
            <a:ext cx="1346079" cy="522326"/>
            <a:chOff x="627" y="2400"/>
            <a:chExt cx="385" cy="214"/>
          </a:xfrm>
        </p:grpSpPr>
        <p:sp>
          <p:nvSpPr>
            <p:cNvPr id="16" name="Text Box 70"/>
            <p:cNvSpPr txBox="1">
              <a:spLocks noChangeArrowheads="1"/>
            </p:cNvSpPr>
            <p:nvPr/>
          </p:nvSpPr>
          <p:spPr bwMode="auto">
            <a:xfrm>
              <a:off x="627" y="2400"/>
              <a:ext cx="27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b="1" u="sng" dirty="0">
                  <a:latin typeface="+mj-lt"/>
                </a:rPr>
                <a:t>Family</a:t>
              </a:r>
            </a:p>
            <a:p>
              <a:pPr eaLnBrk="1" hangingPunct="1">
                <a:spcBef>
                  <a:spcPct val="0"/>
                </a:spcBef>
                <a:buFontTx/>
                <a:buNone/>
              </a:pPr>
              <a:r>
                <a:rPr lang="en-US" altLang="en-US" sz="1400" b="1" u="sng" dirty="0">
                  <a:latin typeface="+mj-lt"/>
                </a:rPr>
                <a:t>Support</a:t>
              </a:r>
            </a:p>
          </p:txBody>
        </p:sp>
        <p:sp>
          <p:nvSpPr>
            <p:cNvPr id="17" name="Line 71"/>
            <p:cNvSpPr>
              <a:spLocks noChangeShapeType="1"/>
            </p:cNvSpPr>
            <p:nvPr/>
          </p:nvSpPr>
          <p:spPr bwMode="auto">
            <a:xfrm flipV="1">
              <a:off x="841" y="2431"/>
              <a:ext cx="171" cy="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1" name="Group 75"/>
          <p:cNvGrpSpPr>
            <a:grpSpLocks/>
          </p:cNvGrpSpPr>
          <p:nvPr/>
        </p:nvGrpSpPr>
        <p:grpSpPr bwMode="auto">
          <a:xfrm>
            <a:off x="5548059" y="1970833"/>
            <a:ext cx="2220948" cy="533892"/>
            <a:chOff x="1429" y="2435"/>
            <a:chExt cx="618" cy="181"/>
          </a:xfrm>
        </p:grpSpPr>
        <p:sp>
          <p:nvSpPr>
            <p:cNvPr id="22" name="Text Box 76"/>
            <p:cNvSpPr txBox="1">
              <a:spLocks noChangeArrowheads="1"/>
            </p:cNvSpPr>
            <p:nvPr/>
          </p:nvSpPr>
          <p:spPr bwMode="auto">
            <a:xfrm>
              <a:off x="1819" y="2435"/>
              <a:ext cx="22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b="1" u="sng" dirty="0">
                  <a:latin typeface="+mj-lt"/>
                </a:rPr>
                <a:t>Health</a:t>
              </a:r>
            </a:p>
          </p:txBody>
        </p:sp>
        <p:sp>
          <p:nvSpPr>
            <p:cNvPr id="23" name="Line 77"/>
            <p:cNvSpPr>
              <a:spLocks noChangeShapeType="1"/>
            </p:cNvSpPr>
            <p:nvPr/>
          </p:nvSpPr>
          <p:spPr bwMode="auto">
            <a:xfrm flipV="1">
              <a:off x="1429" y="2488"/>
              <a:ext cx="390" cy="1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4" name="Group 66"/>
          <p:cNvGrpSpPr>
            <a:grpSpLocks/>
          </p:cNvGrpSpPr>
          <p:nvPr/>
        </p:nvGrpSpPr>
        <p:grpSpPr bwMode="auto">
          <a:xfrm>
            <a:off x="4918046" y="5387428"/>
            <a:ext cx="2135717" cy="657234"/>
            <a:chOff x="1704" y="3136"/>
            <a:chExt cx="417" cy="998"/>
          </a:xfrm>
        </p:grpSpPr>
        <p:sp>
          <p:nvSpPr>
            <p:cNvPr id="25" name="Text Box 67"/>
            <p:cNvSpPr txBox="1">
              <a:spLocks noChangeArrowheads="1"/>
            </p:cNvSpPr>
            <p:nvPr/>
          </p:nvSpPr>
          <p:spPr bwMode="auto">
            <a:xfrm>
              <a:off x="1850" y="3339"/>
              <a:ext cx="271"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b="1" u="sng" dirty="0">
                  <a:latin typeface="+mj-lt"/>
                </a:rPr>
                <a:t>Social Welfare</a:t>
              </a:r>
            </a:p>
          </p:txBody>
        </p:sp>
        <p:sp>
          <p:nvSpPr>
            <p:cNvPr id="26" name="Line 68"/>
            <p:cNvSpPr>
              <a:spLocks noChangeShapeType="1"/>
            </p:cNvSpPr>
            <p:nvPr/>
          </p:nvSpPr>
          <p:spPr bwMode="auto">
            <a:xfrm>
              <a:off x="1704" y="3136"/>
              <a:ext cx="146" cy="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7" name="Group 78"/>
          <p:cNvGrpSpPr>
            <a:grpSpLocks/>
          </p:cNvGrpSpPr>
          <p:nvPr/>
        </p:nvGrpSpPr>
        <p:grpSpPr bwMode="auto">
          <a:xfrm>
            <a:off x="3868474" y="3198229"/>
            <a:ext cx="4269317" cy="276225"/>
            <a:chOff x="1491" y="2503"/>
            <a:chExt cx="1188" cy="94"/>
          </a:xfrm>
        </p:grpSpPr>
        <p:sp>
          <p:nvSpPr>
            <p:cNvPr id="28" name="Line 79"/>
            <p:cNvSpPr>
              <a:spLocks noChangeShapeType="1"/>
            </p:cNvSpPr>
            <p:nvPr/>
          </p:nvSpPr>
          <p:spPr bwMode="auto">
            <a:xfrm>
              <a:off x="1491" y="2555"/>
              <a:ext cx="824" cy="0"/>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dirty="0"/>
            </a:p>
          </p:txBody>
        </p:sp>
        <p:sp>
          <p:nvSpPr>
            <p:cNvPr id="29" name="Text Box 80"/>
            <p:cNvSpPr txBox="1">
              <a:spLocks noChangeArrowheads="1"/>
            </p:cNvSpPr>
            <p:nvPr/>
          </p:nvSpPr>
          <p:spPr bwMode="auto">
            <a:xfrm>
              <a:off x="2311" y="2503"/>
              <a:ext cx="36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latin typeface="+mj-lt"/>
                </a:rPr>
                <a:t>Family</a:t>
              </a:r>
            </a:p>
          </p:txBody>
        </p:sp>
      </p:grpSp>
      <p:sp>
        <p:nvSpPr>
          <p:cNvPr id="30" name="Text Box 83"/>
          <p:cNvSpPr txBox="1">
            <a:spLocks noChangeArrowheads="1"/>
          </p:cNvSpPr>
          <p:nvPr/>
        </p:nvSpPr>
        <p:spPr bwMode="auto">
          <a:xfrm>
            <a:off x="7794688" y="3750127"/>
            <a:ext cx="40646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latin typeface="+mj-lt"/>
              </a:rPr>
              <a:t>Neighborhood Services</a:t>
            </a:r>
          </a:p>
        </p:txBody>
      </p:sp>
      <p:grpSp>
        <p:nvGrpSpPr>
          <p:cNvPr id="32" name="Group 84"/>
          <p:cNvGrpSpPr>
            <a:grpSpLocks/>
          </p:cNvGrpSpPr>
          <p:nvPr/>
        </p:nvGrpSpPr>
        <p:grpSpPr bwMode="auto">
          <a:xfrm>
            <a:off x="5505691" y="4279873"/>
            <a:ext cx="4017770" cy="276225"/>
            <a:chOff x="1821" y="2737"/>
            <a:chExt cx="1329" cy="94"/>
          </a:xfrm>
        </p:grpSpPr>
        <p:sp>
          <p:nvSpPr>
            <p:cNvPr id="33" name="Line 85"/>
            <p:cNvSpPr>
              <a:spLocks noChangeShapeType="1"/>
            </p:cNvSpPr>
            <p:nvPr/>
          </p:nvSpPr>
          <p:spPr bwMode="auto">
            <a:xfrm>
              <a:off x="1821" y="2779"/>
              <a:ext cx="876" cy="0"/>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dirty="0">
                <a:latin typeface="Trebuchet MS" panose="020B0603020202020204" pitchFamily="34" charset="0"/>
              </a:endParaRPr>
            </a:p>
          </p:txBody>
        </p:sp>
        <p:sp>
          <p:nvSpPr>
            <p:cNvPr id="34" name="Text Box 86"/>
            <p:cNvSpPr txBox="1">
              <a:spLocks noChangeArrowheads="1"/>
            </p:cNvSpPr>
            <p:nvPr/>
          </p:nvSpPr>
          <p:spPr bwMode="auto">
            <a:xfrm>
              <a:off x="2698" y="2737"/>
              <a:ext cx="45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latin typeface="+mj-lt"/>
                </a:rPr>
                <a:t>Community</a:t>
              </a:r>
            </a:p>
          </p:txBody>
        </p:sp>
      </p:grpSp>
      <p:grpSp>
        <p:nvGrpSpPr>
          <p:cNvPr id="35" name="Group 87"/>
          <p:cNvGrpSpPr>
            <a:grpSpLocks/>
          </p:cNvGrpSpPr>
          <p:nvPr/>
        </p:nvGrpSpPr>
        <p:grpSpPr bwMode="auto">
          <a:xfrm>
            <a:off x="5671169" y="4771987"/>
            <a:ext cx="4416172" cy="274638"/>
            <a:chOff x="2075" y="2844"/>
            <a:chExt cx="944" cy="30"/>
          </a:xfrm>
        </p:grpSpPr>
        <p:sp>
          <p:nvSpPr>
            <p:cNvPr id="36" name="Line 88"/>
            <p:cNvSpPr>
              <a:spLocks noChangeShapeType="1"/>
            </p:cNvSpPr>
            <p:nvPr/>
          </p:nvSpPr>
          <p:spPr bwMode="auto">
            <a:xfrm flipV="1">
              <a:off x="2075" y="2861"/>
              <a:ext cx="649" cy="0"/>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dirty="0"/>
            </a:p>
          </p:txBody>
        </p:sp>
        <p:sp>
          <p:nvSpPr>
            <p:cNvPr id="37" name="Text Box 89"/>
            <p:cNvSpPr txBox="1">
              <a:spLocks noChangeArrowheads="1"/>
            </p:cNvSpPr>
            <p:nvPr/>
          </p:nvSpPr>
          <p:spPr bwMode="auto">
            <a:xfrm>
              <a:off x="2724" y="2844"/>
              <a:ext cx="295"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latin typeface="+mj-lt"/>
                </a:rPr>
                <a:t>Policy</a:t>
              </a:r>
            </a:p>
          </p:txBody>
        </p:sp>
      </p:grpSp>
      <p:sp>
        <p:nvSpPr>
          <p:cNvPr id="38" name="Line 79"/>
          <p:cNvSpPr>
            <a:spLocks noChangeShapeType="1"/>
          </p:cNvSpPr>
          <p:nvPr/>
        </p:nvSpPr>
        <p:spPr bwMode="auto">
          <a:xfrm>
            <a:off x="4879177" y="3896064"/>
            <a:ext cx="2961210" cy="0"/>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dirty="0"/>
          </a:p>
        </p:txBody>
      </p:sp>
      <p:sp>
        <p:nvSpPr>
          <p:cNvPr id="39" name="TextBox 6"/>
          <p:cNvSpPr txBox="1">
            <a:spLocks noChangeArrowheads="1"/>
          </p:cNvSpPr>
          <p:nvPr/>
        </p:nvSpPr>
        <p:spPr bwMode="auto">
          <a:xfrm>
            <a:off x="7993023" y="6450722"/>
            <a:ext cx="28085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900" i="1" dirty="0">
                <a:latin typeface="Gill Sans MT" panose="020B0502020104020203" pitchFamily="34" charset="0"/>
              </a:rPr>
              <a:t>Graphic Concept Adapted from Neal Halfon, UCLA</a:t>
            </a:r>
          </a:p>
        </p:txBody>
      </p:sp>
    </p:spTree>
    <p:extLst>
      <p:ext uri="{BB962C8B-B14F-4D97-AF65-F5344CB8AC3E}">
        <p14:creationId xmlns:p14="http://schemas.microsoft.com/office/powerpoint/2010/main" val="28005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40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4500"/>
                            </p:stCondLst>
                            <p:childTnLst>
                              <p:par>
                                <p:cTn id="29" presetID="2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5500"/>
                            </p:stCondLst>
                            <p:childTnLst>
                              <p:par>
                                <p:cTn id="37" presetID="2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p:stCondLst>
                              <p:cond delay="60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1000"/>
                                        <p:tgtEl>
                                          <p:spTgt spid="27"/>
                                        </p:tgtEl>
                                      </p:cBhvr>
                                    </p:animEffect>
                                  </p:childTnLst>
                                </p:cTn>
                              </p:par>
                            </p:childTnLst>
                          </p:cTn>
                        </p:par>
                        <p:par>
                          <p:cTn id="44" fill="hold">
                            <p:stCondLst>
                              <p:cond delay="7000"/>
                            </p:stCondLst>
                            <p:childTnLst>
                              <p:par>
                                <p:cTn id="45" presetID="22" presetClass="entr" presetSubtype="4"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par>
                          <p:cTn id="48" fill="hold">
                            <p:stCondLst>
                              <p:cond delay="7500"/>
                            </p:stCondLst>
                            <p:childTnLst>
                              <p:par>
                                <p:cTn id="49" presetID="22" presetClass="entr" presetSubtype="4"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E0B46A-BC18-8349-8FA7-CAEE8F80B810}"/>
              </a:ext>
            </a:extLst>
          </p:cNvPr>
          <p:cNvSpPr txBox="1">
            <a:spLocks/>
          </p:cNvSpPr>
          <p:nvPr/>
        </p:nvSpPr>
        <p:spPr>
          <a:xfrm>
            <a:off x="2209799" y="772861"/>
            <a:ext cx="7772400" cy="822960"/>
          </a:xfrm>
          <a:prstGeom prst="rect">
            <a:avLst/>
          </a:prstGeom>
        </p:spPr>
        <p:txBody>
          <a:bodyPr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1C54"/>
                </a:solidFill>
                <a:latin typeface="Geometr415 Blk BT" panose="020B0802020204020303"/>
                <a:cs typeface="Arial Black" panose="020B0604020202020204" pitchFamily="34" charset="0"/>
              </a:rPr>
              <a:t>Key MCH Strategies</a:t>
            </a:r>
          </a:p>
        </p:txBody>
      </p:sp>
      <p:sp>
        <p:nvSpPr>
          <p:cNvPr id="2" name="Rectangle 1"/>
          <p:cNvSpPr/>
          <p:nvPr/>
        </p:nvSpPr>
        <p:spPr>
          <a:xfrm>
            <a:off x="1482903" y="1751528"/>
            <a:ext cx="9226192" cy="4154984"/>
          </a:xfrm>
          <a:prstGeom prst="rect">
            <a:avLst/>
          </a:prstGeom>
        </p:spPr>
        <p:txBody>
          <a:bodyPr wrap="square">
            <a:spAutoFit/>
          </a:bodyPr>
          <a:lstStyle/>
          <a:p>
            <a:pPr marL="342900" indent="-342900">
              <a:buClr>
                <a:srgbClr val="4590B8"/>
              </a:buClr>
              <a:buFont typeface="Wingdings" panose="05000000000000000000" pitchFamily="2" charset="2"/>
              <a:buChar char="§"/>
            </a:pPr>
            <a:r>
              <a:rPr lang="en-US" sz="2400" dirty="0">
                <a:solidFill>
                  <a:srgbClr val="001C54"/>
                </a:solidFill>
              </a:rPr>
              <a:t>Core MCH training plan that is inclusive of the principles of justice, equity, diversity, and inclusion </a:t>
            </a:r>
          </a:p>
          <a:p>
            <a:pPr>
              <a:buClr>
                <a:srgbClr val="4590B8"/>
              </a:buClr>
            </a:pPr>
            <a:endParaRPr lang="en-US" sz="1200" dirty="0"/>
          </a:p>
          <a:p>
            <a:pPr marL="342900" indent="-342900">
              <a:buClr>
                <a:srgbClr val="4590B8"/>
              </a:buClr>
              <a:buFont typeface="Wingdings" panose="05000000000000000000" pitchFamily="2" charset="2"/>
              <a:buChar char="§"/>
            </a:pPr>
            <a:r>
              <a:rPr lang="en-US" sz="2400" dirty="0">
                <a:solidFill>
                  <a:srgbClr val="001C54"/>
                </a:solidFill>
              </a:rPr>
              <a:t>Statewide action plans</a:t>
            </a:r>
          </a:p>
          <a:p>
            <a:pPr marL="171450" indent="-171450">
              <a:buClr>
                <a:srgbClr val="4590B8"/>
              </a:buClr>
              <a:buFont typeface="Wingdings" panose="05000000000000000000" pitchFamily="2" charset="2"/>
              <a:buChar char="§"/>
            </a:pPr>
            <a:endParaRPr lang="en-US" sz="1200" dirty="0">
              <a:solidFill>
                <a:srgbClr val="001C54"/>
              </a:solidFill>
            </a:endParaRPr>
          </a:p>
          <a:p>
            <a:pPr marL="342900" indent="-342900">
              <a:buClr>
                <a:srgbClr val="4590B8"/>
              </a:buClr>
              <a:buFont typeface="Wingdings" panose="05000000000000000000" pitchFamily="2" charset="2"/>
              <a:buChar char="§"/>
            </a:pPr>
            <a:r>
              <a:rPr lang="en-US" sz="2400" dirty="0">
                <a:solidFill>
                  <a:srgbClr val="001C54"/>
                </a:solidFill>
              </a:rPr>
              <a:t>Diverse multisector collaboratives</a:t>
            </a:r>
          </a:p>
          <a:p>
            <a:pPr>
              <a:buClr>
                <a:srgbClr val="4590B8"/>
              </a:buClr>
            </a:pPr>
            <a:endParaRPr lang="en-US" sz="1200" dirty="0">
              <a:solidFill>
                <a:srgbClr val="001C54"/>
              </a:solidFill>
            </a:endParaRPr>
          </a:p>
          <a:p>
            <a:pPr marL="342900" indent="-342900">
              <a:buClr>
                <a:srgbClr val="4590B8"/>
              </a:buClr>
              <a:buFont typeface="Wingdings" panose="05000000000000000000" pitchFamily="2" charset="2"/>
              <a:buChar char="§"/>
            </a:pPr>
            <a:r>
              <a:rPr lang="en-US" sz="2400" dirty="0">
                <a:solidFill>
                  <a:srgbClr val="001C54"/>
                </a:solidFill>
              </a:rPr>
              <a:t>Identifying geographic areas with a disproportionate burden of maternal and child health disparities</a:t>
            </a:r>
          </a:p>
          <a:p>
            <a:pPr marL="171450" indent="-171450">
              <a:buClr>
                <a:srgbClr val="4590B8"/>
              </a:buClr>
              <a:buFont typeface="Wingdings" panose="05000000000000000000" pitchFamily="2" charset="2"/>
              <a:buChar char="§"/>
            </a:pPr>
            <a:endParaRPr lang="en-US" sz="1200" dirty="0">
              <a:solidFill>
                <a:srgbClr val="001C54"/>
              </a:solidFill>
            </a:endParaRPr>
          </a:p>
          <a:p>
            <a:pPr marL="342900" indent="-342900">
              <a:buClr>
                <a:srgbClr val="4590B8"/>
              </a:buClr>
              <a:buFont typeface="Wingdings" panose="05000000000000000000" pitchFamily="2" charset="2"/>
              <a:buChar char="§"/>
            </a:pPr>
            <a:r>
              <a:rPr lang="en-US" sz="2400" dirty="0">
                <a:solidFill>
                  <a:srgbClr val="001C54"/>
                </a:solidFill>
              </a:rPr>
              <a:t>Choosing one social determinant of health and developing concrete tools to address it that can be integrated into existing direct service programs</a:t>
            </a:r>
          </a:p>
        </p:txBody>
      </p:sp>
    </p:spTree>
    <p:extLst>
      <p:ext uri="{BB962C8B-B14F-4D97-AF65-F5344CB8AC3E}">
        <p14:creationId xmlns:p14="http://schemas.microsoft.com/office/powerpoint/2010/main" val="273261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67221" y="2387901"/>
            <a:ext cx="5244662" cy="50860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a:solidFill>
                  <a:srgbClr val="001C54"/>
                </a:solidFill>
                <a:latin typeface="+mn-lt"/>
              </a:rPr>
              <a:t>MCH Essentials Series</a:t>
            </a:r>
          </a:p>
        </p:txBody>
      </p:sp>
      <p:pic>
        <p:nvPicPr>
          <p:cNvPr id="6" name="Picture 2" descr="AMCH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937841"/>
            <a:ext cx="43053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p:nvPr/>
        </p:nvPicPr>
        <p:blipFill rotWithShape="1">
          <a:blip r:embed="rId4"/>
          <a:srcRect l="7691" t="29932" r="8815" b="14481"/>
          <a:stretch/>
        </p:blipFill>
        <p:spPr bwMode="auto">
          <a:xfrm>
            <a:off x="652018" y="2957512"/>
            <a:ext cx="6275070" cy="252092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131214" y="5539441"/>
            <a:ext cx="3316677" cy="276999"/>
          </a:xfrm>
          <a:prstGeom prst="rect">
            <a:avLst/>
          </a:prstGeom>
        </p:spPr>
        <p:txBody>
          <a:bodyPr wrap="none">
            <a:spAutoFit/>
          </a:bodyPr>
          <a:lstStyle/>
          <a:p>
            <a:pPr algn="ctr"/>
            <a:r>
              <a:rPr lang="en-US" sz="1200" dirty="0">
                <a:latin typeface="Gill Sans MT" panose="020B0502020104020203" pitchFamily="34" charset="0"/>
              </a:rPr>
              <a:t>https://amchp.org/resources/mch-essentials-series/</a:t>
            </a:r>
          </a:p>
        </p:txBody>
      </p:sp>
      <p:pic>
        <p:nvPicPr>
          <p:cNvPr id="2" name="Picture 1">
            <a:extLst>
              <a:ext uri="{FF2B5EF4-FFF2-40B4-BE49-F238E27FC236}">
                <a16:creationId xmlns:a16="http://schemas.microsoft.com/office/drawing/2014/main" id="{BA599BF8-9F54-44CD-19EC-60F9BDB6BD85}"/>
              </a:ext>
            </a:extLst>
          </p:cNvPr>
          <p:cNvPicPr>
            <a:picLocks noChangeAspect="1"/>
          </p:cNvPicPr>
          <p:nvPr/>
        </p:nvPicPr>
        <p:blipFill rotWithShape="1">
          <a:blip r:embed="rId5"/>
          <a:srcRect l="28045" t="18934" r="29006" b="51776"/>
          <a:stretch/>
        </p:blipFill>
        <p:spPr bwMode="auto">
          <a:xfrm>
            <a:off x="7638458" y="2642202"/>
            <a:ext cx="3576080" cy="1321015"/>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E617D2B-F454-81A7-A3B0-FC66AC0890BE}"/>
              </a:ext>
            </a:extLst>
          </p:cNvPr>
          <p:cNvPicPr>
            <a:picLocks noChangeAspect="1"/>
          </p:cNvPicPr>
          <p:nvPr/>
        </p:nvPicPr>
        <p:blipFill rotWithShape="1">
          <a:blip r:embed="rId6"/>
          <a:srcRect l="961" t="11242" r="50481" b="32545"/>
          <a:stretch/>
        </p:blipFill>
        <p:spPr bwMode="auto">
          <a:xfrm>
            <a:off x="7983460" y="4573556"/>
            <a:ext cx="2886075" cy="180975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5A94A88-3ACF-B963-9E96-B10D84144009}"/>
              </a:ext>
            </a:extLst>
          </p:cNvPr>
          <p:cNvSpPr txBox="1"/>
          <p:nvPr/>
        </p:nvSpPr>
        <p:spPr>
          <a:xfrm>
            <a:off x="8179117" y="6383306"/>
            <a:ext cx="2620885" cy="276999"/>
          </a:xfrm>
          <a:prstGeom prst="rect">
            <a:avLst/>
          </a:prstGeom>
          <a:noFill/>
        </p:spPr>
        <p:txBody>
          <a:bodyPr wrap="square">
            <a:spAutoFit/>
          </a:bodyPr>
          <a:lstStyle/>
          <a:p>
            <a:pPr algn="ctr"/>
            <a:r>
              <a:rPr lang="en-US" sz="1200" dirty="0">
                <a:latin typeface="Gill Sans MT" panose="020B0502020104020203" pitchFamily="34" charset="0"/>
              </a:rPr>
              <a:t>https://amchp.org/innovation-hub/</a:t>
            </a:r>
          </a:p>
        </p:txBody>
      </p:sp>
      <p:sp>
        <p:nvSpPr>
          <p:cNvPr id="10" name="TextBox 9">
            <a:extLst>
              <a:ext uri="{FF2B5EF4-FFF2-40B4-BE49-F238E27FC236}">
                <a16:creationId xmlns:a16="http://schemas.microsoft.com/office/drawing/2014/main" id="{82F4406A-7456-B0AA-5E8A-3599C7E38AA7}"/>
              </a:ext>
            </a:extLst>
          </p:cNvPr>
          <p:cNvSpPr txBox="1"/>
          <p:nvPr/>
        </p:nvSpPr>
        <p:spPr>
          <a:xfrm>
            <a:off x="8286125" y="3991387"/>
            <a:ext cx="2406870" cy="276999"/>
          </a:xfrm>
          <a:prstGeom prst="rect">
            <a:avLst/>
          </a:prstGeom>
          <a:noFill/>
        </p:spPr>
        <p:txBody>
          <a:bodyPr wrap="square">
            <a:spAutoFit/>
          </a:bodyPr>
          <a:lstStyle/>
          <a:p>
            <a:pPr algn="ctr"/>
            <a:r>
              <a:rPr lang="en-US" sz="1200" dirty="0">
                <a:latin typeface="Gill Sans MT" panose="020B0502020104020203" pitchFamily="34" charset="0"/>
              </a:rPr>
              <a:t>https://mchbridges.buzzsprout.com/</a:t>
            </a:r>
          </a:p>
        </p:txBody>
      </p:sp>
    </p:spTree>
    <p:extLst>
      <p:ext uri="{BB962C8B-B14F-4D97-AF65-F5344CB8AC3E}">
        <p14:creationId xmlns:p14="http://schemas.microsoft.com/office/powerpoint/2010/main" val="62819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67AF14-B745-1095-AD3B-BE38099FFFED}"/>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26" name="Oval 25">
            <a:extLst>
              <a:ext uri="{FF2B5EF4-FFF2-40B4-BE49-F238E27FC236}">
                <a16:creationId xmlns:a16="http://schemas.microsoft.com/office/drawing/2014/main" id="{C2A9F935-91F0-4A8B-AAE9-FDCD5FB6C635}"/>
              </a:ext>
            </a:extLst>
          </p:cNvPr>
          <p:cNvSpPr/>
          <p:nvPr/>
        </p:nvSpPr>
        <p:spPr>
          <a:xfrm>
            <a:off x="7252177" y="1103098"/>
            <a:ext cx="3196124" cy="1892630"/>
          </a:xfrm>
          <a:prstGeom prst="ellipse">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28" name="Oval 27">
            <a:extLst>
              <a:ext uri="{FF2B5EF4-FFF2-40B4-BE49-F238E27FC236}">
                <a16:creationId xmlns:a16="http://schemas.microsoft.com/office/drawing/2014/main" id="{AFCE8355-A41A-4EE7-9E35-1A5E32B451EE}"/>
              </a:ext>
            </a:extLst>
          </p:cNvPr>
          <p:cNvSpPr/>
          <p:nvPr/>
        </p:nvSpPr>
        <p:spPr>
          <a:xfrm>
            <a:off x="8228734" y="2841235"/>
            <a:ext cx="3896434" cy="2028073"/>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2_icons_cc" panose="02000503000000000000" pitchFamily="2" charset="0"/>
            </a:endParaRPr>
          </a:p>
        </p:txBody>
      </p:sp>
      <p:sp>
        <p:nvSpPr>
          <p:cNvPr id="25" name="Oval 24">
            <a:extLst>
              <a:ext uri="{FF2B5EF4-FFF2-40B4-BE49-F238E27FC236}">
                <a16:creationId xmlns:a16="http://schemas.microsoft.com/office/drawing/2014/main" id="{AFCE8355-A41A-4EE7-9E35-1A5E32B451EE}"/>
              </a:ext>
            </a:extLst>
          </p:cNvPr>
          <p:cNvSpPr/>
          <p:nvPr/>
        </p:nvSpPr>
        <p:spPr>
          <a:xfrm>
            <a:off x="8940966" y="4869308"/>
            <a:ext cx="2725973" cy="1755527"/>
          </a:xfrm>
          <a:prstGeom prst="ellipse">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2_icons_cc" panose="02000503000000000000" pitchFamily="2" charset="0"/>
            </a:endParaRPr>
          </a:p>
        </p:txBody>
      </p:sp>
      <p:sp>
        <p:nvSpPr>
          <p:cNvPr id="27" name="Oval 26">
            <a:extLst>
              <a:ext uri="{FF2B5EF4-FFF2-40B4-BE49-F238E27FC236}">
                <a16:creationId xmlns:a16="http://schemas.microsoft.com/office/drawing/2014/main" id="{CF1987E7-77DC-4021-B0D7-BEB40F22FE7F}"/>
              </a:ext>
            </a:extLst>
          </p:cNvPr>
          <p:cNvSpPr/>
          <p:nvPr/>
        </p:nvSpPr>
        <p:spPr>
          <a:xfrm>
            <a:off x="5219860" y="4469509"/>
            <a:ext cx="3721107" cy="2173428"/>
          </a:xfrm>
          <a:prstGeom prst="ellipse">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2_icons_cc" panose="02000503000000000000" pitchFamily="2" charset="0"/>
            </a:endParaRPr>
          </a:p>
        </p:txBody>
      </p:sp>
      <p:sp>
        <p:nvSpPr>
          <p:cNvPr id="17" name="TextBox 16"/>
          <p:cNvSpPr txBox="1"/>
          <p:nvPr/>
        </p:nvSpPr>
        <p:spPr>
          <a:xfrm>
            <a:off x="8352078" y="3262642"/>
            <a:ext cx="3524234" cy="1292662"/>
          </a:xfrm>
          <a:prstGeom prst="rect">
            <a:avLst/>
          </a:prstGeom>
          <a:noFill/>
        </p:spPr>
        <p:txBody>
          <a:bodyPr wrap="square" rtlCol="0">
            <a:spAutoFit/>
          </a:bodyPr>
          <a:lstStyle/>
          <a:p>
            <a:pPr algn="ctr"/>
            <a:r>
              <a:rPr lang="en-US" sz="2400" b="1" dirty="0"/>
              <a:t>Oral Health</a:t>
            </a:r>
          </a:p>
          <a:p>
            <a:pPr algn="ctr"/>
            <a:r>
              <a:rPr lang="en-US" dirty="0"/>
              <a:t>Low-income and Minority Children Receive Less Basic</a:t>
            </a:r>
          </a:p>
          <a:p>
            <a:pPr algn="ctr"/>
            <a:r>
              <a:rPr lang="en-US" dirty="0"/>
              <a:t>Dental Care </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27004" y="1080152"/>
            <a:ext cx="3132218" cy="4175247"/>
          </a:xfrm>
          <a:prstGeom prst="rect">
            <a:avLst/>
          </a:prstGeom>
        </p:spPr>
      </p:pic>
      <p:sp>
        <p:nvSpPr>
          <p:cNvPr id="23" name="Oval 22">
            <a:extLst>
              <a:ext uri="{FF2B5EF4-FFF2-40B4-BE49-F238E27FC236}">
                <a16:creationId xmlns:a16="http://schemas.microsoft.com/office/drawing/2014/main" id="{C2A9F935-91F0-4A8B-AAE9-FDCD5FB6C635}"/>
              </a:ext>
            </a:extLst>
          </p:cNvPr>
          <p:cNvSpPr/>
          <p:nvPr/>
        </p:nvSpPr>
        <p:spPr>
          <a:xfrm>
            <a:off x="2075095" y="5150863"/>
            <a:ext cx="3211527" cy="1526417"/>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22" name="Oval 21">
            <a:extLst>
              <a:ext uri="{FF2B5EF4-FFF2-40B4-BE49-F238E27FC236}">
                <a16:creationId xmlns:a16="http://schemas.microsoft.com/office/drawing/2014/main" id="{AFCE8355-A41A-4EE7-9E35-1A5E32B451EE}"/>
              </a:ext>
            </a:extLst>
          </p:cNvPr>
          <p:cNvSpPr/>
          <p:nvPr/>
        </p:nvSpPr>
        <p:spPr>
          <a:xfrm>
            <a:off x="56664" y="3953936"/>
            <a:ext cx="3032629" cy="1638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2_icons_cc" panose="02000503000000000000" pitchFamily="2" charset="0"/>
            </a:endParaRPr>
          </a:p>
        </p:txBody>
      </p:sp>
      <p:sp>
        <p:nvSpPr>
          <p:cNvPr id="21" name="Oval 20">
            <a:extLst>
              <a:ext uri="{FF2B5EF4-FFF2-40B4-BE49-F238E27FC236}">
                <a16:creationId xmlns:a16="http://schemas.microsoft.com/office/drawing/2014/main" id="{B8FC4E0A-293F-4207-B862-A7997332AF29}"/>
              </a:ext>
            </a:extLst>
          </p:cNvPr>
          <p:cNvSpPr/>
          <p:nvPr/>
        </p:nvSpPr>
        <p:spPr>
          <a:xfrm>
            <a:off x="2337004" y="2892177"/>
            <a:ext cx="3097937" cy="1640143"/>
          </a:xfrm>
          <a:prstGeom prst="ellipse">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20" name="Oval 19">
            <a:extLst>
              <a:ext uri="{FF2B5EF4-FFF2-40B4-BE49-F238E27FC236}">
                <a16:creationId xmlns:a16="http://schemas.microsoft.com/office/drawing/2014/main" id="{22899031-C034-4285-977C-938C9B6BFB25}"/>
              </a:ext>
            </a:extLst>
          </p:cNvPr>
          <p:cNvSpPr/>
          <p:nvPr/>
        </p:nvSpPr>
        <p:spPr>
          <a:xfrm>
            <a:off x="507685" y="1103098"/>
            <a:ext cx="4408776" cy="189263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6" name="TextBox 5"/>
          <p:cNvSpPr txBox="1"/>
          <p:nvPr/>
        </p:nvSpPr>
        <p:spPr>
          <a:xfrm>
            <a:off x="277820" y="219555"/>
            <a:ext cx="11636358" cy="707886"/>
          </a:xfrm>
          <a:prstGeom prst="rect">
            <a:avLst/>
          </a:prstGeom>
          <a:noFill/>
        </p:spPr>
        <p:txBody>
          <a:bodyPr wrap="square" rtlCol="0">
            <a:spAutoFit/>
          </a:bodyPr>
          <a:lstStyle/>
          <a:p>
            <a:pPr algn="ctr"/>
            <a:r>
              <a:rPr lang="en-US" sz="4000" b="1" dirty="0">
                <a:solidFill>
                  <a:srgbClr val="012169"/>
                </a:solidFill>
                <a:latin typeface="Geometr415 Blk BT"/>
              </a:rPr>
              <a:t>Maternal &amp; Child Health Opportunities</a:t>
            </a:r>
          </a:p>
        </p:txBody>
      </p:sp>
      <p:sp>
        <p:nvSpPr>
          <p:cNvPr id="9" name="TextBox 8"/>
          <p:cNvSpPr txBox="1"/>
          <p:nvPr/>
        </p:nvSpPr>
        <p:spPr>
          <a:xfrm>
            <a:off x="824990" y="1279536"/>
            <a:ext cx="3825870" cy="1615827"/>
          </a:xfrm>
          <a:prstGeom prst="rect">
            <a:avLst/>
          </a:prstGeom>
          <a:noFill/>
        </p:spPr>
        <p:txBody>
          <a:bodyPr wrap="square" rtlCol="0">
            <a:spAutoFit/>
          </a:bodyPr>
          <a:lstStyle/>
          <a:p>
            <a:pPr algn="ctr"/>
            <a:r>
              <a:rPr lang="en-US" sz="2400" b="1" dirty="0"/>
              <a:t>Maternal Mortality</a:t>
            </a:r>
          </a:p>
          <a:p>
            <a:pPr algn="ctr"/>
            <a:r>
              <a:rPr lang="en-US" sz="1500" dirty="0">
                <a:solidFill>
                  <a:srgbClr val="012169"/>
                </a:solidFill>
              </a:rPr>
              <a:t>Black Women </a:t>
            </a:r>
            <a:r>
              <a:rPr lang="en-US" sz="1500" b="0" i="0" dirty="0">
                <a:solidFill>
                  <a:srgbClr val="012169"/>
                </a:solidFill>
                <a:effectLst/>
              </a:rPr>
              <a:t>More </a:t>
            </a:r>
            <a:r>
              <a:rPr lang="en-US" sz="1500" dirty="0">
                <a:solidFill>
                  <a:srgbClr val="012169"/>
                </a:solidFill>
              </a:rPr>
              <a:t>L</a:t>
            </a:r>
            <a:r>
              <a:rPr lang="en-US" sz="1500" b="0" i="0" dirty="0">
                <a:solidFill>
                  <a:srgbClr val="012169"/>
                </a:solidFill>
                <a:effectLst/>
              </a:rPr>
              <a:t>ikely to Experience Life-Threatening </a:t>
            </a:r>
            <a:r>
              <a:rPr lang="en-US" sz="1500" dirty="0">
                <a:solidFill>
                  <a:srgbClr val="012169"/>
                </a:solidFill>
              </a:rPr>
              <a:t>C</a:t>
            </a:r>
            <a:r>
              <a:rPr lang="en-US" sz="1500" b="0" i="0" dirty="0">
                <a:solidFill>
                  <a:srgbClr val="012169"/>
                </a:solidFill>
                <a:effectLst/>
              </a:rPr>
              <a:t>onditions like Preeclampsia, Postpartum </a:t>
            </a:r>
            <a:r>
              <a:rPr lang="en-US" sz="1500" dirty="0">
                <a:solidFill>
                  <a:srgbClr val="012169"/>
                </a:solidFill>
              </a:rPr>
              <a:t>H</a:t>
            </a:r>
            <a:r>
              <a:rPr lang="en-US" sz="1500" b="0" i="0" dirty="0">
                <a:solidFill>
                  <a:srgbClr val="012169"/>
                </a:solidFill>
                <a:effectLst/>
              </a:rPr>
              <a:t>emorrhage, and Blood </a:t>
            </a:r>
            <a:r>
              <a:rPr lang="en-US" sz="1500" dirty="0">
                <a:solidFill>
                  <a:srgbClr val="012169"/>
                </a:solidFill>
              </a:rPr>
              <a:t>C</a:t>
            </a:r>
            <a:r>
              <a:rPr lang="en-US" sz="1500" b="0" i="0" dirty="0">
                <a:solidFill>
                  <a:srgbClr val="012169"/>
                </a:solidFill>
                <a:effectLst/>
              </a:rPr>
              <a:t>lots</a:t>
            </a:r>
            <a:endParaRPr lang="en-US" sz="1500" dirty="0">
              <a:solidFill>
                <a:srgbClr val="012169"/>
              </a:solidFill>
            </a:endParaRPr>
          </a:p>
        </p:txBody>
      </p:sp>
      <p:sp>
        <p:nvSpPr>
          <p:cNvPr id="10" name="TextBox 9"/>
          <p:cNvSpPr txBox="1"/>
          <p:nvPr/>
        </p:nvSpPr>
        <p:spPr>
          <a:xfrm>
            <a:off x="2509200" y="3210657"/>
            <a:ext cx="2672526" cy="1015663"/>
          </a:xfrm>
          <a:prstGeom prst="rect">
            <a:avLst/>
          </a:prstGeom>
          <a:noFill/>
        </p:spPr>
        <p:txBody>
          <a:bodyPr wrap="none" rtlCol="0">
            <a:spAutoFit/>
          </a:bodyPr>
          <a:lstStyle/>
          <a:p>
            <a:pPr algn="ctr"/>
            <a:r>
              <a:rPr lang="en-US" sz="2400" b="1" dirty="0"/>
              <a:t>Prenatal Care</a:t>
            </a:r>
          </a:p>
          <a:p>
            <a:pPr algn="ctr"/>
            <a:r>
              <a:rPr lang="en-US" dirty="0"/>
              <a:t>Inadequate for 40% with</a:t>
            </a:r>
          </a:p>
          <a:p>
            <a:pPr algn="ctr"/>
            <a:r>
              <a:rPr lang="en-US" dirty="0"/>
              <a:t>Medicaid Coverage</a:t>
            </a:r>
          </a:p>
        </p:txBody>
      </p:sp>
      <p:sp>
        <p:nvSpPr>
          <p:cNvPr id="11" name="TextBox 10"/>
          <p:cNvSpPr txBox="1"/>
          <p:nvPr/>
        </p:nvSpPr>
        <p:spPr>
          <a:xfrm>
            <a:off x="112585" y="4083485"/>
            <a:ext cx="3022461" cy="1569660"/>
          </a:xfrm>
          <a:prstGeom prst="rect">
            <a:avLst/>
          </a:prstGeom>
          <a:noFill/>
        </p:spPr>
        <p:txBody>
          <a:bodyPr wrap="square" rtlCol="0">
            <a:spAutoFit/>
          </a:bodyPr>
          <a:lstStyle/>
          <a:p>
            <a:pPr algn="ctr"/>
            <a:r>
              <a:rPr lang="en-US" sz="2400" b="1" dirty="0"/>
              <a:t>Delivery Care</a:t>
            </a:r>
          </a:p>
          <a:p>
            <a:pPr algn="ctr"/>
            <a:r>
              <a:rPr lang="en-US" dirty="0"/>
              <a:t>41.7% of Counties Defined</a:t>
            </a:r>
          </a:p>
          <a:p>
            <a:pPr algn="ctr"/>
            <a:r>
              <a:rPr lang="en-US" dirty="0"/>
              <a:t>as Maternity Care Deserts</a:t>
            </a:r>
          </a:p>
        </p:txBody>
      </p:sp>
      <p:sp>
        <p:nvSpPr>
          <p:cNvPr id="13" name="TextBox 12"/>
          <p:cNvSpPr txBox="1"/>
          <p:nvPr/>
        </p:nvSpPr>
        <p:spPr>
          <a:xfrm>
            <a:off x="2076372" y="5407014"/>
            <a:ext cx="3257730" cy="1015663"/>
          </a:xfrm>
          <a:prstGeom prst="rect">
            <a:avLst/>
          </a:prstGeom>
          <a:noFill/>
        </p:spPr>
        <p:txBody>
          <a:bodyPr wrap="square" rtlCol="0">
            <a:spAutoFit/>
          </a:bodyPr>
          <a:lstStyle/>
          <a:p>
            <a:pPr algn="ctr"/>
            <a:r>
              <a:rPr lang="en-US" sz="2400" b="1" dirty="0"/>
              <a:t>Infant Mortality</a:t>
            </a:r>
          </a:p>
          <a:p>
            <a:pPr algn="ctr"/>
            <a:r>
              <a:rPr lang="en-US" sz="1750" dirty="0"/>
              <a:t>Black Babies &gt;2X as Likely to Die Before 1</a:t>
            </a:r>
            <a:r>
              <a:rPr lang="en-US" sz="1750" baseline="30000" dirty="0"/>
              <a:t>st</a:t>
            </a:r>
            <a:r>
              <a:rPr lang="en-US" sz="1750" dirty="0"/>
              <a:t> Birthday</a:t>
            </a:r>
          </a:p>
        </p:txBody>
      </p:sp>
      <p:sp>
        <p:nvSpPr>
          <p:cNvPr id="14" name="TextBox 13"/>
          <p:cNvSpPr txBox="1"/>
          <p:nvPr/>
        </p:nvSpPr>
        <p:spPr>
          <a:xfrm>
            <a:off x="9084900" y="5255399"/>
            <a:ext cx="2527756" cy="1015663"/>
          </a:xfrm>
          <a:prstGeom prst="rect">
            <a:avLst/>
          </a:prstGeom>
          <a:noFill/>
        </p:spPr>
        <p:txBody>
          <a:bodyPr wrap="square" rtlCol="0">
            <a:spAutoFit/>
          </a:bodyPr>
          <a:lstStyle/>
          <a:p>
            <a:pPr algn="ctr"/>
            <a:r>
              <a:rPr lang="en-US" sz="2400" b="1" dirty="0"/>
              <a:t>Preterm Birth</a:t>
            </a:r>
          </a:p>
          <a:p>
            <a:pPr algn="ctr"/>
            <a:r>
              <a:rPr lang="en-US" dirty="0"/>
              <a:t>51% Higher for Black Women and Babies</a:t>
            </a:r>
          </a:p>
        </p:txBody>
      </p:sp>
      <p:sp>
        <p:nvSpPr>
          <p:cNvPr id="15" name="TextBox 14"/>
          <p:cNvSpPr txBox="1"/>
          <p:nvPr/>
        </p:nvSpPr>
        <p:spPr>
          <a:xfrm>
            <a:off x="7473264" y="1298268"/>
            <a:ext cx="2742445" cy="1015663"/>
          </a:xfrm>
          <a:prstGeom prst="rect">
            <a:avLst/>
          </a:prstGeom>
          <a:noFill/>
        </p:spPr>
        <p:txBody>
          <a:bodyPr wrap="square" rtlCol="0">
            <a:spAutoFit/>
          </a:bodyPr>
          <a:lstStyle/>
          <a:p>
            <a:pPr algn="ctr"/>
            <a:r>
              <a:rPr lang="en-US" sz="2400" b="1" dirty="0"/>
              <a:t>Low Birthweight</a:t>
            </a:r>
          </a:p>
          <a:p>
            <a:pPr algn="ctr"/>
            <a:r>
              <a:rPr lang="en-US" dirty="0"/>
              <a:t>MO Ranks 34</a:t>
            </a:r>
            <a:r>
              <a:rPr lang="en-US" baseline="30000" dirty="0"/>
              <a:t>th</a:t>
            </a:r>
            <a:r>
              <a:rPr lang="en-US" dirty="0"/>
              <a:t> for </a:t>
            </a:r>
          </a:p>
          <a:p>
            <a:pPr algn="ctr"/>
            <a:r>
              <a:rPr lang="en-US" dirty="0"/>
              <a:t>Racial Disparity (2.2)</a:t>
            </a:r>
          </a:p>
        </p:txBody>
      </p:sp>
      <p:sp>
        <p:nvSpPr>
          <p:cNvPr id="4" name="TextBox 3"/>
          <p:cNvSpPr txBox="1"/>
          <p:nvPr/>
        </p:nvSpPr>
        <p:spPr>
          <a:xfrm rot="2654216">
            <a:off x="5339403" y="2814909"/>
            <a:ext cx="2549847" cy="492443"/>
          </a:xfrm>
          <a:prstGeom prst="rect">
            <a:avLst/>
          </a:prstGeom>
          <a:noFill/>
        </p:spPr>
        <p:txBody>
          <a:bodyPr wrap="square" rtlCol="0">
            <a:spAutoFit/>
          </a:bodyPr>
          <a:lstStyle/>
          <a:p>
            <a:pPr algn="ctr"/>
            <a:r>
              <a:rPr lang="en-US" sz="2600" b="1" dirty="0">
                <a:solidFill>
                  <a:srgbClr val="003399"/>
                </a:solidFill>
                <a:latin typeface="Georgia" panose="02040502050405020303" pitchFamily="18" charset="0"/>
              </a:rPr>
              <a:t>Disparities</a:t>
            </a:r>
          </a:p>
        </p:txBody>
      </p:sp>
      <p:sp>
        <p:nvSpPr>
          <p:cNvPr id="18" name="TextBox 17"/>
          <p:cNvSpPr txBox="1"/>
          <p:nvPr/>
        </p:nvSpPr>
        <p:spPr>
          <a:xfrm flipH="1">
            <a:off x="5425608" y="4736423"/>
            <a:ext cx="3309610" cy="1938992"/>
          </a:xfrm>
          <a:prstGeom prst="rect">
            <a:avLst/>
          </a:prstGeom>
          <a:noFill/>
        </p:spPr>
        <p:txBody>
          <a:bodyPr wrap="square" rtlCol="0">
            <a:spAutoFit/>
          </a:bodyPr>
          <a:lstStyle/>
          <a:p>
            <a:pPr algn="ctr"/>
            <a:r>
              <a:rPr lang="en-US" sz="2400" b="1" dirty="0"/>
              <a:t>Trauma/Mental Health</a:t>
            </a:r>
          </a:p>
          <a:p>
            <a:pPr algn="ctr"/>
            <a:r>
              <a:rPr lang="en-US" dirty="0"/>
              <a:t>Black Children in MO More Likely than White Children to Experience Multiple ACEs</a:t>
            </a:r>
          </a:p>
        </p:txBody>
      </p:sp>
    </p:spTree>
    <p:extLst>
      <p:ext uri="{BB962C8B-B14F-4D97-AF65-F5344CB8AC3E}">
        <p14:creationId xmlns:p14="http://schemas.microsoft.com/office/powerpoint/2010/main" val="85362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F09432-32A1-4DBB-A925-EDF2ED1C7CE3}"/>
              </a:ext>
            </a:extLst>
          </p:cNvPr>
          <p:cNvSpPr/>
          <p:nvPr/>
        </p:nvSpPr>
        <p:spPr>
          <a:xfrm>
            <a:off x="0" y="2476982"/>
            <a:ext cx="12192000" cy="1898248"/>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3A0B54B-1312-43CB-B5D9-9165BAD2CBF5}"/>
              </a:ext>
            </a:extLst>
          </p:cNvPr>
          <p:cNvSpPr txBox="1"/>
          <p:nvPr/>
        </p:nvSpPr>
        <p:spPr>
          <a:xfrm>
            <a:off x="4990741" y="2918274"/>
            <a:ext cx="6858717" cy="1015663"/>
          </a:xfrm>
          <a:prstGeom prst="rect">
            <a:avLst/>
          </a:prstGeom>
          <a:noFill/>
        </p:spPr>
        <p:txBody>
          <a:bodyPr wrap="square">
            <a:spAutoFit/>
          </a:bodyPr>
          <a:lstStyle/>
          <a:p>
            <a:pPr lvl="0">
              <a:defRPr/>
            </a:pPr>
            <a:r>
              <a:rPr lang="en-US" sz="6000" b="1" dirty="0">
                <a:effectLst>
                  <a:outerShdw blurRad="38100" dist="38100" dir="2700000" algn="tl">
                    <a:srgbClr val="000000">
                      <a:alpha val="43137"/>
                    </a:srgbClr>
                  </a:outerShdw>
                </a:effectLst>
                <a:latin typeface="+mj-lt"/>
                <a:cs typeface="Arial Black" panose="020B0604020202020204" pitchFamily="34" charset="0"/>
              </a:rPr>
              <a:t>Questions?</a:t>
            </a:r>
          </a:p>
        </p:txBody>
      </p:sp>
      <p:pic>
        <p:nvPicPr>
          <p:cNvPr id="8" name="Picture Placeholder 7" descr="A person and person holding a baby&#10;&#10;Description automatically generated with low confidence">
            <a:extLst>
              <a:ext uri="{FF2B5EF4-FFF2-40B4-BE49-F238E27FC236}">
                <a16:creationId xmlns:a16="http://schemas.microsoft.com/office/drawing/2014/main" id="{0F46B396-3A5F-78EB-2487-60555033301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806" r="16806"/>
          <a:stretch>
            <a:fillRect/>
          </a:stretch>
        </p:blipFill>
        <p:spPr/>
      </p:pic>
      <p:sp>
        <p:nvSpPr>
          <p:cNvPr id="2" name="Rectangle 1">
            <a:extLst>
              <a:ext uri="{FF2B5EF4-FFF2-40B4-BE49-F238E27FC236}">
                <a16:creationId xmlns:a16="http://schemas.microsoft.com/office/drawing/2014/main" id="{B5384012-785F-C752-3D36-F8EB1234A077}"/>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119781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D2C537-D605-4AF6-B56A-2CB2EC87E5D1}"/>
              </a:ext>
            </a:extLst>
          </p:cNvPr>
          <p:cNvSpPr/>
          <p:nvPr/>
        </p:nvSpPr>
        <p:spPr>
          <a:xfrm>
            <a:off x="1" y="0"/>
            <a:ext cx="5068956" cy="6858000"/>
          </a:xfrm>
          <a:prstGeom prst="rect">
            <a:avLst/>
          </a:prstGeom>
          <a:gradFill flip="none" rotWithShape="1">
            <a:gsLst>
              <a:gs pos="0">
                <a:schemeClr val="accent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Together building a maternal-child public health system that addresses the needs of Missouri’s mothers, infants, children, adolescents, and families, including children and youth with special health care needs.</a:t>
            </a:r>
          </a:p>
          <a:p>
            <a:pPr algn="ctr"/>
            <a:endParaRPr lang="en-US" sz="2800" b="1" i="1" dirty="0"/>
          </a:p>
          <a:p>
            <a:pPr algn="ctr"/>
            <a:endParaRPr lang="en-US" sz="2800" b="1" i="1" dirty="0"/>
          </a:p>
          <a:p>
            <a:pPr algn="ctr"/>
            <a:endParaRPr lang="en-US" sz="2800" b="1" i="1" dirty="0"/>
          </a:p>
          <a:p>
            <a:pPr algn="ctr"/>
            <a:endParaRPr lang="en-US" sz="2800" b="1" i="1" dirty="0"/>
          </a:p>
          <a:p>
            <a:pPr algn="ctr"/>
            <a:endParaRPr lang="en-US" sz="2800" dirty="0"/>
          </a:p>
        </p:txBody>
      </p:sp>
      <p:sp>
        <p:nvSpPr>
          <p:cNvPr id="4" name="TextBox 3">
            <a:extLst>
              <a:ext uri="{FF2B5EF4-FFF2-40B4-BE49-F238E27FC236}">
                <a16:creationId xmlns:a16="http://schemas.microsoft.com/office/drawing/2014/main" id="{BA36E1B1-D1AA-43A8-B4C8-EC4A1CD2EBB9}"/>
              </a:ext>
            </a:extLst>
          </p:cNvPr>
          <p:cNvSpPr txBox="1"/>
          <p:nvPr/>
        </p:nvSpPr>
        <p:spPr>
          <a:xfrm>
            <a:off x="6096000" y="849986"/>
            <a:ext cx="5514975" cy="1015663"/>
          </a:xfrm>
          <a:prstGeom prst="rect">
            <a:avLst/>
          </a:prstGeom>
          <a:noFill/>
        </p:spPr>
        <p:txBody>
          <a:bodyPr wrap="square" rtlCol="0">
            <a:spAutoFit/>
          </a:bodyPr>
          <a:lstStyle/>
          <a:p>
            <a:r>
              <a:rPr lang="en-MY" sz="6000" dirty="0">
                <a:latin typeface="+mj-lt"/>
                <a:ea typeface="Open Sans SemiBold" panose="020B0706030804020204" pitchFamily="34" charset="0"/>
                <a:cs typeface="Open Sans SemiBold" panose="020B0706030804020204" pitchFamily="34" charset="0"/>
              </a:rPr>
              <a:t>THANK YOU</a:t>
            </a:r>
          </a:p>
        </p:txBody>
      </p:sp>
      <p:sp>
        <p:nvSpPr>
          <p:cNvPr id="5" name="TextBox 4">
            <a:extLst>
              <a:ext uri="{FF2B5EF4-FFF2-40B4-BE49-F238E27FC236}">
                <a16:creationId xmlns:a16="http://schemas.microsoft.com/office/drawing/2014/main" id="{795B24C1-23AC-47E2-ABCA-B92CB4FA184C}"/>
              </a:ext>
            </a:extLst>
          </p:cNvPr>
          <p:cNvSpPr txBox="1"/>
          <p:nvPr/>
        </p:nvSpPr>
        <p:spPr>
          <a:xfrm>
            <a:off x="6096000" y="2803251"/>
            <a:ext cx="5681937" cy="338554"/>
          </a:xfrm>
          <a:prstGeom prst="rect">
            <a:avLst/>
          </a:prstGeom>
          <a:noFill/>
        </p:spPr>
        <p:txBody>
          <a:bodyPr wrap="square" rtlCol="0">
            <a:spAutoFit/>
          </a:bodyPr>
          <a:lstStyle/>
          <a:p>
            <a:r>
              <a:rPr lang="en-MY" sz="1600" dirty="0"/>
              <a:t>Missouri Maternal Child Health Director</a:t>
            </a:r>
          </a:p>
        </p:txBody>
      </p:sp>
      <p:sp>
        <p:nvSpPr>
          <p:cNvPr id="18" name="Oval 17">
            <a:extLst>
              <a:ext uri="{FF2B5EF4-FFF2-40B4-BE49-F238E27FC236}">
                <a16:creationId xmlns:a16="http://schemas.microsoft.com/office/drawing/2014/main" id="{6D641786-405A-4AA8-9484-5BC7E77F03E1}"/>
              </a:ext>
            </a:extLst>
          </p:cNvPr>
          <p:cNvSpPr/>
          <p:nvPr/>
        </p:nvSpPr>
        <p:spPr>
          <a:xfrm>
            <a:off x="6096000" y="3812714"/>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9" name="Oval 18">
            <a:extLst>
              <a:ext uri="{FF2B5EF4-FFF2-40B4-BE49-F238E27FC236}">
                <a16:creationId xmlns:a16="http://schemas.microsoft.com/office/drawing/2014/main" id="{74069378-F53D-4139-9510-AABD0ABD2669}"/>
              </a:ext>
            </a:extLst>
          </p:cNvPr>
          <p:cNvSpPr/>
          <p:nvPr/>
        </p:nvSpPr>
        <p:spPr>
          <a:xfrm>
            <a:off x="6096000" y="4535566"/>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0" name="Oval 19">
            <a:extLst>
              <a:ext uri="{FF2B5EF4-FFF2-40B4-BE49-F238E27FC236}">
                <a16:creationId xmlns:a16="http://schemas.microsoft.com/office/drawing/2014/main" id="{8D50AD2A-240C-44A0-9732-9034AF5389E5}"/>
              </a:ext>
            </a:extLst>
          </p:cNvPr>
          <p:cNvSpPr/>
          <p:nvPr/>
        </p:nvSpPr>
        <p:spPr>
          <a:xfrm>
            <a:off x="6096000" y="5301045"/>
            <a:ext cx="433160" cy="3849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2" name="TextBox 21">
            <a:extLst>
              <a:ext uri="{FF2B5EF4-FFF2-40B4-BE49-F238E27FC236}">
                <a16:creationId xmlns:a16="http://schemas.microsoft.com/office/drawing/2014/main" id="{8199822C-EEB9-4DC2-856A-197BE8CFC72B}"/>
              </a:ext>
            </a:extLst>
          </p:cNvPr>
          <p:cNvSpPr txBox="1"/>
          <p:nvPr/>
        </p:nvSpPr>
        <p:spPr>
          <a:xfrm>
            <a:off x="6643301" y="3875405"/>
            <a:ext cx="3002503" cy="523220"/>
          </a:xfrm>
          <a:prstGeom prst="rect">
            <a:avLst/>
          </a:prstGeom>
          <a:noFill/>
        </p:spPr>
        <p:txBody>
          <a:bodyPr wrap="square" rtlCol="0">
            <a:spAutoFit/>
          </a:bodyPr>
          <a:lstStyle/>
          <a:p>
            <a:r>
              <a:rPr lang="en-US" sz="1400" dirty="0">
                <a:hlinkClick r:id="rId3"/>
              </a:rPr>
              <a:t>Martha.Smith@health.mo.gov</a:t>
            </a:r>
            <a:r>
              <a:rPr lang="en-US" sz="1400" dirty="0"/>
              <a:t> or </a:t>
            </a:r>
            <a:r>
              <a:rPr lang="en-US" sz="1400" dirty="0">
                <a:solidFill>
                  <a:srgbClr val="0E899A"/>
                </a:solidFill>
                <a:hlinkClick r:id="rId4"/>
              </a:rPr>
              <a:t>MCH.MCH@health.mo.gov</a:t>
            </a:r>
            <a:r>
              <a:rPr lang="en-US" sz="1400" dirty="0">
                <a:solidFill>
                  <a:srgbClr val="0E899A"/>
                </a:solidFill>
              </a:rPr>
              <a:t> </a:t>
            </a:r>
            <a:endParaRPr lang="en-MY" sz="1400" dirty="0"/>
          </a:p>
        </p:txBody>
      </p:sp>
      <p:sp>
        <p:nvSpPr>
          <p:cNvPr id="23" name="TextBox 22">
            <a:extLst>
              <a:ext uri="{FF2B5EF4-FFF2-40B4-BE49-F238E27FC236}">
                <a16:creationId xmlns:a16="http://schemas.microsoft.com/office/drawing/2014/main" id="{695E6BC4-A35A-481D-AF2A-006827736182}"/>
              </a:ext>
            </a:extLst>
          </p:cNvPr>
          <p:cNvSpPr txBox="1"/>
          <p:nvPr/>
        </p:nvSpPr>
        <p:spPr>
          <a:xfrm>
            <a:off x="6643301" y="4598257"/>
            <a:ext cx="1297150" cy="307777"/>
          </a:xfrm>
          <a:prstGeom prst="rect">
            <a:avLst/>
          </a:prstGeom>
          <a:noFill/>
        </p:spPr>
        <p:txBody>
          <a:bodyPr wrap="none" rtlCol="0">
            <a:spAutoFit/>
          </a:bodyPr>
          <a:lstStyle/>
          <a:p>
            <a:r>
              <a:rPr lang="en-US" sz="1400" dirty="0">
                <a:ea typeface="Open Sans SemiBold" panose="020B0706030804020204" pitchFamily="34" charset="0"/>
                <a:cs typeface="Open Sans SemiBold" panose="020B0706030804020204" pitchFamily="34" charset="0"/>
              </a:rPr>
              <a:t>573-751-6435</a:t>
            </a:r>
          </a:p>
        </p:txBody>
      </p:sp>
      <p:sp>
        <p:nvSpPr>
          <p:cNvPr id="24" name="TextBox 23">
            <a:extLst>
              <a:ext uri="{FF2B5EF4-FFF2-40B4-BE49-F238E27FC236}">
                <a16:creationId xmlns:a16="http://schemas.microsoft.com/office/drawing/2014/main" id="{A6B9FDDA-F042-43AE-A86B-DE6C8442F9D6}"/>
              </a:ext>
            </a:extLst>
          </p:cNvPr>
          <p:cNvSpPr txBox="1"/>
          <p:nvPr/>
        </p:nvSpPr>
        <p:spPr>
          <a:xfrm>
            <a:off x="6643301" y="5339625"/>
            <a:ext cx="1476686" cy="307777"/>
          </a:xfrm>
          <a:prstGeom prst="rect">
            <a:avLst/>
          </a:prstGeom>
          <a:noFill/>
        </p:spPr>
        <p:txBody>
          <a:bodyPr wrap="none" rtlCol="0">
            <a:spAutoFit/>
          </a:bodyPr>
          <a:lstStyle/>
          <a:p>
            <a:r>
              <a:rPr lang="en-US" sz="1400" dirty="0">
                <a:ea typeface="Open Sans SemiBold" panose="020B0706030804020204" pitchFamily="34" charset="0"/>
                <a:cs typeface="Open Sans SemiBold" panose="020B0706030804020204" pitchFamily="34" charset="0"/>
                <a:hlinkClick r:id="rId5"/>
              </a:rPr>
              <a:t>health.mo.gov</a:t>
            </a:r>
            <a:endParaRPr lang="en-US" sz="1400" dirty="0">
              <a:ea typeface="Open Sans SemiBold" panose="020B0706030804020204" pitchFamily="34" charset="0"/>
              <a:cs typeface="Open Sans SemiBold" panose="020B0706030804020204" pitchFamily="34" charset="0"/>
            </a:endParaRPr>
          </a:p>
        </p:txBody>
      </p:sp>
      <p:cxnSp>
        <p:nvCxnSpPr>
          <p:cNvPr id="28" name="Straight Connector 27">
            <a:extLst>
              <a:ext uri="{FF2B5EF4-FFF2-40B4-BE49-F238E27FC236}">
                <a16:creationId xmlns:a16="http://schemas.microsoft.com/office/drawing/2014/main" id="{0DE06A76-5481-456F-90F2-B47BF86534A8}"/>
              </a:ext>
            </a:extLst>
          </p:cNvPr>
          <p:cNvCxnSpPr>
            <a:cxnSpLocks/>
          </p:cNvCxnSpPr>
          <p:nvPr/>
        </p:nvCxnSpPr>
        <p:spPr>
          <a:xfrm>
            <a:off x="6096000" y="2702438"/>
            <a:ext cx="5749255"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E268A20-FA76-4E13-9B75-662E16C8C23C}"/>
              </a:ext>
            </a:extLst>
          </p:cNvPr>
          <p:cNvSpPr txBox="1"/>
          <p:nvPr/>
        </p:nvSpPr>
        <p:spPr>
          <a:xfrm>
            <a:off x="6096000" y="2328963"/>
            <a:ext cx="2723823" cy="369332"/>
          </a:xfrm>
          <a:prstGeom prst="rect">
            <a:avLst/>
          </a:prstGeom>
          <a:noFill/>
        </p:spPr>
        <p:txBody>
          <a:bodyPr wrap="none" rtlCol="0">
            <a:spAutoFit/>
          </a:bodyPr>
          <a:lstStyle/>
          <a:p>
            <a:r>
              <a:rPr lang="en-US" dirty="0">
                <a:ea typeface="Open Sans Light" panose="020B0306030504020204" pitchFamily="34" charset="0"/>
                <a:cs typeface="Open Sans Light" panose="020B0306030504020204" pitchFamily="34" charset="0"/>
              </a:rPr>
              <a:t>Martha Smith, MSN, RN </a:t>
            </a:r>
          </a:p>
        </p:txBody>
      </p:sp>
      <p:pic>
        <p:nvPicPr>
          <p:cNvPr id="17" name="Graphic 16">
            <a:extLst>
              <a:ext uri="{FF2B5EF4-FFF2-40B4-BE49-F238E27FC236}">
                <a16:creationId xmlns:a16="http://schemas.microsoft.com/office/drawing/2014/main" id="{91815F3E-273B-4402-9CBF-CBD18FAC1B1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22580" y="3939293"/>
            <a:ext cx="180000" cy="180000"/>
          </a:xfrm>
          <a:prstGeom prst="rect">
            <a:avLst/>
          </a:prstGeom>
        </p:spPr>
      </p:pic>
      <p:pic>
        <p:nvPicPr>
          <p:cNvPr id="21" name="Graphic 20">
            <a:extLst>
              <a:ext uri="{FF2B5EF4-FFF2-40B4-BE49-F238E27FC236}">
                <a16:creationId xmlns:a16="http://schemas.microsoft.com/office/drawing/2014/main" id="{9E2BFA22-ABD4-4E19-91D1-84A88B2F593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22580" y="4662146"/>
            <a:ext cx="180000" cy="180000"/>
          </a:xfrm>
          <a:prstGeom prst="rect">
            <a:avLst/>
          </a:prstGeom>
        </p:spPr>
      </p:pic>
      <p:pic>
        <p:nvPicPr>
          <p:cNvPr id="33" name="Graphic 534">
            <a:extLst>
              <a:ext uri="{FF2B5EF4-FFF2-40B4-BE49-F238E27FC236}">
                <a16:creationId xmlns:a16="http://schemas.microsoft.com/office/drawing/2014/main" id="{CDD5FF0F-9C20-45F6-9BBE-76AF48F105D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14918" y="5395853"/>
            <a:ext cx="195323" cy="195323"/>
          </a:xfrm>
          <a:prstGeom prst="rect">
            <a:avLst/>
          </a:prstGeom>
        </p:spPr>
      </p:pic>
      <p:pic>
        <p:nvPicPr>
          <p:cNvPr id="25" name="Picture 24"/>
          <p:cNvPicPr>
            <a:picLocks noChangeAspect="1"/>
          </p:cNvPicPr>
          <p:nvPr/>
        </p:nvPicPr>
        <p:blipFill rotWithShape="1">
          <a:blip r:embed="rId12" cstate="hqprint">
            <a:extLst>
              <a:ext uri="{28A0092B-C50C-407E-A947-70E740481C1C}">
                <a14:useLocalDpi xmlns:a14="http://schemas.microsoft.com/office/drawing/2010/main" val="0"/>
              </a:ext>
            </a:extLst>
          </a:blip>
          <a:srcRect t="18402" b="15370"/>
          <a:stretch/>
        </p:blipFill>
        <p:spPr>
          <a:xfrm>
            <a:off x="9870240" y="5814349"/>
            <a:ext cx="1999365" cy="744822"/>
          </a:xfrm>
          <a:prstGeom prst="rect">
            <a:avLst/>
          </a:prstGeom>
        </p:spPr>
      </p:pic>
      <p:pic>
        <p:nvPicPr>
          <p:cNvPr id="1026" name="Picture 2" descr="Shawano County » Departments » Public Health » Maternal &amp; Child Health"/>
          <p:cNvPicPr>
            <a:picLocks noChangeAspect="1" noChangeArrowheads="1"/>
          </p:cNvPicPr>
          <p:nvPr/>
        </p:nvPicPr>
        <p:blipFill>
          <a:blip r:embed="rId13">
            <a:duotone>
              <a:schemeClr val="accent6">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1337" y="4453689"/>
            <a:ext cx="3521323" cy="215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9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AE1ADD-5AA2-7530-AAE7-B553ECB60CD5}"/>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99364" cy="6858000"/>
          </a:xfrm>
          <a:prstGeom prst="rect">
            <a:avLst/>
          </a:prstGeom>
        </p:spPr>
      </p:pic>
      <p:sp>
        <p:nvSpPr>
          <p:cNvPr id="9" name="Oval 8">
            <a:extLst>
              <a:ext uri="{FF2B5EF4-FFF2-40B4-BE49-F238E27FC236}">
                <a16:creationId xmlns:a16="http://schemas.microsoft.com/office/drawing/2014/main" id="{D3A691E0-6CA6-4AD5-8820-87A07C8130AD}"/>
              </a:ext>
            </a:extLst>
          </p:cNvPr>
          <p:cNvSpPr/>
          <p:nvPr/>
        </p:nvSpPr>
        <p:spPr>
          <a:xfrm>
            <a:off x="7542322" y="2576056"/>
            <a:ext cx="4572000" cy="1814352"/>
          </a:xfrm>
          <a:prstGeom prst="ellipse">
            <a:avLst/>
          </a:prstGeom>
          <a:solidFill>
            <a:srgbClr val="F2A900"/>
          </a:solidFill>
          <a:ln>
            <a:noFill/>
          </a:ln>
          <a:effectLst>
            <a:outerShdw blurRad="4953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3A691E0-6CA6-4AD5-8820-87A07C8130AD}"/>
              </a:ext>
            </a:extLst>
          </p:cNvPr>
          <p:cNvSpPr/>
          <p:nvPr/>
        </p:nvSpPr>
        <p:spPr>
          <a:xfrm>
            <a:off x="5388702" y="178045"/>
            <a:ext cx="4599036" cy="2357774"/>
          </a:xfrm>
          <a:prstGeom prst="ellipse">
            <a:avLst/>
          </a:prstGeom>
          <a:solidFill>
            <a:srgbClr val="008C95"/>
          </a:solidFill>
          <a:ln>
            <a:noFill/>
          </a:ln>
          <a:effectLst>
            <a:outerShdw blurRad="4953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3A691E0-6CA6-4AD5-8820-87A07C8130AD}"/>
              </a:ext>
            </a:extLst>
          </p:cNvPr>
          <p:cNvSpPr/>
          <p:nvPr/>
        </p:nvSpPr>
        <p:spPr>
          <a:xfrm>
            <a:off x="5388702" y="4430646"/>
            <a:ext cx="4589179" cy="2270391"/>
          </a:xfrm>
          <a:prstGeom prst="ellipse">
            <a:avLst/>
          </a:prstGeom>
          <a:solidFill>
            <a:schemeClr val="accent1"/>
          </a:solidFill>
          <a:ln>
            <a:noFill/>
          </a:ln>
          <a:effectLst>
            <a:outerShdw blurRad="4953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682892" y="618268"/>
            <a:ext cx="4000795" cy="1477328"/>
          </a:xfrm>
          <a:prstGeom prst="rect">
            <a:avLst/>
          </a:prstGeom>
        </p:spPr>
        <p:txBody>
          <a:bodyPr wrap="square">
            <a:spAutoFit/>
          </a:bodyPr>
          <a:lstStyle/>
          <a:p>
            <a:pPr algn="ctr">
              <a:spcAft>
                <a:spcPts val="750"/>
              </a:spcAft>
            </a:pPr>
            <a:r>
              <a:rPr lang="en-US" b="1" dirty="0">
                <a:latin typeface="Gill Sans MT" panose="020B0502020104020203" pitchFamily="34" charset="0"/>
                <a:ea typeface="Calibri" panose="020F0502020204030204" pitchFamily="34" charset="0"/>
              </a:rPr>
              <a:t>Top causes of pregnancy-related death were mental health (including substance use disorders or SUDs), cardiovascular issues and homicide.</a:t>
            </a:r>
          </a:p>
        </p:txBody>
      </p:sp>
      <p:sp>
        <p:nvSpPr>
          <p:cNvPr id="5" name="Rectangle 4"/>
          <p:cNvSpPr/>
          <p:nvPr/>
        </p:nvSpPr>
        <p:spPr>
          <a:xfrm>
            <a:off x="7868573" y="2864184"/>
            <a:ext cx="3919498" cy="1238096"/>
          </a:xfrm>
          <a:prstGeom prst="rect">
            <a:avLst/>
          </a:prstGeom>
        </p:spPr>
        <p:txBody>
          <a:bodyPr wrap="square">
            <a:spAutoFit/>
          </a:bodyPr>
          <a:lstStyle/>
          <a:p>
            <a:pPr marR="0" lvl="0" algn="ctr">
              <a:lnSpc>
                <a:spcPct val="105000"/>
              </a:lnSpc>
              <a:spcBef>
                <a:spcPts val="0"/>
              </a:spcBef>
              <a:spcAft>
                <a:spcPts val="1800"/>
              </a:spcAft>
            </a:pPr>
            <a:r>
              <a:rPr lang="en-US" b="1" dirty="0">
                <a:latin typeface="Gill Sans MT" panose="020B0502020104020203" pitchFamily="34" charset="0"/>
                <a:ea typeface="Calibri" panose="020F0502020204030204" pitchFamily="34" charset="0"/>
              </a:rPr>
              <a:t>Black women living in Missouri were three times more likely to die within one year of pregnancy than white women.</a:t>
            </a:r>
          </a:p>
        </p:txBody>
      </p:sp>
      <p:sp>
        <p:nvSpPr>
          <p:cNvPr id="6" name="Rectangle 5"/>
          <p:cNvSpPr/>
          <p:nvPr/>
        </p:nvSpPr>
        <p:spPr>
          <a:xfrm>
            <a:off x="5759637" y="4909383"/>
            <a:ext cx="3847304" cy="1477328"/>
          </a:xfrm>
          <a:prstGeom prst="rect">
            <a:avLst/>
          </a:prstGeom>
        </p:spPr>
        <p:txBody>
          <a:bodyPr wrap="square">
            <a:spAutoFit/>
          </a:bodyPr>
          <a:lstStyle/>
          <a:p>
            <a:pPr algn="ctr"/>
            <a:r>
              <a:rPr lang="en-US" b="1" dirty="0">
                <a:latin typeface="Gill Sans MT" panose="020B0502020104020203" pitchFamily="34" charset="0"/>
                <a:ea typeface="Calibri" panose="020F0502020204030204" pitchFamily="34" charset="0"/>
              </a:rPr>
              <a:t>Women on Medicaid in the state of Missouri were 10 times more likely to die within one year of pregnancy than those with private insurance. </a:t>
            </a:r>
            <a:endParaRPr lang="en-US" b="1" dirty="0">
              <a:latin typeface="Gill Sans MT" panose="020B0502020104020203" pitchFamily="34" charset="0"/>
            </a:endParaRPr>
          </a:p>
        </p:txBody>
      </p:sp>
      <p:sp>
        <p:nvSpPr>
          <p:cNvPr id="4" name="Rectangle 3"/>
          <p:cNvSpPr/>
          <p:nvPr/>
        </p:nvSpPr>
        <p:spPr>
          <a:xfrm>
            <a:off x="0" y="6577926"/>
            <a:ext cx="2513830" cy="246221"/>
          </a:xfrm>
          <a:prstGeom prst="rect">
            <a:avLst/>
          </a:prstGeom>
        </p:spPr>
        <p:txBody>
          <a:bodyPr wrap="none">
            <a:spAutoFit/>
          </a:bodyPr>
          <a:lstStyle/>
          <a:p>
            <a:r>
              <a:rPr lang="en-US" sz="1000" dirty="0">
                <a:hlinkClick r:id="rId4"/>
              </a:rPr>
              <a:t>https://health.mo.gov/data/pamr/#reports</a:t>
            </a:r>
            <a:r>
              <a:rPr lang="en-US" sz="1000" dirty="0"/>
              <a:t> </a:t>
            </a:r>
          </a:p>
        </p:txBody>
      </p:sp>
    </p:spTree>
    <p:extLst>
      <p:ext uri="{BB962C8B-B14F-4D97-AF65-F5344CB8AC3E}">
        <p14:creationId xmlns:p14="http://schemas.microsoft.com/office/powerpoint/2010/main" val="398180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77C89A-47D3-45A9-8379-B2131FA02E21}"/>
              </a:ext>
            </a:extLst>
          </p:cNvPr>
          <p:cNvSpPr/>
          <p:nvPr/>
        </p:nvSpPr>
        <p:spPr>
          <a:xfrm>
            <a:off x="591276" y="2297912"/>
            <a:ext cx="2314576" cy="29953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lvl="0" indent="-120650">
              <a:buFont typeface="Arial" panose="020B0604020202020204" pitchFamily="34" charset="0"/>
              <a:buChar char="•"/>
            </a:pPr>
            <a:endParaRPr lang="en-US" sz="1400" dirty="0"/>
          </a:p>
          <a:p>
            <a:pPr lvl="0"/>
            <a:endParaRPr lang="en-US" sz="1400" dirty="0"/>
          </a:p>
          <a:p>
            <a:pPr lvl="0" algn="ctr"/>
            <a:endParaRPr lang="en-US" b="1" dirty="0">
              <a:latin typeface="Gill Sans MT" panose="020B0502020104020203" pitchFamily="34" charset="0"/>
            </a:endParaRPr>
          </a:p>
          <a:p>
            <a:pPr lvl="0" algn="ctr"/>
            <a:r>
              <a:rPr lang="en-US" b="1" dirty="0">
                <a:latin typeface="Gill Sans MT" panose="020B0502020104020203" pitchFamily="34" charset="0"/>
              </a:rPr>
              <a:t>Compendium of best practice tools, care guidelines, a hospital-level implementation guide, and educational materials</a:t>
            </a:r>
          </a:p>
        </p:txBody>
      </p:sp>
      <p:sp>
        <p:nvSpPr>
          <p:cNvPr id="4" name="Rectangle: Rounded Corners 3">
            <a:extLst>
              <a:ext uri="{FF2B5EF4-FFF2-40B4-BE49-F238E27FC236}">
                <a16:creationId xmlns:a16="http://schemas.microsoft.com/office/drawing/2014/main" id="{73B6BDF0-F07B-420C-9D99-2BD43407470F}"/>
              </a:ext>
            </a:extLst>
          </p:cNvPr>
          <p:cNvSpPr/>
          <p:nvPr/>
        </p:nvSpPr>
        <p:spPr>
          <a:xfrm>
            <a:off x="2240829" y="251188"/>
            <a:ext cx="7710339" cy="1209636"/>
          </a:xfrm>
          <a:prstGeom prst="roundRect">
            <a:avLst>
              <a:gd name="adj"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chemeClr val="tx1"/>
                </a:solidFill>
                <a:latin typeface="Geometr415 Blk BT"/>
              </a:rPr>
              <a:t>Maternal Mortality Prevention Plan</a:t>
            </a:r>
          </a:p>
        </p:txBody>
      </p:sp>
      <p:cxnSp>
        <p:nvCxnSpPr>
          <p:cNvPr id="6" name="Connector: Elbow 5">
            <a:extLst>
              <a:ext uri="{FF2B5EF4-FFF2-40B4-BE49-F238E27FC236}">
                <a16:creationId xmlns:a16="http://schemas.microsoft.com/office/drawing/2014/main" id="{BF0C5C32-1BDC-428E-BAF9-D8951DA8D1E1}"/>
              </a:ext>
            </a:extLst>
          </p:cNvPr>
          <p:cNvCxnSpPr>
            <a:cxnSpLocks/>
          </p:cNvCxnSpPr>
          <p:nvPr/>
        </p:nvCxnSpPr>
        <p:spPr>
          <a:xfrm rot="5400000">
            <a:off x="3571548" y="-366494"/>
            <a:ext cx="676117" cy="4357688"/>
          </a:xfrm>
          <a:prstGeom prst="bentConnector3">
            <a:avLst>
              <a:gd name="adj1" fmla="val 50000"/>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27C257A1-60A0-45F1-8CEB-B06D9E23D037}"/>
              </a:ext>
            </a:extLst>
          </p:cNvPr>
          <p:cNvCxnSpPr>
            <a:cxnSpLocks/>
          </p:cNvCxnSpPr>
          <p:nvPr/>
        </p:nvCxnSpPr>
        <p:spPr>
          <a:xfrm rot="16200000" flipH="1">
            <a:off x="7914949" y="-354152"/>
            <a:ext cx="676116" cy="4329112"/>
          </a:xfrm>
          <a:prstGeom prst="bentConnector3">
            <a:avLst>
              <a:gd name="adj1" fmla="val 50000"/>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3AD065AA-75B2-487D-8867-E170A005A784}"/>
              </a:ext>
            </a:extLst>
          </p:cNvPr>
          <p:cNvCxnSpPr>
            <a:cxnSpLocks/>
          </p:cNvCxnSpPr>
          <p:nvPr/>
        </p:nvCxnSpPr>
        <p:spPr>
          <a:xfrm rot="5400000">
            <a:off x="5019349" y="1069785"/>
            <a:ext cx="676116" cy="1462088"/>
          </a:xfrm>
          <a:prstGeom prst="bentConnector3">
            <a:avLst>
              <a:gd name="adj1" fmla="val 50000"/>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B36FACB-3D0B-4E71-A4B9-16E0B41CB542}"/>
              </a:ext>
            </a:extLst>
          </p:cNvPr>
          <p:cNvSpPr/>
          <p:nvPr/>
        </p:nvSpPr>
        <p:spPr>
          <a:xfrm>
            <a:off x="3486149" y="2297912"/>
            <a:ext cx="2314576" cy="29953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lgn="ctr"/>
            <a:endParaRPr lang="en-US" sz="1600" dirty="0"/>
          </a:p>
          <a:p>
            <a:pPr algn="ctr"/>
            <a:endParaRPr lang="en-US" sz="1600" b="1" dirty="0">
              <a:latin typeface="Gill Sans MT" panose="020B0502020104020203" pitchFamily="34" charset="0"/>
            </a:endParaRPr>
          </a:p>
          <a:p>
            <a:pPr algn="ctr"/>
            <a:r>
              <a:rPr lang="en-US" b="1" dirty="0">
                <a:latin typeface="Gill Sans MT" panose="020B0502020104020203" pitchFamily="34" charset="0"/>
              </a:rPr>
              <a:t>Access to comprehensive</a:t>
            </a:r>
          </a:p>
          <a:p>
            <a:pPr algn="ctr"/>
            <a:r>
              <a:rPr lang="en-US" b="1" dirty="0">
                <a:latin typeface="Gill Sans MT" panose="020B0502020104020203" pitchFamily="34" charset="0"/>
              </a:rPr>
              <a:t>high-quality specialized maternal health services, including mental health services</a:t>
            </a:r>
            <a:endParaRPr lang="en-MY" dirty="0">
              <a:solidFill>
                <a:srgbClr val="012169"/>
              </a:solidFill>
              <a:latin typeface="Gill Sans MT" panose="020B0502020104020203" pitchFamily="34" charset="0"/>
            </a:endParaRPr>
          </a:p>
        </p:txBody>
      </p:sp>
      <p:sp>
        <p:nvSpPr>
          <p:cNvPr id="18" name="Rectangle 17">
            <a:extLst>
              <a:ext uri="{FF2B5EF4-FFF2-40B4-BE49-F238E27FC236}">
                <a16:creationId xmlns:a16="http://schemas.microsoft.com/office/drawing/2014/main" id="{9BF7C6EB-F1BD-463D-8ADD-8C7ABF70D48E}"/>
              </a:ext>
            </a:extLst>
          </p:cNvPr>
          <p:cNvSpPr/>
          <p:nvPr/>
        </p:nvSpPr>
        <p:spPr>
          <a:xfrm>
            <a:off x="6381749" y="2295729"/>
            <a:ext cx="2314576" cy="298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2" algn="ctr"/>
            <a:r>
              <a:rPr lang="en-US" b="1" dirty="0">
                <a:latin typeface="Gill Sans MT" panose="020B0502020104020203" pitchFamily="34" charset="0"/>
              </a:rPr>
              <a:t>Standardized template to plan for and optimize comprehensive postpartum care </a:t>
            </a:r>
          </a:p>
        </p:txBody>
      </p:sp>
      <p:sp>
        <p:nvSpPr>
          <p:cNvPr id="19" name="Rectangle 18">
            <a:extLst>
              <a:ext uri="{FF2B5EF4-FFF2-40B4-BE49-F238E27FC236}">
                <a16:creationId xmlns:a16="http://schemas.microsoft.com/office/drawing/2014/main" id="{90CF642F-6219-44C9-8DF4-53F598883728}"/>
              </a:ext>
            </a:extLst>
          </p:cNvPr>
          <p:cNvSpPr/>
          <p:nvPr/>
        </p:nvSpPr>
        <p:spPr>
          <a:xfrm>
            <a:off x="9277349" y="2295729"/>
            <a:ext cx="2314576" cy="29889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endParaRPr lang="en-US" sz="1600" dirty="0"/>
          </a:p>
          <a:p>
            <a:pPr marL="119063"/>
            <a:endParaRPr lang="en-US" sz="1600" b="1" dirty="0"/>
          </a:p>
          <a:p>
            <a:pPr marL="119063" algn="ctr"/>
            <a:r>
              <a:rPr lang="en-US" b="1" dirty="0">
                <a:latin typeface="Gill Sans MT" panose="020B0502020104020203" pitchFamily="34" charset="0"/>
              </a:rPr>
              <a:t>Standardized maternal care provider trainings</a:t>
            </a:r>
          </a:p>
          <a:p>
            <a:pPr marL="282575" indent="-163513" algn="ctr">
              <a:buFont typeface="Arial" panose="020B0604020202020204" pitchFamily="34" charset="0"/>
              <a:buChar char="•"/>
            </a:pPr>
            <a:r>
              <a:rPr lang="en-US" sz="1600" dirty="0">
                <a:latin typeface="Gill Sans MT" panose="020B0502020104020203" pitchFamily="34" charset="0"/>
              </a:rPr>
              <a:t>Trauma-informed &amp; responsive care</a:t>
            </a:r>
          </a:p>
          <a:p>
            <a:pPr marL="282575" indent="-163513" algn="ctr">
              <a:buFont typeface="Arial" panose="020B0604020202020204" pitchFamily="34" charset="0"/>
              <a:buChar char="•"/>
            </a:pPr>
            <a:r>
              <a:rPr lang="en-US" sz="1600" dirty="0">
                <a:latin typeface="Gill Sans MT" panose="020B0502020104020203" pitchFamily="34" charset="0"/>
              </a:rPr>
              <a:t>Screening, referral and treatment </a:t>
            </a:r>
          </a:p>
        </p:txBody>
      </p:sp>
      <p:sp>
        <p:nvSpPr>
          <p:cNvPr id="24" name="Rectangle 23">
            <a:extLst>
              <a:ext uri="{FF2B5EF4-FFF2-40B4-BE49-F238E27FC236}">
                <a16:creationId xmlns:a16="http://schemas.microsoft.com/office/drawing/2014/main" id="{90C82ED0-3905-4C08-BB02-B6E2CA6D5D5E}"/>
              </a:ext>
            </a:extLst>
          </p:cNvPr>
          <p:cNvSpPr/>
          <p:nvPr/>
        </p:nvSpPr>
        <p:spPr>
          <a:xfrm>
            <a:off x="679384" y="2377425"/>
            <a:ext cx="2138360" cy="585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Maternal Quality Care Protocols</a:t>
            </a:r>
            <a:endParaRPr lang="en-US" sz="1700" dirty="0">
              <a:solidFill>
                <a:schemeClr val="tx1"/>
              </a:solidFill>
            </a:endParaRPr>
          </a:p>
        </p:txBody>
      </p:sp>
      <p:sp>
        <p:nvSpPr>
          <p:cNvPr id="26" name="Rectangle 25">
            <a:extLst>
              <a:ext uri="{FF2B5EF4-FFF2-40B4-BE49-F238E27FC236}">
                <a16:creationId xmlns:a16="http://schemas.microsoft.com/office/drawing/2014/main" id="{FCCE3220-9C7A-4B5B-BCB2-6864AFB7C5C3}"/>
              </a:ext>
            </a:extLst>
          </p:cNvPr>
          <p:cNvSpPr/>
          <p:nvPr/>
        </p:nvSpPr>
        <p:spPr>
          <a:xfrm>
            <a:off x="3574257" y="2377425"/>
            <a:ext cx="2138360" cy="585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Maternal Health Access Project</a:t>
            </a:r>
          </a:p>
        </p:txBody>
      </p:sp>
      <p:sp>
        <p:nvSpPr>
          <p:cNvPr id="28" name="Rectangle 27">
            <a:extLst>
              <a:ext uri="{FF2B5EF4-FFF2-40B4-BE49-F238E27FC236}">
                <a16:creationId xmlns:a16="http://schemas.microsoft.com/office/drawing/2014/main" id="{9D666960-1A0B-438D-96C4-AE69D6A4F88E}"/>
              </a:ext>
            </a:extLst>
          </p:cNvPr>
          <p:cNvSpPr/>
          <p:nvPr/>
        </p:nvSpPr>
        <p:spPr>
          <a:xfrm>
            <a:off x="6469857" y="2377425"/>
            <a:ext cx="2138360" cy="5857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Postpartum</a:t>
            </a:r>
          </a:p>
          <a:p>
            <a:pPr algn="ctr"/>
            <a:r>
              <a:rPr lang="en-US" b="1" dirty="0">
                <a:solidFill>
                  <a:schemeClr val="tx1"/>
                </a:solidFill>
              </a:rPr>
              <a:t>Plan of Care</a:t>
            </a:r>
          </a:p>
        </p:txBody>
      </p:sp>
      <p:cxnSp>
        <p:nvCxnSpPr>
          <p:cNvPr id="31" name="Connector: Elbow 30">
            <a:extLst>
              <a:ext uri="{FF2B5EF4-FFF2-40B4-BE49-F238E27FC236}">
                <a16:creationId xmlns:a16="http://schemas.microsoft.com/office/drawing/2014/main" id="{307CB2ED-4EFF-4FDA-93BC-E34C899C2E6B}"/>
              </a:ext>
            </a:extLst>
          </p:cNvPr>
          <p:cNvCxnSpPr>
            <a:cxnSpLocks/>
          </p:cNvCxnSpPr>
          <p:nvPr/>
        </p:nvCxnSpPr>
        <p:spPr>
          <a:xfrm rot="16200000" flipH="1">
            <a:off x="6484223" y="1093648"/>
            <a:ext cx="676116" cy="1433512"/>
          </a:xfrm>
          <a:prstGeom prst="bentConnector3">
            <a:avLst>
              <a:gd name="adj1" fmla="val 50000"/>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1A439E7-3037-4AAD-B975-DABEA5A69EB0}"/>
              </a:ext>
            </a:extLst>
          </p:cNvPr>
          <p:cNvSpPr/>
          <p:nvPr/>
        </p:nvSpPr>
        <p:spPr>
          <a:xfrm>
            <a:off x="9365457" y="2377424"/>
            <a:ext cx="2138360" cy="5895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Maternal Care Workforce</a:t>
            </a:r>
          </a:p>
        </p:txBody>
      </p:sp>
      <p:sp>
        <p:nvSpPr>
          <p:cNvPr id="16" name="Rectangle: Rounded Corners 22">
            <a:extLst>
              <a:ext uri="{FF2B5EF4-FFF2-40B4-BE49-F238E27FC236}">
                <a16:creationId xmlns:a16="http://schemas.microsoft.com/office/drawing/2014/main" id="{0F82EEA7-6D7F-4FA5-B45E-C636C184A314}"/>
              </a:ext>
            </a:extLst>
          </p:cNvPr>
          <p:cNvSpPr/>
          <p:nvPr/>
        </p:nvSpPr>
        <p:spPr>
          <a:xfrm>
            <a:off x="591276" y="5293275"/>
            <a:ext cx="11000649" cy="5307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Geometr415 Blk BT"/>
                <a:ea typeface="Open Sans SemiBold" panose="020B0706030804020204" pitchFamily="34" charset="0"/>
                <a:cs typeface="Open Sans SemiBold" panose="020B0706030804020204" pitchFamily="34" charset="0"/>
              </a:rPr>
              <a:t>MCH Dashboard</a:t>
            </a:r>
          </a:p>
        </p:txBody>
      </p:sp>
      <p:sp>
        <p:nvSpPr>
          <p:cNvPr id="2" name="Rectangle 1">
            <a:extLst>
              <a:ext uri="{FF2B5EF4-FFF2-40B4-BE49-F238E27FC236}">
                <a16:creationId xmlns:a16="http://schemas.microsoft.com/office/drawing/2014/main" id="{609F5FAD-C1E0-1FA0-3775-F5D2C775E2F9}"/>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70024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049DBFE-0A41-4491-946E-F9DC75FF2473}"/>
              </a:ext>
            </a:extLst>
          </p:cNvPr>
          <p:cNvSpPr/>
          <p:nvPr/>
        </p:nvSpPr>
        <p:spPr>
          <a:xfrm>
            <a:off x="4818434" y="2843448"/>
            <a:ext cx="2555132" cy="2555132"/>
          </a:xfrm>
          <a:prstGeom prst="ellipse">
            <a:avLst/>
          </a:prstGeom>
          <a:solidFill>
            <a:schemeClr val="bg1"/>
          </a:solidFill>
          <a:ln>
            <a:noFill/>
          </a:ln>
          <a:effectLst>
            <a:outerShdw blurRad="254000" algn="ctr" rotWithShape="0">
              <a:schemeClr val="tx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sp>
        <p:nvSpPr>
          <p:cNvPr id="3" name="Oval 2">
            <a:extLst>
              <a:ext uri="{FF2B5EF4-FFF2-40B4-BE49-F238E27FC236}">
                <a16:creationId xmlns:a16="http://schemas.microsoft.com/office/drawing/2014/main" id="{AC41C289-907F-4160-B81A-527BC6242DAD}"/>
              </a:ext>
            </a:extLst>
          </p:cNvPr>
          <p:cNvSpPr/>
          <p:nvPr/>
        </p:nvSpPr>
        <p:spPr>
          <a:xfrm>
            <a:off x="4390417" y="2415431"/>
            <a:ext cx="3411166" cy="3411166"/>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sp>
        <p:nvSpPr>
          <p:cNvPr id="4" name="Oval 3">
            <a:extLst>
              <a:ext uri="{FF2B5EF4-FFF2-40B4-BE49-F238E27FC236}">
                <a16:creationId xmlns:a16="http://schemas.microsoft.com/office/drawing/2014/main" id="{8639404A-E063-4C6C-8227-F8B8D1A39661}"/>
              </a:ext>
            </a:extLst>
          </p:cNvPr>
          <p:cNvSpPr/>
          <p:nvPr/>
        </p:nvSpPr>
        <p:spPr>
          <a:xfrm>
            <a:off x="4562272" y="3044486"/>
            <a:ext cx="256162" cy="2561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sp>
        <p:nvSpPr>
          <p:cNvPr id="6" name="Oval 5">
            <a:extLst>
              <a:ext uri="{FF2B5EF4-FFF2-40B4-BE49-F238E27FC236}">
                <a16:creationId xmlns:a16="http://schemas.microsoft.com/office/drawing/2014/main" id="{B0D2DF53-0D30-4E78-A273-AA5297E9BCCB}"/>
              </a:ext>
            </a:extLst>
          </p:cNvPr>
          <p:cNvSpPr/>
          <p:nvPr/>
        </p:nvSpPr>
        <p:spPr>
          <a:xfrm>
            <a:off x="4562272" y="4941381"/>
            <a:ext cx="256162" cy="256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sp>
        <p:nvSpPr>
          <p:cNvPr id="7" name="Oval 6">
            <a:extLst>
              <a:ext uri="{FF2B5EF4-FFF2-40B4-BE49-F238E27FC236}">
                <a16:creationId xmlns:a16="http://schemas.microsoft.com/office/drawing/2014/main" id="{435A34EF-1721-4118-A911-74C9A1A24659}"/>
              </a:ext>
            </a:extLst>
          </p:cNvPr>
          <p:cNvSpPr/>
          <p:nvPr/>
        </p:nvSpPr>
        <p:spPr>
          <a:xfrm>
            <a:off x="7417340" y="3044486"/>
            <a:ext cx="256162" cy="2561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sp>
        <p:nvSpPr>
          <p:cNvPr id="8" name="Oval 7">
            <a:extLst>
              <a:ext uri="{FF2B5EF4-FFF2-40B4-BE49-F238E27FC236}">
                <a16:creationId xmlns:a16="http://schemas.microsoft.com/office/drawing/2014/main" id="{899F83C4-BA81-44F4-AB8B-735F91C2CC1D}"/>
              </a:ext>
            </a:extLst>
          </p:cNvPr>
          <p:cNvSpPr/>
          <p:nvPr/>
        </p:nvSpPr>
        <p:spPr>
          <a:xfrm>
            <a:off x="7417340" y="4941381"/>
            <a:ext cx="256162" cy="2561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id="{7425754A-52A3-42F4-8833-937B34BF5FF1}"/>
              </a:ext>
            </a:extLst>
          </p:cNvPr>
          <p:cNvSpPr/>
          <p:nvPr/>
        </p:nvSpPr>
        <p:spPr>
          <a:xfrm>
            <a:off x="1011677" y="2258167"/>
            <a:ext cx="3078804"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BE20BA6F-E224-4F08-8E3F-2DDB8CB3FB97}"/>
              </a:ext>
            </a:extLst>
          </p:cNvPr>
          <p:cNvSpPr/>
          <p:nvPr/>
        </p:nvSpPr>
        <p:spPr>
          <a:xfrm>
            <a:off x="1011677" y="5069461"/>
            <a:ext cx="3078804"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cxnSp>
        <p:nvCxnSpPr>
          <p:cNvPr id="14" name="Straight Connector 13">
            <a:extLst>
              <a:ext uri="{FF2B5EF4-FFF2-40B4-BE49-F238E27FC236}">
                <a16:creationId xmlns:a16="http://schemas.microsoft.com/office/drawing/2014/main" id="{1C016F57-01F3-4749-BB50-18BCA1F0645B}"/>
              </a:ext>
            </a:extLst>
          </p:cNvPr>
          <p:cNvCxnSpPr>
            <a:cxnSpLocks/>
            <a:stCxn id="4" idx="1"/>
            <a:endCxn id="11" idx="3"/>
          </p:cNvCxnSpPr>
          <p:nvPr/>
        </p:nvCxnSpPr>
        <p:spPr>
          <a:xfrm flipH="1" flipV="1">
            <a:off x="4090481" y="2715367"/>
            <a:ext cx="509305" cy="36663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A1466A-8BB2-4DD6-B999-CFC500EC1826}"/>
              </a:ext>
            </a:extLst>
          </p:cNvPr>
          <p:cNvCxnSpPr>
            <a:cxnSpLocks/>
            <a:stCxn id="12" idx="3"/>
            <a:endCxn id="6" idx="3"/>
          </p:cNvCxnSpPr>
          <p:nvPr/>
        </p:nvCxnSpPr>
        <p:spPr>
          <a:xfrm flipV="1">
            <a:off x="4090481" y="5160029"/>
            <a:ext cx="509305" cy="3666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D702E7EE-3B10-4CBE-8D29-A0226691ECA2}"/>
              </a:ext>
            </a:extLst>
          </p:cNvPr>
          <p:cNvSpPr/>
          <p:nvPr/>
        </p:nvSpPr>
        <p:spPr>
          <a:xfrm>
            <a:off x="8229600" y="2258167"/>
            <a:ext cx="3081528"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sp>
        <p:nvSpPr>
          <p:cNvPr id="29" name="Rectangle: Rounded Corners 28">
            <a:extLst>
              <a:ext uri="{FF2B5EF4-FFF2-40B4-BE49-F238E27FC236}">
                <a16:creationId xmlns:a16="http://schemas.microsoft.com/office/drawing/2014/main" id="{F9CBE551-077C-451D-A17E-AC3B365FEB69}"/>
              </a:ext>
            </a:extLst>
          </p:cNvPr>
          <p:cNvSpPr/>
          <p:nvPr/>
        </p:nvSpPr>
        <p:spPr>
          <a:xfrm>
            <a:off x="8229600" y="5069461"/>
            <a:ext cx="3081528" cy="9144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cxnSp>
        <p:nvCxnSpPr>
          <p:cNvPr id="31" name="Straight Connector 30">
            <a:extLst>
              <a:ext uri="{FF2B5EF4-FFF2-40B4-BE49-F238E27FC236}">
                <a16:creationId xmlns:a16="http://schemas.microsoft.com/office/drawing/2014/main" id="{831E1034-E32F-4132-97A5-7B40C3FAA498}"/>
              </a:ext>
            </a:extLst>
          </p:cNvPr>
          <p:cNvCxnSpPr>
            <a:cxnSpLocks/>
            <a:stCxn id="7" idx="7"/>
            <a:endCxn id="27" idx="1"/>
          </p:cNvCxnSpPr>
          <p:nvPr/>
        </p:nvCxnSpPr>
        <p:spPr>
          <a:xfrm flipV="1">
            <a:off x="7635988" y="2715367"/>
            <a:ext cx="593612" cy="36663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74CDDF2-C806-4AAE-8C0E-B9D4BED3FFCA}"/>
              </a:ext>
            </a:extLst>
          </p:cNvPr>
          <p:cNvCxnSpPr>
            <a:stCxn id="8" idx="5"/>
            <a:endCxn id="29" idx="1"/>
          </p:cNvCxnSpPr>
          <p:nvPr/>
        </p:nvCxnSpPr>
        <p:spPr>
          <a:xfrm>
            <a:off x="7635988" y="5160029"/>
            <a:ext cx="593612" cy="3666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DEB3F0C-EF75-44DD-A3A1-9803AF8CBD0F}"/>
              </a:ext>
            </a:extLst>
          </p:cNvPr>
          <p:cNvSpPr txBox="1"/>
          <p:nvPr/>
        </p:nvSpPr>
        <p:spPr>
          <a:xfrm>
            <a:off x="1377469" y="2277901"/>
            <a:ext cx="2308568"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FFFFFF"/>
                </a:solidFill>
                <a:effectLst/>
                <a:uLnTx/>
                <a:uFillTx/>
                <a:ea typeface="Open Sans SemiBold" panose="020B0706030804020204" pitchFamily="34" charset="0"/>
                <a:cs typeface="Open Sans SemiBold" panose="020B0706030804020204" pitchFamily="34" charset="0"/>
              </a:rPr>
              <a:t>MO Department of Health and Senior Services</a:t>
            </a:r>
            <a:endParaRPr kumimoji="0" lang="en-MY" sz="1800" b="1" i="0" u="none" strike="noStrike" kern="1200" cap="none" spc="0" normalizeH="0" baseline="0" noProof="0" dirty="0">
              <a:ln>
                <a:noFill/>
              </a:ln>
              <a:solidFill>
                <a:srgbClr val="FFFFFF"/>
              </a:solidFill>
              <a:effectLst/>
              <a:uLnTx/>
              <a:uFillTx/>
              <a:ea typeface="+mn-ea"/>
              <a:cs typeface="+mn-cs"/>
            </a:endParaRPr>
          </a:p>
        </p:txBody>
      </p:sp>
      <p:sp>
        <p:nvSpPr>
          <p:cNvPr id="53" name="TextBox 52">
            <a:extLst>
              <a:ext uri="{FF2B5EF4-FFF2-40B4-BE49-F238E27FC236}">
                <a16:creationId xmlns:a16="http://schemas.microsoft.com/office/drawing/2014/main" id="{5CD29F12-9804-4072-AFF1-BC4A72E21067}"/>
              </a:ext>
            </a:extLst>
          </p:cNvPr>
          <p:cNvSpPr txBox="1"/>
          <p:nvPr/>
        </p:nvSpPr>
        <p:spPr>
          <a:xfrm>
            <a:off x="1352237" y="5216220"/>
            <a:ext cx="240831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b="1" dirty="0">
                <a:solidFill>
                  <a:srgbClr val="FFFFFF"/>
                </a:solidFill>
                <a:ea typeface="Open Sans SemiBold" panose="020B0706030804020204" pitchFamily="34" charset="0"/>
                <a:cs typeface="Open Sans SemiBold" panose="020B0706030804020204" pitchFamily="34" charset="0"/>
              </a:rPr>
              <a:t>MO Hospital Association</a:t>
            </a:r>
            <a:endParaRPr kumimoji="0" lang="en-MY" sz="1800" b="1" i="0" u="none" strike="noStrike" kern="1200" cap="none" spc="0" normalizeH="0" baseline="0" noProof="0" dirty="0">
              <a:ln>
                <a:noFill/>
              </a:ln>
              <a:solidFill>
                <a:srgbClr val="FFFFFF"/>
              </a:solidFill>
              <a:effectLst/>
              <a:uLnTx/>
              <a:uFillTx/>
              <a:ea typeface="Open Sans SemiBold" panose="020B0706030804020204" pitchFamily="34" charset="0"/>
              <a:cs typeface="Open Sans SemiBold" panose="020B0706030804020204" pitchFamily="34" charset="0"/>
            </a:endParaRPr>
          </a:p>
        </p:txBody>
      </p:sp>
      <p:sp>
        <p:nvSpPr>
          <p:cNvPr id="60" name="TextBox 59">
            <a:extLst>
              <a:ext uri="{FF2B5EF4-FFF2-40B4-BE49-F238E27FC236}">
                <a16:creationId xmlns:a16="http://schemas.microsoft.com/office/drawing/2014/main" id="{4E8AE76E-5537-41C9-8811-2FA249DF3317}"/>
              </a:ext>
            </a:extLst>
          </p:cNvPr>
          <p:cNvSpPr txBox="1"/>
          <p:nvPr/>
        </p:nvSpPr>
        <p:spPr>
          <a:xfrm>
            <a:off x="8554522" y="2399002"/>
            <a:ext cx="233857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FFFFFF"/>
                </a:solidFill>
                <a:effectLst/>
                <a:uLnTx/>
                <a:uFillTx/>
                <a:ea typeface="Open Sans SemiBold" panose="020B0706030804020204" pitchFamily="34" charset="0"/>
                <a:cs typeface="Open Sans SemiBold" panose="020B0706030804020204" pitchFamily="34" charset="0"/>
              </a:rPr>
              <a:t>MO HealthNet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MY" b="1" dirty="0">
                <a:solidFill>
                  <a:srgbClr val="FFFFFF"/>
                </a:solidFill>
                <a:ea typeface="Open Sans SemiBold" panose="020B0706030804020204" pitchFamily="34" charset="0"/>
                <a:cs typeface="Open Sans SemiBold" panose="020B0706030804020204" pitchFamily="34" charset="0"/>
              </a:rPr>
              <a:t>(MO Medicaid)</a:t>
            </a:r>
            <a:endParaRPr kumimoji="0" lang="en-MY" sz="1800" b="1" i="0" u="none" strike="noStrike" kern="1200" cap="none" spc="0" normalizeH="0" baseline="0" noProof="0" dirty="0">
              <a:ln>
                <a:noFill/>
              </a:ln>
              <a:solidFill>
                <a:srgbClr val="FFFFFF"/>
              </a:solidFill>
              <a:effectLst/>
              <a:uLnTx/>
              <a:uFillTx/>
              <a:ea typeface="+mn-ea"/>
              <a:cs typeface="+mn-cs"/>
            </a:endParaRPr>
          </a:p>
        </p:txBody>
      </p:sp>
      <p:sp>
        <p:nvSpPr>
          <p:cNvPr id="62" name="TextBox 61">
            <a:extLst>
              <a:ext uri="{FF2B5EF4-FFF2-40B4-BE49-F238E27FC236}">
                <a16:creationId xmlns:a16="http://schemas.microsoft.com/office/drawing/2014/main" id="{D722ED85-F99E-437B-BB1C-D73CF0421697}"/>
              </a:ext>
            </a:extLst>
          </p:cNvPr>
          <p:cNvSpPr txBox="1"/>
          <p:nvPr/>
        </p:nvSpPr>
        <p:spPr>
          <a:xfrm>
            <a:off x="8576057" y="5216220"/>
            <a:ext cx="233857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FFFFFF"/>
                </a:solidFill>
                <a:effectLst/>
                <a:uLnTx/>
                <a:uFillTx/>
                <a:ea typeface="Open Sans SemiBold" panose="020B0706030804020204" pitchFamily="34" charset="0"/>
                <a:cs typeface="Open Sans SemiBold" panose="020B0706030804020204" pitchFamily="34" charset="0"/>
              </a:rPr>
              <a:t>MO Primary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MY" b="1" dirty="0">
                <a:solidFill>
                  <a:srgbClr val="FFFFFF"/>
                </a:solidFill>
                <a:ea typeface="Open Sans SemiBold" panose="020B0706030804020204" pitchFamily="34" charset="0"/>
                <a:cs typeface="Open Sans SemiBold" panose="020B0706030804020204" pitchFamily="34" charset="0"/>
              </a:rPr>
              <a:t>Care Association</a:t>
            </a:r>
            <a:endParaRPr kumimoji="0" lang="en-MY" sz="1800" b="1" i="0" u="none" strike="noStrike" kern="1200" cap="none" spc="0" normalizeH="0" baseline="0" noProof="0" dirty="0">
              <a:ln>
                <a:noFill/>
              </a:ln>
              <a:solidFill>
                <a:srgbClr val="FFFFFF"/>
              </a:solidFill>
              <a:effectLst/>
              <a:uLnTx/>
              <a:uFillTx/>
              <a:ea typeface="+mn-ea"/>
              <a:cs typeface="+mn-cs"/>
            </a:endParaRPr>
          </a:p>
        </p:txBody>
      </p:sp>
      <p:sp>
        <p:nvSpPr>
          <p:cNvPr id="15" name="Rectangle 14">
            <a:extLst>
              <a:ext uri="{FF2B5EF4-FFF2-40B4-BE49-F238E27FC236}">
                <a16:creationId xmlns:a16="http://schemas.microsoft.com/office/drawing/2014/main" id="{8350606A-98E3-B1BA-23C5-CE2503B8948E}"/>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13" name="Title 1">
            <a:extLst>
              <a:ext uri="{FF2B5EF4-FFF2-40B4-BE49-F238E27FC236}">
                <a16:creationId xmlns:a16="http://schemas.microsoft.com/office/drawing/2014/main" id="{84396A73-8CCC-3011-E1CC-E3DF7F86A4A9}"/>
              </a:ext>
            </a:extLst>
          </p:cNvPr>
          <p:cNvSpPr>
            <a:spLocks noGrp="1"/>
          </p:cNvSpPr>
          <p:nvPr/>
        </p:nvSpPr>
        <p:spPr>
          <a:xfrm>
            <a:off x="1011677" y="352154"/>
            <a:ext cx="10315575" cy="1107265"/>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12169"/>
                </a:solidFill>
                <a:effectLst/>
                <a:uLnTx/>
                <a:uFillTx/>
                <a:latin typeface="Geometr415 Blk BT"/>
              </a:rPr>
              <a:t>Missouri Interagency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12169"/>
                </a:solidFill>
                <a:effectLst/>
                <a:uLnTx/>
                <a:uFillTx/>
                <a:latin typeface="Geometr415 Blk BT"/>
              </a:rPr>
              <a:t>Maternal Health Collaborative</a:t>
            </a:r>
          </a:p>
        </p:txBody>
      </p:sp>
      <p:pic>
        <p:nvPicPr>
          <p:cNvPr id="21" name="Picture 20">
            <a:extLst>
              <a:ext uri="{FF2B5EF4-FFF2-40B4-BE49-F238E27FC236}">
                <a16:creationId xmlns:a16="http://schemas.microsoft.com/office/drawing/2014/main" id="{6026D817-A063-1BF4-CC0F-7882A21CCA67}"/>
              </a:ext>
            </a:extLst>
          </p:cNvPr>
          <p:cNvPicPr>
            <a:picLocks noChangeAspect="1"/>
          </p:cNvPicPr>
          <p:nvPr/>
        </p:nvPicPr>
        <p:blipFill rotWithShape="1">
          <a:blip r:embed="rId3"/>
          <a:srcRect l="5941" t="9540" r="4172" b="4373"/>
          <a:stretch/>
        </p:blipFill>
        <p:spPr>
          <a:xfrm>
            <a:off x="5259423" y="3172567"/>
            <a:ext cx="1673151" cy="1856555"/>
          </a:xfrm>
          <a:prstGeom prst="rect">
            <a:avLst/>
          </a:prstGeom>
        </p:spPr>
      </p:pic>
    </p:spTree>
    <p:extLst>
      <p:ext uri="{BB962C8B-B14F-4D97-AF65-F5344CB8AC3E}">
        <p14:creationId xmlns:p14="http://schemas.microsoft.com/office/powerpoint/2010/main" val="295830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
          <p:cNvSpPr txBox="1"/>
          <p:nvPr/>
        </p:nvSpPr>
        <p:spPr>
          <a:xfrm>
            <a:off x="412595" y="1534167"/>
            <a:ext cx="5568325" cy="47381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2000" b="1" dirty="0">
                <a:solidFill>
                  <a:srgbClr val="002060"/>
                </a:solidFill>
                <a:ea typeface="Calibri" panose="020F0502020204030204" pitchFamily="34" charset="0"/>
              </a:rPr>
              <a:t>Project Track</a:t>
            </a:r>
            <a:r>
              <a:rPr lang="en-US" sz="2000" b="1" dirty="0">
                <a:solidFill>
                  <a:srgbClr val="002060"/>
                </a:solidFill>
                <a:effectLst/>
                <a:ea typeface="Calibri" panose="020F0502020204030204" pitchFamily="34" charset="0"/>
              </a:rPr>
              <a:t>: Strategic Planning &amp; Collaboration</a:t>
            </a:r>
          </a:p>
          <a:p>
            <a:pPr marL="0" marR="0">
              <a:spcBef>
                <a:spcPts val="0"/>
              </a:spcBef>
              <a:spcAft>
                <a:spcPts val="0"/>
              </a:spcAft>
            </a:pPr>
            <a:endParaRPr lang="en-US" sz="1200" dirty="0">
              <a:solidFill>
                <a:srgbClr val="000000"/>
              </a:solidFill>
              <a:effectLst/>
              <a:ea typeface="Times New Roman" panose="02020603050405020304" pitchFamily="18" charset="0"/>
            </a:endParaRPr>
          </a:p>
          <a:p>
            <a:pPr marL="0" marR="0">
              <a:lnSpc>
                <a:spcPct val="150000"/>
              </a:lnSpc>
              <a:spcBef>
                <a:spcPts val="0"/>
              </a:spcBef>
              <a:spcAft>
                <a:spcPts val="0"/>
              </a:spcAft>
            </a:pPr>
            <a:r>
              <a:rPr lang="en-US" sz="1400" dirty="0">
                <a:solidFill>
                  <a:srgbClr val="012169"/>
                </a:solidFill>
                <a:effectLst/>
                <a:ea typeface="Times New Roman" panose="02020603050405020304" pitchFamily="18" charset="0"/>
              </a:rPr>
              <a:t>We aim to improve health outcomes for mothers, infants and their families because individual lives matter, most maternal and infant deaths are preventable, and maternal and infant health are indicative of overall population health. We do this work because healthy and joyful experiences across the life course (inclusive of pregnancy, birth, postpartum, and beyond) are centric to a prosperous and healthy Missouri. We will do this in unity and collaboration through partnership with diverse statewide partners, including individuals with lived experience, and aim to see improved MCH outcomes, reductions in racial disparities, and systems improvements by 2030. </a:t>
            </a:r>
          </a:p>
        </p:txBody>
      </p:sp>
      <p:sp>
        <p:nvSpPr>
          <p:cNvPr id="5" name="TextBox 3"/>
          <p:cNvSpPr txBox="1"/>
          <p:nvPr/>
        </p:nvSpPr>
        <p:spPr>
          <a:xfrm>
            <a:off x="6326157" y="1605068"/>
            <a:ext cx="5042709" cy="3568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2000" b="1" dirty="0">
                <a:solidFill>
                  <a:srgbClr val="002060"/>
                </a:solidFill>
                <a:effectLst/>
                <a:ea typeface="Times New Roman" panose="02020603050405020304" pitchFamily="18" charset="0"/>
              </a:rPr>
              <a:t>Priorities:</a:t>
            </a:r>
          </a:p>
          <a:p>
            <a:pPr marL="0" marR="0">
              <a:spcBef>
                <a:spcPts val="0"/>
              </a:spcBef>
              <a:spcAft>
                <a:spcPts val="0"/>
              </a:spcAft>
            </a:pPr>
            <a:endParaRPr lang="en-US" sz="1200" dirty="0">
              <a:solidFill>
                <a:srgbClr val="002060"/>
              </a:solidFill>
              <a:effectLst/>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1400" dirty="0">
                <a:solidFill>
                  <a:srgbClr val="002060"/>
                </a:solidFill>
                <a:effectLst/>
                <a:ea typeface="Calibri" panose="020F0502020204030204" pitchFamily="34" charset="0"/>
                <a:cs typeface="Times New Roman" panose="02020603050405020304" pitchFamily="18" charset="0"/>
              </a:rPr>
              <a:t>Develop a statewide maternal health strategic plan. </a:t>
            </a:r>
          </a:p>
          <a:p>
            <a:pPr marL="342900" marR="0" lvl="0" indent="-342900">
              <a:lnSpc>
                <a:spcPct val="107000"/>
              </a:lnSpc>
              <a:spcBef>
                <a:spcPts val="0"/>
              </a:spcBef>
              <a:spcAft>
                <a:spcPts val="0"/>
              </a:spcAft>
              <a:buFont typeface="+mj-lt"/>
              <a:buAutoNum type="arabicPeriod"/>
            </a:pPr>
            <a:r>
              <a:rPr lang="en-US" sz="1400" dirty="0">
                <a:solidFill>
                  <a:srgbClr val="002060"/>
                </a:solidFill>
                <a:effectLst/>
                <a:ea typeface="Calibri" panose="020F0502020204030204" pitchFamily="34" charset="0"/>
                <a:cs typeface="Times New Roman" panose="02020603050405020304" pitchFamily="18" charset="0"/>
              </a:rPr>
              <a:t>Develop a proposal for a state Maternal Health Innovation Program through HRSA.</a:t>
            </a:r>
          </a:p>
          <a:p>
            <a:pPr marL="342900" marR="0" lvl="0" indent="-342900">
              <a:lnSpc>
                <a:spcPct val="107000"/>
              </a:lnSpc>
              <a:spcBef>
                <a:spcPts val="0"/>
              </a:spcBef>
              <a:spcAft>
                <a:spcPts val="0"/>
              </a:spcAft>
              <a:buFont typeface="+mj-lt"/>
              <a:buAutoNum type="arabicPeriod"/>
            </a:pPr>
            <a:r>
              <a:rPr lang="en-US" sz="1400" dirty="0">
                <a:solidFill>
                  <a:srgbClr val="002060"/>
                </a:solidFill>
                <a:effectLst/>
                <a:ea typeface="Calibri" panose="020F0502020204030204" pitchFamily="34" charset="0"/>
                <a:cs typeface="Times New Roman" panose="02020603050405020304" pitchFamily="18" charset="0"/>
              </a:rPr>
              <a:t>Implement Medicaid reimbursement for community-based doulas.</a:t>
            </a:r>
          </a:p>
          <a:p>
            <a:pPr marL="342900" marR="0" lvl="0" indent="-342900">
              <a:lnSpc>
                <a:spcPct val="107000"/>
              </a:lnSpc>
              <a:spcBef>
                <a:spcPts val="0"/>
              </a:spcBef>
              <a:spcAft>
                <a:spcPts val="0"/>
              </a:spcAft>
              <a:buFont typeface="+mj-lt"/>
              <a:buAutoNum type="arabicPeriod"/>
            </a:pPr>
            <a:r>
              <a:rPr lang="en-US" sz="1400" dirty="0">
                <a:solidFill>
                  <a:srgbClr val="002060"/>
                </a:solidFill>
                <a:effectLst/>
                <a:ea typeface="Calibri" panose="020F0502020204030204" pitchFamily="34" charset="0"/>
                <a:cs typeface="Times New Roman" panose="02020603050405020304" pitchFamily="18" charset="0"/>
              </a:rPr>
              <a:t>Expand home visiting programs</a:t>
            </a:r>
            <a:r>
              <a:rPr lang="en-US" sz="1400" dirty="0">
                <a:solidFill>
                  <a:srgbClr val="002060"/>
                </a:solidFill>
                <a:ea typeface="Calibri" panose="020F0502020204030204" pitchFamily="34" charset="0"/>
                <a:cs typeface="Times New Roman" panose="02020603050405020304" pitchFamily="18" charset="0"/>
              </a:rPr>
              <a:t>, including Medicaid reimbursement for home visiting for women with high-risk pregnancies.</a:t>
            </a:r>
            <a:endParaRPr lang="en-US" sz="1400" dirty="0">
              <a:solidFill>
                <a:srgbClr val="00206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ea typeface="Calibri" panose="020F0502020204030204" pitchFamily="34" charset="0"/>
                <a:cs typeface="Times New Roman" panose="02020603050405020304" pitchFamily="18" charset="0"/>
              </a:rPr>
              <a:t>Develop a specialized MCH training, with emphasis on perinatal health, for CHWs and increase the number of trained CWHs working in MCH</a:t>
            </a:r>
            <a:r>
              <a:rPr lang="en-US" sz="1400" dirty="0">
                <a:solidFill>
                  <a:srgbClr val="002060"/>
                </a:solidFill>
                <a:effectLst/>
                <a:ea typeface="Calibri" panose="020F0502020204030204" pitchFamily="34" charset="0"/>
                <a:cs typeface="Times New Roman" panose="02020603050405020304" pitchFamily="18" charset="0"/>
              </a:rPr>
              <a:t>. </a:t>
            </a:r>
          </a:p>
        </p:txBody>
      </p:sp>
      <p:sp>
        <p:nvSpPr>
          <p:cNvPr id="6" name="Title 1"/>
          <p:cNvSpPr>
            <a:spLocks noGrp="1"/>
          </p:cNvSpPr>
          <p:nvPr/>
        </p:nvSpPr>
        <p:spPr>
          <a:xfrm>
            <a:off x="938211" y="234683"/>
            <a:ext cx="10315575" cy="1259937"/>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a:latin typeface="Geometr415 Blk BT"/>
              </a:rPr>
              <a:t>NGA </a:t>
            </a:r>
            <a:r>
              <a:rPr lang="en-US" sz="4000" b="1" dirty="0">
                <a:solidFill>
                  <a:srgbClr val="012169"/>
                </a:solidFill>
                <a:latin typeface="Geometr415 Blk BT"/>
              </a:rPr>
              <a:t>Improving MCH in Rural America:</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12169"/>
                </a:solidFill>
                <a:effectLst/>
                <a:uLnTx/>
                <a:uFillTx/>
                <a:latin typeface="Geometr415 Blk BT"/>
              </a:rPr>
              <a:t>Policy Learning </a:t>
            </a:r>
            <a:r>
              <a:rPr kumimoji="0" lang="en-US" sz="4000" b="1" i="0" u="none" strike="noStrike" kern="1200" cap="none" spc="0" normalizeH="0" baseline="0" noProof="0" dirty="0">
                <a:ln>
                  <a:noFill/>
                </a:ln>
                <a:effectLst/>
                <a:uLnTx/>
                <a:uFillTx/>
                <a:latin typeface="Geometr415 Blk BT"/>
              </a:rPr>
              <a:t>Collaborative</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3" name="Picture 2">
            <a:extLst>
              <a:ext uri="{FF2B5EF4-FFF2-40B4-BE49-F238E27FC236}">
                <a16:creationId xmlns:a16="http://schemas.microsoft.com/office/drawing/2014/main" id="{DC2FF792-F680-387E-E2AA-C87406EF34FB}"/>
              </a:ext>
            </a:extLst>
          </p:cNvPr>
          <p:cNvPicPr>
            <a:picLocks noChangeAspect="1"/>
          </p:cNvPicPr>
          <p:nvPr/>
        </p:nvPicPr>
        <p:blipFill>
          <a:blip r:embed="rId3"/>
          <a:stretch>
            <a:fillRect/>
          </a:stretch>
        </p:blipFill>
        <p:spPr>
          <a:xfrm>
            <a:off x="8394058" y="5212835"/>
            <a:ext cx="3493141" cy="1059489"/>
          </a:xfrm>
          <a:prstGeom prst="rect">
            <a:avLst/>
          </a:prstGeom>
        </p:spPr>
      </p:pic>
    </p:spTree>
    <p:extLst>
      <p:ext uri="{BB962C8B-B14F-4D97-AF65-F5344CB8AC3E}">
        <p14:creationId xmlns:p14="http://schemas.microsoft.com/office/powerpoint/2010/main" val="118273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3A3E68-205F-4B7D-BD75-8F575BD6D6D0}"/>
              </a:ext>
            </a:extLst>
          </p:cNvPr>
          <p:cNvSpPr txBox="1"/>
          <p:nvPr/>
        </p:nvSpPr>
        <p:spPr>
          <a:xfrm>
            <a:off x="2516504" y="1948996"/>
            <a:ext cx="3331845" cy="765146"/>
          </a:xfrm>
          <a:prstGeom prst="rect">
            <a:avLst/>
          </a:prstGeom>
          <a:noFill/>
        </p:spPr>
        <p:txBody>
          <a:bodyPr wrap="square">
            <a:spAutoFit/>
          </a:bodyPr>
          <a:lstStyle/>
          <a:p>
            <a:pPr>
              <a:lnSpc>
                <a:spcPct val="125000"/>
              </a:lnSpc>
            </a:pPr>
            <a:r>
              <a:rPr lang="en-US" sz="1200" dirty="0">
                <a:solidFill>
                  <a:schemeClr val="tx1"/>
                </a:solidFill>
              </a:rPr>
              <a:t>FIMR is an evidence-based process to identify and analyze factors that contribute to fetal and infant death.</a:t>
            </a:r>
            <a:endParaRPr lang="en-MY" sz="1200" dirty="0">
              <a:ea typeface="Open Sans Light" panose="020B0306030504020204" pitchFamily="34" charset="0"/>
              <a:cs typeface="Open Sans Light" panose="020B0306030504020204" pitchFamily="34" charset="0"/>
            </a:endParaRPr>
          </a:p>
        </p:txBody>
      </p:sp>
      <p:sp>
        <p:nvSpPr>
          <p:cNvPr id="7" name="Oval 6">
            <a:extLst>
              <a:ext uri="{FF2B5EF4-FFF2-40B4-BE49-F238E27FC236}">
                <a16:creationId xmlns:a16="http://schemas.microsoft.com/office/drawing/2014/main" id="{E905ADA9-3B87-4B90-9D78-1690972232A0}"/>
              </a:ext>
            </a:extLst>
          </p:cNvPr>
          <p:cNvSpPr/>
          <p:nvPr/>
        </p:nvSpPr>
        <p:spPr>
          <a:xfrm>
            <a:off x="2019300" y="2109297"/>
            <a:ext cx="338554" cy="3385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567FB03-61F6-4412-A96A-046449F8ABE8}"/>
              </a:ext>
            </a:extLst>
          </p:cNvPr>
          <p:cNvSpPr/>
          <p:nvPr/>
        </p:nvSpPr>
        <p:spPr>
          <a:xfrm>
            <a:off x="2019300" y="3374427"/>
            <a:ext cx="338554" cy="3385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A4329C61-FB9D-4ED2-8C80-5BB555D0C95F}"/>
              </a:ext>
            </a:extLst>
          </p:cNvPr>
          <p:cNvSpPr txBox="1"/>
          <p:nvPr/>
        </p:nvSpPr>
        <p:spPr>
          <a:xfrm>
            <a:off x="2516503" y="5558156"/>
            <a:ext cx="3331845" cy="830997"/>
          </a:xfrm>
          <a:prstGeom prst="rect">
            <a:avLst/>
          </a:prstGeom>
          <a:noFill/>
        </p:spPr>
        <p:txBody>
          <a:bodyPr wrap="square">
            <a:spAutoFit/>
          </a:bodyPr>
          <a:lstStyle/>
          <a:p>
            <a:r>
              <a:rPr lang="en-US" sz="1200" dirty="0"/>
              <a:t>E</a:t>
            </a:r>
            <a:r>
              <a:rPr lang="en-US" sz="1200" dirty="0">
                <a:solidFill>
                  <a:schemeClr val="tx1"/>
                </a:solidFill>
              </a:rPr>
              <a:t>xamine confidential, de-identified individual cases of fetal and infant deaths from 24 weeks gestation through 12 months of age.</a:t>
            </a:r>
          </a:p>
        </p:txBody>
      </p:sp>
      <p:sp>
        <p:nvSpPr>
          <p:cNvPr id="27" name="Oval 26">
            <a:extLst>
              <a:ext uri="{FF2B5EF4-FFF2-40B4-BE49-F238E27FC236}">
                <a16:creationId xmlns:a16="http://schemas.microsoft.com/office/drawing/2014/main" id="{6D4CA949-3BFD-470C-82B1-EDCD4B81734D}"/>
              </a:ext>
            </a:extLst>
          </p:cNvPr>
          <p:cNvSpPr/>
          <p:nvPr/>
        </p:nvSpPr>
        <p:spPr>
          <a:xfrm>
            <a:off x="2019300" y="5671915"/>
            <a:ext cx="338554" cy="3385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43B36C4-7CE6-4545-98A7-9AEAE8FEF111}"/>
              </a:ext>
            </a:extLst>
          </p:cNvPr>
          <p:cNvSpPr/>
          <p:nvPr/>
        </p:nvSpPr>
        <p:spPr>
          <a:xfrm>
            <a:off x="6090821" y="2109297"/>
            <a:ext cx="338554" cy="3385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75FED1BB-FA17-471B-8FFF-B7C9B9483496}"/>
              </a:ext>
            </a:extLst>
          </p:cNvPr>
          <p:cNvSpPr/>
          <p:nvPr/>
        </p:nvSpPr>
        <p:spPr>
          <a:xfrm>
            <a:off x="6090821" y="3374427"/>
            <a:ext cx="338554" cy="3385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E1960EF6-A24B-4E5A-AA9A-B74A338743F8}"/>
              </a:ext>
            </a:extLst>
          </p:cNvPr>
          <p:cNvSpPr txBox="1"/>
          <p:nvPr/>
        </p:nvSpPr>
        <p:spPr>
          <a:xfrm>
            <a:off x="6629936" y="5558156"/>
            <a:ext cx="3331845" cy="954107"/>
          </a:xfrm>
          <a:prstGeom prst="rect">
            <a:avLst/>
          </a:prstGeom>
          <a:noFill/>
        </p:spPr>
        <p:txBody>
          <a:bodyPr wrap="square">
            <a:spAutoFit/>
          </a:bodyPr>
          <a:lstStyle/>
          <a:p>
            <a:r>
              <a:rPr lang="en-US" sz="1200" dirty="0"/>
              <a:t>DHSS </a:t>
            </a:r>
            <a:r>
              <a:rPr lang="en-US" sz="1100" dirty="0"/>
              <a:t>will set standards for case review procedures, data submission, and data aggregation to ensure data reliability and allow meaningful data aggregation and analysis.</a:t>
            </a:r>
            <a:r>
              <a:rPr lang="en-US" sz="1100" baseline="0" dirty="0"/>
              <a:t> </a:t>
            </a:r>
            <a:endParaRPr lang="en-US" sz="1100" dirty="0">
              <a:solidFill>
                <a:schemeClr val="tx1"/>
              </a:solidFill>
            </a:endParaRPr>
          </a:p>
        </p:txBody>
      </p:sp>
      <p:sp>
        <p:nvSpPr>
          <p:cNvPr id="48" name="Oval 47">
            <a:extLst>
              <a:ext uri="{FF2B5EF4-FFF2-40B4-BE49-F238E27FC236}">
                <a16:creationId xmlns:a16="http://schemas.microsoft.com/office/drawing/2014/main" id="{10892423-7AA8-42FF-AE85-5D34C19F3650}"/>
              </a:ext>
            </a:extLst>
          </p:cNvPr>
          <p:cNvSpPr/>
          <p:nvPr/>
        </p:nvSpPr>
        <p:spPr>
          <a:xfrm>
            <a:off x="6090821" y="5671915"/>
            <a:ext cx="338554" cy="3385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8BD2EA8-8431-8784-D68F-C91797A60AA5}"/>
              </a:ext>
            </a:extLst>
          </p:cNvPr>
          <p:cNvSpPr txBox="1">
            <a:spLocks/>
          </p:cNvSpPr>
          <p:nvPr/>
        </p:nvSpPr>
        <p:spPr>
          <a:xfrm>
            <a:off x="990600" y="524128"/>
            <a:ext cx="10515600"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000" b="1" dirty="0">
                <a:latin typeface="Geometr415 Blk BT"/>
              </a:rPr>
              <a:t>Fetal Infant Mortality Review (FIMR) Network</a:t>
            </a:r>
            <a:endParaRPr lang="en-MY" sz="4000" b="1" dirty="0">
              <a:latin typeface="Geometr415 Blk BT"/>
            </a:endParaRPr>
          </a:p>
        </p:txBody>
      </p:sp>
      <p:sp>
        <p:nvSpPr>
          <p:cNvPr id="10" name="TextBox 9">
            <a:extLst>
              <a:ext uri="{FF2B5EF4-FFF2-40B4-BE49-F238E27FC236}">
                <a16:creationId xmlns:a16="http://schemas.microsoft.com/office/drawing/2014/main" id="{9DE8152F-7EB5-B555-BA95-65F45034A763}"/>
              </a:ext>
            </a:extLst>
          </p:cNvPr>
          <p:cNvSpPr txBox="1"/>
          <p:nvPr/>
        </p:nvSpPr>
        <p:spPr>
          <a:xfrm>
            <a:off x="2516503" y="3223784"/>
            <a:ext cx="3331845" cy="1824730"/>
          </a:xfrm>
          <a:prstGeom prst="rect">
            <a:avLst/>
          </a:prstGeom>
          <a:noFill/>
        </p:spPr>
        <p:txBody>
          <a:bodyPr wrap="square">
            <a:spAutoFit/>
          </a:bodyPr>
          <a:lstStyle/>
          <a:p>
            <a:pPr>
              <a:lnSpc>
                <a:spcPct val="125000"/>
              </a:lnSpc>
            </a:pPr>
            <a:r>
              <a:rPr lang="en-US" sz="1200" dirty="0">
                <a:solidFill>
                  <a:schemeClr val="tx1"/>
                </a:solidFill>
              </a:rPr>
              <a:t>Based on the National Fetal and Infant Mortality Review (NFIMR) Program model</a:t>
            </a:r>
          </a:p>
          <a:p>
            <a:pPr marL="171450" indent="-171450">
              <a:lnSpc>
                <a:spcPct val="125000"/>
              </a:lnSpc>
              <a:buFont typeface="Arial" panose="020B0604020202020204" pitchFamily="34" charset="0"/>
              <a:buChar char="•"/>
            </a:pPr>
            <a:r>
              <a:rPr lang="en-US" sz="1100" dirty="0">
                <a:ea typeface="Open Sans Light" panose="020B0306030504020204" pitchFamily="34" charset="0"/>
                <a:cs typeface="Open Sans Light" panose="020B0306030504020204" pitchFamily="34" charset="0"/>
              </a:rPr>
              <a:t>Case identification</a:t>
            </a:r>
          </a:p>
          <a:p>
            <a:pPr marL="171450" indent="-171450">
              <a:lnSpc>
                <a:spcPct val="125000"/>
              </a:lnSpc>
              <a:buFont typeface="Arial" panose="020B0604020202020204" pitchFamily="34" charset="0"/>
              <a:buChar char="•"/>
            </a:pPr>
            <a:r>
              <a:rPr lang="en-US" sz="1100" dirty="0">
                <a:ea typeface="Open Sans Light" panose="020B0306030504020204" pitchFamily="34" charset="0"/>
                <a:cs typeface="Open Sans Light" panose="020B0306030504020204" pitchFamily="34" charset="0"/>
              </a:rPr>
              <a:t>Medical records abstraction</a:t>
            </a:r>
          </a:p>
          <a:p>
            <a:pPr marL="171450" indent="-171450">
              <a:lnSpc>
                <a:spcPct val="125000"/>
              </a:lnSpc>
              <a:buFont typeface="Arial" panose="020B0604020202020204" pitchFamily="34" charset="0"/>
              <a:buChar char="•"/>
            </a:pPr>
            <a:r>
              <a:rPr lang="en-US" sz="1100" dirty="0">
                <a:ea typeface="Open Sans Light" panose="020B0306030504020204" pitchFamily="34" charset="0"/>
                <a:cs typeface="Open Sans Light" panose="020B0306030504020204" pitchFamily="34" charset="0"/>
              </a:rPr>
              <a:t>Home/family interviews</a:t>
            </a:r>
          </a:p>
          <a:p>
            <a:pPr marL="171450" indent="-171450">
              <a:lnSpc>
                <a:spcPct val="125000"/>
              </a:lnSpc>
              <a:buFont typeface="Arial" panose="020B0604020202020204" pitchFamily="34" charset="0"/>
              <a:buChar char="•"/>
            </a:pPr>
            <a:r>
              <a:rPr lang="en-US" sz="1100" dirty="0">
                <a:ea typeface="Open Sans Light" panose="020B0306030504020204" pitchFamily="34" charset="0"/>
                <a:cs typeface="Open Sans Light" panose="020B0306030504020204" pitchFamily="34" charset="0"/>
              </a:rPr>
              <a:t>Case reviews</a:t>
            </a:r>
          </a:p>
          <a:p>
            <a:pPr marL="171450" indent="-171450">
              <a:lnSpc>
                <a:spcPct val="125000"/>
              </a:lnSpc>
              <a:buFont typeface="Arial" panose="020B0604020202020204" pitchFamily="34" charset="0"/>
              <a:buChar char="•"/>
            </a:pPr>
            <a:r>
              <a:rPr lang="en-US" sz="1100" dirty="0">
                <a:ea typeface="Open Sans Light" panose="020B0306030504020204" pitchFamily="34" charset="0"/>
                <a:cs typeface="Open Sans Light" panose="020B0306030504020204" pitchFamily="34" charset="0"/>
              </a:rPr>
              <a:t>Recommendations for action </a:t>
            </a:r>
            <a:endParaRPr lang="en-MY" sz="1100" dirty="0">
              <a:ea typeface="Open Sans Light" panose="020B0306030504020204" pitchFamily="34" charset="0"/>
              <a:cs typeface="Open Sans Light" panose="020B0306030504020204" pitchFamily="34" charset="0"/>
            </a:endParaRPr>
          </a:p>
        </p:txBody>
      </p:sp>
      <p:sp>
        <p:nvSpPr>
          <p:cNvPr id="11" name="TextBox 10">
            <a:extLst>
              <a:ext uri="{FF2B5EF4-FFF2-40B4-BE49-F238E27FC236}">
                <a16:creationId xmlns:a16="http://schemas.microsoft.com/office/drawing/2014/main" id="{43D99BE3-419C-BE11-C6AA-3B5B91E28356}"/>
              </a:ext>
            </a:extLst>
          </p:cNvPr>
          <p:cNvSpPr txBox="1"/>
          <p:nvPr/>
        </p:nvSpPr>
        <p:spPr>
          <a:xfrm>
            <a:off x="6429375" y="1947996"/>
            <a:ext cx="3331845" cy="1123384"/>
          </a:xfrm>
          <a:prstGeom prst="rect">
            <a:avLst/>
          </a:prstGeom>
          <a:noFill/>
        </p:spPr>
        <p:txBody>
          <a:bodyPr wrap="square">
            <a:spAutoFit/>
          </a:bodyPr>
          <a:lstStyle/>
          <a:p>
            <a:r>
              <a:rPr lang="en-US" sz="1200" dirty="0">
                <a:ea typeface="Open Sans SemiBold" panose="020B0706030804020204" pitchFamily="34" charset="0"/>
                <a:cs typeface="Open Sans SemiBold" panose="020B0706030804020204" pitchFamily="34" charset="0"/>
              </a:rPr>
              <a:t>Two-tiered system</a:t>
            </a:r>
          </a:p>
          <a:p>
            <a:pPr marL="171450" indent="-171450">
              <a:buFont typeface="Arial" panose="020B0604020202020204" pitchFamily="34" charset="0"/>
              <a:buChar char="•"/>
            </a:pPr>
            <a:r>
              <a:rPr lang="en-US" sz="1100" dirty="0">
                <a:ea typeface="Open Sans SemiBold" panose="020B0706030804020204" pitchFamily="34" charset="0"/>
                <a:cs typeface="Open Sans SemiBold" panose="020B0706030804020204" pitchFamily="34" charset="0"/>
              </a:rPr>
              <a:t>Community Review Team (CRT) to conduct case reviews </a:t>
            </a:r>
          </a:p>
          <a:p>
            <a:pPr marL="171450" indent="-171450">
              <a:buFont typeface="Arial" panose="020B0604020202020204" pitchFamily="34" charset="0"/>
              <a:buChar char="•"/>
            </a:pPr>
            <a:r>
              <a:rPr lang="en-US" sz="1100" dirty="0">
                <a:ea typeface="Open Sans SemiBold" panose="020B0706030804020204" pitchFamily="34" charset="0"/>
                <a:cs typeface="Open Sans SemiBold" panose="020B0706030804020204" pitchFamily="34" charset="0"/>
              </a:rPr>
              <a:t>Community Action Team (CAT) charged with putting CRT recommendations into action</a:t>
            </a:r>
            <a:endParaRPr lang="en-MY" sz="1100" dirty="0">
              <a:ea typeface="Open Sans Light" panose="020B0306030504020204" pitchFamily="34" charset="0"/>
              <a:cs typeface="Open Sans Light" panose="020B0306030504020204" pitchFamily="34" charset="0"/>
            </a:endParaRPr>
          </a:p>
        </p:txBody>
      </p:sp>
      <p:sp>
        <p:nvSpPr>
          <p:cNvPr id="13" name="TextBox 12">
            <a:extLst>
              <a:ext uri="{FF2B5EF4-FFF2-40B4-BE49-F238E27FC236}">
                <a16:creationId xmlns:a16="http://schemas.microsoft.com/office/drawing/2014/main" id="{33C6AB3A-C3A5-EB05-B191-12A1F5E9C89F}"/>
              </a:ext>
            </a:extLst>
          </p:cNvPr>
          <p:cNvSpPr txBox="1"/>
          <p:nvPr/>
        </p:nvSpPr>
        <p:spPr>
          <a:xfrm>
            <a:off x="6525881" y="3223784"/>
            <a:ext cx="3331845" cy="2031325"/>
          </a:xfrm>
          <a:prstGeom prst="rect">
            <a:avLst/>
          </a:prstGeom>
          <a:noFill/>
        </p:spPr>
        <p:txBody>
          <a:bodyPr wrap="square">
            <a:spAutoFit/>
          </a:bodyPr>
          <a:lstStyle/>
          <a:p>
            <a:r>
              <a:rPr lang="en-US" sz="1200" dirty="0">
                <a:ea typeface="Open Sans Light" panose="020B0306030504020204" pitchFamily="34" charset="0"/>
                <a:cs typeface="Open Sans Light" panose="020B0306030504020204" pitchFamily="34" charset="0"/>
              </a:rPr>
              <a:t>Utilizes a regional approach</a:t>
            </a:r>
          </a:p>
          <a:p>
            <a:pPr marL="171450" indent="-171450">
              <a:buFont typeface="Arial" panose="020B0604020202020204" pitchFamily="34" charset="0"/>
              <a:buChar char="•"/>
            </a:pPr>
            <a:r>
              <a:rPr lang="en-US" sz="1100" dirty="0"/>
              <a:t>State FIMR program and ten regional FIMR teams</a:t>
            </a:r>
          </a:p>
          <a:p>
            <a:pPr marL="628650" lvl="1" indent="-171450">
              <a:buFont typeface="Courier New" panose="02070309020205020404" pitchFamily="49" charset="0"/>
              <a:buChar char="o"/>
            </a:pPr>
            <a:r>
              <a:rPr lang="en-US" sz="1000" dirty="0"/>
              <a:t>Contract with 10 LPHAs</a:t>
            </a:r>
            <a:endParaRPr lang="en-US" sz="900" dirty="0"/>
          </a:p>
          <a:p>
            <a:pPr marL="1085850" lvl="2" indent="-171450">
              <a:buFont typeface="Wingdings" panose="05000000000000000000" pitchFamily="2" charset="2"/>
              <a:buChar char="q"/>
            </a:pPr>
            <a:r>
              <a:rPr lang="en-US" sz="900" dirty="0"/>
              <a:t>Convene diverse, multidisciplinary groups of professionals</a:t>
            </a:r>
          </a:p>
          <a:p>
            <a:pPr marL="171450" indent="-171450">
              <a:buFont typeface="Arial" panose="020B0604020202020204" pitchFamily="34" charset="0"/>
              <a:buChar char="•"/>
            </a:pPr>
            <a:r>
              <a:rPr lang="en-US" sz="1100" dirty="0">
                <a:ea typeface="Open Sans Light" panose="020B0306030504020204" pitchFamily="34" charset="0"/>
                <a:cs typeface="Open Sans Light" panose="020B0306030504020204" pitchFamily="34" charset="0"/>
              </a:rPr>
              <a:t>Large statewide case load</a:t>
            </a:r>
          </a:p>
          <a:p>
            <a:pPr marL="171450" indent="-171450">
              <a:buFont typeface="Arial" panose="020B0604020202020204" pitchFamily="34" charset="0"/>
              <a:buChar char="•"/>
            </a:pPr>
            <a:r>
              <a:rPr lang="en-US" sz="1100" dirty="0">
                <a:ea typeface="Open Sans Light" panose="020B0306030504020204" pitchFamily="34" charset="0"/>
                <a:cs typeface="Open Sans Light" panose="020B0306030504020204" pitchFamily="34" charset="0"/>
              </a:rPr>
              <a:t>Contributing factors for fetal and infant deaths often related to local environmental causes</a:t>
            </a:r>
          </a:p>
          <a:p>
            <a:pPr marL="628650" lvl="1" indent="-171450">
              <a:buFont typeface="Courier New" panose="02070309020205020404" pitchFamily="49" charset="0"/>
              <a:buChar char="o"/>
            </a:pPr>
            <a:r>
              <a:rPr lang="en-US" sz="1000" dirty="0">
                <a:ea typeface="Open Sans Light" panose="020B0306030504020204" pitchFamily="34" charset="0"/>
                <a:cs typeface="Open Sans Light" panose="020B0306030504020204" pitchFamily="34" charset="0"/>
              </a:rPr>
              <a:t>Better understood by local communities</a:t>
            </a:r>
          </a:p>
        </p:txBody>
      </p:sp>
    </p:spTree>
    <p:extLst>
      <p:ext uri="{BB962C8B-B14F-4D97-AF65-F5344CB8AC3E}">
        <p14:creationId xmlns:p14="http://schemas.microsoft.com/office/powerpoint/2010/main" val="249406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32E8C36-EE98-4645-6630-B9F0EF57C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A98C0B-6771-9129-614D-2447B85EA206}"/>
              </a:ext>
            </a:extLst>
          </p:cNvPr>
          <p:cNvSpPr txBox="1"/>
          <p:nvPr/>
        </p:nvSpPr>
        <p:spPr>
          <a:xfrm>
            <a:off x="6022370" y="6396335"/>
            <a:ext cx="6169630" cy="461665"/>
          </a:xfrm>
          <a:prstGeom prst="rect">
            <a:avLst/>
          </a:prstGeom>
          <a:noFill/>
        </p:spPr>
        <p:txBody>
          <a:bodyPr wrap="square">
            <a:spAutoFit/>
          </a:bodyPr>
          <a:lstStyle/>
          <a:p>
            <a:pPr algn="r"/>
            <a:r>
              <a:rPr lang="en-US" sz="1200" dirty="0">
                <a:latin typeface="Gill Sans MT" panose="020B0502020104020203" pitchFamily="34" charset="0"/>
              </a:rPr>
              <a:t>https://amchp.org/resources/roadmap-for-collaboration-among-title-v-home-visiting-and-early-childhood-systems-programs/</a:t>
            </a:r>
          </a:p>
        </p:txBody>
      </p:sp>
    </p:spTree>
    <p:extLst>
      <p:ext uri="{BB962C8B-B14F-4D97-AF65-F5344CB8AC3E}">
        <p14:creationId xmlns:p14="http://schemas.microsoft.com/office/powerpoint/2010/main" val="26436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E0B46A-BC18-8349-8FA7-CAEE8F80B810}"/>
              </a:ext>
            </a:extLst>
          </p:cNvPr>
          <p:cNvSpPr txBox="1">
            <a:spLocks/>
          </p:cNvSpPr>
          <p:nvPr/>
        </p:nvSpPr>
        <p:spPr>
          <a:xfrm>
            <a:off x="1791128" y="634362"/>
            <a:ext cx="8609744" cy="1158681"/>
          </a:xfrm>
          <a:prstGeom prst="rect">
            <a:avLst/>
          </a:prstGeom>
        </p:spPr>
        <p:txBody>
          <a:bodyPr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A3260"/>
                </a:solidFill>
                <a:effectLst>
                  <a:outerShdw blurRad="38100" dist="38100" dir="2700000" algn="tl">
                    <a:srgbClr val="000000">
                      <a:alpha val="43137"/>
                    </a:srgbClr>
                  </a:outerShdw>
                </a:effectLst>
                <a:latin typeface="Geometr415 Blk BT"/>
              </a:rPr>
              <a:t>Title V Maternal and Child Health (MCH)</a:t>
            </a:r>
          </a:p>
          <a:p>
            <a:r>
              <a:rPr lang="en-US" sz="3600" b="1" dirty="0">
                <a:solidFill>
                  <a:srgbClr val="1A3260"/>
                </a:solidFill>
                <a:effectLst>
                  <a:outerShdw blurRad="38100" dist="38100" dir="2700000" algn="tl">
                    <a:srgbClr val="000000">
                      <a:alpha val="43137"/>
                    </a:srgbClr>
                  </a:outerShdw>
                </a:effectLst>
                <a:latin typeface="Geometr415 Blk BT"/>
              </a:rPr>
              <a:t>Block Grant to States</a:t>
            </a:r>
            <a:endParaRPr lang="en-US" sz="3600" b="1" dirty="0">
              <a:solidFill>
                <a:srgbClr val="001C54"/>
              </a:solidFill>
              <a:latin typeface="Geometr415 Blk BT" panose="020B0802020204020303"/>
              <a:cs typeface="Arial Black" panose="020B0604020202020204" pitchFamily="34" charset="0"/>
            </a:endParaRPr>
          </a:p>
        </p:txBody>
      </p:sp>
      <p:pic>
        <p:nvPicPr>
          <p:cNvPr id="3" name="Picture 2">
            <a:hlinkClick r:id="rId3"/>
            <a:extLst>
              <a:ext uri="{FF2B5EF4-FFF2-40B4-BE49-F238E27FC236}">
                <a16:creationId xmlns:a16="http://schemas.microsoft.com/office/drawing/2014/main" id="{6546B695-42D4-7AC9-7C28-061686E8C927}"/>
              </a:ext>
            </a:extLst>
          </p:cNvPr>
          <p:cNvPicPr>
            <a:picLocks noChangeAspect="1"/>
          </p:cNvPicPr>
          <p:nvPr/>
        </p:nvPicPr>
        <p:blipFill rotWithShape="1">
          <a:blip r:embed="rId4"/>
          <a:srcRect l="15545" t="34911" r="55449" b="34616"/>
          <a:stretch/>
        </p:blipFill>
        <p:spPr bwMode="auto">
          <a:xfrm>
            <a:off x="3077441" y="2044958"/>
            <a:ext cx="6066558" cy="3452543"/>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0C22F94-271A-89CB-4761-1AF458DF8DD5}"/>
              </a:ext>
            </a:extLst>
          </p:cNvPr>
          <p:cNvSpPr txBox="1"/>
          <p:nvPr/>
        </p:nvSpPr>
        <p:spPr>
          <a:xfrm>
            <a:off x="3048000" y="5749416"/>
            <a:ext cx="6096000" cy="276999"/>
          </a:xfrm>
          <a:prstGeom prst="rect">
            <a:avLst/>
          </a:prstGeom>
          <a:noFill/>
        </p:spPr>
        <p:txBody>
          <a:bodyPr wrap="square">
            <a:spAutoFit/>
          </a:bodyPr>
          <a:lstStyle/>
          <a:p>
            <a:pPr algn="ctr"/>
            <a:r>
              <a:rPr lang="en-US" sz="1200" dirty="0">
                <a:latin typeface="Gill Sans MT" panose="020B0502020104020203" pitchFamily="34" charset="0"/>
              </a:rPr>
              <a:t>https://mchb.hrsa.gov/programs-impact/title-v-maternal-child-health-mch-services-block-grant</a:t>
            </a:r>
          </a:p>
        </p:txBody>
      </p:sp>
    </p:spTree>
    <p:extLst>
      <p:ext uri="{BB962C8B-B14F-4D97-AF65-F5344CB8AC3E}">
        <p14:creationId xmlns:p14="http://schemas.microsoft.com/office/powerpoint/2010/main" val="3949133070"/>
      </p:ext>
    </p:extLst>
  </p:cSld>
  <p:clrMapOvr>
    <a:masterClrMapping/>
  </p:clrMapOvr>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155782</TotalTime>
  <Words>1625</Words>
  <Application>Microsoft Office PowerPoint</Application>
  <PresentationFormat>Widescreen</PresentationFormat>
  <Paragraphs>236</Paragraphs>
  <Slides>21</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Calibri</vt:lpstr>
      <vt:lpstr>Courier New</vt:lpstr>
      <vt:lpstr>Geometr415 Blk BT</vt:lpstr>
      <vt:lpstr>Georgia</vt:lpstr>
      <vt:lpstr>Gill Sans MT</vt:lpstr>
      <vt:lpstr>Montserrat</vt:lpstr>
      <vt:lpstr>Montserrat ExtraBold</vt:lpstr>
      <vt:lpstr>Trebuchet MS</vt:lpstr>
      <vt:lpstr>webapp1_icons_cc</vt:lpstr>
      <vt:lpstr>webapp2_icons_cc</vt:lpstr>
      <vt:lpstr>Wingdings</vt:lpstr>
      <vt:lpstr>Wingdings 2</vt:lpstr>
      <vt:lpstr>No Footer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Missouri FFY 2021-2025 Title V MCH Priorities</vt:lpstr>
      <vt:lpstr>Missouri FFY 2021-2025 Title V MCH Priorities</vt:lpstr>
      <vt:lpstr>New Universal Title V MCH National Performance Measure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Smith, Martha</cp:lastModifiedBy>
  <cp:revision>1316</cp:revision>
  <dcterms:created xsi:type="dcterms:W3CDTF">2019-07-08T12:17:13Z</dcterms:created>
  <dcterms:modified xsi:type="dcterms:W3CDTF">2024-07-08T15:32:51Z</dcterms:modified>
</cp:coreProperties>
</file>