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1732" r:id="rId2"/>
    <p:sldId id="1660" r:id="rId3"/>
    <p:sldId id="1056" r:id="rId4"/>
    <p:sldId id="1724" r:id="rId5"/>
    <p:sldId id="1738" r:id="rId6"/>
    <p:sldId id="1733" r:id="rId7"/>
    <p:sldId id="1734" r:id="rId8"/>
    <p:sldId id="1736" r:id="rId9"/>
    <p:sldId id="1737" r:id="rId10"/>
    <p:sldId id="1735" r:id="rId11"/>
    <p:sldId id="1739" r:id="rId12"/>
    <p:sldId id="1740" r:id="rId13"/>
    <p:sldId id="1741" r:id="rId14"/>
    <p:sldId id="1721" r:id="rId1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2026" userDrawn="1">
          <p15:clr>
            <a:srgbClr val="A4A3A4"/>
          </p15:clr>
        </p15:guide>
        <p15:guide id="7" pos="5654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pos="7287" userDrawn="1">
          <p15:clr>
            <a:srgbClr val="A4A3A4"/>
          </p15:clr>
        </p15:guide>
        <p15:guide id="10" pos="211" userDrawn="1">
          <p15:clr>
            <a:srgbClr val="A4A3A4"/>
          </p15:clr>
        </p15:guide>
        <p15:guide id="12" orient="horz" pos="346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  <p15:guide id="16" orient="horz" pos="3521" userDrawn="1">
          <p15:clr>
            <a:srgbClr val="A4A3A4"/>
          </p15:clr>
        </p15:guide>
        <p15:guide id="17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uballan Chelvam" initials="GC" lastIdx="3" clrIdx="0">
    <p:extLst>
      <p:ext uri="{19B8F6BF-5375-455C-9EA6-DF929625EA0E}">
        <p15:presenceInfo xmlns:p15="http://schemas.microsoft.com/office/powerpoint/2012/main" userId="5cbefa91e3fa6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2DE"/>
    <a:srgbClr val="6AA8D9"/>
    <a:srgbClr val="1D8FCA"/>
    <a:srgbClr val="4A91B6"/>
    <a:srgbClr val="F2F2F2"/>
    <a:srgbClr val="F9F9F9"/>
    <a:srgbClr val="FBFBFB"/>
    <a:srgbClr val="FDFDFD"/>
    <a:srgbClr val="FFFFF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5995" autoAdjust="0"/>
  </p:normalViewPr>
  <p:slideViewPr>
    <p:cSldViewPr snapToGrid="0" showGuides="1">
      <p:cViewPr varScale="1">
        <p:scale>
          <a:sx n="127" d="100"/>
          <a:sy n="127" d="100"/>
        </p:scale>
        <p:origin x="198" y="138"/>
      </p:cViewPr>
      <p:guideLst>
        <p:guide pos="2026"/>
        <p:guide pos="5654"/>
        <p:guide orient="horz" pos="3974"/>
        <p:guide pos="7287"/>
        <p:guide pos="211"/>
        <p:guide orient="horz" pos="346"/>
        <p:guide orient="horz" pos="2160"/>
        <p:guide orient="horz" pos="3521"/>
        <p:guide pos="438"/>
      </p:guideLst>
    </p:cSldViewPr>
  </p:slideViewPr>
  <p:outlineViewPr>
    <p:cViewPr>
      <p:scale>
        <a:sx n="33" d="100"/>
        <a:sy n="33" d="100"/>
      </p:scale>
      <p:origin x="0" y="-218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50148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7CCBA-3ED1-4B7D-8F3E-DE824A6F1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F2CF0-B0FF-4583-A84D-FCC4B7103E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2FCEDD6-3C34-4371-8E79-A286124EF8A8}" type="datetimeFigureOut">
              <a:rPr lang="en-MY" smtClean="0"/>
              <a:t>9/7/2024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15979-DF4C-464D-9380-D6E2EDC75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0E462-7474-470E-8024-30E0E0F9D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1065BEC-157F-4808-81DE-1656B7317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069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9B66FCF-8223-49A0-8AD4-07836B35FAE5}" type="datetimeFigureOut">
              <a:rPr lang="en-MY" smtClean="0"/>
              <a:t>9/7/2024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3F6CAA8-8B9F-4696-96C3-CF58CA8A46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482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BDD58B-ECCB-4748-B231-EF55AC461741}" type="datetime1">
              <a:rPr lang="en-US" smtClean="0"/>
              <a:t>7/9/2024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758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2"/>
            <a:ext cx="11569700" cy="4203698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490608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0068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8190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45379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64963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88584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214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92286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3206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34355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969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2235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A347EBBF-2D69-46DA-828F-9790474072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35597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2" name="Picture Placeholder 7">
            <a:extLst>
              <a:ext uri="{FF2B5EF4-FFF2-40B4-BE49-F238E27FC236}">
                <a16:creationId xmlns:a16="http://schemas.microsoft.com/office/drawing/2014/main" id="{253329E5-9B46-4E84-BB47-C37A58E0DF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896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83E3F9-6587-4698-B553-45FC5DDFC55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872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72DAC6A7-5A6C-43FA-9ECB-DA307EAF1EE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51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C68E8BD3-1BA3-41BF-9E1F-0D147A74ED7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0221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67E7467-8256-4408-9292-5B5CB9C953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3583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B527A906-A3E8-416F-98C8-105B9F3C283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6694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263B44AD-2BBC-463D-B8C0-455005CCAD3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66858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EB9D2E83-ECF0-4142-8813-ACBB405B641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49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0" name="Picture Placeholder 7">
            <a:extLst>
              <a:ext uri="{FF2B5EF4-FFF2-40B4-BE49-F238E27FC236}">
                <a16:creationId xmlns:a16="http://schemas.microsoft.com/office/drawing/2014/main" id="{9510DE00-B27D-4871-B0D3-418B7B4E4C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98207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458C65F2-3630-4E00-B623-2938F12EEA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570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F1948D01-0142-4AFB-A637-5258CFA0D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493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78E2C31D-07F1-4615-BE16-775F32C815C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4845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1AC0B563-E7DE-4CF2-A692-3E7191AFC1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148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37130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802417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330287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923079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6857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963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64463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2720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860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9290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4802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36F8ED-A2C9-482E-A652-4011809EF4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334963" y="-52387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02A753F5-B831-4BE0-AC0A-64917EECF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800000">
            <a:off x="1735592" y="-289119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7">
            <a:extLst>
              <a:ext uri="{FF2B5EF4-FFF2-40B4-BE49-F238E27FC236}">
                <a16:creationId xmlns:a16="http://schemas.microsoft.com/office/drawing/2014/main" id="{67949C05-A13D-4662-B54F-2F252D34CA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800000">
            <a:off x="-1065666" y="184344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419DF66E-3B5B-43D8-B683-A337F29E97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800000">
            <a:off x="-2466295" y="4210768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C331EE80-4E13-4593-A20A-6EA0A91B3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2475820" y="6735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04C355EC-1E61-4068-B41A-6A9139B97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800000">
            <a:off x="3876449" y="-16937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48B7DEA-9FD7-43C7-B2C6-01FE8145BE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800000">
            <a:off x="1075191" y="304087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A8EA2A4-2D72-42C6-BD28-A87BF7C3C6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800000">
            <a:off x="-325438" y="540819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05B2C7D7-2941-417F-B5F5-5E3C0450F0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800000">
            <a:off x="4616677" y="187098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6" name="Picture Placeholder 7">
            <a:extLst>
              <a:ext uri="{FF2B5EF4-FFF2-40B4-BE49-F238E27FC236}">
                <a16:creationId xmlns:a16="http://schemas.microsoft.com/office/drawing/2014/main" id="{55C2D786-48B7-4945-A59D-75866BFE29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800000">
            <a:off x="6017306" y="-4963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93FEB123-467F-47E6-B1DF-9FA62DF676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1800000">
            <a:off x="3216048" y="423830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FC6BE29C-4F41-411F-8B1C-059C37196D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00000">
            <a:off x="1815419" y="660562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67BFBAB7-D6C2-4890-907C-75AF981500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800000">
            <a:off x="6757534" y="306841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001744D7-CA39-4AC8-ADFB-36BAB6D7836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1800000">
            <a:off x="8158163" y="70109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56C1555B-AD07-4BD3-84E5-3001542713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800000">
            <a:off x="5356905" y="54357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12204A5-6682-492D-987B-2D475B6CF17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rot="1800000">
            <a:off x="8898391" y="426584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BB253D3-4377-4270-8A00-6466F186C34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rot="1800000">
            <a:off x="10299020" y="189852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C2EF00CF-C1A4-482A-B138-F373D1098E2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rot="1800000">
            <a:off x="7497762" y="66331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7B918AF3-73B8-474F-B068-BB5143E931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1800000">
            <a:off x="11039248" y="546327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3424D2D-32EF-416F-AD15-A1430025843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rot="1800000">
            <a:off x="12439877" y="309595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B99417A4-C103-4D8B-A289-BD99466425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00000">
            <a:off x="9558792" y="-1670861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09DE20D0-F694-473C-8E51-D4CF04C810A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00000">
            <a:off x="11699649" y="-5084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00000">
            <a:off x="7400663" y="-283611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6FB8B2D-7EE5-497D-A5B6-71DE6A30D4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00000">
            <a:off x="-1788622" y="-172130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4174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06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768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131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66611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61736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589114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017487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42374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377373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0468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27698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618499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325866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77198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342830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551583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881019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8466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963050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4144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23104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6056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643663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929466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988029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887998" cy="38769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732090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5976" y="1228725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3134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DF346F-6402-4A4D-9E35-443858EE99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43000" y="1384300"/>
            <a:ext cx="6400800" cy="40513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58212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61300" y="1004887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82277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A9F23D8-7EBB-4DD0-915F-71A388D65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102" y="1779580"/>
            <a:ext cx="4626637" cy="292836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33707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554685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97016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91484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0622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71322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48956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50780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14817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174170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981524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01712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170850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8278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52228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166922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283706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386284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67510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89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825338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76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81320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75033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8188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87753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0711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08299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02112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58966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4356279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51283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6325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18051C4-A249-4EC9-A985-B5EB5E0ACD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85806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41FE595-5684-4E5F-B637-B0C4A2452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5287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0E86E30-BF23-4954-BC0F-9A06766F3A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768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34530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83086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62574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549261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98535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75407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38423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527188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36225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26408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281073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427688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46266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928967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727A6A8-4DAE-45F2-8085-E0353AFF8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BACBDA-D2E1-4184-B7D4-8875E4E7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F10F07-665F-41D7-A9D2-358164298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3ABD7C-94E6-4632-A885-95C05F829B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9109357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4A80EFCA-C790-4CFC-99F9-26C0247D75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299" y="869981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DCCF324-2D0B-4C13-B782-C9F218E35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7299" y="178730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D94A1A2-0715-43EC-8F5C-33950036B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299" y="2704635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62F417-1BAB-4F46-AD4F-8477E5D02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99" y="362196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A8754E-77A8-493E-A022-FAAF449053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7299" y="453928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5F69957-CE01-4DFE-B71C-EE8981AAD7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299" y="545661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8038884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6E9F9E2A-DA02-43B6-8E18-7FECEDA75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12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3FEC0320-9A56-4C3D-862C-FD5D894B3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12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838F4E7-CA6E-4595-8789-2501F7F4C7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212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AA24AB-BB75-4B10-9424-5D84E9E65F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126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8F523368-CA43-4021-AB70-C7211B8AF3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2126" y="544854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D9BA096D-780C-436C-A853-9DCF021C6A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20763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B810889-41DA-406D-BFD4-79E69AF284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951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C829A924-0832-4119-A0AC-BF93F89840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84488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E44621EE-6CD1-4DFC-9186-ADA566B699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20763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2761445-0147-4746-894D-3A4AA61245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951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40788EBD-B7C3-4BA2-97D3-1888E6494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4488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651679A2-A090-4A79-A368-A7E959F10D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951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A433C367-91F6-4E93-8E1E-22789624844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4488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383285A-FFD1-4A92-AF94-2F192F2B72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4488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69087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742466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E52E5B7-2B8D-467A-85C6-9BCAF5605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BFF12F6-CE69-4ED4-AB68-AA8A209057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8BCF0A8-AF03-4725-95F1-AF24AD789A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A884A8-83B9-44FF-86D7-6CED642E25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74701468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07C44E6-7BC3-499B-9750-DE5CE143C7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" y="745091"/>
            <a:ext cx="2453951" cy="3124532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70342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0591CFC-91E2-468C-9DEB-124D17A3E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645" y="2013994"/>
            <a:ext cx="4308930" cy="35867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1322072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20347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064771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294556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53056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2303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901355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460368"/>
            <a:ext cx="12192000" cy="689791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accent1"/>
            </a:solidFill>
          </a:ln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328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67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41848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37794"/>
            <a:ext cx="12192000" cy="29390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1579889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219485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0BDF7D-83E9-4B2E-A91E-D8379D139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29EF675-F518-468C-B7B7-437D12B8EC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B7CA84D-A92D-4E8A-84FD-9C8159B052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B6C3FD-F456-4555-9C2F-C8E3C661D9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5EC224-8396-481C-9A86-142FFA6881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939439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155210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697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202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52616BD-9CE9-4FB0-88B9-DB28F4569C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78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7F04270-538E-4880-9B49-AC2C2C34AD3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50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4A057AA-A64D-4E8F-9C02-7132260812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432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783667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4197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837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4628975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22103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10912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1459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5402502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7078521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2348185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66216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31776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6298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4425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4397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4148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390320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50140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162620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1377397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0CE420D-59AC-433A-A8AC-BE2289011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3271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D7F8998-62BE-402D-AC11-DBB7D2808B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0439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B8BFC5-50A3-4A70-B33B-686B1D7949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607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B374A7-4BA7-4165-90D5-B02338734D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54775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8007807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5899D-1316-4274-AEEE-776EF01B6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9026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9E2B2C-1F93-4949-9126-2FF3650AE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949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6BAEF59-4CE0-4FCB-BB00-ACC2E5B183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872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D9ED4DB-F122-48F8-B710-8A204CFD2F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97794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28784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2550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550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2550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2550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7563" y="164927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C10D2A5-F299-4F8A-AABF-F54A032A3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76" y="165348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7563" y="2770068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7563" y="3890866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5756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20603E-CB79-45D6-AE76-212DD03793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576" y="277288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E11A4B-888B-4252-8971-B52BD87639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2576" y="389227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C92F197-E465-47AA-BF8E-17A1A502E2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576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842307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75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0575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575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575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213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81213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81213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8121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19A382-363B-4991-A2FE-768618F16C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1851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34BDEE1-2270-4993-897B-A8C8A95E0A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61851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7ADF263-3ADA-4705-B2F1-4E8F25D8721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1851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8D87CA5-8D83-40C6-B101-E31BCC231D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61851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AA6687C-C965-4D8E-BC80-A8B185F13E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42489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3206BA2-0927-49D0-98BB-DFCE6A6864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42489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B92B1F2-6FC9-463C-93F1-694D513B43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42489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9387D6B5-963A-4141-BE76-DE8FB2751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42489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670943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EDAB113-C8DB-4F87-A67E-2FA133A037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4355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32CF3D3-95B0-4348-ACB1-8C25AE05D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45284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39174E-9686-4E5B-A7FB-0D0214EA9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213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A050801-04AC-4F50-90DD-44E0F60C1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7142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148F322-12FC-4EE5-9D93-F45F8F19F2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98071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608B07-5F26-4109-88EB-A11A3AD805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4355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3005D8E-FC72-4277-9413-7C848CAAAE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5284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2B46D53C-B083-4A46-B726-F352676EBF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6213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2AC6CED0-3B11-4E03-BAF6-C01699B81C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142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CF03CF6-FFAF-47AA-A689-81729CEA4A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8071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855644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F1DE5D-0566-4E34-B730-6575283EFD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F71AB6B-E58E-4A96-8449-475EB6679B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3325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5765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1E85E-5BAE-4285-9A8E-1C0F58DA7C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2DD4A4B-6BA5-4F37-8475-B714306BAA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0EE6ED-9FA0-44D2-B2D9-D622CE5B6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3323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D950FDF-FFB1-4108-BA53-206D8E4E57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3323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9631469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24181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8147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5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443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707421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6930994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360564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9481133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1399573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2602363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636404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042899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4793069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441086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3775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6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682628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6248672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779574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78155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29732" y="2684331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4163478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588961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75868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8066754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5079668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1185595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165731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4387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7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516852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017916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7851021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337337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124362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3005700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1A2AAB-23C5-4AC7-8F92-EDD5C91BE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687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1AC78F8-5E0C-40B4-AF8B-61232B4F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6000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E1B174A-5703-446D-981A-868BBCFA6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626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7641171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DFBE21C-0F41-43E0-A4D3-EDE4B0B7D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124" y="4570276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7C93CD-C86D-4580-ADEF-43FA3C8D7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572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4F5E7B7-39F4-4A6E-9EE4-2A4EC346FC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89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0252EA6-3504-4DB3-9FFC-24FAC2E2B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3910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D7A593F-E7A7-46F0-B771-3F3C773CE3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2424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8744142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6631492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2820504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76604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8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1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467204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5681058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3505413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6402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C2304E7-757B-4115-91BB-CB97A7ED70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2819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70EF3AC-D2D6-40D2-9D3B-8B6F3C077E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9236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57317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86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0826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573026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34923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2010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115479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898448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862318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225044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14872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49736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22010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93108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54331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2553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7865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00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92272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0463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399211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274932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850845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786629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8680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545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3694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0" y="1280160"/>
            <a:ext cx="10080000" cy="4339140"/>
          </a:xfrm>
          <a:prstGeom prst="roundRect">
            <a:avLst>
              <a:gd name="adj" fmla="val 4256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62922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019783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317926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175533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053375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11291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904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823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743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514337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178949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40495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969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8870833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985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1934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848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904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648353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47583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29663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74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5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611224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8AF14F-B91A-4525-9FC3-906CA55DF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8536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8623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7278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425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5EB9E2-5CF6-4158-B487-46CB14AA0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F6E7D3E-059B-4787-9FBA-586D48F302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6D223-3850-4A37-AEC3-117112E872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46520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4800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75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2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0302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9449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2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3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63006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7E0A86C-F249-4079-BA4A-6A16C65C66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44835" y="378098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0319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835" y="378096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36F30A5-5A84-4E00-8FE3-7050D9A09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447456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2" y="304803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683D6DE-1CC4-4BCE-A91B-FA3E6CDC86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74142" y="304802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9C93911-5945-424A-A236-499D0A7F87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4912" y="304801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07ED3E2-B617-4B93-AFCA-615DD62481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55682" y="304800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6C5337-2AD2-4126-92B4-2029550A68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6451" y="304799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22578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799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45A55DB-EAA4-447D-8CE0-01125CDB1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8799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6886552-59AC-49A7-AD60-6518E11398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323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102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6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A93B2D8-9D17-4C2C-A9E9-C39382853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75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9C6514A-243B-4849-87AC-D238495CD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094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812BE68-A0A8-4796-9AEC-7DBD4FBD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21613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31955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C8B8EBC-E6F0-44CA-AC5F-44123E3947A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349250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29D9F50-9F7A-4C48-A939-5C33CD598A5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271354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98891EE-8C05-462F-A1DD-6236527EAE5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193458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5D2DD94-5585-4F83-A2A6-3EE6128A109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115562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05EA35F-3CD6-456E-B2C0-DEE3A9718352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49250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1AF2A07-F7DD-44A0-9BE4-39E1DEE1B594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271354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E7A495A-9192-4E75-A741-3633EACEFE2E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193458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06B4AE4-0D40-4FAD-B275-E852C2E80DD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9115562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81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4125580-BDE8-4CB7-BB69-A184BD1B64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09903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A209487F-65B1-4C87-9A4D-DB8277308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38591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CF22224-C498-47A2-AE6A-14ABE5078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67279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93747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0100" y="1706942"/>
            <a:ext cx="4860000" cy="2458657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1900" y="1706943"/>
            <a:ext cx="4860000" cy="2458656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37014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274" y="2000251"/>
            <a:ext cx="5038725" cy="360045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190987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694223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25506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93464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678042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29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94345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9492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9925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331777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875" y="723900"/>
            <a:ext cx="5400000" cy="54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24890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099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0743" y="917800"/>
            <a:ext cx="1800000" cy="1800000"/>
          </a:xfrm>
          <a:prstGeom prst="roundRect">
            <a:avLst>
              <a:gd name="adj" fmla="val 743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841192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22979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164778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202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86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2566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4349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97401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261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1005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8768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2708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26045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3690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10356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679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7558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8375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38" Type="http://schemas.openxmlformats.org/officeDocument/2006/relationships/slideLayout" Target="../slideLayouts/slideLayout238.xml"/><Relationship Id="rId254" Type="http://schemas.openxmlformats.org/officeDocument/2006/relationships/slideLayout" Target="../slideLayouts/slideLayout254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207" Type="http://schemas.openxmlformats.org/officeDocument/2006/relationships/slideLayout" Target="../slideLayouts/slideLayout207.xml"/><Relationship Id="rId223" Type="http://schemas.openxmlformats.org/officeDocument/2006/relationships/slideLayout" Target="../slideLayouts/slideLayout223.xml"/><Relationship Id="rId228" Type="http://schemas.openxmlformats.org/officeDocument/2006/relationships/slideLayout" Target="../slideLayouts/slideLayout228.xml"/><Relationship Id="rId244" Type="http://schemas.openxmlformats.org/officeDocument/2006/relationships/slideLayout" Target="../slideLayouts/slideLayout244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3" Type="http://schemas.openxmlformats.org/officeDocument/2006/relationships/slideLayout" Target="../slideLayouts/slideLayout213.xml"/><Relationship Id="rId218" Type="http://schemas.openxmlformats.org/officeDocument/2006/relationships/slideLayout" Target="../slideLayouts/slideLayout218.xml"/><Relationship Id="rId234" Type="http://schemas.openxmlformats.org/officeDocument/2006/relationships/slideLayout" Target="../slideLayouts/slideLayout234.xml"/><Relationship Id="rId239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0" Type="http://schemas.openxmlformats.org/officeDocument/2006/relationships/slideLayout" Target="../slideLayouts/slideLayout250.xml"/><Relationship Id="rId255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0" Type="http://schemas.openxmlformats.org/officeDocument/2006/relationships/slideLayout" Target="../slideLayouts/slideLayout240.xml"/><Relationship Id="rId245" Type="http://schemas.openxmlformats.org/officeDocument/2006/relationships/slideLayout" Target="../slideLayouts/slideLayout245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0" Type="http://schemas.openxmlformats.org/officeDocument/2006/relationships/slideLayout" Target="../slideLayouts/slideLayout230.xml"/><Relationship Id="rId235" Type="http://schemas.openxmlformats.org/officeDocument/2006/relationships/slideLayout" Target="../slideLayouts/slideLayout235.xml"/><Relationship Id="rId251" Type="http://schemas.openxmlformats.org/officeDocument/2006/relationships/slideLayout" Target="../slideLayouts/slideLayout251.xml"/><Relationship Id="rId256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241" Type="http://schemas.openxmlformats.org/officeDocument/2006/relationships/slideLayout" Target="../slideLayouts/slideLayout241.xml"/><Relationship Id="rId24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262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73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764" r:id="rId2"/>
    <p:sldLayoutId id="2147483901" r:id="rId3"/>
    <p:sldLayoutId id="2147483929" r:id="rId4"/>
    <p:sldLayoutId id="2147483937" r:id="rId5"/>
    <p:sldLayoutId id="2147483763" r:id="rId6"/>
    <p:sldLayoutId id="2147483660" r:id="rId7"/>
    <p:sldLayoutId id="2147483828" r:id="rId8"/>
    <p:sldLayoutId id="2147483852" r:id="rId9"/>
    <p:sldLayoutId id="2147483854" r:id="rId10"/>
    <p:sldLayoutId id="2147483938" r:id="rId11"/>
    <p:sldLayoutId id="2147483939" r:id="rId12"/>
    <p:sldLayoutId id="2147483662" r:id="rId13"/>
    <p:sldLayoutId id="2147483668" r:id="rId14"/>
    <p:sldLayoutId id="2147483672" r:id="rId15"/>
    <p:sldLayoutId id="2147483669" r:id="rId16"/>
    <p:sldLayoutId id="2147483670" r:id="rId17"/>
    <p:sldLayoutId id="2147483675" r:id="rId18"/>
    <p:sldLayoutId id="2147483676" r:id="rId19"/>
    <p:sldLayoutId id="2147483780" r:id="rId20"/>
    <p:sldLayoutId id="2147483781" r:id="rId21"/>
    <p:sldLayoutId id="2147483860" r:id="rId22"/>
    <p:sldLayoutId id="2147483875" r:id="rId23"/>
    <p:sldLayoutId id="2147483876" r:id="rId24"/>
    <p:sldLayoutId id="2147483877" r:id="rId25"/>
    <p:sldLayoutId id="2147483930" r:id="rId26"/>
    <p:sldLayoutId id="2147483677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815" r:id="rId41"/>
    <p:sldLayoutId id="2147483816" r:id="rId42"/>
    <p:sldLayoutId id="2147483782" r:id="rId43"/>
    <p:sldLayoutId id="2147483783" r:id="rId44"/>
    <p:sldLayoutId id="2147483784" r:id="rId45"/>
    <p:sldLayoutId id="2147483785" r:id="rId46"/>
    <p:sldLayoutId id="2147483786" r:id="rId47"/>
    <p:sldLayoutId id="2147483787" r:id="rId48"/>
    <p:sldLayoutId id="2147483789" r:id="rId49"/>
    <p:sldLayoutId id="2147483791" r:id="rId50"/>
    <p:sldLayoutId id="2147483792" r:id="rId51"/>
    <p:sldLayoutId id="2147483793" r:id="rId52"/>
    <p:sldLayoutId id="2147483794" r:id="rId53"/>
    <p:sldLayoutId id="2147483862" r:id="rId54"/>
    <p:sldLayoutId id="2147483863" r:id="rId55"/>
    <p:sldLayoutId id="2147483864" r:id="rId56"/>
    <p:sldLayoutId id="2147483865" r:id="rId57"/>
    <p:sldLayoutId id="2147483866" r:id="rId58"/>
    <p:sldLayoutId id="2147483867" r:id="rId59"/>
    <p:sldLayoutId id="2147483868" r:id="rId60"/>
    <p:sldLayoutId id="2147483869" r:id="rId61"/>
    <p:sldLayoutId id="2147483870" r:id="rId62"/>
    <p:sldLayoutId id="2147483878" r:id="rId63"/>
    <p:sldLayoutId id="2147483893" r:id="rId64"/>
    <p:sldLayoutId id="2147483894" r:id="rId65"/>
    <p:sldLayoutId id="2147483898" r:id="rId66"/>
    <p:sldLayoutId id="2147483899" r:id="rId67"/>
    <p:sldLayoutId id="2147483902" r:id="rId68"/>
    <p:sldLayoutId id="2147483895" r:id="rId69"/>
    <p:sldLayoutId id="2147483897" r:id="rId70"/>
    <p:sldLayoutId id="2147483896" r:id="rId71"/>
    <p:sldLayoutId id="2147483903" r:id="rId72"/>
    <p:sldLayoutId id="2147483909" r:id="rId73"/>
    <p:sldLayoutId id="2147483924" r:id="rId74"/>
    <p:sldLayoutId id="2147483788" r:id="rId75"/>
    <p:sldLayoutId id="2147483796" r:id="rId76"/>
    <p:sldLayoutId id="2147483797" r:id="rId77"/>
    <p:sldLayoutId id="2147483798" r:id="rId78"/>
    <p:sldLayoutId id="2147483799" r:id="rId79"/>
    <p:sldLayoutId id="2147483800" r:id="rId80"/>
    <p:sldLayoutId id="2147483933" r:id="rId81"/>
    <p:sldLayoutId id="2147483934" r:id="rId82"/>
    <p:sldLayoutId id="2147483935" r:id="rId83"/>
    <p:sldLayoutId id="2147483936" r:id="rId84"/>
    <p:sldLayoutId id="2147483940" r:id="rId85"/>
    <p:sldLayoutId id="2147483913" r:id="rId86"/>
    <p:sldLayoutId id="2147483710" r:id="rId87"/>
    <p:sldLayoutId id="2147483711" r:id="rId88"/>
    <p:sldLayoutId id="2147483712" r:id="rId89"/>
    <p:sldLayoutId id="2147483713" r:id="rId90"/>
    <p:sldLayoutId id="2147483714" r:id="rId91"/>
    <p:sldLayoutId id="2147483765" r:id="rId92"/>
    <p:sldLayoutId id="2147483766" r:id="rId93"/>
    <p:sldLayoutId id="2147483767" r:id="rId94"/>
    <p:sldLayoutId id="2147483871" r:id="rId95"/>
    <p:sldLayoutId id="2147483872" r:id="rId96"/>
    <p:sldLayoutId id="2147483873" r:id="rId97"/>
    <p:sldLayoutId id="2147483874" r:id="rId98"/>
    <p:sldLayoutId id="2147483910" r:id="rId99"/>
    <p:sldLayoutId id="2147483911" r:id="rId100"/>
    <p:sldLayoutId id="2147483917" r:id="rId101"/>
    <p:sldLayoutId id="2147483915" r:id="rId102"/>
    <p:sldLayoutId id="2147483916" r:id="rId103"/>
    <p:sldLayoutId id="2147483715" r:id="rId104"/>
    <p:sldLayoutId id="2147483716" r:id="rId105"/>
    <p:sldLayoutId id="2147483817" r:id="rId106"/>
    <p:sldLayoutId id="2147483818" r:id="rId107"/>
    <p:sldLayoutId id="2147483819" r:id="rId108"/>
    <p:sldLayoutId id="2147483820" r:id="rId109"/>
    <p:sldLayoutId id="2147483821" r:id="rId110"/>
    <p:sldLayoutId id="2147483822" r:id="rId111"/>
    <p:sldLayoutId id="2147483823" r:id="rId112"/>
    <p:sldLayoutId id="2147483725" r:id="rId113"/>
    <p:sldLayoutId id="2147483726" r:id="rId114"/>
    <p:sldLayoutId id="2147483727" r:id="rId115"/>
    <p:sldLayoutId id="2147483728" r:id="rId116"/>
    <p:sldLayoutId id="2147483729" r:id="rId117"/>
    <p:sldLayoutId id="2147483730" r:id="rId118"/>
    <p:sldLayoutId id="2147483731" r:id="rId119"/>
    <p:sldLayoutId id="2147483744" r:id="rId120"/>
    <p:sldLayoutId id="2147483745" r:id="rId121"/>
    <p:sldLayoutId id="2147483746" r:id="rId122"/>
    <p:sldLayoutId id="2147483735" r:id="rId123"/>
    <p:sldLayoutId id="2147483736" r:id="rId124"/>
    <p:sldLayoutId id="2147483737" r:id="rId125"/>
    <p:sldLayoutId id="2147483738" r:id="rId126"/>
    <p:sldLayoutId id="2147483739" r:id="rId127"/>
    <p:sldLayoutId id="2147483740" r:id="rId128"/>
    <p:sldLayoutId id="2147483741" r:id="rId129"/>
    <p:sldLayoutId id="2147483724" r:id="rId130"/>
    <p:sldLayoutId id="2147483743" r:id="rId131"/>
    <p:sldLayoutId id="2147483825" r:id="rId132"/>
    <p:sldLayoutId id="2147483842" r:id="rId133"/>
    <p:sldLayoutId id="2147483843" r:id="rId134"/>
    <p:sldLayoutId id="2147483844" r:id="rId135"/>
    <p:sldLayoutId id="2147483845" r:id="rId136"/>
    <p:sldLayoutId id="2147483846" r:id="rId137"/>
    <p:sldLayoutId id="2147483847" r:id="rId138"/>
    <p:sldLayoutId id="2147483848" r:id="rId139"/>
    <p:sldLayoutId id="2147483849" r:id="rId140"/>
    <p:sldLayoutId id="2147483850" r:id="rId141"/>
    <p:sldLayoutId id="2147483824" r:id="rId142"/>
    <p:sldLayoutId id="2147483841" r:id="rId143"/>
    <p:sldLayoutId id="2147483920" r:id="rId144"/>
    <p:sldLayoutId id="2147483921" r:id="rId145"/>
    <p:sldLayoutId id="2147483922" r:id="rId146"/>
    <p:sldLayoutId id="2147483923" r:id="rId147"/>
    <p:sldLayoutId id="2147483723" r:id="rId148"/>
    <p:sldLayoutId id="2147483770" r:id="rId149"/>
    <p:sldLayoutId id="2147483771" r:id="rId150"/>
    <p:sldLayoutId id="2147483747" r:id="rId151"/>
    <p:sldLayoutId id="2147483748" r:id="rId152"/>
    <p:sldLayoutId id="2147483749" r:id="rId153"/>
    <p:sldLayoutId id="2147483906" r:id="rId154"/>
    <p:sldLayoutId id="2147483907" r:id="rId155"/>
    <p:sldLayoutId id="2147483914" r:id="rId156"/>
    <p:sldLayoutId id="2147483851" r:id="rId157"/>
    <p:sldLayoutId id="2147483769" r:id="rId158"/>
    <p:sldLayoutId id="2147483836" r:id="rId159"/>
    <p:sldLayoutId id="2147483802" r:id="rId160"/>
    <p:sldLayoutId id="2147483811" r:id="rId161"/>
    <p:sldLayoutId id="2147483805" r:id="rId162"/>
    <p:sldLayoutId id="2147483827" r:id="rId163"/>
    <p:sldLayoutId id="2147483891" r:id="rId164"/>
    <p:sldLayoutId id="2147483892" r:id="rId165"/>
    <p:sldLayoutId id="2147483790" r:id="rId166"/>
    <p:sldLayoutId id="2147483879" r:id="rId167"/>
    <p:sldLayoutId id="2147483880" r:id="rId168"/>
    <p:sldLayoutId id="2147483881" r:id="rId169"/>
    <p:sldLayoutId id="2147483882" r:id="rId170"/>
    <p:sldLayoutId id="2147483883" r:id="rId171"/>
    <p:sldLayoutId id="2147483884" r:id="rId172"/>
    <p:sldLayoutId id="2147483887" r:id="rId173"/>
    <p:sldLayoutId id="2147483912" r:id="rId174"/>
    <p:sldLayoutId id="2147483885" r:id="rId175"/>
    <p:sldLayoutId id="2147483886" r:id="rId176"/>
    <p:sldLayoutId id="2147483888" r:id="rId177"/>
    <p:sldLayoutId id="2147483918" r:id="rId178"/>
    <p:sldLayoutId id="2147483919" r:id="rId179"/>
    <p:sldLayoutId id="2147483925" r:id="rId180"/>
    <p:sldLayoutId id="2147483926" r:id="rId181"/>
    <p:sldLayoutId id="2147483928" r:id="rId182"/>
    <p:sldLayoutId id="2147483806" r:id="rId183"/>
    <p:sldLayoutId id="2147483808" r:id="rId184"/>
    <p:sldLayoutId id="2147483809" r:id="rId185"/>
    <p:sldLayoutId id="2147483810" r:id="rId186"/>
    <p:sldLayoutId id="2147483941" r:id="rId187"/>
    <p:sldLayoutId id="2147483943" r:id="rId188"/>
    <p:sldLayoutId id="2147483944" r:id="rId189"/>
    <p:sldLayoutId id="2147483945" r:id="rId190"/>
    <p:sldLayoutId id="2147483946" r:id="rId191"/>
    <p:sldLayoutId id="2147483908" r:id="rId192"/>
    <p:sldLayoutId id="2147483664" r:id="rId193"/>
    <p:sldLayoutId id="2147483665" r:id="rId194"/>
    <p:sldLayoutId id="2147483666" r:id="rId195"/>
    <p:sldLayoutId id="2147483667" r:id="rId196"/>
    <p:sldLayoutId id="2147483673" r:id="rId197"/>
    <p:sldLayoutId id="2147483674" r:id="rId198"/>
    <p:sldLayoutId id="2147483861" r:id="rId199"/>
    <p:sldLayoutId id="2147483900" r:id="rId200"/>
    <p:sldLayoutId id="2147483678" r:id="rId201"/>
    <p:sldLayoutId id="2147483687" r:id="rId202"/>
    <p:sldLayoutId id="2147483686" r:id="rId203"/>
    <p:sldLayoutId id="2147483688" r:id="rId204"/>
    <p:sldLayoutId id="2147483689" r:id="rId205"/>
    <p:sldLayoutId id="2147483690" r:id="rId206"/>
    <p:sldLayoutId id="2147483691" r:id="rId207"/>
    <p:sldLayoutId id="2147483679" r:id="rId208"/>
    <p:sldLayoutId id="2147483692" r:id="rId209"/>
    <p:sldLayoutId id="2147483681" r:id="rId210"/>
    <p:sldLayoutId id="2147483682" r:id="rId211"/>
    <p:sldLayoutId id="2147483683" r:id="rId212"/>
    <p:sldLayoutId id="2147483756" r:id="rId213"/>
    <p:sldLayoutId id="2147483757" r:id="rId214"/>
    <p:sldLayoutId id="2147483758" r:id="rId215"/>
    <p:sldLayoutId id="2147483759" r:id="rId216"/>
    <p:sldLayoutId id="2147483760" r:id="rId217"/>
    <p:sldLayoutId id="2147483684" r:id="rId218"/>
    <p:sldLayoutId id="2147483685" r:id="rId219"/>
    <p:sldLayoutId id="2147483772" r:id="rId220"/>
    <p:sldLayoutId id="2147483856" r:id="rId221"/>
    <p:sldLayoutId id="2147483857" r:id="rId222"/>
    <p:sldLayoutId id="2147483858" r:id="rId223"/>
    <p:sldLayoutId id="2147483859" r:id="rId224"/>
    <p:sldLayoutId id="2147483855" r:id="rId225"/>
    <p:sldLayoutId id="2147483931" r:id="rId226"/>
    <p:sldLayoutId id="2147483932" r:id="rId227"/>
    <p:sldLayoutId id="2147483694" r:id="rId228"/>
    <p:sldLayoutId id="2147483695" r:id="rId229"/>
    <p:sldLayoutId id="2147483706" r:id="rId230"/>
    <p:sldLayoutId id="2147483707" r:id="rId231"/>
    <p:sldLayoutId id="2147483708" r:id="rId232"/>
    <p:sldLayoutId id="2147483702" r:id="rId233"/>
    <p:sldLayoutId id="2147483697" r:id="rId234"/>
    <p:sldLayoutId id="2147483698" r:id="rId235"/>
    <p:sldLayoutId id="2147483699" r:id="rId236"/>
    <p:sldLayoutId id="2147483700" r:id="rId237"/>
    <p:sldLayoutId id="2147483703" r:id="rId238"/>
    <p:sldLayoutId id="2147483704" r:id="rId239"/>
    <p:sldLayoutId id="2147483705" r:id="rId240"/>
    <p:sldLayoutId id="2147483709" r:id="rId241"/>
    <p:sldLayoutId id="2147483701" r:id="rId242"/>
    <p:sldLayoutId id="2147483812" r:id="rId243"/>
    <p:sldLayoutId id="2147483813" r:id="rId244"/>
    <p:sldLayoutId id="2147483814" r:id="rId245"/>
    <p:sldLayoutId id="2147483835" r:id="rId246"/>
    <p:sldLayoutId id="2147483801" r:id="rId247"/>
    <p:sldLayoutId id="2147483717" r:id="rId248"/>
    <p:sldLayoutId id="2147483904" r:id="rId249"/>
    <p:sldLayoutId id="2147483718" r:id="rId250"/>
    <p:sldLayoutId id="2147483719" r:id="rId251"/>
    <p:sldLayoutId id="2147483839" r:id="rId252"/>
    <p:sldLayoutId id="2147483838" r:id="rId253"/>
    <p:sldLayoutId id="2147483840" r:id="rId254"/>
    <p:sldLayoutId id="2147483889" r:id="rId255"/>
    <p:sldLayoutId id="2147483890" r:id="rId256"/>
    <p:sldLayoutId id="2147483720" r:id="rId257"/>
    <p:sldLayoutId id="2147483803" r:id="rId258"/>
    <p:sldLayoutId id="2147483804" r:id="rId259"/>
    <p:sldLayoutId id="2147483795" r:id="rId260"/>
    <p:sldLayoutId id="2147483807" r:id="rId261"/>
    <p:sldLayoutId id="2147483905" r:id="rId262"/>
    <p:sldLayoutId id="2147483947" r:id="rId2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000000"/>
          </p15:clr>
        </p15:guide>
        <p15:guide id="2" orient="horz" pos="3974" userDrawn="1">
          <p15:clr>
            <a:srgbClr val="000000"/>
          </p15:clr>
        </p15:guide>
        <p15:guide id="3" orient="horz" pos="2160" userDrawn="1">
          <p15:clr>
            <a:srgbClr val="000000"/>
          </p15:clr>
        </p15:guide>
        <p15:guide id="4" pos="3840" userDrawn="1">
          <p15:clr>
            <a:srgbClr val="000000"/>
          </p15:clr>
        </p15:guide>
        <p15:guide id="5" pos="211" userDrawn="1">
          <p15:clr>
            <a:srgbClr val="000000"/>
          </p15:clr>
        </p15:guide>
        <p15:guide id="6" pos="7469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9E730-F964-4C4B-A1EF-AD7B3E38A3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1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6+++++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796EE-A06B-460B-AA0C-C8B6C686AB27}"/>
              </a:ext>
            </a:extLst>
          </p:cNvPr>
          <p:cNvSpPr/>
          <p:nvPr/>
        </p:nvSpPr>
        <p:spPr>
          <a:xfrm>
            <a:off x="609601" y="861134"/>
            <a:ext cx="10972798" cy="543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D7909-738A-44C9-BC28-8609EFD38B0A}"/>
              </a:ext>
            </a:extLst>
          </p:cNvPr>
          <p:cNvSpPr txBox="1"/>
          <p:nvPr/>
        </p:nvSpPr>
        <p:spPr>
          <a:xfrm>
            <a:off x="1530159" y="3269283"/>
            <a:ext cx="9153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5400" dirty="0">
                <a:latin typeface="+mj-lt"/>
              </a:rPr>
              <a:t>Bureau of Immunization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C7DBD-DCDC-4B04-B1F4-83DB71F72AAA}"/>
              </a:ext>
            </a:extLst>
          </p:cNvPr>
          <p:cNvSpPr txBox="1"/>
          <p:nvPr/>
        </p:nvSpPr>
        <p:spPr>
          <a:xfrm>
            <a:off x="3219263" y="4127297"/>
            <a:ext cx="5753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Program Overview</a:t>
            </a:r>
            <a:endParaRPr lang="en-MY" sz="4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FB821F-F3CC-4636-8DAC-DC7A3795EFA2}"/>
              </a:ext>
            </a:extLst>
          </p:cNvPr>
          <p:cNvCxnSpPr>
            <a:cxnSpLocks/>
          </p:cNvCxnSpPr>
          <p:nvPr/>
        </p:nvCxnSpPr>
        <p:spPr>
          <a:xfrm>
            <a:off x="2460171" y="4988849"/>
            <a:ext cx="723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259AB7-BDCA-4A6C-A18A-B9F81CDC0816}"/>
              </a:ext>
            </a:extLst>
          </p:cNvPr>
          <p:cNvSpPr txBox="1"/>
          <p:nvPr/>
        </p:nvSpPr>
        <p:spPr>
          <a:xfrm>
            <a:off x="5084187" y="5168383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Lana Hudanick</a:t>
            </a:r>
          </a:p>
          <a:p>
            <a:pPr algn="ctr"/>
            <a:r>
              <a:rPr lang="en-US" dirty="0"/>
              <a:t>Nurse Manager </a:t>
            </a:r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08" y="-153211"/>
            <a:ext cx="3587965" cy="35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0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ShowMeVax (SMV)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ShowMeVax is a web-based immunization registry that houses immunization records and assists in managing VFC/VFA provider inventory </a:t>
            </a:r>
          </a:p>
          <a:p>
            <a:pPr marL="285750" indent="-28575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Schools and child care providers use the registry to verify the immunization status of children enrolled at their facilities</a:t>
            </a:r>
          </a:p>
          <a:p>
            <a:pPr marL="285750" indent="-28575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78,551,611 million immunizations, administered to over 8,063,280 million individuals have been recorded in ShowMeVax through direct data entry and electronic data exchanges</a:t>
            </a:r>
            <a:endParaRPr lang="en-US" sz="2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37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School and Child Care Program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Schools are required to submit an annual report of vaccination status for children enrolled in Kindergarten through 12</a:t>
            </a:r>
            <a:r>
              <a:rPr lang="en-US" sz="2400" baseline="30000" dirty="0"/>
              <a:t>th</a:t>
            </a:r>
            <a:r>
              <a:rPr lang="en-US" sz="2400" dirty="0"/>
              <a:t> grade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Due October 15</a:t>
            </a:r>
            <a:r>
              <a:rPr lang="en-US" sz="2400" baseline="30000" dirty="0"/>
              <a:t>th</a:t>
            </a:r>
            <a:r>
              <a:rPr lang="en-US" sz="2400" dirty="0"/>
              <a:t> of each year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Child care facilities are required to submit an annual report of vaccination status for children enrolled in their facility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Due January 15</a:t>
            </a:r>
            <a:r>
              <a:rPr lang="en-US" sz="2400" baseline="30000" dirty="0"/>
              <a:t>th</a:t>
            </a:r>
            <a:r>
              <a:rPr lang="en-US" sz="2400" dirty="0"/>
              <a:t> of each year</a:t>
            </a:r>
          </a:p>
          <a:p>
            <a:pPr fontAlgn="base"/>
            <a:endParaRPr lang="en-US" sz="2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56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Other Program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Vaccine Safety Liaison to CDC/FDA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Yellow Fever Uniform Stamp Program for Missouri</a:t>
            </a:r>
          </a:p>
          <a:p>
            <a:pPr fontAlgn="base"/>
            <a:endParaRPr lang="en-US" sz="2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41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270599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Partnerships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075353"/>
            <a:ext cx="105155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1900" dirty="0"/>
              <a:t>Department of the Health and Senior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WIC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Office of Minority Health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Office of Primary Care and Rural Health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School Health Program</a:t>
            </a:r>
          </a:p>
          <a:p>
            <a:pPr marR="0" algn="l"/>
            <a:endParaRPr lang="en-US" sz="1900" dirty="0"/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1900" dirty="0"/>
              <a:t>Department of Social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 err="1"/>
              <a:t>MoHealthNet</a:t>
            </a:r>
            <a:r>
              <a:rPr lang="en-US" sz="1900" dirty="0"/>
              <a:t> (Medicaid &amp; CHIP)</a:t>
            </a:r>
          </a:p>
          <a:p>
            <a:pPr marR="0" algn="l"/>
            <a:endParaRPr lang="en-US" sz="1900" dirty="0"/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1900" dirty="0"/>
              <a:t>Others: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American Cancer Society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Missouri Hospital Association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Missouri Primary Care Association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Missouri Pharmacy Association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Missouri Rural Health Association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Missouri Immunization Coalition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University of Missouri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Care Beyond the Boulevard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84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71" y="3030451"/>
            <a:ext cx="11029615" cy="322061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  <a:latin typeface="Montserrat Black" panose="00000A00000000000000" pitchFamily="50" charset="0"/>
              </a:rPr>
              <a:t>Thank you!</a:t>
            </a:r>
          </a:p>
        </p:txBody>
      </p:sp>
      <p:pic>
        <p:nvPicPr>
          <p:cNvPr id="5" name="Picture Placeholder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4" t="-16061" r="-15576" b="-14779"/>
          <a:stretch/>
        </p:blipFill>
        <p:spPr>
          <a:xfrm>
            <a:off x="-7621" y="1"/>
            <a:ext cx="12192000" cy="685799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61" y="623414"/>
            <a:ext cx="3987878" cy="39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982BEA-2195-4B6B-9C9F-6E2394180F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FDAE3D-4D04-473F-856E-E8A69BF82831}"/>
              </a:ext>
            </a:extLst>
          </p:cNvPr>
          <p:cNvSpPr/>
          <p:nvPr/>
        </p:nvSpPr>
        <p:spPr>
          <a:xfrm>
            <a:off x="508000" y="546100"/>
            <a:ext cx="11176000" cy="5765800"/>
          </a:xfrm>
          <a:prstGeom prst="roundRect">
            <a:avLst>
              <a:gd name="adj" fmla="val 2460"/>
            </a:avLst>
          </a:prstGeom>
          <a:solidFill>
            <a:schemeClr val="bg2"/>
          </a:solidFill>
          <a:ln>
            <a:noFill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D3721-6421-252B-671C-68979EFB4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76" y="718907"/>
            <a:ext cx="10513248" cy="55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5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049DBFE-0A41-4491-946E-F9DC75FF2473}"/>
              </a:ext>
            </a:extLst>
          </p:cNvPr>
          <p:cNvSpPr/>
          <p:nvPr/>
        </p:nvSpPr>
        <p:spPr>
          <a:xfrm>
            <a:off x="4818434" y="2151434"/>
            <a:ext cx="2555132" cy="25551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C41C289-907F-4160-B81A-527BC6242DAD}"/>
              </a:ext>
            </a:extLst>
          </p:cNvPr>
          <p:cNvSpPr/>
          <p:nvPr/>
        </p:nvSpPr>
        <p:spPr>
          <a:xfrm>
            <a:off x="4390417" y="1723417"/>
            <a:ext cx="3411166" cy="3411166"/>
          </a:xfrm>
          <a:prstGeom prst="ellipse">
            <a:avLst/>
          </a:prstGeom>
          <a:noFill/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39404A-E063-4C6C-8227-F8B8D1A39661}"/>
              </a:ext>
            </a:extLst>
          </p:cNvPr>
          <p:cNvSpPr/>
          <p:nvPr/>
        </p:nvSpPr>
        <p:spPr>
          <a:xfrm>
            <a:off x="4562272" y="2352472"/>
            <a:ext cx="256162" cy="2561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902595-4C2F-4129-8868-3E6705167EBA}"/>
              </a:ext>
            </a:extLst>
          </p:cNvPr>
          <p:cNvSpPr/>
          <p:nvPr/>
        </p:nvSpPr>
        <p:spPr>
          <a:xfrm>
            <a:off x="4262336" y="3300919"/>
            <a:ext cx="256162" cy="256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D2DF53-0D30-4E78-A273-AA5297E9BCCB}"/>
              </a:ext>
            </a:extLst>
          </p:cNvPr>
          <p:cNvSpPr/>
          <p:nvPr/>
        </p:nvSpPr>
        <p:spPr>
          <a:xfrm>
            <a:off x="4562272" y="4249367"/>
            <a:ext cx="256162" cy="2561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5A34EF-1721-4118-A911-74C9A1A24659}"/>
              </a:ext>
            </a:extLst>
          </p:cNvPr>
          <p:cNvSpPr/>
          <p:nvPr/>
        </p:nvSpPr>
        <p:spPr>
          <a:xfrm>
            <a:off x="7417340" y="2352472"/>
            <a:ext cx="256162" cy="2561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9F83C4-BA81-44F4-AB8B-735F91C2CC1D}"/>
              </a:ext>
            </a:extLst>
          </p:cNvPr>
          <p:cNvSpPr/>
          <p:nvPr/>
        </p:nvSpPr>
        <p:spPr>
          <a:xfrm>
            <a:off x="7417340" y="4249367"/>
            <a:ext cx="256162" cy="2561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EECA87-DFA8-441D-A005-11325DFCB663}"/>
              </a:ext>
            </a:extLst>
          </p:cNvPr>
          <p:cNvSpPr/>
          <p:nvPr/>
        </p:nvSpPr>
        <p:spPr>
          <a:xfrm>
            <a:off x="7673502" y="3300919"/>
            <a:ext cx="256162" cy="256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2EEAF5-1950-4021-B8B7-7D060DD100B9}"/>
              </a:ext>
            </a:extLst>
          </p:cNvPr>
          <p:cNvSpPr/>
          <p:nvPr/>
        </p:nvSpPr>
        <p:spPr>
          <a:xfrm>
            <a:off x="464983" y="2971800"/>
            <a:ext cx="3078804" cy="914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25754A-52A3-42F4-8833-937B34BF5FF1}"/>
              </a:ext>
            </a:extLst>
          </p:cNvPr>
          <p:cNvSpPr/>
          <p:nvPr/>
        </p:nvSpPr>
        <p:spPr>
          <a:xfrm>
            <a:off x="1011677" y="1566153"/>
            <a:ext cx="3078804" cy="9144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20BA6F-E224-4F08-8E3F-2DDB8CB3FB97}"/>
              </a:ext>
            </a:extLst>
          </p:cNvPr>
          <p:cNvSpPr/>
          <p:nvPr/>
        </p:nvSpPr>
        <p:spPr>
          <a:xfrm>
            <a:off x="1011677" y="4377447"/>
            <a:ext cx="3078804" cy="914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016F57-01F3-4749-BB50-18BCA1F0645B}"/>
              </a:ext>
            </a:extLst>
          </p:cNvPr>
          <p:cNvCxnSpPr>
            <a:cxnSpLocks/>
            <a:stCxn id="4" idx="1"/>
            <a:endCxn id="11" idx="3"/>
          </p:cNvCxnSpPr>
          <p:nvPr/>
        </p:nvCxnSpPr>
        <p:spPr>
          <a:xfrm flipH="1" flipV="1">
            <a:off x="4090481" y="2023353"/>
            <a:ext cx="509305" cy="366633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CFE401-D4B6-4995-B269-0DFD8123B850}"/>
              </a:ext>
            </a:extLst>
          </p:cNvPr>
          <p:cNvCxnSpPr>
            <a:cxnSpLocks/>
            <a:stCxn id="10" idx="3"/>
            <a:endCxn id="5" idx="2"/>
          </p:cNvCxnSpPr>
          <p:nvPr/>
        </p:nvCxnSpPr>
        <p:spPr>
          <a:xfrm>
            <a:off x="3543787" y="3429000"/>
            <a:ext cx="718549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A1466A-8BB2-4DD6-B999-CFC500EC1826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V="1">
            <a:off x="4090481" y="4468015"/>
            <a:ext cx="509305" cy="366632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02E7EE-3B10-4CBE-8D29-A0226691ECA2}"/>
              </a:ext>
            </a:extLst>
          </p:cNvPr>
          <p:cNvSpPr/>
          <p:nvPr/>
        </p:nvSpPr>
        <p:spPr>
          <a:xfrm>
            <a:off x="8229600" y="1566153"/>
            <a:ext cx="3081528" cy="9144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16EBED-1685-4FE6-82A5-3B916FD6DA21}"/>
              </a:ext>
            </a:extLst>
          </p:cNvPr>
          <p:cNvSpPr/>
          <p:nvPr/>
        </p:nvSpPr>
        <p:spPr>
          <a:xfrm>
            <a:off x="8645489" y="2971800"/>
            <a:ext cx="3081528" cy="914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9CBE551-077C-451D-A17E-AC3B365FEB69}"/>
              </a:ext>
            </a:extLst>
          </p:cNvPr>
          <p:cNvSpPr/>
          <p:nvPr/>
        </p:nvSpPr>
        <p:spPr>
          <a:xfrm>
            <a:off x="8229600" y="4377447"/>
            <a:ext cx="3081528" cy="914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1E1034-E32F-4132-97A5-7B40C3FAA498}"/>
              </a:ext>
            </a:extLst>
          </p:cNvPr>
          <p:cNvCxnSpPr>
            <a:cxnSpLocks/>
            <a:stCxn id="7" idx="7"/>
            <a:endCxn id="27" idx="1"/>
          </p:cNvCxnSpPr>
          <p:nvPr/>
        </p:nvCxnSpPr>
        <p:spPr>
          <a:xfrm flipV="1">
            <a:off x="7635988" y="2023353"/>
            <a:ext cx="593612" cy="366633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5755E8-E765-4756-9276-7387C9089066}"/>
              </a:ext>
            </a:extLst>
          </p:cNvPr>
          <p:cNvCxnSpPr>
            <a:stCxn id="9" idx="6"/>
            <a:endCxn id="28" idx="1"/>
          </p:cNvCxnSpPr>
          <p:nvPr/>
        </p:nvCxnSpPr>
        <p:spPr>
          <a:xfrm>
            <a:off x="7929664" y="3429000"/>
            <a:ext cx="715825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4CDDF2-C806-4AAE-8C0E-B9D4BED3FFCA}"/>
              </a:ext>
            </a:extLst>
          </p:cNvPr>
          <p:cNvCxnSpPr>
            <a:stCxn id="8" idx="5"/>
            <a:endCxn id="29" idx="1"/>
          </p:cNvCxnSpPr>
          <p:nvPr/>
        </p:nvCxnSpPr>
        <p:spPr>
          <a:xfrm>
            <a:off x="7635988" y="4468015"/>
            <a:ext cx="593612" cy="366632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DEB3F0C-EF75-44DD-A3A1-9803AF8CBD0F}"/>
              </a:ext>
            </a:extLst>
          </p:cNvPr>
          <p:cNvSpPr txBox="1"/>
          <p:nvPr/>
        </p:nvSpPr>
        <p:spPr>
          <a:xfrm>
            <a:off x="1113626" y="1730965"/>
            <a:ext cx="2789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Vaccines for Children (VFC)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580986-BE62-45A2-8A77-EE9701490B66}"/>
              </a:ext>
            </a:extLst>
          </p:cNvPr>
          <p:cNvSpPr txBox="1"/>
          <p:nvPr/>
        </p:nvSpPr>
        <p:spPr>
          <a:xfrm>
            <a:off x="4978161" y="2946976"/>
            <a:ext cx="2321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Bureau of Immunizations</a:t>
            </a:r>
            <a:r>
              <a:rPr kumimoji="0" lang="en-MY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kumimoji="0" lang="en-MY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025C3-384E-BE55-30B8-83E5EFA9A779}"/>
              </a:ext>
            </a:extLst>
          </p:cNvPr>
          <p:cNvSpPr txBox="1"/>
          <p:nvPr/>
        </p:nvSpPr>
        <p:spPr>
          <a:xfrm>
            <a:off x="632121" y="3143457"/>
            <a:ext cx="2789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Vaccines for Adults (VFA)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F972A1-4711-636C-D00F-6502457BAE34}"/>
              </a:ext>
            </a:extLst>
          </p:cNvPr>
          <p:cNvSpPr txBox="1"/>
          <p:nvPr/>
        </p:nvSpPr>
        <p:spPr>
          <a:xfrm>
            <a:off x="1151078" y="4418342"/>
            <a:ext cx="2789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Immunization Quality Improvement for Providers (IQIP)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72BB7-DB16-7F2F-6A88-E4C8CE66471D}"/>
              </a:ext>
            </a:extLst>
          </p:cNvPr>
          <p:cNvSpPr txBox="1"/>
          <p:nvPr/>
        </p:nvSpPr>
        <p:spPr>
          <a:xfrm>
            <a:off x="8366584" y="1730965"/>
            <a:ext cx="2789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ShowMeVax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(SMV)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895F6B-FD17-3C91-22D9-3D12E916DB98}"/>
              </a:ext>
            </a:extLst>
          </p:cNvPr>
          <p:cNvSpPr txBox="1"/>
          <p:nvPr/>
        </p:nvSpPr>
        <p:spPr>
          <a:xfrm>
            <a:off x="8741894" y="3136611"/>
            <a:ext cx="2789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School and Child Care Program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64B8FA-634A-9C2F-EBAF-ABC19A6817DE}"/>
              </a:ext>
            </a:extLst>
          </p:cNvPr>
          <p:cNvSpPr txBox="1"/>
          <p:nvPr/>
        </p:nvSpPr>
        <p:spPr>
          <a:xfrm>
            <a:off x="8415124" y="4549808"/>
            <a:ext cx="2789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Vaccine Safety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Y</a:t>
            </a:r>
            <a:r>
              <a:rPr lang="en-MY" sz="1600" dirty="0" err="1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ellow</a:t>
            </a:r>
            <a:r>
              <a:rPr lang="en-MY" sz="16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Fever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830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Program Funding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100% federally funded by the Centers for Disease Control and Prevention (CDC)</a:t>
            </a:r>
          </a:p>
          <a:p>
            <a:pPr marL="742950" lvl="1" indent="-28575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5-year cooperative agreement</a:t>
            </a:r>
          </a:p>
          <a:p>
            <a:pPr marL="742950" lvl="1" indent="-28575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Prevention and Public Health Fund (PPHF) funding</a:t>
            </a:r>
          </a:p>
          <a:p>
            <a:pPr marL="742950" lvl="1" indent="-28575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COVID-19 supplemental grant funding</a:t>
            </a:r>
          </a:p>
          <a:p>
            <a:pPr marL="742950" lvl="1" indent="-28575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Must reapply each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06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Public Vaccine Types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VFC Vaccine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/>
              <a:t>$79 </a:t>
            </a:r>
            <a:r>
              <a:rPr lang="en-US" sz="2800" dirty="0"/>
              <a:t>million (October 1 – September 30)</a:t>
            </a:r>
          </a:p>
          <a:p>
            <a:pPr lvl="1" fontAlgn="base"/>
            <a:endParaRPr lang="en-US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Children’s Health Insurance Program (CHIP)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$2.4 million (July 1 – June 30)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Section 317 Adult (VFA)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$1.1 million (October 1 – September 30)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89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Vaccines for Children (VFC) Program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Over 670+ providers in Missouri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Private physicians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Local Public Health Agencies (LPHAs)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Federally Qualified Health Centers (FQHC)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Rural Health Clinics (RHC)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Pharmacies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Birthing centers</a:t>
            </a:r>
          </a:p>
          <a:p>
            <a:pPr lvl="1" fontAlgn="base"/>
            <a:endParaRPr lang="en-US" sz="2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VFC eligibility – under 19 years of age and one of the following: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Medicaid eligible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Uninsured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Underinsured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American Indian/Alaskan Native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03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VFC Program Requirements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535702"/>
            <a:ext cx="10515599" cy="409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Annual recertification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Participate in VFC Compliance Site Visits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VFC primary and backup contacts must meet VFC education requirements every 12 months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Must participate in quality improvement activity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Keep all VFC records for 3 years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All accountabilities must be completed via ShowMeVax (SMV)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All administered doses must be reported to SMV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67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Section 317 Vaccine for Adults Program (VFA)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2014969"/>
            <a:ext cx="10515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Who qualifies?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Adults 19 years of age and older: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Uninsured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Underinsured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Fully insured individuals may receive 317 vaccines during a public health response activity declared by DHSS. A public health response activity includes:</a:t>
            </a:r>
          </a:p>
          <a:p>
            <a:pPr marL="1657350" lvl="3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Outbreak response</a:t>
            </a:r>
          </a:p>
          <a:p>
            <a:pPr marL="1657350" lvl="3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Post-exposure prophylaxis</a:t>
            </a:r>
          </a:p>
          <a:p>
            <a:pPr marL="1657350" lvl="3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Disaster relief efforts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0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Immunization Quality Improvement for Providers (IQIP)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876234"/>
            <a:ext cx="10515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Strategies to improve immunization rates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Facilitate return for vaccination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Leverage the IIS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Give a strong recommendation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Strengthen vaccine confidence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Onsite educational training offered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Resources provided for each strategy chosen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Can be considered a quality improvement activity for the VFC program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96711"/>
      </p:ext>
    </p:extLst>
  </p:cSld>
  <p:clrMapOvr>
    <a:masterClrMapping/>
  </p:clrMapOvr>
</p:sld>
</file>

<file path=ppt/theme/theme1.xml><?xml version="1.0" encoding="utf-8"?>
<a:theme xmlns:a="http://schemas.openxmlformats.org/drawingml/2006/main" name="No Footer Pages">
  <a:themeElements>
    <a:clrScheme name="Custom 2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E35205"/>
      </a:accent1>
      <a:accent2>
        <a:srgbClr val="008C95"/>
      </a:accent2>
      <a:accent3>
        <a:srgbClr val="F2A900"/>
      </a:accent3>
      <a:accent4>
        <a:srgbClr val="E35205"/>
      </a:accent4>
      <a:accent5>
        <a:srgbClr val="008C95"/>
      </a:accent5>
      <a:accent6>
        <a:srgbClr val="F2A900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155561</TotalTime>
  <Words>552</Words>
  <Application>Microsoft Office PowerPoint</Application>
  <PresentationFormat>Widescreen</PresentationFormat>
  <Paragraphs>105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Montserrat</vt:lpstr>
      <vt:lpstr>Montserrat Black</vt:lpstr>
      <vt:lpstr>Montserrat ExtraBold</vt:lpstr>
      <vt:lpstr>Open Sans Light</vt:lpstr>
      <vt:lpstr>No Footer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DHSS Office of Public Information</dc:creator>
  <cp:lastModifiedBy>McCoy, Jackie</cp:lastModifiedBy>
  <cp:revision>1293</cp:revision>
  <cp:lastPrinted>2024-07-03T19:02:29Z</cp:lastPrinted>
  <dcterms:created xsi:type="dcterms:W3CDTF">2019-07-08T12:17:13Z</dcterms:created>
  <dcterms:modified xsi:type="dcterms:W3CDTF">2024-07-09T15:36:07Z</dcterms:modified>
</cp:coreProperties>
</file>