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8" r:id="rId6"/>
    <p:sldId id="269" r:id="rId7"/>
    <p:sldId id="260" r:id="rId8"/>
    <p:sldId id="270" r:id="rId9"/>
    <p:sldId id="271" r:id="rId10"/>
    <p:sldId id="272" r:id="rId11"/>
    <p:sldId id="261" r:id="rId12"/>
    <p:sldId id="266" r:id="rId13"/>
    <p:sldId id="263" r:id="rId14"/>
    <p:sldId id="264" r:id="rId15"/>
    <p:sldId id="273" r:id="rId16"/>
    <p:sldId id="27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EC295-8422-4E60-BE8A-EAA860884E5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E741-FF12-4FDB-8B56-21A1CF97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VaccineFinder</a:t>
            </a:r>
            <a:r>
              <a:rPr lang="en-US" dirty="0"/>
              <a:t> is a web-based system that allows COVID-19 vaccination providers to report levels of supply. In addition, once there is widespread availability of COVID-19 vaccine, </a:t>
            </a:r>
            <a:endParaRPr lang="en-US" dirty="0" smtClean="0"/>
          </a:p>
          <a:p>
            <a:r>
              <a:rPr lang="en-US" b="1" dirty="0"/>
              <a:t>Inventory reporting </a:t>
            </a:r>
            <a:r>
              <a:rPr lang="en-US" dirty="0"/>
              <a:t>(required for all providers): COVID-19 vaccination providers will report on-hand COVID-19 vaccine inventory each day.</a:t>
            </a:r>
          </a:p>
          <a:p>
            <a:r>
              <a:rPr lang="en-US" b="1" dirty="0"/>
              <a:t>Increase access to COVID-19 vaccines</a:t>
            </a:r>
            <a:r>
              <a:rPr lang="en-US" dirty="0"/>
              <a:t> (optional for providers): Once there is enough supply, COVID-19 vaccination providers may choose to make their location visible on </a:t>
            </a:r>
            <a:r>
              <a:rPr lang="en-US" dirty="0" err="1"/>
              <a:t>VaccineFinder</a:t>
            </a:r>
            <a:r>
              <a:rPr lang="en-US" dirty="0"/>
              <a:t>, making it easier for the public to find provider locations that have COVID-19 vaccine available. CDC will be directing the public to use </a:t>
            </a:r>
            <a:r>
              <a:rPr lang="en-US" dirty="0" err="1"/>
              <a:t>VaccineFinder</a:t>
            </a:r>
            <a:r>
              <a:rPr lang="en-US" dirty="0"/>
              <a:t> to find locations offering COVID-19 vaccine.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5E741-FF12-4FDB-8B56-21A1CF972B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EF6F6A-CBCE-6E4D-AD1D-AFCD8E38B2F9}"/>
              </a:ext>
            </a:extLst>
          </p:cNvPr>
          <p:cNvSpPr/>
          <p:nvPr userDrawn="1"/>
        </p:nvSpPr>
        <p:spPr>
          <a:xfrm>
            <a:off x="242883" y="393702"/>
            <a:ext cx="400051" cy="470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EC81-77F8-134C-A8E4-2E64BE6C4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BE412-5FF5-0F47-B6A8-B7F73E980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65126"/>
            <a:ext cx="11468100" cy="59870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F221E1-88A2-8746-9DE7-82DD58467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884957"/>
            <a:ext cx="11464925" cy="3683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This is where your subheading goes.</a:t>
            </a:r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11766691" y="6538448"/>
            <a:ext cx="342760" cy="1862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100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11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5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0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21D-647E-470C-A07F-64C91D1C2DD1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UtXwroShU&amp;list=UU1zkThd4Kgjo57rn7u5trTg&amp;index=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ccinefinder@auth.castlighthealt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ocevent522@cdc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aers.hhs.gov/" TargetMode="External"/><Relationship Id="rId2" Type="http://schemas.openxmlformats.org/officeDocument/2006/relationships/hyperlink" Target="https://www.youtube.com/watch?v=VqVBDXqYYQ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vaccine.mo.gov/vaccinators/Supplemental-COVID-19-Vaccine-Redistribution-Agreement.pdf" TargetMode="External"/><Relationship Id="rId2" Type="http://schemas.openxmlformats.org/officeDocument/2006/relationships/hyperlink" Target="mailto:cathy.Kennon@health.mo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LPHA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01/04/2021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transfers must occur between registered COVID-19 vaccine providers </a:t>
            </a:r>
          </a:p>
          <a:p>
            <a:r>
              <a:rPr lang="en-US" dirty="0" smtClean="0"/>
              <a:t>Ancillary kits </a:t>
            </a:r>
            <a:r>
              <a:rPr lang="en-US" b="1" dirty="0" smtClean="0"/>
              <a:t>must</a:t>
            </a:r>
            <a:r>
              <a:rPr lang="en-US" dirty="0" smtClean="0"/>
              <a:t> </a:t>
            </a:r>
            <a:r>
              <a:rPr lang="en-US" dirty="0" smtClean="0"/>
              <a:t>be transferred with vaccine</a:t>
            </a:r>
          </a:p>
          <a:p>
            <a:r>
              <a:rPr lang="en-US" dirty="0" smtClean="0"/>
              <a:t>Resource for how to create a Vaccine transfer in </a:t>
            </a:r>
            <a:r>
              <a:rPr lang="en-US" dirty="0" err="1" smtClean="0"/>
              <a:t>ShowMeVax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hlinkClick r:id="rId2"/>
              </a:rPr>
              <a:t>ShowMeVax</a:t>
            </a:r>
            <a:r>
              <a:rPr lang="en-US" dirty="0" smtClean="0">
                <a:hlinkClick r:id="rId2"/>
              </a:rPr>
              <a:t> Vaccine Create a Vaccine Transfer video</a:t>
            </a:r>
            <a:endParaRPr lang="en-US" dirty="0">
              <a:hlinkClick r:id="rId2"/>
            </a:endParaRPr>
          </a:p>
          <a:p>
            <a:pPr lvl="1"/>
            <a:r>
              <a:rPr lang="en-US" dirty="0" err="1" smtClean="0">
                <a:hlinkClick r:id="rId2"/>
              </a:rPr>
              <a:t>ShowMeVax</a:t>
            </a:r>
            <a:r>
              <a:rPr lang="en-US" dirty="0" smtClean="0">
                <a:hlinkClick r:id="rId2"/>
              </a:rPr>
              <a:t> Training Accepting a Transfer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Redistribution process is a CDC requirement ”</a:t>
            </a:r>
            <a:r>
              <a:rPr lang="en-US" i="1" dirty="0" smtClean="0"/>
              <a:t>Non-compliance </a:t>
            </a:r>
            <a:r>
              <a:rPr lang="en-US" i="1" dirty="0"/>
              <a:t>with the terms of this Redistribution Agreement may result in suspension or termination from the CDC COVID-19 Vaccination Program and criminal and civil penalties under federal law, including but not limited to the False Claims Act, 31 U.S.C. § 3729 et seq., and other related federal laws, 18 U.S.C. §§ 1001, 1035, 1347, 1349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019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387"/>
            <a:ext cx="10515600" cy="1325563"/>
          </a:xfrm>
        </p:spPr>
        <p:txBody>
          <a:bodyPr/>
          <a:lstStyle/>
          <a:p>
            <a:r>
              <a:rPr lang="en-US" dirty="0" smtClean="0"/>
              <a:t>Vaccine Finder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53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COVID-19 vaccine providers must register with Vaccine Finder </a:t>
            </a:r>
          </a:p>
          <a:p>
            <a:r>
              <a:rPr lang="en-US" sz="2400" dirty="0" smtClean="0"/>
              <a:t>Vaccine Inventories should be updated in Vaccine Finder every day by Midnight</a:t>
            </a:r>
          </a:p>
          <a:p>
            <a:pPr lvl="1"/>
            <a:r>
              <a:rPr lang="en-US" sz="2000" dirty="0" smtClean="0"/>
              <a:t>You will still need to update your inventories in </a:t>
            </a:r>
            <a:r>
              <a:rPr lang="en-US" sz="2000" dirty="0" err="1" smtClean="0"/>
              <a:t>ShowMeVax</a:t>
            </a:r>
            <a:r>
              <a:rPr lang="en-US" sz="2000" dirty="0" smtClean="0"/>
              <a:t> as well</a:t>
            </a:r>
          </a:p>
          <a:p>
            <a:r>
              <a:rPr lang="en-US" sz="2400" dirty="0" smtClean="0"/>
              <a:t>This is to start with you first shipment</a:t>
            </a:r>
          </a:p>
          <a:p>
            <a:r>
              <a:rPr lang="en-US" sz="2400" dirty="0" smtClean="0"/>
              <a:t>You will receive and email from </a:t>
            </a:r>
          </a:p>
          <a:p>
            <a:pPr lvl="1"/>
            <a:r>
              <a:rPr lang="en-US" sz="2000" dirty="0" smtClean="0">
                <a:hlinkClick r:id="rId3"/>
              </a:rPr>
              <a:t>vaccinefinder@auth.castlighthealth.com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 smtClean="0"/>
              <a:t>email will be sent to the providers organization email address submitted in the provider enrollment form</a:t>
            </a:r>
            <a:endParaRPr lang="en-US" sz="2000" dirty="0" smtClean="0"/>
          </a:p>
          <a:p>
            <a:pPr lvl="1"/>
            <a:r>
              <a:rPr lang="en-US" sz="2000" dirty="0" smtClean="0"/>
              <a:t>Please check your spam and junk mail folders </a:t>
            </a:r>
          </a:p>
          <a:p>
            <a:pPr lvl="1"/>
            <a:r>
              <a:rPr lang="en-US" sz="2000" dirty="0" smtClean="0"/>
              <a:t>The link expires in 7 days if this has happened contact </a:t>
            </a:r>
            <a:r>
              <a:rPr lang="en-US" u="sng" dirty="0" smtClean="0">
                <a:hlinkClick r:id="rId4"/>
              </a:rPr>
              <a:t>eocevent522@cdc.gov</a:t>
            </a:r>
            <a:r>
              <a:rPr lang="en-US" u="sng" dirty="0" smtClean="0"/>
              <a:t> 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/>
              <a:t>support with Vaccine finder contact 1-855-886-4317</a:t>
            </a:r>
          </a:p>
        </p:txBody>
      </p:sp>
    </p:spTree>
    <p:extLst>
      <p:ext uri="{BB962C8B-B14F-4D97-AF65-F5344CB8AC3E}">
        <p14:creationId xmlns:p14="http://schemas.microsoft.com/office/powerpoint/2010/main" val="265027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free program that offers follow-up after vaccination</a:t>
            </a:r>
          </a:p>
          <a:p>
            <a:r>
              <a:rPr lang="en-US" dirty="0" smtClean="0"/>
              <a:t>Providers should be offering the program to vaccine recipients</a:t>
            </a:r>
          </a:p>
          <a:p>
            <a:r>
              <a:rPr lang="en-US" dirty="0" smtClean="0"/>
              <a:t>A patient will need a smart phone or computer to access the program</a:t>
            </a:r>
          </a:p>
          <a:p>
            <a:r>
              <a:rPr lang="en-US" dirty="0" smtClean="0"/>
              <a:t>Providers should make sure that patients are given the vaccine cards that are found in the ancillary kits</a:t>
            </a:r>
          </a:p>
          <a:p>
            <a:r>
              <a:rPr lang="en-US" dirty="0" smtClean="0"/>
              <a:t>All checks take less than 5 minutes of a patients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77" y="5338119"/>
            <a:ext cx="5954496" cy="14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Group Vaccination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state is charged by Operation Warp Speed with the responsibility of establishing prioritization guidance </a:t>
            </a:r>
          </a:p>
          <a:p>
            <a:r>
              <a:rPr lang="en-US" sz="2400" dirty="0"/>
              <a:t>Vaccination at this time is recommended for phase 1A population only.</a:t>
            </a:r>
            <a:endParaRPr lang="en-US" sz="2400" dirty="0" smtClean="0"/>
          </a:p>
          <a:p>
            <a:pPr lvl="2"/>
            <a:r>
              <a:rPr lang="en-US" sz="2400" dirty="0" smtClean="0"/>
              <a:t>Residents </a:t>
            </a:r>
            <a:r>
              <a:rPr lang="en-US" sz="2400" dirty="0"/>
              <a:t>and staff at long-term care facilities (SNF’s, RCF’s, ILF’s, and ALF’s)</a:t>
            </a:r>
          </a:p>
          <a:p>
            <a:pPr lvl="2"/>
            <a:r>
              <a:rPr lang="en-US" sz="2400" dirty="0"/>
              <a:t>Paid and unpaid patient facing health care workers with co-morbidities that are unable to work from home.</a:t>
            </a:r>
          </a:p>
          <a:p>
            <a:pPr lvl="2"/>
            <a:r>
              <a:rPr lang="en-US" sz="2400" dirty="0"/>
              <a:t>Remaining patient facing health care workers.</a:t>
            </a:r>
          </a:p>
          <a:p>
            <a:pPr lvl="2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0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Second doses of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61" y="1325563"/>
            <a:ext cx="9231704" cy="4351338"/>
          </a:xfrm>
        </p:spPr>
        <p:txBody>
          <a:bodyPr/>
          <a:lstStyle/>
          <a:p>
            <a:r>
              <a:rPr lang="en-US" dirty="0" smtClean="0"/>
              <a:t>Second doses are held back at the federal level</a:t>
            </a:r>
          </a:p>
          <a:p>
            <a:r>
              <a:rPr lang="en-US" dirty="0" smtClean="0"/>
              <a:t>The state will submit your second dose order on your behalf</a:t>
            </a:r>
          </a:p>
          <a:p>
            <a:r>
              <a:rPr lang="en-US" dirty="0" smtClean="0"/>
              <a:t>You will receive an email confirmation when the second dose is ordered on the facilities behalf</a:t>
            </a:r>
            <a:endParaRPr lang="en-US" dirty="0" smtClean="0"/>
          </a:p>
          <a:p>
            <a:r>
              <a:rPr lang="en-US" dirty="0" smtClean="0"/>
              <a:t>If you redistributed vaccine you will need to redistribute the second dose as well</a:t>
            </a:r>
          </a:p>
        </p:txBody>
      </p:sp>
    </p:spTree>
    <p:extLst>
      <p:ext uri="{BB962C8B-B14F-4D97-AF65-F5344CB8AC3E}">
        <p14:creationId xmlns:p14="http://schemas.microsoft.com/office/powerpoint/2010/main" val="387345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dose 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the next dose before patient leaves </a:t>
            </a:r>
          </a:p>
          <a:p>
            <a:r>
              <a:rPr lang="en-US" dirty="0" smtClean="0"/>
              <a:t>If drive through mass clinic make sure patients know when to come back for next clinic (have it already scheduled)</a:t>
            </a:r>
          </a:p>
          <a:p>
            <a:r>
              <a:rPr lang="en-US" dirty="0" smtClean="0"/>
              <a:t>A free text messaging platform that you can offer patients </a:t>
            </a:r>
          </a:p>
          <a:p>
            <a:r>
              <a:rPr lang="en-US" dirty="0" smtClean="0"/>
              <a:t>Patients have to opt in to receive the message </a:t>
            </a:r>
          </a:p>
          <a:p>
            <a:pPr lvl="1"/>
            <a:r>
              <a:rPr lang="en-US" dirty="0" smtClean="0"/>
              <a:t>To enroll text </a:t>
            </a:r>
          </a:p>
          <a:p>
            <a:pPr lvl="2"/>
            <a:r>
              <a:rPr lang="en-US" dirty="0" smtClean="0"/>
              <a:t>ENROLL to 1-833-829-8329</a:t>
            </a:r>
          </a:p>
          <a:p>
            <a:pPr lvl="2"/>
            <a:r>
              <a:rPr lang="en-US" dirty="0" smtClean="0"/>
              <a:t>English and Spanish offered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859" y="5383169"/>
            <a:ext cx="3219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Controlant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company that will monitor temperatures using the embedded data logger in Pfizer’s ULT shipper</a:t>
            </a:r>
          </a:p>
          <a:p>
            <a:pPr lvl="1"/>
            <a:r>
              <a:rPr lang="en-US" dirty="0" smtClean="0"/>
              <a:t>You will get an email from </a:t>
            </a:r>
            <a:r>
              <a:rPr lang="en-US" dirty="0" err="1" smtClean="0"/>
              <a:t>Controlant</a:t>
            </a:r>
            <a:r>
              <a:rPr lang="en-US" dirty="0" smtClean="0"/>
              <a:t>-  Pfizer is automatically keeping the data logger on for providers </a:t>
            </a:r>
          </a:p>
          <a:p>
            <a:pPr lvl="1"/>
            <a:r>
              <a:rPr lang="en-US" dirty="0" smtClean="0"/>
              <a:t>In that email you will get a username, password and activation link</a:t>
            </a:r>
          </a:p>
          <a:p>
            <a:pPr lvl="1"/>
            <a:r>
              <a:rPr lang="en-US" dirty="0" smtClean="0"/>
              <a:t>If you will not need to use the shipper please let </a:t>
            </a:r>
            <a:r>
              <a:rPr lang="en-US" dirty="0" err="1" smtClean="0"/>
              <a:t>Controlant</a:t>
            </a:r>
            <a:r>
              <a:rPr lang="en-US" dirty="0" smtClean="0"/>
              <a:t> know otherwise </a:t>
            </a:r>
          </a:p>
          <a:p>
            <a:pPr lvl="1"/>
            <a:r>
              <a:rPr lang="en-US" dirty="0" smtClean="0"/>
              <a:t>Use the activation link to</a:t>
            </a:r>
          </a:p>
          <a:p>
            <a:pPr lvl="2"/>
            <a:r>
              <a:rPr lang="en-US" dirty="0" smtClean="0"/>
              <a:t>Set up the account in Google Chrome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80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Valuable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924"/>
            <a:ext cx="828932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DHSS offers provider </a:t>
            </a:r>
            <a:r>
              <a:rPr lang="en-US" dirty="0" err="1" smtClean="0"/>
              <a:t>Virutal</a:t>
            </a:r>
            <a:r>
              <a:rPr lang="en-US" dirty="0" smtClean="0"/>
              <a:t> Town hall meetings on Thursdays</a:t>
            </a:r>
          </a:p>
          <a:p>
            <a:r>
              <a:rPr lang="en-US" dirty="0" err="1" smtClean="0"/>
              <a:t>ShowMeVax</a:t>
            </a:r>
            <a:r>
              <a:rPr lang="en-US" dirty="0" smtClean="0"/>
              <a:t> offers videos on You-Tube for all topics</a:t>
            </a:r>
          </a:p>
          <a:p>
            <a:pPr lvl="1"/>
            <a:r>
              <a:rPr lang="en-US" dirty="0" err="1" smtClean="0">
                <a:hlinkClick r:id="rId2"/>
              </a:rPr>
              <a:t>ShowMeVax</a:t>
            </a:r>
            <a:r>
              <a:rPr lang="en-US" dirty="0" smtClean="0">
                <a:hlinkClick r:id="rId2"/>
              </a:rPr>
              <a:t> Video</a:t>
            </a:r>
            <a:endParaRPr lang="en-US" dirty="0" smtClean="0"/>
          </a:p>
          <a:p>
            <a:r>
              <a:rPr lang="en-US" dirty="0" smtClean="0"/>
              <a:t>Pfizer Vaccine training sessions for 2021 </a:t>
            </a:r>
          </a:p>
          <a:p>
            <a:pPr lvl="1"/>
            <a:r>
              <a:rPr lang="en-US" dirty="0" smtClean="0"/>
              <a:t>Posted on the website for providers </a:t>
            </a:r>
          </a:p>
          <a:p>
            <a:r>
              <a:rPr lang="en-US" dirty="0" smtClean="0"/>
              <a:t>V-safe flyer </a:t>
            </a:r>
          </a:p>
          <a:p>
            <a:pPr lvl="1"/>
            <a:r>
              <a:rPr lang="en-US" dirty="0" smtClean="0"/>
              <a:t>Available on the website </a:t>
            </a:r>
          </a:p>
          <a:p>
            <a:r>
              <a:rPr lang="en-US" dirty="0" smtClean="0"/>
              <a:t>Report to VAERS any problems following vaccination</a:t>
            </a:r>
          </a:p>
          <a:p>
            <a:pPr lvl="1"/>
            <a:r>
              <a:rPr lang="en-US" dirty="0">
                <a:hlinkClick r:id="rId3"/>
              </a:rPr>
              <a:t>https://vaers.hhs.gov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931" y="115329"/>
            <a:ext cx="3061011" cy="36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514"/>
            <a:ext cx="10515600" cy="1325563"/>
          </a:xfrm>
        </p:spPr>
        <p:txBody>
          <a:bodyPr/>
          <a:lstStyle/>
          <a:p>
            <a:r>
              <a:rPr lang="en-US" dirty="0" smtClean="0"/>
              <a:t>Standing Orders Updated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77"/>
            <a:ext cx="10515600" cy="4749886"/>
          </a:xfrm>
        </p:spPr>
        <p:txBody>
          <a:bodyPr>
            <a:normAutofit/>
          </a:bodyPr>
          <a:lstStyle/>
          <a:p>
            <a:r>
              <a:rPr lang="en-US" dirty="0"/>
              <a:t>Individuals who have an allergy to any component of the vaccine </a:t>
            </a:r>
          </a:p>
          <a:p>
            <a:r>
              <a:rPr lang="en-US" dirty="0"/>
              <a:t>Individuals with a history of anaphylaxis with any vaccine</a:t>
            </a:r>
          </a:p>
          <a:p>
            <a:r>
              <a:rPr lang="en-US" u="sng" dirty="0"/>
              <a:t>Do not give the SARS-CoV-2 vaccine to an individual who has had an immediate allergic reaction of any severity to a previous dose of any mRNA COVID-19 vaccine or any of its components (including polyethylene glycol (PEG)** </a:t>
            </a:r>
          </a:p>
          <a:p>
            <a:r>
              <a:rPr lang="en-US" u="sng" dirty="0"/>
              <a:t>Do not give the SARS-CoV-2 vaccine to an individual who has had an immediate allergic reaction of any severity to </a:t>
            </a:r>
            <a:r>
              <a:rPr lang="en-US" u="sng" dirty="0" err="1"/>
              <a:t>polysorbate</a:t>
            </a:r>
            <a:r>
              <a:rPr lang="en-US" u="sng" dirty="0"/>
              <a:t> (due to potential cross-reactivity hypersensitivity with the vaccine ingredient PEG**) </a:t>
            </a:r>
          </a:p>
        </p:txBody>
      </p:sp>
    </p:spTree>
    <p:extLst>
      <p:ext uri="{BB962C8B-B14F-4D97-AF65-F5344CB8AC3E}">
        <p14:creationId xmlns:p14="http://schemas.microsoft.com/office/powerpoint/2010/main" val="2879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Redistribution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6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 must submit an email to </a:t>
            </a:r>
            <a:r>
              <a:rPr lang="en-US" sz="2400" dirty="0" smtClean="0"/>
              <a:t>DHSS COVID Vaccine Redistribution at </a:t>
            </a:r>
            <a:r>
              <a:rPr lang="en-US" sz="2400" dirty="0" smtClean="0">
                <a:hlinkClick r:id="rId2"/>
              </a:rPr>
              <a:t>covid</a:t>
            </a:r>
            <a:r>
              <a:rPr lang="en-US" sz="2400" dirty="0" smtClean="0">
                <a:hlinkClick r:id="rId2"/>
              </a:rPr>
              <a:t>vaccineredistribution</a:t>
            </a:r>
            <a:r>
              <a:rPr lang="en-US" sz="2400" dirty="0" smtClean="0">
                <a:hlinkClick r:id="rId2"/>
              </a:rPr>
              <a:t>@health.mo.gov</a:t>
            </a:r>
            <a:endParaRPr lang="en-US" sz="2400" dirty="0" smtClean="0"/>
          </a:p>
          <a:p>
            <a:pPr lvl="1"/>
            <a:r>
              <a:rPr lang="en-US" sz="2000" dirty="0" smtClean="0"/>
              <a:t>A completed COVID-19 vaccine redistribution </a:t>
            </a:r>
            <a:r>
              <a:rPr lang="en-US" sz="2000" dirty="0"/>
              <a:t>agreement found at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covidvaccine.mo.gov/vaccinators/Supplemental-COVID-19-Vaccine-Redistribution-Agreement.pdf</a:t>
            </a:r>
            <a:endParaRPr lang="en-US" sz="2000" dirty="0" smtClean="0"/>
          </a:p>
          <a:p>
            <a:pPr lvl="1"/>
            <a:r>
              <a:rPr lang="en-US" sz="2000" dirty="0" smtClean="0"/>
              <a:t>Make sure the subject line states “redistribution Agreement and Transfer Request for (insert name)</a:t>
            </a:r>
          </a:p>
          <a:p>
            <a:pPr lvl="1"/>
            <a:r>
              <a:rPr lang="en-US" sz="2000" dirty="0" smtClean="0"/>
              <a:t>Include name and PIN of the provider receiving the vaccine from your allotment </a:t>
            </a:r>
          </a:p>
          <a:p>
            <a:pPr lvl="1"/>
            <a:r>
              <a:rPr lang="en-US" sz="2000" dirty="0" smtClean="0"/>
              <a:t>Number of doses being transferred </a:t>
            </a:r>
          </a:p>
          <a:p>
            <a:r>
              <a:rPr lang="en-US" sz="2400" dirty="0" smtClean="0"/>
              <a:t>You will receive an email confirmation if the request is approved or denied</a:t>
            </a:r>
          </a:p>
          <a:p>
            <a:r>
              <a:rPr lang="en-US" sz="2400" dirty="0" smtClean="0"/>
              <a:t>Move only the amount of vaccine that is needed </a:t>
            </a:r>
          </a:p>
          <a:p>
            <a:r>
              <a:rPr lang="en-US" sz="2400" dirty="0" smtClean="0"/>
              <a:t>Once the vaccine is removed from the shipper the thawing process has started and the vaccine must be used within 120 hours or 5 days </a:t>
            </a:r>
          </a:p>
          <a:p>
            <a:endParaRPr lang="en-US" sz="2400" dirty="0" smtClean="0"/>
          </a:p>
          <a:p>
            <a:pPr marL="1371600" lvl="3" indent="0">
              <a:buNone/>
            </a:pPr>
            <a:r>
              <a:rPr lang="en-US" sz="2200" b="1" u="sng" dirty="0" smtClean="0"/>
              <a:t>Do not refreeze once vaccine is thawed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Cooler to transport vaccines</a:t>
            </a:r>
          </a:p>
          <a:p>
            <a:pPr lvl="1"/>
            <a:r>
              <a:rPr lang="en-US" sz="2200" dirty="0" smtClean="0"/>
              <a:t>Preference is to use a portable vaccine refrigerator if available</a:t>
            </a:r>
          </a:p>
          <a:p>
            <a:pPr lvl="1"/>
            <a:r>
              <a:rPr lang="en-US" sz="2200" dirty="0" smtClean="0"/>
              <a:t>Qualified Containers and pack-outs</a:t>
            </a:r>
          </a:p>
          <a:p>
            <a:pPr lvl="1"/>
            <a:r>
              <a:rPr lang="en-US" sz="2200" dirty="0"/>
              <a:t>Intact </a:t>
            </a:r>
            <a:r>
              <a:rPr lang="en-US" sz="2200" dirty="0" smtClean="0"/>
              <a:t>cooler that the vaccine was shipped to site in – last resort 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Conditioned Frozen water bottles </a:t>
            </a:r>
          </a:p>
          <a:p>
            <a:pPr lvl="1"/>
            <a:r>
              <a:rPr lang="en-US" sz="2200" dirty="0" smtClean="0"/>
              <a:t>Filled clear plastic water bottles that have been hard frozen which have been warmed slightly until a visible amount of water can be seen in the bottle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 smtClean="0"/>
              <a:t>Packaging Vaccine For Transport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needed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97" y="3002605"/>
            <a:ext cx="1704115" cy="1134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97162" y="3948702"/>
            <a:ext cx="181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https://www.temparmour.com/store-usa-vaccine-carrier-vc8-s4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4" y="1329586"/>
            <a:ext cx="1432395" cy="143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0550" y="2671848"/>
            <a:ext cx="1447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https://www.quickmedical.com/summit-portable-medical-freezer-coolers-sprf26.html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504" y="5313596"/>
            <a:ext cx="2313539" cy="1375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4007" y="6456365"/>
            <a:ext cx="32997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https://www.aappublications.org/content/34/4/8.1</a:t>
            </a:r>
          </a:p>
        </p:txBody>
      </p:sp>
    </p:spTree>
    <p:extLst>
      <p:ext uri="{BB962C8B-B14F-4D97-AF65-F5344CB8AC3E}">
        <p14:creationId xmlns:p14="http://schemas.microsoft.com/office/powerpoint/2010/main" val="162139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900" y="5303520"/>
            <a:ext cx="1325994" cy="13259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200" dirty="0" smtClean="0"/>
          </a:p>
          <a:p>
            <a:r>
              <a:rPr lang="en-US" sz="2200" dirty="0"/>
              <a:t>Insulating material</a:t>
            </a:r>
          </a:p>
          <a:p>
            <a:pPr lvl="1"/>
            <a:r>
              <a:rPr lang="en-US" sz="2200" dirty="0"/>
              <a:t>Cardboard</a:t>
            </a:r>
          </a:p>
          <a:p>
            <a:pPr lvl="1"/>
            <a:r>
              <a:rPr lang="en-US" sz="2200" dirty="0"/>
              <a:t>Bubble wrap </a:t>
            </a:r>
          </a:p>
          <a:p>
            <a:pPr lvl="1"/>
            <a:r>
              <a:rPr lang="en-US" sz="2200" dirty="0"/>
              <a:t>Packing foam</a:t>
            </a:r>
          </a:p>
          <a:p>
            <a:pPr lvl="1"/>
            <a:r>
              <a:rPr lang="en-US" sz="2200" dirty="0" smtClean="0"/>
              <a:t>Styrofoam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Vaccine</a:t>
            </a:r>
          </a:p>
          <a:p>
            <a:pPr lvl="1"/>
            <a:r>
              <a:rPr lang="en-US" sz="2200" dirty="0" smtClean="0"/>
              <a:t>Only amount needed for the clinic that day</a:t>
            </a:r>
          </a:p>
          <a:p>
            <a:pPr lvl="1"/>
            <a:r>
              <a:rPr lang="en-US" sz="2200" dirty="0" smtClean="0"/>
              <a:t>Diluent if needed should be transported at refrigerator temperatures 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Digital Data </a:t>
            </a:r>
            <a:r>
              <a:rPr lang="en-US" sz="2200" dirty="0" smtClean="0"/>
              <a:t>Logger</a:t>
            </a:r>
          </a:p>
          <a:p>
            <a:pPr lvl="1"/>
            <a:r>
              <a:rPr lang="en-US" sz="2200" dirty="0" smtClean="0"/>
              <a:t>Calibrated Certified device back up digital data logger</a:t>
            </a:r>
          </a:p>
          <a:p>
            <a:pPr lvl="1"/>
            <a:r>
              <a:rPr lang="en-US" sz="2200" dirty="0" smtClean="0"/>
              <a:t>Not the one you are using on your refrigerator or freezer currently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Packaging Vaccine For Transport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Equipment needed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89" y="1620667"/>
            <a:ext cx="13049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751" y="2660673"/>
            <a:ext cx="1447800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287" y="1917013"/>
            <a:ext cx="523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not use loose fill or packing peanuts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vaccine for redistribution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774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Make sure you are transporting the vaccine in 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766" y="5346357"/>
            <a:ext cx="1115397" cy="133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8" y="1443443"/>
            <a:ext cx="10351905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Always transport vaccine in the vehicle where the occupants are sitting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Transporting the vaccine in the trunk may</a:t>
            </a:r>
          </a:p>
          <a:p>
            <a:pPr lvl="1"/>
            <a:r>
              <a:rPr lang="en-US" dirty="0" smtClean="0"/>
              <a:t>Alter the temperature of the vaccine depending on the outside air temperature and the internal temperature of the trunk</a:t>
            </a:r>
          </a:p>
          <a:p>
            <a:endParaRPr lang="en-US" dirty="0"/>
          </a:p>
          <a:p>
            <a:r>
              <a:rPr lang="en-US" dirty="0" smtClean="0"/>
              <a:t>Never use a service to transport the vaccine to a clinic or another provider </a:t>
            </a:r>
          </a:p>
          <a:p>
            <a:pPr lvl="1"/>
            <a:r>
              <a:rPr lang="en-US" dirty="0" smtClean="0"/>
              <a:t>Call the Bureau of Immunizations, if you cannot transport it yourself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 smtClean="0"/>
              <a:t>Packaging Vaccine for Transport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After packaging vaccine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7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331238"/>
            <a:ext cx="11468100" cy="544327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May I use Freezer packs instead of water bottles</a:t>
            </a:r>
          </a:p>
          <a:p>
            <a:pPr lvl="1"/>
            <a:r>
              <a:rPr lang="en-US" sz="2200" dirty="0" smtClean="0"/>
              <a:t>Gel packs may be used if they are thawed, Frozen freezer packs </a:t>
            </a:r>
            <a:r>
              <a:rPr lang="en-US" sz="2200" u="sng" dirty="0" smtClean="0"/>
              <a:t>should not be used 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Do I have to have a digital data logger for temperature monitoring</a:t>
            </a:r>
          </a:p>
          <a:p>
            <a:pPr lvl="1"/>
            <a:r>
              <a:rPr lang="en-US" sz="2200" b="1" dirty="0" smtClean="0"/>
              <a:t>Yes</a:t>
            </a:r>
            <a:r>
              <a:rPr lang="en-US" sz="2200" dirty="0" smtClean="0"/>
              <a:t>, </a:t>
            </a:r>
            <a:r>
              <a:rPr lang="en-US" sz="2200" dirty="0" smtClean="0"/>
              <a:t>temperature monitoring during transport of the vaccine is crucial, once vaccine gets to warm it looses potency which cannot be recovered</a:t>
            </a:r>
          </a:p>
          <a:p>
            <a:endParaRPr lang="en-US" sz="2200" dirty="0" smtClean="0"/>
          </a:p>
          <a:p>
            <a:r>
              <a:rPr lang="en-US" sz="2200" dirty="0" smtClean="0"/>
              <a:t>May I transport vaccines in syringes</a:t>
            </a:r>
          </a:p>
          <a:p>
            <a:pPr lvl="1"/>
            <a:r>
              <a:rPr lang="en-US" sz="2200" b="1" dirty="0" smtClean="0"/>
              <a:t>No</a:t>
            </a:r>
            <a:r>
              <a:rPr lang="en-US" sz="2200" dirty="0" smtClean="0"/>
              <a:t>, this is not allowed, Syringes are not meant to maintain vaccine sterility or maintain the cold-chain.</a:t>
            </a:r>
          </a:p>
          <a:p>
            <a:pPr marL="457200" lvl="1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/>
              <a:t>What should I do </a:t>
            </a:r>
            <a:r>
              <a:rPr lang="en-US" sz="2200" dirty="0" smtClean="0"/>
              <a:t>with left over vaccine at the end of the clinic.?</a:t>
            </a:r>
          </a:p>
          <a:p>
            <a:pPr lvl="1"/>
            <a:r>
              <a:rPr lang="en-US" sz="2200" dirty="0" smtClean="0"/>
              <a:t>All vaccine that was taken out that day (diluted or opened) should be utilized.  Once the vaccine has been opened you have 6 hours to use,  Unopened vials may be returned for use at another clinic as long as temperature has been maintained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 smtClean="0"/>
              <a:t>Packaging Vaccine for Transport 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4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1286</Words>
  <Application>Microsoft Office PowerPoint</Application>
  <PresentationFormat>Widescreen</PresentationFormat>
  <Paragraphs>140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LPHA call</vt:lpstr>
      <vt:lpstr>Updates </vt:lpstr>
      <vt:lpstr>Standing Orders Updated </vt:lpstr>
      <vt:lpstr>Vaccine Redistribution </vt:lpstr>
      <vt:lpstr>Packaging Vaccine For Transport</vt:lpstr>
      <vt:lpstr>Packaging Vaccine For Transport</vt:lpstr>
      <vt:lpstr>Packing vaccine for redistribution </vt:lpstr>
      <vt:lpstr>Packaging Vaccine for Transport </vt:lpstr>
      <vt:lpstr>Packaging Vaccine for Transport </vt:lpstr>
      <vt:lpstr>Important notes </vt:lpstr>
      <vt:lpstr>Vaccine Finder </vt:lpstr>
      <vt:lpstr>V-SAFE</vt:lpstr>
      <vt:lpstr>Priority Group Vaccination </vt:lpstr>
      <vt:lpstr>Second doses of Vaccine </vt:lpstr>
      <vt:lpstr>Second dose reminders </vt:lpstr>
      <vt:lpstr>Controlant </vt:lpstr>
      <vt:lpstr>Valuable Resources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LPHA call</dc:title>
  <dc:creator>Hudanick, Lana</dc:creator>
  <cp:lastModifiedBy>Paro, Lynelle</cp:lastModifiedBy>
  <cp:revision>32</cp:revision>
  <dcterms:created xsi:type="dcterms:W3CDTF">2020-12-20T17:02:12Z</dcterms:created>
  <dcterms:modified xsi:type="dcterms:W3CDTF">2021-01-04T19:41:12Z</dcterms:modified>
</cp:coreProperties>
</file>