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1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1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0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21D-647E-470C-A07F-64C91D1C2DD1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B59D-7E1E-4430-9FD9-A74072CA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LPHA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12-21-2020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902"/>
            <a:ext cx="10515600" cy="1325563"/>
          </a:xfrm>
        </p:spPr>
        <p:txBody>
          <a:bodyPr/>
          <a:lstStyle/>
          <a:p>
            <a:r>
              <a:rPr lang="en-US" dirty="0" smtClean="0"/>
              <a:t>Vaccination of Special </a:t>
            </a:r>
            <a:r>
              <a:rPr lang="en-US" dirty="0"/>
              <a:t>P</a:t>
            </a:r>
            <a:r>
              <a:rPr lang="en-US" dirty="0" smtClean="0"/>
              <a:t>opulations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976"/>
            <a:ext cx="10515600" cy="516166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dirty="0" smtClean="0"/>
              <a:t>Pregnancy -  Breastfeeding/lactating – Immunocompromised Individuals</a:t>
            </a:r>
          </a:p>
          <a:p>
            <a:pPr lvl="1"/>
            <a:r>
              <a:rPr lang="en-US" dirty="0" smtClean="0"/>
              <a:t>These populations have limited data</a:t>
            </a:r>
          </a:p>
          <a:p>
            <a:pPr lvl="1"/>
            <a:r>
              <a:rPr lang="en-US" dirty="0" smtClean="0"/>
              <a:t>Belief that vaccination is beneficial as long as no other contraindication exist</a:t>
            </a:r>
          </a:p>
          <a:p>
            <a:pPr lvl="1"/>
            <a:r>
              <a:rPr lang="en-US" dirty="0" smtClean="0"/>
              <a:t>mRNA vaccines are not live vaccines </a:t>
            </a:r>
          </a:p>
        </p:txBody>
      </p:sp>
    </p:spTree>
    <p:extLst>
      <p:ext uri="{BB962C8B-B14F-4D97-AF65-F5344CB8AC3E}">
        <p14:creationId xmlns:p14="http://schemas.microsoft.com/office/powerpoint/2010/main" val="351965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 is 0.5ml</a:t>
            </a:r>
          </a:p>
          <a:p>
            <a:r>
              <a:rPr lang="en-US" dirty="0" smtClean="0"/>
              <a:t>If 2</a:t>
            </a:r>
            <a:r>
              <a:rPr lang="en-US" baseline="30000" dirty="0" smtClean="0"/>
              <a:t>nd</a:t>
            </a:r>
            <a:r>
              <a:rPr lang="en-US" dirty="0" smtClean="0"/>
              <a:t> dose is greater than 28 days, administer the 2</a:t>
            </a:r>
            <a:r>
              <a:rPr lang="en-US" baseline="30000" dirty="0" smtClean="0"/>
              <a:t>nd</a:t>
            </a:r>
            <a:r>
              <a:rPr lang="en-US" dirty="0" smtClean="0"/>
              <a:t> dose as soon as possible</a:t>
            </a:r>
          </a:p>
          <a:p>
            <a:r>
              <a:rPr lang="en-US" dirty="0" smtClean="0"/>
              <a:t>Make sure the patient understands the importance of completing both doses</a:t>
            </a:r>
          </a:p>
          <a:p>
            <a:r>
              <a:rPr lang="en-US" dirty="0" smtClean="0"/>
              <a:t>Make sure to counsel vaccine recipients about expected local and systemic post-vaccination side effects</a:t>
            </a:r>
          </a:p>
          <a:p>
            <a:pPr lvl="1"/>
            <a:r>
              <a:rPr lang="en-US" dirty="0" smtClean="0"/>
              <a:t>Pain at injection site, fatigue, headaches, muscle pain, chills, joint pain, fever, injection site swelling or redness, </a:t>
            </a:r>
          </a:p>
          <a:p>
            <a:pPr lvl="1"/>
            <a:r>
              <a:rPr lang="en-US" dirty="0" smtClean="0"/>
              <a:t>Lymphadenopathy (rare)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80"/>
            <a:ext cx="10515600" cy="1325563"/>
          </a:xfrm>
        </p:spPr>
        <p:txBody>
          <a:bodyPr/>
          <a:lstStyle/>
          <a:p>
            <a:r>
              <a:rPr lang="en-US" dirty="0" smtClean="0"/>
              <a:t>Items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356"/>
            <a:ext cx="10515600" cy="5407377"/>
          </a:xfrm>
        </p:spPr>
        <p:txBody>
          <a:bodyPr/>
          <a:lstStyle/>
          <a:p>
            <a:r>
              <a:rPr lang="en-US" dirty="0" smtClean="0"/>
              <a:t>Vaccine providers need to observe patients after vaccination to monitor for the occurrence of immediate adverse reactions.</a:t>
            </a:r>
          </a:p>
          <a:p>
            <a:r>
              <a:rPr lang="en-US" dirty="0" smtClean="0"/>
              <a:t>If someone has been exposed to COVID-19 in a community or outpatient setting, it is recommended to defer vaccination until after quarantine ends, unless in a congregate healthcare setting or a congregate care facility.</a:t>
            </a:r>
          </a:p>
          <a:p>
            <a:r>
              <a:rPr lang="en-US" dirty="0" smtClean="0"/>
              <a:t>Do not administer the </a:t>
            </a:r>
            <a:r>
              <a:rPr lang="en-US" dirty="0" err="1" smtClean="0"/>
              <a:t>Moderna</a:t>
            </a:r>
            <a:r>
              <a:rPr lang="en-US" dirty="0" smtClean="0"/>
              <a:t> COVID-19 vaccine with any other vaccines.</a:t>
            </a:r>
          </a:p>
          <a:p>
            <a:pPr lvl="1"/>
            <a:r>
              <a:rPr lang="en-US" dirty="0" smtClean="0"/>
              <a:t>Wait 14 days before administering another vaccine </a:t>
            </a:r>
          </a:p>
          <a:p>
            <a:r>
              <a:rPr lang="en-US" dirty="0" smtClean="0"/>
              <a:t>If someone has had antibody therapy for COVID-19, delay vaccination for 90 days.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4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someone has had COVID-19,  they can still receive the vaccine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Ideally the doses of the mRNA vaccine should be from the same manufacturer however no need to repeat a dose if this does not occur – separate the doses by 28 days</a:t>
            </a:r>
          </a:p>
          <a:p>
            <a:endParaRPr lang="en-US" dirty="0" smtClean="0"/>
          </a:p>
          <a:p>
            <a:r>
              <a:rPr lang="en-US" dirty="0" smtClean="0"/>
              <a:t>4 day grace period is allowed for these vaccines</a:t>
            </a:r>
          </a:p>
          <a:p>
            <a:endParaRPr lang="en-US" dirty="0" smtClean="0"/>
          </a:p>
          <a:p>
            <a:r>
              <a:rPr lang="en-US" dirty="0" smtClean="0"/>
              <a:t>Be prepared to handle an anaphylactic emergency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3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Emergency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 for the potential management of anaphylaxis at COVID-19 vaccination sites </a:t>
            </a:r>
          </a:p>
          <a:p>
            <a:pPr lvl="1"/>
            <a:r>
              <a:rPr lang="en-US" dirty="0" smtClean="0"/>
              <a:t>Observe individuals with a history of anaphylaxis (due to any cause) for 30 minutes</a:t>
            </a:r>
          </a:p>
          <a:p>
            <a:pPr lvl="1"/>
            <a:r>
              <a:rPr lang="en-US" dirty="0" smtClean="0"/>
              <a:t>Observe everyone for at least 15 minutes </a:t>
            </a:r>
          </a:p>
          <a:p>
            <a:pPr lvl="1"/>
            <a:r>
              <a:rPr lang="en-US" dirty="0" smtClean="0"/>
              <a:t>Make sure clinic staff know the signs of anaphylaxis</a:t>
            </a:r>
          </a:p>
          <a:p>
            <a:pPr lvl="2"/>
            <a:r>
              <a:rPr lang="en-US" dirty="0" smtClean="0"/>
              <a:t>Sensation of throat closing, stridor (high-pitched sound while breathing) shortness of breath, wheezing, cough</a:t>
            </a:r>
          </a:p>
          <a:p>
            <a:pPr lvl="2"/>
            <a:r>
              <a:rPr lang="en-US" dirty="0" smtClean="0"/>
              <a:t>Nausea, Vomiting, diarrhea, abdominal pain</a:t>
            </a:r>
          </a:p>
          <a:p>
            <a:pPr lvl="2"/>
            <a:r>
              <a:rPr lang="en-US" dirty="0" smtClean="0"/>
              <a:t>Dizziness, fainting, tachycardia, hypotension</a:t>
            </a:r>
          </a:p>
          <a:p>
            <a:pPr lvl="2"/>
            <a:r>
              <a:rPr lang="en-US" dirty="0" smtClean="0"/>
              <a:t>Hives, itching or swelling of lips, face, throat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01" y="4732473"/>
            <a:ext cx="3338899" cy="1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3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Emergency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917"/>
            <a:ext cx="10515600" cy="4351338"/>
          </a:xfrm>
        </p:spPr>
        <p:txBody>
          <a:bodyPr/>
          <a:lstStyle/>
          <a:p>
            <a:r>
              <a:rPr lang="en-US" dirty="0" smtClean="0"/>
              <a:t>All sites should have an emergency kit</a:t>
            </a:r>
          </a:p>
          <a:p>
            <a:pPr lvl="1"/>
            <a:r>
              <a:rPr lang="en-US" dirty="0" smtClean="0"/>
              <a:t>At least 3 doses of epinephrine should be available </a:t>
            </a:r>
          </a:p>
          <a:p>
            <a:pPr lvl="1"/>
            <a:r>
              <a:rPr lang="en-US" dirty="0" smtClean="0"/>
              <a:t>Report any event into VAERS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38" y="2790832"/>
            <a:ext cx="7997524" cy="39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0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Events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O</a:t>
            </a:r>
            <a:r>
              <a:rPr lang="en-US" dirty="0" smtClean="0"/>
              <a:t>ccurred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32438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of December 18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1"/>
            <a:r>
              <a:rPr lang="en-US" sz="2800" dirty="0" smtClean="0"/>
              <a:t>6 cases reported</a:t>
            </a:r>
          </a:p>
          <a:p>
            <a:pPr lvl="2"/>
            <a:r>
              <a:rPr lang="en-US" sz="2400" dirty="0" smtClean="0"/>
              <a:t>All recovered</a:t>
            </a:r>
          </a:p>
          <a:p>
            <a:pPr lvl="2"/>
            <a:r>
              <a:rPr lang="en-US" sz="2400" dirty="0" smtClean="0"/>
              <a:t>1 person did have a history of anaphylaxis after a rabies vaccine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68" y="2220555"/>
            <a:ext cx="6694932" cy="37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1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109" y="1825625"/>
            <a:ext cx="57977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Vaccine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514"/>
            <a:ext cx="10515600" cy="1325563"/>
          </a:xfrm>
        </p:spPr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77"/>
            <a:ext cx="10515600" cy="47498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individuals 18 years and older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mRNA 2 dose vaccine separated by 28 days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Ordered in minimum quantities of 100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Ancillary kits shipped from another location should arrive around the same time as vaccine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Vaccine is shipped from McKesson in a frozen state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63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Upon vaccine arrival at your office:</a:t>
            </a:r>
          </a:p>
          <a:p>
            <a:pPr lvl="1"/>
            <a:r>
              <a:rPr lang="en-US" dirty="0" smtClean="0"/>
              <a:t>Check the order for breakage</a:t>
            </a:r>
          </a:p>
          <a:p>
            <a:pPr lvl="1"/>
            <a:r>
              <a:rPr lang="en-US" dirty="0" smtClean="0"/>
              <a:t>Keep vaccine in original package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Place the vaccine in the storage unit</a:t>
            </a:r>
          </a:p>
          <a:p>
            <a:pPr lvl="2"/>
            <a:r>
              <a:rPr lang="en-US" sz="2400" dirty="0" smtClean="0"/>
              <a:t>Freezer</a:t>
            </a:r>
          </a:p>
          <a:p>
            <a:pPr lvl="3"/>
            <a:r>
              <a:rPr lang="en-US" sz="2200" dirty="0" smtClean="0"/>
              <a:t>-25°C to -15°C / -13°F to 5°F</a:t>
            </a:r>
          </a:p>
          <a:p>
            <a:pPr lvl="3"/>
            <a:r>
              <a:rPr lang="en-US" sz="2200" dirty="0" smtClean="0"/>
              <a:t>For up to 6 months </a:t>
            </a:r>
          </a:p>
          <a:p>
            <a:pPr lvl="2"/>
            <a:r>
              <a:rPr lang="en-US" sz="2400" dirty="0" smtClean="0"/>
              <a:t>Refrigerator</a:t>
            </a:r>
          </a:p>
          <a:p>
            <a:pPr lvl="3"/>
            <a:r>
              <a:rPr lang="en-US" sz="2200" dirty="0" smtClean="0"/>
              <a:t>2° C to 8°C / 36°F to 46°F</a:t>
            </a:r>
          </a:p>
          <a:p>
            <a:pPr lvl="3"/>
            <a:r>
              <a:rPr lang="en-US" sz="2200" dirty="0" smtClean="0"/>
              <a:t>For 30 days </a:t>
            </a:r>
          </a:p>
          <a:p>
            <a:pPr lvl="3"/>
            <a:endParaRPr lang="en-US" sz="2200" dirty="0" smtClean="0"/>
          </a:p>
          <a:p>
            <a:pPr marL="1371600" lvl="3" indent="0">
              <a:buNone/>
            </a:pPr>
            <a:r>
              <a:rPr lang="en-US" sz="2200" b="1" u="sng" dirty="0" smtClean="0"/>
              <a:t>Do not refreeze once vaccine is thawed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Vaccine vials that are intact are able to be stored at room temperature for 12 hours </a:t>
            </a:r>
          </a:p>
          <a:p>
            <a:pPr lvl="1"/>
            <a:r>
              <a:rPr lang="en-US" dirty="0" smtClean="0"/>
              <a:t>Room Temperature should be </a:t>
            </a:r>
            <a:r>
              <a:rPr lang="en-US" smtClean="0"/>
              <a:t>between </a:t>
            </a:r>
            <a:r>
              <a:rPr lang="en-US" smtClean="0"/>
              <a:t>8°C </a:t>
            </a:r>
            <a:r>
              <a:rPr lang="en-US" dirty="0" smtClean="0"/>
              <a:t>to 25°C / 46° to 77° F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Once vaccine vial’s cap is removed and stopper punctured</a:t>
            </a:r>
          </a:p>
          <a:p>
            <a:pPr lvl="1"/>
            <a:r>
              <a:rPr lang="en-US" dirty="0" smtClean="0"/>
              <a:t>Must use the vaccine vial within 6 hours </a:t>
            </a:r>
          </a:p>
          <a:p>
            <a:pPr lvl="1"/>
            <a:r>
              <a:rPr lang="en-US" dirty="0" smtClean="0"/>
              <a:t>Document date and time on vial</a:t>
            </a:r>
          </a:p>
          <a:p>
            <a:pPr lvl="1"/>
            <a:r>
              <a:rPr lang="en-US" dirty="0" smtClean="0"/>
              <a:t>Avoid exposure to direct sunlight and ultra violent 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15" y="3836709"/>
            <a:ext cx="3023878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387"/>
            <a:ext cx="10515600" cy="1325563"/>
          </a:xfrm>
        </p:spPr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Vaccine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53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Preparing the </a:t>
            </a:r>
            <a:r>
              <a:rPr lang="en-US" sz="2400" dirty="0" err="1" smtClean="0"/>
              <a:t>Moderna</a:t>
            </a:r>
            <a:r>
              <a:rPr lang="en-US" sz="2400" dirty="0" smtClean="0"/>
              <a:t> Vaccine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Thaw prior to administration in refrigerator for 2 hours and 30 minutes or room temperature for 1 hour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Allow the vaccine to come to room temperature for 15 minutes before administering the vaccine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Gently swirl the vial </a:t>
            </a:r>
            <a:r>
              <a:rPr lang="en-US" u="sng" dirty="0" smtClean="0"/>
              <a:t>(do not shake)</a:t>
            </a:r>
            <a:r>
              <a:rPr lang="en-US" dirty="0" smtClean="0"/>
              <a:t> Before the first dose and between each dose withdrawn</a:t>
            </a:r>
          </a:p>
        </p:txBody>
      </p:sp>
    </p:spTree>
    <p:extLst>
      <p:ext uri="{BB962C8B-B14F-4D97-AF65-F5344CB8AC3E}">
        <p14:creationId xmlns:p14="http://schemas.microsoft.com/office/powerpoint/2010/main" val="265027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Preparing the vaccine: </a:t>
            </a:r>
          </a:p>
          <a:p>
            <a:pPr lvl="1"/>
            <a:r>
              <a:rPr lang="en-US" dirty="0" smtClean="0"/>
              <a:t>Visually inspect the vaccine </a:t>
            </a:r>
          </a:p>
          <a:p>
            <a:pPr lvl="2"/>
            <a:r>
              <a:rPr lang="en-US" sz="2400" dirty="0" smtClean="0"/>
              <a:t>Should be white or off-white</a:t>
            </a:r>
          </a:p>
          <a:p>
            <a:pPr lvl="2"/>
            <a:r>
              <a:rPr lang="en-US" sz="2400" dirty="0" smtClean="0"/>
              <a:t>Discard if discolored 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Withdraw 0.5ml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Discard the vial after 10 doses have been withdrawn or 6 hours have lapsed, whichever is first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0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Contraindications to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61" y="1325563"/>
            <a:ext cx="4331677" cy="4351338"/>
          </a:xfrm>
        </p:spPr>
        <p:txBody>
          <a:bodyPr/>
          <a:lstStyle/>
          <a:p>
            <a:r>
              <a:rPr lang="en-US" dirty="0" smtClean="0"/>
              <a:t>Do not administer the Moderna COVID-19 vaccine to </a:t>
            </a:r>
          </a:p>
          <a:p>
            <a:pPr lvl="1"/>
            <a:r>
              <a:rPr lang="en-US" dirty="0" smtClean="0"/>
              <a:t>Individuals with a known history of severe allergic reaction (e.g., anaphylaxis) to any component of the Moderna COVID-19 vaccine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9" y="2064101"/>
            <a:ext cx="7101777" cy="43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5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Those with history of an anaphylactic reaction or severe reaction following any dose of intramuscular </a:t>
            </a:r>
            <a:r>
              <a:rPr lang="en-US" sz="2400" dirty="0" smtClean="0"/>
              <a:t>medication or vaccine. </a:t>
            </a:r>
            <a:endParaRPr lang="en-US" sz="2400" dirty="0" smtClean="0"/>
          </a:p>
          <a:p>
            <a:pPr lvl="1"/>
            <a:r>
              <a:rPr lang="en-US" dirty="0" smtClean="0"/>
              <a:t>Due to an ingredient commonly found in these medications you will need to: </a:t>
            </a:r>
          </a:p>
          <a:p>
            <a:pPr lvl="2"/>
            <a:r>
              <a:rPr lang="en-US" sz="2400" dirty="0" smtClean="0"/>
              <a:t>Observe the person for 30 minutes if history of </a:t>
            </a:r>
            <a:r>
              <a:rPr lang="en-US" sz="2400" dirty="0" smtClean="0"/>
              <a:t>anaphylaxis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Otherwise observe vaccine recipients for </a:t>
            </a:r>
            <a:r>
              <a:rPr lang="en-US" dirty="0"/>
              <a:t>15 </a:t>
            </a:r>
            <a:r>
              <a:rPr lang="en-US" dirty="0" smtClean="0"/>
              <a:t>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760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LPHA call</vt:lpstr>
      <vt:lpstr>Moderna Vaccine </vt:lpstr>
      <vt:lpstr>Moderna Vaccine</vt:lpstr>
      <vt:lpstr>Moderna Vaccine</vt:lpstr>
      <vt:lpstr>Moderna Vaccine</vt:lpstr>
      <vt:lpstr>Moderna Vaccine </vt:lpstr>
      <vt:lpstr>Moderna Vaccine</vt:lpstr>
      <vt:lpstr>Contraindications to Vaccination</vt:lpstr>
      <vt:lpstr>Precautions </vt:lpstr>
      <vt:lpstr>Vaccination of Special Populations </vt:lpstr>
      <vt:lpstr>Note</vt:lpstr>
      <vt:lpstr>Items to Remember</vt:lpstr>
      <vt:lpstr>Remember</vt:lpstr>
      <vt:lpstr>Vaccine Emergency Event</vt:lpstr>
      <vt:lpstr>Vaccine Emergency event</vt:lpstr>
      <vt:lpstr>How Many Events Have Occurred</vt:lpstr>
      <vt:lpstr>Questions 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LPHA call</dc:title>
  <dc:creator>Hudanick, Lana</dc:creator>
  <cp:lastModifiedBy>Hudanick, Lana</cp:lastModifiedBy>
  <cp:revision>18</cp:revision>
  <dcterms:created xsi:type="dcterms:W3CDTF">2020-12-20T17:02:12Z</dcterms:created>
  <dcterms:modified xsi:type="dcterms:W3CDTF">2020-12-21T22:00:43Z</dcterms:modified>
</cp:coreProperties>
</file>