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0" r:id="rId2"/>
    <p:sldId id="345" r:id="rId3"/>
    <p:sldId id="348" r:id="rId4"/>
    <p:sldId id="349" r:id="rId5"/>
    <p:sldId id="317" r:id="rId6"/>
    <p:sldId id="347" r:id="rId7"/>
    <p:sldId id="346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3340" autoAdjust="0"/>
  </p:normalViewPr>
  <p:slideViewPr>
    <p:cSldViewPr snapToGrid="0">
      <p:cViewPr varScale="1">
        <p:scale>
          <a:sx n="61" d="100"/>
          <a:sy n="61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F8B06-8923-4734-9558-AD708A6C25E5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6A020-59F5-4B3F-9A7E-15AFAF3EE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0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1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5920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0434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94249"/>
            <a:ext cx="11029615" cy="4564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3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3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3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49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2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1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584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u="none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accines/covid-19/clinical-considerations/covid-19-vaccines-u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COVID-19 Vaccine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Vaccine is available for the following age groups </a:t>
            </a:r>
          </a:p>
          <a:p>
            <a:pPr lvl="1"/>
            <a:r>
              <a:rPr lang="en-US" sz="2400" dirty="0" smtClean="0"/>
              <a:t>6 months through 4/5 years of age</a:t>
            </a:r>
          </a:p>
          <a:p>
            <a:pPr lvl="2"/>
            <a:r>
              <a:rPr lang="en-US" sz="2200" dirty="0" smtClean="0"/>
              <a:t>Pfizer</a:t>
            </a:r>
          </a:p>
          <a:p>
            <a:pPr lvl="2"/>
            <a:r>
              <a:rPr lang="en-US" sz="2200" dirty="0" smtClean="0"/>
              <a:t>Moderna </a:t>
            </a:r>
          </a:p>
          <a:p>
            <a:pPr lvl="1"/>
            <a:r>
              <a:rPr lang="en-US" sz="2400" dirty="0" smtClean="0"/>
              <a:t>5/6 through 11 years of age</a:t>
            </a:r>
          </a:p>
          <a:p>
            <a:pPr lvl="2"/>
            <a:r>
              <a:rPr lang="en-US" sz="2200" dirty="0" smtClean="0"/>
              <a:t>Pfizer</a:t>
            </a:r>
          </a:p>
          <a:p>
            <a:pPr lvl="2"/>
            <a:r>
              <a:rPr lang="en-US" sz="2200" dirty="0" smtClean="0"/>
              <a:t>Moderna</a:t>
            </a:r>
          </a:p>
          <a:p>
            <a:pPr lvl="1"/>
            <a:r>
              <a:rPr lang="en-US" sz="2400" dirty="0" smtClean="0"/>
              <a:t>12+ years of age </a:t>
            </a:r>
          </a:p>
          <a:p>
            <a:pPr lvl="2"/>
            <a:r>
              <a:rPr lang="en-US" sz="2200" dirty="0" smtClean="0"/>
              <a:t>Pfizer</a:t>
            </a:r>
          </a:p>
          <a:p>
            <a:pPr lvl="2"/>
            <a:r>
              <a:rPr lang="en-US" sz="2200" dirty="0" smtClean="0"/>
              <a:t>Moderna</a:t>
            </a:r>
          </a:p>
          <a:p>
            <a:pPr lvl="2"/>
            <a:r>
              <a:rPr lang="en-US" sz="2200" dirty="0" smtClean="0"/>
              <a:t>Novavax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7169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vaccine for 6 months – 4/5 years of age</a:t>
            </a:r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561365"/>
              </p:ext>
            </p:extLst>
          </p:nvPr>
        </p:nvGraphicFramePr>
        <p:xfrm>
          <a:off x="296561" y="1241411"/>
          <a:ext cx="11615352" cy="55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263">
                  <a:extLst>
                    <a:ext uri="{9D8B030D-6E8A-4147-A177-3AD203B41FA5}">
                      <a16:colId xmlns:a16="http://schemas.microsoft.com/office/drawing/2014/main" val="4220788993"/>
                    </a:ext>
                  </a:extLst>
                </a:gridCol>
                <a:gridCol w="1755651">
                  <a:extLst>
                    <a:ext uri="{9D8B030D-6E8A-4147-A177-3AD203B41FA5}">
                      <a16:colId xmlns:a16="http://schemas.microsoft.com/office/drawing/2014/main" val="3057744361"/>
                    </a:ext>
                  </a:extLst>
                </a:gridCol>
                <a:gridCol w="1253633">
                  <a:extLst>
                    <a:ext uri="{9D8B030D-6E8A-4147-A177-3AD203B41FA5}">
                      <a16:colId xmlns:a16="http://schemas.microsoft.com/office/drawing/2014/main" val="2619164159"/>
                    </a:ext>
                  </a:extLst>
                </a:gridCol>
                <a:gridCol w="1691103">
                  <a:extLst>
                    <a:ext uri="{9D8B030D-6E8A-4147-A177-3AD203B41FA5}">
                      <a16:colId xmlns:a16="http://schemas.microsoft.com/office/drawing/2014/main" val="2636327511"/>
                    </a:ext>
                  </a:extLst>
                </a:gridCol>
                <a:gridCol w="1577984">
                  <a:extLst>
                    <a:ext uri="{9D8B030D-6E8A-4147-A177-3AD203B41FA5}">
                      <a16:colId xmlns:a16="http://schemas.microsoft.com/office/drawing/2014/main" val="3364624839"/>
                    </a:ext>
                  </a:extLst>
                </a:gridCol>
                <a:gridCol w="3002718">
                  <a:extLst>
                    <a:ext uri="{9D8B030D-6E8A-4147-A177-3AD203B41FA5}">
                      <a16:colId xmlns:a16="http://schemas.microsoft.com/office/drawing/2014/main" val="1044451040"/>
                    </a:ext>
                  </a:extLst>
                </a:gridCol>
              </a:tblGrid>
              <a:tr h="877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Vaccination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Bivalent Vaccine Brand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Doses needed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Dosage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 and label color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Spacing</a:t>
                      </a:r>
                      <a:r>
                        <a:rPr lang="en-US" baseline="0" dirty="0" smtClean="0"/>
                        <a:t> between doses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727902"/>
                  </a:ext>
                </a:extLst>
              </a:tr>
              <a:tr h="55554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Unvaccinated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Moderna</a:t>
                      </a:r>
                      <a:r>
                        <a:rPr lang="en-US" sz="1400" baseline="0" dirty="0" smtClean="0"/>
                        <a:t> (2 doses)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Two </a:t>
                      </a:r>
                      <a:r>
                        <a:rPr lang="en-US" sz="1400" baseline="0" dirty="0" smtClean="0"/>
                        <a:t>(2)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0.25mL </a:t>
                      </a:r>
                      <a:r>
                        <a:rPr lang="en-US" sz="1400" baseline="0" dirty="0" smtClean="0"/>
                        <a:t>/ 25mcg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Dark</a:t>
                      </a:r>
                      <a:r>
                        <a:rPr lang="en-US" sz="1400" baseline="0" dirty="0" smtClean="0"/>
                        <a:t> blue/gray label border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Dose 1 and Dose 2</a:t>
                      </a:r>
                      <a:r>
                        <a:rPr lang="en-US" sz="1400" baseline="0" dirty="0" smtClean="0"/>
                        <a:t> should be 4-8 weeks apart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857348"/>
                  </a:ext>
                </a:extLst>
              </a:tr>
              <a:tr h="906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Pfizer (3 doses)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Three (3)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0.2mL / 3mcg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Maroon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Dose 1 and</a:t>
                      </a:r>
                      <a:r>
                        <a:rPr lang="en-US" sz="1400" baseline="0" dirty="0" smtClean="0"/>
                        <a:t> Dose 2 should be 3-8 weeks apart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 smtClean="0"/>
                        <a:t>Dose 2 and Dose 3 should be 8 weeks apart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57525"/>
                  </a:ext>
                </a:extLst>
              </a:tr>
              <a:tr h="4970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 dose of monovalent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Moderna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One (1)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0.25mL / 25mcg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Dark</a:t>
                      </a:r>
                      <a:r>
                        <a:rPr lang="en-US" sz="1400" baseline="0" dirty="0" smtClean="0"/>
                        <a:t> blue/gray label border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4-8 weeks after</a:t>
                      </a:r>
                      <a:r>
                        <a:rPr lang="en-US" sz="1400" baseline="0" dirty="0" smtClean="0"/>
                        <a:t> last monovalent dose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49888"/>
                  </a:ext>
                </a:extLst>
              </a:tr>
              <a:tr h="701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Pfizer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Two (2)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0.2mL / 3mcg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Maroon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Dose 1 at least 3-</a:t>
                      </a:r>
                      <a:r>
                        <a:rPr lang="en-US" sz="1400" baseline="0" dirty="0" smtClean="0"/>
                        <a:t>8 weeks after last monovalent</a:t>
                      </a:r>
                    </a:p>
                    <a:p>
                      <a:r>
                        <a:rPr lang="en-US" sz="1400" baseline="0" dirty="0" smtClean="0"/>
                        <a:t>Dose 2 at least 8 weeks after dose 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05960"/>
                  </a:ext>
                </a:extLst>
              </a:tr>
              <a:tr h="70174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 doses of monovalent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Moderna 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One (1)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0.25mL / 25mcg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Dark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pink/yellow label border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4-8 weeks after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last monovalent dose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207343"/>
                  </a:ext>
                </a:extLst>
              </a:tr>
              <a:tr h="380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Pifzer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One (1)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0.2mL / 3mcg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Maroon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 weeks after</a:t>
                      </a:r>
                      <a:r>
                        <a:rPr lang="en-US" sz="1400" baseline="0" dirty="0" smtClean="0"/>
                        <a:t> last monovalent dose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719107"/>
                  </a:ext>
                </a:extLst>
              </a:tr>
              <a:tr h="3804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 doses of monovalent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Pfizer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One (1)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0.2mL / 3mcg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Maroon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 weeks after</a:t>
                      </a:r>
                      <a:r>
                        <a:rPr lang="en-US" sz="1400" baseline="0" dirty="0" smtClean="0"/>
                        <a:t> last monovalent dose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26862"/>
                  </a:ext>
                </a:extLst>
              </a:tr>
              <a:tr h="351099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Already received a Bivalent Booster</a:t>
                      </a:r>
                      <a:r>
                        <a:rPr lang="en-US" sz="1400" b="1" baseline="0" dirty="0" smtClean="0"/>
                        <a:t> dose </a:t>
                      </a:r>
                      <a:r>
                        <a:rPr lang="en-US" sz="1400" dirty="0" smtClean="0"/>
                        <a:t> No further doses needed at this time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6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76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vaccine for 5/6 to 11 years of age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11019"/>
              </p:ext>
            </p:extLst>
          </p:nvPr>
        </p:nvGraphicFramePr>
        <p:xfrm>
          <a:off x="238540" y="1292090"/>
          <a:ext cx="11657166" cy="540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861">
                  <a:extLst>
                    <a:ext uri="{9D8B030D-6E8A-4147-A177-3AD203B41FA5}">
                      <a16:colId xmlns:a16="http://schemas.microsoft.com/office/drawing/2014/main" val="3245349918"/>
                    </a:ext>
                  </a:extLst>
                </a:gridCol>
                <a:gridCol w="1942861">
                  <a:extLst>
                    <a:ext uri="{9D8B030D-6E8A-4147-A177-3AD203B41FA5}">
                      <a16:colId xmlns:a16="http://schemas.microsoft.com/office/drawing/2014/main" val="4290350429"/>
                    </a:ext>
                  </a:extLst>
                </a:gridCol>
                <a:gridCol w="1942861">
                  <a:extLst>
                    <a:ext uri="{9D8B030D-6E8A-4147-A177-3AD203B41FA5}">
                      <a16:colId xmlns:a16="http://schemas.microsoft.com/office/drawing/2014/main" val="2065772218"/>
                    </a:ext>
                  </a:extLst>
                </a:gridCol>
                <a:gridCol w="1942861">
                  <a:extLst>
                    <a:ext uri="{9D8B030D-6E8A-4147-A177-3AD203B41FA5}">
                      <a16:colId xmlns:a16="http://schemas.microsoft.com/office/drawing/2014/main" val="3773491749"/>
                    </a:ext>
                  </a:extLst>
                </a:gridCol>
                <a:gridCol w="1942861">
                  <a:extLst>
                    <a:ext uri="{9D8B030D-6E8A-4147-A177-3AD203B41FA5}">
                      <a16:colId xmlns:a16="http://schemas.microsoft.com/office/drawing/2014/main" val="3691364156"/>
                    </a:ext>
                  </a:extLst>
                </a:gridCol>
                <a:gridCol w="1942861">
                  <a:extLst>
                    <a:ext uri="{9D8B030D-6E8A-4147-A177-3AD203B41FA5}">
                      <a16:colId xmlns:a16="http://schemas.microsoft.com/office/drawing/2014/main" val="2852331202"/>
                    </a:ext>
                  </a:extLst>
                </a:gridCol>
              </a:tblGrid>
              <a:tr h="6770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Vaccination History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Bivalent Vaccine Brand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 of doses need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Cap and label</a:t>
                      </a:r>
                      <a:r>
                        <a:rPr lang="en-US" sz="2000" baseline="0" dirty="0" smtClean="0"/>
                        <a:t> border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Spacing between doses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596619"/>
                  </a:ext>
                </a:extLst>
              </a:tr>
              <a:tr h="6770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Unvaccinated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Moderna</a:t>
                      </a:r>
                      <a:r>
                        <a:rPr lang="en-US" sz="1800" dirty="0" smtClean="0"/>
                        <a:t> (6 years)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0.25mL /</a:t>
                      </a:r>
                      <a:r>
                        <a:rPr lang="en-US" sz="1800" baseline="0" dirty="0" smtClean="0"/>
                        <a:t> 25mcg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Dark</a:t>
                      </a:r>
                      <a:r>
                        <a:rPr lang="en-US" sz="1800" baseline="0" smtClean="0"/>
                        <a:t> Blue cap with gray label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95822"/>
                  </a:ext>
                </a:extLst>
              </a:tr>
              <a:tr h="382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Pfizer (5 years)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One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0.2mL / 10mcg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Orange cap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N/A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46797"/>
                  </a:ext>
                </a:extLst>
              </a:tr>
              <a:tr h="6770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One or more</a:t>
                      </a:r>
                      <a:r>
                        <a:rPr lang="en-US" sz="1800" baseline="0" smtClean="0"/>
                        <a:t> dose(s) monovalent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Moderna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One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0.25mL /</a:t>
                      </a:r>
                      <a:r>
                        <a:rPr lang="en-US" sz="1800" baseline="0" dirty="0" smtClean="0"/>
                        <a:t> 25mcg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Dark</a:t>
                      </a:r>
                      <a:r>
                        <a:rPr lang="en-US" sz="1800" baseline="0" dirty="0" smtClean="0"/>
                        <a:t> Blue cap with gray label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At least 8 weeks after last dose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652928"/>
                  </a:ext>
                </a:extLst>
              </a:tr>
              <a:tr h="677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Pfizer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One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0.2mL / 10mcg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Orange Cap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/>
                        <a:t>At least 8 weeks after last dose 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67245"/>
                  </a:ext>
                </a:extLst>
              </a:tr>
              <a:tr h="6770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Completed the monovalent but no bivalent booster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Moderna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0.25mL /</a:t>
                      </a:r>
                      <a:r>
                        <a:rPr lang="en-US" sz="1800" baseline="0" dirty="0" smtClean="0"/>
                        <a:t> 25mcg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Dark</a:t>
                      </a:r>
                      <a:r>
                        <a:rPr lang="en-US" sz="1800" baseline="0" dirty="0" smtClean="0"/>
                        <a:t> Blue cap with gray label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At least 8 weeks after last dose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028706"/>
                  </a:ext>
                </a:extLst>
              </a:tr>
              <a:tr h="971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Pfizer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0.2mL / 10mcg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Orange</a:t>
                      </a:r>
                      <a:r>
                        <a:rPr lang="en-US" sz="1800" baseline="0" dirty="0" smtClean="0"/>
                        <a:t> cap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At least 8 weeks after last dose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74079"/>
                  </a:ext>
                </a:extLst>
              </a:tr>
              <a:tr h="6181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Received</a:t>
                      </a:r>
                      <a:r>
                        <a:rPr lang="en-US" sz="1800" baseline="0" dirty="0" smtClean="0"/>
                        <a:t> a Bivalent vaccine </a:t>
                      </a:r>
                      <a:endParaRPr lang="en-US" sz="18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800" dirty="0" smtClean="0"/>
                        <a:t>  No further action at this time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80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01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COVID-19 Vaccine for 12 years – 64 years of age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631739"/>
              </p:ext>
            </p:extLst>
          </p:nvPr>
        </p:nvGraphicFramePr>
        <p:xfrm>
          <a:off x="255373" y="1358420"/>
          <a:ext cx="11705970" cy="506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1194">
                  <a:extLst>
                    <a:ext uri="{9D8B030D-6E8A-4147-A177-3AD203B41FA5}">
                      <a16:colId xmlns:a16="http://schemas.microsoft.com/office/drawing/2014/main" val="578389404"/>
                    </a:ext>
                  </a:extLst>
                </a:gridCol>
                <a:gridCol w="1942482">
                  <a:extLst>
                    <a:ext uri="{9D8B030D-6E8A-4147-A177-3AD203B41FA5}">
                      <a16:colId xmlns:a16="http://schemas.microsoft.com/office/drawing/2014/main" val="2954437508"/>
                    </a:ext>
                  </a:extLst>
                </a:gridCol>
                <a:gridCol w="1433383">
                  <a:extLst>
                    <a:ext uri="{9D8B030D-6E8A-4147-A177-3AD203B41FA5}">
                      <a16:colId xmlns:a16="http://schemas.microsoft.com/office/drawing/2014/main" val="828997900"/>
                    </a:ext>
                  </a:extLst>
                </a:gridCol>
                <a:gridCol w="1713471">
                  <a:extLst>
                    <a:ext uri="{9D8B030D-6E8A-4147-A177-3AD203B41FA5}">
                      <a16:colId xmlns:a16="http://schemas.microsoft.com/office/drawing/2014/main" val="2769400069"/>
                    </a:ext>
                  </a:extLst>
                </a:gridCol>
                <a:gridCol w="1853513">
                  <a:extLst>
                    <a:ext uri="{9D8B030D-6E8A-4147-A177-3AD203B41FA5}">
                      <a16:colId xmlns:a16="http://schemas.microsoft.com/office/drawing/2014/main" val="3276936322"/>
                    </a:ext>
                  </a:extLst>
                </a:gridCol>
                <a:gridCol w="2421927">
                  <a:extLst>
                    <a:ext uri="{9D8B030D-6E8A-4147-A177-3AD203B41FA5}">
                      <a16:colId xmlns:a16="http://schemas.microsoft.com/office/drawing/2014/main" val="1685240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Vaccination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Bivalent Vaccine</a:t>
                      </a:r>
                      <a:r>
                        <a:rPr lang="en-US" baseline="0" dirty="0" smtClean="0"/>
                        <a:t> Brand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doses needed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 color</a:t>
                      </a:r>
                      <a:r>
                        <a:rPr lang="en-US" baseline="0" dirty="0" smtClean="0"/>
                        <a:t> and label border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76860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Unvaccinated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One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0.5mL / 50mcg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Dark Blue with gray label border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567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Pfizer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0.3mL / 30mcg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721455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1or more dose(s) Monovalent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0.5mL / 50mcg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Dark Blue with gray label border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051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Pfizer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436968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  <a:r>
                        <a:rPr lang="en-US" baseline="0" dirty="0" smtClean="0"/>
                        <a:t> a bivalent 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Moderna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One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0.5mL / 50mcg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Dark Blue with gray label border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10983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Pfizer 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0.3mL / 30mcg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Gray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921692"/>
                  </a:ext>
                </a:extLst>
              </a:tr>
              <a:tr h="764471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the bivalent</a:t>
                      </a:r>
                      <a:r>
                        <a:rPr lang="en-US" baseline="0" dirty="0" smtClean="0"/>
                        <a:t> booster dose 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mtClean="0"/>
                        <a:t>Nothing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else at this time.  If 65 years and older may receive an additional bivalent at least 4 months from the last Bivalent dose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81347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</a:t>
                      </a:r>
                      <a:r>
                        <a:rPr lang="en-US" baseline="0" dirty="0" smtClean="0"/>
                        <a:t> Novavax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Bivalent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doses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266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96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12 through 17 years of age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857584"/>
              </p:ext>
            </p:extLst>
          </p:nvPr>
        </p:nvGraphicFramePr>
        <p:xfrm>
          <a:off x="581025" y="1293813"/>
          <a:ext cx="1102995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429">
                  <a:extLst>
                    <a:ext uri="{9D8B030D-6E8A-4147-A177-3AD203B41FA5}">
                      <a16:colId xmlns:a16="http://schemas.microsoft.com/office/drawing/2014/main" val="822141323"/>
                    </a:ext>
                  </a:extLst>
                </a:gridCol>
                <a:gridCol w="2537254">
                  <a:extLst>
                    <a:ext uri="{9D8B030D-6E8A-4147-A177-3AD203B41FA5}">
                      <a16:colId xmlns:a16="http://schemas.microsoft.com/office/drawing/2014/main" val="1017030203"/>
                    </a:ext>
                  </a:extLst>
                </a:gridCol>
                <a:gridCol w="3262184">
                  <a:extLst>
                    <a:ext uri="{9D8B030D-6E8A-4147-A177-3AD203B41FA5}">
                      <a16:colId xmlns:a16="http://schemas.microsoft.com/office/drawing/2014/main" val="3728271130"/>
                    </a:ext>
                  </a:extLst>
                </a:gridCol>
                <a:gridCol w="3579085">
                  <a:extLst>
                    <a:ext uri="{9D8B030D-6E8A-4147-A177-3AD203B41FA5}">
                      <a16:colId xmlns:a16="http://schemas.microsoft.com/office/drawing/2014/main" val="4261238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Vaccine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Spacing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Immune Compromised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Novavax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0" dirty="0" smtClean="0"/>
                        <a:t> dose primary series </a:t>
                      </a:r>
                    </a:p>
                    <a:p>
                      <a:pPr marL="568325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 smtClean="0"/>
                        <a:t>0.5mL</a:t>
                      </a:r>
                      <a:endParaRPr lang="en-US" sz="2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aseline="0" dirty="0" smtClean="0"/>
                        <a:t>1 booster dose </a:t>
                      </a:r>
                    </a:p>
                    <a:p>
                      <a:pPr marL="568325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 smtClean="0"/>
                        <a:t>0.5mL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dirty="0" smtClean="0"/>
                        <a:t>3-8</a:t>
                      </a:r>
                      <a:r>
                        <a:rPr lang="en-US" sz="2400" baseline="0" dirty="0" smtClean="0"/>
                        <a:t> weeks between dose 1 and 2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aseline="0" dirty="0" smtClean="0"/>
                        <a:t>8 weeks between dose 2 and booster dose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weeks between dose 1 and 2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aseline="0" dirty="0" smtClean="0"/>
                        <a:t>8 weeks between dose 2 and booster dose 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1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Janssen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1" u="sng" dirty="0" smtClean="0"/>
                        <a:t>All doses expiring on May 6, 2023</a:t>
                      </a:r>
                      <a:r>
                        <a:rPr lang="en-US" sz="2400" b="1" u="sng" baseline="0" dirty="0" smtClean="0"/>
                        <a:t>  then the vaccine will no longer be available</a:t>
                      </a:r>
                      <a:endParaRPr lang="en-US" sz="24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63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Items to 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177" y="1477992"/>
            <a:ext cx="11029615" cy="5070921"/>
          </a:xfrm>
        </p:spPr>
        <p:txBody>
          <a:bodyPr>
            <a:normAutofit fontScale="47500" lnSpcReduction="20000"/>
          </a:bodyPr>
          <a:lstStyle/>
          <a:p>
            <a:endParaRPr lang="en-US" sz="5100" dirty="0" smtClean="0"/>
          </a:p>
          <a:p>
            <a:r>
              <a:rPr lang="en-US" sz="5100" dirty="0" smtClean="0"/>
              <a:t>Clinical Outreach Activity Call being planned </a:t>
            </a:r>
          </a:p>
          <a:p>
            <a:pPr lvl="1"/>
            <a:r>
              <a:rPr lang="en-US" sz="5100" dirty="0" smtClean="0"/>
              <a:t>New vaccine recommendations</a:t>
            </a:r>
          </a:p>
          <a:p>
            <a:pPr lvl="1"/>
            <a:r>
              <a:rPr lang="en-US" sz="5100" dirty="0" smtClean="0"/>
              <a:t>Clinical considerations </a:t>
            </a:r>
          </a:p>
          <a:p>
            <a:r>
              <a:rPr lang="en-US" sz="5100" dirty="0" smtClean="0"/>
              <a:t>Interim Clinical </a:t>
            </a:r>
            <a:r>
              <a:rPr lang="en-US" sz="5100" dirty="0"/>
              <a:t>Guidelines updated at </a:t>
            </a:r>
            <a:r>
              <a:rPr lang="en-US" sz="5100" dirty="0">
                <a:hlinkClick r:id="rId2"/>
              </a:rPr>
              <a:t>https://</a:t>
            </a:r>
            <a:r>
              <a:rPr lang="en-US" sz="5100" dirty="0" smtClean="0">
                <a:hlinkClick r:id="rId2"/>
              </a:rPr>
              <a:t>www.cdc.gov/vaccines/covid-19/clinical-considerations/covid-19-vaccines-us.html</a:t>
            </a:r>
            <a:r>
              <a:rPr lang="en-US" sz="5100" dirty="0" smtClean="0"/>
              <a:t> </a:t>
            </a:r>
            <a:endParaRPr lang="en-US" sz="5100" dirty="0"/>
          </a:p>
          <a:p>
            <a:r>
              <a:rPr lang="en-US" sz="5100" dirty="0" smtClean="0"/>
              <a:t>All vaccine errors regarding COVID-19 need to be reported to VAERS </a:t>
            </a:r>
          </a:p>
          <a:p>
            <a:r>
              <a:rPr lang="en-US" sz="5100" dirty="0" smtClean="0"/>
              <a:t>V-Safe is sun-setting in the coming months however patients and providers may still complete VAERS form online to report a vaccine adverse event</a:t>
            </a:r>
          </a:p>
          <a:p>
            <a:r>
              <a:rPr lang="en-US" sz="5100" dirty="0" smtClean="0"/>
              <a:t>Public Health Emergency ending May 11</a:t>
            </a:r>
          </a:p>
          <a:p>
            <a:pPr lvl="1"/>
            <a:r>
              <a:rPr lang="en-US" sz="5100" dirty="0" smtClean="0"/>
              <a:t>COVID-19 vaccine ordering </a:t>
            </a:r>
            <a:r>
              <a:rPr lang="en-US" sz="5100" dirty="0" smtClean="0"/>
              <a:t>will </a:t>
            </a:r>
            <a:r>
              <a:rPr lang="en-US" sz="5100" dirty="0" smtClean="0"/>
              <a:t>remain the same</a:t>
            </a:r>
          </a:p>
          <a:p>
            <a:r>
              <a:rPr lang="en-US" sz="5100" dirty="0" smtClean="0"/>
              <a:t>Commercialization </a:t>
            </a:r>
            <a:r>
              <a:rPr lang="en-US" sz="5100" dirty="0"/>
              <a:t>expected in the Fall of </a:t>
            </a:r>
            <a:r>
              <a:rPr lang="en-US" sz="5100" dirty="0" smtClean="0"/>
              <a:t>2023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3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Items to 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94249"/>
            <a:ext cx="11029615" cy="52963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Missouri’s standing orders will end on May 11, 2023</a:t>
            </a:r>
          </a:p>
          <a:p>
            <a:pPr lvl="1"/>
            <a:r>
              <a:rPr lang="en-US" sz="2200" dirty="0" smtClean="0"/>
              <a:t>Need to be working now to implement your own orders for COVID-19</a:t>
            </a:r>
          </a:p>
          <a:p>
            <a:r>
              <a:rPr lang="en-US" sz="2400" dirty="0" smtClean="0"/>
              <a:t>In regards to all Standing Orders </a:t>
            </a:r>
          </a:p>
          <a:p>
            <a:pPr lvl="1"/>
            <a:r>
              <a:rPr lang="en-US" sz="2200" dirty="0" smtClean="0"/>
              <a:t>These should be updated and reviewed annually at the very least</a:t>
            </a:r>
          </a:p>
          <a:p>
            <a:pPr lvl="1"/>
            <a:r>
              <a:rPr lang="en-US" sz="2200" dirty="0" smtClean="0"/>
              <a:t>If you are working under collaborative practices </a:t>
            </a:r>
          </a:p>
          <a:p>
            <a:pPr lvl="2"/>
            <a:r>
              <a:rPr lang="en-US" sz="2000" dirty="0" smtClean="0"/>
              <a:t>All resources that are referred to in that document should be checked each year</a:t>
            </a:r>
          </a:p>
          <a:p>
            <a:pPr lvl="2"/>
            <a:r>
              <a:rPr lang="en-US" sz="2000" dirty="0" smtClean="0"/>
              <a:t>If you are referring to the ACIP schedule make sure your staff has access to the most recent schedule</a:t>
            </a:r>
          </a:p>
          <a:p>
            <a:pPr lvl="2"/>
            <a:r>
              <a:rPr lang="en-US" sz="2000" dirty="0" smtClean="0"/>
              <a:t>All staff should be trained and someone needs to be ensure the training is being performed</a:t>
            </a:r>
          </a:p>
          <a:p>
            <a:pPr lvl="2"/>
            <a:r>
              <a:rPr lang="en-US" sz="2000" dirty="0" smtClean="0"/>
              <a:t>Staff need to read an sign these orders annually 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01995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OVID-19 Vaccine &amp;quot;&quot;/&gt;&lt;property id=&quot;20307&quot; value=&quot;310&quot;/&gt;&lt;/object&gt;&lt;object type=&quot;3&quot; unique_id=&quot;10006&quot;&gt;&lt;property id=&quot;20148&quot; value=&quot;5&quot;/&gt;&lt;property id=&quot;20300&quot; value=&quot;Slide 2 - &amp;quot;COVID-19 vaccine for 6 months – 4/5 years of age&amp;quot;&quot;/&gt;&lt;property id=&quot;20307&quot; value=&quot;345&quot;/&gt;&lt;/object&gt;&lt;object type=&quot;3&quot; unique_id=&quot;10007&quot;&gt;&lt;property id=&quot;20148&quot; value=&quot;5&quot;/&gt;&lt;property id=&quot;20300&quot; value=&quot;Slide 5 - &amp;quot;COVID-19 12 through 17 years of age &amp;quot;&quot;/&gt;&lt;property id=&quot;20307&quot; value=&quot;317&quot;/&gt;&lt;/object&gt;&lt;object type=&quot;3&quot; unique_id=&quot;10008&quot;&gt;&lt;property id=&quot;20148&quot; value=&quot;5&quot;/&gt;&lt;property id=&quot;20300&quot; value=&quot;Slide 6 - &amp;quot;Items to Remember &amp;quot;&quot;/&gt;&lt;property id=&quot;20307&quot; value=&quot;347&quot;/&gt;&lt;/object&gt;&lt;object type=&quot;3&quot; unique_id=&quot;10009&quot;&gt;&lt;property id=&quot;20148&quot; value=&quot;5&quot;/&gt;&lt;property id=&quot;20300&quot; value=&quot;Slide 7 - &amp;quot;Items to remember &amp;quot;&quot;/&gt;&lt;property id=&quot;20307&quot; value=&quot;346&quot;/&gt;&lt;/object&gt;&lt;object type=&quot;3&quot; unique_id=&quot;10037&quot;&gt;&lt;property id=&quot;20148&quot; value=&quot;5&quot;/&gt;&lt;property id=&quot;20300&quot; value=&quot;Slide 3 - &amp;quot;COVID-19 vaccine for 5/6 to 11 years of age &amp;quot;&quot;/&gt;&lt;property id=&quot;20307&quot; value=&quot;348&quot;/&gt;&lt;/object&gt;&lt;object type=&quot;3&quot; unique_id=&quot;10078&quot;&gt;&lt;property id=&quot;20148&quot; value=&quot;5&quot;/&gt;&lt;property id=&quot;20300&quot; value=&quot;Slide 4 - &amp;quot;COVID-19 Vaccine for 12 years – 64 years of age &amp;quot;&quot;/&gt;&lt;property id=&quot;20307&quot; value=&quot;349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4950</TotalTime>
  <Words>795</Words>
  <Application>Microsoft Office PowerPoint</Application>
  <PresentationFormat>Widescreen</PresentationFormat>
  <Paragraphs>181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Wingdings 2</vt:lpstr>
      <vt:lpstr>Dividend</vt:lpstr>
      <vt:lpstr>COVID-19 Vaccine </vt:lpstr>
      <vt:lpstr>COVID-19 vaccine for 6 months – 4/5 years of age</vt:lpstr>
      <vt:lpstr>COVID-19 vaccine for 5/6 to 11 years of age </vt:lpstr>
      <vt:lpstr>COVID-19 Vaccine for 12 years – 64 years of age </vt:lpstr>
      <vt:lpstr>COVID-19 12 through 17 years of age </vt:lpstr>
      <vt:lpstr>Items to Remember </vt:lpstr>
      <vt:lpstr>Items to remember 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VFC411</dc:title>
  <dc:creator>Hudanick, Lana</dc:creator>
  <cp:lastModifiedBy>Paro, Lynelle</cp:lastModifiedBy>
  <cp:revision>212</cp:revision>
  <dcterms:created xsi:type="dcterms:W3CDTF">2022-10-14T13:49:23Z</dcterms:created>
  <dcterms:modified xsi:type="dcterms:W3CDTF">2023-04-25T14:56:15Z</dcterms:modified>
</cp:coreProperties>
</file>