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84" r:id="rId1"/>
  </p:sldMasterIdLst>
  <p:notesMasterIdLst>
    <p:notesMasterId r:id="rId18"/>
  </p:notesMasterIdLst>
  <p:handoutMasterIdLst>
    <p:handoutMasterId r:id="rId19"/>
  </p:handoutMasterIdLst>
  <p:sldIdLst>
    <p:sldId id="301" r:id="rId2"/>
    <p:sldId id="256" r:id="rId3"/>
    <p:sldId id="275" r:id="rId4"/>
    <p:sldId id="276" r:id="rId5"/>
    <p:sldId id="287" r:id="rId6"/>
    <p:sldId id="277" r:id="rId7"/>
    <p:sldId id="278" r:id="rId8"/>
    <p:sldId id="279" r:id="rId9"/>
    <p:sldId id="280" r:id="rId10"/>
    <p:sldId id="293" r:id="rId11"/>
    <p:sldId id="295" r:id="rId12"/>
    <p:sldId id="281" r:id="rId13"/>
    <p:sldId id="260" r:id="rId14"/>
    <p:sldId id="300" r:id="rId15"/>
    <p:sldId id="302" r:id="rId16"/>
    <p:sldId id="285" r:id="rId17"/>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4" autoAdjust="0"/>
    <p:restoredTop sz="75184" autoAdjust="0"/>
  </p:normalViewPr>
  <p:slideViewPr>
    <p:cSldViewPr>
      <p:cViewPr varScale="1">
        <p:scale>
          <a:sx n="86" d="100"/>
          <a:sy n="86" d="100"/>
        </p:scale>
        <p:origin x="234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3922" tIns="46962" rIns="93922" bIns="46962"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3922" tIns="46962" rIns="93922" bIns="46962" rtlCol="0"/>
          <a:lstStyle>
            <a:lvl1pPr algn="r">
              <a:defRPr sz="1200"/>
            </a:lvl1pPr>
          </a:lstStyle>
          <a:p>
            <a:fld id="{C371A3B5-BCC6-40C5-854E-3946556BCD81}" type="datetimeFigureOut">
              <a:rPr lang="en-US" smtClean="0"/>
              <a:pPr/>
              <a:t>7/4/2024</a:t>
            </a:fld>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3922" tIns="46962" rIns="93922" bIns="469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3922" tIns="46962" rIns="93922" bIns="46962" rtlCol="0" anchor="b"/>
          <a:lstStyle>
            <a:lvl1pPr algn="r">
              <a:defRPr sz="1200"/>
            </a:lvl1pPr>
          </a:lstStyle>
          <a:p>
            <a:fld id="{F0B1D303-5C0F-49C3-A40A-86F07718D419}" type="slidenum">
              <a:rPr lang="en-US" smtClean="0"/>
              <a:pPr/>
              <a:t>‹#›</a:t>
            </a:fld>
            <a:endParaRPr lang="en-US" dirty="0"/>
          </a:p>
        </p:txBody>
      </p:sp>
    </p:spTree>
    <p:extLst>
      <p:ext uri="{BB962C8B-B14F-4D97-AF65-F5344CB8AC3E}">
        <p14:creationId xmlns:p14="http://schemas.microsoft.com/office/powerpoint/2010/main" val="37447074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3922" tIns="46962" rIns="93922" bIns="46962"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3922" tIns="46962" rIns="93922" bIns="46962" rtlCol="0"/>
          <a:lstStyle>
            <a:lvl1pPr algn="r">
              <a:defRPr sz="1200"/>
            </a:lvl1pPr>
          </a:lstStyle>
          <a:p>
            <a:fld id="{C83FED6A-6919-4342-B647-A2592BCFAD05}" type="datetimeFigureOut">
              <a:rPr lang="en-US" smtClean="0"/>
              <a:pPr/>
              <a:t>7/4/2024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3922" tIns="46962" rIns="93922" bIns="46962" rtlCol="0" anchor="ctr"/>
          <a:lstStyle/>
          <a:p>
            <a:endParaRPr lang="en-US" dirty="0"/>
          </a:p>
        </p:txBody>
      </p:sp>
      <p:sp>
        <p:nvSpPr>
          <p:cNvPr id="5" name="Notes Placeholder 4"/>
          <p:cNvSpPr>
            <a:spLocks noGrp="1"/>
          </p:cNvSpPr>
          <p:nvPr>
            <p:ph type="body" sz="quarter" idx="3"/>
          </p:nvPr>
        </p:nvSpPr>
        <p:spPr>
          <a:xfrm>
            <a:off x="695008" y="4387137"/>
            <a:ext cx="5560060" cy="4156233"/>
          </a:xfrm>
          <a:prstGeom prst="rect">
            <a:avLst/>
          </a:prstGeom>
        </p:spPr>
        <p:txBody>
          <a:bodyPr vert="horz" lIns="93922" tIns="46962" rIns="93922" bIns="469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3922" tIns="46962" rIns="93922" bIns="469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3922" tIns="46962" rIns="93922" bIns="46962" rtlCol="0" anchor="b"/>
          <a:lstStyle>
            <a:lvl1pPr algn="r">
              <a:defRPr sz="1200"/>
            </a:lvl1pPr>
          </a:lstStyle>
          <a:p>
            <a:fld id="{60B7BB78-EFC8-4BAD-B944-F5294D0CFCEB}" type="slidenum">
              <a:rPr lang="en-US" smtClean="0"/>
              <a:pPr/>
              <a:t>‹#›</a:t>
            </a:fld>
            <a:endParaRPr lang="en-US" dirty="0"/>
          </a:p>
        </p:txBody>
      </p:sp>
    </p:spTree>
    <p:extLst>
      <p:ext uri="{BB962C8B-B14F-4D97-AF65-F5344CB8AC3E}">
        <p14:creationId xmlns:p14="http://schemas.microsoft.com/office/powerpoint/2010/main" val="523264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11</a:t>
            </a:fld>
            <a:endParaRPr lang="en-US" dirty="0"/>
          </a:p>
        </p:txBody>
      </p:sp>
    </p:spTree>
    <p:extLst>
      <p:ext uri="{BB962C8B-B14F-4D97-AF65-F5344CB8AC3E}">
        <p14:creationId xmlns:p14="http://schemas.microsoft.com/office/powerpoint/2010/main" val="1464719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1715">
              <a:defRPr/>
            </a:pPr>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1715">
              <a:defRPr/>
            </a:pPr>
            <a:endParaRPr lang="en-US" baseline="0"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14</a:t>
            </a:fld>
            <a:endParaRPr lang="en-US" dirty="0"/>
          </a:p>
        </p:txBody>
      </p:sp>
    </p:spTree>
    <p:extLst>
      <p:ext uri="{BB962C8B-B14F-4D97-AF65-F5344CB8AC3E}">
        <p14:creationId xmlns:p14="http://schemas.microsoft.com/office/powerpoint/2010/main" val="25070629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15</a:t>
            </a:fld>
            <a:endParaRPr lang="en-US" dirty="0"/>
          </a:p>
        </p:txBody>
      </p:sp>
    </p:spTree>
    <p:extLst>
      <p:ext uri="{BB962C8B-B14F-4D97-AF65-F5344CB8AC3E}">
        <p14:creationId xmlns:p14="http://schemas.microsoft.com/office/powerpoint/2010/main" val="4037884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16</a:t>
            </a:fld>
            <a:endParaRPr lang="en-US" dirty="0"/>
          </a:p>
        </p:txBody>
      </p:sp>
    </p:spTree>
    <p:extLst>
      <p:ext uri="{BB962C8B-B14F-4D97-AF65-F5344CB8AC3E}">
        <p14:creationId xmlns:p14="http://schemas.microsoft.com/office/powerpoint/2010/main" val="3669787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3</a:t>
            </a:fld>
            <a:endParaRPr lang="en-US" dirty="0"/>
          </a:p>
        </p:txBody>
      </p:sp>
    </p:spTree>
    <p:extLst>
      <p:ext uri="{BB962C8B-B14F-4D97-AF65-F5344CB8AC3E}">
        <p14:creationId xmlns:p14="http://schemas.microsoft.com/office/powerpoint/2010/main" val="383117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4</a:t>
            </a:fld>
            <a:endParaRPr lang="en-US" dirty="0"/>
          </a:p>
        </p:txBody>
      </p:sp>
    </p:spTree>
    <p:extLst>
      <p:ext uri="{BB962C8B-B14F-4D97-AF65-F5344CB8AC3E}">
        <p14:creationId xmlns:p14="http://schemas.microsoft.com/office/powerpoint/2010/main" val="1935739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6</a:t>
            </a:fld>
            <a:endParaRPr lang="en-US" dirty="0"/>
          </a:p>
        </p:txBody>
      </p:sp>
    </p:spTree>
    <p:extLst>
      <p:ext uri="{BB962C8B-B14F-4D97-AF65-F5344CB8AC3E}">
        <p14:creationId xmlns:p14="http://schemas.microsoft.com/office/powerpoint/2010/main" val="2868410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7</a:t>
            </a:fld>
            <a:endParaRPr lang="en-US" dirty="0"/>
          </a:p>
        </p:txBody>
      </p:sp>
    </p:spTree>
    <p:extLst>
      <p:ext uri="{BB962C8B-B14F-4D97-AF65-F5344CB8AC3E}">
        <p14:creationId xmlns:p14="http://schemas.microsoft.com/office/powerpoint/2010/main" val="802748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8</a:t>
            </a:fld>
            <a:endParaRPr lang="en-US" dirty="0"/>
          </a:p>
        </p:txBody>
      </p:sp>
    </p:spTree>
    <p:extLst>
      <p:ext uri="{BB962C8B-B14F-4D97-AF65-F5344CB8AC3E}">
        <p14:creationId xmlns:p14="http://schemas.microsoft.com/office/powerpoint/2010/main" val="1187569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9</a:t>
            </a:fld>
            <a:endParaRPr lang="en-US" dirty="0"/>
          </a:p>
        </p:txBody>
      </p:sp>
    </p:spTree>
    <p:extLst>
      <p:ext uri="{BB962C8B-B14F-4D97-AF65-F5344CB8AC3E}">
        <p14:creationId xmlns:p14="http://schemas.microsoft.com/office/powerpoint/2010/main" val="1464719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B7BB78-EFC8-4BAD-B944-F5294D0CFCEB}" type="slidenum">
              <a:rPr lang="en-US" smtClean="0"/>
              <a:pPr/>
              <a:t>10</a:t>
            </a:fld>
            <a:endParaRPr lang="en-US" dirty="0"/>
          </a:p>
        </p:txBody>
      </p:sp>
    </p:spTree>
    <p:extLst>
      <p:ext uri="{BB962C8B-B14F-4D97-AF65-F5344CB8AC3E}">
        <p14:creationId xmlns:p14="http://schemas.microsoft.com/office/powerpoint/2010/main" val="14647193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069C06D-4ED8-42C6-905D-CA84CA1B6CBF}" type="datetime2">
              <a:rPr lang="en-US" smtClean="0"/>
              <a:t>Thursday, July 4, 2024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789C0F2-17E0-497A-9BBE-0C73201AAFE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56EEE0E-EDB0-4D84-86B0-50833DF22902}" type="datetime2">
              <a:rPr lang="en-US" smtClean="0"/>
              <a:t>Thursday, July 4, 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14372C-B5AB-4C39-B273-B99224EB4DD5}" type="datetime2">
              <a:rPr lang="en-US" smtClean="0"/>
              <a:t>Thursday, July 4, 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CB1CAA-32CD-4B55-B92A-B8F0843CACF4}" type="datetime2">
              <a:rPr lang="en-US" smtClean="0"/>
              <a:t>Thursday, July 4, 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AD8CDC4-3D19-4983-B478-82F6B8E5AB66}" type="datetime2">
              <a:rPr lang="en-US" smtClean="0"/>
              <a:t>Thursday, July 4, 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89C0F2-17E0-497A-9BBE-0C73201AAFE3}"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4B82477-D5D3-4181-8C11-75D0F2433A87}" type="datetime2">
              <a:rPr lang="en-US" smtClean="0"/>
              <a:t>Thursday, July 4, 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9C0F2-17E0-497A-9BBE-0C73201AAFE3}" type="slidenum">
              <a:rPr lang="en-US" smtClean="0"/>
              <a:pPr/>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3E253B-1893-4367-8BAE-DF4BC10DC578}" type="datetime2">
              <a:rPr lang="en-US" smtClean="0"/>
              <a:t>Thursday, July 4, 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B62300D-25B3-4603-86C9-4CB776489F00}" type="datetime2">
              <a:rPr lang="en-US" smtClean="0"/>
              <a:t>Thursday, July 4, 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89C0F2-17E0-497A-9BBE-0C73201AAFE3}" type="slidenum">
              <a:rPr lang="en-US" smtClean="0"/>
              <a:pPr/>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14AD9-FCC8-48B7-B85B-012A91320DFF}" type="datetime2">
              <a:rPr lang="en-US" smtClean="0"/>
              <a:t>Thursday, July 4, 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182DC50-D5DB-4F94-B367-9876CD2C4012}" type="datetime2">
              <a:rPr lang="en-US" smtClean="0"/>
              <a:t>Thursday, July 4, 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89C0F2-17E0-497A-9BBE-0C73201AAFE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292EB412-E790-42EA-81FE-2925D3A43D91}" type="datetime2">
              <a:rPr lang="en-US" smtClean="0"/>
              <a:t>Thursday, July 4, 2024</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789C0F2-17E0-497A-9BBE-0C73201AAFE3}"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B385921-A91A-409C-921C-0E0EC1E750EC}" type="datetime2">
              <a:rPr lang="en-US" smtClean="0"/>
              <a:t>Thursday, July 4, 2024</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789C0F2-17E0-497A-9BBE-0C73201AAFE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lphs.health.mo.gov/LPH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health.mo.gov/living/healthcondiseases/communicable/novel-coronavirus-lph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CLPHSCONTRACTS@health.mo.gov"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view.officeapps.live.com/op/view.aspx?src=https%3A%2F%2Fhealth.mo.gov%2Fliving%2Fhealthcondiseases%2Fcommunicable%2Fnovel-coronavirus-lpha%2Fxls%2Fworkforce-contract-funding-distribution.xlsx&amp;wdOrigin=BROWSELINK"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CLPHSCONTRACTS@health.mo.gov" TargetMode="External"/><Relationship Id="rId4" Type="http://schemas.openxmlformats.org/officeDocument/2006/relationships/hyperlink" Target="https://health.mo.gov/living/healthcondiseases/communicable/novel-coronavirus-lpha/pdf/workforce-contract-faq.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jennifer.harrison@health.mo.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Missouri’s Investments in Local Public Health    </a:t>
            </a:r>
          </a:p>
        </p:txBody>
      </p:sp>
      <p:sp>
        <p:nvSpPr>
          <p:cNvPr id="3" name="Subtitle 2"/>
          <p:cNvSpPr>
            <a:spLocks noGrp="1"/>
          </p:cNvSpPr>
          <p:nvPr>
            <p:ph type="subTitle" idx="1"/>
          </p:nvPr>
        </p:nvSpPr>
        <p:spPr/>
        <p:txBody>
          <a:bodyPr/>
          <a:lstStyle/>
          <a:p>
            <a:pPr algn="ctr"/>
            <a:r>
              <a:rPr lang="en-US" dirty="0"/>
              <a:t>Department of Health and Senior Services</a:t>
            </a:r>
          </a:p>
          <a:p>
            <a:pPr algn="ctr"/>
            <a:r>
              <a:rPr lang="en-US" dirty="0"/>
              <a:t>Center for Local Public Health Services</a:t>
            </a:r>
          </a:p>
        </p:txBody>
      </p:sp>
    </p:spTree>
    <p:extLst>
      <p:ext uri="{BB962C8B-B14F-4D97-AF65-F5344CB8AC3E}">
        <p14:creationId xmlns:p14="http://schemas.microsoft.com/office/powerpoint/2010/main" val="1947830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Autofit/>
          </a:bodyPr>
          <a:lstStyle/>
          <a:p>
            <a:pPr marL="393192" lvl="1" indent="0">
              <a:buNone/>
            </a:pPr>
            <a:r>
              <a:rPr lang="en-US" sz="2600" u="sng" dirty="0"/>
              <a:t>Examples of Allowable Expenditures</a:t>
            </a:r>
            <a:r>
              <a:rPr lang="en-US" sz="2600" dirty="0"/>
              <a:t>: </a:t>
            </a:r>
          </a:p>
          <a:p>
            <a:pPr lvl="1">
              <a:buFont typeface="Arial" panose="020B0604020202020204" pitchFamily="34" charset="0"/>
              <a:buChar char="•"/>
            </a:pPr>
            <a:r>
              <a:rPr lang="en-US" sz="2600" dirty="0"/>
              <a:t>Health screenings</a:t>
            </a:r>
          </a:p>
          <a:p>
            <a:pPr lvl="1">
              <a:buFont typeface="Arial" panose="020B0604020202020204" pitchFamily="34" charset="0"/>
              <a:buChar char="•"/>
            </a:pPr>
            <a:r>
              <a:rPr lang="en-US" sz="2600" dirty="0"/>
              <a:t>Health education</a:t>
            </a:r>
          </a:p>
          <a:p>
            <a:pPr lvl="1">
              <a:buFont typeface="Arial" panose="020B0604020202020204" pitchFamily="34" charset="0"/>
              <a:buChar char="•"/>
            </a:pPr>
            <a:r>
              <a:rPr lang="en-US" sz="2600" dirty="0"/>
              <a:t>Basic nursing care</a:t>
            </a:r>
          </a:p>
          <a:p>
            <a:pPr lvl="1">
              <a:buFont typeface="Arial" panose="020B0604020202020204" pitchFamily="34" charset="0"/>
              <a:buChar char="•"/>
            </a:pPr>
            <a:r>
              <a:rPr lang="en-US" sz="2600" dirty="0"/>
              <a:t>Education/Training for students, teachers, and parents (including preparation time for trainings)</a:t>
            </a:r>
          </a:p>
          <a:p>
            <a:pPr lvl="1">
              <a:buFont typeface="Arial" panose="020B0604020202020204" pitchFamily="34" charset="0"/>
              <a:buChar char="•"/>
            </a:pPr>
            <a:r>
              <a:rPr lang="en-US" sz="2600" dirty="0"/>
              <a:t>Maintenance of health records</a:t>
            </a:r>
          </a:p>
          <a:p>
            <a:pPr lvl="1">
              <a:buFont typeface="Arial" panose="020B0604020202020204" pitchFamily="34" charset="0"/>
              <a:buChar char="•"/>
            </a:pPr>
            <a:r>
              <a:rPr lang="en-US" sz="2600" dirty="0"/>
              <a:t>Immunization compliance</a:t>
            </a:r>
          </a:p>
          <a:p>
            <a:pPr lvl="1">
              <a:buFont typeface="Arial" panose="020B0604020202020204" pitchFamily="34" charset="0"/>
              <a:buChar char="•"/>
            </a:pPr>
            <a:r>
              <a:rPr lang="en-US" sz="2600" dirty="0"/>
              <a:t>State mandated reports and referrals</a:t>
            </a:r>
          </a:p>
          <a:p>
            <a:pPr lvl="1">
              <a:buFont typeface="Arial" panose="020B0604020202020204" pitchFamily="34" charset="0"/>
              <a:buChar char="•"/>
            </a:pPr>
            <a:r>
              <a:rPr lang="en-US" sz="2600" dirty="0"/>
              <a:t>Dental screening </a:t>
            </a:r>
          </a:p>
          <a:p>
            <a:pPr lvl="1">
              <a:buFont typeface="Arial" panose="020B0604020202020204" pitchFamily="34" charset="0"/>
              <a:buChar char="•"/>
            </a:pPr>
            <a:r>
              <a:rPr lang="en-US" sz="2600" dirty="0"/>
              <a:t>Cafeteria inspections of schools and daycares</a:t>
            </a:r>
          </a:p>
          <a:p>
            <a:pPr marL="393192" lvl="1" indent="0">
              <a:buNone/>
            </a:pPr>
            <a:endParaRPr lang="en-US" sz="2600" dirty="0"/>
          </a:p>
          <a:p>
            <a:pPr lvl="1">
              <a:buFont typeface="Arial" panose="020B0604020202020204" pitchFamily="34" charset="0"/>
              <a:buChar char="•"/>
            </a:pPr>
            <a:endParaRPr lang="en-US" sz="2600" dirty="0"/>
          </a:p>
        </p:txBody>
      </p:sp>
      <p:sp>
        <p:nvSpPr>
          <p:cNvPr id="2" name="Title 1"/>
          <p:cNvSpPr>
            <a:spLocks noGrp="1"/>
          </p:cNvSpPr>
          <p:nvPr>
            <p:ph type="title"/>
          </p:nvPr>
        </p:nvSpPr>
        <p:spPr>
          <a:xfrm>
            <a:off x="457200" y="152400"/>
            <a:ext cx="8229600" cy="838200"/>
          </a:xfrm>
        </p:spPr>
        <p:txBody>
          <a:bodyPr>
            <a:normAutofit/>
          </a:bodyPr>
          <a:lstStyle/>
          <a:p>
            <a:pPr algn="ctr"/>
            <a:r>
              <a:rPr lang="en-US" b="1" dirty="0">
                <a:solidFill>
                  <a:schemeClr val="accent5">
                    <a:lumMod val="75000"/>
                  </a:schemeClr>
                </a:solidFill>
                <a:effectLst/>
              </a:rPr>
              <a:t>CHIP H.S.I. Programs </a:t>
            </a:r>
            <a:endParaRPr lang="en-US" dirty="0">
              <a:effectLst/>
            </a:endParaRPr>
          </a:p>
        </p:txBody>
      </p:sp>
    </p:spTree>
    <p:extLst>
      <p:ext uri="{BB962C8B-B14F-4D97-AF65-F5344CB8AC3E}">
        <p14:creationId xmlns:p14="http://schemas.microsoft.com/office/powerpoint/2010/main" val="2580202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Autofit/>
          </a:bodyPr>
          <a:lstStyle/>
          <a:p>
            <a:pPr marL="393192" lvl="1" indent="0">
              <a:buNone/>
            </a:pPr>
            <a:endParaRPr lang="en-US" sz="2600" u="sng" dirty="0"/>
          </a:p>
          <a:p>
            <a:pPr marL="393192" lvl="1" indent="0">
              <a:buNone/>
            </a:pPr>
            <a:r>
              <a:rPr lang="en-US" sz="2600" u="sng" dirty="0"/>
              <a:t>More Examples of Allowable Expenditures</a:t>
            </a:r>
            <a:r>
              <a:rPr lang="en-US" sz="2600" dirty="0"/>
              <a:t>: </a:t>
            </a:r>
          </a:p>
          <a:p>
            <a:pPr lvl="1">
              <a:buFont typeface="Arial" panose="020B0604020202020204" pitchFamily="34" charset="0"/>
              <a:buChar char="•"/>
            </a:pPr>
            <a:r>
              <a:rPr lang="en-US" sz="2600" dirty="0"/>
              <a:t>Food safety/handling classes provided for schools for cafeteria staff</a:t>
            </a:r>
          </a:p>
          <a:p>
            <a:pPr lvl="1">
              <a:buFont typeface="Arial" panose="020B0604020202020204" pitchFamily="34" charset="0"/>
              <a:buChar char="•"/>
            </a:pPr>
            <a:r>
              <a:rPr lang="en-US" sz="2600" dirty="0"/>
              <a:t>Asthma, nutrition, STD or any related health education trainings</a:t>
            </a:r>
          </a:p>
          <a:p>
            <a:pPr lvl="1">
              <a:buFont typeface="Arial" panose="020B0604020202020204" pitchFamily="34" charset="0"/>
              <a:buChar char="•"/>
            </a:pPr>
            <a:r>
              <a:rPr lang="en-US" sz="2600" dirty="0"/>
              <a:t>Educational material costs and postage costs for sending to schools</a:t>
            </a:r>
          </a:p>
          <a:p>
            <a:pPr lvl="1">
              <a:buFont typeface="Arial" panose="020B0604020202020204" pitchFamily="34" charset="0"/>
              <a:buChar char="•"/>
            </a:pPr>
            <a:r>
              <a:rPr lang="en-US" sz="2600" dirty="0"/>
              <a:t>Back-to-school fairs where health education is being provided</a:t>
            </a:r>
          </a:p>
          <a:p>
            <a:pPr lvl="1">
              <a:buFont typeface="Arial" panose="020B0604020202020204" pitchFamily="34" charset="0"/>
              <a:buChar char="•"/>
            </a:pPr>
            <a:r>
              <a:rPr lang="en-US" sz="2600" dirty="0"/>
              <a:t>Qualifying Child Care Health Consultation (CCHC) services </a:t>
            </a:r>
            <a:r>
              <a:rPr lang="en-US" sz="2600" i="1" dirty="0"/>
              <a:t>not </a:t>
            </a:r>
            <a:r>
              <a:rPr lang="en-US" sz="2600" dirty="0"/>
              <a:t>reimbursed under the CCHC contract</a:t>
            </a:r>
          </a:p>
          <a:p>
            <a:pPr lvl="1">
              <a:buFont typeface="Arial" panose="020B0604020202020204" pitchFamily="34" charset="0"/>
              <a:buChar char="•"/>
            </a:pPr>
            <a:endParaRPr lang="en-US" sz="2600" dirty="0"/>
          </a:p>
        </p:txBody>
      </p:sp>
      <p:sp>
        <p:nvSpPr>
          <p:cNvPr id="2" name="Title 1"/>
          <p:cNvSpPr>
            <a:spLocks noGrp="1"/>
          </p:cNvSpPr>
          <p:nvPr>
            <p:ph type="title"/>
          </p:nvPr>
        </p:nvSpPr>
        <p:spPr>
          <a:xfrm>
            <a:off x="457200" y="152400"/>
            <a:ext cx="8229600" cy="838200"/>
          </a:xfrm>
        </p:spPr>
        <p:txBody>
          <a:bodyPr>
            <a:normAutofit/>
          </a:bodyPr>
          <a:lstStyle/>
          <a:p>
            <a:pPr algn="ctr"/>
            <a:r>
              <a:rPr lang="en-US" b="1" dirty="0">
                <a:solidFill>
                  <a:schemeClr val="accent5">
                    <a:lumMod val="75000"/>
                  </a:schemeClr>
                </a:solidFill>
                <a:effectLst/>
              </a:rPr>
              <a:t>CHIP H.S.I. Programs </a:t>
            </a:r>
            <a:endParaRPr lang="en-US" dirty="0">
              <a:effectLst/>
            </a:endParaRPr>
          </a:p>
        </p:txBody>
      </p:sp>
    </p:spTree>
    <p:extLst>
      <p:ext uri="{BB962C8B-B14F-4D97-AF65-F5344CB8AC3E}">
        <p14:creationId xmlns:p14="http://schemas.microsoft.com/office/powerpoint/2010/main" val="129940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219200"/>
            <a:ext cx="8229600" cy="4788091"/>
          </a:xfrm>
        </p:spPr>
        <p:txBody>
          <a:bodyPr>
            <a:normAutofit fontScale="85000" lnSpcReduction="20000"/>
          </a:bodyPr>
          <a:lstStyle/>
          <a:p>
            <a:pPr>
              <a:buFont typeface="Wingdings" panose="05000000000000000000" pitchFamily="2" charset="2"/>
              <a:buChar char="Ø"/>
            </a:pPr>
            <a:endParaRPr lang="en-US" dirty="0"/>
          </a:p>
          <a:p>
            <a:pPr>
              <a:buFont typeface="Wingdings" panose="05000000000000000000" pitchFamily="2" charset="2"/>
              <a:buChar char="Ø"/>
            </a:pPr>
            <a:r>
              <a:rPr lang="en-US" dirty="0"/>
              <a:t>The CHIP H.S.I. expenditure form is due on a quarterly basis:</a:t>
            </a:r>
          </a:p>
          <a:p>
            <a:pPr lvl="1">
              <a:buFont typeface="Wingdings" panose="05000000000000000000" pitchFamily="2" charset="2"/>
              <a:buChar char="§"/>
            </a:pPr>
            <a:r>
              <a:rPr lang="en-US" dirty="0"/>
              <a:t>January – March (Due May 15)</a:t>
            </a:r>
          </a:p>
          <a:p>
            <a:pPr lvl="1">
              <a:buFont typeface="Wingdings" panose="05000000000000000000" pitchFamily="2" charset="2"/>
              <a:buChar char="§"/>
            </a:pPr>
            <a:r>
              <a:rPr lang="en-US" dirty="0"/>
              <a:t>April – June (Due August 15)</a:t>
            </a:r>
          </a:p>
          <a:p>
            <a:pPr lvl="1">
              <a:buFont typeface="Wingdings" panose="05000000000000000000" pitchFamily="2" charset="2"/>
              <a:buChar char="§"/>
            </a:pPr>
            <a:r>
              <a:rPr lang="en-US" dirty="0"/>
              <a:t>July – September (Due November 15)</a:t>
            </a:r>
          </a:p>
          <a:p>
            <a:pPr lvl="1">
              <a:buFont typeface="Wingdings" panose="05000000000000000000" pitchFamily="2" charset="2"/>
              <a:buChar char="§"/>
            </a:pPr>
            <a:r>
              <a:rPr lang="en-US" dirty="0"/>
              <a:t>October – December (due February 15)</a:t>
            </a:r>
          </a:p>
          <a:p>
            <a:pPr>
              <a:buNone/>
            </a:pPr>
            <a:endParaRPr lang="en-US" dirty="0"/>
          </a:p>
          <a:p>
            <a:pPr>
              <a:buFont typeface="Wingdings" panose="05000000000000000000" pitchFamily="2" charset="2"/>
              <a:buChar char="Ø"/>
            </a:pPr>
            <a:r>
              <a:rPr lang="en-US" dirty="0"/>
              <a:t>Submit within 45 days </a:t>
            </a:r>
          </a:p>
          <a:p>
            <a:pPr lvl="1">
              <a:buFont typeface="Arial" panose="020B0604020202020204" pitchFamily="34" charset="0"/>
              <a:buChar char="•"/>
            </a:pPr>
            <a:r>
              <a:rPr lang="en-US" sz="2400" dirty="0"/>
              <a:t>complete </a:t>
            </a:r>
            <a:r>
              <a:rPr lang="en-US" sz="2400" i="1" dirty="0"/>
              <a:t>only</a:t>
            </a:r>
            <a:r>
              <a:rPr lang="en-US" sz="2400" dirty="0"/>
              <a:t> the most recent quarter – right-hand column</a:t>
            </a:r>
          </a:p>
          <a:p>
            <a:pPr lvl="1">
              <a:buFont typeface="Arial" panose="020B0604020202020204" pitchFamily="34" charset="0"/>
              <a:buChar char="•"/>
            </a:pPr>
            <a:r>
              <a:rPr lang="en-US" sz="2400" dirty="0"/>
              <a:t>previous quarters remain blank unless there are </a:t>
            </a:r>
            <a:r>
              <a:rPr lang="en-US" sz="2400" u="sng" dirty="0"/>
              <a:t>net</a:t>
            </a:r>
            <a:r>
              <a:rPr lang="en-US" sz="2400" dirty="0"/>
              <a:t> changes or you </a:t>
            </a:r>
            <a:r>
              <a:rPr lang="en-US" sz="2400" u="sng" dirty="0"/>
              <a:t>did not</a:t>
            </a:r>
            <a:r>
              <a:rPr lang="en-US" sz="2400" dirty="0"/>
              <a:t> submit the previous quarter</a:t>
            </a:r>
          </a:p>
          <a:p>
            <a:pPr marL="393192" lvl="1" indent="0">
              <a:buNone/>
            </a:pPr>
            <a:endParaRPr lang="en-US" dirty="0"/>
          </a:p>
          <a:p>
            <a:pPr>
              <a:buFont typeface="Wingdings" panose="05000000000000000000" pitchFamily="2" charset="2"/>
              <a:buChar char="Ø"/>
            </a:pPr>
            <a:r>
              <a:rPr lang="en-US" dirty="0"/>
              <a:t>Reporting is on a cash-basis and should be reported in the quarter in which the expenditure incurred or the revenue was received.  </a:t>
            </a:r>
            <a:r>
              <a:rPr lang="en-US" i="1" dirty="0"/>
              <a:t>Do not use estimates. </a:t>
            </a:r>
          </a:p>
          <a:p>
            <a:pPr>
              <a:buFont typeface="Wingdings" pitchFamily="2" charset="2"/>
              <a:buChar char="§"/>
            </a:pPr>
            <a:endParaRPr lang="en-US" dirty="0"/>
          </a:p>
        </p:txBody>
      </p:sp>
      <p:sp>
        <p:nvSpPr>
          <p:cNvPr id="2" name="Title 1"/>
          <p:cNvSpPr>
            <a:spLocks noGrp="1"/>
          </p:cNvSpPr>
          <p:nvPr>
            <p:ph type="title"/>
          </p:nvPr>
        </p:nvSpPr>
        <p:spPr>
          <a:xfrm>
            <a:off x="533400" y="304800"/>
            <a:ext cx="8229600" cy="868362"/>
          </a:xfrm>
        </p:spPr>
        <p:txBody>
          <a:bodyPr>
            <a:normAutofit fontScale="90000"/>
          </a:bodyPr>
          <a:lstStyle/>
          <a:p>
            <a:r>
              <a:rPr lang="en-US" b="1" dirty="0">
                <a:solidFill>
                  <a:schemeClr val="accent5">
                    <a:lumMod val="75000"/>
                  </a:schemeClr>
                </a:solidFill>
                <a:effectLst/>
              </a:rPr>
              <a:t>CHIP H.S.I. Net Expenditure Report</a:t>
            </a:r>
          </a:p>
        </p:txBody>
      </p:sp>
    </p:spTree>
    <p:extLst>
      <p:ext uri="{BB962C8B-B14F-4D97-AF65-F5344CB8AC3E}">
        <p14:creationId xmlns:p14="http://schemas.microsoft.com/office/powerpoint/2010/main" val="1055979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6019800"/>
          </a:xfrm>
        </p:spPr>
        <p:txBody>
          <a:bodyPr>
            <a:normAutofit fontScale="92500" lnSpcReduction="20000"/>
          </a:bodyPr>
          <a:lstStyle/>
          <a:p>
            <a:pPr>
              <a:buFont typeface="Wingdings" panose="05000000000000000000" pitchFamily="2" charset="2"/>
              <a:buChar char="Ø"/>
            </a:pPr>
            <a:r>
              <a:rPr lang="en-US" sz="2500" dirty="0"/>
              <a:t>MOPHIRS (MO Public Health Invoicing &amp; Reporting System) used for invoicing one amount for Participation Agreement which includes (general revenue and CHIP H.S.I.) </a:t>
            </a:r>
          </a:p>
          <a:p>
            <a:pPr>
              <a:buNone/>
            </a:pPr>
            <a:endParaRPr lang="en-US" sz="2500" dirty="0"/>
          </a:p>
          <a:p>
            <a:pPr>
              <a:buFont typeface="Wingdings" panose="05000000000000000000" pitchFamily="2" charset="2"/>
              <a:buChar char="Ø"/>
            </a:pPr>
            <a:r>
              <a:rPr lang="en-US" sz="2500" dirty="0"/>
              <a:t>Monthly (or quarterly) invoice amounts will be posted at:  </a:t>
            </a:r>
            <a:r>
              <a:rPr lang="en-US" sz="2500" dirty="0">
                <a:hlinkClick r:id="rId3"/>
              </a:rPr>
              <a:t>http://clphs.health.mo.gov/LPHS/</a:t>
            </a:r>
            <a:endParaRPr lang="en-US" sz="2500" dirty="0"/>
          </a:p>
          <a:p>
            <a:pPr>
              <a:buFont typeface="Wingdings" panose="05000000000000000000" pitchFamily="2" charset="2"/>
              <a:buChar char="Ø"/>
            </a:pPr>
            <a:endParaRPr lang="en-US" sz="2400" dirty="0"/>
          </a:p>
          <a:p>
            <a:pPr>
              <a:buFont typeface="Wingdings" panose="05000000000000000000" pitchFamily="2" charset="2"/>
              <a:buChar char="Ø"/>
            </a:pPr>
            <a:r>
              <a:rPr lang="en-US" sz="2400" dirty="0"/>
              <a:t>FY2025 LPHA Invoicing Spreadsheet for State Investment in Local Public Health Services-</a:t>
            </a:r>
            <a:br>
              <a:rPr lang="en-US" sz="2400" dirty="0"/>
            </a:br>
            <a:r>
              <a:rPr lang="en-US" sz="2400" dirty="0"/>
              <a:t>State and Children’s Health Insurance Program (CHIP), Health Services Initiative (H.S.I.)</a:t>
            </a:r>
            <a:r>
              <a:rPr lang="en-US" sz="2400" b="1" dirty="0"/>
              <a:t>PDF Document</a:t>
            </a:r>
            <a:endParaRPr lang="en-US" sz="2500" dirty="0"/>
          </a:p>
          <a:p>
            <a:pPr>
              <a:buNone/>
            </a:pPr>
            <a:endParaRPr lang="en-US" sz="2500" dirty="0"/>
          </a:p>
          <a:p>
            <a:pPr>
              <a:buFont typeface="Wingdings" panose="05000000000000000000" pitchFamily="2" charset="2"/>
              <a:buChar char="Ø"/>
            </a:pPr>
            <a:r>
              <a:rPr lang="en-US" sz="2500" dirty="0"/>
              <a:t>LPHAs will be notified via e-mail of any changes to the posting for invoice amounts</a:t>
            </a:r>
          </a:p>
          <a:p>
            <a:pPr marL="109728" indent="0">
              <a:buNone/>
            </a:pPr>
            <a:endParaRPr lang="en-US" sz="2500" dirty="0"/>
          </a:p>
          <a:p>
            <a:pPr>
              <a:buFont typeface="Wingdings" panose="05000000000000000000" pitchFamily="2" charset="2"/>
              <a:buChar char="Ø"/>
            </a:pPr>
            <a:r>
              <a:rPr lang="en-US" sz="2500" dirty="0"/>
              <a:t>Agreement number will remain the same until   expiration on May 31, 2027</a:t>
            </a:r>
          </a:p>
          <a:p>
            <a:endParaRPr lang="en-US" dirty="0"/>
          </a:p>
          <a:p>
            <a:endParaRPr lang="en-US" dirty="0"/>
          </a:p>
          <a:p>
            <a:endParaRPr lang="en-US" dirty="0"/>
          </a:p>
        </p:txBody>
      </p:sp>
      <p:sp>
        <p:nvSpPr>
          <p:cNvPr id="2" name="Title 1"/>
          <p:cNvSpPr>
            <a:spLocks noGrp="1"/>
          </p:cNvSpPr>
          <p:nvPr>
            <p:ph type="title"/>
          </p:nvPr>
        </p:nvSpPr>
        <p:spPr>
          <a:xfrm>
            <a:off x="457200" y="0"/>
            <a:ext cx="8229600" cy="838200"/>
          </a:xfrm>
        </p:spPr>
        <p:txBody>
          <a:bodyPr>
            <a:normAutofit/>
          </a:bodyPr>
          <a:lstStyle/>
          <a:p>
            <a:r>
              <a:rPr lang="en-US" sz="3600" b="1" dirty="0">
                <a:solidFill>
                  <a:schemeClr val="accent5">
                    <a:lumMod val="75000"/>
                  </a:schemeClr>
                </a:solidFill>
              </a:rPr>
              <a:t>Participation Agreement Invoicing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343400"/>
          </a:xfrm>
        </p:spPr>
        <p:txBody>
          <a:bodyPr>
            <a:normAutofit fontScale="70000" lnSpcReduction="20000"/>
          </a:bodyPr>
          <a:lstStyle/>
          <a:p>
            <a:r>
              <a:rPr lang="en-US" dirty="0">
                <a:latin typeface="+mj-lt"/>
              </a:rPr>
              <a:t>Amount distributed per LPHA posted:  </a:t>
            </a:r>
            <a:r>
              <a:rPr lang="en-US" u="sng" dirty="0">
                <a:hlinkClick r:id="rId3"/>
              </a:rPr>
              <a:t>Local Public Health Agency Novel Coronavirus Resources | Health &amp; Senior Services (mo.gov)</a:t>
            </a:r>
            <a:endParaRPr lang="en-US" dirty="0"/>
          </a:p>
          <a:p>
            <a:r>
              <a:rPr lang="en-US" dirty="0">
                <a:latin typeface="+mj-lt"/>
              </a:rPr>
              <a:t>Effective dates:  07/01/2021 – 07/31/2025</a:t>
            </a:r>
          </a:p>
          <a:p>
            <a:r>
              <a:rPr lang="en-US" dirty="0">
                <a:latin typeface="+mj-lt"/>
              </a:rPr>
              <a:t>Contractor shall use funds to assist with providing or implementing any of the following activities for COVID-19 response:  Case investigation and contact tracing; Public health surveillance which includes data reporting, analysis and visualization; COVID-19 testing; Health education and information that promotes the reduction of community spread; and Professional development or activities aimed at building infection prevention and control and outbreak response expertise.  No vaccine only activities or expenditures.</a:t>
            </a:r>
          </a:p>
          <a:p>
            <a:r>
              <a:rPr lang="en-US" dirty="0">
                <a:latin typeface="+mj-lt"/>
              </a:rPr>
              <a:t>ELC-ED Expansion Contract Questions and Answers spreadsheet posted:</a:t>
            </a:r>
            <a:r>
              <a:rPr lang="en-US" dirty="0"/>
              <a:t> </a:t>
            </a:r>
            <a:r>
              <a:rPr lang="en-US" u="sng" dirty="0">
                <a:hlinkClick r:id="rId3"/>
              </a:rPr>
              <a:t>Local Public Health Agency Novel Coronavirus Resources | Health &amp; Senior Services (mo.gov)</a:t>
            </a:r>
            <a:endParaRPr lang="en-US" u="sng" dirty="0"/>
          </a:p>
          <a:p>
            <a:pPr marL="109728" indent="0">
              <a:buNone/>
            </a:pPr>
            <a:endParaRPr lang="en-US" u="sng" dirty="0"/>
          </a:p>
          <a:p>
            <a:r>
              <a:rPr lang="en-US" dirty="0">
                <a:latin typeface="+mj-lt"/>
              </a:rPr>
              <a:t>Email invoices to:  </a:t>
            </a:r>
            <a:r>
              <a:rPr lang="en-US" u="sng" dirty="0">
                <a:hlinkClick r:id="rId4"/>
              </a:rPr>
              <a:t>CLPHSCONTRACTS@health.mo.gov</a:t>
            </a:r>
            <a:endParaRPr lang="en-US" u="sng" dirty="0"/>
          </a:p>
        </p:txBody>
      </p:sp>
      <p:sp>
        <p:nvSpPr>
          <p:cNvPr id="3" name="Slide Number Placeholder 2"/>
          <p:cNvSpPr>
            <a:spLocks noGrp="1"/>
          </p:cNvSpPr>
          <p:nvPr>
            <p:ph type="sldNum" sz="quarter" idx="12"/>
          </p:nvPr>
        </p:nvSpPr>
        <p:spPr/>
        <p:txBody>
          <a:bodyPr/>
          <a:lstStyle/>
          <a:p>
            <a:fld id="{1789C0F2-17E0-497A-9BBE-0C73201AAFE3}" type="slidenum">
              <a:rPr lang="en-US" smtClean="0"/>
              <a:pPr/>
              <a:t>14</a:t>
            </a:fld>
            <a:endParaRPr lang="en-US" dirty="0"/>
          </a:p>
        </p:txBody>
      </p:sp>
      <p:sp>
        <p:nvSpPr>
          <p:cNvPr id="4" name="Title 3"/>
          <p:cNvSpPr>
            <a:spLocks noGrp="1"/>
          </p:cNvSpPr>
          <p:nvPr>
            <p:ph type="title"/>
          </p:nvPr>
        </p:nvSpPr>
        <p:spPr>
          <a:xfrm>
            <a:off x="457200" y="274638"/>
            <a:ext cx="8229600" cy="1477962"/>
          </a:xfrm>
        </p:spPr>
        <p:txBody>
          <a:bodyPr>
            <a:normAutofit fontScale="90000"/>
          </a:bodyPr>
          <a:lstStyle/>
          <a:p>
            <a:r>
              <a:rPr lang="en-US" dirty="0"/>
              <a:t>Epidemiology and Laboratory Capacity (ELC) Enhancing Detection (ED) Expansion </a:t>
            </a:r>
          </a:p>
        </p:txBody>
      </p:sp>
    </p:spTree>
    <p:extLst>
      <p:ext uri="{BB962C8B-B14F-4D97-AF65-F5344CB8AC3E}">
        <p14:creationId xmlns:p14="http://schemas.microsoft.com/office/powerpoint/2010/main" val="1562160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343400"/>
          </a:xfrm>
        </p:spPr>
        <p:txBody>
          <a:bodyPr>
            <a:normAutofit fontScale="85000" lnSpcReduction="20000"/>
          </a:bodyPr>
          <a:lstStyle/>
          <a:p>
            <a:r>
              <a:rPr lang="en-US" dirty="0">
                <a:latin typeface="+mj-lt"/>
              </a:rPr>
              <a:t>Amount distributed per LPHA posted here:</a:t>
            </a:r>
            <a:r>
              <a:rPr lang="en-US" dirty="0">
                <a:hlinkClick r:id="rId3"/>
              </a:rPr>
              <a:t> workforce-contract-funding-distribution.xlsx (live.com) </a:t>
            </a:r>
            <a:endParaRPr lang="en-US" dirty="0"/>
          </a:p>
          <a:p>
            <a:r>
              <a:rPr lang="en-US" dirty="0"/>
              <a:t>Total amount distributed: $25,320,460.00</a:t>
            </a:r>
          </a:p>
          <a:p>
            <a:r>
              <a:rPr lang="en-US" dirty="0">
                <a:latin typeface="+mj-lt"/>
              </a:rPr>
              <a:t>Effective dates:  10/1/2022 – 6/30/2025</a:t>
            </a:r>
          </a:p>
          <a:p>
            <a:r>
              <a:rPr lang="en-US" dirty="0">
                <a:latin typeface="+mj-lt"/>
              </a:rPr>
              <a:t>Purpose: Contractor shall </a:t>
            </a:r>
            <a:r>
              <a:rPr lang="en-US" dirty="0"/>
              <a:t>recruit, hire, and train personnel to address projected jurisdictional COVID-19 response needs, including hiring personnel to build capacity to address public health priorities deriving from COVID-19. </a:t>
            </a:r>
          </a:p>
          <a:p>
            <a:r>
              <a:rPr lang="en-US" dirty="0">
                <a:latin typeface="+mj-lt"/>
              </a:rPr>
              <a:t>Workforce Contract FAQ can be found here:</a:t>
            </a:r>
            <a:r>
              <a:rPr lang="en-US" dirty="0"/>
              <a:t> </a:t>
            </a:r>
            <a:r>
              <a:rPr lang="en-US" dirty="0">
                <a:hlinkClick r:id="rId4"/>
              </a:rPr>
              <a:t>Workforce Contract FAQ (mo.gov)</a:t>
            </a:r>
            <a:endParaRPr lang="en-US" u="sng" dirty="0"/>
          </a:p>
          <a:p>
            <a:r>
              <a:rPr lang="en-US" dirty="0">
                <a:latin typeface="+mj-lt"/>
              </a:rPr>
              <a:t>Email invoices to:  </a:t>
            </a:r>
            <a:r>
              <a:rPr lang="en-US" u="sng" dirty="0">
                <a:hlinkClick r:id="rId5"/>
              </a:rPr>
              <a:t>CLPHSCONTRACTS@health.mo.gov</a:t>
            </a:r>
            <a:endParaRPr lang="en-US" u="sng" dirty="0"/>
          </a:p>
        </p:txBody>
      </p:sp>
      <p:sp>
        <p:nvSpPr>
          <p:cNvPr id="3" name="Slide Number Placeholder 2"/>
          <p:cNvSpPr>
            <a:spLocks noGrp="1"/>
          </p:cNvSpPr>
          <p:nvPr>
            <p:ph type="sldNum" sz="quarter" idx="12"/>
          </p:nvPr>
        </p:nvSpPr>
        <p:spPr/>
        <p:txBody>
          <a:bodyPr/>
          <a:lstStyle/>
          <a:p>
            <a:fld id="{1789C0F2-17E0-497A-9BBE-0C73201AAFE3}" type="slidenum">
              <a:rPr lang="en-US" smtClean="0"/>
              <a:pPr/>
              <a:t>15</a:t>
            </a:fld>
            <a:endParaRPr lang="en-US" dirty="0"/>
          </a:p>
        </p:txBody>
      </p:sp>
      <p:sp>
        <p:nvSpPr>
          <p:cNvPr id="4" name="Title 3"/>
          <p:cNvSpPr>
            <a:spLocks noGrp="1"/>
          </p:cNvSpPr>
          <p:nvPr>
            <p:ph type="title"/>
          </p:nvPr>
        </p:nvSpPr>
        <p:spPr>
          <a:xfrm>
            <a:off x="457200" y="274638"/>
            <a:ext cx="8229600" cy="1477962"/>
          </a:xfrm>
        </p:spPr>
        <p:txBody>
          <a:bodyPr>
            <a:normAutofit/>
          </a:bodyPr>
          <a:lstStyle/>
          <a:p>
            <a:r>
              <a:rPr lang="en-US" dirty="0"/>
              <a:t>Workforce Contract</a:t>
            </a:r>
          </a:p>
        </p:txBody>
      </p:sp>
    </p:spTree>
    <p:extLst>
      <p:ext uri="{BB962C8B-B14F-4D97-AF65-F5344CB8AC3E}">
        <p14:creationId xmlns:p14="http://schemas.microsoft.com/office/powerpoint/2010/main" val="1841528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52400" y="1481328"/>
            <a:ext cx="8534400" cy="4525963"/>
          </a:xfrm>
        </p:spPr>
        <p:txBody>
          <a:bodyPr/>
          <a:lstStyle/>
          <a:p>
            <a:pPr marL="109728" indent="0">
              <a:buNone/>
            </a:pPr>
            <a:endParaRPr lang="en-US" dirty="0"/>
          </a:p>
          <a:p>
            <a:pPr marL="109728" indent="0">
              <a:buNone/>
            </a:pPr>
            <a:r>
              <a:rPr lang="en-US" dirty="0"/>
              <a:t>Jennifer Harrison, Senior Program Specialist</a:t>
            </a:r>
          </a:p>
          <a:p>
            <a:pPr marL="109728" indent="0">
              <a:buNone/>
            </a:pPr>
            <a:r>
              <a:rPr lang="en-US" u="sng" dirty="0">
                <a:solidFill>
                  <a:schemeClr val="accent3"/>
                </a:solidFill>
                <a:hlinkClick r:id="rId3"/>
              </a:rPr>
              <a:t>jennifer.harrison@health.mo.gov</a:t>
            </a:r>
            <a:endParaRPr lang="en-US" u="sng" dirty="0">
              <a:solidFill>
                <a:schemeClr val="accent3"/>
              </a:solidFill>
            </a:endParaRPr>
          </a:p>
          <a:p>
            <a:pPr marL="109728" indent="0">
              <a:buNone/>
            </a:pPr>
            <a:r>
              <a:rPr lang="en-US" dirty="0"/>
              <a:t>573-522-2881</a:t>
            </a:r>
          </a:p>
          <a:p>
            <a:pPr marL="109728" indent="0">
              <a:buNone/>
            </a:pPr>
            <a:endParaRPr lang="en-US" dirty="0"/>
          </a:p>
          <a:p>
            <a:pPr marL="109728" indent="0">
              <a:buNone/>
            </a:pPr>
            <a:r>
              <a:rPr lang="en-US" dirty="0"/>
              <a:t>Mary Blevins, Public Health Program Specialist</a:t>
            </a:r>
          </a:p>
          <a:p>
            <a:pPr marL="109728" indent="0">
              <a:buNone/>
            </a:pPr>
            <a:r>
              <a:rPr lang="en-US" u="sng" dirty="0">
                <a:solidFill>
                  <a:schemeClr val="accent3"/>
                </a:solidFill>
              </a:rPr>
              <a:t>mary.blevins@health.mo.gov</a:t>
            </a:r>
          </a:p>
          <a:p>
            <a:pPr marL="109728" indent="0">
              <a:buNone/>
            </a:pPr>
            <a:r>
              <a:rPr lang="en-US" dirty="0"/>
              <a:t>573-751-2889</a:t>
            </a:r>
          </a:p>
          <a:p>
            <a:pPr marL="109728" indent="0">
              <a:buNone/>
            </a:pPr>
            <a:endParaRPr lang="en-US" dirty="0"/>
          </a:p>
        </p:txBody>
      </p:sp>
      <p:sp>
        <p:nvSpPr>
          <p:cNvPr id="5" name="Title 4"/>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2649156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rot="10800000" flipV="1">
            <a:off x="0" y="457200"/>
            <a:ext cx="9144000" cy="5867400"/>
          </a:xfrm>
        </p:spPr>
        <p:txBody>
          <a:bodyPr>
            <a:normAutofit/>
          </a:bodyPr>
          <a:lstStyle/>
          <a:p>
            <a:pPr algn="ctr"/>
            <a:r>
              <a:rPr lang="en-US" b="1" dirty="0">
                <a:solidFill>
                  <a:schemeClr val="accent5">
                    <a:lumMod val="75000"/>
                  </a:schemeClr>
                </a:solidFill>
                <a:effectLst/>
                <a:latin typeface="+mn-lt"/>
              </a:rPr>
              <a:t>Participation Agreement for State Investment in Local Public Health Services </a:t>
            </a:r>
            <a:br>
              <a:rPr lang="en-US" b="1" dirty="0">
                <a:solidFill>
                  <a:schemeClr val="accent5">
                    <a:lumMod val="75000"/>
                  </a:schemeClr>
                </a:solidFill>
                <a:effectLst/>
                <a:latin typeface="+mn-lt"/>
              </a:rPr>
            </a:br>
            <a:br>
              <a:rPr lang="en-US" dirty="0">
                <a:solidFill>
                  <a:schemeClr val="accent5">
                    <a:lumMod val="75000"/>
                  </a:schemeClr>
                </a:solidFill>
                <a:effectLst/>
                <a:latin typeface="+mn-lt"/>
              </a:rPr>
            </a:br>
            <a:r>
              <a:rPr lang="en-US" dirty="0">
                <a:solidFill>
                  <a:schemeClr val="accent5">
                    <a:lumMod val="75000"/>
                  </a:schemeClr>
                </a:solidFill>
                <a:effectLst/>
                <a:latin typeface="+mn-lt"/>
              </a:rPr>
              <a:t>Also known as:  CORE</a:t>
            </a:r>
            <a:endParaRPr lang="en-US" sz="3200" b="1" dirty="0">
              <a:solidFill>
                <a:schemeClr val="accent5">
                  <a:lumMod val="75000"/>
                </a:schemeClr>
              </a:solidFill>
              <a:effectLst/>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839200" cy="6617196"/>
          </a:xfrm>
          <a:prstGeom prst="rect">
            <a:avLst/>
          </a:prstGeom>
        </p:spPr>
        <p:txBody>
          <a:bodyPr wrap="square">
            <a:spAutoFit/>
          </a:bodyPr>
          <a:lstStyle/>
          <a:p>
            <a:pPr lvl="0"/>
            <a:r>
              <a:rPr lang="en-US" sz="2400" b="1" dirty="0">
                <a:solidFill>
                  <a:schemeClr val="accent5">
                    <a:lumMod val="75000"/>
                  </a:schemeClr>
                </a:solidFill>
              </a:rPr>
              <a:t>Multi- Year Agreement:  June 1, 2024 – May 31, 2027</a:t>
            </a:r>
          </a:p>
          <a:p>
            <a:pPr lvl="0"/>
            <a:r>
              <a:rPr lang="en-US" sz="2400" dirty="0">
                <a:solidFill>
                  <a:schemeClr val="accent5">
                    <a:lumMod val="75000"/>
                  </a:schemeClr>
                </a:solidFill>
              </a:rPr>
              <a:t> </a:t>
            </a:r>
          </a:p>
          <a:p>
            <a:pPr lvl="0"/>
            <a:r>
              <a:rPr lang="en-US" sz="2400" dirty="0">
                <a:solidFill>
                  <a:schemeClr val="accent5">
                    <a:lumMod val="75000"/>
                  </a:schemeClr>
                </a:solidFill>
              </a:rPr>
              <a:t>S</a:t>
            </a:r>
            <a:r>
              <a:rPr lang="en-US" sz="2400" dirty="0"/>
              <a:t>upport the delivery of public health services essential to the prevention of disease, promotion of healthy families, lifestyles and environments, and for protection from disease and disaster through an integrated and cooperative public health system in Missouri. The authority of the LPHA to perform public health services derives directly from this agreement and the Missouri Revised Statute 192.290. </a:t>
            </a:r>
          </a:p>
          <a:p>
            <a:pPr lvl="0"/>
            <a:endParaRPr lang="en-US" sz="2400" dirty="0"/>
          </a:p>
          <a:p>
            <a:r>
              <a:rPr lang="en-US" sz="2400" u="sng" dirty="0"/>
              <a:t>Funding for the Participation Agreement includes</a:t>
            </a:r>
            <a:r>
              <a:rPr lang="en-US" sz="2400" dirty="0"/>
              <a:t>:</a:t>
            </a:r>
          </a:p>
          <a:p>
            <a:pPr marL="800100" lvl="1" indent="-342900">
              <a:buFont typeface="Wingdings" panose="05000000000000000000" pitchFamily="2" charset="2"/>
              <a:buChar char="Ø"/>
            </a:pPr>
            <a:r>
              <a:rPr lang="en-US" sz="2400" dirty="0"/>
              <a:t>General Revenue appropriated annually 		(</a:t>
            </a:r>
            <a:r>
              <a:rPr lang="en-US" sz="2000" dirty="0"/>
              <a:t>FY2025 $5,686,508)</a:t>
            </a:r>
          </a:p>
          <a:p>
            <a:pPr marL="800100" lvl="1" indent="-342900">
              <a:buFont typeface="Wingdings" panose="05000000000000000000" pitchFamily="2" charset="2"/>
              <a:buChar char="Ø"/>
            </a:pPr>
            <a:r>
              <a:rPr lang="en-US" sz="2400" dirty="0"/>
              <a:t>Children’s Health Insurance Program (CHIP), Health Services Initiative (H.S.I.) </a:t>
            </a:r>
            <a:r>
              <a:rPr lang="en-US" sz="2000" dirty="0"/>
              <a:t>(FY2025 $6,700,000) </a:t>
            </a:r>
          </a:p>
          <a:p>
            <a:pPr lvl="1"/>
            <a:endParaRPr lang="en-US" sz="2000" i="1" dirty="0"/>
          </a:p>
          <a:p>
            <a:pPr lvl="1"/>
            <a:endParaRPr lang="en-US" sz="2000" i="1" dirty="0"/>
          </a:p>
        </p:txBody>
      </p:sp>
    </p:spTree>
    <p:extLst>
      <p:ext uri="{BB962C8B-B14F-4D97-AF65-F5344CB8AC3E}">
        <p14:creationId xmlns:p14="http://schemas.microsoft.com/office/powerpoint/2010/main" val="3408585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95400"/>
            <a:ext cx="8229600" cy="5486400"/>
          </a:xfrm>
        </p:spPr>
        <p:txBody>
          <a:bodyPr>
            <a:normAutofit lnSpcReduction="10000"/>
          </a:bodyPr>
          <a:lstStyle/>
          <a:p>
            <a:pPr marL="393192" lvl="1" indent="0">
              <a:buNone/>
            </a:pPr>
            <a:r>
              <a:rPr lang="en-US" sz="2400" dirty="0"/>
              <a:t>Missouri received Federal approval from the Centers for Medicare and Medicaid (CMS) for an amendment to the Missouri Title XXI State Plan to include “Health Services Initiatives” in the Missouri State Plan </a:t>
            </a:r>
          </a:p>
          <a:p>
            <a:pPr marL="393192" lvl="1" indent="0">
              <a:buNone/>
            </a:pPr>
            <a:endParaRPr lang="en-US" sz="2400" dirty="0"/>
          </a:p>
          <a:p>
            <a:pPr marL="393192" lvl="1" indent="0">
              <a:buNone/>
            </a:pPr>
            <a:r>
              <a:rPr lang="en-US" sz="2400" u="sng" dirty="0"/>
              <a:t>Health Services Initiatives are defined as</a:t>
            </a:r>
            <a:r>
              <a:rPr lang="en-US" sz="2400" dirty="0"/>
              <a:t>:</a:t>
            </a:r>
          </a:p>
          <a:p>
            <a:pPr marL="393192" lvl="1" indent="0">
              <a:buNone/>
            </a:pPr>
            <a:r>
              <a:rPr lang="en-US" sz="2400" i="1" dirty="0"/>
              <a:t>Activities that protect the public health, protect the health of  individuals, improve or promote a State’s capacity to deliver public health services, or strengthen the human and material resources necessary to accomplish public health goals relating to improving the health of children.</a:t>
            </a:r>
          </a:p>
          <a:p>
            <a:pPr marL="1600200" lvl="1" indent="-1208088">
              <a:buNone/>
            </a:pPr>
            <a:r>
              <a:rPr lang="en-US" sz="2400" i="1" dirty="0"/>
              <a:t>For CHIP HSI, “children” are defined as persons      </a:t>
            </a:r>
            <a:r>
              <a:rPr lang="en-US" sz="2400" b="1" i="1" dirty="0"/>
              <a:t>under 19 years old.</a:t>
            </a:r>
          </a:p>
          <a:p>
            <a:pPr marL="393192" lvl="1" indent="0">
              <a:buNone/>
            </a:pPr>
            <a:endParaRPr lang="en-US" sz="2400" i="1" dirty="0"/>
          </a:p>
        </p:txBody>
      </p:sp>
      <p:sp>
        <p:nvSpPr>
          <p:cNvPr id="4" name="Title 3"/>
          <p:cNvSpPr>
            <a:spLocks noGrp="1"/>
          </p:cNvSpPr>
          <p:nvPr>
            <p:ph type="title"/>
          </p:nvPr>
        </p:nvSpPr>
        <p:spPr/>
        <p:txBody>
          <a:bodyPr/>
          <a:lstStyle/>
          <a:p>
            <a:pPr algn="ctr"/>
            <a:r>
              <a:rPr lang="en-US" dirty="0">
                <a:effectLst/>
              </a:rPr>
              <a:t>CHIP H.S.I. Background</a:t>
            </a:r>
          </a:p>
        </p:txBody>
      </p:sp>
    </p:spTree>
    <p:extLst>
      <p:ext uri="{BB962C8B-B14F-4D97-AF65-F5344CB8AC3E}">
        <p14:creationId xmlns:p14="http://schemas.microsoft.com/office/powerpoint/2010/main" val="1232960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67400"/>
          </a:xfrm>
        </p:spPr>
        <p:txBody>
          <a:bodyPr>
            <a:normAutofit fontScale="77500" lnSpcReduction="20000"/>
          </a:bodyPr>
          <a:lstStyle/>
          <a:p>
            <a:pPr marL="109728" indent="0">
              <a:buNone/>
            </a:pPr>
            <a:endParaRPr lang="en-US" dirty="0"/>
          </a:p>
          <a:p>
            <a:pPr marL="109728" indent="0">
              <a:buNone/>
            </a:pPr>
            <a:r>
              <a:rPr lang="en-US" dirty="0"/>
              <a:t>State Plan Amendment allows Missouri to claim federal matching funds for the provision of health services initiatives provided by Local Public Health Agencies (LPHAs) and funded by local and state funds. </a:t>
            </a:r>
          </a:p>
          <a:p>
            <a:pPr marL="109728" indent="0">
              <a:buNone/>
            </a:pPr>
            <a:endParaRPr lang="en-US" dirty="0"/>
          </a:p>
          <a:p>
            <a:pPr marL="109728" indent="0">
              <a:buNone/>
            </a:pPr>
            <a:r>
              <a:rPr lang="en-US" dirty="0"/>
              <a:t>CHIP H.S.I. is to improve the health of children </a:t>
            </a:r>
            <a:r>
              <a:rPr lang="en-US" b="1" dirty="0"/>
              <a:t>under the age of 19 </a:t>
            </a:r>
            <a:r>
              <a:rPr lang="en-US" dirty="0"/>
              <a:t>and increase the capacity of health services to children in Missouri</a:t>
            </a:r>
          </a:p>
          <a:p>
            <a:pPr marL="109728" indent="0">
              <a:buNone/>
            </a:pPr>
            <a:endParaRPr lang="en-US" dirty="0"/>
          </a:p>
          <a:p>
            <a:pPr marL="109728" indent="0">
              <a:buNone/>
            </a:pPr>
            <a:r>
              <a:rPr lang="en-US" dirty="0"/>
              <a:t>LPHAs submit unreimbursed expenditures quarterly for one, some or all of the four approved CHIP H.S.I. Programs below:</a:t>
            </a:r>
          </a:p>
          <a:p>
            <a:pPr marL="109728" indent="0">
              <a:buNone/>
            </a:pPr>
            <a:endParaRPr lang="en-US" dirty="0"/>
          </a:p>
          <a:p>
            <a:pPr marL="1951038" lvl="1" indent="-457200">
              <a:buFont typeface="+mj-lt"/>
              <a:buAutoNum type="arabicParenR"/>
            </a:pPr>
            <a:r>
              <a:rPr lang="en-US" sz="2800" dirty="0"/>
              <a:t>Immunizations</a:t>
            </a:r>
          </a:p>
          <a:p>
            <a:pPr marL="1490663" lvl="1" indent="458788" defTabSz="1828800">
              <a:buFont typeface="+mj-lt"/>
              <a:buAutoNum type="arabicParenR"/>
            </a:pPr>
            <a:r>
              <a:rPr lang="en-US" sz="2800" dirty="0"/>
              <a:t>Lead Testing and Prevention</a:t>
            </a:r>
          </a:p>
          <a:p>
            <a:pPr marL="1951038" lvl="1" indent="-457200" defTabSz="1828800">
              <a:buFont typeface="+mj-lt"/>
              <a:buAutoNum type="arabicParenR"/>
            </a:pPr>
            <a:r>
              <a:rPr lang="en-US" sz="2800" dirty="0"/>
              <a:t>Newborn Services</a:t>
            </a:r>
          </a:p>
          <a:p>
            <a:pPr marL="1949450" lvl="1" indent="-457200" defTabSz="1828800">
              <a:buFont typeface="+mj-lt"/>
              <a:buAutoNum type="arabicParenR"/>
            </a:pPr>
            <a:r>
              <a:rPr lang="en-US" sz="2800" dirty="0"/>
              <a:t>Screening, Diagnosis and Education of Public Health Issues (formerly known as School Health)</a:t>
            </a:r>
          </a:p>
          <a:p>
            <a:pPr marL="109728" indent="0">
              <a:buNone/>
            </a:pPr>
            <a:endParaRPr lang="en-US" dirty="0"/>
          </a:p>
          <a:p>
            <a:pPr marL="109728" indent="0">
              <a:buNone/>
            </a:pPr>
            <a:endParaRPr lang="en-US" dirty="0"/>
          </a:p>
          <a:p>
            <a:pPr>
              <a:buFont typeface="Arial" panose="020B0604020202020204" pitchFamily="34" charset="0"/>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p:txBody>
      </p:sp>
      <p:sp>
        <p:nvSpPr>
          <p:cNvPr id="2" name="Title 1"/>
          <p:cNvSpPr>
            <a:spLocks noGrp="1"/>
          </p:cNvSpPr>
          <p:nvPr>
            <p:ph type="title"/>
          </p:nvPr>
        </p:nvSpPr>
        <p:spPr>
          <a:xfrm>
            <a:off x="457200" y="76200"/>
            <a:ext cx="8686800" cy="838200"/>
          </a:xfrm>
        </p:spPr>
        <p:txBody>
          <a:bodyPr>
            <a:normAutofit/>
          </a:bodyPr>
          <a:lstStyle/>
          <a:p>
            <a:pPr algn="ctr"/>
            <a:r>
              <a:rPr lang="en-US" sz="4000" b="1" dirty="0">
                <a:solidFill>
                  <a:schemeClr val="accent5">
                    <a:lumMod val="75000"/>
                  </a:schemeClr>
                </a:solidFill>
              </a:rPr>
              <a:t>CHIP H.S.I. Programs</a:t>
            </a:r>
          </a:p>
        </p:txBody>
      </p:sp>
    </p:spTree>
    <p:extLst>
      <p:ext uri="{BB962C8B-B14F-4D97-AF65-F5344CB8AC3E}">
        <p14:creationId xmlns:p14="http://schemas.microsoft.com/office/powerpoint/2010/main" val="239265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Autofit/>
          </a:bodyPr>
          <a:lstStyle/>
          <a:p>
            <a:pPr marL="109728" indent="0">
              <a:buNone/>
            </a:pPr>
            <a:r>
              <a:rPr lang="en-US" sz="2600" b="1" u="sng" dirty="0"/>
              <a:t>Immunization Program</a:t>
            </a:r>
            <a:r>
              <a:rPr lang="en-US" sz="2600" dirty="0"/>
              <a:t>: </a:t>
            </a:r>
            <a:r>
              <a:rPr lang="en-US" sz="2400" dirty="0"/>
              <a:t>LPHAs provide a vital role in immunizing children and promoting immunization among hard to reach families and communities</a:t>
            </a:r>
          </a:p>
          <a:p>
            <a:pPr marL="109728" indent="0">
              <a:buNone/>
            </a:pPr>
            <a:endParaRPr lang="en-US" sz="2400" i="1" dirty="0"/>
          </a:p>
          <a:p>
            <a:pPr marL="109728" indent="0">
              <a:buNone/>
            </a:pPr>
            <a:r>
              <a:rPr lang="en-US" sz="2400" u="sng" dirty="0"/>
              <a:t>Examples of Allowable Expenditures:</a:t>
            </a:r>
          </a:p>
          <a:p>
            <a:pPr lvl="1">
              <a:buFont typeface="Arial" panose="020B0604020202020204" pitchFamily="34" charset="0"/>
              <a:buChar char="•"/>
            </a:pPr>
            <a:r>
              <a:rPr lang="en-US" sz="2500" dirty="0"/>
              <a:t>Staff time to provide immunizations</a:t>
            </a:r>
          </a:p>
          <a:p>
            <a:pPr lvl="1">
              <a:buFont typeface="Arial" panose="020B0604020202020204" pitchFamily="34" charset="0"/>
              <a:buChar char="•"/>
            </a:pPr>
            <a:r>
              <a:rPr lang="en-US" sz="2500" dirty="0"/>
              <a:t>Immunization record review</a:t>
            </a:r>
          </a:p>
          <a:p>
            <a:pPr lvl="1">
              <a:buFont typeface="Arial" panose="020B0604020202020204" pitchFamily="34" charset="0"/>
              <a:buChar char="•"/>
            </a:pPr>
            <a:r>
              <a:rPr lang="en-US" sz="2500" dirty="0"/>
              <a:t>Immunization data entered into Show-Me Vax </a:t>
            </a:r>
          </a:p>
          <a:p>
            <a:pPr lvl="1">
              <a:buFont typeface="Arial" panose="020B0604020202020204" pitchFamily="34" charset="0"/>
              <a:buChar char="•"/>
            </a:pPr>
            <a:r>
              <a:rPr lang="en-US" sz="2500" dirty="0"/>
              <a:t>Needle disposal service</a:t>
            </a:r>
          </a:p>
          <a:p>
            <a:pPr lvl="1">
              <a:buFont typeface="Arial" panose="020B0604020202020204" pitchFamily="34" charset="0"/>
              <a:buChar char="•"/>
            </a:pPr>
            <a:r>
              <a:rPr lang="en-US" sz="2500" dirty="0"/>
              <a:t>Postage and/or reminder cards </a:t>
            </a:r>
          </a:p>
        </p:txBody>
      </p:sp>
      <p:sp>
        <p:nvSpPr>
          <p:cNvPr id="2" name="Title 1"/>
          <p:cNvSpPr>
            <a:spLocks noGrp="1"/>
          </p:cNvSpPr>
          <p:nvPr>
            <p:ph type="title"/>
          </p:nvPr>
        </p:nvSpPr>
        <p:spPr>
          <a:xfrm>
            <a:off x="457200" y="0"/>
            <a:ext cx="8229600" cy="914400"/>
          </a:xfrm>
        </p:spPr>
        <p:txBody>
          <a:bodyPr>
            <a:normAutofit fontScale="90000"/>
          </a:bodyPr>
          <a:lstStyle/>
          <a:p>
            <a:pPr algn="ctr"/>
            <a:br>
              <a:rPr lang="en-US" dirty="0"/>
            </a:br>
            <a:r>
              <a:rPr lang="en-US" b="1" dirty="0">
                <a:solidFill>
                  <a:schemeClr val="accent5">
                    <a:lumMod val="75000"/>
                  </a:schemeClr>
                </a:solidFill>
                <a:effectLst/>
              </a:rPr>
              <a:t>CHIP H.S.I. Programs</a:t>
            </a:r>
            <a:br>
              <a:rPr lang="en-US" b="1" dirty="0">
                <a:solidFill>
                  <a:schemeClr val="accent5">
                    <a:lumMod val="75000"/>
                  </a:schemeClr>
                </a:solidFill>
                <a:effectLst/>
              </a:rPr>
            </a:br>
            <a:endParaRPr lang="en-US" b="1" dirty="0">
              <a:solidFill>
                <a:schemeClr val="accent5">
                  <a:lumMod val="75000"/>
                </a:schemeClr>
              </a:solidFill>
              <a:effectLst/>
            </a:endParaRPr>
          </a:p>
        </p:txBody>
      </p:sp>
    </p:spTree>
    <p:extLst>
      <p:ext uri="{BB962C8B-B14F-4D97-AF65-F5344CB8AC3E}">
        <p14:creationId xmlns:p14="http://schemas.microsoft.com/office/powerpoint/2010/main" val="202675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610600" cy="6019800"/>
          </a:xfrm>
        </p:spPr>
        <p:txBody>
          <a:bodyPr>
            <a:normAutofit/>
          </a:bodyPr>
          <a:lstStyle/>
          <a:p>
            <a:pPr marL="109728" indent="0">
              <a:buNone/>
            </a:pPr>
            <a:r>
              <a:rPr lang="en-US" sz="2500" b="1" u="sng" dirty="0"/>
              <a:t>Lead testing and prevention programs</a:t>
            </a:r>
            <a:r>
              <a:rPr lang="en-US" sz="2600" dirty="0"/>
              <a:t>:  LPHAs are at the forefront of monitoring and managing lead poisoning among children. </a:t>
            </a:r>
          </a:p>
          <a:p>
            <a:pPr marL="393192" lvl="1" indent="0">
              <a:buNone/>
            </a:pPr>
            <a:endParaRPr lang="en-US" sz="2600" dirty="0"/>
          </a:p>
          <a:p>
            <a:pPr marL="393192" lvl="1" indent="0">
              <a:buNone/>
            </a:pPr>
            <a:r>
              <a:rPr lang="en-US" sz="2600" u="sng" dirty="0"/>
              <a:t>Examples of Allowable Expenditures</a:t>
            </a:r>
            <a:r>
              <a:rPr lang="en-US" sz="2600" dirty="0"/>
              <a:t>:</a:t>
            </a:r>
          </a:p>
          <a:p>
            <a:pPr lvl="1">
              <a:buFont typeface="Arial" panose="020B0604020202020204" pitchFamily="34" charset="0"/>
              <a:buChar char="•"/>
            </a:pPr>
            <a:r>
              <a:rPr lang="en-US" sz="2800" dirty="0"/>
              <a:t>Educating families about lead poisoning and prevention</a:t>
            </a:r>
          </a:p>
          <a:p>
            <a:pPr lvl="1">
              <a:buFont typeface="Arial" panose="020B0604020202020204" pitchFamily="34" charset="0"/>
              <a:buChar char="•"/>
            </a:pPr>
            <a:r>
              <a:rPr lang="en-US" sz="2800" dirty="0"/>
              <a:t>Lead case management</a:t>
            </a:r>
          </a:p>
          <a:p>
            <a:pPr lvl="1">
              <a:buFont typeface="Arial" panose="020B0604020202020204" pitchFamily="34" charset="0"/>
              <a:buChar char="•"/>
            </a:pPr>
            <a:r>
              <a:rPr lang="en-US" sz="2800" dirty="0"/>
              <a:t>Lead screening</a:t>
            </a:r>
          </a:p>
          <a:p>
            <a:pPr lvl="1">
              <a:buFont typeface="Arial" panose="020B0604020202020204" pitchFamily="34" charset="0"/>
              <a:buChar char="•"/>
            </a:pPr>
            <a:r>
              <a:rPr lang="en-US" sz="2800" dirty="0"/>
              <a:t>Completing risk screening forms and providing referrals based on screening forms</a:t>
            </a:r>
          </a:p>
          <a:p>
            <a:pPr lvl="1">
              <a:buFont typeface="Arial" panose="020B0604020202020204" pitchFamily="34" charset="0"/>
              <a:buChar char="•"/>
            </a:pPr>
            <a:r>
              <a:rPr lang="en-US" sz="2800" dirty="0"/>
              <a:t>Lead testing and outreach</a:t>
            </a:r>
          </a:p>
        </p:txBody>
      </p:sp>
      <p:sp>
        <p:nvSpPr>
          <p:cNvPr id="2" name="Title 1"/>
          <p:cNvSpPr>
            <a:spLocks noGrp="1"/>
          </p:cNvSpPr>
          <p:nvPr>
            <p:ph type="title"/>
          </p:nvPr>
        </p:nvSpPr>
        <p:spPr>
          <a:xfrm>
            <a:off x="457200" y="0"/>
            <a:ext cx="8229600" cy="838200"/>
          </a:xfrm>
        </p:spPr>
        <p:txBody>
          <a:bodyPr>
            <a:normAutofit/>
          </a:bodyPr>
          <a:lstStyle/>
          <a:p>
            <a:pPr algn="ctr"/>
            <a:r>
              <a:rPr lang="en-US" sz="3700" b="1" dirty="0">
                <a:solidFill>
                  <a:schemeClr val="accent5">
                    <a:lumMod val="75000"/>
                  </a:schemeClr>
                </a:solidFill>
                <a:effectLst/>
              </a:rPr>
              <a:t>CHIP H.S.I. Programs</a:t>
            </a:r>
            <a:endParaRPr lang="en-US" sz="3700" dirty="0">
              <a:effectLst/>
            </a:endParaRPr>
          </a:p>
        </p:txBody>
      </p:sp>
    </p:spTree>
    <p:extLst>
      <p:ext uri="{BB962C8B-B14F-4D97-AF65-F5344CB8AC3E}">
        <p14:creationId xmlns:p14="http://schemas.microsoft.com/office/powerpoint/2010/main" val="3906625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638800"/>
          </a:xfrm>
        </p:spPr>
        <p:txBody>
          <a:bodyPr>
            <a:normAutofit/>
          </a:bodyPr>
          <a:lstStyle/>
          <a:p>
            <a:pPr>
              <a:buFont typeface="Wingdings" pitchFamily="2" charset="2"/>
              <a:buChar char="Ø"/>
            </a:pPr>
            <a:r>
              <a:rPr lang="en-US" b="1" u="sng" dirty="0"/>
              <a:t>Newborn services:</a:t>
            </a:r>
            <a:r>
              <a:rPr lang="en-US" dirty="0"/>
              <a:t>  </a:t>
            </a:r>
            <a:r>
              <a:rPr lang="en-US" sz="2400" dirty="0"/>
              <a:t>LPHAs offer a variety of services to newborns and their parents, including newborn care education and support to high risk families, and prenatal care management.  These services can be provided in health facilities, families’ homes, and/or other settings.  Clinical staff and other trained professionals provide a range of services to young families to ensure the healthy development of infants and toddlers</a:t>
            </a:r>
          </a:p>
          <a:p>
            <a:pPr>
              <a:buFont typeface="Wingdings" pitchFamily="2" charset="2"/>
              <a:buChar char="Ø"/>
            </a:pPr>
            <a:endParaRPr lang="en-US" sz="2500" dirty="0"/>
          </a:p>
          <a:p>
            <a:pPr marL="109728" indent="0">
              <a:buNone/>
            </a:pPr>
            <a:r>
              <a:rPr lang="en-US" sz="2500" dirty="0"/>
              <a:t>	High Risk includes a variety of issues such 	as physical health problems, developmental delays, 	abuse/neglect, low income, first time parents 	and/or single parents, etc.  </a:t>
            </a:r>
          </a:p>
          <a:p>
            <a:pPr>
              <a:buFont typeface="Wingdings" pitchFamily="2" charset="2"/>
              <a:buChar char="Ø"/>
            </a:pPr>
            <a:endParaRPr lang="en-US" sz="2500" dirty="0"/>
          </a:p>
        </p:txBody>
      </p:sp>
      <p:sp>
        <p:nvSpPr>
          <p:cNvPr id="2" name="Title 1"/>
          <p:cNvSpPr>
            <a:spLocks noGrp="1"/>
          </p:cNvSpPr>
          <p:nvPr>
            <p:ph type="title"/>
          </p:nvPr>
        </p:nvSpPr>
        <p:spPr>
          <a:xfrm>
            <a:off x="457200" y="76200"/>
            <a:ext cx="8229600" cy="1143000"/>
          </a:xfrm>
        </p:spPr>
        <p:txBody>
          <a:bodyPr>
            <a:normAutofit fontScale="90000"/>
          </a:bodyPr>
          <a:lstStyle/>
          <a:p>
            <a:pPr algn="ctr"/>
            <a:br>
              <a:rPr lang="en-US" b="1" dirty="0">
                <a:solidFill>
                  <a:schemeClr val="accent5">
                    <a:lumMod val="75000"/>
                  </a:schemeClr>
                </a:solidFill>
              </a:rPr>
            </a:br>
            <a:r>
              <a:rPr lang="en-US" b="1" dirty="0">
                <a:solidFill>
                  <a:schemeClr val="accent5">
                    <a:lumMod val="75000"/>
                  </a:schemeClr>
                </a:solidFill>
                <a:effectLst/>
              </a:rPr>
              <a:t>CHIP H.S.I. Programs</a:t>
            </a:r>
            <a:br>
              <a:rPr lang="en-US" b="1" dirty="0">
                <a:solidFill>
                  <a:schemeClr val="accent5">
                    <a:lumMod val="75000"/>
                  </a:schemeClr>
                </a:solidFill>
              </a:rPr>
            </a:br>
            <a:endParaRPr lang="en-US" dirty="0"/>
          </a:p>
        </p:txBody>
      </p:sp>
    </p:spTree>
    <p:extLst>
      <p:ext uri="{BB962C8B-B14F-4D97-AF65-F5344CB8AC3E}">
        <p14:creationId xmlns:p14="http://schemas.microsoft.com/office/powerpoint/2010/main" val="3090853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Autofit/>
          </a:bodyPr>
          <a:lstStyle/>
          <a:p>
            <a:pPr>
              <a:buFont typeface="Wingdings" pitchFamily="2" charset="2"/>
              <a:buChar char="Ø"/>
            </a:pPr>
            <a:r>
              <a:rPr lang="en-US" sz="2600" b="1" u="sng" dirty="0"/>
              <a:t>Screening, Diagnosis and Education of Public Health Issues (formerly known as School Health):</a:t>
            </a:r>
            <a:r>
              <a:rPr lang="en-US" sz="2600" dirty="0"/>
              <a:t>  </a:t>
            </a:r>
            <a:r>
              <a:rPr lang="en-US" dirty="0"/>
              <a:t>LPHAs provide health related services to children under the age of 19 </a:t>
            </a:r>
            <a:r>
              <a:rPr lang="en-US" b="1" dirty="0"/>
              <a:t>in a wide variety of settings, including health department facilities, schools, preschools, day care centers, churches, community centers, homes and other settings</a:t>
            </a:r>
            <a:r>
              <a:rPr lang="en-US" dirty="0"/>
              <a:t>. Services include health education, screenings, diagnosis, maintenance of health records, basic nursing services and referrals as needed to other health care providers. These services are distinct and different from the services provided in schools as part of special education services authorized under IDEA. </a:t>
            </a:r>
          </a:p>
          <a:p>
            <a:pPr>
              <a:buFont typeface="Wingdings" pitchFamily="2" charset="2"/>
              <a:buChar char="Ø"/>
            </a:pPr>
            <a:endParaRPr lang="en-US" sz="2600" dirty="0"/>
          </a:p>
          <a:p>
            <a:pPr lvl="1"/>
            <a:endParaRPr lang="en-US" sz="2600" dirty="0"/>
          </a:p>
        </p:txBody>
      </p:sp>
      <p:sp>
        <p:nvSpPr>
          <p:cNvPr id="2" name="Title 1"/>
          <p:cNvSpPr>
            <a:spLocks noGrp="1"/>
          </p:cNvSpPr>
          <p:nvPr>
            <p:ph type="title"/>
          </p:nvPr>
        </p:nvSpPr>
        <p:spPr>
          <a:xfrm>
            <a:off x="457200" y="152400"/>
            <a:ext cx="8229600" cy="838200"/>
          </a:xfrm>
        </p:spPr>
        <p:txBody>
          <a:bodyPr>
            <a:normAutofit/>
          </a:bodyPr>
          <a:lstStyle/>
          <a:p>
            <a:pPr algn="ctr"/>
            <a:r>
              <a:rPr lang="en-US" b="1" dirty="0">
                <a:solidFill>
                  <a:schemeClr val="accent5">
                    <a:lumMod val="75000"/>
                  </a:schemeClr>
                </a:solidFill>
                <a:effectLst/>
              </a:rPr>
              <a:t>CHIP H.S.I. Programs </a:t>
            </a:r>
            <a:endParaRPr lang="en-US" dirty="0">
              <a:effectLst/>
            </a:endParaRPr>
          </a:p>
        </p:txBody>
      </p:sp>
    </p:spTree>
    <p:extLst>
      <p:ext uri="{BB962C8B-B14F-4D97-AF65-F5344CB8AC3E}">
        <p14:creationId xmlns:p14="http://schemas.microsoft.com/office/powerpoint/2010/main" val="1606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2958</TotalTime>
  <Words>1398</Words>
  <Application>Microsoft Office PowerPoint</Application>
  <PresentationFormat>On-screen Show (4:3)</PresentationFormat>
  <Paragraphs>140</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Lucida Sans Unicode</vt:lpstr>
      <vt:lpstr>Verdana</vt:lpstr>
      <vt:lpstr>Wingdings</vt:lpstr>
      <vt:lpstr>Wingdings 2</vt:lpstr>
      <vt:lpstr>Wingdings 3</vt:lpstr>
      <vt:lpstr>Concourse</vt:lpstr>
      <vt:lpstr>Missouri’s Investments in Local Public Health    </vt:lpstr>
      <vt:lpstr>Participation Agreement for State Investment in Local Public Health Services   Also known as:  CORE</vt:lpstr>
      <vt:lpstr>PowerPoint Presentation</vt:lpstr>
      <vt:lpstr>CHIP H.S.I. Background</vt:lpstr>
      <vt:lpstr>CHIP H.S.I. Programs</vt:lpstr>
      <vt:lpstr> CHIP H.S.I. Programs </vt:lpstr>
      <vt:lpstr>CHIP H.S.I. Programs</vt:lpstr>
      <vt:lpstr> CHIP H.S.I. Programs </vt:lpstr>
      <vt:lpstr>CHIP H.S.I. Programs </vt:lpstr>
      <vt:lpstr>CHIP H.S.I. Programs </vt:lpstr>
      <vt:lpstr>CHIP H.S.I. Programs </vt:lpstr>
      <vt:lpstr>CHIP H.S.I. Net Expenditure Report</vt:lpstr>
      <vt:lpstr>Participation Agreement Invoicing</vt:lpstr>
      <vt:lpstr>Epidemiology and Laboratory Capacity (ELC) Enhancing Detection (ED) Expansion </vt:lpstr>
      <vt:lpstr>Workforce Contract</vt:lpstr>
      <vt:lpstr>Questions</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FY 2013 Participation Agreement Amendment &amp;  CHIP H.S.I. Distribution Process</dc:title>
  <dc:creator>anderj7</dc:creator>
  <cp:lastModifiedBy>Harrison, Jennifer</cp:lastModifiedBy>
  <cp:revision>273</cp:revision>
  <cp:lastPrinted>2020-08-06T13:38:55Z</cp:lastPrinted>
  <dcterms:created xsi:type="dcterms:W3CDTF">2013-02-07T22:32:07Z</dcterms:created>
  <dcterms:modified xsi:type="dcterms:W3CDTF">2024-07-04T23:18:39Z</dcterms:modified>
</cp:coreProperties>
</file>