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84" r:id="rId1"/>
  </p:sldMasterIdLst>
  <p:notesMasterIdLst>
    <p:notesMasterId r:id="rId20"/>
  </p:notesMasterIdLst>
  <p:handoutMasterIdLst>
    <p:handoutMasterId r:id="rId21"/>
  </p:handoutMasterIdLst>
  <p:sldIdLst>
    <p:sldId id="312" r:id="rId2"/>
    <p:sldId id="313" r:id="rId3"/>
    <p:sldId id="314" r:id="rId4"/>
    <p:sldId id="282" r:id="rId5"/>
    <p:sldId id="299" r:id="rId6"/>
    <p:sldId id="300" r:id="rId7"/>
    <p:sldId id="301" r:id="rId8"/>
    <p:sldId id="302" r:id="rId9"/>
    <p:sldId id="303" r:id="rId10"/>
    <p:sldId id="311" r:id="rId11"/>
    <p:sldId id="304" r:id="rId12"/>
    <p:sldId id="305" r:id="rId13"/>
    <p:sldId id="306" r:id="rId14"/>
    <p:sldId id="307" r:id="rId15"/>
    <p:sldId id="309" r:id="rId16"/>
    <p:sldId id="310" r:id="rId17"/>
    <p:sldId id="298" r:id="rId18"/>
    <p:sldId id="285" r:id="rId19"/>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4" autoAdjust="0"/>
    <p:restoredTop sz="96395" autoAdjust="0"/>
  </p:normalViewPr>
  <p:slideViewPr>
    <p:cSldViewPr>
      <p:cViewPr varScale="1">
        <p:scale>
          <a:sx n="111" d="100"/>
          <a:sy n="111" d="100"/>
        </p:scale>
        <p:origin x="162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3922" tIns="46962" rIns="93922" bIns="46962"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3922" tIns="46962" rIns="93922" bIns="46962" rtlCol="0"/>
          <a:lstStyle>
            <a:lvl1pPr algn="r">
              <a:defRPr sz="1200"/>
            </a:lvl1pPr>
          </a:lstStyle>
          <a:p>
            <a:fld id="{C371A3B5-BCC6-40C5-854E-3946556BCD81}" type="datetimeFigureOut">
              <a:rPr lang="en-US" smtClean="0"/>
              <a:pPr/>
              <a:t>5/18/2022</a:t>
            </a:fld>
            <a:endParaRPr lang="en-US" dirty="0"/>
          </a:p>
        </p:txBody>
      </p:sp>
      <p:sp>
        <p:nvSpPr>
          <p:cNvPr id="4" name="Footer Placeholder 3"/>
          <p:cNvSpPr>
            <a:spLocks noGrp="1"/>
          </p:cNvSpPr>
          <p:nvPr>
            <p:ph type="ftr" sz="quarter" idx="2"/>
          </p:nvPr>
        </p:nvSpPr>
        <p:spPr>
          <a:xfrm>
            <a:off x="0" y="8772669"/>
            <a:ext cx="3011699" cy="461804"/>
          </a:xfrm>
          <a:prstGeom prst="rect">
            <a:avLst/>
          </a:prstGeom>
        </p:spPr>
        <p:txBody>
          <a:bodyPr vert="horz" lIns="93922" tIns="46962" rIns="93922" bIns="469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1804"/>
          </a:xfrm>
          <a:prstGeom prst="rect">
            <a:avLst/>
          </a:prstGeom>
        </p:spPr>
        <p:txBody>
          <a:bodyPr vert="horz" lIns="93922" tIns="46962" rIns="93922" bIns="46962" rtlCol="0" anchor="b"/>
          <a:lstStyle>
            <a:lvl1pPr algn="r">
              <a:defRPr sz="1200"/>
            </a:lvl1pPr>
          </a:lstStyle>
          <a:p>
            <a:fld id="{F0B1D303-5C0F-49C3-A40A-86F07718D419}" type="slidenum">
              <a:rPr lang="en-US" smtClean="0"/>
              <a:pPr/>
              <a:t>‹#›</a:t>
            </a:fld>
            <a:endParaRPr lang="en-US" dirty="0"/>
          </a:p>
        </p:txBody>
      </p:sp>
    </p:spTree>
    <p:extLst>
      <p:ext uri="{BB962C8B-B14F-4D97-AF65-F5344CB8AC3E}">
        <p14:creationId xmlns:p14="http://schemas.microsoft.com/office/powerpoint/2010/main" val="37447074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3922" tIns="46962" rIns="93922" bIns="46962"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3922" tIns="46962" rIns="93922" bIns="46962" rtlCol="0"/>
          <a:lstStyle>
            <a:lvl1pPr algn="r">
              <a:defRPr sz="1200"/>
            </a:lvl1pPr>
          </a:lstStyle>
          <a:p>
            <a:fld id="{C83FED6A-6919-4342-B647-A2592BCFAD05}" type="datetimeFigureOut">
              <a:rPr lang="en-US" smtClean="0"/>
              <a:pPr/>
              <a:t>5/18/2022</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3922" tIns="46962" rIns="93922" bIns="46962" rtlCol="0" anchor="ctr"/>
          <a:lstStyle/>
          <a:p>
            <a:endParaRPr lang="en-US" dirty="0"/>
          </a:p>
        </p:txBody>
      </p:sp>
      <p:sp>
        <p:nvSpPr>
          <p:cNvPr id="5" name="Notes Placeholder 4"/>
          <p:cNvSpPr>
            <a:spLocks noGrp="1"/>
          </p:cNvSpPr>
          <p:nvPr>
            <p:ph type="body" sz="quarter" idx="3"/>
          </p:nvPr>
        </p:nvSpPr>
        <p:spPr>
          <a:xfrm>
            <a:off x="695008" y="4387137"/>
            <a:ext cx="5560060" cy="4156233"/>
          </a:xfrm>
          <a:prstGeom prst="rect">
            <a:avLst/>
          </a:prstGeom>
        </p:spPr>
        <p:txBody>
          <a:bodyPr vert="horz" lIns="93922" tIns="46962" rIns="93922" bIns="469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1804"/>
          </a:xfrm>
          <a:prstGeom prst="rect">
            <a:avLst/>
          </a:prstGeom>
        </p:spPr>
        <p:txBody>
          <a:bodyPr vert="horz" lIns="93922" tIns="46962" rIns="93922" bIns="469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3922" tIns="46962" rIns="93922" bIns="46962" rtlCol="0" anchor="b"/>
          <a:lstStyle>
            <a:lvl1pPr algn="r">
              <a:defRPr sz="1200"/>
            </a:lvl1pPr>
          </a:lstStyle>
          <a:p>
            <a:fld id="{60B7BB78-EFC8-4BAD-B944-F5294D0CFCEB}" type="slidenum">
              <a:rPr lang="en-US" smtClean="0"/>
              <a:pPr/>
              <a:t>‹#›</a:t>
            </a:fld>
            <a:endParaRPr lang="en-US" dirty="0"/>
          </a:p>
        </p:txBody>
      </p:sp>
    </p:spTree>
    <p:extLst>
      <p:ext uri="{BB962C8B-B14F-4D97-AF65-F5344CB8AC3E}">
        <p14:creationId xmlns:p14="http://schemas.microsoft.com/office/powerpoint/2010/main" val="523264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60B7BB78-EFC8-4BAD-B944-F5294D0CFCEB}" type="slidenum">
              <a:rPr lang="en-US" smtClean="0"/>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7BB78-EFC8-4BAD-B944-F5294D0CFCEB}" type="slidenum">
              <a:rPr lang="en-US" smtClean="0"/>
              <a:pPr/>
              <a:t>11</a:t>
            </a:fld>
            <a:endParaRPr lang="en-US" dirty="0"/>
          </a:p>
        </p:txBody>
      </p:sp>
    </p:spTree>
    <p:extLst>
      <p:ext uri="{BB962C8B-B14F-4D97-AF65-F5344CB8AC3E}">
        <p14:creationId xmlns:p14="http://schemas.microsoft.com/office/powerpoint/2010/main" val="4124029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0B7BB78-EFC8-4BAD-B944-F5294D0CFCEB}" type="slidenum">
              <a:rPr lang="en-US" smtClean="0"/>
              <a:pPr/>
              <a:t>18</a:t>
            </a:fld>
            <a:endParaRPr lang="en-US" dirty="0"/>
          </a:p>
        </p:txBody>
      </p:sp>
    </p:spTree>
    <p:extLst>
      <p:ext uri="{BB962C8B-B14F-4D97-AF65-F5344CB8AC3E}">
        <p14:creationId xmlns:p14="http://schemas.microsoft.com/office/powerpoint/2010/main" val="36697876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069C06D-4ED8-42C6-905D-CA84CA1B6CBF}" type="datetime2">
              <a:rPr lang="en-US" smtClean="0"/>
              <a:t>Wednesday, May 18, 2022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789C0F2-17E0-497A-9BBE-0C73201AAFE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6EEE0E-EDB0-4D84-86B0-50833DF22902}" type="datetime2">
              <a:rPr lang="en-US" smtClean="0"/>
              <a:t>Wednesday, May 18, 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14372C-B5AB-4C39-B273-B99224EB4DD5}" type="datetime2">
              <a:rPr lang="en-US" smtClean="0"/>
              <a:t>Wednesday, May 18, 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CB1CAA-32CD-4B55-B92A-B8F0843CACF4}" type="datetime2">
              <a:rPr lang="en-US" smtClean="0"/>
              <a:t>Wednesday, May 18, 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AD8CDC4-3D19-4983-B478-82F6B8E5AB66}" type="datetime2">
              <a:rPr lang="en-US" smtClean="0"/>
              <a:t>Wednesday, May 18, 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B82477-D5D3-4181-8C11-75D0F2433A87}" type="datetime2">
              <a:rPr lang="en-US" smtClean="0"/>
              <a:t>Wednesday, May 18, 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13E253B-1893-4367-8BAE-DF4BC10DC578}" type="datetime2">
              <a:rPr lang="en-US" smtClean="0"/>
              <a:t>Wednesday, May 18, 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B62300D-25B3-4603-86C9-4CB776489F00}" type="datetime2">
              <a:rPr lang="en-US" smtClean="0"/>
              <a:t>Wednesday, May 18, 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9C0F2-17E0-497A-9BBE-0C73201AAFE3}" type="slidenum">
              <a:rPr lang="en-US" smtClean="0"/>
              <a:pPr/>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14AD9-FCC8-48B7-B85B-012A91320DFF}" type="datetime2">
              <a:rPr lang="en-US" smtClean="0"/>
              <a:t>Wednesday, May 18, 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182DC50-D5DB-4F94-B367-9876CD2C4012}" type="datetime2">
              <a:rPr lang="en-US" smtClean="0"/>
              <a:t>Wednesday, May 18, 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92EB412-E790-42EA-81FE-2925D3A43D91}" type="datetime2">
              <a:rPr lang="en-US" smtClean="0"/>
              <a:t>Wednesday, May 18, 2022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789C0F2-17E0-497A-9BBE-0C73201AAFE3}"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B385921-A91A-409C-921C-0E0EC1E750EC}" type="datetime2">
              <a:rPr lang="en-US" smtClean="0"/>
              <a:t>Wednesday, May 18, 2022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789C0F2-17E0-497A-9BBE-0C73201AAFE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jennifer.harrison@health.mo.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691"/>
          </a:xfrm>
        </p:spPr>
        <p:txBody>
          <a:bodyPr/>
          <a:lstStyle/>
          <a:p>
            <a:r>
              <a:rPr lang="en-US" dirty="0" smtClean="0"/>
              <a:t>Purpose  </a:t>
            </a:r>
          </a:p>
          <a:p>
            <a:pPr lvl="1"/>
            <a:r>
              <a:rPr lang="en-US" dirty="0" smtClean="0"/>
              <a:t>These resources, by law, are intended to prevent, prepare for, and respond to coronavirus by supporting testing, case investigation and contact tracing, surveillance, containment, and mitigation.</a:t>
            </a:r>
          </a:p>
          <a:p>
            <a:pPr lvl="1"/>
            <a:r>
              <a:rPr lang="en-US" dirty="0" smtClean="0"/>
              <a:t>These funds are intended to complement and not duplicate resources from any other federal source.</a:t>
            </a:r>
            <a:endParaRPr lang="en-US" dirty="0"/>
          </a:p>
        </p:txBody>
      </p:sp>
      <p:sp>
        <p:nvSpPr>
          <p:cNvPr id="3" name="Slide Number Placeholder 2"/>
          <p:cNvSpPr>
            <a:spLocks noGrp="1"/>
          </p:cNvSpPr>
          <p:nvPr>
            <p:ph type="sldNum" sz="quarter" idx="12"/>
          </p:nvPr>
        </p:nvSpPr>
        <p:spPr/>
        <p:txBody>
          <a:bodyPr/>
          <a:lstStyle/>
          <a:p>
            <a:fld id="{1789C0F2-17E0-497A-9BBE-0C73201AAFE3}" type="slidenum">
              <a:rPr lang="en-US" smtClean="0"/>
              <a:pPr/>
              <a:t>1</a:t>
            </a:fld>
            <a:endParaRPr lang="en-US" dirty="0"/>
          </a:p>
        </p:txBody>
      </p:sp>
      <p:sp>
        <p:nvSpPr>
          <p:cNvPr id="4" name="Title 3"/>
          <p:cNvSpPr>
            <a:spLocks noGrp="1"/>
          </p:cNvSpPr>
          <p:nvPr>
            <p:ph type="title"/>
          </p:nvPr>
        </p:nvSpPr>
        <p:spPr/>
        <p:txBody>
          <a:bodyPr>
            <a:normAutofit fontScale="90000"/>
          </a:bodyPr>
          <a:lstStyle/>
          <a:p>
            <a:pPr algn="ctr"/>
            <a:r>
              <a:rPr lang="en-US" dirty="0" smtClean="0"/>
              <a:t>ELC Enhancing Detection Expansion Funding</a:t>
            </a:r>
            <a:endParaRPr lang="en-US" dirty="0"/>
          </a:p>
        </p:txBody>
      </p:sp>
    </p:spTree>
    <p:extLst>
      <p:ext uri="{BB962C8B-B14F-4D97-AF65-F5344CB8AC3E}">
        <p14:creationId xmlns:p14="http://schemas.microsoft.com/office/powerpoint/2010/main" val="79753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u="sng" dirty="0" smtClean="0"/>
              <a:t>Software</a:t>
            </a:r>
            <a:r>
              <a:rPr lang="en-US" dirty="0" smtClean="0"/>
              <a:t> – </a:t>
            </a:r>
          </a:p>
          <a:p>
            <a:r>
              <a:rPr lang="en-US" dirty="0" smtClean="0"/>
              <a:t>Allowable </a:t>
            </a:r>
            <a:r>
              <a:rPr lang="en-US" dirty="0"/>
              <a:t>Costs: · Hardware and software necessary for robust implementation of electronic laboratory and surveillance data exchange between recipient and other entities, including healthcare entities, jurisdictional public health and CDC. Tools that assist in the rapid identification, electronic reporting, monitoring, analysis, and evaluation of control measures to reduce the spread of disease (e.g. GIS software, visualization dashboards, cloud services).</a:t>
            </a:r>
          </a:p>
          <a:p>
            <a:endParaRPr lang="en-US" dirty="0"/>
          </a:p>
        </p:txBody>
      </p:sp>
      <p:sp>
        <p:nvSpPr>
          <p:cNvPr id="3" name="Slide Number Placeholder 2"/>
          <p:cNvSpPr>
            <a:spLocks noGrp="1"/>
          </p:cNvSpPr>
          <p:nvPr>
            <p:ph type="sldNum" sz="quarter" idx="12"/>
          </p:nvPr>
        </p:nvSpPr>
        <p:spPr/>
        <p:txBody>
          <a:bodyPr/>
          <a:lstStyle/>
          <a:p>
            <a:fld id="{1789C0F2-17E0-497A-9BBE-0C73201AAFE3}" type="slidenum">
              <a:rPr lang="en-US" smtClean="0"/>
              <a:pPr/>
              <a:t>10</a:t>
            </a:fld>
            <a:endParaRPr lang="en-US" dirty="0"/>
          </a:p>
        </p:txBody>
      </p:sp>
      <p:sp>
        <p:nvSpPr>
          <p:cNvPr id="4" name="Title 3"/>
          <p:cNvSpPr>
            <a:spLocks noGrp="1"/>
          </p:cNvSpPr>
          <p:nvPr>
            <p:ph type="title"/>
          </p:nvPr>
        </p:nvSpPr>
        <p:spPr/>
        <p:txBody>
          <a:bodyPr/>
          <a:lstStyle/>
          <a:p>
            <a:r>
              <a:rPr lang="en-US" dirty="0" smtClean="0"/>
              <a:t>ELC-ED Expansion Contract</a:t>
            </a:r>
            <a:endParaRPr lang="en-US" dirty="0"/>
          </a:p>
        </p:txBody>
      </p:sp>
    </p:spTree>
    <p:extLst>
      <p:ext uri="{BB962C8B-B14F-4D97-AF65-F5344CB8AC3E}">
        <p14:creationId xmlns:p14="http://schemas.microsoft.com/office/powerpoint/2010/main" val="786336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US" u="sng" dirty="0" smtClean="0"/>
              <a:t>Communication company</a:t>
            </a:r>
            <a:r>
              <a:rPr lang="en-US" dirty="0" smtClean="0"/>
              <a:t> -</a:t>
            </a:r>
            <a:endParaRPr lang="en-US" dirty="0"/>
          </a:p>
          <a:p>
            <a:pPr marL="109728" indent="0">
              <a:buNone/>
            </a:pPr>
            <a:r>
              <a:rPr lang="en-US" dirty="0" smtClean="0"/>
              <a:t>Health </a:t>
            </a:r>
            <a:r>
              <a:rPr lang="en-US" dirty="0"/>
              <a:t>communications materials and health education services to inform and protect communities are allowable, if they do not duplicate activities covered by other CDC funding mechanisms (e.g., IP21-2106, IP21-2107). Primary purpose should focus on testing.</a:t>
            </a:r>
          </a:p>
          <a:p>
            <a:pPr marL="109728" indent="0">
              <a:buNone/>
            </a:pPr>
            <a:r>
              <a:rPr lang="en-US" dirty="0" smtClean="0"/>
              <a:t>Recipients </a:t>
            </a:r>
            <a:r>
              <a:rPr lang="en-US" dirty="0"/>
              <a:t>are reminded to be cognizant of the statutory and policy requirements for acknowledging the HHS/CDC funding when issuing statements, press releases, publications, requests for proposal, bid solicitations and other documents. In accordance with CDC General Terms and Conditions for Non-research Awards - Acknowledgement of Federal Funding, in your base award</a:t>
            </a:r>
            <a:r>
              <a:rPr lang="en-US" dirty="0" smtClean="0"/>
              <a:t>. </a:t>
            </a:r>
            <a:endParaRPr lang="en-US" dirty="0">
              <a:solidFill>
                <a:srgbClr val="FF0000"/>
              </a:solidFill>
            </a:endParaRPr>
          </a:p>
        </p:txBody>
      </p:sp>
      <p:sp>
        <p:nvSpPr>
          <p:cNvPr id="3" name="Slide Number Placeholder 2"/>
          <p:cNvSpPr>
            <a:spLocks noGrp="1"/>
          </p:cNvSpPr>
          <p:nvPr>
            <p:ph type="sldNum" sz="quarter" idx="12"/>
          </p:nvPr>
        </p:nvSpPr>
        <p:spPr/>
        <p:txBody>
          <a:bodyPr/>
          <a:lstStyle/>
          <a:p>
            <a:fld id="{1789C0F2-17E0-497A-9BBE-0C73201AAFE3}" type="slidenum">
              <a:rPr lang="en-US" smtClean="0"/>
              <a:pPr/>
              <a:t>11</a:t>
            </a:fld>
            <a:endParaRPr lang="en-US" dirty="0"/>
          </a:p>
        </p:txBody>
      </p:sp>
      <p:sp>
        <p:nvSpPr>
          <p:cNvPr id="4" name="Title 3"/>
          <p:cNvSpPr>
            <a:spLocks noGrp="1"/>
          </p:cNvSpPr>
          <p:nvPr>
            <p:ph type="title"/>
          </p:nvPr>
        </p:nvSpPr>
        <p:spPr/>
        <p:txBody>
          <a:bodyPr/>
          <a:lstStyle/>
          <a:p>
            <a:r>
              <a:rPr lang="en-US" dirty="0" smtClean="0"/>
              <a:t>ELC-ED Expansion Contract</a:t>
            </a:r>
            <a:endParaRPr lang="en-US" dirty="0"/>
          </a:p>
        </p:txBody>
      </p:sp>
    </p:spTree>
    <p:extLst>
      <p:ext uri="{BB962C8B-B14F-4D97-AF65-F5344CB8AC3E}">
        <p14:creationId xmlns:p14="http://schemas.microsoft.com/office/powerpoint/2010/main" val="1809930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u="sng" dirty="0" smtClean="0"/>
              <a:t>HEPA filtration system or ultra violet system</a:t>
            </a:r>
            <a:r>
              <a:rPr lang="en-US" dirty="0" smtClean="0"/>
              <a:t> – </a:t>
            </a:r>
            <a:endParaRPr lang="en-US" dirty="0"/>
          </a:p>
          <a:p>
            <a:pPr marL="109728" indent="0">
              <a:buNone/>
            </a:pPr>
            <a:r>
              <a:rPr lang="en-US" dirty="0"/>
              <a:t>Equipment necessary to ensure safety of </a:t>
            </a:r>
            <a:r>
              <a:rPr lang="en-US" dirty="0" smtClean="0"/>
              <a:t>laboratory </a:t>
            </a:r>
            <a:r>
              <a:rPr lang="en-US" dirty="0"/>
              <a:t>workers (e.g. BSCs, HVAC, etc</a:t>
            </a:r>
            <a:r>
              <a:rPr lang="en-US" dirty="0" smtClean="0"/>
              <a:t>.)</a:t>
            </a:r>
          </a:p>
          <a:p>
            <a:pPr marL="109728" indent="0">
              <a:buNone/>
            </a:pPr>
            <a:r>
              <a:rPr lang="en-US" dirty="0"/>
              <a:t>HEPA filtration is an allowable expense.  More information is needed regarding a UV system.  Also, if a minor renovation is needed to install a system (i.e. take down a wall) then the LPHA will need to submit a request for </a:t>
            </a:r>
            <a:r>
              <a:rPr lang="en-US" dirty="0" smtClean="0"/>
              <a:t>approval. Must send the request to Jennifer Harrison for approval.</a:t>
            </a:r>
            <a:endParaRPr lang="en-US" dirty="0"/>
          </a:p>
        </p:txBody>
      </p:sp>
      <p:sp>
        <p:nvSpPr>
          <p:cNvPr id="3" name="Slide Number Placeholder 2"/>
          <p:cNvSpPr>
            <a:spLocks noGrp="1"/>
          </p:cNvSpPr>
          <p:nvPr>
            <p:ph type="sldNum" sz="quarter" idx="12"/>
          </p:nvPr>
        </p:nvSpPr>
        <p:spPr/>
        <p:txBody>
          <a:bodyPr/>
          <a:lstStyle/>
          <a:p>
            <a:fld id="{1789C0F2-17E0-497A-9BBE-0C73201AAFE3}" type="slidenum">
              <a:rPr lang="en-US" smtClean="0"/>
              <a:pPr/>
              <a:t>12</a:t>
            </a:fld>
            <a:endParaRPr lang="en-US" dirty="0"/>
          </a:p>
        </p:txBody>
      </p:sp>
      <p:sp>
        <p:nvSpPr>
          <p:cNvPr id="4" name="Title 3"/>
          <p:cNvSpPr>
            <a:spLocks noGrp="1"/>
          </p:cNvSpPr>
          <p:nvPr>
            <p:ph type="title"/>
          </p:nvPr>
        </p:nvSpPr>
        <p:spPr/>
        <p:txBody>
          <a:bodyPr/>
          <a:lstStyle/>
          <a:p>
            <a:r>
              <a:rPr lang="en-US" dirty="0" smtClean="0"/>
              <a:t>ELC-ED Expansion Contract</a:t>
            </a:r>
            <a:endParaRPr lang="en-US" dirty="0"/>
          </a:p>
        </p:txBody>
      </p:sp>
    </p:spTree>
    <p:extLst>
      <p:ext uri="{BB962C8B-B14F-4D97-AF65-F5344CB8AC3E}">
        <p14:creationId xmlns:p14="http://schemas.microsoft.com/office/powerpoint/2010/main" val="2757477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US" u="sng" dirty="0" smtClean="0"/>
              <a:t>Freezer</a:t>
            </a:r>
            <a:r>
              <a:rPr lang="en-US" dirty="0" smtClean="0"/>
              <a:t> </a:t>
            </a:r>
            <a:r>
              <a:rPr lang="en-US" dirty="0"/>
              <a:t>- Allowable Expenses At-A-Glance</a:t>
            </a:r>
          </a:p>
          <a:p>
            <a:pPr marL="109728" indent="0">
              <a:buNone/>
            </a:pPr>
            <a:r>
              <a:rPr lang="en-US" dirty="0" smtClean="0"/>
              <a:t>Equipment-General </a:t>
            </a:r>
            <a:r>
              <a:rPr lang="en-US" dirty="0"/>
              <a:t>equipment (generators, freezers, computers</a:t>
            </a:r>
            <a:r>
              <a:rPr lang="en-US" dirty="0" smtClean="0"/>
              <a:t>). If IMMS funding is not available (vaccine refrigeration).</a:t>
            </a:r>
          </a:p>
          <a:p>
            <a:pPr marL="109728" indent="0">
              <a:buNone/>
            </a:pPr>
            <a:r>
              <a:rPr lang="en-US" u="sng" dirty="0" smtClean="0"/>
              <a:t>Generator</a:t>
            </a:r>
            <a:r>
              <a:rPr lang="en-US" dirty="0" smtClean="0"/>
              <a:t> - </a:t>
            </a:r>
            <a:r>
              <a:rPr lang="en-US" dirty="0"/>
              <a:t>Allowable Expenses At-A-Glance</a:t>
            </a:r>
          </a:p>
          <a:p>
            <a:pPr marL="109728" indent="0">
              <a:buNone/>
            </a:pPr>
            <a:r>
              <a:rPr lang="en-US" dirty="0"/>
              <a:t>Equipment-General equipment (generators, freezers, computers</a:t>
            </a:r>
            <a:r>
              <a:rPr lang="en-US" dirty="0" smtClean="0"/>
              <a:t>). Must tie to COVID-19 response efforts.</a:t>
            </a:r>
          </a:p>
          <a:p>
            <a:pPr marL="109728" indent="0">
              <a:buNone/>
            </a:pPr>
            <a:r>
              <a:rPr lang="en-US" u="sng" dirty="0" smtClean="0"/>
              <a:t>Computers</a:t>
            </a:r>
            <a:r>
              <a:rPr lang="en-US" dirty="0" smtClean="0"/>
              <a:t> - </a:t>
            </a:r>
            <a:r>
              <a:rPr lang="en-US" dirty="0"/>
              <a:t>Allowable Expenses At-A-Glance</a:t>
            </a:r>
          </a:p>
          <a:p>
            <a:pPr marL="109728" indent="0">
              <a:buNone/>
            </a:pPr>
            <a:r>
              <a:rPr lang="en-US" dirty="0"/>
              <a:t>Equipment-General equipment (generators, freezers, computers</a:t>
            </a:r>
            <a:r>
              <a:rPr lang="en-US" dirty="0" smtClean="0"/>
              <a:t>). </a:t>
            </a:r>
            <a:r>
              <a:rPr lang="en-US" dirty="0"/>
              <a:t>Must tie to COVID-19 response efforts.</a:t>
            </a:r>
          </a:p>
          <a:p>
            <a:pPr marL="109728" indent="0">
              <a:buNone/>
            </a:pPr>
            <a:r>
              <a:rPr lang="en-US" u="sng" dirty="0" smtClean="0"/>
              <a:t>Phone system upgrade</a:t>
            </a:r>
            <a:r>
              <a:rPr lang="en-US" dirty="0" smtClean="0"/>
              <a:t> - This is an allowable expense, however, please have the LPHA provide justification for how this is related to COVID-19 response efforts.  Must send request to Jennifer Harrison.</a:t>
            </a:r>
          </a:p>
          <a:p>
            <a:pPr marL="109728" indent="0">
              <a:buNone/>
            </a:pPr>
            <a:endParaRPr lang="en-US" dirty="0"/>
          </a:p>
        </p:txBody>
      </p:sp>
      <p:sp>
        <p:nvSpPr>
          <p:cNvPr id="3" name="Slide Number Placeholder 2"/>
          <p:cNvSpPr>
            <a:spLocks noGrp="1"/>
          </p:cNvSpPr>
          <p:nvPr>
            <p:ph type="sldNum" sz="quarter" idx="12"/>
          </p:nvPr>
        </p:nvSpPr>
        <p:spPr/>
        <p:txBody>
          <a:bodyPr/>
          <a:lstStyle/>
          <a:p>
            <a:fld id="{1789C0F2-17E0-497A-9BBE-0C73201AAFE3}" type="slidenum">
              <a:rPr lang="en-US" smtClean="0"/>
              <a:pPr/>
              <a:t>13</a:t>
            </a:fld>
            <a:endParaRPr lang="en-US" dirty="0"/>
          </a:p>
        </p:txBody>
      </p:sp>
      <p:sp>
        <p:nvSpPr>
          <p:cNvPr id="4" name="Title 3"/>
          <p:cNvSpPr>
            <a:spLocks noGrp="1"/>
          </p:cNvSpPr>
          <p:nvPr>
            <p:ph type="title"/>
          </p:nvPr>
        </p:nvSpPr>
        <p:spPr/>
        <p:txBody>
          <a:bodyPr/>
          <a:lstStyle/>
          <a:p>
            <a:r>
              <a:rPr lang="en-US" dirty="0" smtClean="0"/>
              <a:t>ELC-ED Expansion Contract</a:t>
            </a:r>
            <a:endParaRPr lang="en-US" dirty="0"/>
          </a:p>
        </p:txBody>
      </p:sp>
    </p:spTree>
    <p:extLst>
      <p:ext uri="{BB962C8B-B14F-4D97-AF65-F5344CB8AC3E}">
        <p14:creationId xmlns:p14="http://schemas.microsoft.com/office/powerpoint/2010/main" val="28729882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u="sng" dirty="0" smtClean="0"/>
              <a:t>Please send both of these requests to Jennifer:</a:t>
            </a:r>
          </a:p>
          <a:p>
            <a:pPr marL="109728" indent="0">
              <a:buNone/>
            </a:pPr>
            <a:r>
              <a:rPr lang="en-US" u="sng" dirty="0" smtClean="0"/>
              <a:t>Safety </a:t>
            </a:r>
            <a:r>
              <a:rPr lang="en-US" u="sng" dirty="0"/>
              <a:t>Glass</a:t>
            </a:r>
            <a:r>
              <a:rPr lang="en-US" dirty="0"/>
              <a:t> - This is potentially an allowable expense.  More information is needed regarding this request:</a:t>
            </a:r>
          </a:p>
          <a:p>
            <a:pPr marL="109728" indent="0">
              <a:buNone/>
            </a:pPr>
            <a:r>
              <a:rPr lang="en-US" dirty="0"/>
              <a:t>· Justification to indicate how this is related to COVID response efforts</a:t>
            </a:r>
          </a:p>
          <a:p>
            <a:pPr marL="109728" indent="0">
              <a:buNone/>
            </a:pPr>
            <a:r>
              <a:rPr lang="en-US" dirty="0"/>
              <a:t>· Total cost </a:t>
            </a:r>
            <a:r>
              <a:rPr lang="en-US" dirty="0" smtClean="0"/>
              <a:t>calculation</a:t>
            </a:r>
          </a:p>
          <a:p>
            <a:pPr marL="109728" indent="0">
              <a:buNone/>
            </a:pPr>
            <a:r>
              <a:rPr lang="en-US" u="sng" dirty="0" smtClean="0"/>
              <a:t>Security/Surveillance Cameras</a:t>
            </a:r>
            <a:r>
              <a:rPr lang="en-US" dirty="0" smtClean="0"/>
              <a:t> – This </a:t>
            </a:r>
            <a:r>
              <a:rPr lang="en-US" dirty="0"/>
              <a:t>is potentially an allowable expense.  More information is needed regarding this request:</a:t>
            </a:r>
          </a:p>
          <a:p>
            <a:pPr marL="109728" indent="0">
              <a:buNone/>
            </a:pPr>
            <a:r>
              <a:rPr lang="en-US" dirty="0"/>
              <a:t>· Justification to indicate how this is related to COVID response efforts</a:t>
            </a:r>
          </a:p>
          <a:p>
            <a:pPr marL="109728" indent="0">
              <a:buNone/>
            </a:pPr>
            <a:r>
              <a:rPr lang="en-US" dirty="0"/>
              <a:t>· Total cost calculation</a:t>
            </a:r>
          </a:p>
        </p:txBody>
      </p:sp>
      <p:sp>
        <p:nvSpPr>
          <p:cNvPr id="3" name="Slide Number Placeholder 2"/>
          <p:cNvSpPr>
            <a:spLocks noGrp="1"/>
          </p:cNvSpPr>
          <p:nvPr>
            <p:ph type="sldNum" sz="quarter" idx="12"/>
          </p:nvPr>
        </p:nvSpPr>
        <p:spPr/>
        <p:txBody>
          <a:bodyPr/>
          <a:lstStyle/>
          <a:p>
            <a:fld id="{1789C0F2-17E0-497A-9BBE-0C73201AAFE3}" type="slidenum">
              <a:rPr lang="en-US" smtClean="0"/>
              <a:pPr/>
              <a:t>14</a:t>
            </a:fld>
            <a:endParaRPr lang="en-US" dirty="0"/>
          </a:p>
        </p:txBody>
      </p:sp>
      <p:sp>
        <p:nvSpPr>
          <p:cNvPr id="4" name="Title 3"/>
          <p:cNvSpPr>
            <a:spLocks noGrp="1"/>
          </p:cNvSpPr>
          <p:nvPr>
            <p:ph type="title"/>
          </p:nvPr>
        </p:nvSpPr>
        <p:spPr/>
        <p:txBody>
          <a:bodyPr/>
          <a:lstStyle/>
          <a:p>
            <a:r>
              <a:rPr lang="en-US" dirty="0" smtClean="0"/>
              <a:t>ELC-ED Expansion Contract</a:t>
            </a:r>
            <a:endParaRPr lang="en-US" dirty="0"/>
          </a:p>
        </p:txBody>
      </p:sp>
    </p:spTree>
    <p:extLst>
      <p:ext uri="{BB962C8B-B14F-4D97-AF65-F5344CB8AC3E}">
        <p14:creationId xmlns:p14="http://schemas.microsoft.com/office/powerpoint/2010/main" val="3886477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u="sng" dirty="0" err="1" smtClean="0"/>
              <a:t>CrisisGo</a:t>
            </a:r>
            <a:r>
              <a:rPr lang="en-US" u="sng" dirty="0"/>
              <a:t> App </a:t>
            </a:r>
            <a:r>
              <a:rPr lang="en-US" dirty="0"/>
              <a:t>- </a:t>
            </a:r>
            <a:r>
              <a:rPr lang="en-US" dirty="0" smtClean="0"/>
              <a:t>This </a:t>
            </a:r>
            <a:r>
              <a:rPr lang="en-US" dirty="0"/>
              <a:t>could be allowed to ensure you can safely carry out COVID response activities; however, the LPHA will need to ensure that those activities are testing, CI/CT, etc. and not just for vaccination activities. Vaccination only requests are not allowed</a:t>
            </a:r>
            <a:r>
              <a:rPr lang="en-US" dirty="0" smtClean="0"/>
              <a:t>.</a:t>
            </a:r>
          </a:p>
          <a:p>
            <a:pPr marL="109728" indent="0">
              <a:buNone/>
            </a:pPr>
            <a:r>
              <a:rPr lang="en-US" u="sng" dirty="0" smtClean="0"/>
              <a:t>Portable vaccine cooler</a:t>
            </a:r>
            <a:r>
              <a:rPr lang="en-US" dirty="0" smtClean="0"/>
              <a:t> </a:t>
            </a:r>
            <a:r>
              <a:rPr lang="en-US" dirty="0"/>
              <a:t>- </a:t>
            </a:r>
            <a:r>
              <a:rPr lang="en-US" dirty="0">
                <a:solidFill>
                  <a:srgbClr val="000000"/>
                </a:solidFill>
              </a:rPr>
              <a:t>This </a:t>
            </a:r>
            <a:r>
              <a:rPr lang="en-US" dirty="0" smtClean="0">
                <a:solidFill>
                  <a:srgbClr val="000000"/>
                </a:solidFill>
              </a:rPr>
              <a:t>may be an </a:t>
            </a:r>
            <a:r>
              <a:rPr lang="en-US" dirty="0">
                <a:solidFill>
                  <a:srgbClr val="000000"/>
                </a:solidFill>
              </a:rPr>
              <a:t>allowable expense</a:t>
            </a:r>
            <a:r>
              <a:rPr lang="en-US" dirty="0" smtClean="0">
                <a:solidFill>
                  <a:srgbClr val="000000"/>
                </a:solidFill>
              </a:rPr>
              <a:t>. Please first determine if IMMS funding is available for this expense.</a:t>
            </a:r>
          </a:p>
          <a:p>
            <a:pPr marL="109728" indent="0">
              <a:buNone/>
            </a:pPr>
            <a:r>
              <a:rPr lang="en-US" u="sng" dirty="0" smtClean="0"/>
              <a:t>Tent </a:t>
            </a:r>
            <a:r>
              <a:rPr lang="en-US" u="sng" dirty="0"/>
              <a:t>with walls</a:t>
            </a:r>
            <a:r>
              <a:rPr lang="en-US" dirty="0"/>
              <a:t> </a:t>
            </a:r>
            <a:r>
              <a:rPr lang="en-US" dirty="0" smtClean="0"/>
              <a:t>– Allowable - Ancillary </a:t>
            </a:r>
            <a:r>
              <a:rPr lang="en-US" dirty="0"/>
              <a:t>supplies &amp; consumables necessary to perform testing for SARS-CoV-2 within or outside of traditional PHL setting.</a:t>
            </a:r>
          </a:p>
        </p:txBody>
      </p:sp>
      <p:sp>
        <p:nvSpPr>
          <p:cNvPr id="3" name="Slide Number Placeholder 2"/>
          <p:cNvSpPr>
            <a:spLocks noGrp="1"/>
          </p:cNvSpPr>
          <p:nvPr>
            <p:ph type="sldNum" sz="quarter" idx="12"/>
          </p:nvPr>
        </p:nvSpPr>
        <p:spPr/>
        <p:txBody>
          <a:bodyPr/>
          <a:lstStyle/>
          <a:p>
            <a:fld id="{1789C0F2-17E0-497A-9BBE-0C73201AAFE3}" type="slidenum">
              <a:rPr lang="en-US" smtClean="0"/>
              <a:pPr/>
              <a:t>15</a:t>
            </a:fld>
            <a:endParaRPr lang="en-US" dirty="0"/>
          </a:p>
        </p:txBody>
      </p:sp>
      <p:sp>
        <p:nvSpPr>
          <p:cNvPr id="4" name="Title 3"/>
          <p:cNvSpPr>
            <a:spLocks noGrp="1"/>
          </p:cNvSpPr>
          <p:nvPr>
            <p:ph type="title"/>
          </p:nvPr>
        </p:nvSpPr>
        <p:spPr/>
        <p:txBody>
          <a:bodyPr/>
          <a:lstStyle/>
          <a:p>
            <a:r>
              <a:rPr lang="en-US" dirty="0" smtClean="0"/>
              <a:t>ELC-ED Expansion Contract</a:t>
            </a:r>
            <a:endParaRPr lang="en-US" dirty="0"/>
          </a:p>
        </p:txBody>
      </p:sp>
    </p:spTree>
    <p:extLst>
      <p:ext uri="{BB962C8B-B14F-4D97-AF65-F5344CB8AC3E}">
        <p14:creationId xmlns:p14="http://schemas.microsoft.com/office/powerpoint/2010/main" val="9127496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728" indent="0">
              <a:buNone/>
            </a:pPr>
            <a:r>
              <a:rPr lang="en-US" u="sng" dirty="0"/>
              <a:t>Poster machine</a:t>
            </a:r>
            <a:r>
              <a:rPr lang="en-US" dirty="0"/>
              <a:t> </a:t>
            </a:r>
            <a:r>
              <a:rPr lang="en-US" dirty="0" smtClean="0"/>
              <a:t>– Allowable cost, MUST be related to COVID-19 mitigation efforts.  Health </a:t>
            </a:r>
            <a:r>
              <a:rPr lang="en-US" dirty="0"/>
              <a:t>communications materials and health education services to inform and protect communities are allowable, if they do not duplicate activities covered by other CDC funding mechanisms (e.g., IP21-2106, IP21-2107). Recipients are reminded to be cognizant of the statutory and policy requirements for acknowledging the HHS/CDC funding when issuing statements, press releases, publications, requests for proposal, bid solicitations and other documents. In accordance with CDC General Terms and Conditions for Non-research Awards - Acknowledgement of Federal Funding, in your base award.</a:t>
            </a:r>
          </a:p>
        </p:txBody>
      </p:sp>
      <p:sp>
        <p:nvSpPr>
          <p:cNvPr id="3" name="Slide Number Placeholder 2"/>
          <p:cNvSpPr>
            <a:spLocks noGrp="1"/>
          </p:cNvSpPr>
          <p:nvPr>
            <p:ph type="sldNum" sz="quarter" idx="12"/>
          </p:nvPr>
        </p:nvSpPr>
        <p:spPr/>
        <p:txBody>
          <a:bodyPr/>
          <a:lstStyle/>
          <a:p>
            <a:fld id="{1789C0F2-17E0-497A-9BBE-0C73201AAFE3}" type="slidenum">
              <a:rPr lang="en-US" smtClean="0"/>
              <a:pPr/>
              <a:t>16</a:t>
            </a:fld>
            <a:endParaRPr lang="en-US" dirty="0"/>
          </a:p>
        </p:txBody>
      </p:sp>
      <p:sp>
        <p:nvSpPr>
          <p:cNvPr id="4" name="Title 3"/>
          <p:cNvSpPr>
            <a:spLocks noGrp="1"/>
          </p:cNvSpPr>
          <p:nvPr>
            <p:ph type="title"/>
          </p:nvPr>
        </p:nvSpPr>
        <p:spPr/>
        <p:txBody>
          <a:bodyPr/>
          <a:lstStyle/>
          <a:p>
            <a:r>
              <a:rPr lang="en-US" dirty="0" smtClean="0"/>
              <a:t>ELC-ED Expansion Contract</a:t>
            </a:r>
            <a:endParaRPr lang="en-US" dirty="0"/>
          </a:p>
        </p:txBody>
      </p:sp>
    </p:spTree>
    <p:extLst>
      <p:ext uri="{BB962C8B-B14F-4D97-AF65-F5344CB8AC3E}">
        <p14:creationId xmlns:p14="http://schemas.microsoft.com/office/powerpoint/2010/main" val="11619382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Original amount $71,150</a:t>
            </a:r>
          </a:p>
          <a:p>
            <a:r>
              <a:rPr lang="en-US" dirty="0" smtClean="0"/>
              <a:t>Amended amount $126,150</a:t>
            </a:r>
          </a:p>
          <a:p>
            <a:r>
              <a:rPr lang="en-US" dirty="0" smtClean="0"/>
              <a:t>Effective dates:  08/01/2020 – 03/31/2022</a:t>
            </a:r>
          </a:p>
          <a:p>
            <a:r>
              <a:rPr lang="en-US" dirty="0" smtClean="0"/>
              <a:t>LPHAs with funding extended to 03/31/2024</a:t>
            </a:r>
          </a:p>
          <a:p>
            <a:pPr marL="109728" indent="0">
              <a:buNone/>
            </a:pPr>
            <a:r>
              <a:rPr lang="en-US" dirty="0" smtClean="0"/>
              <a:t>To provide funding to assist with local efforts regarding COVID-19 response and coordination that includes:  case investigation, contact tracing, vaccine administration including supplies and documentation, testing administration and results reporting as applicable, and public health education/information to assist in mitigation efforts.</a:t>
            </a:r>
            <a:endParaRPr lang="en-US" dirty="0"/>
          </a:p>
        </p:txBody>
      </p:sp>
      <p:sp>
        <p:nvSpPr>
          <p:cNvPr id="3" name="Slide Number Placeholder 2"/>
          <p:cNvSpPr>
            <a:spLocks noGrp="1"/>
          </p:cNvSpPr>
          <p:nvPr>
            <p:ph type="sldNum" sz="quarter" idx="12"/>
          </p:nvPr>
        </p:nvSpPr>
        <p:spPr/>
        <p:txBody>
          <a:bodyPr/>
          <a:lstStyle/>
          <a:p>
            <a:fld id="{1789C0F2-17E0-497A-9BBE-0C73201AAFE3}" type="slidenum">
              <a:rPr lang="en-US" smtClean="0"/>
              <a:pPr/>
              <a:t>17</a:t>
            </a:fld>
            <a:endParaRPr lang="en-US" dirty="0"/>
          </a:p>
        </p:txBody>
      </p:sp>
      <p:sp>
        <p:nvSpPr>
          <p:cNvPr id="4" name="Title 3"/>
          <p:cNvSpPr>
            <a:spLocks noGrp="1"/>
          </p:cNvSpPr>
          <p:nvPr>
            <p:ph type="title"/>
          </p:nvPr>
        </p:nvSpPr>
        <p:spPr/>
        <p:txBody>
          <a:bodyPr>
            <a:normAutofit fontScale="90000"/>
          </a:bodyPr>
          <a:lstStyle/>
          <a:p>
            <a:pPr algn="ctr"/>
            <a:r>
              <a:rPr lang="en-US" dirty="0"/>
              <a:t>Epidemiology and Laboratory Capacity (ELC) Cares Contract</a:t>
            </a:r>
          </a:p>
        </p:txBody>
      </p:sp>
    </p:spTree>
    <p:extLst>
      <p:ext uri="{BB962C8B-B14F-4D97-AF65-F5344CB8AC3E}">
        <p14:creationId xmlns:p14="http://schemas.microsoft.com/office/powerpoint/2010/main" val="3974006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52400" y="1481328"/>
            <a:ext cx="8534400" cy="4525963"/>
          </a:xfrm>
        </p:spPr>
        <p:txBody>
          <a:bodyPr/>
          <a:lstStyle/>
          <a:p>
            <a:pPr marL="109728" indent="0">
              <a:buNone/>
            </a:pPr>
            <a:endParaRPr lang="en-US" dirty="0"/>
          </a:p>
          <a:p>
            <a:pPr marL="109728" indent="0">
              <a:buNone/>
            </a:pPr>
            <a:r>
              <a:rPr lang="en-US" dirty="0" smtClean="0"/>
              <a:t>Jennifer Harrison, Senior Program Specialist</a:t>
            </a:r>
          </a:p>
          <a:p>
            <a:pPr marL="109728" indent="0">
              <a:buNone/>
            </a:pPr>
            <a:r>
              <a:rPr lang="en-US" u="sng" dirty="0">
                <a:solidFill>
                  <a:schemeClr val="accent3"/>
                </a:solidFill>
                <a:hlinkClick r:id="rId3"/>
              </a:rPr>
              <a:t>jennifer.harrison@health.mo.gov</a:t>
            </a:r>
            <a:endParaRPr lang="en-US" u="sng" dirty="0">
              <a:solidFill>
                <a:schemeClr val="accent3"/>
              </a:solidFill>
            </a:endParaRPr>
          </a:p>
          <a:p>
            <a:pPr marL="109728" indent="0">
              <a:buNone/>
            </a:pPr>
            <a:r>
              <a:rPr lang="en-US" dirty="0" smtClean="0"/>
              <a:t>573-522-2881</a:t>
            </a:r>
          </a:p>
          <a:p>
            <a:pPr marL="109728" indent="0">
              <a:buNone/>
            </a:pPr>
            <a:endParaRPr lang="en-US" dirty="0"/>
          </a:p>
          <a:p>
            <a:pPr marL="109728" indent="0">
              <a:buNone/>
            </a:pPr>
            <a:endParaRPr lang="en-US" dirty="0" smtClean="0"/>
          </a:p>
        </p:txBody>
      </p:sp>
      <p:sp>
        <p:nvSpPr>
          <p:cNvPr id="5" name="Title 4"/>
          <p:cNvSpPr>
            <a:spLocks noGrp="1"/>
          </p:cNvSpPr>
          <p:nvPr>
            <p:ph type="title"/>
          </p:nvPr>
        </p:nvSpPr>
        <p:spPr/>
        <p:txBody>
          <a:bodyPr/>
          <a:lstStyle/>
          <a:p>
            <a:pPr algn="ctr"/>
            <a:r>
              <a:rPr lang="en-US" dirty="0" smtClean="0"/>
              <a:t>Questions</a:t>
            </a:r>
            <a:endParaRPr lang="en-US" dirty="0"/>
          </a:p>
        </p:txBody>
      </p:sp>
    </p:spTree>
    <p:extLst>
      <p:ext uri="{BB962C8B-B14F-4D97-AF65-F5344CB8AC3E}">
        <p14:creationId xmlns:p14="http://schemas.microsoft.com/office/powerpoint/2010/main" val="2649156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smtClean="0"/>
              <a:t>Reasonable</a:t>
            </a:r>
            <a:r>
              <a:rPr lang="en-US" sz="2400" dirty="0" smtClean="0"/>
              <a:t> </a:t>
            </a:r>
            <a:r>
              <a:rPr lang="en-US" sz="2400" dirty="0"/>
              <a:t>– is the price comparable to other vendors/sources and within </a:t>
            </a:r>
            <a:r>
              <a:rPr lang="en-US" sz="2400" dirty="0" smtClean="0"/>
              <a:t>reason?</a:t>
            </a:r>
          </a:p>
          <a:p>
            <a:r>
              <a:rPr lang="en-US" sz="2400" b="1" dirty="0" smtClean="0"/>
              <a:t>Allowable</a:t>
            </a:r>
            <a:r>
              <a:rPr lang="en-US" sz="2400" dirty="0" smtClean="0"/>
              <a:t> </a:t>
            </a:r>
            <a:r>
              <a:rPr lang="en-US" sz="2400" dirty="0"/>
              <a:t>– financial resources provided are required, by law, to support activities intended to address prevention and response to </a:t>
            </a:r>
            <a:r>
              <a:rPr lang="en-US" sz="2400" dirty="0" smtClean="0"/>
              <a:t>COVID-19.</a:t>
            </a:r>
          </a:p>
          <a:p>
            <a:r>
              <a:rPr lang="en-US" sz="2400" b="1" dirty="0" smtClean="0"/>
              <a:t>Allocable</a:t>
            </a:r>
            <a:r>
              <a:rPr lang="en-US" sz="2400" dirty="0" smtClean="0"/>
              <a:t> </a:t>
            </a:r>
            <a:r>
              <a:rPr lang="en-US" sz="2400" dirty="0"/>
              <a:t>– When goods or services can be directly assigned to an award based on the benefit they provide to the </a:t>
            </a:r>
            <a:r>
              <a:rPr lang="en-US" sz="2400" dirty="0" smtClean="0"/>
              <a:t>award</a:t>
            </a:r>
          </a:p>
          <a:p>
            <a:r>
              <a:rPr lang="en-US" sz="2400" b="1" dirty="0" smtClean="0"/>
              <a:t>Necessary</a:t>
            </a:r>
            <a:r>
              <a:rPr lang="en-US" sz="2400" dirty="0" smtClean="0"/>
              <a:t> - </a:t>
            </a:r>
            <a:r>
              <a:rPr lang="en-US" sz="2400" dirty="0"/>
              <a:t>is this cost essential to conduct the activity?</a:t>
            </a:r>
          </a:p>
        </p:txBody>
      </p:sp>
      <p:sp>
        <p:nvSpPr>
          <p:cNvPr id="3" name="Slide Number Placeholder 2"/>
          <p:cNvSpPr>
            <a:spLocks noGrp="1"/>
          </p:cNvSpPr>
          <p:nvPr>
            <p:ph type="sldNum" sz="quarter" idx="12"/>
          </p:nvPr>
        </p:nvSpPr>
        <p:spPr/>
        <p:txBody>
          <a:bodyPr/>
          <a:lstStyle/>
          <a:p>
            <a:fld id="{1789C0F2-17E0-497A-9BBE-0C73201AAFE3}" type="slidenum">
              <a:rPr lang="en-US" smtClean="0"/>
              <a:pPr/>
              <a:t>2</a:t>
            </a:fld>
            <a:endParaRPr lang="en-US" dirty="0"/>
          </a:p>
        </p:txBody>
      </p:sp>
      <p:sp>
        <p:nvSpPr>
          <p:cNvPr id="4" name="Title 3"/>
          <p:cNvSpPr>
            <a:spLocks noGrp="1"/>
          </p:cNvSpPr>
          <p:nvPr>
            <p:ph type="title"/>
          </p:nvPr>
        </p:nvSpPr>
        <p:spPr/>
        <p:txBody>
          <a:bodyPr/>
          <a:lstStyle/>
          <a:p>
            <a:pPr algn="ctr"/>
            <a:r>
              <a:rPr lang="en-US" dirty="0" smtClean="0"/>
              <a:t>Budget Justifications</a:t>
            </a:r>
            <a:endParaRPr lang="en-US" dirty="0"/>
          </a:p>
        </p:txBody>
      </p:sp>
    </p:spTree>
    <p:extLst>
      <p:ext uri="{BB962C8B-B14F-4D97-AF65-F5344CB8AC3E}">
        <p14:creationId xmlns:p14="http://schemas.microsoft.com/office/powerpoint/2010/main" val="2834733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Provide a justification that answers whether the item is </a:t>
            </a:r>
            <a:r>
              <a:rPr lang="en-US" u="sng" dirty="0"/>
              <a:t>allocable</a:t>
            </a:r>
            <a:r>
              <a:rPr lang="en-US" dirty="0"/>
              <a:t> to the contract, why is it </a:t>
            </a:r>
            <a:r>
              <a:rPr lang="en-US" u="sng" dirty="0"/>
              <a:t>necessary</a:t>
            </a:r>
            <a:r>
              <a:rPr lang="en-US" dirty="0"/>
              <a:t>, calculations speak to </a:t>
            </a:r>
            <a:r>
              <a:rPr lang="en-US" u="sng" dirty="0" smtClean="0"/>
              <a:t>reasonable</a:t>
            </a:r>
            <a:r>
              <a:rPr lang="en-US" dirty="0" smtClean="0"/>
              <a:t>ness, </a:t>
            </a:r>
            <a:r>
              <a:rPr lang="en-US" dirty="0"/>
              <a:t>and is within scope of the contract deliverables (</a:t>
            </a:r>
            <a:r>
              <a:rPr lang="en-US" u="sng" dirty="0"/>
              <a:t>allowable</a:t>
            </a:r>
            <a:r>
              <a:rPr lang="en-US" dirty="0"/>
              <a:t>)</a:t>
            </a:r>
          </a:p>
          <a:p>
            <a:endParaRPr lang="en-US" dirty="0"/>
          </a:p>
        </p:txBody>
      </p:sp>
      <p:sp>
        <p:nvSpPr>
          <p:cNvPr id="3" name="Slide Number Placeholder 2"/>
          <p:cNvSpPr>
            <a:spLocks noGrp="1"/>
          </p:cNvSpPr>
          <p:nvPr>
            <p:ph type="sldNum" sz="quarter" idx="12"/>
          </p:nvPr>
        </p:nvSpPr>
        <p:spPr/>
        <p:txBody>
          <a:bodyPr/>
          <a:lstStyle/>
          <a:p>
            <a:fld id="{1789C0F2-17E0-497A-9BBE-0C73201AAFE3}" type="slidenum">
              <a:rPr lang="en-US" smtClean="0"/>
              <a:pPr/>
              <a:t>3</a:t>
            </a:fld>
            <a:endParaRPr lang="en-US" dirty="0"/>
          </a:p>
        </p:txBody>
      </p:sp>
      <p:sp>
        <p:nvSpPr>
          <p:cNvPr id="4" name="Title 3"/>
          <p:cNvSpPr>
            <a:spLocks noGrp="1"/>
          </p:cNvSpPr>
          <p:nvPr>
            <p:ph type="title"/>
          </p:nvPr>
        </p:nvSpPr>
        <p:spPr/>
        <p:txBody>
          <a:bodyPr/>
          <a:lstStyle/>
          <a:p>
            <a:pPr algn="ctr"/>
            <a:r>
              <a:rPr lang="en-US" dirty="0" smtClean="0"/>
              <a:t>Budget Review Process</a:t>
            </a:r>
            <a:endParaRPr lang="en-US" dirty="0"/>
          </a:p>
        </p:txBody>
      </p:sp>
    </p:spTree>
    <p:extLst>
      <p:ext uri="{BB962C8B-B14F-4D97-AF65-F5344CB8AC3E}">
        <p14:creationId xmlns:p14="http://schemas.microsoft.com/office/powerpoint/2010/main" val="474280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77500" lnSpcReduction="20000"/>
          </a:bodyPr>
          <a:lstStyle/>
          <a:p>
            <a:pPr marL="523875" lvl="1" indent="0">
              <a:buNone/>
            </a:pPr>
            <a:r>
              <a:rPr lang="en-US" sz="3100" dirty="0" smtClean="0"/>
              <a:t>Effective dates:  07/01/2021 – 06/30/2023</a:t>
            </a:r>
          </a:p>
          <a:p>
            <a:pPr marL="523875" lvl="1" indent="0">
              <a:buNone/>
            </a:pPr>
            <a:endParaRPr lang="en-US" sz="2600" dirty="0" smtClean="0"/>
          </a:p>
          <a:p>
            <a:pPr marL="109728" indent="0">
              <a:buNone/>
            </a:pPr>
            <a:r>
              <a:rPr lang="en-US" dirty="0"/>
              <a:t>Contractor shall use funds to assist with providing or implementing any of the following activities for COVID-19 response:  </a:t>
            </a:r>
            <a:endParaRPr lang="en-US" dirty="0" smtClean="0"/>
          </a:p>
          <a:p>
            <a:r>
              <a:rPr lang="en-US" dirty="0" smtClean="0"/>
              <a:t>Case </a:t>
            </a:r>
            <a:r>
              <a:rPr lang="en-US" dirty="0"/>
              <a:t>investigation and contact tracing; </a:t>
            </a:r>
            <a:endParaRPr lang="en-US" dirty="0" smtClean="0"/>
          </a:p>
          <a:p>
            <a:r>
              <a:rPr lang="en-US" dirty="0" smtClean="0"/>
              <a:t>Public </a:t>
            </a:r>
            <a:r>
              <a:rPr lang="en-US" dirty="0"/>
              <a:t>health surveillance which includes data reporting, analysis and visualization; </a:t>
            </a:r>
            <a:endParaRPr lang="en-US" dirty="0" smtClean="0"/>
          </a:p>
          <a:p>
            <a:r>
              <a:rPr lang="en-US" dirty="0" smtClean="0"/>
              <a:t>COVID-19 </a:t>
            </a:r>
            <a:r>
              <a:rPr lang="en-US" dirty="0"/>
              <a:t>testing; </a:t>
            </a:r>
            <a:endParaRPr lang="en-US" dirty="0" smtClean="0"/>
          </a:p>
          <a:p>
            <a:r>
              <a:rPr lang="en-US" dirty="0" smtClean="0"/>
              <a:t>Health </a:t>
            </a:r>
            <a:r>
              <a:rPr lang="en-US" dirty="0"/>
              <a:t>education and information that promotes the reduction of community spread; and </a:t>
            </a:r>
            <a:endParaRPr lang="en-US" dirty="0" smtClean="0"/>
          </a:p>
          <a:p>
            <a:r>
              <a:rPr lang="en-US" dirty="0" smtClean="0"/>
              <a:t>Professional </a:t>
            </a:r>
            <a:r>
              <a:rPr lang="en-US" dirty="0"/>
              <a:t>development or activities aimed at building infection prevention and control and outbreak response expertise. </a:t>
            </a:r>
            <a:endParaRPr lang="en-US" dirty="0" smtClean="0"/>
          </a:p>
          <a:p>
            <a:r>
              <a:rPr lang="en-US" u="sng" dirty="0" smtClean="0"/>
              <a:t>No</a:t>
            </a:r>
            <a:r>
              <a:rPr lang="en-US" dirty="0" smtClean="0"/>
              <a:t> </a:t>
            </a:r>
            <a:r>
              <a:rPr lang="en-US" dirty="0"/>
              <a:t>vaccine only activities or expenditures.</a:t>
            </a:r>
          </a:p>
          <a:p>
            <a:pPr>
              <a:buFont typeface="Wingdings" pitchFamily="2" charset="2"/>
              <a:buChar char="§"/>
            </a:pPr>
            <a:endParaRPr lang="en-US" b="1" dirty="0" smtClean="0"/>
          </a:p>
          <a:p>
            <a:pPr lvl="1">
              <a:buFont typeface="Wingdings" pitchFamily="2" charset="2"/>
              <a:buChar char="Ø"/>
            </a:pPr>
            <a:endParaRPr lang="en-US" dirty="0" smtClean="0"/>
          </a:p>
          <a:p>
            <a:pPr lvl="1">
              <a:buFont typeface="Wingdings" pitchFamily="2" charset="2"/>
              <a:buChar char="Ø"/>
            </a:pPr>
            <a:endParaRPr lang="en-US" dirty="0" smtClean="0"/>
          </a:p>
          <a:p>
            <a:pPr lvl="1">
              <a:buFont typeface="Wingdings" pitchFamily="2" charset="2"/>
              <a:buChar char="Ø"/>
            </a:pPr>
            <a:endParaRPr lang="en-US" dirty="0" smtClean="0"/>
          </a:p>
          <a:p>
            <a:pPr>
              <a:buNone/>
            </a:pPr>
            <a:endParaRPr lang="en-US" dirty="0" smtClean="0"/>
          </a:p>
          <a:p>
            <a:pPr>
              <a:buFont typeface="Wingdings" pitchFamily="2" charset="2"/>
              <a:buChar char="§"/>
            </a:pPr>
            <a:endParaRPr lang="en-US" dirty="0" smtClean="0"/>
          </a:p>
        </p:txBody>
      </p:sp>
      <p:sp>
        <p:nvSpPr>
          <p:cNvPr id="2" name="Title 1"/>
          <p:cNvSpPr>
            <a:spLocks noGrp="1"/>
          </p:cNvSpPr>
          <p:nvPr>
            <p:ph type="title"/>
          </p:nvPr>
        </p:nvSpPr>
        <p:spPr/>
        <p:txBody>
          <a:bodyPr>
            <a:normAutofit/>
          </a:bodyPr>
          <a:lstStyle/>
          <a:p>
            <a:r>
              <a:rPr lang="en-US" dirty="0" smtClean="0">
                <a:effectLst/>
              </a:rPr>
              <a:t>ELC-ED Expansion Contract</a:t>
            </a:r>
            <a:endParaRPr lang="en-US" dirty="0">
              <a:effectLst/>
            </a:endParaRPr>
          </a:p>
        </p:txBody>
      </p:sp>
    </p:spTree>
    <p:extLst>
      <p:ext uri="{BB962C8B-B14F-4D97-AF65-F5344CB8AC3E}">
        <p14:creationId xmlns:p14="http://schemas.microsoft.com/office/powerpoint/2010/main" val="3857912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0000" lnSpcReduction="20000"/>
          </a:bodyPr>
          <a:lstStyle/>
          <a:p>
            <a:pPr marL="109728" indent="0">
              <a:buNone/>
            </a:pPr>
            <a:r>
              <a:rPr lang="en-US" sz="3000" dirty="0" smtClean="0"/>
              <a:t>Examples of allowable expenditures: </a:t>
            </a:r>
          </a:p>
          <a:p>
            <a:pPr marL="109728" indent="0">
              <a:buNone/>
            </a:pPr>
            <a:endParaRPr lang="en-US" sz="3000" dirty="0" smtClean="0"/>
          </a:p>
          <a:p>
            <a:pPr marL="109728" indent="0">
              <a:buNone/>
            </a:pPr>
            <a:r>
              <a:rPr lang="en-US" u="sng" dirty="0" smtClean="0"/>
              <a:t>Renovations </a:t>
            </a:r>
            <a:r>
              <a:rPr lang="en-US" u="sng" dirty="0"/>
              <a:t>and minor construction</a:t>
            </a:r>
            <a:r>
              <a:rPr lang="en-US" dirty="0"/>
              <a:t> (e.g., modification of less than 50% total square footage of an existing structure, concrete slabs for modular labs/generators, etc.) are allowable. The LPHA will need to submit a formal request for approval on the LPHA letterhead to Jennifer Harrison with the following </a:t>
            </a:r>
            <a:r>
              <a:rPr lang="en-US" dirty="0" smtClean="0"/>
              <a:t>information</a:t>
            </a:r>
            <a:r>
              <a:rPr lang="en-US" dirty="0"/>
              <a:t>:</a:t>
            </a:r>
          </a:p>
          <a:p>
            <a:pPr marL="109728" indent="0">
              <a:buNone/>
            </a:pPr>
            <a:r>
              <a:rPr lang="en-US" dirty="0"/>
              <a:t>1.       A description of the renovation or minor construction</a:t>
            </a:r>
          </a:p>
          <a:p>
            <a:pPr marL="109728" indent="0">
              <a:buNone/>
            </a:pPr>
            <a:r>
              <a:rPr lang="en-US" dirty="0"/>
              <a:t>2.       The justification of how the renovations or minor </a:t>
            </a:r>
            <a:r>
              <a:rPr lang="en-US" dirty="0" smtClean="0"/>
              <a:t>	construction </a:t>
            </a:r>
            <a:r>
              <a:rPr lang="en-US" dirty="0"/>
              <a:t>is needed to sustain their COVID-19 response </a:t>
            </a:r>
            <a:r>
              <a:rPr lang="en-US" dirty="0" smtClean="0"/>
              <a:t>	activities</a:t>
            </a:r>
            <a:endParaRPr lang="en-US" dirty="0"/>
          </a:p>
          <a:p>
            <a:pPr marL="109728" indent="0">
              <a:buNone/>
            </a:pPr>
            <a:r>
              <a:rPr lang="en-US" dirty="0"/>
              <a:t>3.       A quote or bid justifying the cost that is being requested in </a:t>
            </a:r>
            <a:r>
              <a:rPr lang="en-US" dirty="0" smtClean="0"/>
              <a:t>	the </a:t>
            </a:r>
            <a:r>
              <a:rPr lang="en-US" dirty="0"/>
              <a:t>redirection.</a:t>
            </a:r>
          </a:p>
          <a:p>
            <a:pPr marL="109728" indent="0">
              <a:buNone/>
            </a:pPr>
            <a:r>
              <a:rPr lang="en-US" dirty="0"/>
              <a:t>4.       Total square footage of building and/or space used by the </a:t>
            </a:r>
            <a:r>
              <a:rPr lang="en-US" dirty="0" smtClean="0"/>
              <a:t>	LPHA</a:t>
            </a:r>
            <a:endParaRPr lang="en-US" dirty="0"/>
          </a:p>
          <a:p>
            <a:pPr marL="109728" indent="0">
              <a:buNone/>
            </a:pPr>
            <a:r>
              <a:rPr lang="en-US" dirty="0"/>
              <a:t>5.       Total square footage to be remodeled</a:t>
            </a:r>
          </a:p>
          <a:p>
            <a:pPr marL="109728" indent="0">
              <a:buNone/>
            </a:pPr>
            <a:r>
              <a:rPr lang="en-US" dirty="0" smtClean="0"/>
              <a:t>6</a:t>
            </a:r>
            <a:r>
              <a:rPr lang="en-US" dirty="0"/>
              <a:t>.       Estimated completion date for the </a:t>
            </a:r>
            <a:r>
              <a:rPr lang="en-US" dirty="0" smtClean="0"/>
              <a:t>remodel</a:t>
            </a:r>
            <a:endParaRPr lang="en-US" dirty="0"/>
          </a:p>
        </p:txBody>
      </p:sp>
      <p:sp>
        <p:nvSpPr>
          <p:cNvPr id="2" name="Slide Number Placeholder 1"/>
          <p:cNvSpPr>
            <a:spLocks noGrp="1"/>
          </p:cNvSpPr>
          <p:nvPr>
            <p:ph type="sldNum" sz="quarter" idx="12"/>
          </p:nvPr>
        </p:nvSpPr>
        <p:spPr/>
        <p:txBody>
          <a:bodyPr/>
          <a:lstStyle/>
          <a:p>
            <a:fld id="{1789C0F2-17E0-497A-9BBE-0C73201AAFE3}" type="slidenum">
              <a:rPr lang="en-US" smtClean="0"/>
              <a:pPr/>
              <a:t>5</a:t>
            </a:fld>
            <a:endParaRPr lang="en-US" dirty="0"/>
          </a:p>
        </p:txBody>
      </p:sp>
      <p:sp>
        <p:nvSpPr>
          <p:cNvPr id="4" name="Title 3"/>
          <p:cNvSpPr>
            <a:spLocks noGrp="1"/>
          </p:cNvSpPr>
          <p:nvPr>
            <p:ph type="title"/>
          </p:nvPr>
        </p:nvSpPr>
        <p:spPr/>
        <p:txBody>
          <a:bodyPr/>
          <a:lstStyle/>
          <a:p>
            <a:r>
              <a:rPr lang="en-US" dirty="0" smtClean="0"/>
              <a:t>ELC-ED Expansion Contract</a:t>
            </a:r>
            <a:endParaRPr lang="en-US" dirty="0"/>
          </a:p>
        </p:txBody>
      </p:sp>
    </p:spTree>
    <p:extLst>
      <p:ext uri="{BB962C8B-B14F-4D97-AF65-F5344CB8AC3E}">
        <p14:creationId xmlns:p14="http://schemas.microsoft.com/office/powerpoint/2010/main" val="1067244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u="sng" dirty="0" smtClean="0"/>
              <a:t>Vaccination support</a:t>
            </a:r>
            <a:r>
              <a:rPr lang="en-US" dirty="0" smtClean="0"/>
              <a:t>-</a:t>
            </a:r>
          </a:p>
          <a:p>
            <a:pPr marL="109728" indent="0">
              <a:buNone/>
            </a:pPr>
            <a:r>
              <a:rPr lang="en-US" dirty="0"/>
              <a:t>LPHA must confirm that support for this request is not available through the Immunization </a:t>
            </a:r>
            <a:r>
              <a:rPr lang="en-US" dirty="0" err="1"/>
              <a:t>CoAg</a:t>
            </a:r>
            <a:r>
              <a:rPr lang="en-US" dirty="0"/>
              <a:t> (IP19- 1901</a:t>
            </a:r>
            <a:r>
              <a:rPr lang="en-US" dirty="0" smtClean="0"/>
              <a:t>).  Funding </a:t>
            </a:r>
            <a:r>
              <a:rPr lang="en-US" dirty="0"/>
              <a:t>may only be used to </a:t>
            </a:r>
            <a:r>
              <a:rPr lang="en-US" dirty="0">
                <a:solidFill>
                  <a:srgbClr val="000000"/>
                </a:solidFill>
              </a:rPr>
              <a:t>support </a:t>
            </a:r>
            <a:r>
              <a:rPr lang="en-US" dirty="0" smtClean="0">
                <a:solidFill>
                  <a:srgbClr val="000000"/>
                </a:solidFill>
              </a:rPr>
              <a:t>administrative costs at dual/multipurpose </a:t>
            </a:r>
            <a:r>
              <a:rPr lang="en-US" dirty="0"/>
              <a:t>efforts. LPHA must confirm that the clinics will support BOTH testing and vaccination efforts. </a:t>
            </a:r>
            <a:endParaRPr lang="en-US" dirty="0" smtClean="0"/>
          </a:p>
          <a:p>
            <a:pPr marL="109728" indent="0">
              <a:buNone/>
            </a:pPr>
            <a:endParaRPr lang="en-US" dirty="0"/>
          </a:p>
        </p:txBody>
      </p:sp>
      <p:sp>
        <p:nvSpPr>
          <p:cNvPr id="3" name="Slide Number Placeholder 2"/>
          <p:cNvSpPr>
            <a:spLocks noGrp="1"/>
          </p:cNvSpPr>
          <p:nvPr>
            <p:ph type="sldNum" sz="quarter" idx="12"/>
          </p:nvPr>
        </p:nvSpPr>
        <p:spPr/>
        <p:txBody>
          <a:bodyPr/>
          <a:lstStyle/>
          <a:p>
            <a:fld id="{1789C0F2-17E0-497A-9BBE-0C73201AAFE3}" type="slidenum">
              <a:rPr lang="en-US" smtClean="0"/>
              <a:pPr/>
              <a:t>6</a:t>
            </a:fld>
            <a:endParaRPr lang="en-US" dirty="0"/>
          </a:p>
        </p:txBody>
      </p:sp>
      <p:sp>
        <p:nvSpPr>
          <p:cNvPr id="4" name="Title 3"/>
          <p:cNvSpPr>
            <a:spLocks noGrp="1"/>
          </p:cNvSpPr>
          <p:nvPr>
            <p:ph type="title"/>
          </p:nvPr>
        </p:nvSpPr>
        <p:spPr/>
        <p:txBody>
          <a:bodyPr/>
          <a:lstStyle/>
          <a:p>
            <a:r>
              <a:rPr lang="en-US" dirty="0" smtClean="0"/>
              <a:t>ELC-ED Expansion Contract</a:t>
            </a:r>
            <a:endParaRPr lang="en-US" dirty="0"/>
          </a:p>
        </p:txBody>
      </p:sp>
    </p:spTree>
    <p:extLst>
      <p:ext uri="{BB962C8B-B14F-4D97-AF65-F5344CB8AC3E}">
        <p14:creationId xmlns:p14="http://schemas.microsoft.com/office/powerpoint/2010/main" val="4016505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u="sng" dirty="0" smtClean="0"/>
              <a:t>Digital Signs</a:t>
            </a:r>
            <a:r>
              <a:rPr lang="en-US" dirty="0" smtClean="0"/>
              <a:t> – </a:t>
            </a:r>
          </a:p>
          <a:p>
            <a:pPr marL="109728" indent="0">
              <a:buNone/>
            </a:pPr>
            <a:r>
              <a:rPr lang="en-US" dirty="0"/>
              <a:t>This is an allowable expense, however, please make sure that messaging is focused on all COVID-19 mitigation methods and not solely focused on vaccination efforts</a:t>
            </a:r>
            <a:r>
              <a:rPr lang="en-US" dirty="0" smtClean="0"/>
              <a:t>.  Must send request to Jennifer Harrison for approval.</a:t>
            </a:r>
          </a:p>
          <a:p>
            <a:pPr marL="109728" indent="0">
              <a:buNone/>
            </a:pPr>
            <a:r>
              <a:rPr lang="en-US" u="sng" dirty="0" smtClean="0"/>
              <a:t>Visualization</a:t>
            </a:r>
            <a:r>
              <a:rPr lang="en-US" dirty="0" smtClean="0"/>
              <a:t> </a:t>
            </a:r>
            <a:r>
              <a:rPr lang="en-US" dirty="0"/>
              <a:t>- Per our CDC Project Officer, if this is for COVID-related data visualization only, then this is allowable. If this is just a portion of the website updates, then no, this would not be </a:t>
            </a:r>
            <a:r>
              <a:rPr lang="en-US" dirty="0" smtClean="0"/>
              <a:t>allowable.</a:t>
            </a:r>
          </a:p>
          <a:p>
            <a:pPr marL="109728" indent="0">
              <a:buNone/>
            </a:pPr>
            <a:r>
              <a:rPr lang="en-US" u="sng" dirty="0"/>
              <a:t>Medical Director</a:t>
            </a:r>
            <a:r>
              <a:rPr lang="en-US" dirty="0"/>
              <a:t> – Contracting with a Medical Director for communicable disease consultation is an allowable expense</a:t>
            </a:r>
            <a:r>
              <a:rPr lang="en-US" dirty="0" smtClean="0"/>
              <a:t>.</a:t>
            </a:r>
            <a:endParaRPr lang="en-US" dirty="0"/>
          </a:p>
        </p:txBody>
      </p:sp>
      <p:sp>
        <p:nvSpPr>
          <p:cNvPr id="3" name="Slide Number Placeholder 2"/>
          <p:cNvSpPr>
            <a:spLocks noGrp="1"/>
          </p:cNvSpPr>
          <p:nvPr>
            <p:ph type="sldNum" sz="quarter" idx="12"/>
          </p:nvPr>
        </p:nvSpPr>
        <p:spPr/>
        <p:txBody>
          <a:bodyPr/>
          <a:lstStyle/>
          <a:p>
            <a:fld id="{1789C0F2-17E0-497A-9BBE-0C73201AAFE3}" type="slidenum">
              <a:rPr lang="en-US" smtClean="0"/>
              <a:pPr/>
              <a:t>7</a:t>
            </a:fld>
            <a:endParaRPr lang="en-US" dirty="0"/>
          </a:p>
        </p:txBody>
      </p:sp>
      <p:sp>
        <p:nvSpPr>
          <p:cNvPr id="4" name="Title 3"/>
          <p:cNvSpPr>
            <a:spLocks noGrp="1"/>
          </p:cNvSpPr>
          <p:nvPr>
            <p:ph type="title"/>
          </p:nvPr>
        </p:nvSpPr>
        <p:spPr/>
        <p:txBody>
          <a:bodyPr/>
          <a:lstStyle/>
          <a:p>
            <a:r>
              <a:rPr lang="en-US" dirty="0" smtClean="0"/>
              <a:t>ELC-ED Expansion Contract</a:t>
            </a:r>
            <a:endParaRPr lang="en-US" dirty="0"/>
          </a:p>
        </p:txBody>
      </p:sp>
    </p:spTree>
    <p:extLst>
      <p:ext uri="{BB962C8B-B14F-4D97-AF65-F5344CB8AC3E}">
        <p14:creationId xmlns:p14="http://schemas.microsoft.com/office/powerpoint/2010/main" val="1933957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u="sng" dirty="0" smtClean="0"/>
              <a:t>Vehicle</a:t>
            </a:r>
            <a:r>
              <a:rPr lang="en-US" dirty="0" smtClean="0"/>
              <a:t> – </a:t>
            </a:r>
          </a:p>
          <a:p>
            <a:pPr marL="109728" indent="0">
              <a:buNone/>
            </a:pPr>
            <a:r>
              <a:rPr lang="en-US" dirty="0"/>
              <a:t>This may be an allowable cost, however, pre-approval is required. Please </a:t>
            </a:r>
            <a:r>
              <a:rPr lang="en-US" dirty="0" smtClean="0"/>
              <a:t>submit </a:t>
            </a:r>
            <a:r>
              <a:rPr lang="en-US" dirty="0"/>
              <a:t>a budget justification to Jennifer Harrison on LPHA letterhead and applicable quotes for this purchase request. T</a:t>
            </a:r>
            <a:r>
              <a:rPr lang="en-US" dirty="0" smtClean="0"/>
              <a:t>he </a:t>
            </a:r>
            <a:r>
              <a:rPr lang="en-US" dirty="0"/>
              <a:t>LPHA </a:t>
            </a:r>
            <a:r>
              <a:rPr lang="en-US" dirty="0" smtClean="0"/>
              <a:t>must </a:t>
            </a:r>
            <a:r>
              <a:rPr lang="en-US" dirty="0"/>
              <a:t>submit documentation to justify this purchase beyond just the vehicle quotes (e.g., mobile </a:t>
            </a:r>
            <a:r>
              <a:rPr lang="en-US" dirty="0" smtClean="0"/>
              <a:t>testing).</a:t>
            </a:r>
            <a:endParaRPr lang="en-US" strike="sngStrike" dirty="0">
              <a:solidFill>
                <a:srgbClr val="FF0000"/>
              </a:solidFill>
            </a:endParaRPr>
          </a:p>
        </p:txBody>
      </p:sp>
      <p:sp>
        <p:nvSpPr>
          <p:cNvPr id="3" name="Slide Number Placeholder 2"/>
          <p:cNvSpPr>
            <a:spLocks noGrp="1"/>
          </p:cNvSpPr>
          <p:nvPr>
            <p:ph type="sldNum" sz="quarter" idx="12"/>
          </p:nvPr>
        </p:nvSpPr>
        <p:spPr/>
        <p:txBody>
          <a:bodyPr/>
          <a:lstStyle/>
          <a:p>
            <a:fld id="{1789C0F2-17E0-497A-9BBE-0C73201AAFE3}" type="slidenum">
              <a:rPr lang="en-US" smtClean="0"/>
              <a:pPr/>
              <a:t>8</a:t>
            </a:fld>
            <a:endParaRPr lang="en-US" dirty="0"/>
          </a:p>
        </p:txBody>
      </p:sp>
      <p:sp>
        <p:nvSpPr>
          <p:cNvPr id="4" name="Title 3"/>
          <p:cNvSpPr>
            <a:spLocks noGrp="1"/>
          </p:cNvSpPr>
          <p:nvPr>
            <p:ph type="title"/>
          </p:nvPr>
        </p:nvSpPr>
        <p:spPr/>
        <p:txBody>
          <a:bodyPr/>
          <a:lstStyle/>
          <a:p>
            <a:r>
              <a:rPr lang="en-US" dirty="0" smtClean="0"/>
              <a:t>ELC-ED Expansion Contract</a:t>
            </a:r>
            <a:endParaRPr lang="en-US" dirty="0"/>
          </a:p>
        </p:txBody>
      </p:sp>
    </p:spTree>
    <p:extLst>
      <p:ext uri="{BB962C8B-B14F-4D97-AF65-F5344CB8AC3E}">
        <p14:creationId xmlns:p14="http://schemas.microsoft.com/office/powerpoint/2010/main" val="905303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u="sng" dirty="0" smtClean="0"/>
              <a:t>Software</a:t>
            </a:r>
            <a:r>
              <a:rPr lang="en-US" dirty="0" smtClean="0"/>
              <a:t> – </a:t>
            </a:r>
          </a:p>
          <a:p>
            <a:pPr marL="109728" indent="0">
              <a:buNone/>
            </a:pPr>
            <a:r>
              <a:rPr lang="en-US" dirty="0"/>
              <a:t>Improve Surveillance and Reporting of Electronic Health Data Enhance systems for flexible data collection, reporting , analysis, and visualization. </a:t>
            </a:r>
            <a:endParaRPr lang="en-US" dirty="0" smtClean="0"/>
          </a:p>
          <a:p>
            <a:pPr marL="109728" indent="0">
              <a:buNone/>
            </a:pPr>
            <a:r>
              <a:rPr lang="en-US" dirty="0"/>
              <a:t>-</a:t>
            </a:r>
            <a:r>
              <a:rPr lang="en-US" dirty="0" smtClean="0"/>
              <a:t>Implement </a:t>
            </a:r>
            <a:r>
              <a:rPr lang="en-US" dirty="0"/>
              <a:t>new/replacement systems where needed. Ensure systems are interoperable and that data can be linked across systems (e.g., public health, healthcare, private labs), including adding the capacity for lab data and other data to be used by the software/tools that are being deployed for case investigation and contact tracing. </a:t>
            </a:r>
          </a:p>
        </p:txBody>
      </p:sp>
      <p:sp>
        <p:nvSpPr>
          <p:cNvPr id="3" name="Slide Number Placeholder 2"/>
          <p:cNvSpPr>
            <a:spLocks noGrp="1"/>
          </p:cNvSpPr>
          <p:nvPr>
            <p:ph type="sldNum" sz="quarter" idx="12"/>
          </p:nvPr>
        </p:nvSpPr>
        <p:spPr/>
        <p:txBody>
          <a:bodyPr/>
          <a:lstStyle/>
          <a:p>
            <a:fld id="{1789C0F2-17E0-497A-9BBE-0C73201AAFE3}" type="slidenum">
              <a:rPr lang="en-US" smtClean="0"/>
              <a:pPr/>
              <a:t>9</a:t>
            </a:fld>
            <a:endParaRPr lang="en-US" dirty="0"/>
          </a:p>
        </p:txBody>
      </p:sp>
      <p:sp>
        <p:nvSpPr>
          <p:cNvPr id="4" name="Title 3"/>
          <p:cNvSpPr>
            <a:spLocks noGrp="1"/>
          </p:cNvSpPr>
          <p:nvPr>
            <p:ph type="title"/>
          </p:nvPr>
        </p:nvSpPr>
        <p:spPr/>
        <p:txBody>
          <a:bodyPr/>
          <a:lstStyle/>
          <a:p>
            <a:r>
              <a:rPr lang="en-US" dirty="0" smtClean="0"/>
              <a:t>ELC-ED Expansion Contract</a:t>
            </a:r>
            <a:endParaRPr lang="en-US" dirty="0"/>
          </a:p>
        </p:txBody>
      </p:sp>
    </p:spTree>
    <p:extLst>
      <p:ext uri="{BB962C8B-B14F-4D97-AF65-F5344CB8AC3E}">
        <p14:creationId xmlns:p14="http://schemas.microsoft.com/office/powerpoint/2010/main" val="17658668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2951</TotalTime>
  <Words>1494</Words>
  <Application>Microsoft Office PowerPoint</Application>
  <PresentationFormat>On-screen Show (4:3)</PresentationFormat>
  <Paragraphs>113</Paragraphs>
  <Slides>18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Calibri</vt:lpstr>
      <vt:lpstr>Lucida Sans Unicode</vt:lpstr>
      <vt:lpstr>Verdana</vt:lpstr>
      <vt:lpstr>Wingdings</vt:lpstr>
      <vt:lpstr>Wingdings 2</vt:lpstr>
      <vt:lpstr>Wingdings 3</vt:lpstr>
      <vt:lpstr>Concourse</vt:lpstr>
      <vt:lpstr>ELC Enhancing Detection Expansion Funding</vt:lpstr>
      <vt:lpstr>Budget Justifications</vt:lpstr>
      <vt:lpstr>Budget Review Process</vt:lpstr>
      <vt:lpstr>ELC-ED Expansion Contract</vt:lpstr>
      <vt:lpstr>ELC-ED Expansion Contract</vt:lpstr>
      <vt:lpstr>ELC-ED Expansion Contract</vt:lpstr>
      <vt:lpstr>ELC-ED Expansion Contract</vt:lpstr>
      <vt:lpstr>ELC-ED Expansion Contract</vt:lpstr>
      <vt:lpstr>ELC-ED Expansion Contract</vt:lpstr>
      <vt:lpstr>ELC-ED Expansion Contract</vt:lpstr>
      <vt:lpstr>ELC-ED Expansion Contract</vt:lpstr>
      <vt:lpstr>ELC-ED Expansion Contract</vt:lpstr>
      <vt:lpstr>ELC-ED Expansion Contract</vt:lpstr>
      <vt:lpstr>ELC-ED Expansion Contract</vt:lpstr>
      <vt:lpstr>ELC-ED Expansion Contract</vt:lpstr>
      <vt:lpstr>ELC-ED Expansion Contract</vt:lpstr>
      <vt:lpstr>Epidemiology and Laboratory Capacity (ELC) Cares Contract</vt:lpstr>
      <vt:lpstr>Questions</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FY 2013 Participation Agreement Amendment &amp;  CHIP H.S.I. Distribution Process</dc:title>
  <dc:creator>anderj7</dc:creator>
  <cp:lastModifiedBy>Harrison, Jennifer</cp:lastModifiedBy>
  <cp:revision>276</cp:revision>
  <cp:lastPrinted>2020-08-06T13:38:55Z</cp:lastPrinted>
  <dcterms:created xsi:type="dcterms:W3CDTF">2013-02-07T22:32:07Z</dcterms:created>
  <dcterms:modified xsi:type="dcterms:W3CDTF">2022-05-18T13:26:47Z</dcterms:modified>
</cp:coreProperties>
</file>