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69" r:id="rId3"/>
    <p:sldId id="257" r:id="rId4"/>
    <p:sldId id="287" r:id="rId5"/>
    <p:sldId id="271" r:id="rId6"/>
    <p:sldId id="258" r:id="rId7"/>
    <p:sldId id="307" r:id="rId8"/>
    <p:sldId id="298" r:id="rId9"/>
    <p:sldId id="297" r:id="rId10"/>
    <p:sldId id="300" r:id="rId11"/>
    <p:sldId id="299" r:id="rId12"/>
    <p:sldId id="301" r:id="rId13"/>
    <p:sldId id="308" r:id="rId14"/>
    <p:sldId id="309" r:id="rId15"/>
    <p:sldId id="306" r:id="rId16"/>
    <p:sldId id="296" r:id="rId17"/>
    <p:sldId id="302" r:id="rId18"/>
    <p:sldId id="266" r:id="rId19"/>
  </p:sldIdLst>
  <p:sldSz cx="18288000" cy="10287000"/>
  <p:notesSz cx="6858000" cy="9144000"/>
  <p:embeddedFontLst>
    <p:embeddedFont>
      <p:font typeface="League Spartan" panose="020B0604020202020204" charset="0"/>
      <p:regular r:id="rId21"/>
    </p:embeddedFont>
    <p:embeddedFont>
      <p:font typeface="Vivaldi" panose="03020602050506090804" pitchFamily="66" charset="0"/>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3FF"/>
    <a:srgbClr val="D1E3FF"/>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435" autoAdjust="0"/>
  </p:normalViewPr>
  <p:slideViewPr>
    <p:cSldViewPr>
      <p:cViewPr>
        <p:scale>
          <a:sx n="40" d="100"/>
          <a:sy n="40" d="100"/>
        </p:scale>
        <p:origin x="1138"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0C962-7371-4E93-A94F-81E67A57F2DF}" type="datetimeFigureOut">
              <a:rPr lang="en-US" smtClean="0"/>
              <a:t>7/10/2024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C0D99-783D-44C2-B616-16BE276FD758}" type="slidenum">
              <a:rPr lang="en-US" smtClean="0"/>
              <a:t>‹#›</a:t>
            </a:fld>
            <a:endParaRPr lang="en-US"/>
          </a:p>
        </p:txBody>
      </p:sp>
    </p:spTree>
    <p:extLst>
      <p:ext uri="{BB962C8B-B14F-4D97-AF65-F5344CB8AC3E}">
        <p14:creationId xmlns:p14="http://schemas.microsoft.com/office/powerpoint/2010/main" val="321238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1</a:t>
            </a:fld>
            <a:endParaRPr lang="en-US"/>
          </a:p>
        </p:txBody>
      </p:sp>
    </p:spTree>
    <p:extLst>
      <p:ext uri="{BB962C8B-B14F-4D97-AF65-F5344CB8AC3E}">
        <p14:creationId xmlns:p14="http://schemas.microsoft.com/office/powerpoint/2010/main" val="146301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more than just identifying your audiences, you need to conduct an audience analysis each time you identify the need to communicate.</a:t>
            </a:r>
          </a:p>
          <a:p>
            <a:r>
              <a:rPr lang="en-US" baseline="0" dirty="0"/>
              <a:t>This allows you to better understand your audience – whether you are preparing for a Board meeting, having a one-on-one conversation with an employee, </a:t>
            </a:r>
          </a:p>
          <a:p>
            <a:r>
              <a:rPr lang="en-US" baseline="0" dirty="0"/>
              <a:t>   or hosting a meeting of your local partners. It is important to consider your audience.</a:t>
            </a:r>
          </a:p>
          <a:p>
            <a:endParaRPr lang="en-US" baseline="0" dirty="0"/>
          </a:p>
          <a:p>
            <a:r>
              <a:rPr lang="en-US" baseline="0" dirty="0"/>
              <a:t>A baseline analysis is necessary for any communication.</a:t>
            </a:r>
          </a:p>
          <a:p>
            <a:r>
              <a:rPr lang="en-US" baseline="0" dirty="0"/>
              <a:t>This includes their literacy level and preferred method of communication, and is usually sufficient if all you are going to do is push out information, such as in a crisis.</a:t>
            </a:r>
          </a:p>
          <a:p>
            <a:endParaRPr lang="en-US" baseline="0" dirty="0"/>
          </a:p>
          <a:p>
            <a:r>
              <a:rPr lang="en-US" baseline="0" dirty="0"/>
              <a:t>A midline analysis is more useful when you are seeking to increase awareness with your communication efforts.</a:t>
            </a:r>
          </a:p>
          <a:p>
            <a:r>
              <a:rPr lang="en-US" baseline="0" dirty="0"/>
              <a:t>For example, if you are rolling out a new program, or if you have changed a policy in the workplace.</a:t>
            </a:r>
          </a:p>
          <a:p>
            <a:r>
              <a:rPr lang="en-US" baseline="0" dirty="0"/>
              <a:t>This communication requires a midline analysis, which includes the baseline, but also considers audience demographics like age, gender, socioeconomic status, education level, and occupation.</a:t>
            </a:r>
          </a:p>
          <a:p>
            <a:endParaRPr lang="en-US" baseline="0" dirty="0"/>
          </a:p>
          <a:p>
            <a:r>
              <a:rPr lang="en-US" baseline="0" dirty="0"/>
              <a:t>And if you are seeking to change behavior with your communication, you really need to do a comprehensive audience analysis.</a:t>
            </a:r>
          </a:p>
          <a:p>
            <a:r>
              <a:rPr lang="en-US" baseline="0" dirty="0"/>
              <a:t>You should consider all the factors in the baseline and midline, as well as your audience’s motivations, their perceptions, their beliefs, and their willingness to change, for example.</a:t>
            </a:r>
          </a:p>
          <a:p>
            <a:endParaRPr lang="en-US" baseline="0" dirty="0"/>
          </a:p>
          <a:p>
            <a:r>
              <a:rPr lang="en-US" baseline="0" dirty="0"/>
              <a:t>Some of this analysis can be done in your office looking at data online, such as from the Census Bureau and DHSS.</a:t>
            </a:r>
          </a:p>
          <a:p>
            <a:r>
              <a:rPr lang="en-US" baseline="0" dirty="0"/>
              <a:t>A midline analysis will be enhanced by talking to service providers who work with your target audience.</a:t>
            </a:r>
          </a:p>
          <a:p>
            <a:r>
              <a:rPr lang="en-US" baseline="0" dirty="0"/>
              <a:t>A comprehensive analysis will be most accurate if you actually talk to people in the target audience to get their perspective.</a:t>
            </a:r>
          </a:p>
        </p:txBody>
      </p:sp>
      <p:sp>
        <p:nvSpPr>
          <p:cNvPr id="4" name="Slide Number Placeholder 3"/>
          <p:cNvSpPr>
            <a:spLocks noGrp="1"/>
          </p:cNvSpPr>
          <p:nvPr>
            <p:ph type="sldNum" sz="quarter" idx="10"/>
          </p:nvPr>
        </p:nvSpPr>
        <p:spPr/>
        <p:txBody>
          <a:bodyPr/>
          <a:lstStyle/>
          <a:p>
            <a:fld id="{413C0D99-783D-44C2-B616-16BE276FD758}" type="slidenum">
              <a:rPr lang="en-US" smtClean="0"/>
              <a:t>10</a:t>
            </a:fld>
            <a:endParaRPr lang="en-US"/>
          </a:p>
        </p:txBody>
      </p:sp>
    </p:spTree>
    <p:extLst>
      <p:ext uri="{BB962C8B-B14F-4D97-AF65-F5344CB8AC3E}">
        <p14:creationId xmlns:p14="http://schemas.microsoft.com/office/powerpoint/2010/main" val="395229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better understand your audience, you will need to tailor messages</a:t>
            </a:r>
            <a:r>
              <a:rPr lang="en-US" baseline="0" dirty="0"/>
              <a:t> to each audience. </a:t>
            </a:r>
          </a:p>
          <a:p>
            <a:r>
              <a:rPr lang="en-US" baseline="0" dirty="0"/>
              <a:t>What is it they need to know or want to know?</a:t>
            </a:r>
          </a:p>
          <a:p>
            <a:r>
              <a:rPr lang="en-US" baseline="0" dirty="0"/>
              <a:t>[review table]</a:t>
            </a:r>
          </a:p>
          <a:p>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11</a:t>
            </a:fld>
            <a:endParaRPr lang="en-US"/>
          </a:p>
        </p:txBody>
      </p:sp>
    </p:spTree>
    <p:extLst>
      <p:ext uri="{BB962C8B-B14F-4D97-AF65-F5344CB8AC3E}">
        <p14:creationId xmlns:p14="http://schemas.microsoft.com/office/powerpoint/2010/main" val="395229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should</a:t>
            </a:r>
            <a:r>
              <a:rPr lang="en-US" baseline="0" dirty="0"/>
              <a:t> have learned from your audience analysis where each audience gets their information.</a:t>
            </a:r>
          </a:p>
          <a:p>
            <a:r>
              <a:rPr lang="en-US" baseline="0" dirty="0"/>
              <a:t>Older adults like me may still be reading the newspaper, listening to talk radio, or scrolling through Facebook.</a:t>
            </a:r>
          </a:p>
          <a:p>
            <a:r>
              <a:rPr lang="en-US" baseline="0" dirty="0"/>
              <a:t>But young adults are more likely to be on </a:t>
            </a:r>
            <a:r>
              <a:rPr lang="en-US" baseline="0" dirty="0" err="1"/>
              <a:t>SnapChat</a:t>
            </a:r>
            <a:r>
              <a:rPr lang="en-US" baseline="0" dirty="0"/>
              <a:t> or other newer social media platforms.</a:t>
            </a:r>
          </a:p>
          <a:p>
            <a:r>
              <a:rPr lang="en-US" baseline="0" dirty="0"/>
              <a:t>It’s important to know where your audience seeks information and make sure you are placing your information there, rather than expecting them to come to you.</a:t>
            </a:r>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12</a:t>
            </a:fld>
            <a:endParaRPr lang="en-US"/>
          </a:p>
        </p:txBody>
      </p:sp>
    </p:spTree>
    <p:extLst>
      <p:ext uri="{BB962C8B-B14F-4D97-AF65-F5344CB8AC3E}">
        <p14:creationId xmlns:p14="http://schemas.microsoft.com/office/powerpoint/2010/main" val="28481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important part of your communication plan will be to develop</a:t>
            </a:r>
            <a:r>
              <a:rPr lang="en-US" baseline="0" dirty="0"/>
              <a:t> a communication calendar.</a:t>
            </a:r>
          </a:p>
          <a:p>
            <a:r>
              <a:rPr lang="en-US" baseline="0" dirty="0"/>
              <a:t>To communicate with a broad audience, I encourage you to plan for a regular cadence of social media posting, </a:t>
            </a:r>
          </a:p>
          <a:p>
            <a:r>
              <a:rPr lang="en-US" baseline="0" dirty="0"/>
              <a:t>   as well as 2 – 3 larger communication campaigns you can do each year.</a:t>
            </a:r>
          </a:p>
          <a:p>
            <a:r>
              <a:rPr lang="en-US" baseline="0" dirty="0"/>
              <a:t>These could be based on events in your community, such as the back to school fair or the county fair. </a:t>
            </a:r>
          </a:p>
          <a:p>
            <a:r>
              <a:rPr lang="en-US" baseline="0" dirty="0"/>
              <a:t>Or they could be based on data red flags such as obesity rates, tobacco use, or diabetes incidence.</a:t>
            </a:r>
          </a:p>
          <a:p>
            <a:r>
              <a:rPr lang="en-US" baseline="0" dirty="0"/>
              <a:t>Or they could be based on audience, such as </a:t>
            </a:r>
            <a:r>
              <a:rPr lang="en-US" baseline="0" dirty="0" err="1"/>
              <a:t>toothbrushing</a:t>
            </a:r>
            <a:r>
              <a:rPr lang="en-US" baseline="0" dirty="0"/>
              <a:t> education to elementary students, </a:t>
            </a:r>
          </a:p>
          <a:p>
            <a:r>
              <a:rPr lang="en-US" baseline="0" dirty="0"/>
              <a:t>   or STI prevention education to high school students, or blood pressure self-checks for older adults.</a:t>
            </a:r>
          </a:p>
          <a:p>
            <a:r>
              <a:rPr lang="en-US" baseline="0" dirty="0"/>
              <a:t>Also add to your calendar regular communication outreach to employees, your Board or Commissioners, and your local partners.</a:t>
            </a:r>
          </a:p>
          <a:p>
            <a:r>
              <a:rPr lang="en-US" baseline="0" dirty="0"/>
              <a:t>And consider planning ways you can interact with your customers on a regular basis, as well, so that they don’t just hear from you when they visit your office.</a:t>
            </a:r>
          </a:p>
          <a:p>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13</a:t>
            </a:fld>
            <a:endParaRPr lang="en-US"/>
          </a:p>
        </p:txBody>
      </p:sp>
    </p:spTree>
    <p:extLst>
      <p:ext uri="{BB962C8B-B14F-4D97-AF65-F5344CB8AC3E}">
        <p14:creationId xmlns:p14="http://schemas.microsoft.com/office/powerpoint/2010/main" val="28481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Plan ahead: creating a communication plan, a communication calendar, and then tapping into</a:t>
            </a:r>
          </a:p>
          <a:p>
            <a:r>
              <a:rPr lang="en-US" baseline="0" dirty="0"/>
              <a:t>   existing resources to utilize content that had already been created.</a:t>
            </a:r>
          </a:p>
          <a:p>
            <a:r>
              <a:rPr lang="en-US" baseline="0" dirty="0"/>
              <a:t>So, as you go back to your LPHA after this session and consider how you will find time to make communication a priority, I encourage you to start</a:t>
            </a:r>
          </a:p>
          <a:p>
            <a:r>
              <a:rPr lang="en-US" baseline="0" dirty="0"/>
              <a:t>   by developing a communication plan. There are templates available from DHSS and from the MICH website. </a:t>
            </a:r>
          </a:p>
          <a:p>
            <a:r>
              <a:rPr lang="en-US" baseline="0" dirty="0"/>
              <a:t>You can reach out to me, as well, if you need assistance locating those resources.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14</a:t>
            </a:fld>
            <a:endParaRPr lang="en-US"/>
          </a:p>
        </p:txBody>
      </p:sp>
    </p:spTree>
    <p:extLst>
      <p:ext uri="{BB962C8B-B14F-4D97-AF65-F5344CB8AC3E}">
        <p14:creationId xmlns:p14="http://schemas.microsoft.com/office/powerpoint/2010/main" val="284813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r>
              <a:rPr lang="en-US" dirty="0"/>
              <a:t>DHSS Office of Public Information</a:t>
            </a:r>
          </a:p>
          <a:p>
            <a:pPr marL="228600">
              <a:spcBef>
                <a:spcPts val="0"/>
              </a:spcBef>
              <a:buFont typeface="Arial" panose="020B0604020202020204" pitchFamily="34" charset="0"/>
              <a:buChar char="•"/>
            </a:pPr>
            <a:r>
              <a:rPr lang="en-US" dirty="0">
                <a:effectLst/>
              </a:rPr>
              <a:t>Can assist/counsel regarding media inquiries or partner on joint public announcements</a:t>
            </a:r>
          </a:p>
          <a:p>
            <a:pPr marL="742950" lvl="1" indent="-285750">
              <a:spcBef>
                <a:spcPts val="0"/>
              </a:spcBef>
              <a:buFont typeface="Courier New" panose="02070309020205020404" pitchFamily="49" charset="0"/>
              <a:buChar char="o"/>
            </a:pPr>
            <a:r>
              <a:rPr lang="en-US" dirty="0">
                <a:effectLst/>
              </a:rPr>
              <a:t>Give each other notice when our public messaging may impact one another</a:t>
            </a:r>
          </a:p>
          <a:p>
            <a:pPr marL="228600">
              <a:spcBef>
                <a:spcPts val="0"/>
              </a:spcBef>
              <a:buFont typeface="Arial" panose="020B0604020202020204" pitchFamily="34" charset="0"/>
              <a:buChar char="•"/>
            </a:pPr>
            <a:r>
              <a:rPr lang="en-US" dirty="0">
                <a:effectLst/>
              </a:rPr>
              <a:t>Assisting with social media toolkits or assets when possible (resource library) </a:t>
            </a:r>
          </a:p>
          <a:p>
            <a:r>
              <a:rPr lang="en-US" dirty="0"/>
              <a:t>Professional organizations </a:t>
            </a:r>
          </a:p>
          <a:p>
            <a:pPr marL="228600">
              <a:spcBef>
                <a:spcPts val="0"/>
              </a:spcBef>
              <a:buFont typeface="Arial" panose="020B0604020202020204" pitchFamily="34" charset="0"/>
              <a:buChar char="•"/>
            </a:pPr>
            <a:r>
              <a:rPr lang="en-US" dirty="0">
                <a:effectLst/>
              </a:rPr>
              <a:t>If you have dedicated PIO, NPHIC is a good resource/membership.</a:t>
            </a:r>
          </a:p>
          <a:p>
            <a:r>
              <a:rPr lang="en-US" dirty="0"/>
              <a:t>DHSS website</a:t>
            </a:r>
          </a:p>
          <a:p>
            <a:pPr marL="228600">
              <a:spcBef>
                <a:spcPts val="0"/>
              </a:spcBef>
              <a:buFont typeface="Arial" panose="020B0604020202020204" pitchFamily="34" charset="0"/>
              <a:buChar char="•"/>
            </a:pPr>
            <a:r>
              <a:rPr lang="en-US" dirty="0">
                <a:effectLst/>
              </a:rPr>
              <a:t>Thankfully, work is kicking off this month to begin building an entirely new digital home for health.mo.gov. Will become much more user-friendly, searchable, current, etc. </a:t>
            </a:r>
          </a:p>
          <a:p>
            <a:pPr marL="228600">
              <a:spcBef>
                <a:spcPts val="0"/>
              </a:spcBef>
              <a:buFont typeface="Arial" panose="020B0604020202020204" pitchFamily="34" charset="0"/>
              <a:buChar char="•"/>
            </a:pPr>
            <a:r>
              <a:rPr lang="en-US" dirty="0">
                <a:effectLst/>
              </a:rPr>
              <a:t>Must be done by early 2026, hoping to be complete in 2025. </a:t>
            </a:r>
          </a:p>
          <a:p>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15</a:t>
            </a:fld>
            <a:endParaRPr lang="en-US"/>
          </a:p>
        </p:txBody>
      </p:sp>
    </p:spTree>
    <p:extLst>
      <p:ext uri="{BB962C8B-B14F-4D97-AF65-F5344CB8AC3E}">
        <p14:creationId xmlns:p14="http://schemas.microsoft.com/office/powerpoint/2010/main" val="316024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p>
          <a:p>
            <a:r>
              <a:rPr lang="en-US" dirty="0"/>
              <a:t>So how can you make sure your communication</a:t>
            </a:r>
            <a:r>
              <a:rPr lang="en-US" baseline="0" dirty="0"/>
              <a:t> is clear and effective?</a:t>
            </a:r>
          </a:p>
          <a:p>
            <a:r>
              <a:rPr lang="en-US" baseline="0" dirty="0"/>
              <a:t>It requires planning.</a:t>
            </a:r>
          </a:p>
          <a:p>
            <a:r>
              <a:rPr lang="en-US" baseline="0" dirty="0"/>
              <a:t>[read slide steps]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16</a:t>
            </a:fld>
            <a:endParaRPr lang="en-US"/>
          </a:p>
        </p:txBody>
      </p:sp>
    </p:spTree>
    <p:extLst>
      <p:ext uri="{BB962C8B-B14F-4D97-AF65-F5344CB8AC3E}">
        <p14:creationId xmlns:p14="http://schemas.microsoft.com/office/powerpoint/2010/main" val="3952297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to evaluate communication throughout the process, including making sure there is a feedback loop for your audience.</a:t>
            </a:r>
          </a:p>
          <a:p>
            <a:r>
              <a:rPr lang="en-US" baseline="0" dirty="0"/>
              <a:t>Remember – the ping pong match – send and receive information. So give them an opportunity to send information back to you,</a:t>
            </a:r>
          </a:p>
          <a:p>
            <a:r>
              <a:rPr lang="en-US" baseline="0" dirty="0"/>
              <a:t>And LISTEN then make adjustments as necessary.</a:t>
            </a:r>
          </a:p>
          <a:p>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17</a:t>
            </a:fld>
            <a:endParaRPr lang="en-US"/>
          </a:p>
        </p:txBody>
      </p:sp>
    </p:spTree>
    <p:extLst>
      <p:ext uri="{BB962C8B-B14F-4D97-AF65-F5344CB8AC3E}">
        <p14:creationId xmlns:p14="http://schemas.microsoft.com/office/powerpoint/2010/main" val="342690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 and give OPHI pitch</a:t>
            </a:r>
          </a:p>
          <a:p>
            <a:r>
              <a:rPr lang="en-US" dirty="0"/>
              <a:t>Define partnership with DHSS for PH Communication Liaison work</a:t>
            </a:r>
          </a:p>
          <a:p>
            <a:r>
              <a:rPr lang="en-US" dirty="0"/>
              <a:t>Variety</a:t>
            </a:r>
            <a:r>
              <a:rPr lang="en-US" baseline="0" dirty="0"/>
              <a:t> of pieces - we’ll talk about some during the session.</a:t>
            </a:r>
          </a:p>
          <a:p>
            <a:r>
              <a:rPr lang="en-US" baseline="0" dirty="0"/>
              <a:t>Funding for this work was provided through funds made available by CDC and HHS . . .</a:t>
            </a:r>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2</a:t>
            </a:fld>
            <a:endParaRPr lang="en-US"/>
          </a:p>
        </p:txBody>
      </p:sp>
    </p:spTree>
    <p:extLst>
      <p:ext uri="{BB962C8B-B14F-4D97-AF65-F5344CB8AC3E}">
        <p14:creationId xmlns:p14="http://schemas.microsoft.com/office/powerpoint/2010/main" val="307230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Session Goal:   </a:t>
            </a:r>
          </a:p>
        </p:txBody>
      </p:sp>
      <p:sp>
        <p:nvSpPr>
          <p:cNvPr id="4" name="Slide Number Placeholder 3"/>
          <p:cNvSpPr>
            <a:spLocks noGrp="1"/>
          </p:cNvSpPr>
          <p:nvPr>
            <p:ph type="sldNum" sz="quarter" idx="10"/>
          </p:nvPr>
        </p:nvSpPr>
        <p:spPr/>
        <p:txBody>
          <a:bodyPr/>
          <a:lstStyle/>
          <a:p>
            <a:fld id="{413C0D99-783D-44C2-B616-16BE276FD758}" type="slidenum">
              <a:rPr lang="en-US" smtClean="0"/>
              <a:t>3</a:t>
            </a:fld>
            <a:endParaRPr lang="en-US"/>
          </a:p>
        </p:txBody>
      </p:sp>
    </p:spTree>
    <p:extLst>
      <p:ext uri="{BB962C8B-B14F-4D97-AF65-F5344CB8AC3E}">
        <p14:creationId xmlns:p14="http://schemas.microsoft.com/office/powerpoint/2010/main" val="125607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communicated with someone this morning, raise your hand?</a:t>
            </a:r>
          </a:p>
          <a:p>
            <a:r>
              <a:rPr lang="en-US" dirty="0"/>
              <a:t>How many of you thought about the science</a:t>
            </a:r>
            <a:r>
              <a:rPr lang="en-US" baseline="0" dirty="0"/>
              <a:t> behind communication before you had that conversation, keep your hand up?</a:t>
            </a:r>
            <a:endParaRPr lang="en-US" dirty="0"/>
          </a:p>
          <a:p>
            <a:endParaRPr lang="en-US" dirty="0"/>
          </a:p>
          <a:p>
            <a:r>
              <a:rPr lang="en-US" dirty="0"/>
              <a:t>Right, so every</a:t>
            </a:r>
            <a:r>
              <a:rPr lang="en-US" baseline="0" dirty="0"/>
              <a:t> day we are having important conversations, communication with people all around us - family, co-workers, leadership, partners, or customers.</a:t>
            </a:r>
          </a:p>
          <a:p>
            <a:r>
              <a:rPr lang="en-US" dirty="0"/>
              <a:t>Communication touches everything we do – every</a:t>
            </a:r>
            <a:r>
              <a:rPr lang="en-US" baseline="0" dirty="0"/>
              <a:t> encounter through our day, and yet rarely do we stop to consider how best to communicate – to plan for communication.</a:t>
            </a:r>
          </a:p>
          <a:p>
            <a:r>
              <a:rPr lang="en-US" baseline="0" dirty="0"/>
              <a:t>We usually rely on our communication instincts and processes we’ve developed throughout life.</a:t>
            </a:r>
          </a:p>
          <a:p>
            <a:r>
              <a:rPr lang="en-US" baseline="0" dirty="0"/>
              <a:t>Sometimes that means communication doesn’t go well.</a:t>
            </a:r>
          </a:p>
          <a:p>
            <a:endParaRPr lang="en-US" baseline="0" dirty="0"/>
          </a:p>
          <a:p>
            <a:r>
              <a:rPr lang="en-US" baseline="0" dirty="0"/>
              <a:t>Stop and consider for a moment a recent conversation you had with an employee</a:t>
            </a:r>
            <a:r>
              <a:rPr lang="en-US" baseline="0" dirty="0">
                <a:solidFill>
                  <a:srgbClr val="C00000"/>
                </a:solidFill>
              </a:rPr>
              <a:t>.... [</a:t>
            </a:r>
            <a:r>
              <a:rPr lang="en-US" baseline="0" dirty="0" err="1">
                <a:solidFill>
                  <a:srgbClr val="C00000"/>
                </a:solidFill>
              </a:rPr>
              <a:t>JMc</a:t>
            </a:r>
            <a:r>
              <a:rPr lang="en-US" baseline="0" dirty="0">
                <a:solidFill>
                  <a:srgbClr val="C00000"/>
                </a:solidFill>
              </a:rPr>
              <a:t> add detail here?]</a:t>
            </a:r>
          </a:p>
          <a:p>
            <a:endParaRPr lang="en-US" baseline="0" dirty="0">
              <a:solidFill>
                <a:srgbClr val="C00000"/>
              </a:solidFill>
            </a:endParaRPr>
          </a:p>
          <a:p>
            <a:r>
              <a:rPr lang="en-US" baseline="0" dirty="0">
                <a:solidFill>
                  <a:srgbClr val="C00000"/>
                </a:solidFill>
              </a:rPr>
              <a:t>Effective communication is a two-way process, a giving and receiving of information that requires thought, intention, knowing and understanding the person you are talking to, and listening skills.</a:t>
            </a:r>
          </a:p>
          <a:p>
            <a:r>
              <a:rPr lang="en-US" baseline="0" dirty="0">
                <a:solidFill>
                  <a:srgbClr val="C00000"/>
                </a:solidFill>
              </a:rPr>
              <a:t>It’s like a ping pong match – back and forth, serve and receive.</a:t>
            </a:r>
          </a:p>
        </p:txBody>
      </p:sp>
      <p:sp>
        <p:nvSpPr>
          <p:cNvPr id="4" name="Slide Number Placeholder 3"/>
          <p:cNvSpPr>
            <a:spLocks noGrp="1"/>
          </p:cNvSpPr>
          <p:nvPr>
            <p:ph type="sldNum" sz="quarter" idx="10"/>
          </p:nvPr>
        </p:nvSpPr>
        <p:spPr/>
        <p:txBody>
          <a:bodyPr/>
          <a:lstStyle/>
          <a:p>
            <a:fld id="{413C0D99-783D-44C2-B616-16BE276FD758}" type="slidenum">
              <a:rPr lang="en-US" smtClean="0"/>
              <a:t>4</a:t>
            </a:fld>
            <a:endParaRPr lang="en-US"/>
          </a:p>
        </p:txBody>
      </p:sp>
    </p:spTree>
    <p:extLst>
      <p:ext uri="{BB962C8B-B14F-4D97-AF65-F5344CB8AC3E}">
        <p14:creationId xmlns:p14="http://schemas.microsoft.com/office/powerpoint/2010/main" val="210148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communication is a foundational public health capability - as depicted here in Missouri’s FPHS model.</a:t>
            </a:r>
          </a:p>
          <a:p>
            <a:r>
              <a:rPr lang="en-US" baseline="0" dirty="0"/>
              <a:t>It is essential to every other component in the model – both the capabilities listed in the blue ring, </a:t>
            </a:r>
          </a:p>
          <a:p>
            <a:r>
              <a:rPr lang="en-US" baseline="0" dirty="0"/>
              <a:t>and the programs and services bucketed in the colorful pie pieces the model defines as the public health areas of expertise.</a:t>
            </a:r>
          </a:p>
          <a:p>
            <a:endParaRPr lang="en-US" baseline="0" dirty="0"/>
          </a:p>
          <a:p>
            <a:r>
              <a:rPr lang="en-US" baseline="0" dirty="0"/>
              <a:t>Successful public health practices depends on your ability to communicate well.</a:t>
            </a:r>
          </a:p>
          <a:p>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5</a:t>
            </a:fld>
            <a:endParaRPr lang="en-US"/>
          </a:p>
        </p:txBody>
      </p:sp>
    </p:spTree>
    <p:extLst>
      <p:ext uri="{BB962C8B-B14F-4D97-AF65-F5344CB8AC3E}">
        <p14:creationId xmlns:p14="http://schemas.microsoft.com/office/powerpoint/2010/main" val="395229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also specifically called out in both MICH and PHAB accreditation standards – validating</a:t>
            </a:r>
            <a:r>
              <a:rPr lang="en-US" baseline="0" dirty="0"/>
              <a:t> the need to ensure your organization communicates clearly and effectively.</a:t>
            </a:r>
          </a:p>
          <a:p>
            <a:r>
              <a:rPr lang="en-US" baseline="0" dirty="0"/>
              <a:t>Also, risk communication and communication with partners, stakeholders and community members.</a:t>
            </a:r>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6</a:t>
            </a:fld>
            <a:endParaRPr lang="en-US"/>
          </a:p>
        </p:txBody>
      </p:sp>
    </p:spTree>
    <p:extLst>
      <p:ext uri="{BB962C8B-B14F-4D97-AF65-F5344CB8AC3E}">
        <p14:creationId xmlns:p14="http://schemas.microsoft.com/office/powerpoint/2010/main" val="28481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are going to be using and depending on communication in nearly every aspect of your work as an LPHA administrator.</a:t>
            </a:r>
          </a:p>
          <a:p>
            <a:r>
              <a:rPr lang="en-US" dirty="0"/>
              <a:t>Communication is a science, a professional field.</a:t>
            </a:r>
          </a:p>
        </p:txBody>
      </p:sp>
      <p:sp>
        <p:nvSpPr>
          <p:cNvPr id="4" name="Slide Number Placeholder 3"/>
          <p:cNvSpPr>
            <a:spLocks noGrp="1"/>
          </p:cNvSpPr>
          <p:nvPr>
            <p:ph type="sldNum" sz="quarter" idx="10"/>
          </p:nvPr>
        </p:nvSpPr>
        <p:spPr/>
        <p:txBody>
          <a:bodyPr/>
          <a:lstStyle/>
          <a:p>
            <a:fld id="{413C0D99-783D-44C2-B616-16BE276FD758}" type="slidenum">
              <a:rPr lang="en-US" smtClean="0"/>
              <a:t>7</a:t>
            </a:fld>
            <a:endParaRPr lang="en-US"/>
          </a:p>
        </p:txBody>
      </p:sp>
    </p:spTree>
    <p:extLst>
      <p:ext uri="{BB962C8B-B14F-4D97-AF65-F5344CB8AC3E}">
        <p14:creationId xmlns:p14="http://schemas.microsoft.com/office/powerpoint/2010/main" val="28481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have a lot of information to communicate in your new role as LPHA administrator:</a:t>
            </a:r>
          </a:p>
          <a:p>
            <a:r>
              <a:rPr lang="en-US" dirty="0"/>
              <a:t>   policy changes, disease threats, community events, opportunities for engagement....</a:t>
            </a:r>
          </a:p>
          <a:p>
            <a:r>
              <a:rPr lang="en-US" dirty="0"/>
              <a:t>But before you push out information</a:t>
            </a:r>
            <a:r>
              <a:rPr lang="en-US" baseline="0" dirty="0"/>
              <a:t>, it is important to stop and consider why you want to communicate – to what end?</a:t>
            </a:r>
          </a:p>
          <a:p>
            <a:endParaRPr lang="en-US" dirty="0"/>
          </a:p>
          <a:p>
            <a:r>
              <a:rPr lang="en-US" dirty="0"/>
              <a:t>You’ll want to review data to identify the need for communication:</a:t>
            </a:r>
          </a:p>
          <a:p>
            <a:r>
              <a:rPr lang="en-US" dirty="0"/>
              <a:t>  Quantitative data that provides hard statistics, like the rate of poverty in your community, or</a:t>
            </a:r>
            <a:r>
              <a:rPr lang="en-US" baseline="0" dirty="0"/>
              <a:t> how many of your residents are obese or use tobacco products</a:t>
            </a:r>
          </a:p>
          <a:p>
            <a:r>
              <a:rPr lang="en-US" baseline="0" dirty="0"/>
              <a:t> and qualitative data – what people in your community think about an issue, what your partners recommend, or expertise from your employees.</a:t>
            </a:r>
          </a:p>
          <a:p>
            <a:endParaRPr lang="en-US" baseline="0" dirty="0"/>
          </a:p>
          <a:p>
            <a:r>
              <a:rPr lang="en-US" baseline="0" dirty="0"/>
              <a:t>All of this information will help you determine why you want to or need to communicate.</a:t>
            </a:r>
          </a:p>
          <a:p>
            <a:r>
              <a:rPr lang="en-US" baseline="0" dirty="0"/>
              <a:t>What is your purpose:  Is it to inform, increase awareness, motivate behavior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what are your objectives – what do you hope to gain from the communication, what outcomes do you hope to achieve:</a:t>
            </a:r>
          </a:p>
          <a:p>
            <a:r>
              <a:rPr lang="en-US" baseline="0" dirty="0"/>
              <a:t>    increased enrollment in your WIC program; fewer STIs among youth; a more engaged Board of Directors; increased employee satisfaction?</a:t>
            </a:r>
          </a:p>
          <a:p>
            <a:r>
              <a:rPr lang="en-US" baseline="0" dirty="0"/>
              <a:t>And as you consider these objectives, make sure they fit the SMARTIE test</a:t>
            </a:r>
          </a:p>
          <a:p>
            <a:r>
              <a:rPr lang="en-US" baseline="0" dirty="0"/>
              <a:t>Are they specific? Can you measure them? Are they achievable with the time and resources you have available?</a:t>
            </a:r>
          </a:p>
          <a:p>
            <a:r>
              <a:rPr lang="en-US" baseline="0" dirty="0"/>
              <a:t>Are they timely? Are they inclusive for everyone in your audience? Are they equitable and fair?</a:t>
            </a:r>
          </a:p>
          <a:p>
            <a:endParaRPr lang="en-US" baseline="0" dirty="0"/>
          </a:p>
          <a:p>
            <a:r>
              <a:rPr lang="en-US" baseline="0" dirty="0"/>
              <a:t>[Example]</a:t>
            </a:r>
          </a:p>
          <a:p>
            <a:endParaRPr lang="en-US" dirty="0"/>
          </a:p>
        </p:txBody>
      </p:sp>
      <p:sp>
        <p:nvSpPr>
          <p:cNvPr id="4" name="Slide Number Placeholder 3"/>
          <p:cNvSpPr>
            <a:spLocks noGrp="1"/>
          </p:cNvSpPr>
          <p:nvPr>
            <p:ph type="sldNum" sz="quarter" idx="10"/>
          </p:nvPr>
        </p:nvSpPr>
        <p:spPr/>
        <p:txBody>
          <a:bodyPr/>
          <a:lstStyle/>
          <a:p>
            <a:fld id="{413C0D99-783D-44C2-B616-16BE276FD758}" type="slidenum">
              <a:rPr lang="en-US" smtClean="0"/>
              <a:t>8</a:t>
            </a:fld>
            <a:endParaRPr lang="en-US"/>
          </a:p>
        </p:txBody>
      </p:sp>
    </p:spTree>
    <p:extLst>
      <p:ext uri="{BB962C8B-B14F-4D97-AF65-F5344CB8AC3E}">
        <p14:creationId xmlns:p14="http://schemas.microsoft.com/office/powerpoint/2010/main" val="28481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you know why you want to communicate, the next step is to identify</a:t>
            </a:r>
            <a:r>
              <a:rPr lang="en-US" baseline="0" dirty="0"/>
              <a:t> who to communicate to - who needs this information?</a:t>
            </a:r>
          </a:p>
          <a:p>
            <a:r>
              <a:rPr lang="en-US" baseline="0" dirty="0"/>
              <a:t>Who is your audience?</a:t>
            </a:r>
          </a:p>
          <a:p>
            <a:endParaRPr lang="en-US" baseline="0" dirty="0"/>
          </a:p>
          <a:p>
            <a:r>
              <a:rPr lang="en-US" dirty="0"/>
              <a:t>Well, as an LPHA administrator, you have five</a:t>
            </a:r>
            <a:r>
              <a:rPr lang="en-US" baseline="0" dirty="0"/>
              <a:t> main audiences:</a:t>
            </a:r>
          </a:p>
          <a:p>
            <a:r>
              <a:rPr lang="en-US" baseline="0" dirty="0"/>
              <a:t>Leadership:  your Board of Directors, County Commission, City Council, or other governing body</a:t>
            </a:r>
          </a:p>
          <a:p>
            <a:r>
              <a:rPr lang="en-US" baseline="0" dirty="0"/>
              <a:t>Employees</a:t>
            </a:r>
          </a:p>
          <a:p>
            <a:r>
              <a:rPr lang="en-US" baseline="0" dirty="0"/>
              <a:t>Partners</a:t>
            </a:r>
          </a:p>
          <a:p>
            <a:r>
              <a:rPr lang="en-US" baseline="0" dirty="0"/>
              <a:t>Customers or clients</a:t>
            </a:r>
          </a:p>
          <a:p>
            <a:r>
              <a:rPr lang="en-US" baseline="0" dirty="0"/>
              <a:t>General public</a:t>
            </a:r>
          </a:p>
          <a:p>
            <a:endParaRPr lang="en-US" baseline="0" dirty="0"/>
          </a:p>
          <a:p>
            <a:r>
              <a:rPr lang="en-US" baseline="0" dirty="0"/>
              <a:t>Certainly we could add more audiences or split these groups out into more specific sub-sets, </a:t>
            </a:r>
          </a:p>
          <a:p>
            <a:r>
              <a:rPr lang="en-US" baseline="0" dirty="0"/>
              <a:t>   like segmenting customers into WIC clients, STD patients, and food handlers, for example.</a:t>
            </a:r>
          </a:p>
          <a:p>
            <a:r>
              <a:rPr lang="en-US" baseline="0" dirty="0"/>
              <a:t>And I recommend that as you consider who to communicate to in any given situation, you be as specific as possible, because the</a:t>
            </a:r>
          </a:p>
          <a:p>
            <a:r>
              <a:rPr lang="en-US" baseline="0" dirty="0"/>
              <a:t>   way you communicate with each audience, the messages you develop for them, and how you disseminate information to them will likely be very different.</a:t>
            </a:r>
          </a:p>
        </p:txBody>
      </p:sp>
      <p:sp>
        <p:nvSpPr>
          <p:cNvPr id="4" name="Slide Number Placeholder 3"/>
          <p:cNvSpPr>
            <a:spLocks noGrp="1"/>
          </p:cNvSpPr>
          <p:nvPr>
            <p:ph type="sldNum" sz="quarter" idx="10"/>
          </p:nvPr>
        </p:nvSpPr>
        <p:spPr/>
        <p:txBody>
          <a:bodyPr/>
          <a:lstStyle/>
          <a:p>
            <a:fld id="{413C0D99-783D-44C2-B616-16BE276FD758}" type="slidenum">
              <a:rPr lang="en-US" smtClean="0"/>
              <a:t>9</a:t>
            </a:fld>
            <a:endParaRPr lang="en-US"/>
          </a:p>
        </p:txBody>
      </p:sp>
    </p:spTree>
    <p:extLst>
      <p:ext uri="{BB962C8B-B14F-4D97-AF65-F5344CB8AC3E}">
        <p14:creationId xmlns:p14="http://schemas.microsoft.com/office/powerpoint/2010/main" val="395229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8.jp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9.jp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mcreynolds@MissouriState.edu"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hyperlink" Target="https://www.mo-lpha.com/" TargetMode="External"/><Relationship Id="rId4" Type="http://schemas.openxmlformats.org/officeDocument/2006/relationships/image" Target="../media/image4.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4.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76405" y="5753100"/>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6400800" y="2476500"/>
            <a:ext cx="7335713" cy="7335713"/>
          </a:xfrm>
          <a:custGeom>
            <a:avLst/>
            <a:gdLst/>
            <a:ahLst/>
            <a:cxnLst/>
            <a:rect l="l" t="t" r="r" b="b"/>
            <a:pathLst>
              <a:path w="7335713" h="7335713">
                <a:moveTo>
                  <a:pt x="0" y="0"/>
                </a:moveTo>
                <a:lnTo>
                  <a:pt x="7335713" y="0"/>
                </a:lnTo>
                <a:lnTo>
                  <a:pt x="7335713" y="7335712"/>
                </a:lnTo>
                <a:lnTo>
                  <a:pt x="0" y="73357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1371600" y="1866900"/>
            <a:ext cx="10471487" cy="3359894"/>
          </a:xfrm>
          <a:prstGeom prst="rect">
            <a:avLst/>
          </a:prstGeom>
        </p:spPr>
        <p:txBody>
          <a:bodyPr wrap="square" lIns="0" tIns="0" rIns="0" bIns="0" rtlCol="0" anchor="t">
            <a:spAutoFit/>
          </a:bodyPr>
          <a:lstStyle/>
          <a:p>
            <a:pPr>
              <a:lnSpc>
                <a:spcPct val="125000"/>
              </a:lnSpc>
            </a:pPr>
            <a:r>
              <a:rPr lang="en-US" sz="6400" dirty="0">
                <a:solidFill>
                  <a:srgbClr val="004AAD"/>
                </a:solidFill>
                <a:latin typeface="League Spartan"/>
              </a:rPr>
              <a:t>Strategies for Successful Communication </a:t>
            </a:r>
          </a:p>
          <a:p>
            <a:pPr>
              <a:lnSpc>
                <a:spcPct val="125000"/>
              </a:lnSpc>
              <a:spcBef>
                <a:spcPts val="600"/>
              </a:spcBef>
            </a:pPr>
            <a:r>
              <a:rPr lang="en-US" sz="4400" dirty="0">
                <a:solidFill>
                  <a:srgbClr val="004AAD"/>
                </a:solidFill>
                <a:latin typeface="League Spartan"/>
              </a:rPr>
              <a:t>for New LPHA Administrators</a:t>
            </a:r>
          </a:p>
        </p:txBody>
      </p:sp>
      <p:sp>
        <p:nvSpPr>
          <p:cNvPr id="13" name="TextBox 13"/>
          <p:cNvSpPr txBox="1"/>
          <p:nvPr/>
        </p:nvSpPr>
        <p:spPr>
          <a:xfrm>
            <a:off x="1440728" y="6476390"/>
            <a:ext cx="8617672" cy="1702389"/>
          </a:xfrm>
          <a:prstGeom prst="rect">
            <a:avLst/>
          </a:prstGeom>
        </p:spPr>
        <p:txBody>
          <a:bodyPr wrap="square" lIns="0" tIns="0" rIns="0" bIns="0" rtlCol="0" anchor="t">
            <a:spAutoFit/>
          </a:bodyPr>
          <a:lstStyle/>
          <a:p>
            <a:pPr>
              <a:lnSpc>
                <a:spcPct val="125000"/>
              </a:lnSpc>
            </a:pPr>
            <a:r>
              <a:rPr lang="en-US" sz="3000" b="1" dirty="0" err="1">
                <a:solidFill>
                  <a:srgbClr val="000000"/>
                </a:solidFill>
                <a:latin typeface="League Spartan Bold"/>
              </a:rPr>
              <a:t>Jaci</a:t>
            </a:r>
            <a:r>
              <a:rPr lang="en-US" sz="3000" b="1" dirty="0">
                <a:solidFill>
                  <a:srgbClr val="000000"/>
                </a:solidFill>
                <a:latin typeface="League Spartan Bold"/>
              </a:rPr>
              <a:t> McReynolds, MHA</a:t>
            </a:r>
          </a:p>
          <a:p>
            <a:pPr>
              <a:lnSpc>
                <a:spcPct val="125000"/>
              </a:lnSpc>
            </a:pPr>
            <a:r>
              <a:rPr lang="en-US" sz="3000" dirty="0">
                <a:solidFill>
                  <a:srgbClr val="000000"/>
                </a:solidFill>
                <a:latin typeface="League Spartan Bold"/>
              </a:rPr>
              <a:t>Public Health Communication Liaison</a:t>
            </a:r>
          </a:p>
          <a:p>
            <a:pPr>
              <a:lnSpc>
                <a:spcPct val="125000"/>
              </a:lnSpc>
            </a:pPr>
            <a:r>
              <a:rPr lang="en-US" sz="3000" dirty="0">
                <a:solidFill>
                  <a:srgbClr val="000000"/>
                </a:solidFill>
                <a:latin typeface="League Spartan Bold"/>
              </a:rPr>
              <a:t>Ozarks Public Health Institute</a:t>
            </a: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70527" y="0"/>
            <a:ext cx="8617673" cy="7124700"/>
          </a:xfrm>
          <a:prstGeom prst="rect">
            <a:avLst/>
          </a:prstGeom>
        </p:spPr>
      </p:pic>
      <p:sp>
        <p:nvSpPr>
          <p:cNvPr id="6" name="Freeform 6"/>
          <p:cNvSpPr/>
          <p:nvPr/>
        </p:nvSpPr>
        <p:spPr>
          <a:xfrm>
            <a:off x="9496503" y="6667500"/>
            <a:ext cx="7335713" cy="7335713"/>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1"/>
          <p:cNvSpPr txBox="1"/>
          <p:nvPr/>
        </p:nvSpPr>
        <p:spPr>
          <a:xfrm>
            <a:off x="1188482" y="1104900"/>
            <a:ext cx="10698718" cy="713657"/>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Audience Analysis</a:t>
            </a:r>
          </a:p>
        </p:txBody>
      </p:sp>
      <p:grpSp>
        <p:nvGrpSpPr>
          <p:cNvPr id="23" name="Group 3"/>
          <p:cNvGrpSpPr/>
          <p:nvPr/>
        </p:nvGrpSpPr>
        <p:grpSpPr>
          <a:xfrm>
            <a:off x="1354248" y="7441675"/>
            <a:ext cx="7955518" cy="1822493"/>
            <a:chOff x="0" y="0"/>
            <a:chExt cx="2329323" cy="744038"/>
          </a:xfrm>
        </p:grpSpPr>
        <p:sp>
          <p:nvSpPr>
            <p:cNvPr id="24" name="Freeform 4"/>
            <p:cNvSpPr/>
            <p:nvPr/>
          </p:nvSpPr>
          <p:spPr>
            <a:xfrm>
              <a:off x="0" y="0"/>
              <a:ext cx="2329323" cy="744038"/>
            </a:xfrm>
            <a:custGeom>
              <a:avLst/>
              <a:gdLst/>
              <a:ahLst/>
              <a:cxnLst/>
              <a:rect l="l" t="t" r="r" b="b"/>
              <a:pathLst>
                <a:path w="2329323" h="744038">
                  <a:moveTo>
                    <a:pt x="44644" y="0"/>
                  </a:moveTo>
                  <a:lnTo>
                    <a:pt x="2284679" y="0"/>
                  </a:lnTo>
                  <a:cubicBezTo>
                    <a:pt x="2309335" y="0"/>
                    <a:pt x="2329323" y="19988"/>
                    <a:pt x="2329323" y="44644"/>
                  </a:cubicBezTo>
                  <a:lnTo>
                    <a:pt x="2329323" y="699394"/>
                  </a:lnTo>
                  <a:cubicBezTo>
                    <a:pt x="2329323" y="724050"/>
                    <a:pt x="2309335" y="744038"/>
                    <a:pt x="2284679" y="744038"/>
                  </a:cubicBezTo>
                  <a:lnTo>
                    <a:pt x="44644" y="744038"/>
                  </a:lnTo>
                  <a:cubicBezTo>
                    <a:pt x="19988" y="744038"/>
                    <a:pt x="0" y="724050"/>
                    <a:pt x="0" y="699394"/>
                  </a:cubicBezTo>
                  <a:lnTo>
                    <a:pt x="0" y="44644"/>
                  </a:lnTo>
                  <a:cubicBezTo>
                    <a:pt x="0" y="19988"/>
                    <a:pt x="19988" y="0"/>
                    <a:pt x="44644" y="0"/>
                  </a:cubicBezTo>
                  <a:close/>
                </a:path>
              </a:pathLst>
            </a:custGeom>
            <a:solidFill>
              <a:srgbClr val="004AAD"/>
            </a:solidFill>
          </p:spPr>
          <p:txBody>
            <a:bodyPr/>
            <a:lstStyle/>
            <a:p>
              <a:endParaRPr lang="en-US"/>
            </a:p>
          </p:txBody>
        </p:sp>
        <p:sp>
          <p:nvSpPr>
            <p:cNvPr id="25" name="TextBox 5"/>
            <p:cNvSpPr txBox="1"/>
            <p:nvPr/>
          </p:nvSpPr>
          <p:spPr>
            <a:xfrm>
              <a:off x="0" y="-38100"/>
              <a:ext cx="2329323" cy="782138"/>
            </a:xfrm>
            <a:prstGeom prst="rect">
              <a:avLst/>
            </a:prstGeom>
          </p:spPr>
          <p:txBody>
            <a:bodyPr lIns="50800" tIns="50800" rIns="50800" bIns="50800" rtlCol="0" anchor="ctr"/>
            <a:lstStyle/>
            <a:p>
              <a:pPr algn="ctr">
                <a:lnSpc>
                  <a:spcPts val="2659"/>
                </a:lnSpc>
              </a:pPr>
              <a:endParaRPr/>
            </a:p>
          </p:txBody>
        </p:sp>
      </p:grpSp>
      <p:sp>
        <p:nvSpPr>
          <p:cNvPr id="26" name="TextBox 14"/>
          <p:cNvSpPr txBox="1"/>
          <p:nvPr/>
        </p:nvSpPr>
        <p:spPr>
          <a:xfrm>
            <a:off x="1874850" y="8206411"/>
            <a:ext cx="7573950" cy="463588"/>
          </a:xfrm>
          <a:prstGeom prst="rect">
            <a:avLst/>
          </a:prstGeom>
        </p:spPr>
        <p:txBody>
          <a:bodyPr lIns="0" tIns="0" rIns="0" bIns="0" rtlCol="0" anchor="t">
            <a:spAutoFit/>
          </a:bodyPr>
          <a:lstStyle/>
          <a:p>
            <a:pPr algn="just">
              <a:lnSpc>
                <a:spcPts val="2940"/>
              </a:lnSpc>
            </a:pPr>
            <a:r>
              <a:rPr lang="en-US" sz="4800" dirty="0">
                <a:solidFill>
                  <a:srgbClr val="FFFFFF"/>
                </a:solidFill>
                <a:latin typeface="League Spartan"/>
              </a:rPr>
              <a:t>Comprehensive</a:t>
            </a:r>
          </a:p>
        </p:txBody>
      </p:sp>
      <p:grpSp>
        <p:nvGrpSpPr>
          <p:cNvPr id="27" name="Group 3"/>
          <p:cNvGrpSpPr/>
          <p:nvPr/>
        </p:nvGrpSpPr>
        <p:grpSpPr>
          <a:xfrm>
            <a:off x="1354248" y="5067300"/>
            <a:ext cx="7955518" cy="1822493"/>
            <a:chOff x="0" y="0"/>
            <a:chExt cx="2329323" cy="744038"/>
          </a:xfrm>
          <a:solidFill>
            <a:srgbClr val="FFC000"/>
          </a:solidFill>
        </p:grpSpPr>
        <p:sp>
          <p:nvSpPr>
            <p:cNvPr id="28" name="Freeform 4"/>
            <p:cNvSpPr/>
            <p:nvPr/>
          </p:nvSpPr>
          <p:spPr>
            <a:xfrm>
              <a:off x="0" y="0"/>
              <a:ext cx="2329323" cy="744038"/>
            </a:xfrm>
            <a:custGeom>
              <a:avLst/>
              <a:gdLst/>
              <a:ahLst/>
              <a:cxnLst/>
              <a:rect l="l" t="t" r="r" b="b"/>
              <a:pathLst>
                <a:path w="2329323" h="744038">
                  <a:moveTo>
                    <a:pt x="44644" y="0"/>
                  </a:moveTo>
                  <a:lnTo>
                    <a:pt x="2284679" y="0"/>
                  </a:lnTo>
                  <a:cubicBezTo>
                    <a:pt x="2309335" y="0"/>
                    <a:pt x="2329323" y="19988"/>
                    <a:pt x="2329323" y="44644"/>
                  </a:cubicBezTo>
                  <a:lnTo>
                    <a:pt x="2329323" y="699394"/>
                  </a:lnTo>
                  <a:cubicBezTo>
                    <a:pt x="2329323" y="724050"/>
                    <a:pt x="2309335" y="744038"/>
                    <a:pt x="2284679" y="744038"/>
                  </a:cubicBezTo>
                  <a:lnTo>
                    <a:pt x="44644" y="744038"/>
                  </a:lnTo>
                  <a:cubicBezTo>
                    <a:pt x="19988" y="744038"/>
                    <a:pt x="0" y="724050"/>
                    <a:pt x="0" y="699394"/>
                  </a:cubicBezTo>
                  <a:lnTo>
                    <a:pt x="0" y="44644"/>
                  </a:lnTo>
                  <a:cubicBezTo>
                    <a:pt x="0" y="19988"/>
                    <a:pt x="19988" y="0"/>
                    <a:pt x="44644" y="0"/>
                  </a:cubicBezTo>
                  <a:close/>
                </a:path>
              </a:pathLst>
            </a:custGeom>
            <a:grpFill/>
          </p:spPr>
          <p:txBody>
            <a:bodyPr/>
            <a:lstStyle/>
            <a:p>
              <a:endParaRPr lang="en-US"/>
            </a:p>
          </p:txBody>
        </p:sp>
        <p:sp>
          <p:nvSpPr>
            <p:cNvPr id="29" name="TextBox 5"/>
            <p:cNvSpPr txBox="1"/>
            <p:nvPr/>
          </p:nvSpPr>
          <p:spPr>
            <a:xfrm>
              <a:off x="0" y="-38100"/>
              <a:ext cx="2329323" cy="782138"/>
            </a:xfrm>
            <a:prstGeom prst="rect">
              <a:avLst/>
            </a:prstGeom>
            <a:grpFill/>
          </p:spPr>
          <p:txBody>
            <a:bodyPr lIns="50800" tIns="50800" rIns="50800" bIns="50800" rtlCol="0" anchor="ctr"/>
            <a:lstStyle/>
            <a:p>
              <a:pPr algn="ctr">
                <a:lnSpc>
                  <a:spcPts val="2659"/>
                </a:lnSpc>
              </a:pPr>
              <a:endParaRPr/>
            </a:p>
          </p:txBody>
        </p:sp>
      </p:grpSp>
      <p:sp>
        <p:nvSpPr>
          <p:cNvPr id="30" name="TextBox 14"/>
          <p:cNvSpPr txBox="1"/>
          <p:nvPr/>
        </p:nvSpPr>
        <p:spPr>
          <a:xfrm>
            <a:off x="1874850" y="5832036"/>
            <a:ext cx="7573950" cy="463588"/>
          </a:xfrm>
          <a:prstGeom prst="rect">
            <a:avLst/>
          </a:prstGeom>
        </p:spPr>
        <p:txBody>
          <a:bodyPr lIns="0" tIns="0" rIns="0" bIns="0" rtlCol="0" anchor="t">
            <a:spAutoFit/>
          </a:bodyPr>
          <a:lstStyle/>
          <a:p>
            <a:pPr algn="just">
              <a:lnSpc>
                <a:spcPts val="2940"/>
              </a:lnSpc>
            </a:pPr>
            <a:r>
              <a:rPr lang="en-US" sz="4800" dirty="0">
                <a:solidFill>
                  <a:srgbClr val="FFFFFF"/>
                </a:solidFill>
                <a:latin typeface="League Spartan"/>
              </a:rPr>
              <a:t>Midline</a:t>
            </a:r>
          </a:p>
        </p:txBody>
      </p:sp>
      <p:grpSp>
        <p:nvGrpSpPr>
          <p:cNvPr id="31" name="Group 3"/>
          <p:cNvGrpSpPr/>
          <p:nvPr/>
        </p:nvGrpSpPr>
        <p:grpSpPr>
          <a:xfrm>
            <a:off x="1354248" y="2628900"/>
            <a:ext cx="7955518" cy="1822493"/>
            <a:chOff x="0" y="0"/>
            <a:chExt cx="2329323" cy="744038"/>
          </a:xfrm>
          <a:solidFill>
            <a:schemeClr val="accent5"/>
          </a:solidFill>
        </p:grpSpPr>
        <p:sp>
          <p:nvSpPr>
            <p:cNvPr id="32" name="Freeform 4"/>
            <p:cNvSpPr/>
            <p:nvPr/>
          </p:nvSpPr>
          <p:spPr>
            <a:xfrm>
              <a:off x="0" y="0"/>
              <a:ext cx="2329323" cy="744038"/>
            </a:xfrm>
            <a:custGeom>
              <a:avLst/>
              <a:gdLst/>
              <a:ahLst/>
              <a:cxnLst/>
              <a:rect l="l" t="t" r="r" b="b"/>
              <a:pathLst>
                <a:path w="2329323" h="744038">
                  <a:moveTo>
                    <a:pt x="44644" y="0"/>
                  </a:moveTo>
                  <a:lnTo>
                    <a:pt x="2284679" y="0"/>
                  </a:lnTo>
                  <a:cubicBezTo>
                    <a:pt x="2309335" y="0"/>
                    <a:pt x="2329323" y="19988"/>
                    <a:pt x="2329323" y="44644"/>
                  </a:cubicBezTo>
                  <a:lnTo>
                    <a:pt x="2329323" y="699394"/>
                  </a:lnTo>
                  <a:cubicBezTo>
                    <a:pt x="2329323" y="724050"/>
                    <a:pt x="2309335" y="744038"/>
                    <a:pt x="2284679" y="744038"/>
                  </a:cubicBezTo>
                  <a:lnTo>
                    <a:pt x="44644" y="744038"/>
                  </a:lnTo>
                  <a:cubicBezTo>
                    <a:pt x="19988" y="744038"/>
                    <a:pt x="0" y="724050"/>
                    <a:pt x="0" y="699394"/>
                  </a:cubicBezTo>
                  <a:lnTo>
                    <a:pt x="0" y="44644"/>
                  </a:lnTo>
                  <a:cubicBezTo>
                    <a:pt x="0" y="19988"/>
                    <a:pt x="19988" y="0"/>
                    <a:pt x="44644" y="0"/>
                  </a:cubicBezTo>
                  <a:close/>
                </a:path>
              </a:pathLst>
            </a:custGeom>
            <a:grpFill/>
          </p:spPr>
          <p:txBody>
            <a:bodyPr/>
            <a:lstStyle/>
            <a:p>
              <a:endParaRPr lang="en-US"/>
            </a:p>
          </p:txBody>
        </p:sp>
        <p:sp>
          <p:nvSpPr>
            <p:cNvPr id="33" name="TextBox 5"/>
            <p:cNvSpPr txBox="1"/>
            <p:nvPr/>
          </p:nvSpPr>
          <p:spPr>
            <a:xfrm>
              <a:off x="0" y="-38100"/>
              <a:ext cx="2329323" cy="782138"/>
            </a:xfrm>
            <a:prstGeom prst="rect">
              <a:avLst/>
            </a:prstGeom>
            <a:grpFill/>
          </p:spPr>
          <p:txBody>
            <a:bodyPr lIns="50800" tIns="50800" rIns="50800" bIns="50800" rtlCol="0" anchor="ctr"/>
            <a:lstStyle/>
            <a:p>
              <a:pPr algn="ctr">
                <a:lnSpc>
                  <a:spcPts val="2659"/>
                </a:lnSpc>
              </a:pPr>
              <a:endParaRPr/>
            </a:p>
          </p:txBody>
        </p:sp>
      </p:grpSp>
      <p:sp>
        <p:nvSpPr>
          <p:cNvPr id="34" name="TextBox 14"/>
          <p:cNvSpPr txBox="1"/>
          <p:nvPr/>
        </p:nvSpPr>
        <p:spPr>
          <a:xfrm>
            <a:off x="1874850" y="3393636"/>
            <a:ext cx="7573950" cy="463588"/>
          </a:xfrm>
          <a:prstGeom prst="rect">
            <a:avLst/>
          </a:prstGeom>
        </p:spPr>
        <p:txBody>
          <a:bodyPr lIns="0" tIns="0" rIns="0" bIns="0" rtlCol="0" anchor="t">
            <a:spAutoFit/>
          </a:bodyPr>
          <a:lstStyle/>
          <a:p>
            <a:pPr algn="just">
              <a:lnSpc>
                <a:spcPts val="2940"/>
              </a:lnSpc>
            </a:pPr>
            <a:r>
              <a:rPr lang="en-US" sz="4800" dirty="0">
                <a:solidFill>
                  <a:srgbClr val="FFFFFF"/>
                </a:solidFill>
                <a:latin typeface="League Spartan"/>
              </a:rPr>
              <a:t>Baseline</a:t>
            </a:r>
          </a:p>
        </p:txBody>
      </p:sp>
      <p:sp>
        <p:nvSpPr>
          <p:cNvPr id="36" name="Rectangle 35"/>
          <p:cNvSpPr/>
          <p:nvPr/>
        </p:nvSpPr>
        <p:spPr>
          <a:xfrm>
            <a:off x="9829800" y="5067300"/>
            <a:ext cx="7620000" cy="1687770"/>
          </a:xfrm>
          <a:prstGeom prst="rect">
            <a:avLst/>
          </a:prstGeom>
        </p:spPr>
        <p:txBody>
          <a:bodyPr wrap="square">
            <a:spAutoFit/>
          </a:bodyPr>
          <a:lstStyle/>
          <a:p>
            <a:pPr>
              <a:lnSpc>
                <a:spcPct val="108000"/>
              </a:lnSpc>
            </a:pPr>
            <a:r>
              <a:rPr lang="en-US" sz="3200" b="1" dirty="0">
                <a:solidFill>
                  <a:schemeClr val="accent2">
                    <a:lumMod val="75000"/>
                  </a:schemeClr>
                </a:solidFill>
                <a:latin typeface="League Spartan Bold"/>
              </a:rPr>
              <a:t>Increase awareness</a:t>
            </a:r>
          </a:p>
          <a:p>
            <a:pPr>
              <a:lnSpc>
                <a:spcPct val="108000"/>
              </a:lnSpc>
            </a:pPr>
            <a:r>
              <a:rPr lang="en-US" sz="3200" dirty="0">
                <a:latin typeface="League Spartan Bold"/>
              </a:rPr>
              <a:t>Baseline + demographics</a:t>
            </a:r>
          </a:p>
          <a:p>
            <a:pPr>
              <a:lnSpc>
                <a:spcPct val="108000"/>
              </a:lnSpc>
            </a:pPr>
            <a:r>
              <a:rPr lang="en-US" sz="3200" dirty="0">
                <a:latin typeface="League Spartan Bold"/>
              </a:rPr>
              <a:t>Cultural information</a:t>
            </a:r>
          </a:p>
        </p:txBody>
      </p:sp>
      <p:sp>
        <p:nvSpPr>
          <p:cNvPr id="37" name="Rectangle 36"/>
          <p:cNvSpPr/>
          <p:nvPr/>
        </p:nvSpPr>
        <p:spPr>
          <a:xfrm>
            <a:off x="9829800" y="7505700"/>
            <a:ext cx="7620000" cy="1687770"/>
          </a:xfrm>
          <a:prstGeom prst="rect">
            <a:avLst/>
          </a:prstGeom>
        </p:spPr>
        <p:txBody>
          <a:bodyPr wrap="square">
            <a:spAutoFit/>
          </a:bodyPr>
          <a:lstStyle/>
          <a:p>
            <a:pPr>
              <a:lnSpc>
                <a:spcPct val="108000"/>
              </a:lnSpc>
            </a:pPr>
            <a:r>
              <a:rPr lang="en-US" sz="3200" b="1" dirty="0">
                <a:solidFill>
                  <a:schemeClr val="accent2">
                    <a:lumMod val="75000"/>
                  </a:schemeClr>
                </a:solidFill>
                <a:latin typeface="League Spartan Bold"/>
              </a:rPr>
              <a:t>Change behavior</a:t>
            </a:r>
          </a:p>
          <a:p>
            <a:pPr>
              <a:lnSpc>
                <a:spcPct val="108000"/>
              </a:lnSpc>
            </a:pPr>
            <a:r>
              <a:rPr lang="en-US" sz="3200" dirty="0">
                <a:latin typeface="League Spartan Bold"/>
              </a:rPr>
              <a:t>Baseline, midline + motivations</a:t>
            </a:r>
          </a:p>
          <a:p>
            <a:pPr>
              <a:lnSpc>
                <a:spcPct val="108000"/>
              </a:lnSpc>
            </a:pPr>
            <a:r>
              <a:rPr lang="en-US" sz="3200" dirty="0">
                <a:latin typeface="League Spartan Bold"/>
              </a:rPr>
              <a:t>Mental models (perception/beliefs)</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38"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9"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5" name="Rectangle 34"/>
          <p:cNvSpPr/>
          <p:nvPr/>
        </p:nvSpPr>
        <p:spPr>
          <a:xfrm>
            <a:off x="9829800" y="2705100"/>
            <a:ext cx="8153400" cy="1687770"/>
          </a:xfrm>
          <a:prstGeom prst="rect">
            <a:avLst/>
          </a:prstGeom>
        </p:spPr>
        <p:txBody>
          <a:bodyPr wrap="square">
            <a:spAutoFit/>
          </a:bodyPr>
          <a:lstStyle/>
          <a:p>
            <a:pPr>
              <a:lnSpc>
                <a:spcPct val="108000"/>
              </a:lnSpc>
            </a:pPr>
            <a:r>
              <a:rPr lang="en-US" sz="3200" b="1" dirty="0">
                <a:solidFill>
                  <a:schemeClr val="accent2">
                    <a:lumMod val="75000"/>
                  </a:schemeClr>
                </a:solidFill>
                <a:latin typeface="League Spartan Bold"/>
              </a:rPr>
              <a:t>Push out information only</a:t>
            </a:r>
          </a:p>
          <a:p>
            <a:pPr>
              <a:lnSpc>
                <a:spcPct val="108000"/>
              </a:lnSpc>
            </a:pPr>
            <a:r>
              <a:rPr lang="en-US" sz="3200" dirty="0">
                <a:latin typeface="League Spartan Bold"/>
              </a:rPr>
              <a:t>Literacy level</a:t>
            </a:r>
          </a:p>
          <a:p>
            <a:pPr>
              <a:lnSpc>
                <a:spcPct val="108000"/>
              </a:lnSpc>
            </a:pPr>
            <a:r>
              <a:rPr lang="en-US" sz="3200" dirty="0">
                <a:latin typeface="League Spartan Bold"/>
              </a:rPr>
              <a:t>Preferred method of communication</a:t>
            </a:r>
          </a:p>
        </p:txBody>
      </p:sp>
    </p:spTree>
    <p:extLst>
      <p:ext uri="{BB962C8B-B14F-4D97-AF65-F5344CB8AC3E}">
        <p14:creationId xmlns:p14="http://schemas.microsoft.com/office/powerpoint/2010/main" val="89760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1"/>
          <p:cNvSpPr txBox="1"/>
          <p:nvPr/>
        </p:nvSpPr>
        <p:spPr>
          <a:xfrm>
            <a:off x="1188482" y="1415827"/>
            <a:ext cx="12984718" cy="1393330"/>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WHAT:  Tailor Messages to Audience</a:t>
            </a:r>
          </a:p>
          <a:p>
            <a:pPr>
              <a:lnSpc>
                <a:spcPts val="5300"/>
              </a:lnSpc>
            </a:pPr>
            <a:endParaRPr lang="en-US" sz="5300" dirty="0">
              <a:solidFill>
                <a:srgbClr val="004AAD"/>
              </a:solidFill>
              <a:latin typeface="League Spartan"/>
            </a:endParaRPr>
          </a:p>
        </p:txBody>
      </p:sp>
      <p:graphicFrame>
        <p:nvGraphicFramePr>
          <p:cNvPr id="8" name="Table 7"/>
          <p:cNvGraphicFramePr>
            <a:graphicFrameLocks noGrp="1"/>
          </p:cNvGraphicFramePr>
          <p:nvPr>
            <p:extLst>
              <p:ext uri="{D42A27DB-BD31-4B8C-83A1-F6EECF244321}">
                <p14:modId xmlns:p14="http://schemas.microsoft.com/office/powerpoint/2010/main" val="115827801"/>
              </p:ext>
            </p:extLst>
          </p:nvPr>
        </p:nvGraphicFramePr>
        <p:xfrm>
          <a:off x="1676400" y="2552700"/>
          <a:ext cx="15476628" cy="6637020"/>
        </p:xfrm>
        <a:graphic>
          <a:graphicData uri="http://schemas.openxmlformats.org/drawingml/2006/table">
            <a:tbl>
              <a:tblPr firstRow="1" bandRow="1">
                <a:tableStyleId>{5C22544A-7EE6-4342-B048-85BDC9FD1C3A}</a:tableStyleId>
              </a:tblPr>
              <a:tblGrid>
                <a:gridCol w="3066278">
                  <a:extLst>
                    <a:ext uri="{9D8B030D-6E8A-4147-A177-3AD203B41FA5}">
                      <a16:colId xmlns:a16="http://schemas.microsoft.com/office/drawing/2014/main" val="20000"/>
                    </a:ext>
                  </a:extLst>
                </a:gridCol>
                <a:gridCol w="12410350">
                  <a:extLst>
                    <a:ext uri="{9D8B030D-6E8A-4147-A177-3AD203B41FA5}">
                      <a16:colId xmlns:a16="http://schemas.microsoft.com/office/drawing/2014/main" val="20001"/>
                    </a:ext>
                  </a:extLst>
                </a:gridCol>
              </a:tblGrid>
              <a:tr h="822960">
                <a:tc>
                  <a:txBody>
                    <a:bodyPr/>
                    <a:lstStyle/>
                    <a:p>
                      <a:pPr marL="120650" indent="0">
                        <a:lnSpc>
                          <a:spcPct val="125000"/>
                        </a:lnSpc>
                        <a:spcBef>
                          <a:spcPts val="200"/>
                        </a:spcBef>
                        <a:spcAft>
                          <a:spcPts val="200"/>
                        </a:spcAft>
                      </a:pPr>
                      <a:r>
                        <a:rPr lang="en-US" sz="3400" dirty="0"/>
                        <a:t>AUDIENCE</a:t>
                      </a:r>
                    </a:p>
                  </a:txBody>
                  <a:tcPr anchor="ctr"/>
                </a:tc>
                <a:tc>
                  <a:txBody>
                    <a:bodyPr/>
                    <a:lstStyle/>
                    <a:p>
                      <a:pPr algn="ctr">
                        <a:lnSpc>
                          <a:spcPct val="125000"/>
                        </a:lnSpc>
                        <a:spcBef>
                          <a:spcPts val="200"/>
                        </a:spcBef>
                        <a:spcAft>
                          <a:spcPts val="200"/>
                        </a:spcAft>
                      </a:pPr>
                      <a:r>
                        <a:rPr lang="en-US" sz="3400" dirty="0"/>
                        <a:t>MESSAGES NEEDED</a:t>
                      </a:r>
                    </a:p>
                  </a:txBody>
                  <a:tcPr anchor="ctr"/>
                </a:tc>
                <a:extLst>
                  <a:ext uri="{0D108BD9-81ED-4DB2-BD59-A6C34878D82A}">
                    <a16:rowId xmlns:a16="http://schemas.microsoft.com/office/drawing/2014/main" val="10000"/>
                  </a:ext>
                </a:extLst>
              </a:tr>
              <a:tr h="1089660">
                <a:tc>
                  <a:txBody>
                    <a:bodyPr/>
                    <a:lstStyle/>
                    <a:p>
                      <a:pPr marL="120650" lvl="0" indent="0">
                        <a:lnSpc>
                          <a:spcPct val="125000"/>
                        </a:lnSpc>
                        <a:spcBef>
                          <a:spcPts val="200"/>
                        </a:spcBef>
                        <a:spcAft>
                          <a:spcPts val="200"/>
                        </a:spcAft>
                      </a:pPr>
                      <a:r>
                        <a:rPr lang="en-US" sz="3400" b="1" dirty="0"/>
                        <a:t>Leadership</a:t>
                      </a:r>
                    </a:p>
                  </a:txBody>
                  <a:tcPr anchor="ctr"/>
                </a:tc>
                <a:tc>
                  <a:txBody>
                    <a:bodyPr/>
                    <a:lstStyle/>
                    <a:p>
                      <a:pPr marL="168275" indent="0">
                        <a:lnSpc>
                          <a:spcPct val="125000"/>
                        </a:lnSpc>
                        <a:spcBef>
                          <a:spcPts val="200"/>
                        </a:spcBef>
                        <a:spcAft>
                          <a:spcPts val="200"/>
                        </a:spcAft>
                        <a:buFontTx/>
                        <a:buNone/>
                      </a:pPr>
                      <a:r>
                        <a:rPr lang="en-US" sz="3400" dirty="0"/>
                        <a:t>Processes,</a:t>
                      </a:r>
                      <a:r>
                        <a:rPr lang="en-US" sz="3400" baseline="0" dirty="0"/>
                        <a:t> actions, political and financial impact</a:t>
                      </a:r>
                    </a:p>
                  </a:txBody>
                  <a:tcPr anchor="ctr"/>
                </a:tc>
                <a:extLst>
                  <a:ext uri="{0D108BD9-81ED-4DB2-BD59-A6C34878D82A}">
                    <a16:rowId xmlns:a16="http://schemas.microsoft.com/office/drawing/2014/main" val="10001"/>
                  </a:ext>
                </a:extLst>
              </a:tr>
              <a:tr h="1143000">
                <a:tc>
                  <a:txBody>
                    <a:bodyPr/>
                    <a:lstStyle/>
                    <a:p>
                      <a:pPr marL="120650" lvl="0" indent="0">
                        <a:lnSpc>
                          <a:spcPct val="125000"/>
                        </a:lnSpc>
                        <a:spcBef>
                          <a:spcPts val="200"/>
                        </a:spcBef>
                        <a:spcAft>
                          <a:spcPts val="200"/>
                        </a:spcAft>
                      </a:pPr>
                      <a:r>
                        <a:rPr lang="en-US" sz="3400" b="1" dirty="0"/>
                        <a:t>Employees</a:t>
                      </a:r>
                    </a:p>
                  </a:txBody>
                  <a:tcPr anchor="ctr"/>
                </a:tc>
                <a:tc>
                  <a:txBody>
                    <a:bodyPr/>
                    <a:lstStyle/>
                    <a:p>
                      <a:pPr marL="168275" indent="0">
                        <a:lnSpc>
                          <a:spcPct val="125000"/>
                        </a:lnSpc>
                        <a:spcBef>
                          <a:spcPts val="200"/>
                        </a:spcBef>
                        <a:spcAft>
                          <a:spcPts val="200"/>
                        </a:spcAft>
                        <a:buFontTx/>
                        <a:buNone/>
                      </a:pPr>
                      <a:r>
                        <a:rPr lang="en-US" sz="3400" dirty="0"/>
                        <a:t>How it affects</a:t>
                      </a:r>
                      <a:r>
                        <a:rPr lang="en-US" sz="3400" baseline="0" dirty="0"/>
                        <a:t> them and customers, equip them to be ambassadors</a:t>
                      </a:r>
                      <a:endParaRPr lang="en-US" sz="3400" dirty="0"/>
                    </a:p>
                  </a:txBody>
                  <a:tcPr anchor="ctr"/>
                </a:tc>
                <a:extLst>
                  <a:ext uri="{0D108BD9-81ED-4DB2-BD59-A6C34878D82A}">
                    <a16:rowId xmlns:a16="http://schemas.microsoft.com/office/drawing/2014/main" val="10002"/>
                  </a:ext>
                </a:extLst>
              </a:tr>
              <a:tr h="1219200">
                <a:tc>
                  <a:txBody>
                    <a:bodyPr/>
                    <a:lstStyle/>
                    <a:p>
                      <a:pPr marL="120650" lvl="0" indent="0">
                        <a:lnSpc>
                          <a:spcPct val="125000"/>
                        </a:lnSpc>
                        <a:spcBef>
                          <a:spcPts val="200"/>
                        </a:spcBef>
                        <a:spcAft>
                          <a:spcPts val="200"/>
                        </a:spcAft>
                      </a:pPr>
                      <a:r>
                        <a:rPr lang="en-US" sz="3400" b="1" dirty="0"/>
                        <a:t>Partners</a:t>
                      </a:r>
                    </a:p>
                  </a:txBody>
                  <a:tcPr anchor="ctr"/>
                </a:tc>
                <a:tc>
                  <a:txBody>
                    <a:bodyPr/>
                    <a:lstStyle/>
                    <a:p>
                      <a:pPr marL="168275" indent="0">
                        <a:lnSpc>
                          <a:spcPct val="125000"/>
                        </a:lnSpc>
                        <a:spcBef>
                          <a:spcPts val="200"/>
                        </a:spcBef>
                        <a:spcAft>
                          <a:spcPts val="200"/>
                        </a:spcAft>
                        <a:buFontTx/>
                        <a:buNone/>
                      </a:pPr>
                      <a:r>
                        <a:rPr lang="en-US" sz="3400" dirty="0"/>
                        <a:t>How it affects them, equip them to be advocates and messengers</a:t>
                      </a:r>
                    </a:p>
                  </a:txBody>
                  <a:tcPr anchor="ctr"/>
                </a:tc>
                <a:extLst>
                  <a:ext uri="{0D108BD9-81ED-4DB2-BD59-A6C34878D82A}">
                    <a16:rowId xmlns:a16="http://schemas.microsoft.com/office/drawing/2014/main" val="10003"/>
                  </a:ext>
                </a:extLst>
              </a:tr>
              <a:tr h="1219200">
                <a:tc>
                  <a:txBody>
                    <a:bodyPr/>
                    <a:lstStyle/>
                    <a:p>
                      <a:pPr marL="120650" lvl="0" indent="0">
                        <a:lnSpc>
                          <a:spcPct val="125000"/>
                        </a:lnSpc>
                        <a:spcBef>
                          <a:spcPts val="200"/>
                        </a:spcBef>
                        <a:spcAft>
                          <a:spcPts val="200"/>
                        </a:spcAft>
                      </a:pPr>
                      <a:r>
                        <a:rPr lang="en-US" sz="3400" b="1" dirty="0"/>
                        <a:t>Customers</a:t>
                      </a:r>
                    </a:p>
                  </a:txBody>
                  <a:tcPr anchor="ctr"/>
                </a:tc>
                <a:tc>
                  <a:txBody>
                    <a:bodyPr/>
                    <a:lstStyle/>
                    <a:p>
                      <a:pPr marL="168275" indent="0">
                        <a:lnSpc>
                          <a:spcPct val="125000"/>
                        </a:lnSpc>
                        <a:spcBef>
                          <a:spcPts val="200"/>
                        </a:spcBef>
                        <a:spcAft>
                          <a:spcPts val="200"/>
                        </a:spcAft>
                        <a:buFontTx/>
                        <a:buNone/>
                      </a:pPr>
                      <a:r>
                        <a:rPr lang="en-US" sz="3400" dirty="0"/>
                        <a:t>How it affects them, actions they should take</a:t>
                      </a:r>
                    </a:p>
                  </a:txBody>
                  <a:tcPr anchor="ctr"/>
                </a:tc>
                <a:extLst>
                  <a:ext uri="{0D108BD9-81ED-4DB2-BD59-A6C34878D82A}">
                    <a16:rowId xmlns:a16="http://schemas.microsoft.com/office/drawing/2014/main" val="10004"/>
                  </a:ext>
                </a:extLst>
              </a:tr>
              <a:tr h="1143000">
                <a:tc>
                  <a:txBody>
                    <a:bodyPr/>
                    <a:lstStyle/>
                    <a:p>
                      <a:pPr marL="120650" lvl="0" indent="0">
                        <a:lnSpc>
                          <a:spcPct val="125000"/>
                        </a:lnSpc>
                        <a:spcBef>
                          <a:spcPts val="200"/>
                        </a:spcBef>
                        <a:spcAft>
                          <a:spcPts val="200"/>
                        </a:spcAft>
                      </a:pPr>
                      <a:r>
                        <a:rPr lang="en-US" sz="3400" b="1" dirty="0"/>
                        <a:t>Public</a:t>
                      </a:r>
                    </a:p>
                  </a:txBody>
                  <a:tcPr anchor="ctr"/>
                </a:tc>
                <a:tc>
                  <a:txBody>
                    <a:bodyPr/>
                    <a:lstStyle/>
                    <a:p>
                      <a:pPr marL="168275" indent="0">
                        <a:lnSpc>
                          <a:spcPct val="125000"/>
                        </a:lnSpc>
                        <a:spcBef>
                          <a:spcPts val="200"/>
                        </a:spcBef>
                        <a:spcAft>
                          <a:spcPts val="200"/>
                        </a:spcAft>
                        <a:buFontTx/>
                        <a:buNone/>
                      </a:pPr>
                      <a:r>
                        <a:rPr lang="en-US" sz="3400" dirty="0"/>
                        <a:t>What you are doing, why, how (accountability)</a:t>
                      </a:r>
                    </a:p>
                  </a:txBody>
                  <a:tcPr anchor="ctr"/>
                </a:tc>
                <a:extLst>
                  <a:ext uri="{0D108BD9-81ED-4DB2-BD59-A6C34878D82A}">
                    <a16:rowId xmlns:a16="http://schemas.microsoft.com/office/drawing/2014/main" val="10005"/>
                  </a:ext>
                </a:extLst>
              </a:tr>
            </a:tbl>
          </a:graphicData>
        </a:graphic>
      </p:graphicFrame>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1"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297109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1219200" y="1254105"/>
            <a:ext cx="13752331" cy="713657"/>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WHERE: Dissemination Pathways</a:t>
            </a:r>
          </a:p>
        </p:txBody>
      </p:sp>
      <p:sp>
        <p:nvSpPr>
          <p:cNvPr id="9" name="Rectangle 8"/>
          <p:cNvSpPr/>
          <p:nvPr/>
        </p:nvSpPr>
        <p:spPr>
          <a:xfrm>
            <a:off x="1175084" y="2485323"/>
            <a:ext cx="15207916" cy="7088094"/>
          </a:xfrm>
          <a:prstGeom prst="rect">
            <a:avLst/>
          </a:prstGeom>
        </p:spPr>
        <p:txBody>
          <a:bodyPr wrap="square">
            <a:spAutoFit/>
          </a:bodyPr>
          <a:lstStyle/>
          <a:p>
            <a:pPr>
              <a:lnSpc>
                <a:spcPct val="114000"/>
              </a:lnSpc>
            </a:pPr>
            <a:r>
              <a:rPr lang="en-US" sz="4000" dirty="0">
                <a:latin typeface="League Spartan Bold"/>
              </a:rPr>
              <a:t>Audiences get information from different sources and through unique pathways.</a:t>
            </a:r>
          </a:p>
          <a:p>
            <a:pPr marL="571500" indent="-571500">
              <a:lnSpc>
                <a:spcPct val="114000"/>
              </a:lnSpc>
              <a:buFont typeface="Arial" panose="020B0604020202020204" pitchFamily="34" charset="0"/>
              <a:buChar char="•"/>
            </a:pPr>
            <a:r>
              <a:rPr lang="en-US" sz="4000" dirty="0">
                <a:latin typeface="League Spartan Bold"/>
              </a:rPr>
              <a:t>Employees: regular staff meetings, short briefings, posted notices</a:t>
            </a:r>
          </a:p>
          <a:p>
            <a:pPr marL="571500" indent="-571500">
              <a:lnSpc>
                <a:spcPct val="114000"/>
              </a:lnSpc>
              <a:buFont typeface="Arial" panose="020B0604020202020204" pitchFamily="34" charset="0"/>
              <a:buChar char="•"/>
            </a:pPr>
            <a:r>
              <a:rPr lang="en-US" sz="4000" dirty="0">
                <a:latin typeface="League Spartan Bold"/>
              </a:rPr>
              <a:t>Leadership: emails, updates at regular meetings</a:t>
            </a:r>
          </a:p>
          <a:p>
            <a:pPr marL="571500" indent="-571500">
              <a:lnSpc>
                <a:spcPct val="114000"/>
              </a:lnSpc>
              <a:buFont typeface="Arial" panose="020B0604020202020204" pitchFamily="34" charset="0"/>
              <a:buChar char="•"/>
            </a:pPr>
            <a:r>
              <a:rPr lang="en-US" sz="4000" dirty="0">
                <a:latin typeface="League Spartan Bold"/>
              </a:rPr>
              <a:t>Partners: email updates, meetings, personal visits</a:t>
            </a:r>
          </a:p>
          <a:p>
            <a:pPr marL="571500" indent="-571500">
              <a:lnSpc>
                <a:spcPct val="114000"/>
              </a:lnSpc>
              <a:buFont typeface="Arial" panose="020B0604020202020204" pitchFamily="34" charset="0"/>
              <a:buChar char="•"/>
            </a:pPr>
            <a:r>
              <a:rPr lang="en-US" sz="4000" dirty="0">
                <a:latin typeface="League Spartan Bold"/>
              </a:rPr>
              <a:t>Public: newsletters, PSAs, events, recorded messages on phone</a:t>
            </a:r>
          </a:p>
          <a:p>
            <a:pPr marL="571500" indent="-571500">
              <a:lnSpc>
                <a:spcPct val="114000"/>
              </a:lnSpc>
              <a:buFont typeface="Arial" panose="020B0604020202020204" pitchFamily="34" charset="0"/>
              <a:buChar char="•"/>
            </a:pPr>
            <a:r>
              <a:rPr lang="en-US" sz="4000" dirty="0">
                <a:latin typeface="League Spartan Bold"/>
              </a:rPr>
              <a:t>Customers: social media, texts, website content</a:t>
            </a:r>
          </a:p>
          <a:p>
            <a:pPr>
              <a:lnSpc>
                <a:spcPct val="114000"/>
              </a:lnSpc>
            </a:pPr>
            <a:endParaRPr lang="en-US" sz="4000" dirty="0">
              <a:latin typeface="League Spartan Bold"/>
            </a:endParaRPr>
          </a:p>
        </p:txBody>
      </p:sp>
      <p:sp>
        <p:nvSpPr>
          <p:cNvPr id="7" name="Freeform 6"/>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5">
              <a:alphaModFix amt="7999"/>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2"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80107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pencil and a calendar&#10;&#10;Description automatically generated">
            <a:extLst>
              <a:ext uri="{FF2B5EF4-FFF2-40B4-BE49-F238E27FC236}">
                <a16:creationId xmlns:a16="http://schemas.microsoft.com/office/drawing/2014/main" id="{1B90AD6F-74FE-15BC-B2C6-BE558AD9A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351" y="3733687"/>
            <a:ext cx="10712849" cy="7124813"/>
          </a:xfrm>
          <a:prstGeom prst="rect">
            <a:avLst/>
          </a:prstGeom>
        </p:spPr>
      </p:pic>
      <p:sp>
        <p:nvSpPr>
          <p:cNvPr id="11" name="TextBox 11"/>
          <p:cNvSpPr txBox="1"/>
          <p:nvPr/>
        </p:nvSpPr>
        <p:spPr>
          <a:xfrm>
            <a:off x="1188481" y="1254105"/>
            <a:ext cx="13752331" cy="713657"/>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WHEN: Communication Calendar</a:t>
            </a:r>
          </a:p>
        </p:txBody>
      </p:sp>
      <p:sp>
        <p:nvSpPr>
          <p:cNvPr id="9" name="Rectangle 8"/>
          <p:cNvSpPr/>
          <p:nvPr/>
        </p:nvSpPr>
        <p:spPr>
          <a:xfrm>
            <a:off x="1098884" y="2352306"/>
            <a:ext cx="11321716" cy="6209392"/>
          </a:xfrm>
          <a:prstGeom prst="rect">
            <a:avLst/>
          </a:prstGeom>
        </p:spPr>
        <p:txBody>
          <a:bodyPr wrap="square">
            <a:spAutoFit/>
          </a:bodyPr>
          <a:lstStyle/>
          <a:p>
            <a:pPr>
              <a:lnSpc>
                <a:spcPct val="125000"/>
              </a:lnSpc>
            </a:pPr>
            <a:r>
              <a:rPr lang="en-US" sz="4000" dirty="0">
                <a:latin typeface="League Spartan Bold"/>
              </a:rPr>
              <a:t>Plan ahead for communication activities:</a:t>
            </a:r>
          </a:p>
          <a:p>
            <a:pPr marL="571500" indent="-571500">
              <a:lnSpc>
                <a:spcPct val="125000"/>
              </a:lnSpc>
              <a:buFont typeface="Arial" panose="020B0604020202020204" pitchFamily="34" charset="0"/>
              <a:buChar char="•"/>
            </a:pPr>
            <a:r>
              <a:rPr lang="en-US" sz="4000" dirty="0">
                <a:latin typeface="League Spartan Bold"/>
              </a:rPr>
              <a:t>Social media scheduling</a:t>
            </a:r>
          </a:p>
          <a:p>
            <a:pPr marL="571500" indent="-571500">
              <a:lnSpc>
                <a:spcPct val="125000"/>
              </a:lnSpc>
              <a:buFont typeface="Arial" panose="020B0604020202020204" pitchFamily="34" charset="0"/>
              <a:buChar char="•"/>
            </a:pPr>
            <a:r>
              <a:rPr lang="en-US" sz="4000" dirty="0">
                <a:latin typeface="League Spartan Bold"/>
              </a:rPr>
              <a:t>Community events</a:t>
            </a:r>
          </a:p>
          <a:p>
            <a:pPr marL="571500" indent="-571500">
              <a:lnSpc>
                <a:spcPct val="125000"/>
              </a:lnSpc>
              <a:buFont typeface="Arial" panose="020B0604020202020204" pitchFamily="34" charset="0"/>
              <a:buChar char="•"/>
            </a:pPr>
            <a:r>
              <a:rPr lang="en-US" sz="4000" dirty="0">
                <a:latin typeface="League Spartan Bold"/>
              </a:rPr>
              <a:t>Data-specific communication</a:t>
            </a:r>
          </a:p>
          <a:p>
            <a:pPr marL="571500" indent="-571500">
              <a:lnSpc>
                <a:spcPct val="125000"/>
              </a:lnSpc>
              <a:buFont typeface="Arial" panose="020B0604020202020204" pitchFamily="34" charset="0"/>
              <a:buChar char="•"/>
            </a:pPr>
            <a:r>
              <a:rPr lang="en-US" sz="4000" dirty="0">
                <a:latin typeface="League Spartan Bold"/>
              </a:rPr>
              <a:t>Targeted outreach </a:t>
            </a:r>
          </a:p>
          <a:p>
            <a:pPr marL="571500" indent="-571500">
              <a:lnSpc>
                <a:spcPct val="125000"/>
              </a:lnSpc>
              <a:buFont typeface="Arial" panose="020B0604020202020204" pitchFamily="34" charset="0"/>
              <a:buChar char="•"/>
            </a:pPr>
            <a:r>
              <a:rPr lang="en-US" sz="4000" dirty="0">
                <a:latin typeface="League Spartan Bold"/>
              </a:rPr>
              <a:t>Regular communication with leadership, employees, </a:t>
            </a:r>
          </a:p>
          <a:p>
            <a:pPr marL="571500" indent="-571500">
              <a:lnSpc>
                <a:spcPct val="125000"/>
              </a:lnSpc>
              <a:buFont typeface="Arial" panose="020B0604020202020204" pitchFamily="34" charset="0"/>
              <a:buChar char="•"/>
            </a:pPr>
            <a:r>
              <a:rPr lang="en-US" sz="4000" dirty="0">
                <a:latin typeface="League Spartan Bold"/>
              </a:rPr>
              <a:t>partners, and customers</a:t>
            </a:r>
          </a:p>
        </p:txBody>
      </p:sp>
      <p:sp>
        <p:nvSpPr>
          <p:cNvPr id="7" name="Freeform 6"/>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0"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74266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hands holding a marker and writing on a white board&#10;&#10;Description automatically generated">
            <a:extLst>
              <a:ext uri="{FF2B5EF4-FFF2-40B4-BE49-F238E27FC236}">
                <a16:creationId xmlns:a16="http://schemas.microsoft.com/office/drawing/2014/main" id="{6EFD3897-CDF4-40F2-98FE-4B278BFCB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851" y="2585797"/>
            <a:ext cx="9459149" cy="7739303"/>
          </a:xfrm>
          <a:prstGeom prst="rect">
            <a:avLst/>
          </a:prstGeom>
        </p:spPr>
      </p:pic>
      <p:sp>
        <p:nvSpPr>
          <p:cNvPr id="11" name="TextBox 11"/>
          <p:cNvSpPr txBox="1"/>
          <p:nvPr/>
        </p:nvSpPr>
        <p:spPr>
          <a:xfrm>
            <a:off x="1188481" y="1254105"/>
            <a:ext cx="13752331" cy="713657"/>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HOW: Communication Plan</a:t>
            </a:r>
          </a:p>
        </p:txBody>
      </p:sp>
      <p:sp>
        <p:nvSpPr>
          <p:cNvPr id="9" name="Rectangle 8"/>
          <p:cNvSpPr/>
          <p:nvPr/>
        </p:nvSpPr>
        <p:spPr>
          <a:xfrm>
            <a:off x="1098884" y="2510320"/>
            <a:ext cx="7729967" cy="4982903"/>
          </a:xfrm>
          <a:prstGeom prst="rect">
            <a:avLst/>
          </a:prstGeom>
        </p:spPr>
        <p:txBody>
          <a:bodyPr wrap="square">
            <a:spAutoFit/>
          </a:bodyPr>
          <a:lstStyle/>
          <a:p>
            <a:pPr>
              <a:lnSpc>
                <a:spcPct val="114000"/>
              </a:lnSpc>
            </a:pPr>
            <a:r>
              <a:rPr lang="en-US" sz="4000" dirty="0">
                <a:latin typeface="League Spartan Bold"/>
              </a:rPr>
              <a:t>Overall communication plan for your agency</a:t>
            </a:r>
          </a:p>
          <a:p>
            <a:pPr>
              <a:lnSpc>
                <a:spcPct val="114000"/>
              </a:lnSpc>
            </a:pPr>
            <a:endParaRPr lang="en-US" sz="4000" dirty="0">
              <a:latin typeface="League Spartan Bold"/>
            </a:endParaRPr>
          </a:p>
          <a:p>
            <a:pPr>
              <a:lnSpc>
                <a:spcPct val="114000"/>
              </a:lnSpc>
            </a:pPr>
            <a:r>
              <a:rPr lang="en-US" sz="4000" dirty="0">
                <a:latin typeface="League Spartan Bold"/>
              </a:rPr>
              <a:t>Situation specific template</a:t>
            </a:r>
          </a:p>
          <a:p>
            <a:pPr>
              <a:lnSpc>
                <a:spcPct val="114000"/>
              </a:lnSpc>
            </a:pPr>
            <a:r>
              <a:rPr lang="en-US" sz="4000" dirty="0">
                <a:latin typeface="League Spartan Bold"/>
              </a:rPr>
              <a:t>   - Use it routinely until it becomes part of your regular process</a:t>
            </a:r>
          </a:p>
        </p:txBody>
      </p:sp>
      <p:sp>
        <p:nvSpPr>
          <p:cNvPr id="7" name="Freeform 6"/>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0"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282609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E73DD6-DA98-84FF-CE0D-E3EFD585D168}"/>
              </a:ext>
            </a:extLst>
          </p:cNvPr>
          <p:cNvSpPr/>
          <p:nvPr/>
        </p:nvSpPr>
        <p:spPr>
          <a:xfrm>
            <a:off x="9753600" y="-1181100"/>
            <a:ext cx="8686800" cy="12877800"/>
          </a:xfrm>
          <a:prstGeom prst="roundRect">
            <a:avLst/>
          </a:prstGeom>
          <a:solidFill>
            <a:schemeClr val="tx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1"/>
          <p:cNvSpPr txBox="1"/>
          <p:nvPr/>
        </p:nvSpPr>
        <p:spPr>
          <a:xfrm>
            <a:off x="1188482" y="1254105"/>
            <a:ext cx="9674128" cy="713657"/>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HOW:  Resources</a:t>
            </a:r>
          </a:p>
        </p:txBody>
      </p:sp>
      <p:sp>
        <p:nvSpPr>
          <p:cNvPr id="9" name="Rectangle 8"/>
          <p:cNvSpPr/>
          <p:nvPr/>
        </p:nvSpPr>
        <p:spPr>
          <a:xfrm>
            <a:off x="990600" y="2324100"/>
            <a:ext cx="8869918" cy="5439951"/>
          </a:xfrm>
          <a:prstGeom prst="rect">
            <a:avLst/>
          </a:prstGeom>
        </p:spPr>
        <p:txBody>
          <a:bodyPr wrap="square">
            <a:spAutoFit/>
          </a:bodyPr>
          <a:lstStyle/>
          <a:p>
            <a:pPr marL="571500" indent="-571500">
              <a:lnSpc>
                <a:spcPct val="125000"/>
              </a:lnSpc>
              <a:buFont typeface="Arial" panose="020B0604020202020204" pitchFamily="34" charset="0"/>
              <a:buChar char="•"/>
            </a:pPr>
            <a:r>
              <a:rPr lang="en-US" sz="4000" dirty="0">
                <a:latin typeface="League Spartan Bold"/>
              </a:rPr>
              <a:t>PH Communication Liaison</a:t>
            </a:r>
          </a:p>
          <a:p>
            <a:pPr marL="571500" indent="-571500">
              <a:lnSpc>
                <a:spcPct val="125000"/>
              </a:lnSpc>
              <a:buFont typeface="Arial" panose="020B0604020202020204" pitchFamily="34" charset="0"/>
              <a:buChar char="•"/>
            </a:pPr>
            <a:r>
              <a:rPr lang="en-US" sz="4000" dirty="0">
                <a:latin typeface="League Spartan Bold"/>
              </a:rPr>
              <a:t>DHSS OPI</a:t>
            </a:r>
          </a:p>
          <a:p>
            <a:pPr marL="571500" indent="-571500">
              <a:lnSpc>
                <a:spcPct val="125000"/>
              </a:lnSpc>
              <a:buFont typeface="Arial" panose="020B0604020202020204" pitchFamily="34" charset="0"/>
              <a:buChar char="•"/>
            </a:pPr>
            <a:r>
              <a:rPr lang="en-US" sz="4000" dirty="0">
                <a:latin typeface="League Spartan Bold"/>
              </a:rPr>
              <a:t>DHSS CLPHS</a:t>
            </a:r>
          </a:p>
          <a:p>
            <a:pPr marL="571500" indent="-571500">
              <a:lnSpc>
                <a:spcPct val="125000"/>
              </a:lnSpc>
              <a:buFont typeface="Arial" panose="020B0604020202020204" pitchFamily="34" charset="0"/>
              <a:buChar char="•"/>
            </a:pPr>
            <a:r>
              <a:rPr lang="en-US" sz="4000" dirty="0">
                <a:latin typeface="League Spartan Bold"/>
              </a:rPr>
              <a:t>Professional Organizations</a:t>
            </a:r>
          </a:p>
          <a:p>
            <a:pPr marL="571500" indent="-571500">
              <a:lnSpc>
                <a:spcPct val="125000"/>
              </a:lnSpc>
              <a:buFont typeface="Arial" panose="020B0604020202020204" pitchFamily="34" charset="0"/>
              <a:buChar char="•"/>
            </a:pPr>
            <a:r>
              <a:rPr lang="en-US" sz="4000" dirty="0">
                <a:latin typeface="League Spartan Bold"/>
              </a:rPr>
              <a:t>University Partners</a:t>
            </a:r>
          </a:p>
          <a:p>
            <a:pPr marL="571500" indent="-571500">
              <a:lnSpc>
                <a:spcPct val="125000"/>
              </a:lnSpc>
              <a:buFont typeface="Arial" panose="020B0604020202020204" pitchFamily="34" charset="0"/>
              <a:buChar char="•"/>
            </a:pPr>
            <a:r>
              <a:rPr lang="en-US" sz="4000" dirty="0">
                <a:latin typeface="League Spartan Bold"/>
              </a:rPr>
              <a:t>National Partners</a:t>
            </a:r>
          </a:p>
          <a:p>
            <a:pPr marL="571500" indent="-571500">
              <a:lnSpc>
                <a:spcPct val="125000"/>
              </a:lnSpc>
              <a:buFont typeface="Arial" panose="020B0604020202020204" pitchFamily="34" charset="0"/>
              <a:buChar char="•"/>
            </a:pPr>
            <a:r>
              <a:rPr lang="en-US" sz="4000" dirty="0">
                <a:latin typeface="League Spartan Bold"/>
              </a:rPr>
              <a:t>Platforms (Hootsuite; </a:t>
            </a:r>
            <a:r>
              <a:rPr lang="en-US" sz="4000" dirty="0" err="1">
                <a:latin typeface="League Spartan Bold"/>
              </a:rPr>
              <a:t>Canva</a:t>
            </a:r>
            <a:r>
              <a:rPr lang="en-US" sz="4000" dirty="0">
                <a:latin typeface="League Spartan Bold"/>
              </a:rPr>
              <a:t>)</a:t>
            </a:r>
          </a:p>
        </p:txBody>
      </p:sp>
      <p:sp>
        <p:nvSpPr>
          <p:cNvPr id="4" name="TextBox 3">
            <a:extLst>
              <a:ext uri="{FF2B5EF4-FFF2-40B4-BE49-F238E27FC236}">
                <a16:creationId xmlns:a16="http://schemas.microsoft.com/office/drawing/2014/main" id="{CBC54ABE-5660-F2D8-2D18-950CE64A05B1}"/>
              </a:ext>
            </a:extLst>
          </p:cNvPr>
          <p:cNvSpPr txBox="1"/>
          <p:nvPr/>
        </p:nvSpPr>
        <p:spPr>
          <a:xfrm>
            <a:off x="10363200" y="2324100"/>
            <a:ext cx="6705600" cy="6190926"/>
          </a:xfrm>
          <a:prstGeom prst="rect">
            <a:avLst/>
          </a:prstGeom>
          <a:noFill/>
        </p:spPr>
        <p:txBody>
          <a:bodyPr wrap="square" rtlCol="0">
            <a:spAutoFit/>
          </a:bodyPr>
          <a:lstStyle/>
          <a:p>
            <a:pPr marL="571500" indent="-571500">
              <a:lnSpc>
                <a:spcPct val="125000"/>
              </a:lnSpc>
              <a:buFont typeface="Arial" panose="020B0604020202020204" pitchFamily="34" charset="0"/>
              <a:buChar char="•"/>
            </a:pPr>
            <a:r>
              <a:rPr lang="en-US" sz="4000" dirty="0">
                <a:latin typeface="League Spartan Bold"/>
              </a:rPr>
              <a:t>LPHA Info Hub</a:t>
            </a:r>
          </a:p>
          <a:p>
            <a:pPr marL="571500" indent="-571500">
              <a:lnSpc>
                <a:spcPct val="125000"/>
              </a:lnSpc>
              <a:buFont typeface="Arial" panose="020B0604020202020204" pitchFamily="34" charset="0"/>
              <a:buChar char="•"/>
            </a:pPr>
            <a:r>
              <a:rPr lang="en-US" sz="4000" dirty="0">
                <a:latin typeface="League Spartan Bold"/>
              </a:rPr>
              <a:t>Weekly Communication Bulletin (Thursdays)</a:t>
            </a:r>
          </a:p>
          <a:p>
            <a:pPr marL="571500" indent="-571500">
              <a:lnSpc>
                <a:spcPct val="125000"/>
              </a:lnSpc>
              <a:buFont typeface="Arial" panose="020B0604020202020204" pitchFamily="34" charset="0"/>
              <a:buChar char="•"/>
            </a:pPr>
            <a:r>
              <a:rPr lang="en-US" sz="4000" dirty="0">
                <a:latin typeface="League Spartan Bold"/>
              </a:rPr>
              <a:t>Email </a:t>
            </a:r>
            <a:r>
              <a:rPr lang="en-US" sz="4000" dirty="0" err="1">
                <a:latin typeface="League Spartan Bold"/>
              </a:rPr>
              <a:t>Listserve</a:t>
            </a:r>
            <a:r>
              <a:rPr lang="en-US" sz="4000" dirty="0">
                <a:latin typeface="League Spartan Bold"/>
              </a:rPr>
              <a:t> (</a:t>
            </a:r>
            <a:r>
              <a:rPr lang="en-US" sz="4000" dirty="0">
                <a:solidFill>
                  <a:srgbClr val="C00000"/>
                </a:solidFill>
                <a:latin typeface="League Spartan Bold"/>
              </a:rPr>
              <a:t>under development</a:t>
            </a:r>
            <a:r>
              <a:rPr lang="en-US" sz="4000" dirty="0">
                <a:latin typeface="League Spartan Bold"/>
              </a:rPr>
              <a:t>)</a:t>
            </a:r>
          </a:p>
          <a:p>
            <a:pPr marL="571500" indent="-571500">
              <a:lnSpc>
                <a:spcPct val="125000"/>
              </a:lnSpc>
              <a:buFont typeface="Arial" panose="020B0604020202020204" pitchFamily="34" charset="0"/>
              <a:buChar char="•"/>
            </a:pPr>
            <a:r>
              <a:rPr lang="en-US" sz="4000" dirty="0">
                <a:latin typeface="League Spartan Bold"/>
              </a:rPr>
              <a:t>Friday Facts</a:t>
            </a:r>
          </a:p>
          <a:p>
            <a:pPr marL="571500" indent="-571500">
              <a:lnSpc>
                <a:spcPct val="125000"/>
              </a:lnSpc>
              <a:buFont typeface="Arial" panose="020B0604020202020204" pitchFamily="34" charset="0"/>
              <a:buChar char="•"/>
            </a:pPr>
            <a:r>
              <a:rPr lang="en-US" sz="4000" dirty="0">
                <a:latin typeface="League Spartan Bold"/>
              </a:rPr>
              <a:t>DHSS Website</a:t>
            </a:r>
          </a:p>
          <a:p>
            <a:pPr marL="571500" indent="-571500">
              <a:lnSpc>
                <a:spcPct val="125000"/>
              </a:lnSpc>
              <a:buFont typeface="Arial" panose="020B0604020202020204" pitchFamily="34" charset="0"/>
              <a:buChar char="•"/>
            </a:pPr>
            <a:r>
              <a:rPr lang="en-US" sz="4000" dirty="0">
                <a:latin typeface="League Spartan Bold"/>
              </a:rPr>
              <a:t>Emails from DHSS</a:t>
            </a:r>
          </a:p>
        </p:txBody>
      </p:sp>
      <p:sp>
        <p:nvSpPr>
          <p:cNvPr id="10" name="Freeform 9"/>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3"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229243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haking hands with another person&#10;&#10;Description automatically generated">
            <a:extLst>
              <a:ext uri="{FF2B5EF4-FFF2-40B4-BE49-F238E27FC236}">
                <a16:creationId xmlns:a16="http://schemas.microsoft.com/office/drawing/2014/main" id="{0AF139EA-09F1-1853-FB77-77BC9A3C3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00" y="2857500"/>
            <a:ext cx="10848000" cy="6096000"/>
          </a:xfrm>
          <a:prstGeom prst="rect">
            <a:avLst/>
          </a:prstGeom>
          <a:effectLst/>
        </p:spPr>
      </p:pic>
      <p:sp>
        <p:nvSpPr>
          <p:cNvPr id="12" name="Rectangle 11">
            <a:extLst>
              <a:ext uri="{FF2B5EF4-FFF2-40B4-BE49-F238E27FC236}">
                <a16:creationId xmlns:a16="http://schemas.microsoft.com/office/drawing/2014/main" id="{7C7F432C-9C1F-043B-EF70-B3323791D891}"/>
              </a:ext>
            </a:extLst>
          </p:cNvPr>
          <p:cNvSpPr/>
          <p:nvPr/>
        </p:nvSpPr>
        <p:spPr>
          <a:xfrm>
            <a:off x="9372600" y="2628900"/>
            <a:ext cx="2286000" cy="708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1"/>
          <p:cNvSpPr txBox="1"/>
          <p:nvPr/>
        </p:nvSpPr>
        <p:spPr>
          <a:xfrm>
            <a:off x="1493282" y="800100"/>
            <a:ext cx="10698718" cy="1988045"/>
          </a:xfrm>
          <a:prstGeom prst="rect">
            <a:avLst/>
          </a:prstGeom>
        </p:spPr>
        <p:txBody>
          <a:bodyPr wrap="square" lIns="0" tIns="0" rIns="0" bIns="0" rtlCol="0" anchor="t">
            <a:spAutoFit/>
          </a:bodyPr>
          <a:lstStyle/>
          <a:p>
            <a:pPr>
              <a:lnSpc>
                <a:spcPct val="125000"/>
              </a:lnSpc>
            </a:pPr>
            <a:r>
              <a:rPr lang="en-US" sz="5300" dirty="0">
                <a:solidFill>
                  <a:srgbClr val="004AAD"/>
                </a:solidFill>
                <a:latin typeface="League Spartan"/>
              </a:rPr>
              <a:t>Strategies for Successful Communication</a:t>
            </a:r>
          </a:p>
        </p:txBody>
      </p:sp>
      <p:sp>
        <p:nvSpPr>
          <p:cNvPr id="6" name="Rectangle 5"/>
          <p:cNvSpPr/>
          <p:nvPr/>
        </p:nvSpPr>
        <p:spPr>
          <a:xfrm>
            <a:off x="1403684" y="3162662"/>
            <a:ext cx="10788316" cy="5439951"/>
          </a:xfrm>
          <a:prstGeom prst="rect">
            <a:avLst/>
          </a:prstGeom>
        </p:spPr>
        <p:txBody>
          <a:bodyPr wrap="square">
            <a:spAutoFit/>
          </a:bodyPr>
          <a:lstStyle/>
          <a:p>
            <a:pPr marL="742950" indent="-742950">
              <a:lnSpc>
                <a:spcPct val="125000"/>
              </a:lnSpc>
              <a:buFont typeface="+mj-lt"/>
              <a:buAutoNum type="arabicParenR"/>
            </a:pPr>
            <a:r>
              <a:rPr lang="en-US" sz="4000" dirty="0">
                <a:latin typeface="League Spartan Bold"/>
              </a:rPr>
              <a:t>WHY: Purpose and Objectives</a:t>
            </a:r>
          </a:p>
          <a:p>
            <a:pPr marL="742950" indent="-742950">
              <a:lnSpc>
                <a:spcPct val="125000"/>
              </a:lnSpc>
              <a:buFont typeface="+mj-lt"/>
              <a:buAutoNum type="arabicParenR"/>
            </a:pPr>
            <a:r>
              <a:rPr lang="en-US" sz="4000" dirty="0">
                <a:latin typeface="League Spartan Bold"/>
              </a:rPr>
              <a:t>WHO: Audiences</a:t>
            </a:r>
          </a:p>
          <a:p>
            <a:pPr marL="742950" indent="-742950">
              <a:lnSpc>
                <a:spcPct val="125000"/>
              </a:lnSpc>
              <a:buFont typeface="+mj-lt"/>
              <a:buAutoNum type="arabicParenR"/>
            </a:pPr>
            <a:r>
              <a:rPr lang="en-US" sz="4000" dirty="0">
                <a:latin typeface="League Spartan Bold"/>
              </a:rPr>
              <a:t>WHAT: Messages</a:t>
            </a:r>
          </a:p>
          <a:p>
            <a:pPr marL="742950" indent="-742950">
              <a:lnSpc>
                <a:spcPct val="125000"/>
              </a:lnSpc>
              <a:buFont typeface="+mj-lt"/>
              <a:buAutoNum type="arabicParenR"/>
            </a:pPr>
            <a:r>
              <a:rPr lang="en-US" sz="4000" dirty="0">
                <a:latin typeface="League Spartan Bold"/>
              </a:rPr>
              <a:t>WHERE: Dissemination pathways</a:t>
            </a:r>
          </a:p>
          <a:p>
            <a:pPr marL="742950" indent="-742950">
              <a:lnSpc>
                <a:spcPct val="125000"/>
              </a:lnSpc>
              <a:buFont typeface="+mj-lt"/>
              <a:buAutoNum type="arabicParenR"/>
            </a:pPr>
            <a:r>
              <a:rPr lang="en-US" sz="4000" dirty="0">
                <a:latin typeface="League Spartan Bold"/>
              </a:rPr>
              <a:t>WHEN: Calendar / Timeline</a:t>
            </a:r>
          </a:p>
          <a:p>
            <a:pPr marL="742950" indent="-742950">
              <a:lnSpc>
                <a:spcPct val="125000"/>
              </a:lnSpc>
              <a:buFont typeface="+mj-lt"/>
              <a:buAutoNum type="arabicParenR"/>
            </a:pPr>
            <a:r>
              <a:rPr lang="en-US" sz="4000" dirty="0">
                <a:latin typeface="League Spartan Bold"/>
              </a:rPr>
              <a:t>HOW: Communication Plan &amp; Resources</a:t>
            </a:r>
          </a:p>
        </p:txBody>
      </p:sp>
      <p:sp>
        <p:nvSpPr>
          <p:cNvPr id="8" name="Freeform 7"/>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0"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297383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his hand to his ear&#10;&#10;Description automatically generated">
            <a:extLst>
              <a:ext uri="{FF2B5EF4-FFF2-40B4-BE49-F238E27FC236}">
                <a16:creationId xmlns:a16="http://schemas.microsoft.com/office/drawing/2014/main" id="{3169F185-EE04-8C24-0B0A-80CDE09E8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0" y="3971925"/>
            <a:ext cx="9753600" cy="6505575"/>
          </a:xfrm>
          <a:prstGeom prst="rect">
            <a:avLst/>
          </a:prstGeom>
        </p:spPr>
      </p:pic>
      <p:sp>
        <p:nvSpPr>
          <p:cNvPr id="11" name="TextBox 11"/>
          <p:cNvSpPr txBox="1"/>
          <p:nvPr/>
        </p:nvSpPr>
        <p:spPr>
          <a:xfrm>
            <a:off x="1188481" y="1254105"/>
            <a:ext cx="13752331" cy="679673"/>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Evaluate Communication Efforts</a:t>
            </a:r>
          </a:p>
        </p:txBody>
      </p:sp>
      <p:sp>
        <p:nvSpPr>
          <p:cNvPr id="9" name="Rectangle 8"/>
          <p:cNvSpPr/>
          <p:nvPr/>
        </p:nvSpPr>
        <p:spPr>
          <a:xfrm>
            <a:off x="1175084" y="2352306"/>
            <a:ext cx="16655716" cy="5253746"/>
          </a:xfrm>
          <a:prstGeom prst="rect">
            <a:avLst/>
          </a:prstGeom>
        </p:spPr>
        <p:txBody>
          <a:bodyPr wrap="square">
            <a:spAutoFit/>
          </a:bodyPr>
          <a:lstStyle/>
          <a:p>
            <a:pPr marL="571500" indent="-571500">
              <a:lnSpc>
                <a:spcPct val="125000"/>
              </a:lnSpc>
              <a:buFont typeface="Arial" panose="020B0604020202020204" pitchFamily="34" charset="0"/>
              <a:buChar char="•"/>
            </a:pPr>
            <a:r>
              <a:rPr lang="en-US" sz="4000" dirty="0">
                <a:latin typeface="League Spartan Bold"/>
              </a:rPr>
              <a:t>Are your actions in alignment with your purpose?</a:t>
            </a:r>
          </a:p>
          <a:p>
            <a:pPr marL="571500" indent="-571500">
              <a:lnSpc>
                <a:spcPct val="125000"/>
              </a:lnSpc>
              <a:buFont typeface="Arial" panose="020B0604020202020204" pitchFamily="34" charset="0"/>
              <a:buChar char="•"/>
            </a:pPr>
            <a:r>
              <a:rPr lang="en-US" sz="4000" dirty="0">
                <a:latin typeface="League Spartan Bold"/>
              </a:rPr>
              <a:t>Are you achieving your objectives?</a:t>
            </a:r>
          </a:p>
          <a:p>
            <a:pPr marL="571500" indent="-571500">
              <a:lnSpc>
                <a:spcPct val="125000"/>
              </a:lnSpc>
              <a:buFont typeface="Arial" panose="020B0604020202020204" pitchFamily="34" charset="0"/>
              <a:buChar char="•"/>
            </a:pPr>
            <a:r>
              <a:rPr lang="en-US" sz="4000" dirty="0">
                <a:latin typeface="League Spartan Bold"/>
              </a:rPr>
              <a:t>Are the outcomes what you expected?</a:t>
            </a:r>
          </a:p>
          <a:p>
            <a:pPr marL="571500" indent="-571500">
              <a:lnSpc>
                <a:spcPct val="125000"/>
              </a:lnSpc>
              <a:buFont typeface="Arial" panose="020B0604020202020204" pitchFamily="34" charset="0"/>
              <a:buChar char="•"/>
            </a:pPr>
            <a:r>
              <a:rPr lang="en-US" sz="4000" dirty="0">
                <a:latin typeface="League Spartan Bold"/>
              </a:rPr>
              <a:t>What adjustments are needed?</a:t>
            </a:r>
          </a:p>
          <a:p>
            <a:pPr>
              <a:lnSpc>
                <a:spcPct val="114000"/>
              </a:lnSpc>
            </a:pPr>
            <a:endParaRPr lang="en-US" sz="4000" dirty="0">
              <a:latin typeface="League Spartan Bold"/>
            </a:endParaRPr>
          </a:p>
          <a:p>
            <a:pPr>
              <a:lnSpc>
                <a:spcPct val="114000"/>
              </a:lnSpc>
            </a:pPr>
            <a:r>
              <a:rPr lang="en-US" sz="4000" dirty="0">
                <a:latin typeface="League Spartan Bold"/>
              </a:rPr>
              <a:t>Build in </a:t>
            </a:r>
            <a:r>
              <a:rPr lang="en-US" sz="4000" b="1" dirty="0">
                <a:solidFill>
                  <a:srgbClr val="C00000"/>
                </a:solidFill>
                <a:latin typeface="League Spartan Bold"/>
              </a:rPr>
              <a:t>feedback loops </a:t>
            </a:r>
            <a:r>
              <a:rPr lang="en-US" sz="4000" dirty="0">
                <a:latin typeface="League Spartan Bold"/>
              </a:rPr>
              <a:t>for each </a:t>
            </a:r>
          </a:p>
          <a:p>
            <a:pPr>
              <a:lnSpc>
                <a:spcPct val="114000"/>
              </a:lnSpc>
            </a:pPr>
            <a:r>
              <a:rPr lang="en-US" sz="4000" dirty="0">
                <a:latin typeface="League Spartan Bold"/>
              </a:rPr>
              <a:t>audience and then </a:t>
            </a:r>
            <a:r>
              <a:rPr lang="en-US" sz="4000" dirty="0">
                <a:solidFill>
                  <a:srgbClr val="004AAD"/>
                </a:solidFill>
                <a:latin typeface="League Spartan"/>
              </a:rPr>
              <a:t>LISTEN!</a:t>
            </a:r>
            <a:endParaRPr lang="en-US" sz="4000" dirty="0">
              <a:latin typeface="League Spartan Bold"/>
            </a:endParaRPr>
          </a:p>
        </p:txBody>
      </p:sp>
      <p:sp>
        <p:nvSpPr>
          <p:cNvPr id="7" name="Freeform 6"/>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0"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21368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1"/>
          <p:cNvSpPr txBox="1"/>
          <p:nvPr/>
        </p:nvSpPr>
        <p:spPr>
          <a:xfrm>
            <a:off x="12321495" y="6107915"/>
            <a:ext cx="5108252" cy="2064668"/>
          </a:xfrm>
          <a:prstGeom prst="rect">
            <a:avLst/>
          </a:prstGeom>
        </p:spPr>
        <p:txBody>
          <a:bodyPr wrap="square" lIns="0" tIns="0" rIns="0" bIns="0" rtlCol="0" anchor="t">
            <a:spAutoFit/>
          </a:bodyPr>
          <a:lstStyle/>
          <a:p>
            <a:pPr>
              <a:lnSpc>
                <a:spcPts val="16080"/>
              </a:lnSpc>
            </a:pPr>
            <a:r>
              <a:rPr lang="en-US" sz="52000" dirty="0">
                <a:solidFill>
                  <a:srgbClr val="F6BB00"/>
                </a:solidFill>
                <a:latin typeface="League Spartan"/>
              </a:rPr>
              <a:t>?</a:t>
            </a:r>
          </a:p>
        </p:txBody>
      </p:sp>
      <p:sp>
        <p:nvSpPr>
          <p:cNvPr id="11" name="TextBox 11"/>
          <p:cNvSpPr txBox="1"/>
          <p:nvPr/>
        </p:nvSpPr>
        <p:spPr>
          <a:xfrm>
            <a:off x="2077454" y="1104900"/>
            <a:ext cx="7778104" cy="1925527"/>
          </a:xfrm>
          <a:prstGeom prst="rect">
            <a:avLst/>
          </a:prstGeom>
        </p:spPr>
        <p:txBody>
          <a:bodyPr lIns="0" tIns="0" rIns="0" bIns="0" rtlCol="0" anchor="t">
            <a:spAutoFit/>
          </a:bodyPr>
          <a:lstStyle/>
          <a:p>
            <a:pPr>
              <a:lnSpc>
                <a:spcPts val="16080"/>
              </a:lnSpc>
            </a:pPr>
            <a:r>
              <a:rPr lang="en-US" sz="9800" dirty="0">
                <a:solidFill>
                  <a:srgbClr val="004AAD"/>
                </a:solidFill>
                <a:latin typeface="League Spartan"/>
              </a:rPr>
              <a:t>QUESTIONS</a:t>
            </a:r>
          </a:p>
        </p:txBody>
      </p:sp>
      <p:sp>
        <p:nvSpPr>
          <p:cNvPr id="12" name="TextBox 12"/>
          <p:cNvSpPr txBox="1"/>
          <p:nvPr/>
        </p:nvSpPr>
        <p:spPr>
          <a:xfrm>
            <a:off x="2311758" y="3695700"/>
            <a:ext cx="9270642" cy="3046988"/>
          </a:xfrm>
          <a:prstGeom prst="rect">
            <a:avLst/>
          </a:prstGeom>
        </p:spPr>
        <p:txBody>
          <a:bodyPr wrap="square" lIns="0" tIns="0" rIns="0" bIns="0" rtlCol="0" anchor="t">
            <a:spAutoFit/>
          </a:bodyPr>
          <a:lstStyle/>
          <a:p>
            <a:pPr>
              <a:lnSpc>
                <a:spcPct val="125000"/>
              </a:lnSpc>
            </a:pPr>
            <a:r>
              <a:rPr lang="en-US" sz="3200" b="1" dirty="0">
                <a:solidFill>
                  <a:srgbClr val="000000"/>
                </a:solidFill>
                <a:latin typeface="League Spartan Bold"/>
              </a:rPr>
              <a:t>Jaci McReynolds, MHA</a:t>
            </a:r>
          </a:p>
          <a:p>
            <a:pPr>
              <a:lnSpc>
                <a:spcPct val="125000"/>
              </a:lnSpc>
            </a:pPr>
            <a:r>
              <a:rPr lang="en-US" sz="3200" dirty="0">
                <a:solidFill>
                  <a:srgbClr val="000000"/>
                </a:solidFill>
                <a:latin typeface="League Spartan Bold"/>
              </a:rPr>
              <a:t>Public Health Communication Liaison</a:t>
            </a:r>
          </a:p>
          <a:p>
            <a:pPr>
              <a:lnSpc>
                <a:spcPct val="125000"/>
              </a:lnSpc>
            </a:pPr>
            <a:r>
              <a:rPr lang="en-US" sz="3200" dirty="0">
                <a:solidFill>
                  <a:srgbClr val="000000"/>
                </a:solidFill>
                <a:latin typeface="League Spartan Bold"/>
                <a:hlinkClick r:id="rId2"/>
              </a:rPr>
              <a:t>jmcreynolds@MissouriState.edu</a:t>
            </a:r>
            <a:endParaRPr lang="en-US" sz="3200" dirty="0">
              <a:solidFill>
                <a:srgbClr val="000000"/>
              </a:solidFill>
              <a:latin typeface="League Spartan Bold"/>
            </a:endParaRPr>
          </a:p>
          <a:p>
            <a:pPr>
              <a:lnSpc>
                <a:spcPct val="125000"/>
              </a:lnSpc>
            </a:pPr>
            <a:r>
              <a:rPr lang="en-US" sz="3200" dirty="0">
                <a:solidFill>
                  <a:srgbClr val="000000"/>
                </a:solidFill>
                <a:latin typeface="League Spartan Bold"/>
              </a:rPr>
              <a:t>417-836-3271 office</a:t>
            </a:r>
          </a:p>
          <a:p>
            <a:pPr>
              <a:lnSpc>
                <a:spcPct val="125000"/>
              </a:lnSpc>
            </a:pPr>
            <a:r>
              <a:rPr lang="en-US" sz="3200" dirty="0">
                <a:solidFill>
                  <a:srgbClr val="000000"/>
                </a:solidFill>
                <a:latin typeface="League Spartan Bold"/>
              </a:rPr>
              <a:t>417-839-3579 cell</a:t>
            </a:r>
          </a:p>
        </p:txBody>
      </p:sp>
      <p:sp>
        <p:nvSpPr>
          <p:cNvPr id="6" name="Freeform 5"/>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0" name="TextBox 11"/>
          <p:cNvSpPr txBox="1"/>
          <p:nvPr/>
        </p:nvSpPr>
        <p:spPr>
          <a:xfrm>
            <a:off x="2209800" y="8050839"/>
            <a:ext cx="7778104" cy="1740861"/>
          </a:xfrm>
          <a:prstGeom prst="rect">
            <a:avLst/>
          </a:prstGeom>
        </p:spPr>
        <p:txBody>
          <a:bodyPr lIns="0" tIns="0" rIns="0" bIns="0" rtlCol="0" anchor="t">
            <a:spAutoFit/>
          </a:bodyPr>
          <a:lstStyle/>
          <a:p>
            <a:pPr>
              <a:lnSpc>
                <a:spcPts val="16080"/>
              </a:lnSpc>
            </a:pPr>
            <a:r>
              <a:rPr lang="en-US" sz="5000" dirty="0">
                <a:solidFill>
                  <a:srgbClr val="004AAD"/>
                </a:solidFill>
                <a:latin typeface="League Spartan"/>
              </a:rPr>
              <a:t>MO-LPHA.com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881707" y="6024430"/>
            <a:ext cx="14806093" cy="2548070"/>
          </a:xfrm>
          <a:prstGeom prst="rect">
            <a:avLst/>
          </a:prstGeom>
        </p:spPr>
        <p:txBody>
          <a:bodyPr wrap="square" lIns="0" tIns="0" rIns="0" bIns="0" rtlCol="0" anchor="t">
            <a:spAutoFit/>
          </a:bodyPr>
          <a:lstStyle/>
          <a:p>
            <a:pPr>
              <a:lnSpc>
                <a:spcPct val="120000"/>
              </a:lnSpc>
            </a:pPr>
            <a:r>
              <a:rPr lang="en-US" sz="2800" dirty="0"/>
              <a:t>This work is supported by funds made available from the Centers for Disease Control and Prevention (CDC) of the U.S. Department of Health and Human Services (HHS), National Center for STLT Public Health Infrastructure and Workforce, through OE22-2203: Strengthening U.S. Public Health Infrastructure, Workforce, and Data Systems grant. The contents are those of the author(s) and do not necessarily represent the official views of, nor an endorsement, by CDC/HHS, or the U.S. Government.</a:t>
            </a:r>
            <a:endParaRPr lang="en-US" sz="2800" dirty="0">
              <a:solidFill>
                <a:srgbClr val="000000"/>
              </a:solidFill>
              <a:latin typeface="League Spartan Bold"/>
            </a:endParaRPr>
          </a:p>
        </p:txBody>
      </p:sp>
      <p:sp>
        <p:nvSpPr>
          <p:cNvPr id="12" name="TextBox 8"/>
          <p:cNvSpPr txBox="1"/>
          <p:nvPr/>
        </p:nvSpPr>
        <p:spPr>
          <a:xfrm>
            <a:off x="1603470" y="1104900"/>
            <a:ext cx="10686345" cy="621324"/>
          </a:xfrm>
          <a:prstGeom prst="rect">
            <a:avLst/>
          </a:prstGeom>
        </p:spPr>
        <p:txBody>
          <a:bodyPr lIns="0" tIns="0" rIns="0" bIns="0" rtlCol="0" anchor="t">
            <a:spAutoFit/>
          </a:bodyPr>
          <a:lstStyle/>
          <a:p>
            <a:pPr>
              <a:lnSpc>
                <a:spcPct val="125000"/>
              </a:lnSpc>
            </a:pPr>
            <a:r>
              <a:rPr lang="en-US" sz="3400" dirty="0">
                <a:solidFill>
                  <a:srgbClr val="000000"/>
                </a:solidFill>
                <a:latin typeface="League Spartan"/>
              </a:rPr>
              <a:t>A partnership effort between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261882"/>
            <a:ext cx="3990734" cy="286105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1102" y="2165114"/>
            <a:ext cx="7636098" cy="3054586"/>
          </a:xfrm>
          <a:prstGeom prst="rect">
            <a:avLst/>
          </a:prstGeom>
        </p:spPr>
      </p:pic>
      <p:sp>
        <p:nvSpPr>
          <p:cNvPr id="10" name="Freeform 8"/>
          <p:cNvSpPr/>
          <p:nvPr/>
        </p:nvSpPr>
        <p:spPr>
          <a:xfrm>
            <a:off x="-6400800" y="2476500"/>
            <a:ext cx="7335713" cy="7335713"/>
          </a:xfrm>
          <a:custGeom>
            <a:avLst/>
            <a:gdLst/>
            <a:ahLst/>
            <a:cxnLst/>
            <a:rect l="l" t="t" r="r" b="b"/>
            <a:pathLst>
              <a:path w="7335713" h="7335713">
                <a:moveTo>
                  <a:pt x="0" y="0"/>
                </a:moveTo>
                <a:lnTo>
                  <a:pt x="7335713" y="0"/>
                </a:lnTo>
                <a:lnTo>
                  <a:pt x="7335713" y="7335712"/>
                </a:lnTo>
                <a:lnTo>
                  <a:pt x="0" y="73357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2"/>
          <p:cNvSpPr/>
          <p:nvPr/>
        </p:nvSpPr>
        <p:spPr>
          <a:xfrm>
            <a:off x="13732027" y="8039100"/>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7">
              <a:alphaModFix amt="7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6"/>
          <p:cNvSpPr/>
          <p:nvPr/>
        </p:nvSpPr>
        <p:spPr>
          <a:xfrm>
            <a:off x="9352125" y="8953500"/>
            <a:ext cx="7335713" cy="7335713"/>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33807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13314487" y="-5011613"/>
            <a:ext cx="7335713" cy="7335713"/>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4800600" y="2476500"/>
            <a:ext cx="6028324" cy="6028324"/>
          </a:xfrm>
          <a:custGeom>
            <a:avLst/>
            <a:gdLst/>
            <a:ahLst/>
            <a:cxnLst/>
            <a:rect l="l" t="t" r="r" b="b"/>
            <a:pathLst>
              <a:path w="6028324" h="6028324">
                <a:moveTo>
                  <a:pt x="0" y="0"/>
                </a:moveTo>
                <a:lnTo>
                  <a:pt x="6028324" y="0"/>
                </a:lnTo>
                <a:lnTo>
                  <a:pt x="6028324" y="6028324"/>
                </a:lnTo>
                <a:lnTo>
                  <a:pt x="0" y="6028324"/>
                </a:lnTo>
                <a:lnTo>
                  <a:pt x="0" y="0"/>
                </a:lnTo>
                <a:close/>
              </a:path>
            </a:pathLst>
          </a:custGeom>
          <a:blipFill>
            <a:blip r:embed="rId5">
              <a:alphaModFix amt="7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1447801" y="2911376"/>
            <a:ext cx="7467599" cy="5347618"/>
          </a:xfrm>
          <a:prstGeom prst="rect">
            <a:avLst/>
          </a:prstGeom>
        </p:spPr>
        <p:txBody>
          <a:bodyPr wrap="square" lIns="0" tIns="0" rIns="0" bIns="0" rtlCol="0" anchor="t">
            <a:spAutoFit/>
          </a:bodyPr>
          <a:lstStyle/>
          <a:p>
            <a:pPr marL="619125" indent="-571500">
              <a:lnSpc>
                <a:spcPct val="125000"/>
              </a:lnSpc>
              <a:buFont typeface="Arial" panose="020B0604020202020204" pitchFamily="34" charset="0"/>
              <a:buChar char="•"/>
            </a:pPr>
            <a:r>
              <a:rPr lang="en-US" sz="4000" dirty="0">
                <a:solidFill>
                  <a:srgbClr val="000000"/>
                </a:solidFill>
                <a:latin typeface="League Spartan Bold"/>
              </a:rPr>
              <a:t>More consistent, more timely communication that is easy to access</a:t>
            </a:r>
          </a:p>
          <a:p>
            <a:pPr marL="619125" indent="-571500">
              <a:lnSpc>
                <a:spcPct val="125000"/>
              </a:lnSpc>
              <a:buFont typeface="Arial" panose="020B0604020202020204" pitchFamily="34" charset="0"/>
              <a:buChar char="•"/>
            </a:pPr>
            <a:r>
              <a:rPr lang="en-US" sz="4000" dirty="0">
                <a:solidFill>
                  <a:srgbClr val="000000"/>
                </a:solidFill>
                <a:latin typeface="League Spartan Bold"/>
              </a:rPr>
              <a:t>Streamline emails</a:t>
            </a:r>
          </a:p>
          <a:p>
            <a:pPr marL="619125" indent="-571500">
              <a:lnSpc>
                <a:spcPct val="125000"/>
              </a:lnSpc>
              <a:buFont typeface="Arial" panose="020B0604020202020204" pitchFamily="34" charset="0"/>
              <a:buChar char="•"/>
            </a:pPr>
            <a:r>
              <a:rPr lang="en-US" sz="4000" dirty="0">
                <a:solidFill>
                  <a:srgbClr val="000000"/>
                </a:solidFill>
                <a:latin typeface="League Spartan Bold"/>
              </a:rPr>
              <a:t>Provide communication resources</a:t>
            </a:r>
          </a:p>
          <a:p>
            <a:pPr marL="619125" indent="-571500">
              <a:lnSpc>
                <a:spcPct val="125000"/>
              </a:lnSpc>
              <a:buFont typeface="Arial" panose="020B0604020202020204" pitchFamily="34" charset="0"/>
              <a:buChar char="•"/>
            </a:pPr>
            <a:endParaRPr lang="en-US" sz="4000" dirty="0">
              <a:solidFill>
                <a:srgbClr val="000000"/>
              </a:solidFill>
              <a:latin typeface="League Spartan Bold"/>
            </a:endParaRPr>
          </a:p>
        </p:txBody>
      </p:sp>
      <p:sp>
        <p:nvSpPr>
          <p:cNvPr id="9" name="TextBox 9"/>
          <p:cNvSpPr txBox="1"/>
          <p:nvPr/>
        </p:nvSpPr>
        <p:spPr>
          <a:xfrm>
            <a:off x="1447801" y="1594700"/>
            <a:ext cx="8991599" cy="717504"/>
          </a:xfrm>
          <a:prstGeom prst="rect">
            <a:avLst/>
          </a:prstGeom>
        </p:spPr>
        <p:txBody>
          <a:bodyPr wrap="square" lIns="0" tIns="0" rIns="0" bIns="0" rtlCol="0" anchor="t">
            <a:spAutoFit/>
          </a:bodyPr>
          <a:lstStyle/>
          <a:p>
            <a:pPr>
              <a:lnSpc>
                <a:spcPts val="5300"/>
              </a:lnSpc>
            </a:pPr>
            <a:r>
              <a:rPr lang="en-US" sz="5400" dirty="0">
                <a:solidFill>
                  <a:srgbClr val="004AAD"/>
                </a:solidFill>
                <a:latin typeface="League Spartan"/>
              </a:rPr>
              <a:t>Communication Survey</a:t>
            </a:r>
          </a:p>
        </p:txBody>
      </p:sp>
      <p:sp>
        <p:nvSpPr>
          <p:cNvPr id="12" name="Freeform 12"/>
          <p:cNvSpPr/>
          <p:nvPr/>
        </p:nvSpPr>
        <p:spPr>
          <a:xfrm>
            <a:off x="13282403" y="733465"/>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58933" y="2520996"/>
            <a:ext cx="8998433" cy="5867400"/>
          </a:xfrm>
          <a:prstGeom prst="rect">
            <a:avLst/>
          </a:prstGeom>
        </p:spPr>
      </p:pic>
      <p:sp>
        <p:nvSpPr>
          <p:cNvPr id="2" name="TextBox 1">
            <a:extLst>
              <a:ext uri="{FF2B5EF4-FFF2-40B4-BE49-F238E27FC236}">
                <a16:creationId xmlns:a16="http://schemas.microsoft.com/office/drawing/2014/main" id="{2EFD49BD-9094-AAA9-1DEE-D992BC2284C0}"/>
              </a:ext>
            </a:extLst>
          </p:cNvPr>
          <p:cNvSpPr txBox="1"/>
          <p:nvPr/>
        </p:nvSpPr>
        <p:spPr>
          <a:xfrm>
            <a:off x="1447801" y="8112334"/>
            <a:ext cx="11611992" cy="707886"/>
          </a:xfrm>
          <a:prstGeom prst="rect">
            <a:avLst/>
          </a:prstGeom>
          <a:noFill/>
        </p:spPr>
        <p:txBody>
          <a:bodyPr wrap="square">
            <a:spAutoFit/>
          </a:bodyPr>
          <a:lstStyle/>
          <a:p>
            <a:r>
              <a:rPr lang="en-US" sz="4000" dirty="0">
                <a:solidFill>
                  <a:srgbClr val="004AAD"/>
                </a:solidFill>
                <a:latin typeface="League Spartan"/>
              </a:rPr>
              <a:t>LPHA Info Hub:  </a:t>
            </a:r>
            <a:r>
              <a:rPr lang="en-US" sz="4000" dirty="0">
                <a:solidFill>
                  <a:srgbClr val="C00000"/>
                </a:solidFill>
                <a:latin typeface="League Spartan"/>
                <a:hlinkClick r:id="rId10">
                  <a:extLst>
                    <a:ext uri="{A12FA001-AC4F-418D-AE19-62706E023703}">
                      <ahyp:hlinkClr xmlns:ahyp="http://schemas.microsoft.com/office/drawing/2018/hyperlinkcolor" val="tx"/>
                    </a:ext>
                  </a:extLst>
                </a:hlinkClick>
              </a:rPr>
              <a:t>MO-LPHA.com</a:t>
            </a:r>
            <a:endParaRPr lang="en-US" sz="40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314700"/>
            <a:ext cx="11561887" cy="7574458"/>
          </a:xfrm>
          <a:prstGeom prst="rect">
            <a:avLst/>
          </a:prstGeom>
        </p:spPr>
      </p:pic>
      <p:sp>
        <p:nvSpPr>
          <p:cNvPr id="3" name="Freeform 2"/>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 name="Rectangle 1"/>
          <p:cNvSpPr/>
          <p:nvPr/>
        </p:nvSpPr>
        <p:spPr>
          <a:xfrm>
            <a:off x="1295400" y="4716199"/>
            <a:ext cx="6309449" cy="2175980"/>
          </a:xfrm>
          <a:prstGeom prst="rect">
            <a:avLst/>
          </a:prstGeom>
        </p:spPr>
        <p:txBody>
          <a:bodyPr wrap="square">
            <a:spAutoFit/>
          </a:bodyPr>
          <a:lstStyle/>
          <a:p>
            <a:pPr>
              <a:lnSpc>
                <a:spcPct val="114000"/>
              </a:lnSpc>
            </a:pPr>
            <a:r>
              <a:rPr lang="en-US" sz="4000" dirty="0">
                <a:latin typeface="League Spartan Bold"/>
              </a:rPr>
              <a:t>Two-way process – </a:t>
            </a:r>
          </a:p>
          <a:p>
            <a:pPr>
              <a:lnSpc>
                <a:spcPct val="114000"/>
              </a:lnSpc>
            </a:pPr>
            <a:r>
              <a:rPr lang="en-US" sz="4000" dirty="0">
                <a:latin typeface="League Spartan Bold"/>
              </a:rPr>
              <a:t>giving and receiving information.</a:t>
            </a:r>
          </a:p>
        </p:txBody>
      </p:sp>
      <p:sp>
        <p:nvSpPr>
          <p:cNvPr id="7" name="Rectangle 6"/>
          <p:cNvSpPr/>
          <p:nvPr/>
        </p:nvSpPr>
        <p:spPr>
          <a:xfrm>
            <a:off x="1295400" y="2678650"/>
            <a:ext cx="12039600" cy="1474250"/>
          </a:xfrm>
          <a:prstGeom prst="rect">
            <a:avLst/>
          </a:prstGeom>
        </p:spPr>
        <p:txBody>
          <a:bodyPr wrap="square">
            <a:spAutoFit/>
          </a:bodyPr>
          <a:lstStyle/>
          <a:p>
            <a:pPr>
              <a:lnSpc>
                <a:spcPct val="114000"/>
              </a:lnSpc>
            </a:pPr>
            <a:r>
              <a:rPr lang="en-US" sz="4000" dirty="0">
                <a:latin typeface="League Spartan Bold"/>
              </a:rPr>
              <a:t>Touches every part of our lives throughout each day.</a:t>
            </a:r>
          </a:p>
        </p:txBody>
      </p:sp>
      <p:sp>
        <p:nvSpPr>
          <p:cNvPr id="8" name="TextBox 9"/>
          <p:cNvSpPr txBox="1"/>
          <p:nvPr/>
        </p:nvSpPr>
        <p:spPr>
          <a:xfrm>
            <a:off x="1295400" y="1485900"/>
            <a:ext cx="10686345" cy="713657"/>
          </a:xfrm>
          <a:prstGeom prst="rect">
            <a:avLst/>
          </a:prstGeom>
        </p:spPr>
        <p:txBody>
          <a:bodyPr lIns="0" tIns="0" rIns="0" bIns="0" rtlCol="0" anchor="t">
            <a:spAutoFit/>
          </a:bodyPr>
          <a:lstStyle/>
          <a:p>
            <a:pPr>
              <a:lnSpc>
                <a:spcPts val="5300"/>
              </a:lnSpc>
            </a:pPr>
            <a:r>
              <a:rPr lang="en-US" sz="5400" dirty="0">
                <a:solidFill>
                  <a:srgbClr val="004AAD"/>
                </a:solidFill>
                <a:latin typeface="League Spartan"/>
              </a:rPr>
              <a:t>Communication </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1"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299851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p:cNvSpPr/>
          <p:nvPr/>
        </p:nvSpPr>
        <p:spPr>
          <a:xfrm>
            <a:off x="15673029" y="-28091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1"/>
          <p:cNvSpPr txBox="1"/>
          <p:nvPr/>
        </p:nvSpPr>
        <p:spPr>
          <a:xfrm>
            <a:off x="1066800" y="1104900"/>
            <a:ext cx="5349359" cy="4350678"/>
          </a:xfrm>
          <a:prstGeom prst="rect">
            <a:avLst/>
          </a:prstGeom>
        </p:spPr>
        <p:txBody>
          <a:bodyPr wrap="square" lIns="0" tIns="0" rIns="0" bIns="0" rtlCol="0" anchor="t">
            <a:spAutoFit/>
          </a:bodyPr>
          <a:lstStyle/>
          <a:p>
            <a:pPr>
              <a:lnSpc>
                <a:spcPct val="114000"/>
              </a:lnSpc>
            </a:pPr>
            <a:r>
              <a:rPr lang="en-US" sz="8600" b="1" dirty="0">
                <a:solidFill>
                  <a:srgbClr val="004AAD"/>
                </a:solidFill>
                <a:latin typeface="Vivaldi" panose="03020602050506090804" pitchFamily="66" charset="0"/>
              </a:rPr>
              <a:t>Missouri’s</a:t>
            </a:r>
          </a:p>
          <a:p>
            <a:pPr>
              <a:lnSpc>
                <a:spcPct val="114000"/>
              </a:lnSpc>
            </a:pPr>
            <a:r>
              <a:rPr lang="en-US" sz="5400" dirty="0">
                <a:solidFill>
                  <a:srgbClr val="004AAD"/>
                </a:solidFill>
                <a:latin typeface="League Spartan"/>
              </a:rPr>
              <a:t>Foundational</a:t>
            </a:r>
          </a:p>
          <a:p>
            <a:pPr>
              <a:lnSpc>
                <a:spcPct val="114000"/>
              </a:lnSpc>
            </a:pPr>
            <a:r>
              <a:rPr lang="en-US" sz="5400" dirty="0">
                <a:solidFill>
                  <a:srgbClr val="004AAD"/>
                </a:solidFill>
                <a:latin typeface="League Spartan"/>
              </a:rPr>
              <a:t>Public Health Services Model</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2933" y="419100"/>
            <a:ext cx="9630067" cy="9647387"/>
          </a:xfrm>
          <a:prstGeom prst="rect">
            <a:avLst/>
          </a:prstGeom>
        </p:spPr>
      </p:pic>
      <p:sp>
        <p:nvSpPr>
          <p:cNvPr id="4" name="Right Arrow 3"/>
          <p:cNvSpPr/>
          <p:nvPr/>
        </p:nvSpPr>
        <p:spPr>
          <a:xfrm rot="12176198">
            <a:off x="15544800" y="7869397"/>
            <a:ext cx="1676400" cy="9906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6">
              <a:alphaModFix amt="7999"/>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2" name="Freeform 12"/>
          <p:cNvSpPr/>
          <p:nvPr/>
        </p:nvSpPr>
        <p:spPr>
          <a:xfrm>
            <a:off x="15139770" y="717034"/>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594B17CD-2014-011A-7B1C-220B36B399AB}"/>
              </a:ext>
            </a:extLst>
          </p:cNvPr>
          <p:cNvSpPr txBox="1"/>
          <p:nvPr/>
        </p:nvSpPr>
        <p:spPr>
          <a:xfrm>
            <a:off x="1066800" y="6547198"/>
            <a:ext cx="11611992" cy="584775"/>
          </a:xfrm>
          <a:prstGeom prst="rect">
            <a:avLst/>
          </a:prstGeom>
          <a:noFill/>
        </p:spPr>
        <p:txBody>
          <a:bodyPr wrap="square">
            <a:spAutoFit/>
          </a:bodyPr>
          <a:lstStyle/>
          <a:p>
            <a:r>
              <a:rPr lang="en-US" sz="3200" dirty="0">
                <a:solidFill>
                  <a:srgbClr val="004AAD"/>
                </a:solidFill>
                <a:latin typeface="League Spartan"/>
              </a:rPr>
              <a:t>HealthierMO.org</a:t>
            </a:r>
            <a:endParaRPr lang="en-US" sz="3200" dirty="0"/>
          </a:p>
        </p:txBody>
      </p:sp>
    </p:spTree>
    <p:extLst>
      <p:ext uri="{BB962C8B-B14F-4D97-AF65-F5344CB8AC3E}">
        <p14:creationId xmlns:p14="http://schemas.microsoft.com/office/powerpoint/2010/main" val="44396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716979" y="4154536"/>
            <a:ext cx="5223834" cy="5223834"/>
          </a:xfrm>
          <a:custGeom>
            <a:avLst/>
            <a:gdLst/>
            <a:ahLst/>
            <a:cxnLst/>
            <a:rect l="l" t="t" r="r" b="b"/>
            <a:pathLst>
              <a:path w="5223834" h="5223834">
                <a:moveTo>
                  <a:pt x="0" y="0"/>
                </a:moveTo>
                <a:lnTo>
                  <a:pt x="5223835" y="0"/>
                </a:lnTo>
                <a:lnTo>
                  <a:pt x="5223835" y="5223834"/>
                </a:lnTo>
                <a:lnTo>
                  <a:pt x="0" y="5223834"/>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1188482" y="1254105"/>
            <a:ext cx="9674128" cy="713657"/>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Accreditation Standards</a:t>
            </a:r>
          </a:p>
        </p:txBody>
      </p:sp>
      <p:sp>
        <p:nvSpPr>
          <p:cNvPr id="9" name="Rectangle 8"/>
          <p:cNvSpPr/>
          <p:nvPr/>
        </p:nvSpPr>
        <p:spPr>
          <a:xfrm>
            <a:off x="1188482" y="2352306"/>
            <a:ext cx="15575518" cy="6250237"/>
          </a:xfrm>
          <a:prstGeom prst="rect">
            <a:avLst/>
          </a:prstGeom>
        </p:spPr>
        <p:txBody>
          <a:bodyPr wrap="square">
            <a:spAutoFit/>
          </a:bodyPr>
          <a:lstStyle/>
          <a:p>
            <a:pPr>
              <a:lnSpc>
                <a:spcPct val="114000"/>
              </a:lnSpc>
            </a:pPr>
            <a:r>
              <a:rPr lang="en-US" sz="3200" dirty="0">
                <a:latin typeface="League Spartan Bold"/>
              </a:rPr>
              <a:t>Overarching principle:</a:t>
            </a:r>
          </a:p>
          <a:p>
            <a:pPr>
              <a:lnSpc>
                <a:spcPct val="114000"/>
              </a:lnSpc>
            </a:pPr>
            <a:r>
              <a:rPr lang="en-US" sz="3200" dirty="0">
                <a:latin typeface="League Spartan Bold"/>
              </a:rPr>
              <a:t>Communicate effectively to inform and educate populations</a:t>
            </a:r>
          </a:p>
          <a:p>
            <a:pPr>
              <a:lnSpc>
                <a:spcPct val="114000"/>
              </a:lnSpc>
            </a:pPr>
            <a:r>
              <a:rPr lang="en-US" sz="3200" dirty="0">
                <a:latin typeface="League Spartan Bold"/>
              </a:rPr>
              <a:t>and subpopulations to improve community health.</a:t>
            </a:r>
          </a:p>
          <a:p>
            <a:pPr>
              <a:lnSpc>
                <a:spcPct val="114000"/>
              </a:lnSpc>
            </a:pPr>
            <a:endParaRPr lang="en-US" sz="3200" dirty="0">
              <a:latin typeface="League Spartan Bold"/>
            </a:endParaRPr>
          </a:p>
          <a:p>
            <a:pPr>
              <a:lnSpc>
                <a:spcPct val="114000"/>
              </a:lnSpc>
            </a:pPr>
            <a:r>
              <a:rPr lang="en-US" sz="3200" dirty="0">
                <a:latin typeface="League Spartan Bold"/>
              </a:rPr>
              <a:t>Domain 3: </a:t>
            </a:r>
          </a:p>
          <a:p>
            <a:pPr>
              <a:lnSpc>
                <a:spcPct val="114000"/>
              </a:lnSpc>
            </a:pPr>
            <a:r>
              <a:rPr lang="en-US" sz="3200" dirty="0">
                <a:latin typeface="League Spartan Bold"/>
              </a:rPr>
              <a:t>Provide information on public health issues and public health functions through multiple methods to a variety of audiences. </a:t>
            </a:r>
          </a:p>
          <a:p>
            <a:pPr>
              <a:lnSpc>
                <a:spcPct val="114000"/>
              </a:lnSpc>
            </a:pPr>
            <a:endParaRPr lang="en-US" sz="3200" dirty="0">
              <a:latin typeface="League Spartan Bold"/>
            </a:endParaRPr>
          </a:p>
          <a:p>
            <a:pPr>
              <a:lnSpc>
                <a:spcPct val="114000"/>
              </a:lnSpc>
            </a:pPr>
            <a:r>
              <a:rPr lang="en-US" sz="3200" dirty="0">
                <a:latin typeface="League Spartan Bold"/>
              </a:rPr>
              <a:t>Effective communication is essential to provide timely, accurate, and reliable information about how to protect, promote, and influence community members towards healthy actions.</a:t>
            </a:r>
          </a:p>
        </p:txBody>
      </p:sp>
      <p:sp>
        <p:nvSpPr>
          <p:cNvPr id="7" name="Freeform 6"/>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0"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686800" y="2811989"/>
            <a:ext cx="5223834" cy="5223834"/>
          </a:xfrm>
          <a:custGeom>
            <a:avLst/>
            <a:gdLst/>
            <a:ahLst/>
            <a:cxnLst/>
            <a:rect l="l" t="t" r="r" b="b"/>
            <a:pathLst>
              <a:path w="5223834" h="5223834">
                <a:moveTo>
                  <a:pt x="0" y="0"/>
                </a:moveTo>
                <a:lnTo>
                  <a:pt x="5223835" y="0"/>
                </a:lnTo>
                <a:lnTo>
                  <a:pt x="5223835" y="5223834"/>
                </a:lnTo>
                <a:lnTo>
                  <a:pt x="0" y="5223834"/>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1188482" y="1254105"/>
            <a:ext cx="9674128" cy="713657"/>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Communication Strategies</a:t>
            </a:r>
          </a:p>
        </p:txBody>
      </p:sp>
      <p:sp>
        <p:nvSpPr>
          <p:cNvPr id="9" name="Rectangle 8"/>
          <p:cNvSpPr/>
          <p:nvPr/>
        </p:nvSpPr>
        <p:spPr>
          <a:xfrm>
            <a:off x="7148378" y="2987363"/>
            <a:ext cx="3701716" cy="1776512"/>
          </a:xfrm>
          <a:prstGeom prst="rect">
            <a:avLst/>
          </a:prstGeom>
        </p:spPr>
        <p:txBody>
          <a:bodyPr wrap="square">
            <a:spAutoFit/>
          </a:bodyPr>
          <a:lstStyle/>
          <a:p>
            <a:pPr>
              <a:lnSpc>
                <a:spcPct val="114000"/>
              </a:lnSpc>
            </a:pPr>
            <a:r>
              <a:rPr lang="en-US" sz="9600" b="1" dirty="0">
                <a:solidFill>
                  <a:schemeClr val="accent5"/>
                </a:solidFill>
                <a:latin typeface="Kozuka Gothic Pro B" pitchFamily="34" charset="-128"/>
                <a:ea typeface="Kozuka Gothic Pro B" pitchFamily="34" charset="-128"/>
              </a:rPr>
              <a:t>What</a:t>
            </a:r>
          </a:p>
        </p:txBody>
      </p:sp>
      <p:sp>
        <p:nvSpPr>
          <p:cNvPr id="7" name="Rectangle 6"/>
          <p:cNvSpPr/>
          <p:nvPr/>
        </p:nvSpPr>
        <p:spPr>
          <a:xfrm rot="559913">
            <a:off x="12351144" y="2987363"/>
            <a:ext cx="3701716" cy="1776512"/>
          </a:xfrm>
          <a:prstGeom prst="rect">
            <a:avLst/>
          </a:prstGeom>
        </p:spPr>
        <p:txBody>
          <a:bodyPr wrap="square">
            <a:spAutoFit/>
          </a:bodyPr>
          <a:lstStyle/>
          <a:p>
            <a:pPr>
              <a:lnSpc>
                <a:spcPct val="114000"/>
              </a:lnSpc>
            </a:pPr>
            <a:r>
              <a:rPr lang="en-US" sz="9600" b="1" dirty="0">
                <a:solidFill>
                  <a:schemeClr val="accent5"/>
                </a:solidFill>
                <a:latin typeface="Kozuka Gothic Pro B" pitchFamily="34" charset="-128"/>
                <a:ea typeface="Kozuka Gothic Pro B" pitchFamily="34" charset="-128"/>
              </a:rPr>
              <a:t>When</a:t>
            </a:r>
          </a:p>
        </p:txBody>
      </p:sp>
      <p:sp>
        <p:nvSpPr>
          <p:cNvPr id="8" name="Rectangle 7"/>
          <p:cNvSpPr/>
          <p:nvPr/>
        </p:nvSpPr>
        <p:spPr>
          <a:xfrm rot="21205555">
            <a:off x="8412292" y="6766452"/>
            <a:ext cx="3701716" cy="1776512"/>
          </a:xfrm>
          <a:prstGeom prst="rect">
            <a:avLst/>
          </a:prstGeom>
        </p:spPr>
        <p:txBody>
          <a:bodyPr wrap="square">
            <a:spAutoFit/>
          </a:bodyPr>
          <a:lstStyle/>
          <a:p>
            <a:pPr>
              <a:lnSpc>
                <a:spcPct val="114000"/>
              </a:lnSpc>
            </a:pPr>
            <a:r>
              <a:rPr lang="en-US" sz="9600" b="1" dirty="0">
                <a:solidFill>
                  <a:schemeClr val="accent5"/>
                </a:solidFill>
                <a:latin typeface="Kozuka Gothic Pro B" pitchFamily="34" charset="-128"/>
                <a:ea typeface="Kozuka Gothic Pro B" pitchFamily="34" charset="-128"/>
              </a:rPr>
              <a:t>Why</a:t>
            </a:r>
          </a:p>
        </p:txBody>
      </p:sp>
      <p:sp>
        <p:nvSpPr>
          <p:cNvPr id="10" name="Rectangle 9"/>
          <p:cNvSpPr/>
          <p:nvPr/>
        </p:nvSpPr>
        <p:spPr>
          <a:xfrm>
            <a:off x="3200400" y="5672135"/>
            <a:ext cx="4589238" cy="1776512"/>
          </a:xfrm>
          <a:prstGeom prst="rect">
            <a:avLst/>
          </a:prstGeom>
        </p:spPr>
        <p:txBody>
          <a:bodyPr wrap="square">
            <a:spAutoFit/>
          </a:bodyPr>
          <a:lstStyle/>
          <a:p>
            <a:pPr>
              <a:lnSpc>
                <a:spcPct val="114000"/>
              </a:lnSpc>
            </a:pPr>
            <a:r>
              <a:rPr lang="en-US" sz="9600" b="1" dirty="0">
                <a:solidFill>
                  <a:schemeClr val="accent5"/>
                </a:solidFill>
                <a:latin typeface="Kozuka Gothic Pro B" pitchFamily="34" charset="-128"/>
                <a:ea typeface="Kozuka Gothic Pro B" pitchFamily="34" charset="-128"/>
              </a:rPr>
              <a:t>Where</a:t>
            </a:r>
          </a:p>
        </p:txBody>
      </p:sp>
      <p:sp>
        <p:nvSpPr>
          <p:cNvPr id="12" name="Rectangle 11"/>
          <p:cNvSpPr/>
          <p:nvPr/>
        </p:nvSpPr>
        <p:spPr>
          <a:xfrm rot="21205555">
            <a:off x="1852379" y="2987361"/>
            <a:ext cx="3701716" cy="1776512"/>
          </a:xfrm>
          <a:prstGeom prst="rect">
            <a:avLst/>
          </a:prstGeom>
        </p:spPr>
        <p:txBody>
          <a:bodyPr wrap="square">
            <a:spAutoFit/>
          </a:bodyPr>
          <a:lstStyle/>
          <a:p>
            <a:pPr>
              <a:lnSpc>
                <a:spcPct val="114000"/>
              </a:lnSpc>
            </a:pPr>
            <a:r>
              <a:rPr lang="en-US" sz="9600" b="1" dirty="0">
                <a:solidFill>
                  <a:schemeClr val="accent5"/>
                </a:solidFill>
                <a:latin typeface="Kozuka Gothic Pro B" pitchFamily="34" charset="-128"/>
                <a:ea typeface="Kozuka Gothic Pro B" pitchFamily="34" charset="-128"/>
              </a:rPr>
              <a:t>Who</a:t>
            </a:r>
          </a:p>
        </p:txBody>
      </p:sp>
      <p:sp>
        <p:nvSpPr>
          <p:cNvPr id="13" name="Rectangle 12"/>
          <p:cNvSpPr/>
          <p:nvPr/>
        </p:nvSpPr>
        <p:spPr>
          <a:xfrm>
            <a:off x="13593712" y="5880202"/>
            <a:ext cx="3701716" cy="1776512"/>
          </a:xfrm>
          <a:prstGeom prst="rect">
            <a:avLst/>
          </a:prstGeom>
        </p:spPr>
        <p:txBody>
          <a:bodyPr wrap="square">
            <a:spAutoFit/>
          </a:bodyPr>
          <a:lstStyle/>
          <a:p>
            <a:pPr>
              <a:lnSpc>
                <a:spcPct val="114000"/>
              </a:lnSpc>
            </a:pPr>
            <a:r>
              <a:rPr lang="en-US" sz="9600" b="1" dirty="0">
                <a:solidFill>
                  <a:schemeClr val="accent5"/>
                </a:solidFill>
                <a:latin typeface="Kozuka Gothic Pro B" pitchFamily="34" charset="-128"/>
                <a:ea typeface="Kozuka Gothic Pro B" pitchFamily="34" charset="-128"/>
              </a:rPr>
              <a:t>How</a:t>
            </a:r>
          </a:p>
        </p:txBody>
      </p:sp>
      <p:sp>
        <p:nvSpPr>
          <p:cNvPr id="14" name="Freeform 13"/>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7"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412881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front of a large screen&#10;&#10;Description automatically generated">
            <a:extLst>
              <a:ext uri="{FF2B5EF4-FFF2-40B4-BE49-F238E27FC236}">
                <a16:creationId xmlns:a16="http://schemas.microsoft.com/office/drawing/2014/main" id="{BB4395BC-882D-BBBB-AF3B-7E693F1C5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598164"/>
            <a:ext cx="10972800" cy="6803136"/>
          </a:xfrm>
          <a:prstGeom prst="rect">
            <a:avLst/>
          </a:prstGeom>
        </p:spPr>
      </p:pic>
      <p:sp>
        <p:nvSpPr>
          <p:cNvPr id="11" name="TextBox 11"/>
          <p:cNvSpPr txBox="1"/>
          <p:nvPr/>
        </p:nvSpPr>
        <p:spPr>
          <a:xfrm>
            <a:off x="1188481" y="1254105"/>
            <a:ext cx="13752331" cy="713657"/>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WHY:  Purpose and Objectives</a:t>
            </a:r>
          </a:p>
        </p:txBody>
      </p:sp>
      <p:sp>
        <p:nvSpPr>
          <p:cNvPr id="9" name="Rectangle 8"/>
          <p:cNvSpPr/>
          <p:nvPr/>
        </p:nvSpPr>
        <p:spPr>
          <a:xfrm>
            <a:off x="1098884" y="2533114"/>
            <a:ext cx="16655716" cy="4982903"/>
          </a:xfrm>
          <a:prstGeom prst="rect">
            <a:avLst/>
          </a:prstGeom>
        </p:spPr>
        <p:txBody>
          <a:bodyPr wrap="square">
            <a:spAutoFit/>
          </a:bodyPr>
          <a:lstStyle/>
          <a:p>
            <a:pPr>
              <a:lnSpc>
                <a:spcPct val="114000"/>
              </a:lnSpc>
            </a:pPr>
            <a:r>
              <a:rPr lang="en-US" sz="4000" dirty="0">
                <a:latin typeface="League Spartan Bold"/>
              </a:rPr>
              <a:t>Purpose = Why you are communicating</a:t>
            </a:r>
          </a:p>
          <a:p>
            <a:pPr>
              <a:lnSpc>
                <a:spcPct val="114000"/>
              </a:lnSpc>
            </a:pPr>
            <a:r>
              <a:rPr lang="en-US" sz="4000" dirty="0">
                <a:latin typeface="League Spartan Bold"/>
              </a:rPr>
              <a:t>Objectives = What you hope to gain from the communication</a:t>
            </a:r>
          </a:p>
          <a:p>
            <a:pPr>
              <a:lnSpc>
                <a:spcPct val="114000"/>
              </a:lnSpc>
            </a:pPr>
            <a:endParaRPr lang="en-US" sz="4000" dirty="0">
              <a:latin typeface="League Spartan Bold"/>
            </a:endParaRPr>
          </a:p>
          <a:p>
            <a:pPr>
              <a:lnSpc>
                <a:spcPct val="114000"/>
              </a:lnSpc>
            </a:pPr>
            <a:r>
              <a:rPr lang="en-US" sz="4000" dirty="0">
                <a:latin typeface="League Spartan Bold"/>
              </a:rPr>
              <a:t>SMARTIE:</a:t>
            </a:r>
          </a:p>
          <a:p>
            <a:pPr>
              <a:lnSpc>
                <a:spcPct val="114000"/>
              </a:lnSpc>
            </a:pPr>
            <a:r>
              <a:rPr lang="en-US" sz="4000" dirty="0">
                <a:latin typeface="League Spartan Bold"/>
              </a:rPr>
              <a:t>Specific, Measurable, </a:t>
            </a:r>
          </a:p>
          <a:p>
            <a:pPr>
              <a:lnSpc>
                <a:spcPct val="114000"/>
              </a:lnSpc>
            </a:pPr>
            <a:r>
              <a:rPr lang="en-US" sz="4000" dirty="0">
                <a:latin typeface="League Spartan Bold"/>
              </a:rPr>
              <a:t>Achievable, Timely, </a:t>
            </a:r>
          </a:p>
          <a:p>
            <a:pPr>
              <a:lnSpc>
                <a:spcPct val="114000"/>
              </a:lnSpc>
            </a:pPr>
            <a:r>
              <a:rPr lang="en-US" sz="4000" dirty="0">
                <a:latin typeface="League Spartan Bold"/>
              </a:rPr>
              <a:t>Inclusive, Equitable</a:t>
            </a:r>
          </a:p>
        </p:txBody>
      </p:sp>
      <p:sp>
        <p:nvSpPr>
          <p:cNvPr id="7" name="Freeform 6"/>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10"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172494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tanding together&#10;&#10;Description automatically generated">
            <a:extLst>
              <a:ext uri="{FF2B5EF4-FFF2-40B4-BE49-F238E27FC236}">
                <a16:creationId xmlns:a16="http://schemas.microsoft.com/office/drawing/2014/main" id="{A73C3755-F23C-3189-B20D-0D0BB69DF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831" y="1737117"/>
            <a:ext cx="8359383" cy="8359383"/>
          </a:xfrm>
          <a:prstGeom prst="rect">
            <a:avLst/>
          </a:prstGeom>
        </p:spPr>
      </p:pic>
      <p:sp>
        <p:nvSpPr>
          <p:cNvPr id="8" name="Rectangle 7">
            <a:extLst>
              <a:ext uri="{FF2B5EF4-FFF2-40B4-BE49-F238E27FC236}">
                <a16:creationId xmlns:a16="http://schemas.microsoft.com/office/drawing/2014/main" id="{F3E85693-29B3-5937-8ACF-3EDA4EF4E7D5}"/>
              </a:ext>
            </a:extLst>
          </p:cNvPr>
          <p:cNvSpPr/>
          <p:nvPr/>
        </p:nvSpPr>
        <p:spPr>
          <a:xfrm>
            <a:off x="-125585" y="1176886"/>
            <a:ext cx="742259" cy="899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1DED02-AD9F-1494-521C-FA56EF2CF156}"/>
              </a:ext>
            </a:extLst>
          </p:cNvPr>
          <p:cNvSpPr/>
          <p:nvPr/>
        </p:nvSpPr>
        <p:spPr>
          <a:xfrm>
            <a:off x="380671" y="2019300"/>
            <a:ext cx="3879815" cy="3352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together&#10;&#10;Description automatically generated">
            <a:extLst>
              <a:ext uri="{FF2B5EF4-FFF2-40B4-BE49-F238E27FC236}">
                <a16:creationId xmlns:a16="http://schemas.microsoft.com/office/drawing/2014/main" id="{EB9D7E39-6DA0-05CE-2C91-056596437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9800" y="5672686"/>
            <a:ext cx="8233814" cy="8233814"/>
          </a:xfrm>
          <a:prstGeom prst="rect">
            <a:avLst/>
          </a:prstGeom>
        </p:spPr>
      </p:pic>
      <p:sp>
        <p:nvSpPr>
          <p:cNvPr id="19" name="TextBox 11"/>
          <p:cNvSpPr txBox="1"/>
          <p:nvPr/>
        </p:nvSpPr>
        <p:spPr>
          <a:xfrm>
            <a:off x="1188482" y="1415827"/>
            <a:ext cx="10698718" cy="679673"/>
          </a:xfrm>
          <a:prstGeom prst="rect">
            <a:avLst/>
          </a:prstGeom>
        </p:spPr>
        <p:txBody>
          <a:bodyPr wrap="square" lIns="0" tIns="0" rIns="0" bIns="0" rtlCol="0" anchor="t">
            <a:spAutoFit/>
          </a:bodyPr>
          <a:lstStyle/>
          <a:p>
            <a:pPr>
              <a:lnSpc>
                <a:spcPts val="5300"/>
              </a:lnSpc>
            </a:pPr>
            <a:r>
              <a:rPr lang="en-US" sz="5300" dirty="0">
                <a:solidFill>
                  <a:srgbClr val="004AAD"/>
                </a:solidFill>
                <a:latin typeface="League Spartan"/>
              </a:rPr>
              <a:t>WHO:  Identify Audiences</a:t>
            </a:r>
          </a:p>
        </p:txBody>
      </p:sp>
      <p:grpSp>
        <p:nvGrpSpPr>
          <p:cNvPr id="4" name="Group 3"/>
          <p:cNvGrpSpPr/>
          <p:nvPr/>
        </p:nvGrpSpPr>
        <p:grpSpPr>
          <a:xfrm>
            <a:off x="1684425" y="2486160"/>
            <a:ext cx="4071870" cy="4071870"/>
            <a:chOff x="2465972" y="6189061"/>
            <a:chExt cx="4071870" cy="4071870"/>
          </a:xfrm>
        </p:grpSpPr>
        <p:sp>
          <p:nvSpPr>
            <p:cNvPr id="2" name="Freeform 2"/>
            <p:cNvSpPr/>
            <p:nvPr/>
          </p:nvSpPr>
          <p:spPr>
            <a:xfrm>
              <a:off x="2465972" y="6189061"/>
              <a:ext cx="4071870" cy="4071870"/>
            </a:xfrm>
            <a:custGeom>
              <a:avLst/>
              <a:gdLst/>
              <a:ahLst/>
              <a:cxnLst/>
              <a:rect l="l" t="t" r="r" b="b"/>
              <a:pathLst>
                <a:path w="6028324" h="6028324">
                  <a:moveTo>
                    <a:pt x="0" y="0"/>
                  </a:moveTo>
                  <a:lnTo>
                    <a:pt x="6028324" y="0"/>
                  </a:lnTo>
                  <a:lnTo>
                    <a:pt x="6028324" y="6028325"/>
                  </a:lnTo>
                  <a:lnTo>
                    <a:pt x="0" y="6028325"/>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Rectangle 2"/>
            <p:cNvSpPr/>
            <p:nvPr/>
          </p:nvSpPr>
          <p:spPr>
            <a:xfrm>
              <a:off x="3139996" y="7831908"/>
              <a:ext cx="2723823" cy="786177"/>
            </a:xfrm>
            <a:prstGeom prst="rect">
              <a:avLst/>
            </a:prstGeom>
          </p:spPr>
          <p:txBody>
            <a:bodyPr wrap="none">
              <a:spAutoFit/>
            </a:bodyPr>
            <a:lstStyle/>
            <a:p>
              <a:pPr algn="ctr">
                <a:lnSpc>
                  <a:spcPct val="125000"/>
                </a:lnSpc>
              </a:pPr>
              <a:r>
                <a:rPr lang="en-US" sz="4000" dirty="0">
                  <a:latin typeface="League Spartan Bold"/>
                </a:rPr>
                <a:t>Leadership</a:t>
              </a:r>
            </a:p>
          </p:txBody>
        </p:sp>
      </p:grpSp>
      <p:grpSp>
        <p:nvGrpSpPr>
          <p:cNvPr id="9" name="Group 8"/>
          <p:cNvGrpSpPr/>
          <p:nvPr/>
        </p:nvGrpSpPr>
        <p:grpSpPr>
          <a:xfrm>
            <a:off x="12920730" y="2486160"/>
            <a:ext cx="4071870" cy="4071870"/>
            <a:chOff x="2465972" y="6189061"/>
            <a:chExt cx="4071870" cy="4071870"/>
          </a:xfrm>
        </p:grpSpPr>
        <p:sp>
          <p:nvSpPr>
            <p:cNvPr id="10" name="Freeform 2"/>
            <p:cNvSpPr/>
            <p:nvPr/>
          </p:nvSpPr>
          <p:spPr>
            <a:xfrm>
              <a:off x="2465972" y="6189061"/>
              <a:ext cx="4071870" cy="4071870"/>
            </a:xfrm>
            <a:custGeom>
              <a:avLst/>
              <a:gdLst/>
              <a:ahLst/>
              <a:cxnLst/>
              <a:rect l="l" t="t" r="r" b="b"/>
              <a:pathLst>
                <a:path w="6028324" h="6028324">
                  <a:moveTo>
                    <a:pt x="0" y="0"/>
                  </a:moveTo>
                  <a:lnTo>
                    <a:pt x="6028324" y="0"/>
                  </a:lnTo>
                  <a:lnTo>
                    <a:pt x="6028324" y="6028325"/>
                  </a:lnTo>
                  <a:lnTo>
                    <a:pt x="0" y="6028325"/>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Rectangle 10"/>
            <p:cNvSpPr/>
            <p:nvPr/>
          </p:nvSpPr>
          <p:spPr>
            <a:xfrm>
              <a:off x="3439759" y="7831908"/>
              <a:ext cx="2124299" cy="786177"/>
            </a:xfrm>
            <a:prstGeom prst="rect">
              <a:avLst/>
            </a:prstGeom>
          </p:spPr>
          <p:txBody>
            <a:bodyPr wrap="none">
              <a:spAutoFit/>
            </a:bodyPr>
            <a:lstStyle/>
            <a:p>
              <a:pPr algn="ctr">
                <a:lnSpc>
                  <a:spcPct val="125000"/>
                </a:lnSpc>
              </a:pPr>
              <a:r>
                <a:rPr lang="en-US" sz="4000" dirty="0">
                  <a:latin typeface="League Spartan Bold"/>
                </a:rPr>
                <a:t>Partners</a:t>
              </a:r>
            </a:p>
          </p:txBody>
        </p:sp>
      </p:grpSp>
      <p:grpSp>
        <p:nvGrpSpPr>
          <p:cNvPr id="12" name="Group 11"/>
          <p:cNvGrpSpPr/>
          <p:nvPr/>
        </p:nvGrpSpPr>
        <p:grpSpPr>
          <a:xfrm>
            <a:off x="10253730" y="5948430"/>
            <a:ext cx="4071870" cy="4071870"/>
            <a:chOff x="2465972" y="6189061"/>
            <a:chExt cx="4071870" cy="4071870"/>
          </a:xfrm>
        </p:grpSpPr>
        <p:sp>
          <p:nvSpPr>
            <p:cNvPr id="13" name="Freeform 2"/>
            <p:cNvSpPr/>
            <p:nvPr/>
          </p:nvSpPr>
          <p:spPr>
            <a:xfrm>
              <a:off x="2465972" y="6189061"/>
              <a:ext cx="4071870" cy="4071870"/>
            </a:xfrm>
            <a:custGeom>
              <a:avLst/>
              <a:gdLst/>
              <a:ahLst/>
              <a:cxnLst/>
              <a:rect l="l" t="t" r="r" b="b"/>
              <a:pathLst>
                <a:path w="6028324" h="6028324">
                  <a:moveTo>
                    <a:pt x="0" y="0"/>
                  </a:moveTo>
                  <a:lnTo>
                    <a:pt x="6028324" y="0"/>
                  </a:lnTo>
                  <a:lnTo>
                    <a:pt x="6028324" y="6028325"/>
                  </a:lnTo>
                  <a:lnTo>
                    <a:pt x="0" y="6028325"/>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Rectangle 13"/>
            <p:cNvSpPr/>
            <p:nvPr/>
          </p:nvSpPr>
          <p:spPr>
            <a:xfrm>
              <a:off x="3711467" y="7831908"/>
              <a:ext cx="1580882" cy="786177"/>
            </a:xfrm>
            <a:prstGeom prst="rect">
              <a:avLst/>
            </a:prstGeom>
          </p:spPr>
          <p:txBody>
            <a:bodyPr wrap="none">
              <a:spAutoFit/>
            </a:bodyPr>
            <a:lstStyle/>
            <a:p>
              <a:pPr algn="ctr">
                <a:lnSpc>
                  <a:spcPct val="125000"/>
                </a:lnSpc>
              </a:pPr>
              <a:r>
                <a:rPr lang="en-US" sz="4000" dirty="0">
                  <a:latin typeface="League Spartan Bold"/>
                </a:rPr>
                <a:t>Public</a:t>
              </a:r>
            </a:p>
          </p:txBody>
        </p:sp>
      </p:grpSp>
      <p:grpSp>
        <p:nvGrpSpPr>
          <p:cNvPr id="15" name="Group 14"/>
          <p:cNvGrpSpPr/>
          <p:nvPr/>
        </p:nvGrpSpPr>
        <p:grpSpPr>
          <a:xfrm>
            <a:off x="4531392" y="5948430"/>
            <a:ext cx="4071870" cy="4071870"/>
            <a:chOff x="2465972" y="6189061"/>
            <a:chExt cx="4071870" cy="4071870"/>
          </a:xfrm>
        </p:grpSpPr>
        <p:sp>
          <p:nvSpPr>
            <p:cNvPr id="16" name="Freeform 2"/>
            <p:cNvSpPr/>
            <p:nvPr/>
          </p:nvSpPr>
          <p:spPr>
            <a:xfrm>
              <a:off x="2465972" y="6189061"/>
              <a:ext cx="4071870" cy="4071870"/>
            </a:xfrm>
            <a:custGeom>
              <a:avLst/>
              <a:gdLst/>
              <a:ahLst/>
              <a:cxnLst/>
              <a:rect l="l" t="t" r="r" b="b"/>
              <a:pathLst>
                <a:path w="6028324" h="6028324">
                  <a:moveTo>
                    <a:pt x="0" y="0"/>
                  </a:moveTo>
                  <a:lnTo>
                    <a:pt x="6028324" y="0"/>
                  </a:lnTo>
                  <a:lnTo>
                    <a:pt x="6028324" y="6028325"/>
                  </a:lnTo>
                  <a:lnTo>
                    <a:pt x="0" y="6028325"/>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Rectangle 16"/>
            <p:cNvSpPr/>
            <p:nvPr/>
          </p:nvSpPr>
          <p:spPr>
            <a:xfrm>
              <a:off x="3168850" y="7831908"/>
              <a:ext cx="2666115" cy="786177"/>
            </a:xfrm>
            <a:prstGeom prst="rect">
              <a:avLst/>
            </a:prstGeom>
          </p:spPr>
          <p:txBody>
            <a:bodyPr wrap="none">
              <a:spAutoFit/>
            </a:bodyPr>
            <a:lstStyle/>
            <a:p>
              <a:pPr algn="ctr">
                <a:lnSpc>
                  <a:spcPct val="125000"/>
                </a:lnSpc>
              </a:pPr>
              <a:r>
                <a:rPr lang="en-US" sz="4000" dirty="0">
                  <a:latin typeface="League Spartan Bold"/>
                </a:rPr>
                <a:t>Customers</a:t>
              </a:r>
            </a:p>
          </p:txBody>
        </p:sp>
      </p:grpSp>
      <p:grpSp>
        <p:nvGrpSpPr>
          <p:cNvPr id="20" name="Group 19"/>
          <p:cNvGrpSpPr/>
          <p:nvPr/>
        </p:nvGrpSpPr>
        <p:grpSpPr>
          <a:xfrm>
            <a:off x="7489861" y="2486160"/>
            <a:ext cx="4071870" cy="4071870"/>
            <a:chOff x="2465972" y="6189061"/>
            <a:chExt cx="4071870" cy="4071870"/>
          </a:xfrm>
        </p:grpSpPr>
        <p:sp>
          <p:nvSpPr>
            <p:cNvPr id="21" name="Freeform 2"/>
            <p:cNvSpPr/>
            <p:nvPr/>
          </p:nvSpPr>
          <p:spPr>
            <a:xfrm>
              <a:off x="2465972" y="6189061"/>
              <a:ext cx="4071870" cy="4071870"/>
            </a:xfrm>
            <a:custGeom>
              <a:avLst/>
              <a:gdLst/>
              <a:ahLst/>
              <a:cxnLst/>
              <a:rect l="l" t="t" r="r" b="b"/>
              <a:pathLst>
                <a:path w="6028324" h="6028324">
                  <a:moveTo>
                    <a:pt x="0" y="0"/>
                  </a:moveTo>
                  <a:lnTo>
                    <a:pt x="6028324" y="0"/>
                  </a:lnTo>
                  <a:lnTo>
                    <a:pt x="6028324" y="6028325"/>
                  </a:lnTo>
                  <a:lnTo>
                    <a:pt x="0" y="6028325"/>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Rectangle 21"/>
            <p:cNvSpPr/>
            <p:nvPr/>
          </p:nvSpPr>
          <p:spPr>
            <a:xfrm>
              <a:off x="3140799" y="7831908"/>
              <a:ext cx="2722220" cy="786177"/>
            </a:xfrm>
            <a:prstGeom prst="rect">
              <a:avLst/>
            </a:prstGeom>
          </p:spPr>
          <p:txBody>
            <a:bodyPr wrap="none">
              <a:spAutoFit/>
            </a:bodyPr>
            <a:lstStyle/>
            <a:p>
              <a:pPr algn="ctr">
                <a:lnSpc>
                  <a:spcPct val="125000"/>
                </a:lnSpc>
              </a:pPr>
              <a:r>
                <a:rPr lang="en-US" sz="4000" dirty="0">
                  <a:latin typeface="League Spartan Bold"/>
                </a:rPr>
                <a:t>Employees</a:t>
              </a:r>
            </a:p>
          </p:txBody>
        </p:sp>
      </p:grpSp>
      <p:sp>
        <p:nvSpPr>
          <p:cNvPr id="23" name="Freeform 22"/>
          <p:cNvSpPr/>
          <p:nvPr/>
        </p:nvSpPr>
        <p:spPr>
          <a:xfrm rot="15228591">
            <a:off x="-1801271" y="8048073"/>
            <a:ext cx="4535498" cy="4535498"/>
          </a:xfrm>
          <a:custGeom>
            <a:avLst/>
            <a:gdLst/>
            <a:ahLst/>
            <a:cxnLst/>
            <a:rect l="l" t="t" r="r" b="b"/>
            <a:pathLst>
              <a:path w="4535498" h="4535498">
                <a:moveTo>
                  <a:pt x="0" y="0"/>
                </a:moveTo>
                <a:lnTo>
                  <a:pt x="4535498" y="0"/>
                </a:lnTo>
                <a:lnTo>
                  <a:pt x="4535498" y="4535497"/>
                </a:lnTo>
                <a:lnTo>
                  <a:pt x="0" y="4535497"/>
                </a:lnTo>
                <a:lnTo>
                  <a:pt x="0" y="0"/>
                </a:lnTo>
                <a:close/>
              </a:path>
            </a:pathLst>
          </a:custGeom>
          <a:blipFill>
            <a:blip r:embed="rId4">
              <a:alphaModFix amt="7999"/>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8597320"/>
            <a:ext cx="1676400" cy="1499180"/>
          </a:xfrm>
          <a:prstGeom prst="rect">
            <a:avLst/>
          </a:prstGeom>
        </p:spPr>
      </p:pic>
      <p:sp>
        <p:nvSpPr>
          <p:cNvPr id="25" name="Freeform 11"/>
          <p:cNvSpPr/>
          <p:nvPr/>
        </p:nvSpPr>
        <p:spPr>
          <a:xfrm>
            <a:off x="13996629" y="-2504357"/>
            <a:ext cx="5205771" cy="5514257"/>
          </a:xfrm>
          <a:custGeom>
            <a:avLst/>
            <a:gdLst/>
            <a:ahLst/>
            <a:cxnLst/>
            <a:rect l="l" t="t" r="r" b="b"/>
            <a:pathLst>
              <a:path w="7335713" h="7335713">
                <a:moveTo>
                  <a:pt x="0" y="0"/>
                </a:moveTo>
                <a:lnTo>
                  <a:pt x="7335713" y="0"/>
                </a:lnTo>
                <a:lnTo>
                  <a:pt x="7335713" y="7335713"/>
                </a:lnTo>
                <a:lnTo>
                  <a:pt x="0" y="73357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Freeform 12"/>
          <p:cNvSpPr/>
          <p:nvPr/>
        </p:nvSpPr>
        <p:spPr>
          <a:xfrm>
            <a:off x="13387170" y="832491"/>
            <a:ext cx="1395630" cy="230913"/>
          </a:xfrm>
          <a:custGeom>
            <a:avLst/>
            <a:gdLst/>
            <a:ahLst/>
            <a:cxnLst/>
            <a:rect l="l" t="t" r="r" b="b"/>
            <a:pathLst>
              <a:path w="1395630" h="230913">
                <a:moveTo>
                  <a:pt x="0" y="0"/>
                </a:moveTo>
                <a:lnTo>
                  <a:pt x="1395630" y="0"/>
                </a:lnTo>
                <a:lnTo>
                  <a:pt x="1395630" y="230913"/>
                </a:lnTo>
                <a:lnTo>
                  <a:pt x="0" y="230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2849943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6156</TotalTime>
  <Words>2347</Words>
  <Application>Microsoft Office PowerPoint</Application>
  <PresentationFormat>Custom</PresentationFormat>
  <Paragraphs>262</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League Spartan Bold</vt:lpstr>
      <vt:lpstr>Kozuka Gothic Pro B</vt:lpstr>
      <vt:lpstr>League Spartan</vt:lpstr>
      <vt:lpstr>Vivaldi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Orange Modern Business Strategy Presentation</dc:title>
  <dc:creator>J M</dc:creator>
  <cp:lastModifiedBy>Jaci McReynolds</cp:lastModifiedBy>
  <cp:revision>111</cp:revision>
  <dcterms:created xsi:type="dcterms:W3CDTF">2006-08-16T00:00:00Z</dcterms:created>
  <dcterms:modified xsi:type="dcterms:W3CDTF">2024-07-11T04:02:40Z</dcterms:modified>
  <dc:identifier>DAGCNbo319g</dc:identifier>
</cp:coreProperties>
</file>