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0" r:id="rId3"/>
    <p:sldId id="264" r:id="rId4"/>
    <p:sldId id="269" r:id="rId5"/>
    <p:sldId id="268" r:id="rId6"/>
    <p:sldId id="256" r:id="rId7"/>
    <p:sldId id="271" r:id="rId8"/>
    <p:sldId id="270" r:id="rId9"/>
    <p:sldId id="272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85D"/>
    <a:srgbClr val="FFE9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C3FB9D-61E4-462D-9067-0E6DFAEB85BB}" v="2" dt="2023-03-23T16:27:36.2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613E0-37EC-6B11-2FDE-837A3AAC3C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7ACA80-472A-208A-935D-A97AFAAD1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8452E-B092-D68E-6D59-71457EBC0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6FED-AEE1-4786-B4D9-4EA579B98D8D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A29A0-D852-6F79-91E9-095534B12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A345C-5366-27B6-F530-3D3952254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76D3-045C-4658-B6E6-A48798D21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77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11A39-AD17-906C-F644-B414E5C12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96A2E2-5F5A-3539-4BB6-3F85B60EE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A83A6-D8F7-E1CF-AB23-E88CFB19B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6FED-AEE1-4786-B4D9-4EA579B98D8D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9E8AB-F7FE-DE84-586C-8C8998263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0BCA8-C308-9F56-662A-2945375D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76D3-045C-4658-B6E6-A48798D21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31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C170FD-7BAE-8B84-473D-DE81999014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2EBFB8-67FE-8E88-7C71-6FA4279BF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68E56-64F4-8139-1C5C-2CBE32CE4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6FED-AEE1-4786-B4D9-4EA579B98D8D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51A2C-B726-CF56-68B5-37D3BE2A9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A3470-EC9E-06A5-90F5-9A833E0B8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76D3-045C-4658-B6E6-A48798D21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0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3F56B-5372-6753-F58F-ACC612072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4BC23-400A-101C-5AD6-74FEC6137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A8250-92ED-F111-E4E0-99CE1579E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6FED-AEE1-4786-B4D9-4EA579B98D8D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019B7-35A7-A6CD-5A8D-6E0B6816D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E9B8C-53E1-06E2-DDFA-E8823742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76D3-045C-4658-B6E6-A48798D21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3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A7665-6C67-EE8A-9937-BD3921259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54605-199B-22F6-8F6D-115BDD810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5B99A-64E4-8D4E-E3B0-D48BF5AA0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6FED-AEE1-4786-B4D9-4EA579B98D8D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DB5BA-A5D9-5CA4-BD73-2A8A3A88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B3ED7-0A19-3EC1-2B0F-57CC1E2EA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76D3-045C-4658-B6E6-A48798D21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18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B646D-2CF9-FA63-1EB9-AEB89A32C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05A4A-8328-63D6-6D0D-341BB95551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498E76-DF92-E749-D6FA-CC867F176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B57AFA-ABD1-1C71-7F27-3EE3B6C4A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6FED-AEE1-4786-B4D9-4EA579B98D8D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DB7727-1B37-E582-245D-536AB614E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AACEF2-C3D7-35A5-39E6-084442A0E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76D3-045C-4658-B6E6-A48798D21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33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5117D-ED06-5E8C-7F5E-47B69C66B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829A1-1171-02B0-9D97-3E2977153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1B65B-5620-93F9-77A8-4CF0EE8D4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5C4262-4ECA-352C-D3C9-87B61AF7F9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06120A-ED47-D0D4-5DD7-4C1FB10424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74312-268D-45F8-794B-12D65FE43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6FED-AEE1-4786-B4D9-4EA579B98D8D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7AA3EF-EF04-7AC0-B1F3-03DF3B846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544E22-3F49-A150-0AC6-F17AF57AC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76D3-045C-4658-B6E6-A48798D21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94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CFD66-7F38-1F65-9E19-899962EF8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C375D4-6A81-B8AD-F49D-C6ECD9EE7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6FED-AEE1-4786-B4D9-4EA579B98D8D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BEB76F-E010-3EA8-56E5-8AAEBEDFA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F8B8E6-B839-5CF2-C28D-48888BF98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76D3-045C-4658-B6E6-A48798D21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21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9AC7F8-FF16-7A46-34B7-386310661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6FED-AEE1-4786-B4D9-4EA579B98D8D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78DBF4-82CB-2681-16D1-4B0AC3F6F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6C85-4341-1017-C5B2-30F0999F7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76D3-045C-4658-B6E6-A48798D21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1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C08D9-0D44-7CAB-D2F7-CF7E5E3B3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9BCB1-242F-E449-974E-2705A91BD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CD21EF-B4F0-44AC-6C11-528467204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977DF3-7933-7AF6-C2CF-4E27F3B7F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6FED-AEE1-4786-B4D9-4EA579B98D8D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EBB81B-41D4-FE9B-3925-33D18F8A8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9F5EE-3BCF-32AB-EF09-5E6DDB06F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76D3-045C-4658-B6E6-A48798D21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83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B9AFE-8926-7D08-DCEC-FA8E0700B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DA617E-3CC8-91FB-2BCD-A912F13D05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78779E-8257-7AB5-1AF9-5E0A4018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90685B-625C-43BF-7641-80A97D09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6FED-AEE1-4786-B4D9-4EA579B98D8D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4E11BE-D19B-5A83-46B9-6FD9FFBA9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CD19FF-3ED4-42E8-E267-2DE8A046C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76D3-045C-4658-B6E6-A48798D21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65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3B9C8C-4F6F-A7CF-AC33-D24F3462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16DF77-9687-90BD-CDB7-ACF75E7B0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716E5-17B7-29BB-5FCC-FBDA3C6902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F6FED-AEE1-4786-B4D9-4EA579B98D8D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B9259-FA1C-242B-8635-FC0E860E5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0BC73-5521-6D8F-68E4-CB0E5E745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376D3-045C-4658-B6E6-A48798D21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59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3.jf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lunddr@health.Missouri.edu" TargetMode="External"/><Relationship Id="rId2" Type="http://schemas.openxmlformats.org/officeDocument/2006/relationships/hyperlink" Target="https://medicine.missouri.edu/offices-programs/missouri-telehealth-network/project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mailto:Andersendc@health.Missouri.edu" TargetMode="External"/><Relationship Id="rId4" Type="http://schemas.openxmlformats.org/officeDocument/2006/relationships/hyperlink" Target="http://www.showmeecho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40F729-EC91-F704-84B9-A6F1BA081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91" y="4546833"/>
            <a:ext cx="5175209" cy="3268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4D436A5-99E7-CD4A-6A42-0BC054CDBF87}"/>
              </a:ext>
            </a:extLst>
          </p:cNvPr>
          <p:cNvSpPr/>
          <p:nvPr/>
        </p:nvSpPr>
        <p:spPr>
          <a:xfrm>
            <a:off x="536875" y="367952"/>
            <a:ext cx="9040891" cy="713821"/>
          </a:xfrm>
          <a:prstGeom prst="rect">
            <a:avLst/>
          </a:prstGeom>
          <a:solidFill>
            <a:srgbClr val="F3B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BB3C0AC-30C9-FD60-71FD-68DBAC07A44D}"/>
              </a:ext>
            </a:extLst>
          </p:cNvPr>
          <p:cNvSpPr txBox="1"/>
          <p:nvPr/>
        </p:nvSpPr>
        <p:spPr>
          <a:xfrm>
            <a:off x="617801" y="1373019"/>
            <a:ext cx="5757083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lack" pitchFamily="50" charset="0"/>
              </a:rPr>
              <a:t>ECHO CYCLE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 pitchFamily="50" charset="0"/>
                <a:ea typeface="+mn-ea"/>
                <a:cs typeface="+mn-cs"/>
              </a:rPr>
              <a:t>Subject matter experts share knowledge, acquire new knowledge, facilitate learning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Book" pitchFamily="50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 pitchFamily="50" charset="0"/>
                <a:ea typeface="+mn-ea"/>
                <a:cs typeface="+mn-cs"/>
              </a:rPr>
              <a:t>Participants acquire new skills and knowledge, gain confidence, join learning community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Book" pitchFamily="50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 pitchFamily="50" charset="0"/>
                <a:ea typeface="+mn-ea"/>
                <a:cs typeface="+mn-cs"/>
              </a:rPr>
              <a:t>Community members receive advanced, equitable care, increase access to resources, apply best practices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Book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 pitchFamily="50" charset="0"/>
                <a:ea typeface="+mn-ea"/>
                <a:cs typeface="+mn-cs"/>
              </a:rPr>
              <a:t>When all these principles are applied, a learning community </a:t>
            </a:r>
            <a:r>
              <a:rPr lang="en-US" sz="1600" i="1" dirty="0">
                <a:solidFill>
                  <a:prstClr val="black"/>
                </a:solidFill>
                <a:latin typeface="Gotham Book" pitchFamily="50" charset="0"/>
              </a:rPr>
              <a:t>comes together called: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 pitchFamily="50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lack" pitchFamily="50" charset="0"/>
              </a:rPr>
              <a:t>“ALL TEACH and ALL LEARN”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 pitchFamily="50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Book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lack" pitchFamily="50" charset="0"/>
              </a:rPr>
              <a:t>BENEFITS: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 pitchFamily="50" charset="0"/>
                <a:ea typeface="+mn-ea"/>
                <a:cs typeface="+mn-cs"/>
              </a:rPr>
              <a:t>Interactive, peer-to-peer learning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 pitchFamily="50" charset="0"/>
                <a:ea typeface="+mn-ea"/>
                <a:cs typeface="+mn-cs"/>
              </a:rPr>
              <a:t>Guided practice and ongoing mentorship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 pitchFamily="50" charset="0"/>
                <a:ea typeface="+mn-ea"/>
                <a:cs typeface="+mn-cs"/>
              </a:rPr>
              <a:t>Collaborative problem-solving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206DDCF-6A87-A265-CE66-58B59963A160}"/>
              </a:ext>
            </a:extLst>
          </p:cNvPr>
          <p:cNvGrpSpPr/>
          <p:nvPr/>
        </p:nvGrpSpPr>
        <p:grpSpPr>
          <a:xfrm>
            <a:off x="6391662" y="1306198"/>
            <a:ext cx="5334459" cy="5068190"/>
            <a:chOff x="383591" y="337419"/>
            <a:chExt cx="6277865" cy="5964506"/>
          </a:xfrm>
        </p:grpSpPr>
        <p:pic>
          <p:nvPicPr>
            <p:cNvPr id="8194" name="Picture 2" descr="FIG. 2.">
              <a:extLst>
                <a:ext uri="{FF2B5EF4-FFF2-40B4-BE49-F238E27FC236}">
                  <a16:creationId xmlns:a16="http://schemas.microsoft.com/office/drawing/2014/main" id="{07201B5F-79B2-5E60-0107-BF3E4B7E91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8" t="5260" r="5082" b="16942"/>
            <a:stretch/>
          </p:blipFill>
          <p:spPr bwMode="auto">
            <a:xfrm>
              <a:off x="685100" y="761300"/>
              <a:ext cx="5410900" cy="5335399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36364A5-7BC3-8E31-68B9-879091186859}"/>
                </a:ext>
              </a:extLst>
            </p:cNvPr>
            <p:cNvSpPr/>
            <p:nvPr/>
          </p:nvSpPr>
          <p:spPr>
            <a:xfrm>
              <a:off x="2724538" y="2483140"/>
              <a:ext cx="1411233" cy="293615"/>
            </a:xfrm>
            <a:prstGeom prst="ellipse">
              <a:avLst/>
            </a:prstGeom>
            <a:solidFill>
              <a:srgbClr val="2A4E9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226A06-47BC-E960-1520-2D10E6213D1F}"/>
                </a:ext>
              </a:extLst>
            </p:cNvPr>
            <p:cNvSpPr/>
            <p:nvPr/>
          </p:nvSpPr>
          <p:spPr>
            <a:xfrm>
              <a:off x="2724538" y="2650921"/>
              <a:ext cx="152886" cy="125834"/>
            </a:xfrm>
            <a:prstGeom prst="ellipse">
              <a:avLst/>
            </a:prstGeom>
            <a:solidFill>
              <a:srgbClr val="2A4E9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03E40A5-3FC7-1EEE-C23F-E452B61A46C2}"/>
                </a:ext>
              </a:extLst>
            </p:cNvPr>
            <p:cNvSpPr/>
            <p:nvPr/>
          </p:nvSpPr>
          <p:spPr>
            <a:xfrm>
              <a:off x="3982885" y="2677487"/>
              <a:ext cx="152886" cy="125834"/>
            </a:xfrm>
            <a:prstGeom prst="ellipse">
              <a:avLst/>
            </a:prstGeom>
            <a:solidFill>
              <a:srgbClr val="2A4E9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A4815E3F-271B-06FF-684D-E9E5335D9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2564" y="925184"/>
              <a:ext cx="576586" cy="54763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C80861C-35EC-4F06-451C-BB9C8B8F1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5797560" y="4266458"/>
              <a:ext cx="646232" cy="61574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7C7FBBC-BB18-E282-639B-9B2324A81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702805" y="1585388"/>
              <a:ext cx="575361" cy="54822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9A45FBE-AAB9-9752-2934-53E03BBCB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42240" y="5215233"/>
              <a:ext cx="559494" cy="533102"/>
            </a:xfrm>
            <a:prstGeom prst="rect">
              <a:avLst/>
            </a:prstGeom>
          </p:spPr>
        </p:pic>
        <p:pic>
          <p:nvPicPr>
            <p:cNvPr id="16" name="Picture 15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482493F2-7C40-2A91-ACE0-8C1BE2684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4265" y="5748335"/>
              <a:ext cx="556670" cy="553590"/>
            </a:xfrm>
            <a:prstGeom prst="rect">
              <a:avLst/>
            </a:prstGeom>
          </p:spPr>
        </p:pic>
        <p:pic>
          <p:nvPicPr>
            <p:cNvPr id="17" name="Picture 16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CD8BF8B8-30B8-E097-6D33-BADF52996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343" y="2510347"/>
              <a:ext cx="593514" cy="615749"/>
            </a:xfrm>
            <a:prstGeom prst="rect">
              <a:avLst/>
            </a:prstGeom>
          </p:spPr>
        </p:pic>
        <p:pic>
          <p:nvPicPr>
            <p:cNvPr id="19" name="Picture 18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4A52CAFC-6345-4721-4E56-BCFE18727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357" y="3377435"/>
              <a:ext cx="631099" cy="549274"/>
            </a:xfrm>
            <a:prstGeom prst="rect">
              <a:avLst/>
            </a:prstGeom>
          </p:spPr>
        </p:pic>
        <p:pic>
          <p:nvPicPr>
            <p:cNvPr id="21" name="Picture 20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D18F0EF6-222B-4466-5E1D-E7F667F00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9616" y="5020638"/>
              <a:ext cx="661201" cy="646569"/>
            </a:xfrm>
            <a:prstGeom prst="rect">
              <a:avLst/>
            </a:prstGeom>
          </p:spPr>
        </p:pic>
        <p:pic>
          <p:nvPicPr>
            <p:cNvPr id="23" name="Picture 22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34A91680-0F57-51FF-1B6F-6BD19FBC5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9761" y="958752"/>
              <a:ext cx="576587" cy="594734"/>
            </a:xfrm>
            <a:prstGeom prst="rect">
              <a:avLst/>
            </a:prstGeom>
          </p:spPr>
        </p:pic>
        <p:pic>
          <p:nvPicPr>
            <p:cNvPr id="25" name="Picture 2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71226904-DCCF-0646-29ED-7F429E118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1278" y="1459188"/>
              <a:ext cx="479079" cy="675023"/>
            </a:xfrm>
            <a:prstGeom prst="rect">
              <a:avLst/>
            </a:prstGeom>
          </p:spPr>
        </p:pic>
        <p:pic>
          <p:nvPicPr>
            <p:cNvPr id="27" name="Picture 2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DEA5213A-DB60-3A1F-14FD-02C54701A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4867" y="5574155"/>
              <a:ext cx="484860" cy="690325"/>
            </a:xfrm>
            <a:prstGeom prst="rect">
              <a:avLst/>
            </a:prstGeom>
          </p:spPr>
        </p:pic>
        <p:pic>
          <p:nvPicPr>
            <p:cNvPr id="29" name="Picture 28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C9FE0A2B-CB48-37B8-CCED-F6400196B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0652" y="337419"/>
              <a:ext cx="508564" cy="679980"/>
            </a:xfrm>
            <a:prstGeom prst="rect">
              <a:avLst/>
            </a:prstGeom>
          </p:spPr>
        </p:pic>
        <p:pic>
          <p:nvPicPr>
            <p:cNvPr id="31" name="Picture 30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DF63E401-0690-C410-CC32-59CDD6E0E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591" y="3522580"/>
              <a:ext cx="430213" cy="636927"/>
            </a:xfrm>
            <a:prstGeom prst="rect">
              <a:avLst/>
            </a:prstGeom>
          </p:spPr>
        </p:pic>
        <p:pic>
          <p:nvPicPr>
            <p:cNvPr id="33" name="Picture 32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25F72987-89B2-EECD-4D72-E5162B948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3323" y="2306662"/>
              <a:ext cx="420384" cy="547635"/>
            </a:xfrm>
            <a:prstGeom prst="rect">
              <a:avLst/>
            </a:prstGeom>
          </p:spPr>
        </p:pic>
        <p:pic>
          <p:nvPicPr>
            <p:cNvPr id="35" name="Picture 3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A378ABEB-96BA-F19E-9611-2CC15CFA3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881109" y="500857"/>
              <a:ext cx="480791" cy="684531"/>
            </a:xfrm>
            <a:prstGeom prst="rect">
              <a:avLst/>
            </a:prstGeom>
          </p:spPr>
        </p:pic>
        <p:pic>
          <p:nvPicPr>
            <p:cNvPr id="36" name="Picture 35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9DE5DEE2-8244-3629-F6DA-2D97E2553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5100" y="4399757"/>
              <a:ext cx="440653" cy="620881"/>
            </a:xfrm>
            <a:prstGeom prst="rect">
              <a:avLst/>
            </a:prstGeom>
          </p:spPr>
        </p:pic>
        <p:pic>
          <p:nvPicPr>
            <p:cNvPr id="37" name="Picture 36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49E8048E-BEEE-8632-BFC7-0940CBD56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83105" y="637606"/>
              <a:ext cx="480790" cy="478130"/>
            </a:xfrm>
            <a:prstGeom prst="rect">
              <a:avLst/>
            </a:prstGeom>
          </p:spPr>
        </p:pic>
        <p:pic>
          <p:nvPicPr>
            <p:cNvPr id="38" name="Picture 37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53842DDB-32D8-76D3-1AB5-D30273796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0271" y="5538502"/>
              <a:ext cx="576587" cy="594734"/>
            </a:xfrm>
            <a:prstGeom prst="rect">
              <a:avLst/>
            </a:prstGeom>
          </p:spPr>
        </p:pic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8C601FE4-5C10-BEB7-66CC-5A7DAF62C2AB}"/>
              </a:ext>
            </a:extLst>
          </p:cNvPr>
          <p:cNvSpPr/>
          <p:nvPr/>
        </p:nvSpPr>
        <p:spPr>
          <a:xfrm>
            <a:off x="512527" y="299687"/>
            <a:ext cx="91301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60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Graphik Cond Black" panose="01000302020000010002" pitchFamily="50" charset="0"/>
              </a:rPr>
              <a:t>ECHO HUB AND SPOKE MODEL</a:t>
            </a:r>
          </a:p>
        </p:txBody>
      </p:sp>
    </p:spTree>
    <p:extLst>
      <p:ext uri="{BB962C8B-B14F-4D97-AF65-F5344CB8AC3E}">
        <p14:creationId xmlns:p14="http://schemas.microsoft.com/office/powerpoint/2010/main" val="4188676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60966-5311-8AC8-9BF0-BA0DB6FC3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097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Thank you:</a:t>
            </a:r>
            <a:br>
              <a:rPr lang="en-US" b="1" dirty="0"/>
            </a:br>
            <a:r>
              <a:rPr lang="en-US" b="1" dirty="0"/>
              <a:t> for all you do to make your communities</a:t>
            </a:r>
            <a:br>
              <a:rPr lang="en-US" b="1" dirty="0"/>
            </a:br>
            <a:r>
              <a:rPr lang="en-US" b="1" dirty="0"/>
              <a:t> healthier for everyone! </a:t>
            </a:r>
          </a:p>
        </p:txBody>
      </p:sp>
    </p:spTree>
    <p:extLst>
      <p:ext uri="{BB962C8B-B14F-4D97-AF65-F5344CB8AC3E}">
        <p14:creationId xmlns:p14="http://schemas.microsoft.com/office/powerpoint/2010/main" val="1819056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793FBC-0899-C8B8-02D5-E4F1FCD00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073" y="489439"/>
            <a:ext cx="11139854" cy="930447"/>
          </a:xfrm>
        </p:spPr>
        <p:txBody>
          <a:bodyPr>
            <a:normAutofit/>
          </a:bodyPr>
          <a:lstStyle/>
          <a:p>
            <a:r>
              <a:rPr lang="en-US" sz="5400" spc="600" dirty="0">
                <a:solidFill>
                  <a:schemeClr val="bg1"/>
                </a:solidFill>
                <a:latin typeface="Graphik Cond Black" panose="01000302020000010002" pitchFamily="50" charset="0"/>
              </a:rPr>
              <a:t>SHOW-ME ECHO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A9B21E-8B0D-2AC8-23EE-4BD2BD4580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0431" y="5736757"/>
            <a:ext cx="10347960" cy="420001"/>
          </a:xfrm>
        </p:spPr>
        <p:txBody>
          <a:bodyPr anchor="ctr">
            <a:normAutofit fontScale="85000" lnSpcReduction="10000"/>
          </a:bodyPr>
          <a:lstStyle/>
          <a:p>
            <a:r>
              <a:rPr lang="en-US" sz="1800" b="0" i="0" u="none" strike="noStrike" spc="300" baseline="0" dirty="0">
                <a:latin typeface="GraphikCond-Black" panose="01000302020000010002" pitchFamily="50" charset="0"/>
              </a:rPr>
              <a:t>CONNECTING COMMUNITIES. SHARING KNOWLEDGE &amp; RESOURCES. CHANGING LIVES.</a:t>
            </a:r>
            <a:endParaRPr lang="en-US" sz="2000" spc="3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9A22B9E-4D0C-21C3-F180-DE235E76C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0" y="2559893"/>
            <a:ext cx="12122043" cy="28183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2C13F7-F479-D489-221F-EE507234C38A}"/>
              </a:ext>
            </a:extLst>
          </p:cNvPr>
          <p:cNvSpPr txBox="1"/>
          <p:nvPr/>
        </p:nvSpPr>
        <p:spPr>
          <a:xfrm>
            <a:off x="2008370" y="1589398"/>
            <a:ext cx="81752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spc="300" dirty="0">
                <a:solidFill>
                  <a:schemeClr val="accent4"/>
                </a:solidFill>
                <a:latin typeface="Graphik Cond Black" panose="01000302020000010002" pitchFamily="50" charset="0"/>
              </a:rPr>
              <a:t>EXTENSION FOR COMMUNITY HEALTH CARE OUTCOMES</a:t>
            </a:r>
          </a:p>
        </p:txBody>
      </p:sp>
    </p:spTree>
    <p:extLst>
      <p:ext uri="{BB962C8B-B14F-4D97-AF65-F5344CB8AC3E}">
        <p14:creationId xmlns:p14="http://schemas.microsoft.com/office/powerpoint/2010/main" val="2244405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A2A218-D9B7-3EF3-8DE4-A5160A35FF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83"/>
          <a:stretch/>
        </p:blipFill>
        <p:spPr>
          <a:xfrm>
            <a:off x="242777" y="466966"/>
            <a:ext cx="11706447" cy="62733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EF4448-B3A0-479B-C952-1C80F2E35144}"/>
              </a:ext>
            </a:extLst>
          </p:cNvPr>
          <p:cNvSpPr/>
          <p:nvPr/>
        </p:nvSpPr>
        <p:spPr>
          <a:xfrm>
            <a:off x="0" y="5537768"/>
            <a:ext cx="5887092" cy="12025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241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4CCAB-71F8-26C7-177E-EFBB4B59F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1959"/>
            <a:ext cx="10515600" cy="5842861"/>
          </a:xfrm>
        </p:spPr>
        <p:txBody>
          <a:bodyPr numCol="2"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Adult Psych</a:t>
            </a:r>
            <a:br>
              <a:rPr lang="en-US" b="1" dirty="0"/>
            </a:br>
            <a:r>
              <a:rPr lang="en-US" b="1" dirty="0"/>
              <a:t>Asthma</a:t>
            </a:r>
            <a:br>
              <a:rPr lang="en-US" b="1" dirty="0"/>
            </a:br>
            <a:r>
              <a:rPr lang="en-US" b="1" dirty="0"/>
              <a:t>Autism</a:t>
            </a:r>
            <a:br>
              <a:rPr lang="en-US" b="1" dirty="0"/>
            </a:br>
            <a:r>
              <a:rPr lang="en-US" b="1" dirty="0"/>
              <a:t>Building Health Comm</a:t>
            </a:r>
            <a:br>
              <a:rPr lang="en-US" b="1" dirty="0"/>
            </a:br>
            <a:r>
              <a:rPr lang="en-US" b="1" dirty="0"/>
              <a:t>Cert Peer Specialist</a:t>
            </a:r>
            <a:br>
              <a:rPr lang="en-US" b="1" dirty="0"/>
            </a:br>
            <a:r>
              <a:rPr lang="en-US" b="1" dirty="0"/>
              <a:t>Child Psych</a:t>
            </a:r>
            <a:br>
              <a:rPr lang="en-US" b="1" dirty="0"/>
            </a:br>
            <a:r>
              <a:rPr lang="en-US" b="1" dirty="0"/>
              <a:t>Comm. Health Worker</a:t>
            </a:r>
            <a:br>
              <a:rPr lang="en-US" b="1" dirty="0"/>
            </a:br>
            <a:r>
              <a:rPr lang="en-US" b="1" dirty="0"/>
              <a:t>Concussion Care</a:t>
            </a:r>
            <a:br>
              <a:rPr lang="en-US" b="1" dirty="0"/>
            </a:br>
            <a:r>
              <a:rPr lang="en-US" b="1" dirty="0"/>
              <a:t>COVID-19 </a:t>
            </a:r>
            <a:br>
              <a:rPr lang="en-US" b="1" dirty="0"/>
            </a:br>
            <a:r>
              <a:rPr lang="en-US" b="1" dirty="0"/>
              <a:t>Show Me Strong Kids</a:t>
            </a:r>
            <a:br>
              <a:rPr lang="en-US" b="1" dirty="0"/>
            </a:br>
            <a:r>
              <a:rPr lang="en-US" b="1" dirty="0"/>
              <a:t>CPCC Positive Classrooms</a:t>
            </a:r>
            <a:br>
              <a:rPr lang="en-US" b="1" dirty="0"/>
            </a:br>
            <a:r>
              <a:rPr lang="en-US" b="1" dirty="0"/>
              <a:t>Dementia &amp; </a:t>
            </a:r>
            <a:r>
              <a:rPr lang="en-US" b="1" dirty="0" err="1"/>
              <a:t>Alzheimers</a:t>
            </a:r>
            <a:br>
              <a:rPr lang="en-US" b="1" dirty="0"/>
            </a:br>
            <a:r>
              <a:rPr lang="en-US" b="1" dirty="0"/>
              <a:t>Dermatology</a:t>
            </a:r>
            <a:br>
              <a:rPr lang="en-US" b="1" dirty="0"/>
            </a:br>
            <a:r>
              <a:rPr lang="en-US" b="1" dirty="0"/>
              <a:t>Developmental Disabilities</a:t>
            </a:r>
            <a:br>
              <a:rPr lang="en-US" b="1" dirty="0"/>
            </a:br>
            <a:r>
              <a:rPr lang="en-US" b="1" dirty="0"/>
              <a:t>Diabetes</a:t>
            </a:r>
            <a:br>
              <a:rPr lang="en-US" b="1" dirty="0"/>
            </a:br>
            <a:r>
              <a:rPr lang="en-US" b="1" dirty="0"/>
              <a:t>Disordered Eating</a:t>
            </a:r>
            <a:br>
              <a:rPr lang="en-US" b="1" dirty="0"/>
            </a:br>
            <a:r>
              <a:rPr lang="en-US" b="1" dirty="0"/>
              <a:t>Foster Care</a:t>
            </a:r>
            <a:br>
              <a:rPr lang="en-US" b="1" dirty="0"/>
            </a:br>
            <a:r>
              <a:rPr lang="en-US" b="1" dirty="0"/>
              <a:t>Head Start</a:t>
            </a:r>
            <a:br>
              <a:rPr lang="en-US" b="1" dirty="0"/>
            </a:br>
            <a:r>
              <a:rPr lang="en-US" b="1" dirty="0">
                <a:highlight>
                  <a:srgbClr val="FFFF00"/>
                </a:highlight>
              </a:rPr>
              <a:t>Hep C</a:t>
            </a:r>
            <a:br>
              <a:rPr lang="en-US" b="1" dirty="0"/>
            </a:br>
            <a:r>
              <a:rPr lang="en-US" b="1" dirty="0"/>
              <a:t>HIV</a:t>
            </a:r>
            <a:br>
              <a:rPr lang="en-US" b="1" dirty="0"/>
            </a:br>
            <a:r>
              <a:rPr lang="en-US" b="1" dirty="0"/>
              <a:t>Hypertension</a:t>
            </a:r>
            <a:br>
              <a:rPr lang="en-US" b="1" dirty="0"/>
            </a:br>
            <a:r>
              <a:rPr lang="en-US" b="1" dirty="0"/>
              <a:t>Kidney Disease</a:t>
            </a:r>
            <a:br>
              <a:rPr lang="en-US" b="1" dirty="0"/>
            </a:br>
            <a:r>
              <a:rPr lang="en-US" b="1" dirty="0"/>
              <a:t>MO Mom &amp; Babies</a:t>
            </a:r>
            <a:br>
              <a:rPr lang="en-US" b="1" dirty="0"/>
            </a:br>
            <a:r>
              <a:rPr lang="en-US" b="1" dirty="0"/>
              <a:t>Mothers, Infants &amp; NAS</a:t>
            </a:r>
            <a:br>
              <a:rPr lang="en-US" b="1" dirty="0"/>
            </a:br>
            <a:r>
              <a:rPr lang="en-US" b="1" dirty="0"/>
              <a:t>Newborn Care</a:t>
            </a:r>
            <a:br>
              <a:rPr lang="en-US" b="1" dirty="0"/>
            </a:br>
            <a:r>
              <a:rPr lang="en-US" b="1" dirty="0"/>
              <a:t>Oral Health</a:t>
            </a:r>
            <a:br>
              <a:rPr lang="en-US" b="1" dirty="0"/>
            </a:br>
            <a:r>
              <a:rPr lang="en-US" b="1" dirty="0"/>
              <a:t>Pain Management</a:t>
            </a:r>
            <a:br>
              <a:rPr lang="en-US" b="1" dirty="0"/>
            </a:br>
            <a:r>
              <a:rPr lang="en-US" b="1" dirty="0"/>
              <a:t>Ped Sleep</a:t>
            </a:r>
            <a:br>
              <a:rPr lang="en-US" b="1" dirty="0"/>
            </a:br>
            <a:r>
              <a:rPr lang="en-US" b="1" dirty="0"/>
              <a:t>Suicide Prevention in Health Care</a:t>
            </a:r>
            <a:br>
              <a:rPr lang="en-US" b="1" dirty="0"/>
            </a:br>
            <a:r>
              <a:rPr lang="en-US" b="1" dirty="0"/>
              <a:t>Trauma Informed Schools</a:t>
            </a:r>
            <a:br>
              <a:rPr lang="en-US" b="1" dirty="0"/>
            </a:br>
            <a:r>
              <a:rPr lang="en-US" b="1" dirty="0"/>
              <a:t>Vaping, Tobacco &amp; Nicotine Treat</a:t>
            </a:r>
            <a:br>
              <a:rPr 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32420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793FBC-0899-C8B8-02D5-E4F1FCD00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073" y="489439"/>
            <a:ext cx="11139854" cy="930447"/>
          </a:xfrm>
        </p:spPr>
        <p:txBody>
          <a:bodyPr>
            <a:normAutofit fontScale="90000"/>
          </a:bodyPr>
          <a:lstStyle/>
          <a:p>
            <a:r>
              <a:rPr lang="en-US" sz="5400" spc="300" dirty="0">
                <a:solidFill>
                  <a:schemeClr val="bg1"/>
                </a:solidFill>
                <a:latin typeface="Graphik Cond Black" panose="01000302020000010002" pitchFamily="50" charset="0"/>
              </a:rPr>
              <a:t>SHOW-ME ECHO : SPECIAL INTEREST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A9B21E-8B0D-2AC8-23EE-4BD2BD4580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2020" y="1548499"/>
            <a:ext cx="10347960" cy="420001"/>
          </a:xfrm>
        </p:spPr>
        <p:txBody>
          <a:bodyPr anchor="ctr">
            <a:normAutofit fontScale="85000" lnSpcReduction="10000"/>
          </a:bodyPr>
          <a:lstStyle/>
          <a:p>
            <a:r>
              <a:rPr lang="en-US" sz="1800" b="0" i="0" u="none" strike="noStrike" spc="300" baseline="0" dirty="0">
                <a:solidFill>
                  <a:srgbClr val="FFC50C"/>
                </a:solidFill>
                <a:latin typeface="GraphikCond-Black" panose="01000302020000010002" pitchFamily="50" charset="0"/>
              </a:rPr>
              <a:t>CONNECTING COMMUNITIES. SHARING KNOWLEDGE &amp; RESOURCES. CHANGING LIVES.</a:t>
            </a:r>
            <a:endParaRPr lang="en-US" sz="2000" spc="300" dirty="0">
              <a:solidFill>
                <a:srgbClr val="FFC50C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1E7C61A-7589-1E9D-8077-35EFA17755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933"/>
          <a:stretch/>
        </p:blipFill>
        <p:spPr>
          <a:xfrm>
            <a:off x="526073" y="2298654"/>
            <a:ext cx="5030373" cy="4190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65F3F6-A424-2829-5432-C18D30DD9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738" y="2336363"/>
            <a:ext cx="5675868" cy="4249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4148E6-5877-14E1-F199-7F95A87D1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5788" y="3291635"/>
            <a:ext cx="871804" cy="9510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F89A28-E144-28B4-83CE-F780D9CA97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2261" y="4011721"/>
            <a:ext cx="524301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88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929DCE1B-C522-C175-1673-0AD844704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DE7CCC-F87B-E209-7E70-4725CD5488D5}"/>
              </a:ext>
            </a:extLst>
          </p:cNvPr>
          <p:cNvSpPr/>
          <p:nvPr/>
        </p:nvSpPr>
        <p:spPr>
          <a:xfrm>
            <a:off x="9110444" y="0"/>
            <a:ext cx="30815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text, wall, indoor, electronics&#10;&#10;Description automatically generated">
            <a:extLst>
              <a:ext uri="{FF2B5EF4-FFF2-40B4-BE49-F238E27FC236}">
                <a16:creationId xmlns:a16="http://schemas.microsoft.com/office/drawing/2014/main" id="{E40F14BC-6254-8CDA-62E3-B526088BC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444" y="0"/>
            <a:ext cx="3081556" cy="2054539"/>
          </a:xfrm>
          <a:prstGeom prst="rect">
            <a:avLst/>
          </a:prstGeom>
        </p:spPr>
      </p:pic>
      <p:pic>
        <p:nvPicPr>
          <p:cNvPr id="16" name="Picture 15" descr="A person and person standing next to a table with books and a sign&#10;&#10;Description automatically generated with low confidence">
            <a:extLst>
              <a:ext uri="{FF2B5EF4-FFF2-40B4-BE49-F238E27FC236}">
                <a16:creationId xmlns:a16="http://schemas.microsoft.com/office/drawing/2014/main" id="{4E1DB8DB-68F9-BD59-8093-70F92A1FB4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" r="3358" b="4020"/>
          <a:stretch/>
        </p:blipFill>
        <p:spPr>
          <a:xfrm>
            <a:off x="9119924" y="3523377"/>
            <a:ext cx="3072076" cy="3334624"/>
          </a:xfrm>
          <a:prstGeom prst="rect">
            <a:avLst/>
          </a:prstGeom>
        </p:spPr>
      </p:pic>
      <p:pic>
        <p:nvPicPr>
          <p:cNvPr id="26" name="Picture 25" descr="A group of people at an event&#10;&#10;Description automatically generated with low confidence">
            <a:extLst>
              <a:ext uri="{FF2B5EF4-FFF2-40B4-BE49-F238E27FC236}">
                <a16:creationId xmlns:a16="http://schemas.microsoft.com/office/drawing/2014/main" id="{52006489-5F93-2D91-2486-38B6E64391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3"/>
          <a:stretch/>
        </p:blipFill>
        <p:spPr>
          <a:xfrm>
            <a:off x="9110444" y="2054539"/>
            <a:ext cx="3081556" cy="185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11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DF2619C-FF87-4AA8-4D43-2F0F1035D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45"/>
            <a:ext cx="12191999" cy="684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84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C1DB45-BB7D-4DA3-6BA4-A27BFF932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570"/>
            <a:ext cx="12241412" cy="683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313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DBC76-38B0-F485-3F93-3F2797CE0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63875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sz="4900" b="1" dirty="0">
                <a:latin typeface="Calibri" panose="020F0502020204030204" pitchFamily="34" charset="0"/>
                <a:cs typeface="Calibri" panose="020F0502020204030204" pitchFamily="34" charset="0"/>
              </a:rPr>
              <a:t>RCAT</a:t>
            </a:r>
            <a:r>
              <a:rPr lang="en-US" sz="4000" b="1" dirty="0"/>
              <a:t> </a:t>
            </a:r>
            <a:r>
              <a:rPr lang="en-US" sz="4000" dirty="0">
                <a:hlinkClick r:id="rId2"/>
              </a:rPr>
              <a:t>https://medicine.missouri.edu/offices-programs/missouri-telehealth-network/projects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	</a:t>
            </a:r>
            <a:r>
              <a:rPr lang="en-US" sz="3100" b="1" dirty="0">
                <a:latin typeface="Calibri" panose="020F0502020204030204" pitchFamily="34" charset="0"/>
                <a:cs typeface="Calibri" panose="020F0502020204030204" pitchFamily="34" charset="0"/>
              </a:rPr>
              <a:t>Dan Lund  </a:t>
            </a: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lunddr@health.Missouri.edu</a:t>
            </a:r>
            <a:b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Ph: 816-387-6819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B5A9A-3D5A-1A57-E3BF-C02AB33DE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732" y="3906121"/>
            <a:ext cx="10515600" cy="24747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latin typeface="Corbel" panose="020B0503020204020204" pitchFamily="34" charset="0"/>
              </a:rPr>
              <a:t>Show-Me ECHO Program </a:t>
            </a:r>
            <a:br>
              <a:rPr lang="en-US" dirty="0">
                <a:latin typeface="Corbel" panose="020B0503020204020204" pitchFamily="34" charset="0"/>
              </a:rPr>
            </a:b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www.showmeecho.org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Dean Andersen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Andersendc@health.Missouri.edu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		      Ph: 573-884-9769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C3FE26-88C7-6658-5169-B0AAF13BF3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7414" y="1605748"/>
            <a:ext cx="2470854" cy="247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91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303</Words>
  <Application>Microsoft Office PowerPoint</Application>
  <PresentationFormat>Widescreen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Corbel</vt:lpstr>
      <vt:lpstr>Gotham Black</vt:lpstr>
      <vt:lpstr>Gotham Book</vt:lpstr>
      <vt:lpstr>Graphik Cond Black</vt:lpstr>
      <vt:lpstr>GraphikCond-Black</vt:lpstr>
      <vt:lpstr>Wingdings</vt:lpstr>
      <vt:lpstr>Office Theme</vt:lpstr>
      <vt:lpstr>PowerPoint Presentation</vt:lpstr>
      <vt:lpstr>SHOW-ME ECHO </vt:lpstr>
      <vt:lpstr>PowerPoint Presentation</vt:lpstr>
      <vt:lpstr>PowerPoint Presentation</vt:lpstr>
      <vt:lpstr>SHOW-ME ECHO : SPECIAL INTEREST</vt:lpstr>
      <vt:lpstr>PowerPoint Presentation</vt:lpstr>
      <vt:lpstr>PowerPoint Presentation</vt:lpstr>
      <vt:lpstr>PowerPoint Presentation</vt:lpstr>
      <vt:lpstr>RCAT https://medicine.missouri.edu/offices-programs/missouri-telehealth-network/projects   Dan Lund  lunddr@health.Missouri.edu                               Ph: 816-387-6819 </vt:lpstr>
      <vt:lpstr>Thank you:  for all you do to make your communities  healthier for everyone!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Daller, Olivia</dc:creator>
  <cp:lastModifiedBy>Andersen, Dean C.</cp:lastModifiedBy>
  <cp:revision>2</cp:revision>
  <dcterms:created xsi:type="dcterms:W3CDTF">2023-03-23T16:11:27Z</dcterms:created>
  <dcterms:modified xsi:type="dcterms:W3CDTF">2023-05-09T22:01:17Z</dcterms:modified>
</cp:coreProperties>
</file>