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3.xml" ContentType="application/vnd.openxmlformats-officedocument.theme+xml"/>
  <Override PartName="/ppt/tags/tag35.xml" ContentType="application/vnd.openxmlformats-officedocument.presentationml.tags+xml"/>
  <Override PartName="/ppt/notesSlides/notesSlide1.xml" ContentType="application/vnd.openxmlformats-officedocument.presentationml.notesSlide+xml"/>
  <Override PartName="/ppt/tags/tag36.xml" ContentType="application/vnd.openxmlformats-officedocument.presentationml.tags+xml"/>
  <Override PartName="/ppt/notesSlides/notesSlide2.xml" ContentType="application/vnd.openxmlformats-officedocument.presentationml.notesSlide+xml"/>
  <Override PartName="/ppt/tags/tag37.xml" ContentType="application/vnd.openxmlformats-officedocument.presentationml.tags+xml"/>
  <Override PartName="/ppt/notesSlides/notesSlide3.xml" ContentType="application/vnd.openxmlformats-officedocument.presentationml.notesSlide+xml"/>
  <Override PartName="/ppt/tags/tag38.xml" ContentType="application/vnd.openxmlformats-officedocument.presentationml.tags+xml"/>
  <Override PartName="/ppt/notesSlides/notesSlide4.xml" ContentType="application/vnd.openxmlformats-officedocument.presentationml.notesSlide+xml"/>
  <Override PartName="/ppt/tags/tag39.xml" ContentType="application/vnd.openxmlformats-officedocument.presentationml.tags+xml"/>
  <Override PartName="/ppt/notesSlides/notesSlide5.xml" ContentType="application/vnd.openxmlformats-officedocument.presentationml.notesSlide+xml"/>
  <Override PartName="/ppt/tags/tag40.xml" ContentType="application/vnd.openxmlformats-officedocument.presentationml.tags+xml"/>
  <Override PartName="/ppt/notesSlides/notesSlide6.xml" ContentType="application/vnd.openxmlformats-officedocument.presentationml.notesSlide+xml"/>
  <Override PartName="/ppt/tags/tag41.xml" ContentType="application/vnd.openxmlformats-officedocument.presentationml.tags+xml"/>
  <Override PartName="/ppt/notesSlides/notesSlide7.xml" ContentType="application/vnd.openxmlformats-officedocument.presentationml.notesSlide+xml"/>
  <Override PartName="/ppt/tags/tag42.xml" ContentType="application/vnd.openxmlformats-officedocument.presentationml.tags+xml"/>
  <Override PartName="/ppt/notesSlides/notesSlide8.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9.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0.xml" ContentType="application/vnd.openxmlformats-officedocument.presentationml.notesSlide+xml"/>
  <Override PartName="/ppt/tags/tag48.xml" ContentType="application/vnd.openxmlformats-officedocument.presentationml.tags+xml"/>
  <Override PartName="/ppt/notesSlides/notesSlide11.xml" ContentType="application/vnd.openxmlformats-officedocument.presentationml.notesSlide+xml"/>
  <Override PartName="/ppt/tags/tag49.xml" ContentType="application/vnd.openxmlformats-officedocument.presentationml.tags+xml"/>
  <Override PartName="/ppt/notesSlides/notesSlide12.xml" ContentType="application/vnd.openxmlformats-officedocument.presentationml.notesSlide+xml"/>
  <Override PartName="/ppt/tags/tag50.xml" ContentType="application/vnd.openxmlformats-officedocument.presentationml.tags+xml"/>
  <Override PartName="/ppt/notesSlides/notesSlide13.xml" ContentType="application/vnd.openxmlformats-officedocument.presentationml.notesSlide+xml"/>
  <Override PartName="/ppt/tags/tag51.xml" ContentType="application/vnd.openxmlformats-officedocument.presentationml.tags+xml"/>
  <Override PartName="/ppt/notesSlides/notesSlide14.xml" ContentType="application/vnd.openxmlformats-officedocument.presentationml.notesSlide+xml"/>
  <Override PartName="/ppt/tags/tag52.xml" ContentType="application/vnd.openxmlformats-officedocument.presentationml.tags+xml"/>
  <Override PartName="/ppt/notesSlides/notesSlide15.xml" ContentType="application/vnd.openxmlformats-officedocument.presentationml.notesSlide+xml"/>
  <Override PartName="/ppt/tags/tag53.xml" ContentType="application/vnd.openxmlformats-officedocument.presentationml.tags+xml"/>
  <Override PartName="/ppt/notesSlides/notesSlide16.xml" ContentType="application/vnd.openxmlformats-officedocument.presentationml.notesSlide+xml"/>
  <Override PartName="/ppt/tags/tag54.xml" ContentType="application/vnd.openxmlformats-officedocument.presentationml.tags+xml"/>
  <Override PartName="/ppt/notesSlides/notesSlide17.xml" ContentType="application/vnd.openxmlformats-officedocument.presentationml.notesSlide+xml"/>
  <Override PartName="/ppt/tags/tag55.xml" ContentType="application/vnd.openxmlformats-officedocument.presentationml.tags+xml"/>
  <Override PartName="/ppt/notesSlides/notesSlide18.xml" ContentType="application/vnd.openxmlformats-officedocument.presentationml.notesSlide+xml"/>
  <Override PartName="/ppt/tags/tag56.xml" ContentType="application/vnd.openxmlformats-officedocument.presentationml.tags+xml"/>
  <Override PartName="/ppt/notesSlides/notesSlide19.xml" ContentType="application/vnd.openxmlformats-officedocument.presentationml.notesSlide+xml"/>
  <Override PartName="/ppt/tags/tag57.xml" ContentType="application/vnd.openxmlformats-officedocument.presentationml.tags+xml"/>
  <Override PartName="/ppt/notesSlides/notesSlide20.xml" ContentType="application/vnd.openxmlformats-officedocument.presentationml.notesSlide+xml"/>
  <Override PartName="/ppt/tags/tag58.xml" ContentType="application/vnd.openxmlformats-officedocument.presentationml.tags+xml"/>
  <Override PartName="/ppt/notesSlides/notesSlide21.xml" ContentType="application/vnd.openxmlformats-officedocument.presentationml.notesSlide+xml"/>
  <Override PartName="/ppt/tags/tag59.xml" ContentType="application/vnd.openxmlformats-officedocument.presentationml.tags+xml"/>
  <Override PartName="/ppt/notesSlides/notesSlide22.xml" ContentType="application/vnd.openxmlformats-officedocument.presentationml.notesSlide+xml"/>
  <Override PartName="/ppt/tags/tag60.xml" ContentType="application/vnd.openxmlformats-officedocument.presentationml.tags+xml"/>
  <Override PartName="/ppt/notesSlides/notesSlide23.xml" ContentType="application/vnd.openxmlformats-officedocument.presentationml.notesSlide+xml"/>
  <Override PartName="/ppt/tags/tag61.xml" ContentType="application/vnd.openxmlformats-officedocument.presentationml.tags+xml"/>
  <Override PartName="/ppt/notesSlides/notesSlide24.xml" ContentType="application/vnd.openxmlformats-officedocument.presentationml.notesSlide+xml"/>
  <Override PartName="/ppt/tags/tag62.xml" ContentType="application/vnd.openxmlformats-officedocument.presentationml.tags+xml"/>
  <Override PartName="/ppt/notesSlides/notesSlide25.xml" ContentType="application/vnd.openxmlformats-officedocument.presentationml.notesSlide+xml"/>
  <Override PartName="/ppt/tags/tag63.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5" r:id="rId4"/>
  </p:sldMasterIdLst>
  <p:notesMasterIdLst>
    <p:notesMasterId r:id="rId32"/>
  </p:notesMasterIdLst>
  <p:sldIdLst>
    <p:sldId id="258" r:id="rId5"/>
    <p:sldId id="305" r:id="rId6"/>
    <p:sldId id="307" r:id="rId7"/>
    <p:sldId id="306" r:id="rId8"/>
    <p:sldId id="264" r:id="rId9"/>
    <p:sldId id="265" r:id="rId10"/>
    <p:sldId id="293" r:id="rId11"/>
    <p:sldId id="266" r:id="rId12"/>
    <p:sldId id="294" r:id="rId13"/>
    <p:sldId id="268" r:id="rId14"/>
    <p:sldId id="269" r:id="rId15"/>
    <p:sldId id="260" r:id="rId16"/>
    <p:sldId id="270" r:id="rId17"/>
    <p:sldId id="262" r:id="rId18"/>
    <p:sldId id="292" r:id="rId19"/>
    <p:sldId id="308" r:id="rId20"/>
    <p:sldId id="291" r:id="rId21"/>
    <p:sldId id="271" r:id="rId22"/>
    <p:sldId id="272" r:id="rId23"/>
    <p:sldId id="309" r:id="rId24"/>
    <p:sldId id="277" r:id="rId25"/>
    <p:sldId id="310" r:id="rId26"/>
    <p:sldId id="282" r:id="rId27"/>
    <p:sldId id="284" r:id="rId28"/>
    <p:sldId id="285" r:id="rId29"/>
    <p:sldId id="286" r:id="rId30"/>
    <p:sldId id="287" r:id="rId31"/>
  </p:sldIdLst>
  <p:sldSz cx="12192000" cy="6858000"/>
  <p:notesSz cx="7010400" cy="92964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tale, Desiree" initials="DJV" lastIdx="2" clrIdx="0">
    <p:extLst>
      <p:ext uri="{19B8F6BF-5375-455C-9EA6-DF929625EA0E}">
        <p15:presenceInfo xmlns:p15="http://schemas.microsoft.com/office/powerpoint/2012/main" userId="Vitale, Desir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7" d="100"/>
          <a:sy n="87" d="100"/>
        </p:scale>
        <p:origin x="6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9CC05AD-C2A7-49C6-9003-37294414F828}" type="datetimeFigureOut">
              <a:rPr lang="en-US" smtClean="0"/>
              <a:t>5/4/2023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4F5EBB8-840B-4CA9-929F-C432DED9A00E}" type="slidenum">
              <a:rPr lang="en-US" smtClean="0"/>
              <a:t>‹#›</a:t>
            </a:fld>
            <a:endParaRPr lang="en-US"/>
          </a:p>
        </p:txBody>
      </p:sp>
    </p:spTree>
    <p:extLst>
      <p:ext uri="{BB962C8B-B14F-4D97-AF65-F5344CB8AC3E}">
        <p14:creationId xmlns:p14="http://schemas.microsoft.com/office/powerpoint/2010/main" val="345111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368CA-5138-AD41-B681-6BF3D1D4C375}" type="slidenum">
              <a:rPr lang="en-US" smtClean="0"/>
              <a:t>1</a:t>
            </a:fld>
            <a:endParaRPr lang="en-US" dirty="0"/>
          </a:p>
        </p:txBody>
      </p:sp>
    </p:spTree>
    <p:extLst>
      <p:ext uri="{BB962C8B-B14F-4D97-AF65-F5344CB8AC3E}">
        <p14:creationId xmlns:p14="http://schemas.microsoft.com/office/powerpoint/2010/main" val="3990522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368CA-5138-AD41-B681-6BF3D1D4C375}" type="slidenum">
              <a:rPr lang="en-US" smtClean="0"/>
              <a:pPr/>
              <a:t>11</a:t>
            </a:fld>
            <a:endParaRPr lang="en-US" dirty="0"/>
          </a:p>
        </p:txBody>
      </p:sp>
    </p:spTree>
    <p:extLst>
      <p:ext uri="{BB962C8B-B14F-4D97-AF65-F5344CB8AC3E}">
        <p14:creationId xmlns:p14="http://schemas.microsoft.com/office/powerpoint/2010/main" val="2576275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368CA-5138-AD41-B681-6BF3D1D4C375}" type="slidenum">
              <a:rPr lang="en-US" smtClean="0"/>
              <a:pPr/>
              <a:t>12</a:t>
            </a:fld>
            <a:endParaRPr lang="en-US" dirty="0"/>
          </a:p>
        </p:txBody>
      </p:sp>
    </p:spTree>
    <p:extLst>
      <p:ext uri="{BB962C8B-B14F-4D97-AF65-F5344CB8AC3E}">
        <p14:creationId xmlns:p14="http://schemas.microsoft.com/office/powerpoint/2010/main" val="1489646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368CA-5138-AD41-B681-6BF3D1D4C375}" type="slidenum">
              <a:rPr lang="en-US" smtClean="0"/>
              <a:pPr/>
              <a:t>13</a:t>
            </a:fld>
            <a:endParaRPr lang="en-US" dirty="0"/>
          </a:p>
        </p:txBody>
      </p:sp>
    </p:spTree>
    <p:extLst>
      <p:ext uri="{BB962C8B-B14F-4D97-AF65-F5344CB8AC3E}">
        <p14:creationId xmlns:p14="http://schemas.microsoft.com/office/powerpoint/2010/main" val="34024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368CA-5138-AD41-B681-6BF3D1D4C375}" type="slidenum">
              <a:rPr lang="en-US" smtClean="0"/>
              <a:pPr/>
              <a:t>14</a:t>
            </a:fld>
            <a:endParaRPr lang="en-US" dirty="0"/>
          </a:p>
        </p:txBody>
      </p:sp>
    </p:spTree>
    <p:extLst>
      <p:ext uri="{BB962C8B-B14F-4D97-AF65-F5344CB8AC3E}">
        <p14:creationId xmlns:p14="http://schemas.microsoft.com/office/powerpoint/2010/main" val="2450036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E2AA3592-D5F1-C049-A75C-8C2FAAE2A508}" type="slidenum">
              <a:rPr lang="en-US" smtClean="0"/>
              <a:t>15</a:t>
            </a:fld>
            <a:endParaRPr lang="en-US"/>
          </a:p>
        </p:txBody>
      </p:sp>
    </p:spTree>
    <p:extLst>
      <p:ext uri="{BB962C8B-B14F-4D97-AF65-F5344CB8AC3E}">
        <p14:creationId xmlns:p14="http://schemas.microsoft.com/office/powerpoint/2010/main" val="2860463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E2AA3592-D5F1-C049-A75C-8C2FAAE2A508}" type="slidenum">
              <a:rPr lang="en-US" smtClean="0"/>
              <a:t>16</a:t>
            </a:fld>
            <a:endParaRPr lang="en-US"/>
          </a:p>
        </p:txBody>
      </p:sp>
    </p:spTree>
    <p:extLst>
      <p:ext uri="{BB962C8B-B14F-4D97-AF65-F5344CB8AC3E}">
        <p14:creationId xmlns:p14="http://schemas.microsoft.com/office/powerpoint/2010/main" val="1003516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368CA-5138-AD41-B681-6BF3D1D4C375}" type="slidenum">
              <a:rPr lang="en-US" smtClean="0"/>
              <a:pPr/>
              <a:t>17</a:t>
            </a:fld>
            <a:endParaRPr lang="en-US" dirty="0"/>
          </a:p>
        </p:txBody>
      </p:sp>
    </p:spTree>
    <p:extLst>
      <p:ext uri="{BB962C8B-B14F-4D97-AF65-F5344CB8AC3E}">
        <p14:creationId xmlns:p14="http://schemas.microsoft.com/office/powerpoint/2010/main" val="2798428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368CA-5138-AD41-B681-6BF3D1D4C375}" type="slidenum">
              <a:rPr lang="en-US" smtClean="0"/>
              <a:t>18</a:t>
            </a:fld>
            <a:endParaRPr lang="en-US" dirty="0"/>
          </a:p>
        </p:txBody>
      </p:sp>
    </p:spTree>
    <p:extLst>
      <p:ext uri="{BB962C8B-B14F-4D97-AF65-F5344CB8AC3E}">
        <p14:creationId xmlns:p14="http://schemas.microsoft.com/office/powerpoint/2010/main" val="2590559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19</a:t>
            </a:fld>
            <a:endParaRPr lang="en-US"/>
          </a:p>
        </p:txBody>
      </p:sp>
    </p:spTree>
    <p:extLst>
      <p:ext uri="{BB962C8B-B14F-4D97-AF65-F5344CB8AC3E}">
        <p14:creationId xmlns:p14="http://schemas.microsoft.com/office/powerpoint/2010/main" val="942402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20</a:t>
            </a:fld>
            <a:endParaRPr lang="en-US"/>
          </a:p>
        </p:txBody>
      </p:sp>
    </p:spTree>
    <p:extLst>
      <p:ext uri="{BB962C8B-B14F-4D97-AF65-F5344CB8AC3E}">
        <p14:creationId xmlns:p14="http://schemas.microsoft.com/office/powerpoint/2010/main" val="136915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368CA-5138-AD41-B681-6BF3D1D4C375}" type="slidenum">
              <a:rPr lang="en-US" smtClean="0"/>
              <a:pPr/>
              <a:t>2</a:t>
            </a:fld>
            <a:endParaRPr lang="en-US" dirty="0"/>
          </a:p>
        </p:txBody>
      </p:sp>
    </p:spTree>
    <p:extLst>
      <p:ext uri="{BB962C8B-B14F-4D97-AF65-F5344CB8AC3E}">
        <p14:creationId xmlns:p14="http://schemas.microsoft.com/office/powerpoint/2010/main" val="3579167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21</a:t>
            </a:fld>
            <a:endParaRPr lang="en-US"/>
          </a:p>
        </p:txBody>
      </p:sp>
    </p:spTree>
    <p:extLst>
      <p:ext uri="{BB962C8B-B14F-4D97-AF65-F5344CB8AC3E}">
        <p14:creationId xmlns:p14="http://schemas.microsoft.com/office/powerpoint/2010/main" val="3797534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22</a:t>
            </a:fld>
            <a:endParaRPr lang="en-US"/>
          </a:p>
        </p:txBody>
      </p:sp>
    </p:spTree>
    <p:extLst>
      <p:ext uri="{BB962C8B-B14F-4D97-AF65-F5344CB8AC3E}">
        <p14:creationId xmlns:p14="http://schemas.microsoft.com/office/powerpoint/2010/main" val="744923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23</a:t>
            </a:fld>
            <a:endParaRPr lang="en-US"/>
          </a:p>
        </p:txBody>
      </p:sp>
    </p:spTree>
    <p:extLst>
      <p:ext uri="{BB962C8B-B14F-4D97-AF65-F5344CB8AC3E}">
        <p14:creationId xmlns:p14="http://schemas.microsoft.com/office/powerpoint/2010/main" val="1003154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A3592-D5F1-C049-A75C-8C2FAAE2A508}" type="slidenum">
              <a:rPr lang="en-US" smtClean="0"/>
              <a:t>24</a:t>
            </a:fld>
            <a:endParaRPr lang="en-US"/>
          </a:p>
        </p:txBody>
      </p:sp>
    </p:spTree>
    <p:extLst>
      <p:ext uri="{BB962C8B-B14F-4D97-AF65-F5344CB8AC3E}">
        <p14:creationId xmlns:p14="http://schemas.microsoft.com/office/powerpoint/2010/main" val="331982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A3592-D5F1-C049-A75C-8C2FAAE2A508}" type="slidenum">
              <a:rPr lang="en-US" smtClean="0"/>
              <a:t>25</a:t>
            </a:fld>
            <a:endParaRPr lang="en-US"/>
          </a:p>
        </p:txBody>
      </p:sp>
    </p:spTree>
    <p:extLst>
      <p:ext uri="{BB962C8B-B14F-4D97-AF65-F5344CB8AC3E}">
        <p14:creationId xmlns:p14="http://schemas.microsoft.com/office/powerpoint/2010/main" val="4131237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A3592-D5F1-C049-A75C-8C2FAAE2A508}" type="slidenum">
              <a:rPr lang="en-US" smtClean="0"/>
              <a:t>26</a:t>
            </a:fld>
            <a:endParaRPr lang="en-US"/>
          </a:p>
        </p:txBody>
      </p:sp>
    </p:spTree>
    <p:extLst>
      <p:ext uri="{BB962C8B-B14F-4D97-AF65-F5344CB8AC3E}">
        <p14:creationId xmlns:p14="http://schemas.microsoft.com/office/powerpoint/2010/main" val="475884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6241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368CA-5138-AD41-B681-6BF3D1D4C375}" type="slidenum">
              <a:rPr lang="en-US" smtClean="0"/>
              <a:pPr/>
              <a:t>3</a:t>
            </a:fld>
            <a:endParaRPr lang="en-US" dirty="0"/>
          </a:p>
        </p:txBody>
      </p:sp>
    </p:spTree>
    <p:extLst>
      <p:ext uri="{BB962C8B-B14F-4D97-AF65-F5344CB8AC3E}">
        <p14:creationId xmlns:p14="http://schemas.microsoft.com/office/powerpoint/2010/main" val="2930875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368CA-5138-AD41-B681-6BF3D1D4C375}" type="slidenum">
              <a:rPr lang="en-US" smtClean="0"/>
              <a:pPr/>
              <a:t>4</a:t>
            </a:fld>
            <a:endParaRPr lang="en-US" dirty="0"/>
          </a:p>
        </p:txBody>
      </p:sp>
    </p:spTree>
    <p:extLst>
      <p:ext uri="{BB962C8B-B14F-4D97-AF65-F5344CB8AC3E}">
        <p14:creationId xmlns:p14="http://schemas.microsoft.com/office/powerpoint/2010/main" val="2532334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368CA-5138-AD41-B681-6BF3D1D4C375}" type="slidenum">
              <a:rPr lang="en-US" smtClean="0"/>
              <a:pPr/>
              <a:t>5</a:t>
            </a:fld>
            <a:endParaRPr lang="en-US" dirty="0"/>
          </a:p>
        </p:txBody>
      </p:sp>
    </p:spTree>
    <p:extLst>
      <p:ext uri="{BB962C8B-B14F-4D97-AF65-F5344CB8AC3E}">
        <p14:creationId xmlns:p14="http://schemas.microsoft.com/office/powerpoint/2010/main" val="3041794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368CA-5138-AD41-B681-6BF3D1D4C375}" type="slidenum">
              <a:rPr lang="en-US" smtClean="0"/>
              <a:pPr/>
              <a:t>6</a:t>
            </a:fld>
            <a:endParaRPr lang="en-US" dirty="0"/>
          </a:p>
        </p:txBody>
      </p:sp>
    </p:spTree>
    <p:extLst>
      <p:ext uri="{BB962C8B-B14F-4D97-AF65-F5344CB8AC3E}">
        <p14:creationId xmlns:p14="http://schemas.microsoft.com/office/powerpoint/2010/main" val="219755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368CA-5138-AD41-B681-6BF3D1D4C375}" type="slidenum">
              <a:rPr lang="en-US" smtClean="0"/>
              <a:pPr/>
              <a:t>7</a:t>
            </a:fld>
            <a:endParaRPr lang="en-US" dirty="0"/>
          </a:p>
        </p:txBody>
      </p:sp>
    </p:spTree>
    <p:extLst>
      <p:ext uri="{BB962C8B-B14F-4D97-AF65-F5344CB8AC3E}">
        <p14:creationId xmlns:p14="http://schemas.microsoft.com/office/powerpoint/2010/main" val="1951190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368CA-5138-AD41-B681-6BF3D1D4C375}" type="slidenum">
              <a:rPr lang="en-US" smtClean="0"/>
              <a:pPr/>
              <a:t>8</a:t>
            </a:fld>
            <a:endParaRPr lang="en-US" dirty="0"/>
          </a:p>
        </p:txBody>
      </p:sp>
    </p:spTree>
    <p:extLst>
      <p:ext uri="{BB962C8B-B14F-4D97-AF65-F5344CB8AC3E}">
        <p14:creationId xmlns:p14="http://schemas.microsoft.com/office/powerpoint/2010/main" val="61814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368CA-5138-AD41-B681-6BF3D1D4C375}" type="slidenum">
              <a:rPr lang="en-US" smtClean="0"/>
              <a:pPr/>
              <a:t>10</a:t>
            </a:fld>
            <a:endParaRPr lang="en-US" dirty="0"/>
          </a:p>
        </p:txBody>
      </p:sp>
    </p:spTree>
    <p:extLst>
      <p:ext uri="{BB962C8B-B14F-4D97-AF65-F5344CB8AC3E}">
        <p14:creationId xmlns:p14="http://schemas.microsoft.com/office/powerpoint/2010/main" val="39767041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lvl1pPr>
              <a:defRPr>
                <a:latin typeface="+mn-lt"/>
              </a:defRPr>
            </a:lvl1pPr>
          </a:lstStyle>
          <a:p>
            <a:r>
              <a:rPr lang="en-US" smtClean="0"/>
              <a:t>Click icon to add picture</a:t>
            </a:r>
            <a:endParaRPr lang="en-US" dirty="0"/>
          </a:p>
        </p:txBody>
      </p:sp>
      <p:sp>
        <p:nvSpPr>
          <p:cNvPr id="2" name="Title 1"/>
          <p:cNvSpPr>
            <a:spLocks noGrp="1"/>
          </p:cNvSpPr>
          <p:nvPr>
            <p:ph type="ctrTitle"/>
          </p:nvPr>
        </p:nvSpPr>
        <p:spPr>
          <a:xfrm>
            <a:off x="914400" y="1323849"/>
            <a:ext cx="10363200" cy="1470025"/>
          </a:xfrm>
        </p:spPr>
        <p:txBody>
          <a:bodyPr bIns="182880"/>
          <a:lstStyle>
            <a:lvl1pPr algn="ctr">
              <a:defRPr>
                <a:latin typeface="+mj-lt"/>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989455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Images Across">
    <p:spTree>
      <p:nvGrpSpPr>
        <p:cNvPr id="1" name=""/>
        <p:cNvGrpSpPr/>
        <p:nvPr/>
      </p:nvGrpSpPr>
      <p:grpSpPr>
        <a:xfrm>
          <a:off x="0" y="0"/>
          <a:ext cx="0" cy="0"/>
          <a:chOff x="0" y="0"/>
          <a:chExt cx="0" cy="0"/>
        </a:xfrm>
      </p:grpSpPr>
      <p:sp>
        <p:nvSpPr>
          <p:cNvPr id="17" name="Picture Placeholder 16"/>
          <p:cNvSpPr>
            <a:spLocks noGrp="1"/>
          </p:cNvSpPr>
          <p:nvPr>
            <p:ph type="pic" sz="quarter" idx="16"/>
          </p:nvPr>
        </p:nvSpPr>
        <p:spPr>
          <a:xfrm>
            <a:off x="6216651" y="4103689"/>
            <a:ext cx="2520949" cy="1990725"/>
          </a:xfrm>
        </p:spPr>
        <p:txBody>
          <a:bodyPr>
            <a:normAutofit/>
          </a:bodyPr>
          <a:lstStyle>
            <a:lvl1pPr marL="0" indent="0">
              <a:buNone/>
              <a:defRPr sz="2000"/>
            </a:lvl1pPr>
          </a:lstStyle>
          <a:p>
            <a:r>
              <a:rPr lang="en-US" smtClean="0"/>
              <a:t>Click icon to add picture</a:t>
            </a:r>
            <a:endParaRPr lang="en-US" dirty="0"/>
          </a:p>
        </p:txBody>
      </p:sp>
      <p:sp>
        <p:nvSpPr>
          <p:cNvPr id="15" name="Picture Placeholder 14"/>
          <p:cNvSpPr>
            <a:spLocks noGrp="1"/>
          </p:cNvSpPr>
          <p:nvPr>
            <p:ph type="pic" sz="quarter" idx="15"/>
          </p:nvPr>
        </p:nvSpPr>
        <p:spPr>
          <a:xfrm>
            <a:off x="8851900" y="1876425"/>
            <a:ext cx="2525184" cy="2501900"/>
          </a:xfrm>
        </p:spPr>
        <p:txBody>
          <a:bodyPr>
            <a:normAutofit/>
          </a:bodyPr>
          <a:lstStyle>
            <a:lvl1pPr marL="0" indent="0">
              <a:buNone/>
              <a:defRPr sz="2000"/>
            </a:lvl1pPr>
          </a:lstStyle>
          <a:p>
            <a:r>
              <a:rPr lang="en-US" smtClean="0"/>
              <a:t>Click icon to add picture</a:t>
            </a:r>
            <a:endParaRPr lang="en-US" dirty="0"/>
          </a:p>
        </p:txBody>
      </p:sp>
      <p:sp>
        <p:nvSpPr>
          <p:cNvPr id="13" name="Picture Placeholder 12"/>
          <p:cNvSpPr>
            <a:spLocks noGrp="1"/>
          </p:cNvSpPr>
          <p:nvPr>
            <p:ph type="pic" sz="quarter" idx="14"/>
          </p:nvPr>
        </p:nvSpPr>
        <p:spPr>
          <a:xfrm>
            <a:off x="771144" y="3194538"/>
            <a:ext cx="2525184" cy="2823294"/>
          </a:xfrm>
        </p:spPr>
        <p:txBody>
          <a:bodyPr>
            <a:normAutofit/>
          </a:bodyPr>
          <a:lstStyle>
            <a:lvl1pPr marL="0" indent="0">
              <a:buNone/>
              <a:defRPr sz="2000"/>
            </a:lvl1pPr>
          </a:lstStyle>
          <a:p>
            <a:r>
              <a:rPr lang="en-US" smtClean="0"/>
              <a:t>Click icon to add picture</a:t>
            </a:r>
            <a:endParaRPr lang="en-US" dirty="0"/>
          </a:p>
        </p:txBody>
      </p:sp>
      <p:sp>
        <p:nvSpPr>
          <p:cNvPr id="11" name="Picture Placeholder 10"/>
          <p:cNvSpPr>
            <a:spLocks noGrp="1"/>
          </p:cNvSpPr>
          <p:nvPr>
            <p:ph type="pic" sz="quarter" idx="13"/>
          </p:nvPr>
        </p:nvSpPr>
        <p:spPr>
          <a:xfrm>
            <a:off x="3464985" y="1876425"/>
            <a:ext cx="2525183" cy="1766888"/>
          </a:xfrm>
        </p:spPr>
        <p:txBody>
          <a:bodyPr>
            <a:normAutofit/>
          </a:bodyPr>
          <a:lstStyle>
            <a:lvl1pPr marL="0" indent="0">
              <a:buNone/>
              <a:defRPr sz="2000"/>
            </a:lvl1pPr>
          </a:lstStyle>
          <a:p>
            <a:r>
              <a:rPr lang="en-US" smtClean="0"/>
              <a:t>Click icon to add picture</a:t>
            </a:r>
            <a:endParaRPr lang="en-US" dirty="0"/>
          </a:p>
        </p:txBody>
      </p:sp>
      <p:sp>
        <p:nvSpPr>
          <p:cNvPr id="2" name="Title 1"/>
          <p:cNvSpPr>
            <a:spLocks noGrp="1"/>
          </p:cNvSpPr>
          <p:nvPr>
            <p:ph type="title"/>
          </p:nvPr>
        </p:nvSpPr>
        <p:spPr>
          <a:xfrm>
            <a:off x="662074" y="630936"/>
            <a:ext cx="10881623" cy="941454"/>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57D3292-6F4A-AF46-A86F-8F627AB9E7A6}" type="datetimeFigureOut">
              <a:rPr lang="en-US" smtClean="0"/>
              <a:t>5/4/2023</a:t>
            </a:fld>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461D08B-895F-F146-8A9A-389F6867D2B1}" type="slidenum">
              <a:rPr lang="en-US" smtClean="0"/>
              <a:t>‹#›</a:t>
            </a:fld>
            <a:endParaRPr lang="en-US" dirty="0"/>
          </a:p>
        </p:txBody>
      </p:sp>
    </p:spTree>
    <p:custDataLst>
      <p:tags r:id="rId1"/>
    </p:custDataLst>
    <p:extLst>
      <p:ext uri="{BB962C8B-B14F-4D97-AF65-F5344CB8AC3E}">
        <p14:creationId xmlns:p14="http://schemas.microsoft.com/office/powerpoint/2010/main" val="143030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0" y="0"/>
            <a:ext cx="12192000" cy="4507992"/>
          </a:xfrm>
        </p:spPr>
        <p:txBody>
          <a:bodyPr/>
          <a:lstStyle/>
          <a:p>
            <a:r>
              <a:rPr lang="en-US" smtClean="0"/>
              <a:t>Click icon to add picture</a:t>
            </a:r>
            <a:endParaRPr lang="en-US" dirty="0"/>
          </a:p>
        </p:txBody>
      </p:sp>
      <p:sp>
        <p:nvSpPr>
          <p:cNvPr id="2" name="Title 1"/>
          <p:cNvSpPr>
            <a:spLocks noGrp="1"/>
          </p:cNvSpPr>
          <p:nvPr>
            <p:ph type="title"/>
          </p:nvPr>
        </p:nvSpPr>
        <p:spPr>
          <a:xfrm>
            <a:off x="662074" y="630936"/>
            <a:ext cx="10881623" cy="941454"/>
          </a:xfrm>
        </p:spPr>
        <p:txBody>
          <a:bodyPr/>
          <a:lstStyle>
            <a:lvl1pPr>
              <a:defRPr/>
            </a:lvl1pPr>
          </a:lstStyle>
          <a:p>
            <a:r>
              <a:rPr lang="en-US" smtClean="0"/>
              <a:t>Click to edit Master title style</a:t>
            </a:r>
            <a:endParaRPr lang="en-US"/>
          </a:p>
        </p:txBody>
      </p:sp>
    </p:spTree>
    <p:custDataLst>
      <p:tags r:id="rId1"/>
    </p:custDataLst>
    <p:extLst>
      <p:ext uri="{BB962C8B-B14F-4D97-AF65-F5344CB8AC3E}">
        <p14:creationId xmlns:p14="http://schemas.microsoft.com/office/powerpoint/2010/main" val="1862195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Image Lef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8155517" cy="6858000"/>
          </a:xfrm>
        </p:spPr>
        <p:txBody>
          <a:bodyPr/>
          <a:lstStyle/>
          <a:p>
            <a:r>
              <a:rPr lang="en-US" smtClean="0"/>
              <a:t>Click icon to add picture</a:t>
            </a:r>
            <a:endParaRPr lang="en-US" dirty="0"/>
          </a:p>
        </p:txBody>
      </p:sp>
      <p:sp>
        <p:nvSpPr>
          <p:cNvPr id="2" name="Title 1"/>
          <p:cNvSpPr>
            <a:spLocks noGrp="1"/>
          </p:cNvSpPr>
          <p:nvPr>
            <p:ph type="title"/>
          </p:nvPr>
        </p:nvSpPr>
        <p:spPr>
          <a:xfrm>
            <a:off x="6510529" y="1984248"/>
            <a:ext cx="4318185" cy="1143000"/>
          </a:xfrm>
        </p:spPr>
        <p:txBody>
          <a:bodyPr tIns="45720"/>
          <a:lstStyle/>
          <a:p>
            <a:r>
              <a:rPr lang="en-US" smtClean="0"/>
              <a:t>Click to edit Master title style</a:t>
            </a:r>
            <a:endParaRPr lang="en-US"/>
          </a:p>
        </p:txBody>
      </p:sp>
    </p:spTree>
    <p:custDataLst>
      <p:tags r:id="rId1"/>
    </p:custDataLst>
    <p:extLst>
      <p:ext uri="{BB962C8B-B14F-4D97-AF65-F5344CB8AC3E}">
        <p14:creationId xmlns:p14="http://schemas.microsoft.com/office/powerpoint/2010/main" val="2105733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s in Grid">
    <p:spTree>
      <p:nvGrpSpPr>
        <p:cNvPr id="1" name=""/>
        <p:cNvGrpSpPr/>
        <p:nvPr/>
      </p:nvGrpSpPr>
      <p:grpSpPr>
        <a:xfrm>
          <a:off x="0" y="0"/>
          <a:ext cx="0" cy="0"/>
          <a:chOff x="0" y="0"/>
          <a:chExt cx="0" cy="0"/>
        </a:xfrm>
      </p:grpSpPr>
      <p:sp>
        <p:nvSpPr>
          <p:cNvPr id="27" name="Picture Placeholder 24"/>
          <p:cNvSpPr>
            <a:spLocks noGrp="1"/>
          </p:cNvSpPr>
          <p:nvPr>
            <p:ph type="pic" sz="quarter" idx="15"/>
          </p:nvPr>
        </p:nvSpPr>
        <p:spPr>
          <a:xfrm>
            <a:off x="9645919" y="1603827"/>
            <a:ext cx="1914972" cy="1419422"/>
          </a:xfrm>
        </p:spPr>
        <p:txBody>
          <a:bodyPr>
            <a:normAutofit/>
          </a:bodyPr>
          <a:lstStyle>
            <a:lvl1pPr marL="0" indent="0">
              <a:buNone/>
              <a:defRPr sz="2000"/>
            </a:lvl1pPr>
          </a:lstStyle>
          <a:p>
            <a:r>
              <a:rPr lang="en-US" smtClean="0"/>
              <a:t>Click icon to add picture</a:t>
            </a:r>
            <a:endParaRPr lang="en-US" dirty="0"/>
          </a:p>
        </p:txBody>
      </p:sp>
      <p:sp>
        <p:nvSpPr>
          <p:cNvPr id="26" name="Picture Placeholder 24"/>
          <p:cNvSpPr>
            <a:spLocks noGrp="1"/>
          </p:cNvSpPr>
          <p:nvPr>
            <p:ph type="pic" sz="quarter" idx="14"/>
          </p:nvPr>
        </p:nvSpPr>
        <p:spPr>
          <a:xfrm>
            <a:off x="7597285" y="1603827"/>
            <a:ext cx="1914972" cy="1419422"/>
          </a:xfrm>
        </p:spPr>
        <p:txBody>
          <a:bodyPr>
            <a:normAutofit/>
          </a:bodyPr>
          <a:lstStyle>
            <a:lvl1pPr marL="0" indent="0">
              <a:buNone/>
              <a:defRPr sz="2000"/>
            </a:lvl1pPr>
          </a:lstStyle>
          <a:p>
            <a:r>
              <a:rPr lang="en-US" smtClean="0"/>
              <a:t>Click icon to add picture</a:t>
            </a:r>
            <a:endParaRPr lang="en-US" dirty="0"/>
          </a:p>
        </p:txBody>
      </p:sp>
      <p:sp>
        <p:nvSpPr>
          <p:cNvPr id="25" name="Picture Placeholder 24"/>
          <p:cNvSpPr>
            <a:spLocks noGrp="1"/>
          </p:cNvSpPr>
          <p:nvPr>
            <p:ph type="pic" sz="quarter" idx="13"/>
          </p:nvPr>
        </p:nvSpPr>
        <p:spPr>
          <a:xfrm>
            <a:off x="5548649" y="1603827"/>
            <a:ext cx="1914972" cy="1419422"/>
          </a:xfrm>
        </p:spPr>
        <p:txBody>
          <a:bodyPr>
            <a:normAutofit/>
          </a:bodyPr>
          <a:lstStyle>
            <a:lvl1pPr marL="0" indent="0">
              <a:buNone/>
              <a:defRPr sz="2000"/>
            </a:lvl1pPr>
          </a:lstStyle>
          <a:p>
            <a:r>
              <a:rPr lang="en-US" smtClean="0"/>
              <a:t>Click icon to add picture</a:t>
            </a:r>
            <a:endParaRPr lang="en-US" dirty="0"/>
          </a:p>
        </p:txBody>
      </p:sp>
      <p:sp>
        <p:nvSpPr>
          <p:cNvPr id="2" name="Title 1"/>
          <p:cNvSpPr>
            <a:spLocks noGrp="1"/>
          </p:cNvSpPr>
          <p:nvPr>
            <p:ph type="title"/>
          </p:nvPr>
        </p:nvSpPr>
        <p:spPr>
          <a:xfrm>
            <a:off x="662074" y="630936"/>
            <a:ext cx="10881623" cy="941454"/>
          </a:xfrm>
        </p:spPr>
        <p:txBody>
          <a:bodyPr/>
          <a:lstStyle/>
          <a:p>
            <a:r>
              <a:rPr lang="en-US" smtClean="0"/>
              <a:t>Click to edit Master title style</a:t>
            </a:r>
            <a:endParaRPr lang="en-US"/>
          </a:p>
        </p:txBody>
      </p:sp>
      <p:sp>
        <p:nvSpPr>
          <p:cNvPr id="28" name="Picture Placeholder 24"/>
          <p:cNvSpPr>
            <a:spLocks noGrp="1"/>
          </p:cNvSpPr>
          <p:nvPr>
            <p:ph type="pic" sz="quarter" idx="16"/>
          </p:nvPr>
        </p:nvSpPr>
        <p:spPr>
          <a:xfrm>
            <a:off x="9645919" y="3108780"/>
            <a:ext cx="1914972" cy="1419422"/>
          </a:xfrm>
        </p:spPr>
        <p:txBody>
          <a:bodyPr>
            <a:normAutofit/>
          </a:bodyPr>
          <a:lstStyle>
            <a:lvl1pPr marL="0" indent="0">
              <a:buNone/>
              <a:defRPr sz="2000"/>
            </a:lvl1pPr>
          </a:lstStyle>
          <a:p>
            <a:r>
              <a:rPr lang="en-US" smtClean="0"/>
              <a:t>Click icon to add picture</a:t>
            </a:r>
            <a:endParaRPr lang="en-US" dirty="0"/>
          </a:p>
        </p:txBody>
      </p:sp>
      <p:sp>
        <p:nvSpPr>
          <p:cNvPr id="29" name="Picture Placeholder 24"/>
          <p:cNvSpPr>
            <a:spLocks noGrp="1"/>
          </p:cNvSpPr>
          <p:nvPr>
            <p:ph type="pic" sz="quarter" idx="17"/>
          </p:nvPr>
        </p:nvSpPr>
        <p:spPr>
          <a:xfrm>
            <a:off x="7597285" y="3108780"/>
            <a:ext cx="1914972" cy="1419422"/>
          </a:xfrm>
        </p:spPr>
        <p:txBody>
          <a:bodyPr>
            <a:normAutofit/>
          </a:bodyPr>
          <a:lstStyle>
            <a:lvl1pPr marL="0" indent="0">
              <a:buNone/>
              <a:defRPr sz="2000"/>
            </a:lvl1pPr>
          </a:lstStyle>
          <a:p>
            <a:r>
              <a:rPr lang="en-US" smtClean="0"/>
              <a:t>Click icon to add picture</a:t>
            </a:r>
            <a:endParaRPr lang="en-US" dirty="0"/>
          </a:p>
        </p:txBody>
      </p:sp>
      <p:sp>
        <p:nvSpPr>
          <p:cNvPr id="30" name="Picture Placeholder 24"/>
          <p:cNvSpPr>
            <a:spLocks noGrp="1"/>
          </p:cNvSpPr>
          <p:nvPr>
            <p:ph type="pic" sz="quarter" idx="18"/>
          </p:nvPr>
        </p:nvSpPr>
        <p:spPr>
          <a:xfrm>
            <a:off x="5548649" y="3108780"/>
            <a:ext cx="1914972" cy="1419422"/>
          </a:xfrm>
        </p:spPr>
        <p:txBody>
          <a:bodyPr>
            <a:normAutofit/>
          </a:bodyPr>
          <a:lstStyle>
            <a:lvl1pPr marL="0" indent="0">
              <a:buNone/>
              <a:defRPr sz="2000"/>
            </a:lvl1pPr>
          </a:lstStyle>
          <a:p>
            <a:r>
              <a:rPr lang="en-US" smtClean="0"/>
              <a:t>Click icon to add picture</a:t>
            </a:r>
            <a:endParaRPr lang="en-US" dirty="0"/>
          </a:p>
        </p:txBody>
      </p:sp>
      <p:sp>
        <p:nvSpPr>
          <p:cNvPr id="31" name="Picture Placeholder 24"/>
          <p:cNvSpPr>
            <a:spLocks noGrp="1"/>
          </p:cNvSpPr>
          <p:nvPr>
            <p:ph type="pic" sz="quarter" idx="19"/>
          </p:nvPr>
        </p:nvSpPr>
        <p:spPr>
          <a:xfrm>
            <a:off x="9645919" y="4623160"/>
            <a:ext cx="1914972" cy="1419422"/>
          </a:xfrm>
        </p:spPr>
        <p:txBody>
          <a:bodyPr>
            <a:normAutofit/>
          </a:bodyPr>
          <a:lstStyle>
            <a:lvl1pPr marL="0" indent="0">
              <a:buNone/>
              <a:defRPr sz="2000"/>
            </a:lvl1pPr>
          </a:lstStyle>
          <a:p>
            <a:r>
              <a:rPr lang="en-US" smtClean="0"/>
              <a:t>Click icon to add picture</a:t>
            </a:r>
            <a:endParaRPr lang="en-US" dirty="0"/>
          </a:p>
        </p:txBody>
      </p:sp>
      <p:sp>
        <p:nvSpPr>
          <p:cNvPr id="32" name="Picture Placeholder 24"/>
          <p:cNvSpPr>
            <a:spLocks noGrp="1"/>
          </p:cNvSpPr>
          <p:nvPr>
            <p:ph type="pic" sz="quarter" idx="20"/>
          </p:nvPr>
        </p:nvSpPr>
        <p:spPr>
          <a:xfrm>
            <a:off x="7597285" y="4623160"/>
            <a:ext cx="1914972" cy="1419422"/>
          </a:xfrm>
        </p:spPr>
        <p:txBody>
          <a:bodyPr>
            <a:normAutofit/>
          </a:bodyPr>
          <a:lstStyle>
            <a:lvl1pPr marL="0" indent="0">
              <a:buNone/>
              <a:defRPr sz="2000"/>
            </a:lvl1pPr>
          </a:lstStyle>
          <a:p>
            <a:r>
              <a:rPr lang="en-US" smtClean="0"/>
              <a:t>Click icon to add picture</a:t>
            </a:r>
            <a:endParaRPr lang="en-US" dirty="0"/>
          </a:p>
        </p:txBody>
      </p:sp>
      <p:sp>
        <p:nvSpPr>
          <p:cNvPr id="33" name="Picture Placeholder 24"/>
          <p:cNvSpPr>
            <a:spLocks noGrp="1"/>
          </p:cNvSpPr>
          <p:nvPr>
            <p:ph type="pic" sz="quarter" idx="21"/>
          </p:nvPr>
        </p:nvSpPr>
        <p:spPr>
          <a:xfrm>
            <a:off x="5548649" y="4623160"/>
            <a:ext cx="1914972" cy="1419422"/>
          </a:xfrm>
        </p:spPr>
        <p:txBody>
          <a:bodyPr>
            <a:normAutofit/>
          </a:bodyPr>
          <a:lstStyle>
            <a:lvl1pPr marL="0" indent="0">
              <a:buNone/>
              <a:defRPr sz="2000"/>
            </a:lvl1pPr>
          </a:lstStyle>
          <a:p>
            <a:r>
              <a:rPr lang="en-US" smtClean="0"/>
              <a:t>Click icon to add picture</a:t>
            </a:r>
            <a:endParaRPr lang="en-US" dirty="0"/>
          </a:p>
        </p:txBody>
      </p:sp>
    </p:spTree>
    <p:custDataLst>
      <p:tags r:id="rId1"/>
    </p:custDataLst>
    <p:extLst>
      <p:ext uri="{BB962C8B-B14F-4D97-AF65-F5344CB8AC3E}">
        <p14:creationId xmlns:p14="http://schemas.microsoft.com/office/powerpoint/2010/main" val="3968507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ries of Round Images">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3"/>
          </p:nvPr>
        </p:nvSpPr>
        <p:spPr>
          <a:xfrm>
            <a:off x="5520000" y="1822450"/>
            <a:ext cx="1152000" cy="1152000"/>
          </a:xfrm>
          <a:prstGeom prst="ellipse">
            <a:avLst/>
          </a:prstGeom>
        </p:spPr>
        <p:txBody>
          <a:bodyPr>
            <a:normAutofit/>
          </a:bodyPr>
          <a:lstStyle>
            <a:lvl1pPr marL="0" indent="0">
              <a:buNone/>
              <a:defRPr sz="1600"/>
            </a:lvl1pPr>
          </a:lstStyle>
          <a:p>
            <a:r>
              <a:rPr lang="en-US" smtClean="0"/>
              <a:t>Click icon to add picture</a:t>
            </a:r>
            <a:endParaRPr lang="en-US" dirty="0"/>
          </a:p>
        </p:txBody>
      </p:sp>
      <p:sp>
        <p:nvSpPr>
          <p:cNvPr id="2" name="Title 1"/>
          <p:cNvSpPr>
            <a:spLocks noGrp="1"/>
          </p:cNvSpPr>
          <p:nvPr>
            <p:ph type="title"/>
          </p:nvPr>
        </p:nvSpPr>
        <p:spPr>
          <a:xfrm>
            <a:off x="662074" y="630936"/>
            <a:ext cx="10881623" cy="941454"/>
          </a:xfrm>
        </p:spPr>
        <p:txBody>
          <a:bodyPr/>
          <a:lstStyle/>
          <a:p>
            <a:r>
              <a:rPr lang="en-US" smtClean="0"/>
              <a:t>Click to edit Master title style</a:t>
            </a:r>
            <a:endParaRPr lang="en-US"/>
          </a:p>
        </p:txBody>
      </p:sp>
      <p:sp>
        <p:nvSpPr>
          <p:cNvPr id="14" name="Picture Placeholder 12"/>
          <p:cNvSpPr>
            <a:spLocks noGrp="1"/>
          </p:cNvSpPr>
          <p:nvPr>
            <p:ph type="pic" sz="quarter" idx="14"/>
          </p:nvPr>
        </p:nvSpPr>
        <p:spPr>
          <a:xfrm>
            <a:off x="3491607" y="5213478"/>
            <a:ext cx="828000" cy="828000"/>
          </a:xfrm>
          <a:prstGeom prst="ellipse">
            <a:avLst/>
          </a:prstGeom>
        </p:spPr>
        <p:txBody>
          <a:bodyPr>
            <a:normAutofit/>
          </a:bodyPr>
          <a:lstStyle>
            <a:lvl1pPr marL="0" indent="0">
              <a:buNone/>
              <a:defRPr sz="1600"/>
            </a:lvl1pPr>
          </a:lstStyle>
          <a:p>
            <a:r>
              <a:rPr lang="en-US" smtClean="0"/>
              <a:t>Click icon to add picture</a:t>
            </a:r>
            <a:endParaRPr lang="en-US" dirty="0"/>
          </a:p>
        </p:txBody>
      </p:sp>
      <p:sp>
        <p:nvSpPr>
          <p:cNvPr id="15" name="Picture Placeholder 12"/>
          <p:cNvSpPr>
            <a:spLocks noGrp="1"/>
          </p:cNvSpPr>
          <p:nvPr>
            <p:ph type="pic" sz="quarter" idx="15"/>
          </p:nvPr>
        </p:nvSpPr>
        <p:spPr>
          <a:xfrm>
            <a:off x="4630215" y="5213478"/>
            <a:ext cx="828000" cy="828000"/>
          </a:xfrm>
          <a:prstGeom prst="ellipse">
            <a:avLst/>
          </a:prstGeom>
        </p:spPr>
        <p:txBody>
          <a:bodyPr>
            <a:normAutofit/>
          </a:bodyPr>
          <a:lstStyle>
            <a:lvl1pPr marL="0" indent="0">
              <a:buNone/>
              <a:defRPr sz="1600"/>
            </a:lvl1pPr>
          </a:lstStyle>
          <a:p>
            <a:r>
              <a:rPr lang="en-US" smtClean="0"/>
              <a:t>Click icon to add picture</a:t>
            </a:r>
            <a:endParaRPr lang="en-US" dirty="0"/>
          </a:p>
        </p:txBody>
      </p:sp>
      <p:sp>
        <p:nvSpPr>
          <p:cNvPr id="16" name="Picture Placeholder 12"/>
          <p:cNvSpPr>
            <a:spLocks noGrp="1"/>
          </p:cNvSpPr>
          <p:nvPr>
            <p:ph type="pic" sz="quarter" idx="16"/>
          </p:nvPr>
        </p:nvSpPr>
        <p:spPr>
          <a:xfrm>
            <a:off x="5768823" y="5213478"/>
            <a:ext cx="828000" cy="828000"/>
          </a:xfrm>
          <a:prstGeom prst="ellipse">
            <a:avLst/>
          </a:prstGeom>
        </p:spPr>
        <p:txBody>
          <a:bodyPr>
            <a:normAutofit/>
          </a:bodyPr>
          <a:lstStyle>
            <a:lvl1pPr marL="0" indent="0">
              <a:buNone/>
              <a:defRPr sz="1600"/>
            </a:lvl1pPr>
          </a:lstStyle>
          <a:p>
            <a:r>
              <a:rPr lang="en-US" smtClean="0"/>
              <a:t>Click icon to add picture</a:t>
            </a:r>
            <a:endParaRPr lang="en-US" dirty="0"/>
          </a:p>
        </p:txBody>
      </p:sp>
      <p:sp>
        <p:nvSpPr>
          <p:cNvPr id="17" name="Picture Placeholder 12"/>
          <p:cNvSpPr>
            <a:spLocks noGrp="1"/>
          </p:cNvSpPr>
          <p:nvPr>
            <p:ph type="pic" sz="quarter" idx="17"/>
          </p:nvPr>
        </p:nvSpPr>
        <p:spPr>
          <a:xfrm>
            <a:off x="6907431" y="5213478"/>
            <a:ext cx="828000" cy="828000"/>
          </a:xfrm>
          <a:prstGeom prst="ellipse">
            <a:avLst/>
          </a:prstGeom>
        </p:spPr>
        <p:txBody>
          <a:bodyPr>
            <a:normAutofit/>
          </a:bodyPr>
          <a:lstStyle>
            <a:lvl1pPr marL="0" indent="0">
              <a:buNone/>
              <a:defRPr sz="1600"/>
            </a:lvl1pPr>
          </a:lstStyle>
          <a:p>
            <a:r>
              <a:rPr lang="en-US" smtClean="0"/>
              <a:t>Click icon to add picture</a:t>
            </a:r>
            <a:endParaRPr lang="en-US" dirty="0"/>
          </a:p>
        </p:txBody>
      </p:sp>
      <p:sp>
        <p:nvSpPr>
          <p:cNvPr id="18" name="Picture Placeholder 12"/>
          <p:cNvSpPr>
            <a:spLocks noGrp="1"/>
          </p:cNvSpPr>
          <p:nvPr>
            <p:ph type="pic" sz="quarter" idx="18"/>
          </p:nvPr>
        </p:nvSpPr>
        <p:spPr>
          <a:xfrm>
            <a:off x="8046039" y="5213478"/>
            <a:ext cx="828000" cy="828000"/>
          </a:xfrm>
          <a:prstGeom prst="ellipse">
            <a:avLst/>
          </a:prstGeom>
        </p:spPr>
        <p:txBody>
          <a:bodyPr>
            <a:normAutofit/>
          </a:bodyPr>
          <a:lstStyle>
            <a:lvl1pPr marL="0" indent="0">
              <a:buNone/>
              <a:defRPr sz="1600"/>
            </a:lvl1pPr>
          </a:lstStyle>
          <a:p>
            <a:r>
              <a:rPr lang="en-US" smtClean="0"/>
              <a:t>Click icon to add picture</a:t>
            </a:r>
            <a:endParaRPr lang="en-US" dirty="0"/>
          </a:p>
        </p:txBody>
      </p:sp>
    </p:spTree>
    <p:custDataLst>
      <p:tags r:id="rId1"/>
    </p:custDataLst>
    <p:extLst>
      <p:ext uri="{BB962C8B-B14F-4D97-AF65-F5344CB8AC3E}">
        <p14:creationId xmlns:p14="http://schemas.microsoft.com/office/powerpoint/2010/main" val="1888532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icture No Botto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5984877"/>
          </a:xfrm>
        </p:spPr>
        <p:txBody>
          <a:body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08324571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6858000"/>
          </a:xfrm>
        </p:spPr>
        <p:txBody>
          <a:bodyPr/>
          <a:lstStyle/>
          <a:p>
            <a:r>
              <a:rPr lang="en-US" smtClean="0"/>
              <a:t>Click icon to add picture</a:t>
            </a:r>
            <a:endParaRPr lang="en-US"/>
          </a:p>
        </p:txBody>
      </p:sp>
      <p:sp>
        <p:nvSpPr>
          <p:cNvPr id="3" name="Title 1"/>
          <p:cNvSpPr>
            <a:spLocks noGrp="1"/>
          </p:cNvSpPr>
          <p:nvPr>
            <p:ph type="title" hasCustomPrompt="1"/>
          </p:nvPr>
        </p:nvSpPr>
        <p:spPr>
          <a:xfrm>
            <a:off x="683235" y="303165"/>
            <a:ext cx="10412618" cy="1143000"/>
          </a:xfrm>
        </p:spPr>
        <p:txBody>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24156828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87463890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6101850" y="1853524"/>
            <a:ext cx="5596069" cy="535531"/>
          </a:xfrm>
          <a:prstGeom prst="rect">
            <a:avLst/>
          </a:prstGeom>
        </p:spPr>
        <p:txBody>
          <a:bodyPr vert="horz" wrap="square" lIns="91440" tIns="45720" rIns="91440" bIns="45720" rtlCol="0" anchor="t" anchorCtr="0">
            <a:noAutofit/>
          </a:bodyPr>
          <a:lstStyle>
            <a:lvl1pPr>
              <a:defRPr>
                <a:latin typeface="+mj-lt"/>
              </a:defRPr>
            </a:lvl1pPr>
          </a:lstStyle>
          <a:p>
            <a:r>
              <a:rPr lang="en-US" smtClean="0"/>
              <a:t>Click to edit Master title style</a:t>
            </a:r>
            <a:endParaRPr lang="en-US" dirty="0"/>
          </a:p>
        </p:txBody>
      </p:sp>
      <p:sp>
        <p:nvSpPr>
          <p:cNvPr id="5" name="Picture Placeholder 4"/>
          <p:cNvSpPr>
            <a:spLocks noGrp="1"/>
          </p:cNvSpPr>
          <p:nvPr>
            <p:ph type="pic" sz="quarter" idx="10"/>
          </p:nvPr>
        </p:nvSpPr>
        <p:spPr>
          <a:xfrm>
            <a:off x="1711351" y="1868729"/>
            <a:ext cx="2840736" cy="3758184"/>
          </a:xfrm>
          <a:prstGeom prst="rect">
            <a:avLst/>
          </a:prstGeom>
        </p:spPr>
        <p:txBody>
          <a:bodyPr/>
          <a:lstStyle/>
          <a:p>
            <a:r>
              <a:rPr lang="en-US" smtClean="0"/>
              <a:t>Click icon to add picture</a:t>
            </a:r>
            <a:endParaRPr lang="en-US"/>
          </a:p>
        </p:txBody>
      </p:sp>
    </p:spTree>
    <p:custDataLst>
      <p:tags r:id="rId1"/>
    </p:custDataLst>
    <p:extLst>
      <p:ext uri="{BB962C8B-B14F-4D97-AF65-F5344CB8AC3E}">
        <p14:creationId xmlns:p14="http://schemas.microsoft.com/office/powerpoint/2010/main" val="210282214"/>
      </p:ext>
    </p:extLst>
  </p:cSld>
  <p:clrMapOvr>
    <a:masterClrMapping/>
  </p:clrMapOvr>
  <p:transition spd="med"/>
  <p:extLst mod="1">
    <p:ext uri="{DCECCB84-F9BA-43D5-87BE-67443E8EF086}">
      <p15:sldGuideLst xmlns:p15="http://schemas.microsoft.com/office/powerpoint/2012/main">
        <p15:guide id="1" orient="horz" pos="2160">
          <p15:clr>
            <a:srgbClr val="FBAE40"/>
          </p15:clr>
        </p15:guide>
        <p15:guide id="2" pos="24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
            <a:ext cx="6091804" cy="6863061"/>
          </a:xfrm>
        </p:spPr>
        <p:txBody>
          <a:bodyPr/>
          <a:lstStyle/>
          <a:p>
            <a:r>
              <a:rPr lang="en-US" smtClean="0"/>
              <a:t>Click icon to add picture</a:t>
            </a:r>
            <a:endParaRPr lang="en-US"/>
          </a:p>
        </p:txBody>
      </p:sp>
      <p:sp>
        <p:nvSpPr>
          <p:cNvPr id="4" name="Title 1"/>
          <p:cNvSpPr>
            <a:spLocks noGrp="1"/>
          </p:cNvSpPr>
          <p:nvPr>
            <p:ph type="title" hasCustomPrompt="1"/>
          </p:nvPr>
        </p:nvSpPr>
        <p:spPr>
          <a:xfrm>
            <a:off x="6657617" y="676656"/>
            <a:ext cx="4545834" cy="1143000"/>
          </a:xfrm>
        </p:spPr>
        <p:txBody>
          <a:bodyPr>
            <a:noAutofit/>
          </a:bodyPr>
          <a:lstStyle>
            <a:lvl1pPr>
              <a:defRPr>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0363812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2723193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0836" y="447650"/>
            <a:ext cx="10412618" cy="1143000"/>
          </a:xfrm>
        </p:spPr>
        <p:txBody>
          <a:bodyPr>
            <a:normAutofit/>
          </a:bodyPr>
          <a:lstStyle>
            <a:lvl1pPr>
              <a:defRPr sz="3698">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90836" y="1816101"/>
            <a:ext cx="10412618" cy="466818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5"/>
          <p:cNvSpPr/>
          <p:nvPr userDrawn="1"/>
        </p:nvSpPr>
        <p:spPr>
          <a:xfrm>
            <a:off x="312" y="503539"/>
            <a:ext cx="611681" cy="32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noAutofit/>
          </a:bodyPr>
          <a:lstStyle/>
          <a:p>
            <a:pPr algn="ctr"/>
            <a:endParaRPr lang="en-US" sz="1599" dirty="0">
              <a:solidFill>
                <a:schemeClr val="bg1"/>
              </a:solidFill>
              <a:latin typeface="Titillium Web" panose="00000500000000000000" pitchFamily="2" charset="0"/>
              <a:cs typeface="Titillium WebRegular"/>
            </a:endParaRPr>
          </a:p>
        </p:txBody>
      </p:sp>
      <p:sp>
        <p:nvSpPr>
          <p:cNvPr id="5" name="Text Placeholder 4"/>
          <p:cNvSpPr>
            <a:spLocks noGrp="1"/>
          </p:cNvSpPr>
          <p:nvPr>
            <p:ph type="body" sz="quarter" idx="10" hasCustomPrompt="1"/>
          </p:nvPr>
        </p:nvSpPr>
        <p:spPr>
          <a:xfrm>
            <a:off x="792483" y="447919"/>
            <a:ext cx="10411884" cy="349251"/>
          </a:xfrm>
        </p:spPr>
        <p:txBody>
          <a:bodyPr vert="horz" lIns="134149" tIns="60977" rIns="121954" bIns="60977" rtlCol="0" anchor="ctr">
            <a:noAutofit/>
          </a:bodyPr>
          <a:lstStyle>
            <a:lvl1pPr>
              <a:defRPr lang="en-JM" sz="2099" kern="100" spc="0" baseline="0" dirty="0">
                <a:solidFill>
                  <a:schemeClr val="accent1">
                    <a:lumMod val="75000"/>
                  </a:schemeClr>
                </a:solidFill>
                <a:latin typeface="+mj-lt"/>
              </a:defRPr>
            </a:lvl1pPr>
          </a:lstStyle>
          <a:p>
            <a:pPr marL="0" lvl="0" indent="0">
              <a:buFontTx/>
              <a:buNone/>
            </a:pPr>
            <a:r>
              <a:rPr lang="en-JM" dirty="0"/>
              <a:t>Click to add text</a:t>
            </a:r>
          </a:p>
        </p:txBody>
      </p:sp>
      <p:sp>
        <p:nvSpPr>
          <p:cNvPr id="7" name="Slide Number Placeholder 2"/>
          <p:cNvSpPr>
            <a:spLocks noGrp="1"/>
          </p:cNvSpPr>
          <p:nvPr>
            <p:ph type="sldNum" sz="quarter" idx="12"/>
          </p:nvPr>
        </p:nvSpPr>
        <p:spPr>
          <a:xfrm>
            <a:off x="312" y="487606"/>
            <a:ext cx="611681" cy="365125"/>
          </a:xfrm>
        </p:spPr>
        <p:txBody>
          <a:bodyPr/>
          <a:lstStyle/>
          <a:p>
            <a:fld id="{2760AF0F-E753-4DD9-B8E5-577C039A067C}" type="slidenum">
              <a:rPr lang="en-JM" smtClean="0"/>
              <a:t>‹#›</a:t>
            </a:fld>
            <a:endParaRPr lang="en-JM" dirty="0"/>
          </a:p>
        </p:txBody>
      </p:sp>
    </p:spTree>
    <p:custDataLst>
      <p:tags r:id="rId1"/>
    </p:custDataLst>
    <p:extLst>
      <p:ext uri="{BB962C8B-B14F-4D97-AF65-F5344CB8AC3E}">
        <p14:creationId xmlns:p14="http://schemas.microsoft.com/office/powerpoint/2010/main" val="1170936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smtClean="0"/>
              <a:t>Click icon to add picture</a:t>
            </a:r>
            <a:endParaRPr lang="en-US" dirty="0"/>
          </a:p>
        </p:txBody>
      </p:sp>
      <p:sp>
        <p:nvSpPr>
          <p:cNvPr id="6" name="Rectangle 5"/>
          <p:cNvSpPr/>
          <p:nvPr userDrawn="1"/>
        </p:nvSpPr>
        <p:spPr>
          <a:xfrm>
            <a:off x="312" y="503539"/>
            <a:ext cx="611681" cy="32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noAutofit/>
          </a:bodyPr>
          <a:lstStyle/>
          <a:p>
            <a:pPr algn="ctr"/>
            <a:endParaRPr lang="en-US" sz="1599" dirty="0">
              <a:solidFill>
                <a:schemeClr val="bg1"/>
              </a:solidFill>
              <a:latin typeface="Titillium Web" panose="00000500000000000000" pitchFamily="2" charset="0"/>
              <a:cs typeface="Titillium WebRegular"/>
            </a:endParaRPr>
          </a:p>
        </p:txBody>
      </p:sp>
      <p:sp>
        <p:nvSpPr>
          <p:cNvPr id="3" name="Slide Number Placeholder 2"/>
          <p:cNvSpPr>
            <a:spLocks noGrp="1"/>
          </p:cNvSpPr>
          <p:nvPr>
            <p:ph type="sldNum" sz="quarter" idx="12"/>
          </p:nvPr>
        </p:nvSpPr>
        <p:spPr>
          <a:xfrm>
            <a:off x="312" y="487606"/>
            <a:ext cx="611681" cy="365125"/>
          </a:xfrm>
        </p:spPr>
        <p:txBody>
          <a:bodyPr/>
          <a:lstStyle/>
          <a:p>
            <a:fld id="{2760AF0F-E753-4DD9-B8E5-577C039A067C}" type="slidenum">
              <a:rPr lang="en-JM" smtClean="0"/>
              <a:t>‹#›</a:t>
            </a:fld>
            <a:endParaRPr lang="en-JM" dirty="0"/>
          </a:p>
        </p:txBody>
      </p:sp>
      <p:sp>
        <p:nvSpPr>
          <p:cNvPr id="2" name="Title 1"/>
          <p:cNvSpPr>
            <a:spLocks noGrp="1"/>
          </p:cNvSpPr>
          <p:nvPr>
            <p:ph type="title"/>
          </p:nvPr>
        </p:nvSpPr>
        <p:spPr>
          <a:xfrm>
            <a:off x="283464" y="3465576"/>
            <a:ext cx="4948440" cy="1143000"/>
          </a:xfrm>
        </p:spPr>
        <p:txBody>
          <a:bodyPr vert="horz" lIns="121954" tIns="60977" rIns="121954" bIns="60977" rtlCol="0" anchor="ctr">
            <a:normAutofit/>
          </a:bodyPr>
          <a:lstStyle>
            <a:lvl1pPr>
              <a:defRPr lang="en-US">
                <a:solidFill>
                  <a:schemeClr val="bg1"/>
                </a:solidFill>
              </a:defRPr>
            </a:lvl1pPr>
          </a:lstStyle>
          <a:p>
            <a:pPr marL="0" lvl="0"/>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748190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High">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12192000" cy="6858000"/>
          </a:xfrm>
        </p:spPr>
        <p:txBody>
          <a:bodyPr/>
          <a:lstStyle/>
          <a:p>
            <a:r>
              <a:rPr lang="en-US" smtClean="0"/>
              <a:t>Click icon to add picture</a:t>
            </a:r>
            <a:endParaRPr lang="en-US"/>
          </a:p>
        </p:txBody>
      </p:sp>
      <p:sp>
        <p:nvSpPr>
          <p:cNvPr id="4" name="Slide Number Placeholder 3"/>
          <p:cNvSpPr>
            <a:spLocks noGrp="1"/>
          </p:cNvSpPr>
          <p:nvPr>
            <p:ph type="sldNum" sz="quarter" idx="11"/>
          </p:nvPr>
        </p:nvSpPr>
        <p:spPr>
          <a:xfrm>
            <a:off x="312" y="2203704"/>
            <a:ext cx="611681" cy="365125"/>
          </a:xfrm>
        </p:spPr>
        <p:txBody>
          <a:bodyPr/>
          <a:lstStyle/>
          <a:p>
            <a:fld id="{2760AF0F-E753-4DD9-B8E5-577C039A067C}" type="slidenum">
              <a:rPr lang="en-JM" smtClean="0"/>
              <a:t>‹#›</a:t>
            </a:fld>
            <a:endParaRPr lang="en-JM" dirty="0"/>
          </a:p>
        </p:txBody>
      </p:sp>
      <p:sp>
        <p:nvSpPr>
          <p:cNvPr id="2" name="Title 1"/>
          <p:cNvSpPr>
            <a:spLocks noGrp="1"/>
          </p:cNvSpPr>
          <p:nvPr>
            <p:ph type="title"/>
          </p:nvPr>
        </p:nvSpPr>
        <p:spPr>
          <a:xfrm>
            <a:off x="994035" y="2148840"/>
            <a:ext cx="10412618" cy="1143000"/>
          </a:xfrm>
        </p:spPr>
        <p:txBody>
          <a:bodyPr vert="horz" lIns="121954" tIns="60977" rIns="121954" bIns="60977" rtlCol="0" anchor="ctr">
            <a:normAutofit/>
          </a:bodyPr>
          <a:lstStyle>
            <a:lvl1pPr>
              <a:defRPr lang="en-US" dirty="0">
                <a:solidFill>
                  <a:schemeClr val="accent3"/>
                </a:solidFill>
                <a:ea typeface="Titillium Web"/>
                <a:cs typeface="Titillium WebLight"/>
              </a:defRPr>
            </a:lvl1pPr>
          </a:lstStyle>
          <a:p>
            <a:pPr marL="0" lvl="0">
              <a:spcBef>
                <a:spcPts val="3199"/>
              </a:spcBef>
            </a:pPr>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1457913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Bottom">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3552827"/>
            <a:ext cx="12192001" cy="3044825"/>
          </a:xfrm>
        </p:spPr>
        <p:txBody>
          <a:bodyPr>
            <a:normAutofit/>
          </a:bodyPr>
          <a:lstStyle>
            <a:lvl1pPr>
              <a:defRPr sz="1999"/>
            </a:lvl1pPr>
          </a:lstStyle>
          <a:p>
            <a:r>
              <a:rPr lang="en-US" smtClean="0"/>
              <a:t>Click icon to add picture</a:t>
            </a:r>
            <a:endParaRPr lang="en-US"/>
          </a:p>
        </p:txBody>
      </p:sp>
      <p:sp>
        <p:nvSpPr>
          <p:cNvPr id="6" name="Rectangle 5"/>
          <p:cNvSpPr/>
          <p:nvPr userDrawn="1"/>
        </p:nvSpPr>
        <p:spPr>
          <a:xfrm>
            <a:off x="312" y="503539"/>
            <a:ext cx="611681" cy="32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noAutofit/>
          </a:bodyPr>
          <a:lstStyle/>
          <a:p>
            <a:pPr algn="ctr"/>
            <a:endParaRPr lang="en-US" sz="1599" dirty="0">
              <a:solidFill>
                <a:schemeClr val="bg1"/>
              </a:solidFill>
              <a:latin typeface="Titillium Web" panose="00000500000000000000" pitchFamily="2" charset="0"/>
              <a:cs typeface="Titillium WebRegular"/>
            </a:endParaRPr>
          </a:p>
        </p:txBody>
      </p:sp>
      <p:sp>
        <p:nvSpPr>
          <p:cNvPr id="4" name="Slide Number Placeholder 3"/>
          <p:cNvSpPr>
            <a:spLocks noGrp="1"/>
          </p:cNvSpPr>
          <p:nvPr>
            <p:ph type="sldNum" sz="quarter" idx="12"/>
          </p:nvPr>
        </p:nvSpPr>
        <p:spPr>
          <a:xfrm>
            <a:off x="312" y="484633"/>
            <a:ext cx="611681" cy="365125"/>
          </a:xfrm>
        </p:spPr>
        <p:txBody>
          <a:bodyPr/>
          <a:lstStyle/>
          <a:p>
            <a:fld id="{2760AF0F-E753-4DD9-B8E5-577C039A067C}" type="slidenum">
              <a:rPr lang="en-JM" smtClean="0"/>
              <a:t>‹#›</a:t>
            </a:fld>
            <a:endParaRPr lang="en-JM" dirty="0"/>
          </a:p>
        </p:txBody>
      </p:sp>
      <p:sp>
        <p:nvSpPr>
          <p:cNvPr id="7" name="Title 1"/>
          <p:cNvSpPr>
            <a:spLocks noGrp="1"/>
          </p:cNvSpPr>
          <p:nvPr>
            <p:ph type="title"/>
          </p:nvPr>
        </p:nvSpPr>
        <p:spPr>
          <a:xfrm>
            <a:off x="790836" y="447650"/>
            <a:ext cx="10412618" cy="1143000"/>
          </a:xfrm>
        </p:spPr>
        <p:txBody>
          <a:bodyPr>
            <a:normAutofit/>
          </a:bodyPr>
          <a:lstStyle>
            <a:lvl1pPr>
              <a:defRPr sz="3698">
                <a:solidFill>
                  <a:schemeClr val="tx2"/>
                </a:solidFill>
              </a:defRPr>
            </a:lvl1pPr>
          </a:lstStyle>
          <a:p>
            <a:r>
              <a:rPr lang="en-US" smtClean="0"/>
              <a:t>Click to edit Master title style</a:t>
            </a:r>
            <a:endParaRPr lang="en-US" dirty="0"/>
          </a:p>
        </p:txBody>
      </p:sp>
      <p:sp>
        <p:nvSpPr>
          <p:cNvPr id="9" name="Text Placeholder 4"/>
          <p:cNvSpPr>
            <a:spLocks noGrp="1"/>
          </p:cNvSpPr>
          <p:nvPr>
            <p:ph type="body" sz="quarter" idx="13" hasCustomPrompt="1"/>
          </p:nvPr>
        </p:nvSpPr>
        <p:spPr>
          <a:xfrm>
            <a:off x="792483" y="447919"/>
            <a:ext cx="10411884" cy="349251"/>
          </a:xfrm>
        </p:spPr>
        <p:txBody>
          <a:bodyPr vert="horz" lIns="134149" tIns="60977" rIns="121954" bIns="60977" rtlCol="0" anchor="ctr">
            <a:noAutofit/>
          </a:bodyPr>
          <a:lstStyle>
            <a:lvl1pPr>
              <a:defRPr lang="en-JM" sz="2099" kern="100" spc="0" baseline="0" dirty="0">
                <a:solidFill>
                  <a:schemeClr val="accent1">
                    <a:lumMod val="75000"/>
                  </a:schemeClr>
                </a:solidFill>
                <a:latin typeface="+mj-lt"/>
              </a:defRPr>
            </a:lvl1pPr>
          </a:lstStyle>
          <a:p>
            <a:pPr marL="0" lvl="0" indent="0">
              <a:buFontTx/>
              <a:buNone/>
            </a:pPr>
            <a:r>
              <a:rPr lang="en-JM" dirty="0"/>
              <a:t>Click to add text</a:t>
            </a:r>
          </a:p>
        </p:txBody>
      </p:sp>
    </p:spTree>
    <p:custDataLst>
      <p:tags r:id="rId1"/>
    </p:custDataLst>
    <p:extLst>
      <p:ext uri="{BB962C8B-B14F-4D97-AF65-F5344CB8AC3E}">
        <p14:creationId xmlns:p14="http://schemas.microsoft.com/office/powerpoint/2010/main" val="3866942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5973" y="1982664"/>
            <a:ext cx="2974848" cy="1270491"/>
          </a:xfrm>
        </p:spPr>
        <p:txBody>
          <a:bodyPr>
            <a:normAutofit/>
          </a:bodyPr>
          <a:lstStyle>
            <a:lvl1pPr>
              <a:defRPr sz="1999"/>
            </a:lvl1pPr>
          </a:lstStyle>
          <a:p>
            <a:r>
              <a:rPr lang="en-US" smtClean="0"/>
              <a:t>Click icon to add picture</a:t>
            </a:r>
            <a:endParaRPr lang="en-US" dirty="0"/>
          </a:p>
        </p:txBody>
      </p:sp>
      <p:sp>
        <p:nvSpPr>
          <p:cNvPr id="14" name="Picture Placeholder 11"/>
          <p:cNvSpPr>
            <a:spLocks noGrp="1"/>
          </p:cNvSpPr>
          <p:nvPr>
            <p:ph type="pic" sz="quarter" idx="11"/>
          </p:nvPr>
        </p:nvSpPr>
        <p:spPr>
          <a:xfrm>
            <a:off x="3081054" y="1982664"/>
            <a:ext cx="2974848" cy="1270491"/>
          </a:xfrm>
        </p:spPr>
        <p:txBody>
          <a:bodyPr>
            <a:normAutofit/>
          </a:bodyPr>
          <a:lstStyle>
            <a:lvl1pPr>
              <a:defRPr sz="1999"/>
            </a:lvl1pPr>
          </a:lstStyle>
          <a:p>
            <a:r>
              <a:rPr lang="en-US" smtClean="0"/>
              <a:t>Click icon to add picture</a:t>
            </a:r>
            <a:endParaRPr lang="en-US" dirty="0"/>
          </a:p>
        </p:txBody>
      </p:sp>
      <p:sp>
        <p:nvSpPr>
          <p:cNvPr id="15" name="Picture Placeholder 11"/>
          <p:cNvSpPr>
            <a:spLocks noGrp="1"/>
          </p:cNvSpPr>
          <p:nvPr>
            <p:ph type="pic" sz="quarter" idx="12"/>
          </p:nvPr>
        </p:nvSpPr>
        <p:spPr>
          <a:xfrm>
            <a:off x="6146135" y="1982664"/>
            <a:ext cx="2974848" cy="1270491"/>
          </a:xfrm>
        </p:spPr>
        <p:txBody>
          <a:bodyPr>
            <a:normAutofit/>
          </a:bodyPr>
          <a:lstStyle>
            <a:lvl1pPr>
              <a:defRPr sz="1999"/>
            </a:lvl1pPr>
          </a:lstStyle>
          <a:p>
            <a:r>
              <a:rPr lang="en-US" smtClean="0"/>
              <a:t>Click icon to add picture</a:t>
            </a:r>
            <a:endParaRPr lang="en-US" dirty="0"/>
          </a:p>
        </p:txBody>
      </p:sp>
      <p:sp>
        <p:nvSpPr>
          <p:cNvPr id="16" name="Picture Placeholder 11"/>
          <p:cNvSpPr>
            <a:spLocks noGrp="1"/>
          </p:cNvSpPr>
          <p:nvPr>
            <p:ph type="pic" sz="quarter" idx="13"/>
          </p:nvPr>
        </p:nvSpPr>
        <p:spPr>
          <a:xfrm>
            <a:off x="9211217" y="1982664"/>
            <a:ext cx="2974848" cy="1270491"/>
          </a:xfrm>
        </p:spPr>
        <p:txBody>
          <a:bodyPr>
            <a:normAutofit/>
          </a:bodyPr>
          <a:lstStyle>
            <a:lvl1pPr>
              <a:defRPr sz="1999"/>
            </a:lvl1pPr>
          </a:lstStyle>
          <a:p>
            <a:r>
              <a:rPr lang="en-US" smtClean="0"/>
              <a:t>Click icon to add picture</a:t>
            </a:r>
            <a:endParaRPr lang="en-US" dirty="0"/>
          </a:p>
        </p:txBody>
      </p:sp>
      <p:sp>
        <p:nvSpPr>
          <p:cNvPr id="9" name="Rectangle 8"/>
          <p:cNvSpPr/>
          <p:nvPr userDrawn="1"/>
        </p:nvSpPr>
        <p:spPr>
          <a:xfrm>
            <a:off x="312" y="503539"/>
            <a:ext cx="611681" cy="32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noAutofit/>
          </a:bodyPr>
          <a:lstStyle/>
          <a:p>
            <a:pPr algn="ctr"/>
            <a:endParaRPr lang="en-US" sz="1599" dirty="0">
              <a:solidFill>
                <a:schemeClr val="bg1"/>
              </a:solidFill>
              <a:latin typeface="Titillium Web" panose="00000500000000000000" pitchFamily="2" charset="0"/>
              <a:cs typeface="Titillium WebRegular"/>
            </a:endParaRPr>
          </a:p>
        </p:txBody>
      </p:sp>
      <p:sp>
        <p:nvSpPr>
          <p:cNvPr id="4" name="Slide Number Placeholder 3"/>
          <p:cNvSpPr>
            <a:spLocks noGrp="1"/>
          </p:cNvSpPr>
          <p:nvPr>
            <p:ph type="sldNum" sz="quarter" idx="15"/>
          </p:nvPr>
        </p:nvSpPr>
        <p:spPr>
          <a:xfrm>
            <a:off x="312" y="484633"/>
            <a:ext cx="611681" cy="365125"/>
          </a:xfrm>
        </p:spPr>
        <p:txBody>
          <a:bodyPr/>
          <a:lstStyle/>
          <a:p>
            <a:fld id="{2760AF0F-E753-4DD9-B8E5-577C039A067C}" type="slidenum">
              <a:rPr lang="en-JM" smtClean="0"/>
              <a:t>‹#›</a:t>
            </a:fld>
            <a:endParaRPr lang="en-JM"/>
          </a:p>
        </p:txBody>
      </p:sp>
      <p:sp>
        <p:nvSpPr>
          <p:cNvPr id="10" name="Title 1"/>
          <p:cNvSpPr>
            <a:spLocks noGrp="1"/>
          </p:cNvSpPr>
          <p:nvPr>
            <p:ph type="title"/>
          </p:nvPr>
        </p:nvSpPr>
        <p:spPr>
          <a:xfrm>
            <a:off x="790836" y="447650"/>
            <a:ext cx="10412618" cy="1143000"/>
          </a:xfrm>
        </p:spPr>
        <p:txBody>
          <a:bodyPr>
            <a:normAutofit/>
          </a:bodyPr>
          <a:lstStyle>
            <a:lvl1pPr>
              <a:defRPr sz="3698">
                <a:solidFill>
                  <a:schemeClr val="tx2"/>
                </a:solidFill>
              </a:defRPr>
            </a:lvl1pPr>
          </a:lstStyle>
          <a:p>
            <a:r>
              <a:rPr lang="en-US" smtClean="0"/>
              <a:t>Click to edit Master title style</a:t>
            </a:r>
            <a:endParaRPr lang="en-US" dirty="0"/>
          </a:p>
        </p:txBody>
      </p:sp>
      <p:sp>
        <p:nvSpPr>
          <p:cNvPr id="11" name="Text Placeholder 4"/>
          <p:cNvSpPr>
            <a:spLocks noGrp="1"/>
          </p:cNvSpPr>
          <p:nvPr>
            <p:ph type="body" sz="quarter" idx="16" hasCustomPrompt="1"/>
          </p:nvPr>
        </p:nvSpPr>
        <p:spPr>
          <a:xfrm>
            <a:off x="792483" y="447919"/>
            <a:ext cx="10411884" cy="349251"/>
          </a:xfrm>
        </p:spPr>
        <p:txBody>
          <a:bodyPr vert="horz" lIns="134149" tIns="60977" rIns="121954" bIns="60977" rtlCol="0" anchor="ctr">
            <a:noAutofit/>
          </a:bodyPr>
          <a:lstStyle>
            <a:lvl1pPr>
              <a:defRPr lang="en-JM" sz="2099" kern="100" spc="0" baseline="0" dirty="0">
                <a:solidFill>
                  <a:schemeClr val="accent1">
                    <a:lumMod val="75000"/>
                  </a:schemeClr>
                </a:solidFill>
                <a:latin typeface="+mj-lt"/>
              </a:defRPr>
            </a:lvl1pPr>
          </a:lstStyle>
          <a:p>
            <a:pPr marL="0" lvl="0" indent="0">
              <a:buFontTx/>
              <a:buNone/>
            </a:pPr>
            <a:r>
              <a:rPr lang="en-JM" dirty="0"/>
              <a:t>Click to add text</a:t>
            </a:r>
          </a:p>
        </p:txBody>
      </p:sp>
    </p:spTree>
    <p:custDataLst>
      <p:tags r:id="rId1"/>
    </p:custDataLst>
    <p:extLst>
      <p:ext uri="{BB962C8B-B14F-4D97-AF65-F5344CB8AC3E}">
        <p14:creationId xmlns:p14="http://schemas.microsoft.com/office/powerpoint/2010/main" val="704593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700" y="2063751"/>
            <a:ext cx="4445000" cy="4083832"/>
          </a:xfrm>
        </p:spPr>
        <p:txBody>
          <a:bodyPr>
            <a:normAutofit/>
          </a:bodyPr>
          <a:lstStyle>
            <a:lvl1pPr>
              <a:defRPr sz="1999"/>
            </a:lvl1pPr>
          </a:lstStyle>
          <a:p>
            <a:r>
              <a:rPr lang="en-US" smtClean="0"/>
              <a:t>Click icon to add picture</a:t>
            </a:r>
            <a:endParaRPr lang="en-US"/>
          </a:p>
        </p:txBody>
      </p:sp>
      <p:sp>
        <p:nvSpPr>
          <p:cNvPr id="7" name="Title 1"/>
          <p:cNvSpPr>
            <a:spLocks noGrp="1"/>
          </p:cNvSpPr>
          <p:nvPr>
            <p:ph type="title"/>
          </p:nvPr>
        </p:nvSpPr>
        <p:spPr>
          <a:xfrm>
            <a:off x="790836" y="447650"/>
            <a:ext cx="10412618" cy="1143000"/>
          </a:xfrm>
        </p:spPr>
        <p:txBody>
          <a:bodyPr>
            <a:normAutofit/>
          </a:bodyPr>
          <a:lstStyle>
            <a:lvl1pPr>
              <a:defRPr sz="3698">
                <a:solidFill>
                  <a:schemeClr val="tx2"/>
                </a:solidFill>
              </a:defRPr>
            </a:lvl1pPr>
          </a:lstStyle>
          <a:p>
            <a:r>
              <a:rPr lang="en-US" smtClean="0"/>
              <a:t>Click to edit Master title style</a:t>
            </a:r>
            <a:endParaRPr lang="en-US" dirty="0"/>
          </a:p>
        </p:txBody>
      </p:sp>
      <p:sp>
        <p:nvSpPr>
          <p:cNvPr id="8" name="Text Placeholder 4"/>
          <p:cNvSpPr>
            <a:spLocks noGrp="1"/>
          </p:cNvSpPr>
          <p:nvPr>
            <p:ph type="body" sz="quarter" idx="11" hasCustomPrompt="1"/>
          </p:nvPr>
        </p:nvSpPr>
        <p:spPr>
          <a:xfrm>
            <a:off x="792483" y="447919"/>
            <a:ext cx="10411884" cy="349251"/>
          </a:xfrm>
        </p:spPr>
        <p:txBody>
          <a:bodyPr vert="horz" lIns="134149" tIns="60977" rIns="121954" bIns="60977" rtlCol="0" anchor="ctr">
            <a:noAutofit/>
          </a:bodyPr>
          <a:lstStyle>
            <a:lvl1pPr>
              <a:defRPr lang="en-JM" sz="2099" kern="100" spc="0" baseline="0" dirty="0">
                <a:solidFill>
                  <a:schemeClr val="accent1">
                    <a:lumMod val="75000"/>
                  </a:schemeClr>
                </a:solidFill>
                <a:latin typeface="+mj-lt"/>
              </a:defRPr>
            </a:lvl1pPr>
          </a:lstStyle>
          <a:p>
            <a:pPr marL="0" lvl="0" indent="0">
              <a:buFontTx/>
              <a:buNone/>
            </a:pPr>
            <a:r>
              <a:rPr lang="en-JM" dirty="0"/>
              <a:t>Click to add text</a:t>
            </a:r>
          </a:p>
        </p:txBody>
      </p:sp>
      <p:sp>
        <p:nvSpPr>
          <p:cNvPr id="6" name="Rectangle 5"/>
          <p:cNvSpPr/>
          <p:nvPr userDrawn="1"/>
        </p:nvSpPr>
        <p:spPr>
          <a:xfrm>
            <a:off x="312" y="503539"/>
            <a:ext cx="611681" cy="32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noAutofit/>
          </a:bodyPr>
          <a:lstStyle/>
          <a:p>
            <a:pPr algn="ctr"/>
            <a:endParaRPr lang="en-US" sz="1599" dirty="0">
              <a:solidFill>
                <a:schemeClr val="bg1"/>
              </a:solidFill>
              <a:latin typeface="Titillium Web" panose="00000500000000000000" pitchFamily="2" charset="0"/>
              <a:cs typeface="Titillium WebRegular"/>
            </a:endParaRPr>
          </a:p>
        </p:txBody>
      </p:sp>
      <p:sp>
        <p:nvSpPr>
          <p:cNvPr id="9" name="Slide Number Placeholder 3"/>
          <p:cNvSpPr>
            <a:spLocks noGrp="1"/>
          </p:cNvSpPr>
          <p:nvPr>
            <p:ph type="sldNum" sz="quarter" idx="15"/>
          </p:nvPr>
        </p:nvSpPr>
        <p:spPr>
          <a:xfrm>
            <a:off x="312" y="484633"/>
            <a:ext cx="611681" cy="365125"/>
          </a:xfrm>
        </p:spPr>
        <p:txBody>
          <a:bodyPr/>
          <a:lstStyle/>
          <a:p>
            <a:fld id="{2760AF0F-E753-4DD9-B8E5-577C039A067C}" type="slidenum">
              <a:rPr lang="en-JM" smtClean="0"/>
              <a:t>‹#›</a:t>
            </a:fld>
            <a:endParaRPr lang="en-JM"/>
          </a:p>
        </p:txBody>
      </p:sp>
    </p:spTree>
    <p:custDataLst>
      <p:tags r:id="rId1"/>
    </p:custDataLst>
    <p:extLst>
      <p:ext uri="{BB962C8B-B14F-4D97-AF65-F5344CB8AC3E}">
        <p14:creationId xmlns:p14="http://schemas.microsoft.com/office/powerpoint/2010/main" val="930291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Midd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699" y="1726239"/>
            <a:ext cx="3906694" cy="2159548"/>
          </a:xfrm>
        </p:spPr>
        <p:txBody>
          <a:bodyPr>
            <a:normAutofit/>
          </a:bodyPr>
          <a:lstStyle>
            <a:lvl1pPr>
              <a:defRPr sz="1799"/>
            </a:lvl1pPr>
          </a:lstStyle>
          <a:p>
            <a:r>
              <a:rPr lang="en-US" smtClean="0"/>
              <a:t>Click icon to add picture</a:t>
            </a:r>
            <a:endParaRPr lang="en-US"/>
          </a:p>
        </p:txBody>
      </p:sp>
      <p:sp>
        <p:nvSpPr>
          <p:cNvPr id="7" name="Title 1"/>
          <p:cNvSpPr>
            <a:spLocks noGrp="1"/>
          </p:cNvSpPr>
          <p:nvPr>
            <p:ph type="title"/>
          </p:nvPr>
        </p:nvSpPr>
        <p:spPr>
          <a:xfrm>
            <a:off x="790836" y="447650"/>
            <a:ext cx="10412618" cy="1143000"/>
          </a:xfrm>
        </p:spPr>
        <p:txBody>
          <a:bodyPr>
            <a:normAutofit/>
          </a:bodyPr>
          <a:lstStyle>
            <a:lvl1pPr>
              <a:defRPr sz="3698">
                <a:solidFill>
                  <a:schemeClr val="tx2"/>
                </a:solidFill>
              </a:defRPr>
            </a:lvl1pPr>
          </a:lstStyle>
          <a:p>
            <a:r>
              <a:rPr lang="en-US" smtClean="0"/>
              <a:t>Click to edit Master title style</a:t>
            </a:r>
            <a:endParaRPr lang="en-US" dirty="0"/>
          </a:p>
        </p:txBody>
      </p:sp>
      <p:sp>
        <p:nvSpPr>
          <p:cNvPr id="8" name="Text Placeholder 4"/>
          <p:cNvSpPr>
            <a:spLocks noGrp="1"/>
          </p:cNvSpPr>
          <p:nvPr>
            <p:ph type="body" sz="quarter" idx="11" hasCustomPrompt="1"/>
          </p:nvPr>
        </p:nvSpPr>
        <p:spPr>
          <a:xfrm>
            <a:off x="792483" y="447919"/>
            <a:ext cx="10411884" cy="349251"/>
          </a:xfrm>
        </p:spPr>
        <p:txBody>
          <a:bodyPr vert="horz" lIns="134149" tIns="60977" rIns="121954" bIns="60977" rtlCol="0" anchor="ctr">
            <a:noAutofit/>
          </a:bodyPr>
          <a:lstStyle>
            <a:lvl1pPr>
              <a:defRPr lang="en-JM" sz="2099" kern="100" spc="0" baseline="0" dirty="0">
                <a:solidFill>
                  <a:schemeClr val="accent1">
                    <a:lumMod val="75000"/>
                  </a:schemeClr>
                </a:solidFill>
                <a:latin typeface="+mj-lt"/>
              </a:defRPr>
            </a:lvl1pPr>
          </a:lstStyle>
          <a:p>
            <a:pPr marL="0" lvl="0" indent="0">
              <a:buFontTx/>
              <a:buNone/>
            </a:pPr>
            <a:r>
              <a:rPr lang="en-JM" dirty="0"/>
              <a:t>Click to add text</a:t>
            </a:r>
          </a:p>
        </p:txBody>
      </p:sp>
      <p:sp>
        <p:nvSpPr>
          <p:cNvPr id="6" name="Rectangle 5"/>
          <p:cNvSpPr/>
          <p:nvPr userDrawn="1"/>
        </p:nvSpPr>
        <p:spPr>
          <a:xfrm>
            <a:off x="312" y="503539"/>
            <a:ext cx="611681" cy="32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noAutofit/>
          </a:bodyPr>
          <a:lstStyle/>
          <a:p>
            <a:pPr algn="ctr"/>
            <a:endParaRPr lang="en-US" sz="1599" dirty="0">
              <a:solidFill>
                <a:schemeClr val="bg1"/>
              </a:solidFill>
              <a:latin typeface="Titillium Web" panose="00000500000000000000" pitchFamily="2" charset="0"/>
              <a:cs typeface="Titillium WebRegular"/>
            </a:endParaRPr>
          </a:p>
        </p:txBody>
      </p:sp>
      <p:sp>
        <p:nvSpPr>
          <p:cNvPr id="3" name="Slide Number Placeholder 2"/>
          <p:cNvSpPr>
            <a:spLocks noGrp="1"/>
          </p:cNvSpPr>
          <p:nvPr>
            <p:ph type="sldNum" sz="quarter" idx="13"/>
          </p:nvPr>
        </p:nvSpPr>
        <p:spPr>
          <a:xfrm>
            <a:off x="312" y="487606"/>
            <a:ext cx="611681" cy="365125"/>
          </a:xfrm>
        </p:spPr>
        <p:txBody>
          <a:bodyPr/>
          <a:lstStyle/>
          <a:p>
            <a:fld id="{2760AF0F-E753-4DD9-B8E5-577C039A067C}" type="slidenum">
              <a:rPr lang="en-JM" smtClean="0"/>
              <a:t>‹#›</a:t>
            </a:fld>
            <a:endParaRPr lang="en-JM"/>
          </a:p>
        </p:txBody>
      </p:sp>
    </p:spTree>
    <p:custDataLst>
      <p:tags r:id="rId1"/>
    </p:custDataLst>
    <p:extLst>
      <p:ext uri="{BB962C8B-B14F-4D97-AF65-F5344CB8AC3E}">
        <p14:creationId xmlns:p14="http://schemas.microsoft.com/office/powerpoint/2010/main" val="663544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733358" y="-5061"/>
            <a:ext cx="4458642" cy="6863061"/>
          </a:xfrm>
        </p:spPr>
        <p:txBody>
          <a:bodyPr>
            <a:normAutofit/>
          </a:bodyPr>
          <a:lstStyle>
            <a:lvl1pPr>
              <a:defRPr sz="1599"/>
            </a:lvl1pPr>
          </a:lstStyle>
          <a:p>
            <a:r>
              <a:rPr lang="en-US" smtClean="0"/>
              <a:t>Click icon to add picture</a:t>
            </a:r>
            <a:endParaRPr lang="en-US"/>
          </a:p>
        </p:txBody>
      </p:sp>
      <p:sp>
        <p:nvSpPr>
          <p:cNvPr id="7" name="Title 1"/>
          <p:cNvSpPr>
            <a:spLocks noGrp="1"/>
          </p:cNvSpPr>
          <p:nvPr>
            <p:ph type="title"/>
          </p:nvPr>
        </p:nvSpPr>
        <p:spPr>
          <a:xfrm>
            <a:off x="790836" y="447650"/>
            <a:ext cx="10412618" cy="1143000"/>
          </a:xfrm>
        </p:spPr>
        <p:txBody>
          <a:bodyPr>
            <a:normAutofit/>
          </a:bodyPr>
          <a:lstStyle>
            <a:lvl1pPr>
              <a:defRPr sz="3698">
                <a:solidFill>
                  <a:schemeClr val="tx2"/>
                </a:solidFill>
              </a:defRPr>
            </a:lvl1pPr>
          </a:lstStyle>
          <a:p>
            <a:r>
              <a:rPr lang="en-US" smtClean="0"/>
              <a:t>Click to edit Master title style</a:t>
            </a:r>
            <a:endParaRPr lang="en-US" dirty="0"/>
          </a:p>
        </p:txBody>
      </p:sp>
      <p:sp>
        <p:nvSpPr>
          <p:cNvPr id="8" name="Text Placeholder 4"/>
          <p:cNvSpPr>
            <a:spLocks noGrp="1"/>
          </p:cNvSpPr>
          <p:nvPr>
            <p:ph type="body" sz="quarter" idx="11" hasCustomPrompt="1"/>
          </p:nvPr>
        </p:nvSpPr>
        <p:spPr>
          <a:xfrm>
            <a:off x="792483" y="447919"/>
            <a:ext cx="10411884" cy="349251"/>
          </a:xfrm>
        </p:spPr>
        <p:txBody>
          <a:bodyPr vert="horz" lIns="134149" tIns="60977" rIns="121954" bIns="60977" rtlCol="0" anchor="ctr">
            <a:noAutofit/>
          </a:bodyPr>
          <a:lstStyle>
            <a:lvl1pPr>
              <a:defRPr lang="en-JM" sz="2099" kern="100" spc="0" baseline="0" dirty="0">
                <a:solidFill>
                  <a:schemeClr val="accent1">
                    <a:lumMod val="75000"/>
                  </a:schemeClr>
                </a:solidFill>
                <a:latin typeface="+mj-lt"/>
              </a:defRPr>
            </a:lvl1pPr>
          </a:lstStyle>
          <a:p>
            <a:pPr marL="0" lvl="0" indent="0">
              <a:buFontTx/>
              <a:buNone/>
            </a:pPr>
            <a:r>
              <a:rPr lang="en-JM" dirty="0"/>
              <a:t>Click to add text</a:t>
            </a:r>
          </a:p>
        </p:txBody>
      </p:sp>
      <p:sp>
        <p:nvSpPr>
          <p:cNvPr id="6" name="Rectangle 5"/>
          <p:cNvSpPr/>
          <p:nvPr userDrawn="1"/>
        </p:nvSpPr>
        <p:spPr>
          <a:xfrm>
            <a:off x="312" y="503539"/>
            <a:ext cx="611681" cy="32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noAutofit/>
          </a:bodyPr>
          <a:lstStyle/>
          <a:p>
            <a:pPr algn="ctr"/>
            <a:endParaRPr lang="en-US" sz="1599" dirty="0">
              <a:solidFill>
                <a:schemeClr val="bg1"/>
              </a:solidFill>
              <a:latin typeface="Titillium Web" panose="00000500000000000000" pitchFamily="2" charset="0"/>
              <a:cs typeface="Titillium WebRegular"/>
            </a:endParaRPr>
          </a:p>
        </p:txBody>
      </p:sp>
      <p:sp>
        <p:nvSpPr>
          <p:cNvPr id="3" name="Slide Number Placeholder 2"/>
          <p:cNvSpPr>
            <a:spLocks noGrp="1"/>
          </p:cNvSpPr>
          <p:nvPr>
            <p:ph type="sldNum" sz="quarter" idx="13"/>
          </p:nvPr>
        </p:nvSpPr>
        <p:spPr>
          <a:xfrm>
            <a:off x="312" y="487606"/>
            <a:ext cx="611681" cy="365125"/>
          </a:xfrm>
        </p:spPr>
        <p:txBody>
          <a:bodyPr/>
          <a:lstStyle/>
          <a:p>
            <a:fld id="{2760AF0F-E753-4DD9-B8E5-577C039A067C}" type="slidenum">
              <a:rPr lang="en-JM" smtClean="0"/>
              <a:t>‹#›</a:t>
            </a:fld>
            <a:endParaRPr lang="en-JM"/>
          </a:p>
        </p:txBody>
      </p:sp>
    </p:spTree>
    <p:custDataLst>
      <p:tags r:id="rId1"/>
    </p:custDataLst>
    <p:extLst>
      <p:ext uri="{BB962C8B-B14F-4D97-AF65-F5344CB8AC3E}">
        <p14:creationId xmlns:p14="http://schemas.microsoft.com/office/powerpoint/2010/main" val="412626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Placeholders">
    <p:spTree>
      <p:nvGrpSpPr>
        <p:cNvPr id="1" name=""/>
        <p:cNvGrpSpPr/>
        <p:nvPr/>
      </p:nvGrpSpPr>
      <p:grpSpPr>
        <a:xfrm>
          <a:off x="0" y="0"/>
          <a:ext cx="0" cy="0"/>
          <a:chOff x="0" y="0"/>
          <a:chExt cx="0" cy="0"/>
        </a:xfrm>
      </p:grpSpPr>
      <p:sp>
        <p:nvSpPr>
          <p:cNvPr id="3" name="Picture Placeholder 28"/>
          <p:cNvSpPr>
            <a:spLocks noGrp="1" noChangeAspect="1"/>
          </p:cNvSpPr>
          <p:nvPr>
            <p:ph type="pic" sz="quarter" idx="50"/>
          </p:nvPr>
        </p:nvSpPr>
        <p:spPr>
          <a:xfrm>
            <a:off x="949497" y="2675371"/>
            <a:ext cx="1775996" cy="1775999"/>
          </a:xfrm>
          <a:prstGeom prst="ellipse">
            <a:avLst/>
          </a:prstGeom>
          <a:solidFill>
            <a:schemeClr val="accent4"/>
          </a:solidFill>
          <a:ln w="76200" cap="sq">
            <a:solidFill>
              <a:schemeClr val="bg1">
                <a:lumMod val="95000"/>
              </a:schemeClr>
            </a:solidFill>
            <a:miter lim="800000"/>
          </a:ln>
          <a:effectLst/>
        </p:spPr>
        <p:txBody>
          <a:bodyPr>
            <a:normAutofit/>
          </a:bodyPr>
          <a:lstStyle>
            <a:lvl1pPr marL="0" indent="0" algn="ctr">
              <a:buFontTx/>
              <a:buNone/>
              <a:defRPr sz="1399">
                <a:solidFill>
                  <a:srgbClr val="17252F"/>
                </a:solidFill>
                <a:latin typeface="+mn-lt"/>
                <a:cs typeface="Arial" pitchFamily="34" charset="0"/>
              </a:defRPr>
            </a:lvl1pPr>
          </a:lstStyle>
          <a:p>
            <a:r>
              <a:rPr lang="en-US" smtClean="0"/>
              <a:t>Click icon to add picture</a:t>
            </a:r>
            <a:endParaRPr lang="en-JM" dirty="0"/>
          </a:p>
        </p:txBody>
      </p:sp>
      <p:sp>
        <p:nvSpPr>
          <p:cNvPr id="4" name="Picture Placeholder 28"/>
          <p:cNvSpPr>
            <a:spLocks noGrp="1" noChangeAspect="1"/>
          </p:cNvSpPr>
          <p:nvPr>
            <p:ph type="pic" sz="quarter" idx="51"/>
          </p:nvPr>
        </p:nvSpPr>
        <p:spPr>
          <a:xfrm>
            <a:off x="3647132" y="2675371"/>
            <a:ext cx="1775996" cy="1775999"/>
          </a:xfrm>
          <a:prstGeom prst="ellipse">
            <a:avLst/>
          </a:prstGeom>
          <a:solidFill>
            <a:schemeClr val="accent4"/>
          </a:solidFill>
          <a:ln w="76200" cap="sq">
            <a:solidFill>
              <a:schemeClr val="bg1">
                <a:lumMod val="95000"/>
              </a:schemeClr>
            </a:solidFill>
            <a:miter lim="800000"/>
          </a:ln>
          <a:effectLst/>
        </p:spPr>
        <p:txBody>
          <a:bodyPr>
            <a:normAutofit/>
          </a:bodyPr>
          <a:lstStyle>
            <a:lvl1pPr marL="0" indent="0" algn="ctr">
              <a:buFontTx/>
              <a:buNone/>
              <a:defRPr sz="1399">
                <a:solidFill>
                  <a:srgbClr val="17252F"/>
                </a:solidFill>
                <a:latin typeface="+mn-lt"/>
                <a:cs typeface="Arial" pitchFamily="34" charset="0"/>
              </a:defRPr>
            </a:lvl1pPr>
          </a:lstStyle>
          <a:p>
            <a:r>
              <a:rPr lang="en-US" smtClean="0"/>
              <a:t>Click icon to add picture</a:t>
            </a:r>
            <a:endParaRPr lang="en-JM" dirty="0"/>
          </a:p>
        </p:txBody>
      </p:sp>
      <p:sp>
        <p:nvSpPr>
          <p:cNvPr id="5" name="Picture Placeholder 28"/>
          <p:cNvSpPr>
            <a:spLocks noGrp="1" noChangeAspect="1"/>
          </p:cNvSpPr>
          <p:nvPr>
            <p:ph type="pic" sz="quarter" idx="52"/>
          </p:nvPr>
        </p:nvSpPr>
        <p:spPr>
          <a:xfrm>
            <a:off x="6344767" y="2728204"/>
            <a:ext cx="1775996" cy="1775999"/>
          </a:xfrm>
          <a:prstGeom prst="ellipse">
            <a:avLst/>
          </a:prstGeom>
          <a:solidFill>
            <a:schemeClr val="accent4"/>
          </a:solidFill>
          <a:ln w="76200" cap="sq">
            <a:solidFill>
              <a:schemeClr val="bg1">
                <a:lumMod val="95000"/>
              </a:schemeClr>
            </a:solidFill>
            <a:miter lim="800000"/>
          </a:ln>
          <a:effectLst/>
        </p:spPr>
        <p:txBody>
          <a:bodyPr>
            <a:normAutofit/>
          </a:bodyPr>
          <a:lstStyle>
            <a:lvl1pPr marL="0" indent="0" algn="ctr">
              <a:buFontTx/>
              <a:buNone/>
              <a:defRPr sz="1399">
                <a:solidFill>
                  <a:srgbClr val="17252F"/>
                </a:solidFill>
                <a:latin typeface="+mn-lt"/>
                <a:cs typeface="Arial" pitchFamily="34" charset="0"/>
              </a:defRPr>
            </a:lvl1pPr>
          </a:lstStyle>
          <a:p>
            <a:r>
              <a:rPr lang="en-US" smtClean="0"/>
              <a:t>Click icon to add picture</a:t>
            </a:r>
            <a:endParaRPr lang="en-JM" dirty="0"/>
          </a:p>
        </p:txBody>
      </p:sp>
      <p:sp>
        <p:nvSpPr>
          <p:cNvPr id="6" name="Picture Placeholder 28"/>
          <p:cNvSpPr>
            <a:spLocks noGrp="1" noChangeAspect="1"/>
          </p:cNvSpPr>
          <p:nvPr>
            <p:ph type="pic" sz="quarter" idx="53"/>
          </p:nvPr>
        </p:nvSpPr>
        <p:spPr>
          <a:xfrm>
            <a:off x="9042403" y="2718044"/>
            <a:ext cx="1775996" cy="1775999"/>
          </a:xfrm>
          <a:prstGeom prst="ellipse">
            <a:avLst/>
          </a:prstGeom>
          <a:solidFill>
            <a:schemeClr val="accent4"/>
          </a:solidFill>
          <a:ln w="76200" cap="sq">
            <a:solidFill>
              <a:schemeClr val="bg1">
                <a:lumMod val="95000"/>
              </a:schemeClr>
            </a:solidFill>
            <a:miter lim="800000"/>
          </a:ln>
          <a:effectLst/>
        </p:spPr>
        <p:txBody>
          <a:bodyPr>
            <a:normAutofit/>
          </a:bodyPr>
          <a:lstStyle>
            <a:lvl1pPr marL="0" indent="0" algn="ctr">
              <a:buFontTx/>
              <a:buNone/>
              <a:defRPr sz="1399">
                <a:solidFill>
                  <a:srgbClr val="17252F"/>
                </a:solidFill>
                <a:latin typeface="+mn-lt"/>
                <a:cs typeface="Arial" pitchFamily="34" charset="0"/>
              </a:defRPr>
            </a:lvl1pPr>
          </a:lstStyle>
          <a:p>
            <a:r>
              <a:rPr lang="en-US" smtClean="0"/>
              <a:t>Click icon to add picture</a:t>
            </a:r>
            <a:endParaRPr lang="en-JM" dirty="0"/>
          </a:p>
        </p:txBody>
      </p:sp>
      <p:sp>
        <p:nvSpPr>
          <p:cNvPr id="9" name="Title 1"/>
          <p:cNvSpPr>
            <a:spLocks noGrp="1"/>
          </p:cNvSpPr>
          <p:nvPr>
            <p:ph type="title"/>
          </p:nvPr>
        </p:nvSpPr>
        <p:spPr>
          <a:xfrm>
            <a:off x="790836" y="447650"/>
            <a:ext cx="10412618" cy="1143000"/>
          </a:xfrm>
        </p:spPr>
        <p:txBody>
          <a:bodyPr>
            <a:normAutofit/>
          </a:bodyPr>
          <a:lstStyle>
            <a:lvl1pPr>
              <a:defRPr sz="3698">
                <a:solidFill>
                  <a:schemeClr val="tx2"/>
                </a:solidFill>
              </a:defRPr>
            </a:lvl1pPr>
          </a:lstStyle>
          <a:p>
            <a:r>
              <a:rPr lang="en-US" smtClean="0"/>
              <a:t>Click to edit Master title style</a:t>
            </a:r>
            <a:endParaRPr lang="en-US" dirty="0"/>
          </a:p>
        </p:txBody>
      </p:sp>
      <p:sp>
        <p:nvSpPr>
          <p:cNvPr id="10" name="Text Placeholder 4"/>
          <p:cNvSpPr>
            <a:spLocks noGrp="1"/>
          </p:cNvSpPr>
          <p:nvPr>
            <p:ph type="body" sz="quarter" idx="10" hasCustomPrompt="1"/>
          </p:nvPr>
        </p:nvSpPr>
        <p:spPr>
          <a:xfrm>
            <a:off x="792483" y="447919"/>
            <a:ext cx="10411884" cy="349251"/>
          </a:xfrm>
        </p:spPr>
        <p:txBody>
          <a:bodyPr vert="horz" lIns="134149" tIns="60977" rIns="121954" bIns="60977" rtlCol="0" anchor="ctr">
            <a:noAutofit/>
          </a:bodyPr>
          <a:lstStyle>
            <a:lvl1pPr>
              <a:defRPr lang="en-JM" sz="2099" kern="100" spc="0" baseline="0" dirty="0">
                <a:solidFill>
                  <a:schemeClr val="accent1">
                    <a:lumMod val="75000"/>
                  </a:schemeClr>
                </a:solidFill>
                <a:latin typeface="+mj-lt"/>
              </a:defRPr>
            </a:lvl1pPr>
          </a:lstStyle>
          <a:p>
            <a:pPr marL="0" lvl="0" indent="0">
              <a:buFontTx/>
              <a:buNone/>
            </a:pPr>
            <a:r>
              <a:rPr lang="en-JM" dirty="0"/>
              <a:t>Click to add text</a:t>
            </a:r>
          </a:p>
        </p:txBody>
      </p:sp>
      <p:sp>
        <p:nvSpPr>
          <p:cNvPr id="11" name="Rectangle 10"/>
          <p:cNvSpPr/>
          <p:nvPr userDrawn="1"/>
        </p:nvSpPr>
        <p:spPr>
          <a:xfrm>
            <a:off x="312" y="503539"/>
            <a:ext cx="611681" cy="32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noAutofit/>
          </a:bodyPr>
          <a:lstStyle/>
          <a:p>
            <a:pPr algn="ctr"/>
            <a:endParaRPr lang="en-US" sz="1599" dirty="0">
              <a:solidFill>
                <a:schemeClr val="bg1"/>
              </a:solidFill>
              <a:latin typeface="Titillium Web" panose="00000500000000000000" pitchFamily="2" charset="0"/>
              <a:cs typeface="Titillium WebRegular"/>
            </a:endParaRPr>
          </a:p>
        </p:txBody>
      </p:sp>
      <p:sp>
        <p:nvSpPr>
          <p:cNvPr id="7" name="Slide Number Placeholder 6"/>
          <p:cNvSpPr>
            <a:spLocks noGrp="1"/>
          </p:cNvSpPr>
          <p:nvPr>
            <p:ph type="sldNum" sz="quarter" idx="55"/>
          </p:nvPr>
        </p:nvSpPr>
        <p:spPr>
          <a:xfrm>
            <a:off x="312" y="487606"/>
            <a:ext cx="611681" cy="365125"/>
          </a:xfrm>
        </p:spPr>
        <p:txBody>
          <a:bodyPr/>
          <a:lstStyle/>
          <a:p>
            <a:fld id="{2760AF0F-E753-4DD9-B8E5-577C039A067C}" type="slidenum">
              <a:rPr lang="en-JM" smtClean="0"/>
              <a:t>‹#›</a:t>
            </a:fld>
            <a:endParaRPr lang="en-JM"/>
          </a:p>
        </p:txBody>
      </p:sp>
    </p:spTree>
    <p:custDataLst>
      <p:tags r:id="rId1"/>
    </p:custDataLst>
    <p:extLst>
      <p:ext uri="{BB962C8B-B14F-4D97-AF65-F5344CB8AC3E}">
        <p14:creationId xmlns:p14="http://schemas.microsoft.com/office/powerpoint/2010/main" val="4261723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5" name="Title 1"/>
          <p:cNvSpPr>
            <a:spLocks noGrp="1"/>
          </p:cNvSpPr>
          <p:nvPr>
            <p:ph type="title"/>
          </p:nvPr>
        </p:nvSpPr>
        <p:spPr>
          <a:xfrm>
            <a:off x="790836" y="447650"/>
            <a:ext cx="10412618" cy="1143000"/>
          </a:xfrm>
        </p:spPr>
        <p:txBody>
          <a:bodyPr>
            <a:normAutofit/>
          </a:bodyPr>
          <a:lstStyle>
            <a:lvl1pPr>
              <a:defRPr sz="3698">
                <a:solidFill>
                  <a:schemeClr val="tx2"/>
                </a:solidFill>
              </a:defRPr>
            </a:lvl1pPr>
          </a:lstStyle>
          <a:p>
            <a:r>
              <a:rPr lang="en-US" smtClean="0"/>
              <a:t>Click to edit Master title style</a:t>
            </a:r>
            <a:endParaRPr lang="en-US" dirty="0"/>
          </a:p>
        </p:txBody>
      </p:sp>
      <p:sp>
        <p:nvSpPr>
          <p:cNvPr id="6" name="Text Placeholder 4"/>
          <p:cNvSpPr>
            <a:spLocks noGrp="1"/>
          </p:cNvSpPr>
          <p:nvPr>
            <p:ph type="body" sz="quarter" idx="10" hasCustomPrompt="1"/>
          </p:nvPr>
        </p:nvSpPr>
        <p:spPr>
          <a:xfrm>
            <a:off x="792483" y="447919"/>
            <a:ext cx="10411884" cy="349251"/>
          </a:xfrm>
        </p:spPr>
        <p:txBody>
          <a:bodyPr lIns="134149" anchor="ctr">
            <a:noAutofit/>
          </a:bodyPr>
          <a:lstStyle>
            <a:lvl1pPr marL="0" indent="0">
              <a:buFontTx/>
              <a:buNone/>
              <a:defRPr sz="2099" kern="100" spc="0" baseline="0">
                <a:solidFill>
                  <a:schemeClr val="accent1">
                    <a:lumMod val="75000"/>
                  </a:schemeClr>
                </a:solidFill>
                <a:latin typeface="+mj-lt"/>
              </a:defRPr>
            </a:lvl1pPr>
            <a:lvl2pPr marL="609463" indent="0">
              <a:buFontTx/>
              <a:buNone/>
              <a:defRPr/>
            </a:lvl2pPr>
            <a:lvl3pPr marL="1218925" indent="0">
              <a:buFontTx/>
              <a:buNone/>
              <a:defRPr/>
            </a:lvl3pPr>
            <a:lvl4pPr marL="1828388" indent="0">
              <a:buFontTx/>
              <a:buNone/>
              <a:defRPr/>
            </a:lvl4pPr>
            <a:lvl5pPr marL="2437851" indent="0">
              <a:buFontTx/>
              <a:buNone/>
              <a:defRPr/>
            </a:lvl5pPr>
          </a:lstStyle>
          <a:p>
            <a:pPr lvl="0"/>
            <a:r>
              <a:rPr lang="en-JM" dirty="0"/>
              <a:t>Click to add text</a:t>
            </a:r>
          </a:p>
        </p:txBody>
      </p:sp>
      <p:sp>
        <p:nvSpPr>
          <p:cNvPr id="7" name="Rectangle 6"/>
          <p:cNvSpPr/>
          <p:nvPr userDrawn="1"/>
        </p:nvSpPr>
        <p:spPr>
          <a:xfrm>
            <a:off x="312" y="503539"/>
            <a:ext cx="611681" cy="32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noAutofit/>
          </a:bodyPr>
          <a:lstStyle/>
          <a:p>
            <a:pPr algn="ctr"/>
            <a:endParaRPr lang="en-US" sz="1599" dirty="0">
              <a:solidFill>
                <a:schemeClr val="bg1"/>
              </a:solidFill>
              <a:latin typeface="Titillium Web" panose="00000500000000000000" pitchFamily="2" charset="0"/>
              <a:cs typeface="Titillium WebRegular"/>
            </a:endParaRPr>
          </a:p>
        </p:txBody>
      </p:sp>
      <p:sp>
        <p:nvSpPr>
          <p:cNvPr id="3" name="Slide Number Placeholder 2"/>
          <p:cNvSpPr>
            <a:spLocks noGrp="1"/>
          </p:cNvSpPr>
          <p:nvPr>
            <p:ph type="sldNum" sz="quarter" idx="12"/>
          </p:nvPr>
        </p:nvSpPr>
        <p:spPr>
          <a:xfrm>
            <a:off x="312" y="484633"/>
            <a:ext cx="611681" cy="365125"/>
          </a:xfrm>
        </p:spPr>
        <p:txBody>
          <a:bodyPr/>
          <a:lstStyle>
            <a:lvl1pPr algn="ctr">
              <a:defRPr/>
            </a:lvl1pPr>
          </a:lstStyle>
          <a:p>
            <a:fld id="{2760AF0F-E753-4DD9-B8E5-577C039A067C}" type="slidenum">
              <a:rPr lang="en-JM" smtClean="0"/>
              <a:pPr/>
              <a:t>‹#›</a:t>
            </a:fld>
            <a:endParaRPr lang="en-JM" dirty="0"/>
          </a:p>
        </p:txBody>
      </p:sp>
    </p:spTree>
    <p:custDataLst>
      <p:tags r:id="rId1"/>
    </p:custDataLst>
    <p:extLst>
      <p:ext uri="{BB962C8B-B14F-4D97-AF65-F5344CB8AC3E}">
        <p14:creationId xmlns:p14="http://schemas.microsoft.com/office/powerpoint/2010/main" val="2136574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Narr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2073" y="630937"/>
            <a:ext cx="3073112" cy="1421475"/>
          </a:xfrm>
        </p:spPr>
        <p:txBody>
          <a:bodyPr vert="horz" lIns="91440" tIns="182880" rIns="91440" bIns="45720" rtlCol="0" anchor="t">
            <a:noAutofit/>
          </a:bodyPr>
          <a:lstStyle>
            <a:lvl1pPr>
              <a:defRPr lang="en-US" dirty="0">
                <a:solidFill>
                  <a:schemeClr val="bg1">
                    <a:lumMod val="95000"/>
                  </a:schemeClr>
                </a:solidFill>
              </a:defRPr>
            </a:lvl1pPr>
          </a:lstStyle>
          <a:p>
            <a:pPr lvl="0"/>
            <a:r>
              <a:rPr lang="en-US" dirty="0"/>
              <a:t>Click to edit master style</a:t>
            </a:r>
          </a:p>
        </p:txBody>
      </p:sp>
    </p:spTree>
    <p:custDataLst>
      <p:tags r:id="rId1"/>
    </p:custDataLst>
    <p:extLst>
      <p:ext uri="{BB962C8B-B14F-4D97-AF65-F5344CB8AC3E}">
        <p14:creationId xmlns:p14="http://schemas.microsoft.com/office/powerpoint/2010/main" val="37953751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312" y="484633"/>
            <a:ext cx="611681" cy="365125"/>
          </a:xfrm>
        </p:spPr>
        <p:txBody>
          <a:bodyPr/>
          <a:lstStyle>
            <a:lvl1pPr algn="ctr">
              <a:defRPr/>
            </a:lvl1pPr>
          </a:lstStyle>
          <a:p>
            <a:fld id="{2760AF0F-E753-4DD9-B8E5-577C039A067C}" type="slidenum">
              <a:rPr lang="en-JM" smtClean="0"/>
              <a:pPr/>
              <a:t>‹#›</a:t>
            </a:fld>
            <a:endParaRPr lang="en-JM" dirty="0"/>
          </a:p>
        </p:txBody>
      </p:sp>
    </p:spTree>
    <p:custDataLst>
      <p:tags r:id="rId1"/>
    </p:custDataLst>
    <p:extLst>
      <p:ext uri="{BB962C8B-B14F-4D97-AF65-F5344CB8AC3E}">
        <p14:creationId xmlns:p14="http://schemas.microsoft.com/office/powerpoint/2010/main" val="1666354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790835" y="447650"/>
            <a:ext cx="10412618" cy="1143000"/>
          </a:xfrm>
        </p:spPr>
        <p:txBody>
          <a:bodyPr>
            <a:normAutofit/>
          </a:bodyPr>
          <a:lstStyle>
            <a:lvl1pPr>
              <a:defRPr sz="3698">
                <a:solidFill>
                  <a:schemeClr val="tx2"/>
                </a:solidFill>
              </a:defRPr>
            </a:lvl1pPr>
          </a:lstStyle>
          <a:p>
            <a:r>
              <a:rPr lang="en-US" smtClean="0"/>
              <a:t>Click to edit Master title style</a:t>
            </a:r>
            <a:endParaRPr lang="en-US" dirty="0"/>
          </a:p>
        </p:txBody>
      </p:sp>
      <p:sp>
        <p:nvSpPr>
          <p:cNvPr id="4" name="Text Placeholder 4"/>
          <p:cNvSpPr>
            <a:spLocks noGrp="1"/>
          </p:cNvSpPr>
          <p:nvPr>
            <p:ph type="body" sz="quarter" idx="10"/>
          </p:nvPr>
        </p:nvSpPr>
        <p:spPr>
          <a:xfrm>
            <a:off x="791636" y="447919"/>
            <a:ext cx="10411884" cy="349251"/>
          </a:xfrm>
        </p:spPr>
        <p:txBody>
          <a:bodyPr anchor="ctr">
            <a:noAutofit/>
          </a:bodyPr>
          <a:lstStyle>
            <a:lvl1pPr marL="0" indent="0">
              <a:buFontTx/>
              <a:buNone/>
              <a:defRPr sz="2099" kern="100" spc="0" baseline="0">
                <a:solidFill>
                  <a:schemeClr val="accent1">
                    <a:lumMod val="75000"/>
                  </a:schemeClr>
                </a:solidFill>
                <a:latin typeface="+mj-lt"/>
              </a:defRPr>
            </a:lvl1pPr>
            <a:lvl2pPr marL="609463" indent="0">
              <a:buFontTx/>
              <a:buNone/>
              <a:defRPr/>
            </a:lvl2pPr>
            <a:lvl3pPr marL="1218925" indent="0">
              <a:buFontTx/>
              <a:buNone/>
              <a:defRPr/>
            </a:lvl3pPr>
            <a:lvl4pPr marL="1828388" indent="0">
              <a:buFontTx/>
              <a:buNone/>
              <a:defRPr/>
            </a:lvl4pPr>
            <a:lvl5pPr marL="2437851" indent="0">
              <a:buFontTx/>
              <a:buNone/>
              <a:defRPr/>
            </a:lvl5pPr>
          </a:lstStyle>
          <a:p>
            <a:pPr lvl="0"/>
            <a:r>
              <a:rPr lang="en-US" smtClean="0"/>
              <a:t>Edit Master text styles</a:t>
            </a:r>
          </a:p>
        </p:txBody>
      </p:sp>
      <p:sp>
        <p:nvSpPr>
          <p:cNvPr id="6" name="Rectangle 5"/>
          <p:cNvSpPr/>
          <p:nvPr userDrawn="1"/>
        </p:nvSpPr>
        <p:spPr>
          <a:xfrm>
            <a:off x="312" y="503539"/>
            <a:ext cx="611681" cy="32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noAutofit/>
          </a:bodyPr>
          <a:lstStyle/>
          <a:p>
            <a:pPr algn="ctr"/>
            <a:endParaRPr lang="en-US" sz="1599" dirty="0">
              <a:solidFill>
                <a:schemeClr val="bg1"/>
              </a:solidFill>
              <a:latin typeface="Titillium Web" panose="00000500000000000000" pitchFamily="2" charset="0"/>
              <a:cs typeface="Titillium WebRegular"/>
            </a:endParaRPr>
          </a:p>
        </p:txBody>
      </p:sp>
      <p:sp>
        <p:nvSpPr>
          <p:cNvPr id="5" name="Slide Number Placeholder 4"/>
          <p:cNvSpPr>
            <a:spLocks noGrp="1"/>
          </p:cNvSpPr>
          <p:nvPr>
            <p:ph type="sldNum" sz="quarter" idx="12"/>
          </p:nvPr>
        </p:nvSpPr>
        <p:spPr>
          <a:xfrm>
            <a:off x="312" y="484633"/>
            <a:ext cx="611681" cy="365125"/>
          </a:xfrm>
        </p:spPr>
        <p:txBody>
          <a:bodyPr/>
          <a:lstStyle>
            <a:lvl1pPr algn="ctr">
              <a:defRPr/>
            </a:lvl1pPr>
          </a:lstStyle>
          <a:p>
            <a:fld id="{2760AF0F-E753-4DD9-B8E5-577C039A067C}" type="slidenum">
              <a:rPr lang="en-JM" smtClean="0"/>
              <a:pPr/>
              <a:t>‹#›</a:t>
            </a:fld>
            <a:endParaRPr lang="en-JM" dirty="0"/>
          </a:p>
        </p:txBody>
      </p:sp>
    </p:spTree>
    <p:custDataLst>
      <p:tags r:id="rId1"/>
    </p:custDataLst>
    <p:extLst>
      <p:ext uri="{BB962C8B-B14F-4D97-AF65-F5344CB8AC3E}">
        <p14:creationId xmlns:p14="http://schemas.microsoft.com/office/powerpoint/2010/main" val="2889964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Picture Placeholder 8"/>
          <p:cNvSpPr>
            <a:spLocks noGrp="1"/>
          </p:cNvSpPr>
          <p:nvPr>
            <p:ph type="pic" sz="quarter" idx="13"/>
          </p:nvPr>
        </p:nvSpPr>
        <p:spPr>
          <a:xfrm>
            <a:off x="788289" y="2044206"/>
            <a:ext cx="10174224" cy="4182857"/>
          </a:xfrm>
        </p:spPr>
        <p:txBody>
          <a:bodyPr/>
          <a:lstStyle/>
          <a:p>
            <a:r>
              <a:rPr lang="en-US" smtClean="0"/>
              <a:t>Click icon to add picture</a:t>
            </a:r>
            <a:endParaRPr lang="en-US" dirty="0"/>
          </a:p>
        </p:txBody>
      </p:sp>
    </p:spTree>
    <p:custDataLst>
      <p:tags r:id="rId1"/>
    </p:custDataLst>
    <p:extLst>
      <p:ext uri="{BB962C8B-B14F-4D97-AF65-F5344CB8AC3E}">
        <p14:creationId xmlns:p14="http://schemas.microsoft.com/office/powerpoint/2010/main" val="103038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Images in Column">
    <p:spTree>
      <p:nvGrpSpPr>
        <p:cNvPr id="1" name=""/>
        <p:cNvGrpSpPr/>
        <p:nvPr/>
      </p:nvGrpSpPr>
      <p:grpSpPr>
        <a:xfrm>
          <a:off x="0" y="0"/>
          <a:ext cx="0" cy="0"/>
          <a:chOff x="0" y="0"/>
          <a:chExt cx="0" cy="0"/>
        </a:xfrm>
      </p:grpSpPr>
      <p:sp>
        <p:nvSpPr>
          <p:cNvPr id="11" name="Picture Placeholder 9"/>
          <p:cNvSpPr>
            <a:spLocks noGrp="1"/>
          </p:cNvSpPr>
          <p:nvPr>
            <p:ph type="pic" sz="quarter" idx="14"/>
          </p:nvPr>
        </p:nvSpPr>
        <p:spPr>
          <a:xfrm>
            <a:off x="1619453" y="3512894"/>
            <a:ext cx="4588834" cy="1656000"/>
          </a:xfrm>
        </p:spPr>
        <p:txBody>
          <a:bodyPr>
            <a:normAutofit/>
          </a:bodyPr>
          <a:lstStyle>
            <a:lvl1pPr>
              <a:defRPr sz="2000"/>
            </a:lvl1pPr>
          </a:lstStyle>
          <a:p>
            <a:r>
              <a:rPr lang="en-US" smtClean="0"/>
              <a:t>Click icon to add picture</a:t>
            </a:r>
            <a:endParaRPr lang="en-US" dirty="0"/>
          </a:p>
        </p:txBody>
      </p:sp>
      <p:sp>
        <p:nvSpPr>
          <p:cNvPr id="10" name="Picture Placeholder 9"/>
          <p:cNvSpPr>
            <a:spLocks noGrp="1"/>
          </p:cNvSpPr>
          <p:nvPr>
            <p:ph type="pic" sz="quarter" idx="13"/>
          </p:nvPr>
        </p:nvSpPr>
        <p:spPr>
          <a:xfrm>
            <a:off x="1619943" y="1826237"/>
            <a:ext cx="4588834" cy="1656000"/>
          </a:xfrm>
        </p:spPr>
        <p:txBody>
          <a:bodyPr>
            <a:normAutofit/>
          </a:bodyPr>
          <a:lstStyle>
            <a:lvl1pPr>
              <a:defRPr sz="2000"/>
            </a:lvl1pPr>
          </a:lstStyle>
          <a:p>
            <a:r>
              <a:rPr lang="en-US" smtClean="0"/>
              <a:t>Click icon to add picture</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2" name="Picture Placeholder 9"/>
          <p:cNvSpPr>
            <a:spLocks noGrp="1"/>
          </p:cNvSpPr>
          <p:nvPr>
            <p:ph type="pic" sz="quarter" idx="15"/>
          </p:nvPr>
        </p:nvSpPr>
        <p:spPr>
          <a:xfrm>
            <a:off x="1619453" y="5200650"/>
            <a:ext cx="4588834" cy="1656000"/>
          </a:xfrm>
        </p:spPr>
        <p:txBody>
          <a:bodyPr>
            <a:normAutofit/>
          </a:bodyPr>
          <a:lstStyle>
            <a:lvl1pPr>
              <a:defRPr sz="2000"/>
            </a:lvl1pPr>
          </a:lstStyle>
          <a:p>
            <a:r>
              <a:rPr lang="en-US" smtClean="0"/>
              <a:t>Click icon to add picture</a:t>
            </a:r>
            <a:endParaRPr lang="en-US" dirty="0"/>
          </a:p>
        </p:txBody>
      </p:sp>
    </p:spTree>
    <p:custDataLst>
      <p:tags r:id="rId1"/>
    </p:custDataLst>
    <p:extLst>
      <p:ext uri="{BB962C8B-B14F-4D97-AF65-F5344CB8AC3E}">
        <p14:creationId xmlns:p14="http://schemas.microsoft.com/office/powerpoint/2010/main" val="3398501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Thumbnail Images">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338667" y="2251710"/>
            <a:ext cx="6176433" cy="2560320"/>
          </a:xfrm>
        </p:spPr>
        <p:txBody>
          <a:bodyPr>
            <a:normAutofit/>
          </a:bodyPr>
          <a:lstStyle>
            <a:lvl1pPr marL="0" indent="0">
              <a:buNone/>
              <a:defRPr sz="1600"/>
            </a:lvl1pPr>
          </a:lstStyle>
          <a:p>
            <a:r>
              <a:rPr lang="en-US" smtClean="0"/>
              <a:t>Click icon to add picture</a:t>
            </a:r>
            <a:endParaRPr lang="en-US" dirty="0"/>
          </a:p>
        </p:txBody>
      </p:sp>
      <p:sp>
        <p:nvSpPr>
          <p:cNvPr id="13" name="Picture Placeholder 12"/>
          <p:cNvSpPr>
            <a:spLocks noGrp="1"/>
          </p:cNvSpPr>
          <p:nvPr>
            <p:ph type="pic" sz="quarter" idx="14"/>
          </p:nvPr>
        </p:nvSpPr>
        <p:spPr>
          <a:xfrm>
            <a:off x="8208180" y="3123023"/>
            <a:ext cx="2151972" cy="856504"/>
          </a:xfrm>
        </p:spPr>
        <p:txBody>
          <a:bodyPr>
            <a:normAutofit/>
          </a:bodyPr>
          <a:lstStyle>
            <a:lvl1pPr marL="0" indent="0">
              <a:buNone/>
              <a:defRPr sz="1600"/>
            </a:lvl1pPr>
          </a:lstStyle>
          <a:p>
            <a:r>
              <a:rPr lang="en-US" smtClean="0"/>
              <a:t>Click icon to add picture</a:t>
            </a:r>
            <a:endParaRPr lang="en-US" dirty="0"/>
          </a:p>
        </p:txBody>
      </p:sp>
      <p:sp>
        <p:nvSpPr>
          <p:cNvPr id="14" name="Picture Placeholder 12"/>
          <p:cNvSpPr>
            <a:spLocks noGrp="1"/>
          </p:cNvSpPr>
          <p:nvPr>
            <p:ph type="pic" sz="quarter" idx="15"/>
          </p:nvPr>
        </p:nvSpPr>
        <p:spPr>
          <a:xfrm>
            <a:off x="8208180" y="4053099"/>
            <a:ext cx="2151972" cy="856504"/>
          </a:xfrm>
        </p:spPr>
        <p:txBody>
          <a:bodyPr>
            <a:normAutofit/>
          </a:bodyPr>
          <a:lstStyle>
            <a:lvl1pPr marL="0" indent="0">
              <a:buNone/>
              <a:defRPr sz="1600"/>
            </a:lvl1pPr>
          </a:lstStyle>
          <a:p>
            <a:r>
              <a:rPr lang="en-US" smtClean="0"/>
              <a:t>Click icon to add picture</a:t>
            </a:r>
            <a:endParaRPr lang="en-US" dirty="0"/>
          </a:p>
        </p:txBody>
      </p:sp>
      <p:sp>
        <p:nvSpPr>
          <p:cNvPr id="15" name="Picture Placeholder 12"/>
          <p:cNvSpPr>
            <a:spLocks noGrp="1"/>
          </p:cNvSpPr>
          <p:nvPr>
            <p:ph type="pic" sz="quarter" idx="16"/>
          </p:nvPr>
        </p:nvSpPr>
        <p:spPr>
          <a:xfrm>
            <a:off x="8208180" y="4983175"/>
            <a:ext cx="2151972" cy="856504"/>
          </a:xfrm>
        </p:spPr>
        <p:txBody>
          <a:bodyPr>
            <a:normAutofit/>
          </a:bodyPr>
          <a:lstStyle>
            <a:lvl1pPr marL="0" indent="0">
              <a:buNone/>
              <a:defRPr sz="1600"/>
            </a:lvl1pPr>
          </a:lstStyle>
          <a:p>
            <a:r>
              <a:rPr lang="en-US" smtClean="0"/>
              <a:t>Click icon to add picture</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custDataLst>
      <p:tags r:id="rId1"/>
    </p:custDataLst>
    <p:extLst>
      <p:ext uri="{BB962C8B-B14F-4D97-AF65-F5344CB8AC3E}">
        <p14:creationId xmlns:p14="http://schemas.microsoft.com/office/powerpoint/2010/main" val="617065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with Title Righ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normAutofit/>
          </a:bodyPr>
          <a:lstStyle>
            <a:lvl1pPr marL="0" indent="0">
              <a:buNone/>
              <a:defRPr sz="1800"/>
            </a:lvl1pPr>
          </a:lstStyle>
          <a:p>
            <a:r>
              <a:rPr lang="en-US" smtClean="0"/>
              <a:t>Click icon to add picture</a:t>
            </a:r>
            <a:endParaRPr lang="en-US" dirty="0"/>
          </a:p>
        </p:txBody>
      </p:sp>
      <p:sp>
        <p:nvSpPr>
          <p:cNvPr id="2" name="Title 1"/>
          <p:cNvSpPr>
            <a:spLocks noGrp="1"/>
          </p:cNvSpPr>
          <p:nvPr>
            <p:ph type="title"/>
          </p:nvPr>
        </p:nvSpPr>
        <p:spPr>
          <a:xfrm>
            <a:off x="4343400" y="2117598"/>
            <a:ext cx="5810504" cy="492252"/>
          </a:xfrm>
        </p:spPr>
        <p:txBody>
          <a:bodyPr tIns="45720">
            <a:noAutofit/>
          </a:bodyPr>
          <a:lstStyle>
            <a:lvl1pPr>
              <a:defRPr sz="4000">
                <a:solidFill>
                  <a:schemeClr val="bg1">
                    <a:lumMod val="95000"/>
                  </a:schemeClr>
                </a:solidFill>
              </a:defRPr>
            </a:lvl1pPr>
          </a:lstStyle>
          <a:p>
            <a:r>
              <a:rPr lang="en-US" smtClean="0"/>
              <a:t>Click to edit Master title style</a:t>
            </a:r>
            <a:endParaRPr lang="en-US"/>
          </a:p>
        </p:txBody>
      </p:sp>
    </p:spTree>
    <p:custDataLst>
      <p:tags r:id="rId1"/>
    </p:custDataLst>
    <p:extLst>
      <p:ext uri="{BB962C8B-B14F-4D97-AF65-F5344CB8AC3E}">
        <p14:creationId xmlns:p14="http://schemas.microsoft.com/office/powerpoint/2010/main" val="3305698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3 Images">
    <p:spTree>
      <p:nvGrpSpPr>
        <p:cNvPr id="1" name=""/>
        <p:cNvGrpSpPr/>
        <p:nvPr/>
      </p:nvGrpSpPr>
      <p:grpSpPr>
        <a:xfrm>
          <a:off x="0" y="0"/>
          <a:ext cx="0" cy="0"/>
          <a:chOff x="0" y="0"/>
          <a:chExt cx="0" cy="0"/>
        </a:xfrm>
      </p:grpSpPr>
      <p:sp>
        <p:nvSpPr>
          <p:cNvPr id="13" name="Picture Placeholder 11"/>
          <p:cNvSpPr>
            <a:spLocks noGrp="1"/>
          </p:cNvSpPr>
          <p:nvPr>
            <p:ph type="pic" sz="quarter" idx="15"/>
          </p:nvPr>
        </p:nvSpPr>
        <p:spPr>
          <a:xfrm>
            <a:off x="8719659" y="3403600"/>
            <a:ext cx="3480807" cy="3454400"/>
          </a:xfrm>
        </p:spPr>
        <p:txBody>
          <a:bodyPr>
            <a:normAutofit/>
          </a:bodyPr>
          <a:lstStyle>
            <a:lvl1pPr marL="0" indent="0">
              <a:buFontTx/>
              <a:buNone/>
              <a:defRPr sz="1800"/>
            </a:lvl1pPr>
          </a:lstStyle>
          <a:p>
            <a:r>
              <a:rPr lang="en-US" smtClean="0"/>
              <a:t>Click icon to add picture</a:t>
            </a:r>
            <a:endParaRPr lang="en-US" dirty="0"/>
          </a:p>
        </p:txBody>
      </p:sp>
      <p:sp>
        <p:nvSpPr>
          <p:cNvPr id="12" name="Picture Placeholder 11"/>
          <p:cNvSpPr>
            <a:spLocks noGrp="1"/>
          </p:cNvSpPr>
          <p:nvPr>
            <p:ph type="pic" sz="quarter" idx="14"/>
          </p:nvPr>
        </p:nvSpPr>
        <p:spPr>
          <a:xfrm>
            <a:off x="6105676" y="3403600"/>
            <a:ext cx="2517624" cy="3454400"/>
          </a:xfrm>
        </p:spPr>
        <p:txBody>
          <a:bodyPr>
            <a:normAutofit/>
          </a:bodyPr>
          <a:lstStyle>
            <a:lvl1pPr marL="0" indent="0">
              <a:buFontTx/>
              <a:buNone/>
              <a:defRPr sz="1800"/>
            </a:lvl1pPr>
          </a:lstStyle>
          <a:p>
            <a:r>
              <a:rPr lang="en-US" smtClean="0"/>
              <a:t>Click icon to add picture</a:t>
            </a:r>
            <a:endParaRPr lang="en-US" dirty="0"/>
          </a:p>
        </p:txBody>
      </p:sp>
      <p:sp>
        <p:nvSpPr>
          <p:cNvPr id="10" name="Picture Placeholder 9"/>
          <p:cNvSpPr>
            <a:spLocks noGrp="1"/>
          </p:cNvSpPr>
          <p:nvPr>
            <p:ph type="pic" sz="quarter" idx="13"/>
          </p:nvPr>
        </p:nvSpPr>
        <p:spPr>
          <a:xfrm>
            <a:off x="6105677" y="0"/>
            <a:ext cx="6086324" cy="3340100"/>
          </a:xfrm>
        </p:spPr>
        <p:txBody>
          <a:bodyPr>
            <a:normAutofit/>
          </a:bodyPr>
          <a:lstStyle>
            <a:lvl1pPr marL="0" indent="0">
              <a:buFontTx/>
              <a:buNone/>
              <a:defRPr sz="1800"/>
            </a:lvl1pPr>
          </a:lstStyle>
          <a:p>
            <a:r>
              <a:rPr lang="en-US" smtClean="0"/>
              <a:t>Click icon to add picture</a:t>
            </a:r>
            <a:endParaRPr lang="en-US" dirty="0"/>
          </a:p>
        </p:txBody>
      </p:sp>
      <p:sp>
        <p:nvSpPr>
          <p:cNvPr id="2" name="Title 1"/>
          <p:cNvSpPr>
            <a:spLocks noGrp="1"/>
          </p:cNvSpPr>
          <p:nvPr>
            <p:ph type="title"/>
          </p:nvPr>
        </p:nvSpPr>
        <p:spPr>
          <a:xfrm>
            <a:off x="662075" y="630936"/>
            <a:ext cx="5443603" cy="1143000"/>
          </a:xfrm>
        </p:spPr>
        <p:txBody>
          <a:body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1946910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1" y="0"/>
            <a:ext cx="7344833" cy="6858000"/>
          </a:xfrm>
        </p:spPr>
        <p:txBody>
          <a:bodyPr/>
          <a:lstStyle/>
          <a:p>
            <a:r>
              <a:rPr lang="en-US" smtClean="0"/>
              <a:t>Click icon to add picture</a:t>
            </a:r>
            <a:endParaRPr lang="en-US" dirty="0"/>
          </a:p>
        </p:txBody>
      </p:sp>
      <p:sp>
        <p:nvSpPr>
          <p:cNvPr id="2" name="Title 1"/>
          <p:cNvSpPr>
            <a:spLocks noGrp="1"/>
          </p:cNvSpPr>
          <p:nvPr>
            <p:ph type="title"/>
          </p:nvPr>
        </p:nvSpPr>
        <p:spPr>
          <a:xfrm>
            <a:off x="7632192" y="630936"/>
            <a:ext cx="4437888" cy="1143000"/>
          </a:xfrm>
        </p:spPr>
        <p:txBody>
          <a:bodyPr/>
          <a:lstStyle/>
          <a:p>
            <a:r>
              <a:rPr lang="en-US" smtClean="0"/>
              <a:t>Click to edit Master title style</a:t>
            </a:r>
            <a:endParaRPr lang="en-US"/>
          </a:p>
        </p:txBody>
      </p:sp>
    </p:spTree>
    <p:custDataLst>
      <p:tags r:id="rId1"/>
    </p:custDataLst>
    <p:extLst>
      <p:ext uri="{BB962C8B-B14F-4D97-AF65-F5344CB8AC3E}">
        <p14:creationId xmlns:p14="http://schemas.microsoft.com/office/powerpoint/2010/main" val="2022672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customXml" Target="../../customXml/item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ags" Target="../tags/tag22.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customXml" Target="../../customXml/item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2074" y="635000"/>
            <a:ext cx="10881623" cy="941454"/>
          </a:xfrm>
          <a:prstGeom prst="rect">
            <a:avLst/>
          </a:prstGeom>
        </p:spPr>
        <p:txBody>
          <a:bodyPr vert="horz" lIns="91440" tIns="182880" rIns="91440" bIns="45720" rtlCol="0" anchor="t">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custData r:id="rId21"/>
      <p:tags r:id="rId22"/>
    </p:custDataLst>
    <p:extLst>
      <p:ext uri="{BB962C8B-B14F-4D97-AF65-F5344CB8AC3E}">
        <p14:creationId xmlns:p14="http://schemas.microsoft.com/office/powerpoint/2010/main" val="985076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88" r:id="rId15"/>
    <p:sldLayoutId id="2147483689" r:id="rId16"/>
    <p:sldLayoutId id="2147483690" r:id="rId17"/>
    <p:sldLayoutId id="2147483691" r:id="rId18"/>
    <p:sldLayoutId id="2147483692" r:id="rId19"/>
  </p:sldLayoutIdLst>
  <p:txStyles>
    <p:titleStyle>
      <a:lvl1pPr algn="l" defTabSz="457200" rtl="0" eaLnBrk="1" latinLnBrk="0" hangingPunct="1">
        <a:spcBef>
          <a:spcPct val="0"/>
        </a:spcBef>
        <a:buNone/>
        <a:defRPr sz="4000" kern="1200" spc="-150">
          <a:solidFill>
            <a:schemeClr val="tx1"/>
          </a:solidFill>
          <a:latin typeface="+mj-lt"/>
          <a:ea typeface="+mj-ea"/>
          <a:cs typeface="Prata"/>
        </a:defRPr>
      </a:lvl1pPr>
    </p:titleStyle>
    <p:bodyStyle>
      <a:lvl1pPr marL="342900" indent="-342900" algn="l" defTabSz="457200" rtl="0" eaLnBrk="1" latinLnBrk="0" hangingPunct="1">
        <a:spcBef>
          <a:spcPct val="20000"/>
        </a:spcBef>
        <a:buFont typeface="Arial"/>
        <a:buChar char="•"/>
        <a:defRPr sz="3200" b="0" i="0" kern="1200">
          <a:solidFill>
            <a:schemeClr val="bg1">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b="0" i="0" kern="1200">
          <a:solidFill>
            <a:schemeClr val="bg1">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b="0" i="0" kern="1200">
          <a:solidFill>
            <a:schemeClr val="bg1">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b="0" i="0" kern="1200">
          <a:solidFill>
            <a:schemeClr val="bg1">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b="0" i="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20">
          <p15:clr>
            <a:srgbClr val="F26B43"/>
          </p15:clr>
        </p15:guide>
        <p15:guide id="2" pos="51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backgroundpolitico.png"/>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90835" y="445692"/>
            <a:ext cx="10412618" cy="1143000"/>
          </a:xfrm>
          <a:prstGeom prst="rect">
            <a:avLst/>
          </a:prstGeom>
        </p:spPr>
        <p:txBody>
          <a:bodyPr vert="horz" lIns="121954" tIns="60977" rIns="121954" bIns="60977"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90836" y="1819656"/>
            <a:ext cx="10412618" cy="4672584"/>
          </a:xfrm>
          <a:prstGeom prst="rect">
            <a:avLst/>
          </a:prstGeom>
        </p:spPr>
        <p:txBody>
          <a:bodyPr vert="horz" lIns="121954" tIns="60977" rIns="121954" bIns="60977"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312" y="484633"/>
            <a:ext cx="611681" cy="365125"/>
          </a:xfrm>
          <a:prstGeom prst="rect">
            <a:avLst/>
          </a:prstGeom>
        </p:spPr>
        <p:txBody>
          <a:bodyPr vert="horz" lIns="121954" tIns="60977" rIns="121954" bIns="60977" rtlCol="0" anchor="ctr"/>
          <a:lstStyle>
            <a:lvl1pPr algn="ctr">
              <a:defRPr sz="2099">
                <a:solidFill>
                  <a:schemeClr val="bg1"/>
                </a:solidFill>
                <a:latin typeface="+mj-lt"/>
              </a:defRPr>
            </a:lvl1pPr>
          </a:lstStyle>
          <a:p>
            <a:fld id="{2760AF0F-E753-4DD9-B8E5-577C039A067C}" type="slidenum">
              <a:rPr lang="en-JM" smtClean="0"/>
              <a:pPr/>
              <a:t>‹#›</a:t>
            </a:fld>
            <a:endParaRPr lang="en-JM" dirty="0"/>
          </a:p>
        </p:txBody>
      </p:sp>
    </p:spTree>
    <p:custDataLst>
      <p:custData r:id="rId14"/>
      <p:tags r:id="rId15"/>
    </p:custDataLst>
    <p:extLst>
      <p:ext uri="{BB962C8B-B14F-4D97-AF65-F5344CB8AC3E}">
        <p14:creationId xmlns:p14="http://schemas.microsoft.com/office/powerpoint/2010/main" val="292983294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dt="0"/>
  <p:txStyles>
    <p:titleStyle>
      <a:lvl1pPr algn="l" defTabSz="609463" rtl="0" eaLnBrk="1" latinLnBrk="0" hangingPunct="1">
        <a:spcBef>
          <a:spcPct val="0"/>
        </a:spcBef>
        <a:buNone/>
        <a:defRPr sz="3698" b="1" i="0" kern="1200">
          <a:solidFill>
            <a:schemeClr val="tx2"/>
          </a:solidFill>
          <a:latin typeface="+mj-lt"/>
          <a:ea typeface="Titillium WebSemiBold" panose="00000700000000000000" pitchFamily="2" charset="0"/>
          <a:cs typeface="Titillium WebSemiBold" panose="00000700000000000000" pitchFamily="2" charset="0"/>
        </a:defRPr>
      </a:lvl1pPr>
    </p:titleStyle>
    <p:bodyStyle>
      <a:lvl1pPr marL="457097" indent="-457097" algn="l" defTabSz="609463" rtl="0" eaLnBrk="1" latinLnBrk="0" hangingPunct="1">
        <a:spcBef>
          <a:spcPct val="20000"/>
        </a:spcBef>
        <a:buFont typeface="Arial"/>
        <a:buChar char="•"/>
        <a:defRPr sz="2699" kern="1200">
          <a:solidFill>
            <a:schemeClr val="accent2"/>
          </a:solidFill>
          <a:latin typeface="+mn-lt"/>
          <a:ea typeface="+mn-ea"/>
          <a:cs typeface="+mn-cs"/>
        </a:defRPr>
      </a:lvl1pPr>
      <a:lvl2pPr marL="990377" indent="-380914" algn="l" defTabSz="609463" rtl="0" eaLnBrk="1" latinLnBrk="0" hangingPunct="1">
        <a:spcBef>
          <a:spcPct val="20000"/>
        </a:spcBef>
        <a:buFont typeface="Arial"/>
        <a:buChar char="–"/>
        <a:defRPr sz="2399" kern="1200">
          <a:solidFill>
            <a:schemeClr val="accent2"/>
          </a:solidFill>
          <a:latin typeface="+mn-lt"/>
          <a:ea typeface="+mn-ea"/>
          <a:cs typeface="+mn-cs"/>
        </a:defRPr>
      </a:lvl2pPr>
      <a:lvl3pPr marL="1523657" indent="-304732" algn="l" defTabSz="609463" rtl="0" eaLnBrk="1" latinLnBrk="0" hangingPunct="1">
        <a:spcBef>
          <a:spcPct val="20000"/>
        </a:spcBef>
        <a:buFont typeface="Arial"/>
        <a:buChar char="•"/>
        <a:defRPr sz="2099" kern="1200">
          <a:solidFill>
            <a:schemeClr val="accent2"/>
          </a:solidFill>
          <a:latin typeface="+mn-lt"/>
          <a:ea typeface="+mn-ea"/>
          <a:cs typeface="+mn-cs"/>
        </a:defRPr>
      </a:lvl3pPr>
      <a:lvl4pPr marL="2133120" indent="-304732" algn="l" defTabSz="609463" rtl="0" eaLnBrk="1" latinLnBrk="0" hangingPunct="1">
        <a:spcBef>
          <a:spcPct val="20000"/>
        </a:spcBef>
        <a:buFont typeface="Arial"/>
        <a:buChar char="–"/>
        <a:defRPr sz="1899" kern="1200">
          <a:solidFill>
            <a:schemeClr val="accent2"/>
          </a:solidFill>
          <a:latin typeface="+mn-lt"/>
          <a:ea typeface="+mn-ea"/>
          <a:cs typeface="+mn-cs"/>
        </a:defRPr>
      </a:lvl4pPr>
      <a:lvl5pPr marL="2742582" indent="-304732" algn="l" defTabSz="609463" rtl="0" eaLnBrk="1" latinLnBrk="0" hangingPunct="1">
        <a:spcBef>
          <a:spcPct val="20000"/>
        </a:spcBef>
        <a:buFont typeface="Arial"/>
        <a:buChar char="»"/>
        <a:defRPr sz="1899" kern="1200">
          <a:solidFill>
            <a:schemeClr val="accent2"/>
          </a:solidFill>
          <a:latin typeface="+mn-lt"/>
          <a:ea typeface="+mn-ea"/>
          <a:cs typeface="+mn-cs"/>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5.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48.xml"/><Relationship Id="rId5" Type="http://schemas.openxmlformats.org/officeDocument/2006/relationships/image" Target="../media/image3.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49.xml"/><Relationship Id="rId6" Type="http://schemas.openxmlformats.org/officeDocument/2006/relationships/image" Target="../media/image3.png"/><Relationship Id="rId5" Type="http://schemas.openxmlformats.org/officeDocument/2006/relationships/hyperlink" Target="mailto:MMAC.ProviderEnrollment@dss.mo.gov" TargetMode="Externa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5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4.xml"/><Relationship Id="rId7" Type="http://schemas.openxmlformats.org/officeDocument/2006/relationships/image" Target="../media/image23.png"/><Relationship Id="rId2" Type="http://schemas.openxmlformats.org/officeDocument/2006/relationships/slideLayout" Target="../slideLayouts/slideLayout19.xml"/><Relationship Id="rId1" Type="http://schemas.openxmlformats.org/officeDocument/2006/relationships/tags" Target="../tags/tag5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hyperlink" Target="mailto:MHD.MCCommunications@dss.mo.gov"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52.xml"/><Relationship Id="rId5" Type="http://schemas.openxmlformats.org/officeDocument/2006/relationships/image" Target="../media/image25.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54.xml"/><Relationship Id="rId5" Type="http://schemas.openxmlformats.org/officeDocument/2006/relationships/image" Target="../media/image3.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hyperlink" Target="https://dss.mo.gov/mhd/providers/education/files/eligibility-and-spenddown.pdf" TargetMode="External"/><Relationship Id="rId3" Type="http://schemas.openxmlformats.org/officeDocument/2006/relationships/notesSlide" Target="../notesSlides/notesSlide18.xml"/><Relationship Id="rId7" Type="http://schemas.openxmlformats.org/officeDocument/2006/relationships/hyperlink" Target="https://dss.mo.gov/mhd/providers/education/files/emomed-overview.pdf" TargetMode="External"/><Relationship Id="rId2" Type="http://schemas.openxmlformats.org/officeDocument/2006/relationships/slideLayout" Target="../slideLayouts/slideLayout15.xml"/><Relationship Id="rId1" Type="http://schemas.openxmlformats.org/officeDocument/2006/relationships/tags" Target="../tags/tag55.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hyperlink" Target="http://www.emomed.com/"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36.xml"/><Relationship Id="rId6" Type="http://schemas.openxmlformats.org/officeDocument/2006/relationships/hyperlink" Target="mailto:MHD.Education@dss.mo.gov"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56.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hyperlink" Target="http://www.emomed.com/"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hyperlink" Target="https://dss.mo.gov/mhd/providers/education/files/eligibility-and-spenddown.pdf" TargetMode="External"/><Relationship Id="rId2" Type="http://schemas.openxmlformats.org/officeDocument/2006/relationships/slideLayout" Target="../slideLayouts/slideLayout15.xml"/><Relationship Id="rId1" Type="http://schemas.openxmlformats.org/officeDocument/2006/relationships/tags" Target="../tags/tag57.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hyperlink" Target="tel:855-373-4636" TargetMode="External"/><Relationship Id="rId3" Type="http://schemas.openxmlformats.org/officeDocument/2006/relationships/notesSlide" Target="../notesSlides/notesSlide21.xml"/><Relationship Id="rId7" Type="http://schemas.openxmlformats.org/officeDocument/2006/relationships/hyperlink" Target="https://formsportal.dss.mo.gov/content/forms/af/moa/my-dss/family-support-division/change-report.html" TargetMode="External"/><Relationship Id="rId2" Type="http://schemas.openxmlformats.org/officeDocument/2006/relationships/slideLayout" Target="../slideLayouts/slideLayout15.xml"/><Relationship Id="rId1" Type="http://schemas.openxmlformats.org/officeDocument/2006/relationships/tags" Target="../tags/tag58.xml"/><Relationship Id="rId6" Type="http://schemas.openxmlformats.org/officeDocument/2006/relationships/hyperlink" Target="https://mydss.mo.gov/media/pdf/annual-renewal-communications-toolkit" TargetMode="External"/><Relationship Id="rId5" Type="http://schemas.openxmlformats.org/officeDocument/2006/relationships/hyperlink" Target="https://mydss.mo.gov/outreach-materials" TargetMode="External"/><Relationship Id="rId10" Type="http://schemas.openxmlformats.org/officeDocument/2006/relationships/image" Target="../media/image28.png"/><Relationship Id="rId4" Type="http://schemas.openxmlformats.org/officeDocument/2006/relationships/hyperlink" Target="https://mydss.mo.gov/media/pdf/state-plan-resuming-medicaid-renewals" TargetMode="Externa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xml"/><Relationship Id="rId1" Type="http://schemas.openxmlformats.org/officeDocument/2006/relationships/tags" Target="../tags/tag59.xml"/><Relationship Id="rId5" Type="http://schemas.openxmlformats.org/officeDocument/2006/relationships/image" Target="../media/image3.pn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tags" Target="../tags/tag60.xml"/><Relationship Id="rId6" Type="http://schemas.openxmlformats.org/officeDocument/2006/relationships/image" Target="../media/image3.png"/><Relationship Id="rId5" Type="http://schemas.openxmlformats.org/officeDocument/2006/relationships/hyperlink" Target="mailto:internethelpdesk@momed.com" TargetMode="External"/><Relationship Id="rId4" Type="http://schemas.openxmlformats.org/officeDocument/2006/relationships/hyperlink" Target="http://www.emomed.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mailto:Ask.MHD@dss.mo.gov" TargetMode="External"/><Relationship Id="rId3" Type="http://schemas.openxmlformats.org/officeDocument/2006/relationships/notesSlide" Target="../notesSlides/notesSlide24.xml"/><Relationship Id="rId7" Type="http://schemas.openxmlformats.org/officeDocument/2006/relationships/hyperlink" Target="mailto:MHD.clinical.services@dss.mo.gov" TargetMode="External"/><Relationship Id="rId2" Type="http://schemas.openxmlformats.org/officeDocument/2006/relationships/slideLayout" Target="../slideLayouts/slideLayout17.xml"/><Relationship Id="rId1" Type="http://schemas.openxmlformats.org/officeDocument/2006/relationships/tags" Target="../tags/tag61.xml"/><Relationship Id="rId6" Type="http://schemas.openxmlformats.org/officeDocument/2006/relationships/hyperlink" Target="https://dss.mo.gov/cd/info/forms/reference/cyberaccess-helpful-tips.pdf" TargetMode="External"/><Relationship Id="rId5" Type="http://schemas.openxmlformats.org/officeDocument/2006/relationships/hyperlink" Target="https://www.cyberaccessonline.net/cyberaccess/Login.aspx" TargetMode="External"/><Relationship Id="rId4" Type="http://schemas.openxmlformats.org/officeDocument/2006/relationships/hyperlink" Target="mailto:cyberaccesshelpdesk@xerox.com" TargetMode="Externa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xml"/><Relationship Id="rId1" Type="http://schemas.openxmlformats.org/officeDocument/2006/relationships/tags" Target="../tags/tag62.xml"/><Relationship Id="rId6" Type="http://schemas.openxmlformats.org/officeDocument/2006/relationships/image" Target="../media/image3.png"/><Relationship Id="rId5" Type="http://schemas.openxmlformats.org/officeDocument/2006/relationships/hyperlink" Target="mailto:mmac.providerenrollment@dss.mo.gov" TargetMode="External"/><Relationship Id="rId4" Type="http://schemas.openxmlformats.org/officeDocument/2006/relationships/hyperlink" Target="https://portal.healthhelp.com/mohealthnet"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6.xml"/><Relationship Id="rId7" Type="http://schemas.openxmlformats.org/officeDocument/2006/relationships/image" Target="../media/image34.jpeg"/><Relationship Id="rId2" Type="http://schemas.openxmlformats.org/officeDocument/2006/relationships/slideLayout" Target="../slideLayouts/slideLayout18.xml"/><Relationship Id="rId1" Type="http://schemas.openxmlformats.org/officeDocument/2006/relationships/tags" Target="../tags/tag6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hyperlink" Target="https://dss.mo.gov/mhd/providers/pages/bulletins.htm" TargetMode="External"/><Relationship Id="rId13" Type="http://schemas.openxmlformats.org/officeDocument/2006/relationships/hyperlink" Target="https://manuals.momed.com/manuals/forms" TargetMode="External"/><Relationship Id="rId3" Type="http://schemas.openxmlformats.org/officeDocument/2006/relationships/notesSlide" Target="../notesSlides/notesSlide3.xml"/><Relationship Id="rId7" Type="http://schemas.openxmlformats.org/officeDocument/2006/relationships/image" Target="../media/image5.png"/><Relationship Id="rId12" Type="http://schemas.openxmlformats.org/officeDocument/2006/relationships/hyperlink" Target="https://www.cyberaccessonline.net/cyberaccess/Login.aspx" TargetMode="External"/><Relationship Id="rId2" Type="http://schemas.openxmlformats.org/officeDocument/2006/relationships/slideLayout" Target="../slideLayouts/slideLayout8.xml"/><Relationship Id="rId16" Type="http://schemas.openxmlformats.org/officeDocument/2006/relationships/hyperlink" Target="https://dss.mo.gov/mhd/providers/pdf/provider-resource-guide-010923.pdf" TargetMode="External"/><Relationship Id="rId1" Type="http://schemas.openxmlformats.org/officeDocument/2006/relationships/tags" Target="../tags/tag37.xml"/><Relationship Id="rId6" Type="http://schemas.openxmlformats.org/officeDocument/2006/relationships/hyperlink" Target="mailto:MHD.Education@dss.mo.gov" TargetMode="External"/><Relationship Id="rId11" Type="http://schemas.openxmlformats.org/officeDocument/2006/relationships/hyperlink" Target="http://www.emomed.com/" TargetMode="External"/><Relationship Id="rId5" Type="http://schemas.openxmlformats.org/officeDocument/2006/relationships/image" Target="../media/image3.png"/><Relationship Id="rId15" Type="http://schemas.openxmlformats.org/officeDocument/2006/relationships/hyperlink" Target="https://dss.mo.gov/mhd/providers/education/contact-constituent-education-12302022.pdf" TargetMode="External"/><Relationship Id="rId10" Type="http://schemas.openxmlformats.org/officeDocument/2006/relationships/hyperlink" Target="http://manuals.momed.com/manuals/" TargetMode="External"/><Relationship Id="rId4" Type="http://schemas.openxmlformats.org/officeDocument/2006/relationships/hyperlink" Target="https://dss.mo.gov/mhd/providers/training.htm" TargetMode="External"/><Relationship Id="rId9" Type="http://schemas.openxmlformats.org/officeDocument/2006/relationships/hyperlink" Target="https://dss.mo.gov/mhd/providers/pages/provtips.htm" TargetMode="External"/><Relationship Id="rId14" Type="http://schemas.openxmlformats.org/officeDocument/2006/relationships/hyperlink" Target="https://dss.mo.gov/mhd/providers/education/"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tags" Target="../tags/tag3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3.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10.jpeg"/><Relationship Id="rId5" Type="http://schemas.openxmlformats.org/officeDocument/2006/relationships/image" Target="../media/image3.png"/><Relationship Id="rId4" Type="http://schemas.openxmlformats.org/officeDocument/2006/relationships/hyperlink" Target="https://manuals.momed.com/forms/Risk_Appraisal_for_Pregnant_Women.pdf"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hyperlink" Target="https://apps.dss.mo.gov/fmsMedicaidProviderSearch/"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sb2cc2d04779403a98c8792f174f811d"/>
          <p:cNvPicPr>
            <a:picLocks noGrp="1"/>
          </p:cNvPicPr>
          <p:nvPr>
            <p:ph type="pic" sz="quarter" idx="13"/>
          </p:nvPr>
        </p:nvPicPr>
        <p:blipFill>
          <a:blip r:embed="rId4" cstate="print">
            <a:extLst>
              <a:ext uri="{28A0092B-C50C-407E-A947-70E740481C1C}">
                <a14:useLocalDpi xmlns:a14="http://schemas.microsoft.com/office/drawing/2010/main" val="0"/>
              </a:ext>
            </a:extLst>
          </a:blip>
          <a:srcRect t="7818" b="7818"/>
          <a:stretch>
            <a:fillRect/>
          </a:stretch>
        </p:blipFill>
        <p:spPr>
          <a:xfrm>
            <a:off x="0" y="22168"/>
            <a:ext cx="12192000" cy="6858000"/>
          </a:xfrm>
        </p:spPr>
      </p:pic>
      <p:sp>
        <p:nvSpPr>
          <p:cNvPr id="13" name="TextBox 12"/>
          <p:cNvSpPr txBox="1"/>
          <p:nvPr/>
        </p:nvSpPr>
        <p:spPr>
          <a:xfrm>
            <a:off x="5563518" y="361126"/>
            <a:ext cx="6422833" cy="1754326"/>
          </a:xfrm>
          <a:prstGeom prst="rect">
            <a:avLst/>
          </a:prstGeom>
          <a:noFill/>
          <a:ln>
            <a:noFill/>
          </a:ln>
        </p:spPr>
        <p:txBody>
          <a:bodyPr wrap="square" rtlCol="0">
            <a:spAutoFit/>
          </a:bodyPr>
          <a:lstStyle/>
          <a:p>
            <a:pPr algn="ctr"/>
            <a:r>
              <a:rPr lang="en-US" sz="3600" dirty="0" smtClean="0">
                <a:ln w="12700">
                  <a:noFill/>
                </a:ln>
                <a:solidFill>
                  <a:schemeClr val="accent1">
                    <a:lumMod val="40000"/>
                    <a:lumOff val="60000"/>
                  </a:schemeClr>
                </a:solidFill>
                <a:latin typeface="Arial Rounded MT Bold" panose="020F0704030504030204" pitchFamily="34" charset="0"/>
              </a:rPr>
              <a:t>Case Management for Pregnant Women on Medicaid</a:t>
            </a:r>
            <a:endParaRPr lang="en-US" sz="3600" dirty="0">
              <a:ln w="12700">
                <a:noFill/>
              </a:ln>
              <a:solidFill>
                <a:schemeClr val="accent1">
                  <a:lumMod val="40000"/>
                  <a:lumOff val="60000"/>
                </a:schemeClr>
              </a:solidFill>
              <a:latin typeface="Arial Rounded MT Bold" panose="020F0704030504030204"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6617" y="2594905"/>
            <a:ext cx="1404851" cy="477479"/>
          </a:xfrm>
          <a:prstGeom prst="rect">
            <a:avLst/>
          </a:prstGeom>
        </p:spPr>
      </p:pic>
      <p:sp>
        <p:nvSpPr>
          <p:cNvPr id="2" name="TextBox 1"/>
          <p:cNvSpPr txBox="1"/>
          <p:nvPr/>
        </p:nvSpPr>
        <p:spPr>
          <a:xfrm>
            <a:off x="242372" y="6400533"/>
            <a:ext cx="1520328" cy="369332"/>
          </a:xfrm>
          <a:prstGeom prst="rect">
            <a:avLst/>
          </a:prstGeom>
          <a:noFill/>
        </p:spPr>
        <p:txBody>
          <a:bodyPr wrap="square" rtlCol="0">
            <a:spAutoFit/>
          </a:bodyPr>
          <a:lstStyle/>
          <a:p>
            <a:r>
              <a:rPr lang="en-US" dirty="0" smtClean="0">
                <a:ln w="12700">
                  <a:noFill/>
                </a:ln>
                <a:solidFill>
                  <a:schemeClr val="accent1">
                    <a:lumMod val="40000"/>
                    <a:lumOff val="60000"/>
                  </a:schemeClr>
                </a:solidFill>
                <a:latin typeface="Arial Rounded MT Bold" panose="020F0704030504030204" pitchFamily="34" charset="0"/>
              </a:rPr>
              <a:t>March 2023</a:t>
            </a:r>
            <a:endParaRPr lang="en-US" dirty="0">
              <a:ln w="12700">
                <a:noFill/>
              </a:ln>
              <a:solidFill>
                <a:schemeClr val="accent1">
                  <a:lumMod val="40000"/>
                  <a:lumOff val="60000"/>
                </a:schemeClr>
              </a:solidFill>
              <a:latin typeface="Arial Rounded MT Bold" panose="020F0704030504030204" pitchFamily="34" charset="0"/>
            </a:endParaRPr>
          </a:p>
        </p:txBody>
      </p:sp>
    </p:spTree>
    <p:custDataLst>
      <p:tags r:id="rId1"/>
    </p:custDataLst>
    <p:extLst>
      <p:ext uri="{BB962C8B-B14F-4D97-AF65-F5344CB8AC3E}">
        <p14:creationId xmlns:p14="http://schemas.microsoft.com/office/powerpoint/2010/main" val="34153712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Rectangle 8"/>
          <p:cNvSpPr/>
          <p:nvPr/>
        </p:nvSpPr>
        <p:spPr>
          <a:xfrm>
            <a:off x="8322054" y="1"/>
            <a:ext cx="3869946" cy="6857999"/>
          </a:xfrm>
          <a:prstGeom prst="rect">
            <a:avLst/>
          </a:prstGeom>
          <a:solidFill>
            <a:schemeClr val="accent1">
              <a:lumMod val="60000"/>
              <a:lumOff val="4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Light" charset="0"/>
            </a:endParaRPr>
          </a:p>
        </p:txBody>
      </p:sp>
      <p:sp>
        <p:nvSpPr>
          <p:cNvPr id="2" name="Title 1"/>
          <p:cNvSpPr>
            <a:spLocks noGrp="1"/>
          </p:cNvSpPr>
          <p:nvPr>
            <p:ph type="title"/>
          </p:nvPr>
        </p:nvSpPr>
        <p:spPr>
          <a:xfrm>
            <a:off x="441737" y="366097"/>
            <a:ext cx="10881623" cy="941454"/>
          </a:xfrm>
        </p:spPr>
        <p:txBody>
          <a:bodyPr>
            <a:normAutofit/>
          </a:bodyPr>
          <a:lstStyle/>
          <a:p>
            <a:r>
              <a:rPr lang="en-US" sz="3600" dirty="0" smtClean="0">
                <a:solidFill>
                  <a:schemeClr val="bg1">
                    <a:lumMod val="50000"/>
                  </a:schemeClr>
                </a:solidFill>
                <a:latin typeface="Arial Rounded MT Bold" panose="020F0704030504030204" pitchFamily="34" charset="0"/>
              </a:rPr>
              <a:t>Eligible Case Management Providers</a:t>
            </a:r>
            <a:endParaRPr lang="en-US" sz="3600" dirty="0">
              <a:solidFill>
                <a:schemeClr val="bg1">
                  <a:lumMod val="50000"/>
                </a:schemeClr>
              </a:solidFill>
              <a:latin typeface="Arial Rounded MT Bold" panose="020F0704030504030204" pitchFamily="34" charset="0"/>
            </a:endParaRPr>
          </a:p>
        </p:txBody>
      </p:sp>
      <p:sp>
        <p:nvSpPr>
          <p:cNvPr id="6" name="Oval 5"/>
          <p:cNvSpPr>
            <a:spLocks noChangeAspect="1"/>
          </p:cNvSpPr>
          <p:nvPr/>
        </p:nvSpPr>
        <p:spPr>
          <a:xfrm>
            <a:off x="755800" y="4074735"/>
            <a:ext cx="730800" cy="730800"/>
          </a:xfrm>
          <a:prstGeom prst="ellipse">
            <a:avLst/>
          </a:prstGeom>
          <a:no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0" rIns="0" rtlCol="0" anchor="ctr">
            <a:noAutofit/>
          </a:bodyPr>
          <a:lstStyle/>
          <a:p>
            <a:pPr algn="ctr"/>
            <a:r>
              <a:rPr lang="en-US" sz="2100" b="1" dirty="0">
                <a:solidFill>
                  <a:schemeClr val="bg1">
                    <a:lumMod val="50000"/>
                  </a:schemeClr>
                </a:solidFill>
                <a:latin typeface="Arial Rounded MT Bold" panose="020F0704030504030204" pitchFamily="34" charset="0"/>
              </a:rPr>
              <a:t>03</a:t>
            </a:r>
          </a:p>
        </p:txBody>
      </p:sp>
      <p:sp>
        <p:nvSpPr>
          <p:cNvPr id="10" name="Text Placeholder 1"/>
          <p:cNvSpPr txBox="1">
            <a:spLocks/>
          </p:cNvSpPr>
          <p:nvPr/>
        </p:nvSpPr>
        <p:spPr>
          <a:xfrm flipH="1">
            <a:off x="1622194" y="4064278"/>
            <a:ext cx="6227396" cy="701067"/>
          </a:xfrm>
          <a:prstGeom prst="rect">
            <a:avLst/>
          </a:prstGeom>
        </p:spPr>
        <p:txBody>
          <a:bodyPr lIns="121869" tIns="60933" rIns="121869" bIns="60933">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600" dirty="0" smtClean="0">
                <a:solidFill>
                  <a:schemeClr val="bg1">
                    <a:lumMod val="50000"/>
                  </a:schemeClr>
                </a:solidFill>
                <a:latin typeface="Arial Rounded MT Bold" panose="020F0704030504030204" pitchFamily="34" charset="0"/>
              </a:rPr>
              <a:t>Have </a:t>
            </a:r>
            <a:r>
              <a:rPr lang="en-US" sz="1600" dirty="0">
                <a:solidFill>
                  <a:schemeClr val="bg1">
                    <a:lumMod val="50000"/>
                  </a:schemeClr>
                </a:solidFill>
                <a:latin typeface="Arial Rounded MT Bold" panose="020F0704030504030204" pitchFamily="34" charset="0"/>
              </a:rPr>
              <a:t>a minimum of one year experience in the delivery of public health or community health care services including home visiting.</a:t>
            </a:r>
            <a:endParaRPr lang="en-US" sz="1800" dirty="0">
              <a:solidFill>
                <a:schemeClr val="bg1">
                  <a:lumMod val="50000"/>
                </a:schemeClr>
              </a:solidFill>
              <a:latin typeface="Arial Rounded MT Bold" panose="020F0704030504030204" pitchFamily="34" charset="0"/>
              <a:cs typeface="Lato Light"/>
            </a:endParaRPr>
          </a:p>
        </p:txBody>
      </p:sp>
      <p:sp>
        <p:nvSpPr>
          <p:cNvPr id="21" name="Oval 20"/>
          <p:cNvSpPr>
            <a:spLocks noChangeAspect="1"/>
          </p:cNvSpPr>
          <p:nvPr/>
        </p:nvSpPr>
        <p:spPr>
          <a:xfrm>
            <a:off x="755800" y="1945249"/>
            <a:ext cx="730800" cy="730800"/>
          </a:xfrm>
          <a:prstGeom prst="ellipse">
            <a:avLst/>
          </a:prstGeom>
          <a:no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0" rIns="0" rtlCol="0" anchor="ctr">
            <a:noAutofit/>
          </a:bodyPr>
          <a:lstStyle/>
          <a:p>
            <a:pPr algn="ctr"/>
            <a:r>
              <a:rPr lang="en-US" sz="2100" b="1" dirty="0" smtClean="0">
                <a:solidFill>
                  <a:schemeClr val="bg1">
                    <a:lumMod val="50000"/>
                  </a:schemeClr>
                </a:solidFill>
                <a:latin typeface="Arial Rounded MT Bold" panose="020F0704030504030204" pitchFamily="34" charset="0"/>
              </a:rPr>
              <a:t>01</a:t>
            </a:r>
            <a:endParaRPr lang="en-US" sz="2100" b="1" dirty="0">
              <a:solidFill>
                <a:schemeClr val="bg1">
                  <a:lumMod val="50000"/>
                </a:schemeClr>
              </a:solidFill>
              <a:latin typeface="Arial Rounded MT Bold" panose="020F0704030504030204" pitchFamily="34" charset="0"/>
            </a:endParaRPr>
          </a:p>
        </p:txBody>
      </p:sp>
      <p:sp>
        <p:nvSpPr>
          <p:cNvPr id="23" name="Text Placeholder 1"/>
          <p:cNvSpPr txBox="1">
            <a:spLocks/>
          </p:cNvSpPr>
          <p:nvPr/>
        </p:nvSpPr>
        <p:spPr>
          <a:xfrm flipH="1">
            <a:off x="1622194" y="1928442"/>
            <a:ext cx="6227396" cy="701067"/>
          </a:xfrm>
          <a:prstGeom prst="rect">
            <a:avLst/>
          </a:prstGeom>
        </p:spPr>
        <p:txBody>
          <a:bodyPr lIns="121869" tIns="60933" rIns="121869" bIns="60933">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600" dirty="0" smtClean="0">
                <a:solidFill>
                  <a:schemeClr val="bg1">
                    <a:lumMod val="50000"/>
                  </a:schemeClr>
                </a:solidFill>
                <a:latin typeface="Arial Rounded MT Bold" panose="020F0704030504030204" pitchFamily="34" charset="0"/>
                <a:cs typeface="Lato Light" charset="0"/>
              </a:rPr>
              <a:t>Have at least two years experience in the development and implementation of coordinated individual maternal and child health plans.</a:t>
            </a:r>
            <a:endParaRPr lang="en-US" sz="1600" dirty="0">
              <a:solidFill>
                <a:schemeClr val="bg1">
                  <a:lumMod val="50000"/>
                </a:schemeClr>
              </a:solidFill>
              <a:latin typeface="Arial Rounded MT Bold" panose="020F0704030504030204" pitchFamily="34" charset="0"/>
              <a:cs typeface="Lato Light"/>
            </a:endParaRPr>
          </a:p>
        </p:txBody>
      </p:sp>
      <p:sp>
        <p:nvSpPr>
          <p:cNvPr id="24" name="Oval 23"/>
          <p:cNvSpPr>
            <a:spLocks noChangeAspect="1"/>
          </p:cNvSpPr>
          <p:nvPr/>
        </p:nvSpPr>
        <p:spPr>
          <a:xfrm>
            <a:off x="755800" y="3009992"/>
            <a:ext cx="730800" cy="730800"/>
          </a:xfrm>
          <a:prstGeom prst="ellipse">
            <a:avLst/>
          </a:prstGeom>
          <a:no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0" rIns="0" rtlCol="0" anchor="ctr">
            <a:noAutofit/>
          </a:bodyPr>
          <a:lstStyle/>
          <a:p>
            <a:pPr algn="ctr"/>
            <a:r>
              <a:rPr lang="en-US" sz="2100" b="1" dirty="0">
                <a:solidFill>
                  <a:schemeClr val="bg1">
                    <a:lumMod val="50000"/>
                  </a:schemeClr>
                </a:solidFill>
                <a:latin typeface="Arial Rounded MT Bold" panose="020F0704030504030204" pitchFamily="34" charset="0"/>
              </a:rPr>
              <a:t>02</a:t>
            </a:r>
          </a:p>
        </p:txBody>
      </p:sp>
      <p:sp>
        <p:nvSpPr>
          <p:cNvPr id="26" name="Text Placeholder 1"/>
          <p:cNvSpPr txBox="1">
            <a:spLocks/>
          </p:cNvSpPr>
          <p:nvPr/>
        </p:nvSpPr>
        <p:spPr>
          <a:xfrm flipH="1">
            <a:off x="1622194" y="2996360"/>
            <a:ext cx="6227396" cy="701067"/>
          </a:xfrm>
          <a:prstGeom prst="rect">
            <a:avLst/>
          </a:prstGeom>
        </p:spPr>
        <p:txBody>
          <a:bodyPr lIns="121869" tIns="60933" rIns="121869" bIns="60933">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600" dirty="0">
                <a:solidFill>
                  <a:schemeClr val="bg1">
                    <a:lumMod val="50000"/>
                  </a:schemeClr>
                </a:solidFill>
                <a:latin typeface="Arial Rounded MT Bold" panose="020F0704030504030204" pitchFamily="34" charset="0"/>
              </a:rPr>
              <a:t>B</a:t>
            </a:r>
            <a:r>
              <a:rPr lang="en-US" sz="1600" dirty="0" smtClean="0">
                <a:solidFill>
                  <a:schemeClr val="bg1">
                    <a:lumMod val="50000"/>
                  </a:schemeClr>
                </a:solidFill>
                <a:latin typeface="Arial Rounded MT Bold" panose="020F0704030504030204" pitchFamily="34" charset="0"/>
              </a:rPr>
              <a:t>e </a:t>
            </a:r>
            <a:r>
              <a:rPr lang="en-US" sz="1600" dirty="0">
                <a:solidFill>
                  <a:schemeClr val="bg1">
                    <a:lumMod val="50000"/>
                  </a:schemeClr>
                </a:solidFill>
                <a:latin typeface="Arial Rounded MT Bold" panose="020F0704030504030204" pitchFamily="34" charset="0"/>
              </a:rPr>
              <a:t>able to demonstrate the ability to assure that every pregnant woman and infant/child being case managed has access to comprehensive health services.</a:t>
            </a:r>
            <a:endParaRPr lang="en-US" sz="1800" dirty="0">
              <a:solidFill>
                <a:schemeClr val="bg1">
                  <a:lumMod val="50000"/>
                </a:schemeClr>
              </a:solidFill>
              <a:latin typeface="Arial Rounded MT Bold" panose="020F0704030504030204" pitchFamily="34" charset="0"/>
              <a:cs typeface="Lato Light"/>
            </a:endParaRPr>
          </a:p>
        </p:txBody>
      </p:sp>
      <p:sp>
        <p:nvSpPr>
          <p:cNvPr id="3" name="TextBox 2"/>
          <p:cNvSpPr txBox="1"/>
          <p:nvPr/>
        </p:nvSpPr>
        <p:spPr>
          <a:xfrm>
            <a:off x="441737" y="1153338"/>
            <a:ext cx="7880317" cy="646331"/>
          </a:xfrm>
          <a:prstGeom prst="rect">
            <a:avLst/>
          </a:prstGeom>
          <a:noFill/>
        </p:spPr>
        <p:txBody>
          <a:bodyPr wrap="square" rtlCol="0">
            <a:spAutoFit/>
          </a:bodyPr>
          <a:lstStyle/>
          <a:p>
            <a:r>
              <a:rPr lang="en-US" dirty="0" smtClean="0">
                <a:solidFill>
                  <a:schemeClr val="bg1">
                    <a:lumMod val="50000"/>
                  </a:schemeClr>
                </a:solidFill>
                <a:latin typeface="Arial Rounded MT Bold" panose="020F0704030504030204" pitchFamily="34" charset="0"/>
              </a:rPr>
              <a:t>In order to be eligible for participation as a MO HealthNet case management provider, you must:</a:t>
            </a:r>
            <a:endParaRPr lang="en-US" dirty="0">
              <a:solidFill>
                <a:schemeClr val="bg1">
                  <a:lumMod val="50000"/>
                </a:schemeClr>
              </a:solidFill>
              <a:latin typeface="Arial Rounded MT Bold" panose="020F0704030504030204" pitchFamily="34" charset="0"/>
            </a:endParaRPr>
          </a:p>
        </p:txBody>
      </p:sp>
      <p:pic>
        <p:nvPicPr>
          <p:cNvPr id="19" name="Paul"/>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tretch>
            <a:fillRect/>
          </a:stretch>
        </p:blipFill>
        <p:spPr>
          <a:xfrm>
            <a:off x="9099933" y="572877"/>
            <a:ext cx="2223427" cy="564063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53" y="6380521"/>
            <a:ext cx="1404851" cy="477479"/>
          </a:xfrm>
          <a:prstGeom prst="rect">
            <a:avLst/>
          </a:prstGeom>
        </p:spPr>
      </p:pic>
    </p:spTree>
    <p:custDataLst>
      <p:tags r:id="rId1"/>
    </p:custDataLst>
    <p:extLst>
      <p:ext uri="{BB962C8B-B14F-4D97-AF65-F5344CB8AC3E}">
        <p14:creationId xmlns:p14="http://schemas.microsoft.com/office/powerpoint/2010/main" val="993926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Rectangle 8"/>
          <p:cNvSpPr/>
          <p:nvPr/>
        </p:nvSpPr>
        <p:spPr>
          <a:xfrm>
            <a:off x="8322054" y="1"/>
            <a:ext cx="3869946" cy="6857999"/>
          </a:xfrm>
          <a:prstGeom prst="rect">
            <a:avLst/>
          </a:prstGeom>
          <a:solidFill>
            <a:schemeClr val="accent1">
              <a:lumMod val="60000"/>
              <a:lumOff val="4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Light" charset="0"/>
            </a:endParaRPr>
          </a:p>
        </p:txBody>
      </p:sp>
      <p:sp>
        <p:nvSpPr>
          <p:cNvPr id="2" name="Title 1"/>
          <p:cNvSpPr>
            <a:spLocks noGrp="1"/>
          </p:cNvSpPr>
          <p:nvPr>
            <p:ph type="title"/>
          </p:nvPr>
        </p:nvSpPr>
        <p:spPr>
          <a:xfrm>
            <a:off x="441737" y="230485"/>
            <a:ext cx="10881623" cy="941454"/>
          </a:xfrm>
        </p:spPr>
        <p:txBody>
          <a:bodyPr>
            <a:normAutofit/>
          </a:bodyPr>
          <a:lstStyle/>
          <a:p>
            <a:r>
              <a:rPr lang="en-US" sz="3600" dirty="0" smtClean="0">
                <a:solidFill>
                  <a:schemeClr val="bg1">
                    <a:lumMod val="50000"/>
                  </a:schemeClr>
                </a:solidFill>
                <a:latin typeface="Arial Rounded MT Bold" panose="020F0704030504030204" pitchFamily="34" charset="0"/>
              </a:rPr>
              <a:t>Eligible Case Management Providers</a:t>
            </a:r>
            <a:endParaRPr lang="en-US" sz="3600" dirty="0">
              <a:solidFill>
                <a:schemeClr val="bg1">
                  <a:lumMod val="50000"/>
                </a:schemeClr>
              </a:solidFill>
              <a:latin typeface="Arial Rounded MT Bold" panose="020F0704030504030204" pitchFamily="34" charset="0"/>
            </a:endParaRPr>
          </a:p>
        </p:txBody>
      </p:sp>
      <p:sp>
        <p:nvSpPr>
          <p:cNvPr id="3" name="TextBox 2"/>
          <p:cNvSpPr txBox="1"/>
          <p:nvPr/>
        </p:nvSpPr>
        <p:spPr>
          <a:xfrm>
            <a:off x="1172537" y="1032153"/>
            <a:ext cx="7149517" cy="1077218"/>
          </a:xfrm>
          <a:prstGeom prst="rect">
            <a:avLst/>
          </a:prstGeom>
          <a:noFill/>
        </p:spPr>
        <p:txBody>
          <a:bodyPr wrap="square" rtlCol="0">
            <a:spAutoFit/>
          </a:bodyPr>
          <a:lstStyle/>
          <a:p>
            <a:r>
              <a:rPr lang="en-US" sz="1600" dirty="0">
                <a:solidFill>
                  <a:schemeClr val="bg1">
                    <a:lumMod val="50000"/>
                  </a:schemeClr>
                </a:solidFill>
                <a:latin typeface="Arial Rounded MT Bold" panose="020F0704030504030204" pitchFamily="34" charset="0"/>
              </a:rPr>
              <a:t>Employ licensed registered nurses (R.N.); licensed clinical social workers with a minimum of 1 year experience as medical social work, certified nurse practitioners, physician assistants or licensed physicians (M.D. or D.O.) case managers who have knowledge </a:t>
            </a:r>
            <a:r>
              <a:rPr lang="en-US" sz="1600" dirty="0" smtClean="0">
                <a:solidFill>
                  <a:schemeClr val="bg1">
                    <a:lumMod val="50000"/>
                  </a:schemeClr>
                </a:solidFill>
                <a:latin typeface="Arial Rounded MT Bold" panose="020F0704030504030204" pitchFamily="34" charset="0"/>
              </a:rPr>
              <a:t>of:</a:t>
            </a:r>
            <a:endParaRPr lang="en-US" sz="1600" dirty="0">
              <a:solidFill>
                <a:schemeClr val="bg1">
                  <a:lumMod val="50000"/>
                </a:schemeClr>
              </a:solidFill>
              <a:latin typeface="Arial Rounded MT Bold" panose="020F0704030504030204" pitchFamily="34" charset="0"/>
            </a:endParaRPr>
          </a:p>
        </p:txBody>
      </p:sp>
      <p:sp>
        <p:nvSpPr>
          <p:cNvPr id="14" name="TextBox 13"/>
          <p:cNvSpPr txBox="1"/>
          <p:nvPr/>
        </p:nvSpPr>
        <p:spPr>
          <a:xfrm>
            <a:off x="441737" y="2152179"/>
            <a:ext cx="7732779" cy="4278094"/>
          </a:xfrm>
          <a:prstGeom prst="rect">
            <a:avLst/>
          </a:prstGeom>
          <a:noFill/>
          <a:ln>
            <a:noFill/>
          </a:ln>
        </p:spPr>
        <p:txBody>
          <a:bodyPr wrap="square" rtlCol="0">
            <a:spAutoFit/>
          </a:bodyPr>
          <a:lstStyle/>
          <a:p>
            <a:pPr marL="285750" indent="-285750">
              <a:buFont typeface="Arial" panose="020B0604020202020204" pitchFamily="34" charset="0"/>
              <a:buChar char="•"/>
            </a:pPr>
            <a:r>
              <a:rPr lang="en-US" sz="1600" dirty="0">
                <a:solidFill>
                  <a:schemeClr val="bg1">
                    <a:lumMod val="50000"/>
                  </a:schemeClr>
                </a:solidFill>
                <a:latin typeface="Arial Rounded MT Bold" panose="020F0704030504030204" pitchFamily="34" charset="0"/>
              </a:rPr>
              <a:t>F</a:t>
            </a:r>
            <a:r>
              <a:rPr lang="en-US" sz="1600" dirty="0" smtClean="0">
                <a:solidFill>
                  <a:schemeClr val="bg1">
                    <a:lumMod val="50000"/>
                  </a:schemeClr>
                </a:solidFill>
                <a:latin typeface="Arial Rounded MT Bold" panose="020F0704030504030204" pitchFamily="34" charset="0"/>
              </a:rPr>
              <a:t>ederal, state and local entitlement programs (related to children and pregnant women such as Title V, WIC); </a:t>
            </a:r>
          </a:p>
          <a:p>
            <a:pPr marL="285750" indent="-285750">
              <a:buFont typeface="Arial" panose="020B0604020202020204" pitchFamily="34" charset="0"/>
              <a:buChar char="•"/>
            </a:pPr>
            <a:r>
              <a:rPr lang="en-US" sz="1600" dirty="0" smtClean="0">
                <a:solidFill>
                  <a:schemeClr val="bg1">
                    <a:lumMod val="50000"/>
                  </a:schemeClr>
                </a:solidFill>
                <a:latin typeface="Arial Rounded MT Bold" panose="020F0704030504030204" pitchFamily="34" charset="0"/>
              </a:rPr>
              <a:t>Individual health care plan development and evaluation; </a:t>
            </a:r>
          </a:p>
          <a:p>
            <a:pPr marL="285750" indent="-285750">
              <a:buFont typeface="Arial" panose="020B0604020202020204" pitchFamily="34" charset="0"/>
              <a:buChar char="•"/>
            </a:pPr>
            <a:r>
              <a:rPr lang="en-US" sz="1600" dirty="0">
                <a:solidFill>
                  <a:schemeClr val="bg1">
                    <a:lumMod val="50000"/>
                  </a:schemeClr>
                </a:solidFill>
                <a:latin typeface="Arial Rounded MT Bold" panose="020F0704030504030204" pitchFamily="34" charset="0"/>
              </a:rPr>
              <a:t>C</a:t>
            </a:r>
            <a:r>
              <a:rPr lang="en-US" sz="1600" dirty="0" smtClean="0">
                <a:solidFill>
                  <a:schemeClr val="bg1">
                    <a:lumMod val="50000"/>
                  </a:schemeClr>
                </a:solidFill>
                <a:latin typeface="Arial Rounded MT Bold" panose="020F0704030504030204" pitchFamily="34" charset="0"/>
              </a:rPr>
              <a:t>ommunity health care systems and resources; and </a:t>
            </a:r>
          </a:p>
          <a:p>
            <a:pPr marL="285750" indent="-285750">
              <a:buFont typeface="Arial" panose="020B0604020202020204" pitchFamily="34" charset="0"/>
              <a:buChar char="•"/>
            </a:pPr>
            <a:r>
              <a:rPr lang="en-US" sz="1600" dirty="0" smtClean="0">
                <a:solidFill>
                  <a:schemeClr val="bg1">
                    <a:lumMod val="50000"/>
                  </a:schemeClr>
                </a:solidFill>
                <a:latin typeface="Arial Rounded MT Bold" panose="020F0704030504030204" pitchFamily="34" charset="0"/>
              </a:rPr>
              <a:t>Perinatal and child health care standards (ACOG, AAP, etc.) and the ability to: </a:t>
            </a:r>
          </a:p>
          <a:p>
            <a:pPr marL="628650" indent="-166688">
              <a:buFont typeface="Arial" panose="020B0604020202020204" pitchFamily="34" charset="0"/>
              <a:buChar char="•"/>
            </a:pPr>
            <a:r>
              <a:rPr lang="en-US" sz="1600" dirty="0">
                <a:solidFill>
                  <a:schemeClr val="bg1">
                    <a:lumMod val="50000"/>
                  </a:schemeClr>
                </a:solidFill>
                <a:latin typeface="Arial Rounded MT Bold" panose="020F0704030504030204" pitchFamily="34" charset="0"/>
              </a:rPr>
              <a:t>I</a:t>
            </a:r>
            <a:r>
              <a:rPr lang="en-US" sz="1600" dirty="0" smtClean="0">
                <a:solidFill>
                  <a:schemeClr val="bg1">
                    <a:lumMod val="50000"/>
                  </a:schemeClr>
                </a:solidFill>
                <a:latin typeface="Arial Rounded MT Bold" panose="020F0704030504030204" pitchFamily="34" charset="0"/>
              </a:rPr>
              <a:t>nterpret medical findings; </a:t>
            </a:r>
          </a:p>
          <a:p>
            <a:pPr marL="628650" indent="-166688">
              <a:buFont typeface="Arial" panose="020B0604020202020204" pitchFamily="34" charset="0"/>
              <a:buChar char="•"/>
            </a:pPr>
            <a:r>
              <a:rPr lang="en-US" sz="1600" dirty="0" smtClean="0">
                <a:solidFill>
                  <a:schemeClr val="bg1">
                    <a:lumMod val="50000"/>
                  </a:schemeClr>
                </a:solidFill>
                <a:latin typeface="Arial Rounded MT Bold" panose="020F0704030504030204" pitchFamily="34" charset="0"/>
              </a:rPr>
              <a:t>Develop an individual case management plan based on an assessment of client health, nutritional status and psycho/social status and personal and community resources; </a:t>
            </a:r>
          </a:p>
          <a:p>
            <a:pPr marL="628650" indent="-166688">
              <a:buFont typeface="Arial" panose="020B0604020202020204" pitchFamily="34" charset="0"/>
              <a:buChar char="•"/>
            </a:pPr>
            <a:r>
              <a:rPr lang="en-US" sz="1600" dirty="0">
                <a:solidFill>
                  <a:schemeClr val="bg1">
                    <a:lumMod val="50000"/>
                  </a:schemeClr>
                </a:solidFill>
                <a:latin typeface="Arial Rounded MT Bold" panose="020F0704030504030204" pitchFamily="34" charset="0"/>
              </a:rPr>
              <a:t>R</a:t>
            </a:r>
            <a:r>
              <a:rPr lang="en-US" sz="1600" dirty="0" smtClean="0">
                <a:solidFill>
                  <a:schemeClr val="bg1">
                    <a:lumMod val="50000"/>
                  </a:schemeClr>
                </a:solidFill>
                <a:latin typeface="Arial Rounded MT Bold" panose="020F0704030504030204" pitchFamily="34" charset="0"/>
              </a:rPr>
              <a:t>einforce client responsibility for independent compliance; </a:t>
            </a:r>
          </a:p>
          <a:p>
            <a:pPr marL="628650" indent="-166688">
              <a:buFont typeface="Arial" panose="020B0604020202020204" pitchFamily="34" charset="0"/>
              <a:buChar char="•"/>
            </a:pPr>
            <a:r>
              <a:rPr lang="en-US" sz="1600" dirty="0">
                <a:solidFill>
                  <a:schemeClr val="bg1">
                    <a:lumMod val="50000"/>
                  </a:schemeClr>
                </a:solidFill>
                <a:latin typeface="Arial Rounded MT Bold" panose="020F0704030504030204" pitchFamily="34" charset="0"/>
              </a:rPr>
              <a:t>E</a:t>
            </a:r>
            <a:r>
              <a:rPr lang="en-US" sz="1600" dirty="0" smtClean="0">
                <a:solidFill>
                  <a:schemeClr val="bg1">
                    <a:lumMod val="50000"/>
                  </a:schemeClr>
                </a:solidFill>
                <a:latin typeface="Arial Rounded MT Bold" panose="020F0704030504030204" pitchFamily="34" charset="0"/>
              </a:rPr>
              <a:t>stablish linkages among service providers; </a:t>
            </a:r>
          </a:p>
          <a:p>
            <a:pPr marL="628650" indent="-166688">
              <a:buFont typeface="Arial" panose="020B0604020202020204" pitchFamily="34" charset="0"/>
              <a:buChar char="•"/>
            </a:pPr>
            <a:r>
              <a:rPr lang="en-US" sz="1600" dirty="0">
                <a:solidFill>
                  <a:schemeClr val="bg1">
                    <a:lumMod val="50000"/>
                  </a:schemeClr>
                </a:solidFill>
                <a:latin typeface="Arial Rounded MT Bold" panose="020F0704030504030204" pitchFamily="34" charset="0"/>
              </a:rPr>
              <a:t>C</a:t>
            </a:r>
            <a:r>
              <a:rPr lang="en-US" sz="1600" dirty="0" smtClean="0">
                <a:solidFill>
                  <a:schemeClr val="bg1">
                    <a:lumMod val="50000"/>
                  </a:schemeClr>
                </a:solidFill>
                <a:latin typeface="Arial Rounded MT Bold" panose="020F0704030504030204" pitchFamily="34" charset="0"/>
              </a:rPr>
              <a:t>oordinate multiple entity services to the benefit of the client; </a:t>
            </a:r>
          </a:p>
          <a:p>
            <a:pPr marL="628650" indent="-166688">
              <a:buFont typeface="Arial" panose="020B0604020202020204" pitchFamily="34" charset="0"/>
              <a:buChar char="•"/>
            </a:pPr>
            <a:r>
              <a:rPr lang="en-US" sz="1600" dirty="0">
                <a:solidFill>
                  <a:schemeClr val="bg1">
                    <a:lumMod val="50000"/>
                  </a:schemeClr>
                </a:solidFill>
                <a:latin typeface="Arial Rounded MT Bold" panose="020F0704030504030204" pitchFamily="34" charset="0"/>
              </a:rPr>
              <a:t>E</a:t>
            </a:r>
            <a:r>
              <a:rPr lang="en-US" sz="1600" dirty="0" smtClean="0">
                <a:solidFill>
                  <a:schemeClr val="bg1">
                    <a:lumMod val="50000"/>
                  </a:schemeClr>
                </a:solidFill>
                <a:latin typeface="Arial Rounded MT Bold" panose="020F0704030504030204" pitchFamily="34" charset="0"/>
              </a:rPr>
              <a:t>valuate client progress in accessing appropriate medical care and other needed services; and </a:t>
            </a:r>
          </a:p>
          <a:p>
            <a:pPr marL="628650" indent="-166688">
              <a:buFont typeface="Arial" panose="020B0604020202020204" pitchFamily="34" charset="0"/>
              <a:buChar char="•"/>
            </a:pPr>
            <a:r>
              <a:rPr lang="en-US" sz="1600" dirty="0">
                <a:solidFill>
                  <a:schemeClr val="bg1">
                    <a:lumMod val="50000"/>
                  </a:schemeClr>
                </a:solidFill>
                <a:latin typeface="Arial Rounded MT Bold" panose="020F0704030504030204" pitchFamily="34" charset="0"/>
              </a:rPr>
              <a:t>E</a:t>
            </a:r>
            <a:r>
              <a:rPr lang="en-US" sz="1600" dirty="0" smtClean="0">
                <a:solidFill>
                  <a:schemeClr val="bg1">
                    <a:lumMod val="50000"/>
                  </a:schemeClr>
                </a:solidFill>
                <a:latin typeface="Arial Rounded MT Bold" panose="020F0704030504030204" pitchFamily="34" charset="0"/>
              </a:rPr>
              <a:t>ducate clients regarding their health conditions and implications of risk factors</a:t>
            </a:r>
            <a:endParaRPr lang="en-US" sz="1600" dirty="0">
              <a:solidFill>
                <a:schemeClr val="bg1">
                  <a:lumMod val="50000"/>
                </a:schemeClr>
              </a:solidFill>
              <a:latin typeface="Arial Rounded MT Bold" panose="020F0704030504030204" pitchFamily="34" charset="0"/>
            </a:endParaRPr>
          </a:p>
        </p:txBody>
      </p:sp>
      <p:sp>
        <p:nvSpPr>
          <p:cNvPr id="15" name="Oval 14"/>
          <p:cNvSpPr>
            <a:spLocks noChangeAspect="1"/>
          </p:cNvSpPr>
          <p:nvPr/>
        </p:nvSpPr>
        <p:spPr>
          <a:xfrm>
            <a:off x="303897" y="1050754"/>
            <a:ext cx="730800" cy="730800"/>
          </a:xfrm>
          <a:prstGeom prst="ellipse">
            <a:avLst/>
          </a:prstGeom>
          <a:no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0" rIns="0" rtlCol="0" anchor="ctr">
            <a:noAutofit/>
          </a:bodyPr>
          <a:lstStyle/>
          <a:p>
            <a:pPr algn="ctr"/>
            <a:r>
              <a:rPr lang="en-US" sz="2100" b="1" dirty="0">
                <a:solidFill>
                  <a:schemeClr val="bg1">
                    <a:lumMod val="50000"/>
                  </a:schemeClr>
                </a:solidFill>
                <a:latin typeface="Arial Rounded MT Bold" panose="020F0704030504030204" pitchFamily="34" charset="0"/>
              </a:rPr>
              <a:t>04</a:t>
            </a:r>
          </a:p>
        </p:txBody>
      </p:sp>
      <p:pic>
        <p:nvPicPr>
          <p:cNvPr id="16" name="Nicole"/>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9043156" y="476045"/>
            <a:ext cx="2418044" cy="5905910"/>
          </a:xfrm>
          <a:prstGeom prst="rect">
            <a:avLst/>
          </a:prstGeom>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0934" y="6379804"/>
            <a:ext cx="1404851" cy="477479"/>
          </a:xfrm>
          <a:prstGeom prst="rect">
            <a:avLst/>
          </a:prstGeom>
        </p:spPr>
      </p:pic>
    </p:spTree>
    <p:custDataLst>
      <p:tags r:id="rId1"/>
    </p:custDataLst>
    <p:extLst>
      <p:ext uri="{BB962C8B-B14F-4D97-AF65-F5344CB8AC3E}">
        <p14:creationId xmlns:p14="http://schemas.microsoft.com/office/powerpoint/2010/main" val="39843586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8" name="sabd093952c947108d2acd4f14d5db75"/>
          <p:cNvPicPr>
            <a:picLocks noGrp="1"/>
          </p:cNvPicPr>
          <p:nvPr>
            <p:ph type="pic" sz="quarter" idx="13"/>
          </p:nvPr>
        </p:nvPicPr>
        <p:blipFill>
          <a:blip r:embed="rId4" cstate="print">
            <a:extLst>
              <a:ext uri="{28A0092B-C50C-407E-A947-70E740481C1C}">
                <a14:useLocalDpi xmlns:a14="http://schemas.microsoft.com/office/drawing/2010/main" val="0"/>
              </a:ext>
            </a:extLst>
          </a:blip>
          <a:srcRect t="18464" b="18464"/>
          <a:stretch>
            <a:fillRect/>
          </a:stretch>
        </p:blipFill>
        <p:spPr/>
      </p:pic>
      <p:sp>
        <p:nvSpPr>
          <p:cNvPr id="5" name="Rectangle 4"/>
          <p:cNvSpPr/>
          <p:nvPr/>
        </p:nvSpPr>
        <p:spPr>
          <a:xfrm>
            <a:off x="7360201" y="1726869"/>
            <a:ext cx="4854766" cy="3404262"/>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Light" charset="0"/>
            </a:endParaRPr>
          </a:p>
        </p:txBody>
      </p:sp>
      <p:sp>
        <p:nvSpPr>
          <p:cNvPr id="9" name="TextBox 8"/>
          <p:cNvSpPr txBox="1"/>
          <p:nvPr/>
        </p:nvSpPr>
        <p:spPr>
          <a:xfrm>
            <a:off x="7813964" y="2551837"/>
            <a:ext cx="4048298" cy="1477328"/>
          </a:xfrm>
          <a:prstGeom prst="rect">
            <a:avLst/>
          </a:prstGeom>
          <a:noFill/>
          <a:ln>
            <a:noFill/>
          </a:ln>
        </p:spPr>
        <p:txBody>
          <a:bodyPr wrap="square" rtlCol="0">
            <a:spAutoFit/>
          </a:bodyPr>
          <a:lstStyle/>
          <a:p>
            <a:r>
              <a:rPr lang="en-US" dirty="0" smtClean="0">
                <a:solidFill>
                  <a:schemeClr val="bg1"/>
                </a:solidFill>
                <a:latin typeface="Arial Rounded MT Bold" panose="020F0704030504030204" pitchFamily="34" charset="0"/>
              </a:rPr>
              <a:t>To provide and bill for case management services, a provider must be approved and enrolled as a case management provider with the MO HealthNet Division.</a:t>
            </a:r>
            <a:endParaRPr lang="en-US" dirty="0">
              <a:solidFill>
                <a:schemeClr val="bg1"/>
              </a:solidFill>
              <a:latin typeface="Arial Rounded MT Bold" panose="020F070403050403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7225" y="6380521"/>
            <a:ext cx="1404851" cy="477479"/>
          </a:xfrm>
          <a:prstGeom prst="rect">
            <a:avLst/>
          </a:prstGeom>
        </p:spPr>
      </p:pic>
    </p:spTree>
    <p:custDataLst>
      <p:tags r:id="rId1"/>
    </p:custDataLst>
    <p:extLst>
      <p:ext uri="{BB962C8B-B14F-4D97-AF65-F5344CB8AC3E}">
        <p14:creationId xmlns:p14="http://schemas.microsoft.com/office/powerpoint/2010/main" val="7902031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6" name="sfb0e374b9ad4fc8b124001f306426b1"/>
          <p:cNvPicPr>
            <a:picLocks noGrp="1"/>
          </p:cNvPicPr>
          <p:nvPr>
            <p:ph type="pic" sz="quarter" idx="13"/>
          </p:nvPr>
        </p:nvPicPr>
        <p:blipFill>
          <a:blip r:embed="rId4" cstate="print">
            <a:extLst>
              <a:ext uri="{28A0092B-C50C-407E-A947-70E740481C1C}">
                <a14:useLocalDpi xmlns:a14="http://schemas.microsoft.com/office/drawing/2010/main" val="0"/>
              </a:ext>
            </a:extLst>
          </a:blip>
          <a:srcRect l="10359" r="10359"/>
          <a:stretch>
            <a:fillRect/>
          </a:stretch>
        </p:blipFill>
        <p:spPr/>
      </p:pic>
      <p:sp>
        <p:nvSpPr>
          <p:cNvPr id="5" name="Rectangle 4"/>
          <p:cNvSpPr/>
          <p:nvPr/>
        </p:nvSpPr>
        <p:spPr>
          <a:xfrm>
            <a:off x="7360201" y="1087891"/>
            <a:ext cx="4854766" cy="433240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Lato Light" charset="0"/>
            </a:endParaRPr>
          </a:p>
        </p:txBody>
      </p:sp>
      <p:sp>
        <p:nvSpPr>
          <p:cNvPr id="9" name="TextBox 8"/>
          <p:cNvSpPr txBox="1"/>
          <p:nvPr/>
        </p:nvSpPr>
        <p:spPr>
          <a:xfrm>
            <a:off x="7458419" y="1472184"/>
            <a:ext cx="4583017" cy="3139321"/>
          </a:xfrm>
          <a:prstGeom prst="rect">
            <a:avLst/>
          </a:prstGeom>
          <a:noFill/>
          <a:ln>
            <a:noFill/>
          </a:ln>
        </p:spPr>
        <p:txBody>
          <a:bodyPr wrap="square" rtlCol="0">
            <a:spAutoFit/>
          </a:bodyPr>
          <a:lstStyle/>
          <a:p>
            <a:r>
              <a:rPr lang="en-US" dirty="0" smtClean="0">
                <a:solidFill>
                  <a:schemeClr val="bg1"/>
                </a:solidFill>
                <a:latin typeface="Arial Rounded MT Bold" panose="020F0704030504030204" pitchFamily="34" charset="0"/>
              </a:rPr>
              <a:t>Providers who are interested in becoming case managers should contact the Provider Enrollment Unit for more information at </a:t>
            </a:r>
            <a:r>
              <a:rPr lang="en-US" dirty="0" smtClean="0">
                <a:solidFill>
                  <a:schemeClr val="bg1"/>
                </a:solidFill>
                <a:latin typeface="Arial Rounded MT Bold" panose="020F0704030504030204" pitchFamily="34" charset="0"/>
                <a:hlinkClick r:id="rId5"/>
              </a:rPr>
              <a:t>MMAC.ProviderEnrollment@dss.mo.gov</a:t>
            </a:r>
            <a:r>
              <a:rPr lang="en-US" dirty="0" smtClean="0">
                <a:solidFill>
                  <a:schemeClr val="bg1"/>
                </a:solidFill>
                <a:latin typeface="Arial Rounded MT Bold" panose="020F0704030504030204" pitchFamily="34" charset="0"/>
              </a:rPr>
              <a:t> or by mail at:</a:t>
            </a:r>
          </a:p>
          <a:p>
            <a:endParaRPr lang="en-US" dirty="0">
              <a:solidFill>
                <a:schemeClr val="bg1"/>
              </a:solidFill>
              <a:latin typeface="Arial Rounded MT Bold" panose="020F0704030504030204" pitchFamily="34" charset="0"/>
            </a:endParaRPr>
          </a:p>
          <a:p>
            <a:r>
              <a:rPr lang="en-US" dirty="0" smtClean="0">
                <a:solidFill>
                  <a:schemeClr val="bg1"/>
                </a:solidFill>
                <a:latin typeface="Arial Rounded MT Bold" panose="020F0704030504030204" pitchFamily="34" charset="0"/>
              </a:rPr>
              <a:t>MO Medicaid Audit &amp; Compliance</a:t>
            </a:r>
          </a:p>
          <a:p>
            <a:r>
              <a:rPr lang="en-US" dirty="0" smtClean="0">
                <a:solidFill>
                  <a:schemeClr val="bg1"/>
                </a:solidFill>
                <a:latin typeface="Arial Rounded MT Bold" panose="020F0704030504030204" pitchFamily="34" charset="0"/>
              </a:rPr>
              <a:t>Provider Enrollment Unit</a:t>
            </a:r>
          </a:p>
          <a:p>
            <a:r>
              <a:rPr lang="en-US" dirty="0" smtClean="0">
                <a:solidFill>
                  <a:schemeClr val="bg1"/>
                </a:solidFill>
                <a:latin typeface="Arial Rounded MT Bold" panose="020F0704030504030204" pitchFamily="34" charset="0"/>
              </a:rPr>
              <a:t>PO Box 6500</a:t>
            </a:r>
          </a:p>
          <a:p>
            <a:r>
              <a:rPr lang="en-US" dirty="0" smtClean="0">
                <a:solidFill>
                  <a:schemeClr val="bg1"/>
                </a:solidFill>
                <a:latin typeface="Arial Rounded MT Bold" panose="020F0704030504030204" pitchFamily="34" charset="0"/>
              </a:rPr>
              <a:t>Jefferson City MO 65102 </a:t>
            </a:r>
            <a:endParaRPr lang="en-US" dirty="0">
              <a:solidFill>
                <a:schemeClr val="bg1"/>
              </a:solidFill>
              <a:latin typeface="Arial Rounded MT Bold" panose="020F070403050403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3419" y="6380521"/>
            <a:ext cx="1404851" cy="477479"/>
          </a:xfrm>
          <a:prstGeom prst="rect">
            <a:avLst/>
          </a:prstGeom>
        </p:spPr>
      </p:pic>
    </p:spTree>
    <p:custDataLst>
      <p:tags r:id="rId1"/>
    </p:custDataLst>
    <p:extLst>
      <p:ext uri="{BB962C8B-B14F-4D97-AF65-F5344CB8AC3E}">
        <p14:creationId xmlns:p14="http://schemas.microsoft.com/office/powerpoint/2010/main" val="42515467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33475" y="252803"/>
            <a:ext cx="5443601" cy="830113"/>
          </a:xfrm>
        </p:spPr>
        <p:txBody>
          <a:bodyPr>
            <a:normAutofit/>
          </a:bodyPr>
          <a:lstStyle/>
          <a:p>
            <a:r>
              <a:rPr lang="en-US" sz="3400" dirty="0" smtClean="0">
                <a:solidFill>
                  <a:schemeClr val="bg1">
                    <a:lumMod val="50000"/>
                  </a:schemeClr>
                </a:solidFill>
                <a:latin typeface="Arial Rounded MT Bold" panose="020F0704030504030204" pitchFamily="34" charset="0"/>
              </a:rPr>
              <a:t>LPHA Statistics</a:t>
            </a:r>
            <a:endParaRPr lang="en-US" sz="3400" dirty="0">
              <a:solidFill>
                <a:schemeClr val="bg1">
                  <a:lumMod val="50000"/>
                </a:schemeClr>
              </a:solidFill>
              <a:latin typeface="Arial Rounded MT Bold" panose="020F0704030504030204" pitchFamily="34" charset="0"/>
            </a:endParaRPr>
          </a:p>
        </p:txBody>
      </p:sp>
      <p:sp>
        <p:nvSpPr>
          <p:cNvPr id="9" name="Text Placeholder 1"/>
          <p:cNvSpPr txBox="1">
            <a:spLocks/>
          </p:cNvSpPr>
          <p:nvPr/>
        </p:nvSpPr>
        <p:spPr>
          <a:xfrm flipH="1">
            <a:off x="337107" y="1233889"/>
            <a:ext cx="6526400" cy="4965501"/>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Arial" panose="020B0604020202020204" pitchFamily="34" charset="0"/>
              <a:buChar char="•"/>
            </a:pPr>
            <a:r>
              <a:rPr lang="en-US" sz="1800" dirty="0" smtClean="0">
                <a:solidFill>
                  <a:schemeClr val="bg1">
                    <a:lumMod val="50000"/>
                  </a:schemeClr>
                </a:solidFill>
                <a:latin typeface="Arial Rounded MT Bold" panose="020F0704030504030204" pitchFamily="34" charset="0"/>
                <a:cs typeface="Lato Light"/>
              </a:rPr>
              <a:t>143 active providers with the Case Management Specialty on file with MHD</a:t>
            </a:r>
          </a:p>
          <a:p>
            <a:pPr lvl="1">
              <a:spcBef>
                <a:spcPts val="0"/>
              </a:spcBef>
              <a:buFont typeface="Arial" panose="020B0604020202020204" pitchFamily="34" charset="0"/>
              <a:buChar char="•"/>
            </a:pPr>
            <a:r>
              <a:rPr lang="en-US" sz="1800" dirty="0" smtClean="0">
                <a:solidFill>
                  <a:schemeClr val="bg1">
                    <a:lumMod val="50000"/>
                  </a:schemeClr>
                </a:solidFill>
                <a:latin typeface="Arial Rounded MT Bold" panose="020F0704030504030204" pitchFamily="34" charset="0"/>
                <a:cs typeface="Lato Light"/>
              </a:rPr>
              <a:t>28 out of those 143 providers billed for Case Management for Pregnant Women in FY22 (19.58%)</a:t>
            </a:r>
          </a:p>
          <a:p>
            <a:pPr marL="0" indent="0">
              <a:spcBef>
                <a:spcPts val="0"/>
              </a:spcBef>
              <a:buNone/>
            </a:pPr>
            <a:endParaRPr lang="en-US" sz="1800" dirty="0" smtClean="0">
              <a:solidFill>
                <a:schemeClr val="bg1">
                  <a:lumMod val="50000"/>
                </a:schemeClr>
              </a:solidFill>
              <a:latin typeface="Arial Rounded MT Bold" panose="020F0704030504030204" pitchFamily="34" charset="0"/>
              <a:cs typeface="Lato Light"/>
            </a:endParaRPr>
          </a:p>
          <a:p>
            <a:pPr>
              <a:spcBef>
                <a:spcPts val="0"/>
              </a:spcBef>
              <a:buFont typeface="Arial" panose="020B0604020202020204" pitchFamily="34" charset="0"/>
              <a:buChar char="•"/>
            </a:pPr>
            <a:r>
              <a:rPr lang="en-US" sz="1800" dirty="0" smtClean="0">
                <a:solidFill>
                  <a:schemeClr val="bg1">
                    <a:lumMod val="50000"/>
                  </a:schemeClr>
                </a:solidFill>
                <a:latin typeface="Arial Rounded MT Bold" panose="020F0704030504030204" pitchFamily="34" charset="0"/>
                <a:cs typeface="Lato Light"/>
              </a:rPr>
              <a:t>111 active LPHA providers with MHD</a:t>
            </a:r>
          </a:p>
          <a:p>
            <a:pPr lvl="1">
              <a:spcBef>
                <a:spcPts val="0"/>
              </a:spcBef>
              <a:buFont typeface="Arial" panose="020B0604020202020204" pitchFamily="34" charset="0"/>
              <a:buChar char="•"/>
            </a:pPr>
            <a:r>
              <a:rPr lang="en-US" dirty="0" smtClean="0">
                <a:solidFill>
                  <a:schemeClr val="bg1">
                    <a:lumMod val="50000"/>
                  </a:schemeClr>
                </a:solidFill>
                <a:latin typeface="Arial Rounded MT Bold" panose="020F0704030504030204" pitchFamily="34" charset="0"/>
                <a:cs typeface="Lato Light"/>
              </a:rPr>
              <a:t>Out of the 111 active LPHA’s on file, 98 have the Case Management specialty (88.28%)</a:t>
            </a:r>
          </a:p>
          <a:p>
            <a:pPr marL="457200" lvl="1" indent="0">
              <a:spcBef>
                <a:spcPts val="0"/>
              </a:spcBef>
              <a:buNone/>
            </a:pPr>
            <a:endParaRPr lang="en-US" dirty="0" smtClean="0">
              <a:solidFill>
                <a:schemeClr val="bg1">
                  <a:lumMod val="50000"/>
                </a:schemeClr>
              </a:solidFill>
              <a:latin typeface="Arial Rounded MT Bold" panose="020F0704030504030204" pitchFamily="34" charset="0"/>
              <a:cs typeface="Lato Light"/>
            </a:endParaRPr>
          </a:p>
          <a:p>
            <a:pPr>
              <a:spcBef>
                <a:spcPts val="0"/>
              </a:spcBef>
              <a:buFont typeface="Arial" panose="020B0604020202020204" pitchFamily="34" charset="0"/>
              <a:buChar char="•"/>
            </a:pPr>
            <a:r>
              <a:rPr lang="en-US" sz="1800" dirty="0" smtClean="0">
                <a:solidFill>
                  <a:schemeClr val="bg1">
                    <a:lumMod val="50000"/>
                  </a:schemeClr>
                </a:solidFill>
                <a:latin typeface="Arial Rounded MT Bold" panose="020F0704030504030204" pitchFamily="34" charset="0"/>
                <a:cs typeface="Lato Light"/>
              </a:rPr>
              <a:t>Out of the 98 LPHA’s, only 21 billed MHD for Case Management for Pregnant Women in FY22 (21.43%)</a:t>
            </a:r>
          </a:p>
          <a:p>
            <a:pPr>
              <a:spcBef>
                <a:spcPts val="0"/>
              </a:spcBef>
              <a:buFont typeface="Arial" panose="020B0604020202020204" pitchFamily="34" charset="0"/>
              <a:buChar char="•"/>
            </a:pPr>
            <a:endParaRPr lang="en-US" sz="1800" dirty="0" smtClean="0">
              <a:solidFill>
                <a:schemeClr val="bg1">
                  <a:lumMod val="50000"/>
                </a:schemeClr>
              </a:solidFill>
              <a:latin typeface="Arial Rounded MT Bold" panose="020F0704030504030204" pitchFamily="34" charset="0"/>
              <a:cs typeface="Lato Light"/>
            </a:endParaRPr>
          </a:p>
          <a:p>
            <a:pPr>
              <a:spcBef>
                <a:spcPts val="0"/>
              </a:spcBef>
              <a:buFont typeface="Arial" panose="020B0604020202020204" pitchFamily="34" charset="0"/>
              <a:buChar char="•"/>
            </a:pPr>
            <a:r>
              <a:rPr lang="en-US" sz="1800" dirty="0" smtClean="0">
                <a:solidFill>
                  <a:schemeClr val="bg1">
                    <a:lumMod val="50000"/>
                  </a:schemeClr>
                </a:solidFill>
                <a:latin typeface="Arial Rounded MT Bold" panose="020F0704030504030204" pitchFamily="34" charset="0"/>
                <a:cs typeface="Lato Light"/>
              </a:rPr>
              <a:t>Of the LPHA’s that took the recent survey sent out in March 2023, information on Case Management and prenatal vitamins was reported.</a:t>
            </a:r>
            <a:endParaRPr lang="en-US" sz="1800" dirty="0">
              <a:solidFill>
                <a:schemeClr val="bg1">
                  <a:lumMod val="50000"/>
                </a:schemeClr>
              </a:solidFill>
              <a:latin typeface="Arial Rounded MT Bold" panose="020F0704030504030204" pitchFamily="34" charset="0"/>
              <a:cs typeface="Lato Light"/>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53" y="6380521"/>
            <a:ext cx="1404851" cy="477479"/>
          </a:xfrm>
          <a:prstGeom prst="rect">
            <a:avLst/>
          </a:prstGeom>
        </p:spPr>
      </p:pic>
      <p:pic>
        <p:nvPicPr>
          <p:cNvPr id="10" name="Picture 9"/>
          <p:cNvPicPr>
            <a:picLocks noChangeAspect="1"/>
          </p:cNvPicPr>
          <p:nvPr/>
        </p:nvPicPr>
        <p:blipFill>
          <a:blip r:embed="rId5"/>
          <a:stretch>
            <a:fillRect/>
          </a:stretch>
        </p:blipFill>
        <p:spPr>
          <a:xfrm>
            <a:off x="7171982" y="3391186"/>
            <a:ext cx="4395728" cy="2808205"/>
          </a:xfrm>
          <a:prstGeom prst="rect">
            <a:avLst/>
          </a:prstGeom>
        </p:spPr>
      </p:pic>
      <p:pic>
        <p:nvPicPr>
          <p:cNvPr id="12" name="Picture 11"/>
          <p:cNvPicPr>
            <a:picLocks noChangeAspect="1"/>
          </p:cNvPicPr>
          <p:nvPr/>
        </p:nvPicPr>
        <p:blipFill>
          <a:blip r:embed="rId6"/>
          <a:stretch>
            <a:fillRect/>
          </a:stretch>
        </p:blipFill>
        <p:spPr>
          <a:xfrm>
            <a:off x="7171981" y="252804"/>
            <a:ext cx="4395729" cy="2853092"/>
          </a:xfrm>
          <a:prstGeom prst="rect">
            <a:avLst/>
          </a:prstGeom>
        </p:spPr>
      </p:pic>
    </p:spTree>
    <p:custDataLst>
      <p:tags r:id="rId1"/>
    </p:custDataLst>
    <p:extLst>
      <p:ext uri="{BB962C8B-B14F-4D97-AF65-F5344CB8AC3E}">
        <p14:creationId xmlns:p14="http://schemas.microsoft.com/office/powerpoint/2010/main" val="4067038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95948" y="201861"/>
            <a:ext cx="8206863" cy="750657"/>
          </a:xfrm>
        </p:spPr>
        <p:txBody>
          <a:bodyPr/>
          <a:lstStyle/>
          <a:p>
            <a:r>
              <a:rPr lang="en-US" sz="3600" dirty="0">
                <a:solidFill>
                  <a:schemeClr val="bg1">
                    <a:lumMod val="50000"/>
                  </a:schemeClr>
                </a:solidFill>
                <a:latin typeface="Arial Rounded MT Bold" panose="020F0704030504030204" pitchFamily="34" charset="0"/>
              </a:rPr>
              <a:t>Managed Care</a:t>
            </a:r>
          </a:p>
        </p:txBody>
      </p:sp>
      <p:sp>
        <p:nvSpPr>
          <p:cNvPr id="7" name="TextBox 6"/>
          <p:cNvSpPr txBox="1"/>
          <p:nvPr/>
        </p:nvSpPr>
        <p:spPr>
          <a:xfrm>
            <a:off x="195928" y="1051560"/>
            <a:ext cx="11791855" cy="1773936"/>
          </a:xfrm>
          <a:prstGeom prst="rect">
            <a:avLst/>
          </a:prstGeom>
        </p:spPr>
        <p:txBody>
          <a:bodyPr wrap="none" lIns="121954" tIns="60977" rIns="121954" bIns="60977" rtlCol="0">
            <a:noAutofit/>
          </a:bodyPr>
          <a:lstStyle/>
          <a:p>
            <a:pPr marL="0" indent="0">
              <a:spcBef>
                <a:spcPts val="0"/>
              </a:spcBef>
              <a:buNone/>
            </a:pPr>
            <a:endParaRPr lang="en-US" sz="2100" dirty="0">
              <a:solidFill>
                <a:schemeClr val="bg1">
                  <a:lumMod val="50000"/>
                </a:schemeClr>
              </a:solidFill>
              <a:cs typeface="Calibri"/>
            </a:endParaRPr>
          </a:p>
        </p:txBody>
      </p:sp>
      <p:sp>
        <p:nvSpPr>
          <p:cNvPr id="10" name="Rectangle 9"/>
          <p:cNvSpPr/>
          <p:nvPr/>
        </p:nvSpPr>
        <p:spPr>
          <a:xfrm>
            <a:off x="195927" y="1084744"/>
            <a:ext cx="11791855" cy="923330"/>
          </a:xfrm>
          <a:prstGeom prst="rect">
            <a:avLst/>
          </a:prstGeom>
        </p:spPr>
        <p:txBody>
          <a:bodyPr wrap="square">
            <a:spAutoFit/>
          </a:bodyPr>
          <a:lstStyle/>
          <a:p>
            <a:r>
              <a:rPr lang="en-US" dirty="0">
                <a:solidFill>
                  <a:schemeClr val="bg1">
                    <a:lumMod val="50000"/>
                  </a:schemeClr>
                </a:solidFill>
                <a:latin typeface="Arial Black" panose="020B0A04020102020204" pitchFamily="34" charset="0"/>
              </a:rPr>
              <a:t>Participants enrolled in MO HealthNet Managed Care get their services through the health plan's provider network. The health plan network may include providers not enrolled in the Fee-For-Service Program.</a:t>
            </a:r>
          </a:p>
        </p:txBody>
      </p:sp>
      <p:sp>
        <p:nvSpPr>
          <p:cNvPr id="15" name="TextBox 14"/>
          <p:cNvSpPr txBox="1"/>
          <p:nvPr/>
        </p:nvSpPr>
        <p:spPr>
          <a:xfrm>
            <a:off x="320040" y="2528888"/>
            <a:ext cx="2039112" cy="3306944"/>
          </a:xfrm>
          <a:prstGeom prst="rect">
            <a:avLst/>
          </a:prstGeom>
        </p:spPr>
        <p:txBody>
          <a:bodyPr wrap="none" lIns="121954" tIns="60977" rIns="121954" bIns="60977" rtlCol="0">
            <a:noAutofit/>
          </a:bodyPr>
          <a:lstStyle/>
          <a:p>
            <a:pPr marL="0" indent="0">
              <a:spcBef>
                <a:spcPts val="0"/>
              </a:spcBef>
              <a:buNone/>
            </a:pPr>
            <a:endParaRPr lang="en-US" sz="2100" dirty="0">
              <a:solidFill>
                <a:schemeClr val="bg1">
                  <a:lumMod val="50000"/>
                </a:schemeClr>
              </a:solidFill>
              <a:cs typeface="Calibri"/>
            </a:endParaRPr>
          </a:p>
        </p:txBody>
      </p:sp>
      <p:sp>
        <p:nvSpPr>
          <p:cNvPr id="19" name="Rectangle 18"/>
          <p:cNvSpPr/>
          <p:nvPr/>
        </p:nvSpPr>
        <p:spPr>
          <a:xfrm>
            <a:off x="5669280" y="1843907"/>
            <a:ext cx="6243255" cy="4278094"/>
          </a:xfrm>
          <a:prstGeom prst="rect">
            <a:avLst/>
          </a:prstGeom>
        </p:spPr>
        <p:txBody>
          <a:bodyPr wrap="square">
            <a:spAutoFit/>
          </a:bodyPr>
          <a:lstStyle/>
          <a:p>
            <a:r>
              <a:rPr lang="en-US" sz="1600" dirty="0">
                <a:solidFill>
                  <a:schemeClr val="bg1">
                    <a:lumMod val="50000"/>
                  </a:schemeClr>
                </a:solidFill>
                <a:latin typeface="Arial" panose="020B0604020202020204" pitchFamily="34" charset="0"/>
                <a:cs typeface="Arial" panose="020B0604020202020204" pitchFamily="34" charset="0"/>
              </a:rPr>
              <a:t>If you provide services to kids, pregnant women &amp; newborns, uninsured women, and families who get their health care services through MO HealthNet, you can provide services through the MO HealthNet Managed Care Program.</a:t>
            </a:r>
          </a:p>
          <a:p>
            <a:endParaRPr lang="en-US" sz="1600" dirty="0" smtClean="0">
              <a:solidFill>
                <a:schemeClr val="bg1">
                  <a:lumMod val="50000"/>
                </a:schemeClr>
              </a:solidFill>
              <a:latin typeface="Arial" panose="020B0604020202020204" pitchFamily="34" charset="0"/>
              <a:cs typeface="Arial" panose="020B0604020202020204" pitchFamily="34" charset="0"/>
            </a:endParaRPr>
          </a:p>
          <a:p>
            <a:r>
              <a:rPr lang="en-US" sz="1600" dirty="0" smtClean="0">
                <a:solidFill>
                  <a:schemeClr val="bg1">
                    <a:lumMod val="50000"/>
                  </a:schemeClr>
                </a:solidFill>
                <a:latin typeface="Arial" panose="020B0604020202020204" pitchFamily="34" charset="0"/>
                <a:cs typeface="Arial" panose="020B0604020202020204" pitchFamily="34" charset="0"/>
              </a:rPr>
              <a:t>If </a:t>
            </a:r>
            <a:r>
              <a:rPr lang="en-US" sz="1600" dirty="0">
                <a:solidFill>
                  <a:schemeClr val="bg1">
                    <a:lumMod val="50000"/>
                  </a:schemeClr>
                </a:solidFill>
                <a:latin typeface="Arial" panose="020B0604020202020204" pitchFamily="34" charset="0"/>
                <a:cs typeface="Arial" panose="020B0604020202020204" pitchFamily="34" charset="0"/>
              </a:rPr>
              <a:t>you would like to contract with a Managed Care health plans you should contact the health plan directly. You will need to sign a contract with them to be considered in network for that health plan.  Providers are not currently required to enroll with MO HealthNet to serve members through the Managed Care health plans but are encouraged to do so.</a:t>
            </a:r>
          </a:p>
          <a:p>
            <a:endParaRPr lang="en-US" sz="1600" dirty="0" smtClean="0">
              <a:solidFill>
                <a:schemeClr val="bg1">
                  <a:lumMod val="50000"/>
                </a:schemeClr>
              </a:solidFill>
              <a:latin typeface="Arial" panose="020B0604020202020204" pitchFamily="34" charset="0"/>
              <a:cs typeface="Arial" panose="020B0604020202020204" pitchFamily="34" charset="0"/>
            </a:endParaRPr>
          </a:p>
          <a:p>
            <a:r>
              <a:rPr lang="en-US" sz="1600" dirty="0" smtClean="0">
                <a:solidFill>
                  <a:schemeClr val="bg1">
                    <a:lumMod val="50000"/>
                  </a:schemeClr>
                </a:solidFill>
                <a:latin typeface="Arial" panose="020B0604020202020204" pitchFamily="34" charset="0"/>
                <a:cs typeface="Arial" panose="020B0604020202020204" pitchFamily="34" charset="0"/>
              </a:rPr>
              <a:t>Listed here </a:t>
            </a:r>
            <a:r>
              <a:rPr lang="en-US" sz="1600" dirty="0">
                <a:solidFill>
                  <a:schemeClr val="bg1">
                    <a:lumMod val="50000"/>
                  </a:schemeClr>
                </a:solidFill>
                <a:latin typeface="Arial" panose="020B0604020202020204" pitchFamily="34" charset="0"/>
                <a:cs typeface="Arial" panose="020B0604020202020204" pitchFamily="34" charset="0"/>
              </a:rPr>
              <a:t>are the different MO HealthNet Managed Care health plans participants can choose from. Each health plan provides services in every Missouri County. All MO HealthNet Managed Care health plans are required to offer the same services and benefits.</a:t>
            </a:r>
          </a:p>
        </p:txBody>
      </p:sp>
      <p:pic>
        <p:nvPicPr>
          <p:cNvPr id="3" name="Picture 2"/>
          <p:cNvPicPr>
            <a:picLocks noChangeAspect="1"/>
          </p:cNvPicPr>
          <p:nvPr/>
        </p:nvPicPr>
        <p:blipFill>
          <a:blip r:embed="rId4"/>
          <a:stretch>
            <a:fillRect/>
          </a:stretch>
        </p:blipFill>
        <p:spPr>
          <a:xfrm>
            <a:off x="321322" y="2579132"/>
            <a:ext cx="2514600" cy="1181100"/>
          </a:xfrm>
          <a:prstGeom prst="rect">
            <a:avLst/>
          </a:prstGeom>
          <a:solidFill>
            <a:srgbClr val="0070C0"/>
          </a:solidFill>
          <a:ln w="19050">
            <a:solidFill>
              <a:srgbClr val="0070C0"/>
            </a:solidFill>
          </a:ln>
        </p:spPr>
      </p:pic>
      <p:pic>
        <p:nvPicPr>
          <p:cNvPr id="6" name="Picture 5"/>
          <p:cNvPicPr>
            <a:picLocks noChangeAspect="1"/>
          </p:cNvPicPr>
          <p:nvPr/>
        </p:nvPicPr>
        <p:blipFill>
          <a:blip r:embed="rId5"/>
          <a:stretch>
            <a:fillRect/>
          </a:stretch>
        </p:blipFill>
        <p:spPr>
          <a:xfrm>
            <a:off x="320040" y="4034980"/>
            <a:ext cx="2515882" cy="1019175"/>
          </a:xfrm>
          <a:prstGeom prst="rect">
            <a:avLst/>
          </a:prstGeom>
          <a:ln w="19050">
            <a:solidFill>
              <a:srgbClr val="0070C0"/>
            </a:solidFill>
          </a:ln>
        </p:spPr>
      </p:pic>
      <p:pic>
        <p:nvPicPr>
          <p:cNvPr id="8" name="Picture 7"/>
          <p:cNvPicPr>
            <a:picLocks noChangeAspect="1"/>
          </p:cNvPicPr>
          <p:nvPr/>
        </p:nvPicPr>
        <p:blipFill>
          <a:blip r:embed="rId6"/>
          <a:stretch>
            <a:fillRect/>
          </a:stretch>
        </p:blipFill>
        <p:spPr>
          <a:xfrm>
            <a:off x="2946843" y="2579132"/>
            <a:ext cx="2505075" cy="1181100"/>
          </a:xfrm>
          <a:prstGeom prst="rect">
            <a:avLst/>
          </a:prstGeom>
          <a:ln w="19050">
            <a:solidFill>
              <a:srgbClr val="0070C0"/>
            </a:solidFill>
          </a:ln>
        </p:spPr>
      </p:pic>
      <p:pic>
        <p:nvPicPr>
          <p:cNvPr id="9" name="Picture 8"/>
          <p:cNvPicPr>
            <a:picLocks noChangeAspect="1"/>
          </p:cNvPicPr>
          <p:nvPr/>
        </p:nvPicPr>
        <p:blipFill>
          <a:blip r:embed="rId7"/>
          <a:stretch>
            <a:fillRect/>
          </a:stretch>
        </p:blipFill>
        <p:spPr>
          <a:xfrm>
            <a:off x="2946843" y="4039742"/>
            <a:ext cx="2505075" cy="1009650"/>
          </a:xfrm>
          <a:prstGeom prst="rect">
            <a:avLst/>
          </a:prstGeom>
          <a:ln w="19050">
            <a:solidFill>
              <a:srgbClr val="0070C0"/>
            </a:solidFill>
          </a:ln>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4785" y="6148795"/>
            <a:ext cx="1776894" cy="603928"/>
          </a:xfrm>
          <a:prstGeom prst="rect">
            <a:avLst/>
          </a:prstGeom>
        </p:spPr>
      </p:pic>
      <p:sp>
        <p:nvSpPr>
          <p:cNvPr id="2" name="TextBox 1"/>
          <p:cNvSpPr txBox="1"/>
          <p:nvPr/>
        </p:nvSpPr>
        <p:spPr>
          <a:xfrm>
            <a:off x="195927" y="5432642"/>
            <a:ext cx="5461354" cy="830997"/>
          </a:xfrm>
          <a:prstGeom prst="rect">
            <a:avLst/>
          </a:prstGeom>
          <a:noFill/>
        </p:spPr>
        <p:txBody>
          <a:bodyPr wrap="square" rtlCol="0">
            <a:spAutoFit/>
          </a:bodyPr>
          <a:lstStyle/>
          <a:p>
            <a:r>
              <a:rPr lang="en-US" sz="1600" dirty="0" smtClean="0">
                <a:solidFill>
                  <a:schemeClr val="bg1">
                    <a:lumMod val="50000"/>
                  </a:schemeClr>
                </a:solidFill>
                <a:latin typeface="Arial" panose="020B0604020202020204" pitchFamily="34" charset="0"/>
                <a:cs typeface="Arial" panose="020B0604020202020204" pitchFamily="34" charset="0"/>
              </a:rPr>
              <a:t>If </a:t>
            </a:r>
            <a:r>
              <a:rPr lang="en-US" sz="1600" dirty="0">
                <a:solidFill>
                  <a:schemeClr val="bg1">
                    <a:lumMod val="50000"/>
                  </a:schemeClr>
                </a:solidFill>
                <a:latin typeface="Arial" panose="020B0604020202020204" pitchFamily="34" charset="0"/>
                <a:cs typeface="Arial" panose="020B0604020202020204" pitchFamily="34" charset="0"/>
              </a:rPr>
              <a:t>providers are unable to resolve a Managed Care issue directly with a health plan, contact a </a:t>
            </a:r>
            <a:r>
              <a:rPr lang="en-US" sz="1600" dirty="0" smtClean="0">
                <a:solidFill>
                  <a:schemeClr val="bg1">
                    <a:lumMod val="50000"/>
                  </a:schemeClr>
                </a:solidFill>
                <a:latin typeface="Arial" panose="020B0604020202020204" pitchFamily="34" charset="0"/>
                <a:cs typeface="Arial" panose="020B0604020202020204" pitchFamily="34" charset="0"/>
              </a:rPr>
              <a:t>MHD Managed Care Liaison at </a:t>
            </a:r>
            <a:r>
              <a:rPr lang="en-US" sz="1600" u="sng" dirty="0" smtClean="0">
                <a:solidFill>
                  <a:schemeClr val="bg1">
                    <a:lumMod val="50000"/>
                  </a:schemeClr>
                </a:solidFill>
                <a:latin typeface="Arial" panose="020B0604020202020204" pitchFamily="34" charset="0"/>
                <a:cs typeface="Arial" panose="020B0604020202020204" pitchFamily="34" charset="0"/>
                <a:hlinkClick r:id="rId9"/>
              </a:rPr>
              <a:t>MHD.MCCommunications@dss.mo.gov</a:t>
            </a:r>
            <a:r>
              <a:rPr lang="en-US" sz="1600" u="sng" dirty="0" smtClean="0">
                <a:solidFill>
                  <a:schemeClr val="bg1">
                    <a:lumMod val="50000"/>
                  </a:schemeClr>
                </a:solidFill>
                <a:latin typeface="Arial" panose="020B0604020202020204" pitchFamily="34" charset="0"/>
                <a:cs typeface="Arial" panose="020B0604020202020204" pitchFamily="34" charset="0"/>
              </a:rPr>
              <a:t> </a:t>
            </a:r>
            <a:endParaRPr lang="en-US" sz="1600" u="sng" dirty="0">
              <a:solidFill>
                <a:schemeClr val="bg1">
                  <a:lumMod val="5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36350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95948" y="201861"/>
            <a:ext cx="8206863" cy="750657"/>
          </a:xfrm>
        </p:spPr>
        <p:txBody>
          <a:bodyPr/>
          <a:lstStyle/>
          <a:p>
            <a:r>
              <a:rPr lang="en-US" sz="3600" dirty="0" smtClean="0">
                <a:solidFill>
                  <a:schemeClr val="bg1">
                    <a:lumMod val="50000"/>
                  </a:schemeClr>
                </a:solidFill>
                <a:latin typeface="Arial Rounded MT Bold" panose="020F0704030504030204" pitchFamily="34" charset="0"/>
              </a:rPr>
              <a:t>Temp Pregnancy Coverage</a:t>
            </a:r>
            <a:endParaRPr lang="en-US" sz="3600" dirty="0">
              <a:solidFill>
                <a:schemeClr val="bg1">
                  <a:lumMod val="50000"/>
                </a:schemeClr>
              </a:solidFill>
              <a:latin typeface="Arial Rounded MT Bold" panose="020F0704030504030204" pitchFamily="34" charset="0"/>
            </a:endParaRPr>
          </a:p>
        </p:txBody>
      </p:sp>
      <p:sp>
        <p:nvSpPr>
          <p:cNvPr id="7" name="TextBox 6"/>
          <p:cNvSpPr txBox="1"/>
          <p:nvPr/>
        </p:nvSpPr>
        <p:spPr>
          <a:xfrm>
            <a:off x="195928" y="1051560"/>
            <a:ext cx="11791855" cy="1773936"/>
          </a:xfrm>
          <a:prstGeom prst="rect">
            <a:avLst/>
          </a:prstGeom>
        </p:spPr>
        <p:txBody>
          <a:bodyPr wrap="none" lIns="121954" tIns="60977" rIns="121954" bIns="60977" rtlCol="0">
            <a:noAutofit/>
          </a:bodyPr>
          <a:lstStyle/>
          <a:p>
            <a:pPr marL="0" indent="0">
              <a:spcBef>
                <a:spcPts val="0"/>
              </a:spcBef>
              <a:buNone/>
            </a:pPr>
            <a:endParaRPr lang="en-US" sz="2100" dirty="0">
              <a:solidFill>
                <a:schemeClr val="bg1">
                  <a:lumMod val="50000"/>
                </a:schemeClr>
              </a:solidFill>
              <a:cs typeface="Calibri"/>
            </a:endParaRPr>
          </a:p>
        </p:txBody>
      </p:sp>
      <p:sp>
        <p:nvSpPr>
          <p:cNvPr id="10" name="Rectangle 9"/>
          <p:cNvSpPr/>
          <p:nvPr/>
        </p:nvSpPr>
        <p:spPr>
          <a:xfrm>
            <a:off x="195928" y="1071392"/>
            <a:ext cx="11691875" cy="1015663"/>
          </a:xfrm>
          <a:prstGeom prst="rect">
            <a:avLst/>
          </a:prstGeom>
        </p:spPr>
        <p:txBody>
          <a:bodyPr wrap="square">
            <a:spAutoFit/>
          </a:bodyPr>
          <a:lstStyle/>
          <a:p>
            <a:r>
              <a:rPr lang="en-US" sz="2000" dirty="0">
                <a:solidFill>
                  <a:schemeClr val="bg1">
                    <a:lumMod val="50000"/>
                  </a:schemeClr>
                </a:solidFill>
                <a:latin typeface="Arial Rounded MT Bold" panose="020F0704030504030204" pitchFamily="34" charset="0"/>
                <a:cs typeface="Lato Light"/>
              </a:rPr>
              <a:t>Temporary MO </a:t>
            </a:r>
            <a:r>
              <a:rPr lang="en-US" sz="2000" dirty="0" err="1">
                <a:solidFill>
                  <a:schemeClr val="bg1">
                    <a:lumMod val="50000"/>
                  </a:schemeClr>
                </a:solidFill>
                <a:latin typeface="Arial Rounded MT Bold" panose="020F0704030504030204" pitchFamily="34" charset="0"/>
                <a:cs typeface="Lato Light"/>
              </a:rPr>
              <a:t>HealthNet</a:t>
            </a:r>
            <a:r>
              <a:rPr lang="en-US" sz="2000" dirty="0">
                <a:solidFill>
                  <a:schemeClr val="bg1">
                    <a:lumMod val="50000"/>
                  </a:schemeClr>
                </a:solidFill>
                <a:latin typeface="Arial Rounded MT Bold" panose="020F0704030504030204" pitchFamily="34" charset="0"/>
                <a:cs typeface="Lato Light"/>
              </a:rPr>
              <a:t> during Pregnancy (TEMP) — Pregnant women may be determined eligible by qualified entities for temporary eligibility during pregnancy until they can apply for and begin receiving full MO </a:t>
            </a:r>
            <a:r>
              <a:rPr lang="en-US" sz="2000" dirty="0" err="1">
                <a:solidFill>
                  <a:schemeClr val="bg1">
                    <a:lumMod val="50000"/>
                  </a:schemeClr>
                </a:solidFill>
                <a:latin typeface="Arial Rounded MT Bold" panose="020F0704030504030204" pitchFamily="34" charset="0"/>
                <a:cs typeface="Lato Light"/>
              </a:rPr>
              <a:t>HealthNet</a:t>
            </a:r>
            <a:r>
              <a:rPr lang="en-US" sz="2000" dirty="0">
                <a:solidFill>
                  <a:schemeClr val="bg1">
                    <a:lumMod val="50000"/>
                  </a:schemeClr>
                </a:solidFill>
                <a:latin typeface="Arial Rounded MT Bold" panose="020F0704030504030204" pitchFamily="34" charset="0"/>
                <a:cs typeface="Lato Light"/>
              </a:rPr>
              <a:t> benefits. </a:t>
            </a:r>
            <a:endParaRPr lang="en-US" sz="16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320040" y="2528888"/>
            <a:ext cx="2039112" cy="3306944"/>
          </a:xfrm>
          <a:prstGeom prst="rect">
            <a:avLst/>
          </a:prstGeom>
        </p:spPr>
        <p:txBody>
          <a:bodyPr wrap="none" lIns="121954" tIns="60977" rIns="121954" bIns="60977" rtlCol="0">
            <a:noAutofit/>
          </a:bodyPr>
          <a:lstStyle/>
          <a:p>
            <a:pPr marL="0" indent="0">
              <a:spcBef>
                <a:spcPts val="0"/>
              </a:spcBef>
              <a:buNone/>
            </a:pPr>
            <a:endParaRPr lang="en-US" sz="2100" dirty="0">
              <a:solidFill>
                <a:schemeClr val="bg1">
                  <a:lumMod val="50000"/>
                </a:schemeClr>
              </a:solidFill>
              <a:cs typeface="Calibri"/>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4785" y="6148795"/>
            <a:ext cx="1776894" cy="603928"/>
          </a:xfrm>
          <a:prstGeom prst="rect">
            <a:avLst/>
          </a:prstGeom>
        </p:spPr>
      </p:pic>
      <p:pic>
        <p:nvPicPr>
          <p:cNvPr id="1026" name="Picture 1" descr="image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 y="2316261"/>
            <a:ext cx="6556565" cy="373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498079" y="2426445"/>
            <a:ext cx="4245625" cy="3493144"/>
          </a:xfrm>
          <a:prstGeom prst="rect">
            <a:avLst/>
          </a:prstGeom>
          <a:noFill/>
        </p:spPr>
        <p:txBody>
          <a:bodyPr wrap="square" rtlCol="0">
            <a:spAutoFit/>
          </a:bodyPr>
          <a:lstStyle/>
          <a:p>
            <a:r>
              <a:rPr lang="en-US" sz="2000" dirty="0">
                <a:solidFill>
                  <a:schemeClr val="bg1">
                    <a:lumMod val="50000"/>
                  </a:schemeClr>
                </a:solidFill>
                <a:latin typeface="Arial Rounded MT Bold" panose="020F0704030504030204" pitchFamily="34" charset="0"/>
                <a:cs typeface="Lato Light"/>
              </a:rPr>
              <a:t>TEMP coverage is designed to provide immediate, temporary coverage through fee for service for prenatal care to low-income pregnant women.</a:t>
            </a:r>
          </a:p>
          <a:p>
            <a:endParaRPr lang="en-US" sz="2000" dirty="0" smtClean="0">
              <a:solidFill>
                <a:schemeClr val="bg1">
                  <a:lumMod val="50000"/>
                </a:schemeClr>
              </a:solidFill>
              <a:latin typeface="Arial Rounded MT Bold" panose="020F0704030504030204" pitchFamily="34" charset="0"/>
              <a:cs typeface="Lato Light"/>
            </a:endParaRPr>
          </a:p>
          <a:p>
            <a:r>
              <a:rPr lang="en-US" sz="2000" dirty="0" smtClean="0">
                <a:solidFill>
                  <a:schemeClr val="bg1">
                    <a:lumMod val="50000"/>
                  </a:schemeClr>
                </a:solidFill>
                <a:latin typeface="Arial Rounded MT Bold" panose="020F0704030504030204" pitchFamily="34" charset="0"/>
                <a:cs typeface="Lato Light"/>
              </a:rPr>
              <a:t>Case </a:t>
            </a:r>
            <a:r>
              <a:rPr lang="en-US" sz="2000" dirty="0">
                <a:solidFill>
                  <a:schemeClr val="bg1">
                    <a:lumMod val="50000"/>
                  </a:schemeClr>
                </a:solidFill>
                <a:latin typeface="Arial Rounded MT Bold" panose="020F0704030504030204" pitchFamily="34" charset="0"/>
                <a:cs typeface="Lato Light"/>
              </a:rPr>
              <a:t>Management is covered while the participant has Temp MO </a:t>
            </a:r>
            <a:r>
              <a:rPr lang="en-US" sz="2000" dirty="0" err="1">
                <a:solidFill>
                  <a:schemeClr val="bg1">
                    <a:lumMod val="50000"/>
                  </a:schemeClr>
                </a:solidFill>
                <a:latin typeface="Arial Rounded MT Bold" panose="020F0704030504030204" pitchFamily="34" charset="0"/>
                <a:cs typeface="Lato Light"/>
              </a:rPr>
              <a:t>HealthNet</a:t>
            </a:r>
            <a:r>
              <a:rPr lang="en-US" sz="2000" dirty="0">
                <a:solidFill>
                  <a:schemeClr val="bg1">
                    <a:lumMod val="50000"/>
                  </a:schemeClr>
                </a:solidFill>
                <a:latin typeface="Arial Rounded MT Bold" panose="020F0704030504030204" pitchFamily="34" charset="0"/>
                <a:cs typeface="Lato Light"/>
              </a:rPr>
              <a:t> coverage. Providers </a:t>
            </a:r>
            <a:r>
              <a:rPr lang="en-US" sz="2000" dirty="0" smtClean="0">
                <a:solidFill>
                  <a:schemeClr val="bg1">
                    <a:lumMod val="50000"/>
                  </a:schemeClr>
                </a:solidFill>
                <a:latin typeface="Arial Rounded MT Bold" panose="020F0704030504030204" pitchFamily="34" charset="0"/>
                <a:cs typeface="Lato Light"/>
              </a:rPr>
              <a:t>should </a:t>
            </a:r>
            <a:r>
              <a:rPr lang="en-US" sz="2000" dirty="0">
                <a:solidFill>
                  <a:schemeClr val="bg1">
                    <a:lumMod val="50000"/>
                  </a:schemeClr>
                </a:solidFill>
                <a:latin typeface="Arial Rounded MT Bold" panose="020F0704030504030204" pitchFamily="34" charset="0"/>
                <a:cs typeface="Lato Light"/>
              </a:rPr>
              <a:t>bill MO </a:t>
            </a:r>
            <a:r>
              <a:rPr lang="en-US" sz="2000" dirty="0" err="1" smtClean="0">
                <a:solidFill>
                  <a:schemeClr val="bg1">
                    <a:lumMod val="50000"/>
                  </a:schemeClr>
                </a:solidFill>
                <a:latin typeface="Arial Rounded MT Bold" panose="020F0704030504030204" pitchFamily="34" charset="0"/>
                <a:cs typeface="Lato Light"/>
              </a:rPr>
              <a:t>HealthNet</a:t>
            </a:r>
            <a:r>
              <a:rPr lang="en-US" sz="2000" dirty="0" smtClean="0">
                <a:solidFill>
                  <a:schemeClr val="bg1">
                    <a:lumMod val="50000"/>
                  </a:schemeClr>
                </a:solidFill>
                <a:latin typeface="Arial Rounded MT Bold" panose="020F0704030504030204" pitchFamily="34" charset="0"/>
                <a:cs typeface="Lato Light"/>
              </a:rPr>
              <a:t> </a:t>
            </a:r>
            <a:r>
              <a:rPr lang="en-US" sz="2000" dirty="0">
                <a:solidFill>
                  <a:schemeClr val="bg1">
                    <a:lumMod val="50000"/>
                  </a:schemeClr>
                </a:solidFill>
                <a:latin typeface="Arial Rounded MT Bold" panose="020F0704030504030204" pitchFamily="34" charset="0"/>
                <a:cs typeface="Lato Light"/>
              </a:rPr>
              <a:t>directly.  </a:t>
            </a:r>
          </a:p>
        </p:txBody>
      </p:sp>
    </p:spTree>
    <p:custDataLst>
      <p:tags r:id="rId1"/>
    </p:custDataLst>
    <p:extLst>
      <p:ext uri="{BB962C8B-B14F-4D97-AF65-F5344CB8AC3E}">
        <p14:creationId xmlns:p14="http://schemas.microsoft.com/office/powerpoint/2010/main" val="32453402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026" y="228206"/>
            <a:ext cx="10881623" cy="941454"/>
          </a:xfrm>
        </p:spPr>
        <p:txBody>
          <a:bodyPr>
            <a:normAutofit/>
          </a:bodyPr>
          <a:lstStyle/>
          <a:p>
            <a:r>
              <a:rPr lang="en-US" sz="4000" dirty="0" smtClean="0">
                <a:solidFill>
                  <a:schemeClr val="bg1">
                    <a:lumMod val="50000"/>
                  </a:schemeClr>
                </a:solidFill>
                <a:latin typeface="Arial Rounded MT Bold" panose="020F0704030504030204" pitchFamily="34" charset="0"/>
              </a:rPr>
              <a:t>Billing Procedure Codes for Case Management</a:t>
            </a:r>
            <a:endParaRPr lang="en-US" sz="4000" dirty="0">
              <a:solidFill>
                <a:schemeClr val="bg1">
                  <a:lumMod val="50000"/>
                </a:schemeClr>
              </a:solidFill>
              <a:latin typeface="Arial Rounded MT Bold" panose="020F0704030504030204" pitchFamily="34" charset="0"/>
            </a:endParaRPr>
          </a:p>
        </p:txBody>
      </p:sp>
      <p:cxnSp>
        <p:nvCxnSpPr>
          <p:cNvPr id="18" name="Straight Connector 17"/>
          <p:cNvCxnSpPr/>
          <p:nvPr/>
        </p:nvCxnSpPr>
        <p:spPr>
          <a:xfrm>
            <a:off x="2889752" y="4694748"/>
            <a:ext cx="0" cy="1259998"/>
          </a:xfrm>
          <a:prstGeom prst="line">
            <a:avLst/>
          </a:prstGeom>
          <a:ln w="12700" cmpd="sng">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130604" y="4694748"/>
            <a:ext cx="0" cy="1259998"/>
          </a:xfrm>
          <a:prstGeom prst="line">
            <a:avLst/>
          </a:prstGeom>
          <a:ln w="12700" cmpd="sng">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338736" y="4694748"/>
            <a:ext cx="0" cy="1259998"/>
          </a:xfrm>
          <a:prstGeom prst="line">
            <a:avLst/>
          </a:prstGeom>
          <a:ln w="12700" cmpd="sng">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9453192" y="4694748"/>
            <a:ext cx="0" cy="1259998"/>
          </a:xfrm>
          <a:prstGeom prst="line">
            <a:avLst/>
          </a:prstGeom>
          <a:ln w="12700" cmpd="sng">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2790295" y="1458540"/>
            <a:ext cx="2292871" cy="4341049"/>
            <a:chOff x="691723" y="1662368"/>
            <a:chExt cx="2292871" cy="4341049"/>
          </a:xfrm>
        </p:grpSpPr>
        <p:sp>
          <p:nvSpPr>
            <p:cNvPr id="23" name="Text Placeholder 1"/>
            <p:cNvSpPr txBox="1">
              <a:spLocks/>
            </p:cNvSpPr>
            <p:nvPr/>
          </p:nvSpPr>
          <p:spPr>
            <a:xfrm flipH="1">
              <a:off x="877486" y="3966000"/>
              <a:ext cx="1921348" cy="2037417"/>
            </a:xfrm>
            <a:prstGeom prst="rect">
              <a:avLst/>
            </a:prstGeom>
          </p:spPr>
          <p:txBody>
            <a:bodyPr lIns="121869" tIns="60933" rIns="121869" bIns="60933">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smtClean="0">
                  <a:solidFill>
                    <a:schemeClr val="bg1">
                      <a:lumMod val="50000"/>
                    </a:schemeClr>
                  </a:solidFill>
                  <a:latin typeface="Arial Rounded MT Bold" panose="020F0704030504030204" pitchFamily="34" charset="0"/>
                  <a:cs typeface="Lato Light"/>
                </a:rPr>
                <a:t>Prenatal care, at risk enhanced service; antepartum management; follow up service</a:t>
              </a:r>
              <a:endParaRPr lang="en-US" sz="1800" dirty="0">
                <a:solidFill>
                  <a:schemeClr val="bg1">
                    <a:lumMod val="50000"/>
                  </a:schemeClr>
                </a:solidFill>
                <a:latin typeface="Arial Rounded MT Bold" panose="020F0704030504030204" pitchFamily="34" charset="0"/>
                <a:cs typeface="Lato Light"/>
              </a:endParaRPr>
            </a:p>
          </p:txBody>
        </p:sp>
        <p:grpSp>
          <p:nvGrpSpPr>
            <p:cNvPr id="39" name="Group 38"/>
            <p:cNvGrpSpPr/>
            <p:nvPr/>
          </p:nvGrpSpPr>
          <p:grpSpPr>
            <a:xfrm>
              <a:off x="691723" y="1662368"/>
              <a:ext cx="2292871" cy="2103120"/>
              <a:chOff x="520239" y="2249109"/>
              <a:chExt cx="1495778" cy="1371992"/>
            </a:xfrm>
          </p:grpSpPr>
          <p:sp>
            <p:nvSpPr>
              <p:cNvPr id="51" name="Oval 50"/>
              <p:cNvSpPr/>
              <p:nvPr/>
            </p:nvSpPr>
            <p:spPr>
              <a:xfrm>
                <a:off x="582133" y="2249109"/>
                <a:ext cx="1371992" cy="1371992"/>
              </a:xfrm>
              <a:prstGeom prst="ellipse">
                <a:avLst/>
              </a:prstGeom>
              <a:solidFill>
                <a:schemeClr val="accent6">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latin typeface="Arial Rounded MT Bold" panose="020F0704030504030204" pitchFamily="34" charset="0"/>
                </a:endParaRPr>
              </a:p>
            </p:txBody>
          </p:sp>
          <p:sp>
            <p:nvSpPr>
              <p:cNvPr id="52" name="Text Placeholder 1"/>
              <p:cNvSpPr txBox="1">
                <a:spLocks/>
              </p:cNvSpPr>
              <p:nvPr/>
            </p:nvSpPr>
            <p:spPr>
              <a:xfrm flipH="1">
                <a:off x="520239" y="2751832"/>
                <a:ext cx="1495778" cy="360000"/>
              </a:xfrm>
              <a:prstGeom prst="rect">
                <a:avLst/>
              </a:prstGeom>
            </p:spPr>
            <p:txBody>
              <a:bodyPr lIns="121869" tIns="60933" rIns="121869" bIns="60933">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dirty="0" smtClean="0">
                    <a:solidFill>
                      <a:schemeClr val="bg1"/>
                    </a:solidFill>
                    <a:latin typeface="Arial Rounded MT Bold" panose="020F0704030504030204" pitchFamily="34" charset="0"/>
                    <a:cs typeface="Lato Light"/>
                  </a:rPr>
                  <a:t>H1001TS</a:t>
                </a:r>
                <a:endParaRPr lang="en-US" dirty="0">
                  <a:solidFill>
                    <a:schemeClr val="bg1"/>
                  </a:solidFill>
                  <a:latin typeface="Arial Rounded MT Bold" panose="020F0704030504030204" pitchFamily="34" charset="0"/>
                  <a:cs typeface="Lato Light"/>
                </a:endParaRPr>
              </a:p>
            </p:txBody>
          </p:sp>
        </p:grpSp>
      </p:grpSp>
      <p:grpSp>
        <p:nvGrpSpPr>
          <p:cNvPr id="17" name="Group 16"/>
          <p:cNvGrpSpPr/>
          <p:nvPr/>
        </p:nvGrpSpPr>
        <p:grpSpPr>
          <a:xfrm>
            <a:off x="581022" y="1499096"/>
            <a:ext cx="2292870" cy="4372915"/>
            <a:chOff x="2907396" y="1630502"/>
            <a:chExt cx="2292870" cy="4372915"/>
          </a:xfrm>
        </p:grpSpPr>
        <p:sp>
          <p:nvSpPr>
            <p:cNvPr id="24" name="Text Placeholder 1"/>
            <p:cNvSpPr txBox="1">
              <a:spLocks/>
            </p:cNvSpPr>
            <p:nvPr/>
          </p:nvSpPr>
          <p:spPr>
            <a:xfrm flipH="1">
              <a:off x="3131344" y="4079570"/>
              <a:ext cx="1844974" cy="1923847"/>
            </a:xfrm>
            <a:prstGeom prst="rect">
              <a:avLst/>
            </a:prstGeom>
          </p:spPr>
          <p:txBody>
            <a:bodyPr lIns="121869" tIns="60933" rIns="121869" bIns="60933">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a:solidFill>
                    <a:schemeClr val="bg1">
                      <a:lumMod val="50000"/>
                    </a:schemeClr>
                  </a:solidFill>
                  <a:latin typeface="Arial Rounded MT Bold" panose="020F0704030504030204" pitchFamily="34" charset="0"/>
                </a:rPr>
                <a:t>Prenatal care, at risk enhanced service; antepartum </a:t>
              </a:r>
              <a:r>
                <a:rPr lang="en-US" sz="1800" dirty="0" smtClean="0">
                  <a:solidFill>
                    <a:schemeClr val="bg1">
                      <a:lumMod val="50000"/>
                    </a:schemeClr>
                  </a:solidFill>
                  <a:latin typeface="Arial Rounded MT Bold" panose="020F0704030504030204" pitchFamily="34" charset="0"/>
                </a:rPr>
                <a:t>management</a:t>
              </a:r>
            </a:p>
          </p:txBody>
        </p:sp>
        <p:grpSp>
          <p:nvGrpSpPr>
            <p:cNvPr id="56" name="Group 55"/>
            <p:cNvGrpSpPr/>
            <p:nvPr/>
          </p:nvGrpSpPr>
          <p:grpSpPr>
            <a:xfrm>
              <a:off x="2907396" y="1630502"/>
              <a:ext cx="2292870" cy="2103120"/>
              <a:chOff x="2056221" y="2228321"/>
              <a:chExt cx="1495778" cy="1371992"/>
            </a:xfrm>
          </p:grpSpPr>
          <p:sp>
            <p:nvSpPr>
              <p:cNvPr id="57" name="Oval 56"/>
              <p:cNvSpPr/>
              <p:nvPr/>
            </p:nvSpPr>
            <p:spPr>
              <a:xfrm>
                <a:off x="2106690" y="2228321"/>
                <a:ext cx="1371993" cy="1371992"/>
              </a:xfrm>
              <a:prstGeom prst="ellipse">
                <a:avLst/>
              </a:prstGeom>
              <a:solidFill>
                <a:schemeClr val="accent4">
                  <a:alpha val="93000"/>
                </a:schemeClr>
              </a:solidFill>
              <a:ln w="28575" cmpd="sng">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latin typeface="Arial Rounded MT Bold" panose="020F0704030504030204" pitchFamily="34" charset="0"/>
                </a:endParaRPr>
              </a:p>
            </p:txBody>
          </p:sp>
          <p:sp>
            <p:nvSpPr>
              <p:cNvPr id="58" name="Text Placeholder 1"/>
              <p:cNvSpPr txBox="1">
                <a:spLocks/>
              </p:cNvSpPr>
              <p:nvPr/>
            </p:nvSpPr>
            <p:spPr>
              <a:xfrm flipH="1">
                <a:off x="2056221" y="2749316"/>
                <a:ext cx="1495778" cy="360000"/>
              </a:xfrm>
              <a:prstGeom prst="rect">
                <a:avLst/>
              </a:prstGeom>
            </p:spPr>
            <p:txBody>
              <a:bodyPr lIns="121869" tIns="60933" rIns="121869" bIns="60933">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dirty="0" smtClean="0">
                    <a:solidFill>
                      <a:schemeClr val="bg1"/>
                    </a:solidFill>
                    <a:latin typeface="Arial Rounded MT Bold" panose="020F0704030504030204" pitchFamily="34" charset="0"/>
                    <a:cs typeface="Lato Light"/>
                  </a:rPr>
                  <a:t>H1001*</a:t>
                </a:r>
                <a:endParaRPr lang="en-US" dirty="0">
                  <a:solidFill>
                    <a:schemeClr val="bg1"/>
                  </a:solidFill>
                  <a:latin typeface="Arial Rounded MT Bold" panose="020F0704030504030204" pitchFamily="34" charset="0"/>
                  <a:cs typeface="Lato Light"/>
                </a:endParaRPr>
              </a:p>
            </p:txBody>
          </p:sp>
        </p:grpSp>
      </p:grpSp>
      <p:grpSp>
        <p:nvGrpSpPr>
          <p:cNvPr id="16" name="Group 15"/>
          <p:cNvGrpSpPr/>
          <p:nvPr/>
        </p:nvGrpSpPr>
        <p:grpSpPr>
          <a:xfrm>
            <a:off x="7229143" y="1462667"/>
            <a:ext cx="2292870" cy="4336922"/>
            <a:chOff x="5123066" y="1657351"/>
            <a:chExt cx="2292870" cy="4336922"/>
          </a:xfrm>
        </p:grpSpPr>
        <p:sp>
          <p:nvSpPr>
            <p:cNvPr id="25" name="Text Placeholder 1"/>
            <p:cNvSpPr txBox="1">
              <a:spLocks/>
            </p:cNvSpPr>
            <p:nvPr/>
          </p:nvSpPr>
          <p:spPr>
            <a:xfrm flipH="1">
              <a:off x="5335988" y="4079570"/>
              <a:ext cx="1867026" cy="1914703"/>
            </a:xfrm>
            <a:prstGeom prst="rect">
              <a:avLst/>
            </a:prstGeom>
          </p:spPr>
          <p:txBody>
            <a:bodyPr lIns="121869" tIns="60933" rIns="121869" bIns="60933">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a:solidFill>
                    <a:schemeClr val="bg1">
                      <a:lumMod val="50000"/>
                    </a:schemeClr>
                  </a:solidFill>
                  <a:latin typeface="Arial Rounded MT Bold" panose="020F0704030504030204" pitchFamily="34" charset="0"/>
                </a:rPr>
                <a:t>Prenatal care, at risk enhanced service; follow-up home visit</a:t>
              </a:r>
              <a:endParaRPr lang="en-US" sz="2000" dirty="0">
                <a:solidFill>
                  <a:schemeClr val="bg1">
                    <a:lumMod val="50000"/>
                  </a:schemeClr>
                </a:solidFill>
                <a:latin typeface="Arial Rounded MT Bold" panose="020F0704030504030204" pitchFamily="34" charset="0"/>
                <a:cs typeface="Lato Light"/>
              </a:endParaRPr>
            </a:p>
          </p:txBody>
        </p:sp>
        <p:grpSp>
          <p:nvGrpSpPr>
            <p:cNvPr id="60" name="Group 59"/>
            <p:cNvGrpSpPr/>
            <p:nvPr/>
          </p:nvGrpSpPr>
          <p:grpSpPr>
            <a:xfrm>
              <a:off x="5123066" y="1657351"/>
              <a:ext cx="2292870" cy="2103120"/>
              <a:chOff x="3649653" y="2245836"/>
              <a:chExt cx="1495778" cy="1371992"/>
            </a:xfrm>
          </p:grpSpPr>
          <p:sp>
            <p:nvSpPr>
              <p:cNvPr id="61" name="Oval 60"/>
              <p:cNvSpPr/>
              <p:nvPr/>
            </p:nvSpPr>
            <p:spPr>
              <a:xfrm>
                <a:off x="3711546" y="2245836"/>
                <a:ext cx="1371993" cy="1371992"/>
              </a:xfrm>
              <a:prstGeom prst="ellipse">
                <a:avLst/>
              </a:prstGeom>
              <a:solidFill>
                <a:schemeClr val="accent1">
                  <a:alpha val="80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latin typeface="Arial Rounded MT Bold" panose="020F0704030504030204" pitchFamily="34" charset="0"/>
                </a:endParaRPr>
              </a:p>
            </p:txBody>
          </p:sp>
          <p:sp>
            <p:nvSpPr>
              <p:cNvPr id="62" name="Text Placeholder 1"/>
              <p:cNvSpPr txBox="1">
                <a:spLocks/>
              </p:cNvSpPr>
              <p:nvPr/>
            </p:nvSpPr>
            <p:spPr>
              <a:xfrm flipH="1">
                <a:off x="3649653" y="2758576"/>
                <a:ext cx="1495778" cy="360000"/>
              </a:xfrm>
              <a:prstGeom prst="rect">
                <a:avLst/>
              </a:prstGeom>
            </p:spPr>
            <p:txBody>
              <a:bodyPr lIns="121869" tIns="60933" rIns="121869" bIns="60933">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dirty="0" smtClean="0">
                    <a:solidFill>
                      <a:schemeClr val="bg1"/>
                    </a:solidFill>
                    <a:latin typeface="Arial Rounded MT Bold" panose="020F0704030504030204" pitchFamily="34" charset="0"/>
                    <a:cs typeface="Lato Light"/>
                  </a:rPr>
                  <a:t>H1004*</a:t>
                </a:r>
                <a:endParaRPr lang="en-US" dirty="0">
                  <a:solidFill>
                    <a:schemeClr val="bg1"/>
                  </a:solidFill>
                  <a:latin typeface="Arial Rounded MT Bold" panose="020F0704030504030204" pitchFamily="34" charset="0"/>
                  <a:cs typeface="Lato Light"/>
                </a:endParaRPr>
              </a:p>
            </p:txBody>
          </p:sp>
        </p:grpSp>
      </p:grpSp>
      <p:grpSp>
        <p:nvGrpSpPr>
          <p:cNvPr id="15" name="Group 14"/>
          <p:cNvGrpSpPr/>
          <p:nvPr/>
        </p:nvGrpSpPr>
        <p:grpSpPr>
          <a:xfrm>
            <a:off x="5019238" y="1457653"/>
            <a:ext cx="2292870" cy="4335433"/>
            <a:chOff x="7338736" y="1657351"/>
            <a:chExt cx="2292870" cy="4335433"/>
          </a:xfrm>
        </p:grpSpPr>
        <p:sp>
          <p:nvSpPr>
            <p:cNvPr id="26" name="Text Placeholder 1"/>
            <p:cNvSpPr txBox="1">
              <a:spLocks/>
            </p:cNvSpPr>
            <p:nvPr/>
          </p:nvSpPr>
          <p:spPr>
            <a:xfrm flipH="1">
              <a:off x="7568243" y="4079570"/>
              <a:ext cx="1833856" cy="1913214"/>
            </a:xfrm>
            <a:prstGeom prst="rect">
              <a:avLst/>
            </a:prstGeom>
          </p:spPr>
          <p:txBody>
            <a:bodyPr lIns="121869" tIns="60933" rIns="121869" bIns="60933">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a:solidFill>
                    <a:schemeClr val="bg1">
                      <a:lumMod val="50000"/>
                    </a:schemeClr>
                  </a:solidFill>
                  <a:latin typeface="Arial Rounded MT Bold" panose="020F0704030504030204" pitchFamily="34" charset="0"/>
                </a:rPr>
                <a:t>Prenatal care, at risk enhanced service; antepartum management; follow-up, reduced service</a:t>
              </a:r>
              <a:endParaRPr lang="en-US" sz="2000" dirty="0">
                <a:solidFill>
                  <a:schemeClr val="bg1">
                    <a:lumMod val="50000"/>
                  </a:schemeClr>
                </a:solidFill>
                <a:latin typeface="Arial Rounded MT Bold" panose="020F0704030504030204" pitchFamily="34" charset="0"/>
                <a:cs typeface="Lato Light"/>
              </a:endParaRPr>
            </a:p>
          </p:txBody>
        </p:sp>
        <p:grpSp>
          <p:nvGrpSpPr>
            <p:cNvPr id="64" name="Group 63"/>
            <p:cNvGrpSpPr/>
            <p:nvPr/>
          </p:nvGrpSpPr>
          <p:grpSpPr>
            <a:xfrm>
              <a:off x="7338736" y="1657351"/>
              <a:ext cx="2292870" cy="2103120"/>
              <a:chOff x="5232935" y="2245836"/>
              <a:chExt cx="1495778" cy="1371992"/>
            </a:xfrm>
          </p:grpSpPr>
          <p:sp>
            <p:nvSpPr>
              <p:cNvPr id="65" name="Oval 64"/>
              <p:cNvSpPr/>
              <p:nvPr/>
            </p:nvSpPr>
            <p:spPr>
              <a:xfrm>
                <a:off x="5294828" y="2245836"/>
                <a:ext cx="1371993" cy="1371992"/>
              </a:xfrm>
              <a:prstGeom prst="ellipse">
                <a:avLst/>
              </a:prstGeom>
              <a:solidFill>
                <a:schemeClr val="accent3">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latin typeface="Arial Rounded MT Bold" panose="020F0704030504030204" pitchFamily="34" charset="0"/>
                </a:endParaRPr>
              </a:p>
            </p:txBody>
          </p:sp>
          <p:sp>
            <p:nvSpPr>
              <p:cNvPr id="66" name="Text Placeholder 1"/>
              <p:cNvSpPr txBox="1">
                <a:spLocks/>
              </p:cNvSpPr>
              <p:nvPr/>
            </p:nvSpPr>
            <p:spPr>
              <a:xfrm flipH="1">
                <a:off x="5232935" y="2749316"/>
                <a:ext cx="1495778" cy="360000"/>
              </a:xfrm>
              <a:prstGeom prst="rect">
                <a:avLst/>
              </a:prstGeom>
            </p:spPr>
            <p:txBody>
              <a:bodyPr lIns="121869" tIns="60933" rIns="121869" bIns="60933">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dirty="0" smtClean="0">
                    <a:solidFill>
                      <a:schemeClr val="bg1"/>
                    </a:solidFill>
                    <a:latin typeface="Arial Rounded MT Bold" panose="020F0704030504030204" pitchFamily="34" charset="0"/>
                    <a:cs typeface="Lato Light"/>
                  </a:rPr>
                  <a:t>H1001TS52</a:t>
                </a:r>
                <a:endParaRPr lang="en-US" dirty="0">
                  <a:solidFill>
                    <a:schemeClr val="bg1"/>
                  </a:solidFill>
                  <a:latin typeface="Arial Rounded MT Bold" panose="020F0704030504030204" pitchFamily="34" charset="0"/>
                  <a:cs typeface="Lato Light"/>
                </a:endParaRPr>
              </a:p>
            </p:txBody>
          </p:sp>
        </p:grpSp>
      </p:grpSp>
      <p:grpSp>
        <p:nvGrpSpPr>
          <p:cNvPr id="14" name="Group 13"/>
          <p:cNvGrpSpPr/>
          <p:nvPr/>
        </p:nvGrpSpPr>
        <p:grpSpPr>
          <a:xfrm>
            <a:off x="9426404" y="1488759"/>
            <a:ext cx="2292870" cy="4335433"/>
            <a:chOff x="9554402" y="1657351"/>
            <a:chExt cx="2292870" cy="4335433"/>
          </a:xfrm>
        </p:grpSpPr>
        <p:sp>
          <p:nvSpPr>
            <p:cNvPr id="27" name="Text Placeholder 1"/>
            <p:cNvSpPr txBox="1">
              <a:spLocks/>
            </p:cNvSpPr>
            <p:nvPr/>
          </p:nvSpPr>
          <p:spPr>
            <a:xfrm flipH="1">
              <a:off x="9776375" y="4079570"/>
              <a:ext cx="1848924" cy="1913214"/>
            </a:xfrm>
            <a:prstGeom prst="rect">
              <a:avLst/>
            </a:prstGeom>
          </p:spPr>
          <p:txBody>
            <a:bodyPr lIns="121869" tIns="60933" rIns="121869" bIns="60933">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a:solidFill>
                    <a:schemeClr val="bg1">
                      <a:lumMod val="50000"/>
                    </a:schemeClr>
                  </a:solidFill>
                  <a:latin typeface="Arial Rounded MT Bold" panose="020F0704030504030204" pitchFamily="34" charset="0"/>
                </a:rPr>
                <a:t>Other specified case management service not elsewhere </a:t>
              </a:r>
              <a:r>
                <a:rPr lang="en-US" sz="1800" dirty="0" smtClean="0">
                  <a:solidFill>
                    <a:schemeClr val="bg1">
                      <a:lumMod val="50000"/>
                    </a:schemeClr>
                  </a:solidFill>
                  <a:latin typeface="Arial Rounded MT Bold" panose="020F0704030504030204" pitchFamily="34" charset="0"/>
                </a:rPr>
                <a:t>classified</a:t>
              </a:r>
              <a:endParaRPr lang="en-US" sz="2000" dirty="0">
                <a:solidFill>
                  <a:schemeClr val="bg1">
                    <a:lumMod val="50000"/>
                  </a:schemeClr>
                </a:solidFill>
                <a:latin typeface="Arial Rounded MT Bold" panose="020F0704030504030204" pitchFamily="34" charset="0"/>
                <a:cs typeface="Lato Light"/>
              </a:endParaRPr>
            </a:p>
          </p:txBody>
        </p:sp>
        <p:grpSp>
          <p:nvGrpSpPr>
            <p:cNvPr id="68" name="Group 67"/>
            <p:cNvGrpSpPr/>
            <p:nvPr/>
          </p:nvGrpSpPr>
          <p:grpSpPr>
            <a:xfrm>
              <a:off x="9554402" y="1657351"/>
              <a:ext cx="2292870" cy="2103120"/>
              <a:chOff x="6700993" y="2245836"/>
              <a:chExt cx="1495778" cy="1371992"/>
            </a:xfrm>
          </p:grpSpPr>
          <p:sp>
            <p:nvSpPr>
              <p:cNvPr id="69" name="Oval 68"/>
              <p:cNvSpPr/>
              <p:nvPr/>
            </p:nvSpPr>
            <p:spPr>
              <a:xfrm>
                <a:off x="6762887" y="2245836"/>
                <a:ext cx="1371993" cy="1371992"/>
              </a:xfrm>
              <a:prstGeom prst="ellipse">
                <a:avLst/>
              </a:prstGeom>
              <a:solidFill>
                <a:schemeClr val="accent6">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latin typeface="Arial Rounded MT Bold" panose="020F0704030504030204" pitchFamily="34" charset="0"/>
                </a:endParaRPr>
              </a:p>
            </p:txBody>
          </p:sp>
          <p:sp>
            <p:nvSpPr>
              <p:cNvPr id="70" name="Text Placeholder 1"/>
              <p:cNvSpPr txBox="1">
                <a:spLocks/>
              </p:cNvSpPr>
              <p:nvPr/>
            </p:nvSpPr>
            <p:spPr>
              <a:xfrm flipH="1">
                <a:off x="6700993" y="2749316"/>
                <a:ext cx="1495778" cy="360000"/>
              </a:xfrm>
              <a:prstGeom prst="rect">
                <a:avLst/>
              </a:prstGeom>
            </p:spPr>
            <p:txBody>
              <a:bodyPr lIns="121869" tIns="60933" rIns="121869" bIns="60933">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dirty="0" smtClean="0">
                    <a:solidFill>
                      <a:schemeClr val="bg1"/>
                    </a:solidFill>
                    <a:latin typeface="Arial Rounded MT Bold" panose="020F0704030504030204" pitchFamily="34" charset="0"/>
                    <a:cs typeface="Lato Light"/>
                  </a:rPr>
                  <a:t>G9012</a:t>
                </a:r>
                <a:endParaRPr lang="en-US" dirty="0">
                  <a:solidFill>
                    <a:schemeClr val="bg1"/>
                  </a:solidFill>
                  <a:latin typeface="Arial Rounded MT Bold" panose="020F0704030504030204" pitchFamily="34" charset="0"/>
                  <a:cs typeface="Lato Light"/>
                </a:endParaRPr>
              </a:p>
            </p:txBody>
          </p:sp>
        </p:grpSp>
      </p:grpSp>
      <p:sp>
        <p:nvSpPr>
          <p:cNvPr id="3" name="TextBox 2"/>
          <p:cNvSpPr txBox="1"/>
          <p:nvPr/>
        </p:nvSpPr>
        <p:spPr>
          <a:xfrm>
            <a:off x="309981" y="6411284"/>
            <a:ext cx="7384101" cy="523220"/>
          </a:xfrm>
          <a:prstGeom prst="rect">
            <a:avLst/>
          </a:prstGeom>
          <a:noFill/>
        </p:spPr>
        <p:txBody>
          <a:bodyPr wrap="square" rtlCol="0">
            <a:spAutoFit/>
          </a:bodyPr>
          <a:lstStyle/>
          <a:p>
            <a:r>
              <a:rPr lang="en-US" sz="1400" dirty="0" smtClean="0">
                <a:solidFill>
                  <a:schemeClr val="bg1">
                    <a:lumMod val="50000"/>
                  </a:schemeClr>
                </a:solidFill>
                <a:latin typeface="Arial Rounded MT Bold" panose="020F0704030504030204" pitchFamily="34" charset="0"/>
              </a:rPr>
              <a:t>*Limited </a:t>
            </a:r>
            <a:r>
              <a:rPr lang="en-US" sz="1400" dirty="0">
                <a:solidFill>
                  <a:schemeClr val="bg1">
                    <a:lumMod val="50000"/>
                  </a:schemeClr>
                </a:solidFill>
                <a:latin typeface="Arial Rounded MT Bold" panose="020F0704030504030204" pitchFamily="34" charset="0"/>
              </a:rPr>
              <a:t>to one per participant per provider per calendar month. </a:t>
            </a:r>
            <a:endParaRPr lang="en-US" sz="1600" dirty="0" smtClean="0">
              <a:solidFill>
                <a:schemeClr val="bg1">
                  <a:lumMod val="50000"/>
                </a:schemeClr>
              </a:solidFill>
              <a:latin typeface="Arial Rounded MT Bold" panose="020F0704030504030204" pitchFamily="34" charset="0"/>
              <a:cs typeface="Lato Light"/>
            </a:endParaRPr>
          </a:p>
          <a:p>
            <a:endParaRPr lang="en-US" sz="1400" dirty="0">
              <a:solidFill>
                <a:schemeClr val="bg1">
                  <a:lumMod val="50000"/>
                </a:schemeClr>
              </a:solidFill>
              <a:latin typeface="Arial Rounded MT Bold" panose="020F0704030504030204" pitchFamily="34" charset="0"/>
            </a:endParaRP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6793" y="6363579"/>
            <a:ext cx="1404851" cy="477479"/>
          </a:xfrm>
          <a:prstGeom prst="rect">
            <a:avLst/>
          </a:prstGeom>
        </p:spPr>
      </p:pic>
    </p:spTree>
    <p:custDataLst>
      <p:tags r:id="rId1"/>
    </p:custDataLst>
    <p:extLst>
      <p:ext uri="{BB962C8B-B14F-4D97-AF65-F5344CB8AC3E}">
        <p14:creationId xmlns:p14="http://schemas.microsoft.com/office/powerpoint/2010/main" val="37486972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20e8e60579c4260a04953b3cace502f"/>
          <p:cNvPicPr>
            <a:picLocks noGrp="1"/>
          </p:cNvPicPr>
          <p:nvPr>
            <p:ph type="pic" sz="quarter" idx="13"/>
          </p:nvPr>
        </p:nvPicPr>
        <p:blipFill>
          <a:blip r:embed="rId4" cstate="print">
            <a:extLst>
              <a:ext uri="{28A0092B-C50C-407E-A947-70E740481C1C}">
                <a14:useLocalDpi xmlns:a14="http://schemas.microsoft.com/office/drawing/2010/main" val="0"/>
              </a:ext>
            </a:extLst>
          </a:blip>
          <a:srcRect t="7813" b="7813"/>
          <a:stretch>
            <a:fillRect/>
          </a:stretch>
        </p:blipFill>
        <p:spPr/>
      </p:pic>
      <p:sp>
        <p:nvSpPr>
          <p:cNvPr id="7" name="Rectangle 6"/>
          <p:cNvSpPr/>
          <p:nvPr/>
        </p:nvSpPr>
        <p:spPr>
          <a:xfrm>
            <a:off x="0" y="147886"/>
            <a:ext cx="12192000" cy="722447"/>
          </a:xfrm>
          <a:prstGeom prst="rect">
            <a:avLst/>
          </a:prstGeom>
          <a:solidFill>
            <a:srgbClr val="0070C0">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1799" dirty="0">
              <a:solidFill>
                <a:schemeClr val="bg1"/>
              </a:solidFill>
              <a:latin typeface="Lato Regular"/>
            </a:endParaRPr>
          </a:p>
        </p:txBody>
      </p:sp>
      <p:sp>
        <p:nvSpPr>
          <p:cNvPr id="2" name="Title 1"/>
          <p:cNvSpPr>
            <a:spLocks noGrp="1"/>
          </p:cNvSpPr>
          <p:nvPr>
            <p:ph type="ctrTitle"/>
          </p:nvPr>
        </p:nvSpPr>
        <p:spPr>
          <a:xfrm>
            <a:off x="228600" y="0"/>
            <a:ext cx="5239512" cy="1470025"/>
          </a:xfrm>
        </p:spPr>
        <p:txBody>
          <a:bodyPr>
            <a:normAutofit/>
          </a:bodyPr>
          <a:lstStyle/>
          <a:p>
            <a:r>
              <a:rPr lang="en-US" sz="3600" dirty="0" smtClean="0">
                <a:solidFill>
                  <a:schemeClr val="accent1">
                    <a:lumMod val="40000"/>
                    <a:lumOff val="60000"/>
                  </a:schemeClr>
                </a:solidFill>
                <a:latin typeface="Arial Rounded MT Bold" panose="020F0704030504030204" pitchFamily="34" charset="0"/>
              </a:rPr>
              <a:t>eMOMED Overview</a:t>
            </a:r>
            <a:endParaRPr lang="en-US" sz="3600" dirty="0">
              <a:solidFill>
                <a:schemeClr val="accent1">
                  <a:lumMod val="40000"/>
                  <a:lumOff val="60000"/>
                </a:schemeClr>
              </a:solidFill>
              <a:latin typeface="Arial Rounded MT Bold" panose="020F070403050403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2558" y="270369"/>
            <a:ext cx="1404851" cy="477479"/>
          </a:xfrm>
          <a:prstGeom prst="rect">
            <a:avLst/>
          </a:prstGeom>
        </p:spPr>
      </p:pic>
    </p:spTree>
    <p:custDataLst>
      <p:tags r:id="rId1"/>
    </p:custDataLst>
    <p:extLst>
      <p:ext uri="{BB962C8B-B14F-4D97-AF65-F5344CB8AC3E}">
        <p14:creationId xmlns:p14="http://schemas.microsoft.com/office/powerpoint/2010/main" val="23510017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Rectangle 7"/>
          <p:cNvSpPr/>
          <p:nvPr/>
        </p:nvSpPr>
        <p:spPr>
          <a:xfrm>
            <a:off x="0" y="369782"/>
            <a:ext cx="12192000" cy="679259"/>
          </a:xfrm>
          <a:prstGeom prst="rect">
            <a:avLst/>
          </a:prstGeom>
          <a:solidFill>
            <a:srgbClr val="0070C0">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1799" dirty="0">
              <a:latin typeface="Lato Regular"/>
            </a:endParaRPr>
          </a:p>
        </p:txBody>
      </p:sp>
      <p:sp>
        <p:nvSpPr>
          <p:cNvPr id="3" name="Title 2"/>
          <p:cNvSpPr>
            <a:spLocks noGrp="1"/>
          </p:cNvSpPr>
          <p:nvPr>
            <p:ph type="title"/>
          </p:nvPr>
        </p:nvSpPr>
        <p:spPr>
          <a:xfrm>
            <a:off x="187476" y="137912"/>
            <a:ext cx="8174326" cy="1143000"/>
          </a:xfrm>
        </p:spPr>
        <p:txBody>
          <a:bodyPr>
            <a:normAutofit/>
          </a:bodyPr>
          <a:lstStyle/>
          <a:p>
            <a:r>
              <a:rPr lang="en-US" b="1" dirty="0" smtClean="0">
                <a:solidFill>
                  <a:schemeClr val="accent1">
                    <a:lumMod val="40000"/>
                    <a:lumOff val="60000"/>
                  </a:schemeClr>
                </a:solidFill>
                <a:latin typeface="Arial Rounded MT Bold" panose="020F0704030504030204" pitchFamily="34" charset="0"/>
                <a:sym typeface="CabinSketch Bold" charset="0"/>
              </a:rPr>
              <a:t>eMOMED Overview</a:t>
            </a:r>
            <a:endParaRPr lang="en-US" b="1" dirty="0">
              <a:solidFill>
                <a:schemeClr val="accent1">
                  <a:lumMod val="40000"/>
                  <a:lumOff val="60000"/>
                </a:schemeClr>
              </a:solidFill>
              <a:latin typeface="Arial Rounded MT Bold" panose="020F0704030504030204" pitchFamily="34" charset="0"/>
            </a:endParaRPr>
          </a:p>
        </p:txBody>
      </p:sp>
      <p:sp>
        <p:nvSpPr>
          <p:cNvPr id="16" name="TextBox 15"/>
          <p:cNvSpPr txBox="1"/>
          <p:nvPr/>
        </p:nvSpPr>
        <p:spPr>
          <a:xfrm>
            <a:off x="7039480" y="1783"/>
            <a:ext cx="5152520" cy="5981127"/>
          </a:xfrm>
          <a:prstGeom prst="rect">
            <a:avLst/>
          </a:prstGeom>
        </p:spPr>
        <p:txBody>
          <a:bodyPr wrap="none" lIns="121954" tIns="60977" rIns="121954" bIns="60977" rtlCol="0">
            <a:noAutofit/>
          </a:bodyPr>
          <a:lstStyle/>
          <a:p>
            <a:pPr marL="0" indent="0">
              <a:spcBef>
                <a:spcPts val="0"/>
              </a:spcBef>
              <a:buNone/>
            </a:pPr>
            <a:endParaRPr lang="en-US" sz="2100" b="1" dirty="0" smtClean="0">
              <a:solidFill>
                <a:srgbClr val="0070C0"/>
              </a:solidFill>
              <a:cs typeface="Calibri"/>
            </a:endParaRPr>
          </a:p>
        </p:txBody>
      </p:sp>
      <p:sp>
        <p:nvSpPr>
          <p:cNvPr id="6" name="TextBox 5"/>
          <p:cNvSpPr txBox="1"/>
          <p:nvPr/>
        </p:nvSpPr>
        <p:spPr>
          <a:xfrm>
            <a:off x="187476" y="1208450"/>
            <a:ext cx="5445228" cy="510622"/>
          </a:xfrm>
          <a:prstGeom prst="rect">
            <a:avLst/>
          </a:prstGeom>
        </p:spPr>
        <p:txBody>
          <a:bodyPr wrap="square" lIns="121954" tIns="60977" rIns="121954" bIns="60977" rtlCol="0">
            <a:noAutofit/>
          </a:bodyPr>
          <a:lstStyle/>
          <a:p>
            <a:pPr>
              <a:spcBef>
                <a:spcPts val="0"/>
              </a:spcBef>
            </a:pPr>
            <a:r>
              <a:rPr lang="en-US" sz="2400" dirty="0" smtClean="0">
                <a:solidFill>
                  <a:schemeClr val="bg1">
                    <a:lumMod val="50000"/>
                  </a:schemeClr>
                </a:solidFill>
                <a:latin typeface="Arial Rounded MT Bold" panose="020F0704030504030204" pitchFamily="34" charset="0"/>
              </a:rPr>
              <a:t>The next slides will cover how to do the following in </a:t>
            </a:r>
            <a:r>
              <a:rPr lang="en-US" sz="2400" dirty="0" smtClean="0">
                <a:solidFill>
                  <a:schemeClr val="bg1">
                    <a:lumMod val="50000"/>
                  </a:schemeClr>
                </a:solidFill>
                <a:latin typeface="Arial Rounded MT Bold" panose="020F0704030504030204" pitchFamily="34" charset="0"/>
                <a:hlinkClick r:id="rId4"/>
              </a:rPr>
              <a:t>eMOMED</a:t>
            </a:r>
            <a:r>
              <a:rPr lang="en-US" sz="2400" dirty="0" smtClean="0">
                <a:solidFill>
                  <a:schemeClr val="bg1">
                    <a:lumMod val="50000"/>
                  </a:schemeClr>
                </a:solidFill>
                <a:latin typeface="Arial Rounded MT Bold" panose="020F0704030504030204" pitchFamily="34" charset="0"/>
              </a:rPr>
              <a:t>:</a:t>
            </a:r>
          </a:p>
          <a:p>
            <a:pPr>
              <a:spcBef>
                <a:spcPts val="0"/>
              </a:spcBef>
            </a:pPr>
            <a:endParaRPr lang="en-US" sz="2400" dirty="0">
              <a:solidFill>
                <a:schemeClr val="bg1">
                  <a:lumMod val="50000"/>
                </a:schemeClr>
              </a:solidFill>
              <a:latin typeface="Arial Rounded MT Bold" panose="020F0704030504030204" pitchFamily="34" charset="0"/>
              <a:cs typeface="Calibri"/>
            </a:endParaRPr>
          </a:p>
        </p:txBody>
      </p:sp>
      <p:sp>
        <p:nvSpPr>
          <p:cNvPr id="12" name="TextBox 11"/>
          <p:cNvSpPr txBox="1"/>
          <p:nvPr/>
        </p:nvSpPr>
        <p:spPr>
          <a:xfrm>
            <a:off x="187476" y="2304285"/>
            <a:ext cx="5600676" cy="1745512"/>
          </a:xfrm>
          <a:prstGeom prst="rect">
            <a:avLst/>
          </a:prstGeom>
        </p:spPr>
        <p:txBody>
          <a:bodyPr wrap="square" lIns="121954" tIns="60977" rIns="121954" bIns="60977" rtlCol="0">
            <a:noAutofit/>
          </a:bodyPr>
          <a:lstStyle/>
          <a:p>
            <a:pPr marL="342900" indent="-342900">
              <a:buFont typeface="Arial" panose="020B0604020202020204" pitchFamily="34" charset="0"/>
              <a:buChar char="•"/>
            </a:pPr>
            <a:r>
              <a:rPr lang="en-US" sz="2000" dirty="0" smtClean="0">
                <a:solidFill>
                  <a:schemeClr val="bg1">
                    <a:lumMod val="50000"/>
                  </a:schemeClr>
                </a:solidFill>
                <a:latin typeface="Arial Rounded MT Bold" panose="020F0704030504030204" pitchFamily="34" charset="0"/>
                <a:cs typeface="Calibri" panose="020F0502020204030204" pitchFamily="34" charset="0"/>
              </a:rPr>
              <a:t>Contacting </a:t>
            </a:r>
            <a:r>
              <a:rPr lang="en-US" sz="2000" dirty="0">
                <a:solidFill>
                  <a:schemeClr val="bg1">
                    <a:lumMod val="50000"/>
                  </a:schemeClr>
                </a:solidFill>
                <a:latin typeface="Arial Rounded MT Bold" panose="020F0704030504030204" pitchFamily="34" charset="0"/>
                <a:cs typeface="Calibri" panose="020F0502020204030204" pitchFamily="34" charset="0"/>
              </a:rPr>
              <a:t>Provider </a:t>
            </a:r>
            <a:r>
              <a:rPr lang="en-US" sz="2000" dirty="0" smtClean="0">
                <a:solidFill>
                  <a:schemeClr val="bg1">
                    <a:lumMod val="50000"/>
                  </a:schemeClr>
                </a:solidFill>
                <a:latin typeface="Arial Rounded MT Bold" panose="020F0704030504030204" pitchFamily="34" charset="0"/>
                <a:cs typeface="Calibri" panose="020F0502020204030204" pitchFamily="34" charset="0"/>
              </a:rPr>
              <a:t>Communications</a:t>
            </a:r>
            <a:endParaRPr lang="en-US" sz="2000" dirty="0" smtClean="0">
              <a:solidFill>
                <a:schemeClr val="bg1">
                  <a:lumMod val="50000"/>
                </a:schemeClr>
              </a:solidFill>
              <a:latin typeface="Arial Rounded MT Bold" panose="020F0704030504030204" pitchFamily="34" charset="0"/>
              <a:cs typeface="Calibri" panose="020F0502020204030204" pitchFamily="34" charset="0"/>
            </a:endParaRPr>
          </a:p>
          <a:p>
            <a:pPr marL="342900" indent="-342900">
              <a:buFont typeface="Arial" panose="020B0604020202020204" pitchFamily="34" charset="0"/>
              <a:buChar char="•"/>
            </a:pPr>
            <a:r>
              <a:rPr lang="en-US" sz="2000" dirty="0" smtClean="0">
                <a:solidFill>
                  <a:schemeClr val="bg1">
                    <a:lumMod val="50000"/>
                  </a:schemeClr>
                </a:solidFill>
                <a:latin typeface="Arial Rounded MT Bold" panose="020F0704030504030204" pitchFamily="34" charset="0"/>
                <a:cs typeface="Calibri" panose="020F0502020204030204" pitchFamily="34" charset="0"/>
              </a:rPr>
              <a:t>Participant Eligibility</a:t>
            </a:r>
            <a:endParaRPr lang="en-US" sz="700" dirty="0" smtClean="0">
              <a:solidFill>
                <a:schemeClr val="bg1">
                  <a:lumMod val="50000"/>
                </a:schemeClr>
              </a:solidFill>
              <a:latin typeface="Arial Rounded MT Bold" panose="020F0704030504030204" pitchFamily="34" charset="0"/>
              <a:cs typeface="Calibri" panose="020F0502020204030204" pitchFamily="34" charset="0"/>
            </a:endParaRPr>
          </a:p>
          <a:p>
            <a:pPr marL="342900" indent="-342900">
              <a:buFont typeface="Arial" panose="020B0604020202020204" pitchFamily="34" charset="0"/>
              <a:buChar char="•"/>
            </a:pPr>
            <a:r>
              <a:rPr lang="en-US" sz="2000" dirty="0" smtClean="0">
                <a:solidFill>
                  <a:schemeClr val="bg1">
                    <a:lumMod val="50000"/>
                  </a:schemeClr>
                </a:solidFill>
                <a:latin typeface="Arial Rounded MT Bold" panose="020F0704030504030204" pitchFamily="34" charset="0"/>
                <a:cs typeface="Calibri" panose="020F0502020204030204" pitchFamily="34" charset="0"/>
              </a:rPr>
              <a:t>Annual Renewal date</a:t>
            </a:r>
          </a:p>
          <a:p>
            <a:pPr marL="342900" indent="-342900">
              <a:buFont typeface="Arial" panose="020B0604020202020204" pitchFamily="34" charset="0"/>
              <a:buChar char="•"/>
            </a:pPr>
            <a:endParaRPr lang="en-US" sz="1050" b="1" dirty="0">
              <a:solidFill>
                <a:schemeClr val="bg1">
                  <a:lumMod val="50000"/>
                </a:schemeClr>
              </a:solidFill>
              <a:latin typeface="Arial Rounded MT Bold" panose="020F0704030504030204" pitchFamily="34" charset="0"/>
              <a:cs typeface="Calibri" panose="020F0502020204030204" pitchFamily="34" charset="0"/>
            </a:endParaRPr>
          </a:p>
          <a:p>
            <a:pPr marL="285750" indent="-285750">
              <a:spcBef>
                <a:spcPts val="0"/>
              </a:spcBef>
              <a:buFont typeface="Arial" panose="020B0604020202020204" pitchFamily="34" charset="0"/>
              <a:buChar char="•"/>
            </a:pPr>
            <a:endParaRPr lang="en-US" sz="2400" dirty="0" smtClean="0">
              <a:solidFill>
                <a:schemeClr val="bg1">
                  <a:lumMod val="50000"/>
                </a:schemeClr>
              </a:solidFill>
              <a:latin typeface="Arial Rounded MT Bold" panose="020F0704030504030204" pitchFamily="34" charset="0"/>
              <a:cs typeface="Calibri"/>
            </a:endParaRPr>
          </a:p>
        </p:txBody>
      </p:sp>
      <p:pic>
        <p:nvPicPr>
          <p:cNvPr id="9" name="Picture 8"/>
          <p:cNvPicPr>
            <a:picLocks noChangeAspect="1"/>
          </p:cNvPicPr>
          <p:nvPr/>
        </p:nvPicPr>
        <p:blipFill>
          <a:blip r:embed="rId5"/>
          <a:stretch>
            <a:fillRect/>
          </a:stretch>
        </p:blipFill>
        <p:spPr>
          <a:xfrm>
            <a:off x="5788152" y="630937"/>
            <a:ext cx="6177480" cy="5583844"/>
          </a:xfrm>
          <a:prstGeom prst="rect">
            <a:avLst/>
          </a:prstGeom>
          <a:ln w="19050">
            <a:solidFill>
              <a:srgbClr val="0070C0"/>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53" y="6380521"/>
            <a:ext cx="1404851" cy="477479"/>
          </a:xfrm>
          <a:prstGeom prst="rect">
            <a:avLst/>
          </a:prstGeom>
        </p:spPr>
      </p:pic>
      <p:sp>
        <p:nvSpPr>
          <p:cNvPr id="11" name="TextBox 10"/>
          <p:cNvSpPr txBox="1"/>
          <p:nvPr/>
        </p:nvSpPr>
        <p:spPr>
          <a:xfrm>
            <a:off x="187476" y="4066896"/>
            <a:ext cx="4710345" cy="1569660"/>
          </a:xfrm>
          <a:prstGeom prst="rect">
            <a:avLst/>
          </a:prstGeom>
          <a:noFill/>
        </p:spPr>
        <p:txBody>
          <a:bodyPr wrap="square" rtlCol="0">
            <a:spAutoFit/>
          </a:bodyPr>
          <a:lstStyle/>
          <a:p>
            <a:r>
              <a:rPr lang="en-US" sz="2400" dirty="0" smtClean="0">
                <a:solidFill>
                  <a:schemeClr val="bg1">
                    <a:lumMod val="50000"/>
                  </a:schemeClr>
                </a:solidFill>
                <a:latin typeface="Arial Rounded MT Bold" panose="020F0704030504030204" pitchFamily="34" charset="0"/>
                <a:cs typeface="Calibri" panose="020F0502020204030204" pitchFamily="34" charset="0"/>
              </a:rPr>
              <a:t>Refer to the </a:t>
            </a:r>
            <a:r>
              <a:rPr lang="en-US" sz="2400" dirty="0" err="1" smtClean="0">
                <a:solidFill>
                  <a:schemeClr val="bg1">
                    <a:lumMod val="50000"/>
                  </a:schemeClr>
                </a:solidFill>
                <a:latin typeface="Arial Rounded MT Bold" panose="020F0704030504030204" pitchFamily="34" charset="0"/>
                <a:cs typeface="Calibri" panose="020F0502020204030204" pitchFamily="34" charset="0"/>
                <a:hlinkClick r:id="rId7"/>
              </a:rPr>
              <a:t>eMOMED</a:t>
            </a:r>
            <a:r>
              <a:rPr lang="en-US" sz="2400" dirty="0" smtClean="0">
                <a:solidFill>
                  <a:schemeClr val="bg1">
                    <a:lumMod val="50000"/>
                  </a:schemeClr>
                </a:solidFill>
                <a:latin typeface="Arial Rounded MT Bold" panose="020F0704030504030204" pitchFamily="34" charset="0"/>
                <a:cs typeface="Calibri" panose="020F0502020204030204" pitchFamily="34" charset="0"/>
                <a:hlinkClick r:id="rId7"/>
              </a:rPr>
              <a:t> Overview PowerPoint </a:t>
            </a:r>
            <a:r>
              <a:rPr lang="en-US" sz="2400" dirty="0" smtClean="0">
                <a:solidFill>
                  <a:schemeClr val="bg1">
                    <a:lumMod val="50000"/>
                  </a:schemeClr>
                </a:solidFill>
                <a:latin typeface="Arial Rounded MT Bold" panose="020F0704030504030204" pitchFamily="34" charset="0"/>
                <a:cs typeface="Calibri" panose="020F0502020204030204" pitchFamily="34" charset="0"/>
              </a:rPr>
              <a:t>located on the </a:t>
            </a:r>
            <a:r>
              <a:rPr lang="en-US" sz="2400" dirty="0" smtClean="0">
                <a:solidFill>
                  <a:schemeClr val="bg1">
                    <a:lumMod val="50000"/>
                  </a:schemeClr>
                </a:solidFill>
                <a:latin typeface="Arial Rounded MT Bold" panose="020F0704030504030204" pitchFamily="34" charset="0"/>
                <a:cs typeface="Calibri" panose="020F0502020204030204" pitchFamily="34" charset="0"/>
                <a:hlinkClick r:id="rId8"/>
              </a:rPr>
              <a:t>Education and Training Page </a:t>
            </a:r>
            <a:r>
              <a:rPr lang="en-US" sz="2400" dirty="0" smtClean="0">
                <a:solidFill>
                  <a:schemeClr val="bg1">
                    <a:lumMod val="50000"/>
                  </a:schemeClr>
                </a:solidFill>
                <a:latin typeface="Arial Rounded MT Bold" panose="020F0704030504030204" pitchFamily="34" charset="0"/>
                <a:cs typeface="Calibri" panose="020F0502020204030204" pitchFamily="34" charset="0"/>
              </a:rPr>
              <a:t>for more information.</a:t>
            </a:r>
            <a:endParaRPr lang="en-US" sz="2400" dirty="0">
              <a:solidFill>
                <a:schemeClr val="bg1">
                  <a:lumMod val="50000"/>
                </a:schemeClr>
              </a:solidFill>
              <a:latin typeface="Arial Rounded MT Bold" panose="020F07040305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288710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33475" y="252803"/>
            <a:ext cx="5443601" cy="830113"/>
          </a:xfrm>
        </p:spPr>
        <p:txBody>
          <a:bodyPr>
            <a:normAutofit/>
          </a:bodyPr>
          <a:lstStyle/>
          <a:p>
            <a:r>
              <a:rPr lang="en-US" sz="3400" dirty="0" smtClean="0">
                <a:solidFill>
                  <a:schemeClr val="bg1">
                    <a:lumMod val="50000"/>
                  </a:schemeClr>
                </a:solidFill>
                <a:latin typeface="Arial Rounded MT Bold" panose="020F0704030504030204" pitchFamily="34" charset="0"/>
              </a:rPr>
              <a:t>MHD Education &amp; Training</a:t>
            </a:r>
            <a:endParaRPr lang="en-US" sz="3400" dirty="0">
              <a:solidFill>
                <a:schemeClr val="bg1">
                  <a:lumMod val="50000"/>
                </a:schemeClr>
              </a:solidFill>
              <a:latin typeface="Arial Rounded MT Bold" panose="020F0704030504030204" pitchFamily="34" charset="0"/>
            </a:endParaRPr>
          </a:p>
        </p:txBody>
      </p:sp>
      <p:sp>
        <p:nvSpPr>
          <p:cNvPr id="9" name="Text Placeholder 1"/>
          <p:cNvSpPr txBox="1">
            <a:spLocks/>
          </p:cNvSpPr>
          <p:nvPr/>
        </p:nvSpPr>
        <p:spPr>
          <a:xfrm flipH="1">
            <a:off x="337113" y="1082915"/>
            <a:ext cx="5347589" cy="5297605"/>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800" dirty="0" smtClean="0">
                <a:solidFill>
                  <a:schemeClr val="bg1">
                    <a:lumMod val="50000"/>
                  </a:schemeClr>
                </a:solidFill>
                <a:latin typeface="Arial Rounded MT Bold" panose="020F0704030504030204" pitchFamily="34" charset="0"/>
              </a:rPr>
              <a:t>MO HealthNet Education </a:t>
            </a:r>
            <a:r>
              <a:rPr lang="en-US" sz="1800" dirty="0">
                <a:solidFill>
                  <a:schemeClr val="bg1">
                    <a:lumMod val="50000"/>
                  </a:schemeClr>
                </a:solidFill>
                <a:latin typeface="Arial Rounded MT Bold" panose="020F0704030504030204" pitchFamily="34" charset="0"/>
              </a:rPr>
              <a:t>and Training instructs providers on navigating provider resources, proper billing methods and procedures for claim filing via eMOMED. </a:t>
            </a:r>
            <a:endParaRPr lang="en-US" sz="1800" dirty="0" smtClean="0">
              <a:solidFill>
                <a:schemeClr val="bg1">
                  <a:lumMod val="50000"/>
                </a:schemeClr>
              </a:solidFill>
              <a:latin typeface="Arial Rounded MT Bold" panose="020F0704030504030204" pitchFamily="34" charset="0"/>
            </a:endParaRPr>
          </a:p>
          <a:p>
            <a:pPr marL="0" indent="0">
              <a:spcBef>
                <a:spcPts val="0"/>
              </a:spcBef>
              <a:buNone/>
            </a:pPr>
            <a:endParaRPr lang="en-US" sz="1800" dirty="0">
              <a:solidFill>
                <a:schemeClr val="bg1">
                  <a:lumMod val="50000"/>
                </a:schemeClr>
              </a:solidFill>
              <a:latin typeface="Arial Rounded MT Bold" panose="020F0704030504030204" pitchFamily="34" charset="0"/>
            </a:endParaRPr>
          </a:p>
          <a:p>
            <a:pPr marL="0" indent="0">
              <a:spcBef>
                <a:spcPts val="0"/>
              </a:spcBef>
              <a:buNone/>
            </a:pPr>
            <a:r>
              <a:rPr lang="en-US" sz="1800" dirty="0" smtClean="0">
                <a:solidFill>
                  <a:schemeClr val="bg1">
                    <a:lumMod val="50000"/>
                  </a:schemeClr>
                </a:solidFill>
                <a:latin typeface="Arial Rounded MT Bold" panose="020F0704030504030204" pitchFamily="34" charset="0"/>
              </a:rPr>
              <a:t>We also educate organizations and providers on many aspects of MO HealthNet, take special requests for training and provide resources when there is a need. </a:t>
            </a:r>
          </a:p>
          <a:p>
            <a:pPr marL="0" indent="0">
              <a:spcBef>
                <a:spcPts val="0"/>
              </a:spcBef>
              <a:buNone/>
            </a:pPr>
            <a:endParaRPr lang="en-US" sz="1800" dirty="0">
              <a:solidFill>
                <a:schemeClr val="bg1">
                  <a:lumMod val="50000"/>
                </a:schemeClr>
              </a:solidFill>
              <a:latin typeface="Arial Rounded MT Bold" panose="020F0704030504030204" pitchFamily="34" charset="0"/>
            </a:endParaRPr>
          </a:p>
          <a:p>
            <a:pPr marL="0" indent="0">
              <a:spcBef>
                <a:spcPts val="0"/>
              </a:spcBef>
              <a:buNone/>
            </a:pPr>
            <a:r>
              <a:rPr lang="en-US" sz="1800" dirty="0" smtClean="0">
                <a:solidFill>
                  <a:schemeClr val="bg1">
                    <a:lumMod val="50000"/>
                  </a:schemeClr>
                </a:solidFill>
                <a:latin typeface="Arial Rounded MT Bold" panose="020F0704030504030204" pitchFamily="34" charset="0"/>
              </a:rPr>
              <a:t>We wanted to present to LPHA’s because you are the largest provider of case management services and we want to ensure you are billing for and receiving reimbursement whenever possible. </a:t>
            </a:r>
          </a:p>
          <a:p>
            <a:pPr marL="0" indent="0">
              <a:spcBef>
                <a:spcPts val="0"/>
              </a:spcBef>
              <a:buNone/>
            </a:pPr>
            <a:endParaRPr lang="en-US" sz="1800" dirty="0">
              <a:solidFill>
                <a:schemeClr val="bg1">
                  <a:lumMod val="50000"/>
                </a:schemeClr>
              </a:solidFill>
              <a:latin typeface="Arial Rounded MT Bold" panose="020F0704030504030204" pitchFamily="34" charset="0"/>
            </a:endParaRPr>
          </a:p>
          <a:p>
            <a:pPr marL="0" indent="0">
              <a:spcBef>
                <a:spcPts val="0"/>
              </a:spcBef>
              <a:buNone/>
            </a:pPr>
            <a:r>
              <a:rPr lang="en-US" sz="1800" dirty="0" smtClean="0">
                <a:solidFill>
                  <a:schemeClr val="bg1">
                    <a:lumMod val="50000"/>
                  </a:schemeClr>
                </a:solidFill>
                <a:latin typeface="Arial Rounded MT Bold" panose="020F0704030504030204" pitchFamily="34" charset="0"/>
              </a:rPr>
              <a:t>We also wanted to make sure you know you have Education &amp; Training as a resource!</a:t>
            </a:r>
          </a:p>
          <a:p>
            <a:pPr marL="0" indent="0">
              <a:spcBef>
                <a:spcPts val="0"/>
              </a:spcBef>
              <a:buNone/>
            </a:pPr>
            <a:endParaRPr lang="en-US" sz="1800" dirty="0">
              <a:solidFill>
                <a:schemeClr val="bg1">
                  <a:lumMod val="50000"/>
                </a:schemeClr>
              </a:solidFill>
              <a:latin typeface="Arial Rounded MT Bold" panose="020F070403050403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53" y="6380521"/>
            <a:ext cx="1404851" cy="477479"/>
          </a:xfrm>
          <a:prstGeom prst="rect">
            <a:avLst/>
          </a:prstGeom>
        </p:spPr>
      </p:pic>
      <p:pic>
        <p:nvPicPr>
          <p:cNvPr id="6" name="Picture 5"/>
          <p:cNvPicPr>
            <a:picLocks noChangeAspect="1"/>
          </p:cNvPicPr>
          <p:nvPr/>
        </p:nvPicPr>
        <p:blipFill>
          <a:blip r:embed="rId5"/>
          <a:stretch>
            <a:fillRect/>
          </a:stretch>
        </p:blipFill>
        <p:spPr>
          <a:xfrm>
            <a:off x="6237613" y="667859"/>
            <a:ext cx="5429250" cy="4800600"/>
          </a:xfrm>
          <a:prstGeom prst="rect">
            <a:avLst/>
          </a:prstGeom>
        </p:spPr>
      </p:pic>
      <p:sp>
        <p:nvSpPr>
          <p:cNvPr id="7" name="TextBox 6"/>
          <p:cNvSpPr txBox="1"/>
          <p:nvPr/>
        </p:nvSpPr>
        <p:spPr>
          <a:xfrm>
            <a:off x="6246564" y="5651653"/>
            <a:ext cx="5420299" cy="646331"/>
          </a:xfrm>
          <a:prstGeom prst="rect">
            <a:avLst/>
          </a:prstGeom>
          <a:noFill/>
        </p:spPr>
        <p:txBody>
          <a:bodyPr wrap="square" rtlCol="0">
            <a:spAutoFit/>
          </a:bodyPr>
          <a:lstStyle/>
          <a:p>
            <a:pPr algn="ctr"/>
            <a:r>
              <a:rPr lang="en-US" dirty="0" smtClean="0">
                <a:solidFill>
                  <a:schemeClr val="bg1">
                    <a:lumMod val="50000"/>
                  </a:schemeClr>
                </a:solidFill>
                <a:latin typeface="Arial Rounded MT Bold" panose="020F0704030504030204" pitchFamily="34" charset="0"/>
                <a:hlinkClick r:id="rId6"/>
              </a:rPr>
              <a:t>MHD.Education@dss.mo.gov</a:t>
            </a:r>
            <a:endParaRPr lang="en-US" dirty="0" smtClean="0">
              <a:solidFill>
                <a:schemeClr val="bg1">
                  <a:lumMod val="50000"/>
                </a:schemeClr>
              </a:solidFill>
              <a:latin typeface="Arial Rounded MT Bold" panose="020F0704030504030204" pitchFamily="34" charset="0"/>
            </a:endParaRPr>
          </a:p>
          <a:p>
            <a:pPr algn="ctr"/>
            <a:r>
              <a:rPr lang="en-US" dirty="0" smtClean="0">
                <a:solidFill>
                  <a:schemeClr val="bg1">
                    <a:lumMod val="50000"/>
                  </a:schemeClr>
                </a:solidFill>
                <a:latin typeface="Arial Rounded MT Bold" panose="020F0704030504030204" pitchFamily="34" charset="0"/>
              </a:rPr>
              <a:t>(573) 751-6683</a:t>
            </a:r>
            <a:endParaRPr lang="en-US" dirty="0">
              <a:solidFill>
                <a:schemeClr val="bg1">
                  <a:lumMod val="50000"/>
                </a:schemeClr>
              </a:solidFill>
              <a:latin typeface="Arial Rounded MT Bold" panose="020F0704030504030204" pitchFamily="34" charset="0"/>
            </a:endParaRPr>
          </a:p>
        </p:txBody>
      </p:sp>
    </p:spTree>
    <p:custDataLst>
      <p:tags r:id="rId1"/>
    </p:custDataLst>
    <p:extLst>
      <p:ext uri="{BB962C8B-B14F-4D97-AF65-F5344CB8AC3E}">
        <p14:creationId xmlns:p14="http://schemas.microsoft.com/office/powerpoint/2010/main" val="19012028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Rectangle 7"/>
          <p:cNvSpPr/>
          <p:nvPr/>
        </p:nvSpPr>
        <p:spPr>
          <a:xfrm>
            <a:off x="0" y="369782"/>
            <a:ext cx="12192000" cy="679259"/>
          </a:xfrm>
          <a:prstGeom prst="rect">
            <a:avLst/>
          </a:prstGeom>
          <a:solidFill>
            <a:srgbClr val="0070C0">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1799" dirty="0">
              <a:latin typeface="Lato Regular"/>
            </a:endParaRPr>
          </a:p>
        </p:txBody>
      </p:sp>
      <p:sp>
        <p:nvSpPr>
          <p:cNvPr id="3" name="Title 2"/>
          <p:cNvSpPr>
            <a:spLocks noGrp="1"/>
          </p:cNvSpPr>
          <p:nvPr>
            <p:ph type="title"/>
          </p:nvPr>
        </p:nvSpPr>
        <p:spPr>
          <a:xfrm>
            <a:off x="187476" y="137912"/>
            <a:ext cx="8174326" cy="1143000"/>
          </a:xfrm>
        </p:spPr>
        <p:txBody>
          <a:bodyPr>
            <a:normAutofit/>
          </a:bodyPr>
          <a:lstStyle/>
          <a:p>
            <a:r>
              <a:rPr lang="en-US" b="1" dirty="0" smtClean="0">
                <a:solidFill>
                  <a:schemeClr val="accent1">
                    <a:lumMod val="40000"/>
                    <a:lumOff val="60000"/>
                  </a:schemeClr>
                </a:solidFill>
                <a:latin typeface="Arial Rounded MT Bold" panose="020F0704030504030204" pitchFamily="34" charset="0"/>
                <a:sym typeface="CabinSketch Bold" charset="0"/>
              </a:rPr>
              <a:t>Contact Provider Communications</a:t>
            </a:r>
            <a:endParaRPr lang="en-US" b="1" dirty="0">
              <a:solidFill>
                <a:schemeClr val="accent1">
                  <a:lumMod val="40000"/>
                  <a:lumOff val="60000"/>
                </a:schemeClr>
              </a:solidFill>
              <a:latin typeface="Arial Rounded MT Bold" panose="020F0704030504030204" pitchFamily="34" charset="0"/>
            </a:endParaRPr>
          </a:p>
        </p:txBody>
      </p:sp>
      <p:sp>
        <p:nvSpPr>
          <p:cNvPr id="16" name="TextBox 15"/>
          <p:cNvSpPr txBox="1"/>
          <p:nvPr/>
        </p:nvSpPr>
        <p:spPr>
          <a:xfrm>
            <a:off x="7039480" y="1783"/>
            <a:ext cx="5152520" cy="5981127"/>
          </a:xfrm>
          <a:prstGeom prst="rect">
            <a:avLst/>
          </a:prstGeom>
        </p:spPr>
        <p:txBody>
          <a:bodyPr wrap="none" lIns="121954" tIns="60977" rIns="121954" bIns="60977" rtlCol="0">
            <a:noAutofit/>
          </a:bodyPr>
          <a:lstStyle/>
          <a:p>
            <a:pPr marL="0" indent="0">
              <a:spcBef>
                <a:spcPts val="0"/>
              </a:spcBef>
              <a:buNone/>
            </a:pPr>
            <a:endParaRPr lang="en-US" sz="2100" b="1" dirty="0" smtClean="0">
              <a:solidFill>
                <a:srgbClr val="0070C0"/>
              </a:solidFill>
              <a:cs typeface="Calibri"/>
            </a:endParaRPr>
          </a:p>
        </p:txBody>
      </p:sp>
      <p:sp>
        <p:nvSpPr>
          <p:cNvPr id="6" name="TextBox 5"/>
          <p:cNvSpPr txBox="1"/>
          <p:nvPr/>
        </p:nvSpPr>
        <p:spPr>
          <a:xfrm>
            <a:off x="187475" y="1208450"/>
            <a:ext cx="4692997" cy="510622"/>
          </a:xfrm>
          <a:prstGeom prst="rect">
            <a:avLst/>
          </a:prstGeom>
        </p:spPr>
        <p:txBody>
          <a:bodyPr wrap="square" lIns="121954" tIns="60977" rIns="121954" bIns="60977" rtlCol="0">
            <a:noAutofit/>
          </a:bodyPr>
          <a:lstStyle/>
          <a:p>
            <a:pPr>
              <a:spcBef>
                <a:spcPts val="0"/>
              </a:spcBef>
            </a:pPr>
            <a:r>
              <a:rPr lang="en-US" sz="2400" dirty="0" smtClean="0">
                <a:solidFill>
                  <a:schemeClr val="bg1">
                    <a:lumMod val="50000"/>
                  </a:schemeClr>
                </a:solidFill>
                <a:latin typeface="Arial Rounded MT Bold" panose="020F0704030504030204" pitchFamily="34" charset="0"/>
                <a:cs typeface="Calibri"/>
              </a:rPr>
              <a:t>To contact Provider Communications:</a:t>
            </a:r>
            <a:endParaRPr lang="en-US" sz="2400" dirty="0">
              <a:solidFill>
                <a:schemeClr val="bg1">
                  <a:lumMod val="50000"/>
                </a:schemeClr>
              </a:solidFill>
              <a:latin typeface="Arial Rounded MT Bold" panose="020F0704030504030204" pitchFamily="34" charset="0"/>
              <a:cs typeface="Calibri"/>
            </a:endParaRPr>
          </a:p>
        </p:txBody>
      </p:sp>
      <p:sp>
        <p:nvSpPr>
          <p:cNvPr id="12" name="TextBox 11"/>
          <p:cNvSpPr txBox="1"/>
          <p:nvPr/>
        </p:nvSpPr>
        <p:spPr>
          <a:xfrm>
            <a:off x="187476" y="2263446"/>
            <a:ext cx="4913334" cy="3259660"/>
          </a:xfrm>
          <a:prstGeom prst="rect">
            <a:avLst/>
          </a:prstGeom>
        </p:spPr>
        <p:txBody>
          <a:bodyPr wrap="square" lIns="121954" tIns="60977" rIns="121954" bIns="60977" rtlCol="0">
            <a:noAutofit/>
          </a:bodyPr>
          <a:lstStyle/>
          <a:p>
            <a:pPr>
              <a:spcBef>
                <a:spcPts val="0"/>
              </a:spcBef>
            </a:pPr>
            <a:r>
              <a:rPr lang="en-US" sz="2000" dirty="0">
                <a:solidFill>
                  <a:schemeClr val="bg1">
                    <a:lumMod val="50000"/>
                  </a:schemeClr>
                </a:solidFill>
                <a:latin typeface="Arial Rounded MT Bold" panose="020F0704030504030204" pitchFamily="34" charset="0"/>
                <a:cs typeface="Calibri"/>
              </a:rPr>
              <a:t>Online through </a:t>
            </a:r>
            <a:r>
              <a:rPr lang="en-US" sz="2000" dirty="0">
                <a:solidFill>
                  <a:schemeClr val="bg1">
                    <a:lumMod val="50000"/>
                  </a:schemeClr>
                </a:solidFill>
                <a:latin typeface="Arial Rounded MT Bold" panose="020F0704030504030204" pitchFamily="34" charset="0"/>
                <a:cs typeface="Calibri"/>
                <a:hlinkClick r:id="rId4"/>
              </a:rPr>
              <a:t>eMOMED</a:t>
            </a:r>
            <a:endParaRPr lang="en-US" sz="2000" dirty="0">
              <a:solidFill>
                <a:schemeClr val="bg1">
                  <a:lumMod val="50000"/>
                </a:schemeClr>
              </a:solidFill>
              <a:latin typeface="Arial Rounded MT Bold" panose="020F0704030504030204" pitchFamily="34" charset="0"/>
              <a:cs typeface="Calibri"/>
            </a:endParaRPr>
          </a:p>
          <a:p>
            <a:pPr>
              <a:spcBef>
                <a:spcPts val="0"/>
              </a:spcBef>
            </a:pPr>
            <a:r>
              <a:rPr lang="en-US" sz="3200" dirty="0" smtClean="0">
                <a:solidFill>
                  <a:schemeClr val="bg1">
                    <a:lumMod val="50000"/>
                  </a:schemeClr>
                </a:solidFill>
                <a:latin typeface="Arial Rounded MT Bold" panose="020F0704030504030204" pitchFamily="34" charset="0"/>
                <a:cs typeface="Calibri"/>
              </a:rPr>
              <a:t>Quick </a:t>
            </a:r>
            <a:r>
              <a:rPr lang="en-US" sz="3200" dirty="0">
                <a:solidFill>
                  <a:schemeClr val="bg1">
                    <a:lumMod val="50000"/>
                  </a:schemeClr>
                </a:solidFill>
                <a:latin typeface="Arial Rounded MT Bold" panose="020F0704030504030204" pitchFamily="34" charset="0"/>
                <a:cs typeface="Calibri"/>
              </a:rPr>
              <a:t>and Easy</a:t>
            </a:r>
            <a:r>
              <a:rPr lang="en-US" sz="3200" dirty="0" smtClean="0">
                <a:solidFill>
                  <a:schemeClr val="bg1">
                    <a:lumMod val="50000"/>
                  </a:schemeClr>
                </a:solidFill>
                <a:latin typeface="Arial Rounded MT Bold" panose="020F0704030504030204" pitchFamily="34" charset="0"/>
                <a:cs typeface="Calibri"/>
              </a:rPr>
              <a:t>!</a:t>
            </a:r>
          </a:p>
          <a:p>
            <a:pPr>
              <a:spcBef>
                <a:spcPts val="0"/>
              </a:spcBef>
            </a:pPr>
            <a:endParaRPr lang="en-US" sz="2000" b="1" dirty="0" smtClean="0">
              <a:solidFill>
                <a:schemeClr val="bg1">
                  <a:lumMod val="50000"/>
                </a:schemeClr>
              </a:solidFill>
              <a:latin typeface="Arial Rounded MT Bold" panose="020F0704030504030204" pitchFamily="34" charset="0"/>
            </a:endParaRPr>
          </a:p>
          <a:p>
            <a:pPr>
              <a:spcBef>
                <a:spcPts val="0"/>
              </a:spcBef>
            </a:pPr>
            <a:r>
              <a:rPr lang="en-US" sz="2000" b="1" dirty="0" smtClean="0">
                <a:solidFill>
                  <a:schemeClr val="bg1">
                    <a:lumMod val="50000"/>
                  </a:schemeClr>
                </a:solidFill>
                <a:latin typeface="Arial Rounded MT Bold" panose="020F0704030504030204" pitchFamily="34" charset="0"/>
              </a:rPr>
              <a:t>Or call 573-751-2896</a:t>
            </a:r>
            <a:r>
              <a:rPr lang="en-US" sz="2000" b="1" dirty="0">
                <a:solidFill>
                  <a:schemeClr val="bg1">
                    <a:lumMod val="50000"/>
                  </a:schemeClr>
                </a:solidFill>
                <a:latin typeface="Arial Rounded MT Bold" panose="020F0704030504030204" pitchFamily="34" charset="0"/>
              </a:rPr>
              <a:t>, Option 1. </a:t>
            </a:r>
          </a:p>
          <a:p>
            <a:pPr>
              <a:spcBef>
                <a:spcPts val="0"/>
              </a:spcBef>
            </a:pPr>
            <a:endParaRPr lang="en-US" sz="2000" b="1" dirty="0">
              <a:solidFill>
                <a:schemeClr val="bg1">
                  <a:lumMod val="50000"/>
                </a:schemeClr>
              </a:solidFill>
              <a:latin typeface="Arial Rounded MT Bold" panose="020F0704030504030204" pitchFamily="34" charset="0"/>
            </a:endParaRPr>
          </a:p>
          <a:p>
            <a:pPr>
              <a:spcBef>
                <a:spcPts val="0"/>
              </a:spcBef>
            </a:pPr>
            <a:r>
              <a:rPr lang="en-US" sz="2000" b="1" dirty="0">
                <a:solidFill>
                  <a:schemeClr val="bg1">
                    <a:lumMod val="50000"/>
                  </a:schemeClr>
                </a:solidFill>
                <a:latin typeface="Arial Rounded MT Bold" panose="020F0704030504030204" pitchFamily="34" charset="0"/>
              </a:rPr>
              <a:t>This an Interactive Voice Response (IVR) system that can address participant eligibility, last two check amounts, claim status inquiries, provider enrollment status, annual review date and more.</a:t>
            </a:r>
            <a:endParaRPr lang="en-US" sz="2000" b="1" dirty="0">
              <a:solidFill>
                <a:schemeClr val="bg1">
                  <a:lumMod val="50000"/>
                </a:schemeClr>
              </a:solidFill>
              <a:latin typeface="Arial Rounded MT Bold" panose="020F0704030504030204" pitchFamily="34" charset="0"/>
              <a:cs typeface="Calibri"/>
            </a:endParaRPr>
          </a:p>
          <a:p>
            <a:pPr>
              <a:spcBef>
                <a:spcPts val="0"/>
              </a:spcBef>
            </a:pPr>
            <a:endParaRPr lang="en-US" sz="2000" dirty="0">
              <a:solidFill>
                <a:schemeClr val="bg1">
                  <a:lumMod val="50000"/>
                </a:schemeClr>
              </a:solidFill>
              <a:latin typeface="Arial Rounded MT Bold" panose="020F0704030504030204" pitchFamily="34" charset="0"/>
              <a:cs typeface="Calibri"/>
            </a:endParaRPr>
          </a:p>
          <a:p>
            <a:pPr marL="285750" indent="-285750">
              <a:spcBef>
                <a:spcPts val="0"/>
              </a:spcBef>
              <a:buFont typeface="Arial" panose="020B0604020202020204" pitchFamily="34" charset="0"/>
              <a:buChar char="•"/>
            </a:pPr>
            <a:endParaRPr lang="en-US" sz="1400" dirty="0" smtClean="0">
              <a:solidFill>
                <a:schemeClr val="bg1">
                  <a:lumMod val="50000"/>
                </a:schemeClr>
              </a:solidFill>
              <a:latin typeface="Arial Rounded MT Bold" panose="020F0704030504030204" pitchFamily="34" charset="0"/>
              <a:cs typeface="Calibri"/>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53" y="6380521"/>
            <a:ext cx="1404851" cy="477479"/>
          </a:xfrm>
          <a:prstGeom prst="rect">
            <a:avLst/>
          </a:prstGeom>
        </p:spPr>
      </p:pic>
      <p:pic>
        <p:nvPicPr>
          <p:cNvPr id="13" name="Picture 12"/>
          <p:cNvPicPr>
            <a:picLocks noChangeAspect="1"/>
          </p:cNvPicPr>
          <p:nvPr/>
        </p:nvPicPr>
        <p:blipFill>
          <a:blip r:embed="rId6"/>
          <a:stretch>
            <a:fillRect/>
          </a:stretch>
        </p:blipFill>
        <p:spPr>
          <a:xfrm>
            <a:off x="5541162" y="1180485"/>
            <a:ext cx="6416499" cy="5409628"/>
          </a:xfrm>
          <a:prstGeom prst="rect">
            <a:avLst/>
          </a:prstGeom>
          <a:solidFill>
            <a:srgbClr val="0070C0"/>
          </a:solidFill>
          <a:ln w="19050">
            <a:solidFill>
              <a:srgbClr val="0070C0"/>
            </a:solidFill>
          </a:ln>
        </p:spPr>
      </p:pic>
      <p:sp>
        <p:nvSpPr>
          <p:cNvPr id="14" name="Left Arrow 13"/>
          <p:cNvSpPr/>
          <p:nvPr/>
        </p:nvSpPr>
        <p:spPr>
          <a:xfrm>
            <a:off x="9669116" y="5157346"/>
            <a:ext cx="978408" cy="365760"/>
          </a:xfrm>
          <a:prstGeom prst="left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017650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Rectangle 7"/>
          <p:cNvSpPr/>
          <p:nvPr/>
        </p:nvSpPr>
        <p:spPr>
          <a:xfrm>
            <a:off x="0" y="369782"/>
            <a:ext cx="12192000" cy="679259"/>
          </a:xfrm>
          <a:prstGeom prst="rect">
            <a:avLst/>
          </a:prstGeom>
          <a:solidFill>
            <a:srgbClr val="0070C0">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1799" dirty="0">
              <a:latin typeface="Lato Regular"/>
            </a:endParaRPr>
          </a:p>
        </p:txBody>
      </p:sp>
      <p:sp>
        <p:nvSpPr>
          <p:cNvPr id="3" name="Title 2"/>
          <p:cNvSpPr>
            <a:spLocks noGrp="1"/>
          </p:cNvSpPr>
          <p:nvPr>
            <p:ph type="title"/>
          </p:nvPr>
        </p:nvSpPr>
        <p:spPr>
          <a:xfrm>
            <a:off x="187476" y="185603"/>
            <a:ext cx="11712740" cy="1143000"/>
          </a:xfrm>
        </p:spPr>
        <p:txBody>
          <a:bodyPr>
            <a:normAutofit/>
          </a:bodyPr>
          <a:lstStyle/>
          <a:p>
            <a:r>
              <a:rPr lang="en-US" sz="3600" b="1" dirty="0" smtClean="0">
                <a:solidFill>
                  <a:schemeClr val="accent1">
                    <a:lumMod val="40000"/>
                    <a:lumOff val="60000"/>
                  </a:schemeClr>
                </a:solidFill>
                <a:latin typeface="Arial Rounded MT Bold" panose="020F0704030504030204" pitchFamily="34" charset="0"/>
                <a:sym typeface="CabinSketch Bold" charset="0"/>
              </a:rPr>
              <a:t>Participant Eligibility</a:t>
            </a:r>
            <a:endParaRPr lang="en-US" sz="3600" b="1" dirty="0">
              <a:solidFill>
                <a:schemeClr val="accent1">
                  <a:lumMod val="40000"/>
                  <a:lumOff val="60000"/>
                </a:schemeClr>
              </a:solidFill>
              <a:latin typeface="Arial Rounded MT Bold" panose="020F0704030504030204" pitchFamily="34" charset="0"/>
            </a:endParaRPr>
          </a:p>
        </p:txBody>
      </p:sp>
      <p:sp>
        <p:nvSpPr>
          <p:cNvPr id="16" name="TextBox 15"/>
          <p:cNvSpPr txBox="1"/>
          <p:nvPr/>
        </p:nvSpPr>
        <p:spPr>
          <a:xfrm>
            <a:off x="7039480" y="1783"/>
            <a:ext cx="5152520" cy="5981127"/>
          </a:xfrm>
          <a:prstGeom prst="rect">
            <a:avLst/>
          </a:prstGeom>
        </p:spPr>
        <p:txBody>
          <a:bodyPr wrap="none" lIns="121954" tIns="60977" rIns="121954" bIns="60977" rtlCol="0">
            <a:noAutofit/>
          </a:bodyPr>
          <a:lstStyle/>
          <a:p>
            <a:pPr marL="0" indent="0">
              <a:spcBef>
                <a:spcPts val="0"/>
              </a:spcBef>
              <a:buNone/>
            </a:pPr>
            <a:endParaRPr lang="en-US" sz="2100" b="1" dirty="0" smtClean="0">
              <a:solidFill>
                <a:srgbClr val="0070C0"/>
              </a:solidFill>
              <a:cs typeface="Calibri"/>
            </a:endParaRPr>
          </a:p>
        </p:txBody>
      </p:sp>
      <p:sp>
        <p:nvSpPr>
          <p:cNvPr id="6" name="TextBox 5"/>
          <p:cNvSpPr txBox="1"/>
          <p:nvPr/>
        </p:nvSpPr>
        <p:spPr>
          <a:xfrm>
            <a:off x="187476" y="1177175"/>
            <a:ext cx="11248032" cy="681087"/>
          </a:xfrm>
          <a:prstGeom prst="rect">
            <a:avLst/>
          </a:prstGeom>
        </p:spPr>
        <p:txBody>
          <a:bodyPr wrap="square" lIns="121954" tIns="60977" rIns="121954" bIns="60977" rtlCol="0">
            <a:noAutofit/>
          </a:bodyPr>
          <a:lstStyle/>
          <a:p>
            <a:r>
              <a:rPr lang="en-US" sz="1600" dirty="0">
                <a:solidFill>
                  <a:schemeClr val="bg1">
                    <a:lumMod val="50000"/>
                  </a:schemeClr>
                </a:solidFill>
                <a:latin typeface="Arial Rounded MT Bold" panose="020F0704030504030204" pitchFamily="34" charset="0"/>
                <a:cs typeface="Calibri" panose="020F0502020204030204" pitchFamily="34" charset="0"/>
              </a:rPr>
              <a:t>Enter the participant’s DCN and the Date of Service (DOS). DOS should be a current or past date. </a:t>
            </a:r>
            <a:endParaRPr lang="en-US" sz="1600" b="1" dirty="0">
              <a:solidFill>
                <a:schemeClr val="bg1">
                  <a:lumMod val="50000"/>
                </a:schemeClr>
              </a:solidFill>
              <a:latin typeface="Arial Rounded MT Bold" panose="020F0704030504030204" pitchFamily="34" charset="0"/>
              <a:cs typeface="Calibri" panose="020F0502020204030204" pitchFamily="34" charset="0"/>
            </a:endParaRPr>
          </a:p>
          <a:p>
            <a:pPr>
              <a:spcBef>
                <a:spcPts val="0"/>
              </a:spcBef>
            </a:pPr>
            <a:endParaRPr lang="en-US" sz="1600" dirty="0">
              <a:solidFill>
                <a:schemeClr val="bg1">
                  <a:lumMod val="50000"/>
                </a:schemeClr>
              </a:solidFill>
              <a:latin typeface="Arial Rounded MT Bold" panose="020F0704030504030204" pitchFamily="34" charset="0"/>
              <a:cs typeface="Calibri"/>
            </a:endParaRPr>
          </a:p>
        </p:txBody>
      </p:sp>
      <p:pic>
        <p:nvPicPr>
          <p:cNvPr id="9" name="Picture 8"/>
          <p:cNvPicPr>
            <a:picLocks noChangeAspect="1"/>
          </p:cNvPicPr>
          <p:nvPr/>
        </p:nvPicPr>
        <p:blipFill>
          <a:blip r:embed="rId4"/>
          <a:stretch>
            <a:fillRect/>
          </a:stretch>
        </p:blipFill>
        <p:spPr>
          <a:xfrm>
            <a:off x="6199173" y="1588058"/>
            <a:ext cx="5248355" cy="4197436"/>
          </a:xfrm>
          <a:prstGeom prst="rect">
            <a:avLst/>
          </a:prstGeom>
          <a:ln w="19050">
            <a:solidFill>
              <a:srgbClr val="0070C0"/>
            </a:solidFill>
          </a:ln>
        </p:spPr>
      </p:pic>
      <p:sp>
        <p:nvSpPr>
          <p:cNvPr id="18" name="Rectangle 17"/>
          <p:cNvSpPr/>
          <p:nvPr/>
        </p:nvSpPr>
        <p:spPr>
          <a:xfrm>
            <a:off x="6270968" y="3707467"/>
            <a:ext cx="789432" cy="494318"/>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270968" y="3282225"/>
            <a:ext cx="1146378" cy="420624"/>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0167" y="6381777"/>
            <a:ext cx="1404851" cy="477479"/>
          </a:xfrm>
          <a:prstGeom prst="rect">
            <a:avLst/>
          </a:prstGeom>
        </p:spPr>
      </p:pic>
      <p:pic>
        <p:nvPicPr>
          <p:cNvPr id="10" name="Picture 9"/>
          <p:cNvPicPr>
            <a:picLocks noChangeAspect="1"/>
          </p:cNvPicPr>
          <p:nvPr/>
        </p:nvPicPr>
        <p:blipFill>
          <a:blip r:embed="rId6"/>
          <a:stretch>
            <a:fillRect/>
          </a:stretch>
        </p:blipFill>
        <p:spPr>
          <a:xfrm>
            <a:off x="346298" y="1592187"/>
            <a:ext cx="5108403" cy="4193307"/>
          </a:xfrm>
          <a:prstGeom prst="rect">
            <a:avLst/>
          </a:prstGeom>
          <a:solidFill>
            <a:srgbClr val="0070C0"/>
          </a:solidFill>
          <a:ln w="19050">
            <a:solidFill>
              <a:srgbClr val="0070C0"/>
            </a:solidFill>
          </a:ln>
        </p:spPr>
      </p:pic>
      <p:sp>
        <p:nvSpPr>
          <p:cNvPr id="11" name="Left Arrow 10"/>
          <p:cNvSpPr/>
          <p:nvPr/>
        </p:nvSpPr>
        <p:spPr>
          <a:xfrm>
            <a:off x="3345416" y="3836025"/>
            <a:ext cx="978408" cy="365760"/>
          </a:xfrm>
          <a:prstGeom prst="left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87476" y="6004756"/>
            <a:ext cx="12004523" cy="323165"/>
          </a:xfrm>
          <a:prstGeom prst="rect">
            <a:avLst/>
          </a:prstGeom>
          <a:noFill/>
        </p:spPr>
        <p:txBody>
          <a:bodyPr wrap="square" rtlCol="0">
            <a:spAutoFit/>
          </a:bodyPr>
          <a:lstStyle/>
          <a:p>
            <a:r>
              <a:rPr lang="en-US" sz="1500" dirty="0" smtClean="0">
                <a:solidFill>
                  <a:schemeClr val="bg1">
                    <a:lumMod val="50000"/>
                  </a:schemeClr>
                </a:solidFill>
                <a:latin typeface="Arial Rounded MT Bold" panose="020F0704030504030204" pitchFamily="34" charset="0"/>
                <a:cs typeface="Calibri" panose="020F0502020204030204" pitchFamily="34" charset="0"/>
              </a:rPr>
              <a:t>See the </a:t>
            </a:r>
            <a:r>
              <a:rPr lang="en-US" sz="1500" dirty="0" smtClean="0">
                <a:solidFill>
                  <a:schemeClr val="bg1">
                    <a:lumMod val="50000"/>
                  </a:schemeClr>
                </a:solidFill>
                <a:latin typeface="Arial Rounded MT Bold" panose="020F0704030504030204" pitchFamily="34" charset="0"/>
                <a:cs typeface="Calibri" panose="020F0502020204030204" pitchFamily="34" charset="0"/>
                <a:hlinkClick r:id="rId7"/>
              </a:rPr>
              <a:t>Eligibility </a:t>
            </a:r>
            <a:r>
              <a:rPr lang="en-US" sz="1500" dirty="0">
                <a:solidFill>
                  <a:schemeClr val="bg1">
                    <a:lumMod val="50000"/>
                  </a:schemeClr>
                </a:solidFill>
                <a:latin typeface="Arial Rounded MT Bold" panose="020F0704030504030204" pitchFamily="34" charset="0"/>
                <a:cs typeface="Calibri" panose="020F0502020204030204" pitchFamily="34" charset="0"/>
                <a:hlinkClick r:id="rId7"/>
              </a:rPr>
              <a:t>and Spend Down Overview </a:t>
            </a:r>
            <a:r>
              <a:rPr lang="en-US" sz="1500" dirty="0" smtClean="0">
                <a:solidFill>
                  <a:schemeClr val="bg1">
                    <a:lumMod val="50000"/>
                  </a:schemeClr>
                </a:solidFill>
                <a:latin typeface="Arial Rounded MT Bold" panose="020F0704030504030204" pitchFamily="34" charset="0"/>
                <a:cs typeface="Calibri" panose="020F0502020204030204" pitchFamily="34" charset="0"/>
                <a:hlinkClick r:id="rId7"/>
              </a:rPr>
              <a:t>PowerPoint </a:t>
            </a:r>
            <a:r>
              <a:rPr lang="en-US" sz="1500" dirty="0" smtClean="0">
                <a:solidFill>
                  <a:schemeClr val="bg1">
                    <a:lumMod val="50000"/>
                  </a:schemeClr>
                </a:solidFill>
                <a:latin typeface="Arial Rounded MT Bold" panose="020F0704030504030204" pitchFamily="34" charset="0"/>
                <a:cs typeface="Calibri" panose="020F0502020204030204" pitchFamily="34" charset="0"/>
              </a:rPr>
              <a:t>located on the </a:t>
            </a:r>
            <a:r>
              <a:rPr lang="en-US" sz="1500" dirty="0" smtClean="0">
                <a:solidFill>
                  <a:schemeClr val="bg1">
                    <a:lumMod val="50000"/>
                  </a:schemeClr>
                </a:solidFill>
                <a:latin typeface="Arial Rounded MT Bold" panose="020F0704030504030204" pitchFamily="34" charset="0"/>
                <a:cs typeface="Calibri" panose="020F0502020204030204" pitchFamily="34" charset="0"/>
                <a:hlinkClick r:id="rId7"/>
              </a:rPr>
              <a:t>Education and Training Page </a:t>
            </a:r>
            <a:r>
              <a:rPr lang="en-US" sz="1500" dirty="0" smtClean="0">
                <a:solidFill>
                  <a:schemeClr val="bg1">
                    <a:lumMod val="50000"/>
                  </a:schemeClr>
                </a:solidFill>
                <a:latin typeface="Arial Rounded MT Bold" panose="020F0704030504030204" pitchFamily="34" charset="0"/>
                <a:cs typeface="Calibri" panose="020F0502020204030204" pitchFamily="34" charset="0"/>
              </a:rPr>
              <a:t>for more information.</a:t>
            </a:r>
            <a:endParaRPr lang="en-US" sz="1500" dirty="0">
              <a:solidFill>
                <a:schemeClr val="bg1">
                  <a:lumMod val="50000"/>
                </a:schemeClr>
              </a:solidFill>
              <a:latin typeface="Arial Rounded MT Bold" panose="020F07040305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81821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Rectangle 7"/>
          <p:cNvSpPr/>
          <p:nvPr/>
        </p:nvSpPr>
        <p:spPr>
          <a:xfrm>
            <a:off x="0" y="369782"/>
            <a:ext cx="12192000" cy="679259"/>
          </a:xfrm>
          <a:prstGeom prst="rect">
            <a:avLst/>
          </a:prstGeom>
          <a:solidFill>
            <a:srgbClr val="0070C0">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1799" dirty="0">
              <a:latin typeface="Lato Regular"/>
            </a:endParaRPr>
          </a:p>
        </p:txBody>
      </p:sp>
      <p:sp>
        <p:nvSpPr>
          <p:cNvPr id="3" name="Title 2"/>
          <p:cNvSpPr>
            <a:spLocks noGrp="1"/>
          </p:cNvSpPr>
          <p:nvPr>
            <p:ph type="title"/>
          </p:nvPr>
        </p:nvSpPr>
        <p:spPr>
          <a:xfrm>
            <a:off x="187476" y="137912"/>
            <a:ext cx="8174326" cy="1143000"/>
          </a:xfrm>
        </p:spPr>
        <p:txBody>
          <a:bodyPr>
            <a:normAutofit/>
          </a:bodyPr>
          <a:lstStyle/>
          <a:p>
            <a:r>
              <a:rPr lang="en-US" b="1" dirty="0" smtClean="0">
                <a:solidFill>
                  <a:schemeClr val="accent1">
                    <a:lumMod val="40000"/>
                    <a:lumOff val="60000"/>
                  </a:schemeClr>
                </a:solidFill>
                <a:latin typeface="Arial Rounded MT Bold" panose="020F0704030504030204" pitchFamily="34" charset="0"/>
                <a:sym typeface="CabinSketch Bold" charset="0"/>
              </a:rPr>
              <a:t>Annual Review Date</a:t>
            </a:r>
            <a:endParaRPr lang="en-US" b="1" dirty="0">
              <a:solidFill>
                <a:schemeClr val="accent1">
                  <a:lumMod val="40000"/>
                  <a:lumOff val="60000"/>
                </a:schemeClr>
              </a:solidFill>
              <a:latin typeface="Arial Rounded MT Bold" panose="020F0704030504030204" pitchFamily="34" charset="0"/>
            </a:endParaRPr>
          </a:p>
        </p:txBody>
      </p:sp>
      <p:sp>
        <p:nvSpPr>
          <p:cNvPr id="16" name="TextBox 15"/>
          <p:cNvSpPr txBox="1"/>
          <p:nvPr/>
        </p:nvSpPr>
        <p:spPr>
          <a:xfrm>
            <a:off x="7039480" y="1783"/>
            <a:ext cx="5152520" cy="5981127"/>
          </a:xfrm>
          <a:prstGeom prst="rect">
            <a:avLst/>
          </a:prstGeom>
        </p:spPr>
        <p:txBody>
          <a:bodyPr wrap="none" lIns="121954" tIns="60977" rIns="121954" bIns="60977" rtlCol="0">
            <a:noAutofit/>
          </a:bodyPr>
          <a:lstStyle/>
          <a:p>
            <a:pPr marL="0" indent="0">
              <a:spcBef>
                <a:spcPts val="0"/>
              </a:spcBef>
              <a:buNone/>
            </a:pPr>
            <a:endParaRPr lang="en-US" sz="2100" b="1" dirty="0" smtClean="0">
              <a:solidFill>
                <a:srgbClr val="0070C0"/>
              </a:solidFill>
              <a:cs typeface="Calibri"/>
            </a:endParaRPr>
          </a:p>
        </p:txBody>
      </p:sp>
      <p:sp>
        <p:nvSpPr>
          <p:cNvPr id="12" name="TextBox 11"/>
          <p:cNvSpPr txBox="1"/>
          <p:nvPr/>
        </p:nvSpPr>
        <p:spPr>
          <a:xfrm>
            <a:off x="187474" y="1280912"/>
            <a:ext cx="5445229" cy="5331480"/>
          </a:xfrm>
          <a:prstGeom prst="rect">
            <a:avLst/>
          </a:prstGeom>
        </p:spPr>
        <p:txBody>
          <a:bodyPr wrap="square" lIns="121954" tIns="60977" rIns="121954" bIns="60977" rtlCol="0">
            <a:noAutofit/>
          </a:bodyPr>
          <a:lstStyle/>
          <a:p>
            <a:pPr>
              <a:spcBef>
                <a:spcPts val="0"/>
              </a:spcBef>
            </a:pPr>
            <a:r>
              <a:rPr lang="en-US" sz="2400" b="1" dirty="0">
                <a:solidFill>
                  <a:schemeClr val="bg1">
                    <a:lumMod val="50000"/>
                  </a:schemeClr>
                </a:solidFill>
                <a:latin typeface="Arial Rounded MT Bold" panose="020F0704030504030204" pitchFamily="34" charset="0"/>
                <a:cs typeface="Calibri"/>
              </a:rPr>
              <a:t>Help Spread the Word:</a:t>
            </a:r>
          </a:p>
          <a:p>
            <a:pPr>
              <a:spcBef>
                <a:spcPts val="0"/>
              </a:spcBef>
            </a:pPr>
            <a:r>
              <a:rPr lang="en-US" dirty="0">
                <a:solidFill>
                  <a:schemeClr val="bg1">
                    <a:lumMod val="50000"/>
                  </a:schemeClr>
                </a:solidFill>
                <a:latin typeface="Arial Rounded MT Bold" panose="020F0704030504030204" pitchFamily="34" charset="0"/>
                <a:cs typeface="Calibri"/>
              </a:rPr>
              <a:t>Medicaid Annual Renewals are </a:t>
            </a:r>
            <a:r>
              <a:rPr lang="en-US" dirty="0" smtClean="0">
                <a:solidFill>
                  <a:schemeClr val="bg1">
                    <a:lumMod val="50000"/>
                  </a:schemeClr>
                </a:solidFill>
                <a:latin typeface="Arial Rounded MT Bold" panose="020F0704030504030204" pitchFamily="34" charset="0"/>
                <a:cs typeface="Calibri"/>
              </a:rPr>
              <a:t>starting.</a:t>
            </a:r>
            <a:endParaRPr lang="en-US" dirty="0">
              <a:solidFill>
                <a:schemeClr val="bg1">
                  <a:lumMod val="50000"/>
                </a:schemeClr>
              </a:solidFill>
              <a:latin typeface="Arial Rounded MT Bold" panose="020F0704030504030204" pitchFamily="34" charset="0"/>
              <a:cs typeface="Calibri"/>
            </a:endParaRPr>
          </a:p>
          <a:p>
            <a:pPr>
              <a:spcBef>
                <a:spcPts val="0"/>
              </a:spcBef>
            </a:pPr>
            <a:r>
              <a:rPr lang="en-US" dirty="0" smtClean="0">
                <a:solidFill>
                  <a:schemeClr val="bg1">
                    <a:lumMod val="50000"/>
                  </a:schemeClr>
                </a:solidFill>
                <a:latin typeface="Arial Rounded MT Bold" panose="020F0704030504030204" pitchFamily="34" charset="0"/>
                <a:cs typeface="Calibri"/>
              </a:rPr>
              <a:t>More than 1.4 million Missourians will be impacted. </a:t>
            </a:r>
            <a:r>
              <a:rPr lang="en-US" b="1" dirty="0" smtClean="0">
                <a:solidFill>
                  <a:schemeClr val="bg1">
                    <a:lumMod val="50000"/>
                  </a:schemeClr>
                </a:solidFill>
                <a:latin typeface="Arial Rounded MT Bold" panose="020F0704030504030204" pitchFamily="34" charset="0"/>
                <a:cs typeface="Calibri"/>
              </a:rPr>
              <a:t>You can help by:</a:t>
            </a:r>
          </a:p>
          <a:p>
            <a:pPr>
              <a:spcBef>
                <a:spcPts val="0"/>
              </a:spcBef>
            </a:pPr>
            <a:endParaRPr lang="en-US" sz="900" b="1" dirty="0" smtClean="0">
              <a:solidFill>
                <a:schemeClr val="bg1">
                  <a:lumMod val="50000"/>
                </a:schemeClr>
              </a:solidFill>
              <a:latin typeface="Arial Rounded MT Bold" panose="020F0704030504030204" pitchFamily="34" charset="0"/>
              <a:cs typeface="Calibri"/>
            </a:endParaRPr>
          </a:p>
          <a:p>
            <a:pPr marL="285750" indent="-285750">
              <a:buFont typeface="Arial" panose="020B0604020202020204" pitchFamily="34" charset="0"/>
              <a:buChar char="•"/>
            </a:pPr>
            <a:r>
              <a:rPr lang="en-US" dirty="0">
                <a:solidFill>
                  <a:schemeClr val="bg1">
                    <a:lumMod val="50000"/>
                  </a:schemeClr>
                </a:solidFill>
                <a:latin typeface="Arial Rounded MT Bold" panose="020F0704030504030204" pitchFamily="34" charset="0"/>
              </a:rPr>
              <a:t>View </a:t>
            </a:r>
            <a:r>
              <a:rPr lang="en-US" b="1" dirty="0">
                <a:solidFill>
                  <a:schemeClr val="bg1">
                    <a:lumMod val="50000"/>
                  </a:schemeClr>
                </a:solidFill>
                <a:latin typeface="Arial Rounded MT Bold" panose="020F0704030504030204" pitchFamily="34" charset="0"/>
                <a:hlinkClick r:id="rId4" tooltip="Missouri's State Plan for Resuming Medicaid Renewals"/>
              </a:rPr>
              <a:t>Missouri's State Plan for Resuming Annual Renewals</a:t>
            </a:r>
            <a:r>
              <a:rPr lang="en-US" dirty="0">
                <a:solidFill>
                  <a:schemeClr val="bg1">
                    <a:lumMod val="50000"/>
                  </a:schemeClr>
                </a:solidFill>
                <a:latin typeface="Arial Rounded MT Bold" panose="020F0704030504030204" pitchFamily="34" charset="0"/>
                <a:hlinkClick r:id="rId4" tooltip="Missouri's State Plan for Resuming Medicaid Renewals"/>
              </a:rPr>
              <a:t> </a:t>
            </a:r>
            <a:endParaRPr lang="en-US" dirty="0" smtClean="0">
              <a:solidFill>
                <a:schemeClr val="bg1">
                  <a:lumMod val="50000"/>
                </a:schemeClr>
              </a:solidFill>
              <a:latin typeface="Arial Rounded MT Bold" panose="020F0704030504030204" pitchFamily="34" charset="0"/>
            </a:endParaRPr>
          </a:p>
          <a:p>
            <a:pPr marL="285750" indent="-285750">
              <a:buFont typeface="Arial" panose="020B0604020202020204" pitchFamily="34" charset="0"/>
              <a:buChar char="•"/>
            </a:pPr>
            <a:r>
              <a:rPr lang="en-US" dirty="0" smtClean="0">
                <a:solidFill>
                  <a:schemeClr val="bg1">
                    <a:lumMod val="50000"/>
                  </a:schemeClr>
                </a:solidFill>
                <a:latin typeface="Arial Rounded MT Bold" panose="020F0704030504030204" pitchFamily="34" charset="0"/>
              </a:rPr>
              <a:t>Help </a:t>
            </a:r>
            <a:r>
              <a:rPr lang="en-US" dirty="0">
                <a:solidFill>
                  <a:schemeClr val="bg1">
                    <a:lumMod val="50000"/>
                  </a:schemeClr>
                </a:solidFill>
                <a:latin typeface="Arial Rounded MT Bold" panose="020F0704030504030204" pitchFamily="34" charset="0"/>
              </a:rPr>
              <a:t>us spread the word by sharing our </a:t>
            </a:r>
            <a:r>
              <a:rPr lang="en-US" b="1" dirty="0">
                <a:solidFill>
                  <a:schemeClr val="bg1">
                    <a:lumMod val="50000"/>
                  </a:schemeClr>
                </a:solidFill>
                <a:latin typeface="Arial Rounded MT Bold" panose="020F0704030504030204" pitchFamily="34" charset="0"/>
                <a:hlinkClick r:id="rId5" tooltip="Medicaid Annual Renewals: Outreach Material"/>
              </a:rPr>
              <a:t>outreach </a:t>
            </a:r>
            <a:r>
              <a:rPr lang="en-US" b="1" dirty="0" smtClean="0">
                <a:solidFill>
                  <a:schemeClr val="bg1">
                    <a:lumMod val="50000"/>
                  </a:schemeClr>
                </a:solidFill>
                <a:latin typeface="Arial Rounded MT Bold" panose="020F0704030504030204" pitchFamily="34" charset="0"/>
                <a:hlinkClick r:id="rId5" tooltip="Medicaid Annual Renewals: Outreach Material"/>
              </a:rPr>
              <a:t>material</a:t>
            </a:r>
            <a:endParaRPr lang="en-US" dirty="0">
              <a:solidFill>
                <a:schemeClr val="bg1">
                  <a:lumMod val="50000"/>
                </a:schemeClr>
              </a:solidFill>
              <a:latin typeface="Arial Rounded MT Bold" panose="020F0704030504030204" pitchFamily="34" charset="0"/>
            </a:endParaRPr>
          </a:p>
          <a:p>
            <a:pPr marL="285750" indent="-285750">
              <a:buFont typeface="Arial" panose="020B0604020202020204" pitchFamily="34" charset="0"/>
              <a:buChar char="•"/>
            </a:pPr>
            <a:r>
              <a:rPr lang="en-US" dirty="0" smtClean="0">
                <a:solidFill>
                  <a:schemeClr val="bg1">
                    <a:lumMod val="50000"/>
                  </a:schemeClr>
                </a:solidFill>
                <a:latin typeface="Arial Rounded MT Bold" panose="020F0704030504030204" pitchFamily="34" charset="0"/>
              </a:rPr>
              <a:t>Explore </a:t>
            </a:r>
            <a:r>
              <a:rPr lang="en-US" dirty="0">
                <a:solidFill>
                  <a:schemeClr val="bg1">
                    <a:lumMod val="50000"/>
                  </a:schemeClr>
                </a:solidFill>
                <a:latin typeface="Arial Rounded MT Bold" panose="020F0704030504030204" pitchFamily="34" charset="0"/>
              </a:rPr>
              <a:t>our communications plan, along with helpful tools and resources, in our </a:t>
            </a:r>
            <a:r>
              <a:rPr lang="en-US" b="1" dirty="0">
                <a:solidFill>
                  <a:schemeClr val="bg1">
                    <a:lumMod val="50000"/>
                  </a:schemeClr>
                </a:solidFill>
                <a:latin typeface="Arial Rounded MT Bold" panose="020F0704030504030204" pitchFamily="34" charset="0"/>
                <a:hlinkClick r:id="rId6"/>
              </a:rPr>
              <a:t>Communications </a:t>
            </a:r>
            <a:r>
              <a:rPr lang="en-US" b="1" dirty="0" smtClean="0">
                <a:solidFill>
                  <a:schemeClr val="bg1">
                    <a:lumMod val="50000"/>
                  </a:schemeClr>
                </a:solidFill>
                <a:latin typeface="Arial Rounded MT Bold" panose="020F0704030504030204" pitchFamily="34" charset="0"/>
                <a:hlinkClick r:id="rId6"/>
              </a:rPr>
              <a:t>Toolkit</a:t>
            </a:r>
            <a:endParaRPr lang="en-US" dirty="0">
              <a:solidFill>
                <a:schemeClr val="bg1">
                  <a:lumMod val="50000"/>
                </a:schemeClr>
              </a:solidFill>
              <a:latin typeface="Arial Rounded MT Bold" panose="020F0704030504030204" pitchFamily="34" charset="0"/>
            </a:endParaRPr>
          </a:p>
          <a:p>
            <a:pPr marL="285750" indent="-285750">
              <a:buFont typeface="Arial" panose="020B0604020202020204" pitchFamily="34" charset="0"/>
              <a:buChar char="•"/>
            </a:pPr>
            <a:r>
              <a:rPr lang="en-US" dirty="0" smtClean="0">
                <a:solidFill>
                  <a:schemeClr val="bg1">
                    <a:lumMod val="50000"/>
                  </a:schemeClr>
                </a:solidFill>
                <a:latin typeface="Arial Rounded MT Bold" panose="020F0704030504030204" pitchFamily="34" charset="0"/>
              </a:rPr>
              <a:t>Remind </a:t>
            </a:r>
            <a:r>
              <a:rPr lang="en-US" dirty="0">
                <a:solidFill>
                  <a:schemeClr val="bg1">
                    <a:lumMod val="50000"/>
                  </a:schemeClr>
                </a:solidFill>
                <a:latin typeface="Arial Rounded MT Bold" panose="020F0704030504030204" pitchFamily="34" charset="0"/>
              </a:rPr>
              <a:t>individuals to update their contact information </a:t>
            </a:r>
            <a:r>
              <a:rPr lang="en-US" b="1" dirty="0">
                <a:solidFill>
                  <a:schemeClr val="bg1">
                    <a:lumMod val="50000"/>
                  </a:schemeClr>
                </a:solidFill>
                <a:latin typeface="Arial Rounded MT Bold" panose="020F0704030504030204" pitchFamily="34" charset="0"/>
                <a:hlinkClick r:id="rId7"/>
              </a:rPr>
              <a:t>online</a:t>
            </a:r>
            <a:r>
              <a:rPr lang="en-US" dirty="0">
                <a:solidFill>
                  <a:schemeClr val="bg1">
                    <a:lumMod val="50000"/>
                  </a:schemeClr>
                </a:solidFill>
                <a:latin typeface="Arial Rounded MT Bold" panose="020F0704030504030204" pitchFamily="34" charset="0"/>
              </a:rPr>
              <a:t> or by phone at </a:t>
            </a:r>
            <a:r>
              <a:rPr lang="en-US" b="1" dirty="0" smtClean="0">
                <a:solidFill>
                  <a:schemeClr val="bg1">
                    <a:lumMod val="50000"/>
                  </a:schemeClr>
                </a:solidFill>
                <a:latin typeface="Arial Rounded MT Bold" panose="020F0704030504030204" pitchFamily="34" charset="0"/>
                <a:hlinkClick r:id="rId8"/>
              </a:rPr>
              <a:t>855-373-4636</a:t>
            </a:r>
            <a:endParaRPr lang="en-US" dirty="0">
              <a:solidFill>
                <a:schemeClr val="bg1">
                  <a:lumMod val="50000"/>
                </a:schemeClr>
              </a:solidFill>
              <a:latin typeface="Arial Rounded MT Bold" panose="020F0704030504030204" pitchFamily="34" charset="0"/>
            </a:endParaRPr>
          </a:p>
          <a:p>
            <a:pPr marL="285750" indent="-285750">
              <a:buFont typeface="Arial" panose="020B0604020202020204" pitchFamily="34" charset="0"/>
              <a:buChar char="•"/>
            </a:pPr>
            <a:r>
              <a:rPr lang="en-US" dirty="0" smtClean="0">
                <a:solidFill>
                  <a:schemeClr val="bg1">
                    <a:lumMod val="50000"/>
                  </a:schemeClr>
                </a:solidFill>
                <a:latin typeface="Arial Rounded MT Bold" panose="020F0704030504030204" pitchFamily="34" charset="0"/>
              </a:rPr>
              <a:t>Helping </a:t>
            </a:r>
            <a:r>
              <a:rPr lang="en-US" dirty="0">
                <a:solidFill>
                  <a:schemeClr val="bg1">
                    <a:lumMod val="50000"/>
                  </a:schemeClr>
                </a:solidFill>
                <a:latin typeface="Arial Rounded MT Bold" panose="020F0704030504030204" pitchFamily="34" charset="0"/>
              </a:rPr>
              <a:t>members </a:t>
            </a:r>
            <a:r>
              <a:rPr lang="en-US" b="1" dirty="0">
                <a:solidFill>
                  <a:schemeClr val="bg1">
                    <a:lumMod val="50000"/>
                  </a:schemeClr>
                </a:solidFill>
                <a:latin typeface="Arial Rounded MT Bold" panose="020F0704030504030204" pitchFamily="34" charset="0"/>
                <a:hlinkClick r:id="rId7" tooltip="Update address online"/>
              </a:rPr>
              <a:t>update their contact information</a:t>
            </a:r>
            <a:r>
              <a:rPr lang="en-US" dirty="0">
                <a:solidFill>
                  <a:schemeClr val="bg1">
                    <a:lumMod val="50000"/>
                  </a:schemeClr>
                </a:solidFill>
                <a:latin typeface="Arial Rounded MT Bold" panose="020F0704030504030204" pitchFamily="34" charset="0"/>
              </a:rPr>
              <a:t> if they need assistance</a:t>
            </a:r>
          </a:p>
          <a:p>
            <a:pPr>
              <a:spcBef>
                <a:spcPts val="0"/>
              </a:spcBef>
            </a:pPr>
            <a:endParaRPr lang="en-US" sz="2000" b="1" dirty="0" smtClean="0">
              <a:solidFill>
                <a:schemeClr val="bg1">
                  <a:lumMod val="50000"/>
                </a:schemeClr>
              </a:solidFill>
              <a:latin typeface="Arial Rounded MT Bold" panose="020F0704030504030204" pitchFamily="34" charset="0"/>
              <a:cs typeface="Calibri"/>
            </a:endParaRPr>
          </a:p>
          <a:p>
            <a:pPr>
              <a:spcBef>
                <a:spcPts val="0"/>
              </a:spcBef>
            </a:pPr>
            <a:endParaRPr lang="en-US" sz="2000" b="1" dirty="0">
              <a:solidFill>
                <a:schemeClr val="bg1">
                  <a:lumMod val="50000"/>
                </a:schemeClr>
              </a:solidFill>
              <a:latin typeface="Arial Rounded MT Bold" panose="020F0704030504030204" pitchFamily="34" charset="0"/>
              <a:cs typeface="Calibri"/>
            </a:endParaRPr>
          </a:p>
          <a:p>
            <a:pPr>
              <a:spcBef>
                <a:spcPts val="0"/>
              </a:spcBef>
            </a:pPr>
            <a:endParaRPr lang="en-US" sz="2000" dirty="0">
              <a:solidFill>
                <a:schemeClr val="bg1">
                  <a:lumMod val="50000"/>
                </a:schemeClr>
              </a:solidFill>
              <a:latin typeface="Arial Rounded MT Bold" panose="020F0704030504030204" pitchFamily="34" charset="0"/>
              <a:cs typeface="Calibri"/>
            </a:endParaRPr>
          </a:p>
          <a:p>
            <a:pPr marL="285750" indent="-285750">
              <a:spcBef>
                <a:spcPts val="0"/>
              </a:spcBef>
              <a:buFont typeface="Arial" panose="020B0604020202020204" pitchFamily="34" charset="0"/>
              <a:buChar char="•"/>
            </a:pPr>
            <a:endParaRPr lang="en-US" sz="1400" dirty="0" smtClean="0">
              <a:solidFill>
                <a:schemeClr val="bg1">
                  <a:lumMod val="50000"/>
                </a:schemeClr>
              </a:solidFill>
              <a:latin typeface="Arial Rounded MT Bold" panose="020F0704030504030204" pitchFamily="34" charset="0"/>
              <a:cs typeface="Calibri"/>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53" y="6380521"/>
            <a:ext cx="1404851" cy="477479"/>
          </a:xfrm>
          <a:prstGeom prst="rect">
            <a:avLst/>
          </a:prstGeom>
        </p:spPr>
      </p:pic>
      <p:pic>
        <p:nvPicPr>
          <p:cNvPr id="13" name="Picture 12"/>
          <p:cNvPicPr>
            <a:picLocks noChangeAspect="1"/>
          </p:cNvPicPr>
          <p:nvPr/>
        </p:nvPicPr>
        <p:blipFill>
          <a:blip r:embed="rId10"/>
          <a:stretch>
            <a:fillRect/>
          </a:stretch>
        </p:blipFill>
        <p:spPr>
          <a:xfrm>
            <a:off x="5632704" y="709411"/>
            <a:ext cx="6416499" cy="5409628"/>
          </a:xfrm>
          <a:prstGeom prst="rect">
            <a:avLst/>
          </a:prstGeom>
          <a:solidFill>
            <a:srgbClr val="0070C0"/>
          </a:solidFill>
          <a:ln w="19050">
            <a:solidFill>
              <a:srgbClr val="0070C0"/>
            </a:solidFill>
          </a:ln>
        </p:spPr>
      </p:pic>
      <p:sp>
        <p:nvSpPr>
          <p:cNvPr id="14" name="Left Arrow 13"/>
          <p:cNvSpPr/>
          <p:nvPr/>
        </p:nvSpPr>
        <p:spPr>
          <a:xfrm>
            <a:off x="9902597" y="5135312"/>
            <a:ext cx="978408" cy="365760"/>
          </a:xfrm>
          <a:prstGeom prst="left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26376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48ee29943ea4fa7bbcd52de89544777"/>
          <p:cNvPicPr>
            <a:picLocks noGrp="1"/>
          </p:cNvPicPr>
          <p:nvPr>
            <p:ph type="pic" sz="quarter" idx="10"/>
          </p:nvPr>
        </p:nvPicPr>
        <p:blipFill>
          <a:blip r:embed="rId4" cstate="print">
            <a:extLst>
              <a:ext uri="{28A0092B-C50C-407E-A947-70E740481C1C}">
                <a14:useLocalDpi xmlns:a14="http://schemas.microsoft.com/office/drawing/2010/main" val="0"/>
              </a:ext>
            </a:extLst>
          </a:blip>
          <a:srcRect t="7817" b="7817"/>
          <a:stretch>
            <a:fillRect/>
          </a:stretch>
        </p:blipFill>
        <p:spPr/>
      </p:pic>
      <p:sp>
        <p:nvSpPr>
          <p:cNvPr id="9" name="Rectangle 8"/>
          <p:cNvSpPr/>
          <p:nvPr/>
        </p:nvSpPr>
        <p:spPr>
          <a:xfrm>
            <a:off x="-1" y="334882"/>
            <a:ext cx="12192001" cy="887990"/>
          </a:xfrm>
          <a:prstGeom prst="rect">
            <a:avLst/>
          </a:prstGeom>
          <a:solidFill>
            <a:schemeClr val="bg1">
              <a:lumMod val="50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1799" dirty="0">
              <a:latin typeface="Lato Regular"/>
            </a:endParaRPr>
          </a:p>
        </p:txBody>
      </p:sp>
      <p:sp>
        <p:nvSpPr>
          <p:cNvPr id="4" name="Title 3"/>
          <p:cNvSpPr>
            <a:spLocks noGrp="1"/>
          </p:cNvSpPr>
          <p:nvPr>
            <p:ph type="title"/>
          </p:nvPr>
        </p:nvSpPr>
        <p:spPr/>
        <p:txBody>
          <a:bodyPr/>
          <a:lstStyle/>
          <a:p>
            <a:r>
              <a:rPr lang="en-US" dirty="0" smtClean="0">
                <a:solidFill>
                  <a:schemeClr val="accent1">
                    <a:lumMod val="40000"/>
                    <a:lumOff val="60000"/>
                  </a:schemeClr>
                </a:solidFill>
                <a:latin typeface="Arial Rounded MT Bold" panose="020F0704030504030204" pitchFamily="34" charset="0"/>
              </a:rPr>
              <a:t>Resources &amp; Contact Information</a:t>
            </a:r>
            <a:endParaRPr lang="en-US" dirty="0">
              <a:solidFill>
                <a:schemeClr val="accent1">
                  <a:lumMod val="40000"/>
                  <a:lumOff val="60000"/>
                </a:schemeClr>
              </a:solidFill>
              <a:latin typeface="Arial Rounded MT Bold" panose="020F070403050403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6793" y="6322332"/>
            <a:ext cx="1404851" cy="477479"/>
          </a:xfrm>
          <a:prstGeom prst="rect">
            <a:avLst/>
          </a:prstGeom>
        </p:spPr>
      </p:pic>
    </p:spTree>
    <p:custDataLst>
      <p:tags r:id="rId1"/>
    </p:custDataLst>
    <p:extLst>
      <p:ext uri="{BB962C8B-B14F-4D97-AF65-F5344CB8AC3E}">
        <p14:creationId xmlns:p14="http://schemas.microsoft.com/office/powerpoint/2010/main" val="20416260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78740"/>
            <a:ext cx="10881623" cy="941454"/>
          </a:xfrm>
        </p:spPr>
        <p:txBody>
          <a:bodyPr/>
          <a:lstStyle/>
          <a:p>
            <a:r>
              <a:rPr lang="en-US" altLang="en-US" dirty="0" smtClean="0">
                <a:solidFill>
                  <a:schemeClr val="bg1">
                    <a:lumMod val="50000"/>
                  </a:schemeClr>
                </a:solidFill>
                <a:latin typeface="Arial Rounded MT Bold" panose="020F0704030504030204" pitchFamily="34" charset="0"/>
                <a:sym typeface="CabinSketch Bold" charset="0"/>
              </a:rPr>
              <a:t>Resources &amp; Contact Informatio</a:t>
            </a:r>
            <a:r>
              <a:rPr lang="en-US" altLang="en-US" dirty="0">
                <a:solidFill>
                  <a:schemeClr val="bg1">
                    <a:lumMod val="50000"/>
                  </a:schemeClr>
                </a:solidFill>
                <a:latin typeface="Arial Rounded MT Bold" panose="020F0704030504030204" pitchFamily="34" charset="0"/>
                <a:sym typeface="CabinSketch Bold" charset="0"/>
              </a:rPr>
              <a:t>n</a:t>
            </a:r>
            <a:endParaRPr lang="en-US" dirty="0">
              <a:solidFill>
                <a:schemeClr val="bg1">
                  <a:lumMod val="50000"/>
                </a:schemeClr>
              </a:solidFill>
              <a:latin typeface="Arial Rounded MT Bold" panose="020F0704030504030204" pitchFamily="34" charset="0"/>
            </a:endParaRPr>
          </a:p>
        </p:txBody>
      </p:sp>
      <p:sp>
        <p:nvSpPr>
          <p:cNvPr id="3" name="Rectangle 2"/>
          <p:cNvSpPr/>
          <p:nvPr/>
        </p:nvSpPr>
        <p:spPr>
          <a:xfrm>
            <a:off x="0" y="1446165"/>
            <a:ext cx="12192000" cy="66534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1799" dirty="0">
              <a:solidFill>
                <a:schemeClr val="bg1"/>
              </a:solidFill>
              <a:latin typeface="Lato Regular"/>
            </a:endParaRPr>
          </a:p>
        </p:txBody>
      </p:sp>
      <p:sp>
        <p:nvSpPr>
          <p:cNvPr id="5" name="Text Placeholder 1"/>
          <p:cNvSpPr txBox="1">
            <a:spLocks/>
          </p:cNvSpPr>
          <p:nvPr/>
        </p:nvSpPr>
        <p:spPr>
          <a:xfrm>
            <a:off x="301752" y="2243233"/>
            <a:ext cx="3657600" cy="2785968"/>
          </a:xfrm>
          <a:prstGeom prst="rect">
            <a:avLst/>
          </a:prstGeom>
        </p:spPr>
        <p:txBody>
          <a:bodyPr lIns="121891" tIns="60945" rIns="121891" bIns="60945">
            <a:noAutofit/>
          </a:bodyPr>
          <a:lstStyle>
            <a:defPPr>
              <a:defRPr lang="en-US"/>
            </a:defPPr>
            <a:lvl1pPr indent="0">
              <a:lnSpc>
                <a:spcPts val="1600"/>
              </a:lnSpc>
              <a:spcBef>
                <a:spcPts val="0"/>
              </a:spcBef>
              <a:buFont typeface="Arial"/>
              <a:buNone/>
              <a:defRPr sz="1200">
                <a:solidFill>
                  <a:srgbClr val="7F7F7F"/>
                </a:solidFill>
                <a:ea typeface="Calibri"/>
              </a:defRPr>
            </a:lvl1pPr>
            <a:lvl2pPr marL="742950" indent="-285750">
              <a:spcBef>
                <a:spcPct val="20000"/>
              </a:spcBef>
              <a:buFont typeface="Arial"/>
              <a:buChar char="–"/>
              <a:defRPr sz="2000">
                <a:solidFill>
                  <a:srgbClr val="464D61"/>
                </a:solidFill>
              </a:defRPr>
            </a:lvl2pPr>
            <a:lvl3pPr marL="1143000" indent="-228600">
              <a:spcBef>
                <a:spcPct val="20000"/>
              </a:spcBef>
              <a:buFont typeface="Arial"/>
              <a:buChar char="•"/>
              <a:defRPr>
                <a:solidFill>
                  <a:srgbClr val="464D61"/>
                </a:solidFill>
              </a:defRPr>
            </a:lvl3pPr>
            <a:lvl4pPr marL="1600200" indent="-228600">
              <a:spcBef>
                <a:spcPct val="20000"/>
              </a:spcBef>
              <a:buFont typeface="Arial"/>
              <a:buChar char="–"/>
              <a:defRPr sz="1600">
                <a:solidFill>
                  <a:srgbClr val="464D61"/>
                </a:solidFill>
              </a:defRPr>
            </a:lvl4pPr>
            <a:lvl5pPr marL="2057400" indent="-228600">
              <a:spcBef>
                <a:spcPct val="20000"/>
              </a:spcBef>
              <a:buFont typeface="Arial"/>
              <a:buChar char="»"/>
              <a:defRPr sz="1600">
                <a:solidFill>
                  <a:srgbClr val="464D61"/>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buSzPct val="100000"/>
              <a:defRPr/>
            </a:pPr>
            <a:r>
              <a:rPr lang="en-US" sz="1600" dirty="0" smtClean="0">
                <a:latin typeface="Arial Rounded MT Bold" panose="020F0704030504030204" pitchFamily="34" charset="0"/>
                <a:cs typeface="Calibri" panose="020F0502020204030204" pitchFamily="34" charset="0"/>
              </a:rPr>
              <a:t>Technical </a:t>
            </a:r>
            <a:r>
              <a:rPr lang="en-US" sz="1600" dirty="0">
                <a:latin typeface="Arial Rounded MT Bold" panose="020F0704030504030204" pitchFamily="34" charset="0"/>
                <a:cs typeface="Calibri" panose="020F0502020204030204" pitchFamily="34" charset="0"/>
              </a:rPr>
              <a:t>support and assistance for issues with </a:t>
            </a:r>
            <a:r>
              <a:rPr lang="en-US" sz="1600" dirty="0" smtClean="0">
                <a:latin typeface="Arial Rounded MT Bold" panose="020F0704030504030204" pitchFamily="34" charset="0"/>
                <a:cs typeface="Calibri" panose="020F0502020204030204" pitchFamily="34" charset="0"/>
                <a:hlinkClick r:id="rId4"/>
              </a:rPr>
              <a:t>eMOMED</a:t>
            </a:r>
            <a:endParaRPr lang="en-US" sz="1600" dirty="0">
              <a:latin typeface="Arial Rounded MT Bold" panose="020F0704030504030204" pitchFamily="34" charset="0"/>
              <a:cs typeface="Calibri" panose="020F0502020204030204" pitchFamily="34" charset="0"/>
            </a:endParaRPr>
          </a:p>
          <a:p>
            <a:pPr>
              <a:buSzPct val="100000"/>
              <a:defRPr/>
            </a:pPr>
            <a:endParaRPr lang="en-US" sz="1600" dirty="0">
              <a:latin typeface="Arial Rounded MT Bold" panose="020F0704030504030204" pitchFamily="34" charset="0"/>
              <a:cs typeface="Calibri" panose="020F0502020204030204" pitchFamily="34" charset="0"/>
            </a:endParaRPr>
          </a:p>
          <a:p>
            <a:pPr>
              <a:buSzPct val="100000"/>
              <a:defRPr/>
            </a:pPr>
            <a:r>
              <a:rPr lang="en-US" sz="1600" dirty="0" smtClean="0">
                <a:latin typeface="Arial Rounded MT Bold" panose="020F0704030504030204" pitchFamily="34" charset="0"/>
                <a:cs typeface="Calibri" panose="020F0502020204030204" pitchFamily="34" charset="0"/>
              </a:rPr>
              <a:t>Establishes </a:t>
            </a:r>
            <a:r>
              <a:rPr lang="en-US" sz="1600" dirty="0">
                <a:latin typeface="Arial Rounded MT Bold" panose="020F0704030504030204" pitchFamily="34" charset="0"/>
                <a:cs typeface="Calibri" panose="020F0502020204030204" pitchFamily="34" charset="0"/>
              </a:rPr>
              <a:t>required electronic claims and RA formats, network </a:t>
            </a:r>
            <a:r>
              <a:rPr lang="en-US" sz="1600" dirty="0" smtClean="0">
                <a:latin typeface="Arial Rounded MT Bold" panose="020F0704030504030204" pitchFamily="34" charset="0"/>
                <a:cs typeface="Calibri" panose="020F0502020204030204" pitchFamily="34" charset="0"/>
              </a:rPr>
              <a:t>communication and HIPAA </a:t>
            </a:r>
            <a:r>
              <a:rPr lang="en-US" sz="1600" dirty="0">
                <a:latin typeface="Arial Rounded MT Bold" panose="020F0704030504030204" pitchFamily="34" charset="0"/>
                <a:cs typeface="Calibri" panose="020F0502020204030204" pitchFamily="34" charset="0"/>
              </a:rPr>
              <a:t>trading partner agreements</a:t>
            </a:r>
          </a:p>
          <a:p>
            <a:pPr>
              <a:buSzPct val="100000"/>
              <a:defRPr/>
            </a:pPr>
            <a:endParaRPr lang="en-US" sz="1600" dirty="0">
              <a:latin typeface="Arial Rounded MT Bold" panose="020F0704030504030204" pitchFamily="34" charset="0"/>
              <a:cs typeface="Calibri" panose="020F0502020204030204" pitchFamily="34" charset="0"/>
            </a:endParaRPr>
          </a:p>
          <a:p>
            <a:pPr>
              <a:buSzPct val="100000"/>
              <a:defRPr/>
            </a:pPr>
            <a:r>
              <a:rPr lang="en-US" sz="1600" dirty="0" smtClean="0">
                <a:latin typeface="Arial Rounded MT Bold" panose="020F0704030504030204" pitchFamily="34" charset="0"/>
                <a:cs typeface="Calibri" panose="020F0502020204030204" pitchFamily="34" charset="0"/>
              </a:rPr>
              <a:t>(573</a:t>
            </a:r>
            <a:r>
              <a:rPr lang="en-US" sz="1600" dirty="0">
                <a:latin typeface="Arial Rounded MT Bold" panose="020F0704030504030204" pitchFamily="34" charset="0"/>
                <a:cs typeface="Calibri" panose="020F0502020204030204" pitchFamily="34" charset="0"/>
              </a:rPr>
              <a:t>) 635-3559</a:t>
            </a:r>
          </a:p>
          <a:p>
            <a:pPr>
              <a:buSzPct val="100000"/>
              <a:defRPr/>
            </a:pPr>
            <a:r>
              <a:rPr lang="en-US" sz="1600" b="1" u="sng" dirty="0" smtClean="0">
                <a:latin typeface="Arial Rounded MT Bold" panose="020F0704030504030204" pitchFamily="34" charset="0"/>
                <a:cs typeface="Calibri" panose="020F0502020204030204" pitchFamily="34" charset="0"/>
                <a:hlinkClick r:id="rId5"/>
              </a:rPr>
              <a:t>internethelpdesk@momed.com</a:t>
            </a:r>
            <a:r>
              <a:rPr lang="en-US" sz="1600" b="1" u="sng" dirty="0" smtClean="0">
                <a:latin typeface="Arial Rounded MT Bold" panose="020F0704030504030204" pitchFamily="34" charset="0"/>
                <a:cs typeface="Calibri" panose="020F0502020204030204" pitchFamily="34" charset="0"/>
              </a:rPr>
              <a:t> </a:t>
            </a:r>
            <a:endParaRPr lang="en-US" sz="1600" b="1" u="sng" dirty="0">
              <a:latin typeface="Arial Rounded MT Bold" panose="020F0704030504030204" pitchFamily="34" charset="0"/>
              <a:cs typeface="Calibri" panose="020F0502020204030204" pitchFamily="34" charset="0"/>
            </a:endParaRPr>
          </a:p>
          <a:p>
            <a:pPr>
              <a:lnSpc>
                <a:spcPct val="100000"/>
              </a:lnSpc>
            </a:pPr>
            <a:endParaRPr lang="en-US" sz="1600" dirty="0">
              <a:solidFill>
                <a:schemeClr val="bg1">
                  <a:lumMod val="50000"/>
                </a:schemeClr>
              </a:solidFill>
              <a:latin typeface="Arial Rounded MT Bold" panose="020F0704030504030204" pitchFamily="34" charset="0"/>
            </a:endParaRPr>
          </a:p>
        </p:txBody>
      </p:sp>
      <p:sp>
        <p:nvSpPr>
          <p:cNvPr id="6" name="Text Placeholder 2"/>
          <p:cNvSpPr txBox="1">
            <a:spLocks/>
          </p:cNvSpPr>
          <p:nvPr/>
        </p:nvSpPr>
        <p:spPr>
          <a:xfrm>
            <a:off x="4019917" y="2243233"/>
            <a:ext cx="3831336" cy="3969504"/>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5563" indent="0">
              <a:buNone/>
            </a:pPr>
            <a:r>
              <a:rPr lang="en-US" sz="1600" b="1" u="sng" dirty="0">
                <a:solidFill>
                  <a:schemeClr val="bg1">
                    <a:lumMod val="50000"/>
                  </a:schemeClr>
                </a:solidFill>
                <a:latin typeface="Arial Rounded MT Bold" panose="020F0704030504030204" pitchFamily="34" charset="0"/>
                <a:cs typeface="Calibri" panose="020F0502020204030204" pitchFamily="34" charset="0"/>
              </a:rPr>
              <a:t>Provider’s Initial Contact</a:t>
            </a:r>
          </a:p>
          <a:p>
            <a:pPr marL="68580" indent="0">
              <a:spcBef>
                <a:spcPts val="0"/>
              </a:spcBef>
              <a:buSzPct val="100000"/>
              <a:buNone/>
            </a:pPr>
            <a:r>
              <a:rPr lang="en-US" sz="1600" dirty="0">
                <a:solidFill>
                  <a:schemeClr val="bg1">
                    <a:lumMod val="50000"/>
                  </a:schemeClr>
                </a:solidFill>
                <a:latin typeface="Arial Rounded MT Bold" panose="020F0704030504030204" pitchFamily="34" charset="0"/>
                <a:cs typeface="Calibri" panose="020F0502020204030204" pitchFamily="34" charset="0"/>
              </a:rPr>
              <a:t>Contact with inquiries, concerns or questions regarding </a:t>
            </a:r>
            <a:r>
              <a:rPr lang="en-US" sz="1600" dirty="0" smtClean="0">
                <a:solidFill>
                  <a:schemeClr val="bg1">
                    <a:lumMod val="50000"/>
                  </a:schemeClr>
                </a:solidFill>
                <a:latin typeface="Arial Rounded MT Bold" panose="020F0704030504030204" pitchFamily="34" charset="0"/>
                <a:cs typeface="Calibri" panose="020F0502020204030204" pitchFamily="34" charset="0"/>
              </a:rPr>
              <a:t>proper claim </a:t>
            </a:r>
            <a:r>
              <a:rPr lang="en-US" sz="1600" dirty="0">
                <a:solidFill>
                  <a:schemeClr val="bg1">
                    <a:lumMod val="50000"/>
                  </a:schemeClr>
                </a:solidFill>
                <a:latin typeface="Arial Rounded MT Bold" panose="020F0704030504030204" pitchFamily="34" charset="0"/>
                <a:cs typeface="Calibri" panose="020F0502020204030204" pitchFamily="34" charset="0"/>
              </a:rPr>
              <a:t>filing, claims resolution and disposition, and participant </a:t>
            </a:r>
          </a:p>
          <a:p>
            <a:pPr marL="68580" indent="0">
              <a:spcBef>
                <a:spcPts val="0"/>
              </a:spcBef>
              <a:buNone/>
            </a:pPr>
            <a:r>
              <a:rPr lang="en-US" sz="1600" dirty="0">
                <a:solidFill>
                  <a:schemeClr val="bg1">
                    <a:lumMod val="50000"/>
                  </a:schemeClr>
                </a:solidFill>
                <a:latin typeface="Arial Rounded MT Bold" panose="020F0704030504030204" pitchFamily="34" charset="0"/>
                <a:cs typeface="Calibri" panose="020F0502020204030204" pitchFamily="34" charset="0"/>
              </a:rPr>
              <a:t>eligibility questions and verification. </a:t>
            </a:r>
            <a:endParaRPr lang="en-US" sz="1600" dirty="0" smtClean="0">
              <a:solidFill>
                <a:schemeClr val="bg1">
                  <a:lumMod val="50000"/>
                </a:schemeClr>
              </a:solidFill>
              <a:latin typeface="Arial Rounded MT Bold" panose="020F0704030504030204" pitchFamily="34" charset="0"/>
              <a:cs typeface="Calibri" panose="020F0502020204030204" pitchFamily="34" charset="0"/>
            </a:endParaRPr>
          </a:p>
          <a:p>
            <a:pPr marL="68580" indent="0">
              <a:spcBef>
                <a:spcPts val="0"/>
              </a:spcBef>
              <a:buNone/>
            </a:pP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marL="68580" indent="0">
              <a:spcBef>
                <a:spcPts val="0"/>
              </a:spcBef>
              <a:buNone/>
            </a:pPr>
            <a:r>
              <a:rPr lang="en-US" sz="1600" dirty="0" smtClean="0">
                <a:solidFill>
                  <a:schemeClr val="bg1">
                    <a:lumMod val="50000"/>
                  </a:schemeClr>
                </a:solidFill>
                <a:latin typeface="Arial Rounded MT Bold" panose="020F0704030504030204" pitchFamily="34" charset="0"/>
                <a:cs typeface="Calibri" panose="020F0502020204030204" pitchFamily="34" charset="0"/>
              </a:rPr>
              <a:t>(573) 751-2896</a:t>
            </a:r>
          </a:p>
          <a:p>
            <a:pPr marL="68580" indent="0">
              <a:spcBef>
                <a:spcPts val="0"/>
              </a:spcBef>
              <a:buNone/>
            </a:pP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a:spcBef>
                <a:spcPts val="0"/>
              </a:spcBef>
              <a:buFont typeface="Georgia" pitchFamily="18" charset="0"/>
              <a:buNone/>
            </a:pPr>
            <a:r>
              <a:rPr lang="en-US" sz="1600" dirty="0">
                <a:solidFill>
                  <a:schemeClr val="bg1">
                    <a:lumMod val="50000"/>
                  </a:schemeClr>
                </a:solidFill>
                <a:latin typeface="Arial Rounded MT Bold" panose="020F0704030504030204" pitchFamily="34" charset="0"/>
                <a:cs typeface="Calibri" panose="020F0502020204030204" pitchFamily="34" charset="0"/>
              </a:rPr>
              <a:t>Provider Communications Unit</a:t>
            </a:r>
          </a:p>
          <a:p>
            <a:pPr>
              <a:spcBef>
                <a:spcPts val="0"/>
              </a:spcBef>
              <a:buFont typeface="Georgia" pitchFamily="18" charset="0"/>
              <a:buNone/>
            </a:pPr>
            <a:r>
              <a:rPr lang="en-US" sz="1600" dirty="0">
                <a:solidFill>
                  <a:schemeClr val="bg1">
                    <a:lumMod val="50000"/>
                  </a:schemeClr>
                </a:solidFill>
                <a:latin typeface="Arial Rounded MT Bold" panose="020F0704030504030204" pitchFamily="34" charset="0"/>
                <a:cs typeface="Calibri" panose="020F0502020204030204" pitchFamily="34" charset="0"/>
              </a:rPr>
              <a:t>PO Box 5500</a:t>
            </a:r>
          </a:p>
          <a:p>
            <a:pPr>
              <a:spcBef>
                <a:spcPts val="0"/>
              </a:spcBef>
              <a:buFont typeface="Georgia" pitchFamily="18" charset="0"/>
              <a:buNone/>
            </a:pPr>
            <a:r>
              <a:rPr lang="en-US" sz="1600" dirty="0">
                <a:solidFill>
                  <a:schemeClr val="bg1">
                    <a:lumMod val="50000"/>
                  </a:schemeClr>
                </a:solidFill>
                <a:latin typeface="Arial Rounded MT Bold" panose="020F0704030504030204" pitchFamily="34" charset="0"/>
                <a:cs typeface="Calibri" panose="020F0502020204030204" pitchFamily="34" charset="0"/>
              </a:rPr>
              <a:t>Jefferson City, MO  65102-2500</a:t>
            </a:r>
          </a:p>
          <a:p>
            <a:pPr marL="0" indent="0">
              <a:spcBef>
                <a:spcPts val="0"/>
              </a:spcBef>
              <a:buNone/>
              <a:defRPr/>
            </a:pPr>
            <a:endParaRPr lang="en-US" sz="1800" dirty="0">
              <a:solidFill>
                <a:schemeClr val="bg1">
                  <a:lumMod val="50000"/>
                </a:schemeClr>
              </a:solidFill>
              <a:latin typeface="Arial Rounded MT Bold" panose="020F0704030504030204" pitchFamily="34" charset="0"/>
              <a:ea typeface="Calibri"/>
            </a:endParaRPr>
          </a:p>
        </p:txBody>
      </p:sp>
      <p:sp>
        <p:nvSpPr>
          <p:cNvPr id="7" name="Text Placeholder 3"/>
          <p:cNvSpPr txBox="1">
            <a:spLocks/>
          </p:cNvSpPr>
          <p:nvPr/>
        </p:nvSpPr>
        <p:spPr>
          <a:xfrm>
            <a:off x="8205216" y="2243232"/>
            <a:ext cx="3334512" cy="3969505"/>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buNone/>
            </a:pPr>
            <a:r>
              <a:rPr lang="en-US" sz="1600" dirty="0">
                <a:solidFill>
                  <a:schemeClr val="bg1">
                    <a:lumMod val="50000"/>
                  </a:schemeClr>
                </a:solidFill>
                <a:latin typeface="Arial Rounded MT Bold" panose="020F0704030504030204" pitchFamily="34" charset="0"/>
                <a:cs typeface="Calibri" panose="020F0502020204030204" pitchFamily="34" charset="0"/>
              </a:rPr>
              <a:t>Questions regarding MHD eligibility benefits and application process.</a:t>
            </a:r>
          </a:p>
          <a:p>
            <a:pPr marL="68580" indent="0">
              <a:buNone/>
            </a:pP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marL="68580" indent="0">
              <a:buNone/>
            </a:pPr>
            <a:r>
              <a:rPr lang="en-US" sz="1600" dirty="0" smtClean="0">
                <a:solidFill>
                  <a:schemeClr val="bg1">
                    <a:lumMod val="50000"/>
                  </a:schemeClr>
                </a:solidFill>
                <a:latin typeface="Arial Rounded MT Bold" panose="020F0704030504030204" pitchFamily="34" charset="0"/>
                <a:cs typeface="Calibri" panose="020F0502020204030204" pitchFamily="34" charset="0"/>
              </a:rPr>
              <a:t>(855) 373-9994</a:t>
            </a:r>
            <a:endParaRPr lang="en-US" sz="1600" b="1" u="sng" dirty="0" smtClean="0">
              <a:solidFill>
                <a:schemeClr val="bg1">
                  <a:lumMod val="50000"/>
                </a:schemeClr>
              </a:solidFill>
              <a:latin typeface="Arial Rounded MT Bold" panose="020F0704030504030204" pitchFamily="34" charset="0"/>
              <a:cs typeface="Calibri" panose="020F0502020204030204" pitchFamily="34" charset="0"/>
              <a:hlinkClick r:id=""/>
            </a:endParaRPr>
          </a:p>
          <a:p>
            <a:pPr marL="68580" indent="0">
              <a:buNone/>
            </a:pPr>
            <a:r>
              <a:rPr lang="en-US" sz="1600" b="1" u="sng" dirty="0" smtClean="0">
                <a:solidFill>
                  <a:schemeClr val="bg1">
                    <a:lumMod val="50000"/>
                  </a:schemeClr>
                </a:solidFill>
                <a:latin typeface="Arial Rounded MT Bold" panose="020F0704030504030204" pitchFamily="34" charset="0"/>
                <a:cs typeface="Calibri" panose="020F0502020204030204" pitchFamily="34" charset="0"/>
                <a:hlinkClick r:id=""/>
              </a:rPr>
              <a:t>www.mydss.mo.gov</a:t>
            </a:r>
            <a:r>
              <a:rPr lang="en-US" sz="1600" b="1" u="sng" dirty="0" smtClean="0">
                <a:solidFill>
                  <a:schemeClr val="bg1">
                    <a:lumMod val="50000"/>
                  </a:schemeClr>
                </a:solidFill>
                <a:latin typeface="Arial Rounded MT Bold" panose="020F0704030504030204" pitchFamily="34" charset="0"/>
                <a:cs typeface="Calibri" panose="020F0502020204030204" pitchFamily="34" charset="0"/>
              </a:rPr>
              <a:t> </a:t>
            </a:r>
            <a:endParaRPr lang="en-US" sz="1600" b="1" u="sng" dirty="0">
              <a:solidFill>
                <a:schemeClr val="bg1">
                  <a:lumMod val="50000"/>
                </a:schemeClr>
              </a:solidFill>
              <a:latin typeface="Arial Rounded MT Bold" panose="020F0704030504030204" pitchFamily="34" charset="0"/>
              <a:cs typeface="Calibri" panose="020F0502020204030204" pitchFamily="34" charset="0"/>
            </a:endParaRPr>
          </a:p>
          <a:p>
            <a:pPr marL="109728" indent="0">
              <a:buNone/>
            </a:pP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marL="68580" indent="0">
              <a:buNone/>
            </a:pPr>
            <a:r>
              <a:rPr lang="en-US" sz="1600" dirty="0">
                <a:solidFill>
                  <a:schemeClr val="bg1">
                    <a:lumMod val="50000"/>
                  </a:schemeClr>
                </a:solidFill>
                <a:latin typeface="Arial Rounded MT Bold" panose="020F0704030504030204" pitchFamily="34" charset="0"/>
                <a:cs typeface="Calibri" panose="020F0502020204030204" pitchFamily="34" charset="0"/>
              </a:rPr>
              <a:t>Family Support Division </a:t>
            </a:r>
            <a:r>
              <a:rPr lang="en-US" sz="1600" dirty="0" smtClean="0">
                <a:solidFill>
                  <a:schemeClr val="bg1">
                    <a:lumMod val="50000"/>
                  </a:schemeClr>
                </a:solidFill>
                <a:latin typeface="Arial Rounded MT Bold" panose="020F0704030504030204" pitchFamily="34" charset="0"/>
                <a:cs typeface="Calibri" panose="020F0502020204030204" pitchFamily="34" charset="0"/>
              </a:rPr>
              <a:t>Information </a:t>
            </a:r>
            <a:r>
              <a:rPr lang="en-US" sz="1600" dirty="0">
                <a:solidFill>
                  <a:schemeClr val="bg1">
                    <a:lumMod val="50000"/>
                  </a:schemeClr>
                </a:solidFill>
                <a:latin typeface="Arial Rounded MT Bold" panose="020F0704030504030204" pitchFamily="34" charset="0"/>
                <a:cs typeface="Calibri" panose="020F0502020204030204" pitchFamily="34" charset="0"/>
              </a:rPr>
              <a:t>Center </a:t>
            </a:r>
          </a:p>
          <a:p>
            <a:pPr marL="68580" indent="0">
              <a:buNone/>
            </a:pPr>
            <a:r>
              <a:rPr lang="en-US" sz="1600" dirty="0" smtClean="0">
                <a:solidFill>
                  <a:schemeClr val="bg1">
                    <a:lumMod val="50000"/>
                  </a:schemeClr>
                </a:solidFill>
                <a:latin typeface="Arial Rounded MT Bold" panose="020F0704030504030204" pitchFamily="34" charset="0"/>
                <a:cs typeface="Calibri" panose="020F0502020204030204" pitchFamily="34" charset="0"/>
              </a:rPr>
              <a:t>(855) FSD-INFO</a:t>
            </a:r>
          </a:p>
          <a:p>
            <a:pPr marL="68580" indent="0">
              <a:buNone/>
            </a:pPr>
            <a:r>
              <a:rPr lang="en-US" sz="1600" dirty="0">
                <a:solidFill>
                  <a:schemeClr val="bg1">
                    <a:lumMod val="50000"/>
                  </a:schemeClr>
                </a:solidFill>
                <a:latin typeface="Arial Rounded MT Bold" panose="020F0704030504030204" pitchFamily="34" charset="0"/>
                <a:cs typeface="Calibri" panose="020F0502020204030204" pitchFamily="34" charset="0"/>
              </a:rPr>
              <a:t>(</a:t>
            </a:r>
            <a:r>
              <a:rPr lang="en-US" sz="1600" dirty="0" smtClean="0">
                <a:solidFill>
                  <a:schemeClr val="bg1">
                    <a:lumMod val="50000"/>
                  </a:schemeClr>
                </a:solidFill>
                <a:latin typeface="Arial Rounded MT Bold" panose="020F0704030504030204" pitchFamily="34" charset="0"/>
                <a:cs typeface="Calibri" panose="020F0502020204030204" pitchFamily="34" charset="0"/>
              </a:rPr>
              <a:t>855) 600-4412</a:t>
            </a: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marL="0" indent="0">
              <a:spcBef>
                <a:spcPts val="0"/>
              </a:spcBef>
              <a:buNone/>
              <a:defRPr/>
            </a:pPr>
            <a:endParaRPr lang="en-US" sz="1600" dirty="0">
              <a:solidFill>
                <a:schemeClr val="bg1">
                  <a:lumMod val="50000"/>
                </a:schemeClr>
              </a:solidFill>
              <a:latin typeface="Arial Rounded MT Bold" panose="020F0704030504030204" pitchFamily="34" charset="0"/>
              <a:ea typeface="Calibri"/>
            </a:endParaRPr>
          </a:p>
        </p:txBody>
      </p:sp>
      <p:sp>
        <p:nvSpPr>
          <p:cNvPr id="8" name="Text Placeholder 4"/>
          <p:cNvSpPr txBox="1">
            <a:spLocks/>
          </p:cNvSpPr>
          <p:nvPr/>
        </p:nvSpPr>
        <p:spPr>
          <a:xfrm>
            <a:off x="475488" y="1577884"/>
            <a:ext cx="2981716" cy="456962"/>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JM" sz="2099" dirty="0" smtClean="0">
                <a:solidFill>
                  <a:schemeClr val="bg1"/>
                </a:solidFill>
                <a:latin typeface="Arial Rounded MT Bold" panose="020F0704030504030204" pitchFamily="34" charset="0"/>
                <a:cs typeface="Montserrat-Bold"/>
              </a:rPr>
              <a:t>Technical Help Desk</a:t>
            </a:r>
            <a:endParaRPr lang="en-JM" sz="2099" dirty="0">
              <a:solidFill>
                <a:schemeClr val="bg1"/>
              </a:solidFill>
              <a:latin typeface="Arial Rounded MT Bold" panose="020F0704030504030204" pitchFamily="34" charset="0"/>
              <a:cs typeface="Montserrat-Bold"/>
            </a:endParaRPr>
          </a:p>
        </p:txBody>
      </p:sp>
      <p:sp>
        <p:nvSpPr>
          <p:cNvPr id="9" name="Text Placeholder 4"/>
          <p:cNvSpPr txBox="1">
            <a:spLocks/>
          </p:cNvSpPr>
          <p:nvPr/>
        </p:nvSpPr>
        <p:spPr>
          <a:xfrm>
            <a:off x="4019917" y="1541290"/>
            <a:ext cx="3831336" cy="456962"/>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JM" sz="2099" dirty="0" smtClean="0">
                <a:solidFill>
                  <a:schemeClr val="bg1"/>
                </a:solidFill>
                <a:latin typeface="Arial Rounded MT Bold" panose="020F0704030504030204" pitchFamily="34" charset="0"/>
                <a:cs typeface="Montserrat-Bold"/>
              </a:rPr>
              <a:t>Provider Communications</a:t>
            </a:r>
            <a:endParaRPr lang="en-JM" sz="2099" dirty="0">
              <a:solidFill>
                <a:schemeClr val="bg1"/>
              </a:solidFill>
              <a:latin typeface="Arial Rounded MT Bold" panose="020F0704030504030204" pitchFamily="34" charset="0"/>
              <a:cs typeface="Montserrat-Bold"/>
            </a:endParaRPr>
          </a:p>
        </p:txBody>
      </p:sp>
      <p:sp>
        <p:nvSpPr>
          <p:cNvPr id="10" name="Text Placeholder 4"/>
          <p:cNvSpPr txBox="1">
            <a:spLocks/>
          </p:cNvSpPr>
          <p:nvPr/>
        </p:nvSpPr>
        <p:spPr>
          <a:xfrm>
            <a:off x="8205216" y="1577884"/>
            <a:ext cx="3334512" cy="456962"/>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JM" sz="2099" dirty="0" smtClean="0">
                <a:solidFill>
                  <a:schemeClr val="bg1"/>
                </a:solidFill>
                <a:latin typeface="Arial Rounded MT Bold" panose="020F0704030504030204" pitchFamily="34" charset="0"/>
                <a:cs typeface="Montserrat-Bold"/>
              </a:rPr>
              <a:t>Participant Resources</a:t>
            </a:r>
            <a:endParaRPr lang="en-JM" sz="2099" dirty="0">
              <a:solidFill>
                <a:schemeClr val="bg1"/>
              </a:solidFill>
              <a:latin typeface="Arial Rounded MT Bold" panose="020F0704030504030204" pitchFamily="34" charset="0"/>
              <a:cs typeface="Montserrat-Bold"/>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53" y="6380521"/>
            <a:ext cx="1404851" cy="477479"/>
          </a:xfrm>
          <a:prstGeom prst="rect">
            <a:avLst/>
          </a:prstGeom>
        </p:spPr>
      </p:pic>
    </p:spTree>
    <p:custDataLst>
      <p:tags r:id="rId1"/>
    </p:custDataLst>
    <p:extLst>
      <p:ext uri="{BB962C8B-B14F-4D97-AF65-F5344CB8AC3E}">
        <p14:creationId xmlns:p14="http://schemas.microsoft.com/office/powerpoint/2010/main" val="16768527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66865"/>
            <a:ext cx="11138242" cy="941454"/>
          </a:xfrm>
        </p:spPr>
        <p:txBody>
          <a:bodyPr/>
          <a:lstStyle/>
          <a:p>
            <a:r>
              <a:rPr lang="en-US" altLang="en-US" dirty="0" smtClean="0">
                <a:solidFill>
                  <a:schemeClr val="bg1">
                    <a:lumMod val="50000"/>
                  </a:schemeClr>
                </a:solidFill>
                <a:latin typeface="Arial Rounded MT Bold" panose="020F0704030504030204" pitchFamily="34" charset="0"/>
                <a:sym typeface="CabinSketch Bold" charset="0"/>
              </a:rPr>
              <a:t>Resources &amp; Contact Informatio</a:t>
            </a:r>
            <a:r>
              <a:rPr lang="en-US" altLang="en-US" dirty="0">
                <a:solidFill>
                  <a:schemeClr val="bg1">
                    <a:lumMod val="50000"/>
                  </a:schemeClr>
                </a:solidFill>
                <a:latin typeface="Arial Rounded MT Bold" panose="020F0704030504030204" pitchFamily="34" charset="0"/>
                <a:sym typeface="CabinSketch Bold" charset="0"/>
              </a:rPr>
              <a:t>n</a:t>
            </a:r>
            <a:endParaRPr lang="en-US" dirty="0">
              <a:solidFill>
                <a:schemeClr val="bg1">
                  <a:lumMod val="50000"/>
                </a:schemeClr>
              </a:solidFill>
              <a:latin typeface="Arial Rounded MT Bold" panose="020F0704030504030204" pitchFamily="34" charset="0"/>
            </a:endParaRPr>
          </a:p>
        </p:txBody>
      </p:sp>
      <p:sp>
        <p:nvSpPr>
          <p:cNvPr id="3" name="Rectangle 2"/>
          <p:cNvSpPr/>
          <p:nvPr/>
        </p:nvSpPr>
        <p:spPr>
          <a:xfrm>
            <a:off x="0" y="1446165"/>
            <a:ext cx="12192000" cy="66534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1799" dirty="0">
              <a:solidFill>
                <a:schemeClr val="bg1"/>
              </a:solidFill>
              <a:latin typeface="Lato Regular"/>
            </a:endParaRPr>
          </a:p>
        </p:txBody>
      </p:sp>
      <p:sp>
        <p:nvSpPr>
          <p:cNvPr id="5" name="Text Placeholder 1"/>
          <p:cNvSpPr txBox="1">
            <a:spLocks/>
          </p:cNvSpPr>
          <p:nvPr/>
        </p:nvSpPr>
        <p:spPr>
          <a:xfrm>
            <a:off x="301752" y="2243233"/>
            <a:ext cx="3743856" cy="3969504"/>
          </a:xfrm>
          <a:prstGeom prst="rect">
            <a:avLst/>
          </a:prstGeom>
        </p:spPr>
        <p:txBody>
          <a:bodyPr lIns="121891" tIns="60945" rIns="121891" bIns="60945">
            <a:noAutofit/>
          </a:bodyPr>
          <a:lstStyle>
            <a:defPPr>
              <a:defRPr lang="en-US"/>
            </a:defPPr>
            <a:lvl1pPr indent="0">
              <a:lnSpc>
                <a:spcPts val="1600"/>
              </a:lnSpc>
              <a:spcBef>
                <a:spcPts val="0"/>
              </a:spcBef>
              <a:buFont typeface="Arial"/>
              <a:buNone/>
              <a:defRPr sz="1200">
                <a:solidFill>
                  <a:srgbClr val="7F7F7F"/>
                </a:solidFill>
                <a:ea typeface="Calibri"/>
              </a:defRPr>
            </a:lvl1pPr>
            <a:lvl2pPr marL="742950" indent="-285750">
              <a:spcBef>
                <a:spcPct val="20000"/>
              </a:spcBef>
              <a:buFont typeface="Arial"/>
              <a:buChar char="–"/>
              <a:defRPr sz="2000">
                <a:solidFill>
                  <a:srgbClr val="464D61"/>
                </a:solidFill>
              </a:defRPr>
            </a:lvl2pPr>
            <a:lvl3pPr marL="1143000" indent="-228600">
              <a:spcBef>
                <a:spcPct val="20000"/>
              </a:spcBef>
              <a:buFont typeface="Arial"/>
              <a:buChar char="•"/>
              <a:defRPr>
                <a:solidFill>
                  <a:srgbClr val="464D61"/>
                </a:solidFill>
              </a:defRPr>
            </a:lvl3pPr>
            <a:lvl4pPr marL="1600200" indent="-228600">
              <a:spcBef>
                <a:spcPct val="20000"/>
              </a:spcBef>
              <a:buFont typeface="Arial"/>
              <a:buChar char="–"/>
              <a:defRPr sz="1600">
                <a:solidFill>
                  <a:srgbClr val="464D61"/>
                </a:solidFill>
              </a:defRPr>
            </a:lvl4pPr>
            <a:lvl5pPr marL="2057400" indent="-228600">
              <a:spcBef>
                <a:spcPct val="20000"/>
              </a:spcBef>
              <a:buFont typeface="Arial"/>
              <a:buChar char="»"/>
              <a:defRPr sz="1600">
                <a:solidFill>
                  <a:srgbClr val="464D61"/>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68580">
              <a:lnSpc>
                <a:spcPct val="100000"/>
              </a:lnSpc>
              <a:buSzPct val="100000"/>
            </a:pPr>
            <a:r>
              <a:rPr lang="en-US" sz="1600" dirty="0">
                <a:solidFill>
                  <a:schemeClr val="bg1">
                    <a:lumMod val="50000"/>
                  </a:schemeClr>
                </a:solidFill>
                <a:latin typeface="Arial Rounded MT Bold" panose="020F0704030504030204" pitchFamily="34" charset="0"/>
                <a:cs typeface="Calibri" panose="020F0502020204030204" pitchFamily="34" charset="0"/>
              </a:rPr>
              <a:t>Account setup or technical </a:t>
            </a:r>
            <a:r>
              <a:rPr lang="en-US" sz="1600" dirty="0" smtClean="0">
                <a:solidFill>
                  <a:schemeClr val="bg1">
                    <a:lumMod val="50000"/>
                  </a:schemeClr>
                </a:solidFill>
                <a:latin typeface="Arial Rounded MT Bold" panose="020F0704030504030204" pitchFamily="34" charset="0"/>
                <a:cs typeface="Calibri" panose="020F0502020204030204" pitchFamily="34" charset="0"/>
              </a:rPr>
              <a:t>questions</a:t>
            </a:r>
          </a:p>
          <a:p>
            <a:pPr marL="68580">
              <a:lnSpc>
                <a:spcPct val="100000"/>
              </a:lnSpc>
              <a:buSzPct val="100000"/>
            </a:pP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marL="68580">
              <a:lnSpc>
                <a:spcPct val="100000"/>
              </a:lnSpc>
              <a:buSzPct val="100000"/>
            </a:pPr>
            <a:r>
              <a:rPr lang="en-US" sz="1600" dirty="0">
                <a:solidFill>
                  <a:schemeClr val="bg1">
                    <a:lumMod val="50000"/>
                  </a:schemeClr>
                </a:solidFill>
                <a:latin typeface="Arial Rounded MT Bold" panose="020F0704030504030204" pitchFamily="34" charset="0"/>
                <a:cs typeface="Calibri" panose="020F0502020204030204" pitchFamily="34" charset="0"/>
              </a:rPr>
              <a:t>(888) 581-9797 </a:t>
            </a:r>
            <a:r>
              <a:rPr lang="en-US" sz="1600" dirty="0" smtClean="0">
                <a:solidFill>
                  <a:schemeClr val="bg1">
                    <a:lumMod val="50000"/>
                  </a:schemeClr>
                </a:solidFill>
                <a:latin typeface="Arial Rounded MT Bold" panose="020F0704030504030204" pitchFamily="34" charset="0"/>
                <a:cs typeface="Calibri" panose="020F0502020204030204" pitchFamily="34" charset="0"/>
              </a:rPr>
              <a:t> </a:t>
            </a:r>
          </a:p>
          <a:p>
            <a:pPr marL="68580">
              <a:lnSpc>
                <a:spcPct val="100000"/>
              </a:lnSpc>
              <a:buSzPct val="100000"/>
            </a:pPr>
            <a:r>
              <a:rPr lang="en-US" sz="1600" dirty="0" smtClean="0">
                <a:solidFill>
                  <a:schemeClr val="bg1">
                    <a:lumMod val="50000"/>
                  </a:schemeClr>
                </a:solidFill>
                <a:latin typeface="Arial Rounded MT Bold" panose="020F0704030504030204" pitchFamily="34" charset="0"/>
                <a:cs typeface="Calibri" panose="020F0502020204030204" pitchFamily="34" charset="0"/>
              </a:rPr>
              <a:t>(</a:t>
            </a:r>
            <a:r>
              <a:rPr lang="en-US" sz="1600" dirty="0">
                <a:solidFill>
                  <a:schemeClr val="bg1">
                    <a:lumMod val="50000"/>
                  </a:schemeClr>
                </a:solidFill>
                <a:latin typeface="Arial Rounded MT Bold" panose="020F0704030504030204" pitchFamily="34" charset="0"/>
                <a:cs typeface="Calibri" panose="020F0502020204030204" pitchFamily="34" charset="0"/>
              </a:rPr>
              <a:t>573) </a:t>
            </a:r>
            <a:r>
              <a:rPr lang="en-US" sz="1600" dirty="0" smtClean="0">
                <a:solidFill>
                  <a:schemeClr val="bg1">
                    <a:lumMod val="50000"/>
                  </a:schemeClr>
                </a:solidFill>
                <a:latin typeface="Arial Rounded MT Bold" panose="020F0704030504030204" pitchFamily="34" charset="0"/>
                <a:cs typeface="Calibri" panose="020F0502020204030204" pitchFamily="34" charset="0"/>
              </a:rPr>
              <a:t>632-9797</a:t>
            </a:r>
          </a:p>
          <a:p>
            <a:pPr marL="68580">
              <a:lnSpc>
                <a:spcPct val="100000"/>
              </a:lnSpc>
              <a:buSzPct val="100000"/>
            </a:pP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marL="68580">
              <a:lnSpc>
                <a:spcPct val="100000"/>
              </a:lnSpc>
              <a:buSzPct val="100000"/>
            </a:pPr>
            <a:r>
              <a:rPr lang="en-US" sz="1600" b="1" u="sng" dirty="0">
                <a:solidFill>
                  <a:schemeClr val="bg1">
                    <a:lumMod val="50000"/>
                  </a:schemeClr>
                </a:solidFill>
                <a:latin typeface="Arial Rounded MT Bold" panose="020F0704030504030204" pitchFamily="34" charset="0"/>
                <a:cs typeface="Calibri" panose="020F0502020204030204" pitchFamily="34" charset="0"/>
                <a:hlinkClick r:id="rId4"/>
              </a:rPr>
              <a:t>cyberaccesshelpdesk@xerox.com</a:t>
            </a:r>
            <a:r>
              <a:rPr lang="en-US" sz="1600" b="1" u="sng" dirty="0">
                <a:solidFill>
                  <a:schemeClr val="bg1">
                    <a:lumMod val="50000"/>
                  </a:schemeClr>
                </a:solidFill>
                <a:latin typeface="Arial Rounded MT Bold" panose="020F0704030504030204" pitchFamily="34" charset="0"/>
                <a:cs typeface="Calibri" panose="020F0502020204030204" pitchFamily="34" charset="0"/>
              </a:rPr>
              <a:t> </a:t>
            </a:r>
            <a:r>
              <a:rPr lang="en-US" sz="1600" dirty="0">
                <a:solidFill>
                  <a:schemeClr val="bg1">
                    <a:lumMod val="50000"/>
                  </a:schemeClr>
                </a:solidFill>
                <a:latin typeface="Arial Rounded MT Bold" panose="020F0704030504030204" pitchFamily="34" charset="0"/>
                <a:cs typeface="Calibri" panose="020F0502020204030204" pitchFamily="34" charset="0"/>
              </a:rPr>
              <a:t> </a:t>
            </a:r>
          </a:p>
          <a:p>
            <a:pPr marL="393192" lvl="1" indent="0">
              <a:spcBef>
                <a:spcPts val="0"/>
              </a:spcBef>
              <a:buNone/>
            </a:pP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marL="68580">
              <a:lnSpc>
                <a:spcPct val="100000"/>
              </a:lnSpc>
              <a:buSzPct val="100000"/>
            </a:pPr>
            <a:r>
              <a:rPr lang="en-US" sz="1600" dirty="0" smtClean="0">
                <a:solidFill>
                  <a:schemeClr val="bg1">
                    <a:lumMod val="50000"/>
                  </a:schemeClr>
                </a:solidFill>
                <a:latin typeface="Arial Rounded MT Bold" panose="020F0704030504030204" pitchFamily="34" charset="0"/>
                <a:cs typeface="Calibri" panose="020F0502020204030204" pitchFamily="34" charset="0"/>
                <a:hlinkClick r:id="rId5"/>
              </a:rPr>
              <a:t>CyberAccess</a:t>
            </a:r>
            <a:endParaRPr lang="en-US" sz="1600" dirty="0" smtClean="0">
              <a:solidFill>
                <a:schemeClr val="bg1">
                  <a:lumMod val="50000"/>
                </a:schemeClr>
              </a:solidFill>
              <a:latin typeface="Arial Rounded MT Bold" panose="020F0704030504030204" pitchFamily="34" charset="0"/>
              <a:cs typeface="Calibri" panose="020F0502020204030204" pitchFamily="34" charset="0"/>
            </a:endParaRPr>
          </a:p>
          <a:p>
            <a:pPr marL="68580">
              <a:lnSpc>
                <a:spcPct val="100000"/>
              </a:lnSpc>
              <a:buSzPct val="100000"/>
            </a:pP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marL="68580">
              <a:lnSpc>
                <a:spcPct val="100000"/>
              </a:lnSpc>
              <a:buSzPct val="100000"/>
            </a:pPr>
            <a:r>
              <a:rPr lang="en-US" sz="1600" dirty="0">
                <a:solidFill>
                  <a:schemeClr val="bg1">
                    <a:lumMod val="50000"/>
                  </a:schemeClr>
                </a:solidFill>
                <a:latin typeface="Arial Rounded MT Bold" panose="020F0704030504030204" pitchFamily="34" charset="0"/>
                <a:cs typeface="Calibri" panose="020F0502020204030204" pitchFamily="34" charset="0"/>
                <a:hlinkClick r:id="rId6"/>
              </a:rPr>
              <a:t>CyberAccess </a:t>
            </a:r>
            <a:r>
              <a:rPr lang="en-US" sz="1600" dirty="0" smtClean="0">
                <a:solidFill>
                  <a:schemeClr val="bg1">
                    <a:lumMod val="50000"/>
                  </a:schemeClr>
                </a:solidFill>
                <a:latin typeface="Arial Rounded MT Bold" panose="020F0704030504030204" pitchFamily="34" charset="0"/>
                <a:cs typeface="Calibri" panose="020F0502020204030204" pitchFamily="34" charset="0"/>
                <a:hlinkClick r:id="rId6"/>
              </a:rPr>
              <a:t>Helpful Tips</a:t>
            </a:r>
            <a:endParaRPr lang="en-US" sz="1600" dirty="0">
              <a:solidFill>
                <a:schemeClr val="bg1">
                  <a:lumMod val="50000"/>
                </a:schemeClr>
              </a:solidFill>
              <a:latin typeface="Arial Rounded MT Bold" panose="020F0704030504030204" pitchFamily="34" charset="0"/>
            </a:endParaRPr>
          </a:p>
        </p:txBody>
      </p:sp>
      <p:sp>
        <p:nvSpPr>
          <p:cNvPr id="6" name="Text Placeholder 2"/>
          <p:cNvSpPr txBox="1">
            <a:spLocks/>
          </p:cNvSpPr>
          <p:nvPr/>
        </p:nvSpPr>
        <p:spPr>
          <a:xfrm>
            <a:off x="4262627" y="2243233"/>
            <a:ext cx="3753217" cy="3969504"/>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1600" dirty="0">
                <a:solidFill>
                  <a:schemeClr val="bg1">
                    <a:lumMod val="50000"/>
                  </a:schemeClr>
                </a:solidFill>
                <a:latin typeface="Arial Rounded MT Bold" panose="020F0704030504030204" pitchFamily="34" charset="0"/>
                <a:cs typeface="Calibri" panose="020F0502020204030204" pitchFamily="34" charset="0"/>
              </a:rPr>
              <a:t>Policy development, benefit design, coverage decisions, provider and program policy </a:t>
            </a:r>
            <a:r>
              <a:rPr lang="en-US" sz="1600" dirty="0" smtClean="0">
                <a:solidFill>
                  <a:schemeClr val="bg1">
                    <a:lumMod val="50000"/>
                  </a:schemeClr>
                </a:solidFill>
                <a:latin typeface="Arial Rounded MT Bold" panose="020F0704030504030204" pitchFamily="34" charset="0"/>
                <a:cs typeface="Calibri" panose="020F0502020204030204" pitchFamily="34" charset="0"/>
              </a:rPr>
              <a:t>inquiries</a:t>
            </a:r>
          </a:p>
          <a:p>
            <a:pPr marL="0" indent="0">
              <a:buNone/>
              <a:defRPr/>
            </a:pP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marL="0" indent="0">
              <a:buNone/>
              <a:defRPr/>
            </a:pPr>
            <a:r>
              <a:rPr lang="en-US" sz="1600" dirty="0" smtClean="0">
                <a:solidFill>
                  <a:schemeClr val="bg1">
                    <a:lumMod val="50000"/>
                  </a:schemeClr>
                </a:solidFill>
                <a:latin typeface="Arial Rounded MT Bold" panose="020F0704030504030204" pitchFamily="34" charset="0"/>
                <a:cs typeface="Calibri" panose="020F0502020204030204" pitchFamily="34" charset="0"/>
              </a:rPr>
              <a:t>(573</a:t>
            </a:r>
            <a:r>
              <a:rPr lang="en-US" sz="1600" dirty="0">
                <a:solidFill>
                  <a:schemeClr val="bg1">
                    <a:lumMod val="50000"/>
                  </a:schemeClr>
                </a:solidFill>
                <a:latin typeface="Arial Rounded MT Bold" panose="020F0704030504030204" pitchFamily="34" charset="0"/>
                <a:cs typeface="Calibri" panose="020F0502020204030204" pitchFamily="34" charset="0"/>
              </a:rPr>
              <a:t>) 751-6963 </a:t>
            </a:r>
            <a:endParaRPr lang="en-US" sz="1600" dirty="0" smtClean="0">
              <a:solidFill>
                <a:schemeClr val="bg1">
                  <a:lumMod val="50000"/>
                </a:schemeClr>
              </a:solidFill>
              <a:latin typeface="Arial Rounded MT Bold" panose="020F0704030504030204" pitchFamily="34" charset="0"/>
              <a:cs typeface="Calibri" panose="020F0502020204030204" pitchFamily="34" charset="0"/>
            </a:endParaRPr>
          </a:p>
          <a:p>
            <a:pPr marL="0" indent="0">
              <a:buNone/>
              <a:defRPr/>
            </a:pPr>
            <a:r>
              <a:rPr lang="en-US" sz="1600" b="1" u="sng" dirty="0" smtClean="0">
                <a:solidFill>
                  <a:schemeClr val="bg1">
                    <a:lumMod val="50000"/>
                  </a:schemeClr>
                </a:solidFill>
                <a:latin typeface="Arial Rounded MT Bold" panose="020F0704030504030204" pitchFamily="34" charset="0"/>
                <a:cs typeface="Calibri" panose="020F0502020204030204" pitchFamily="34" charset="0"/>
                <a:hlinkClick r:id="rId7"/>
              </a:rPr>
              <a:t>MHD.clinical.services@dss.mo.gov</a:t>
            </a:r>
            <a:r>
              <a:rPr lang="en-US" sz="1600" b="1" u="sng" dirty="0" smtClean="0">
                <a:solidFill>
                  <a:schemeClr val="bg1">
                    <a:lumMod val="50000"/>
                  </a:schemeClr>
                </a:solidFill>
                <a:latin typeface="Arial Rounded MT Bold" panose="020F0704030504030204" pitchFamily="34" charset="0"/>
                <a:cs typeface="Calibri" panose="020F0502020204030204" pitchFamily="34" charset="0"/>
              </a:rPr>
              <a:t> </a:t>
            </a:r>
            <a:endParaRPr lang="en-US" sz="1600" b="1" u="sng" dirty="0">
              <a:solidFill>
                <a:schemeClr val="bg1">
                  <a:lumMod val="50000"/>
                </a:schemeClr>
              </a:solidFill>
              <a:latin typeface="Arial Rounded MT Bold" panose="020F0704030504030204" pitchFamily="34" charset="0"/>
              <a:cs typeface="Calibri" panose="020F0502020204030204" pitchFamily="34" charset="0"/>
            </a:endParaRPr>
          </a:p>
          <a:p>
            <a:pPr>
              <a:defRPr/>
            </a:pPr>
            <a:endParaRPr lang="en-US" sz="1600" dirty="0">
              <a:latin typeface="Arial Rounded MT Bold" panose="020F0704030504030204" pitchFamily="34" charset="0"/>
              <a:cs typeface="Calibri" panose="020F0502020204030204" pitchFamily="34" charset="0"/>
            </a:endParaRPr>
          </a:p>
          <a:p>
            <a:pPr marL="0" indent="0" algn="ctr">
              <a:spcBef>
                <a:spcPts val="0"/>
              </a:spcBef>
              <a:buNone/>
              <a:defRPr/>
            </a:pPr>
            <a:endParaRPr lang="en-US" sz="1800" dirty="0">
              <a:solidFill>
                <a:schemeClr val="bg1">
                  <a:lumMod val="50000"/>
                </a:schemeClr>
              </a:solidFill>
              <a:latin typeface="Arial Rounded MT Bold" panose="020F0704030504030204" pitchFamily="34" charset="0"/>
              <a:ea typeface="Calibri"/>
            </a:endParaRPr>
          </a:p>
        </p:txBody>
      </p:sp>
      <p:sp>
        <p:nvSpPr>
          <p:cNvPr id="7" name="Text Placeholder 3"/>
          <p:cNvSpPr txBox="1">
            <a:spLocks/>
          </p:cNvSpPr>
          <p:nvPr/>
        </p:nvSpPr>
        <p:spPr>
          <a:xfrm>
            <a:off x="8205215" y="2243232"/>
            <a:ext cx="3413149" cy="3969505"/>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buSzPct val="100000"/>
              <a:buNone/>
            </a:pPr>
            <a:r>
              <a:rPr lang="en-US" sz="1600" dirty="0" smtClean="0">
                <a:solidFill>
                  <a:schemeClr val="bg1">
                    <a:lumMod val="50000"/>
                  </a:schemeClr>
                </a:solidFill>
                <a:latin typeface="Arial Rounded MT Bold" panose="020F0704030504030204" pitchFamily="34" charset="0"/>
                <a:cs typeface="Calibri" panose="020F0502020204030204" pitchFamily="34" charset="0"/>
              </a:rPr>
              <a:t>Inquiries </a:t>
            </a:r>
            <a:r>
              <a:rPr lang="en-US" sz="1600" dirty="0">
                <a:solidFill>
                  <a:schemeClr val="bg1">
                    <a:lumMod val="50000"/>
                  </a:schemeClr>
                </a:solidFill>
                <a:latin typeface="Arial Rounded MT Bold" panose="020F0704030504030204" pitchFamily="34" charset="0"/>
                <a:cs typeface="Calibri" panose="020F0502020204030204" pitchFamily="34" charset="0"/>
              </a:rPr>
              <a:t>regarding programs and </a:t>
            </a:r>
            <a:r>
              <a:rPr lang="en-US" sz="1600" dirty="0" smtClean="0">
                <a:solidFill>
                  <a:schemeClr val="bg1">
                    <a:lumMod val="50000"/>
                  </a:schemeClr>
                </a:solidFill>
                <a:latin typeface="Arial Rounded MT Bold" panose="020F0704030504030204" pitchFamily="34" charset="0"/>
                <a:cs typeface="Calibri" panose="020F0502020204030204" pitchFamily="34" charset="0"/>
              </a:rPr>
              <a:t>policy </a:t>
            </a:r>
            <a:r>
              <a:rPr lang="en-US" sz="1600" dirty="0">
                <a:solidFill>
                  <a:schemeClr val="bg1">
                    <a:lumMod val="50000"/>
                  </a:schemeClr>
                </a:solidFill>
                <a:latin typeface="Arial Rounded MT Bold" panose="020F0704030504030204" pitchFamily="34" charset="0"/>
                <a:cs typeface="Calibri" panose="020F0502020204030204" pitchFamily="34" charset="0"/>
              </a:rPr>
              <a:t>that cannot be answered by any other </a:t>
            </a:r>
            <a:r>
              <a:rPr lang="en-US" sz="1600" dirty="0" smtClean="0">
                <a:solidFill>
                  <a:schemeClr val="bg1">
                    <a:lumMod val="50000"/>
                  </a:schemeClr>
                </a:solidFill>
                <a:latin typeface="Arial Rounded MT Bold" panose="020F0704030504030204" pitchFamily="34" charset="0"/>
                <a:cs typeface="Calibri" panose="020F0502020204030204" pitchFamily="34" charset="0"/>
              </a:rPr>
              <a:t>contact</a:t>
            </a:r>
          </a:p>
          <a:p>
            <a:pPr marL="68580" indent="0">
              <a:buSzPct val="100000"/>
              <a:buNone/>
            </a:pP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marL="68580" indent="0">
              <a:buSzPct val="100000"/>
              <a:buNone/>
            </a:pPr>
            <a:r>
              <a:rPr lang="en-US" sz="1600" b="1" u="sng" dirty="0">
                <a:solidFill>
                  <a:schemeClr val="bg1">
                    <a:lumMod val="50000"/>
                  </a:schemeClr>
                </a:solidFill>
                <a:latin typeface="Arial Rounded MT Bold" panose="020F0704030504030204" pitchFamily="34" charset="0"/>
                <a:cs typeface="Calibri" panose="020F0502020204030204" pitchFamily="34" charset="0"/>
                <a:hlinkClick r:id="rId8"/>
              </a:rPr>
              <a:t>Ask.MHD@dss.mo.gov</a:t>
            </a:r>
            <a:r>
              <a:rPr lang="en-US" sz="1600" b="1" u="sng" dirty="0">
                <a:solidFill>
                  <a:schemeClr val="bg1">
                    <a:lumMod val="50000"/>
                  </a:schemeClr>
                </a:solidFill>
                <a:latin typeface="Arial Rounded MT Bold" panose="020F0704030504030204" pitchFamily="34" charset="0"/>
                <a:cs typeface="Calibri" panose="020F0502020204030204" pitchFamily="34" charset="0"/>
              </a:rPr>
              <a:t> </a:t>
            </a:r>
            <a:endParaRPr lang="en-US" sz="1600" b="1" u="sng" dirty="0" smtClean="0">
              <a:solidFill>
                <a:schemeClr val="bg1">
                  <a:lumMod val="50000"/>
                </a:schemeClr>
              </a:solidFill>
              <a:latin typeface="Arial Rounded MT Bold" panose="020F0704030504030204" pitchFamily="34" charset="0"/>
              <a:cs typeface="Calibri" panose="020F0502020204030204" pitchFamily="34" charset="0"/>
            </a:endParaRPr>
          </a:p>
          <a:p>
            <a:pPr marL="68580" indent="0">
              <a:buSzPct val="100000"/>
              <a:buNone/>
            </a:pP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marL="68580" indent="0">
              <a:buSzPct val="100000"/>
              <a:buNone/>
            </a:pPr>
            <a:r>
              <a:rPr lang="en-US" sz="1600" dirty="0" smtClean="0">
                <a:solidFill>
                  <a:schemeClr val="bg1">
                    <a:lumMod val="50000"/>
                  </a:schemeClr>
                </a:solidFill>
                <a:latin typeface="Arial Rounded MT Bold" panose="020F0704030504030204" pitchFamily="34" charset="0"/>
                <a:cs typeface="Calibri" panose="020F0502020204030204" pitchFamily="34" charset="0"/>
              </a:rPr>
              <a:t>Provide </a:t>
            </a:r>
            <a:r>
              <a:rPr lang="en-US" sz="1600" dirty="0">
                <a:solidFill>
                  <a:schemeClr val="bg1">
                    <a:lumMod val="50000"/>
                  </a:schemeClr>
                </a:solidFill>
                <a:latin typeface="Arial Rounded MT Bold" panose="020F0704030504030204" pitchFamily="34" charset="0"/>
                <a:cs typeface="Calibri" panose="020F0502020204030204" pitchFamily="34" charset="0"/>
              </a:rPr>
              <a:t>NPI, name and contact information and complete details regarding </a:t>
            </a:r>
            <a:r>
              <a:rPr lang="en-US" sz="1600" dirty="0" smtClean="0">
                <a:solidFill>
                  <a:schemeClr val="bg1">
                    <a:lumMod val="50000"/>
                  </a:schemeClr>
                </a:solidFill>
                <a:latin typeface="Arial Rounded MT Bold" panose="020F0704030504030204" pitchFamily="34" charset="0"/>
                <a:cs typeface="Calibri" panose="020F0502020204030204" pitchFamily="34" charset="0"/>
              </a:rPr>
              <a:t>inquiry</a:t>
            </a: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marL="0" indent="0">
              <a:spcBef>
                <a:spcPts val="0"/>
              </a:spcBef>
              <a:buNone/>
              <a:defRPr/>
            </a:pPr>
            <a:endParaRPr lang="en-US" sz="1600" dirty="0">
              <a:solidFill>
                <a:schemeClr val="bg1">
                  <a:lumMod val="50000"/>
                </a:schemeClr>
              </a:solidFill>
              <a:latin typeface="Arial Rounded MT Bold" panose="020F0704030504030204" pitchFamily="34" charset="0"/>
              <a:ea typeface="Calibri"/>
            </a:endParaRPr>
          </a:p>
        </p:txBody>
      </p:sp>
      <p:sp>
        <p:nvSpPr>
          <p:cNvPr id="8" name="Text Placeholder 4"/>
          <p:cNvSpPr txBox="1">
            <a:spLocks/>
          </p:cNvSpPr>
          <p:nvPr/>
        </p:nvSpPr>
        <p:spPr>
          <a:xfrm>
            <a:off x="930966" y="1577884"/>
            <a:ext cx="2208875" cy="456962"/>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JM" sz="2099" dirty="0" smtClean="0">
                <a:solidFill>
                  <a:schemeClr val="bg1"/>
                </a:solidFill>
                <a:latin typeface="Arial Rounded MT Bold" panose="020F0704030504030204" pitchFamily="34" charset="0"/>
                <a:cs typeface="Montserrat-Bold"/>
              </a:rPr>
              <a:t>CyberAccess</a:t>
            </a:r>
            <a:endParaRPr lang="en-JM" sz="2099" dirty="0">
              <a:solidFill>
                <a:schemeClr val="bg1"/>
              </a:solidFill>
              <a:latin typeface="Arial Rounded MT Bold" panose="020F0704030504030204" pitchFamily="34" charset="0"/>
              <a:cs typeface="Montserrat-Bold"/>
            </a:endParaRPr>
          </a:p>
        </p:txBody>
      </p:sp>
      <p:sp>
        <p:nvSpPr>
          <p:cNvPr id="9" name="Text Placeholder 4"/>
          <p:cNvSpPr txBox="1">
            <a:spLocks/>
          </p:cNvSpPr>
          <p:nvPr/>
        </p:nvSpPr>
        <p:spPr>
          <a:xfrm>
            <a:off x="4019917" y="1541290"/>
            <a:ext cx="3831336" cy="456962"/>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JM" sz="2099" dirty="0">
              <a:solidFill>
                <a:schemeClr val="bg1"/>
              </a:solidFill>
              <a:latin typeface="+mj-lt"/>
              <a:cs typeface="Montserrat-Bold"/>
            </a:endParaRPr>
          </a:p>
        </p:txBody>
      </p:sp>
      <p:sp>
        <p:nvSpPr>
          <p:cNvPr id="10" name="Text Placeholder 4"/>
          <p:cNvSpPr txBox="1">
            <a:spLocks/>
          </p:cNvSpPr>
          <p:nvPr/>
        </p:nvSpPr>
        <p:spPr>
          <a:xfrm>
            <a:off x="8205215" y="1577884"/>
            <a:ext cx="3843693" cy="456962"/>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JM" sz="2099" dirty="0" smtClean="0">
                <a:solidFill>
                  <a:schemeClr val="bg1"/>
                </a:solidFill>
                <a:latin typeface="Arial Rounded MT Bold" panose="020F0704030504030204" pitchFamily="34" charset="0"/>
                <a:cs typeface="Montserrat-Bold"/>
              </a:rPr>
              <a:t>MHD Services &amp; Programs</a:t>
            </a:r>
            <a:endParaRPr lang="en-JM" sz="2099" dirty="0">
              <a:solidFill>
                <a:schemeClr val="bg1"/>
              </a:solidFill>
              <a:latin typeface="Arial Rounded MT Bold" panose="020F0704030504030204" pitchFamily="34" charset="0"/>
              <a:cs typeface="Montserrat-Bold"/>
            </a:endParaRPr>
          </a:p>
        </p:txBody>
      </p:sp>
      <p:sp>
        <p:nvSpPr>
          <p:cNvPr id="11" name="Text Placeholder 4"/>
          <p:cNvSpPr txBox="1">
            <a:spLocks/>
          </p:cNvSpPr>
          <p:nvPr/>
        </p:nvSpPr>
        <p:spPr>
          <a:xfrm>
            <a:off x="4694582" y="1541290"/>
            <a:ext cx="2540537" cy="456962"/>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JM" sz="2099" dirty="0" smtClean="0">
                <a:solidFill>
                  <a:schemeClr val="bg1"/>
                </a:solidFill>
                <a:latin typeface="Arial Rounded MT Bold" panose="020F0704030504030204" pitchFamily="34" charset="0"/>
                <a:cs typeface="Montserrat-Bold"/>
              </a:rPr>
              <a:t>Clinical Services</a:t>
            </a:r>
            <a:endParaRPr lang="en-JM" sz="2099" dirty="0">
              <a:solidFill>
                <a:schemeClr val="bg1"/>
              </a:solidFill>
              <a:latin typeface="Arial Rounded MT Bold" panose="020F0704030504030204" pitchFamily="34" charset="0"/>
              <a:cs typeface="Montserrat-Bold"/>
            </a:endParaRP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53" y="6380521"/>
            <a:ext cx="1404851" cy="477479"/>
          </a:xfrm>
          <a:prstGeom prst="rect">
            <a:avLst/>
          </a:prstGeom>
        </p:spPr>
      </p:pic>
    </p:spTree>
    <p:custDataLst>
      <p:tags r:id="rId1"/>
    </p:custDataLst>
    <p:extLst>
      <p:ext uri="{BB962C8B-B14F-4D97-AF65-F5344CB8AC3E}">
        <p14:creationId xmlns:p14="http://schemas.microsoft.com/office/powerpoint/2010/main" val="27475821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76637"/>
            <a:ext cx="10881623" cy="941454"/>
          </a:xfrm>
        </p:spPr>
        <p:txBody>
          <a:bodyPr/>
          <a:lstStyle/>
          <a:p>
            <a:r>
              <a:rPr lang="en-US" altLang="en-US" dirty="0" smtClean="0">
                <a:solidFill>
                  <a:schemeClr val="bg1">
                    <a:lumMod val="50000"/>
                  </a:schemeClr>
                </a:solidFill>
                <a:latin typeface="Arial Rounded MT Bold" panose="020F0704030504030204" pitchFamily="34" charset="0"/>
                <a:sym typeface="CabinSketch Bold" charset="0"/>
              </a:rPr>
              <a:t>Resources &amp; Contact Informatio</a:t>
            </a:r>
            <a:r>
              <a:rPr lang="en-US" altLang="en-US" dirty="0">
                <a:solidFill>
                  <a:schemeClr val="bg1">
                    <a:lumMod val="50000"/>
                  </a:schemeClr>
                </a:solidFill>
                <a:latin typeface="Arial Rounded MT Bold" panose="020F0704030504030204" pitchFamily="34" charset="0"/>
                <a:sym typeface="CabinSketch Bold" charset="0"/>
              </a:rPr>
              <a:t>n</a:t>
            </a:r>
            <a:endParaRPr lang="en-US" dirty="0">
              <a:solidFill>
                <a:schemeClr val="bg1">
                  <a:lumMod val="50000"/>
                </a:schemeClr>
              </a:solidFill>
              <a:latin typeface="Arial Rounded MT Bold" panose="020F0704030504030204" pitchFamily="34" charset="0"/>
            </a:endParaRPr>
          </a:p>
        </p:txBody>
      </p:sp>
      <p:sp>
        <p:nvSpPr>
          <p:cNvPr id="3" name="Rectangle 2"/>
          <p:cNvSpPr/>
          <p:nvPr/>
        </p:nvSpPr>
        <p:spPr>
          <a:xfrm>
            <a:off x="0" y="1512024"/>
            <a:ext cx="12192000" cy="876411"/>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1799" dirty="0">
              <a:solidFill>
                <a:schemeClr val="bg1"/>
              </a:solidFill>
              <a:latin typeface="Lato Regular"/>
            </a:endParaRPr>
          </a:p>
        </p:txBody>
      </p:sp>
      <p:sp>
        <p:nvSpPr>
          <p:cNvPr id="5" name="Text Placeholder 1"/>
          <p:cNvSpPr txBox="1">
            <a:spLocks/>
          </p:cNvSpPr>
          <p:nvPr/>
        </p:nvSpPr>
        <p:spPr>
          <a:xfrm>
            <a:off x="301752" y="2454295"/>
            <a:ext cx="5367528" cy="3758442"/>
          </a:xfrm>
          <a:prstGeom prst="rect">
            <a:avLst/>
          </a:prstGeom>
        </p:spPr>
        <p:txBody>
          <a:bodyPr lIns="121891" tIns="60945" rIns="121891" bIns="60945">
            <a:noAutofit/>
          </a:bodyPr>
          <a:lstStyle>
            <a:defPPr>
              <a:defRPr lang="en-US"/>
            </a:defPPr>
            <a:lvl1pPr indent="0">
              <a:lnSpc>
                <a:spcPts val="1600"/>
              </a:lnSpc>
              <a:spcBef>
                <a:spcPts val="0"/>
              </a:spcBef>
              <a:buFont typeface="Arial"/>
              <a:buNone/>
              <a:defRPr sz="1200">
                <a:solidFill>
                  <a:srgbClr val="7F7F7F"/>
                </a:solidFill>
                <a:ea typeface="Calibri"/>
              </a:defRPr>
            </a:lvl1pPr>
            <a:lvl2pPr marL="742950" indent="-285750">
              <a:spcBef>
                <a:spcPct val="20000"/>
              </a:spcBef>
              <a:buFont typeface="Arial"/>
              <a:buChar char="–"/>
              <a:defRPr sz="2000">
                <a:solidFill>
                  <a:srgbClr val="464D61"/>
                </a:solidFill>
              </a:defRPr>
            </a:lvl2pPr>
            <a:lvl3pPr marL="1143000" indent="-228600">
              <a:spcBef>
                <a:spcPct val="20000"/>
              </a:spcBef>
              <a:buFont typeface="Arial"/>
              <a:buChar char="•"/>
              <a:defRPr>
                <a:solidFill>
                  <a:srgbClr val="464D61"/>
                </a:solidFill>
              </a:defRPr>
            </a:lvl3pPr>
            <a:lvl4pPr marL="1600200" indent="-228600">
              <a:spcBef>
                <a:spcPct val="20000"/>
              </a:spcBef>
              <a:buFont typeface="Arial"/>
              <a:buChar char="–"/>
              <a:defRPr sz="1600">
                <a:solidFill>
                  <a:srgbClr val="464D61"/>
                </a:solidFill>
              </a:defRPr>
            </a:lvl4pPr>
            <a:lvl5pPr marL="2057400" indent="-228600">
              <a:spcBef>
                <a:spcPct val="20000"/>
              </a:spcBef>
              <a:buFont typeface="Arial"/>
              <a:buChar char="»"/>
              <a:defRPr sz="1600">
                <a:solidFill>
                  <a:srgbClr val="464D61"/>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buClr>
                <a:schemeClr val="accent3"/>
              </a:buClr>
              <a:defRPr/>
            </a:pPr>
            <a:r>
              <a:rPr lang="en-US" sz="1600" dirty="0" smtClean="0">
                <a:solidFill>
                  <a:schemeClr val="bg1">
                    <a:lumMod val="50000"/>
                  </a:schemeClr>
                </a:solidFill>
                <a:latin typeface="Arial Rounded MT Bold" panose="020F0704030504030204" pitchFamily="34" charset="0"/>
                <a:cs typeface="Calibri" panose="020F0502020204030204" pitchFamily="34" charset="0"/>
              </a:rPr>
              <a:t>Pharmacy </a:t>
            </a:r>
            <a:r>
              <a:rPr lang="en-US" sz="1600" dirty="0">
                <a:solidFill>
                  <a:schemeClr val="bg1">
                    <a:lumMod val="50000"/>
                  </a:schemeClr>
                </a:solidFill>
                <a:latin typeface="Arial Rounded MT Bold" panose="020F0704030504030204" pitchFamily="34" charset="0"/>
                <a:cs typeface="Calibri" panose="020F0502020204030204" pitchFamily="34" charset="0"/>
              </a:rPr>
              <a:t>Clinical Authorizations, Edit </a:t>
            </a:r>
            <a:r>
              <a:rPr lang="en-US" sz="1600" dirty="0" smtClean="0">
                <a:solidFill>
                  <a:schemeClr val="bg1">
                    <a:lumMod val="50000"/>
                  </a:schemeClr>
                </a:solidFill>
                <a:latin typeface="Arial Rounded MT Bold" panose="020F0704030504030204" pitchFamily="34" charset="0"/>
                <a:cs typeface="Calibri" panose="020F0502020204030204" pitchFamily="34" charset="0"/>
              </a:rPr>
              <a:t>Overrides, Medical Pre-Certifications </a:t>
            </a:r>
            <a:r>
              <a:rPr lang="en-US" sz="1600" dirty="0">
                <a:solidFill>
                  <a:schemeClr val="bg1">
                    <a:lumMod val="50000"/>
                  </a:schemeClr>
                </a:solidFill>
                <a:latin typeface="Arial Rounded MT Bold" panose="020F0704030504030204" pitchFamily="34" charset="0"/>
                <a:cs typeface="Calibri" panose="020F0502020204030204" pitchFamily="34" charset="0"/>
              </a:rPr>
              <a:t>(outpatient, diagnostic, non-emergency MRI, MRA, CT, CTA, PET scans and cardiac imaging</a:t>
            </a:r>
            <a:r>
              <a:rPr lang="en-US" sz="1600" dirty="0" smtClean="0">
                <a:solidFill>
                  <a:schemeClr val="bg1">
                    <a:lumMod val="50000"/>
                  </a:schemeClr>
                </a:solidFill>
                <a:latin typeface="Arial Rounded MT Bold" panose="020F0704030504030204" pitchFamily="34" charset="0"/>
                <a:cs typeface="Calibri" panose="020F0502020204030204" pitchFamily="34" charset="0"/>
              </a:rPr>
              <a:t>)</a:t>
            </a:r>
          </a:p>
          <a:p>
            <a:pPr algn="ctr">
              <a:buClr>
                <a:schemeClr val="accent3"/>
              </a:buClr>
              <a:defRPr/>
            </a:pP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a:buClr>
                <a:schemeClr val="accent3"/>
              </a:buClr>
              <a:defRPr/>
            </a:pPr>
            <a:r>
              <a:rPr lang="en-US" sz="1600" dirty="0" smtClean="0">
                <a:solidFill>
                  <a:schemeClr val="bg1">
                    <a:lumMod val="50000"/>
                  </a:schemeClr>
                </a:solidFill>
                <a:latin typeface="Arial Rounded MT Bold" panose="020F0704030504030204" pitchFamily="34" charset="0"/>
                <a:cs typeface="Calibri" panose="020F0502020204030204" pitchFamily="34" charset="0"/>
              </a:rPr>
              <a:t>(800) 392-8030</a:t>
            </a: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a:buClr>
                <a:schemeClr val="accent3"/>
              </a:buClr>
              <a:defRPr/>
            </a:pP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a:buClr>
                <a:schemeClr val="accent3"/>
              </a:buClr>
              <a:defRPr/>
            </a:pPr>
            <a:r>
              <a:rPr lang="en-US" sz="1600" dirty="0">
                <a:solidFill>
                  <a:schemeClr val="bg1">
                    <a:lumMod val="50000"/>
                  </a:schemeClr>
                </a:solidFill>
                <a:latin typeface="Arial Rounded MT Bold" panose="020F0704030504030204" pitchFamily="34" charset="0"/>
                <a:cs typeface="Calibri" panose="020F0502020204030204" pitchFamily="34" charset="0"/>
              </a:rPr>
              <a:t>Pre-Certification for certain radiological procedures listed at:    </a:t>
            </a:r>
          </a:p>
          <a:p>
            <a:pPr>
              <a:buClr>
                <a:schemeClr val="accent3"/>
              </a:buClr>
              <a:defRPr/>
            </a:pPr>
            <a:r>
              <a:rPr lang="en-US" sz="1600" b="1" u="sng" dirty="0">
                <a:solidFill>
                  <a:schemeClr val="bg1">
                    <a:lumMod val="50000"/>
                  </a:schemeClr>
                </a:solidFill>
                <a:latin typeface="Arial Rounded MT Bold" panose="020F0704030504030204" pitchFamily="34" charset="0"/>
                <a:cs typeface="Calibri" panose="020F0502020204030204" pitchFamily="34" charset="0"/>
                <a:hlinkClick r:id="rId4"/>
              </a:rPr>
              <a:t>https://portal.healthhelp.com/mohealthnet</a:t>
            </a:r>
            <a:r>
              <a:rPr lang="en-US" sz="1600" b="1" u="sng" dirty="0">
                <a:solidFill>
                  <a:schemeClr val="bg1">
                    <a:lumMod val="50000"/>
                  </a:schemeClr>
                </a:solidFill>
                <a:latin typeface="Arial Rounded MT Bold" panose="020F0704030504030204" pitchFamily="34" charset="0"/>
                <a:cs typeface="Calibri" panose="020F0502020204030204" pitchFamily="34" charset="0"/>
              </a:rPr>
              <a:t> </a:t>
            </a:r>
          </a:p>
          <a:p>
            <a:pPr marL="109728">
              <a:buClr>
                <a:schemeClr val="accent3"/>
              </a:buClr>
              <a:defRPr/>
            </a:pPr>
            <a:r>
              <a:rPr lang="en-US" sz="1600" b="1" u="sng" dirty="0" smtClean="0">
                <a:solidFill>
                  <a:schemeClr val="bg1">
                    <a:lumMod val="50000"/>
                  </a:schemeClr>
                </a:solidFill>
                <a:latin typeface="Arial Rounded MT Bold" panose="020F0704030504030204" pitchFamily="34" charset="0"/>
                <a:cs typeface="Calibri" panose="020F0502020204030204" pitchFamily="34" charset="0"/>
              </a:rPr>
              <a:t> </a:t>
            </a:r>
            <a:endParaRPr lang="en-US" sz="1600" b="1" u="sng" dirty="0">
              <a:solidFill>
                <a:schemeClr val="bg1">
                  <a:lumMod val="50000"/>
                </a:schemeClr>
              </a:solidFill>
              <a:latin typeface="Arial Rounded MT Bold" panose="020F0704030504030204" pitchFamily="34" charset="0"/>
              <a:cs typeface="Calibri" panose="020F0502020204030204" pitchFamily="34" charset="0"/>
            </a:endParaRPr>
          </a:p>
        </p:txBody>
      </p:sp>
      <p:sp>
        <p:nvSpPr>
          <p:cNvPr id="6" name="Text Placeholder 2"/>
          <p:cNvSpPr txBox="1">
            <a:spLocks/>
          </p:cNvSpPr>
          <p:nvPr/>
        </p:nvSpPr>
        <p:spPr>
          <a:xfrm>
            <a:off x="6510528" y="2454294"/>
            <a:ext cx="5202936" cy="4175106"/>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700"/>
              </a:spcBef>
              <a:buSzPct val="100000"/>
              <a:buNone/>
            </a:pPr>
            <a:r>
              <a:rPr lang="en-US" sz="1600" dirty="0">
                <a:solidFill>
                  <a:schemeClr val="bg1">
                    <a:lumMod val="50000"/>
                  </a:schemeClr>
                </a:solidFill>
                <a:latin typeface="Arial Rounded MT Bold" panose="020F0704030504030204" pitchFamily="34" charset="0"/>
                <a:cs typeface="Calibri" panose="020F0502020204030204" pitchFamily="34" charset="0"/>
              </a:rPr>
              <a:t>Located </a:t>
            </a:r>
            <a:r>
              <a:rPr lang="en-US" sz="1600" dirty="0" smtClean="0">
                <a:solidFill>
                  <a:schemeClr val="bg1">
                    <a:lumMod val="50000"/>
                  </a:schemeClr>
                </a:solidFill>
                <a:latin typeface="Arial Rounded MT Bold" panose="020F0704030504030204" pitchFamily="34" charset="0"/>
                <a:cs typeface="Calibri" panose="020F0502020204030204" pitchFamily="34" charset="0"/>
              </a:rPr>
              <a:t>within the MO Medicaid Audit and Compliance (MMAC) Unit</a:t>
            </a:r>
          </a:p>
          <a:p>
            <a:pPr marL="0" indent="0">
              <a:spcBef>
                <a:spcPts val="700"/>
              </a:spcBef>
              <a:buSzPct val="100000"/>
              <a:buNone/>
            </a:pPr>
            <a:r>
              <a:rPr lang="en-US" sz="1600" dirty="0" smtClean="0">
                <a:solidFill>
                  <a:schemeClr val="bg1">
                    <a:lumMod val="50000"/>
                  </a:schemeClr>
                </a:solidFill>
                <a:latin typeface="Arial Rounded MT Bold" panose="020F0704030504030204" pitchFamily="34" charset="0"/>
                <a:cs typeface="Calibri" panose="020F0502020204030204" pitchFamily="34" charset="0"/>
              </a:rPr>
              <a:t>Inquiries </a:t>
            </a:r>
            <a:r>
              <a:rPr lang="en-US" sz="1600" dirty="0">
                <a:solidFill>
                  <a:schemeClr val="bg1">
                    <a:lumMod val="50000"/>
                  </a:schemeClr>
                </a:solidFill>
                <a:latin typeface="Arial Rounded MT Bold" panose="020F0704030504030204" pitchFamily="34" charset="0"/>
                <a:cs typeface="Calibri" panose="020F0502020204030204" pitchFamily="34" charset="0"/>
              </a:rPr>
              <a:t>regarding enrollment applications, changes to Provider Master File (addresses, tax identification, ownership, individual's name, practice name, National Provider Identification (NPI) </a:t>
            </a:r>
            <a:r>
              <a:rPr lang="en-US" sz="1600" dirty="0" smtClean="0">
                <a:solidFill>
                  <a:schemeClr val="bg1">
                    <a:lumMod val="50000"/>
                  </a:schemeClr>
                </a:solidFill>
                <a:latin typeface="Arial Rounded MT Bold" panose="020F0704030504030204" pitchFamily="34" charset="0"/>
                <a:cs typeface="Calibri" panose="020F0502020204030204" pitchFamily="34" charset="0"/>
              </a:rPr>
              <a:t>number)</a:t>
            </a:r>
          </a:p>
          <a:p>
            <a:pPr marL="0" indent="0">
              <a:spcBef>
                <a:spcPts val="0"/>
              </a:spcBef>
              <a:buSzPct val="100000"/>
              <a:buNone/>
            </a:pPr>
            <a:endParaRPr lang="en-US" sz="1600" b="1" u="sng" dirty="0" smtClean="0">
              <a:solidFill>
                <a:schemeClr val="bg1">
                  <a:lumMod val="50000"/>
                </a:schemeClr>
              </a:solidFill>
              <a:latin typeface="Arial Rounded MT Bold" panose="020F0704030504030204" pitchFamily="34" charset="0"/>
              <a:cs typeface="Calibri" panose="020F0502020204030204" pitchFamily="34" charset="0"/>
            </a:endParaRPr>
          </a:p>
          <a:p>
            <a:pPr marL="0" indent="0">
              <a:spcBef>
                <a:spcPts val="0"/>
              </a:spcBef>
              <a:buSzPct val="100000"/>
              <a:buNone/>
            </a:pPr>
            <a:r>
              <a:rPr lang="en-US" sz="1600" dirty="0" smtClean="0">
                <a:solidFill>
                  <a:schemeClr val="bg1">
                    <a:lumMod val="50000"/>
                  </a:schemeClr>
                </a:solidFill>
                <a:latin typeface="Arial Rounded MT Bold" panose="020F0704030504030204" pitchFamily="34" charset="0"/>
                <a:cs typeface="Calibri" panose="020F0502020204030204" pitchFamily="34" charset="0"/>
              </a:rPr>
              <a:t>(573) 751-3399</a:t>
            </a:r>
          </a:p>
          <a:p>
            <a:pPr marL="0" indent="0">
              <a:spcBef>
                <a:spcPts val="0"/>
              </a:spcBef>
              <a:buSzPct val="100000"/>
              <a:buNone/>
            </a:pP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marL="0" indent="0">
              <a:spcBef>
                <a:spcPts val="0"/>
              </a:spcBef>
              <a:buSzPct val="100000"/>
              <a:buNone/>
            </a:pPr>
            <a:r>
              <a:rPr lang="en-US" sz="1600" b="1" u="sng" dirty="0" smtClean="0">
                <a:solidFill>
                  <a:schemeClr val="bg1">
                    <a:lumMod val="50000"/>
                  </a:schemeClr>
                </a:solidFill>
                <a:latin typeface="Arial Rounded MT Bold" panose="020F0704030504030204" pitchFamily="34" charset="0"/>
                <a:cs typeface="Calibri" panose="020F0502020204030204" pitchFamily="34" charset="0"/>
                <a:hlinkClick r:id="rId5"/>
              </a:rPr>
              <a:t>mmac.providerenrollment@dss.mo.gov</a:t>
            </a:r>
            <a:r>
              <a:rPr lang="en-US" sz="1600" b="1" u="sng" dirty="0" smtClean="0">
                <a:solidFill>
                  <a:schemeClr val="bg1">
                    <a:lumMod val="50000"/>
                  </a:schemeClr>
                </a:solidFill>
                <a:latin typeface="Arial Rounded MT Bold" panose="020F0704030504030204" pitchFamily="34" charset="0"/>
                <a:cs typeface="Calibri" panose="020F0502020204030204" pitchFamily="34" charset="0"/>
              </a:rPr>
              <a:t> </a:t>
            </a:r>
          </a:p>
          <a:p>
            <a:pPr marL="0" indent="0">
              <a:spcBef>
                <a:spcPts val="0"/>
              </a:spcBef>
              <a:buSzPct val="100000"/>
              <a:buNone/>
            </a:pPr>
            <a:endParaRPr lang="en-US" sz="1600" b="1" u="sng" dirty="0">
              <a:solidFill>
                <a:schemeClr val="bg1">
                  <a:lumMod val="50000"/>
                </a:schemeClr>
              </a:solidFill>
              <a:latin typeface="Arial Rounded MT Bold" panose="020F0704030504030204" pitchFamily="34" charset="0"/>
              <a:cs typeface="Calibri" panose="020F0502020204030204" pitchFamily="34" charset="0"/>
            </a:endParaRPr>
          </a:p>
          <a:p>
            <a:pPr marL="0" indent="0">
              <a:spcBef>
                <a:spcPts val="0"/>
              </a:spcBef>
              <a:buSzPct val="100000"/>
              <a:buNone/>
            </a:pPr>
            <a:r>
              <a:rPr lang="en-US" sz="1600" dirty="0" smtClean="0">
                <a:solidFill>
                  <a:schemeClr val="bg1">
                    <a:lumMod val="50000"/>
                  </a:schemeClr>
                </a:solidFill>
                <a:latin typeface="Arial Rounded MT Bold" panose="020F0704030504030204" pitchFamily="34" charset="0"/>
                <a:cs typeface="Calibri" panose="020F0502020204030204" pitchFamily="34" charset="0"/>
              </a:rPr>
              <a:t>Send </a:t>
            </a:r>
            <a:r>
              <a:rPr lang="en-US" sz="1600" dirty="0">
                <a:solidFill>
                  <a:schemeClr val="bg1">
                    <a:lumMod val="50000"/>
                  </a:schemeClr>
                </a:solidFill>
                <a:latin typeface="Arial Rounded MT Bold" panose="020F0704030504030204" pitchFamily="34" charset="0"/>
                <a:cs typeface="Calibri" panose="020F0502020204030204" pitchFamily="34" charset="0"/>
              </a:rPr>
              <a:t>written inquiries to:</a:t>
            </a:r>
          </a:p>
          <a:p>
            <a:pPr marL="0" indent="0">
              <a:spcBef>
                <a:spcPts val="0"/>
              </a:spcBef>
              <a:buClrTx/>
              <a:buSzPct val="100000"/>
              <a:buNone/>
            </a:pPr>
            <a:r>
              <a:rPr lang="en-US" sz="1600" dirty="0">
                <a:solidFill>
                  <a:schemeClr val="bg1">
                    <a:lumMod val="50000"/>
                  </a:schemeClr>
                </a:solidFill>
                <a:latin typeface="Arial Rounded MT Bold" panose="020F0704030504030204" pitchFamily="34" charset="0"/>
                <a:cs typeface="Calibri" panose="020F0502020204030204" pitchFamily="34" charset="0"/>
              </a:rPr>
              <a:t>Missouri Medicaid Audit and </a:t>
            </a:r>
            <a:r>
              <a:rPr lang="en-US" sz="1600" dirty="0" smtClean="0">
                <a:solidFill>
                  <a:schemeClr val="bg1">
                    <a:lumMod val="50000"/>
                  </a:schemeClr>
                </a:solidFill>
                <a:latin typeface="Arial Rounded MT Bold" panose="020F0704030504030204" pitchFamily="34" charset="0"/>
                <a:cs typeface="Calibri" panose="020F0502020204030204" pitchFamily="34" charset="0"/>
              </a:rPr>
              <a:t>Compliance</a:t>
            </a:r>
            <a:r>
              <a:rPr lang="en-US" sz="1600" dirty="0">
                <a:solidFill>
                  <a:schemeClr val="bg1">
                    <a:lumMod val="50000"/>
                  </a:schemeClr>
                </a:solidFill>
                <a:latin typeface="Arial Rounded MT Bold" panose="020F0704030504030204" pitchFamily="34" charset="0"/>
                <a:cs typeface="Calibri" panose="020F0502020204030204" pitchFamily="34" charset="0"/>
              </a:rPr>
              <a:t/>
            </a:r>
            <a:br>
              <a:rPr lang="en-US" sz="1600" dirty="0">
                <a:solidFill>
                  <a:schemeClr val="bg1">
                    <a:lumMod val="50000"/>
                  </a:schemeClr>
                </a:solidFill>
                <a:latin typeface="Arial Rounded MT Bold" panose="020F0704030504030204" pitchFamily="34" charset="0"/>
                <a:cs typeface="Calibri" panose="020F0502020204030204" pitchFamily="34" charset="0"/>
              </a:rPr>
            </a:br>
            <a:r>
              <a:rPr lang="en-US" sz="1600" dirty="0">
                <a:solidFill>
                  <a:schemeClr val="bg1">
                    <a:lumMod val="50000"/>
                  </a:schemeClr>
                </a:solidFill>
                <a:latin typeface="Arial Rounded MT Bold" panose="020F0704030504030204" pitchFamily="34" charset="0"/>
                <a:cs typeface="Calibri" panose="020F0502020204030204" pitchFamily="34" charset="0"/>
              </a:rPr>
              <a:t>P. O. Box 6500</a:t>
            </a:r>
            <a:br>
              <a:rPr lang="en-US" sz="1600" dirty="0">
                <a:solidFill>
                  <a:schemeClr val="bg1">
                    <a:lumMod val="50000"/>
                  </a:schemeClr>
                </a:solidFill>
                <a:latin typeface="Arial Rounded MT Bold" panose="020F0704030504030204" pitchFamily="34" charset="0"/>
                <a:cs typeface="Calibri" panose="020F0502020204030204" pitchFamily="34" charset="0"/>
              </a:rPr>
            </a:br>
            <a:r>
              <a:rPr lang="en-US" sz="1600" dirty="0">
                <a:solidFill>
                  <a:schemeClr val="bg1">
                    <a:lumMod val="50000"/>
                  </a:schemeClr>
                </a:solidFill>
                <a:latin typeface="Arial Rounded MT Bold" panose="020F0704030504030204" pitchFamily="34" charset="0"/>
                <a:cs typeface="Calibri" panose="020F0502020204030204" pitchFamily="34" charset="0"/>
              </a:rPr>
              <a:t>Jefferson City, Missouri 65102</a:t>
            </a:r>
          </a:p>
          <a:p>
            <a:pPr algn="ctr">
              <a:spcBef>
                <a:spcPts val="0"/>
              </a:spcBef>
              <a:defRPr/>
            </a:pPr>
            <a:endParaRPr lang="en-US" sz="1600" dirty="0">
              <a:solidFill>
                <a:schemeClr val="bg1">
                  <a:lumMod val="50000"/>
                </a:schemeClr>
              </a:solidFill>
              <a:latin typeface="Arial Rounded MT Bold" panose="020F0704030504030204" pitchFamily="34" charset="0"/>
              <a:cs typeface="Calibri" panose="020F0502020204030204" pitchFamily="34" charset="0"/>
            </a:endParaRPr>
          </a:p>
          <a:p>
            <a:pPr marL="0" indent="0" algn="ctr">
              <a:spcBef>
                <a:spcPts val="0"/>
              </a:spcBef>
              <a:buNone/>
              <a:defRPr/>
            </a:pPr>
            <a:endParaRPr lang="en-US" sz="1600" dirty="0">
              <a:solidFill>
                <a:schemeClr val="bg1">
                  <a:lumMod val="50000"/>
                </a:schemeClr>
              </a:solidFill>
              <a:latin typeface="Arial Rounded MT Bold" panose="020F0704030504030204" pitchFamily="34" charset="0"/>
              <a:ea typeface="Calibri"/>
            </a:endParaRPr>
          </a:p>
        </p:txBody>
      </p:sp>
      <p:sp>
        <p:nvSpPr>
          <p:cNvPr id="8" name="Text Placeholder 4"/>
          <p:cNvSpPr txBox="1">
            <a:spLocks/>
          </p:cNvSpPr>
          <p:nvPr/>
        </p:nvSpPr>
        <p:spPr>
          <a:xfrm>
            <a:off x="881776" y="1546857"/>
            <a:ext cx="4178808" cy="847145"/>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JM" sz="2099" dirty="0" smtClean="0">
                <a:solidFill>
                  <a:schemeClr val="bg1"/>
                </a:solidFill>
                <a:latin typeface="Arial Rounded MT Bold" panose="020F0704030504030204" pitchFamily="34" charset="0"/>
                <a:cs typeface="Montserrat-Bold"/>
              </a:rPr>
              <a:t>Pharmacy &amp; Medical </a:t>
            </a:r>
          </a:p>
          <a:p>
            <a:pPr marL="0" indent="0" algn="ctr">
              <a:spcBef>
                <a:spcPts val="0"/>
              </a:spcBef>
              <a:buNone/>
            </a:pPr>
            <a:r>
              <a:rPr lang="en-JM" sz="2099" dirty="0" smtClean="0">
                <a:solidFill>
                  <a:schemeClr val="bg1"/>
                </a:solidFill>
                <a:latin typeface="Arial Rounded MT Bold" panose="020F0704030504030204" pitchFamily="34" charset="0"/>
                <a:cs typeface="Montserrat-Bold"/>
              </a:rPr>
              <a:t>Pre-Certification Help Desk</a:t>
            </a:r>
            <a:endParaRPr lang="en-JM" sz="2099" dirty="0">
              <a:solidFill>
                <a:schemeClr val="bg1"/>
              </a:solidFill>
              <a:latin typeface="Arial Rounded MT Bold" panose="020F0704030504030204" pitchFamily="34" charset="0"/>
              <a:cs typeface="Montserrat-Bold"/>
            </a:endParaRPr>
          </a:p>
        </p:txBody>
      </p:sp>
      <p:sp>
        <p:nvSpPr>
          <p:cNvPr id="9" name="Text Placeholder 4"/>
          <p:cNvSpPr txBox="1">
            <a:spLocks/>
          </p:cNvSpPr>
          <p:nvPr/>
        </p:nvSpPr>
        <p:spPr>
          <a:xfrm>
            <a:off x="4019917" y="1541290"/>
            <a:ext cx="3831336" cy="456962"/>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JM" sz="2099" dirty="0">
              <a:solidFill>
                <a:schemeClr val="bg1"/>
              </a:solidFill>
              <a:latin typeface="+mj-lt"/>
              <a:cs typeface="Montserrat-Bold"/>
            </a:endParaRPr>
          </a:p>
        </p:txBody>
      </p:sp>
      <p:sp>
        <p:nvSpPr>
          <p:cNvPr id="11" name="Text Placeholder 4"/>
          <p:cNvSpPr txBox="1">
            <a:spLocks/>
          </p:cNvSpPr>
          <p:nvPr/>
        </p:nvSpPr>
        <p:spPr>
          <a:xfrm>
            <a:off x="7851253" y="1541290"/>
            <a:ext cx="2482004" cy="456962"/>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JM" sz="2099" dirty="0">
              <a:solidFill>
                <a:schemeClr val="bg1"/>
              </a:solidFill>
              <a:latin typeface="+mj-lt"/>
              <a:cs typeface="Montserrat-Bold"/>
            </a:endParaRPr>
          </a:p>
        </p:txBody>
      </p:sp>
      <p:sp>
        <p:nvSpPr>
          <p:cNvPr id="12" name="Text Placeholder 4"/>
          <p:cNvSpPr txBox="1">
            <a:spLocks/>
          </p:cNvSpPr>
          <p:nvPr/>
        </p:nvSpPr>
        <p:spPr>
          <a:xfrm>
            <a:off x="7542588" y="1721748"/>
            <a:ext cx="3138815" cy="456962"/>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JM" sz="2099" dirty="0" smtClean="0">
                <a:solidFill>
                  <a:schemeClr val="bg1"/>
                </a:solidFill>
                <a:latin typeface="Arial Rounded MT Bold" panose="020F0704030504030204" pitchFamily="34" charset="0"/>
                <a:cs typeface="Montserrat-Bold"/>
              </a:rPr>
              <a:t>Provider Enrollment</a:t>
            </a:r>
            <a:endParaRPr lang="en-JM" sz="2099" dirty="0">
              <a:solidFill>
                <a:schemeClr val="bg1"/>
              </a:solidFill>
              <a:latin typeface="Arial Rounded MT Bold" panose="020F0704030504030204" pitchFamily="34" charset="0"/>
              <a:cs typeface="Montserrat-Bold"/>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53" y="6380521"/>
            <a:ext cx="1404851" cy="477479"/>
          </a:xfrm>
          <a:prstGeom prst="rect">
            <a:avLst/>
          </a:prstGeom>
        </p:spPr>
      </p:pic>
    </p:spTree>
    <p:custDataLst>
      <p:tags r:id="rId1"/>
    </p:custDataLst>
    <p:extLst>
      <p:ext uri="{BB962C8B-B14F-4D97-AF65-F5344CB8AC3E}">
        <p14:creationId xmlns:p14="http://schemas.microsoft.com/office/powerpoint/2010/main" val="5913188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1" name="Shape 497"/>
          <p:cNvSpPr/>
          <p:nvPr/>
        </p:nvSpPr>
        <p:spPr>
          <a:xfrm>
            <a:off x="0" y="4093259"/>
            <a:ext cx="12192000" cy="2764742"/>
          </a:xfrm>
          <a:prstGeom prst="roundRect">
            <a:avLst>
              <a:gd name="adj" fmla="val 0"/>
            </a:avLst>
          </a:prstGeom>
          <a:solidFill>
            <a:schemeClr val="accent1">
              <a:lumMod val="60000"/>
              <a:lumOff val="40000"/>
            </a:schemeClr>
          </a:solidFill>
          <a:ln w="12700">
            <a:miter lim="400000"/>
          </a:ln>
        </p:spPr>
        <p:txBody>
          <a:bodyPr lIns="32146" rIns="32146"/>
          <a:lstStyle/>
          <a:p>
            <a:pPr lvl="0">
              <a:defRPr sz="2400">
                <a:solidFill>
                  <a:srgbClr val="FFFFFF"/>
                </a:solidFill>
              </a:defRPr>
            </a:pPr>
            <a:endParaRPr sz="1687">
              <a:latin typeface="Arial Rounded MT Bold" panose="020F0704030504030204" pitchFamily="34" charset="0"/>
            </a:endParaRPr>
          </a:p>
        </p:txBody>
      </p:sp>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08775" y="1214043"/>
            <a:ext cx="2530270" cy="5091682"/>
          </a:xfrm>
          <a:prstGeom prst="rect">
            <a:avLst/>
          </a:prstGeom>
        </p:spPr>
      </p:pic>
      <p:sp>
        <p:nvSpPr>
          <p:cNvPr id="16" name="TextBox 15"/>
          <p:cNvSpPr txBox="1"/>
          <p:nvPr/>
        </p:nvSpPr>
        <p:spPr>
          <a:xfrm>
            <a:off x="6100386" y="2597868"/>
            <a:ext cx="5078435" cy="1270659"/>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bg1">
                    <a:lumMod val="50000"/>
                  </a:schemeClr>
                </a:solidFill>
                <a:latin typeface="Arial Rounded MT Bold" panose="020F0704030504030204" pitchFamily="34" charset="0"/>
                <a:ea typeface="Lato Light" charset="0"/>
                <a:cs typeface="Lato Light" charset="0"/>
                <a:sym typeface="Lato Regular"/>
              </a:rPr>
              <a:t>MHD Education and Training instructs providers on navigating provider resources, proper billing methods and procedures for claim filing via eMOMED. </a:t>
            </a:r>
          </a:p>
        </p:txBody>
      </p:sp>
      <p:sp>
        <p:nvSpPr>
          <p:cNvPr id="35" name="Shape 966"/>
          <p:cNvSpPr/>
          <p:nvPr/>
        </p:nvSpPr>
        <p:spPr>
          <a:xfrm>
            <a:off x="6002479" y="4433716"/>
            <a:ext cx="512164" cy="5130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50000"/>
            </a:schemeClr>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36" name="Shape 973"/>
          <p:cNvSpPr/>
          <p:nvPr/>
        </p:nvSpPr>
        <p:spPr>
          <a:xfrm>
            <a:off x="6002479" y="5054199"/>
            <a:ext cx="512164" cy="5130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50000"/>
            </a:schemeClr>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41" name="TextBox 40"/>
          <p:cNvSpPr txBox="1"/>
          <p:nvPr/>
        </p:nvSpPr>
        <p:spPr>
          <a:xfrm flipH="1">
            <a:off x="6637318" y="4458550"/>
            <a:ext cx="3385455" cy="562875"/>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pPr>
              <a:lnSpc>
                <a:spcPct val="100000"/>
              </a:lnSpc>
            </a:pPr>
            <a:r>
              <a:rPr lang="en-US" sz="1600" b="1" cap="none" dirty="0">
                <a:solidFill>
                  <a:schemeClr val="bg1">
                    <a:lumMod val="50000"/>
                  </a:schemeClr>
                </a:solidFill>
                <a:latin typeface="Arial Rounded MT Bold" panose="020F0704030504030204" pitchFamily="34" charset="0"/>
                <a:ea typeface="Oswald Light" charset="0"/>
                <a:cs typeface="Oswald Light" charset="0"/>
              </a:rPr>
              <a:t>MHD.Education@dss.mo.gov</a:t>
            </a:r>
            <a:endParaRPr lang="pl-PL" sz="1600" b="1" cap="none" dirty="0">
              <a:solidFill>
                <a:schemeClr val="bg1">
                  <a:lumMod val="50000"/>
                </a:schemeClr>
              </a:solidFill>
              <a:latin typeface="Arial Rounded MT Bold" panose="020F0704030504030204" pitchFamily="34" charset="0"/>
              <a:ea typeface="Oswald Light" charset="0"/>
              <a:cs typeface="Oswald Light" charset="0"/>
            </a:endParaRPr>
          </a:p>
        </p:txBody>
      </p:sp>
      <p:sp>
        <p:nvSpPr>
          <p:cNvPr id="42" name="TextBox 41"/>
          <p:cNvSpPr txBox="1"/>
          <p:nvPr/>
        </p:nvSpPr>
        <p:spPr>
          <a:xfrm flipH="1">
            <a:off x="6637319" y="5075391"/>
            <a:ext cx="2432070" cy="400945"/>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a:solidFill>
                  <a:schemeClr val="bg1">
                    <a:lumMod val="50000"/>
                  </a:schemeClr>
                </a:solidFill>
                <a:latin typeface="Arial Rounded MT Bold" panose="020F0704030504030204" pitchFamily="34" charset="0"/>
                <a:ea typeface="Oswald Light" charset="0"/>
                <a:cs typeface="Oswald Light" charset="0"/>
              </a:rPr>
              <a:t>(573) 751-6683</a:t>
            </a:r>
          </a:p>
        </p:txBody>
      </p:sp>
      <p:sp>
        <p:nvSpPr>
          <p:cNvPr id="5" name="Title 4"/>
          <p:cNvSpPr>
            <a:spLocks noGrp="1"/>
          </p:cNvSpPr>
          <p:nvPr>
            <p:ph type="title"/>
          </p:nvPr>
        </p:nvSpPr>
        <p:spPr>
          <a:xfrm>
            <a:off x="5337783" y="1853524"/>
            <a:ext cx="6474057" cy="535531"/>
          </a:xfrm>
        </p:spPr>
        <p:txBody>
          <a:bodyPr/>
          <a:lstStyle/>
          <a:p>
            <a:r>
              <a:rPr lang="en-US" sz="2800" b="1" dirty="0">
                <a:solidFill>
                  <a:schemeClr val="bg1">
                    <a:lumMod val="50000"/>
                  </a:schemeClr>
                </a:solidFill>
                <a:latin typeface="Arial Rounded MT Bold" panose="020F0704030504030204" pitchFamily="34" charset="0"/>
                <a:sym typeface="Yanone Kaffeesatz Bold"/>
              </a:rPr>
              <a:t>MHD Education and Training</a:t>
            </a:r>
            <a:endParaRPr lang="en-US" sz="2800" b="1" dirty="0">
              <a:solidFill>
                <a:schemeClr val="bg1">
                  <a:lumMod val="50000"/>
                </a:schemeClr>
              </a:solidFill>
              <a:latin typeface="Arial Rounded MT Bold" panose="020F0704030504030204" pitchFamily="34" charset="0"/>
            </a:endParaRPr>
          </a:p>
        </p:txBody>
      </p:sp>
      <p:sp>
        <p:nvSpPr>
          <p:cNvPr id="2" name="Rectangle 1" hidden="1">
            <a:extLst>
              <a:ext uri="{FF2B5EF4-FFF2-40B4-BE49-F238E27FC236}">
                <a16:creationId xmlns:a16="http://schemas.microsoft.com/office/drawing/2014/main" id="{A921E425-B1EC-4F21-9008-23A633AC7664}"/>
              </a:ext>
            </a:extLst>
          </p:cNvPr>
          <p:cNvSpPr/>
          <p:nvPr/>
        </p:nvSpPr>
        <p:spPr>
          <a:xfrm>
            <a:off x="2819400" y="1883062"/>
            <a:ext cx="2112264" cy="3755739"/>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s05e5510a91148ae82ec1bd4ee611c20"/>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100386" y="4512838"/>
            <a:ext cx="298134" cy="317165"/>
          </a:xfrm>
          <a:prstGeom prst="rect">
            <a:avLst/>
          </a:prstGeom>
          <a:solidFill>
            <a:schemeClr val="bg1">
              <a:lumMod val="50000"/>
            </a:schemeClr>
          </a:solidFill>
        </p:spPr>
      </p:pic>
      <p:pic>
        <p:nvPicPr>
          <p:cNvPr id="4" name="sa7677aefe2343ba87fd6a47e60b347f"/>
          <p:cNvPicPr>
            <a:picLocks/>
          </p:cNvPicPr>
          <p:nvPr/>
        </p:nvPicPr>
        <p:blipFill>
          <a:blip r:embed="rId6">
            <a:extLst>
              <a:ext uri="{28A0092B-C50C-407E-A947-70E740481C1C}">
                <a14:useLocalDpi xmlns:a14="http://schemas.microsoft.com/office/drawing/2010/main" val="0"/>
              </a:ext>
            </a:extLst>
          </a:blip>
          <a:stretch>
            <a:fillRect/>
          </a:stretch>
        </p:blipFill>
        <p:spPr>
          <a:xfrm>
            <a:off x="5944759" y="5054735"/>
            <a:ext cx="466007" cy="443254"/>
          </a:xfrm>
          <a:prstGeom prst="rect">
            <a:avLst/>
          </a:prstGeom>
        </p:spPr>
      </p:pic>
      <p:pic>
        <p:nvPicPr>
          <p:cNvPr id="8" name="sc31d8e5a44b49b99eaf97c82699fd27"/>
          <p:cNvPicPr>
            <a:picLocks noGrp="1"/>
          </p:cNvPicPr>
          <p:nvPr>
            <p:ph type="pic" sz="quarter" idx="10"/>
          </p:nvPr>
        </p:nvPicPr>
        <p:blipFill>
          <a:blip r:embed="rId7" cstate="print">
            <a:extLst>
              <a:ext uri="{28A0092B-C50C-407E-A947-70E740481C1C}">
                <a14:useLocalDpi xmlns:a14="http://schemas.microsoft.com/office/drawing/2010/main" val="0"/>
              </a:ext>
            </a:extLst>
          </a:blip>
          <a:srcRect l="7496" r="7496"/>
          <a:stretch>
            <a:fillRect/>
          </a:stretch>
        </p:blipFill>
        <p:spPr>
          <a:xfrm>
            <a:off x="2836985" y="1969476"/>
            <a:ext cx="2063261" cy="3597783"/>
          </a:xfr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53" y="6380521"/>
            <a:ext cx="1404851" cy="477479"/>
          </a:xfrm>
          <a:prstGeom prst="rect">
            <a:avLst/>
          </a:prstGeom>
        </p:spPr>
      </p:pic>
    </p:spTree>
    <p:custDataLst>
      <p:tags r:id="rId1"/>
    </p:custDataLst>
    <p:extLst>
      <p:ext uri="{BB962C8B-B14F-4D97-AF65-F5344CB8AC3E}">
        <p14:creationId xmlns:p14="http://schemas.microsoft.com/office/powerpoint/2010/main" val="2369492366"/>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33475" y="252803"/>
            <a:ext cx="5443601" cy="830113"/>
          </a:xfrm>
        </p:spPr>
        <p:txBody>
          <a:bodyPr>
            <a:normAutofit/>
          </a:bodyPr>
          <a:lstStyle/>
          <a:p>
            <a:r>
              <a:rPr lang="en-US" sz="3400" dirty="0" smtClean="0">
                <a:solidFill>
                  <a:schemeClr val="bg1">
                    <a:lumMod val="50000"/>
                  </a:schemeClr>
                </a:solidFill>
                <a:latin typeface="Arial Rounded MT Bold" panose="020F0704030504030204" pitchFamily="34" charset="0"/>
              </a:rPr>
              <a:t>MHD Education &amp; Training</a:t>
            </a:r>
            <a:endParaRPr lang="en-US" sz="3400" dirty="0">
              <a:solidFill>
                <a:schemeClr val="bg1">
                  <a:lumMod val="50000"/>
                </a:schemeClr>
              </a:solidFill>
              <a:latin typeface="Arial Rounded MT Bold" panose="020F0704030504030204" pitchFamily="34" charset="0"/>
            </a:endParaRPr>
          </a:p>
        </p:txBody>
      </p:sp>
      <p:sp>
        <p:nvSpPr>
          <p:cNvPr id="9" name="Text Placeholder 1"/>
          <p:cNvSpPr txBox="1">
            <a:spLocks/>
          </p:cNvSpPr>
          <p:nvPr/>
        </p:nvSpPr>
        <p:spPr>
          <a:xfrm flipH="1">
            <a:off x="337112" y="1287993"/>
            <a:ext cx="5347589" cy="514531"/>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00" dirty="0" smtClean="0">
                <a:solidFill>
                  <a:schemeClr val="bg1">
                    <a:lumMod val="50000"/>
                  </a:schemeClr>
                </a:solidFill>
                <a:latin typeface="Arial Rounded MT Bold" panose="020F0704030504030204" pitchFamily="34" charset="0"/>
              </a:rPr>
              <a:t>A few things we cover in our </a:t>
            </a:r>
            <a:r>
              <a:rPr lang="en-US" sz="2000" dirty="0" smtClean="0">
                <a:solidFill>
                  <a:schemeClr val="bg1">
                    <a:lumMod val="50000"/>
                  </a:schemeClr>
                </a:solidFill>
                <a:latin typeface="Arial Rounded MT Bold" panose="020F0704030504030204" pitchFamily="34" charset="0"/>
                <a:hlinkClick r:id="rId4"/>
              </a:rPr>
              <a:t>webinars</a:t>
            </a:r>
            <a:r>
              <a:rPr lang="en-US" sz="2000" dirty="0" smtClean="0">
                <a:solidFill>
                  <a:schemeClr val="bg1">
                    <a:lumMod val="50000"/>
                  </a:schemeClr>
                </a:solidFill>
                <a:latin typeface="Arial Rounded MT Bold" panose="020F0704030504030204" pitchFamily="34" charset="0"/>
              </a:rPr>
              <a:t>:</a:t>
            </a:r>
          </a:p>
          <a:p>
            <a:pPr marL="0" indent="0">
              <a:spcBef>
                <a:spcPts val="0"/>
              </a:spcBef>
              <a:buNone/>
            </a:pPr>
            <a:endParaRPr lang="en-US" sz="2000" dirty="0">
              <a:solidFill>
                <a:schemeClr val="bg1">
                  <a:lumMod val="50000"/>
                </a:schemeClr>
              </a:solidFill>
              <a:latin typeface="Arial Rounded MT Bold" panose="020F0704030504030204" pitchFamily="34" charset="0"/>
            </a:endParaRPr>
          </a:p>
          <a:p>
            <a:pPr marL="0" indent="0">
              <a:spcBef>
                <a:spcPts val="0"/>
              </a:spcBef>
              <a:buNone/>
            </a:pPr>
            <a:endParaRPr lang="en-US" sz="2000" dirty="0" smtClean="0">
              <a:solidFill>
                <a:schemeClr val="bg1">
                  <a:lumMod val="50000"/>
                </a:schemeClr>
              </a:solidFill>
              <a:latin typeface="Arial Rounded MT Bold" panose="020F0704030504030204" pitchFamily="34" charset="0"/>
            </a:endParaRPr>
          </a:p>
          <a:p>
            <a:pPr marL="0" indent="0">
              <a:spcBef>
                <a:spcPts val="0"/>
              </a:spcBef>
              <a:buNone/>
            </a:pPr>
            <a:endParaRPr lang="en-US" sz="2000" dirty="0">
              <a:solidFill>
                <a:schemeClr val="bg1">
                  <a:lumMod val="50000"/>
                </a:schemeClr>
              </a:solidFill>
              <a:latin typeface="Arial Rounded MT Bold" panose="020F070403050403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53" y="6380521"/>
            <a:ext cx="1404851" cy="477479"/>
          </a:xfrm>
          <a:prstGeom prst="rect">
            <a:avLst/>
          </a:prstGeom>
        </p:spPr>
      </p:pic>
      <p:sp>
        <p:nvSpPr>
          <p:cNvPr id="7" name="TextBox 6"/>
          <p:cNvSpPr txBox="1"/>
          <p:nvPr/>
        </p:nvSpPr>
        <p:spPr>
          <a:xfrm>
            <a:off x="3155275" y="5827923"/>
            <a:ext cx="5420299" cy="646331"/>
          </a:xfrm>
          <a:prstGeom prst="rect">
            <a:avLst/>
          </a:prstGeom>
          <a:noFill/>
        </p:spPr>
        <p:txBody>
          <a:bodyPr wrap="square" rtlCol="0">
            <a:spAutoFit/>
          </a:bodyPr>
          <a:lstStyle/>
          <a:p>
            <a:pPr algn="ctr"/>
            <a:r>
              <a:rPr lang="en-US" dirty="0" smtClean="0">
                <a:solidFill>
                  <a:schemeClr val="bg1">
                    <a:lumMod val="50000"/>
                  </a:schemeClr>
                </a:solidFill>
                <a:latin typeface="Arial Rounded MT Bold" panose="020F0704030504030204" pitchFamily="34" charset="0"/>
                <a:hlinkClick r:id="rId6"/>
              </a:rPr>
              <a:t>MHD.Education@dss.mo.gov</a:t>
            </a:r>
            <a:endParaRPr lang="en-US" dirty="0" smtClean="0">
              <a:solidFill>
                <a:schemeClr val="bg1">
                  <a:lumMod val="50000"/>
                </a:schemeClr>
              </a:solidFill>
              <a:latin typeface="Arial Rounded MT Bold" panose="020F0704030504030204" pitchFamily="34" charset="0"/>
            </a:endParaRPr>
          </a:p>
          <a:p>
            <a:pPr algn="ctr"/>
            <a:r>
              <a:rPr lang="en-US" dirty="0" smtClean="0">
                <a:solidFill>
                  <a:schemeClr val="bg1">
                    <a:lumMod val="50000"/>
                  </a:schemeClr>
                </a:solidFill>
                <a:latin typeface="Arial Rounded MT Bold" panose="020F0704030504030204" pitchFamily="34" charset="0"/>
              </a:rPr>
              <a:t>(573) 751-6683</a:t>
            </a:r>
            <a:endParaRPr lang="en-US" dirty="0">
              <a:solidFill>
                <a:schemeClr val="bg1">
                  <a:lumMod val="50000"/>
                </a:schemeClr>
              </a:solidFill>
              <a:latin typeface="Arial Rounded MT Bold" panose="020F0704030504030204" pitchFamily="34" charset="0"/>
            </a:endParaRPr>
          </a:p>
        </p:txBody>
      </p:sp>
      <p:pic>
        <p:nvPicPr>
          <p:cNvPr id="2" name="Picture 1"/>
          <p:cNvPicPr>
            <a:picLocks noChangeAspect="1"/>
          </p:cNvPicPr>
          <p:nvPr/>
        </p:nvPicPr>
        <p:blipFill>
          <a:blip r:embed="rId7">
            <a:duotone>
              <a:schemeClr val="accent1">
                <a:shade val="45000"/>
                <a:satMod val="135000"/>
              </a:schemeClr>
              <a:prstClr val="white"/>
            </a:duotone>
          </a:blip>
          <a:stretch>
            <a:fillRect/>
          </a:stretch>
        </p:blipFill>
        <p:spPr>
          <a:xfrm>
            <a:off x="337112" y="1905063"/>
            <a:ext cx="5251226" cy="3100712"/>
          </a:xfrm>
          <a:prstGeom prst="rect">
            <a:avLst/>
          </a:prstGeom>
        </p:spPr>
      </p:pic>
      <p:sp>
        <p:nvSpPr>
          <p:cNvPr id="10" name="Text Placeholder 1"/>
          <p:cNvSpPr txBox="1">
            <a:spLocks/>
          </p:cNvSpPr>
          <p:nvPr/>
        </p:nvSpPr>
        <p:spPr>
          <a:xfrm flipH="1">
            <a:off x="6361501" y="912691"/>
            <a:ext cx="5347589" cy="514531"/>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00" dirty="0" smtClean="0">
                <a:solidFill>
                  <a:schemeClr val="bg1">
                    <a:lumMod val="50000"/>
                  </a:schemeClr>
                </a:solidFill>
                <a:latin typeface="Arial Rounded MT Bold" panose="020F0704030504030204" pitchFamily="34" charset="0"/>
              </a:rPr>
              <a:t>Some useful links:</a:t>
            </a:r>
          </a:p>
          <a:p>
            <a:pPr marL="0" indent="0">
              <a:spcBef>
                <a:spcPts val="0"/>
              </a:spcBef>
              <a:buNone/>
            </a:pPr>
            <a:endParaRPr lang="en-US" sz="2000" dirty="0">
              <a:solidFill>
                <a:schemeClr val="bg1">
                  <a:lumMod val="50000"/>
                </a:schemeClr>
              </a:solidFill>
              <a:latin typeface="Arial Rounded MT Bold" panose="020F0704030504030204" pitchFamily="34" charset="0"/>
            </a:endParaRPr>
          </a:p>
          <a:p>
            <a:pPr marL="0" indent="0">
              <a:spcBef>
                <a:spcPts val="0"/>
              </a:spcBef>
              <a:buNone/>
            </a:pPr>
            <a:endParaRPr lang="en-US" sz="2000" dirty="0" smtClean="0">
              <a:solidFill>
                <a:schemeClr val="bg1">
                  <a:lumMod val="50000"/>
                </a:schemeClr>
              </a:solidFill>
              <a:latin typeface="Arial Rounded MT Bold" panose="020F0704030504030204" pitchFamily="34" charset="0"/>
            </a:endParaRPr>
          </a:p>
          <a:p>
            <a:pPr marL="0" indent="0">
              <a:spcBef>
                <a:spcPts val="0"/>
              </a:spcBef>
              <a:buNone/>
            </a:pPr>
            <a:endParaRPr lang="en-US" sz="2000" dirty="0">
              <a:solidFill>
                <a:schemeClr val="bg1">
                  <a:lumMod val="50000"/>
                </a:schemeClr>
              </a:solidFill>
              <a:latin typeface="Arial Rounded MT Bold" panose="020F0704030504030204" pitchFamily="34" charset="0"/>
            </a:endParaRPr>
          </a:p>
        </p:txBody>
      </p:sp>
      <p:sp>
        <p:nvSpPr>
          <p:cNvPr id="3" name="TextBox 2"/>
          <p:cNvSpPr txBox="1"/>
          <p:nvPr/>
        </p:nvSpPr>
        <p:spPr>
          <a:xfrm>
            <a:off x="6361501" y="1401011"/>
            <a:ext cx="5347589" cy="4108817"/>
          </a:xfrm>
          <a:prstGeom prst="rect">
            <a:avLst/>
          </a:prstGeom>
          <a:solidFill>
            <a:schemeClr val="accent1">
              <a:lumMod val="60000"/>
              <a:lumOff val="40000"/>
            </a:schemeClr>
          </a:solidFill>
        </p:spPr>
        <p:txBody>
          <a:bodyPr wrap="square" rtlCol="0">
            <a:spAutoFit/>
          </a:bodyPr>
          <a:lstStyle/>
          <a:p>
            <a:pPr marL="285750" indent="-285750">
              <a:lnSpc>
                <a:spcPct val="150000"/>
              </a:lnSpc>
              <a:buFont typeface="Arial" panose="020B0604020202020204" pitchFamily="34" charset="0"/>
              <a:buChar char="•"/>
            </a:pPr>
            <a:r>
              <a:rPr lang="en-US" dirty="0" smtClean="0">
                <a:solidFill>
                  <a:schemeClr val="bg1"/>
                </a:solidFill>
                <a:latin typeface="Arial Rounded MT Bold" panose="020F0704030504030204" pitchFamily="34" charset="0"/>
                <a:hlinkClick r:id="rId8"/>
              </a:rPr>
              <a:t>Provider Bulletins</a:t>
            </a:r>
            <a:endParaRPr lang="en-US" dirty="0" smtClean="0">
              <a:solidFill>
                <a:schemeClr val="bg1"/>
              </a:solidFill>
              <a:latin typeface="Arial Rounded MT Bold" panose="020F0704030504030204" pitchFamily="34" charset="0"/>
            </a:endParaRPr>
          </a:p>
          <a:p>
            <a:pPr marL="285750" indent="-285750">
              <a:lnSpc>
                <a:spcPct val="150000"/>
              </a:lnSpc>
              <a:buFont typeface="Arial" panose="020B0604020202020204" pitchFamily="34" charset="0"/>
              <a:buChar char="•"/>
            </a:pPr>
            <a:r>
              <a:rPr lang="en-US" dirty="0" smtClean="0">
                <a:solidFill>
                  <a:schemeClr val="bg1"/>
                </a:solidFill>
                <a:latin typeface="Arial Rounded MT Bold" panose="020F0704030504030204" pitchFamily="34" charset="0"/>
                <a:hlinkClick r:id="rId9"/>
              </a:rPr>
              <a:t>Provider Hot Tips</a:t>
            </a:r>
            <a:endParaRPr lang="en-US" dirty="0" smtClean="0">
              <a:solidFill>
                <a:schemeClr val="bg1"/>
              </a:solidFill>
              <a:latin typeface="Arial Rounded MT Bold" panose="020F0704030504030204" pitchFamily="34" charset="0"/>
            </a:endParaRPr>
          </a:p>
          <a:p>
            <a:pPr marL="285750" indent="-285750">
              <a:lnSpc>
                <a:spcPct val="150000"/>
              </a:lnSpc>
              <a:buFont typeface="Arial" panose="020B0604020202020204" pitchFamily="34" charset="0"/>
              <a:buChar char="•"/>
            </a:pPr>
            <a:r>
              <a:rPr lang="en-US" dirty="0" smtClean="0">
                <a:solidFill>
                  <a:schemeClr val="bg1"/>
                </a:solidFill>
                <a:latin typeface="Arial Rounded MT Bold" panose="020F0704030504030204" pitchFamily="34" charset="0"/>
                <a:hlinkClick r:id="rId10"/>
              </a:rPr>
              <a:t>Provider Manuals</a:t>
            </a:r>
            <a:endParaRPr lang="en-US" dirty="0" smtClean="0">
              <a:solidFill>
                <a:schemeClr val="bg1"/>
              </a:solidFill>
              <a:latin typeface="Arial Rounded MT Bold" panose="020F0704030504030204" pitchFamily="34" charset="0"/>
            </a:endParaRPr>
          </a:p>
          <a:p>
            <a:pPr marL="285750" indent="-285750">
              <a:lnSpc>
                <a:spcPct val="150000"/>
              </a:lnSpc>
              <a:buFont typeface="Arial" panose="020B0604020202020204" pitchFamily="34" charset="0"/>
              <a:buChar char="•"/>
            </a:pPr>
            <a:r>
              <a:rPr lang="en-US" dirty="0" smtClean="0">
                <a:solidFill>
                  <a:schemeClr val="bg1"/>
                </a:solidFill>
                <a:latin typeface="Arial Rounded MT Bold" panose="020F0704030504030204" pitchFamily="34" charset="0"/>
                <a:hlinkClick r:id="rId11"/>
              </a:rPr>
              <a:t>eMOMED</a:t>
            </a:r>
            <a:endParaRPr lang="en-US" dirty="0" smtClean="0">
              <a:solidFill>
                <a:schemeClr val="bg1"/>
              </a:solidFill>
              <a:latin typeface="Arial Rounded MT Bold" panose="020F0704030504030204" pitchFamily="34" charset="0"/>
            </a:endParaRPr>
          </a:p>
          <a:p>
            <a:pPr marL="285750" indent="-285750">
              <a:lnSpc>
                <a:spcPct val="150000"/>
              </a:lnSpc>
              <a:buFont typeface="Arial" panose="020B0604020202020204" pitchFamily="34" charset="0"/>
              <a:buChar char="•"/>
            </a:pPr>
            <a:r>
              <a:rPr lang="en-US" dirty="0" smtClean="0">
                <a:solidFill>
                  <a:schemeClr val="bg1"/>
                </a:solidFill>
                <a:latin typeface="Arial Rounded MT Bold" panose="020F0704030504030204" pitchFamily="34" charset="0"/>
                <a:hlinkClick r:id="rId12"/>
              </a:rPr>
              <a:t>CyberAccess</a:t>
            </a:r>
            <a:endParaRPr lang="en-US" dirty="0" smtClean="0">
              <a:solidFill>
                <a:schemeClr val="bg1"/>
              </a:solidFill>
              <a:latin typeface="Arial Rounded MT Bold" panose="020F0704030504030204" pitchFamily="34" charset="0"/>
            </a:endParaRPr>
          </a:p>
          <a:p>
            <a:pPr marL="285750" indent="-285750">
              <a:lnSpc>
                <a:spcPct val="150000"/>
              </a:lnSpc>
              <a:buFont typeface="Arial" panose="020B0604020202020204" pitchFamily="34" charset="0"/>
              <a:buChar char="•"/>
            </a:pPr>
            <a:r>
              <a:rPr lang="en-US" dirty="0" smtClean="0">
                <a:solidFill>
                  <a:schemeClr val="bg1"/>
                </a:solidFill>
                <a:latin typeface="Arial Rounded MT Bold" panose="020F0704030504030204" pitchFamily="34" charset="0"/>
                <a:hlinkClick r:id="rId13"/>
              </a:rPr>
              <a:t>MO HealthNet Forms</a:t>
            </a:r>
            <a:endParaRPr lang="en-US" dirty="0" smtClean="0">
              <a:solidFill>
                <a:schemeClr val="bg1"/>
              </a:solidFill>
              <a:latin typeface="Arial Rounded MT Bold" panose="020F0704030504030204" pitchFamily="34" charset="0"/>
            </a:endParaRPr>
          </a:p>
          <a:p>
            <a:pPr marL="285750" indent="-285750">
              <a:lnSpc>
                <a:spcPct val="150000"/>
              </a:lnSpc>
              <a:buFont typeface="Arial" panose="020B0604020202020204" pitchFamily="34" charset="0"/>
              <a:buChar char="•"/>
            </a:pPr>
            <a:r>
              <a:rPr lang="en-US" dirty="0" smtClean="0">
                <a:solidFill>
                  <a:schemeClr val="bg1"/>
                </a:solidFill>
                <a:latin typeface="Arial Rounded MT Bold" panose="020F0704030504030204" pitchFamily="34" charset="0"/>
                <a:hlinkClick r:id="rId14"/>
              </a:rPr>
              <a:t>Education &amp; Training Resources</a:t>
            </a:r>
            <a:endParaRPr lang="en-US" dirty="0" smtClean="0">
              <a:solidFill>
                <a:schemeClr val="bg1"/>
              </a:solidFill>
              <a:latin typeface="Arial Rounded MT Bold" panose="020F0704030504030204" pitchFamily="34" charset="0"/>
            </a:endParaRPr>
          </a:p>
          <a:p>
            <a:pPr marL="285750" indent="-285750">
              <a:lnSpc>
                <a:spcPct val="150000"/>
              </a:lnSpc>
              <a:buFont typeface="Arial" panose="020B0604020202020204" pitchFamily="34" charset="0"/>
              <a:buChar char="•"/>
            </a:pPr>
            <a:r>
              <a:rPr lang="en-US" dirty="0" smtClean="0">
                <a:solidFill>
                  <a:schemeClr val="bg1"/>
                </a:solidFill>
                <a:latin typeface="Arial Rounded MT Bold" panose="020F0704030504030204" pitchFamily="34" charset="0"/>
                <a:hlinkClick r:id="rId15"/>
              </a:rPr>
              <a:t>Contact Education &amp; Training</a:t>
            </a:r>
            <a:endParaRPr lang="en-US" dirty="0" smtClean="0">
              <a:solidFill>
                <a:schemeClr val="bg1"/>
              </a:solidFill>
              <a:latin typeface="Arial Rounded MT Bold" panose="020F0704030504030204" pitchFamily="34" charset="0"/>
            </a:endParaRPr>
          </a:p>
          <a:p>
            <a:pPr marL="285750" indent="-285750">
              <a:lnSpc>
                <a:spcPct val="150000"/>
              </a:lnSpc>
              <a:buFont typeface="Arial" panose="020B0604020202020204" pitchFamily="34" charset="0"/>
              <a:buChar char="•"/>
            </a:pPr>
            <a:r>
              <a:rPr lang="en-US" dirty="0" smtClean="0">
                <a:solidFill>
                  <a:schemeClr val="bg1"/>
                </a:solidFill>
                <a:latin typeface="Arial Rounded MT Bold" panose="020F0704030504030204" pitchFamily="34" charset="0"/>
                <a:hlinkClick r:id="rId16"/>
              </a:rPr>
              <a:t>Provider Resource Guide</a:t>
            </a:r>
            <a:endParaRPr lang="en-US" dirty="0" smtClean="0">
              <a:solidFill>
                <a:schemeClr val="bg1"/>
              </a:solidFill>
              <a:latin typeface="Arial Rounded MT Bold" panose="020F0704030504030204" pitchFamily="34" charset="0"/>
            </a:endParaRPr>
          </a:p>
          <a:p>
            <a:endParaRPr lang="en-US" dirty="0"/>
          </a:p>
        </p:txBody>
      </p:sp>
    </p:spTree>
    <p:custDataLst>
      <p:tags r:id="rId1"/>
    </p:custDataLst>
    <p:extLst>
      <p:ext uri="{BB962C8B-B14F-4D97-AF65-F5344CB8AC3E}">
        <p14:creationId xmlns:p14="http://schemas.microsoft.com/office/powerpoint/2010/main" val="28220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33475" y="252803"/>
            <a:ext cx="5443601" cy="830113"/>
          </a:xfrm>
        </p:spPr>
        <p:txBody>
          <a:bodyPr>
            <a:normAutofit fontScale="90000"/>
          </a:bodyPr>
          <a:lstStyle/>
          <a:p>
            <a:r>
              <a:rPr lang="en-US" sz="3400" dirty="0" smtClean="0">
                <a:solidFill>
                  <a:schemeClr val="bg1">
                    <a:lumMod val="50000"/>
                  </a:schemeClr>
                </a:solidFill>
                <a:latin typeface="Arial Rounded MT Bold" panose="020F0704030504030204" pitchFamily="34" charset="0"/>
              </a:rPr>
              <a:t>What is Case Management?</a:t>
            </a:r>
            <a:endParaRPr lang="en-US" sz="3400" dirty="0">
              <a:solidFill>
                <a:schemeClr val="bg1">
                  <a:lumMod val="50000"/>
                </a:schemeClr>
              </a:solidFill>
              <a:latin typeface="Arial Rounded MT Bold" panose="020F0704030504030204" pitchFamily="34" charset="0"/>
            </a:endParaRPr>
          </a:p>
        </p:txBody>
      </p:sp>
      <p:sp>
        <p:nvSpPr>
          <p:cNvPr id="9" name="Text Placeholder 1"/>
          <p:cNvSpPr txBox="1">
            <a:spLocks/>
          </p:cNvSpPr>
          <p:nvPr/>
        </p:nvSpPr>
        <p:spPr>
          <a:xfrm flipH="1">
            <a:off x="337115" y="1082916"/>
            <a:ext cx="4513429" cy="4760100"/>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Arial" panose="020B0604020202020204" pitchFamily="34" charset="0"/>
              <a:buChar char="•"/>
            </a:pPr>
            <a:r>
              <a:rPr lang="en-US" sz="1800" dirty="0">
                <a:solidFill>
                  <a:schemeClr val="bg1">
                    <a:lumMod val="50000"/>
                  </a:schemeClr>
                </a:solidFill>
                <a:latin typeface="Arial Rounded MT Bold" panose="020F0704030504030204" pitchFamily="34" charset="0"/>
              </a:rPr>
              <a:t>Case </a:t>
            </a:r>
            <a:r>
              <a:rPr lang="en-US" sz="1800" dirty="0" smtClean="0">
                <a:solidFill>
                  <a:schemeClr val="bg1">
                    <a:lumMod val="50000"/>
                  </a:schemeClr>
                </a:solidFill>
                <a:latin typeface="Arial Rounded MT Bold" panose="020F0704030504030204" pitchFamily="34" charset="0"/>
              </a:rPr>
              <a:t>management in which an employee from an organization who is responsible for </a:t>
            </a:r>
            <a:r>
              <a:rPr lang="en-US" sz="1800" dirty="0">
                <a:solidFill>
                  <a:schemeClr val="bg1">
                    <a:lumMod val="50000"/>
                  </a:schemeClr>
                </a:solidFill>
                <a:latin typeface="Arial Rounded MT Bold" panose="020F0704030504030204" pitchFamily="34" charset="0"/>
              </a:rPr>
              <a:t>locating, coordinating and </a:t>
            </a:r>
            <a:r>
              <a:rPr lang="en-US" sz="1800" dirty="0" smtClean="0">
                <a:solidFill>
                  <a:schemeClr val="bg1">
                    <a:lumMod val="50000"/>
                  </a:schemeClr>
                </a:solidFill>
                <a:latin typeface="Arial Rounded MT Bold" panose="020F0704030504030204" pitchFamily="34" charset="0"/>
              </a:rPr>
              <a:t>monitoring </a:t>
            </a:r>
            <a:r>
              <a:rPr lang="en-US" sz="1800" dirty="0">
                <a:solidFill>
                  <a:schemeClr val="bg1">
                    <a:lumMod val="50000"/>
                  </a:schemeClr>
                </a:solidFill>
                <a:latin typeface="Arial Rounded MT Bold" panose="020F0704030504030204" pitchFamily="34" charset="0"/>
              </a:rPr>
              <a:t>necessary services for </a:t>
            </a:r>
            <a:r>
              <a:rPr lang="en-US" sz="1800" dirty="0" smtClean="0">
                <a:solidFill>
                  <a:schemeClr val="bg1">
                    <a:lumMod val="50000"/>
                  </a:schemeClr>
                </a:solidFill>
                <a:latin typeface="Arial Rounded MT Bold" panose="020F0704030504030204" pitchFamily="34" charset="0"/>
              </a:rPr>
              <a:t>participants who needs access </a:t>
            </a:r>
            <a:r>
              <a:rPr lang="en-US" sz="1800" dirty="0">
                <a:solidFill>
                  <a:schemeClr val="bg1">
                    <a:lumMod val="50000"/>
                  </a:schemeClr>
                </a:solidFill>
                <a:latin typeface="Arial Rounded MT Bold" panose="020F0704030504030204" pitchFamily="34" charset="0"/>
              </a:rPr>
              <a:t>to necessary comprehensive health services. </a:t>
            </a:r>
            <a:endParaRPr lang="en-US" sz="1800" dirty="0" smtClean="0">
              <a:solidFill>
                <a:schemeClr val="bg1">
                  <a:lumMod val="50000"/>
                </a:schemeClr>
              </a:solidFill>
              <a:latin typeface="Arial Rounded MT Bold" panose="020F0704030504030204" pitchFamily="34" charset="0"/>
            </a:endParaRPr>
          </a:p>
          <a:p>
            <a:pPr marL="0" indent="0">
              <a:spcBef>
                <a:spcPts val="0"/>
              </a:spcBef>
              <a:buNone/>
            </a:pPr>
            <a:endParaRPr lang="en-US" sz="1800" dirty="0">
              <a:solidFill>
                <a:schemeClr val="bg1">
                  <a:lumMod val="50000"/>
                </a:schemeClr>
              </a:solidFill>
              <a:latin typeface="Arial Rounded MT Bold" panose="020F0704030504030204" pitchFamily="34" charset="0"/>
            </a:endParaRPr>
          </a:p>
          <a:p>
            <a:pPr>
              <a:spcBef>
                <a:spcPts val="0"/>
              </a:spcBef>
            </a:pPr>
            <a:r>
              <a:rPr lang="en-US" sz="1800" dirty="0" smtClean="0">
                <a:solidFill>
                  <a:schemeClr val="bg1">
                    <a:lumMod val="50000"/>
                  </a:schemeClr>
                </a:solidFill>
                <a:latin typeface="Arial Rounded MT Bold" panose="020F0704030504030204" pitchFamily="34" charset="0"/>
              </a:rPr>
              <a:t>Case </a:t>
            </a:r>
            <a:r>
              <a:rPr lang="en-US" sz="1800" dirty="0">
                <a:solidFill>
                  <a:schemeClr val="bg1">
                    <a:lumMod val="50000"/>
                  </a:schemeClr>
                </a:solidFill>
                <a:latin typeface="Arial Rounded MT Bold" panose="020F0704030504030204" pitchFamily="34" charset="0"/>
              </a:rPr>
              <a:t>management seeks to promote the good health of participants and includes referral to various agencies for other needed services, such as </a:t>
            </a:r>
            <a:r>
              <a:rPr lang="en-US" sz="1800" dirty="0" smtClean="0">
                <a:solidFill>
                  <a:schemeClr val="bg1">
                    <a:lumMod val="50000"/>
                  </a:schemeClr>
                </a:solidFill>
                <a:latin typeface="Arial Rounded MT Bold" panose="020F0704030504030204" pitchFamily="34" charset="0"/>
              </a:rPr>
              <a:t>Special Supplemental Nutrition Program for Women</a:t>
            </a:r>
            <a:r>
              <a:rPr lang="en-US" sz="1800" dirty="0">
                <a:solidFill>
                  <a:schemeClr val="bg1">
                    <a:lumMod val="50000"/>
                  </a:schemeClr>
                </a:solidFill>
                <a:latin typeface="Arial Rounded MT Bold" panose="020F0704030504030204" pitchFamily="34" charset="0"/>
              </a:rPr>
              <a:t>, Infant and Children (WIC</a:t>
            </a:r>
            <a:r>
              <a:rPr lang="en-US" sz="1800" dirty="0" smtClean="0">
                <a:solidFill>
                  <a:schemeClr val="bg1">
                    <a:lumMod val="50000"/>
                  </a:schemeClr>
                </a:solidFill>
                <a:latin typeface="Arial Rounded MT Bold" panose="020F0704030504030204" pitchFamily="34" charset="0"/>
              </a:rPr>
              <a:t>).  </a:t>
            </a:r>
            <a:endParaRPr lang="en-US" sz="1800" dirty="0">
              <a:solidFill>
                <a:schemeClr val="bg1">
                  <a:lumMod val="50000"/>
                </a:schemeClr>
              </a:solidFill>
              <a:latin typeface="Arial Rounded MT Bold" panose="020F0704030504030204" pitchFamily="34" charset="0"/>
              <a:cs typeface="Lato Light"/>
            </a:endParaRPr>
          </a:p>
        </p:txBody>
      </p:sp>
      <p:pic>
        <p:nvPicPr>
          <p:cNvPr id="11" name="s3ee3c0d916c435ab3fb6d4fa5a65265"/>
          <p:cNvPicPr>
            <a:picLocks noGrp="1"/>
          </p:cNvPicPr>
          <p:nvPr>
            <p:ph type="pic" sz="quarter" idx="14"/>
          </p:nvPr>
        </p:nvPicPr>
        <p:blipFill>
          <a:blip r:embed="rId4" cstate="print">
            <a:extLst>
              <a:ext uri="{28A0092B-C50C-407E-A947-70E740481C1C}">
                <a14:useLocalDpi xmlns:a14="http://schemas.microsoft.com/office/drawing/2010/main" val="0"/>
              </a:ext>
            </a:extLst>
          </a:blip>
          <a:srcRect t="3137" b="3137"/>
          <a:stretch>
            <a:fillRect/>
          </a:stretch>
        </p:blipFill>
        <p:spPr/>
      </p:pic>
      <p:pic>
        <p:nvPicPr>
          <p:cNvPr id="22" name="s6beffd128394bf2bbf0231a38f0b891"/>
          <p:cNvPicPr>
            <a:picLocks noGrp="1"/>
          </p:cNvPicPr>
          <p:nvPr>
            <p:ph type="pic" sz="quarter" idx="15"/>
          </p:nvPr>
        </p:nvPicPr>
        <p:blipFill>
          <a:blip r:embed="rId5" cstate="print">
            <a:extLst>
              <a:ext uri="{28A0092B-C50C-407E-A947-70E740481C1C}">
                <a14:useLocalDpi xmlns:a14="http://schemas.microsoft.com/office/drawing/2010/main" val="0"/>
              </a:ext>
            </a:extLst>
          </a:blip>
          <a:srcRect l="14445" r="14445"/>
          <a:stretch>
            <a:fillRect/>
          </a:stretch>
        </p:blipFill>
        <p:spPr/>
      </p:pic>
      <p:pic>
        <p:nvPicPr>
          <p:cNvPr id="24" name="s60dfb0a3625442a81f74a56288b7a4a"/>
          <p:cNvPicPr>
            <a:picLocks noGrp="1"/>
          </p:cNvPicPr>
          <p:nvPr>
            <p:ph type="pic" sz="quarter" idx="13"/>
          </p:nvPr>
        </p:nvPicPr>
        <p:blipFill>
          <a:blip r:embed="rId6" cstate="print">
            <a:extLst>
              <a:ext uri="{28A0092B-C50C-407E-A947-70E740481C1C}">
                <a14:useLocalDpi xmlns:a14="http://schemas.microsoft.com/office/drawing/2010/main" val="0"/>
              </a:ext>
            </a:extLst>
          </a:blip>
          <a:srcRect t="8842" b="8842"/>
          <a:stretch>
            <a:fillRect/>
          </a:stretch>
        </p:blipFill>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753" y="6380521"/>
            <a:ext cx="1404851" cy="477479"/>
          </a:xfrm>
          <a:prstGeom prst="rect">
            <a:avLst/>
          </a:prstGeom>
        </p:spPr>
      </p:pic>
    </p:spTree>
    <p:custDataLst>
      <p:tags r:id="rId1"/>
    </p:custDataLst>
    <p:extLst>
      <p:ext uri="{BB962C8B-B14F-4D97-AF65-F5344CB8AC3E}">
        <p14:creationId xmlns:p14="http://schemas.microsoft.com/office/powerpoint/2010/main" val="2221024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Text Placeholder 1"/>
          <p:cNvSpPr txBox="1">
            <a:spLocks/>
          </p:cNvSpPr>
          <p:nvPr/>
        </p:nvSpPr>
        <p:spPr>
          <a:xfrm flipH="1">
            <a:off x="662068" y="1443210"/>
            <a:ext cx="4824331" cy="4513300"/>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000" dirty="0">
                <a:solidFill>
                  <a:schemeClr val="bg1">
                    <a:lumMod val="50000"/>
                  </a:schemeClr>
                </a:solidFill>
                <a:latin typeface="Arial Rounded MT Bold" panose="020F0704030504030204" pitchFamily="34" charset="0"/>
              </a:rPr>
              <a:t>Case management services are available for MO HealthNet eligible pregnant women who are “at risk” of poor pregnancy </a:t>
            </a:r>
            <a:r>
              <a:rPr lang="en-US" sz="2000" dirty="0" smtClean="0">
                <a:solidFill>
                  <a:schemeClr val="bg1">
                    <a:lumMod val="50000"/>
                  </a:schemeClr>
                </a:solidFill>
                <a:latin typeface="Arial Rounded MT Bold" panose="020F0704030504030204" pitchFamily="34" charset="0"/>
              </a:rPr>
              <a:t>outcomes.  </a:t>
            </a:r>
          </a:p>
          <a:p>
            <a:pPr marL="0" indent="0">
              <a:spcBef>
                <a:spcPts val="0"/>
              </a:spcBef>
              <a:buNone/>
            </a:pPr>
            <a:endParaRPr lang="en-US" sz="2000" dirty="0">
              <a:solidFill>
                <a:schemeClr val="bg1">
                  <a:lumMod val="50000"/>
                </a:schemeClr>
              </a:solidFill>
              <a:latin typeface="Arial Rounded MT Bold" panose="020F0704030504030204" pitchFamily="34" charset="0"/>
            </a:endParaRPr>
          </a:p>
          <a:p>
            <a:pPr>
              <a:spcBef>
                <a:spcPts val="0"/>
              </a:spcBef>
            </a:pPr>
            <a:r>
              <a:rPr lang="en-US" sz="2000" dirty="0" smtClean="0">
                <a:solidFill>
                  <a:schemeClr val="bg1">
                    <a:lumMod val="50000"/>
                  </a:schemeClr>
                </a:solidFill>
                <a:latin typeface="Arial Rounded MT Bold" panose="020F0704030504030204" pitchFamily="34" charset="0"/>
              </a:rPr>
              <a:t>Case management services are intended </a:t>
            </a:r>
            <a:r>
              <a:rPr lang="en-US" sz="2000" dirty="0">
                <a:solidFill>
                  <a:schemeClr val="bg1">
                    <a:lumMod val="50000"/>
                  </a:schemeClr>
                </a:solidFill>
                <a:latin typeface="Arial Rounded MT Bold" panose="020F0704030504030204" pitchFamily="34" charset="0"/>
              </a:rPr>
              <a:t>to reduce infant mortality and low birth weight by encouraging </a:t>
            </a:r>
            <a:r>
              <a:rPr lang="en-US" sz="2000" dirty="0" smtClean="0">
                <a:solidFill>
                  <a:schemeClr val="bg1">
                    <a:lumMod val="50000"/>
                  </a:schemeClr>
                </a:solidFill>
                <a:latin typeface="Arial Rounded MT Bold" panose="020F0704030504030204" pitchFamily="34" charset="0"/>
              </a:rPr>
              <a:t>prenatal </a:t>
            </a:r>
            <a:r>
              <a:rPr lang="en-US" sz="2000" dirty="0">
                <a:solidFill>
                  <a:schemeClr val="bg1">
                    <a:lumMod val="50000"/>
                  </a:schemeClr>
                </a:solidFill>
                <a:latin typeface="Arial Rounded MT Bold" panose="020F0704030504030204" pitchFamily="34" charset="0"/>
              </a:rPr>
              <a:t>care and </a:t>
            </a:r>
            <a:r>
              <a:rPr lang="en-US" sz="2000" dirty="0" smtClean="0">
                <a:solidFill>
                  <a:schemeClr val="bg1">
                    <a:lumMod val="50000"/>
                  </a:schemeClr>
                </a:solidFill>
                <a:latin typeface="Arial Rounded MT Bold" panose="020F0704030504030204" pitchFamily="34" charset="0"/>
              </a:rPr>
              <a:t>following </a:t>
            </a:r>
            <a:r>
              <a:rPr lang="en-US" sz="2000" dirty="0">
                <a:solidFill>
                  <a:schemeClr val="bg1">
                    <a:lumMod val="50000"/>
                  </a:schemeClr>
                </a:solidFill>
                <a:latin typeface="Arial Rounded MT Bold" panose="020F0704030504030204" pitchFamily="34" charset="0"/>
              </a:rPr>
              <a:t>the recommendations of the </a:t>
            </a:r>
            <a:r>
              <a:rPr lang="en-US" sz="2000" dirty="0" smtClean="0">
                <a:solidFill>
                  <a:schemeClr val="bg1">
                    <a:lumMod val="50000"/>
                  </a:schemeClr>
                </a:solidFill>
                <a:latin typeface="Arial Rounded MT Bold" panose="020F0704030504030204" pitchFamily="34" charset="0"/>
              </a:rPr>
              <a:t>participant’s doctor. </a:t>
            </a:r>
            <a:endParaRPr lang="en-US" sz="2100" dirty="0">
              <a:solidFill>
                <a:schemeClr val="bg1">
                  <a:lumMod val="50000"/>
                </a:schemeClr>
              </a:solidFill>
              <a:latin typeface="Arial Rounded MT Bold" panose="020F0704030504030204" pitchFamily="34" charset="0"/>
              <a:cs typeface="Lato Light"/>
            </a:endParaRPr>
          </a:p>
        </p:txBody>
      </p:sp>
      <p:sp>
        <p:nvSpPr>
          <p:cNvPr id="3" name="Title 2"/>
          <p:cNvSpPr>
            <a:spLocks noGrp="1"/>
          </p:cNvSpPr>
          <p:nvPr>
            <p:ph type="title"/>
          </p:nvPr>
        </p:nvSpPr>
        <p:spPr>
          <a:xfrm>
            <a:off x="662071" y="373230"/>
            <a:ext cx="10881623" cy="941454"/>
          </a:xfrm>
        </p:spPr>
        <p:txBody>
          <a:bodyPr>
            <a:normAutofit/>
          </a:bodyPr>
          <a:lstStyle/>
          <a:p>
            <a:r>
              <a:rPr lang="en-US" dirty="0" smtClean="0">
                <a:solidFill>
                  <a:schemeClr val="bg1">
                    <a:lumMod val="50000"/>
                  </a:schemeClr>
                </a:solidFill>
                <a:latin typeface="Arial Rounded MT Bold" panose="020F0704030504030204" pitchFamily="34" charset="0"/>
              </a:rPr>
              <a:t>Case Management for Pregnant Women</a:t>
            </a:r>
            <a:endParaRPr lang="en-US" sz="4000" dirty="0">
              <a:solidFill>
                <a:schemeClr val="bg1">
                  <a:lumMod val="50000"/>
                </a:schemeClr>
              </a:solidFill>
              <a:latin typeface="Arial Rounded MT Bold" panose="020F0704030504030204" pitchFamily="34" charset="0"/>
            </a:endParaRPr>
          </a:p>
        </p:txBody>
      </p:sp>
      <p:pic>
        <p:nvPicPr>
          <p:cNvPr id="7" name="s1e4c05845854d5095ccd9abc9a6890e"/>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048261" y="1314683"/>
            <a:ext cx="5495434" cy="525136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53" y="6380521"/>
            <a:ext cx="1404851" cy="477479"/>
          </a:xfrm>
          <a:prstGeom prst="rect">
            <a:avLst/>
          </a:prstGeom>
        </p:spPr>
      </p:pic>
    </p:spTree>
    <p:custDataLst>
      <p:tags r:id="rId1"/>
    </p:custDataLst>
    <p:extLst>
      <p:ext uri="{BB962C8B-B14F-4D97-AF65-F5344CB8AC3E}">
        <p14:creationId xmlns:p14="http://schemas.microsoft.com/office/powerpoint/2010/main" val="42679561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Text Placeholder 1"/>
          <p:cNvSpPr txBox="1">
            <a:spLocks/>
          </p:cNvSpPr>
          <p:nvPr/>
        </p:nvSpPr>
        <p:spPr>
          <a:xfrm flipH="1">
            <a:off x="5854535" y="1189992"/>
            <a:ext cx="6008912" cy="4593863"/>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00" dirty="0">
                <a:solidFill>
                  <a:schemeClr val="bg1">
                    <a:lumMod val="50000"/>
                  </a:schemeClr>
                </a:solidFill>
                <a:latin typeface="Arial Rounded MT Bold" panose="020F0704030504030204" pitchFamily="34" charset="0"/>
              </a:rPr>
              <a:t>Completion of the </a:t>
            </a:r>
            <a:r>
              <a:rPr lang="en-US" sz="2000" dirty="0">
                <a:solidFill>
                  <a:schemeClr val="bg1">
                    <a:lumMod val="50000"/>
                  </a:schemeClr>
                </a:solidFill>
                <a:latin typeface="Arial Rounded MT Bold" panose="020F0704030504030204" pitchFamily="34" charset="0"/>
                <a:hlinkClick r:id="rId4"/>
              </a:rPr>
              <a:t>Risk Appraisal for Pregnant Women</a:t>
            </a:r>
            <a:r>
              <a:rPr lang="en-US" sz="2000" dirty="0">
                <a:solidFill>
                  <a:schemeClr val="bg1">
                    <a:lumMod val="50000"/>
                  </a:schemeClr>
                </a:solidFill>
                <a:latin typeface="Arial Rounded MT Bold" panose="020F0704030504030204" pitchFamily="34" charset="0"/>
              </a:rPr>
              <a:t> </a:t>
            </a:r>
            <a:r>
              <a:rPr lang="en-US" sz="2000" dirty="0" smtClean="0">
                <a:solidFill>
                  <a:schemeClr val="bg1">
                    <a:lumMod val="50000"/>
                  </a:schemeClr>
                </a:solidFill>
                <a:latin typeface="Arial Rounded MT Bold" panose="020F0704030504030204" pitchFamily="34" charset="0"/>
              </a:rPr>
              <a:t>form is </a:t>
            </a:r>
            <a:r>
              <a:rPr lang="en-US" sz="2000" dirty="0">
                <a:solidFill>
                  <a:schemeClr val="bg1">
                    <a:lumMod val="50000"/>
                  </a:schemeClr>
                </a:solidFill>
                <a:latin typeface="Arial Rounded MT Bold" panose="020F0704030504030204" pitchFamily="34" charset="0"/>
              </a:rPr>
              <a:t>mandatory in order to establish the “at risk” status of the patient and to bill the global prenatal or global delivery procedure code. </a:t>
            </a:r>
            <a:endParaRPr lang="en-US" sz="2000" dirty="0" smtClean="0">
              <a:solidFill>
                <a:schemeClr val="bg1">
                  <a:lumMod val="50000"/>
                </a:schemeClr>
              </a:solidFill>
              <a:latin typeface="Arial Rounded MT Bold" panose="020F0704030504030204" pitchFamily="34" charset="0"/>
            </a:endParaRPr>
          </a:p>
          <a:p>
            <a:pPr marL="0" indent="0">
              <a:spcBef>
                <a:spcPts val="0"/>
              </a:spcBef>
              <a:buNone/>
            </a:pPr>
            <a:endParaRPr lang="en-US" sz="2000" dirty="0">
              <a:solidFill>
                <a:schemeClr val="bg1">
                  <a:lumMod val="50000"/>
                </a:schemeClr>
              </a:solidFill>
              <a:latin typeface="Arial Rounded MT Bold" panose="020F0704030504030204" pitchFamily="34" charset="0"/>
            </a:endParaRPr>
          </a:p>
          <a:p>
            <a:pPr marL="0" indent="0">
              <a:spcBef>
                <a:spcPts val="0"/>
              </a:spcBef>
              <a:buNone/>
            </a:pPr>
            <a:r>
              <a:rPr lang="en-US" sz="2000" dirty="0">
                <a:solidFill>
                  <a:schemeClr val="bg1">
                    <a:lumMod val="50000"/>
                  </a:schemeClr>
                </a:solidFill>
                <a:latin typeface="Arial Rounded MT Bold" panose="020F0704030504030204" pitchFamily="34" charset="0"/>
              </a:rPr>
              <a:t>The Risk Appraisal for Pregnant Women form must be sent directly to the enrolled MO </a:t>
            </a:r>
            <a:r>
              <a:rPr lang="en-US" sz="2000" dirty="0" err="1">
                <a:solidFill>
                  <a:schemeClr val="bg1">
                    <a:lumMod val="50000"/>
                  </a:schemeClr>
                </a:solidFill>
                <a:latin typeface="Arial Rounded MT Bold" panose="020F0704030504030204" pitchFamily="34" charset="0"/>
              </a:rPr>
              <a:t>HealthNet</a:t>
            </a:r>
            <a:r>
              <a:rPr lang="en-US" sz="2000" dirty="0">
                <a:solidFill>
                  <a:schemeClr val="bg1">
                    <a:lumMod val="50000"/>
                  </a:schemeClr>
                </a:solidFill>
                <a:latin typeface="Arial Rounded MT Bold" panose="020F0704030504030204" pitchFamily="34" charset="0"/>
              </a:rPr>
              <a:t> Case Management Provider of the patient's choice and a copy filed in the patient's medical record. </a:t>
            </a:r>
            <a:endParaRPr lang="en-US" sz="2100" dirty="0">
              <a:solidFill>
                <a:schemeClr val="bg1">
                  <a:lumMod val="50000"/>
                </a:schemeClr>
              </a:solidFill>
              <a:latin typeface="Arial Rounded MT Bold" panose="020F0704030504030204" pitchFamily="34" charset="0"/>
              <a:cs typeface="Lato Light"/>
            </a:endParaRPr>
          </a:p>
          <a:p>
            <a:pPr marL="0" indent="0">
              <a:spcBef>
                <a:spcPts val="0"/>
              </a:spcBef>
              <a:buNone/>
            </a:pPr>
            <a:endParaRPr lang="en-US" sz="2000" dirty="0">
              <a:solidFill>
                <a:schemeClr val="bg1">
                  <a:lumMod val="50000"/>
                </a:schemeClr>
              </a:solidFill>
              <a:latin typeface="Arial Rounded MT Bold" panose="020F0704030504030204" pitchFamily="34" charset="0"/>
            </a:endParaRPr>
          </a:p>
          <a:p>
            <a:pPr marL="0" indent="0">
              <a:spcBef>
                <a:spcPts val="0"/>
              </a:spcBef>
              <a:buNone/>
            </a:pPr>
            <a:r>
              <a:rPr lang="en-US" sz="2000" dirty="0" smtClean="0">
                <a:solidFill>
                  <a:schemeClr val="bg1">
                    <a:lumMod val="50000"/>
                  </a:schemeClr>
                </a:solidFill>
                <a:latin typeface="Arial Rounded MT Bold" panose="020F0704030504030204" pitchFamily="34" charset="0"/>
              </a:rPr>
              <a:t>LPHA’s that complete the Risk Appraisal are able to bill for that service.</a:t>
            </a:r>
          </a:p>
          <a:p>
            <a:pPr marL="0" indent="0">
              <a:spcBef>
                <a:spcPts val="0"/>
              </a:spcBef>
              <a:buNone/>
            </a:pPr>
            <a:endParaRPr lang="en-US" sz="2000" dirty="0">
              <a:solidFill>
                <a:schemeClr val="bg1">
                  <a:lumMod val="50000"/>
                </a:schemeClr>
              </a:solidFill>
              <a:latin typeface="Arial Rounded MT Bold" panose="020F0704030504030204" pitchFamily="34" charset="0"/>
            </a:endParaRPr>
          </a:p>
          <a:p>
            <a:pPr marL="0" indent="0">
              <a:spcBef>
                <a:spcPts val="0"/>
              </a:spcBef>
              <a:buNone/>
            </a:pPr>
            <a:r>
              <a:rPr lang="en-US" sz="2000" b="1" dirty="0" smtClean="0">
                <a:solidFill>
                  <a:schemeClr val="bg1">
                    <a:lumMod val="50000"/>
                  </a:schemeClr>
                </a:solidFill>
                <a:latin typeface="Arial Rounded MT Bold" panose="020F0704030504030204" pitchFamily="34" charset="0"/>
              </a:rPr>
              <a:t>Procedure Code- H1000</a:t>
            </a:r>
            <a:endParaRPr lang="en-US" sz="2000" b="1" dirty="0">
              <a:solidFill>
                <a:schemeClr val="bg1">
                  <a:lumMod val="50000"/>
                </a:schemeClr>
              </a:solidFill>
              <a:latin typeface="Arial Rounded MT Bold" panose="020F0704030504030204" pitchFamily="34" charset="0"/>
            </a:endParaRPr>
          </a:p>
          <a:p>
            <a:pPr marL="0" indent="0">
              <a:spcBef>
                <a:spcPts val="0"/>
              </a:spcBef>
              <a:buNone/>
            </a:pPr>
            <a:endParaRPr lang="en-US" sz="2100" dirty="0">
              <a:solidFill>
                <a:schemeClr val="bg1">
                  <a:lumMod val="50000"/>
                </a:schemeClr>
              </a:solidFill>
              <a:latin typeface="Arial Rounded MT Bold" panose="020F0704030504030204" pitchFamily="34" charset="0"/>
              <a:cs typeface="Lato Light"/>
            </a:endParaRPr>
          </a:p>
        </p:txBody>
      </p:sp>
      <p:sp>
        <p:nvSpPr>
          <p:cNvPr id="3" name="Title 2"/>
          <p:cNvSpPr>
            <a:spLocks noGrp="1"/>
          </p:cNvSpPr>
          <p:nvPr>
            <p:ph type="title"/>
          </p:nvPr>
        </p:nvSpPr>
        <p:spPr>
          <a:xfrm>
            <a:off x="687010" y="132160"/>
            <a:ext cx="10881623" cy="941454"/>
          </a:xfrm>
        </p:spPr>
        <p:txBody>
          <a:bodyPr>
            <a:normAutofit/>
          </a:bodyPr>
          <a:lstStyle/>
          <a:p>
            <a:r>
              <a:rPr lang="en-US" dirty="0" smtClean="0">
                <a:solidFill>
                  <a:schemeClr val="bg1">
                    <a:lumMod val="50000"/>
                  </a:schemeClr>
                </a:solidFill>
                <a:latin typeface="Arial Rounded MT Bold" panose="020F0704030504030204" pitchFamily="34" charset="0"/>
              </a:rPr>
              <a:t>Case Management for Pregnant Women</a:t>
            </a:r>
            <a:endParaRPr lang="en-US" sz="4000" dirty="0">
              <a:solidFill>
                <a:schemeClr val="bg1">
                  <a:lumMod val="50000"/>
                </a:schemeClr>
              </a:solidFill>
              <a:latin typeface="Arial Rounded MT Bold" panose="020F070403050403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53" y="6380521"/>
            <a:ext cx="1404851" cy="477479"/>
          </a:xfrm>
          <a:prstGeom prst="rect">
            <a:avLst/>
          </a:prstGeom>
        </p:spPr>
      </p:pic>
      <p:pic>
        <p:nvPicPr>
          <p:cNvPr id="1026" name="Picture 2" descr="Supporting Innate Knowledge - The Power of Listening - Spinning Bab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270" y="1949017"/>
            <a:ext cx="5204730" cy="29638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34393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7010" y="132160"/>
            <a:ext cx="10881623" cy="941454"/>
          </a:xfrm>
        </p:spPr>
        <p:txBody>
          <a:bodyPr>
            <a:normAutofit/>
          </a:bodyPr>
          <a:lstStyle/>
          <a:p>
            <a:pPr algn="ctr"/>
            <a:r>
              <a:rPr lang="en-US" dirty="0" smtClean="0">
                <a:solidFill>
                  <a:schemeClr val="bg1">
                    <a:lumMod val="50000"/>
                  </a:schemeClr>
                </a:solidFill>
                <a:latin typeface="Arial Rounded MT Bold" panose="020F0704030504030204" pitchFamily="34" charset="0"/>
              </a:rPr>
              <a:t> </a:t>
            </a:r>
            <a:r>
              <a:rPr lang="en-US" dirty="0">
                <a:solidFill>
                  <a:schemeClr val="bg1">
                    <a:lumMod val="50000"/>
                  </a:schemeClr>
                </a:solidFill>
                <a:latin typeface="Arial Rounded MT Bold" panose="020F0704030504030204" pitchFamily="34" charset="0"/>
              </a:rPr>
              <a:t>Risk Appraisal for Pregnant Women</a:t>
            </a:r>
            <a:endParaRPr lang="en-US" sz="4000" dirty="0">
              <a:solidFill>
                <a:schemeClr val="bg1">
                  <a:lumMod val="50000"/>
                </a:schemeClr>
              </a:solidFill>
              <a:latin typeface="Arial Rounded MT Bold" panose="020F070403050403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53" y="6380521"/>
            <a:ext cx="1404851" cy="477479"/>
          </a:xfrm>
          <a:prstGeom prst="rect">
            <a:avLst/>
          </a:prstGeom>
        </p:spPr>
      </p:pic>
      <p:pic>
        <p:nvPicPr>
          <p:cNvPr id="10" name="Picture 9"/>
          <p:cNvPicPr>
            <a:picLocks noChangeAspect="1"/>
          </p:cNvPicPr>
          <p:nvPr/>
        </p:nvPicPr>
        <p:blipFill>
          <a:blip r:embed="rId5"/>
          <a:stretch>
            <a:fillRect/>
          </a:stretch>
        </p:blipFill>
        <p:spPr>
          <a:xfrm>
            <a:off x="2049517" y="1073614"/>
            <a:ext cx="7679285" cy="5461093"/>
          </a:xfrm>
          <a:prstGeom prst="rect">
            <a:avLst/>
          </a:prstGeom>
        </p:spPr>
      </p:pic>
    </p:spTree>
    <p:custDataLst>
      <p:tags r:id="rId1"/>
    </p:custDataLst>
    <p:extLst>
      <p:ext uri="{BB962C8B-B14F-4D97-AF65-F5344CB8AC3E}">
        <p14:creationId xmlns:p14="http://schemas.microsoft.com/office/powerpoint/2010/main" val="3797753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Text Placeholder 1"/>
          <p:cNvSpPr txBox="1">
            <a:spLocks/>
          </p:cNvSpPr>
          <p:nvPr/>
        </p:nvSpPr>
        <p:spPr>
          <a:xfrm flipH="1">
            <a:off x="662071" y="1148429"/>
            <a:ext cx="6487880" cy="4513300"/>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00" dirty="0">
                <a:solidFill>
                  <a:schemeClr val="bg1">
                    <a:lumMod val="50000"/>
                  </a:schemeClr>
                </a:solidFill>
                <a:latin typeface="Arial Rounded MT Bold" panose="020F0704030504030204" pitchFamily="34" charset="0"/>
              </a:rPr>
              <a:t>Any eligible pregnant woman who meets any one of the </a:t>
            </a:r>
            <a:r>
              <a:rPr lang="en-US" sz="2000" dirty="0" smtClean="0">
                <a:solidFill>
                  <a:schemeClr val="bg1">
                    <a:lumMod val="50000"/>
                  </a:schemeClr>
                </a:solidFill>
                <a:latin typeface="Arial Rounded MT Bold" panose="020F0704030504030204" pitchFamily="34" charset="0"/>
              </a:rPr>
              <a:t>risk factors </a:t>
            </a:r>
            <a:r>
              <a:rPr lang="en-US" sz="2000" dirty="0">
                <a:solidFill>
                  <a:schemeClr val="bg1">
                    <a:lumMod val="50000"/>
                  </a:schemeClr>
                </a:solidFill>
                <a:latin typeface="Arial Rounded MT Bold" panose="020F0704030504030204" pitchFamily="34" charset="0"/>
              </a:rPr>
              <a:t>is eligible for prenatal case management </a:t>
            </a:r>
            <a:r>
              <a:rPr lang="en-US" sz="2000" dirty="0" smtClean="0">
                <a:solidFill>
                  <a:schemeClr val="bg1">
                    <a:lumMod val="50000"/>
                  </a:schemeClr>
                </a:solidFill>
                <a:latin typeface="Arial Rounded MT Bold" panose="020F0704030504030204" pitchFamily="34" charset="0"/>
              </a:rPr>
              <a:t>services. A </a:t>
            </a:r>
            <a:r>
              <a:rPr lang="en-US" sz="2000" dirty="0">
                <a:solidFill>
                  <a:schemeClr val="bg1">
                    <a:lumMod val="50000"/>
                  </a:schemeClr>
                </a:solidFill>
                <a:latin typeface="Arial Rounded MT Bold" panose="020F0704030504030204" pitchFamily="34" charset="0"/>
              </a:rPr>
              <a:t>referral should be made to a MO HealthNet participating prenatal case management provider. You can find a list of enrolled Case Management providers </a:t>
            </a:r>
            <a:r>
              <a:rPr lang="en-US" sz="2000" dirty="0">
                <a:solidFill>
                  <a:schemeClr val="bg1">
                    <a:lumMod val="50000"/>
                  </a:schemeClr>
                </a:solidFill>
                <a:latin typeface="Arial Rounded MT Bold" panose="020F0704030504030204" pitchFamily="34" charset="0"/>
                <a:hlinkClick r:id="rId4"/>
              </a:rPr>
              <a:t>here</a:t>
            </a:r>
            <a:r>
              <a:rPr lang="en-US" sz="2000" dirty="0">
                <a:solidFill>
                  <a:schemeClr val="bg1">
                    <a:lumMod val="50000"/>
                  </a:schemeClr>
                </a:solidFill>
                <a:latin typeface="Arial Rounded MT Bold" panose="020F0704030504030204" pitchFamily="34" charset="0"/>
              </a:rPr>
              <a:t>.</a:t>
            </a:r>
            <a:endParaRPr lang="en-US" sz="2100" dirty="0">
              <a:solidFill>
                <a:schemeClr val="bg1">
                  <a:lumMod val="50000"/>
                </a:schemeClr>
              </a:solidFill>
              <a:latin typeface="Arial Rounded MT Bold" panose="020F0704030504030204" pitchFamily="34" charset="0"/>
              <a:cs typeface="Lato Light"/>
            </a:endParaRPr>
          </a:p>
          <a:p>
            <a:pPr marL="0" indent="0">
              <a:spcBef>
                <a:spcPts val="0"/>
              </a:spcBef>
              <a:buNone/>
            </a:pPr>
            <a:endParaRPr lang="en-US" sz="2000" dirty="0">
              <a:solidFill>
                <a:schemeClr val="bg1">
                  <a:lumMod val="50000"/>
                </a:schemeClr>
              </a:solidFill>
              <a:latin typeface="Arial Rounded MT Bold" panose="020F0704030504030204" pitchFamily="34" charset="0"/>
            </a:endParaRPr>
          </a:p>
          <a:p>
            <a:pPr marL="0" indent="0">
              <a:spcBef>
                <a:spcPts val="0"/>
              </a:spcBef>
              <a:buNone/>
            </a:pPr>
            <a:r>
              <a:rPr lang="en-US" sz="2000" dirty="0" smtClean="0">
                <a:solidFill>
                  <a:schemeClr val="bg1">
                    <a:lumMod val="50000"/>
                  </a:schemeClr>
                </a:solidFill>
                <a:latin typeface="Arial Rounded MT Bold" panose="020F0704030504030204" pitchFamily="34" charset="0"/>
              </a:rPr>
              <a:t>The </a:t>
            </a:r>
            <a:r>
              <a:rPr lang="en-US" sz="2000" dirty="0">
                <a:solidFill>
                  <a:schemeClr val="bg1">
                    <a:lumMod val="50000"/>
                  </a:schemeClr>
                </a:solidFill>
                <a:latin typeface="Arial Rounded MT Bold" panose="020F0704030504030204" pitchFamily="34" charset="0"/>
              </a:rPr>
              <a:t>medical care provider should inform “at risk” pregnant women of prenatal case management benefits available to her and her unborn child. </a:t>
            </a:r>
            <a:endParaRPr lang="en-US" sz="2000" dirty="0" smtClean="0">
              <a:solidFill>
                <a:schemeClr val="bg1">
                  <a:lumMod val="50000"/>
                </a:schemeClr>
              </a:solidFill>
              <a:latin typeface="Arial Rounded MT Bold" panose="020F0704030504030204" pitchFamily="34" charset="0"/>
            </a:endParaRPr>
          </a:p>
          <a:p>
            <a:pPr marL="0" indent="0">
              <a:spcBef>
                <a:spcPts val="0"/>
              </a:spcBef>
              <a:buNone/>
            </a:pPr>
            <a:endParaRPr lang="en-US" sz="2000" dirty="0">
              <a:solidFill>
                <a:schemeClr val="bg1">
                  <a:lumMod val="50000"/>
                </a:schemeClr>
              </a:solidFill>
              <a:latin typeface="Arial Rounded MT Bold" panose="020F0704030504030204" pitchFamily="34" charset="0"/>
            </a:endParaRPr>
          </a:p>
          <a:p>
            <a:pPr marL="0" indent="0">
              <a:spcBef>
                <a:spcPts val="0"/>
              </a:spcBef>
              <a:buNone/>
            </a:pPr>
            <a:r>
              <a:rPr lang="en-US" sz="2000" dirty="0" smtClean="0">
                <a:solidFill>
                  <a:schemeClr val="bg1">
                    <a:lumMod val="50000"/>
                  </a:schemeClr>
                </a:solidFill>
                <a:latin typeface="Arial Rounded MT Bold" panose="020F0704030504030204" pitchFamily="34" charset="0"/>
              </a:rPr>
              <a:t>Only </a:t>
            </a:r>
            <a:r>
              <a:rPr lang="en-US" sz="2000" dirty="0">
                <a:solidFill>
                  <a:schemeClr val="bg1">
                    <a:lumMod val="50000"/>
                  </a:schemeClr>
                </a:solidFill>
                <a:latin typeface="Arial Rounded MT Bold" panose="020F0704030504030204" pitchFamily="34" charset="0"/>
              </a:rPr>
              <a:t>MO HealthNet participating providers who meet the prenatal case management </a:t>
            </a:r>
            <a:r>
              <a:rPr lang="en-US" sz="2000" dirty="0" smtClean="0">
                <a:solidFill>
                  <a:schemeClr val="bg1">
                    <a:lumMod val="50000"/>
                  </a:schemeClr>
                </a:solidFill>
                <a:latin typeface="Arial Rounded MT Bold" panose="020F0704030504030204" pitchFamily="34" charset="0"/>
              </a:rPr>
              <a:t>criteria are </a:t>
            </a:r>
            <a:r>
              <a:rPr lang="en-US" sz="2000" dirty="0">
                <a:solidFill>
                  <a:schemeClr val="bg1">
                    <a:lumMod val="50000"/>
                  </a:schemeClr>
                </a:solidFill>
                <a:latin typeface="Arial Rounded MT Bold" panose="020F0704030504030204" pitchFamily="34" charset="0"/>
              </a:rPr>
              <a:t>eligible for reimbursement of prenatal case management services for participants considered “at risk” as a result of the appraisal. </a:t>
            </a:r>
            <a:endParaRPr lang="en-US" sz="2100" dirty="0">
              <a:solidFill>
                <a:schemeClr val="bg1">
                  <a:lumMod val="50000"/>
                </a:schemeClr>
              </a:solidFill>
              <a:latin typeface="Arial Rounded MT Bold" panose="020F0704030504030204" pitchFamily="34" charset="0"/>
              <a:cs typeface="Lato Light"/>
            </a:endParaRPr>
          </a:p>
        </p:txBody>
      </p:sp>
      <p:sp>
        <p:nvSpPr>
          <p:cNvPr id="3" name="Title 2"/>
          <p:cNvSpPr>
            <a:spLocks noGrp="1"/>
          </p:cNvSpPr>
          <p:nvPr>
            <p:ph type="title"/>
          </p:nvPr>
        </p:nvSpPr>
        <p:spPr>
          <a:xfrm>
            <a:off x="662071" y="206975"/>
            <a:ext cx="10881623" cy="941454"/>
          </a:xfrm>
        </p:spPr>
        <p:txBody>
          <a:bodyPr>
            <a:normAutofit/>
          </a:bodyPr>
          <a:lstStyle/>
          <a:p>
            <a:r>
              <a:rPr lang="en-US" dirty="0" smtClean="0">
                <a:solidFill>
                  <a:schemeClr val="bg1">
                    <a:lumMod val="50000"/>
                  </a:schemeClr>
                </a:solidFill>
                <a:latin typeface="Arial Rounded MT Bold" panose="020F0704030504030204" pitchFamily="34" charset="0"/>
              </a:rPr>
              <a:t>Case Management for Pregnant Women</a:t>
            </a:r>
            <a:endParaRPr lang="en-US" sz="4000" dirty="0">
              <a:solidFill>
                <a:schemeClr val="bg1">
                  <a:lumMod val="50000"/>
                </a:schemeClr>
              </a:solidFill>
              <a:latin typeface="Arial Rounded MT Bold" panose="020F070403050403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53" y="6380521"/>
            <a:ext cx="1404851" cy="477479"/>
          </a:xfrm>
          <a:prstGeom prst="rect">
            <a:avLst/>
          </a:prstGeom>
        </p:spPr>
      </p:pic>
      <p:pic>
        <p:nvPicPr>
          <p:cNvPr id="2050" name="Picture 2" descr="Social Services - Stanford Medicine Children's Heal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7630" y="2567906"/>
            <a:ext cx="4993582" cy="21846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1942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934" y="269240"/>
            <a:ext cx="10881623" cy="941454"/>
          </a:xfrm>
        </p:spPr>
        <p:txBody>
          <a:bodyPr/>
          <a:lstStyle/>
          <a:p>
            <a:pPr algn="ctr"/>
            <a:r>
              <a:rPr lang="en-US" dirty="0">
                <a:solidFill>
                  <a:schemeClr val="bg1">
                    <a:lumMod val="50000"/>
                  </a:schemeClr>
                </a:solidFill>
                <a:latin typeface="Arial Rounded MT Bold" panose="020F0704030504030204" pitchFamily="34" charset="0"/>
              </a:rPr>
              <a:t>E</a:t>
            </a:r>
            <a:r>
              <a:rPr lang="en-US" dirty="0" smtClean="0">
                <a:solidFill>
                  <a:schemeClr val="bg1">
                    <a:lumMod val="50000"/>
                  </a:schemeClr>
                </a:solidFill>
                <a:latin typeface="Arial Rounded MT Bold" panose="020F0704030504030204" pitchFamily="34" charset="0"/>
              </a:rPr>
              <a:t>nrolled </a:t>
            </a:r>
            <a:r>
              <a:rPr lang="en-US" dirty="0">
                <a:solidFill>
                  <a:schemeClr val="bg1">
                    <a:lumMod val="50000"/>
                  </a:schemeClr>
                </a:solidFill>
                <a:latin typeface="Arial Rounded MT Bold" panose="020F0704030504030204" pitchFamily="34" charset="0"/>
              </a:rPr>
              <a:t>Case Management providers</a:t>
            </a:r>
            <a:endParaRPr lang="en-US" dirty="0"/>
          </a:p>
        </p:txBody>
      </p:sp>
      <p:pic>
        <p:nvPicPr>
          <p:cNvPr id="1026" name="Picture 13" descr="image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2" y="1347854"/>
            <a:ext cx="8297209" cy="496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042656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SYNERGY" val="LqVTLOWh"/>
  <p:tag name="ARTICULATE_SLIDE_THUMBNAIL_REFRESH" val="1"/>
  <p:tag name="TAG_BACKING_FORM_KEY" val="111152576-i:\anna w\powerpoint drafts\lpha.pptx"/>
  <p:tag name="ARTICULATE_PRESENTER_VERSION" val="8"/>
  <p:tag name="ARTICULATE_PROJECT_OPEN" val="0"/>
  <p:tag name="ARTICULATE_SLIDE_COUNT" val="2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289"/>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1"/>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UDIO_ID" val="293"/>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8"/>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UDIO_ID" val="293"/>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8"/>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UDIO_ID" val="293"/>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8"/>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UDIO_ID" val="259"/>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2"/>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259"/>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2"/>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UDIO_ID" val="259"/>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2"/>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UDIO_ID" val="259"/>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2"/>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UDIO_ID" val="325"/>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2"/>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male-00033"/>
  <p:tag name="ARTICULATE_CHARACTER_CROP" val="19206"/>
</p:tagLst>
</file>

<file path=ppt/tags/tag46.xml><?xml version="1.0" encoding="utf-8"?>
<p:tagLst xmlns:a="http://schemas.openxmlformats.org/drawingml/2006/main" xmlns:r="http://schemas.openxmlformats.org/officeDocument/2006/relationships" xmlns:p="http://schemas.openxmlformats.org/presentationml/2006/main">
  <p:tag name="AUDIO_ID" val="325"/>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2"/>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CHARACTER_FILE" val=".\characters\a512f031-7e00-4b2f-85f0-d7b38c0501c4.png"/>
  <p:tag name="ARTICULATE_CHARACTER_TYPE" val="photographic"/>
  <p:tag name="ARTICULATE_CHARACTER_ID" val="Nicole"/>
  <p:tag name="ARTICULATE_CHARACTER_CROP" val="_E5D4593a"/>
</p:tagLst>
</file>

<file path=ppt/tags/tag48.xml><?xml version="1.0" encoding="utf-8"?>
<p:tagLst xmlns:a="http://schemas.openxmlformats.org/drawingml/2006/main" xmlns:r="http://schemas.openxmlformats.org/officeDocument/2006/relationships" xmlns:p="http://schemas.openxmlformats.org/presentationml/2006/main">
  <p:tag name="AUDIO_ID" val="316"/>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12"/>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UDIO_ID" val="316"/>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12"/>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UDIO_ID" val="293"/>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8"/>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UDIO_ID" val="505"/>
  <p:tag name="ARTICULATE_USED_LAYOUT" val="13"/>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UDIO_ID" val="505"/>
  <p:tag name="ARTICULATE_USED_LAYOUT" val="13"/>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UDIO_ID" val="270"/>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2"/>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UDIO_ID" val="289"/>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1"/>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UDIO_ID" val="561"/>
  <p:tag name="ARTICULATE_USED_LAYOUT" val="7"/>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UDIO_ID" val="561"/>
  <p:tag name="ARTICULATE_USED_LAYOUT" val="7"/>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UDIO_ID" val="561"/>
  <p:tag name="ARTICULATE_USED_LAYOUT" val="7"/>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UDIO_ID" val="561"/>
  <p:tag name="ARTICULATE_USED_LAYOUT" val="7"/>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UDIO_ID" val="549"/>
  <p:tag name="ARTICULATE_USED_LAYOUT" val="2"/>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UDIO_ID" val="556"/>
  <p:tag name="ARTICULATE_USED_LAYOUT" val="4"/>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UDIO_ID" val="556"/>
  <p:tag name="ARTICULATE_USED_LAYOUT" val="4"/>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UDIO_ID" val="556"/>
  <p:tag name="ARTICULATE_USED_LAYOUT" val="4"/>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UDIO_ID" val="301"/>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7"/>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ynergy">
  <a:themeElements>
    <a:clrScheme name="Custom 10">
      <a:dk1>
        <a:sysClr val="windowText" lastClr="000000"/>
      </a:dk1>
      <a:lt1>
        <a:sysClr val="window" lastClr="FFFFFF"/>
      </a:lt1>
      <a:dk2>
        <a:srgbClr val="44546A"/>
      </a:dk2>
      <a:lt2>
        <a:srgbClr val="E7E6E6"/>
      </a:lt2>
      <a:accent1>
        <a:srgbClr val="ED7D31"/>
      </a:accent1>
      <a:accent2>
        <a:srgbClr val="C00000"/>
      </a:accent2>
      <a:accent3>
        <a:srgbClr val="222A35"/>
      </a:accent3>
      <a:accent4>
        <a:srgbClr val="538135"/>
      </a:accent4>
      <a:accent5>
        <a:srgbClr val="7030A0"/>
      </a:accent5>
      <a:accent6>
        <a:srgbClr val="BF9000"/>
      </a:accent6>
      <a:hlink>
        <a:srgbClr val="002060"/>
      </a:hlink>
      <a:folHlink>
        <a:srgbClr val="002060"/>
      </a:folHlink>
    </a:clrScheme>
    <a:fontScheme name="Synergy">
      <a:majorFont>
        <a:latin typeface="Prata"/>
        <a:ea typeface=""/>
        <a:cs typeface=""/>
      </a:majorFont>
      <a:minorFont>
        <a:latin typeface="Lat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Velocity">
  <a:themeElements>
    <a:clrScheme name="Momentum">
      <a:dk1>
        <a:sysClr val="windowText" lastClr="000000"/>
      </a:dk1>
      <a:lt1>
        <a:sysClr val="window" lastClr="FFFFFF"/>
      </a:lt1>
      <a:dk2>
        <a:srgbClr val="242E37"/>
      </a:dk2>
      <a:lt2>
        <a:srgbClr val="F2F2F2"/>
      </a:lt2>
      <a:accent1>
        <a:srgbClr val="ED3645"/>
      </a:accent1>
      <a:accent2>
        <a:srgbClr val="313E4A"/>
      </a:accent2>
      <a:accent3>
        <a:srgbClr val="7BBBE0"/>
      </a:accent3>
      <a:accent4>
        <a:srgbClr val="D9D9D9"/>
      </a:accent4>
      <a:accent5>
        <a:srgbClr val="A5A5A5"/>
      </a:accent5>
      <a:accent6>
        <a:srgbClr val="262626"/>
      </a:accent6>
      <a:hlink>
        <a:srgbClr val="FFFFFF"/>
      </a:hlink>
      <a:folHlink>
        <a:srgbClr val="00B0F0"/>
      </a:folHlink>
    </a:clrScheme>
    <a:fontScheme name="Momentum">
      <a:majorFont>
        <a:latin typeface="Titillium Web"/>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891" tIns="60945" rIns="121891" bIns="60945">
        <a:noAutofit/>
      </a:bodyPr>
      <a:lstStyle>
        <a:defPPr marL="0" indent="0">
          <a:spcBef>
            <a:spcPts val="0"/>
          </a:spcBef>
          <a:buNone/>
          <a:defRPr sz="2099" dirty="0">
            <a:solidFill>
              <a:schemeClr val="tx2"/>
            </a:solidFill>
            <a:cs typeface="Calibri"/>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ontentPassPackage>
  <PackageId>Template-00003-PPT</PackageId>
</ContentPassPackage>
</file>

<file path=customXml/item2.xml><?xml version="1.0" encoding="utf-8"?>
<ContentPassPackage>
  <PackageId>Template-00023-PPT</PackageId>
</ContentPassPackage>
</file>

<file path=customXml/itemProps1.xml><?xml version="1.0" encoding="utf-8"?>
<ds:datastoreItem xmlns:ds="http://schemas.openxmlformats.org/officeDocument/2006/customXml" ds:itemID="{43951F63-D69F-4AA1-BEB6-74F8DC713D36}">
  <ds:schemaRefs/>
</ds:datastoreItem>
</file>

<file path=customXml/itemProps2.xml><?xml version="1.0" encoding="utf-8"?>
<ds:datastoreItem xmlns:ds="http://schemas.openxmlformats.org/officeDocument/2006/customXml" ds:itemID="{8CCF0F47-B082-4B9D-8962-9FA4CFD2A67F}">
  <ds:schemaRefs/>
</ds:datastoreItem>
</file>

<file path=docProps/app.xml><?xml version="1.0" encoding="utf-8"?>
<Properties xmlns="http://schemas.openxmlformats.org/officeDocument/2006/extended-properties" xmlns:vt="http://schemas.openxmlformats.org/officeDocument/2006/docPropsVTypes">
  <Template/>
  <TotalTime>4832</TotalTime>
  <Words>1917</Words>
  <Application>Microsoft Office PowerPoint</Application>
  <PresentationFormat>Widescreen</PresentationFormat>
  <Paragraphs>246</Paragraphs>
  <Slides>27</Slides>
  <Notes>26</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27</vt:i4>
      </vt:variant>
    </vt:vector>
  </HeadingPairs>
  <TitlesOfParts>
    <vt:vector size="46" baseType="lpstr">
      <vt:lpstr>Arial</vt:lpstr>
      <vt:lpstr>Arial Black</vt:lpstr>
      <vt:lpstr>Arial Rounded MT Bold</vt:lpstr>
      <vt:lpstr>CabinSketch Bold</vt:lpstr>
      <vt:lpstr>Calibri</vt:lpstr>
      <vt:lpstr>Georgia</vt:lpstr>
      <vt:lpstr>Gill Sans</vt:lpstr>
      <vt:lpstr>Lato Light</vt:lpstr>
      <vt:lpstr>Lato Regular</vt:lpstr>
      <vt:lpstr>Montserrat-Bold</vt:lpstr>
      <vt:lpstr>Oswald Light</vt:lpstr>
      <vt:lpstr>Prata</vt:lpstr>
      <vt:lpstr>Titillium Web</vt:lpstr>
      <vt:lpstr>Titillium WebLight</vt:lpstr>
      <vt:lpstr>Titillium WebRegular</vt:lpstr>
      <vt:lpstr>Titillium WebSemiBold</vt:lpstr>
      <vt:lpstr>Yanone Kaffeesatz Bold</vt:lpstr>
      <vt:lpstr>Synergy</vt:lpstr>
      <vt:lpstr>Velocity</vt:lpstr>
      <vt:lpstr>PowerPoint Presentation</vt:lpstr>
      <vt:lpstr>MHD Education &amp; Training</vt:lpstr>
      <vt:lpstr>MHD Education &amp; Training</vt:lpstr>
      <vt:lpstr>What is Case Management?</vt:lpstr>
      <vt:lpstr>Case Management for Pregnant Women</vt:lpstr>
      <vt:lpstr>Case Management for Pregnant Women</vt:lpstr>
      <vt:lpstr> Risk Appraisal for Pregnant Women</vt:lpstr>
      <vt:lpstr>Case Management for Pregnant Women</vt:lpstr>
      <vt:lpstr>Enrolled Case Management providers</vt:lpstr>
      <vt:lpstr>Eligible Case Management Providers</vt:lpstr>
      <vt:lpstr>Eligible Case Management Providers</vt:lpstr>
      <vt:lpstr>PowerPoint Presentation</vt:lpstr>
      <vt:lpstr>PowerPoint Presentation</vt:lpstr>
      <vt:lpstr>LPHA Statistics</vt:lpstr>
      <vt:lpstr>Managed Care</vt:lpstr>
      <vt:lpstr>Temp Pregnancy Coverage</vt:lpstr>
      <vt:lpstr>Billing Procedure Codes for Case Management</vt:lpstr>
      <vt:lpstr>eMOMED Overview</vt:lpstr>
      <vt:lpstr>eMOMED Overview</vt:lpstr>
      <vt:lpstr>Contact Provider Communications</vt:lpstr>
      <vt:lpstr>Participant Eligibility</vt:lpstr>
      <vt:lpstr>Annual Review Date</vt:lpstr>
      <vt:lpstr>Resources &amp; Contact Information</vt:lpstr>
      <vt:lpstr>Resources &amp; Contact Information</vt:lpstr>
      <vt:lpstr>Resources &amp; Contact Information</vt:lpstr>
      <vt:lpstr>Resources &amp; Contact Information</vt:lpstr>
      <vt:lpstr>MHD Education and Training</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Wainscott, Anna</dc:creator>
  <cp:lastModifiedBy>Wainscott, Anna</cp:lastModifiedBy>
  <cp:revision>120</cp:revision>
  <cp:lastPrinted>2023-05-03T12:52:18Z</cp:lastPrinted>
  <dcterms:created xsi:type="dcterms:W3CDTF">2023-01-31T22:52:09Z</dcterms:created>
  <dcterms:modified xsi:type="dcterms:W3CDTF">2023-05-04T17:04:13Z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LPHA</vt:lpwstr>
  </property>
  <property fmtid="{D5CDD505-2E9C-101B-9397-08002B2CF9AE}" pid="4" name="ArticulateProjectVersion">
    <vt:lpwstr>8</vt:lpwstr>
  </property>
  <property fmtid="{D5CDD505-2E9C-101B-9397-08002B2CF9AE}" pid="5" name="ArticulateGUID">
    <vt:lpwstr>9B72ABC5-D424-40DF-A16D-A6DB20E94353</vt:lpwstr>
  </property>
  <property fmtid="{D5CDD505-2E9C-101B-9397-08002B2CF9AE}" pid="6" name="ArticulateProjectFull">
    <vt:lpwstr>I:\Conference Presentations\LPHA\Case Management - May 4 2023.ppta</vt:lpwstr>
  </property>
</Properties>
</file>