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1732" r:id="rId2"/>
    <p:sldId id="1724" r:id="rId3"/>
    <p:sldId id="1821" r:id="rId4"/>
    <p:sldId id="1822" r:id="rId5"/>
    <p:sldId id="1824" r:id="rId6"/>
    <p:sldId id="1825" r:id="rId7"/>
    <p:sldId id="1826" r:id="rId8"/>
    <p:sldId id="1827" r:id="rId9"/>
    <p:sldId id="1785" r:id="rId10"/>
    <p:sldId id="1784" r:id="rId11"/>
    <p:sldId id="1828" r:id="rId12"/>
    <p:sldId id="17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7287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2" orient="horz" pos="346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3521" userDrawn="1">
          <p15:clr>
            <a:srgbClr val="A4A3A4"/>
          </p15:clr>
        </p15:guide>
        <p15:guide id="17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3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2DE"/>
    <a:srgbClr val="6AA8D9"/>
    <a:srgbClr val="1D8FCA"/>
    <a:srgbClr val="4A91B6"/>
    <a:srgbClr val="F2F2F2"/>
    <a:srgbClr val="F9F9F9"/>
    <a:srgbClr val="FBFBFB"/>
    <a:srgbClr val="FDFDFD"/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5995" autoAdjust="0"/>
  </p:normalViewPr>
  <p:slideViewPr>
    <p:cSldViewPr snapToGrid="0" showGuides="1">
      <p:cViewPr varScale="1">
        <p:scale>
          <a:sx n="86" d="100"/>
          <a:sy n="86" d="100"/>
        </p:scale>
        <p:origin x="725" y="58"/>
      </p:cViewPr>
      <p:guideLst>
        <p:guide pos="2026"/>
        <p:guide pos="5654"/>
        <p:guide orient="horz" pos="3974"/>
        <p:guide pos="7287"/>
        <p:guide pos="211"/>
        <p:guide orient="horz" pos="346"/>
        <p:guide orient="horz" pos="2160"/>
        <p:guide orient="horz" pos="3521"/>
        <p:guide pos="438"/>
      </p:guideLst>
    </p:cSldViewPr>
  </p:slideViewPr>
  <p:outlineViewPr>
    <p:cViewPr>
      <p:scale>
        <a:sx n="33" d="100"/>
        <a:sy n="33" d="100"/>
      </p:scale>
      <p:origin x="0" y="-218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50148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5/1/2024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0E462-7474-470E-8024-30E0E0F9D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5BEC-157F-4808-81DE-1656B7317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5/1/2024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90608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068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8190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5379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496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228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3206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4355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6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30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2417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30287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23079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174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17487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42374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77373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325866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719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42830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51583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81019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8466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63050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4144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310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43663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929466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88029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32090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3134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8212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2277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370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701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622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14817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74170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981524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01712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70850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827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66922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83706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67510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25338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81320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5033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8188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7753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711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02112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58966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4356279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51283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34530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83086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62574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49261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98535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5407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27188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3622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6408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81073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27688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626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896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9109357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038884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6908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74701468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70342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1322072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2034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064771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294556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53056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2303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01355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328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4184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157988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21948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39439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155210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783667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837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4628975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22103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10912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1459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0250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707852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2348185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66216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31776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6298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442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4397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4148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39032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50140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16262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37739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8007807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28784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42307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670943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85564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5765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631469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24181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147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707421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930994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36056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481133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139957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2602363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36404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042899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793069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441086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3775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82628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6248672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779574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4163478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88961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75868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8066754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7966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1185595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165731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4387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51685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017916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851021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337337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124362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3005700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7641171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874414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631492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82050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660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46720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681058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350541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73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010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4872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36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2010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108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54331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553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7865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0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2272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463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399211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74932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850845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86629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5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94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62922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19783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17926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75533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53375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1291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514337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887083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648353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611224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536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8623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7278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425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46520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4800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9449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63006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0319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44745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2578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323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3195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81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9374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37014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9098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9422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25506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9346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78042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9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9434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949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31777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2489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099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84119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297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6477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7401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768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708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26045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3690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1035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79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7558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8375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38" Type="http://schemas.openxmlformats.org/officeDocument/2006/relationships/slideLayout" Target="../slideLayouts/slideLayout238.xml"/><Relationship Id="rId254" Type="http://schemas.openxmlformats.org/officeDocument/2006/relationships/slideLayout" Target="../slideLayouts/slideLayout254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theme" Target="../theme/theme1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64" r:id="rId2"/>
    <p:sldLayoutId id="2147483901" r:id="rId3"/>
    <p:sldLayoutId id="2147483929" r:id="rId4"/>
    <p:sldLayoutId id="2147483937" r:id="rId5"/>
    <p:sldLayoutId id="2147483763" r:id="rId6"/>
    <p:sldLayoutId id="2147483660" r:id="rId7"/>
    <p:sldLayoutId id="2147483828" r:id="rId8"/>
    <p:sldLayoutId id="2147483852" r:id="rId9"/>
    <p:sldLayoutId id="2147483854" r:id="rId10"/>
    <p:sldLayoutId id="2147483938" r:id="rId11"/>
    <p:sldLayoutId id="2147483939" r:id="rId12"/>
    <p:sldLayoutId id="2147483662" r:id="rId13"/>
    <p:sldLayoutId id="2147483668" r:id="rId14"/>
    <p:sldLayoutId id="2147483672" r:id="rId15"/>
    <p:sldLayoutId id="2147483669" r:id="rId16"/>
    <p:sldLayoutId id="2147483670" r:id="rId17"/>
    <p:sldLayoutId id="2147483675" r:id="rId18"/>
    <p:sldLayoutId id="2147483676" r:id="rId19"/>
    <p:sldLayoutId id="2147483780" r:id="rId20"/>
    <p:sldLayoutId id="2147483781" r:id="rId21"/>
    <p:sldLayoutId id="2147483860" r:id="rId22"/>
    <p:sldLayoutId id="2147483875" r:id="rId23"/>
    <p:sldLayoutId id="2147483876" r:id="rId24"/>
    <p:sldLayoutId id="2147483877" r:id="rId25"/>
    <p:sldLayoutId id="2147483930" r:id="rId26"/>
    <p:sldLayoutId id="2147483677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815" r:id="rId41"/>
    <p:sldLayoutId id="2147483816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9" r:id="rId49"/>
    <p:sldLayoutId id="2147483791" r:id="rId50"/>
    <p:sldLayoutId id="2147483792" r:id="rId51"/>
    <p:sldLayoutId id="2147483793" r:id="rId52"/>
    <p:sldLayoutId id="2147483794" r:id="rId53"/>
    <p:sldLayoutId id="2147483862" r:id="rId54"/>
    <p:sldLayoutId id="2147483863" r:id="rId55"/>
    <p:sldLayoutId id="2147483864" r:id="rId56"/>
    <p:sldLayoutId id="2147483865" r:id="rId57"/>
    <p:sldLayoutId id="2147483866" r:id="rId58"/>
    <p:sldLayoutId id="2147483867" r:id="rId59"/>
    <p:sldLayoutId id="2147483868" r:id="rId60"/>
    <p:sldLayoutId id="2147483869" r:id="rId61"/>
    <p:sldLayoutId id="2147483870" r:id="rId62"/>
    <p:sldLayoutId id="2147483878" r:id="rId63"/>
    <p:sldLayoutId id="2147483893" r:id="rId64"/>
    <p:sldLayoutId id="2147483894" r:id="rId65"/>
    <p:sldLayoutId id="2147483898" r:id="rId66"/>
    <p:sldLayoutId id="2147483899" r:id="rId67"/>
    <p:sldLayoutId id="2147483902" r:id="rId68"/>
    <p:sldLayoutId id="2147483895" r:id="rId69"/>
    <p:sldLayoutId id="2147483897" r:id="rId70"/>
    <p:sldLayoutId id="2147483896" r:id="rId71"/>
    <p:sldLayoutId id="2147483903" r:id="rId72"/>
    <p:sldLayoutId id="2147483909" r:id="rId73"/>
    <p:sldLayoutId id="2147483924" r:id="rId74"/>
    <p:sldLayoutId id="2147483788" r:id="rId75"/>
    <p:sldLayoutId id="2147483796" r:id="rId76"/>
    <p:sldLayoutId id="2147483797" r:id="rId77"/>
    <p:sldLayoutId id="2147483798" r:id="rId78"/>
    <p:sldLayoutId id="2147483799" r:id="rId79"/>
    <p:sldLayoutId id="2147483800" r:id="rId80"/>
    <p:sldLayoutId id="2147483933" r:id="rId81"/>
    <p:sldLayoutId id="2147483934" r:id="rId82"/>
    <p:sldLayoutId id="2147483935" r:id="rId83"/>
    <p:sldLayoutId id="2147483936" r:id="rId84"/>
    <p:sldLayoutId id="2147483940" r:id="rId85"/>
    <p:sldLayoutId id="2147483913" r:id="rId86"/>
    <p:sldLayoutId id="2147483710" r:id="rId87"/>
    <p:sldLayoutId id="2147483711" r:id="rId88"/>
    <p:sldLayoutId id="2147483712" r:id="rId89"/>
    <p:sldLayoutId id="2147483713" r:id="rId90"/>
    <p:sldLayoutId id="2147483714" r:id="rId91"/>
    <p:sldLayoutId id="2147483765" r:id="rId92"/>
    <p:sldLayoutId id="2147483766" r:id="rId93"/>
    <p:sldLayoutId id="2147483767" r:id="rId94"/>
    <p:sldLayoutId id="2147483871" r:id="rId95"/>
    <p:sldLayoutId id="2147483872" r:id="rId96"/>
    <p:sldLayoutId id="2147483873" r:id="rId97"/>
    <p:sldLayoutId id="2147483874" r:id="rId98"/>
    <p:sldLayoutId id="2147483910" r:id="rId99"/>
    <p:sldLayoutId id="2147483911" r:id="rId100"/>
    <p:sldLayoutId id="2147483917" r:id="rId101"/>
    <p:sldLayoutId id="2147483915" r:id="rId102"/>
    <p:sldLayoutId id="2147483916" r:id="rId103"/>
    <p:sldLayoutId id="2147483715" r:id="rId104"/>
    <p:sldLayoutId id="2147483716" r:id="rId105"/>
    <p:sldLayoutId id="2147483817" r:id="rId106"/>
    <p:sldLayoutId id="2147483818" r:id="rId107"/>
    <p:sldLayoutId id="2147483819" r:id="rId108"/>
    <p:sldLayoutId id="2147483820" r:id="rId109"/>
    <p:sldLayoutId id="2147483821" r:id="rId110"/>
    <p:sldLayoutId id="2147483822" r:id="rId111"/>
    <p:sldLayoutId id="2147483823" r:id="rId112"/>
    <p:sldLayoutId id="2147483725" r:id="rId113"/>
    <p:sldLayoutId id="2147483726" r:id="rId114"/>
    <p:sldLayoutId id="2147483727" r:id="rId115"/>
    <p:sldLayoutId id="2147483728" r:id="rId116"/>
    <p:sldLayoutId id="2147483729" r:id="rId117"/>
    <p:sldLayoutId id="2147483730" r:id="rId118"/>
    <p:sldLayoutId id="2147483731" r:id="rId119"/>
    <p:sldLayoutId id="2147483744" r:id="rId120"/>
    <p:sldLayoutId id="2147483745" r:id="rId121"/>
    <p:sldLayoutId id="2147483746" r:id="rId122"/>
    <p:sldLayoutId id="2147483735" r:id="rId123"/>
    <p:sldLayoutId id="2147483736" r:id="rId124"/>
    <p:sldLayoutId id="2147483737" r:id="rId125"/>
    <p:sldLayoutId id="2147483738" r:id="rId126"/>
    <p:sldLayoutId id="2147483739" r:id="rId127"/>
    <p:sldLayoutId id="2147483740" r:id="rId128"/>
    <p:sldLayoutId id="2147483741" r:id="rId129"/>
    <p:sldLayoutId id="2147483724" r:id="rId130"/>
    <p:sldLayoutId id="2147483743" r:id="rId131"/>
    <p:sldLayoutId id="2147483825" r:id="rId132"/>
    <p:sldLayoutId id="2147483842" r:id="rId133"/>
    <p:sldLayoutId id="2147483843" r:id="rId134"/>
    <p:sldLayoutId id="2147483844" r:id="rId135"/>
    <p:sldLayoutId id="2147483845" r:id="rId136"/>
    <p:sldLayoutId id="2147483846" r:id="rId137"/>
    <p:sldLayoutId id="2147483847" r:id="rId138"/>
    <p:sldLayoutId id="2147483848" r:id="rId139"/>
    <p:sldLayoutId id="2147483849" r:id="rId140"/>
    <p:sldLayoutId id="2147483850" r:id="rId141"/>
    <p:sldLayoutId id="2147483824" r:id="rId142"/>
    <p:sldLayoutId id="2147483841" r:id="rId143"/>
    <p:sldLayoutId id="2147483920" r:id="rId144"/>
    <p:sldLayoutId id="2147483921" r:id="rId145"/>
    <p:sldLayoutId id="2147483922" r:id="rId146"/>
    <p:sldLayoutId id="2147483923" r:id="rId147"/>
    <p:sldLayoutId id="2147483723" r:id="rId148"/>
    <p:sldLayoutId id="2147483770" r:id="rId149"/>
    <p:sldLayoutId id="2147483771" r:id="rId150"/>
    <p:sldLayoutId id="2147483747" r:id="rId151"/>
    <p:sldLayoutId id="2147483748" r:id="rId152"/>
    <p:sldLayoutId id="2147483749" r:id="rId153"/>
    <p:sldLayoutId id="2147483906" r:id="rId154"/>
    <p:sldLayoutId id="2147483907" r:id="rId155"/>
    <p:sldLayoutId id="2147483914" r:id="rId156"/>
    <p:sldLayoutId id="2147483851" r:id="rId157"/>
    <p:sldLayoutId id="2147483769" r:id="rId158"/>
    <p:sldLayoutId id="2147483836" r:id="rId159"/>
    <p:sldLayoutId id="2147483802" r:id="rId160"/>
    <p:sldLayoutId id="2147483811" r:id="rId161"/>
    <p:sldLayoutId id="2147483805" r:id="rId162"/>
    <p:sldLayoutId id="2147483827" r:id="rId163"/>
    <p:sldLayoutId id="2147483891" r:id="rId164"/>
    <p:sldLayoutId id="2147483892" r:id="rId165"/>
    <p:sldLayoutId id="2147483790" r:id="rId166"/>
    <p:sldLayoutId id="2147483879" r:id="rId167"/>
    <p:sldLayoutId id="2147483880" r:id="rId168"/>
    <p:sldLayoutId id="2147483881" r:id="rId169"/>
    <p:sldLayoutId id="2147483882" r:id="rId170"/>
    <p:sldLayoutId id="2147483883" r:id="rId171"/>
    <p:sldLayoutId id="2147483884" r:id="rId172"/>
    <p:sldLayoutId id="2147483887" r:id="rId173"/>
    <p:sldLayoutId id="2147483912" r:id="rId174"/>
    <p:sldLayoutId id="2147483885" r:id="rId175"/>
    <p:sldLayoutId id="2147483886" r:id="rId176"/>
    <p:sldLayoutId id="2147483888" r:id="rId177"/>
    <p:sldLayoutId id="2147483918" r:id="rId178"/>
    <p:sldLayoutId id="2147483919" r:id="rId179"/>
    <p:sldLayoutId id="2147483925" r:id="rId180"/>
    <p:sldLayoutId id="2147483926" r:id="rId181"/>
    <p:sldLayoutId id="2147483928" r:id="rId182"/>
    <p:sldLayoutId id="2147483806" r:id="rId183"/>
    <p:sldLayoutId id="2147483808" r:id="rId184"/>
    <p:sldLayoutId id="2147483809" r:id="rId185"/>
    <p:sldLayoutId id="2147483810" r:id="rId186"/>
    <p:sldLayoutId id="2147483941" r:id="rId187"/>
    <p:sldLayoutId id="2147483943" r:id="rId188"/>
    <p:sldLayoutId id="2147483944" r:id="rId189"/>
    <p:sldLayoutId id="2147483945" r:id="rId190"/>
    <p:sldLayoutId id="2147483946" r:id="rId191"/>
    <p:sldLayoutId id="2147483908" r:id="rId192"/>
    <p:sldLayoutId id="2147483664" r:id="rId193"/>
    <p:sldLayoutId id="2147483665" r:id="rId194"/>
    <p:sldLayoutId id="2147483666" r:id="rId195"/>
    <p:sldLayoutId id="2147483667" r:id="rId196"/>
    <p:sldLayoutId id="2147483673" r:id="rId197"/>
    <p:sldLayoutId id="2147483674" r:id="rId198"/>
    <p:sldLayoutId id="2147483861" r:id="rId199"/>
    <p:sldLayoutId id="2147483900" r:id="rId200"/>
    <p:sldLayoutId id="2147483678" r:id="rId201"/>
    <p:sldLayoutId id="2147483687" r:id="rId202"/>
    <p:sldLayoutId id="2147483686" r:id="rId203"/>
    <p:sldLayoutId id="2147483688" r:id="rId204"/>
    <p:sldLayoutId id="2147483689" r:id="rId205"/>
    <p:sldLayoutId id="2147483690" r:id="rId206"/>
    <p:sldLayoutId id="2147483691" r:id="rId207"/>
    <p:sldLayoutId id="2147483679" r:id="rId208"/>
    <p:sldLayoutId id="2147483692" r:id="rId209"/>
    <p:sldLayoutId id="2147483681" r:id="rId210"/>
    <p:sldLayoutId id="2147483682" r:id="rId211"/>
    <p:sldLayoutId id="2147483683" r:id="rId212"/>
    <p:sldLayoutId id="2147483756" r:id="rId213"/>
    <p:sldLayoutId id="2147483757" r:id="rId214"/>
    <p:sldLayoutId id="2147483758" r:id="rId215"/>
    <p:sldLayoutId id="2147483759" r:id="rId216"/>
    <p:sldLayoutId id="2147483760" r:id="rId217"/>
    <p:sldLayoutId id="2147483684" r:id="rId218"/>
    <p:sldLayoutId id="2147483685" r:id="rId219"/>
    <p:sldLayoutId id="2147483772" r:id="rId220"/>
    <p:sldLayoutId id="2147483856" r:id="rId221"/>
    <p:sldLayoutId id="2147483857" r:id="rId222"/>
    <p:sldLayoutId id="2147483858" r:id="rId223"/>
    <p:sldLayoutId id="2147483859" r:id="rId224"/>
    <p:sldLayoutId id="2147483855" r:id="rId225"/>
    <p:sldLayoutId id="2147483931" r:id="rId226"/>
    <p:sldLayoutId id="2147483932" r:id="rId227"/>
    <p:sldLayoutId id="2147483694" r:id="rId228"/>
    <p:sldLayoutId id="2147483695" r:id="rId229"/>
    <p:sldLayoutId id="2147483706" r:id="rId230"/>
    <p:sldLayoutId id="2147483707" r:id="rId231"/>
    <p:sldLayoutId id="2147483708" r:id="rId232"/>
    <p:sldLayoutId id="2147483702" r:id="rId233"/>
    <p:sldLayoutId id="2147483697" r:id="rId234"/>
    <p:sldLayoutId id="2147483698" r:id="rId235"/>
    <p:sldLayoutId id="2147483699" r:id="rId236"/>
    <p:sldLayoutId id="2147483700" r:id="rId237"/>
    <p:sldLayoutId id="2147483703" r:id="rId238"/>
    <p:sldLayoutId id="2147483704" r:id="rId239"/>
    <p:sldLayoutId id="2147483705" r:id="rId240"/>
    <p:sldLayoutId id="2147483709" r:id="rId241"/>
    <p:sldLayoutId id="2147483701" r:id="rId242"/>
    <p:sldLayoutId id="2147483812" r:id="rId243"/>
    <p:sldLayoutId id="2147483813" r:id="rId244"/>
    <p:sldLayoutId id="2147483814" r:id="rId245"/>
    <p:sldLayoutId id="2147483835" r:id="rId246"/>
    <p:sldLayoutId id="2147483801" r:id="rId247"/>
    <p:sldLayoutId id="2147483717" r:id="rId248"/>
    <p:sldLayoutId id="2147483904" r:id="rId249"/>
    <p:sldLayoutId id="2147483718" r:id="rId250"/>
    <p:sldLayoutId id="2147483719" r:id="rId251"/>
    <p:sldLayoutId id="2147483839" r:id="rId252"/>
    <p:sldLayoutId id="2147483838" r:id="rId253"/>
    <p:sldLayoutId id="2147483840" r:id="rId254"/>
    <p:sldLayoutId id="2147483889" r:id="rId255"/>
    <p:sldLayoutId id="2147483890" r:id="rId256"/>
    <p:sldLayoutId id="2147483720" r:id="rId257"/>
    <p:sldLayoutId id="2147483803" r:id="rId258"/>
    <p:sldLayoutId id="2147483804" r:id="rId259"/>
    <p:sldLayoutId id="2147483795" r:id="rId260"/>
    <p:sldLayoutId id="2147483807" r:id="rId261"/>
    <p:sldLayoutId id="2147483905" r:id="rId2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000000"/>
          </p15:clr>
        </p15:guide>
        <p15:guide id="2" orient="horz" pos="3974" userDrawn="1">
          <p15:clr>
            <a:srgbClr val="000000"/>
          </p15:clr>
        </p15:guide>
        <p15:guide id="3" orient="horz" pos="2160" userDrawn="1">
          <p15:clr>
            <a:srgbClr val="000000"/>
          </p15:clr>
        </p15:guide>
        <p15:guide id="4" pos="3840" userDrawn="1">
          <p15:clr>
            <a:srgbClr val="000000"/>
          </p15:clr>
        </p15:guide>
        <p15:guide id="5" pos="211" userDrawn="1">
          <p15:clr>
            <a:srgbClr val="000000"/>
          </p15:clr>
        </p15:guide>
        <p15:guide id="6" pos="7469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ollie.Sheller@health.mo.gov" TargetMode="External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9E730-F964-4C4B-A1EF-AD7B3E38A3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1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6+++++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796EE-A06B-460B-AA0C-C8B6C686AB27}"/>
              </a:ext>
            </a:extLst>
          </p:cNvPr>
          <p:cNvSpPr/>
          <p:nvPr/>
        </p:nvSpPr>
        <p:spPr>
          <a:xfrm>
            <a:off x="609601" y="861134"/>
            <a:ext cx="10972798" cy="543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D7909-738A-44C9-BC28-8609EFD38B0A}"/>
              </a:ext>
            </a:extLst>
          </p:cNvPr>
          <p:cNvSpPr txBox="1"/>
          <p:nvPr/>
        </p:nvSpPr>
        <p:spPr>
          <a:xfrm>
            <a:off x="1413945" y="3584592"/>
            <a:ext cx="9385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5400" dirty="0">
                <a:latin typeface="+mj-lt"/>
              </a:rPr>
              <a:t>Data Sharing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C7DBD-DCDC-4B04-B1F4-83DB71F72AAA}"/>
              </a:ext>
            </a:extLst>
          </p:cNvPr>
          <p:cNvSpPr txBox="1"/>
          <p:nvPr/>
        </p:nvSpPr>
        <p:spPr>
          <a:xfrm>
            <a:off x="4845506" y="4442606"/>
            <a:ext cx="250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ShowMe WorldCare</a:t>
            </a:r>
            <a:endParaRPr lang="en-MY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FB821F-F3CC-4636-8DAC-DC7A3795EFA2}"/>
              </a:ext>
            </a:extLst>
          </p:cNvPr>
          <p:cNvCxnSpPr>
            <a:cxnSpLocks/>
          </p:cNvCxnSpPr>
          <p:nvPr/>
        </p:nvCxnSpPr>
        <p:spPr>
          <a:xfrm>
            <a:off x="2460171" y="4988849"/>
            <a:ext cx="723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259AB7-BDCA-4A6C-A18A-B9F81CDC0816}"/>
              </a:ext>
            </a:extLst>
          </p:cNvPr>
          <p:cNvSpPr txBox="1"/>
          <p:nvPr/>
        </p:nvSpPr>
        <p:spPr>
          <a:xfrm>
            <a:off x="3082840" y="5168383"/>
            <a:ext cx="603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Bureau of Data Modernization and Interoperability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8" y="-153211"/>
            <a:ext cx="3587965" cy="35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0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799C88D-DE2D-4E83-9FCA-5F513F9EEDB0}"/>
              </a:ext>
            </a:extLst>
          </p:cNvPr>
          <p:cNvSpPr txBox="1"/>
          <p:nvPr/>
        </p:nvSpPr>
        <p:spPr>
          <a:xfrm>
            <a:off x="6968767" y="1839396"/>
            <a:ext cx="4051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DSA or other agreement is required for access to perform basic public health functions related to disease investigation, contact tracing, case management, and outbreaks.</a:t>
            </a:r>
            <a:endParaRPr lang="en-MY" sz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B2F680-4446-47D5-BB30-B8FC5C12DBD9}"/>
              </a:ext>
            </a:extLst>
          </p:cNvPr>
          <p:cNvSpPr/>
          <p:nvPr/>
        </p:nvSpPr>
        <p:spPr>
          <a:xfrm>
            <a:off x="493385" y="4888085"/>
            <a:ext cx="5604320" cy="1457883"/>
          </a:xfrm>
          <a:prstGeom prst="roundRect">
            <a:avLst>
              <a:gd name="adj" fmla="val 2254"/>
            </a:avLst>
          </a:prstGeom>
          <a:gradFill flip="none" rotWithShape="1">
            <a:gsLst>
              <a:gs pos="1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842174-D801-4FB0-8C68-6BE9ED0DC013}"/>
              </a:ext>
            </a:extLst>
          </p:cNvPr>
          <p:cNvSpPr/>
          <p:nvPr/>
        </p:nvSpPr>
        <p:spPr>
          <a:xfrm>
            <a:off x="491680" y="3289901"/>
            <a:ext cx="5604320" cy="1457883"/>
          </a:xfrm>
          <a:prstGeom prst="roundRect">
            <a:avLst>
              <a:gd name="adj" fmla="val 225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07AA13-26AC-45FF-B2B7-6DE1D8F85E51}"/>
              </a:ext>
            </a:extLst>
          </p:cNvPr>
          <p:cNvSpPr/>
          <p:nvPr/>
        </p:nvSpPr>
        <p:spPr>
          <a:xfrm>
            <a:off x="489975" y="1691717"/>
            <a:ext cx="5604320" cy="1457883"/>
          </a:xfrm>
          <a:prstGeom prst="roundRect">
            <a:avLst>
              <a:gd name="adj" fmla="val 225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EBFB1-7427-434D-8AEE-1E41066A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Proposed Levels of Data Sharing in ShowMe WorldCare</a:t>
            </a:r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22387-15E8-4D2E-A87D-5922D96E4A0F}"/>
              </a:ext>
            </a:extLst>
          </p:cNvPr>
          <p:cNvSpPr txBox="1"/>
          <p:nvPr/>
        </p:nvSpPr>
        <p:spPr>
          <a:xfrm>
            <a:off x="6968767" y="3372511"/>
            <a:ext cx="4051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Signed DSA allows for STI data access without contract as well as exports. </a:t>
            </a:r>
            <a:endParaRPr lang="en-MY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620694-6084-446F-BA4E-1FF3E782EA23}"/>
              </a:ext>
            </a:extLst>
          </p:cNvPr>
          <p:cNvSpPr txBox="1"/>
          <p:nvPr/>
        </p:nvSpPr>
        <p:spPr>
          <a:xfrm>
            <a:off x="6968767" y="4952798"/>
            <a:ext cx="4051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Only agencies contracted with DHSS to provide HIV surveillance/prevention services will be granted access to HIV records. </a:t>
            </a:r>
            <a:endParaRPr lang="en-MY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155AF7-1126-408D-8F4E-04578819901A}"/>
              </a:ext>
            </a:extLst>
          </p:cNvPr>
          <p:cNvSpPr txBox="1"/>
          <p:nvPr/>
        </p:nvSpPr>
        <p:spPr>
          <a:xfrm>
            <a:off x="632421" y="2612172"/>
            <a:ext cx="241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>
                <a:solidFill>
                  <a:schemeClr val="bg1"/>
                </a:solidFill>
                <a:latin typeface="Montserrat ExtraBold" panose="000009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Basic Access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8B0B69-C829-4CAB-9BF7-885783D49F0C}"/>
              </a:ext>
            </a:extLst>
          </p:cNvPr>
          <p:cNvSpPr txBox="1"/>
          <p:nvPr/>
        </p:nvSpPr>
        <p:spPr>
          <a:xfrm>
            <a:off x="632420" y="4226621"/>
            <a:ext cx="515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>
                <a:solidFill>
                  <a:schemeClr val="bg1"/>
                </a:solidFill>
                <a:latin typeface="Montserrat ExtraBold" panose="000009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DHSS-LPHA DSA Enhanced Access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FAD9A-EFA8-4395-93E8-512A171D81EB}"/>
              </a:ext>
            </a:extLst>
          </p:cNvPr>
          <p:cNvSpPr txBox="1"/>
          <p:nvPr/>
        </p:nvSpPr>
        <p:spPr>
          <a:xfrm>
            <a:off x="632419" y="5814800"/>
            <a:ext cx="515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ExtraBold" panose="000009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Contracts to Provide DIS Services</a:t>
            </a:r>
            <a:endParaRPr lang="en-MY" sz="2000" dirty="0">
              <a:solidFill>
                <a:schemeClr val="bg1"/>
              </a:solidFill>
              <a:latin typeface="Montserrat ExtraBold" panose="00000900000000000000" pitchFamily="50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1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Timeline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DSA will be distributed by the Center for Local Public Health Services (CLPHS).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Signed DSAs may be returned to </a:t>
            </a:r>
            <a:r>
              <a:rPr lang="en-US" sz="2800" dirty="0">
                <a:hlinkClick r:id="rId2"/>
              </a:rPr>
              <a:t>Hollie.Sheller@health.mo.gov</a:t>
            </a:r>
            <a:r>
              <a:rPr lang="en-US" sz="28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Completed DSAs requested by April 1, 2024, to allow set-up for enhanced access prior to implementation.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Completed DSAs may be submitted after April 1 but enhanced access may be delayed.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No changes will occur with existing systems.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DSA will take effect with ShowMe WorldCare implementation.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0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-7621" y="615552"/>
            <a:ext cx="12192000" cy="6518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C944F-58FB-421A-BC42-AC56ECE7965C}"/>
              </a:ext>
            </a:extLst>
          </p:cNvPr>
          <p:cNvSpPr txBox="1"/>
          <p:nvPr/>
        </p:nvSpPr>
        <p:spPr>
          <a:xfrm>
            <a:off x="3375660" y="4052325"/>
            <a:ext cx="544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PROTECTING HEALTH AND</a:t>
            </a:r>
          </a:p>
          <a:p>
            <a:pPr algn="ctr"/>
            <a:r>
              <a:rPr lang="en-MY" sz="2800" dirty="0"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KEEPING PEOPLE SAFE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9C3CFD-EB23-4635-B3F4-2CD31F890F56}"/>
              </a:ext>
            </a:extLst>
          </p:cNvPr>
          <p:cNvCxnSpPr>
            <a:cxnSpLocks/>
          </p:cNvCxnSpPr>
          <p:nvPr/>
        </p:nvCxnSpPr>
        <p:spPr>
          <a:xfrm>
            <a:off x="6088379" y="0"/>
            <a:ext cx="0" cy="2057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24" y="1477493"/>
            <a:ext cx="6730753" cy="26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1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Need for a Da</a:t>
            </a:r>
            <a:r>
              <a:rPr lang="en-US" dirty="0">
                <a:latin typeface="Montserrat Black" panose="00000A00000000000000" pitchFamily="50" charset="0"/>
              </a:rPr>
              <a:t>ta Sharing Agreement (DSA)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Document terms and conditions for use of Missouri Department of Health and Senior Services (DHSS) reportable disease management systems such as ShowMe WorldCare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Clarify potential corrective actions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Best practice from a legal perspective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Ensure system users are aware of their obligations to protect data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Need for Expanded Data Access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Multiple local public health agencies (LPHAs) provided feedback that additional access related to sexually transmitted infections (STI) data was needed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LPHA associations reached out to DHSS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4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DSA Development Process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DHSS disease programs met to discuss data access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Bureau of Data Modernization and Interoperability (BDMI) consulted related to technical capabilities of ShowMe WorldCare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Draft DSA shared with Missouri Center for Public Health Excellence (MOCPHE)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MOCPHE feedback incorporated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DSA now ready for distribution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5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Overview of New DSA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DSA covers access by a single LPHA for records assigned to the LPHA’s jurisdiction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Signature is optional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All LPHAs will have access to patient-level information for basic public health operations such as creating person records, condition records, outbreaks, and contact tracing.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All LPHAs will have access to aggregate reports showing statewide data (to be developed).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All LPHAs will have access to general communicable diseases.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2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Overview of New DSA (Continued)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Signed DSA provides additional access and functionality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Access to STI data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Access to enhanced functionalities within ShowMe WorldCare such as exports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9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DSA Does NOT Cover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Access to HIV/AIDS data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Access is granted only to those agencies contracted by DHSS to perform HIV/AIDS surveillance or prevention services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Some LPHAs may have separate DIS contracts with DHSS which would allow STI access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Access for individual staff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Individual staff will submit request, most likely through ASAP, for conditions appropriate to their role.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4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DSA Does NOT Cover (continued)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Data sharing among multiple LPHAs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ShowMe WorldCare contains some features which may make blanket data sharing across LPHAs less necessary.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If blanket sharing between agencies is determined to be necessary, more information will be </a:t>
            </a:r>
            <a:r>
              <a:rPr lang="en-US" sz="2800"/>
              <a:t>distributed later.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47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BE7F-4D55-4FDF-AA0B-A5B1141F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Signed vs. Unsigned DSA</a:t>
            </a:r>
            <a:endParaRPr lang="en-MY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AFE31E-5D72-4D61-87CA-E737918C0D4F}"/>
              </a:ext>
            </a:extLst>
          </p:cNvPr>
          <p:cNvSpPr/>
          <p:nvPr/>
        </p:nvSpPr>
        <p:spPr>
          <a:xfrm>
            <a:off x="1222619" y="1619064"/>
            <a:ext cx="4681728" cy="4256886"/>
          </a:xfrm>
          <a:prstGeom prst="roundRect">
            <a:avLst>
              <a:gd name="adj" fmla="val 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AA01E1-9416-40C8-AC49-296549AD9810}"/>
              </a:ext>
            </a:extLst>
          </p:cNvPr>
          <p:cNvSpPr/>
          <p:nvPr/>
        </p:nvSpPr>
        <p:spPr>
          <a:xfrm>
            <a:off x="1400576" y="1831508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929F3-C4B6-4964-9225-B1720A16215C}"/>
              </a:ext>
            </a:extLst>
          </p:cNvPr>
          <p:cNvSpPr txBox="1"/>
          <p:nvPr/>
        </p:nvSpPr>
        <p:spPr>
          <a:xfrm>
            <a:off x="2788510" y="1872435"/>
            <a:ext cx="20131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Signed DSA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845D5-7E1F-44E3-AC6F-5661BF87A225}"/>
              </a:ext>
            </a:extLst>
          </p:cNvPr>
          <p:cNvSpPr txBox="1"/>
          <p:nvPr/>
        </p:nvSpPr>
        <p:spPr>
          <a:xfrm>
            <a:off x="2732072" y="2274964"/>
            <a:ext cx="30206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Patient-level data for records assigned to your jurisdiction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Basic operations within systems based on user role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Aggregate reports showing </a:t>
            </a:r>
            <a:r>
              <a:rPr kumimoji="0" lang="en-MY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statewide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data (to be developed)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All general communicable diseases </a:t>
            </a:r>
            <a:r>
              <a:rPr kumimoji="0" lang="en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and STIs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kumimoji="0" lang="en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HIV only if contracted for Surveillance/Prevention services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0" lang="en-MY" sz="1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kumimoji="0" lang="en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Exports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63977F-1BB0-4A5C-AE26-5542D9757946}"/>
              </a:ext>
            </a:extLst>
          </p:cNvPr>
          <p:cNvSpPr/>
          <p:nvPr/>
        </p:nvSpPr>
        <p:spPr>
          <a:xfrm>
            <a:off x="6287655" y="1619063"/>
            <a:ext cx="4681728" cy="4256885"/>
          </a:xfrm>
          <a:prstGeom prst="roundRect">
            <a:avLst>
              <a:gd name="adj" fmla="val 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2D986A-56FB-4E3F-B0D5-41C72C0B5239}"/>
              </a:ext>
            </a:extLst>
          </p:cNvPr>
          <p:cNvSpPr/>
          <p:nvPr/>
        </p:nvSpPr>
        <p:spPr>
          <a:xfrm>
            <a:off x="6484015" y="1831508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51E36A-04BF-4B7C-AE28-C8F7DEAC782F}"/>
              </a:ext>
            </a:extLst>
          </p:cNvPr>
          <p:cNvSpPr txBox="1"/>
          <p:nvPr/>
        </p:nvSpPr>
        <p:spPr>
          <a:xfrm>
            <a:off x="7948752" y="1831508"/>
            <a:ext cx="20131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Unsigned DSA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3B2AEC-AFC9-40F6-BA8D-12847DB4B359}"/>
              </a:ext>
            </a:extLst>
          </p:cNvPr>
          <p:cNvSpPr txBox="1"/>
          <p:nvPr/>
        </p:nvSpPr>
        <p:spPr>
          <a:xfrm>
            <a:off x="7872265" y="2198220"/>
            <a:ext cx="29940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Patient-level data for records assigned to your jurisdiction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Basic operations within systems based on user role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Aggregate reports showing </a:t>
            </a:r>
            <a:r>
              <a:rPr kumimoji="0" lang="en-MY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statewide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data (to be developed)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All general communicable diseases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kumimoji="0" lang="en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HIV and STIs only if contracted for Surveillance/Prevention services</a:t>
            </a:r>
          </a:p>
        </p:txBody>
      </p:sp>
      <p:sp>
        <p:nvSpPr>
          <p:cNvPr id="7" name="Graphic 417">
            <a:extLst>
              <a:ext uri="{FF2B5EF4-FFF2-40B4-BE49-F238E27FC236}">
                <a16:creationId xmlns:a16="http://schemas.microsoft.com/office/drawing/2014/main" id="{0B5A4640-A742-C0B8-2149-E96BC745A3C9}"/>
              </a:ext>
            </a:extLst>
          </p:cNvPr>
          <p:cNvSpPr/>
          <p:nvPr/>
        </p:nvSpPr>
        <p:spPr>
          <a:xfrm>
            <a:off x="1596138" y="2010934"/>
            <a:ext cx="342300" cy="342453"/>
          </a:xfrm>
          <a:custGeom>
            <a:avLst/>
            <a:gdLst>
              <a:gd name="connsiteX0" fmla="*/ 300038 w 342300"/>
              <a:gd name="connsiteY0" fmla="*/ 0 h 342453"/>
              <a:gd name="connsiteX1" fmla="*/ 270122 w 342300"/>
              <a:gd name="connsiteY1" fmla="*/ 12502 h 342453"/>
              <a:gd name="connsiteX2" fmla="*/ 128588 w 342300"/>
              <a:gd name="connsiteY2" fmla="*/ 153590 h 342453"/>
              <a:gd name="connsiteX3" fmla="*/ 125461 w 342300"/>
              <a:gd name="connsiteY3" fmla="*/ 156716 h 342453"/>
              <a:gd name="connsiteX4" fmla="*/ 124570 w 342300"/>
              <a:gd name="connsiteY4" fmla="*/ 161181 h 342453"/>
              <a:gd name="connsiteX5" fmla="*/ 114746 w 342300"/>
              <a:gd name="connsiteY5" fmla="*/ 211187 h 342453"/>
              <a:gd name="connsiteX6" fmla="*/ 110282 w 342300"/>
              <a:gd name="connsiteY6" fmla="*/ 232171 h 342453"/>
              <a:gd name="connsiteX7" fmla="*/ 131266 w 342300"/>
              <a:gd name="connsiteY7" fmla="*/ 227708 h 342453"/>
              <a:gd name="connsiteX8" fmla="*/ 181273 w 342300"/>
              <a:gd name="connsiteY8" fmla="*/ 217884 h 342453"/>
              <a:gd name="connsiteX9" fmla="*/ 185738 w 342300"/>
              <a:gd name="connsiteY9" fmla="*/ 216992 h 342453"/>
              <a:gd name="connsiteX10" fmla="*/ 188864 w 342300"/>
              <a:gd name="connsiteY10" fmla="*/ 213866 h 342453"/>
              <a:gd name="connsiteX11" fmla="*/ 329953 w 342300"/>
              <a:gd name="connsiteY11" fmla="*/ 72330 h 342453"/>
              <a:gd name="connsiteX12" fmla="*/ 329953 w 342300"/>
              <a:gd name="connsiteY12" fmla="*/ 12502 h 342453"/>
              <a:gd name="connsiteX13" fmla="*/ 300038 w 342300"/>
              <a:gd name="connsiteY13" fmla="*/ 0 h 342453"/>
              <a:gd name="connsiteX14" fmla="*/ 300038 w 342300"/>
              <a:gd name="connsiteY14" fmla="*/ 27682 h 342453"/>
              <a:gd name="connsiteX15" fmla="*/ 309860 w 342300"/>
              <a:gd name="connsiteY15" fmla="*/ 32593 h 342453"/>
              <a:gd name="connsiteX16" fmla="*/ 309860 w 342300"/>
              <a:gd name="connsiteY16" fmla="*/ 52239 h 342453"/>
              <a:gd name="connsiteX17" fmla="*/ 171450 w 342300"/>
              <a:gd name="connsiteY17" fmla="*/ 190649 h 342453"/>
              <a:gd name="connsiteX18" fmla="*/ 146893 w 342300"/>
              <a:gd name="connsiteY18" fmla="*/ 195561 h 342453"/>
              <a:gd name="connsiteX19" fmla="*/ 151805 w 342300"/>
              <a:gd name="connsiteY19" fmla="*/ 171004 h 342453"/>
              <a:gd name="connsiteX20" fmla="*/ 290215 w 342300"/>
              <a:gd name="connsiteY20" fmla="*/ 32593 h 342453"/>
              <a:gd name="connsiteX21" fmla="*/ 300038 w 342300"/>
              <a:gd name="connsiteY21" fmla="*/ 27682 h 342453"/>
              <a:gd name="connsiteX22" fmla="*/ 0 w 342300"/>
              <a:gd name="connsiteY22" fmla="*/ 56704 h 342453"/>
              <a:gd name="connsiteX23" fmla="*/ 0 w 342300"/>
              <a:gd name="connsiteY23" fmla="*/ 342454 h 342453"/>
              <a:gd name="connsiteX24" fmla="*/ 285750 w 342300"/>
              <a:gd name="connsiteY24" fmla="*/ 342454 h 342453"/>
              <a:gd name="connsiteX25" fmla="*/ 285750 w 342300"/>
              <a:gd name="connsiteY25" fmla="*/ 154037 h 342453"/>
              <a:gd name="connsiteX26" fmla="*/ 257175 w 342300"/>
              <a:gd name="connsiteY26" fmla="*/ 182612 h 342453"/>
              <a:gd name="connsiteX27" fmla="*/ 257175 w 342300"/>
              <a:gd name="connsiteY27" fmla="*/ 313879 h 342453"/>
              <a:gd name="connsiteX28" fmla="*/ 28575 w 342300"/>
              <a:gd name="connsiteY28" fmla="*/ 313879 h 342453"/>
              <a:gd name="connsiteX29" fmla="*/ 28575 w 342300"/>
              <a:gd name="connsiteY29" fmla="*/ 85279 h 342453"/>
              <a:gd name="connsiteX30" fmla="*/ 159841 w 342300"/>
              <a:gd name="connsiteY30" fmla="*/ 85279 h 342453"/>
              <a:gd name="connsiteX31" fmla="*/ 188416 w 342300"/>
              <a:gd name="connsiteY31" fmla="*/ 56704 h 3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2300" h="342453">
                <a:moveTo>
                  <a:pt x="300038" y="0"/>
                </a:moveTo>
                <a:cubicBezTo>
                  <a:pt x="289099" y="0"/>
                  <a:pt x="278383" y="4242"/>
                  <a:pt x="270122" y="12502"/>
                </a:cubicBezTo>
                <a:lnTo>
                  <a:pt x="128588" y="153590"/>
                </a:lnTo>
                <a:lnTo>
                  <a:pt x="125461" y="156716"/>
                </a:lnTo>
                <a:lnTo>
                  <a:pt x="124570" y="161181"/>
                </a:lnTo>
                <a:lnTo>
                  <a:pt x="114746" y="211187"/>
                </a:lnTo>
                <a:lnTo>
                  <a:pt x="110282" y="232171"/>
                </a:lnTo>
                <a:lnTo>
                  <a:pt x="131266" y="227708"/>
                </a:lnTo>
                <a:lnTo>
                  <a:pt x="181273" y="217884"/>
                </a:lnTo>
                <a:lnTo>
                  <a:pt x="185738" y="216992"/>
                </a:lnTo>
                <a:lnTo>
                  <a:pt x="188864" y="213866"/>
                </a:lnTo>
                <a:lnTo>
                  <a:pt x="329953" y="72330"/>
                </a:lnTo>
                <a:cubicBezTo>
                  <a:pt x="346416" y="55866"/>
                  <a:pt x="346416" y="28966"/>
                  <a:pt x="329953" y="12502"/>
                </a:cubicBezTo>
                <a:cubicBezTo>
                  <a:pt x="321692" y="4242"/>
                  <a:pt x="310976" y="0"/>
                  <a:pt x="300038" y="0"/>
                </a:cubicBezTo>
                <a:close/>
                <a:moveTo>
                  <a:pt x="300038" y="27682"/>
                </a:moveTo>
                <a:cubicBezTo>
                  <a:pt x="303387" y="27682"/>
                  <a:pt x="306678" y="29412"/>
                  <a:pt x="309860" y="32593"/>
                </a:cubicBezTo>
                <a:cubicBezTo>
                  <a:pt x="316222" y="38956"/>
                  <a:pt x="316222" y="45876"/>
                  <a:pt x="309860" y="52239"/>
                </a:cubicBezTo>
                <a:lnTo>
                  <a:pt x="171450" y="190649"/>
                </a:lnTo>
                <a:lnTo>
                  <a:pt x="146893" y="195561"/>
                </a:lnTo>
                <a:lnTo>
                  <a:pt x="151805" y="171004"/>
                </a:lnTo>
                <a:lnTo>
                  <a:pt x="290215" y="32593"/>
                </a:lnTo>
                <a:cubicBezTo>
                  <a:pt x="293397" y="29412"/>
                  <a:pt x="296689" y="27682"/>
                  <a:pt x="300038" y="27682"/>
                </a:cubicBezTo>
                <a:close/>
                <a:moveTo>
                  <a:pt x="0" y="56704"/>
                </a:moveTo>
                <a:lnTo>
                  <a:pt x="0" y="342454"/>
                </a:lnTo>
                <a:lnTo>
                  <a:pt x="285750" y="342454"/>
                </a:lnTo>
                <a:lnTo>
                  <a:pt x="285750" y="154037"/>
                </a:lnTo>
                <a:lnTo>
                  <a:pt x="257175" y="182612"/>
                </a:lnTo>
                <a:lnTo>
                  <a:pt x="257175" y="313879"/>
                </a:lnTo>
                <a:lnTo>
                  <a:pt x="28575" y="313879"/>
                </a:lnTo>
                <a:lnTo>
                  <a:pt x="28575" y="85279"/>
                </a:lnTo>
                <a:lnTo>
                  <a:pt x="159841" y="85279"/>
                </a:lnTo>
                <a:lnTo>
                  <a:pt x="188416" y="56704"/>
                </a:lnTo>
                <a:close/>
              </a:path>
            </a:pathLst>
          </a:custGeom>
          <a:solidFill>
            <a:srgbClr val="000000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2500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155565</TotalTime>
  <Words>632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</vt:lpstr>
      <vt:lpstr>Montserrat Black</vt:lpstr>
      <vt:lpstr>Montserrat ExtraBold</vt:lpstr>
      <vt:lpstr>Wingdings</vt:lpstr>
      <vt:lpstr>No Footer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Signed vs. Unsigned DSA</vt:lpstr>
      <vt:lpstr>Currently Proposed Levels of Data Sharing in ShowMe WorldCare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DHSS Office of Public Information</dc:creator>
  <cp:lastModifiedBy>Mickels, Becca</cp:lastModifiedBy>
  <cp:revision>1301</cp:revision>
  <dcterms:created xsi:type="dcterms:W3CDTF">2019-07-08T12:17:13Z</dcterms:created>
  <dcterms:modified xsi:type="dcterms:W3CDTF">2024-01-05T15:17:04Z</dcterms:modified>
</cp:coreProperties>
</file>