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COVID-19 Vaccination Clinical Updates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Pfizer </a:t>
            </a:r>
            <a:r>
              <a:rPr lang="en-US" dirty="0" err="1" smtClean="0"/>
              <a:t>BioNTech</a:t>
            </a:r>
            <a:r>
              <a:rPr lang="en-US" dirty="0" smtClean="0"/>
              <a:t> COVID-19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Individuals 50 years and older may receive a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PfizerBioNTech</a:t>
            </a:r>
            <a:r>
              <a:rPr lang="en-US" dirty="0" smtClean="0"/>
              <a:t> COVID-19 vaccine booster dose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Individuals 12 years and older who are moderately to severely immune compromised may receive a 2</a:t>
            </a:r>
            <a:r>
              <a:rPr lang="en-US" baseline="30000" dirty="0" smtClean="0"/>
              <a:t>nd  </a:t>
            </a:r>
            <a:r>
              <a:rPr lang="en-US" dirty="0" smtClean="0"/>
              <a:t> </a:t>
            </a:r>
            <a:r>
              <a:rPr lang="en-US" dirty="0" err="1" smtClean="0"/>
              <a:t>PfizerBioNTech</a:t>
            </a:r>
            <a:r>
              <a:rPr lang="en-US" dirty="0" smtClean="0"/>
              <a:t> COVID-19 vaccine booster dose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Booster dose should be spaced at least 4 months from the previous booster dose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69229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Moderna</a:t>
            </a:r>
            <a:r>
              <a:rPr lang="en-US" dirty="0" smtClean="0"/>
              <a:t> COVID-19 Vaccine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Individuals 50 years and older may receive a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 smtClean="0"/>
              <a:t>Moderna</a:t>
            </a:r>
            <a:r>
              <a:rPr lang="en-US" dirty="0" smtClean="0"/>
              <a:t> </a:t>
            </a:r>
            <a:r>
              <a:rPr lang="en-US" dirty="0"/>
              <a:t>COVID-19 vaccine booster </a:t>
            </a:r>
            <a:r>
              <a:rPr lang="en-US" dirty="0" smtClean="0"/>
              <a:t>dose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Individuals 18-49 years of age who are moderately to severely immune compromised may receive a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Moderna</a:t>
            </a:r>
            <a:r>
              <a:rPr lang="en-US" dirty="0" smtClean="0"/>
              <a:t> COVID-19 vaccine booster dose</a:t>
            </a:r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Booster dose should be spaced at least 4 months from the previous booster dose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8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Janssen Vaccine Recipients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18-49 years of age who received only Janssen COVID-19 vaccine for the primary dose and a booster dose should receive a 2</a:t>
            </a:r>
            <a:r>
              <a:rPr lang="en-US" baseline="30000" dirty="0" smtClean="0"/>
              <a:t>nd</a:t>
            </a:r>
            <a:r>
              <a:rPr lang="en-US" dirty="0" smtClean="0"/>
              <a:t> booster dose of a mRNA (Pfizer or </a:t>
            </a:r>
            <a:r>
              <a:rPr lang="en-US" dirty="0" err="1" smtClean="0"/>
              <a:t>Moderna</a:t>
            </a:r>
            <a:r>
              <a:rPr lang="en-US" dirty="0" smtClean="0"/>
              <a:t>) COVID-19 vaccine at least 4 months from previous dose</a:t>
            </a:r>
          </a:p>
          <a:p>
            <a:endParaRPr lang="en-US" dirty="0"/>
          </a:p>
          <a:p>
            <a:r>
              <a:rPr lang="en-US" dirty="0" smtClean="0"/>
              <a:t>Individuals 50 years and older may receive a 2</a:t>
            </a:r>
            <a:r>
              <a:rPr lang="en-US" baseline="30000" dirty="0" smtClean="0"/>
              <a:t>nd</a:t>
            </a:r>
            <a:r>
              <a:rPr lang="en-US" dirty="0" smtClean="0"/>
              <a:t> booster dose of any mRNA vaccine </a:t>
            </a:r>
            <a:r>
              <a:rPr lang="en-US" dirty="0"/>
              <a:t>(Pfizer or </a:t>
            </a:r>
            <a:r>
              <a:rPr lang="en-US" dirty="0" err="1"/>
              <a:t>Moderna</a:t>
            </a:r>
            <a:r>
              <a:rPr lang="en-US" dirty="0"/>
              <a:t>) </a:t>
            </a:r>
            <a:r>
              <a:rPr lang="en-US" dirty="0" smtClean="0"/>
              <a:t>COVID-19 vaccine at least 4 months from the last booster dose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93" y="169820"/>
            <a:ext cx="10920748" cy="44680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3761" y="4983892"/>
            <a:ext cx="11294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>
                <a:latin typeface="Open Sans"/>
              </a:rPr>
              <a:t>‡</a:t>
            </a:r>
            <a:r>
              <a:rPr lang="en-US" sz="1600" dirty="0">
                <a:latin typeface="Open Sans"/>
              </a:rPr>
              <a:t> A booster dose is not currently authorized for people ages 5–11 years. For people ages 12–17 years, only Pfizer-</a:t>
            </a:r>
            <a:r>
              <a:rPr lang="en-US" sz="1600" dirty="0" err="1">
                <a:latin typeface="Open Sans"/>
              </a:rPr>
              <a:t>BioNTech</a:t>
            </a:r>
            <a:r>
              <a:rPr lang="en-US" sz="1600" dirty="0">
                <a:latin typeface="Open Sans"/>
              </a:rPr>
              <a:t> can be used. An mRNA COVID-19 vaccine is preferred over the Janssen COVID-19 Vaccine for booster vaccination of people ages 18 years and older.</a:t>
            </a:r>
          </a:p>
          <a:p>
            <a:r>
              <a:rPr lang="en-US" sz="1600" baseline="30000" dirty="0">
                <a:latin typeface="Open Sans"/>
              </a:rPr>
              <a:t>§</a:t>
            </a:r>
            <a:r>
              <a:rPr lang="en-US" sz="1600" dirty="0">
                <a:latin typeface="Open Sans"/>
              </a:rPr>
              <a:t> People ages 18–49 years who received Janssen COVID-19 Vaccine as both their primary series dose and booster dose may receive an mRNA COVID-19 booster dose at least 4 months after the Janssen booster dose. People ages 50 years and older may choose to receive a second booster dose if it has been at least 4 months after the first booster dose.</a:t>
            </a:r>
            <a:endParaRPr lang="en-US" sz="16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622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91" y="115330"/>
            <a:ext cx="10778906" cy="5161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31" y="5443262"/>
            <a:ext cx="1163217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4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85" y="134465"/>
            <a:ext cx="10515600" cy="1325563"/>
          </a:xfrm>
        </p:spPr>
        <p:txBody>
          <a:bodyPr/>
          <a:lstStyle/>
          <a:p>
            <a:r>
              <a:rPr lang="en-US" dirty="0" smtClean="0"/>
              <a:t>Vaccine presentations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739" y="1336460"/>
            <a:ext cx="9980291" cy="4444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0346" y="6046573"/>
            <a:ext cx="930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Moderna</a:t>
            </a:r>
            <a:r>
              <a:rPr lang="en-US" dirty="0" smtClean="0"/>
              <a:t> Red Cap or Blue Cap can be used for Booster doses of 0.25ml or Primary dose of </a:t>
            </a:r>
            <a:r>
              <a:rPr lang="en-US" smtClean="0"/>
              <a:t>0.5ml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en-US" dirty="0" smtClean="0"/>
              <a:t>Other clinical 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318054"/>
            <a:ext cx="10233800" cy="4858909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8-week interval </a:t>
            </a:r>
            <a:r>
              <a:rPr lang="en-US" sz="8000" dirty="0" smtClean="0"/>
              <a:t>for a mRNA may </a:t>
            </a:r>
            <a:r>
              <a:rPr lang="en-US" sz="8000" dirty="0"/>
              <a:t>be optimal for people who are not immunocompromised and ages 12-64 years, especially for males ages 12–39 </a:t>
            </a:r>
            <a:r>
              <a:rPr lang="en-US" sz="8000" dirty="0" smtClean="0"/>
              <a:t>years</a:t>
            </a:r>
          </a:p>
          <a:p>
            <a:pPr marL="0" indent="0">
              <a:buNone/>
            </a:pPr>
            <a:endParaRPr lang="en-US" sz="8000" dirty="0" smtClean="0"/>
          </a:p>
          <a:p>
            <a:pPr lvl="1"/>
            <a:r>
              <a:rPr lang="en-US" sz="8000" dirty="0" smtClean="0"/>
              <a:t>May decrease the risk for myocarditis and pericarditis in makes</a:t>
            </a:r>
          </a:p>
          <a:p>
            <a:pPr marL="457200" lvl="1" indent="0">
              <a:buNone/>
            </a:pPr>
            <a:endParaRPr lang="en-US" sz="8000" dirty="0" smtClean="0"/>
          </a:p>
          <a:p>
            <a:pPr lvl="1"/>
            <a:r>
              <a:rPr lang="en-US" sz="8000" dirty="0" smtClean="0"/>
              <a:t>Increase peak antibody response and vaccine effectiveness</a:t>
            </a:r>
          </a:p>
          <a:p>
            <a:pPr marL="457200" lvl="1" indent="0">
              <a:buNone/>
            </a:pPr>
            <a:endParaRPr lang="en-US" sz="8000" dirty="0" smtClean="0"/>
          </a:p>
          <a:p>
            <a:pPr lvl="1"/>
            <a:r>
              <a:rPr lang="en-US" sz="8000" dirty="0" smtClean="0"/>
              <a:t>Only applies to individuals (12 to 64 years of age ) who are not moderately to severely immune compromised</a:t>
            </a:r>
          </a:p>
          <a:p>
            <a:pPr lvl="1"/>
            <a:endParaRPr lang="en-US" sz="8000" dirty="0"/>
          </a:p>
          <a:p>
            <a:r>
              <a:rPr lang="en-US" sz="8000" dirty="0" smtClean="0"/>
              <a:t>Completing the Primary series </a:t>
            </a:r>
          </a:p>
          <a:p>
            <a:pPr lvl="1"/>
            <a:r>
              <a:rPr lang="en-US" sz="8000" dirty="0"/>
              <a:t>For most people, a 2-dose series of an mRNA COVID-19 vaccine (Pfizer-</a:t>
            </a:r>
            <a:r>
              <a:rPr lang="en-US" sz="8000" dirty="0" err="1"/>
              <a:t>BioNTech</a:t>
            </a:r>
            <a:r>
              <a:rPr lang="en-US" sz="8000" dirty="0"/>
              <a:t> and </a:t>
            </a:r>
            <a:r>
              <a:rPr lang="en-US" sz="8000" dirty="0" err="1"/>
              <a:t>Moderna</a:t>
            </a:r>
            <a:r>
              <a:rPr lang="en-US" sz="8000" dirty="0"/>
              <a:t>) or a single dose of Janssen COVID-19 Vaccine.</a:t>
            </a:r>
          </a:p>
          <a:p>
            <a:pPr lvl="1"/>
            <a:r>
              <a:rPr lang="en-US" sz="8000" dirty="0"/>
              <a:t>For people who are moderately or severely immunocompromised, a 3-dose series of an mRNA COVID-19 vaccine or a single dose of Janssen COVID-19 Vaccine.</a:t>
            </a:r>
          </a:p>
          <a:p>
            <a:pPr lvl="1"/>
            <a:endParaRPr lang="en-US" sz="8000" dirty="0" smtClean="0"/>
          </a:p>
          <a:p>
            <a:r>
              <a:rPr lang="en-US" sz="8000" dirty="0" smtClean="0"/>
              <a:t>Up-to-Date</a:t>
            </a:r>
          </a:p>
          <a:p>
            <a:pPr lvl="1"/>
            <a:r>
              <a:rPr lang="en-US" sz="7600" dirty="0" smtClean="0"/>
              <a:t>Person has received all recommended primary and booster doses that they are eligible for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410025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0</TotalTime>
  <Words>461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Open Sans</vt:lpstr>
      <vt:lpstr>Depth</vt:lpstr>
      <vt:lpstr>COVID-19 Vaccination Clinical Updates </vt:lpstr>
      <vt:lpstr>Pfizer BioNTech COVID-19 vaccine</vt:lpstr>
      <vt:lpstr>Moderna COVID-19 Vaccine </vt:lpstr>
      <vt:lpstr>Janssen Vaccine Recipients </vt:lpstr>
      <vt:lpstr>PowerPoint Presentation</vt:lpstr>
      <vt:lpstr>PowerPoint Presentation</vt:lpstr>
      <vt:lpstr>Vaccine presentations </vt:lpstr>
      <vt:lpstr>Other clinical items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2022-04-05T13:19:58Z</dcterms:created>
  <dcterms:modified xsi:type="dcterms:W3CDTF">2022-04-05T18:31:09Z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