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27"/>
  </p:notesMasterIdLst>
  <p:sldIdLst>
    <p:sldId id="256" r:id="rId5"/>
    <p:sldId id="264" r:id="rId6"/>
    <p:sldId id="274" r:id="rId7"/>
    <p:sldId id="275" r:id="rId8"/>
    <p:sldId id="273" r:id="rId9"/>
    <p:sldId id="257" r:id="rId10"/>
    <p:sldId id="269" r:id="rId11"/>
    <p:sldId id="270" r:id="rId12"/>
    <p:sldId id="258" r:id="rId13"/>
    <p:sldId id="265" r:id="rId14"/>
    <p:sldId id="266" r:id="rId15"/>
    <p:sldId id="276" r:id="rId16"/>
    <p:sldId id="259" r:id="rId17"/>
    <p:sldId id="271" r:id="rId18"/>
    <p:sldId id="272" r:id="rId19"/>
    <p:sldId id="262" r:id="rId20"/>
    <p:sldId id="277" r:id="rId21"/>
    <p:sldId id="260" r:id="rId22"/>
    <p:sldId id="268" r:id="rId23"/>
    <p:sldId id="261" r:id="rId24"/>
    <p:sldId id="267"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D7C44-92E3-0D74-039E-6271E048FF70}" v="215" dt="2020-08-21T16:28:58.858"/>
    <p1510:client id="{2F6C8555-D6C3-450B-B605-C3FB6C43A27C}" v="2" dt="2020-11-30T20:17:26.947"/>
    <p1510:client id="{32AAD21C-5C03-4E75-92B2-4CB8EF0C07EB}" v="195" dt="2020-11-03T21:28:20.990"/>
    <p1510:client id="{4189D746-DA4B-4B2C-8853-4F995028D2B4}" v="28" dt="2020-12-14T21:16:21.529"/>
    <p1510:client id="{50DA8EA2-1CE1-4405-AF9C-83BBF9C52DF3}" v="108" dt="2020-10-07T14:44:22.334"/>
    <p1510:client id="{5112FA26-3077-4C34-94C0-7AE4EE1F8FC1}" v="6" dt="2020-12-14T18:11:24.765"/>
    <p1510:client id="{57D61DCC-05EF-40AC-A342-AAEBF1DB51F9}" v="147" dt="2020-08-17T16:35:28.767"/>
    <p1510:client id="{693A5058-BC15-446E-A1BA-1A6C1D063A48}" v="9" dt="2020-11-04T16:51:31.500"/>
    <p1510:client id="{6B162A15-9BA7-4687-882C-522C23B5CBDA}" v="1" dt="2020-09-17T21:59:08.357"/>
    <p1510:client id="{6BCDCF0C-0B35-4DD2-BBAA-D5A8EE85E82D}" v="41" dt="2020-09-18T18:53:28.731"/>
    <p1510:client id="{6F35D610-2D1F-4F7D-BE80-EB7276B73913}" v="17" dt="2020-10-07T14:46:30.811"/>
    <p1510:client id="{79006E39-4C7E-43CA-8C8F-48F4FCF95B3D}" v="248" dt="2020-10-07T14:32:54.025"/>
    <p1510:client id="{7B34EABF-A866-460D-8385-7DAFF7B1E7CE}" v="93" dt="2020-11-04T16:41:59.059"/>
    <p1510:client id="{7BD5124A-1DB3-47C5-AEF2-CBE415DBCEEF}" v="244" dt="2020-08-17T16:41:18.110"/>
    <p1510:client id="{84B747E8-C4AA-48C6-BA84-FC5B6D8BE64F}" v="1" dt="2020-09-18T19:08:54.647"/>
    <p1510:client id="{99A2D6BA-AE43-4C2B-B0D2-362AC33F3966}" v="56" dt="2020-10-29T19:39:45.166"/>
    <p1510:client id="{B3C22C43-6333-4997-9DBF-E6B143F8CA67}" v="12" dt="2020-10-23T21:37:06.841"/>
    <p1510:client id="{D31337C2-C159-B880-9081-6949E042E0EE}" v="949" dt="2020-08-24T16:25:52.617"/>
    <p1510:client id="{EC7333E6-699D-4655-ABC2-79D208474C5E}" v="15" dt="2020-11-09T19:35:07.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34C48-510F-480D-B8BA-B2748CFD3DAE}"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9C002FC8-DFDD-429E-9421-6CF659FB4350}">
      <dgm:prSet/>
      <dgm:spPr/>
      <dgm:t>
        <a:bodyPr/>
        <a:lstStyle/>
        <a:p>
          <a:r>
            <a:rPr lang="en-US"/>
            <a:t>Maintain a regular routine</a:t>
          </a:r>
        </a:p>
      </dgm:t>
    </dgm:pt>
    <dgm:pt modelId="{65E3BBA8-3462-414A-B1E2-CF72B6FF28CD}" type="parTrans" cxnId="{E93F3C0A-FF51-46A7-99A8-867A93FB186C}">
      <dgm:prSet/>
      <dgm:spPr/>
      <dgm:t>
        <a:bodyPr/>
        <a:lstStyle/>
        <a:p>
          <a:endParaRPr lang="en-US"/>
        </a:p>
      </dgm:t>
    </dgm:pt>
    <dgm:pt modelId="{83B3E221-93DB-4C96-BB52-FE328AB46E2F}" type="sibTrans" cxnId="{E93F3C0A-FF51-46A7-99A8-867A93FB186C}">
      <dgm:prSet phldrT="1" phldr="0"/>
      <dgm:spPr/>
      <dgm:t>
        <a:bodyPr/>
        <a:lstStyle/>
        <a:p>
          <a:r>
            <a:rPr lang="en-US"/>
            <a:t>1</a:t>
          </a:r>
        </a:p>
      </dgm:t>
    </dgm:pt>
    <dgm:pt modelId="{6D1507E0-00A4-4D77-A41C-93191216BC43}">
      <dgm:prSet/>
      <dgm:spPr/>
      <dgm:t>
        <a:bodyPr/>
        <a:lstStyle/>
        <a:p>
          <a:r>
            <a:rPr lang="en-US"/>
            <a:t>Take breaks! - try scheduling a "mental commute" before and after your work hours, and aim to take a brief break every 1-2 hours</a:t>
          </a:r>
        </a:p>
      </dgm:t>
    </dgm:pt>
    <dgm:pt modelId="{4866191B-6C2A-4587-8640-59CFA8B8667E}" type="parTrans" cxnId="{11CD0999-A384-412A-B23A-0D3F0408C526}">
      <dgm:prSet/>
      <dgm:spPr/>
      <dgm:t>
        <a:bodyPr/>
        <a:lstStyle/>
        <a:p>
          <a:endParaRPr lang="en-US"/>
        </a:p>
      </dgm:t>
    </dgm:pt>
    <dgm:pt modelId="{24953AD7-47F7-40E5-A8D2-47704A291A4B}" type="sibTrans" cxnId="{11CD0999-A384-412A-B23A-0D3F0408C526}">
      <dgm:prSet phldrT="2" phldr="0"/>
      <dgm:spPr/>
      <dgm:t>
        <a:bodyPr/>
        <a:lstStyle/>
        <a:p>
          <a:r>
            <a:rPr lang="en-US"/>
            <a:t>2</a:t>
          </a:r>
        </a:p>
      </dgm:t>
    </dgm:pt>
    <dgm:pt modelId="{9666CC79-6813-4DF1-8B2A-D9A3B93F90EF}">
      <dgm:prSet/>
      <dgm:spPr/>
      <dgm:t>
        <a:bodyPr/>
        <a:lstStyle/>
        <a:p>
          <a:r>
            <a:rPr lang="en-US"/>
            <a:t>Designate a workspace</a:t>
          </a:r>
        </a:p>
      </dgm:t>
    </dgm:pt>
    <dgm:pt modelId="{7CB3045B-680E-42BE-8DEB-C31972806B72}" type="parTrans" cxnId="{1E704982-B6E0-4C2A-95F2-94DB2E26CD8E}">
      <dgm:prSet/>
      <dgm:spPr/>
      <dgm:t>
        <a:bodyPr/>
        <a:lstStyle/>
        <a:p>
          <a:endParaRPr lang="en-US"/>
        </a:p>
      </dgm:t>
    </dgm:pt>
    <dgm:pt modelId="{C1D35681-C67A-4069-811B-B4A0EB003EC0}" type="sibTrans" cxnId="{1E704982-B6E0-4C2A-95F2-94DB2E26CD8E}">
      <dgm:prSet phldrT="3" phldr="0"/>
      <dgm:spPr/>
      <dgm:t>
        <a:bodyPr/>
        <a:lstStyle/>
        <a:p>
          <a:r>
            <a:rPr lang="en-US"/>
            <a:t>3</a:t>
          </a:r>
        </a:p>
      </dgm:t>
    </dgm:pt>
    <dgm:pt modelId="{4F334A5F-2179-4624-BA3A-E36B19D39391}">
      <dgm:prSet/>
      <dgm:spPr/>
      <dgm:t>
        <a:bodyPr/>
        <a:lstStyle/>
        <a:p>
          <a:r>
            <a:rPr lang="en-US"/>
            <a:t>Set boundaries with friends and family</a:t>
          </a:r>
        </a:p>
      </dgm:t>
    </dgm:pt>
    <dgm:pt modelId="{657125B5-0D80-440E-B12A-A331658C2CB6}" type="parTrans" cxnId="{CC1317AF-0AEC-4E16-B889-CC8551BEFB8A}">
      <dgm:prSet/>
      <dgm:spPr/>
      <dgm:t>
        <a:bodyPr/>
        <a:lstStyle/>
        <a:p>
          <a:endParaRPr lang="en-US"/>
        </a:p>
      </dgm:t>
    </dgm:pt>
    <dgm:pt modelId="{17D243B7-AAF4-412D-8E9C-CF193DFB6DC8}" type="sibTrans" cxnId="{CC1317AF-0AEC-4E16-B889-CC8551BEFB8A}">
      <dgm:prSet phldrT="4" phldr="0"/>
      <dgm:spPr/>
      <dgm:t>
        <a:bodyPr/>
        <a:lstStyle/>
        <a:p>
          <a:r>
            <a:rPr lang="en-US"/>
            <a:t>4</a:t>
          </a:r>
        </a:p>
      </dgm:t>
    </dgm:pt>
    <dgm:pt modelId="{1411F318-990E-410E-9829-19713404EC55}">
      <dgm:prSet/>
      <dgm:spPr/>
      <dgm:t>
        <a:bodyPr/>
        <a:lstStyle/>
        <a:p>
          <a:r>
            <a:rPr lang="en-US"/>
            <a:t>Get outside – even if just for a few minutes of fresh air</a:t>
          </a:r>
        </a:p>
      </dgm:t>
    </dgm:pt>
    <dgm:pt modelId="{C5B2F0FA-1215-4B5F-A4A5-D8891D0EC521}" type="parTrans" cxnId="{AAA3FA56-E1AF-494F-8FD7-442574C97E2A}">
      <dgm:prSet/>
      <dgm:spPr/>
      <dgm:t>
        <a:bodyPr/>
        <a:lstStyle/>
        <a:p>
          <a:endParaRPr lang="en-US"/>
        </a:p>
      </dgm:t>
    </dgm:pt>
    <dgm:pt modelId="{99AFE3EE-0C55-45B7-AE05-8AC8ABE26183}" type="sibTrans" cxnId="{AAA3FA56-E1AF-494F-8FD7-442574C97E2A}">
      <dgm:prSet phldrT="5" phldr="0"/>
      <dgm:spPr/>
      <dgm:t>
        <a:bodyPr/>
        <a:lstStyle/>
        <a:p>
          <a:r>
            <a:rPr lang="en-US"/>
            <a:t>5</a:t>
          </a:r>
        </a:p>
      </dgm:t>
    </dgm:pt>
    <dgm:pt modelId="{6B84CC97-0DCA-4A0F-83CD-CE8CD19FD288}">
      <dgm:prSet/>
      <dgm:spPr/>
      <dgm:t>
        <a:bodyPr/>
        <a:lstStyle/>
        <a:p>
          <a:r>
            <a:rPr lang="en-US"/>
            <a:t>Include a hobby or enjoyable activity into your routine</a:t>
          </a:r>
        </a:p>
      </dgm:t>
    </dgm:pt>
    <dgm:pt modelId="{7743CF45-7779-4C9A-8267-5FC91627D4AC}" type="parTrans" cxnId="{8830B581-DF74-4AFF-9AEF-DCE7BA2086C5}">
      <dgm:prSet/>
      <dgm:spPr/>
      <dgm:t>
        <a:bodyPr/>
        <a:lstStyle/>
        <a:p>
          <a:endParaRPr lang="en-US"/>
        </a:p>
      </dgm:t>
    </dgm:pt>
    <dgm:pt modelId="{8EED2295-DFD1-4EDC-9064-1873DF969AA3}" type="sibTrans" cxnId="{8830B581-DF74-4AFF-9AEF-DCE7BA2086C5}">
      <dgm:prSet phldrT="6" phldr="0"/>
      <dgm:spPr/>
      <dgm:t>
        <a:bodyPr/>
        <a:lstStyle/>
        <a:p>
          <a:r>
            <a:rPr lang="en-US"/>
            <a:t>6</a:t>
          </a:r>
        </a:p>
      </dgm:t>
    </dgm:pt>
    <dgm:pt modelId="{81854F00-07A0-4FA8-820C-AFB8CE9E76B9}" type="pres">
      <dgm:prSet presAssocID="{BE634C48-510F-480D-B8BA-B2748CFD3DAE}" presName="Name0" presStyleCnt="0">
        <dgm:presLayoutVars>
          <dgm:animLvl val="lvl"/>
          <dgm:resizeHandles val="exact"/>
        </dgm:presLayoutVars>
      </dgm:prSet>
      <dgm:spPr/>
    </dgm:pt>
    <dgm:pt modelId="{6157A727-B020-437E-AE40-07DF506019CA}" type="pres">
      <dgm:prSet presAssocID="{9C002FC8-DFDD-429E-9421-6CF659FB4350}" presName="compositeNode" presStyleCnt="0">
        <dgm:presLayoutVars>
          <dgm:bulletEnabled val="1"/>
        </dgm:presLayoutVars>
      </dgm:prSet>
      <dgm:spPr/>
    </dgm:pt>
    <dgm:pt modelId="{E1AF2A01-F256-4B4B-A783-4A89927DA3BB}" type="pres">
      <dgm:prSet presAssocID="{9C002FC8-DFDD-429E-9421-6CF659FB4350}" presName="bgRect" presStyleLbl="bgAccFollowNode1" presStyleIdx="0" presStyleCnt="6"/>
      <dgm:spPr/>
    </dgm:pt>
    <dgm:pt modelId="{A3D81008-7B0F-424A-B176-8EABFFDCFCA0}" type="pres">
      <dgm:prSet presAssocID="{83B3E221-93DB-4C96-BB52-FE328AB46E2F}" presName="sibTransNodeCircle" presStyleLbl="alignNode1" presStyleIdx="0" presStyleCnt="12">
        <dgm:presLayoutVars>
          <dgm:chMax val="0"/>
          <dgm:bulletEnabled/>
        </dgm:presLayoutVars>
      </dgm:prSet>
      <dgm:spPr/>
    </dgm:pt>
    <dgm:pt modelId="{1C8BB341-12DF-4482-9106-4F548E886347}" type="pres">
      <dgm:prSet presAssocID="{9C002FC8-DFDD-429E-9421-6CF659FB4350}" presName="bottomLine" presStyleLbl="alignNode1" presStyleIdx="1" presStyleCnt="12">
        <dgm:presLayoutVars/>
      </dgm:prSet>
      <dgm:spPr/>
    </dgm:pt>
    <dgm:pt modelId="{32A194DF-C69F-4A1F-B8E3-2B2B2FF23B18}" type="pres">
      <dgm:prSet presAssocID="{9C002FC8-DFDD-429E-9421-6CF659FB4350}" presName="nodeText" presStyleLbl="bgAccFollowNode1" presStyleIdx="0" presStyleCnt="6">
        <dgm:presLayoutVars>
          <dgm:bulletEnabled val="1"/>
        </dgm:presLayoutVars>
      </dgm:prSet>
      <dgm:spPr/>
    </dgm:pt>
    <dgm:pt modelId="{2CDDC725-46D2-4952-BBCC-1BF6E6F8979B}" type="pres">
      <dgm:prSet presAssocID="{83B3E221-93DB-4C96-BB52-FE328AB46E2F}" presName="sibTrans" presStyleCnt="0"/>
      <dgm:spPr/>
    </dgm:pt>
    <dgm:pt modelId="{520B062B-41E5-4FC4-9981-840F476A13B4}" type="pres">
      <dgm:prSet presAssocID="{6D1507E0-00A4-4D77-A41C-93191216BC43}" presName="compositeNode" presStyleCnt="0">
        <dgm:presLayoutVars>
          <dgm:bulletEnabled val="1"/>
        </dgm:presLayoutVars>
      </dgm:prSet>
      <dgm:spPr/>
    </dgm:pt>
    <dgm:pt modelId="{6B602001-01C2-497D-81D9-B30D1F85F2A1}" type="pres">
      <dgm:prSet presAssocID="{6D1507E0-00A4-4D77-A41C-93191216BC43}" presName="bgRect" presStyleLbl="bgAccFollowNode1" presStyleIdx="1" presStyleCnt="6"/>
      <dgm:spPr/>
    </dgm:pt>
    <dgm:pt modelId="{572EB60D-37B5-43A1-A020-0949A90064F5}" type="pres">
      <dgm:prSet presAssocID="{24953AD7-47F7-40E5-A8D2-47704A291A4B}" presName="sibTransNodeCircle" presStyleLbl="alignNode1" presStyleIdx="2" presStyleCnt="12">
        <dgm:presLayoutVars>
          <dgm:chMax val="0"/>
          <dgm:bulletEnabled/>
        </dgm:presLayoutVars>
      </dgm:prSet>
      <dgm:spPr/>
    </dgm:pt>
    <dgm:pt modelId="{1A2A84DC-811D-44F0-86FF-B75298CFCF77}" type="pres">
      <dgm:prSet presAssocID="{6D1507E0-00A4-4D77-A41C-93191216BC43}" presName="bottomLine" presStyleLbl="alignNode1" presStyleIdx="3" presStyleCnt="12">
        <dgm:presLayoutVars/>
      </dgm:prSet>
      <dgm:spPr/>
    </dgm:pt>
    <dgm:pt modelId="{ADAF474C-7E45-4A33-BFE4-A7D1524F92A1}" type="pres">
      <dgm:prSet presAssocID="{6D1507E0-00A4-4D77-A41C-93191216BC43}" presName="nodeText" presStyleLbl="bgAccFollowNode1" presStyleIdx="1" presStyleCnt="6">
        <dgm:presLayoutVars>
          <dgm:bulletEnabled val="1"/>
        </dgm:presLayoutVars>
      </dgm:prSet>
      <dgm:spPr/>
    </dgm:pt>
    <dgm:pt modelId="{3902ABAD-AD4D-483D-BA94-DD8C16838803}" type="pres">
      <dgm:prSet presAssocID="{24953AD7-47F7-40E5-A8D2-47704A291A4B}" presName="sibTrans" presStyleCnt="0"/>
      <dgm:spPr/>
    </dgm:pt>
    <dgm:pt modelId="{E6BA8675-C9E8-499C-AD39-B8D1BA5CFD52}" type="pres">
      <dgm:prSet presAssocID="{9666CC79-6813-4DF1-8B2A-D9A3B93F90EF}" presName="compositeNode" presStyleCnt="0">
        <dgm:presLayoutVars>
          <dgm:bulletEnabled val="1"/>
        </dgm:presLayoutVars>
      </dgm:prSet>
      <dgm:spPr/>
    </dgm:pt>
    <dgm:pt modelId="{34EA9161-7FE8-40CB-AD31-734594CF1A4D}" type="pres">
      <dgm:prSet presAssocID="{9666CC79-6813-4DF1-8B2A-D9A3B93F90EF}" presName="bgRect" presStyleLbl="bgAccFollowNode1" presStyleIdx="2" presStyleCnt="6"/>
      <dgm:spPr/>
    </dgm:pt>
    <dgm:pt modelId="{728C3728-349C-4EE5-8EA2-EC3F81983D6E}" type="pres">
      <dgm:prSet presAssocID="{C1D35681-C67A-4069-811B-B4A0EB003EC0}" presName="sibTransNodeCircle" presStyleLbl="alignNode1" presStyleIdx="4" presStyleCnt="12">
        <dgm:presLayoutVars>
          <dgm:chMax val="0"/>
          <dgm:bulletEnabled/>
        </dgm:presLayoutVars>
      </dgm:prSet>
      <dgm:spPr/>
    </dgm:pt>
    <dgm:pt modelId="{8882BE11-FC9C-4E1D-80E5-0D19EA5363FB}" type="pres">
      <dgm:prSet presAssocID="{9666CC79-6813-4DF1-8B2A-D9A3B93F90EF}" presName="bottomLine" presStyleLbl="alignNode1" presStyleIdx="5" presStyleCnt="12">
        <dgm:presLayoutVars/>
      </dgm:prSet>
      <dgm:spPr/>
    </dgm:pt>
    <dgm:pt modelId="{C600FEDE-A221-4F4D-A445-215CE1D64C2B}" type="pres">
      <dgm:prSet presAssocID="{9666CC79-6813-4DF1-8B2A-D9A3B93F90EF}" presName="nodeText" presStyleLbl="bgAccFollowNode1" presStyleIdx="2" presStyleCnt="6">
        <dgm:presLayoutVars>
          <dgm:bulletEnabled val="1"/>
        </dgm:presLayoutVars>
      </dgm:prSet>
      <dgm:spPr/>
    </dgm:pt>
    <dgm:pt modelId="{83D76BC2-5FFE-49DE-B60A-61FC2C8D2BAC}" type="pres">
      <dgm:prSet presAssocID="{C1D35681-C67A-4069-811B-B4A0EB003EC0}" presName="sibTrans" presStyleCnt="0"/>
      <dgm:spPr/>
    </dgm:pt>
    <dgm:pt modelId="{31F039A2-A53D-493E-B3BF-F182C152D774}" type="pres">
      <dgm:prSet presAssocID="{4F334A5F-2179-4624-BA3A-E36B19D39391}" presName="compositeNode" presStyleCnt="0">
        <dgm:presLayoutVars>
          <dgm:bulletEnabled val="1"/>
        </dgm:presLayoutVars>
      </dgm:prSet>
      <dgm:spPr/>
    </dgm:pt>
    <dgm:pt modelId="{870DA63D-6405-493B-9E10-13E842F481E3}" type="pres">
      <dgm:prSet presAssocID="{4F334A5F-2179-4624-BA3A-E36B19D39391}" presName="bgRect" presStyleLbl="bgAccFollowNode1" presStyleIdx="3" presStyleCnt="6"/>
      <dgm:spPr/>
    </dgm:pt>
    <dgm:pt modelId="{9A7B102B-B5F1-4483-B9A1-26A56397787A}" type="pres">
      <dgm:prSet presAssocID="{17D243B7-AAF4-412D-8E9C-CF193DFB6DC8}" presName="sibTransNodeCircle" presStyleLbl="alignNode1" presStyleIdx="6" presStyleCnt="12">
        <dgm:presLayoutVars>
          <dgm:chMax val="0"/>
          <dgm:bulletEnabled/>
        </dgm:presLayoutVars>
      </dgm:prSet>
      <dgm:spPr/>
    </dgm:pt>
    <dgm:pt modelId="{C19F16B7-7C7F-46E9-BB90-E1565353FA0D}" type="pres">
      <dgm:prSet presAssocID="{4F334A5F-2179-4624-BA3A-E36B19D39391}" presName="bottomLine" presStyleLbl="alignNode1" presStyleIdx="7" presStyleCnt="12">
        <dgm:presLayoutVars/>
      </dgm:prSet>
      <dgm:spPr/>
    </dgm:pt>
    <dgm:pt modelId="{32B8B0A3-53C8-4D53-AE5F-D552FEF837F5}" type="pres">
      <dgm:prSet presAssocID="{4F334A5F-2179-4624-BA3A-E36B19D39391}" presName="nodeText" presStyleLbl="bgAccFollowNode1" presStyleIdx="3" presStyleCnt="6">
        <dgm:presLayoutVars>
          <dgm:bulletEnabled val="1"/>
        </dgm:presLayoutVars>
      </dgm:prSet>
      <dgm:spPr/>
    </dgm:pt>
    <dgm:pt modelId="{5C769A01-45D0-4F0D-80CE-FA0D8B0B39EF}" type="pres">
      <dgm:prSet presAssocID="{17D243B7-AAF4-412D-8E9C-CF193DFB6DC8}" presName="sibTrans" presStyleCnt="0"/>
      <dgm:spPr/>
    </dgm:pt>
    <dgm:pt modelId="{7842C65E-6F40-4DEC-ABDE-49EC018B7C78}" type="pres">
      <dgm:prSet presAssocID="{1411F318-990E-410E-9829-19713404EC55}" presName="compositeNode" presStyleCnt="0">
        <dgm:presLayoutVars>
          <dgm:bulletEnabled val="1"/>
        </dgm:presLayoutVars>
      </dgm:prSet>
      <dgm:spPr/>
    </dgm:pt>
    <dgm:pt modelId="{A73CB12C-B107-4643-87D6-5C720CE8772E}" type="pres">
      <dgm:prSet presAssocID="{1411F318-990E-410E-9829-19713404EC55}" presName="bgRect" presStyleLbl="bgAccFollowNode1" presStyleIdx="4" presStyleCnt="6"/>
      <dgm:spPr/>
    </dgm:pt>
    <dgm:pt modelId="{7F39E039-4FDC-4B22-89CC-79D1A2674148}" type="pres">
      <dgm:prSet presAssocID="{99AFE3EE-0C55-45B7-AE05-8AC8ABE26183}" presName="sibTransNodeCircle" presStyleLbl="alignNode1" presStyleIdx="8" presStyleCnt="12">
        <dgm:presLayoutVars>
          <dgm:chMax val="0"/>
          <dgm:bulletEnabled/>
        </dgm:presLayoutVars>
      </dgm:prSet>
      <dgm:spPr/>
    </dgm:pt>
    <dgm:pt modelId="{530AD2C1-D7C7-4997-A9A7-348FF2E287B3}" type="pres">
      <dgm:prSet presAssocID="{1411F318-990E-410E-9829-19713404EC55}" presName="bottomLine" presStyleLbl="alignNode1" presStyleIdx="9" presStyleCnt="12">
        <dgm:presLayoutVars/>
      </dgm:prSet>
      <dgm:spPr/>
    </dgm:pt>
    <dgm:pt modelId="{4EF0807E-0007-4248-AF25-5CAAC4B6CE42}" type="pres">
      <dgm:prSet presAssocID="{1411F318-990E-410E-9829-19713404EC55}" presName="nodeText" presStyleLbl="bgAccFollowNode1" presStyleIdx="4" presStyleCnt="6">
        <dgm:presLayoutVars>
          <dgm:bulletEnabled val="1"/>
        </dgm:presLayoutVars>
      </dgm:prSet>
      <dgm:spPr/>
    </dgm:pt>
    <dgm:pt modelId="{3A0CF94D-2C1A-4815-A7B1-FBFEF857343F}" type="pres">
      <dgm:prSet presAssocID="{99AFE3EE-0C55-45B7-AE05-8AC8ABE26183}" presName="sibTrans" presStyleCnt="0"/>
      <dgm:spPr/>
    </dgm:pt>
    <dgm:pt modelId="{0EEAD3B5-D775-420E-A705-D8F625B7B1E0}" type="pres">
      <dgm:prSet presAssocID="{6B84CC97-0DCA-4A0F-83CD-CE8CD19FD288}" presName="compositeNode" presStyleCnt="0">
        <dgm:presLayoutVars>
          <dgm:bulletEnabled val="1"/>
        </dgm:presLayoutVars>
      </dgm:prSet>
      <dgm:spPr/>
    </dgm:pt>
    <dgm:pt modelId="{A08FB37E-42B0-4C64-9DA9-33967866A9E3}" type="pres">
      <dgm:prSet presAssocID="{6B84CC97-0DCA-4A0F-83CD-CE8CD19FD288}" presName="bgRect" presStyleLbl="bgAccFollowNode1" presStyleIdx="5" presStyleCnt="6"/>
      <dgm:spPr/>
    </dgm:pt>
    <dgm:pt modelId="{D79B9326-46AE-437C-BDF8-869485258C94}" type="pres">
      <dgm:prSet presAssocID="{8EED2295-DFD1-4EDC-9064-1873DF969AA3}" presName="sibTransNodeCircle" presStyleLbl="alignNode1" presStyleIdx="10" presStyleCnt="12">
        <dgm:presLayoutVars>
          <dgm:chMax val="0"/>
          <dgm:bulletEnabled/>
        </dgm:presLayoutVars>
      </dgm:prSet>
      <dgm:spPr/>
    </dgm:pt>
    <dgm:pt modelId="{9AF929D6-7BE2-42BD-8359-3E93F043DCF4}" type="pres">
      <dgm:prSet presAssocID="{6B84CC97-0DCA-4A0F-83CD-CE8CD19FD288}" presName="bottomLine" presStyleLbl="alignNode1" presStyleIdx="11" presStyleCnt="12">
        <dgm:presLayoutVars/>
      </dgm:prSet>
      <dgm:spPr/>
    </dgm:pt>
    <dgm:pt modelId="{99FD331E-475E-4B56-A20A-C7393F059578}" type="pres">
      <dgm:prSet presAssocID="{6B84CC97-0DCA-4A0F-83CD-CE8CD19FD288}" presName="nodeText" presStyleLbl="bgAccFollowNode1" presStyleIdx="5" presStyleCnt="6">
        <dgm:presLayoutVars>
          <dgm:bulletEnabled val="1"/>
        </dgm:presLayoutVars>
      </dgm:prSet>
      <dgm:spPr/>
    </dgm:pt>
  </dgm:ptLst>
  <dgm:cxnLst>
    <dgm:cxn modelId="{2EE33905-0E20-46C0-9412-81E8EC756C3F}" type="presOf" srcId="{6B84CC97-0DCA-4A0F-83CD-CE8CD19FD288}" destId="{A08FB37E-42B0-4C64-9DA9-33967866A9E3}" srcOrd="0" destOrd="0" presId="urn:microsoft.com/office/officeart/2016/7/layout/BasicLinearProcessNumbered"/>
    <dgm:cxn modelId="{E93F3C0A-FF51-46A7-99A8-867A93FB186C}" srcId="{BE634C48-510F-480D-B8BA-B2748CFD3DAE}" destId="{9C002FC8-DFDD-429E-9421-6CF659FB4350}" srcOrd="0" destOrd="0" parTransId="{65E3BBA8-3462-414A-B1E2-CF72B6FF28CD}" sibTransId="{83B3E221-93DB-4C96-BB52-FE328AB46E2F}"/>
    <dgm:cxn modelId="{50C2DF26-9336-4297-B1A5-96682A538E79}" type="presOf" srcId="{17D243B7-AAF4-412D-8E9C-CF193DFB6DC8}" destId="{9A7B102B-B5F1-4483-B9A1-26A56397787A}" srcOrd="0" destOrd="0" presId="urn:microsoft.com/office/officeart/2016/7/layout/BasicLinearProcessNumbered"/>
    <dgm:cxn modelId="{AD3BC92F-A67E-42FF-8529-BB9C022AEE38}" type="presOf" srcId="{1411F318-990E-410E-9829-19713404EC55}" destId="{4EF0807E-0007-4248-AF25-5CAAC4B6CE42}" srcOrd="1" destOrd="0" presId="urn:microsoft.com/office/officeart/2016/7/layout/BasicLinearProcessNumbered"/>
    <dgm:cxn modelId="{53F4393B-BEF1-4C81-A8BA-636EACC9442D}" type="presOf" srcId="{9666CC79-6813-4DF1-8B2A-D9A3B93F90EF}" destId="{34EA9161-7FE8-40CB-AD31-734594CF1A4D}" srcOrd="0" destOrd="0" presId="urn:microsoft.com/office/officeart/2016/7/layout/BasicLinearProcessNumbered"/>
    <dgm:cxn modelId="{E905895B-7FA2-4CD5-B18C-B802A4407E04}" type="presOf" srcId="{9C002FC8-DFDD-429E-9421-6CF659FB4350}" destId="{32A194DF-C69F-4A1F-B8E3-2B2B2FF23B18}" srcOrd="1" destOrd="0" presId="urn:microsoft.com/office/officeart/2016/7/layout/BasicLinearProcessNumbered"/>
    <dgm:cxn modelId="{D7060F46-0995-43E4-8188-6F69FAF5721F}" type="presOf" srcId="{4F334A5F-2179-4624-BA3A-E36B19D39391}" destId="{870DA63D-6405-493B-9E10-13E842F481E3}" srcOrd="0" destOrd="0" presId="urn:microsoft.com/office/officeart/2016/7/layout/BasicLinearProcessNumbered"/>
    <dgm:cxn modelId="{47129A54-69E2-4E9C-9151-3671EBD42923}" type="presOf" srcId="{C1D35681-C67A-4069-811B-B4A0EB003EC0}" destId="{728C3728-349C-4EE5-8EA2-EC3F81983D6E}" srcOrd="0" destOrd="0" presId="urn:microsoft.com/office/officeart/2016/7/layout/BasicLinearProcessNumbered"/>
    <dgm:cxn modelId="{AAA3FA56-E1AF-494F-8FD7-442574C97E2A}" srcId="{BE634C48-510F-480D-B8BA-B2748CFD3DAE}" destId="{1411F318-990E-410E-9829-19713404EC55}" srcOrd="4" destOrd="0" parTransId="{C5B2F0FA-1215-4B5F-A4A5-D8891D0EC521}" sibTransId="{99AFE3EE-0C55-45B7-AE05-8AC8ABE26183}"/>
    <dgm:cxn modelId="{DADF407B-6756-4263-93EB-B6867A89E205}" type="presOf" srcId="{8EED2295-DFD1-4EDC-9064-1873DF969AA3}" destId="{D79B9326-46AE-437C-BDF8-869485258C94}" srcOrd="0" destOrd="0" presId="urn:microsoft.com/office/officeart/2016/7/layout/BasicLinearProcessNumbered"/>
    <dgm:cxn modelId="{8830B581-DF74-4AFF-9AEF-DCE7BA2086C5}" srcId="{BE634C48-510F-480D-B8BA-B2748CFD3DAE}" destId="{6B84CC97-0DCA-4A0F-83CD-CE8CD19FD288}" srcOrd="5" destOrd="0" parTransId="{7743CF45-7779-4C9A-8267-5FC91627D4AC}" sibTransId="{8EED2295-DFD1-4EDC-9064-1873DF969AA3}"/>
    <dgm:cxn modelId="{1E704982-B6E0-4C2A-95F2-94DB2E26CD8E}" srcId="{BE634C48-510F-480D-B8BA-B2748CFD3DAE}" destId="{9666CC79-6813-4DF1-8B2A-D9A3B93F90EF}" srcOrd="2" destOrd="0" parTransId="{7CB3045B-680E-42BE-8DEB-C31972806B72}" sibTransId="{C1D35681-C67A-4069-811B-B4A0EB003EC0}"/>
    <dgm:cxn modelId="{11CD0999-A384-412A-B23A-0D3F0408C526}" srcId="{BE634C48-510F-480D-B8BA-B2748CFD3DAE}" destId="{6D1507E0-00A4-4D77-A41C-93191216BC43}" srcOrd="1" destOrd="0" parTransId="{4866191B-6C2A-4587-8640-59CFA8B8667E}" sibTransId="{24953AD7-47F7-40E5-A8D2-47704A291A4B}"/>
    <dgm:cxn modelId="{CC1317AF-0AEC-4E16-B889-CC8551BEFB8A}" srcId="{BE634C48-510F-480D-B8BA-B2748CFD3DAE}" destId="{4F334A5F-2179-4624-BA3A-E36B19D39391}" srcOrd="3" destOrd="0" parTransId="{657125B5-0D80-440E-B12A-A331658C2CB6}" sibTransId="{17D243B7-AAF4-412D-8E9C-CF193DFB6DC8}"/>
    <dgm:cxn modelId="{A031E0AF-1F2F-40EE-8E6C-BC39085087E0}" type="presOf" srcId="{BE634C48-510F-480D-B8BA-B2748CFD3DAE}" destId="{81854F00-07A0-4FA8-820C-AFB8CE9E76B9}" srcOrd="0" destOrd="0" presId="urn:microsoft.com/office/officeart/2016/7/layout/BasicLinearProcessNumbered"/>
    <dgm:cxn modelId="{FC1C43B3-B02A-44A4-B9D7-DD643B9EDBE3}" type="presOf" srcId="{24953AD7-47F7-40E5-A8D2-47704A291A4B}" destId="{572EB60D-37B5-43A1-A020-0949A90064F5}" srcOrd="0" destOrd="0" presId="urn:microsoft.com/office/officeart/2016/7/layout/BasicLinearProcessNumbered"/>
    <dgm:cxn modelId="{C48C7FB3-6867-4928-8690-7B3DC55EB8DE}" type="presOf" srcId="{9C002FC8-DFDD-429E-9421-6CF659FB4350}" destId="{E1AF2A01-F256-4B4B-A783-4A89927DA3BB}" srcOrd="0" destOrd="0" presId="urn:microsoft.com/office/officeart/2016/7/layout/BasicLinearProcessNumbered"/>
    <dgm:cxn modelId="{DA40B9BC-D799-4F3B-9D84-66A4DA50FAE5}" type="presOf" srcId="{6D1507E0-00A4-4D77-A41C-93191216BC43}" destId="{ADAF474C-7E45-4A33-BFE4-A7D1524F92A1}" srcOrd="1" destOrd="0" presId="urn:microsoft.com/office/officeart/2016/7/layout/BasicLinearProcessNumbered"/>
    <dgm:cxn modelId="{27C631C0-9394-4025-8AD2-356DD9B997B9}" type="presOf" srcId="{6D1507E0-00A4-4D77-A41C-93191216BC43}" destId="{6B602001-01C2-497D-81D9-B30D1F85F2A1}" srcOrd="0" destOrd="0" presId="urn:microsoft.com/office/officeart/2016/7/layout/BasicLinearProcessNumbered"/>
    <dgm:cxn modelId="{B9627BC1-0563-4533-93CA-B5CAB56961A7}" type="presOf" srcId="{9666CC79-6813-4DF1-8B2A-D9A3B93F90EF}" destId="{C600FEDE-A221-4F4D-A445-215CE1D64C2B}" srcOrd="1" destOrd="0" presId="urn:microsoft.com/office/officeart/2016/7/layout/BasicLinearProcessNumbered"/>
    <dgm:cxn modelId="{A6DEE0CB-5C45-4D01-9A30-358FC9A1F0FE}" type="presOf" srcId="{83B3E221-93DB-4C96-BB52-FE328AB46E2F}" destId="{A3D81008-7B0F-424A-B176-8EABFFDCFCA0}" srcOrd="0" destOrd="0" presId="urn:microsoft.com/office/officeart/2016/7/layout/BasicLinearProcessNumbered"/>
    <dgm:cxn modelId="{9C81A8CC-F046-413B-A5B4-6D8169C0C854}" type="presOf" srcId="{6B84CC97-0DCA-4A0F-83CD-CE8CD19FD288}" destId="{99FD331E-475E-4B56-A20A-C7393F059578}" srcOrd="1" destOrd="0" presId="urn:microsoft.com/office/officeart/2016/7/layout/BasicLinearProcessNumbered"/>
    <dgm:cxn modelId="{7C11A1DE-787D-48C4-A457-D582C1481545}" type="presOf" srcId="{1411F318-990E-410E-9829-19713404EC55}" destId="{A73CB12C-B107-4643-87D6-5C720CE8772E}" srcOrd="0" destOrd="0" presId="urn:microsoft.com/office/officeart/2016/7/layout/BasicLinearProcessNumbered"/>
    <dgm:cxn modelId="{D149A4EC-DAC8-4C38-BB24-9923B06D1DBA}" type="presOf" srcId="{99AFE3EE-0C55-45B7-AE05-8AC8ABE26183}" destId="{7F39E039-4FDC-4B22-89CC-79D1A2674148}" srcOrd="0" destOrd="0" presId="urn:microsoft.com/office/officeart/2016/7/layout/BasicLinearProcessNumbered"/>
    <dgm:cxn modelId="{DAFBFEF1-F130-4D74-93BA-258ECDAF0A28}" type="presOf" srcId="{4F334A5F-2179-4624-BA3A-E36B19D39391}" destId="{32B8B0A3-53C8-4D53-AE5F-D552FEF837F5}" srcOrd="1" destOrd="0" presId="urn:microsoft.com/office/officeart/2016/7/layout/BasicLinearProcessNumbered"/>
    <dgm:cxn modelId="{9298544E-2022-468B-85BF-F88F31AB6352}" type="presParOf" srcId="{81854F00-07A0-4FA8-820C-AFB8CE9E76B9}" destId="{6157A727-B020-437E-AE40-07DF506019CA}" srcOrd="0" destOrd="0" presId="urn:microsoft.com/office/officeart/2016/7/layout/BasicLinearProcessNumbered"/>
    <dgm:cxn modelId="{D95055EB-5363-4826-84ED-F9C89F0D6766}" type="presParOf" srcId="{6157A727-B020-437E-AE40-07DF506019CA}" destId="{E1AF2A01-F256-4B4B-A783-4A89927DA3BB}" srcOrd="0" destOrd="0" presId="urn:microsoft.com/office/officeart/2016/7/layout/BasicLinearProcessNumbered"/>
    <dgm:cxn modelId="{094612C5-D644-4C2D-9949-199CD8AB8113}" type="presParOf" srcId="{6157A727-B020-437E-AE40-07DF506019CA}" destId="{A3D81008-7B0F-424A-B176-8EABFFDCFCA0}" srcOrd="1" destOrd="0" presId="urn:microsoft.com/office/officeart/2016/7/layout/BasicLinearProcessNumbered"/>
    <dgm:cxn modelId="{B3F33911-B946-4803-86EE-AF5B961E369C}" type="presParOf" srcId="{6157A727-B020-437E-AE40-07DF506019CA}" destId="{1C8BB341-12DF-4482-9106-4F548E886347}" srcOrd="2" destOrd="0" presId="urn:microsoft.com/office/officeart/2016/7/layout/BasicLinearProcessNumbered"/>
    <dgm:cxn modelId="{11919FFA-4C0E-44D9-9C26-DB31A27AC137}" type="presParOf" srcId="{6157A727-B020-437E-AE40-07DF506019CA}" destId="{32A194DF-C69F-4A1F-B8E3-2B2B2FF23B18}" srcOrd="3" destOrd="0" presId="urn:microsoft.com/office/officeart/2016/7/layout/BasicLinearProcessNumbered"/>
    <dgm:cxn modelId="{D948E36E-D4EF-45F9-ABD8-1F9F0DD9BF04}" type="presParOf" srcId="{81854F00-07A0-4FA8-820C-AFB8CE9E76B9}" destId="{2CDDC725-46D2-4952-BBCC-1BF6E6F8979B}" srcOrd="1" destOrd="0" presId="urn:microsoft.com/office/officeart/2016/7/layout/BasicLinearProcessNumbered"/>
    <dgm:cxn modelId="{9B02DE24-169C-4209-B2A2-9859F849C4C0}" type="presParOf" srcId="{81854F00-07A0-4FA8-820C-AFB8CE9E76B9}" destId="{520B062B-41E5-4FC4-9981-840F476A13B4}" srcOrd="2" destOrd="0" presId="urn:microsoft.com/office/officeart/2016/7/layout/BasicLinearProcessNumbered"/>
    <dgm:cxn modelId="{00E3255F-3D62-4BD5-A304-A9B6AED14493}" type="presParOf" srcId="{520B062B-41E5-4FC4-9981-840F476A13B4}" destId="{6B602001-01C2-497D-81D9-B30D1F85F2A1}" srcOrd="0" destOrd="0" presId="urn:microsoft.com/office/officeart/2016/7/layout/BasicLinearProcessNumbered"/>
    <dgm:cxn modelId="{19408346-E4CA-459B-82B0-4D3BDFCA0533}" type="presParOf" srcId="{520B062B-41E5-4FC4-9981-840F476A13B4}" destId="{572EB60D-37B5-43A1-A020-0949A90064F5}" srcOrd="1" destOrd="0" presId="urn:microsoft.com/office/officeart/2016/7/layout/BasicLinearProcessNumbered"/>
    <dgm:cxn modelId="{A752ADC1-30C4-4A20-A2C5-793B95F2A3F3}" type="presParOf" srcId="{520B062B-41E5-4FC4-9981-840F476A13B4}" destId="{1A2A84DC-811D-44F0-86FF-B75298CFCF77}" srcOrd="2" destOrd="0" presId="urn:microsoft.com/office/officeart/2016/7/layout/BasicLinearProcessNumbered"/>
    <dgm:cxn modelId="{4913B26A-8DEF-473B-AB78-BAE001139643}" type="presParOf" srcId="{520B062B-41E5-4FC4-9981-840F476A13B4}" destId="{ADAF474C-7E45-4A33-BFE4-A7D1524F92A1}" srcOrd="3" destOrd="0" presId="urn:microsoft.com/office/officeart/2016/7/layout/BasicLinearProcessNumbered"/>
    <dgm:cxn modelId="{F3D49C66-DC09-4B5A-8C32-BE70ADE14A75}" type="presParOf" srcId="{81854F00-07A0-4FA8-820C-AFB8CE9E76B9}" destId="{3902ABAD-AD4D-483D-BA94-DD8C16838803}" srcOrd="3" destOrd="0" presId="urn:microsoft.com/office/officeart/2016/7/layout/BasicLinearProcessNumbered"/>
    <dgm:cxn modelId="{737041D1-D43E-4918-A6D9-2A885DFBDBC0}" type="presParOf" srcId="{81854F00-07A0-4FA8-820C-AFB8CE9E76B9}" destId="{E6BA8675-C9E8-499C-AD39-B8D1BA5CFD52}" srcOrd="4" destOrd="0" presId="urn:microsoft.com/office/officeart/2016/7/layout/BasicLinearProcessNumbered"/>
    <dgm:cxn modelId="{7E4B9A99-F0F0-40D5-A267-74586C5AB27A}" type="presParOf" srcId="{E6BA8675-C9E8-499C-AD39-B8D1BA5CFD52}" destId="{34EA9161-7FE8-40CB-AD31-734594CF1A4D}" srcOrd="0" destOrd="0" presId="urn:microsoft.com/office/officeart/2016/7/layout/BasicLinearProcessNumbered"/>
    <dgm:cxn modelId="{62AF8146-ACBB-4F81-B6DF-7A16A7506ED2}" type="presParOf" srcId="{E6BA8675-C9E8-499C-AD39-B8D1BA5CFD52}" destId="{728C3728-349C-4EE5-8EA2-EC3F81983D6E}" srcOrd="1" destOrd="0" presId="urn:microsoft.com/office/officeart/2016/7/layout/BasicLinearProcessNumbered"/>
    <dgm:cxn modelId="{5C759F00-6AC2-49A6-A1FC-2D9190F75580}" type="presParOf" srcId="{E6BA8675-C9E8-499C-AD39-B8D1BA5CFD52}" destId="{8882BE11-FC9C-4E1D-80E5-0D19EA5363FB}" srcOrd="2" destOrd="0" presId="urn:microsoft.com/office/officeart/2016/7/layout/BasicLinearProcessNumbered"/>
    <dgm:cxn modelId="{D952327D-107A-42B4-827E-AF5209E5DF75}" type="presParOf" srcId="{E6BA8675-C9E8-499C-AD39-B8D1BA5CFD52}" destId="{C600FEDE-A221-4F4D-A445-215CE1D64C2B}" srcOrd="3" destOrd="0" presId="urn:microsoft.com/office/officeart/2016/7/layout/BasicLinearProcessNumbered"/>
    <dgm:cxn modelId="{914911EE-A2C3-41D5-8A55-8AA827291470}" type="presParOf" srcId="{81854F00-07A0-4FA8-820C-AFB8CE9E76B9}" destId="{83D76BC2-5FFE-49DE-B60A-61FC2C8D2BAC}" srcOrd="5" destOrd="0" presId="urn:microsoft.com/office/officeart/2016/7/layout/BasicLinearProcessNumbered"/>
    <dgm:cxn modelId="{F3B8F424-2830-4055-A456-F18571D2D5F0}" type="presParOf" srcId="{81854F00-07A0-4FA8-820C-AFB8CE9E76B9}" destId="{31F039A2-A53D-493E-B3BF-F182C152D774}" srcOrd="6" destOrd="0" presId="urn:microsoft.com/office/officeart/2016/7/layout/BasicLinearProcessNumbered"/>
    <dgm:cxn modelId="{29AEB08C-C836-4D1D-AA28-C6CF63C2C728}" type="presParOf" srcId="{31F039A2-A53D-493E-B3BF-F182C152D774}" destId="{870DA63D-6405-493B-9E10-13E842F481E3}" srcOrd="0" destOrd="0" presId="urn:microsoft.com/office/officeart/2016/7/layout/BasicLinearProcessNumbered"/>
    <dgm:cxn modelId="{8226C816-62EA-4DF9-BEDF-9CB9704CD42E}" type="presParOf" srcId="{31F039A2-A53D-493E-B3BF-F182C152D774}" destId="{9A7B102B-B5F1-4483-B9A1-26A56397787A}" srcOrd="1" destOrd="0" presId="urn:microsoft.com/office/officeart/2016/7/layout/BasicLinearProcessNumbered"/>
    <dgm:cxn modelId="{6A076A64-BE3E-4D39-96F0-E9C4C983854F}" type="presParOf" srcId="{31F039A2-A53D-493E-B3BF-F182C152D774}" destId="{C19F16B7-7C7F-46E9-BB90-E1565353FA0D}" srcOrd="2" destOrd="0" presId="urn:microsoft.com/office/officeart/2016/7/layout/BasicLinearProcessNumbered"/>
    <dgm:cxn modelId="{33783C64-84CB-443F-BA9F-6A15320FF820}" type="presParOf" srcId="{31F039A2-A53D-493E-B3BF-F182C152D774}" destId="{32B8B0A3-53C8-4D53-AE5F-D552FEF837F5}" srcOrd="3" destOrd="0" presId="urn:microsoft.com/office/officeart/2016/7/layout/BasicLinearProcessNumbered"/>
    <dgm:cxn modelId="{74270CB8-66F0-4A93-9227-08F7EDF6B694}" type="presParOf" srcId="{81854F00-07A0-4FA8-820C-AFB8CE9E76B9}" destId="{5C769A01-45D0-4F0D-80CE-FA0D8B0B39EF}" srcOrd="7" destOrd="0" presId="urn:microsoft.com/office/officeart/2016/7/layout/BasicLinearProcessNumbered"/>
    <dgm:cxn modelId="{7285D3CB-A3F0-47A7-BA88-FC80291355E9}" type="presParOf" srcId="{81854F00-07A0-4FA8-820C-AFB8CE9E76B9}" destId="{7842C65E-6F40-4DEC-ABDE-49EC018B7C78}" srcOrd="8" destOrd="0" presId="urn:microsoft.com/office/officeart/2016/7/layout/BasicLinearProcessNumbered"/>
    <dgm:cxn modelId="{F074E7FE-BD69-405A-B59C-2DF679CB811C}" type="presParOf" srcId="{7842C65E-6F40-4DEC-ABDE-49EC018B7C78}" destId="{A73CB12C-B107-4643-87D6-5C720CE8772E}" srcOrd="0" destOrd="0" presId="urn:microsoft.com/office/officeart/2016/7/layout/BasicLinearProcessNumbered"/>
    <dgm:cxn modelId="{213F9A35-CC72-4AFE-96FA-49E53F699BA2}" type="presParOf" srcId="{7842C65E-6F40-4DEC-ABDE-49EC018B7C78}" destId="{7F39E039-4FDC-4B22-89CC-79D1A2674148}" srcOrd="1" destOrd="0" presId="urn:microsoft.com/office/officeart/2016/7/layout/BasicLinearProcessNumbered"/>
    <dgm:cxn modelId="{B01ABE32-3D91-480B-B6E2-8E9548BA7FD1}" type="presParOf" srcId="{7842C65E-6F40-4DEC-ABDE-49EC018B7C78}" destId="{530AD2C1-D7C7-4997-A9A7-348FF2E287B3}" srcOrd="2" destOrd="0" presId="urn:microsoft.com/office/officeart/2016/7/layout/BasicLinearProcessNumbered"/>
    <dgm:cxn modelId="{A1A73F78-61A4-4DC1-B887-F9FEC6D855DF}" type="presParOf" srcId="{7842C65E-6F40-4DEC-ABDE-49EC018B7C78}" destId="{4EF0807E-0007-4248-AF25-5CAAC4B6CE42}" srcOrd="3" destOrd="0" presId="urn:microsoft.com/office/officeart/2016/7/layout/BasicLinearProcessNumbered"/>
    <dgm:cxn modelId="{17522C15-C413-4799-A60D-700F4FF6FD9F}" type="presParOf" srcId="{81854F00-07A0-4FA8-820C-AFB8CE9E76B9}" destId="{3A0CF94D-2C1A-4815-A7B1-FBFEF857343F}" srcOrd="9" destOrd="0" presId="urn:microsoft.com/office/officeart/2016/7/layout/BasicLinearProcessNumbered"/>
    <dgm:cxn modelId="{978DB472-C7CF-458F-8A67-41F8E639AF6C}" type="presParOf" srcId="{81854F00-07A0-4FA8-820C-AFB8CE9E76B9}" destId="{0EEAD3B5-D775-420E-A705-D8F625B7B1E0}" srcOrd="10" destOrd="0" presId="urn:microsoft.com/office/officeart/2016/7/layout/BasicLinearProcessNumbered"/>
    <dgm:cxn modelId="{777A89F9-BAF0-4A5F-B437-118D69A5D66D}" type="presParOf" srcId="{0EEAD3B5-D775-420E-A705-D8F625B7B1E0}" destId="{A08FB37E-42B0-4C64-9DA9-33967866A9E3}" srcOrd="0" destOrd="0" presId="urn:microsoft.com/office/officeart/2016/7/layout/BasicLinearProcessNumbered"/>
    <dgm:cxn modelId="{ED5E6B72-69CC-4522-9EB3-517005A915BA}" type="presParOf" srcId="{0EEAD3B5-D775-420E-A705-D8F625B7B1E0}" destId="{D79B9326-46AE-437C-BDF8-869485258C94}" srcOrd="1" destOrd="0" presId="urn:microsoft.com/office/officeart/2016/7/layout/BasicLinearProcessNumbered"/>
    <dgm:cxn modelId="{663E2E70-CB75-40CF-8ADF-C30215DFD108}" type="presParOf" srcId="{0EEAD3B5-D775-420E-A705-D8F625B7B1E0}" destId="{9AF929D6-7BE2-42BD-8359-3E93F043DCF4}" srcOrd="2" destOrd="0" presId="urn:microsoft.com/office/officeart/2016/7/layout/BasicLinearProcessNumbered"/>
    <dgm:cxn modelId="{1F2DF555-8577-4E6A-A9E4-308720FB3786}" type="presParOf" srcId="{0EEAD3B5-D775-420E-A705-D8F625B7B1E0}" destId="{99FD331E-475E-4B56-A20A-C7393F05957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34C48-510F-480D-B8BA-B2748CFD3DAE}"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9C002FC8-DFDD-429E-9421-6CF659FB4350}">
      <dgm:prSet/>
      <dgm:spPr/>
      <dgm:t>
        <a:bodyPr/>
        <a:lstStyle/>
        <a:p>
          <a:r>
            <a:rPr lang="en-US" dirty="0"/>
            <a:t>Explore a hybrid schedule (3 days in the office)</a:t>
          </a:r>
        </a:p>
      </dgm:t>
    </dgm:pt>
    <dgm:pt modelId="{65E3BBA8-3462-414A-B1E2-CF72B6FF28CD}" type="parTrans" cxnId="{E93F3C0A-FF51-46A7-99A8-867A93FB186C}">
      <dgm:prSet/>
      <dgm:spPr/>
      <dgm:t>
        <a:bodyPr/>
        <a:lstStyle/>
        <a:p>
          <a:endParaRPr lang="en-US"/>
        </a:p>
      </dgm:t>
    </dgm:pt>
    <dgm:pt modelId="{83B3E221-93DB-4C96-BB52-FE328AB46E2F}" type="sibTrans" cxnId="{E93F3C0A-FF51-46A7-99A8-867A93FB186C}">
      <dgm:prSet phldrT="1" phldr="0"/>
      <dgm:spPr/>
      <dgm:t>
        <a:bodyPr/>
        <a:lstStyle/>
        <a:p>
          <a:r>
            <a:rPr lang="en-US"/>
            <a:t>1</a:t>
          </a:r>
        </a:p>
      </dgm:t>
    </dgm:pt>
    <dgm:pt modelId="{6D1507E0-00A4-4D77-A41C-93191216BC43}">
      <dgm:prSet/>
      <dgm:spPr/>
      <dgm:t>
        <a:bodyPr/>
        <a:lstStyle/>
        <a:p>
          <a:r>
            <a:rPr lang="en-US" dirty="0"/>
            <a:t>Facilitate interpersonal communications</a:t>
          </a:r>
        </a:p>
      </dgm:t>
    </dgm:pt>
    <dgm:pt modelId="{4866191B-6C2A-4587-8640-59CFA8B8667E}" type="parTrans" cxnId="{11CD0999-A384-412A-B23A-0D3F0408C526}">
      <dgm:prSet/>
      <dgm:spPr/>
      <dgm:t>
        <a:bodyPr/>
        <a:lstStyle/>
        <a:p>
          <a:endParaRPr lang="en-US"/>
        </a:p>
      </dgm:t>
    </dgm:pt>
    <dgm:pt modelId="{24953AD7-47F7-40E5-A8D2-47704A291A4B}" type="sibTrans" cxnId="{11CD0999-A384-412A-B23A-0D3F0408C526}">
      <dgm:prSet phldrT="2" phldr="0"/>
      <dgm:spPr/>
      <dgm:t>
        <a:bodyPr/>
        <a:lstStyle/>
        <a:p>
          <a:r>
            <a:rPr lang="en-US"/>
            <a:t>2</a:t>
          </a:r>
        </a:p>
      </dgm:t>
    </dgm:pt>
    <dgm:pt modelId="{9666CC79-6813-4DF1-8B2A-D9A3B93F90EF}">
      <dgm:prSet/>
      <dgm:spPr/>
      <dgm:t>
        <a:bodyPr/>
        <a:lstStyle/>
        <a:p>
          <a:r>
            <a:rPr lang="en-US" dirty="0"/>
            <a:t>Ongoing focus on self-care and mental health support</a:t>
          </a:r>
        </a:p>
      </dgm:t>
    </dgm:pt>
    <dgm:pt modelId="{7CB3045B-680E-42BE-8DEB-C31972806B72}" type="parTrans" cxnId="{1E704982-B6E0-4C2A-95F2-94DB2E26CD8E}">
      <dgm:prSet/>
      <dgm:spPr/>
      <dgm:t>
        <a:bodyPr/>
        <a:lstStyle/>
        <a:p>
          <a:endParaRPr lang="en-US"/>
        </a:p>
      </dgm:t>
    </dgm:pt>
    <dgm:pt modelId="{C1D35681-C67A-4069-811B-B4A0EB003EC0}" type="sibTrans" cxnId="{1E704982-B6E0-4C2A-95F2-94DB2E26CD8E}">
      <dgm:prSet phldrT="3" phldr="0"/>
      <dgm:spPr/>
      <dgm:t>
        <a:bodyPr/>
        <a:lstStyle/>
        <a:p>
          <a:r>
            <a:rPr lang="en-US"/>
            <a:t>3</a:t>
          </a:r>
        </a:p>
      </dgm:t>
    </dgm:pt>
    <dgm:pt modelId="{4F334A5F-2179-4624-BA3A-E36B19D39391}">
      <dgm:prSet/>
      <dgm:spPr/>
      <dgm:t>
        <a:bodyPr/>
        <a:lstStyle/>
        <a:p>
          <a:r>
            <a:rPr lang="en-US" dirty="0"/>
            <a:t>Action Plan communicated by Management </a:t>
          </a:r>
        </a:p>
      </dgm:t>
    </dgm:pt>
    <dgm:pt modelId="{657125B5-0D80-440E-B12A-A331658C2CB6}" type="parTrans" cxnId="{CC1317AF-0AEC-4E16-B889-CC8551BEFB8A}">
      <dgm:prSet/>
      <dgm:spPr/>
      <dgm:t>
        <a:bodyPr/>
        <a:lstStyle/>
        <a:p>
          <a:endParaRPr lang="en-US"/>
        </a:p>
      </dgm:t>
    </dgm:pt>
    <dgm:pt modelId="{17D243B7-AAF4-412D-8E9C-CF193DFB6DC8}" type="sibTrans" cxnId="{CC1317AF-0AEC-4E16-B889-CC8551BEFB8A}">
      <dgm:prSet phldrT="4" phldr="0"/>
      <dgm:spPr/>
      <dgm:t>
        <a:bodyPr/>
        <a:lstStyle/>
        <a:p>
          <a:r>
            <a:rPr lang="en-US"/>
            <a:t>4</a:t>
          </a:r>
        </a:p>
      </dgm:t>
    </dgm:pt>
    <dgm:pt modelId="{1411F318-990E-410E-9829-19713404EC55}">
      <dgm:prSet/>
      <dgm:spPr/>
      <dgm:t>
        <a:bodyPr/>
        <a:lstStyle/>
        <a:p>
          <a:r>
            <a:rPr lang="en-US" dirty="0"/>
            <a:t>Monitor for Burnout/Compassion Fatigue</a:t>
          </a:r>
        </a:p>
      </dgm:t>
    </dgm:pt>
    <dgm:pt modelId="{C5B2F0FA-1215-4B5F-A4A5-D8891D0EC521}" type="parTrans" cxnId="{AAA3FA56-E1AF-494F-8FD7-442574C97E2A}">
      <dgm:prSet/>
      <dgm:spPr/>
      <dgm:t>
        <a:bodyPr/>
        <a:lstStyle/>
        <a:p>
          <a:endParaRPr lang="en-US"/>
        </a:p>
      </dgm:t>
    </dgm:pt>
    <dgm:pt modelId="{99AFE3EE-0C55-45B7-AE05-8AC8ABE26183}" type="sibTrans" cxnId="{AAA3FA56-E1AF-494F-8FD7-442574C97E2A}">
      <dgm:prSet phldrT="5" phldr="0"/>
      <dgm:spPr/>
      <dgm:t>
        <a:bodyPr/>
        <a:lstStyle/>
        <a:p>
          <a:r>
            <a:rPr lang="en-US"/>
            <a:t>5</a:t>
          </a:r>
          <a:endParaRPr lang="en-US" dirty="0"/>
        </a:p>
      </dgm:t>
    </dgm:pt>
    <dgm:pt modelId="{81854F00-07A0-4FA8-820C-AFB8CE9E76B9}" type="pres">
      <dgm:prSet presAssocID="{BE634C48-510F-480D-B8BA-B2748CFD3DAE}" presName="Name0" presStyleCnt="0">
        <dgm:presLayoutVars>
          <dgm:animLvl val="lvl"/>
          <dgm:resizeHandles val="exact"/>
        </dgm:presLayoutVars>
      </dgm:prSet>
      <dgm:spPr/>
    </dgm:pt>
    <dgm:pt modelId="{6157A727-B020-437E-AE40-07DF506019CA}" type="pres">
      <dgm:prSet presAssocID="{9C002FC8-DFDD-429E-9421-6CF659FB4350}" presName="compositeNode" presStyleCnt="0">
        <dgm:presLayoutVars>
          <dgm:bulletEnabled val="1"/>
        </dgm:presLayoutVars>
      </dgm:prSet>
      <dgm:spPr/>
    </dgm:pt>
    <dgm:pt modelId="{E1AF2A01-F256-4B4B-A783-4A89927DA3BB}" type="pres">
      <dgm:prSet presAssocID="{9C002FC8-DFDD-429E-9421-6CF659FB4350}" presName="bgRect" presStyleLbl="bgAccFollowNode1" presStyleIdx="0" presStyleCnt="5" custLinFactNeighborX="-954" custLinFactNeighborY="2384"/>
      <dgm:spPr/>
    </dgm:pt>
    <dgm:pt modelId="{A3D81008-7B0F-424A-B176-8EABFFDCFCA0}" type="pres">
      <dgm:prSet presAssocID="{83B3E221-93DB-4C96-BB52-FE328AB46E2F}" presName="sibTransNodeCircle" presStyleLbl="alignNode1" presStyleIdx="0" presStyleCnt="10">
        <dgm:presLayoutVars>
          <dgm:chMax val="0"/>
          <dgm:bulletEnabled/>
        </dgm:presLayoutVars>
      </dgm:prSet>
      <dgm:spPr/>
    </dgm:pt>
    <dgm:pt modelId="{1C8BB341-12DF-4482-9106-4F548E886347}" type="pres">
      <dgm:prSet presAssocID="{9C002FC8-DFDD-429E-9421-6CF659FB4350}" presName="bottomLine" presStyleLbl="alignNode1" presStyleIdx="1" presStyleCnt="10">
        <dgm:presLayoutVars/>
      </dgm:prSet>
      <dgm:spPr/>
    </dgm:pt>
    <dgm:pt modelId="{32A194DF-C69F-4A1F-B8E3-2B2B2FF23B18}" type="pres">
      <dgm:prSet presAssocID="{9C002FC8-DFDD-429E-9421-6CF659FB4350}" presName="nodeText" presStyleLbl="bgAccFollowNode1" presStyleIdx="0" presStyleCnt="5">
        <dgm:presLayoutVars>
          <dgm:bulletEnabled val="1"/>
        </dgm:presLayoutVars>
      </dgm:prSet>
      <dgm:spPr/>
    </dgm:pt>
    <dgm:pt modelId="{2CDDC725-46D2-4952-BBCC-1BF6E6F8979B}" type="pres">
      <dgm:prSet presAssocID="{83B3E221-93DB-4C96-BB52-FE328AB46E2F}" presName="sibTrans" presStyleCnt="0"/>
      <dgm:spPr/>
    </dgm:pt>
    <dgm:pt modelId="{520B062B-41E5-4FC4-9981-840F476A13B4}" type="pres">
      <dgm:prSet presAssocID="{6D1507E0-00A4-4D77-A41C-93191216BC43}" presName="compositeNode" presStyleCnt="0">
        <dgm:presLayoutVars>
          <dgm:bulletEnabled val="1"/>
        </dgm:presLayoutVars>
      </dgm:prSet>
      <dgm:spPr/>
    </dgm:pt>
    <dgm:pt modelId="{6B602001-01C2-497D-81D9-B30D1F85F2A1}" type="pres">
      <dgm:prSet presAssocID="{6D1507E0-00A4-4D77-A41C-93191216BC43}" presName="bgRect" presStyleLbl="bgAccFollowNode1" presStyleIdx="1" presStyleCnt="5"/>
      <dgm:spPr/>
    </dgm:pt>
    <dgm:pt modelId="{572EB60D-37B5-43A1-A020-0949A90064F5}" type="pres">
      <dgm:prSet presAssocID="{24953AD7-47F7-40E5-A8D2-47704A291A4B}" presName="sibTransNodeCircle" presStyleLbl="alignNode1" presStyleIdx="2" presStyleCnt="10">
        <dgm:presLayoutVars>
          <dgm:chMax val="0"/>
          <dgm:bulletEnabled/>
        </dgm:presLayoutVars>
      </dgm:prSet>
      <dgm:spPr/>
    </dgm:pt>
    <dgm:pt modelId="{1A2A84DC-811D-44F0-86FF-B75298CFCF77}" type="pres">
      <dgm:prSet presAssocID="{6D1507E0-00A4-4D77-A41C-93191216BC43}" presName="bottomLine" presStyleLbl="alignNode1" presStyleIdx="3" presStyleCnt="10">
        <dgm:presLayoutVars/>
      </dgm:prSet>
      <dgm:spPr/>
    </dgm:pt>
    <dgm:pt modelId="{ADAF474C-7E45-4A33-BFE4-A7D1524F92A1}" type="pres">
      <dgm:prSet presAssocID="{6D1507E0-00A4-4D77-A41C-93191216BC43}" presName="nodeText" presStyleLbl="bgAccFollowNode1" presStyleIdx="1" presStyleCnt="5">
        <dgm:presLayoutVars>
          <dgm:bulletEnabled val="1"/>
        </dgm:presLayoutVars>
      </dgm:prSet>
      <dgm:spPr/>
    </dgm:pt>
    <dgm:pt modelId="{3902ABAD-AD4D-483D-BA94-DD8C16838803}" type="pres">
      <dgm:prSet presAssocID="{24953AD7-47F7-40E5-A8D2-47704A291A4B}" presName="sibTrans" presStyleCnt="0"/>
      <dgm:spPr/>
    </dgm:pt>
    <dgm:pt modelId="{E6BA8675-C9E8-499C-AD39-B8D1BA5CFD52}" type="pres">
      <dgm:prSet presAssocID="{9666CC79-6813-4DF1-8B2A-D9A3B93F90EF}" presName="compositeNode" presStyleCnt="0">
        <dgm:presLayoutVars>
          <dgm:bulletEnabled val="1"/>
        </dgm:presLayoutVars>
      </dgm:prSet>
      <dgm:spPr/>
    </dgm:pt>
    <dgm:pt modelId="{34EA9161-7FE8-40CB-AD31-734594CF1A4D}" type="pres">
      <dgm:prSet presAssocID="{9666CC79-6813-4DF1-8B2A-D9A3B93F90EF}" presName="bgRect" presStyleLbl="bgAccFollowNode1" presStyleIdx="2" presStyleCnt="5"/>
      <dgm:spPr/>
    </dgm:pt>
    <dgm:pt modelId="{728C3728-349C-4EE5-8EA2-EC3F81983D6E}" type="pres">
      <dgm:prSet presAssocID="{C1D35681-C67A-4069-811B-B4A0EB003EC0}" presName="sibTransNodeCircle" presStyleLbl="alignNode1" presStyleIdx="4" presStyleCnt="10">
        <dgm:presLayoutVars>
          <dgm:chMax val="0"/>
          <dgm:bulletEnabled/>
        </dgm:presLayoutVars>
      </dgm:prSet>
      <dgm:spPr/>
    </dgm:pt>
    <dgm:pt modelId="{8882BE11-FC9C-4E1D-80E5-0D19EA5363FB}" type="pres">
      <dgm:prSet presAssocID="{9666CC79-6813-4DF1-8B2A-D9A3B93F90EF}" presName="bottomLine" presStyleLbl="alignNode1" presStyleIdx="5" presStyleCnt="10">
        <dgm:presLayoutVars/>
      </dgm:prSet>
      <dgm:spPr/>
    </dgm:pt>
    <dgm:pt modelId="{C600FEDE-A221-4F4D-A445-215CE1D64C2B}" type="pres">
      <dgm:prSet presAssocID="{9666CC79-6813-4DF1-8B2A-D9A3B93F90EF}" presName="nodeText" presStyleLbl="bgAccFollowNode1" presStyleIdx="2" presStyleCnt="5">
        <dgm:presLayoutVars>
          <dgm:bulletEnabled val="1"/>
        </dgm:presLayoutVars>
      </dgm:prSet>
      <dgm:spPr/>
    </dgm:pt>
    <dgm:pt modelId="{83D76BC2-5FFE-49DE-B60A-61FC2C8D2BAC}" type="pres">
      <dgm:prSet presAssocID="{C1D35681-C67A-4069-811B-B4A0EB003EC0}" presName="sibTrans" presStyleCnt="0"/>
      <dgm:spPr/>
    </dgm:pt>
    <dgm:pt modelId="{31F039A2-A53D-493E-B3BF-F182C152D774}" type="pres">
      <dgm:prSet presAssocID="{4F334A5F-2179-4624-BA3A-E36B19D39391}" presName="compositeNode" presStyleCnt="0">
        <dgm:presLayoutVars>
          <dgm:bulletEnabled val="1"/>
        </dgm:presLayoutVars>
      </dgm:prSet>
      <dgm:spPr/>
    </dgm:pt>
    <dgm:pt modelId="{870DA63D-6405-493B-9E10-13E842F481E3}" type="pres">
      <dgm:prSet presAssocID="{4F334A5F-2179-4624-BA3A-E36B19D39391}" presName="bgRect" presStyleLbl="bgAccFollowNode1" presStyleIdx="3" presStyleCnt="5"/>
      <dgm:spPr/>
    </dgm:pt>
    <dgm:pt modelId="{9A7B102B-B5F1-4483-B9A1-26A56397787A}" type="pres">
      <dgm:prSet presAssocID="{17D243B7-AAF4-412D-8E9C-CF193DFB6DC8}" presName="sibTransNodeCircle" presStyleLbl="alignNode1" presStyleIdx="6" presStyleCnt="10">
        <dgm:presLayoutVars>
          <dgm:chMax val="0"/>
          <dgm:bulletEnabled/>
        </dgm:presLayoutVars>
      </dgm:prSet>
      <dgm:spPr/>
    </dgm:pt>
    <dgm:pt modelId="{C19F16B7-7C7F-46E9-BB90-E1565353FA0D}" type="pres">
      <dgm:prSet presAssocID="{4F334A5F-2179-4624-BA3A-E36B19D39391}" presName="bottomLine" presStyleLbl="alignNode1" presStyleIdx="7" presStyleCnt="10">
        <dgm:presLayoutVars/>
      </dgm:prSet>
      <dgm:spPr/>
    </dgm:pt>
    <dgm:pt modelId="{32B8B0A3-53C8-4D53-AE5F-D552FEF837F5}" type="pres">
      <dgm:prSet presAssocID="{4F334A5F-2179-4624-BA3A-E36B19D39391}" presName="nodeText" presStyleLbl="bgAccFollowNode1" presStyleIdx="3" presStyleCnt="5">
        <dgm:presLayoutVars>
          <dgm:bulletEnabled val="1"/>
        </dgm:presLayoutVars>
      </dgm:prSet>
      <dgm:spPr/>
    </dgm:pt>
    <dgm:pt modelId="{5C769A01-45D0-4F0D-80CE-FA0D8B0B39EF}" type="pres">
      <dgm:prSet presAssocID="{17D243B7-AAF4-412D-8E9C-CF193DFB6DC8}" presName="sibTrans" presStyleCnt="0"/>
      <dgm:spPr/>
    </dgm:pt>
    <dgm:pt modelId="{7842C65E-6F40-4DEC-ABDE-49EC018B7C78}" type="pres">
      <dgm:prSet presAssocID="{1411F318-990E-410E-9829-19713404EC55}" presName="compositeNode" presStyleCnt="0">
        <dgm:presLayoutVars>
          <dgm:bulletEnabled val="1"/>
        </dgm:presLayoutVars>
      </dgm:prSet>
      <dgm:spPr/>
    </dgm:pt>
    <dgm:pt modelId="{A73CB12C-B107-4643-87D6-5C720CE8772E}" type="pres">
      <dgm:prSet presAssocID="{1411F318-990E-410E-9829-19713404EC55}" presName="bgRect" presStyleLbl="bgAccFollowNode1" presStyleIdx="4" presStyleCnt="5"/>
      <dgm:spPr/>
    </dgm:pt>
    <dgm:pt modelId="{7F39E039-4FDC-4B22-89CC-79D1A2674148}" type="pres">
      <dgm:prSet presAssocID="{99AFE3EE-0C55-45B7-AE05-8AC8ABE26183}" presName="sibTransNodeCircle" presStyleLbl="alignNode1" presStyleIdx="8" presStyleCnt="10">
        <dgm:presLayoutVars>
          <dgm:chMax val="0"/>
          <dgm:bulletEnabled/>
        </dgm:presLayoutVars>
      </dgm:prSet>
      <dgm:spPr/>
    </dgm:pt>
    <dgm:pt modelId="{530AD2C1-D7C7-4997-A9A7-348FF2E287B3}" type="pres">
      <dgm:prSet presAssocID="{1411F318-990E-410E-9829-19713404EC55}" presName="bottomLine" presStyleLbl="alignNode1" presStyleIdx="9" presStyleCnt="10">
        <dgm:presLayoutVars/>
      </dgm:prSet>
      <dgm:spPr/>
    </dgm:pt>
    <dgm:pt modelId="{4EF0807E-0007-4248-AF25-5CAAC4B6CE42}" type="pres">
      <dgm:prSet presAssocID="{1411F318-990E-410E-9829-19713404EC55}" presName="nodeText" presStyleLbl="bgAccFollowNode1" presStyleIdx="4" presStyleCnt="5">
        <dgm:presLayoutVars>
          <dgm:bulletEnabled val="1"/>
        </dgm:presLayoutVars>
      </dgm:prSet>
      <dgm:spPr/>
    </dgm:pt>
  </dgm:ptLst>
  <dgm:cxnLst>
    <dgm:cxn modelId="{E93F3C0A-FF51-46A7-99A8-867A93FB186C}" srcId="{BE634C48-510F-480D-B8BA-B2748CFD3DAE}" destId="{9C002FC8-DFDD-429E-9421-6CF659FB4350}" srcOrd="0" destOrd="0" parTransId="{65E3BBA8-3462-414A-B1E2-CF72B6FF28CD}" sibTransId="{83B3E221-93DB-4C96-BB52-FE328AB46E2F}"/>
    <dgm:cxn modelId="{50C2DF26-9336-4297-B1A5-96682A538E79}" type="presOf" srcId="{17D243B7-AAF4-412D-8E9C-CF193DFB6DC8}" destId="{9A7B102B-B5F1-4483-B9A1-26A56397787A}" srcOrd="0" destOrd="0" presId="urn:microsoft.com/office/officeart/2016/7/layout/BasicLinearProcessNumbered"/>
    <dgm:cxn modelId="{AD3BC92F-A67E-42FF-8529-BB9C022AEE38}" type="presOf" srcId="{1411F318-990E-410E-9829-19713404EC55}" destId="{4EF0807E-0007-4248-AF25-5CAAC4B6CE42}" srcOrd="1" destOrd="0" presId="urn:microsoft.com/office/officeart/2016/7/layout/BasicLinearProcessNumbered"/>
    <dgm:cxn modelId="{53F4393B-BEF1-4C81-A8BA-636EACC9442D}" type="presOf" srcId="{9666CC79-6813-4DF1-8B2A-D9A3B93F90EF}" destId="{34EA9161-7FE8-40CB-AD31-734594CF1A4D}" srcOrd="0" destOrd="0" presId="urn:microsoft.com/office/officeart/2016/7/layout/BasicLinearProcessNumbered"/>
    <dgm:cxn modelId="{E905895B-7FA2-4CD5-B18C-B802A4407E04}" type="presOf" srcId="{9C002FC8-DFDD-429E-9421-6CF659FB4350}" destId="{32A194DF-C69F-4A1F-B8E3-2B2B2FF23B18}" srcOrd="1" destOrd="0" presId="urn:microsoft.com/office/officeart/2016/7/layout/BasicLinearProcessNumbered"/>
    <dgm:cxn modelId="{D7060F46-0995-43E4-8188-6F69FAF5721F}" type="presOf" srcId="{4F334A5F-2179-4624-BA3A-E36B19D39391}" destId="{870DA63D-6405-493B-9E10-13E842F481E3}" srcOrd="0" destOrd="0" presId="urn:microsoft.com/office/officeart/2016/7/layout/BasicLinearProcessNumbered"/>
    <dgm:cxn modelId="{47129A54-69E2-4E9C-9151-3671EBD42923}" type="presOf" srcId="{C1D35681-C67A-4069-811B-B4A0EB003EC0}" destId="{728C3728-349C-4EE5-8EA2-EC3F81983D6E}" srcOrd="0" destOrd="0" presId="urn:microsoft.com/office/officeart/2016/7/layout/BasicLinearProcessNumbered"/>
    <dgm:cxn modelId="{AAA3FA56-E1AF-494F-8FD7-442574C97E2A}" srcId="{BE634C48-510F-480D-B8BA-B2748CFD3DAE}" destId="{1411F318-990E-410E-9829-19713404EC55}" srcOrd="4" destOrd="0" parTransId="{C5B2F0FA-1215-4B5F-A4A5-D8891D0EC521}" sibTransId="{99AFE3EE-0C55-45B7-AE05-8AC8ABE26183}"/>
    <dgm:cxn modelId="{1E704982-B6E0-4C2A-95F2-94DB2E26CD8E}" srcId="{BE634C48-510F-480D-B8BA-B2748CFD3DAE}" destId="{9666CC79-6813-4DF1-8B2A-D9A3B93F90EF}" srcOrd="2" destOrd="0" parTransId="{7CB3045B-680E-42BE-8DEB-C31972806B72}" sibTransId="{C1D35681-C67A-4069-811B-B4A0EB003EC0}"/>
    <dgm:cxn modelId="{11CD0999-A384-412A-B23A-0D3F0408C526}" srcId="{BE634C48-510F-480D-B8BA-B2748CFD3DAE}" destId="{6D1507E0-00A4-4D77-A41C-93191216BC43}" srcOrd="1" destOrd="0" parTransId="{4866191B-6C2A-4587-8640-59CFA8B8667E}" sibTransId="{24953AD7-47F7-40E5-A8D2-47704A291A4B}"/>
    <dgm:cxn modelId="{CC1317AF-0AEC-4E16-B889-CC8551BEFB8A}" srcId="{BE634C48-510F-480D-B8BA-B2748CFD3DAE}" destId="{4F334A5F-2179-4624-BA3A-E36B19D39391}" srcOrd="3" destOrd="0" parTransId="{657125B5-0D80-440E-B12A-A331658C2CB6}" sibTransId="{17D243B7-AAF4-412D-8E9C-CF193DFB6DC8}"/>
    <dgm:cxn modelId="{A031E0AF-1F2F-40EE-8E6C-BC39085087E0}" type="presOf" srcId="{BE634C48-510F-480D-B8BA-B2748CFD3DAE}" destId="{81854F00-07A0-4FA8-820C-AFB8CE9E76B9}" srcOrd="0" destOrd="0" presId="urn:microsoft.com/office/officeart/2016/7/layout/BasicLinearProcessNumbered"/>
    <dgm:cxn modelId="{FC1C43B3-B02A-44A4-B9D7-DD643B9EDBE3}" type="presOf" srcId="{24953AD7-47F7-40E5-A8D2-47704A291A4B}" destId="{572EB60D-37B5-43A1-A020-0949A90064F5}" srcOrd="0" destOrd="0" presId="urn:microsoft.com/office/officeart/2016/7/layout/BasicLinearProcessNumbered"/>
    <dgm:cxn modelId="{C48C7FB3-6867-4928-8690-7B3DC55EB8DE}" type="presOf" srcId="{9C002FC8-DFDD-429E-9421-6CF659FB4350}" destId="{E1AF2A01-F256-4B4B-A783-4A89927DA3BB}" srcOrd="0" destOrd="0" presId="urn:microsoft.com/office/officeart/2016/7/layout/BasicLinearProcessNumbered"/>
    <dgm:cxn modelId="{DA40B9BC-D799-4F3B-9D84-66A4DA50FAE5}" type="presOf" srcId="{6D1507E0-00A4-4D77-A41C-93191216BC43}" destId="{ADAF474C-7E45-4A33-BFE4-A7D1524F92A1}" srcOrd="1" destOrd="0" presId="urn:microsoft.com/office/officeart/2016/7/layout/BasicLinearProcessNumbered"/>
    <dgm:cxn modelId="{27C631C0-9394-4025-8AD2-356DD9B997B9}" type="presOf" srcId="{6D1507E0-00A4-4D77-A41C-93191216BC43}" destId="{6B602001-01C2-497D-81D9-B30D1F85F2A1}" srcOrd="0" destOrd="0" presId="urn:microsoft.com/office/officeart/2016/7/layout/BasicLinearProcessNumbered"/>
    <dgm:cxn modelId="{B9627BC1-0563-4533-93CA-B5CAB56961A7}" type="presOf" srcId="{9666CC79-6813-4DF1-8B2A-D9A3B93F90EF}" destId="{C600FEDE-A221-4F4D-A445-215CE1D64C2B}" srcOrd="1" destOrd="0" presId="urn:microsoft.com/office/officeart/2016/7/layout/BasicLinearProcessNumbered"/>
    <dgm:cxn modelId="{A6DEE0CB-5C45-4D01-9A30-358FC9A1F0FE}" type="presOf" srcId="{83B3E221-93DB-4C96-BB52-FE328AB46E2F}" destId="{A3D81008-7B0F-424A-B176-8EABFFDCFCA0}" srcOrd="0" destOrd="0" presId="urn:microsoft.com/office/officeart/2016/7/layout/BasicLinearProcessNumbered"/>
    <dgm:cxn modelId="{7C11A1DE-787D-48C4-A457-D582C1481545}" type="presOf" srcId="{1411F318-990E-410E-9829-19713404EC55}" destId="{A73CB12C-B107-4643-87D6-5C720CE8772E}" srcOrd="0" destOrd="0" presId="urn:microsoft.com/office/officeart/2016/7/layout/BasicLinearProcessNumbered"/>
    <dgm:cxn modelId="{D149A4EC-DAC8-4C38-BB24-9923B06D1DBA}" type="presOf" srcId="{99AFE3EE-0C55-45B7-AE05-8AC8ABE26183}" destId="{7F39E039-4FDC-4B22-89CC-79D1A2674148}" srcOrd="0" destOrd="0" presId="urn:microsoft.com/office/officeart/2016/7/layout/BasicLinearProcessNumbered"/>
    <dgm:cxn modelId="{DAFBFEF1-F130-4D74-93BA-258ECDAF0A28}" type="presOf" srcId="{4F334A5F-2179-4624-BA3A-E36B19D39391}" destId="{32B8B0A3-53C8-4D53-AE5F-D552FEF837F5}" srcOrd="1" destOrd="0" presId="urn:microsoft.com/office/officeart/2016/7/layout/BasicLinearProcessNumbered"/>
    <dgm:cxn modelId="{9298544E-2022-468B-85BF-F88F31AB6352}" type="presParOf" srcId="{81854F00-07A0-4FA8-820C-AFB8CE9E76B9}" destId="{6157A727-B020-437E-AE40-07DF506019CA}" srcOrd="0" destOrd="0" presId="urn:microsoft.com/office/officeart/2016/7/layout/BasicLinearProcessNumbered"/>
    <dgm:cxn modelId="{D95055EB-5363-4826-84ED-F9C89F0D6766}" type="presParOf" srcId="{6157A727-B020-437E-AE40-07DF506019CA}" destId="{E1AF2A01-F256-4B4B-A783-4A89927DA3BB}" srcOrd="0" destOrd="0" presId="urn:microsoft.com/office/officeart/2016/7/layout/BasicLinearProcessNumbered"/>
    <dgm:cxn modelId="{094612C5-D644-4C2D-9949-199CD8AB8113}" type="presParOf" srcId="{6157A727-B020-437E-AE40-07DF506019CA}" destId="{A3D81008-7B0F-424A-B176-8EABFFDCFCA0}" srcOrd="1" destOrd="0" presId="urn:microsoft.com/office/officeart/2016/7/layout/BasicLinearProcessNumbered"/>
    <dgm:cxn modelId="{B3F33911-B946-4803-86EE-AF5B961E369C}" type="presParOf" srcId="{6157A727-B020-437E-AE40-07DF506019CA}" destId="{1C8BB341-12DF-4482-9106-4F548E886347}" srcOrd="2" destOrd="0" presId="urn:microsoft.com/office/officeart/2016/7/layout/BasicLinearProcessNumbered"/>
    <dgm:cxn modelId="{11919FFA-4C0E-44D9-9C26-DB31A27AC137}" type="presParOf" srcId="{6157A727-B020-437E-AE40-07DF506019CA}" destId="{32A194DF-C69F-4A1F-B8E3-2B2B2FF23B18}" srcOrd="3" destOrd="0" presId="urn:microsoft.com/office/officeart/2016/7/layout/BasicLinearProcessNumbered"/>
    <dgm:cxn modelId="{D948E36E-D4EF-45F9-ABD8-1F9F0DD9BF04}" type="presParOf" srcId="{81854F00-07A0-4FA8-820C-AFB8CE9E76B9}" destId="{2CDDC725-46D2-4952-BBCC-1BF6E6F8979B}" srcOrd="1" destOrd="0" presId="urn:microsoft.com/office/officeart/2016/7/layout/BasicLinearProcessNumbered"/>
    <dgm:cxn modelId="{9B02DE24-169C-4209-B2A2-9859F849C4C0}" type="presParOf" srcId="{81854F00-07A0-4FA8-820C-AFB8CE9E76B9}" destId="{520B062B-41E5-4FC4-9981-840F476A13B4}" srcOrd="2" destOrd="0" presId="urn:microsoft.com/office/officeart/2016/7/layout/BasicLinearProcessNumbered"/>
    <dgm:cxn modelId="{00E3255F-3D62-4BD5-A304-A9B6AED14493}" type="presParOf" srcId="{520B062B-41E5-4FC4-9981-840F476A13B4}" destId="{6B602001-01C2-497D-81D9-B30D1F85F2A1}" srcOrd="0" destOrd="0" presId="urn:microsoft.com/office/officeart/2016/7/layout/BasicLinearProcessNumbered"/>
    <dgm:cxn modelId="{19408346-E4CA-459B-82B0-4D3BDFCA0533}" type="presParOf" srcId="{520B062B-41E5-4FC4-9981-840F476A13B4}" destId="{572EB60D-37B5-43A1-A020-0949A90064F5}" srcOrd="1" destOrd="0" presId="urn:microsoft.com/office/officeart/2016/7/layout/BasicLinearProcessNumbered"/>
    <dgm:cxn modelId="{A752ADC1-30C4-4A20-A2C5-793B95F2A3F3}" type="presParOf" srcId="{520B062B-41E5-4FC4-9981-840F476A13B4}" destId="{1A2A84DC-811D-44F0-86FF-B75298CFCF77}" srcOrd="2" destOrd="0" presId="urn:microsoft.com/office/officeart/2016/7/layout/BasicLinearProcessNumbered"/>
    <dgm:cxn modelId="{4913B26A-8DEF-473B-AB78-BAE001139643}" type="presParOf" srcId="{520B062B-41E5-4FC4-9981-840F476A13B4}" destId="{ADAF474C-7E45-4A33-BFE4-A7D1524F92A1}" srcOrd="3" destOrd="0" presId="urn:microsoft.com/office/officeart/2016/7/layout/BasicLinearProcessNumbered"/>
    <dgm:cxn modelId="{F3D49C66-DC09-4B5A-8C32-BE70ADE14A75}" type="presParOf" srcId="{81854F00-07A0-4FA8-820C-AFB8CE9E76B9}" destId="{3902ABAD-AD4D-483D-BA94-DD8C16838803}" srcOrd="3" destOrd="0" presId="urn:microsoft.com/office/officeart/2016/7/layout/BasicLinearProcessNumbered"/>
    <dgm:cxn modelId="{737041D1-D43E-4918-A6D9-2A885DFBDBC0}" type="presParOf" srcId="{81854F00-07A0-4FA8-820C-AFB8CE9E76B9}" destId="{E6BA8675-C9E8-499C-AD39-B8D1BA5CFD52}" srcOrd="4" destOrd="0" presId="urn:microsoft.com/office/officeart/2016/7/layout/BasicLinearProcessNumbered"/>
    <dgm:cxn modelId="{7E4B9A99-F0F0-40D5-A267-74586C5AB27A}" type="presParOf" srcId="{E6BA8675-C9E8-499C-AD39-B8D1BA5CFD52}" destId="{34EA9161-7FE8-40CB-AD31-734594CF1A4D}" srcOrd="0" destOrd="0" presId="urn:microsoft.com/office/officeart/2016/7/layout/BasicLinearProcessNumbered"/>
    <dgm:cxn modelId="{62AF8146-ACBB-4F81-B6DF-7A16A7506ED2}" type="presParOf" srcId="{E6BA8675-C9E8-499C-AD39-B8D1BA5CFD52}" destId="{728C3728-349C-4EE5-8EA2-EC3F81983D6E}" srcOrd="1" destOrd="0" presId="urn:microsoft.com/office/officeart/2016/7/layout/BasicLinearProcessNumbered"/>
    <dgm:cxn modelId="{5C759F00-6AC2-49A6-A1FC-2D9190F75580}" type="presParOf" srcId="{E6BA8675-C9E8-499C-AD39-B8D1BA5CFD52}" destId="{8882BE11-FC9C-4E1D-80E5-0D19EA5363FB}" srcOrd="2" destOrd="0" presId="urn:microsoft.com/office/officeart/2016/7/layout/BasicLinearProcessNumbered"/>
    <dgm:cxn modelId="{D952327D-107A-42B4-827E-AF5209E5DF75}" type="presParOf" srcId="{E6BA8675-C9E8-499C-AD39-B8D1BA5CFD52}" destId="{C600FEDE-A221-4F4D-A445-215CE1D64C2B}" srcOrd="3" destOrd="0" presId="urn:microsoft.com/office/officeart/2016/7/layout/BasicLinearProcessNumbered"/>
    <dgm:cxn modelId="{914911EE-A2C3-41D5-8A55-8AA827291470}" type="presParOf" srcId="{81854F00-07A0-4FA8-820C-AFB8CE9E76B9}" destId="{83D76BC2-5FFE-49DE-B60A-61FC2C8D2BAC}" srcOrd="5" destOrd="0" presId="urn:microsoft.com/office/officeart/2016/7/layout/BasicLinearProcessNumbered"/>
    <dgm:cxn modelId="{F3B8F424-2830-4055-A456-F18571D2D5F0}" type="presParOf" srcId="{81854F00-07A0-4FA8-820C-AFB8CE9E76B9}" destId="{31F039A2-A53D-493E-B3BF-F182C152D774}" srcOrd="6" destOrd="0" presId="urn:microsoft.com/office/officeart/2016/7/layout/BasicLinearProcessNumbered"/>
    <dgm:cxn modelId="{29AEB08C-C836-4D1D-AA28-C6CF63C2C728}" type="presParOf" srcId="{31F039A2-A53D-493E-B3BF-F182C152D774}" destId="{870DA63D-6405-493B-9E10-13E842F481E3}" srcOrd="0" destOrd="0" presId="urn:microsoft.com/office/officeart/2016/7/layout/BasicLinearProcessNumbered"/>
    <dgm:cxn modelId="{8226C816-62EA-4DF9-BEDF-9CB9704CD42E}" type="presParOf" srcId="{31F039A2-A53D-493E-B3BF-F182C152D774}" destId="{9A7B102B-B5F1-4483-B9A1-26A56397787A}" srcOrd="1" destOrd="0" presId="urn:microsoft.com/office/officeart/2016/7/layout/BasicLinearProcessNumbered"/>
    <dgm:cxn modelId="{6A076A64-BE3E-4D39-96F0-E9C4C983854F}" type="presParOf" srcId="{31F039A2-A53D-493E-B3BF-F182C152D774}" destId="{C19F16B7-7C7F-46E9-BB90-E1565353FA0D}" srcOrd="2" destOrd="0" presId="urn:microsoft.com/office/officeart/2016/7/layout/BasicLinearProcessNumbered"/>
    <dgm:cxn modelId="{33783C64-84CB-443F-BA9F-6A15320FF820}" type="presParOf" srcId="{31F039A2-A53D-493E-B3BF-F182C152D774}" destId="{32B8B0A3-53C8-4D53-AE5F-D552FEF837F5}" srcOrd="3" destOrd="0" presId="urn:microsoft.com/office/officeart/2016/7/layout/BasicLinearProcessNumbered"/>
    <dgm:cxn modelId="{74270CB8-66F0-4A93-9227-08F7EDF6B694}" type="presParOf" srcId="{81854F00-07A0-4FA8-820C-AFB8CE9E76B9}" destId="{5C769A01-45D0-4F0D-80CE-FA0D8B0B39EF}" srcOrd="7" destOrd="0" presId="urn:microsoft.com/office/officeart/2016/7/layout/BasicLinearProcessNumbered"/>
    <dgm:cxn modelId="{7285D3CB-A3F0-47A7-BA88-FC80291355E9}" type="presParOf" srcId="{81854F00-07A0-4FA8-820C-AFB8CE9E76B9}" destId="{7842C65E-6F40-4DEC-ABDE-49EC018B7C78}" srcOrd="8" destOrd="0" presId="urn:microsoft.com/office/officeart/2016/7/layout/BasicLinearProcessNumbered"/>
    <dgm:cxn modelId="{F074E7FE-BD69-405A-B59C-2DF679CB811C}" type="presParOf" srcId="{7842C65E-6F40-4DEC-ABDE-49EC018B7C78}" destId="{A73CB12C-B107-4643-87D6-5C720CE8772E}" srcOrd="0" destOrd="0" presId="urn:microsoft.com/office/officeart/2016/7/layout/BasicLinearProcessNumbered"/>
    <dgm:cxn modelId="{213F9A35-CC72-4AFE-96FA-49E53F699BA2}" type="presParOf" srcId="{7842C65E-6F40-4DEC-ABDE-49EC018B7C78}" destId="{7F39E039-4FDC-4B22-89CC-79D1A2674148}" srcOrd="1" destOrd="0" presId="urn:microsoft.com/office/officeart/2016/7/layout/BasicLinearProcessNumbered"/>
    <dgm:cxn modelId="{B01ABE32-3D91-480B-B6E2-8E9548BA7FD1}" type="presParOf" srcId="{7842C65E-6F40-4DEC-ABDE-49EC018B7C78}" destId="{530AD2C1-D7C7-4997-A9A7-348FF2E287B3}" srcOrd="2" destOrd="0" presId="urn:microsoft.com/office/officeart/2016/7/layout/BasicLinearProcessNumbered"/>
    <dgm:cxn modelId="{A1A73F78-61A4-4DC1-B887-F9FEC6D855DF}" type="presParOf" srcId="{7842C65E-6F40-4DEC-ABDE-49EC018B7C78}" destId="{4EF0807E-0007-4248-AF25-5CAAC4B6CE4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F2A01-F256-4B4B-A783-4A89927DA3BB}">
      <dsp:nvSpPr>
        <dsp:cNvPr id="0" name=""/>
        <dsp:cNvSpPr/>
      </dsp:nvSpPr>
      <dsp:spPr>
        <a:xfrm>
          <a:off x="1396" y="1256669"/>
          <a:ext cx="1759358" cy="24631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6" tIns="330200" rIns="137166" bIns="330200" numCol="1" spcCol="1270" anchor="t" anchorCtr="0">
          <a:noAutofit/>
        </a:bodyPr>
        <a:lstStyle/>
        <a:p>
          <a:pPr marL="0" lvl="0" indent="0" algn="l" defTabSz="488950">
            <a:lnSpc>
              <a:spcPct val="90000"/>
            </a:lnSpc>
            <a:spcBef>
              <a:spcPct val="0"/>
            </a:spcBef>
            <a:spcAft>
              <a:spcPct val="35000"/>
            </a:spcAft>
            <a:buNone/>
          </a:pPr>
          <a:r>
            <a:rPr lang="en-US" sz="1100" kern="1200"/>
            <a:t>Maintain a regular routine</a:t>
          </a:r>
        </a:p>
      </dsp:txBody>
      <dsp:txXfrm>
        <a:off x="1396" y="2192648"/>
        <a:ext cx="1759358" cy="1477861"/>
      </dsp:txXfrm>
    </dsp:sp>
    <dsp:sp modelId="{A3D81008-7B0F-424A-B176-8EABFFDCFCA0}">
      <dsp:nvSpPr>
        <dsp:cNvPr id="0" name=""/>
        <dsp:cNvSpPr/>
      </dsp:nvSpPr>
      <dsp:spPr>
        <a:xfrm>
          <a:off x="511610" y="1502979"/>
          <a:ext cx="738930" cy="7389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7610" tIns="12700" rIns="57610" bIns="12700"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19824" y="1611193"/>
        <a:ext cx="522502" cy="522502"/>
      </dsp:txXfrm>
    </dsp:sp>
    <dsp:sp modelId="{1C8BB341-12DF-4482-9106-4F548E886347}">
      <dsp:nvSpPr>
        <dsp:cNvPr id="0" name=""/>
        <dsp:cNvSpPr/>
      </dsp:nvSpPr>
      <dsp:spPr>
        <a:xfrm>
          <a:off x="1396" y="3719699"/>
          <a:ext cx="1759358" cy="72"/>
        </a:xfrm>
        <a:prstGeom prst="rect">
          <a:avLst/>
        </a:prstGeom>
        <a:solidFill>
          <a:schemeClr val="accent2">
            <a:hueOff val="560300"/>
            <a:satOff val="0"/>
            <a:lumOff val="1693"/>
            <a:alphaOff val="0"/>
          </a:schemeClr>
        </a:solidFill>
        <a:ln w="12700" cap="flat" cmpd="sng" algn="ctr">
          <a:solidFill>
            <a:schemeClr val="accent2">
              <a:hueOff val="560300"/>
              <a:satOff val="0"/>
              <a:lumOff val="169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602001-01C2-497D-81D9-B30D1F85F2A1}">
      <dsp:nvSpPr>
        <dsp:cNvPr id="0" name=""/>
        <dsp:cNvSpPr/>
      </dsp:nvSpPr>
      <dsp:spPr>
        <a:xfrm>
          <a:off x="1936691" y="1256669"/>
          <a:ext cx="1759358" cy="2463102"/>
        </a:xfrm>
        <a:prstGeom prst="rect">
          <a:avLst/>
        </a:prstGeom>
        <a:solidFill>
          <a:schemeClr val="accent2">
            <a:tint val="40000"/>
            <a:alpha val="90000"/>
            <a:hueOff val="1225744"/>
            <a:satOff val="0"/>
            <a:lumOff val="474"/>
            <a:alphaOff val="0"/>
          </a:schemeClr>
        </a:solidFill>
        <a:ln w="12700" cap="flat" cmpd="sng" algn="ctr">
          <a:solidFill>
            <a:schemeClr val="accent2">
              <a:tint val="40000"/>
              <a:alpha val="90000"/>
              <a:hueOff val="1225744"/>
              <a:satOff val="0"/>
              <a:lumOff val="4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6" tIns="330200" rIns="137166" bIns="330200" numCol="1" spcCol="1270" anchor="t" anchorCtr="0">
          <a:noAutofit/>
        </a:bodyPr>
        <a:lstStyle/>
        <a:p>
          <a:pPr marL="0" lvl="0" indent="0" algn="l" defTabSz="488950">
            <a:lnSpc>
              <a:spcPct val="90000"/>
            </a:lnSpc>
            <a:spcBef>
              <a:spcPct val="0"/>
            </a:spcBef>
            <a:spcAft>
              <a:spcPct val="35000"/>
            </a:spcAft>
            <a:buNone/>
          </a:pPr>
          <a:r>
            <a:rPr lang="en-US" sz="1100" kern="1200"/>
            <a:t>Take breaks! - try scheduling a "mental commute" before and after your work hours, and aim to take a brief break every 1-2 hours</a:t>
          </a:r>
        </a:p>
      </dsp:txBody>
      <dsp:txXfrm>
        <a:off x="1936691" y="2192648"/>
        <a:ext cx="1759358" cy="1477861"/>
      </dsp:txXfrm>
    </dsp:sp>
    <dsp:sp modelId="{572EB60D-37B5-43A1-A020-0949A90064F5}">
      <dsp:nvSpPr>
        <dsp:cNvPr id="0" name=""/>
        <dsp:cNvSpPr/>
      </dsp:nvSpPr>
      <dsp:spPr>
        <a:xfrm>
          <a:off x="2446905" y="1502979"/>
          <a:ext cx="738930" cy="738930"/>
        </a:xfrm>
        <a:prstGeom prst="ellipse">
          <a:avLst/>
        </a:prstGeom>
        <a:solidFill>
          <a:schemeClr val="accent2">
            <a:hueOff val="1120600"/>
            <a:satOff val="0"/>
            <a:lumOff val="3387"/>
            <a:alphaOff val="0"/>
          </a:schemeClr>
        </a:solidFill>
        <a:ln w="12700" cap="flat" cmpd="sng" algn="ctr">
          <a:solidFill>
            <a:schemeClr val="accent2">
              <a:hueOff val="1120600"/>
              <a:satOff val="0"/>
              <a:lumOff val="338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7610" tIns="12700" rIns="57610" bIns="12700"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55119" y="1611193"/>
        <a:ext cx="522502" cy="522502"/>
      </dsp:txXfrm>
    </dsp:sp>
    <dsp:sp modelId="{1A2A84DC-811D-44F0-86FF-B75298CFCF77}">
      <dsp:nvSpPr>
        <dsp:cNvPr id="0" name=""/>
        <dsp:cNvSpPr/>
      </dsp:nvSpPr>
      <dsp:spPr>
        <a:xfrm>
          <a:off x="1936691" y="3719699"/>
          <a:ext cx="1759358" cy="72"/>
        </a:xfrm>
        <a:prstGeom prst="rect">
          <a:avLst/>
        </a:prstGeom>
        <a:solidFill>
          <a:schemeClr val="accent2">
            <a:hueOff val="1680900"/>
            <a:satOff val="0"/>
            <a:lumOff val="5080"/>
            <a:alphaOff val="0"/>
          </a:schemeClr>
        </a:solidFill>
        <a:ln w="12700" cap="flat" cmpd="sng" algn="ctr">
          <a:solidFill>
            <a:schemeClr val="accent2">
              <a:hueOff val="1680900"/>
              <a:satOff val="0"/>
              <a:lumOff val="508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EA9161-7FE8-40CB-AD31-734594CF1A4D}">
      <dsp:nvSpPr>
        <dsp:cNvPr id="0" name=""/>
        <dsp:cNvSpPr/>
      </dsp:nvSpPr>
      <dsp:spPr>
        <a:xfrm>
          <a:off x="3871985" y="1256669"/>
          <a:ext cx="1759358" cy="2463102"/>
        </a:xfrm>
        <a:prstGeom prst="rect">
          <a:avLst/>
        </a:prstGeom>
        <a:solidFill>
          <a:schemeClr val="accent2">
            <a:tint val="40000"/>
            <a:alpha val="90000"/>
            <a:hueOff val="2451488"/>
            <a:satOff val="0"/>
            <a:lumOff val="948"/>
            <a:alphaOff val="0"/>
          </a:schemeClr>
        </a:solidFill>
        <a:ln w="12700" cap="flat" cmpd="sng" algn="ctr">
          <a:solidFill>
            <a:schemeClr val="accent2">
              <a:tint val="40000"/>
              <a:alpha val="90000"/>
              <a:hueOff val="2451488"/>
              <a:satOff val="0"/>
              <a:lumOff val="9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6" tIns="330200" rIns="137166" bIns="330200" numCol="1" spcCol="1270" anchor="t" anchorCtr="0">
          <a:noAutofit/>
        </a:bodyPr>
        <a:lstStyle/>
        <a:p>
          <a:pPr marL="0" lvl="0" indent="0" algn="l" defTabSz="488950">
            <a:lnSpc>
              <a:spcPct val="90000"/>
            </a:lnSpc>
            <a:spcBef>
              <a:spcPct val="0"/>
            </a:spcBef>
            <a:spcAft>
              <a:spcPct val="35000"/>
            </a:spcAft>
            <a:buNone/>
          </a:pPr>
          <a:r>
            <a:rPr lang="en-US" sz="1100" kern="1200"/>
            <a:t>Designate a workspace</a:t>
          </a:r>
        </a:p>
      </dsp:txBody>
      <dsp:txXfrm>
        <a:off x="3871985" y="2192648"/>
        <a:ext cx="1759358" cy="1477861"/>
      </dsp:txXfrm>
    </dsp:sp>
    <dsp:sp modelId="{728C3728-349C-4EE5-8EA2-EC3F81983D6E}">
      <dsp:nvSpPr>
        <dsp:cNvPr id="0" name=""/>
        <dsp:cNvSpPr/>
      </dsp:nvSpPr>
      <dsp:spPr>
        <a:xfrm>
          <a:off x="4382199" y="1502979"/>
          <a:ext cx="738930" cy="738930"/>
        </a:xfrm>
        <a:prstGeom prst="ellipse">
          <a:avLst/>
        </a:prstGeom>
        <a:solidFill>
          <a:schemeClr val="accent2">
            <a:hueOff val="2241199"/>
            <a:satOff val="0"/>
            <a:lumOff val="6774"/>
            <a:alphaOff val="0"/>
          </a:schemeClr>
        </a:solidFill>
        <a:ln w="12700" cap="flat" cmpd="sng" algn="ctr">
          <a:solidFill>
            <a:schemeClr val="accent2">
              <a:hueOff val="2241199"/>
              <a:satOff val="0"/>
              <a:lumOff val="677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7610" tIns="12700" rIns="57610" bIns="12700"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490413" y="1611193"/>
        <a:ext cx="522502" cy="522502"/>
      </dsp:txXfrm>
    </dsp:sp>
    <dsp:sp modelId="{8882BE11-FC9C-4E1D-80E5-0D19EA5363FB}">
      <dsp:nvSpPr>
        <dsp:cNvPr id="0" name=""/>
        <dsp:cNvSpPr/>
      </dsp:nvSpPr>
      <dsp:spPr>
        <a:xfrm>
          <a:off x="3871985" y="3719699"/>
          <a:ext cx="1759358" cy="72"/>
        </a:xfrm>
        <a:prstGeom prst="rect">
          <a:avLst/>
        </a:prstGeom>
        <a:solidFill>
          <a:schemeClr val="accent2">
            <a:hueOff val="2801499"/>
            <a:satOff val="0"/>
            <a:lumOff val="8467"/>
            <a:alphaOff val="0"/>
          </a:schemeClr>
        </a:solidFill>
        <a:ln w="12700" cap="flat" cmpd="sng" algn="ctr">
          <a:solidFill>
            <a:schemeClr val="accent2">
              <a:hueOff val="2801499"/>
              <a:satOff val="0"/>
              <a:lumOff val="846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70DA63D-6405-493B-9E10-13E842F481E3}">
      <dsp:nvSpPr>
        <dsp:cNvPr id="0" name=""/>
        <dsp:cNvSpPr/>
      </dsp:nvSpPr>
      <dsp:spPr>
        <a:xfrm>
          <a:off x="5807280" y="1256669"/>
          <a:ext cx="1759358" cy="2463102"/>
        </a:xfrm>
        <a:prstGeom prst="rect">
          <a:avLst/>
        </a:prstGeom>
        <a:solidFill>
          <a:schemeClr val="accent2">
            <a:tint val="40000"/>
            <a:alpha val="90000"/>
            <a:hueOff val="3677232"/>
            <a:satOff val="0"/>
            <a:lumOff val="1422"/>
            <a:alphaOff val="0"/>
          </a:schemeClr>
        </a:solidFill>
        <a:ln w="12700" cap="flat" cmpd="sng" algn="ctr">
          <a:solidFill>
            <a:schemeClr val="accent2">
              <a:tint val="40000"/>
              <a:alpha val="90000"/>
              <a:hueOff val="3677232"/>
              <a:satOff val="0"/>
              <a:lumOff val="14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6" tIns="330200" rIns="137166" bIns="330200" numCol="1" spcCol="1270" anchor="t" anchorCtr="0">
          <a:noAutofit/>
        </a:bodyPr>
        <a:lstStyle/>
        <a:p>
          <a:pPr marL="0" lvl="0" indent="0" algn="l" defTabSz="488950">
            <a:lnSpc>
              <a:spcPct val="90000"/>
            </a:lnSpc>
            <a:spcBef>
              <a:spcPct val="0"/>
            </a:spcBef>
            <a:spcAft>
              <a:spcPct val="35000"/>
            </a:spcAft>
            <a:buNone/>
          </a:pPr>
          <a:r>
            <a:rPr lang="en-US" sz="1100" kern="1200"/>
            <a:t>Set boundaries with friends and family</a:t>
          </a:r>
        </a:p>
      </dsp:txBody>
      <dsp:txXfrm>
        <a:off x="5807280" y="2192648"/>
        <a:ext cx="1759358" cy="1477861"/>
      </dsp:txXfrm>
    </dsp:sp>
    <dsp:sp modelId="{9A7B102B-B5F1-4483-B9A1-26A56397787A}">
      <dsp:nvSpPr>
        <dsp:cNvPr id="0" name=""/>
        <dsp:cNvSpPr/>
      </dsp:nvSpPr>
      <dsp:spPr>
        <a:xfrm>
          <a:off x="6317494" y="1502979"/>
          <a:ext cx="738930" cy="738930"/>
        </a:xfrm>
        <a:prstGeom prst="ellipse">
          <a:avLst/>
        </a:prstGeom>
        <a:solidFill>
          <a:schemeClr val="accent2">
            <a:hueOff val="3361799"/>
            <a:satOff val="0"/>
            <a:lumOff val="10161"/>
            <a:alphaOff val="0"/>
          </a:schemeClr>
        </a:solidFill>
        <a:ln w="12700" cap="flat" cmpd="sng" algn="ctr">
          <a:solidFill>
            <a:schemeClr val="accent2">
              <a:hueOff val="3361799"/>
              <a:satOff val="0"/>
              <a:lumOff val="101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7610" tIns="12700" rIns="57610" bIns="12700"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425708" y="1611193"/>
        <a:ext cx="522502" cy="522502"/>
      </dsp:txXfrm>
    </dsp:sp>
    <dsp:sp modelId="{C19F16B7-7C7F-46E9-BB90-E1565353FA0D}">
      <dsp:nvSpPr>
        <dsp:cNvPr id="0" name=""/>
        <dsp:cNvSpPr/>
      </dsp:nvSpPr>
      <dsp:spPr>
        <a:xfrm>
          <a:off x="5807280" y="3719699"/>
          <a:ext cx="1759358" cy="72"/>
        </a:xfrm>
        <a:prstGeom prst="rect">
          <a:avLst/>
        </a:prstGeom>
        <a:solidFill>
          <a:schemeClr val="accent2">
            <a:hueOff val="3922099"/>
            <a:satOff val="0"/>
            <a:lumOff val="11854"/>
            <a:alphaOff val="0"/>
          </a:schemeClr>
        </a:solidFill>
        <a:ln w="12700" cap="flat" cmpd="sng" algn="ctr">
          <a:solidFill>
            <a:schemeClr val="accent2">
              <a:hueOff val="3922099"/>
              <a:satOff val="0"/>
              <a:lumOff val="1185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73CB12C-B107-4643-87D6-5C720CE8772E}">
      <dsp:nvSpPr>
        <dsp:cNvPr id="0" name=""/>
        <dsp:cNvSpPr/>
      </dsp:nvSpPr>
      <dsp:spPr>
        <a:xfrm>
          <a:off x="7742575" y="1256669"/>
          <a:ext cx="1759358" cy="2463102"/>
        </a:xfrm>
        <a:prstGeom prst="rect">
          <a:avLst/>
        </a:prstGeom>
        <a:solidFill>
          <a:schemeClr val="accent2">
            <a:tint val="40000"/>
            <a:alpha val="90000"/>
            <a:hueOff val="4902976"/>
            <a:satOff val="0"/>
            <a:lumOff val="1896"/>
            <a:alphaOff val="0"/>
          </a:schemeClr>
        </a:solidFill>
        <a:ln w="12700" cap="flat" cmpd="sng" algn="ctr">
          <a:solidFill>
            <a:schemeClr val="accent2">
              <a:tint val="40000"/>
              <a:alpha val="90000"/>
              <a:hueOff val="4902976"/>
              <a:satOff val="0"/>
              <a:lumOff val="1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6" tIns="330200" rIns="137166" bIns="330200" numCol="1" spcCol="1270" anchor="t" anchorCtr="0">
          <a:noAutofit/>
        </a:bodyPr>
        <a:lstStyle/>
        <a:p>
          <a:pPr marL="0" lvl="0" indent="0" algn="l" defTabSz="488950">
            <a:lnSpc>
              <a:spcPct val="90000"/>
            </a:lnSpc>
            <a:spcBef>
              <a:spcPct val="0"/>
            </a:spcBef>
            <a:spcAft>
              <a:spcPct val="35000"/>
            </a:spcAft>
            <a:buNone/>
          </a:pPr>
          <a:r>
            <a:rPr lang="en-US" sz="1100" kern="1200"/>
            <a:t>Get outside – even if just for a few minutes of fresh air</a:t>
          </a:r>
        </a:p>
      </dsp:txBody>
      <dsp:txXfrm>
        <a:off x="7742575" y="2192648"/>
        <a:ext cx="1759358" cy="1477861"/>
      </dsp:txXfrm>
    </dsp:sp>
    <dsp:sp modelId="{7F39E039-4FDC-4B22-89CC-79D1A2674148}">
      <dsp:nvSpPr>
        <dsp:cNvPr id="0" name=""/>
        <dsp:cNvSpPr/>
      </dsp:nvSpPr>
      <dsp:spPr>
        <a:xfrm>
          <a:off x="8252789" y="1502979"/>
          <a:ext cx="738930" cy="738930"/>
        </a:xfrm>
        <a:prstGeom prst="ellipse">
          <a:avLst/>
        </a:prstGeom>
        <a:solidFill>
          <a:schemeClr val="accent2">
            <a:hueOff val="4482399"/>
            <a:satOff val="0"/>
            <a:lumOff val="13548"/>
            <a:alphaOff val="0"/>
          </a:schemeClr>
        </a:solidFill>
        <a:ln w="12700" cap="flat" cmpd="sng" algn="ctr">
          <a:solidFill>
            <a:schemeClr val="accent2">
              <a:hueOff val="4482399"/>
              <a:satOff val="0"/>
              <a:lumOff val="1354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7610" tIns="12700" rIns="57610" bIns="12700" numCol="1" spcCol="1270" anchor="ctr" anchorCtr="0">
          <a:noAutofit/>
        </a:bodyPr>
        <a:lstStyle/>
        <a:p>
          <a:pPr marL="0" lvl="0" indent="0" algn="ctr" defTabSz="1555750">
            <a:lnSpc>
              <a:spcPct val="90000"/>
            </a:lnSpc>
            <a:spcBef>
              <a:spcPct val="0"/>
            </a:spcBef>
            <a:spcAft>
              <a:spcPct val="35000"/>
            </a:spcAft>
            <a:buNone/>
          </a:pPr>
          <a:r>
            <a:rPr lang="en-US" sz="3500" kern="1200"/>
            <a:t>5</a:t>
          </a:r>
        </a:p>
      </dsp:txBody>
      <dsp:txXfrm>
        <a:off x="8361003" y="1611193"/>
        <a:ext cx="522502" cy="522502"/>
      </dsp:txXfrm>
    </dsp:sp>
    <dsp:sp modelId="{530AD2C1-D7C7-4997-A9A7-348FF2E287B3}">
      <dsp:nvSpPr>
        <dsp:cNvPr id="0" name=""/>
        <dsp:cNvSpPr/>
      </dsp:nvSpPr>
      <dsp:spPr>
        <a:xfrm>
          <a:off x="7742575" y="3719699"/>
          <a:ext cx="1759358" cy="72"/>
        </a:xfrm>
        <a:prstGeom prst="rect">
          <a:avLst/>
        </a:prstGeom>
        <a:solidFill>
          <a:schemeClr val="accent2">
            <a:hueOff val="5042699"/>
            <a:satOff val="0"/>
            <a:lumOff val="15241"/>
            <a:alphaOff val="0"/>
          </a:schemeClr>
        </a:solidFill>
        <a:ln w="12700" cap="flat" cmpd="sng" algn="ctr">
          <a:solidFill>
            <a:schemeClr val="accent2">
              <a:hueOff val="5042699"/>
              <a:satOff val="0"/>
              <a:lumOff val="152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FB37E-42B0-4C64-9DA9-33967866A9E3}">
      <dsp:nvSpPr>
        <dsp:cNvPr id="0" name=""/>
        <dsp:cNvSpPr/>
      </dsp:nvSpPr>
      <dsp:spPr>
        <a:xfrm>
          <a:off x="9677869" y="1256669"/>
          <a:ext cx="1759358" cy="2463102"/>
        </a:xfrm>
        <a:prstGeom prst="rect">
          <a:avLst/>
        </a:prstGeom>
        <a:solidFill>
          <a:schemeClr val="accent2">
            <a:tint val="40000"/>
            <a:alpha val="90000"/>
            <a:hueOff val="6128719"/>
            <a:satOff val="0"/>
            <a:lumOff val="2370"/>
            <a:alphaOff val="0"/>
          </a:schemeClr>
        </a:solidFill>
        <a:ln w="12700" cap="flat" cmpd="sng" algn="ctr">
          <a:solidFill>
            <a:schemeClr val="accent2">
              <a:tint val="40000"/>
              <a:alpha val="90000"/>
              <a:hueOff val="6128719"/>
              <a:satOff val="0"/>
              <a:lumOff val="23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6" tIns="330200" rIns="137166" bIns="330200" numCol="1" spcCol="1270" anchor="t" anchorCtr="0">
          <a:noAutofit/>
        </a:bodyPr>
        <a:lstStyle/>
        <a:p>
          <a:pPr marL="0" lvl="0" indent="0" algn="l" defTabSz="488950">
            <a:lnSpc>
              <a:spcPct val="90000"/>
            </a:lnSpc>
            <a:spcBef>
              <a:spcPct val="0"/>
            </a:spcBef>
            <a:spcAft>
              <a:spcPct val="35000"/>
            </a:spcAft>
            <a:buNone/>
          </a:pPr>
          <a:r>
            <a:rPr lang="en-US" sz="1100" kern="1200"/>
            <a:t>Include a hobby or enjoyable activity into your routine</a:t>
          </a:r>
        </a:p>
      </dsp:txBody>
      <dsp:txXfrm>
        <a:off x="9677869" y="2192648"/>
        <a:ext cx="1759358" cy="1477861"/>
      </dsp:txXfrm>
    </dsp:sp>
    <dsp:sp modelId="{D79B9326-46AE-437C-BDF8-869485258C94}">
      <dsp:nvSpPr>
        <dsp:cNvPr id="0" name=""/>
        <dsp:cNvSpPr/>
      </dsp:nvSpPr>
      <dsp:spPr>
        <a:xfrm>
          <a:off x="10188083" y="1502979"/>
          <a:ext cx="738930" cy="738930"/>
        </a:xfrm>
        <a:prstGeom prst="ellipse">
          <a:avLst/>
        </a:prstGeom>
        <a:solidFill>
          <a:schemeClr val="accent2">
            <a:hueOff val="5602999"/>
            <a:satOff val="0"/>
            <a:lumOff val="16935"/>
            <a:alphaOff val="0"/>
          </a:schemeClr>
        </a:solidFill>
        <a:ln w="12700" cap="flat" cmpd="sng" algn="ctr">
          <a:solidFill>
            <a:schemeClr val="accent2">
              <a:hueOff val="5602999"/>
              <a:satOff val="0"/>
              <a:lumOff val="1693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7610" tIns="12700" rIns="57610" bIns="12700" numCol="1" spcCol="1270" anchor="ctr" anchorCtr="0">
          <a:noAutofit/>
        </a:bodyPr>
        <a:lstStyle/>
        <a:p>
          <a:pPr marL="0" lvl="0" indent="0" algn="ctr" defTabSz="1555750">
            <a:lnSpc>
              <a:spcPct val="90000"/>
            </a:lnSpc>
            <a:spcBef>
              <a:spcPct val="0"/>
            </a:spcBef>
            <a:spcAft>
              <a:spcPct val="35000"/>
            </a:spcAft>
            <a:buNone/>
          </a:pPr>
          <a:r>
            <a:rPr lang="en-US" sz="3500" kern="1200"/>
            <a:t>6</a:t>
          </a:r>
        </a:p>
      </dsp:txBody>
      <dsp:txXfrm>
        <a:off x="10296297" y="1611193"/>
        <a:ext cx="522502" cy="522502"/>
      </dsp:txXfrm>
    </dsp:sp>
    <dsp:sp modelId="{9AF929D6-7BE2-42BD-8359-3E93F043DCF4}">
      <dsp:nvSpPr>
        <dsp:cNvPr id="0" name=""/>
        <dsp:cNvSpPr/>
      </dsp:nvSpPr>
      <dsp:spPr>
        <a:xfrm>
          <a:off x="9677869" y="3719699"/>
          <a:ext cx="1759358" cy="72"/>
        </a:xfrm>
        <a:prstGeom prst="rect">
          <a:avLst/>
        </a:prstGeom>
        <a:solidFill>
          <a:schemeClr val="accent2">
            <a:hueOff val="6163298"/>
            <a:satOff val="0"/>
            <a:lumOff val="18628"/>
            <a:alphaOff val="0"/>
          </a:schemeClr>
        </a:solidFill>
        <a:ln w="12700" cap="flat" cmpd="sng" algn="ctr">
          <a:solidFill>
            <a:schemeClr val="accent2">
              <a:hueOff val="6163298"/>
              <a:satOff val="0"/>
              <a:lumOff val="1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F2A01-F256-4B4B-A783-4A89927DA3BB}">
      <dsp:nvSpPr>
        <dsp:cNvPr id="0" name=""/>
        <dsp:cNvSpPr/>
      </dsp:nvSpPr>
      <dsp:spPr>
        <a:xfrm>
          <a:off x="0" y="1077100"/>
          <a:ext cx="2116815" cy="29635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35" tIns="330200" rIns="165035" bIns="330200" numCol="1" spcCol="1270" anchor="t" anchorCtr="0">
          <a:noAutofit/>
        </a:bodyPr>
        <a:lstStyle/>
        <a:p>
          <a:pPr marL="0" lvl="0" indent="0" algn="l" defTabSz="622300">
            <a:lnSpc>
              <a:spcPct val="90000"/>
            </a:lnSpc>
            <a:spcBef>
              <a:spcPct val="0"/>
            </a:spcBef>
            <a:spcAft>
              <a:spcPct val="35000"/>
            </a:spcAft>
            <a:buNone/>
          </a:pPr>
          <a:r>
            <a:rPr lang="en-US" sz="1400" kern="1200" dirty="0"/>
            <a:t>Explore a hybrid schedule (3 days in the office)</a:t>
          </a:r>
        </a:p>
      </dsp:txBody>
      <dsp:txXfrm>
        <a:off x="0" y="2203246"/>
        <a:ext cx="2116815" cy="1778125"/>
      </dsp:txXfrm>
    </dsp:sp>
    <dsp:sp modelId="{A3D81008-7B0F-424A-B176-8EABFFDCFCA0}">
      <dsp:nvSpPr>
        <dsp:cNvPr id="0" name=""/>
        <dsp:cNvSpPr/>
      </dsp:nvSpPr>
      <dsp:spPr>
        <a:xfrm>
          <a:off x="617786" y="1302803"/>
          <a:ext cx="889062" cy="8890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9315" tIns="12700" rIns="69315"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47986" y="1433003"/>
        <a:ext cx="628662" cy="628662"/>
      </dsp:txXfrm>
    </dsp:sp>
    <dsp:sp modelId="{1C8BB341-12DF-4482-9106-4F548E886347}">
      <dsp:nvSpPr>
        <dsp:cNvPr id="0" name=""/>
        <dsp:cNvSpPr/>
      </dsp:nvSpPr>
      <dsp:spPr>
        <a:xfrm>
          <a:off x="3909" y="3969919"/>
          <a:ext cx="2116815" cy="72"/>
        </a:xfrm>
        <a:prstGeom prst="rect">
          <a:avLst/>
        </a:prstGeom>
        <a:solidFill>
          <a:schemeClr val="accent2">
            <a:hueOff val="684811"/>
            <a:satOff val="0"/>
            <a:lumOff val="2070"/>
            <a:alphaOff val="0"/>
          </a:schemeClr>
        </a:solidFill>
        <a:ln w="12700" cap="flat" cmpd="sng" algn="ctr">
          <a:solidFill>
            <a:schemeClr val="accent2">
              <a:hueOff val="684811"/>
              <a:satOff val="0"/>
              <a:lumOff val="207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602001-01C2-497D-81D9-B30D1F85F2A1}">
      <dsp:nvSpPr>
        <dsp:cNvPr id="0" name=""/>
        <dsp:cNvSpPr/>
      </dsp:nvSpPr>
      <dsp:spPr>
        <a:xfrm>
          <a:off x="2332407" y="1006449"/>
          <a:ext cx="2116815" cy="2963542"/>
        </a:xfrm>
        <a:prstGeom prst="rect">
          <a:avLst/>
        </a:prstGeom>
        <a:solidFill>
          <a:schemeClr val="accent2">
            <a:tint val="40000"/>
            <a:alpha val="90000"/>
            <a:hueOff val="1532180"/>
            <a:satOff val="0"/>
            <a:lumOff val="592"/>
            <a:alphaOff val="0"/>
          </a:schemeClr>
        </a:solidFill>
        <a:ln w="12700" cap="flat" cmpd="sng" algn="ctr">
          <a:solidFill>
            <a:schemeClr val="accent2">
              <a:tint val="40000"/>
              <a:alpha val="90000"/>
              <a:hueOff val="1532180"/>
              <a:satOff val="0"/>
              <a:lumOff val="5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35" tIns="330200" rIns="165035" bIns="330200" numCol="1" spcCol="1270" anchor="t" anchorCtr="0">
          <a:noAutofit/>
        </a:bodyPr>
        <a:lstStyle/>
        <a:p>
          <a:pPr marL="0" lvl="0" indent="0" algn="l" defTabSz="622300">
            <a:lnSpc>
              <a:spcPct val="90000"/>
            </a:lnSpc>
            <a:spcBef>
              <a:spcPct val="0"/>
            </a:spcBef>
            <a:spcAft>
              <a:spcPct val="35000"/>
            </a:spcAft>
            <a:buNone/>
          </a:pPr>
          <a:r>
            <a:rPr lang="en-US" sz="1400" kern="1200" dirty="0"/>
            <a:t>Facilitate interpersonal communications</a:t>
          </a:r>
        </a:p>
      </dsp:txBody>
      <dsp:txXfrm>
        <a:off x="2332407" y="2132595"/>
        <a:ext cx="2116815" cy="1778125"/>
      </dsp:txXfrm>
    </dsp:sp>
    <dsp:sp modelId="{572EB60D-37B5-43A1-A020-0949A90064F5}">
      <dsp:nvSpPr>
        <dsp:cNvPr id="0" name=""/>
        <dsp:cNvSpPr/>
      </dsp:nvSpPr>
      <dsp:spPr>
        <a:xfrm>
          <a:off x="2946283" y="1302803"/>
          <a:ext cx="889062" cy="889062"/>
        </a:xfrm>
        <a:prstGeom prst="ellipse">
          <a:avLst/>
        </a:prstGeom>
        <a:solidFill>
          <a:schemeClr val="accent2">
            <a:hueOff val="1369622"/>
            <a:satOff val="0"/>
            <a:lumOff val="4140"/>
            <a:alphaOff val="0"/>
          </a:schemeClr>
        </a:solidFill>
        <a:ln w="12700" cap="flat" cmpd="sng" algn="ctr">
          <a:solidFill>
            <a:schemeClr val="accent2">
              <a:hueOff val="1369622"/>
              <a:satOff val="0"/>
              <a:lumOff val="414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9315" tIns="12700" rIns="69315"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3076483" y="1433003"/>
        <a:ext cx="628662" cy="628662"/>
      </dsp:txXfrm>
    </dsp:sp>
    <dsp:sp modelId="{1A2A84DC-811D-44F0-86FF-B75298CFCF77}">
      <dsp:nvSpPr>
        <dsp:cNvPr id="0" name=""/>
        <dsp:cNvSpPr/>
      </dsp:nvSpPr>
      <dsp:spPr>
        <a:xfrm>
          <a:off x="2332407" y="3969919"/>
          <a:ext cx="2116815" cy="72"/>
        </a:xfrm>
        <a:prstGeom prst="rect">
          <a:avLst/>
        </a:prstGeom>
        <a:solidFill>
          <a:schemeClr val="accent2">
            <a:hueOff val="2054433"/>
            <a:satOff val="0"/>
            <a:lumOff val="6209"/>
            <a:alphaOff val="0"/>
          </a:schemeClr>
        </a:solidFill>
        <a:ln w="12700" cap="flat" cmpd="sng" algn="ctr">
          <a:solidFill>
            <a:schemeClr val="accent2">
              <a:hueOff val="2054433"/>
              <a:satOff val="0"/>
              <a:lumOff val="62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EA9161-7FE8-40CB-AD31-734594CF1A4D}">
      <dsp:nvSpPr>
        <dsp:cNvPr id="0" name=""/>
        <dsp:cNvSpPr/>
      </dsp:nvSpPr>
      <dsp:spPr>
        <a:xfrm>
          <a:off x="4660904" y="1006449"/>
          <a:ext cx="2116815" cy="2963542"/>
        </a:xfrm>
        <a:prstGeom prst="rect">
          <a:avLst/>
        </a:prstGeom>
        <a:solidFill>
          <a:schemeClr val="accent2">
            <a:tint val="40000"/>
            <a:alpha val="90000"/>
            <a:hueOff val="3064360"/>
            <a:satOff val="0"/>
            <a:lumOff val="1185"/>
            <a:alphaOff val="0"/>
          </a:schemeClr>
        </a:solidFill>
        <a:ln w="12700" cap="flat" cmpd="sng" algn="ctr">
          <a:solidFill>
            <a:schemeClr val="accent2">
              <a:tint val="40000"/>
              <a:alpha val="90000"/>
              <a:hueOff val="3064360"/>
              <a:satOff val="0"/>
              <a:lumOff val="11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35" tIns="330200" rIns="165035" bIns="330200" numCol="1" spcCol="1270" anchor="t" anchorCtr="0">
          <a:noAutofit/>
        </a:bodyPr>
        <a:lstStyle/>
        <a:p>
          <a:pPr marL="0" lvl="0" indent="0" algn="l" defTabSz="622300">
            <a:lnSpc>
              <a:spcPct val="90000"/>
            </a:lnSpc>
            <a:spcBef>
              <a:spcPct val="0"/>
            </a:spcBef>
            <a:spcAft>
              <a:spcPct val="35000"/>
            </a:spcAft>
            <a:buNone/>
          </a:pPr>
          <a:r>
            <a:rPr lang="en-US" sz="1400" kern="1200" dirty="0"/>
            <a:t>Ongoing focus on self-care and mental health support</a:t>
          </a:r>
        </a:p>
      </dsp:txBody>
      <dsp:txXfrm>
        <a:off x="4660904" y="2132595"/>
        <a:ext cx="2116815" cy="1778125"/>
      </dsp:txXfrm>
    </dsp:sp>
    <dsp:sp modelId="{728C3728-349C-4EE5-8EA2-EC3F81983D6E}">
      <dsp:nvSpPr>
        <dsp:cNvPr id="0" name=""/>
        <dsp:cNvSpPr/>
      </dsp:nvSpPr>
      <dsp:spPr>
        <a:xfrm>
          <a:off x="5274781" y="1302803"/>
          <a:ext cx="889062" cy="889062"/>
        </a:xfrm>
        <a:prstGeom prst="ellipse">
          <a:avLst/>
        </a:prstGeom>
        <a:solidFill>
          <a:schemeClr val="accent2">
            <a:hueOff val="2739244"/>
            <a:satOff val="0"/>
            <a:lumOff val="8279"/>
            <a:alphaOff val="0"/>
          </a:schemeClr>
        </a:solidFill>
        <a:ln w="12700" cap="flat" cmpd="sng" algn="ctr">
          <a:solidFill>
            <a:schemeClr val="accent2">
              <a:hueOff val="2739244"/>
              <a:satOff val="0"/>
              <a:lumOff val="827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9315" tIns="12700" rIns="69315"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404981" y="1433003"/>
        <a:ext cx="628662" cy="628662"/>
      </dsp:txXfrm>
    </dsp:sp>
    <dsp:sp modelId="{8882BE11-FC9C-4E1D-80E5-0D19EA5363FB}">
      <dsp:nvSpPr>
        <dsp:cNvPr id="0" name=""/>
        <dsp:cNvSpPr/>
      </dsp:nvSpPr>
      <dsp:spPr>
        <a:xfrm>
          <a:off x="4660904" y="3969919"/>
          <a:ext cx="2116815" cy="72"/>
        </a:xfrm>
        <a:prstGeom prst="rect">
          <a:avLst/>
        </a:prstGeom>
        <a:solidFill>
          <a:schemeClr val="accent2">
            <a:hueOff val="3424055"/>
            <a:satOff val="0"/>
            <a:lumOff val="10349"/>
            <a:alphaOff val="0"/>
          </a:schemeClr>
        </a:solidFill>
        <a:ln w="12700" cap="flat" cmpd="sng" algn="ctr">
          <a:solidFill>
            <a:schemeClr val="accent2">
              <a:hueOff val="3424055"/>
              <a:satOff val="0"/>
              <a:lumOff val="1034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70DA63D-6405-493B-9E10-13E842F481E3}">
      <dsp:nvSpPr>
        <dsp:cNvPr id="0" name=""/>
        <dsp:cNvSpPr/>
      </dsp:nvSpPr>
      <dsp:spPr>
        <a:xfrm>
          <a:off x="6989402" y="1006449"/>
          <a:ext cx="2116815" cy="2963542"/>
        </a:xfrm>
        <a:prstGeom prst="rect">
          <a:avLst/>
        </a:prstGeom>
        <a:solidFill>
          <a:schemeClr val="accent2">
            <a:tint val="40000"/>
            <a:alpha val="90000"/>
            <a:hueOff val="4596540"/>
            <a:satOff val="0"/>
            <a:lumOff val="1777"/>
            <a:alphaOff val="0"/>
          </a:schemeClr>
        </a:solidFill>
        <a:ln w="12700" cap="flat" cmpd="sng" algn="ctr">
          <a:solidFill>
            <a:schemeClr val="accent2">
              <a:tint val="40000"/>
              <a:alpha val="90000"/>
              <a:hueOff val="4596540"/>
              <a:satOff val="0"/>
              <a:lumOff val="17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35" tIns="330200" rIns="165035" bIns="330200" numCol="1" spcCol="1270" anchor="t" anchorCtr="0">
          <a:noAutofit/>
        </a:bodyPr>
        <a:lstStyle/>
        <a:p>
          <a:pPr marL="0" lvl="0" indent="0" algn="l" defTabSz="622300">
            <a:lnSpc>
              <a:spcPct val="90000"/>
            </a:lnSpc>
            <a:spcBef>
              <a:spcPct val="0"/>
            </a:spcBef>
            <a:spcAft>
              <a:spcPct val="35000"/>
            </a:spcAft>
            <a:buNone/>
          </a:pPr>
          <a:r>
            <a:rPr lang="en-US" sz="1400" kern="1200" dirty="0"/>
            <a:t>Action Plan communicated by Management </a:t>
          </a:r>
        </a:p>
      </dsp:txBody>
      <dsp:txXfrm>
        <a:off x="6989402" y="2132595"/>
        <a:ext cx="2116815" cy="1778125"/>
      </dsp:txXfrm>
    </dsp:sp>
    <dsp:sp modelId="{9A7B102B-B5F1-4483-B9A1-26A56397787A}">
      <dsp:nvSpPr>
        <dsp:cNvPr id="0" name=""/>
        <dsp:cNvSpPr/>
      </dsp:nvSpPr>
      <dsp:spPr>
        <a:xfrm>
          <a:off x="7603278" y="1302803"/>
          <a:ext cx="889062" cy="889062"/>
        </a:xfrm>
        <a:prstGeom prst="ellipse">
          <a:avLst/>
        </a:prstGeom>
        <a:solidFill>
          <a:schemeClr val="accent2">
            <a:hueOff val="4108866"/>
            <a:satOff val="0"/>
            <a:lumOff val="12419"/>
            <a:alphaOff val="0"/>
          </a:schemeClr>
        </a:solidFill>
        <a:ln w="12700" cap="flat" cmpd="sng" algn="ctr">
          <a:solidFill>
            <a:schemeClr val="accent2">
              <a:hueOff val="4108866"/>
              <a:satOff val="0"/>
              <a:lumOff val="124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9315" tIns="12700" rIns="69315"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733478" y="1433003"/>
        <a:ext cx="628662" cy="628662"/>
      </dsp:txXfrm>
    </dsp:sp>
    <dsp:sp modelId="{C19F16B7-7C7F-46E9-BB90-E1565353FA0D}">
      <dsp:nvSpPr>
        <dsp:cNvPr id="0" name=""/>
        <dsp:cNvSpPr/>
      </dsp:nvSpPr>
      <dsp:spPr>
        <a:xfrm>
          <a:off x="6989402" y="3969919"/>
          <a:ext cx="2116815" cy="72"/>
        </a:xfrm>
        <a:prstGeom prst="rect">
          <a:avLst/>
        </a:prstGeom>
        <a:solidFill>
          <a:schemeClr val="accent2">
            <a:hueOff val="4793676"/>
            <a:satOff val="0"/>
            <a:lumOff val="14488"/>
            <a:alphaOff val="0"/>
          </a:schemeClr>
        </a:solidFill>
        <a:ln w="12700" cap="flat" cmpd="sng" algn="ctr">
          <a:solidFill>
            <a:schemeClr val="accent2">
              <a:hueOff val="4793676"/>
              <a:satOff val="0"/>
              <a:lumOff val="1448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73CB12C-B107-4643-87D6-5C720CE8772E}">
      <dsp:nvSpPr>
        <dsp:cNvPr id="0" name=""/>
        <dsp:cNvSpPr/>
      </dsp:nvSpPr>
      <dsp:spPr>
        <a:xfrm>
          <a:off x="9317899" y="1006449"/>
          <a:ext cx="2116815" cy="2963542"/>
        </a:xfrm>
        <a:prstGeom prst="rect">
          <a:avLst/>
        </a:prstGeom>
        <a:solidFill>
          <a:schemeClr val="accent2">
            <a:tint val="40000"/>
            <a:alpha val="90000"/>
            <a:hueOff val="6128719"/>
            <a:satOff val="0"/>
            <a:lumOff val="2370"/>
            <a:alphaOff val="0"/>
          </a:schemeClr>
        </a:solidFill>
        <a:ln w="12700" cap="flat" cmpd="sng" algn="ctr">
          <a:solidFill>
            <a:schemeClr val="accent2">
              <a:tint val="40000"/>
              <a:alpha val="90000"/>
              <a:hueOff val="6128719"/>
              <a:satOff val="0"/>
              <a:lumOff val="23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35" tIns="330200" rIns="165035" bIns="330200" numCol="1" spcCol="1270" anchor="t" anchorCtr="0">
          <a:noAutofit/>
        </a:bodyPr>
        <a:lstStyle/>
        <a:p>
          <a:pPr marL="0" lvl="0" indent="0" algn="l" defTabSz="622300">
            <a:lnSpc>
              <a:spcPct val="90000"/>
            </a:lnSpc>
            <a:spcBef>
              <a:spcPct val="0"/>
            </a:spcBef>
            <a:spcAft>
              <a:spcPct val="35000"/>
            </a:spcAft>
            <a:buNone/>
          </a:pPr>
          <a:r>
            <a:rPr lang="en-US" sz="1400" kern="1200" dirty="0"/>
            <a:t>Monitor for Burnout/Compassion Fatigue</a:t>
          </a:r>
        </a:p>
      </dsp:txBody>
      <dsp:txXfrm>
        <a:off x="9317899" y="2132595"/>
        <a:ext cx="2116815" cy="1778125"/>
      </dsp:txXfrm>
    </dsp:sp>
    <dsp:sp modelId="{7F39E039-4FDC-4B22-89CC-79D1A2674148}">
      <dsp:nvSpPr>
        <dsp:cNvPr id="0" name=""/>
        <dsp:cNvSpPr/>
      </dsp:nvSpPr>
      <dsp:spPr>
        <a:xfrm>
          <a:off x="9931776" y="1302803"/>
          <a:ext cx="889062" cy="889062"/>
        </a:xfrm>
        <a:prstGeom prst="ellipse">
          <a:avLst/>
        </a:prstGeom>
        <a:solidFill>
          <a:schemeClr val="accent2">
            <a:hueOff val="5478487"/>
            <a:satOff val="0"/>
            <a:lumOff val="16558"/>
            <a:alphaOff val="0"/>
          </a:schemeClr>
        </a:solidFill>
        <a:ln w="12700" cap="flat" cmpd="sng" algn="ctr">
          <a:solidFill>
            <a:schemeClr val="accent2">
              <a:hueOff val="5478487"/>
              <a:satOff val="0"/>
              <a:lumOff val="1655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9315" tIns="12700" rIns="69315" bIns="12700" numCol="1" spcCol="1270" anchor="ctr" anchorCtr="0">
          <a:noAutofit/>
        </a:bodyPr>
        <a:lstStyle/>
        <a:p>
          <a:pPr marL="0" lvl="0" indent="0" algn="ctr" defTabSz="1866900">
            <a:lnSpc>
              <a:spcPct val="90000"/>
            </a:lnSpc>
            <a:spcBef>
              <a:spcPct val="0"/>
            </a:spcBef>
            <a:spcAft>
              <a:spcPct val="35000"/>
            </a:spcAft>
            <a:buNone/>
          </a:pPr>
          <a:r>
            <a:rPr lang="en-US" sz="4200" kern="1200"/>
            <a:t>5</a:t>
          </a:r>
          <a:endParaRPr lang="en-US" sz="4200" kern="1200" dirty="0"/>
        </a:p>
      </dsp:txBody>
      <dsp:txXfrm>
        <a:off x="10061976" y="1433003"/>
        <a:ext cx="628662" cy="628662"/>
      </dsp:txXfrm>
    </dsp:sp>
    <dsp:sp modelId="{530AD2C1-D7C7-4997-A9A7-348FF2E287B3}">
      <dsp:nvSpPr>
        <dsp:cNvPr id="0" name=""/>
        <dsp:cNvSpPr/>
      </dsp:nvSpPr>
      <dsp:spPr>
        <a:xfrm>
          <a:off x="9317899" y="3969919"/>
          <a:ext cx="2116815" cy="72"/>
        </a:xfrm>
        <a:prstGeom prst="rect">
          <a:avLst/>
        </a:prstGeom>
        <a:solidFill>
          <a:schemeClr val="accent2">
            <a:hueOff val="6163298"/>
            <a:satOff val="0"/>
            <a:lumOff val="18628"/>
            <a:alphaOff val="0"/>
          </a:schemeClr>
        </a:solidFill>
        <a:ln w="12700" cap="flat" cmpd="sng" algn="ctr">
          <a:solidFill>
            <a:schemeClr val="accent2">
              <a:hueOff val="6163298"/>
              <a:satOff val="0"/>
              <a:lumOff val="1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8FDA2-DFA6-4E8D-8B7C-F23A4102D0CF}" type="datetimeFigureOut">
              <a:rPr lang="en-US"/>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E7198-5A8E-4555-BAD5-653DD74325EC}" type="slidenum">
              <a:rPr lang="en-US"/>
              <a:t>‹#›</a:t>
            </a:fld>
            <a:endParaRPr lang="en-US"/>
          </a:p>
        </p:txBody>
      </p:sp>
    </p:spTree>
    <p:extLst>
      <p:ext uri="{BB962C8B-B14F-4D97-AF65-F5344CB8AC3E}">
        <p14:creationId xmlns:p14="http://schemas.microsoft.com/office/powerpoint/2010/main" val="114979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 self-care assessment if time allows</a:t>
            </a:r>
          </a:p>
        </p:txBody>
      </p:sp>
      <p:sp>
        <p:nvSpPr>
          <p:cNvPr id="4" name="Slide Number Placeholder 3"/>
          <p:cNvSpPr>
            <a:spLocks noGrp="1"/>
          </p:cNvSpPr>
          <p:nvPr>
            <p:ph type="sldNum" sz="quarter" idx="5"/>
          </p:nvPr>
        </p:nvSpPr>
        <p:spPr/>
        <p:txBody>
          <a:bodyPr/>
          <a:lstStyle/>
          <a:p>
            <a:fld id="{8B1E7198-5A8E-4555-BAD5-653DD74325EC}" type="slidenum">
              <a:rPr lang="en-US"/>
              <a:t>11</a:t>
            </a:fld>
            <a:endParaRPr lang="en-US"/>
          </a:p>
        </p:txBody>
      </p:sp>
    </p:spTree>
    <p:extLst>
      <p:ext uri="{BB962C8B-B14F-4D97-AF65-F5344CB8AC3E}">
        <p14:creationId xmlns:p14="http://schemas.microsoft.com/office/powerpoint/2010/main" val="13772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52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17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33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20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80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63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36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9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43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46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5/17/2022</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76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5/17/2022</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8088186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24" r:id="rId5"/>
    <p:sldLayoutId id="2147483718" r:id="rId6"/>
    <p:sldLayoutId id="2147483719" r:id="rId7"/>
    <p:sldLayoutId id="2147483720" r:id="rId8"/>
    <p:sldLayoutId id="2147483723"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smhealth.com/locations/location-details/behavioral-health-urgent-care-bridgeton" TargetMode="External"/><Relationship Id="rId2" Type="http://schemas.openxmlformats.org/officeDocument/2006/relationships/hyperlink" Target="tel:+1-866-488-7386" TargetMode="Externa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s://www.mercy.net/practice/mercy-neighborhood-ministry/mercy-neighborhood-ministry-resources/" TargetMode="External"/><Relationship Id="rId4" Type="http://schemas.openxmlformats.org/officeDocument/2006/relationships/hyperlink" Target="https://www.startherestl.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Hdaniel@placesforpeople.org" TargetMode="External"/><Relationship Id="rId2" Type="http://schemas.openxmlformats.org/officeDocument/2006/relationships/hyperlink" Target="mailto:Drowan@placesforpeople.org"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s://www.placesforpeople.org/show-me-ho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89634A-E624-4A57-877B-942DE7DCA330}"/>
              </a:ext>
            </a:extLst>
          </p:cNvPr>
          <p:cNvPicPr>
            <a:picLocks noChangeAspect="1"/>
          </p:cNvPicPr>
          <p:nvPr/>
        </p:nvPicPr>
        <p:blipFill rotWithShape="1">
          <a:blip r:embed="rId2"/>
          <a:srcRect r="23" b="-2"/>
          <a:stretch/>
        </p:blipFill>
        <p:spPr>
          <a:xfrm>
            <a:off x="6490" y="10793"/>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4135507"/>
            <a:ext cx="10423071" cy="1152663"/>
          </a:xfrm>
        </p:spPr>
        <p:txBody>
          <a:bodyPr>
            <a:normAutofit fontScale="90000"/>
          </a:bodyPr>
          <a:lstStyle/>
          <a:p>
            <a:pPr algn="ctr"/>
            <a:r>
              <a:rPr lang="en-US" sz="4400" cap="none" dirty="0">
                <a:solidFill>
                  <a:schemeClr val="bg1"/>
                </a:solidFill>
                <a:latin typeface="Bookman Old Style"/>
              </a:rPr>
              <a:t>Managing Burnout, Compassion Fatigue, and Stress for Frontline Staff</a:t>
            </a:r>
            <a:endParaRPr lang="en-US" sz="4400" dirty="0">
              <a:solidFill>
                <a:schemeClr val="bg1"/>
              </a:solidFill>
              <a:latin typeface="Bookman Old Style"/>
            </a:endParaRPr>
          </a:p>
        </p:txBody>
      </p:sp>
      <p:sp>
        <p:nvSpPr>
          <p:cNvPr id="3" name="Subtitle 2"/>
          <p:cNvSpPr>
            <a:spLocks noGrp="1"/>
          </p:cNvSpPr>
          <p:nvPr>
            <p:ph type="subTitle" idx="1"/>
          </p:nvPr>
        </p:nvSpPr>
        <p:spPr>
          <a:xfrm>
            <a:off x="1025071" y="5373394"/>
            <a:ext cx="9144000" cy="646785"/>
          </a:xfrm>
        </p:spPr>
        <p:txBody>
          <a:bodyPr vert="horz" lIns="91440" tIns="45720" rIns="91440" bIns="45720" rtlCol="0" anchor="t">
            <a:normAutofit fontScale="92500"/>
          </a:bodyPr>
          <a:lstStyle/>
          <a:p>
            <a:pPr algn="ctr"/>
            <a:r>
              <a:rPr lang="en-US" dirty="0">
                <a:solidFill>
                  <a:schemeClr val="bg1"/>
                </a:solidFill>
              </a:rPr>
              <a:t>Show Me Hope Crisis Counseling Program at Places for People</a:t>
            </a:r>
          </a:p>
        </p:txBody>
      </p:sp>
      <p:pic>
        <p:nvPicPr>
          <p:cNvPr id="5" name="Picture 5" descr="A picture containing drawing, food&#10;&#10;Description automatically generated">
            <a:extLst>
              <a:ext uri="{FF2B5EF4-FFF2-40B4-BE49-F238E27FC236}">
                <a16:creationId xmlns:a16="http://schemas.microsoft.com/office/drawing/2014/main" id="{0E24D3CD-3718-4A2C-A7E0-5DBF1B5E2707}"/>
              </a:ext>
            </a:extLst>
          </p:cNvPr>
          <p:cNvPicPr>
            <a:picLocks noChangeAspect="1"/>
          </p:cNvPicPr>
          <p:nvPr/>
        </p:nvPicPr>
        <p:blipFill>
          <a:blip r:embed="rId3"/>
          <a:stretch>
            <a:fillRect/>
          </a:stretch>
        </p:blipFill>
        <p:spPr>
          <a:xfrm>
            <a:off x="-1169" y="5841"/>
            <a:ext cx="1325053" cy="126790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1A64F6-811D-4EAE-AE96-4E9C6790E862}"/>
              </a:ext>
            </a:extLst>
          </p:cNvPr>
          <p:cNvSpPr>
            <a:spLocks noGrp="1"/>
          </p:cNvSpPr>
          <p:nvPr>
            <p:ph type="title"/>
          </p:nvPr>
        </p:nvSpPr>
        <p:spPr>
          <a:xfrm>
            <a:off x="803776" y="1336390"/>
            <a:ext cx="6190412" cy="1182927"/>
          </a:xfrm>
        </p:spPr>
        <p:txBody>
          <a:bodyPr vert="horz" lIns="91440" tIns="45720" rIns="91440" bIns="45720" rtlCol="0" anchor="b">
            <a:normAutofit/>
          </a:bodyPr>
          <a:lstStyle/>
          <a:p>
            <a:r>
              <a:rPr lang="en-US" sz="5400" kern="1200">
                <a:solidFill>
                  <a:schemeClr val="tx1"/>
                </a:solidFill>
                <a:latin typeface="+mj-lt"/>
                <a:ea typeface="+mj-ea"/>
                <a:cs typeface="+mj-cs"/>
              </a:rPr>
              <a:t>Sleep Hygiene</a:t>
            </a:r>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111848-D31B-4611-ABCE-C543D025AC41}"/>
              </a:ext>
            </a:extLst>
          </p:cNvPr>
          <p:cNvSpPr>
            <a:spLocks noGrp="1"/>
          </p:cNvSpPr>
          <p:nvPr>
            <p:ph sz="half" idx="1"/>
          </p:nvPr>
        </p:nvSpPr>
        <p:spPr>
          <a:xfrm>
            <a:off x="803776" y="2829330"/>
            <a:ext cx="6190412" cy="3344459"/>
          </a:xfrm>
        </p:spPr>
        <p:txBody>
          <a:bodyPr vert="horz" lIns="91440" tIns="45720" rIns="91440" bIns="45720" rtlCol="0" anchor="t">
            <a:normAutofit/>
          </a:bodyPr>
          <a:lstStyle/>
          <a:p>
            <a:pPr>
              <a:spcBef>
                <a:spcPts val="900"/>
              </a:spcBef>
            </a:pPr>
            <a:r>
              <a:rPr lang="en-US" sz="1700" b="1" i="1"/>
              <a:t>Set a schedule</a:t>
            </a:r>
            <a:r>
              <a:rPr lang="en-US" sz="1700"/>
              <a:t> – establish a regular sleep schedule every day of the week</a:t>
            </a:r>
          </a:p>
          <a:p>
            <a:pPr>
              <a:spcBef>
                <a:spcPts val="900"/>
              </a:spcBef>
            </a:pPr>
            <a:r>
              <a:rPr lang="en-US" sz="1700" b="1" i="1"/>
              <a:t>Don't force yourself to sleep</a:t>
            </a:r>
            <a:r>
              <a:rPr lang="en-US" sz="1700"/>
              <a:t> – if you haven't fallen asleep after 20 minutes, get up and do something calming (read, draw, write in a journal). Avoid screens that could lead to becoming more awake</a:t>
            </a:r>
          </a:p>
          <a:p>
            <a:pPr>
              <a:spcBef>
                <a:spcPts val="900"/>
              </a:spcBef>
            </a:pPr>
            <a:r>
              <a:rPr lang="en-US" sz="1700" b="1" i="1"/>
              <a:t>Use your bed only for sleep</a:t>
            </a:r>
            <a:r>
              <a:rPr lang="en-US" sz="1700"/>
              <a:t> – avoid using your phone, watching TV, working, etc. In bed – this will allow your body to associate your bed with sleeping</a:t>
            </a:r>
          </a:p>
          <a:p>
            <a:pPr>
              <a:spcBef>
                <a:spcPts val="900"/>
              </a:spcBef>
            </a:pPr>
            <a:r>
              <a:rPr lang="en-US" sz="1700" b="1" i="1"/>
              <a:t>Create and follow a consistent bedtime routine</a:t>
            </a:r>
            <a:r>
              <a:rPr lang="en-US" sz="1700"/>
              <a:t> – choose 3-4 things to do each night before bed to get your body and mind in the habit of going to sleep </a:t>
            </a:r>
          </a:p>
        </p:txBody>
      </p:sp>
      <p:pic>
        <p:nvPicPr>
          <p:cNvPr id="4" name="Picture 4" descr="Close-up of blanket on bed at home">
            <a:extLst>
              <a:ext uri="{FF2B5EF4-FFF2-40B4-BE49-F238E27FC236}">
                <a16:creationId xmlns:a16="http://schemas.microsoft.com/office/drawing/2014/main" id="{11DC0452-A5A1-403E-BBFF-07E6047CAF2A}"/>
              </a:ext>
            </a:extLst>
          </p:cNvPr>
          <p:cNvPicPr>
            <a:picLocks noChangeAspect="1"/>
          </p:cNvPicPr>
          <p:nvPr/>
        </p:nvPicPr>
        <p:blipFill rotWithShape="1">
          <a:blip r:embed="rId2"/>
          <a:srcRect r="33251" b="2"/>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5" name="Picture 4" descr="A picture containing drawing, food&#10;&#10;Description automatically generated">
            <a:extLst>
              <a:ext uri="{FF2B5EF4-FFF2-40B4-BE49-F238E27FC236}">
                <a16:creationId xmlns:a16="http://schemas.microsoft.com/office/drawing/2014/main" id="{C692FE7D-F36E-4D08-86C9-59E3C77D06BF}"/>
              </a:ext>
            </a:extLst>
          </p:cNvPr>
          <p:cNvPicPr>
            <a:picLocks noChangeAspect="1"/>
          </p:cNvPicPr>
          <p:nvPr/>
        </p:nvPicPr>
        <p:blipFill>
          <a:blip r:embed="rId3"/>
          <a:stretch>
            <a:fillRect/>
          </a:stretch>
        </p:blipFill>
        <p:spPr>
          <a:xfrm>
            <a:off x="-1168" y="63350"/>
            <a:ext cx="1152525" cy="1095375"/>
          </a:xfrm>
          <a:prstGeom prst="rect">
            <a:avLst/>
          </a:prstGeom>
        </p:spPr>
      </p:pic>
    </p:spTree>
    <p:extLst>
      <p:ext uri="{BB962C8B-B14F-4D97-AF65-F5344CB8AC3E}">
        <p14:creationId xmlns:p14="http://schemas.microsoft.com/office/powerpoint/2010/main" val="248468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34BF5-911C-4A11-B552-1EFB3F1FFFA0}"/>
              </a:ext>
            </a:extLst>
          </p:cNvPr>
          <p:cNvSpPr>
            <a:spLocks noGrp="1"/>
          </p:cNvSpPr>
          <p:nvPr>
            <p:ph type="title"/>
          </p:nvPr>
        </p:nvSpPr>
        <p:spPr>
          <a:xfrm>
            <a:off x="1188069" y="381935"/>
            <a:ext cx="4008583" cy="5974414"/>
          </a:xfrm>
        </p:spPr>
        <p:txBody>
          <a:bodyPr vert="horz" lIns="91440" tIns="45720" rIns="91440" bIns="45720" rtlCol="0" anchor="ctr">
            <a:normAutofit/>
          </a:bodyPr>
          <a:lstStyle/>
          <a:p>
            <a:r>
              <a:rPr lang="en-US" sz="7200" kern="1200">
                <a:solidFill>
                  <a:schemeClr val="bg1"/>
                </a:solidFill>
                <a:latin typeface="+mj-lt"/>
                <a:ea typeface="+mj-ea"/>
                <a:cs typeface="+mj-cs"/>
              </a:rPr>
              <a:t>Three Parts of Self-Care</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A9857D9-E41E-4669-8DB2-1B3F028FAA6C}"/>
              </a:ext>
            </a:extLst>
          </p:cNvPr>
          <p:cNvSpPr>
            <a:spLocks noGrp="1"/>
          </p:cNvSpPr>
          <p:nvPr>
            <p:ph sz="half" idx="1"/>
          </p:nvPr>
        </p:nvSpPr>
        <p:spPr>
          <a:xfrm>
            <a:off x="6096000" y="381935"/>
            <a:ext cx="4986955" cy="5974415"/>
          </a:xfrm>
        </p:spPr>
        <p:txBody>
          <a:bodyPr vert="horz" lIns="91440" tIns="45720" rIns="91440" bIns="45720" rtlCol="0" anchor="ctr">
            <a:normAutofit/>
          </a:bodyPr>
          <a:lstStyle/>
          <a:p>
            <a:pPr marL="0" indent="0">
              <a:spcBef>
                <a:spcPts val="900"/>
              </a:spcBef>
              <a:buNone/>
            </a:pPr>
            <a:r>
              <a:rPr lang="en-US" sz="1700" dirty="0"/>
              <a:t>1.</a:t>
            </a:r>
            <a:r>
              <a:rPr lang="en-US" sz="1700" b="1" i="1" u="sng" dirty="0"/>
              <a:t> Awareness</a:t>
            </a:r>
            <a:r>
              <a:rPr lang="en-US" sz="1700" dirty="0"/>
              <a:t> – the first step is to seek awareness. This requires you to slow down and focus inwardly to determine how you are feeling, what your stress level is, what types of thoughts are going through your head, and whether your behaviors and actions are consistent with who you want to be</a:t>
            </a:r>
            <a:endParaRPr lang="en-US"/>
          </a:p>
          <a:p>
            <a:pPr>
              <a:spcBef>
                <a:spcPts val="900"/>
              </a:spcBef>
            </a:pPr>
            <a:endParaRPr lang="en-US" sz="1700"/>
          </a:p>
          <a:p>
            <a:pPr marL="0" indent="0">
              <a:spcBef>
                <a:spcPts val="900"/>
              </a:spcBef>
              <a:buNone/>
            </a:pPr>
            <a:r>
              <a:rPr lang="en-US" sz="1700" dirty="0"/>
              <a:t>2. </a:t>
            </a:r>
            <a:r>
              <a:rPr lang="en-US" sz="1700" b="1" i="1" u="sng" dirty="0"/>
              <a:t>Balance</a:t>
            </a:r>
            <a:r>
              <a:rPr lang="en-US" sz="1700" dirty="0"/>
              <a:t> – The second step is to seek balance in all areas of your life including work, personal and family life, rest, and leisure. You will be more productive when you've had opportunities to rest and relax. Becoming aware of when you are losing balance in your life gives you an opportunity to adjust and make changes.</a:t>
            </a:r>
          </a:p>
          <a:p>
            <a:pPr>
              <a:spcBef>
                <a:spcPts val="900"/>
              </a:spcBef>
            </a:pPr>
            <a:endParaRPr lang="en-US" sz="1700"/>
          </a:p>
          <a:p>
            <a:pPr marL="0" indent="0">
              <a:spcBef>
                <a:spcPts val="900"/>
              </a:spcBef>
              <a:buNone/>
            </a:pPr>
            <a:r>
              <a:rPr lang="en-US" sz="1700" dirty="0"/>
              <a:t>3. </a:t>
            </a:r>
            <a:r>
              <a:rPr lang="en-US" sz="1700" b="1" i="1" u="sng" dirty="0"/>
              <a:t>Connection</a:t>
            </a:r>
            <a:r>
              <a:rPr lang="en-US" sz="1700" dirty="0"/>
              <a:t> – The final step is connection. It involves building connections and supportive relationships with your co-workers, friends, family, and community.</a:t>
            </a: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 food&#10;&#10;Description automatically generated">
            <a:extLst>
              <a:ext uri="{FF2B5EF4-FFF2-40B4-BE49-F238E27FC236}">
                <a16:creationId xmlns:a16="http://schemas.microsoft.com/office/drawing/2014/main" id="{57FDA88C-8EF6-4138-86E2-721AECEC253C}"/>
              </a:ext>
            </a:extLst>
          </p:cNvPr>
          <p:cNvPicPr>
            <a:picLocks noChangeAspect="1"/>
          </p:cNvPicPr>
          <p:nvPr/>
        </p:nvPicPr>
        <p:blipFill>
          <a:blip r:embed="rId3"/>
          <a:stretch>
            <a:fillRect/>
          </a:stretch>
        </p:blipFill>
        <p:spPr>
          <a:xfrm>
            <a:off x="-1168" y="5841"/>
            <a:ext cx="1152525" cy="1095375"/>
          </a:xfrm>
          <a:prstGeom prst="rect">
            <a:avLst/>
          </a:prstGeom>
        </p:spPr>
      </p:pic>
    </p:spTree>
    <p:extLst>
      <p:ext uri="{BB962C8B-B14F-4D97-AF65-F5344CB8AC3E}">
        <p14:creationId xmlns:p14="http://schemas.microsoft.com/office/powerpoint/2010/main" val="5881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A69ACAC-C587-4150-872A-036A8ED33A37}"/>
              </a:ext>
            </a:extLst>
          </p:cNvPr>
          <p:cNvPicPr>
            <a:picLocks noChangeAspect="1"/>
          </p:cNvPicPr>
          <p:nvPr/>
        </p:nvPicPr>
        <p:blipFill>
          <a:blip r:embed="rId2"/>
          <a:stretch>
            <a:fillRect/>
          </a:stretch>
        </p:blipFill>
        <p:spPr>
          <a:xfrm>
            <a:off x="6239701" y="3683"/>
            <a:ext cx="5165270" cy="6695426"/>
          </a:xfrm>
          <a:prstGeom prst="rect">
            <a:avLst/>
          </a:prstGeom>
        </p:spPr>
      </p:pic>
      <p:sp>
        <p:nvSpPr>
          <p:cNvPr id="3" name="TextBox 2">
            <a:extLst>
              <a:ext uri="{FF2B5EF4-FFF2-40B4-BE49-F238E27FC236}">
                <a16:creationId xmlns:a16="http://schemas.microsoft.com/office/drawing/2014/main" id="{0DC68EE8-A91A-4BCC-A2F6-DE60F3259E19}"/>
              </a:ext>
            </a:extLst>
          </p:cNvPr>
          <p:cNvSpPr txBox="1"/>
          <p:nvPr/>
        </p:nvSpPr>
        <p:spPr>
          <a:xfrm>
            <a:off x="1561578" y="1352811"/>
            <a:ext cx="402711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Which areas feel balanced?</a:t>
            </a:r>
          </a:p>
          <a:p>
            <a:endParaRPr lang="en-US" sz="2800" dirty="0"/>
          </a:p>
          <a:p>
            <a:r>
              <a:rPr lang="en-US" sz="2800" dirty="0"/>
              <a:t>Which areas feel out of balance?</a:t>
            </a:r>
          </a:p>
          <a:p>
            <a:endParaRPr lang="en-US" sz="2800" dirty="0"/>
          </a:p>
          <a:p>
            <a:r>
              <a:rPr lang="en-US" sz="2800" dirty="0"/>
              <a:t>What is one area you would like to dedicate some time toward cultivating balance?</a:t>
            </a:r>
          </a:p>
        </p:txBody>
      </p:sp>
      <p:pic>
        <p:nvPicPr>
          <p:cNvPr id="5" name="Picture 4" descr="A picture containing drawing, food&#10;&#10;Description automatically generated">
            <a:extLst>
              <a:ext uri="{FF2B5EF4-FFF2-40B4-BE49-F238E27FC236}">
                <a16:creationId xmlns:a16="http://schemas.microsoft.com/office/drawing/2014/main" id="{C7B8C863-0959-4A09-9A5F-6FE91CF1D3D0}"/>
              </a:ext>
            </a:extLst>
          </p:cNvPr>
          <p:cNvPicPr>
            <a:picLocks noChangeAspect="1"/>
          </p:cNvPicPr>
          <p:nvPr/>
        </p:nvPicPr>
        <p:blipFill>
          <a:blip r:embed="rId3"/>
          <a:stretch>
            <a:fillRect/>
          </a:stretch>
        </p:blipFill>
        <p:spPr>
          <a:xfrm>
            <a:off x="-1168" y="5841"/>
            <a:ext cx="1152525" cy="1095375"/>
          </a:xfrm>
          <a:prstGeom prst="rect">
            <a:avLst/>
          </a:prstGeom>
        </p:spPr>
      </p:pic>
    </p:spTree>
    <p:extLst>
      <p:ext uri="{BB962C8B-B14F-4D97-AF65-F5344CB8AC3E}">
        <p14:creationId xmlns:p14="http://schemas.microsoft.com/office/powerpoint/2010/main" val="277195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5748-A3EE-4FF8-83DE-FE8A9317153F}"/>
              </a:ext>
            </a:extLst>
          </p:cNvPr>
          <p:cNvSpPr>
            <a:spLocks noGrp="1"/>
          </p:cNvSpPr>
          <p:nvPr>
            <p:ph type="title"/>
          </p:nvPr>
        </p:nvSpPr>
        <p:spPr>
          <a:xfrm>
            <a:off x="1269521" y="623917"/>
            <a:ext cx="10515600" cy="1325563"/>
          </a:xfrm>
        </p:spPr>
        <p:txBody>
          <a:bodyPr/>
          <a:lstStyle/>
          <a:p>
            <a:r>
              <a:rPr lang="en-US" dirty="0"/>
              <a:t>Identifying Your Needs &amp; Developing a Plan for Coping</a:t>
            </a:r>
          </a:p>
        </p:txBody>
      </p:sp>
      <p:sp>
        <p:nvSpPr>
          <p:cNvPr id="3" name="Content Placeholder 2">
            <a:extLst>
              <a:ext uri="{FF2B5EF4-FFF2-40B4-BE49-F238E27FC236}">
                <a16:creationId xmlns:a16="http://schemas.microsoft.com/office/drawing/2014/main" id="{C537A466-D94B-44DB-8F68-C6878899E1F1}"/>
              </a:ext>
            </a:extLst>
          </p:cNvPr>
          <p:cNvSpPr>
            <a:spLocks noGrp="1"/>
          </p:cNvSpPr>
          <p:nvPr>
            <p:ph sz="half" idx="1"/>
          </p:nvPr>
        </p:nvSpPr>
        <p:spPr>
          <a:xfrm>
            <a:off x="838200" y="1825625"/>
            <a:ext cx="10012392" cy="4351338"/>
          </a:xfrm>
        </p:spPr>
        <p:txBody>
          <a:bodyPr vert="horz" lIns="91440" tIns="45720" rIns="91440" bIns="45720" rtlCol="0" anchor="t">
            <a:normAutofit fontScale="92500"/>
          </a:bodyPr>
          <a:lstStyle/>
          <a:p>
            <a:pPr marL="0" indent="0">
              <a:lnSpc>
                <a:spcPct val="100000"/>
              </a:lnSpc>
              <a:spcBef>
                <a:spcPts val="900"/>
              </a:spcBef>
              <a:buNone/>
            </a:pPr>
            <a:endParaRPr lang="en-US" dirty="0">
              <a:ea typeface="+mn-lt"/>
              <a:cs typeface="+mn-lt"/>
            </a:endParaRPr>
          </a:p>
          <a:p>
            <a:pPr>
              <a:lnSpc>
                <a:spcPct val="100000"/>
              </a:lnSpc>
              <a:spcBef>
                <a:spcPts val="900"/>
              </a:spcBef>
            </a:pPr>
            <a:r>
              <a:rPr lang="en-US" dirty="0">
                <a:ea typeface="+mn-lt"/>
                <a:cs typeface="+mn-lt"/>
              </a:rPr>
              <a:t>Make a list of:</a:t>
            </a:r>
          </a:p>
          <a:p>
            <a:pPr lvl="1">
              <a:lnSpc>
                <a:spcPct val="100000"/>
              </a:lnSpc>
            </a:pPr>
            <a:r>
              <a:rPr lang="en-US" dirty="0">
                <a:ea typeface="+mn-lt"/>
                <a:cs typeface="+mn-lt"/>
              </a:rPr>
              <a:t>At least 3 things you can do by yourself that provide relief from stress (exercise, reading, cleaning, going for a walk, yoga, etc.)</a:t>
            </a:r>
          </a:p>
          <a:p>
            <a:pPr lvl="1">
              <a:lnSpc>
                <a:spcPct val="100000"/>
              </a:lnSpc>
            </a:pPr>
            <a:r>
              <a:rPr lang="en-US" dirty="0">
                <a:ea typeface="+mn-lt"/>
                <a:cs typeface="+mn-lt"/>
              </a:rPr>
              <a:t>At least 3 people you can reach out to for support and connection</a:t>
            </a:r>
          </a:p>
          <a:p>
            <a:pPr lvl="1">
              <a:lnSpc>
                <a:spcPct val="100000"/>
              </a:lnSpc>
            </a:pPr>
            <a:r>
              <a:rPr lang="en-US" dirty="0">
                <a:ea typeface="+mn-lt"/>
                <a:cs typeface="+mn-lt"/>
              </a:rPr>
              <a:t>At least 3 statement you want to tell yourself in difficult times - "I have overcome challenges in the past and I can do it again," "I am resourceful," "I am strong"</a:t>
            </a:r>
          </a:p>
          <a:p>
            <a:pPr lvl="1">
              <a:lnSpc>
                <a:spcPct val="100000"/>
              </a:lnSpc>
            </a:pPr>
            <a:r>
              <a:rPr lang="en-US" dirty="0">
                <a:ea typeface="+mn-lt"/>
                <a:cs typeface="+mn-lt"/>
              </a:rPr>
              <a:t>At least 3 new coping skills you would like to try</a:t>
            </a:r>
          </a:p>
          <a:p>
            <a:pPr lvl="1">
              <a:lnSpc>
                <a:spcPct val="100000"/>
              </a:lnSpc>
            </a:pPr>
            <a:r>
              <a:rPr lang="en-US" dirty="0">
                <a:ea typeface="+mn-lt"/>
                <a:cs typeface="+mn-lt"/>
              </a:rPr>
              <a:t>At least 1 professional that you can reach out to for professional support (could be a hotline, PCP, etc.)</a:t>
            </a:r>
            <a:endParaRPr lang="en-US" dirty="0"/>
          </a:p>
        </p:txBody>
      </p:sp>
      <p:pic>
        <p:nvPicPr>
          <p:cNvPr id="5" name="Picture 4" descr="A picture containing drawing, food&#10;&#10;Description automatically generated">
            <a:extLst>
              <a:ext uri="{FF2B5EF4-FFF2-40B4-BE49-F238E27FC236}">
                <a16:creationId xmlns:a16="http://schemas.microsoft.com/office/drawing/2014/main" id="{27C9A77C-FA97-4712-88C6-3284F49B7159}"/>
              </a:ext>
            </a:extLst>
          </p:cNvPr>
          <p:cNvPicPr>
            <a:picLocks noChangeAspect="1"/>
          </p:cNvPicPr>
          <p:nvPr/>
        </p:nvPicPr>
        <p:blipFill>
          <a:blip r:embed="rId2"/>
          <a:stretch>
            <a:fillRect/>
          </a:stretch>
        </p:blipFill>
        <p:spPr>
          <a:xfrm>
            <a:off x="-1168" y="63350"/>
            <a:ext cx="1152525" cy="1095375"/>
          </a:xfrm>
          <a:prstGeom prst="rect">
            <a:avLst/>
          </a:prstGeom>
        </p:spPr>
      </p:pic>
    </p:spTree>
    <p:extLst>
      <p:ext uri="{BB962C8B-B14F-4D97-AF65-F5344CB8AC3E}">
        <p14:creationId xmlns:p14="http://schemas.microsoft.com/office/powerpoint/2010/main" val="334896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AD3D-3779-4672-BBEA-EB82ECADD0EE}"/>
              </a:ext>
            </a:extLst>
          </p:cNvPr>
          <p:cNvSpPr>
            <a:spLocks noGrp="1"/>
          </p:cNvSpPr>
          <p:nvPr>
            <p:ph type="title"/>
          </p:nvPr>
        </p:nvSpPr>
        <p:spPr>
          <a:xfrm>
            <a:off x="1355785" y="307616"/>
            <a:ext cx="10515600" cy="1325563"/>
          </a:xfrm>
        </p:spPr>
        <p:txBody>
          <a:bodyPr/>
          <a:lstStyle/>
          <a:p>
            <a:r>
              <a:rPr lang="en-US" dirty="0"/>
              <a:t>Caring for Yourself in the Face of Difficult Work</a:t>
            </a:r>
          </a:p>
        </p:txBody>
      </p:sp>
      <p:sp>
        <p:nvSpPr>
          <p:cNvPr id="3" name="Content Placeholder 2">
            <a:extLst>
              <a:ext uri="{FF2B5EF4-FFF2-40B4-BE49-F238E27FC236}">
                <a16:creationId xmlns:a16="http://schemas.microsoft.com/office/drawing/2014/main" id="{F5AA5E91-75A1-4B57-A446-C5321076F2AB}"/>
              </a:ext>
            </a:extLst>
          </p:cNvPr>
          <p:cNvSpPr>
            <a:spLocks noGrp="1"/>
          </p:cNvSpPr>
          <p:nvPr>
            <p:ph sz="half" idx="1"/>
          </p:nvPr>
        </p:nvSpPr>
        <p:spPr>
          <a:xfrm>
            <a:off x="938842" y="2717021"/>
            <a:ext cx="3772619" cy="4351338"/>
          </a:xfrm>
        </p:spPr>
        <p:txBody>
          <a:bodyPr vert="horz" lIns="91440" tIns="45720" rIns="91440" bIns="45720" rtlCol="0" anchor="t">
            <a:normAutofit fontScale="92500" lnSpcReduction="20000"/>
          </a:bodyPr>
          <a:lstStyle/>
          <a:p>
            <a:pPr marL="0" indent="0">
              <a:buNone/>
            </a:pPr>
            <a:r>
              <a:rPr lang="en-US" i="1" dirty="0">
                <a:ea typeface="+mn-lt"/>
                <a:cs typeface="+mn-lt"/>
              </a:rPr>
              <a:t>Our work can be overwhelming. Our challenge is to maintain our resilience so that we can keep doing the work with care, energy, and compassion.</a:t>
            </a:r>
            <a:endParaRPr lang="en-US" i="1"/>
          </a:p>
          <a:p>
            <a:pPr algn="ctr"/>
            <a:endParaRPr lang="en-US" b="1" dirty="0">
              <a:ea typeface="+mn-lt"/>
              <a:cs typeface="+mn-lt"/>
            </a:endParaRPr>
          </a:p>
          <a:p>
            <a:endParaRPr lang="en-US" dirty="0"/>
          </a:p>
        </p:txBody>
      </p:sp>
      <p:sp>
        <p:nvSpPr>
          <p:cNvPr id="4" name="Content Placeholder 3">
            <a:extLst>
              <a:ext uri="{FF2B5EF4-FFF2-40B4-BE49-F238E27FC236}">
                <a16:creationId xmlns:a16="http://schemas.microsoft.com/office/drawing/2014/main" id="{90453C2A-4302-4347-BADA-D6451B48C0B0}"/>
              </a:ext>
            </a:extLst>
          </p:cNvPr>
          <p:cNvSpPr>
            <a:spLocks noGrp="1"/>
          </p:cNvSpPr>
          <p:nvPr>
            <p:ph sz="half" idx="2"/>
          </p:nvPr>
        </p:nvSpPr>
        <p:spPr>
          <a:xfrm>
            <a:off x="5280804" y="1825625"/>
            <a:ext cx="6072996" cy="4667639"/>
          </a:xfrm>
        </p:spPr>
        <p:txBody>
          <a:bodyPr vert="horz" lIns="91440" tIns="45720" rIns="91440" bIns="45720" rtlCol="0" anchor="t">
            <a:normAutofit fontScale="92500" lnSpcReduction="20000"/>
          </a:bodyPr>
          <a:lstStyle/>
          <a:p>
            <a:pPr marL="0" indent="0" algn="ctr">
              <a:buNone/>
            </a:pPr>
            <a:r>
              <a:rPr lang="en-US" b="1" dirty="0">
                <a:ea typeface="+mn-lt"/>
                <a:cs typeface="+mn-lt"/>
              </a:rPr>
              <a:t>10 things to do for each day</a:t>
            </a:r>
            <a:endParaRPr lang="en-US" dirty="0">
              <a:ea typeface="+mn-lt"/>
              <a:cs typeface="+mn-lt"/>
            </a:endParaRPr>
          </a:p>
          <a:p>
            <a:pPr marL="0" indent="0">
              <a:buNone/>
            </a:pPr>
            <a:r>
              <a:rPr lang="en-US" dirty="0">
                <a:ea typeface="+mn-lt"/>
                <a:cs typeface="+mn-lt"/>
              </a:rPr>
              <a:t>1. Get enough sleep</a:t>
            </a:r>
          </a:p>
          <a:p>
            <a:pPr marL="0" indent="0">
              <a:buNone/>
            </a:pPr>
            <a:r>
              <a:rPr lang="en-US" dirty="0">
                <a:ea typeface="+mn-lt"/>
                <a:cs typeface="+mn-lt"/>
              </a:rPr>
              <a:t>2. Focus on what you did well.</a:t>
            </a:r>
            <a:endParaRPr lang="en-US"/>
          </a:p>
          <a:p>
            <a:pPr marL="0" indent="0">
              <a:buNone/>
            </a:pPr>
            <a:r>
              <a:rPr lang="en-US" dirty="0">
                <a:ea typeface="+mn-lt"/>
                <a:cs typeface="+mn-lt"/>
              </a:rPr>
              <a:t>3. Get enough to eat.</a:t>
            </a:r>
          </a:p>
          <a:p>
            <a:pPr marL="0" indent="0">
              <a:buNone/>
            </a:pPr>
            <a:r>
              <a:rPr lang="en-US" dirty="0">
                <a:ea typeface="+mn-lt"/>
                <a:cs typeface="+mn-lt"/>
              </a:rPr>
              <a:t>4. Learn from your mistakes.</a:t>
            </a:r>
            <a:endParaRPr lang="en-US"/>
          </a:p>
          <a:p>
            <a:pPr marL="0" indent="0">
              <a:buNone/>
            </a:pPr>
            <a:r>
              <a:rPr lang="en-US" dirty="0">
                <a:ea typeface="+mn-lt"/>
                <a:cs typeface="+mn-lt"/>
              </a:rPr>
              <a:t>5. Do some light exercise.</a:t>
            </a:r>
          </a:p>
          <a:p>
            <a:pPr marL="0" indent="0">
              <a:buNone/>
            </a:pPr>
            <a:r>
              <a:rPr lang="en-US" dirty="0">
                <a:ea typeface="+mn-lt"/>
                <a:cs typeface="+mn-lt"/>
              </a:rPr>
              <a:t>6. Share a private joke.</a:t>
            </a:r>
            <a:endParaRPr lang="en-US"/>
          </a:p>
          <a:p>
            <a:pPr marL="0" indent="0">
              <a:buNone/>
            </a:pPr>
            <a:r>
              <a:rPr lang="en-US" dirty="0">
                <a:ea typeface="+mn-lt"/>
                <a:cs typeface="+mn-lt"/>
              </a:rPr>
              <a:t>7. Vary the work that you do.</a:t>
            </a:r>
          </a:p>
          <a:p>
            <a:pPr marL="0" indent="0">
              <a:buNone/>
            </a:pPr>
            <a:r>
              <a:rPr lang="en-US" dirty="0">
                <a:ea typeface="+mn-lt"/>
                <a:cs typeface="+mn-lt"/>
              </a:rPr>
              <a:t>8. Pray, meditate or relax.</a:t>
            </a:r>
            <a:endParaRPr lang="en-US" dirty="0"/>
          </a:p>
          <a:p>
            <a:pPr marL="0" indent="0">
              <a:buNone/>
            </a:pPr>
            <a:r>
              <a:rPr lang="en-US" dirty="0">
                <a:ea typeface="+mn-lt"/>
                <a:cs typeface="+mn-lt"/>
              </a:rPr>
              <a:t>9. Do something pleasurable.</a:t>
            </a:r>
          </a:p>
          <a:p>
            <a:pPr marL="0" indent="0">
              <a:buNone/>
            </a:pPr>
            <a:r>
              <a:rPr lang="en-US" dirty="0">
                <a:ea typeface="+mn-lt"/>
                <a:cs typeface="+mn-lt"/>
              </a:rPr>
              <a:t>10. Support a colleague.</a:t>
            </a:r>
            <a:endParaRPr lang="en-US"/>
          </a:p>
        </p:txBody>
      </p:sp>
      <p:pic>
        <p:nvPicPr>
          <p:cNvPr id="6" name="Picture 5" descr="A picture containing drawing, food&#10;&#10;Description automatically generated">
            <a:extLst>
              <a:ext uri="{FF2B5EF4-FFF2-40B4-BE49-F238E27FC236}">
                <a16:creationId xmlns:a16="http://schemas.microsoft.com/office/drawing/2014/main" id="{EA751439-9D6C-4D33-95F6-71D197DE480A}"/>
              </a:ext>
            </a:extLst>
          </p:cNvPr>
          <p:cNvPicPr>
            <a:picLocks noChangeAspect="1"/>
          </p:cNvPicPr>
          <p:nvPr/>
        </p:nvPicPr>
        <p:blipFill>
          <a:blip r:embed="rId2"/>
          <a:stretch>
            <a:fillRect/>
          </a:stretch>
        </p:blipFill>
        <p:spPr>
          <a:xfrm>
            <a:off x="-1168" y="63350"/>
            <a:ext cx="1152525" cy="1095375"/>
          </a:xfrm>
          <a:prstGeom prst="rect">
            <a:avLst/>
          </a:prstGeom>
        </p:spPr>
      </p:pic>
    </p:spTree>
    <p:extLst>
      <p:ext uri="{BB962C8B-B14F-4D97-AF65-F5344CB8AC3E}">
        <p14:creationId xmlns:p14="http://schemas.microsoft.com/office/powerpoint/2010/main" val="198713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F7E3-29C2-405B-98F0-86A084659B4A}"/>
              </a:ext>
            </a:extLst>
          </p:cNvPr>
          <p:cNvSpPr>
            <a:spLocks noGrp="1"/>
          </p:cNvSpPr>
          <p:nvPr>
            <p:ph type="title"/>
          </p:nvPr>
        </p:nvSpPr>
        <p:spPr>
          <a:xfrm>
            <a:off x="1715219" y="250106"/>
            <a:ext cx="8028317" cy="1339940"/>
          </a:xfrm>
        </p:spPr>
        <p:txBody>
          <a:bodyPr/>
          <a:lstStyle/>
          <a:p>
            <a:r>
              <a:rPr lang="en-US" dirty="0"/>
              <a:t>Switching On and Off</a:t>
            </a:r>
          </a:p>
        </p:txBody>
      </p:sp>
      <p:sp>
        <p:nvSpPr>
          <p:cNvPr id="3" name="Content Placeholder 2">
            <a:extLst>
              <a:ext uri="{FF2B5EF4-FFF2-40B4-BE49-F238E27FC236}">
                <a16:creationId xmlns:a16="http://schemas.microsoft.com/office/drawing/2014/main" id="{ABAAE14E-EAEF-4D72-8133-EC2D3B46D66F}"/>
              </a:ext>
            </a:extLst>
          </p:cNvPr>
          <p:cNvSpPr>
            <a:spLocks noGrp="1"/>
          </p:cNvSpPr>
          <p:nvPr>
            <p:ph sz="half" idx="1"/>
          </p:nvPr>
        </p:nvSpPr>
        <p:spPr>
          <a:xfrm>
            <a:off x="838200" y="1825625"/>
            <a:ext cx="4635261" cy="4351338"/>
          </a:xfrm>
        </p:spPr>
        <p:txBody>
          <a:bodyPr vert="horz" lIns="91440" tIns="45720" rIns="91440" bIns="45720" rtlCol="0" anchor="t">
            <a:normAutofit fontScale="85000" lnSpcReduction="20000"/>
          </a:bodyPr>
          <a:lstStyle/>
          <a:p>
            <a:pPr marL="0" indent="0">
              <a:buNone/>
            </a:pPr>
            <a:r>
              <a:rPr lang="en-US" dirty="0">
                <a:ea typeface="+mn-lt"/>
                <a:cs typeface="+mn-lt"/>
              </a:rPr>
              <a:t>It is your empathy for others helps you do this work. It is vital to take good care of your thoughts and feelings by monitoring how you use them. Resilient workers know how to turn their feelings off when they go on duty, but on again when they go off duty. This is not denial; it is a coping strategy. It is a way they get maximum protection while working (switched off) and maximum support while resting (switched on).</a:t>
            </a:r>
            <a:endParaRPr lang="en-US"/>
          </a:p>
          <a:p>
            <a:endParaRPr lang="en-US"/>
          </a:p>
        </p:txBody>
      </p:sp>
      <p:sp>
        <p:nvSpPr>
          <p:cNvPr id="4" name="Content Placeholder 3">
            <a:extLst>
              <a:ext uri="{FF2B5EF4-FFF2-40B4-BE49-F238E27FC236}">
                <a16:creationId xmlns:a16="http://schemas.microsoft.com/office/drawing/2014/main" id="{E5F18639-865A-4D82-AB6B-496E84F8E434}"/>
              </a:ext>
            </a:extLst>
          </p:cNvPr>
          <p:cNvSpPr>
            <a:spLocks noGrp="1"/>
          </p:cNvSpPr>
          <p:nvPr>
            <p:ph sz="half" idx="2"/>
          </p:nvPr>
        </p:nvSpPr>
        <p:spPr/>
        <p:txBody>
          <a:bodyPr vert="horz" lIns="91440" tIns="45720" rIns="91440" bIns="45720" rtlCol="0" anchor="t">
            <a:normAutofit fontScale="85000" lnSpcReduction="20000"/>
          </a:bodyPr>
          <a:lstStyle/>
          <a:p>
            <a:pPr marL="0" indent="0" algn="ctr">
              <a:buNone/>
            </a:pPr>
            <a:r>
              <a:rPr lang="en-US" b="1" dirty="0">
                <a:ea typeface="+mn-lt"/>
                <a:cs typeface="+mn-lt"/>
              </a:rPr>
              <a:t>How to become better at switching on and off</a:t>
            </a:r>
            <a:endParaRPr lang="en-US" dirty="0">
              <a:ea typeface="+mn-lt"/>
              <a:cs typeface="+mn-lt"/>
            </a:endParaRPr>
          </a:p>
          <a:p>
            <a:r>
              <a:rPr lang="en-US" dirty="0">
                <a:ea typeface="+mn-lt"/>
                <a:cs typeface="+mn-lt"/>
              </a:rPr>
              <a:t>Switching is a conscious process. Talk to yourself as you switch.</a:t>
            </a:r>
          </a:p>
          <a:p>
            <a:r>
              <a:rPr lang="en-US" dirty="0">
                <a:ea typeface="+mn-lt"/>
                <a:cs typeface="+mn-lt"/>
              </a:rPr>
              <a:t>Use images that make you feel safe and protected (switch off) or connected and cared for (switch on) to help you switch.</a:t>
            </a:r>
          </a:p>
          <a:p>
            <a:r>
              <a:rPr lang="en-US" dirty="0">
                <a:ea typeface="+mn-lt"/>
                <a:cs typeface="+mn-lt"/>
              </a:rPr>
              <a:t>Find rituals that help you switch as you start and stop work.</a:t>
            </a:r>
          </a:p>
          <a:p>
            <a:r>
              <a:rPr lang="en-US" dirty="0">
                <a:ea typeface="+mn-lt"/>
                <a:cs typeface="+mn-lt"/>
              </a:rPr>
              <a:t>Breathe slowly and deeply to calm yourself when starting a tough job</a:t>
            </a:r>
          </a:p>
          <a:p>
            <a:endParaRPr lang="en-US" dirty="0">
              <a:ea typeface="+mn-lt"/>
              <a:cs typeface="+mn-lt"/>
            </a:endParaRPr>
          </a:p>
          <a:p>
            <a:endParaRPr lang="en-US" dirty="0"/>
          </a:p>
        </p:txBody>
      </p:sp>
      <p:pic>
        <p:nvPicPr>
          <p:cNvPr id="6" name="Picture 5" descr="A picture containing drawing, food&#10;&#10;Description automatically generated">
            <a:extLst>
              <a:ext uri="{FF2B5EF4-FFF2-40B4-BE49-F238E27FC236}">
                <a16:creationId xmlns:a16="http://schemas.microsoft.com/office/drawing/2014/main" id="{0BCF3441-FB1E-45CC-B73D-005A0323C3DD}"/>
              </a:ext>
            </a:extLst>
          </p:cNvPr>
          <p:cNvPicPr>
            <a:picLocks noChangeAspect="1"/>
          </p:cNvPicPr>
          <p:nvPr/>
        </p:nvPicPr>
        <p:blipFill>
          <a:blip r:embed="rId2"/>
          <a:stretch>
            <a:fillRect/>
          </a:stretch>
        </p:blipFill>
        <p:spPr>
          <a:xfrm>
            <a:off x="-1168" y="63350"/>
            <a:ext cx="1152525" cy="1095375"/>
          </a:xfrm>
          <a:prstGeom prst="rect">
            <a:avLst/>
          </a:prstGeom>
        </p:spPr>
      </p:pic>
    </p:spTree>
    <p:extLst>
      <p:ext uri="{BB962C8B-B14F-4D97-AF65-F5344CB8AC3E}">
        <p14:creationId xmlns:p14="http://schemas.microsoft.com/office/powerpoint/2010/main" val="353828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D270-5D2D-4F8F-82E8-221796A8D8AB}"/>
              </a:ext>
            </a:extLst>
          </p:cNvPr>
          <p:cNvSpPr>
            <a:spLocks noGrp="1"/>
          </p:cNvSpPr>
          <p:nvPr>
            <p:ph type="title"/>
          </p:nvPr>
        </p:nvSpPr>
        <p:spPr>
          <a:xfrm>
            <a:off x="1125747" y="1040861"/>
            <a:ext cx="10515600" cy="1325563"/>
          </a:xfrm>
        </p:spPr>
        <p:txBody>
          <a:bodyPr/>
          <a:lstStyle/>
          <a:p>
            <a:r>
              <a:rPr lang="en-US" dirty="0"/>
              <a:t>Tips for Working from Home</a:t>
            </a:r>
          </a:p>
        </p:txBody>
      </p:sp>
      <p:graphicFrame>
        <p:nvGraphicFramePr>
          <p:cNvPr id="5" name="Content Placeholder 2">
            <a:extLst>
              <a:ext uri="{FF2B5EF4-FFF2-40B4-BE49-F238E27FC236}">
                <a16:creationId xmlns:a16="http://schemas.microsoft.com/office/drawing/2014/main" id="{7F5AC308-B546-4E1A-980F-E86737DAAB24}"/>
              </a:ext>
            </a:extLst>
          </p:cNvPr>
          <p:cNvGraphicFramePr>
            <a:graphicFrameLocks noGrp="1"/>
          </p:cNvGraphicFramePr>
          <p:nvPr>
            <p:extLst>
              <p:ext uri="{D42A27DB-BD31-4B8C-83A1-F6EECF244321}">
                <p14:modId xmlns:p14="http://schemas.microsoft.com/office/powerpoint/2010/main" val="2556266817"/>
              </p:ext>
            </p:extLst>
          </p:nvPr>
        </p:nvGraphicFramePr>
        <p:xfrm>
          <a:off x="750500" y="1706214"/>
          <a:ext cx="11438625" cy="497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42" descr="A picture containing drawing, food&#10;&#10;Description automatically generated">
            <a:extLst>
              <a:ext uri="{FF2B5EF4-FFF2-40B4-BE49-F238E27FC236}">
                <a16:creationId xmlns:a16="http://schemas.microsoft.com/office/drawing/2014/main" id="{90DCC485-A9A7-4424-846B-EE962DD07518}"/>
              </a:ext>
            </a:extLst>
          </p:cNvPr>
          <p:cNvPicPr>
            <a:picLocks noChangeAspect="1"/>
          </p:cNvPicPr>
          <p:nvPr/>
        </p:nvPicPr>
        <p:blipFill>
          <a:blip r:embed="rId7"/>
          <a:stretch>
            <a:fillRect/>
          </a:stretch>
        </p:blipFill>
        <p:spPr>
          <a:xfrm>
            <a:off x="-1168" y="5841"/>
            <a:ext cx="1152525" cy="1095375"/>
          </a:xfrm>
          <a:prstGeom prst="rect">
            <a:avLst/>
          </a:prstGeom>
        </p:spPr>
      </p:pic>
    </p:spTree>
    <p:extLst>
      <p:ext uri="{BB962C8B-B14F-4D97-AF65-F5344CB8AC3E}">
        <p14:creationId xmlns:p14="http://schemas.microsoft.com/office/powerpoint/2010/main" val="398375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D270-5D2D-4F8F-82E8-221796A8D8AB}"/>
              </a:ext>
            </a:extLst>
          </p:cNvPr>
          <p:cNvSpPr>
            <a:spLocks noGrp="1"/>
          </p:cNvSpPr>
          <p:nvPr>
            <p:ph type="title"/>
          </p:nvPr>
        </p:nvSpPr>
        <p:spPr>
          <a:xfrm>
            <a:off x="1125747" y="1040861"/>
            <a:ext cx="10515600" cy="1325563"/>
          </a:xfrm>
        </p:spPr>
        <p:txBody>
          <a:bodyPr/>
          <a:lstStyle/>
          <a:p>
            <a:pPr algn="ctr"/>
            <a:r>
              <a:rPr lang="en-US" dirty="0"/>
              <a:t>Considerations for Returning to the Workplace</a:t>
            </a:r>
          </a:p>
        </p:txBody>
      </p:sp>
      <p:graphicFrame>
        <p:nvGraphicFramePr>
          <p:cNvPr id="5" name="Content Placeholder 2">
            <a:extLst>
              <a:ext uri="{FF2B5EF4-FFF2-40B4-BE49-F238E27FC236}">
                <a16:creationId xmlns:a16="http://schemas.microsoft.com/office/drawing/2014/main" id="{7F5AC308-B546-4E1A-980F-E86737DAAB24}"/>
              </a:ext>
            </a:extLst>
          </p:cNvPr>
          <p:cNvGraphicFramePr>
            <a:graphicFrameLocks noGrp="1"/>
          </p:cNvGraphicFramePr>
          <p:nvPr>
            <p:extLst>
              <p:ext uri="{D42A27DB-BD31-4B8C-83A1-F6EECF244321}">
                <p14:modId xmlns:p14="http://schemas.microsoft.com/office/powerpoint/2010/main" val="572761522"/>
              </p:ext>
            </p:extLst>
          </p:nvPr>
        </p:nvGraphicFramePr>
        <p:xfrm>
          <a:off x="750500" y="1706214"/>
          <a:ext cx="11438625" cy="497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42" descr="A picture containing drawing, food&#10;&#10;Description automatically generated">
            <a:extLst>
              <a:ext uri="{FF2B5EF4-FFF2-40B4-BE49-F238E27FC236}">
                <a16:creationId xmlns:a16="http://schemas.microsoft.com/office/drawing/2014/main" id="{90DCC485-A9A7-4424-846B-EE962DD07518}"/>
              </a:ext>
            </a:extLst>
          </p:cNvPr>
          <p:cNvPicPr>
            <a:picLocks noChangeAspect="1"/>
          </p:cNvPicPr>
          <p:nvPr/>
        </p:nvPicPr>
        <p:blipFill>
          <a:blip r:embed="rId7"/>
          <a:stretch>
            <a:fillRect/>
          </a:stretch>
        </p:blipFill>
        <p:spPr>
          <a:xfrm>
            <a:off x="-1168" y="5841"/>
            <a:ext cx="1152525" cy="1095375"/>
          </a:xfrm>
          <a:prstGeom prst="rect">
            <a:avLst/>
          </a:prstGeom>
        </p:spPr>
      </p:pic>
      <p:sp>
        <p:nvSpPr>
          <p:cNvPr id="3" name="TextBox 2">
            <a:extLst>
              <a:ext uri="{FF2B5EF4-FFF2-40B4-BE49-F238E27FC236}">
                <a16:creationId xmlns:a16="http://schemas.microsoft.com/office/drawing/2014/main" id="{05B7011F-10F1-477D-8F6F-092BC87D3097}"/>
              </a:ext>
            </a:extLst>
          </p:cNvPr>
          <p:cNvSpPr txBox="1"/>
          <p:nvPr/>
        </p:nvSpPr>
        <p:spPr>
          <a:xfrm>
            <a:off x="750500" y="6551850"/>
            <a:ext cx="10340411" cy="246221"/>
          </a:xfrm>
          <a:prstGeom prst="rect">
            <a:avLst/>
          </a:prstGeom>
          <a:noFill/>
        </p:spPr>
        <p:txBody>
          <a:bodyPr wrap="square" rtlCol="0">
            <a:spAutoFit/>
          </a:bodyPr>
          <a:lstStyle/>
          <a:p>
            <a:r>
              <a:rPr lang="en-US" sz="1000" dirty="0" err="1"/>
              <a:t>Wooll</a:t>
            </a:r>
            <a:r>
              <a:rPr lang="en-US" sz="1000" dirty="0"/>
              <a:t>, Maggie ”Returning to Work after COVID”, </a:t>
            </a:r>
            <a:r>
              <a:rPr lang="en-US" sz="1000" i="1" dirty="0" err="1"/>
              <a:t>BetterUp</a:t>
            </a:r>
            <a:r>
              <a:rPr lang="en-US" sz="1000" i="1" dirty="0"/>
              <a:t>, </a:t>
            </a:r>
            <a:r>
              <a:rPr lang="en-US" sz="1000" dirty="0"/>
              <a:t>November 2, 2021. Date of Access: May 17, 2022</a:t>
            </a:r>
            <a:r>
              <a:rPr lang="en-US" sz="800" dirty="0"/>
              <a:t>.</a:t>
            </a:r>
            <a:endParaRPr lang="en-US" sz="1100" dirty="0"/>
          </a:p>
        </p:txBody>
      </p:sp>
    </p:spTree>
    <p:extLst>
      <p:ext uri="{BB962C8B-B14F-4D97-AF65-F5344CB8AC3E}">
        <p14:creationId xmlns:p14="http://schemas.microsoft.com/office/powerpoint/2010/main" val="76954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B7EE-268A-4309-B12A-DD8966937B5D}"/>
              </a:ext>
            </a:extLst>
          </p:cNvPr>
          <p:cNvSpPr>
            <a:spLocks noGrp="1"/>
          </p:cNvSpPr>
          <p:nvPr>
            <p:ph type="title"/>
          </p:nvPr>
        </p:nvSpPr>
        <p:spPr>
          <a:xfrm>
            <a:off x="3426125" y="278861"/>
            <a:ext cx="4405223" cy="1325563"/>
          </a:xfrm>
        </p:spPr>
        <p:txBody>
          <a:bodyPr/>
          <a:lstStyle/>
          <a:p>
            <a:r>
              <a:rPr lang="en-US" dirty="0"/>
              <a:t>Skills to Try</a:t>
            </a:r>
          </a:p>
        </p:txBody>
      </p:sp>
      <p:sp>
        <p:nvSpPr>
          <p:cNvPr id="3" name="Content Placeholder 2">
            <a:extLst>
              <a:ext uri="{FF2B5EF4-FFF2-40B4-BE49-F238E27FC236}">
                <a16:creationId xmlns:a16="http://schemas.microsoft.com/office/drawing/2014/main" id="{037AC4F6-0957-4576-A79C-CE1E3CDB7F2B}"/>
              </a:ext>
            </a:extLst>
          </p:cNvPr>
          <p:cNvSpPr>
            <a:spLocks noGrp="1"/>
          </p:cNvSpPr>
          <p:nvPr>
            <p:ph sz="half" idx="1"/>
          </p:nvPr>
        </p:nvSpPr>
        <p:spPr>
          <a:xfrm>
            <a:off x="1111370" y="1868757"/>
            <a:ext cx="5181600" cy="4351338"/>
          </a:xfrm>
        </p:spPr>
        <p:txBody>
          <a:bodyPr vert="horz" lIns="91440" tIns="45720" rIns="91440" bIns="45720" rtlCol="0" anchor="t">
            <a:normAutofit fontScale="70000" lnSpcReduction="20000"/>
          </a:bodyPr>
          <a:lstStyle/>
          <a:p>
            <a:pPr marL="0" indent="0">
              <a:buNone/>
            </a:pPr>
            <a:r>
              <a:rPr lang="en-US" b="1" dirty="0"/>
              <a:t>Deep breathing</a:t>
            </a:r>
            <a:endParaRPr lang="en-US" b="1"/>
          </a:p>
          <a:p>
            <a:pPr marL="285750" indent="-285750">
              <a:lnSpc>
                <a:spcPct val="140000"/>
              </a:lnSpc>
              <a:spcBef>
                <a:spcPts val="930"/>
              </a:spcBef>
              <a:buFont typeface="Arial,Sans-Serif" panose="020B0604020202020204" pitchFamily="34" charset="0"/>
            </a:pPr>
            <a:r>
              <a:rPr lang="en-US" dirty="0">
                <a:ea typeface="+mn-lt"/>
                <a:cs typeface="+mn-lt"/>
              </a:rPr>
              <a:t>Start by placing one or both hands on the belly and start breathing into the belly until you feel it expand</a:t>
            </a:r>
          </a:p>
          <a:p>
            <a:pPr marL="285750" indent="-285750">
              <a:lnSpc>
                <a:spcPct val="140000"/>
              </a:lnSpc>
              <a:spcBef>
                <a:spcPts val="930"/>
              </a:spcBef>
              <a:buFont typeface="Arial,Sans-Serif" panose="020B0604020202020204" pitchFamily="34" charset="0"/>
            </a:pPr>
            <a:r>
              <a:rPr lang="en-US" dirty="0">
                <a:ea typeface="+mn-lt"/>
                <a:cs typeface="+mn-lt"/>
              </a:rPr>
              <a:t>Start counting your inhale and exhale – inhale for 4, exhale for 6</a:t>
            </a:r>
          </a:p>
          <a:p>
            <a:pPr marL="285750" indent="-285750">
              <a:lnSpc>
                <a:spcPct val="140000"/>
              </a:lnSpc>
              <a:spcBef>
                <a:spcPts val="930"/>
              </a:spcBef>
              <a:buFont typeface="Arial,Sans-Serif" panose="020B0604020202020204" pitchFamily="34" charset="0"/>
            </a:pPr>
            <a:r>
              <a:rPr lang="en-US" dirty="0">
                <a:ea typeface="+mn-lt"/>
                <a:cs typeface="+mn-lt"/>
              </a:rPr>
              <a:t>Can increase counts as you feel more comfortable</a:t>
            </a:r>
          </a:p>
          <a:p>
            <a:pPr marL="285750" indent="-285750">
              <a:lnSpc>
                <a:spcPct val="140000"/>
              </a:lnSpc>
              <a:spcBef>
                <a:spcPts val="930"/>
              </a:spcBef>
              <a:buFont typeface="Arial,Sans-Serif" panose="020B0604020202020204" pitchFamily="34" charset="0"/>
            </a:pPr>
            <a:r>
              <a:rPr lang="en-US" dirty="0">
                <a:ea typeface="+mn-lt"/>
                <a:cs typeface="+mn-lt"/>
              </a:rPr>
              <a:t>Repeat for at least 10 breaths</a:t>
            </a:r>
            <a:endParaRPr lang="en-US" dirty="0"/>
          </a:p>
          <a:p>
            <a:endParaRPr lang="en-US" dirty="0"/>
          </a:p>
        </p:txBody>
      </p:sp>
      <p:sp>
        <p:nvSpPr>
          <p:cNvPr id="4" name="Content Placeholder 3">
            <a:extLst>
              <a:ext uri="{FF2B5EF4-FFF2-40B4-BE49-F238E27FC236}">
                <a16:creationId xmlns:a16="http://schemas.microsoft.com/office/drawing/2014/main" id="{BDDF836A-8F49-448F-876D-2FB0C0EABDF6}"/>
              </a:ext>
            </a:extLst>
          </p:cNvPr>
          <p:cNvSpPr>
            <a:spLocks noGrp="1"/>
          </p:cNvSpPr>
          <p:nvPr>
            <p:ph sz="half" idx="2"/>
          </p:nvPr>
        </p:nvSpPr>
        <p:spPr>
          <a:xfrm>
            <a:off x="6675408" y="1825625"/>
            <a:ext cx="4894053" cy="4667640"/>
          </a:xfrm>
        </p:spPr>
        <p:txBody>
          <a:bodyPr vert="horz" lIns="91440" tIns="45720" rIns="91440" bIns="45720" rtlCol="0" anchor="t">
            <a:normAutofit fontScale="70000" lnSpcReduction="20000"/>
          </a:bodyPr>
          <a:lstStyle/>
          <a:p>
            <a:pPr marL="0" indent="0">
              <a:buNone/>
            </a:pPr>
            <a:r>
              <a:rPr lang="en-US" b="1" dirty="0">
                <a:ea typeface="+mn-lt"/>
                <a:cs typeface="+mn-lt"/>
              </a:rPr>
              <a:t>Body scan meditation</a:t>
            </a:r>
          </a:p>
          <a:p>
            <a:pPr>
              <a:lnSpc>
                <a:spcPct val="100000"/>
              </a:lnSpc>
              <a:spcBef>
                <a:spcPts val="900"/>
              </a:spcBef>
              <a:buFont typeface="Arial"/>
              <a:buChar char="•"/>
            </a:pPr>
            <a:r>
              <a:rPr lang="en-US" dirty="0">
                <a:ea typeface="+mn-lt"/>
                <a:cs typeface="+mn-lt"/>
              </a:rPr>
              <a:t>Similar to progressive muscle relaxation, but is all internal</a:t>
            </a:r>
          </a:p>
          <a:p>
            <a:pPr>
              <a:lnSpc>
                <a:spcPct val="100000"/>
              </a:lnSpc>
              <a:spcBef>
                <a:spcPts val="900"/>
              </a:spcBef>
              <a:buFont typeface="Arial"/>
              <a:buChar char="•"/>
            </a:pPr>
            <a:r>
              <a:rPr lang="en-US" dirty="0">
                <a:ea typeface="+mn-lt"/>
                <a:cs typeface="+mn-lt"/>
              </a:rPr>
              <a:t>Start with your feet and just notice sensations (temperature, any pain or discomfort, maybe no sensations)</a:t>
            </a:r>
          </a:p>
          <a:p>
            <a:pPr>
              <a:lnSpc>
                <a:spcPct val="100000"/>
              </a:lnSpc>
              <a:spcBef>
                <a:spcPts val="900"/>
              </a:spcBef>
              <a:buFont typeface="Arial"/>
              <a:buChar char="•"/>
            </a:pPr>
            <a:r>
              <a:rPr lang="en-US" dirty="0">
                <a:ea typeface="+mn-lt"/>
                <a:cs typeface="+mn-lt"/>
              </a:rPr>
              <a:t>Repeat this process moving up the body, building awareness of what is going on in the body in that moment</a:t>
            </a:r>
          </a:p>
          <a:p>
            <a:pPr>
              <a:lnSpc>
                <a:spcPct val="100000"/>
              </a:lnSpc>
              <a:spcBef>
                <a:spcPts val="900"/>
              </a:spcBef>
              <a:buFont typeface="Arial"/>
              <a:buChar char="•"/>
            </a:pPr>
            <a:r>
              <a:rPr lang="en-US" dirty="0">
                <a:ea typeface="+mn-lt"/>
                <a:cs typeface="+mn-lt"/>
              </a:rPr>
              <a:t>Can be done seated or lying down</a:t>
            </a:r>
            <a:endParaRPr lang="en-US" dirty="0"/>
          </a:p>
        </p:txBody>
      </p:sp>
      <p:pic>
        <p:nvPicPr>
          <p:cNvPr id="5" name="Picture 5" descr="Spa setting of candles">
            <a:extLst>
              <a:ext uri="{FF2B5EF4-FFF2-40B4-BE49-F238E27FC236}">
                <a16:creationId xmlns:a16="http://schemas.microsoft.com/office/drawing/2014/main" id="{919665BC-C4A0-4644-A994-EC0B7AE62E25}"/>
              </a:ext>
            </a:extLst>
          </p:cNvPr>
          <p:cNvPicPr>
            <a:picLocks noChangeAspect="1"/>
          </p:cNvPicPr>
          <p:nvPr/>
        </p:nvPicPr>
        <p:blipFill>
          <a:blip r:embed="rId2"/>
          <a:stretch>
            <a:fillRect/>
          </a:stretch>
        </p:blipFill>
        <p:spPr>
          <a:xfrm>
            <a:off x="7643004" y="4775417"/>
            <a:ext cx="3188898" cy="2123580"/>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37EAF70E-B7BC-4CF9-AABC-297AD92DA690}"/>
              </a:ext>
            </a:extLst>
          </p:cNvPr>
          <p:cNvPicPr>
            <a:picLocks noChangeAspect="1"/>
          </p:cNvPicPr>
          <p:nvPr/>
        </p:nvPicPr>
        <p:blipFill>
          <a:blip r:embed="rId3"/>
          <a:stretch>
            <a:fillRect/>
          </a:stretch>
        </p:blipFill>
        <p:spPr>
          <a:xfrm>
            <a:off x="-1168" y="5841"/>
            <a:ext cx="1152525" cy="1095375"/>
          </a:xfrm>
          <a:prstGeom prst="rect">
            <a:avLst/>
          </a:prstGeom>
        </p:spPr>
      </p:pic>
    </p:spTree>
    <p:extLst>
      <p:ext uri="{BB962C8B-B14F-4D97-AF65-F5344CB8AC3E}">
        <p14:creationId xmlns:p14="http://schemas.microsoft.com/office/powerpoint/2010/main" val="264445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C4CA-5639-4E1A-A15F-11340FDB5DC7}"/>
              </a:ext>
            </a:extLst>
          </p:cNvPr>
          <p:cNvSpPr>
            <a:spLocks noGrp="1"/>
          </p:cNvSpPr>
          <p:nvPr>
            <p:ph type="title"/>
          </p:nvPr>
        </p:nvSpPr>
        <p:spPr>
          <a:xfrm>
            <a:off x="2491596" y="365125"/>
            <a:ext cx="5009072" cy="1339940"/>
          </a:xfrm>
        </p:spPr>
        <p:txBody>
          <a:bodyPr/>
          <a:lstStyle/>
          <a:p>
            <a:r>
              <a:rPr lang="en-US" dirty="0"/>
              <a:t>Skills to Try</a:t>
            </a:r>
          </a:p>
        </p:txBody>
      </p:sp>
      <p:sp>
        <p:nvSpPr>
          <p:cNvPr id="3" name="Content Placeholder 2">
            <a:extLst>
              <a:ext uri="{FF2B5EF4-FFF2-40B4-BE49-F238E27FC236}">
                <a16:creationId xmlns:a16="http://schemas.microsoft.com/office/drawing/2014/main" id="{0B4FABA5-C1D9-4F06-999C-2F908887D422}"/>
              </a:ext>
            </a:extLst>
          </p:cNvPr>
          <p:cNvSpPr>
            <a:spLocks noGrp="1"/>
          </p:cNvSpPr>
          <p:nvPr>
            <p:ph sz="half" idx="1"/>
          </p:nvPr>
        </p:nvSpPr>
        <p:spPr>
          <a:xfrm>
            <a:off x="852577" y="1825625"/>
            <a:ext cx="4390846" cy="4351338"/>
          </a:xfrm>
        </p:spPr>
        <p:txBody>
          <a:bodyPr vert="horz" lIns="91440" tIns="45720" rIns="91440" bIns="45720" rtlCol="0" anchor="t">
            <a:normAutofit fontScale="77500" lnSpcReduction="20000"/>
          </a:bodyPr>
          <a:lstStyle/>
          <a:p>
            <a:pPr marL="0" indent="0">
              <a:buNone/>
            </a:pPr>
            <a:r>
              <a:rPr lang="en-US" b="1" dirty="0">
                <a:ea typeface="+mn-lt"/>
                <a:cs typeface="+mn-lt"/>
              </a:rPr>
              <a:t>Alternate nostril breathing</a:t>
            </a:r>
            <a:endParaRPr lang="en-US" b="1"/>
          </a:p>
          <a:p>
            <a:r>
              <a:rPr lang="en-US" dirty="0"/>
              <a:t>Use thumb and pinky or ring finger</a:t>
            </a:r>
          </a:p>
          <a:p>
            <a:r>
              <a:rPr lang="en-US" dirty="0"/>
              <a:t>Gently close right nostril with thumb and inhale through left nostril</a:t>
            </a:r>
          </a:p>
          <a:p>
            <a:r>
              <a:rPr lang="en-US" dirty="0"/>
              <a:t>Seal left nostril with pinky and exhale through right nostril</a:t>
            </a:r>
          </a:p>
          <a:p>
            <a:r>
              <a:rPr lang="en-US" dirty="0"/>
              <a:t>Inhale through right nostril, seal and exhale through left</a:t>
            </a:r>
          </a:p>
          <a:p>
            <a:r>
              <a:rPr lang="en-US" dirty="0"/>
              <a:t>Repeat for at least 10 rounds</a:t>
            </a:r>
          </a:p>
          <a:p>
            <a:endParaRPr lang="en-US" dirty="0"/>
          </a:p>
        </p:txBody>
      </p:sp>
      <p:sp>
        <p:nvSpPr>
          <p:cNvPr id="4" name="Content Placeholder 3">
            <a:extLst>
              <a:ext uri="{FF2B5EF4-FFF2-40B4-BE49-F238E27FC236}">
                <a16:creationId xmlns:a16="http://schemas.microsoft.com/office/drawing/2014/main" id="{087281E8-3E2B-491F-8882-1623C636407F}"/>
              </a:ext>
            </a:extLst>
          </p:cNvPr>
          <p:cNvSpPr>
            <a:spLocks noGrp="1"/>
          </p:cNvSpPr>
          <p:nvPr>
            <p:ph sz="half" idx="2"/>
          </p:nvPr>
        </p:nvSpPr>
        <p:spPr>
          <a:xfrm>
            <a:off x="6172200" y="1825625"/>
            <a:ext cx="5296618" cy="4351338"/>
          </a:xfrm>
        </p:spPr>
        <p:txBody>
          <a:bodyPr vert="horz" lIns="91440" tIns="45720" rIns="91440" bIns="45720" rtlCol="0" anchor="t">
            <a:normAutofit fontScale="77500" lnSpcReduction="20000"/>
          </a:bodyPr>
          <a:lstStyle/>
          <a:p>
            <a:pPr marL="0" indent="0">
              <a:buNone/>
            </a:pPr>
            <a:r>
              <a:rPr lang="en-US" b="1" dirty="0">
                <a:ea typeface="+mn-lt"/>
                <a:cs typeface="+mn-lt"/>
              </a:rPr>
              <a:t>Progressive muscle relaxation</a:t>
            </a:r>
          </a:p>
          <a:p>
            <a:pPr>
              <a:lnSpc>
                <a:spcPct val="100000"/>
              </a:lnSpc>
              <a:spcBef>
                <a:spcPts val="900"/>
              </a:spcBef>
              <a:buFont typeface="Arial"/>
              <a:buChar char="•"/>
            </a:pPr>
            <a:r>
              <a:rPr lang="en-US" dirty="0">
                <a:ea typeface="+mn-lt"/>
                <a:cs typeface="+mn-lt"/>
              </a:rPr>
              <a:t>Starting with your feet, tense the muscles of your feet and hold the tension for 3-5 seconds</a:t>
            </a:r>
          </a:p>
          <a:p>
            <a:pPr>
              <a:lnSpc>
                <a:spcPct val="100000"/>
              </a:lnSpc>
              <a:spcBef>
                <a:spcPts val="900"/>
              </a:spcBef>
              <a:buFont typeface="Arial"/>
              <a:buChar char="•"/>
            </a:pPr>
            <a:r>
              <a:rPr lang="en-US" dirty="0">
                <a:ea typeface="+mn-lt"/>
                <a:cs typeface="+mn-lt"/>
              </a:rPr>
              <a:t>Release as you say "relax" or "calm" to yourself</a:t>
            </a:r>
          </a:p>
          <a:p>
            <a:pPr>
              <a:lnSpc>
                <a:spcPct val="100000"/>
              </a:lnSpc>
              <a:spcBef>
                <a:spcPts val="900"/>
              </a:spcBef>
              <a:buFont typeface="Arial"/>
              <a:buChar char="•"/>
            </a:pPr>
            <a:r>
              <a:rPr lang="en-US" dirty="0">
                <a:ea typeface="+mn-lt"/>
                <a:cs typeface="+mn-lt"/>
              </a:rPr>
              <a:t>Move up to your calves, thighs, etc. And repeat this process moving all the way up to your face and head</a:t>
            </a:r>
          </a:p>
          <a:p>
            <a:pPr>
              <a:lnSpc>
                <a:spcPct val="100000"/>
              </a:lnSpc>
              <a:spcBef>
                <a:spcPts val="900"/>
              </a:spcBef>
              <a:buFont typeface="Arial"/>
              <a:buChar char="•"/>
            </a:pPr>
            <a:r>
              <a:rPr lang="en-US" dirty="0">
                <a:ea typeface="+mn-lt"/>
                <a:cs typeface="+mn-lt"/>
              </a:rPr>
              <a:t>Can be done seated or lying down</a:t>
            </a:r>
          </a:p>
          <a:p>
            <a:pPr>
              <a:lnSpc>
                <a:spcPct val="100000"/>
              </a:lnSpc>
              <a:spcBef>
                <a:spcPts val="900"/>
              </a:spcBef>
              <a:buFont typeface="Arial"/>
              <a:buChar char="•"/>
            </a:pPr>
            <a:r>
              <a:rPr lang="en-US" dirty="0">
                <a:ea typeface="+mn-lt"/>
                <a:cs typeface="+mn-lt"/>
              </a:rPr>
              <a:t>Can find lots of guided videos on YouTube or apps</a:t>
            </a:r>
            <a:endParaRPr lang="en-US" dirty="0"/>
          </a:p>
        </p:txBody>
      </p:sp>
      <p:pic>
        <p:nvPicPr>
          <p:cNvPr id="6" name="Picture 5" descr="A picture containing drawing, food&#10;&#10;Description automatically generated">
            <a:extLst>
              <a:ext uri="{FF2B5EF4-FFF2-40B4-BE49-F238E27FC236}">
                <a16:creationId xmlns:a16="http://schemas.microsoft.com/office/drawing/2014/main" id="{08204714-FEAA-4EE3-AC4E-BA6C6D895703}"/>
              </a:ext>
            </a:extLst>
          </p:cNvPr>
          <p:cNvPicPr>
            <a:picLocks noChangeAspect="1"/>
          </p:cNvPicPr>
          <p:nvPr/>
        </p:nvPicPr>
        <p:blipFill>
          <a:blip r:embed="rId2"/>
          <a:stretch>
            <a:fillRect/>
          </a:stretch>
        </p:blipFill>
        <p:spPr>
          <a:xfrm>
            <a:off x="-1168" y="5841"/>
            <a:ext cx="1152525" cy="1095375"/>
          </a:xfrm>
          <a:prstGeom prst="rect">
            <a:avLst/>
          </a:prstGeom>
        </p:spPr>
      </p:pic>
    </p:spTree>
    <p:extLst>
      <p:ext uri="{BB962C8B-B14F-4D97-AF65-F5344CB8AC3E}">
        <p14:creationId xmlns:p14="http://schemas.microsoft.com/office/powerpoint/2010/main" val="363030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CA82-007B-426E-90E1-B9A90D1001BC}"/>
              </a:ext>
            </a:extLst>
          </p:cNvPr>
          <p:cNvSpPr>
            <a:spLocks noGrp="1"/>
          </p:cNvSpPr>
          <p:nvPr>
            <p:ph type="title"/>
          </p:nvPr>
        </p:nvSpPr>
        <p:spPr>
          <a:xfrm>
            <a:off x="1398917" y="379502"/>
            <a:ext cx="10515600" cy="1325563"/>
          </a:xfrm>
        </p:spPr>
        <p:txBody>
          <a:bodyPr/>
          <a:lstStyle/>
          <a:p>
            <a:r>
              <a:rPr lang="en-US" b="1" dirty="0">
                <a:ea typeface="+mj-lt"/>
                <a:cs typeface="+mj-lt"/>
              </a:rPr>
              <a:t>What is Show Me Hope Missouri?</a:t>
            </a:r>
            <a:endParaRPr lang="en-US" dirty="0">
              <a:ea typeface="+mj-lt"/>
              <a:cs typeface="+mj-lt"/>
            </a:endParaRPr>
          </a:p>
        </p:txBody>
      </p:sp>
      <p:sp>
        <p:nvSpPr>
          <p:cNvPr id="3" name="Content Placeholder 2">
            <a:extLst>
              <a:ext uri="{FF2B5EF4-FFF2-40B4-BE49-F238E27FC236}">
                <a16:creationId xmlns:a16="http://schemas.microsoft.com/office/drawing/2014/main" id="{B35434B6-9816-48CB-A3DB-155AE996E042}"/>
              </a:ext>
            </a:extLst>
          </p:cNvPr>
          <p:cNvSpPr>
            <a:spLocks noGrp="1"/>
          </p:cNvSpPr>
          <p:nvPr>
            <p:ph sz="half" idx="1"/>
          </p:nvPr>
        </p:nvSpPr>
        <p:spPr>
          <a:xfrm>
            <a:off x="816142" y="1603269"/>
            <a:ext cx="3082506" cy="4883299"/>
          </a:xfrm>
        </p:spPr>
        <p:txBody>
          <a:bodyPr vert="horz" lIns="91440" tIns="45720" rIns="91440" bIns="45720" rtlCol="0" anchor="t">
            <a:normAutofit fontScale="62500" lnSpcReduction="20000"/>
          </a:bodyPr>
          <a:lstStyle/>
          <a:p>
            <a:pPr>
              <a:lnSpc>
                <a:spcPct val="140000"/>
              </a:lnSpc>
              <a:spcBef>
                <a:spcPts val="930"/>
              </a:spcBef>
            </a:pPr>
            <a:r>
              <a:rPr lang="en-US" dirty="0">
                <a:ea typeface="+mn-lt"/>
                <a:cs typeface="+mn-lt"/>
              </a:rPr>
              <a:t>The Show Me Hope Missouri Crisis Counseling Program is a federally funded program utilized after disasters occur in communities</a:t>
            </a:r>
          </a:p>
          <a:p>
            <a:pPr>
              <a:lnSpc>
                <a:spcPct val="140000"/>
              </a:lnSpc>
              <a:spcBef>
                <a:spcPts val="930"/>
              </a:spcBef>
            </a:pPr>
            <a:r>
              <a:rPr lang="en-US" dirty="0">
                <a:ea typeface="+mn-lt"/>
                <a:cs typeface="+mn-lt"/>
              </a:rPr>
              <a:t>This program has been funded across the nation to provide support due to the COVID-19 pandemic</a:t>
            </a:r>
            <a:endParaRPr lang="en-US" dirty="0"/>
          </a:p>
        </p:txBody>
      </p:sp>
      <p:sp>
        <p:nvSpPr>
          <p:cNvPr id="4" name="Content Placeholder 3">
            <a:extLst>
              <a:ext uri="{FF2B5EF4-FFF2-40B4-BE49-F238E27FC236}">
                <a16:creationId xmlns:a16="http://schemas.microsoft.com/office/drawing/2014/main" id="{05DCFA4B-E633-4490-8A1A-3E3B59D3F047}"/>
              </a:ext>
            </a:extLst>
          </p:cNvPr>
          <p:cNvSpPr>
            <a:spLocks noGrp="1"/>
          </p:cNvSpPr>
          <p:nvPr>
            <p:ph sz="half" idx="2"/>
          </p:nvPr>
        </p:nvSpPr>
        <p:spPr>
          <a:xfrm>
            <a:off x="7998125" y="1812036"/>
            <a:ext cx="3858883" cy="4610130"/>
          </a:xfrm>
        </p:spPr>
        <p:txBody>
          <a:bodyPr vert="horz" lIns="91440" tIns="45720" rIns="91440" bIns="45720" rtlCol="0" anchor="t">
            <a:normAutofit fontScale="62500" lnSpcReduction="20000"/>
          </a:bodyPr>
          <a:lstStyle/>
          <a:p>
            <a:pPr marL="0" indent="0">
              <a:lnSpc>
                <a:spcPct val="140000"/>
              </a:lnSpc>
              <a:spcBef>
                <a:spcPts val="930"/>
              </a:spcBef>
              <a:buNone/>
            </a:pPr>
            <a:r>
              <a:rPr lang="en-US" dirty="0">
                <a:ea typeface="+mn-lt"/>
                <a:cs typeface="+mn-lt"/>
              </a:rPr>
              <a:t>Here are some of the things we can provide:</a:t>
            </a:r>
            <a:endParaRPr lang="en-US" dirty="0"/>
          </a:p>
          <a:p>
            <a:pPr marL="285750" indent="-285750">
              <a:lnSpc>
                <a:spcPct val="140000"/>
              </a:lnSpc>
              <a:spcBef>
                <a:spcPts val="930"/>
              </a:spcBef>
              <a:buFont typeface="Arial,Sans-Serif" panose="020B0604020202020204" pitchFamily="34" charset="0"/>
            </a:pPr>
            <a:r>
              <a:rPr lang="en-US" dirty="0">
                <a:ea typeface="+mn-lt"/>
                <a:cs typeface="+mn-lt"/>
              </a:rPr>
              <a:t>Emotional support and listening over the phone</a:t>
            </a:r>
          </a:p>
          <a:p>
            <a:pPr marL="285750" indent="-285750">
              <a:lnSpc>
                <a:spcPct val="140000"/>
              </a:lnSpc>
              <a:spcBef>
                <a:spcPts val="930"/>
              </a:spcBef>
              <a:buFont typeface="Arial,Sans-Serif" panose="020B0604020202020204" pitchFamily="34" charset="0"/>
            </a:pPr>
            <a:r>
              <a:rPr lang="en-US" dirty="0">
                <a:ea typeface="+mn-lt"/>
                <a:cs typeface="+mn-lt"/>
              </a:rPr>
              <a:t>Resource referral </a:t>
            </a:r>
          </a:p>
          <a:p>
            <a:pPr marL="285750" indent="-285750">
              <a:lnSpc>
                <a:spcPct val="140000"/>
              </a:lnSpc>
              <a:spcBef>
                <a:spcPts val="930"/>
              </a:spcBef>
              <a:buFont typeface="Arial,Sans-Serif" panose="020B0604020202020204" pitchFamily="34" charset="0"/>
            </a:pPr>
            <a:r>
              <a:rPr lang="en-US" dirty="0">
                <a:ea typeface="+mn-lt"/>
                <a:cs typeface="+mn-lt"/>
              </a:rPr>
              <a:t>Skill-building around coping, problem-solving, and stress management</a:t>
            </a:r>
          </a:p>
          <a:p>
            <a:pPr marL="285750" indent="-285750">
              <a:lnSpc>
                <a:spcPct val="140000"/>
              </a:lnSpc>
              <a:spcBef>
                <a:spcPts val="930"/>
              </a:spcBef>
              <a:buFont typeface="Arial,Sans-Serif" panose="020B0604020202020204" pitchFamily="34" charset="0"/>
            </a:pPr>
            <a:r>
              <a:rPr lang="en-US" dirty="0">
                <a:ea typeface="+mn-lt"/>
                <a:cs typeface="+mn-lt"/>
              </a:rPr>
              <a:t>Presentations and groups on topics like stress, coping, working from home, etc.</a:t>
            </a:r>
            <a:endParaRPr lang="en-US" dirty="0"/>
          </a:p>
        </p:txBody>
      </p:sp>
      <p:pic>
        <p:nvPicPr>
          <p:cNvPr id="6" name="Picture 6" descr="A picture containing drawing, food&#10;&#10;Description automatically generated">
            <a:extLst>
              <a:ext uri="{FF2B5EF4-FFF2-40B4-BE49-F238E27FC236}">
                <a16:creationId xmlns:a16="http://schemas.microsoft.com/office/drawing/2014/main" id="{651A9200-D3CC-4877-9594-E7D5E4D3EB2C}"/>
              </a:ext>
            </a:extLst>
          </p:cNvPr>
          <p:cNvPicPr>
            <a:picLocks noChangeAspect="1"/>
          </p:cNvPicPr>
          <p:nvPr/>
        </p:nvPicPr>
        <p:blipFill>
          <a:blip r:embed="rId2"/>
          <a:stretch>
            <a:fillRect/>
          </a:stretch>
        </p:blipFill>
        <p:spPr>
          <a:xfrm>
            <a:off x="-1169" y="5841"/>
            <a:ext cx="1152525" cy="1095375"/>
          </a:xfrm>
          <a:prstGeom prst="rect">
            <a:avLst/>
          </a:prstGeom>
        </p:spPr>
      </p:pic>
      <p:pic>
        <p:nvPicPr>
          <p:cNvPr id="7" name="Picture 7" descr="Text&#10;&#10;Description automatically generated">
            <a:extLst>
              <a:ext uri="{FF2B5EF4-FFF2-40B4-BE49-F238E27FC236}">
                <a16:creationId xmlns:a16="http://schemas.microsoft.com/office/drawing/2014/main" id="{E5F1E13A-1AC6-4E8E-83C1-E59482B85FE5}"/>
              </a:ext>
            </a:extLst>
          </p:cNvPr>
          <p:cNvPicPr>
            <a:picLocks noChangeAspect="1"/>
          </p:cNvPicPr>
          <p:nvPr/>
        </p:nvPicPr>
        <p:blipFill>
          <a:blip r:embed="rId3"/>
          <a:stretch>
            <a:fillRect/>
          </a:stretch>
        </p:blipFill>
        <p:spPr>
          <a:xfrm>
            <a:off x="3771901" y="1815771"/>
            <a:ext cx="3967842" cy="4160816"/>
          </a:xfrm>
          <a:prstGeom prst="rect">
            <a:avLst/>
          </a:prstGeom>
        </p:spPr>
      </p:pic>
    </p:spTree>
    <p:extLst>
      <p:ext uri="{BB962C8B-B14F-4D97-AF65-F5344CB8AC3E}">
        <p14:creationId xmlns:p14="http://schemas.microsoft.com/office/powerpoint/2010/main" val="212561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EDC5-097F-4338-92C0-AE96ABEA1A63}"/>
              </a:ext>
            </a:extLst>
          </p:cNvPr>
          <p:cNvSpPr>
            <a:spLocks noGrp="1"/>
          </p:cNvSpPr>
          <p:nvPr>
            <p:ph type="title"/>
          </p:nvPr>
        </p:nvSpPr>
        <p:spPr>
          <a:xfrm>
            <a:off x="2232804" y="293238"/>
            <a:ext cx="10515600" cy="1325563"/>
          </a:xfrm>
        </p:spPr>
        <p:txBody>
          <a:bodyPr/>
          <a:lstStyle/>
          <a:p>
            <a:r>
              <a:rPr lang="en-US" dirty="0"/>
              <a:t>Apps to Try</a:t>
            </a:r>
          </a:p>
        </p:txBody>
      </p:sp>
      <p:sp>
        <p:nvSpPr>
          <p:cNvPr id="5" name="Content Placeholder 2">
            <a:extLst>
              <a:ext uri="{FF2B5EF4-FFF2-40B4-BE49-F238E27FC236}">
                <a16:creationId xmlns:a16="http://schemas.microsoft.com/office/drawing/2014/main" id="{AC9C3312-4B86-4A33-92F5-D0FDAE90BD42}"/>
              </a:ext>
            </a:extLst>
          </p:cNvPr>
          <p:cNvSpPr>
            <a:spLocks noGrp="1"/>
          </p:cNvSpPr>
          <p:nvPr/>
        </p:nvSpPr>
        <p:spPr>
          <a:xfrm>
            <a:off x="1100731" y="1633267"/>
            <a:ext cx="2938445" cy="1917941"/>
          </a:xfrm>
          <a:prstGeom prst="rect">
            <a:avLst/>
          </a:prstGeom>
        </p:spPr>
        <p:style>
          <a:lnRef idx="2">
            <a:schemeClr val="accent2"/>
          </a:lnRef>
          <a:fillRef idx="1">
            <a:schemeClr val="lt1"/>
          </a:fillRef>
          <a:effectRef idx="0">
            <a:schemeClr val="accent2"/>
          </a:effectRef>
          <a:fontRef idx="minor">
            <a:schemeClr val="dk1"/>
          </a:fontRef>
        </p:style>
        <p:txBody>
          <a:bodyPr vert="horz" lIns="109728" tIns="109728" rIns="109728" bIns="91440" rtlCol="0" anchor="t">
            <a:normAutofit fontScale="92500"/>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eiryo"/>
              </a:rPr>
              <a:t>For relaxation/mindfulness:</a:t>
            </a:r>
          </a:p>
          <a:p>
            <a:pPr marL="285750" indent="-285750">
              <a:buFont typeface="Arial" panose="020B0503020204020204" pitchFamily="34" charset="0"/>
              <a:buChar char="•"/>
            </a:pPr>
            <a:r>
              <a:rPr lang="en-US" dirty="0">
                <a:ea typeface="Meiryo"/>
              </a:rPr>
              <a:t>Insight Timer</a:t>
            </a:r>
          </a:p>
          <a:p>
            <a:pPr marL="285750" indent="-285750">
              <a:buFont typeface="Arial" panose="020B0503020204020204" pitchFamily="34" charset="0"/>
              <a:buChar char="•"/>
            </a:pPr>
            <a:r>
              <a:rPr lang="en-US" dirty="0">
                <a:ea typeface="Meiryo"/>
              </a:rPr>
              <a:t>Calm</a:t>
            </a:r>
          </a:p>
          <a:p>
            <a:pPr marL="285750" indent="-285750">
              <a:buFont typeface="Arial" panose="020B0503020204020204" pitchFamily="34" charset="0"/>
              <a:buChar char="•"/>
            </a:pPr>
            <a:r>
              <a:rPr lang="en-US" dirty="0">
                <a:ea typeface="Meiryo"/>
              </a:rPr>
              <a:t>Headspace</a:t>
            </a:r>
          </a:p>
          <a:p>
            <a:pPr marL="285750" indent="-285750">
              <a:buFont typeface="Arial" panose="020B0503020204020204" pitchFamily="34" charset="0"/>
              <a:buChar char="•"/>
            </a:pPr>
            <a:r>
              <a:rPr lang="en-US" dirty="0">
                <a:ea typeface="Meiryo"/>
              </a:rPr>
              <a:t>Stop, Breathe, &amp; Think</a:t>
            </a:r>
          </a:p>
        </p:txBody>
      </p:sp>
      <p:sp>
        <p:nvSpPr>
          <p:cNvPr id="6" name="Content Placeholder 3">
            <a:extLst>
              <a:ext uri="{FF2B5EF4-FFF2-40B4-BE49-F238E27FC236}">
                <a16:creationId xmlns:a16="http://schemas.microsoft.com/office/drawing/2014/main" id="{F2E72C27-E161-424F-8750-F92F17B501AE}"/>
              </a:ext>
            </a:extLst>
          </p:cNvPr>
          <p:cNvSpPr>
            <a:spLocks noGrp="1"/>
          </p:cNvSpPr>
          <p:nvPr/>
        </p:nvSpPr>
        <p:spPr>
          <a:xfrm>
            <a:off x="5150062" y="3674852"/>
            <a:ext cx="3527917" cy="2291750"/>
          </a:xfrm>
          <a:prstGeom prst="rect">
            <a:avLst/>
          </a:prstGeom>
        </p:spPr>
        <p:style>
          <a:lnRef idx="2">
            <a:schemeClr val="accent2"/>
          </a:lnRef>
          <a:fillRef idx="1">
            <a:schemeClr val="lt1"/>
          </a:fillRef>
          <a:effectRef idx="0">
            <a:schemeClr val="accent2"/>
          </a:effectRef>
          <a:fontRef idx="minor">
            <a:schemeClr val="dk1"/>
          </a:fontRef>
        </p:style>
        <p:txBody>
          <a:bodyPr vert="horz" lIns="109728" tIns="109728" rIns="109728" bIns="91440" rtlCol="0" anchor="t">
            <a:norm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ea typeface="Meiryo"/>
              </a:rPr>
              <a:t>For coping/stress, anxiety, &amp; depression</a:t>
            </a:r>
            <a:r>
              <a:rPr lang="en-US" b="1" dirty="0">
                <a:ea typeface="Meiryo"/>
              </a:rPr>
              <a:t>:</a:t>
            </a:r>
          </a:p>
          <a:p>
            <a:pPr marL="285750" indent="-285750">
              <a:buFont typeface="Arial" panose="020B0503020204020204" pitchFamily="34" charset="0"/>
              <a:buChar char="•"/>
            </a:pPr>
            <a:r>
              <a:rPr lang="en-US" dirty="0" err="1">
                <a:ea typeface="Meiryo"/>
              </a:rPr>
              <a:t>Moodpath</a:t>
            </a:r>
            <a:endParaRPr lang="en-US">
              <a:ea typeface="Meiryo"/>
            </a:endParaRPr>
          </a:p>
          <a:p>
            <a:pPr marL="285750" indent="-285750">
              <a:buFont typeface="Arial" panose="020B0503020204020204" pitchFamily="34" charset="0"/>
              <a:buChar char="•"/>
            </a:pPr>
            <a:r>
              <a:rPr lang="en-US" dirty="0" err="1">
                <a:ea typeface="Meiryo"/>
              </a:rPr>
              <a:t>Sanvello</a:t>
            </a:r>
            <a:endParaRPr lang="en-US">
              <a:ea typeface="Meiryo"/>
            </a:endParaRPr>
          </a:p>
          <a:p>
            <a:pPr marL="285750" indent="-285750">
              <a:buFont typeface="Arial" panose="020B0503020204020204" pitchFamily="34" charset="0"/>
              <a:buChar char="•"/>
            </a:pPr>
            <a:r>
              <a:rPr lang="en-US" dirty="0">
                <a:ea typeface="Meiryo"/>
              </a:rPr>
              <a:t>Happify</a:t>
            </a:r>
          </a:p>
          <a:p>
            <a:pPr marL="285750" indent="-285750">
              <a:buFont typeface="Arial" panose="020B0503020204020204" pitchFamily="34" charset="0"/>
              <a:buChar char="•"/>
            </a:pPr>
            <a:r>
              <a:rPr lang="en-US" dirty="0">
                <a:ea typeface="Meiryo"/>
              </a:rPr>
              <a:t>DBT911</a:t>
            </a:r>
          </a:p>
          <a:p>
            <a:pPr marL="285750" indent="-285750">
              <a:buFont typeface="Arial" panose="020B0503020204020204" pitchFamily="34" charset="0"/>
              <a:buChar char="•"/>
            </a:pPr>
            <a:endParaRPr lang="en-US" dirty="0">
              <a:ea typeface="Meiryo"/>
            </a:endParaRPr>
          </a:p>
        </p:txBody>
      </p:sp>
      <p:sp>
        <p:nvSpPr>
          <p:cNvPr id="7" name="Content Placeholder 3">
            <a:extLst>
              <a:ext uri="{FF2B5EF4-FFF2-40B4-BE49-F238E27FC236}">
                <a16:creationId xmlns:a16="http://schemas.microsoft.com/office/drawing/2014/main" id="{627E227E-FBE0-4C02-A791-351E4E4FEB1F}"/>
              </a:ext>
            </a:extLst>
          </p:cNvPr>
          <p:cNvSpPr txBox="1">
            <a:spLocks/>
          </p:cNvSpPr>
          <p:nvPr/>
        </p:nvSpPr>
        <p:spPr>
          <a:xfrm>
            <a:off x="8594879" y="808007"/>
            <a:ext cx="2665276" cy="1961073"/>
          </a:xfrm>
          <a:prstGeom prst="rect">
            <a:avLst/>
          </a:prstGeom>
        </p:spPr>
        <p:style>
          <a:lnRef idx="2">
            <a:schemeClr val="accent2"/>
          </a:lnRef>
          <a:fillRef idx="1">
            <a:schemeClr val="lt1"/>
          </a:fillRef>
          <a:effectRef idx="0">
            <a:schemeClr val="accent2"/>
          </a:effectRef>
          <a:fontRef idx="minor">
            <a:schemeClr val="dk1"/>
          </a:fontRef>
        </p:style>
        <p:txBody>
          <a:bodyPr vert="horz" lIns="109728" tIns="109728" rIns="109728" bIns="91440" rtlCol="0" anchor="t">
            <a:norm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eiryo"/>
              </a:rPr>
              <a:t>For Physical Activity:</a:t>
            </a:r>
            <a:endParaRPr lang="en-US" b="1" dirty="0"/>
          </a:p>
          <a:p>
            <a:endParaRPr lang="en-US" b="1" dirty="0">
              <a:ea typeface="Meiryo"/>
            </a:endParaRPr>
          </a:p>
          <a:p>
            <a:pPr marL="285750" indent="-285750">
              <a:buFont typeface="Arial" panose="020B0503020204020204" pitchFamily="34" charset="0"/>
              <a:buChar char="•"/>
            </a:pPr>
            <a:r>
              <a:rPr lang="en-US" dirty="0">
                <a:ea typeface="Meiryo"/>
              </a:rPr>
              <a:t>Fitness Blender</a:t>
            </a:r>
          </a:p>
          <a:p>
            <a:pPr marL="285750" indent="-285750">
              <a:buFont typeface="Arial" panose="020B0503020204020204" pitchFamily="34" charset="0"/>
              <a:buChar char="•"/>
            </a:pPr>
            <a:r>
              <a:rPr lang="en-US" dirty="0">
                <a:ea typeface="Meiryo"/>
              </a:rPr>
              <a:t>Yoga with Adriene</a:t>
            </a:r>
          </a:p>
          <a:p>
            <a:pPr marL="285750" indent="-285750">
              <a:buFont typeface="Arial" panose="020B0503020204020204" pitchFamily="34" charset="0"/>
              <a:buChar char="•"/>
            </a:pPr>
            <a:r>
              <a:rPr lang="en-US" dirty="0" err="1">
                <a:ea typeface="Meiryo"/>
              </a:rPr>
              <a:t>FitOn</a:t>
            </a:r>
            <a:r>
              <a:rPr lang="en-US" dirty="0">
                <a:ea typeface="Meiryo"/>
              </a:rPr>
              <a:t> (app)</a:t>
            </a:r>
            <a:endParaRPr lang="en-US"/>
          </a:p>
          <a:p>
            <a:pPr marL="285750" indent="-285750">
              <a:buFont typeface="Arial" panose="020B0503020204020204" pitchFamily="34" charset="0"/>
              <a:buChar char="•"/>
            </a:pPr>
            <a:endParaRPr lang="en-US" dirty="0">
              <a:ea typeface="Meiryo"/>
            </a:endParaRPr>
          </a:p>
        </p:txBody>
      </p:sp>
      <p:pic>
        <p:nvPicPr>
          <p:cNvPr id="3" name="Picture 2" descr="A picture containing drawing, food&#10;&#10;Description automatically generated">
            <a:extLst>
              <a:ext uri="{FF2B5EF4-FFF2-40B4-BE49-F238E27FC236}">
                <a16:creationId xmlns:a16="http://schemas.microsoft.com/office/drawing/2014/main" id="{1B28ECDC-847E-45F6-8D85-38471499CC59}"/>
              </a:ext>
            </a:extLst>
          </p:cNvPr>
          <p:cNvPicPr>
            <a:picLocks noChangeAspect="1"/>
          </p:cNvPicPr>
          <p:nvPr/>
        </p:nvPicPr>
        <p:blipFill>
          <a:blip r:embed="rId2"/>
          <a:stretch>
            <a:fillRect/>
          </a:stretch>
        </p:blipFill>
        <p:spPr>
          <a:xfrm>
            <a:off x="-1168" y="5841"/>
            <a:ext cx="1152525" cy="1095375"/>
          </a:xfrm>
          <a:prstGeom prst="rect">
            <a:avLst/>
          </a:prstGeom>
        </p:spPr>
      </p:pic>
    </p:spTree>
    <p:extLst>
      <p:ext uri="{BB962C8B-B14F-4D97-AF65-F5344CB8AC3E}">
        <p14:creationId xmlns:p14="http://schemas.microsoft.com/office/powerpoint/2010/main" val="278019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DBFA-2CEF-4104-9886-D0FF60C4F1D2}"/>
              </a:ext>
            </a:extLst>
          </p:cNvPr>
          <p:cNvSpPr>
            <a:spLocks noGrp="1"/>
          </p:cNvSpPr>
          <p:nvPr>
            <p:ph type="title"/>
          </p:nvPr>
        </p:nvSpPr>
        <p:spPr>
          <a:xfrm>
            <a:off x="2017143" y="365125"/>
            <a:ext cx="6763110" cy="1339940"/>
          </a:xfrm>
        </p:spPr>
        <p:txBody>
          <a:bodyPr/>
          <a:lstStyle/>
          <a:p>
            <a:r>
              <a:rPr lang="en-US" dirty="0"/>
              <a:t>Resources</a:t>
            </a:r>
          </a:p>
        </p:txBody>
      </p:sp>
      <p:sp>
        <p:nvSpPr>
          <p:cNvPr id="3" name="Content Placeholder 2">
            <a:extLst>
              <a:ext uri="{FF2B5EF4-FFF2-40B4-BE49-F238E27FC236}">
                <a16:creationId xmlns:a16="http://schemas.microsoft.com/office/drawing/2014/main" id="{4973A6C7-7500-4CB0-A140-428EA018C71D}"/>
              </a:ext>
            </a:extLst>
          </p:cNvPr>
          <p:cNvSpPr>
            <a:spLocks noGrp="1"/>
          </p:cNvSpPr>
          <p:nvPr>
            <p:ph sz="half" idx="1"/>
          </p:nvPr>
        </p:nvSpPr>
        <p:spPr>
          <a:xfrm>
            <a:off x="829129" y="1408339"/>
            <a:ext cx="11161273" cy="5240337"/>
          </a:xfrm>
        </p:spPr>
        <p:txBody>
          <a:bodyPr vert="horz" lIns="91440" tIns="45720" rIns="91440" bIns="45720" rtlCol="0" anchor="t">
            <a:normAutofit fontScale="70000" lnSpcReduction="20000"/>
          </a:bodyPr>
          <a:lstStyle/>
          <a:p>
            <a:pPr marL="0" indent="0">
              <a:lnSpc>
                <a:spcPct val="100000"/>
              </a:lnSpc>
              <a:spcBef>
                <a:spcPts val="930"/>
              </a:spcBef>
              <a:buNone/>
            </a:pPr>
            <a:r>
              <a:rPr lang="en-US" dirty="0">
                <a:ea typeface="+mn-lt"/>
                <a:cs typeface="+mn-lt"/>
              </a:rPr>
              <a:t>Hotlines:</a:t>
            </a:r>
            <a:endParaRPr lang="en-US"/>
          </a:p>
          <a:p>
            <a:pPr>
              <a:lnSpc>
                <a:spcPct val="100000"/>
              </a:lnSpc>
              <a:spcBef>
                <a:spcPts val="930"/>
              </a:spcBef>
            </a:pPr>
            <a:r>
              <a:rPr lang="en-US" dirty="0">
                <a:ea typeface="+mn-lt"/>
                <a:cs typeface="+mn-lt"/>
              </a:rPr>
              <a:t>National Suicide Prevention Lifeline (24/7): 1-800-273-8255</a:t>
            </a:r>
          </a:p>
          <a:p>
            <a:pPr>
              <a:lnSpc>
                <a:spcPct val="100000"/>
              </a:lnSpc>
              <a:spcBef>
                <a:spcPts val="930"/>
              </a:spcBef>
            </a:pPr>
            <a:r>
              <a:rPr lang="en-US" dirty="0">
                <a:ea typeface="+mn-lt"/>
                <a:cs typeface="+mn-lt"/>
              </a:rPr>
              <a:t>National Domestic Violence Hotline: 1-800-799-7233 or Text LOVEIS to 22522</a:t>
            </a:r>
          </a:p>
          <a:p>
            <a:pPr>
              <a:lnSpc>
                <a:spcPct val="100000"/>
              </a:lnSpc>
              <a:spcBef>
                <a:spcPts val="930"/>
              </a:spcBef>
            </a:pPr>
            <a:r>
              <a:rPr lang="en-US" dirty="0">
                <a:ea typeface="+mn-lt"/>
                <a:cs typeface="+mn-lt"/>
              </a:rPr>
              <a:t>Disaster Distress Helpline (24/7): call or text 1-800-985-5990 </a:t>
            </a:r>
          </a:p>
          <a:p>
            <a:pPr>
              <a:lnSpc>
                <a:spcPct val="100000"/>
              </a:lnSpc>
              <a:spcBef>
                <a:spcPts val="930"/>
              </a:spcBef>
            </a:pPr>
            <a:r>
              <a:rPr lang="en-US" dirty="0">
                <a:ea typeface="+mn-lt"/>
                <a:cs typeface="+mn-lt"/>
              </a:rPr>
              <a:t>KUTO (kids under twenty one) Crisis Helpline (24/7): 314.644.5886</a:t>
            </a:r>
          </a:p>
          <a:p>
            <a:pPr>
              <a:lnSpc>
                <a:spcPct val="100000"/>
              </a:lnSpc>
              <a:spcBef>
                <a:spcPts val="930"/>
              </a:spcBef>
            </a:pPr>
            <a:r>
              <a:rPr lang="en-US" dirty="0">
                <a:ea typeface="+mn-lt"/>
                <a:cs typeface="+mn-lt"/>
              </a:rPr>
              <a:t>Trevor Project Lifeline (24/7): </a:t>
            </a:r>
            <a:r>
              <a:rPr lang="en-US" dirty="0">
                <a:ea typeface="+mn-lt"/>
                <a:cs typeface="+mn-lt"/>
                <a:hlinkClick r:id="rId2"/>
              </a:rPr>
              <a:t>1-866-488-7386</a:t>
            </a:r>
            <a:endParaRPr lang="en-US" dirty="0">
              <a:ea typeface="+mn-lt"/>
              <a:cs typeface="+mn-lt"/>
            </a:endParaRPr>
          </a:p>
          <a:p>
            <a:pPr marL="0" indent="0">
              <a:lnSpc>
                <a:spcPct val="100000"/>
              </a:lnSpc>
              <a:spcBef>
                <a:spcPts val="930"/>
              </a:spcBef>
              <a:buNone/>
            </a:pPr>
            <a:endParaRPr lang="en-US" dirty="0">
              <a:ea typeface="+mn-lt"/>
              <a:cs typeface="+mn-lt"/>
            </a:endParaRPr>
          </a:p>
          <a:p>
            <a:pPr marL="0" indent="0">
              <a:lnSpc>
                <a:spcPct val="100000"/>
              </a:lnSpc>
              <a:spcBef>
                <a:spcPts val="930"/>
              </a:spcBef>
              <a:buNone/>
            </a:pPr>
            <a:r>
              <a:rPr lang="en-US" dirty="0">
                <a:ea typeface="+mn-lt"/>
                <a:cs typeface="+mn-lt"/>
              </a:rPr>
              <a:t>New Behavioral Health Urgent Care at SSM DePaul: </a:t>
            </a:r>
            <a:r>
              <a:rPr lang="en-US" dirty="0">
                <a:ea typeface="+mn-lt"/>
                <a:cs typeface="+mn-lt"/>
                <a:hlinkClick r:id="rId3"/>
              </a:rPr>
              <a:t>https://www.ssmhealth.com/locations/location-details/behavioral-health-urgent-care-bridgeton</a:t>
            </a:r>
            <a:endParaRPr lang="en-US" dirty="0">
              <a:ea typeface="+mn-lt"/>
              <a:cs typeface="+mn-lt"/>
            </a:endParaRPr>
          </a:p>
          <a:p>
            <a:pPr>
              <a:lnSpc>
                <a:spcPct val="100000"/>
              </a:lnSpc>
              <a:spcBef>
                <a:spcPts val="930"/>
              </a:spcBef>
            </a:pPr>
            <a:endParaRPr lang="en-US" dirty="0">
              <a:ea typeface="+mn-lt"/>
              <a:cs typeface="+mn-lt"/>
            </a:endParaRPr>
          </a:p>
          <a:p>
            <a:pPr marL="0" indent="0">
              <a:lnSpc>
                <a:spcPct val="100000"/>
              </a:lnSpc>
              <a:spcBef>
                <a:spcPts val="930"/>
              </a:spcBef>
              <a:buNone/>
            </a:pPr>
            <a:r>
              <a:rPr lang="en-US" dirty="0">
                <a:ea typeface="+mn-lt"/>
                <a:cs typeface="+mn-lt"/>
              </a:rPr>
              <a:t>Start STL Directory: </a:t>
            </a:r>
            <a:r>
              <a:rPr lang="en-US" dirty="0">
                <a:ea typeface="+mn-lt"/>
                <a:cs typeface="+mn-lt"/>
                <a:hlinkClick r:id="rId4"/>
              </a:rPr>
              <a:t>https://www.startherestl.org/</a:t>
            </a:r>
          </a:p>
          <a:p>
            <a:pPr marL="0" indent="0">
              <a:lnSpc>
                <a:spcPct val="100000"/>
              </a:lnSpc>
              <a:spcBef>
                <a:spcPts val="930"/>
              </a:spcBef>
              <a:buNone/>
            </a:pPr>
            <a:endParaRPr lang="en-US" dirty="0">
              <a:ea typeface="+mn-lt"/>
              <a:cs typeface="+mn-lt"/>
            </a:endParaRPr>
          </a:p>
          <a:p>
            <a:pPr marL="0" indent="0">
              <a:lnSpc>
                <a:spcPct val="100000"/>
              </a:lnSpc>
              <a:spcBef>
                <a:spcPts val="930"/>
              </a:spcBef>
              <a:buNone/>
            </a:pPr>
            <a:r>
              <a:rPr lang="en-US" dirty="0">
                <a:ea typeface="+mn-lt"/>
                <a:cs typeface="+mn-lt"/>
              </a:rPr>
              <a:t>Mercy Neighborhood Ministry Resources: </a:t>
            </a:r>
            <a:r>
              <a:rPr lang="en-US" dirty="0">
                <a:ea typeface="+mn-lt"/>
                <a:cs typeface="+mn-lt"/>
                <a:hlinkClick r:id="rId5"/>
              </a:rPr>
              <a:t>https://www.mercy.net/practice/mercy-neighborhood-ministry/mercy-neighborhood-ministry-resources/</a:t>
            </a:r>
            <a:endParaRPr lang="en-US" dirty="0">
              <a:ea typeface="+mn-lt"/>
              <a:cs typeface="+mn-lt"/>
            </a:endParaRPr>
          </a:p>
        </p:txBody>
      </p:sp>
      <p:pic>
        <p:nvPicPr>
          <p:cNvPr id="5" name="Picture 4" descr="A picture containing drawing, food&#10;&#10;Description automatically generated">
            <a:extLst>
              <a:ext uri="{FF2B5EF4-FFF2-40B4-BE49-F238E27FC236}">
                <a16:creationId xmlns:a16="http://schemas.microsoft.com/office/drawing/2014/main" id="{12F1368E-B637-4696-88F0-CEB0030A39A4}"/>
              </a:ext>
            </a:extLst>
          </p:cNvPr>
          <p:cNvPicPr>
            <a:picLocks noChangeAspect="1"/>
          </p:cNvPicPr>
          <p:nvPr/>
        </p:nvPicPr>
        <p:blipFill>
          <a:blip r:embed="rId6"/>
          <a:stretch>
            <a:fillRect/>
          </a:stretch>
        </p:blipFill>
        <p:spPr>
          <a:xfrm>
            <a:off x="-1168" y="5841"/>
            <a:ext cx="1152525" cy="1095375"/>
          </a:xfrm>
          <a:prstGeom prst="rect">
            <a:avLst/>
          </a:prstGeom>
        </p:spPr>
      </p:pic>
    </p:spTree>
    <p:extLst>
      <p:ext uri="{BB962C8B-B14F-4D97-AF65-F5344CB8AC3E}">
        <p14:creationId xmlns:p14="http://schemas.microsoft.com/office/powerpoint/2010/main" val="72459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6F20-6161-485B-81D6-E013602661B4}"/>
              </a:ext>
            </a:extLst>
          </p:cNvPr>
          <p:cNvSpPr>
            <a:spLocks noGrp="1"/>
          </p:cNvSpPr>
          <p:nvPr>
            <p:ph type="title"/>
          </p:nvPr>
        </p:nvSpPr>
        <p:spPr>
          <a:xfrm>
            <a:off x="1801483" y="264483"/>
            <a:ext cx="10515600" cy="1325563"/>
          </a:xfrm>
        </p:spPr>
        <p:txBody>
          <a:bodyPr/>
          <a:lstStyle/>
          <a:p>
            <a:r>
              <a:rPr lang="en-US" dirty="0"/>
              <a:t>Show Me Hope Information &amp; Resources</a:t>
            </a:r>
          </a:p>
        </p:txBody>
      </p:sp>
      <p:sp>
        <p:nvSpPr>
          <p:cNvPr id="3" name="Content Placeholder 2">
            <a:extLst>
              <a:ext uri="{FF2B5EF4-FFF2-40B4-BE49-F238E27FC236}">
                <a16:creationId xmlns:a16="http://schemas.microsoft.com/office/drawing/2014/main" id="{CD8A6DA5-2F31-4E98-99EA-78857786467A}"/>
              </a:ext>
            </a:extLst>
          </p:cNvPr>
          <p:cNvSpPr>
            <a:spLocks noGrp="1"/>
          </p:cNvSpPr>
          <p:nvPr>
            <p:ph sz="half" idx="1"/>
          </p:nvPr>
        </p:nvSpPr>
        <p:spPr/>
        <p:txBody>
          <a:bodyPr vert="horz" lIns="91440" tIns="45720" rIns="91440" bIns="45720" rtlCol="0" anchor="t">
            <a:normAutofit fontScale="92500"/>
          </a:bodyPr>
          <a:lstStyle/>
          <a:p>
            <a:pPr marL="0" indent="0">
              <a:lnSpc>
                <a:spcPct val="140000"/>
              </a:lnSpc>
              <a:spcBef>
                <a:spcPts val="930"/>
              </a:spcBef>
              <a:buNone/>
            </a:pPr>
            <a:r>
              <a:rPr lang="en-US" dirty="0">
                <a:ea typeface="+mn-lt"/>
                <a:cs typeface="+mn-lt"/>
              </a:rPr>
              <a:t>Desirae Rowan – Team Leader</a:t>
            </a:r>
          </a:p>
          <a:p>
            <a:pPr marL="0" indent="0">
              <a:lnSpc>
                <a:spcPct val="140000"/>
              </a:lnSpc>
              <a:spcBef>
                <a:spcPts val="930"/>
              </a:spcBef>
              <a:buNone/>
            </a:pPr>
            <a:r>
              <a:rPr lang="en-US" dirty="0">
                <a:ea typeface="+mn-lt"/>
                <a:cs typeface="+mn-lt"/>
                <a:hlinkClick r:id="rId2"/>
              </a:rPr>
              <a:t>Drowan@placesforpeople.org</a:t>
            </a:r>
            <a:endParaRPr lang="en-US" dirty="0">
              <a:ea typeface="+mn-lt"/>
              <a:cs typeface="+mn-lt"/>
            </a:endParaRPr>
          </a:p>
          <a:p>
            <a:pPr>
              <a:lnSpc>
                <a:spcPct val="140000"/>
              </a:lnSpc>
              <a:spcBef>
                <a:spcPts val="930"/>
              </a:spcBef>
            </a:pPr>
            <a:endParaRPr lang="en-US" dirty="0">
              <a:ea typeface="+mn-lt"/>
              <a:cs typeface="+mn-lt"/>
            </a:endParaRPr>
          </a:p>
          <a:p>
            <a:pPr marL="0" indent="0">
              <a:lnSpc>
                <a:spcPct val="140000"/>
              </a:lnSpc>
              <a:spcBef>
                <a:spcPts val="930"/>
              </a:spcBef>
              <a:buNone/>
            </a:pPr>
            <a:r>
              <a:rPr lang="en-US" dirty="0">
                <a:ea typeface="+mn-lt"/>
                <a:cs typeface="+mn-lt"/>
              </a:rPr>
              <a:t>Herb Daniel – Team Leader</a:t>
            </a:r>
          </a:p>
          <a:p>
            <a:pPr marL="0" indent="0">
              <a:lnSpc>
                <a:spcPct val="140000"/>
              </a:lnSpc>
              <a:spcBef>
                <a:spcPts val="930"/>
              </a:spcBef>
              <a:buNone/>
            </a:pPr>
            <a:r>
              <a:rPr lang="en-US" dirty="0">
                <a:ea typeface="+mn-lt"/>
                <a:cs typeface="+mn-lt"/>
                <a:hlinkClick r:id="rId3"/>
              </a:rPr>
              <a:t>Hdaniel@placesforpeople.org</a:t>
            </a:r>
            <a:endParaRPr lang="en-US"/>
          </a:p>
        </p:txBody>
      </p:sp>
      <p:sp>
        <p:nvSpPr>
          <p:cNvPr id="4" name="Content Placeholder 3">
            <a:extLst>
              <a:ext uri="{FF2B5EF4-FFF2-40B4-BE49-F238E27FC236}">
                <a16:creationId xmlns:a16="http://schemas.microsoft.com/office/drawing/2014/main" id="{6358F44C-B855-4817-9876-AF6D14CB5994}"/>
              </a:ext>
            </a:extLst>
          </p:cNvPr>
          <p:cNvSpPr>
            <a:spLocks noGrp="1"/>
          </p:cNvSpPr>
          <p:nvPr>
            <p:ph sz="half" idx="2"/>
          </p:nvPr>
        </p:nvSpPr>
        <p:spPr/>
        <p:txBody>
          <a:bodyPr vert="horz" lIns="91440" tIns="45720" rIns="91440" bIns="45720" rtlCol="0" anchor="t">
            <a:normAutofit fontScale="92500"/>
          </a:bodyPr>
          <a:lstStyle/>
          <a:p>
            <a:pPr marL="0" indent="0" rtl="0">
              <a:buNone/>
            </a:pPr>
            <a:r>
              <a:rPr lang="en-US" dirty="0">
                <a:latin typeface="Gill Sans MT"/>
                <a:ea typeface="Segoe UI"/>
                <a:cs typeface="Segoe UI"/>
              </a:rPr>
              <a:t>Places for People Show Me Hope Crisis Counseling Program:​</a:t>
            </a:r>
            <a:endParaRPr lang="en-US" dirty="0"/>
          </a:p>
          <a:p>
            <a:pPr marL="0" indent="0" rtl="0">
              <a:buNone/>
            </a:pPr>
            <a:r>
              <a:rPr lang="en-US" b="1" dirty="0">
                <a:latin typeface="Gill Sans MT"/>
                <a:ea typeface="Segoe UI"/>
                <a:cs typeface="Segoe UI"/>
              </a:rPr>
              <a:t>314-615-9105 ext. 397</a:t>
            </a:r>
          </a:p>
          <a:p>
            <a:pPr marL="0" indent="0" rtl="0">
              <a:buNone/>
            </a:pPr>
            <a:r>
              <a:rPr lang="en-US" dirty="0">
                <a:latin typeface="Gill Sans MT"/>
                <a:ea typeface="Segoe UI"/>
                <a:cs typeface="Segoe UI"/>
              </a:rPr>
              <a:t>Leave us a voicemail and a crisis counselor will reach out to support you within 24 hours.</a:t>
            </a:r>
          </a:p>
          <a:p>
            <a:pPr marL="0" indent="0">
              <a:buNone/>
            </a:pPr>
            <a:endParaRPr lang="en-US" dirty="0">
              <a:latin typeface="Gill Sans MT"/>
              <a:cs typeface="Segoe UI"/>
            </a:endParaRPr>
          </a:p>
          <a:p>
            <a:pPr marL="0" indent="0">
              <a:buNone/>
            </a:pPr>
            <a:r>
              <a:rPr lang="en-US" dirty="0">
                <a:latin typeface="Gill Sans MT"/>
                <a:cs typeface="Segoe UI"/>
              </a:rPr>
              <a:t>Visit our website here: </a:t>
            </a:r>
            <a:r>
              <a:rPr lang="en-US" dirty="0">
                <a:ea typeface="+mn-lt"/>
                <a:cs typeface="+mn-lt"/>
                <a:hlinkClick r:id="rId4"/>
              </a:rPr>
              <a:t>https://www.placesforpeople.org/show-me-hope/</a:t>
            </a:r>
            <a:endParaRPr lang="en-US" dirty="0">
              <a:latin typeface="Gill Sans MT"/>
              <a:ea typeface="+mn-lt"/>
              <a:cs typeface="Segoe UI"/>
            </a:endParaRPr>
          </a:p>
          <a:p>
            <a:pPr marL="0" indent="0">
              <a:buNone/>
            </a:pPr>
            <a:endParaRPr lang="en-US" dirty="0">
              <a:latin typeface="Univers"/>
              <a:cs typeface="Segoe UI"/>
            </a:endParaRPr>
          </a:p>
        </p:txBody>
      </p:sp>
      <p:pic>
        <p:nvPicPr>
          <p:cNvPr id="6" name="Picture 5" descr="A picture containing drawing, food&#10;&#10;Description automatically generated">
            <a:extLst>
              <a:ext uri="{FF2B5EF4-FFF2-40B4-BE49-F238E27FC236}">
                <a16:creationId xmlns:a16="http://schemas.microsoft.com/office/drawing/2014/main" id="{EFD3F708-621C-419F-BCEC-11A1B926B3E8}"/>
              </a:ext>
            </a:extLst>
          </p:cNvPr>
          <p:cNvPicPr>
            <a:picLocks noChangeAspect="1"/>
          </p:cNvPicPr>
          <p:nvPr/>
        </p:nvPicPr>
        <p:blipFill>
          <a:blip r:embed="rId5"/>
          <a:stretch>
            <a:fillRect/>
          </a:stretch>
        </p:blipFill>
        <p:spPr>
          <a:xfrm>
            <a:off x="-1168" y="5841"/>
            <a:ext cx="1152525" cy="1095375"/>
          </a:xfrm>
          <a:prstGeom prst="rect">
            <a:avLst/>
          </a:prstGeom>
        </p:spPr>
      </p:pic>
    </p:spTree>
    <p:extLst>
      <p:ext uri="{BB962C8B-B14F-4D97-AF65-F5344CB8AC3E}">
        <p14:creationId xmlns:p14="http://schemas.microsoft.com/office/powerpoint/2010/main" val="376571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2152-DFF3-4462-90A0-0770FBBEAB94}"/>
              </a:ext>
            </a:extLst>
          </p:cNvPr>
          <p:cNvSpPr>
            <a:spLocks noGrp="1"/>
          </p:cNvSpPr>
          <p:nvPr>
            <p:ph type="title"/>
          </p:nvPr>
        </p:nvSpPr>
        <p:spPr>
          <a:xfrm>
            <a:off x="983343" y="2759982"/>
            <a:ext cx="2895601" cy="1343705"/>
          </a:xfrm>
        </p:spPr>
        <p:txBody>
          <a:bodyPr/>
          <a:lstStyle/>
          <a:p>
            <a:r>
              <a:rPr lang="en-US" dirty="0"/>
              <a:t>Group Offerings</a:t>
            </a:r>
          </a:p>
        </p:txBody>
      </p:sp>
      <p:pic>
        <p:nvPicPr>
          <p:cNvPr id="6" name="Picture 6">
            <a:extLst>
              <a:ext uri="{FF2B5EF4-FFF2-40B4-BE49-F238E27FC236}">
                <a16:creationId xmlns:a16="http://schemas.microsoft.com/office/drawing/2014/main" id="{E19F2690-959A-4E08-A7AB-2501AD4F150D}"/>
              </a:ext>
            </a:extLst>
          </p:cNvPr>
          <p:cNvPicPr>
            <a:picLocks noGrp="1" noChangeAspect="1"/>
          </p:cNvPicPr>
          <p:nvPr>
            <p:ph idx="1"/>
          </p:nvPr>
        </p:nvPicPr>
        <p:blipFill>
          <a:blip r:embed="rId2"/>
          <a:stretch>
            <a:fillRect/>
          </a:stretch>
        </p:blipFill>
        <p:spPr>
          <a:xfrm>
            <a:off x="4264286" y="11340"/>
            <a:ext cx="5849639" cy="6845979"/>
          </a:xfrm>
        </p:spPr>
      </p:pic>
      <p:pic>
        <p:nvPicPr>
          <p:cNvPr id="5" name="Picture 6" descr="A picture containing drawing, food&#10;&#10;Description automatically generated">
            <a:extLst>
              <a:ext uri="{FF2B5EF4-FFF2-40B4-BE49-F238E27FC236}">
                <a16:creationId xmlns:a16="http://schemas.microsoft.com/office/drawing/2014/main" id="{915A3159-1022-49EA-8174-EBF363EFA3A3}"/>
              </a:ext>
            </a:extLst>
          </p:cNvPr>
          <p:cNvPicPr>
            <a:picLocks noChangeAspect="1"/>
          </p:cNvPicPr>
          <p:nvPr/>
        </p:nvPicPr>
        <p:blipFill>
          <a:blip r:embed="rId3"/>
          <a:stretch>
            <a:fillRect/>
          </a:stretch>
        </p:blipFill>
        <p:spPr>
          <a:xfrm>
            <a:off x="-1169" y="5841"/>
            <a:ext cx="1152525" cy="1095375"/>
          </a:xfrm>
          <a:prstGeom prst="rect">
            <a:avLst/>
          </a:prstGeom>
        </p:spPr>
      </p:pic>
    </p:spTree>
    <p:extLst>
      <p:ext uri="{BB962C8B-B14F-4D97-AF65-F5344CB8AC3E}">
        <p14:creationId xmlns:p14="http://schemas.microsoft.com/office/powerpoint/2010/main" val="354236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735B-BE7E-44B5-8F75-57C6CB7642D7}"/>
              </a:ext>
            </a:extLst>
          </p:cNvPr>
          <p:cNvSpPr>
            <a:spLocks noGrp="1"/>
          </p:cNvSpPr>
          <p:nvPr>
            <p:ph type="title"/>
          </p:nvPr>
        </p:nvSpPr>
        <p:spPr>
          <a:xfrm>
            <a:off x="1391557" y="328839"/>
            <a:ext cx="10515600" cy="1325563"/>
          </a:xfrm>
        </p:spPr>
        <p:txBody>
          <a:bodyPr/>
          <a:lstStyle/>
          <a:p>
            <a:r>
              <a:rPr lang="en-US" dirty="0">
                <a:ea typeface="+mj-lt"/>
                <a:cs typeface="+mj-lt"/>
              </a:rPr>
              <a:t>Common Responses to Disasters like COVID-19</a:t>
            </a:r>
          </a:p>
        </p:txBody>
      </p:sp>
      <p:sp>
        <p:nvSpPr>
          <p:cNvPr id="6" name="Content Placeholder 2">
            <a:extLst>
              <a:ext uri="{FF2B5EF4-FFF2-40B4-BE49-F238E27FC236}">
                <a16:creationId xmlns:a16="http://schemas.microsoft.com/office/drawing/2014/main" id="{4A51614A-D99C-4CBF-AFF8-8A748DA71FB3}"/>
              </a:ext>
            </a:extLst>
          </p:cNvPr>
          <p:cNvSpPr txBox="1">
            <a:spLocks/>
          </p:cNvSpPr>
          <p:nvPr/>
        </p:nvSpPr>
        <p:spPr>
          <a:xfrm>
            <a:off x="1529443" y="1994263"/>
            <a:ext cx="10241855" cy="70104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When traumatic incidents occurs people may experience considerable losses. The stress and emotions of traumatic incidents are common reactions to the situation.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0" name="Content Placeholder 3">
            <a:extLst>
              <a:ext uri="{FF2B5EF4-FFF2-40B4-BE49-F238E27FC236}">
                <a16:creationId xmlns:a16="http://schemas.microsoft.com/office/drawing/2014/main" id="{9F5CE25D-D323-4E4D-8770-D38E0BA83C9A}"/>
              </a:ext>
            </a:extLst>
          </p:cNvPr>
          <p:cNvSpPr txBox="1">
            <a:spLocks/>
          </p:cNvSpPr>
          <p:nvPr/>
        </p:nvSpPr>
        <p:spPr>
          <a:xfrm>
            <a:off x="2714062" y="3000507"/>
            <a:ext cx="7970232" cy="3317719"/>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ea typeface="+mn-lt"/>
                <a:cs typeface="+mn-lt"/>
              </a:rPr>
              <a:t>Each of us will respond in our own unique way. In time, we will recover, however, it is not uncommon to experience the following reactions:</a:t>
            </a:r>
          </a:p>
          <a:p>
            <a:r>
              <a:rPr lang="en-US" dirty="0">
                <a:ea typeface="+mn-lt"/>
                <a:cs typeface="+mn-lt"/>
              </a:rPr>
              <a:t>Feeling overwhelmed</a:t>
            </a:r>
          </a:p>
          <a:p>
            <a:r>
              <a:rPr lang="en-US" dirty="0">
                <a:ea typeface="+mn-lt"/>
                <a:cs typeface="+mn-lt"/>
              </a:rPr>
              <a:t>Sleep disturbances</a:t>
            </a:r>
          </a:p>
          <a:p>
            <a:r>
              <a:rPr lang="en-US" dirty="0">
                <a:ea typeface="+mn-lt"/>
                <a:cs typeface="+mn-lt"/>
              </a:rPr>
              <a:t>Anger</a:t>
            </a:r>
          </a:p>
          <a:p>
            <a:r>
              <a:rPr lang="en-US" dirty="0">
                <a:ea typeface="+mn-lt"/>
                <a:cs typeface="+mn-lt"/>
              </a:rPr>
              <a:t>Withdrawal</a:t>
            </a:r>
          </a:p>
          <a:p>
            <a:r>
              <a:rPr lang="en-US" dirty="0">
                <a:ea typeface="+mn-lt"/>
                <a:cs typeface="+mn-lt"/>
              </a:rPr>
              <a:t>Feelings of sadness and depression</a:t>
            </a:r>
          </a:p>
          <a:p>
            <a:r>
              <a:rPr lang="en-US" dirty="0">
                <a:ea typeface="+mn-lt"/>
                <a:cs typeface="+mn-lt"/>
              </a:rPr>
              <a:t>Crying </a:t>
            </a:r>
          </a:p>
          <a:p>
            <a:r>
              <a:rPr lang="en-US" dirty="0">
                <a:ea typeface="+mn-lt"/>
                <a:cs typeface="+mn-lt"/>
              </a:rPr>
              <a:t>Fatigue</a:t>
            </a:r>
          </a:p>
          <a:p>
            <a:r>
              <a:rPr lang="en-US" dirty="0">
                <a:ea typeface="+mn-lt"/>
                <a:cs typeface="+mn-lt"/>
              </a:rPr>
              <a:t>Feeling anxious or fearful</a:t>
            </a:r>
          </a:p>
        </p:txBody>
      </p:sp>
      <p:pic>
        <p:nvPicPr>
          <p:cNvPr id="12" name="Picture 6" descr="A picture containing drawing, food&#10;&#10;Description automatically generated">
            <a:extLst>
              <a:ext uri="{FF2B5EF4-FFF2-40B4-BE49-F238E27FC236}">
                <a16:creationId xmlns:a16="http://schemas.microsoft.com/office/drawing/2014/main" id="{F092F882-1B37-4A2D-8245-5EE29A80FACB}"/>
              </a:ext>
            </a:extLst>
          </p:cNvPr>
          <p:cNvPicPr>
            <a:picLocks noChangeAspect="1"/>
          </p:cNvPicPr>
          <p:nvPr/>
        </p:nvPicPr>
        <p:blipFill>
          <a:blip r:embed="rId2"/>
          <a:stretch>
            <a:fillRect/>
          </a:stretch>
        </p:blipFill>
        <p:spPr>
          <a:xfrm>
            <a:off x="-1169" y="5841"/>
            <a:ext cx="1152525" cy="1095375"/>
          </a:xfrm>
          <a:prstGeom prst="rect">
            <a:avLst/>
          </a:prstGeom>
        </p:spPr>
      </p:pic>
    </p:spTree>
    <p:extLst>
      <p:ext uri="{BB962C8B-B14F-4D97-AF65-F5344CB8AC3E}">
        <p14:creationId xmlns:p14="http://schemas.microsoft.com/office/powerpoint/2010/main" val="251996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0015-DDC6-4D12-9FBB-2E5CAE8D1500}"/>
              </a:ext>
            </a:extLst>
          </p:cNvPr>
          <p:cNvSpPr>
            <a:spLocks noGrp="1"/>
          </p:cNvSpPr>
          <p:nvPr>
            <p:ph type="title"/>
          </p:nvPr>
        </p:nvSpPr>
        <p:spPr>
          <a:xfrm>
            <a:off x="1672087" y="307616"/>
            <a:ext cx="10515600" cy="1325563"/>
          </a:xfrm>
        </p:spPr>
        <p:txBody>
          <a:bodyPr/>
          <a:lstStyle/>
          <a:p>
            <a:r>
              <a:rPr lang="en-US" dirty="0"/>
              <a:t>Burnout &amp; Compassion Fatigue</a:t>
            </a:r>
          </a:p>
        </p:txBody>
      </p:sp>
      <p:sp>
        <p:nvSpPr>
          <p:cNvPr id="3" name="Content Placeholder 2">
            <a:extLst>
              <a:ext uri="{FF2B5EF4-FFF2-40B4-BE49-F238E27FC236}">
                <a16:creationId xmlns:a16="http://schemas.microsoft.com/office/drawing/2014/main" id="{25E9E322-775D-4595-AEE6-652455FF4C89}"/>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en-US" dirty="0"/>
              <a:t>What is Burnout?</a:t>
            </a:r>
            <a:endParaRPr lang="en-US"/>
          </a:p>
          <a:p>
            <a:pPr marL="0" indent="0">
              <a:buNone/>
            </a:pPr>
            <a:endParaRPr lang="en-US" b="1" dirty="0">
              <a:ea typeface="+mn-lt"/>
              <a:cs typeface="+mn-lt"/>
            </a:endParaRPr>
          </a:p>
          <a:p>
            <a:pPr marL="0" indent="0">
              <a:buNone/>
            </a:pPr>
            <a:r>
              <a:rPr lang="en-US" b="1" dirty="0">
                <a:ea typeface="+mn-lt"/>
                <a:cs typeface="+mn-lt"/>
              </a:rPr>
              <a:t>Burnout</a:t>
            </a:r>
            <a:r>
              <a:rPr lang="en-US" dirty="0">
                <a:ea typeface="+mn-lt"/>
                <a:cs typeface="+mn-lt"/>
              </a:rPr>
              <a:t> is a state of emotional, physical, and mental exhaustion caused by excessive and prolonged stress. It occurs when you feel overwhelmed, emotionally drained, and unable to meet constant demands.</a:t>
            </a:r>
            <a:endParaRPr lang="en-US"/>
          </a:p>
        </p:txBody>
      </p:sp>
      <p:sp>
        <p:nvSpPr>
          <p:cNvPr id="4" name="Content Placeholder 3">
            <a:extLst>
              <a:ext uri="{FF2B5EF4-FFF2-40B4-BE49-F238E27FC236}">
                <a16:creationId xmlns:a16="http://schemas.microsoft.com/office/drawing/2014/main" id="{BF7AC3E7-DA1C-47B7-8C82-0610D891DBE7}"/>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en-US" dirty="0"/>
              <a:t>What is Compassion Fatigue?</a:t>
            </a:r>
            <a:endParaRPr lang="en-US"/>
          </a:p>
          <a:p>
            <a:pPr marL="0" indent="0">
              <a:buNone/>
            </a:pPr>
            <a:endParaRPr lang="en-US" dirty="0">
              <a:ea typeface="+mn-lt"/>
              <a:cs typeface="+mn-lt"/>
            </a:endParaRPr>
          </a:p>
          <a:p>
            <a:pPr marL="0" indent="0">
              <a:buNone/>
            </a:pPr>
            <a:r>
              <a:rPr lang="en-US" dirty="0">
                <a:ea typeface="+mn-lt"/>
                <a:cs typeface="+mn-lt"/>
              </a:rPr>
              <a:t>The emotional residue or strain of exposure to working with those suffering from the consequences of traumatic events. It differs from burnout but can co-exist. Compassion Fatigue can occur due to exposure on one case or can be due to a “cumulative” level of trauma. (also called secondary traumatization)</a:t>
            </a:r>
            <a:endParaRPr lang="en-US"/>
          </a:p>
        </p:txBody>
      </p:sp>
      <p:pic>
        <p:nvPicPr>
          <p:cNvPr id="6" name="Picture 6" descr="A picture containing drawing, food&#10;&#10;Description automatically generated">
            <a:extLst>
              <a:ext uri="{FF2B5EF4-FFF2-40B4-BE49-F238E27FC236}">
                <a16:creationId xmlns:a16="http://schemas.microsoft.com/office/drawing/2014/main" id="{8FD04652-C19F-4A8B-B7CA-B174289D8028}"/>
              </a:ext>
            </a:extLst>
          </p:cNvPr>
          <p:cNvPicPr>
            <a:picLocks noChangeAspect="1"/>
          </p:cNvPicPr>
          <p:nvPr/>
        </p:nvPicPr>
        <p:blipFill>
          <a:blip r:embed="rId2"/>
          <a:stretch>
            <a:fillRect/>
          </a:stretch>
        </p:blipFill>
        <p:spPr>
          <a:xfrm>
            <a:off x="-1169" y="5841"/>
            <a:ext cx="1152525" cy="1095375"/>
          </a:xfrm>
          <a:prstGeom prst="rect">
            <a:avLst/>
          </a:prstGeom>
        </p:spPr>
      </p:pic>
    </p:spTree>
    <p:extLst>
      <p:ext uri="{BB962C8B-B14F-4D97-AF65-F5344CB8AC3E}">
        <p14:creationId xmlns:p14="http://schemas.microsoft.com/office/powerpoint/2010/main" val="42340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BDF3F-9A4B-4595-8D82-EC9488DB0DBE}"/>
              </a:ext>
            </a:extLst>
          </p:cNvPr>
          <p:cNvSpPr>
            <a:spLocks noGrp="1"/>
          </p:cNvSpPr>
          <p:nvPr>
            <p:ph type="title"/>
          </p:nvPr>
        </p:nvSpPr>
        <p:spPr>
          <a:xfrm>
            <a:off x="1188069" y="381935"/>
            <a:ext cx="4008583" cy="5974414"/>
          </a:xfrm>
        </p:spPr>
        <p:txBody>
          <a:bodyPr vert="horz" lIns="91440" tIns="45720" rIns="91440" bIns="45720" rtlCol="0" anchor="ctr">
            <a:normAutofit/>
          </a:bodyPr>
          <a:lstStyle/>
          <a:p>
            <a:r>
              <a:rPr lang="en-US" sz="7200" kern="1200">
                <a:solidFill>
                  <a:schemeClr val="bg1"/>
                </a:solidFill>
                <a:latin typeface="+mj-lt"/>
                <a:ea typeface="+mj-ea"/>
                <a:cs typeface="+mj-cs"/>
              </a:rPr>
              <a:t>Signs of Burnout</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13FA19E-E5DE-41E9-8434-B19343EB4D0C}"/>
              </a:ext>
            </a:extLst>
          </p:cNvPr>
          <p:cNvSpPr>
            <a:spLocks noGrp="1"/>
          </p:cNvSpPr>
          <p:nvPr>
            <p:ph sz="half" idx="1"/>
          </p:nvPr>
        </p:nvSpPr>
        <p:spPr>
          <a:xfrm>
            <a:off x="6096000" y="381935"/>
            <a:ext cx="4986955" cy="5974415"/>
          </a:xfrm>
        </p:spPr>
        <p:txBody>
          <a:bodyPr vert="horz" lIns="91440" tIns="45720" rIns="91440" bIns="45720" rtlCol="0" anchor="ctr">
            <a:normAutofit/>
          </a:bodyPr>
          <a:lstStyle/>
          <a:p>
            <a:r>
              <a:rPr lang="en-US" sz="1800" dirty="0"/>
              <a:t>Occurs over a period of time – may go through different stages</a:t>
            </a:r>
          </a:p>
          <a:p>
            <a:r>
              <a:rPr lang="en-US" sz="1800" dirty="0"/>
              <a:t>Sadness, depression, or apathy</a:t>
            </a:r>
            <a:endParaRPr lang="en-US" dirty="0"/>
          </a:p>
          <a:p>
            <a:r>
              <a:rPr lang="en-US" sz="1800" dirty="0"/>
              <a:t>Easily frustrated</a:t>
            </a:r>
          </a:p>
          <a:p>
            <a:r>
              <a:rPr lang="en-US" sz="1800" dirty="0"/>
              <a:t>Blaming of others, irritability</a:t>
            </a:r>
          </a:p>
          <a:p>
            <a:r>
              <a:rPr lang="en-US" sz="1800" dirty="0"/>
              <a:t>Lacking feelings, indifferent</a:t>
            </a:r>
          </a:p>
          <a:p>
            <a:r>
              <a:rPr lang="en-US" sz="1800" dirty="0"/>
              <a:t>Isolation or disconnection from others</a:t>
            </a:r>
          </a:p>
          <a:p>
            <a:r>
              <a:rPr lang="en-US" sz="1800" dirty="0"/>
              <a:t>Poor self-care (hygiene)</a:t>
            </a:r>
          </a:p>
          <a:p>
            <a:r>
              <a:rPr lang="en-US" sz="1800" dirty="0"/>
              <a:t>Tired, exhausted or overwhelmed</a:t>
            </a:r>
          </a:p>
          <a:p>
            <a:r>
              <a:rPr lang="en-US" sz="1800" dirty="0"/>
              <a:t>Feeling like:</a:t>
            </a:r>
          </a:p>
          <a:p>
            <a:pPr lvl="1"/>
            <a:r>
              <a:rPr lang="en-US" sz="1800" dirty="0"/>
              <a:t>A failure</a:t>
            </a:r>
          </a:p>
          <a:p>
            <a:pPr lvl="1"/>
            <a:r>
              <a:rPr lang="en-US" sz="1800" dirty="0"/>
              <a:t>Nothing you do will help</a:t>
            </a:r>
          </a:p>
          <a:p>
            <a:pPr lvl="1"/>
            <a:r>
              <a:rPr lang="en-US" sz="1800" dirty="0"/>
              <a:t>You are not doing your job well</a:t>
            </a:r>
          </a:p>
          <a:p>
            <a:pPr lvl="1"/>
            <a:r>
              <a:rPr lang="en-US" sz="1800" dirty="0"/>
              <a:t>You need alcohol/other drugs to cope</a:t>
            </a: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6" descr="A picture containing drawing, food&#10;&#10;Description automatically generated">
            <a:extLst>
              <a:ext uri="{FF2B5EF4-FFF2-40B4-BE49-F238E27FC236}">
                <a16:creationId xmlns:a16="http://schemas.microsoft.com/office/drawing/2014/main" id="{040F2E7B-FBAD-4949-A5D1-879E4B2030E3}"/>
              </a:ext>
            </a:extLst>
          </p:cNvPr>
          <p:cNvPicPr>
            <a:picLocks noChangeAspect="1"/>
          </p:cNvPicPr>
          <p:nvPr/>
        </p:nvPicPr>
        <p:blipFill>
          <a:blip r:embed="rId2"/>
          <a:stretch>
            <a:fillRect/>
          </a:stretch>
        </p:blipFill>
        <p:spPr>
          <a:xfrm>
            <a:off x="-1169" y="5841"/>
            <a:ext cx="1152525" cy="1095375"/>
          </a:xfrm>
          <a:prstGeom prst="rect">
            <a:avLst/>
          </a:prstGeom>
        </p:spPr>
      </p:pic>
    </p:spTree>
    <p:extLst>
      <p:ext uri="{BB962C8B-B14F-4D97-AF65-F5344CB8AC3E}">
        <p14:creationId xmlns:p14="http://schemas.microsoft.com/office/powerpoint/2010/main" val="51455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2A0E-475C-4BE7-8733-23F0CFA830FF}"/>
              </a:ext>
            </a:extLst>
          </p:cNvPr>
          <p:cNvSpPr>
            <a:spLocks noGrp="1"/>
          </p:cNvSpPr>
          <p:nvPr>
            <p:ph type="title"/>
          </p:nvPr>
        </p:nvSpPr>
        <p:spPr>
          <a:xfrm>
            <a:off x="1413294" y="379502"/>
            <a:ext cx="10515600" cy="1325563"/>
          </a:xfrm>
        </p:spPr>
        <p:txBody>
          <a:bodyPr/>
          <a:lstStyle/>
          <a:p>
            <a:r>
              <a:rPr lang="en-US" dirty="0">
                <a:ea typeface="+mj-lt"/>
                <a:cs typeface="+mj-lt"/>
              </a:rPr>
              <a:t>Signs of Secondary Traumatic Stress</a:t>
            </a:r>
            <a:endParaRPr lang="en-US" dirty="0"/>
          </a:p>
        </p:txBody>
      </p:sp>
      <p:sp>
        <p:nvSpPr>
          <p:cNvPr id="3" name="Content Placeholder 2">
            <a:extLst>
              <a:ext uri="{FF2B5EF4-FFF2-40B4-BE49-F238E27FC236}">
                <a16:creationId xmlns:a16="http://schemas.microsoft.com/office/drawing/2014/main" id="{98B904A7-C7A4-464F-AF08-EC025293938E}"/>
              </a:ext>
            </a:extLst>
          </p:cNvPr>
          <p:cNvSpPr>
            <a:spLocks noGrp="1"/>
          </p:cNvSpPr>
          <p:nvPr>
            <p:ph sz="half" idx="1"/>
          </p:nvPr>
        </p:nvSpPr>
        <p:spPr>
          <a:xfrm>
            <a:off x="1154502" y="1940644"/>
            <a:ext cx="9020354" cy="4351338"/>
          </a:xfrm>
        </p:spPr>
        <p:txBody>
          <a:bodyPr vert="horz" lIns="91440" tIns="45720" rIns="91440" bIns="45720" rtlCol="0" anchor="t">
            <a:normAutofit/>
          </a:bodyPr>
          <a:lstStyle/>
          <a:p>
            <a:r>
              <a:rPr lang="en-US" dirty="0">
                <a:ea typeface="+mn-lt"/>
                <a:cs typeface="+mn-lt"/>
              </a:rPr>
              <a:t>Excessive worry or fear about something bad happening</a:t>
            </a:r>
          </a:p>
          <a:p>
            <a:r>
              <a:rPr lang="en-US" dirty="0">
                <a:ea typeface="+mn-lt"/>
                <a:cs typeface="+mn-lt"/>
              </a:rPr>
              <a:t>Easily startled, or “on guard” all of the time</a:t>
            </a:r>
          </a:p>
          <a:p>
            <a:r>
              <a:rPr lang="en-US" dirty="0">
                <a:ea typeface="+mn-lt"/>
                <a:cs typeface="+mn-lt"/>
              </a:rPr>
              <a:t>Physical signs of stress (e.g. racing heart)</a:t>
            </a:r>
          </a:p>
          <a:p>
            <a:r>
              <a:rPr lang="en-US" dirty="0">
                <a:ea typeface="+mn-lt"/>
                <a:cs typeface="+mn-lt"/>
              </a:rPr>
              <a:t>Nightmares or recurring thoughts about the situation</a:t>
            </a:r>
          </a:p>
          <a:p>
            <a:r>
              <a:rPr lang="en-US" dirty="0">
                <a:ea typeface="+mn-lt"/>
                <a:cs typeface="+mn-lt"/>
              </a:rPr>
              <a:t>Feeling someone else’s trauma as your own</a:t>
            </a:r>
            <a:endParaRPr lang="en-US"/>
          </a:p>
        </p:txBody>
      </p:sp>
      <p:pic>
        <p:nvPicPr>
          <p:cNvPr id="6" name="Picture 6" descr="A picture containing drawing, food&#10;&#10;Description automatically generated">
            <a:extLst>
              <a:ext uri="{FF2B5EF4-FFF2-40B4-BE49-F238E27FC236}">
                <a16:creationId xmlns:a16="http://schemas.microsoft.com/office/drawing/2014/main" id="{953FF6F7-8541-4B58-AF7D-85BFB1153E45}"/>
              </a:ext>
            </a:extLst>
          </p:cNvPr>
          <p:cNvPicPr>
            <a:picLocks noChangeAspect="1"/>
          </p:cNvPicPr>
          <p:nvPr/>
        </p:nvPicPr>
        <p:blipFill>
          <a:blip r:embed="rId2"/>
          <a:stretch>
            <a:fillRect/>
          </a:stretch>
        </p:blipFill>
        <p:spPr>
          <a:xfrm>
            <a:off x="-1169" y="5841"/>
            <a:ext cx="1152525" cy="1095375"/>
          </a:xfrm>
          <a:prstGeom prst="rect">
            <a:avLst/>
          </a:prstGeom>
        </p:spPr>
      </p:pic>
    </p:spTree>
    <p:extLst>
      <p:ext uri="{BB962C8B-B14F-4D97-AF65-F5344CB8AC3E}">
        <p14:creationId xmlns:p14="http://schemas.microsoft.com/office/powerpoint/2010/main" val="85987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CB40-B9DC-448E-978B-293F7A9F3615}"/>
              </a:ext>
            </a:extLst>
          </p:cNvPr>
          <p:cNvSpPr>
            <a:spLocks noGrp="1"/>
          </p:cNvSpPr>
          <p:nvPr>
            <p:ph type="title"/>
          </p:nvPr>
        </p:nvSpPr>
        <p:spPr>
          <a:xfrm>
            <a:off x="1830237" y="494521"/>
            <a:ext cx="10357449" cy="1339940"/>
          </a:xfrm>
        </p:spPr>
        <p:txBody>
          <a:bodyPr/>
          <a:lstStyle/>
          <a:p>
            <a:r>
              <a:rPr lang="en-US" dirty="0"/>
              <a:t>Workplace Techniques to Combat Burnout</a:t>
            </a:r>
          </a:p>
        </p:txBody>
      </p:sp>
      <p:sp>
        <p:nvSpPr>
          <p:cNvPr id="3" name="Content Placeholder 2">
            <a:extLst>
              <a:ext uri="{FF2B5EF4-FFF2-40B4-BE49-F238E27FC236}">
                <a16:creationId xmlns:a16="http://schemas.microsoft.com/office/drawing/2014/main" id="{D0A683FC-A7C0-4A49-993D-8CCEEACB21CC}"/>
              </a:ext>
            </a:extLst>
          </p:cNvPr>
          <p:cNvSpPr>
            <a:spLocks noGrp="1"/>
          </p:cNvSpPr>
          <p:nvPr>
            <p:ph sz="half" idx="1"/>
          </p:nvPr>
        </p:nvSpPr>
        <p:spPr>
          <a:xfrm>
            <a:off x="967596" y="2285700"/>
            <a:ext cx="5181600" cy="4351338"/>
          </a:xfrm>
        </p:spPr>
        <p:txBody>
          <a:bodyPr vert="horz" lIns="91440" tIns="45720" rIns="91440" bIns="45720" rtlCol="0" anchor="t">
            <a:normAutofit/>
          </a:bodyPr>
          <a:lstStyle/>
          <a:p>
            <a:r>
              <a:rPr lang="en-US" dirty="0"/>
              <a:t>Limit your work hours</a:t>
            </a:r>
          </a:p>
          <a:p>
            <a:r>
              <a:rPr lang="en-US" dirty="0">
                <a:ea typeface="+mn-lt"/>
                <a:cs typeface="+mn-lt"/>
              </a:rPr>
              <a:t>Limit solo working time and use a Buddy System:</a:t>
            </a:r>
          </a:p>
          <a:p>
            <a:pPr lvl="1"/>
            <a:r>
              <a:rPr lang="en-US" dirty="0">
                <a:ea typeface="+mn-lt"/>
                <a:cs typeface="+mn-lt"/>
              </a:rPr>
              <a:t>Set up check-ins with each other</a:t>
            </a:r>
          </a:p>
          <a:p>
            <a:pPr lvl="1"/>
            <a:r>
              <a:rPr lang="en-US" dirty="0">
                <a:ea typeface="+mn-lt"/>
                <a:cs typeface="+mn-lt"/>
              </a:rPr>
              <a:t>Listen carefully; share experiences and feelings</a:t>
            </a:r>
          </a:p>
          <a:p>
            <a:pPr lvl="1"/>
            <a:r>
              <a:rPr lang="en-US" dirty="0">
                <a:ea typeface="+mn-lt"/>
                <a:cs typeface="+mn-lt"/>
              </a:rPr>
              <a:t>Acknowledge tough situations and recognize even the smallest accomplishments</a:t>
            </a:r>
            <a:endParaRPr lang="en-US"/>
          </a:p>
        </p:txBody>
      </p:sp>
      <p:sp>
        <p:nvSpPr>
          <p:cNvPr id="4" name="Content Placeholder 3">
            <a:extLst>
              <a:ext uri="{FF2B5EF4-FFF2-40B4-BE49-F238E27FC236}">
                <a16:creationId xmlns:a16="http://schemas.microsoft.com/office/drawing/2014/main" id="{9E0371DA-07FB-424C-8B5D-77527B0C8018}"/>
              </a:ext>
            </a:extLst>
          </p:cNvPr>
          <p:cNvSpPr>
            <a:spLocks noGrp="1"/>
          </p:cNvSpPr>
          <p:nvPr>
            <p:ph sz="half" idx="2"/>
          </p:nvPr>
        </p:nvSpPr>
        <p:spPr>
          <a:xfrm>
            <a:off x="6574766" y="2343210"/>
            <a:ext cx="5181600" cy="4351338"/>
          </a:xfrm>
        </p:spPr>
        <p:txBody>
          <a:bodyPr vert="horz" lIns="91440" tIns="45720" rIns="91440" bIns="45720" rtlCol="0" anchor="t">
            <a:normAutofit/>
          </a:bodyPr>
          <a:lstStyle/>
          <a:p>
            <a:r>
              <a:rPr lang="en-US" dirty="0"/>
              <a:t>Important Reminders:</a:t>
            </a:r>
          </a:p>
          <a:p>
            <a:pPr lvl="1"/>
            <a:r>
              <a:rPr lang="en-US" dirty="0">
                <a:ea typeface="+mn-lt"/>
                <a:cs typeface="+mn-lt"/>
              </a:rPr>
              <a:t>Boundaries are okay and you can say “no”</a:t>
            </a:r>
          </a:p>
          <a:p>
            <a:pPr lvl="1"/>
            <a:r>
              <a:rPr lang="en-US" dirty="0">
                <a:ea typeface="+mn-lt"/>
                <a:cs typeface="+mn-lt"/>
              </a:rPr>
              <a:t>Breaks are not selfish</a:t>
            </a:r>
          </a:p>
          <a:p>
            <a:pPr lvl="1"/>
            <a:r>
              <a:rPr lang="en-US" dirty="0">
                <a:ea typeface="+mn-lt"/>
                <a:cs typeface="+mn-lt"/>
              </a:rPr>
              <a:t>Needs of others don’t outweigh your own</a:t>
            </a:r>
          </a:p>
          <a:p>
            <a:pPr lvl="1"/>
            <a:r>
              <a:rPr lang="en-US" dirty="0">
                <a:ea typeface="+mn-lt"/>
                <a:cs typeface="+mn-lt"/>
              </a:rPr>
              <a:t>Working constantly does not mean you are making your best contribution</a:t>
            </a:r>
          </a:p>
          <a:p>
            <a:pPr lvl="1"/>
            <a:r>
              <a:rPr lang="en-US" dirty="0">
                <a:ea typeface="+mn-lt"/>
                <a:cs typeface="+mn-lt"/>
              </a:rPr>
              <a:t>You are not the only one who can help</a:t>
            </a:r>
            <a:endParaRPr lang="en-US"/>
          </a:p>
        </p:txBody>
      </p:sp>
      <p:pic>
        <p:nvPicPr>
          <p:cNvPr id="6" name="Picture 6" descr="A picture containing drawing, food&#10;&#10;Description automatically generated">
            <a:extLst>
              <a:ext uri="{FF2B5EF4-FFF2-40B4-BE49-F238E27FC236}">
                <a16:creationId xmlns:a16="http://schemas.microsoft.com/office/drawing/2014/main" id="{78C75013-0C92-49B5-87B8-E79EA7C0A1F1}"/>
              </a:ext>
            </a:extLst>
          </p:cNvPr>
          <p:cNvPicPr>
            <a:picLocks noChangeAspect="1"/>
          </p:cNvPicPr>
          <p:nvPr/>
        </p:nvPicPr>
        <p:blipFill>
          <a:blip r:embed="rId2"/>
          <a:stretch>
            <a:fillRect/>
          </a:stretch>
        </p:blipFill>
        <p:spPr>
          <a:xfrm>
            <a:off x="-1169" y="5841"/>
            <a:ext cx="1152525" cy="1095375"/>
          </a:xfrm>
          <a:prstGeom prst="rect">
            <a:avLst/>
          </a:prstGeom>
        </p:spPr>
      </p:pic>
    </p:spTree>
    <p:extLst>
      <p:ext uri="{BB962C8B-B14F-4D97-AF65-F5344CB8AC3E}">
        <p14:creationId xmlns:p14="http://schemas.microsoft.com/office/powerpoint/2010/main" val="286461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F32E95B-40DF-43F1-9324-B09CB10F0B80}"/>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a:solidFill>
                  <a:schemeClr val="bg1"/>
                </a:solidFill>
                <a:latin typeface="+mj-lt"/>
                <a:ea typeface="+mj-ea"/>
                <a:cs typeface="+mj-cs"/>
              </a:rPr>
              <a:t>Managing COVID-19 Stress</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A81C385-E8E0-4694-82E5-1054DA12B5A7}"/>
              </a:ext>
            </a:extLst>
          </p:cNvPr>
          <p:cNvSpPr>
            <a:spLocks noGrp="1"/>
          </p:cNvSpPr>
          <p:nvPr>
            <p:ph sz="half" idx="1"/>
          </p:nvPr>
        </p:nvSpPr>
        <p:spPr>
          <a:xfrm>
            <a:off x="6397039" y="381935"/>
            <a:ext cx="4685916" cy="5974415"/>
          </a:xfrm>
        </p:spPr>
        <p:txBody>
          <a:bodyPr vert="horz" lIns="91440" tIns="45720" rIns="91440" bIns="45720" rtlCol="0" anchor="ctr">
            <a:normAutofit/>
          </a:bodyPr>
          <a:lstStyle/>
          <a:p>
            <a:pPr>
              <a:spcBef>
                <a:spcPts val="900"/>
              </a:spcBef>
            </a:pPr>
            <a:r>
              <a:rPr lang="en-US" sz="1800"/>
              <a:t>Seek support from family, friends, and colleagues. Many of us have been impacted and may be able to relate to what we are going through</a:t>
            </a:r>
          </a:p>
          <a:p>
            <a:pPr>
              <a:spcBef>
                <a:spcPts val="900"/>
              </a:spcBef>
            </a:pPr>
            <a:r>
              <a:rPr lang="en-US" sz="1800"/>
              <a:t>Help others by sharing time and energy to check on how they are doing</a:t>
            </a:r>
          </a:p>
          <a:p>
            <a:pPr>
              <a:spcBef>
                <a:spcPts val="900"/>
              </a:spcBef>
            </a:pPr>
            <a:r>
              <a:rPr lang="en-US" sz="1800"/>
              <a:t>Develop and use healthy coping mechanisms, like exercise, relaxation time, enjoying hobbies</a:t>
            </a:r>
          </a:p>
          <a:p>
            <a:pPr>
              <a:spcBef>
                <a:spcPts val="900"/>
              </a:spcBef>
            </a:pPr>
            <a:r>
              <a:rPr lang="en-US" sz="1800"/>
              <a:t>Establish and maintain a routine</a:t>
            </a:r>
          </a:p>
          <a:p>
            <a:pPr>
              <a:spcBef>
                <a:spcPts val="900"/>
              </a:spcBef>
            </a:pPr>
            <a:r>
              <a:rPr lang="en-US" sz="1800"/>
              <a:t>Eat a healthy diet and practice good sleep hygiene</a:t>
            </a:r>
          </a:p>
          <a:p>
            <a:pPr>
              <a:spcBef>
                <a:spcPts val="900"/>
              </a:spcBef>
            </a:pPr>
            <a:r>
              <a:rPr lang="en-US" sz="1800"/>
              <a:t>Consider keeping a journal if you are struggling with overwhelming thoughts</a:t>
            </a:r>
          </a:p>
          <a:p>
            <a:pPr>
              <a:spcBef>
                <a:spcPts val="900"/>
              </a:spcBef>
            </a:pPr>
            <a:r>
              <a:rPr lang="en-US" sz="1800"/>
              <a:t>Structure your time and keep busy</a:t>
            </a:r>
          </a:p>
          <a:p>
            <a:pPr>
              <a:spcBef>
                <a:spcPts val="900"/>
              </a:spcBef>
            </a:pPr>
            <a:r>
              <a:rPr lang="en-US" sz="1800"/>
              <a:t>Continue your daily work schedule and leisure activities whenever possible</a:t>
            </a:r>
          </a:p>
          <a:p>
            <a:pPr>
              <a:spcBef>
                <a:spcPts val="900"/>
              </a:spcBef>
            </a:pPr>
            <a:r>
              <a:rPr lang="en-US" sz="1800"/>
              <a:t>Limit consumption of news</a:t>
            </a: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A picture containing drawing, food&#10;&#10;Description automatically generated">
            <a:extLst>
              <a:ext uri="{FF2B5EF4-FFF2-40B4-BE49-F238E27FC236}">
                <a16:creationId xmlns:a16="http://schemas.microsoft.com/office/drawing/2014/main" id="{6B743E90-8F6F-43B1-9053-E69100F5C8A5}"/>
              </a:ext>
            </a:extLst>
          </p:cNvPr>
          <p:cNvPicPr>
            <a:picLocks noChangeAspect="1"/>
          </p:cNvPicPr>
          <p:nvPr/>
        </p:nvPicPr>
        <p:blipFill>
          <a:blip r:embed="rId2"/>
          <a:stretch>
            <a:fillRect/>
          </a:stretch>
        </p:blipFill>
        <p:spPr>
          <a:xfrm>
            <a:off x="56341" y="5841"/>
            <a:ext cx="1152525" cy="1095375"/>
          </a:xfrm>
          <a:prstGeom prst="rect">
            <a:avLst/>
          </a:prstGeom>
        </p:spPr>
      </p:pic>
    </p:spTree>
    <p:extLst>
      <p:ext uri="{BB962C8B-B14F-4D97-AF65-F5344CB8AC3E}">
        <p14:creationId xmlns:p14="http://schemas.microsoft.com/office/powerpoint/2010/main" val="3819905503"/>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766AB372CDBA49834D1F30F3BAC7B5" ma:contentTypeVersion="11" ma:contentTypeDescription="Create a new document." ma:contentTypeScope="" ma:versionID="0c3b7d59fd9a13c9f51698afe519f33f">
  <xsd:schema xmlns:xsd="http://www.w3.org/2001/XMLSchema" xmlns:xs="http://www.w3.org/2001/XMLSchema" xmlns:p="http://schemas.microsoft.com/office/2006/metadata/properties" xmlns:ns2="419b7ae6-0db6-4545-bb98-e1a4c3b8c17d" xmlns:ns3="87776cf5-8f87-4a72-b312-d86b2db7757a" targetNamespace="http://schemas.microsoft.com/office/2006/metadata/properties" ma:root="true" ma:fieldsID="4d05630e2b3c7411249755fdb1c3ba1f" ns2:_="" ns3:_="">
    <xsd:import namespace="419b7ae6-0db6-4545-bb98-e1a4c3b8c17d"/>
    <xsd:import namespace="87776cf5-8f87-4a72-b312-d86b2db775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b7ae6-0db6-4545-bb98-e1a4c3b8c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776cf5-8f87-4a72-b312-d86b2db775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6639F-A4AC-4B0E-902E-6D43541A1CF8}">
  <ds:schemaRefs>
    <ds:schemaRef ds:uri="http://schemas.microsoft.com/sharepoint/v3/contenttype/forms"/>
  </ds:schemaRefs>
</ds:datastoreItem>
</file>

<file path=customXml/itemProps2.xml><?xml version="1.0" encoding="utf-8"?>
<ds:datastoreItem xmlns:ds="http://schemas.openxmlformats.org/officeDocument/2006/customXml" ds:itemID="{BDFEEFB5-D3FB-473F-958D-75801D27A6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F8FB59A-A8E5-4139-9A41-940618841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b7ae6-0db6-4545-bb98-e1a4c3b8c17d"/>
    <ds:schemaRef ds:uri="87776cf5-8f87-4a72-b312-d86b2db77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122</TotalTime>
  <Words>1933</Words>
  <Application>Microsoft Office PowerPoint</Application>
  <PresentationFormat>Widescreen</PresentationFormat>
  <Paragraphs>206</Paragraphs>
  <Slides>22</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Arial,Sans-Serif</vt:lpstr>
      <vt:lpstr>Bookman Old Style</vt:lpstr>
      <vt:lpstr>Calibri</vt:lpstr>
      <vt:lpstr>Gill Sans MT</vt:lpstr>
      <vt:lpstr>Univers</vt:lpstr>
      <vt:lpstr>GradientVTI</vt:lpstr>
      <vt:lpstr>Managing Burnout, Compassion Fatigue, and Stress for Frontline Staff</vt:lpstr>
      <vt:lpstr>What is Show Me Hope Missouri?</vt:lpstr>
      <vt:lpstr>Group Offerings</vt:lpstr>
      <vt:lpstr>Common Responses to Disasters like COVID-19</vt:lpstr>
      <vt:lpstr>Burnout &amp; Compassion Fatigue</vt:lpstr>
      <vt:lpstr>Signs of Burnout</vt:lpstr>
      <vt:lpstr>Signs of Secondary Traumatic Stress</vt:lpstr>
      <vt:lpstr>Workplace Techniques to Combat Burnout</vt:lpstr>
      <vt:lpstr>Managing COVID-19 Stress</vt:lpstr>
      <vt:lpstr>Sleep Hygiene</vt:lpstr>
      <vt:lpstr>Three Parts of Self-Care</vt:lpstr>
      <vt:lpstr>PowerPoint Presentation</vt:lpstr>
      <vt:lpstr>Identifying Your Needs &amp; Developing a Plan for Coping</vt:lpstr>
      <vt:lpstr>Caring for Yourself in the Face of Difficult Work</vt:lpstr>
      <vt:lpstr>Switching On and Off</vt:lpstr>
      <vt:lpstr>Tips for Working from Home</vt:lpstr>
      <vt:lpstr>Considerations for Returning to the Workplace</vt:lpstr>
      <vt:lpstr>Skills to Try</vt:lpstr>
      <vt:lpstr>Skills to Try</vt:lpstr>
      <vt:lpstr>Apps to Try</vt:lpstr>
      <vt:lpstr>Resources</vt:lpstr>
      <vt:lpstr>Show Me Hope Information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Bartin</dc:creator>
  <cp:lastModifiedBy>Courtney Langston</cp:lastModifiedBy>
  <cp:revision>406</cp:revision>
  <dcterms:created xsi:type="dcterms:W3CDTF">2020-08-17T16:34:02Z</dcterms:created>
  <dcterms:modified xsi:type="dcterms:W3CDTF">2022-05-17T17:04:43Z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0x010100FC766AB372CDBA49834D1F30F3BAC7B5</vt:lpwstr>
  </property>
</Properties>
</file>