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1730" r:id="rId2"/>
    <p:sldId id="1732" r:id="rId3"/>
    <p:sldId id="1821" r:id="rId4"/>
    <p:sldId id="1836" r:id="rId5"/>
    <p:sldId id="1837" r:id="rId6"/>
    <p:sldId id="1838" r:id="rId7"/>
    <p:sldId id="1839" r:id="rId8"/>
    <p:sldId id="1840" r:id="rId9"/>
    <p:sldId id="1841" r:id="rId10"/>
    <p:sldId id="1842" r:id="rId11"/>
    <p:sldId id="1843" r:id="rId12"/>
    <p:sldId id="1835" r:id="rId13"/>
    <p:sldId id="1830" r:id="rId14"/>
    <p:sldId id="1826" r:id="rId15"/>
    <p:sldId id="1844" r:id="rId16"/>
    <p:sldId id="18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2DE"/>
    <a:srgbClr val="6AA8D9"/>
    <a:srgbClr val="1D8FCA"/>
    <a:srgbClr val="4A91B6"/>
    <a:srgbClr val="F2F2F2"/>
    <a:srgbClr val="F9F9F9"/>
    <a:srgbClr val="FBFBFB"/>
    <a:srgbClr val="FDFDFD"/>
    <a:srgbClr val="FFFFF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82718" autoAdjust="0"/>
  </p:normalViewPr>
  <p:slideViewPr>
    <p:cSldViewPr snapToGrid="0" showGuides="1">
      <p:cViewPr varScale="1">
        <p:scale>
          <a:sx n="78" d="100"/>
          <a:sy n="78" d="100"/>
        </p:scale>
        <p:origin x="120" y="216"/>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6.  Ensuring a healthy community should be a local government priority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6.  Ensuring a healthy community should be a local government priority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B2-44D1-87F1-5A40AA2CB5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B2-44D1-87F1-5A40AA2CB5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B2-44D1-87F1-5A40AA2CB5E1}"/>
              </c:ext>
            </c:extLst>
          </c:dPt>
          <c:cat>
            <c:strRef>
              <c:f>Sheet1!$A$2:$A$4</c:f>
              <c:strCache>
                <c:ptCount val="3"/>
                <c:pt idx="0">
                  <c:v>Disagree</c:v>
                </c:pt>
                <c:pt idx="1">
                  <c:v>Not sure</c:v>
                </c:pt>
                <c:pt idx="2">
                  <c:v>Agree</c:v>
                </c:pt>
              </c:strCache>
            </c:strRef>
          </c:cat>
          <c:val>
            <c:numRef>
              <c:f>Sheet1!$B$2:$B$4</c:f>
              <c:numCache>
                <c:formatCode>General</c:formatCode>
                <c:ptCount val="3"/>
                <c:pt idx="0">
                  <c:v>0</c:v>
                </c:pt>
                <c:pt idx="1">
                  <c:v>3</c:v>
                </c:pt>
                <c:pt idx="2">
                  <c:v>37</c:v>
                </c:pt>
              </c:numCache>
            </c:numRef>
          </c:val>
          <c:extLst>
            <c:ext xmlns:c16="http://schemas.microsoft.com/office/drawing/2014/chart" uri="{C3380CC4-5D6E-409C-BE32-E72D297353CC}">
              <c16:uniqueId val="{00000000-C4B1-45C6-8732-66FF2C1229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tx1"/>
                </a:solidFill>
              </a:rPr>
              <a:t>7.  How </a:t>
            </a:r>
            <a:r>
              <a:rPr lang="en-US" dirty="0">
                <a:solidFill>
                  <a:schemeClr val="tx1"/>
                </a:solidFill>
              </a:rPr>
              <a:t>important is public health to the citizens you serve</a:t>
            </a:r>
          </a:p>
        </c:rich>
      </c:tx>
      <c:layout>
        <c:manualLayout>
          <c:xMode val="edge"/>
          <c:yMode val="edge"/>
          <c:x val="0.10169079418960048"/>
          <c:y val="1.85182799968795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7.  How important is public health to the citizens you serve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7C-4926-8F90-71980D86E1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7C-4926-8F90-71980D86E1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7C-4926-8F90-71980D86E1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7C-4926-8F90-71980D86E1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7C-4926-8F90-71980D86E145}"/>
              </c:ext>
            </c:extLst>
          </c:dPt>
          <c:cat>
            <c:strRef>
              <c:f>Sheet1!$A$2:$A$6</c:f>
              <c:strCache>
                <c:ptCount val="5"/>
                <c:pt idx="0">
                  <c:v>Not at all</c:v>
                </c:pt>
                <c:pt idx="1">
                  <c:v>Slightly</c:v>
                </c:pt>
                <c:pt idx="2">
                  <c:v>Moderately</c:v>
                </c:pt>
                <c:pt idx="3">
                  <c:v>Very</c:v>
                </c:pt>
                <c:pt idx="4">
                  <c:v>Extremely</c:v>
                </c:pt>
              </c:strCache>
            </c:strRef>
          </c:cat>
          <c:val>
            <c:numRef>
              <c:f>Sheet1!$B$2:$B$6</c:f>
              <c:numCache>
                <c:formatCode>General</c:formatCode>
                <c:ptCount val="5"/>
                <c:pt idx="0">
                  <c:v>0</c:v>
                </c:pt>
                <c:pt idx="1">
                  <c:v>0</c:v>
                </c:pt>
                <c:pt idx="2">
                  <c:v>8</c:v>
                </c:pt>
                <c:pt idx="3">
                  <c:v>22</c:v>
                </c:pt>
                <c:pt idx="4">
                  <c:v>10</c:v>
                </c:pt>
              </c:numCache>
            </c:numRef>
          </c:val>
          <c:extLst>
            <c:ext xmlns:c16="http://schemas.microsoft.com/office/drawing/2014/chart" uri="{C3380CC4-5D6E-409C-BE32-E72D297353CC}">
              <c16:uniqueId val="{00000000-597D-4A4B-A99E-0B69D0DDE9B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tx1"/>
                </a:solidFill>
              </a:rPr>
              <a:t>8.  How aware</a:t>
            </a:r>
            <a:r>
              <a:rPr lang="en-US" baseline="0" dirty="0" smtClean="0">
                <a:solidFill>
                  <a:schemeClr val="tx1"/>
                </a:solidFill>
              </a:rPr>
              <a:t> do you feel you are of the statutory requirements governing local public health?</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8.  How aware do you feel you are of the statutory requirements governing local public health?</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DFC-41EC-8F17-D51B85B8455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DFC-41EC-8F17-D51B85B8455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DFC-41EC-8F17-D51B85B8455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DFC-41EC-8F17-D51B85B8455E}"/>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FDFC-41EC-8F17-D51B85B8455E}"/>
              </c:ext>
            </c:extLst>
          </c:dPt>
          <c:cat>
            <c:strRef>
              <c:f>Sheet1!$A$2:$A$6</c:f>
              <c:strCache>
                <c:ptCount val="5"/>
                <c:pt idx="0">
                  <c:v>Not at all</c:v>
                </c:pt>
                <c:pt idx="1">
                  <c:v>Slightly</c:v>
                </c:pt>
                <c:pt idx="2">
                  <c:v>Moderately</c:v>
                </c:pt>
                <c:pt idx="3">
                  <c:v>Very</c:v>
                </c:pt>
                <c:pt idx="4">
                  <c:v>Extremely</c:v>
                </c:pt>
              </c:strCache>
            </c:strRef>
          </c:cat>
          <c:val>
            <c:numRef>
              <c:f>Sheet1!$B$2:$B$6</c:f>
              <c:numCache>
                <c:formatCode>General</c:formatCode>
                <c:ptCount val="5"/>
                <c:pt idx="0">
                  <c:v>3</c:v>
                </c:pt>
                <c:pt idx="1">
                  <c:v>5</c:v>
                </c:pt>
                <c:pt idx="2">
                  <c:v>21</c:v>
                </c:pt>
                <c:pt idx="3">
                  <c:v>9</c:v>
                </c:pt>
                <c:pt idx="4">
                  <c:v>2</c:v>
                </c:pt>
              </c:numCache>
            </c:numRef>
          </c:val>
          <c:extLst>
            <c:ext xmlns:c16="http://schemas.microsoft.com/office/drawing/2014/chart" uri="{C3380CC4-5D6E-409C-BE32-E72D297353CC}">
              <c16:uniqueId val="{0000000A-FDFC-41EC-8F17-D51B85B8455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11/5/2023</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11/5/2023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85858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r>
              <a:rPr lang="en-US" baseline="0" dirty="0" smtClean="0"/>
              <a:t> equals potential minus interference. One of our priorities as leaders should be to address and decrease interference. What constitutes interference? What interference does your team experience? The quickest way to increase performance is to decrease interference. Interference is often fueled by mindsets people possess.  </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12</a:t>
            </a:fld>
            <a:endParaRPr lang="en-MY"/>
          </a:p>
        </p:txBody>
      </p:sp>
    </p:spTree>
    <p:extLst>
      <p:ext uri="{BB962C8B-B14F-4D97-AF65-F5344CB8AC3E}">
        <p14:creationId xmlns:p14="http://schemas.microsoft.com/office/powerpoint/2010/main" val="41596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 Bannister</a:t>
            </a:r>
            <a:r>
              <a:rPr lang="en-US" baseline="0" dirty="0" smtClean="0"/>
              <a:t> was the first to run a mile in less than 4 minutes. In the spring of 1954 he conquered the barrier of a 4 minute mile by recording a time of 3:59.4. People wondered if the 4 minute mile was impossible. There was this barrier. Before attending Oxford, Bannister hadn’t been a runner, but discovered he had a gift and within a month ran the mile in 4:24. In the 1952 Olympics, he placed 4</a:t>
            </a:r>
            <a:r>
              <a:rPr lang="en-US" baseline="30000" dirty="0" smtClean="0"/>
              <a:t>th</a:t>
            </a:r>
            <a:r>
              <a:rPr lang="en-US" baseline="0" dirty="0" smtClean="0"/>
              <a:t>.</a:t>
            </a:r>
          </a:p>
          <a:p>
            <a:endParaRPr lang="en-US" baseline="0" dirty="0" smtClean="0"/>
          </a:p>
          <a:p>
            <a:r>
              <a:rPr lang="en-US" baseline="0" dirty="0" smtClean="0"/>
              <a:t>Getting passed the barrier wasn’t an individual accomplishment. It required a team. In fact, there were two people both named Chris who were pacesetters for Bannister. One of the remarkable facts about this feat? 45 days after Bannister broke the record by running a sub 4 minute mile, his record was broken. Today, high school kids can run a mile in less than 4 minutes. Bannister demonstrated it could be done. The mindset shifted.</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13</a:t>
            </a:fld>
            <a:endParaRPr lang="en-MY"/>
          </a:p>
        </p:txBody>
      </p:sp>
    </p:spTree>
    <p:extLst>
      <p:ext uri="{BB962C8B-B14F-4D97-AF65-F5344CB8AC3E}">
        <p14:creationId xmlns:p14="http://schemas.microsoft.com/office/powerpoint/2010/main" val="205642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Mindsets are contagious. Mindsets can inhibit progress.</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14</a:t>
            </a:fld>
            <a:endParaRPr lang="en-MY"/>
          </a:p>
        </p:txBody>
      </p:sp>
    </p:spTree>
    <p:extLst>
      <p:ext uri="{BB962C8B-B14F-4D97-AF65-F5344CB8AC3E}">
        <p14:creationId xmlns:p14="http://schemas.microsoft.com/office/powerpoint/2010/main" val="175684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15</a:t>
            </a:fld>
            <a:endParaRPr lang="en-MY"/>
          </a:p>
        </p:txBody>
      </p:sp>
    </p:spTree>
    <p:extLst>
      <p:ext uri="{BB962C8B-B14F-4D97-AF65-F5344CB8AC3E}">
        <p14:creationId xmlns:p14="http://schemas.microsoft.com/office/powerpoint/2010/main" val="383123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16</a:t>
            </a:fld>
            <a:endParaRPr lang="en-MY"/>
          </a:p>
        </p:txBody>
      </p:sp>
    </p:spTree>
    <p:extLst>
      <p:ext uri="{BB962C8B-B14F-4D97-AF65-F5344CB8AC3E}">
        <p14:creationId xmlns:p14="http://schemas.microsoft.com/office/powerpoint/2010/main" val="189271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43738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112596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6</a:t>
            </a:fld>
            <a:endParaRPr lang="en-MY"/>
          </a:p>
        </p:txBody>
      </p:sp>
    </p:spTree>
    <p:extLst>
      <p:ext uri="{BB962C8B-B14F-4D97-AF65-F5344CB8AC3E}">
        <p14:creationId xmlns:p14="http://schemas.microsoft.com/office/powerpoint/2010/main" val="272097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7</a:t>
            </a:fld>
            <a:endParaRPr lang="en-MY"/>
          </a:p>
        </p:txBody>
      </p:sp>
    </p:spTree>
    <p:extLst>
      <p:ext uri="{BB962C8B-B14F-4D97-AF65-F5344CB8AC3E}">
        <p14:creationId xmlns:p14="http://schemas.microsoft.com/office/powerpoint/2010/main" val="36608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a:p>
        </p:txBody>
      </p:sp>
    </p:spTree>
    <p:extLst>
      <p:ext uri="{BB962C8B-B14F-4D97-AF65-F5344CB8AC3E}">
        <p14:creationId xmlns:p14="http://schemas.microsoft.com/office/powerpoint/2010/main" val="250373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9</a:t>
            </a:fld>
            <a:endParaRPr lang="en-MY"/>
          </a:p>
        </p:txBody>
      </p:sp>
    </p:spTree>
    <p:extLst>
      <p:ext uri="{BB962C8B-B14F-4D97-AF65-F5344CB8AC3E}">
        <p14:creationId xmlns:p14="http://schemas.microsoft.com/office/powerpoint/2010/main" val="326619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6 –</a:t>
            </a:r>
            <a:r>
              <a:rPr lang="en-US" baseline="0" dirty="0" smtClean="0"/>
              <a:t> 9</a:t>
            </a:r>
            <a:r>
              <a:rPr lang="en-US" dirty="0" smtClean="0"/>
              <a:t>3%</a:t>
            </a:r>
            <a:r>
              <a:rPr lang="en-US" baseline="0" dirty="0" smtClean="0"/>
              <a:t> agreed; 7% unsure</a:t>
            </a:r>
          </a:p>
          <a:p>
            <a:endParaRPr lang="en-US" baseline="0" dirty="0" smtClean="0"/>
          </a:p>
          <a:p>
            <a:r>
              <a:rPr lang="en-US" baseline="0" dirty="0" smtClean="0"/>
              <a:t>Question 7 – 55% very; 25% extremely; 20% moderately</a:t>
            </a:r>
          </a:p>
          <a:p>
            <a:endParaRPr lang="en-US" baseline="0" dirty="0" smtClean="0"/>
          </a:p>
          <a:p>
            <a:r>
              <a:rPr lang="en-US" baseline="0" dirty="0" smtClean="0"/>
              <a:t>Question 8 – 52.5% moderately, 22.5% very; 13% slightly; 7% not at all; 5% extremely</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60389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11</a:t>
            </a:fld>
            <a:endParaRPr lang="en-MY"/>
          </a:p>
        </p:txBody>
      </p:sp>
    </p:spTree>
    <p:extLst>
      <p:ext uri="{BB962C8B-B14F-4D97-AF65-F5344CB8AC3E}">
        <p14:creationId xmlns:p14="http://schemas.microsoft.com/office/powerpoint/2010/main" val="111269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1788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280128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56406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_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93051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07566210"/>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768" r:id="rId95"/>
    <p:sldLayoutId id="2147483871" r:id="rId96"/>
    <p:sldLayoutId id="2147483872" r:id="rId97"/>
    <p:sldLayoutId id="2147483873" r:id="rId98"/>
    <p:sldLayoutId id="2147483874" r:id="rId99"/>
    <p:sldLayoutId id="2147483910" r:id="rId100"/>
    <p:sldLayoutId id="2147483911" r:id="rId101"/>
    <p:sldLayoutId id="2147483917" r:id="rId102"/>
    <p:sldLayoutId id="2147483915" r:id="rId103"/>
    <p:sldLayoutId id="2147483916" r:id="rId104"/>
    <p:sldLayoutId id="2147483715" r:id="rId105"/>
    <p:sldLayoutId id="2147483716" r:id="rId106"/>
    <p:sldLayoutId id="2147483817" r:id="rId107"/>
    <p:sldLayoutId id="2147483818" r:id="rId108"/>
    <p:sldLayoutId id="2147483819" r:id="rId109"/>
    <p:sldLayoutId id="2147483820" r:id="rId110"/>
    <p:sldLayoutId id="2147483821" r:id="rId111"/>
    <p:sldLayoutId id="2147483822" r:id="rId112"/>
    <p:sldLayoutId id="2147483823" r:id="rId113"/>
    <p:sldLayoutId id="2147483725" r:id="rId114"/>
    <p:sldLayoutId id="2147483726" r:id="rId115"/>
    <p:sldLayoutId id="2147483727" r:id="rId116"/>
    <p:sldLayoutId id="2147483728" r:id="rId117"/>
    <p:sldLayoutId id="2147483729" r:id="rId118"/>
    <p:sldLayoutId id="2147483730" r:id="rId119"/>
    <p:sldLayoutId id="2147483731" r:id="rId120"/>
    <p:sldLayoutId id="2147483744" r:id="rId121"/>
    <p:sldLayoutId id="2147483745" r:id="rId122"/>
    <p:sldLayoutId id="2147483746" r:id="rId123"/>
    <p:sldLayoutId id="2147483735" r:id="rId124"/>
    <p:sldLayoutId id="2147483736" r:id="rId125"/>
    <p:sldLayoutId id="2147483737" r:id="rId126"/>
    <p:sldLayoutId id="2147483738" r:id="rId127"/>
    <p:sldLayoutId id="2147483739" r:id="rId128"/>
    <p:sldLayoutId id="2147483740" r:id="rId129"/>
    <p:sldLayoutId id="2147483741" r:id="rId130"/>
    <p:sldLayoutId id="2147483724" r:id="rId131"/>
    <p:sldLayoutId id="2147483743" r:id="rId132"/>
    <p:sldLayoutId id="2147483825" r:id="rId133"/>
    <p:sldLayoutId id="2147483842" r:id="rId134"/>
    <p:sldLayoutId id="2147483843" r:id="rId135"/>
    <p:sldLayoutId id="2147483844" r:id="rId136"/>
    <p:sldLayoutId id="2147483845" r:id="rId137"/>
    <p:sldLayoutId id="2147483846" r:id="rId138"/>
    <p:sldLayoutId id="2147483847" r:id="rId139"/>
    <p:sldLayoutId id="2147483848" r:id="rId140"/>
    <p:sldLayoutId id="2147483849" r:id="rId141"/>
    <p:sldLayoutId id="2147483850" r:id="rId142"/>
    <p:sldLayoutId id="2147483824" r:id="rId143"/>
    <p:sldLayoutId id="2147483841" r:id="rId144"/>
    <p:sldLayoutId id="2147483920" r:id="rId145"/>
    <p:sldLayoutId id="2147483921" r:id="rId146"/>
    <p:sldLayoutId id="2147483922" r:id="rId147"/>
    <p:sldLayoutId id="2147483923" r:id="rId148"/>
    <p:sldLayoutId id="2147483723" r:id="rId149"/>
    <p:sldLayoutId id="2147483770" r:id="rId150"/>
    <p:sldLayoutId id="2147483771" r:id="rId151"/>
    <p:sldLayoutId id="2147483747" r:id="rId152"/>
    <p:sldLayoutId id="2147483748" r:id="rId153"/>
    <p:sldLayoutId id="2147483749" r:id="rId154"/>
    <p:sldLayoutId id="2147483906" r:id="rId155"/>
    <p:sldLayoutId id="2147483907" r:id="rId156"/>
    <p:sldLayoutId id="2147483914" r:id="rId157"/>
    <p:sldLayoutId id="2147483851" r:id="rId158"/>
    <p:sldLayoutId id="2147483769" r:id="rId159"/>
    <p:sldLayoutId id="2147483836" r:id="rId160"/>
    <p:sldLayoutId id="2147483802" r:id="rId161"/>
    <p:sldLayoutId id="2147483811" r:id="rId162"/>
    <p:sldLayoutId id="2147483805" r:id="rId163"/>
    <p:sldLayoutId id="2147483827" r:id="rId164"/>
    <p:sldLayoutId id="2147483891" r:id="rId165"/>
    <p:sldLayoutId id="2147483892" r:id="rId166"/>
    <p:sldLayoutId id="2147483790" r:id="rId167"/>
    <p:sldLayoutId id="2147483879" r:id="rId168"/>
    <p:sldLayoutId id="2147483880" r:id="rId169"/>
    <p:sldLayoutId id="2147483881" r:id="rId170"/>
    <p:sldLayoutId id="2147483882" r:id="rId171"/>
    <p:sldLayoutId id="2147483883" r:id="rId172"/>
    <p:sldLayoutId id="2147483884" r:id="rId173"/>
    <p:sldLayoutId id="2147483887" r:id="rId174"/>
    <p:sldLayoutId id="2147483912" r:id="rId175"/>
    <p:sldLayoutId id="2147483885" r:id="rId176"/>
    <p:sldLayoutId id="2147483886" r:id="rId177"/>
    <p:sldLayoutId id="2147483888" r:id="rId178"/>
    <p:sldLayoutId id="2147483918" r:id="rId179"/>
    <p:sldLayoutId id="2147483919" r:id="rId180"/>
    <p:sldLayoutId id="2147483925" r:id="rId181"/>
    <p:sldLayoutId id="2147483926" r:id="rId182"/>
    <p:sldLayoutId id="2147483928" r:id="rId183"/>
    <p:sldLayoutId id="2147483806" r:id="rId184"/>
    <p:sldLayoutId id="2147483808" r:id="rId185"/>
    <p:sldLayoutId id="2147483809" r:id="rId186"/>
    <p:sldLayoutId id="2147483810" r:id="rId187"/>
    <p:sldLayoutId id="2147483941" r:id="rId188"/>
    <p:sldLayoutId id="2147483943" r:id="rId189"/>
    <p:sldLayoutId id="2147483944" r:id="rId190"/>
    <p:sldLayoutId id="2147483945" r:id="rId191"/>
    <p:sldLayoutId id="2147483946" r:id="rId192"/>
    <p:sldLayoutId id="2147483722" r:id="rId193"/>
    <p:sldLayoutId id="2147483663" r:id="rId194"/>
    <p:sldLayoutId id="2147483908" r:id="rId195"/>
    <p:sldLayoutId id="2147483664" r:id="rId196"/>
    <p:sldLayoutId id="2147483665" r:id="rId197"/>
    <p:sldLayoutId id="2147483666" r:id="rId198"/>
    <p:sldLayoutId id="2147483667" r:id="rId199"/>
    <p:sldLayoutId id="2147483671" r:id="rId200"/>
    <p:sldLayoutId id="2147483673" r:id="rId201"/>
    <p:sldLayoutId id="2147483674" r:id="rId202"/>
    <p:sldLayoutId id="2147483861" r:id="rId203"/>
    <p:sldLayoutId id="2147483900" r:id="rId204"/>
    <p:sldLayoutId id="2147483678" r:id="rId205"/>
    <p:sldLayoutId id="2147483687" r:id="rId206"/>
    <p:sldLayoutId id="2147483686" r:id="rId207"/>
    <p:sldLayoutId id="2147483688" r:id="rId208"/>
    <p:sldLayoutId id="2147483689" r:id="rId209"/>
    <p:sldLayoutId id="2147483690" r:id="rId210"/>
    <p:sldLayoutId id="2147483691" r:id="rId211"/>
    <p:sldLayoutId id="2147483679" r:id="rId212"/>
    <p:sldLayoutId id="2147483692" r:id="rId213"/>
    <p:sldLayoutId id="2147483681" r:id="rId214"/>
    <p:sldLayoutId id="2147483682" r:id="rId215"/>
    <p:sldLayoutId id="2147483683" r:id="rId216"/>
    <p:sldLayoutId id="2147483756" r:id="rId217"/>
    <p:sldLayoutId id="2147483757" r:id="rId218"/>
    <p:sldLayoutId id="2147483758" r:id="rId219"/>
    <p:sldLayoutId id="2147483759" r:id="rId220"/>
    <p:sldLayoutId id="2147483760" r:id="rId221"/>
    <p:sldLayoutId id="2147483684" r:id="rId222"/>
    <p:sldLayoutId id="2147483685" r:id="rId223"/>
    <p:sldLayoutId id="2147483772" r:id="rId224"/>
    <p:sldLayoutId id="2147483856" r:id="rId225"/>
    <p:sldLayoutId id="2147483857" r:id="rId226"/>
    <p:sldLayoutId id="2147483858" r:id="rId227"/>
    <p:sldLayoutId id="2147483859" r:id="rId228"/>
    <p:sldLayoutId id="2147483855" r:id="rId229"/>
    <p:sldLayoutId id="2147483931" r:id="rId230"/>
    <p:sldLayoutId id="2147483932" r:id="rId231"/>
    <p:sldLayoutId id="2147483694" r:id="rId232"/>
    <p:sldLayoutId id="2147483695" r:id="rId233"/>
    <p:sldLayoutId id="2147483706" r:id="rId234"/>
    <p:sldLayoutId id="2147483707" r:id="rId235"/>
    <p:sldLayoutId id="2147483708" r:id="rId236"/>
    <p:sldLayoutId id="2147483702" r:id="rId237"/>
    <p:sldLayoutId id="2147483697" r:id="rId238"/>
    <p:sldLayoutId id="2147483698" r:id="rId239"/>
    <p:sldLayoutId id="2147483699" r:id="rId240"/>
    <p:sldLayoutId id="2147483700" r:id="rId241"/>
    <p:sldLayoutId id="2147483703" r:id="rId242"/>
    <p:sldLayoutId id="2147483704" r:id="rId243"/>
    <p:sldLayoutId id="2147483705" r:id="rId244"/>
    <p:sldLayoutId id="2147483709" r:id="rId245"/>
    <p:sldLayoutId id="2147483701" r:id="rId246"/>
    <p:sldLayoutId id="2147483812" r:id="rId247"/>
    <p:sldLayoutId id="2147483813" r:id="rId248"/>
    <p:sldLayoutId id="2147483814" r:id="rId249"/>
    <p:sldLayoutId id="2147483835" r:id="rId250"/>
    <p:sldLayoutId id="2147483801" r:id="rId251"/>
    <p:sldLayoutId id="2147483717" r:id="rId252"/>
    <p:sldLayoutId id="2147483904" r:id="rId253"/>
    <p:sldLayoutId id="2147483718" r:id="rId254"/>
    <p:sldLayoutId id="2147483719" r:id="rId255"/>
    <p:sldLayoutId id="2147483839" r:id="rId256"/>
    <p:sldLayoutId id="2147483838" r:id="rId257"/>
    <p:sldLayoutId id="2147483840" r:id="rId258"/>
    <p:sldLayoutId id="2147483889" r:id="rId259"/>
    <p:sldLayoutId id="2147483890" r:id="rId260"/>
    <p:sldLayoutId id="2147483720" r:id="rId261"/>
    <p:sldLayoutId id="2147483803" r:id="rId262"/>
    <p:sldLayoutId id="2147483804" r:id="rId263"/>
    <p:sldLayoutId id="2147483795" r:id="rId264"/>
    <p:sldLayoutId id="2147483807" r:id="rId265"/>
    <p:sldLayoutId id="2147483905" r:id="rId266"/>
    <p:sldLayoutId id="2147483927" r:id="rId26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8.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8.xml"/><Relationship Id="rId1" Type="http://schemas.openxmlformats.org/officeDocument/2006/relationships/video" Target="https://www.youtube.com/embed/ztFv6OSFeUA"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8.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err="1" smtClean="0">
                <a:solidFill>
                  <a:schemeClr val="tx2"/>
                </a:solidFill>
                <a:latin typeface="+mj-lt"/>
                <a:ea typeface="Open Sans Extrabold" panose="020B0906030804020204" pitchFamily="34" charset="0"/>
                <a:cs typeface="Open Sans Extrabold" panose="020B0906030804020204" pitchFamily="34" charset="0"/>
              </a:rPr>
              <a:t>Health.Mo.Gov</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County commissioner collaboration</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6" name="Chart 5"/>
          <p:cNvGraphicFramePr/>
          <p:nvPr>
            <p:extLst>
              <p:ext uri="{D42A27DB-BD31-4B8C-83A1-F6EECF244321}">
                <p14:modId xmlns:p14="http://schemas.microsoft.com/office/powerpoint/2010/main" val="2773711252"/>
              </p:ext>
            </p:extLst>
          </p:nvPr>
        </p:nvGraphicFramePr>
        <p:xfrm>
          <a:off x="188451" y="1644702"/>
          <a:ext cx="3705122" cy="4099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304646293"/>
              </p:ext>
            </p:extLst>
          </p:nvPr>
        </p:nvGraphicFramePr>
        <p:xfrm>
          <a:off x="3893573" y="1644702"/>
          <a:ext cx="4114801" cy="41148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606296038"/>
              </p:ext>
            </p:extLst>
          </p:nvPr>
        </p:nvGraphicFramePr>
        <p:xfrm>
          <a:off x="7741263" y="1644702"/>
          <a:ext cx="4450737" cy="41148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609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LPHA survey forthcoming</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1605068"/>
            <a:ext cx="10315577" cy="2431435"/>
          </a:xfrm>
          <a:prstGeom prst="rect">
            <a:avLst/>
          </a:prstGeom>
          <a:noFill/>
        </p:spPr>
        <p:txBody>
          <a:bodyPr wrap="square" numCol="1" rtlCol="0">
            <a:spAutoFit/>
          </a:bodyPr>
          <a:lstStyle/>
          <a:p>
            <a:pPr marL="514350" indent="-514350">
              <a:buFont typeface="+mj-lt"/>
              <a:buAutoNum type="arabicPeriod"/>
            </a:pPr>
            <a:r>
              <a:rPr lang="en-US" sz="2200" dirty="0" smtClean="0"/>
              <a:t>What are you currently doing to educate county commissioners?</a:t>
            </a:r>
          </a:p>
          <a:p>
            <a:pPr marL="514350" indent="-514350">
              <a:buFont typeface="+mj-lt"/>
              <a:buAutoNum type="arabicPeriod"/>
            </a:pPr>
            <a:r>
              <a:rPr lang="en-US" sz="2200" dirty="0" smtClean="0"/>
              <a:t>What are your goals of this education?</a:t>
            </a:r>
          </a:p>
          <a:p>
            <a:pPr marL="514350" indent="-514350">
              <a:buFont typeface="+mj-lt"/>
              <a:buAutoNum type="arabicPeriod"/>
            </a:pPr>
            <a:r>
              <a:rPr lang="en-US" sz="2200" dirty="0" smtClean="0"/>
              <a:t>What resources have you utilized in helping the board understand public health?</a:t>
            </a:r>
          </a:p>
          <a:p>
            <a:pPr marL="514350" indent="-514350">
              <a:buFont typeface="+mj-lt"/>
              <a:buAutoNum type="arabicPeriod"/>
            </a:pPr>
            <a:r>
              <a:rPr lang="en-US" sz="2200" dirty="0" smtClean="0"/>
              <a:t>How have you/do you encourage your elected officials to become familiar with the Missouri Department of Health and Senior Services?</a:t>
            </a:r>
          </a:p>
          <a:p>
            <a:pPr marL="514350" indent="-514350">
              <a:buFont typeface="+mj-lt"/>
              <a:buAutoNum type="arabicPeriod"/>
            </a:pPr>
            <a:endParaRPr lang="en-US" sz="2000" dirty="0"/>
          </a:p>
        </p:txBody>
      </p:sp>
    </p:spTree>
    <p:extLst>
      <p:ext uri="{BB962C8B-B14F-4D97-AF65-F5344CB8AC3E}">
        <p14:creationId xmlns:p14="http://schemas.microsoft.com/office/powerpoint/2010/main" val="320883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Why mindsets matter: The Inner Game</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1028" name="Picture 4" descr="Performance = Potential – Interference, and enhanced b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133" y="1941689"/>
            <a:ext cx="2316266" cy="2316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2756" y="2591990"/>
            <a:ext cx="7947377" cy="1015663"/>
          </a:xfrm>
          <a:prstGeom prst="rect">
            <a:avLst/>
          </a:prstGeom>
          <a:noFill/>
        </p:spPr>
        <p:txBody>
          <a:bodyPr wrap="square" rtlCol="0">
            <a:spAutoFit/>
          </a:bodyPr>
          <a:lstStyle/>
          <a:p>
            <a:pPr algn="ctr"/>
            <a:r>
              <a:rPr lang="en-US" sz="6000" dirty="0" smtClean="0"/>
              <a:t>p   =   P   -   </a:t>
            </a:r>
            <a:r>
              <a:rPr lang="en-US" sz="6000" dirty="0" err="1" smtClean="0"/>
              <a:t>i</a:t>
            </a:r>
            <a:endParaRPr lang="en-US" sz="6000" dirty="0"/>
          </a:p>
        </p:txBody>
      </p:sp>
    </p:spTree>
    <p:extLst>
      <p:ext uri="{BB962C8B-B14F-4D97-AF65-F5344CB8AC3E}">
        <p14:creationId xmlns:p14="http://schemas.microsoft.com/office/powerpoint/2010/main" val="378445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Who is this?</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82799" y="1480890"/>
            <a:ext cx="8026400" cy="47313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45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Group behavior: The Elevator (video)</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5" name="ztFv6OSFeUA"/>
          <p:cNvPicPr>
            <a:picLocks noRot="1" noChangeAspect="1"/>
          </p:cNvPicPr>
          <p:nvPr>
            <a:videoFile r:link="rId1"/>
          </p:nvPr>
        </p:nvPicPr>
        <p:blipFill>
          <a:blip r:embed="rId4"/>
          <a:stretch>
            <a:fillRect/>
          </a:stretch>
        </p:blipFill>
        <p:spPr>
          <a:xfrm>
            <a:off x="999065" y="1365955"/>
            <a:ext cx="10193867" cy="5034845"/>
          </a:xfrm>
          <a:prstGeom prst="rect">
            <a:avLst/>
          </a:prstGeom>
        </p:spPr>
      </p:pic>
    </p:spTree>
    <p:extLst>
      <p:ext uri="{BB962C8B-B14F-4D97-AF65-F5344CB8AC3E}">
        <p14:creationId xmlns:p14="http://schemas.microsoft.com/office/powerpoint/2010/main" val="2853426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9134" y="616930"/>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lgn="l">
              <a:defRPr/>
            </a:pPr>
            <a:r>
              <a:rPr lang="en-US" dirty="0"/>
              <a:t>How does a reset make a difference?</a:t>
            </a:r>
            <a:endParaRPr kumimoji="0" lang="en-US" sz="360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6" name="Oval 5"/>
          <p:cNvSpPr/>
          <p:nvPr/>
        </p:nvSpPr>
        <p:spPr>
          <a:xfrm>
            <a:off x="3786189" y="1743540"/>
            <a:ext cx="4174958" cy="40546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97689" y="2397982"/>
            <a:ext cx="2758175" cy="274219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38955" y="3115618"/>
            <a:ext cx="1275641" cy="1306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1721" y="2771539"/>
            <a:ext cx="2877179" cy="461665"/>
          </a:xfrm>
          <a:prstGeom prst="rect">
            <a:avLst/>
          </a:prstGeom>
          <a:noFill/>
        </p:spPr>
        <p:txBody>
          <a:bodyPr wrap="square" rtlCol="0">
            <a:spAutoFit/>
          </a:bodyPr>
          <a:lstStyle/>
          <a:p>
            <a:r>
              <a:rPr lang="en-US" sz="2400" dirty="0" smtClean="0"/>
              <a:t>Who am I being?</a:t>
            </a:r>
            <a:endParaRPr lang="en-US" sz="2400" dirty="0"/>
          </a:p>
        </p:txBody>
      </p:sp>
      <p:sp>
        <p:nvSpPr>
          <p:cNvPr id="11" name="TextBox 10"/>
          <p:cNvSpPr txBox="1"/>
          <p:nvPr/>
        </p:nvSpPr>
        <p:spPr>
          <a:xfrm>
            <a:off x="471721" y="3680909"/>
            <a:ext cx="3011949" cy="461665"/>
          </a:xfrm>
          <a:prstGeom prst="rect">
            <a:avLst/>
          </a:prstGeom>
          <a:noFill/>
        </p:spPr>
        <p:txBody>
          <a:bodyPr wrap="square" rtlCol="0">
            <a:spAutoFit/>
          </a:bodyPr>
          <a:lstStyle/>
          <a:p>
            <a:r>
              <a:rPr lang="en-US" sz="2400" dirty="0" smtClean="0"/>
              <a:t>How am I behaving?</a:t>
            </a:r>
            <a:endParaRPr lang="en-US" sz="2400" dirty="0"/>
          </a:p>
        </p:txBody>
      </p:sp>
      <p:sp>
        <p:nvSpPr>
          <p:cNvPr id="12" name="TextBox 11"/>
          <p:cNvSpPr txBox="1"/>
          <p:nvPr/>
        </p:nvSpPr>
        <p:spPr>
          <a:xfrm>
            <a:off x="471722" y="4684705"/>
            <a:ext cx="3149930" cy="461665"/>
          </a:xfrm>
          <a:prstGeom prst="rect">
            <a:avLst/>
          </a:prstGeom>
          <a:noFill/>
        </p:spPr>
        <p:txBody>
          <a:bodyPr wrap="square" rtlCol="0">
            <a:spAutoFit/>
          </a:bodyPr>
          <a:lstStyle/>
          <a:p>
            <a:r>
              <a:rPr lang="en-US" sz="2400" dirty="0" smtClean="0"/>
              <a:t>Who am I becoming?</a:t>
            </a:r>
            <a:endParaRPr lang="en-US" sz="2400" dirty="0"/>
          </a:p>
        </p:txBody>
      </p:sp>
      <p:cxnSp>
        <p:nvCxnSpPr>
          <p:cNvPr id="13" name="Straight Connector 12"/>
          <p:cNvCxnSpPr/>
          <p:nvPr/>
        </p:nvCxnSpPr>
        <p:spPr>
          <a:xfrm flipV="1">
            <a:off x="2906368" y="2291782"/>
            <a:ext cx="1851789" cy="720828"/>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73151" y="3334145"/>
            <a:ext cx="1563285" cy="578685"/>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530964" y="4069865"/>
            <a:ext cx="2162465" cy="797941"/>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6" name="Picture 2" descr="Top 5 Richest Companies In The World"/>
          <p:cNvPicPr>
            <a:picLocks noChangeAspect="1" noChangeArrowheads="1"/>
          </p:cNvPicPr>
          <p:nvPr/>
        </p:nvPicPr>
        <p:blipFill>
          <a:blip r:embed="rId3"/>
          <a:srcRect/>
          <a:stretch>
            <a:fillRect/>
          </a:stretch>
        </p:blipFill>
        <p:spPr bwMode="auto">
          <a:xfrm>
            <a:off x="8927872" y="2219276"/>
            <a:ext cx="2325916" cy="1035033"/>
          </a:xfrm>
          <a:prstGeom prst="rect">
            <a:avLst/>
          </a:prstGeom>
          <a:noFill/>
        </p:spPr>
      </p:pic>
      <p:pic>
        <p:nvPicPr>
          <p:cNvPr id="17" name="Picture 16">
            <a:extLst>
              <a:ext uri="{FF2B5EF4-FFF2-40B4-BE49-F238E27FC236}">
                <a16:creationId xmlns:a16="http://schemas.microsoft.com/office/drawing/2014/main" id="{656DE394-7E20-497E-A60A-3D285B3FF761}"/>
              </a:ext>
            </a:extLst>
          </p:cNvPr>
          <p:cNvPicPr>
            <a:picLocks noChangeAspect="1"/>
          </p:cNvPicPr>
          <p:nvPr/>
        </p:nvPicPr>
        <p:blipFill>
          <a:blip r:embed="rId4"/>
          <a:stretch>
            <a:fillRect/>
          </a:stretch>
        </p:blipFill>
        <p:spPr>
          <a:xfrm>
            <a:off x="9374180" y="3431769"/>
            <a:ext cx="1426037" cy="1072932"/>
          </a:xfrm>
          <a:prstGeom prst="rect">
            <a:avLst/>
          </a:prstGeom>
        </p:spPr>
      </p:pic>
      <p:pic>
        <p:nvPicPr>
          <p:cNvPr id="18" name="Picture 17" descr="footsteps.jpg"/>
          <p:cNvPicPr>
            <a:picLocks noChangeAspect="1" noChangeArrowheads="1"/>
          </p:cNvPicPr>
          <p:nvPr/>
        </p:nvPicPr>
        <p:blipFill>
          <a:blip r:embed="rId5"/>
          <a:srcRect/>
          <a:stretch>
            <a:fillRect/>
          </a:stretch>
        </p:blipFill>
        <p:spPr bwMode="auto">
          <a:xfrm>
            <a:off x="8927872" y="4578854"/>
            <a:ext cx="2325916" cy="1122653"/>
          </a:xfrm>
          <a:prstGeom prst="rect">
            <a:avLst/>
          </a:prstGeom>
          <a:noFill/>
        </p:spPr>
      </p:pic>
    </p:spTree>
    <p:extLst>
      <p:ext uri="{BB962C8B-B14F-4D97-AF65-F5344CB8AC3E}">
        <p14:creationId xmlns:p14="http://schemas.microsoft.com/office/powerpoint/2010/main" val="35112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8"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amond(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5"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What is success?</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6" name="Rectangle 5"/>
          <p:cNvSpPr/>
          <p:nvPr/>
        </p:nvSpPr>
        <p:spPr>
          <a:xfrm>
            <a:off x="838199" y="1868437"/>
            <a:ext cx="10515600" cy="3108543"/>
          </a:xfrm>
          <a:prstGeom prst="rect">
            <a:avLst/>
          </a:prstGeom>
        </p:spPr>
        <p:txBody>
          <a:bodyPr wrap="square">
            <a:spAutoFit/>
          </a:bodyPr>
          <a:lstStyle/>
          <a:p>
            <a:pPr>
              <a:buNone/>
            </a:pPr>
            <a:r>
              <a:rPr lang="en-US" sz="2800" dirty="0">
                <a:latin typeface="Calibri Light" panose="020F0302020204030204" pitchFamily="34" charset="0"/>
                <a:cs typeface="Calibri Light" panose="020F0302020204030204" pitchFamily="34" charset="0"/>
              </a:rPr>
              <a:t>“To laugh often and much; To win the respect of intelligent people and the affection of children; To earn the appreciation of honest critics and endure the betrayal of false friends; To appreciate beauty, to find the best in others; To leave the world a bit better, whether by a healthy child, a garden patch, or a redeemed social condition; To know even one life has breathed easier because you have lived. This is to have succeeded.”—Ralph Waldo Emerson</a:t>
            </a:r>
          </a:p>
        </p:txBody>
      </p:sp>
    </p:spTree>
    <p:extLst>
      <p:ext uri="{BB962C8B-B14F-4D97-AF65-F5344CB8AC3E}">
        <p14:creationId xmlns:p14="http://schemas.microsoft.com/office/powerpoint/2010/main" val="224147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t>6+++++</a:t>
            </a:r>
            <a:endParaRPr lang="en-MY" dirty="0"/>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1936523" y="3584592"/>
            <a:ext cx="8340746" cy="923330"/>
          </a:xfrm>
          <a:prstGeom prst="rect">
            <a:avLst/>
          </a:prstGeom>
          <a:noFill/>
        </p:spPr>
        <p:txBody>
          <a:bodyPr wrap="none" rtlCol="0">
            <a:spAutoFit/>
          </a:bodyPr>
          <a:lstStyle/>
          <a:p>
            <a:pPr algn="ctr"/>
            <a:r>
              <a:rPr lang="en-MY" sz="5400" dirty="0" smtClean="0">
                <a:latin typeface="+mj-lt"/>
              </a:rPr>
              <a:t>Accelerating Performance:</a:t>
            </a:r>
            <a:endParaRPr lang="en-MY" sz="5400" dirty="0">
              <a:latin typeface="+mj-lt"/>
            </a:endParaRPr>
          </a:p>
        </p:txBody>
      </p:sp>
      <p:sp>
        <p:nvSpPr>
          <p:cNvPr id="5" name="TextBox 4">
            <a:extLst>
              <a:ext uri="{FF2B5EF4-FFF2-40B4-BE49-F238E27FC236}">
                <a16:creationId xmlns:a16="http://schemas.microsoft.com/office/drawing/2014/main" id="{80AC7DBD-DCDC-4B04-B1F4-83DB71F72AAA}"/>
              </a:ext>
            </a:extLst>
          </p:cNvPr>
          <p:cNvSpPr txBox="1"/>
          <p:nvPr/>
        </p:nvSpPr>
        <p:spPr>
          <a:xfrm>
            <a:off x="2907481" y="4442606"/>
            <a:ext cx="6377067" cy="461665"/>
          </a:xfrm>
          <a:prstGeom prst="rect">
            <a:avLst/>
          </a:prstGeom>
          <a:noFill/>
        </p:spPr>
        <p:txBody>
          <a:bodyPr wrap="none" rtlCol="0">
            <a:spAutoFit/>
          </a:bodyPr>
          <a:lstStyle/>
          <a:p>
            <a:pPr algn="ctr"/>
            <a:r>
              <a:rPr lang="en-US" sz="2400" dirty="0" smtClean="0"/>
              <a:t>The impact of mindsets and how to shift them</a:t>
            </a:r>
            <a:endParaRPr lang="en-MY" sz="2400" dirty="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4978869" y="5168383"/>
            <a:ext cx="2245166" cy="646331"/>
          </a:xfrm>
          <a:prstGeom prst="rect">
            <a:avLst/>
          </a:prstGeom>
          <a:noFill/>
        </p:spPr>
        <p:txBody>
          <a:bodyPr wrap="none" rtlCol="0">
            <a:spAutoFit/>
          </a:bodyPr>
          <a:lstStyle/>
          <a:p>
            <a:pPr algn="ctr"/>
            <a:r>
              <a:rPr lang="en-US" dirty="0" smtClean="0"/>
              <a:t>John Thomas</a:t>
            </a:r>
          </a:p>
          <a:p>
            <a:pPr algn="ctr"/>
            <a:r>
              <a:rPr lang="en-US" dirty="0" smtClean="0"/>
              <a:t>Chief People Officer</a:t>
            </a:r>
            <a:endParaRPr lang="en-MY"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Strategy A1: Workforce</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1605068"/>
            <a:ext cx="10315575"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Public health and health care workforce commission</a:t>
            </a:r>
          </a:p>
          <a:p>
            <a:pPr marL="457200" indent="-457200">
              <a:buFont typeface="Wingdings" panose="05000000000000000000" pitchFamily="2" charset="2"/>
              <a:buChar char="§"/>
            </a:pPr>
            <a:r>
              <a:rPr lang="en-US" sz="2800" dirty="0" smtClean="0"/>
              <a:t>Leadership academy</a:t>
            </a:r>
          </a:p>
          <a:p>
            <a:pPr marL="457200" indent="-457200">
              <a:buFont typeface="Wingdings" panose="05000000000000000000" pitchFamily="2" charset="2"/>
              <a:buChar char="§"/>
            </a:pPr>
            <a:r>
              <a:rPr lang="en-US" sz="2800" dirty="0" smtClean="0"/>
              <a:t>Internship program</a:t>
            </a:r>
          </a:p>
          <a:p>
            <a:pPr marL="457200" indent="-457200">
              <a:buFont typeface="Wingdings" panose="05000000000000000000" pitchFamily="2" charset="2"/>
              <a:buChar char="§"/>
            </a:pPr>
            <a:r>
              <a:rPr lang="en-US" sz="2800" dirty="0" smtClean="0"/>
              <a:t>Missouri healthcare workforce project</a:t>
            </a:r>
          </a:p>
          <a:p>
            <a:pPr marL="457200" indent="-457200">
              <a:buFont typeface="Wingdings" panose="05000000000000000000" pitchFamily="2" charset="2"/>
              <a:buChar char="§"/>
            </a:pPr>
            <a:r>
              <a:rPr lang="en-US" sz="2800" dirty="0" smtClean="0"/>
              <a:t>Learning and </a:t>
            </a:r>
            <a:r>
              <a:rPr lang="en-US" sz="2800" smtClean="0"/>
              <a:t>development redesign</a:t>
            </a:r>
            <a:endParaRPr lang="en-US" sz="2800" dirty="0" smtClean="0"/>
          </a:p>
          <a:p>
            <a:endParaRPr lang="en-US" sz="2800" dirty="0"/>
          </a:p>
          <a:p>
            <a:r>
              <a:rPr lang="en-US" sz="2800" b="1" dirty="0" smtClean="0"/>
              <a:t>*</a:t>
            </a:r>
            <a:r>
              <a:rPr lang="en-US" sz="2800" dirty="0" smtClean="0"/>
              <a:t>   County commissioner collaboration</a:t>
            </a:r>
            <a:endParaRPr lang="en-US" sz="2800" dirty="0"/>
          </a:p>
        </p:txBody>
      </p:sp>
    </p:spTree>
    <p:extLst>
      <p:ext uri="{BB962C8B-B14F-4D97-AF65-F5344CB8AC3E}">
        <p14:creationId xmlns:p14="http://schemas.microsoft.com/office/powerpoint/2010/main" val="488244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smtClean="0">
                <a:cs typeface="Segoe UI" panose="020B0502040204020203" pitchFamily="34" charset="0"/>
              </a:rPr>
              <a:t>Health and public health taskforce advisory </a:t>
            </a:r>
            <a:r>
              <a:rPr lang="en-US" sz="3200" dirty="0" smtClean="0">
                <a:cs typeface="Segoe UI" panose="020B0502040204020203" pitchFamily="34" charset="0"/>
              </a:rPr>
              <a:t>council</a:t>
            </a:r>
            <a:endParaRPr kumimoji="0" lang="en-US" sz="32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224791897"/>
              </p:ext>
            </p:extLst>
          </p:nvPr>
        </p:nvGraphicFramePr>
        <p:xfrm>
          <a:off x="938208" y="1605068"/>
          <a:ext cx="10315580" cy="4526280"/>
        </p:xfrm>
        <a:graphic>
          <a:graphicData uri="http://schemas.openxmlformats.org/drawingml/2006/table">
            <a:tbl>
              <a:tblPr firstRow="1" bandRow="1">
                <a:tableStyleId>{69CF1AB2-1976-4502-BF36-3FF5EA218861}</a:tableStyleId>
              </a:tblPr>
              <a:tblGrid>
                <a:gridCol w="2578895">
                  <a:extLst>
                    <a:ext uri="{9D8B030D-6E8A-4147-A177-3AD203B41FA5}">
                      <a16:colId xmlns:a16="http://schemas.microsoft.com/office/drawing/2014/main" val="3038877028"/>
                    </a:ext>
                  </a:extLst>
                </a:gridCol>
                <a:gridCol w="2578895">
                  <a:extLst>
                    <a:ext uri="{9D8B030D-6E8A-4147-A177-3AD203B41FA5}">
                      <a16:colId xmlns:a16="http://schemas.microsoft.com/office/drawing/2014/main" val="3578313326"/>
                    </a:ext>
                  </a:extLst>
                </a:gridCol>
                <a:gridCol w="2578895">
                  <a:extLst>
                    <a:ext uri="{9D8B030D-6E8A-4147-A177-3AD203B41FA5}">
                      <a16:colId xmlns:a16="http://schemas.microsoft.com/office/drawing/2014/main" val="1638701435"/>
                    </a:ext>
                  </a:extLst>
                </a:gridCol>
                <a:gridCol w="2578895">
                  <a:extLst>
                    <a:ext uri="{9D8B030D-6E8A-4147-A177-3AD203B41FA5}">
                      <a16:colId xmlns:a16="http://schemas.microsoft.com/office/drawing/2014/main" val="716838448"/>
                    </a:ext>
                  </a:extLst>
                </a:gridCol>
              </a:tblGrid>
              <a:tr h="608429">
                <a:tc>
                  <a:txBody>
                    <a:bodyPr/>
                    <a:lstStyle/>
                    <a:p>
                      <a:r>
                        <a:rPr lang="en-US" sz="1700" b="0" dirty="0" smtClean="0">
                          <a:solidFill>
                            <a:schemeClr val="tx2"/>
                          </a:solidFill>
                        </a:rPr>
                        <a:t>Clinic/medical</a:t>
                      </a:r>
                      <a:r>
                        <a:rPr lang="en-US" sz="1700" b="0" baseline="0" dirty="0" smtClean="0">
                          <a:solidFill>
                            <a:schemeClr val="tx2"/>
                          </a:solidFill>
                        </a:rPr>
                        <a:t> office-private sector</a:t>
                      </a:r>
                      <a:endParaRPr lang="en-US" sz="1700" b="0" dirty="0">
                        <a:solidFill>
                          <a:schemeClr val="tx2"/>
                        </a:solidFill>
                      </a:endParaRPr>
                    </a:p>
                  </a:txBody>
                  <a:tcPr/>
                </a:tc>
                <a:tc>
                  <a:txBody>
                    <a:bodyPr/>
                    <a:lstStyle/>
                    <a:p>
                      <a:r>
                        <a:rPr lang="en-US" sz="1700" b="0" dirty="0" smtClean="0">
                          <a:solidFill>
                            <a:schemeClr val="tx2"/>
                          </a:solidFill>
                        </a:rPr>
                        <a:t>Missouri</a:t>
                      </a:r>
                      <a:r>
                        <a:rPr lang="en-US" sz="1700" b="0" baseline="0" dirty="0" smtClean="0">
                          <a:solidFill>
                            <a:schemeClr val="tx2"/>
                          </a:solidFill>
                        </a:rPr>
                        <a:t> Association of Area Agencies on Aging</a:t>
                      </a:r>
                      <a:endParaRPr lang="en-US" sz="1700" b="0" dirty="0">
                        <a:solidFill>
                          <a:schemeClr val="tx2"/>
                        </a:solidFill>
                      </a:endParaRPr>
                    </a:p>
                  </a:txBody>
                  <a:tcPr/>
                </a:tc>
                <a:tc>
                  <a:txBody>
                    <a:bodyPr/>
                    <a:lstStyle/>
                    <a:p>
                      <a:r>
                        <a:rPr lang="en-US" sz="1700" b="0" dirty="0" smtClean="0">
                          <a:solidFill>
                            <a:schemeClr val="tx2"/>
                          </a:solidFill>
                        </a:rPr>
                        <a:t>Missouri DHSS</a:t>
                      </a:r>
                      <a:endParaRPr lang="en-US" sz="1700" b="0" dirty="0">
                        <a:solidFill>
                          <a:schemeClr val="tx2"/>
                        </a:solidFill>
                      </a:endParaRPr>
                    </a:p>
                  </a:txBody>
                  <a:tcPr/>
                </a:tc>
                <a:tc>
                  <a:txBody>
                    <a:bodyPr/>
                    <a:lstStyle/>
                    <a:p>
                      <a:r>
                        <a:rPr lang="en-US" sz="1700" b="0" dirty="0" smtClean="0">
                          <a:solidFill>
                            <a:schemeClr val="tx2"/>
                          </a:solidFill>
                        </a:rPr>
                        <a:t>Missouri Public</a:t>
                      </a:r>
                      <a:r>
                        <a:rPr lang="en-US" sz="1700" b="0" baseline="0" dirty="0" smtClean="0">
                          <a:solidFill>
                            <a:schemeClr val="tx2"/>
                          </a:solidFill>
                        </a:rPr>
                        <a:t> Health Association</a:t>
                      </a:r>
                      <a:endParaRPr lang="en-US" sz="1700" b="0" dirty="0">
                        <a:solidFill>
                          <a:schemeClr val="tx2"/>
                        </a:solidFill>
                      </a:endParaRPr>
                    </a:p>
                  </a:txBody>
                  <a:tcPr/>
                </a:tc>
                <a:extLst>
                  <a:ext uri="{0D108BD9-81ED-4DB2-BD59-A6C34878D82A}">
                    <a16:rowId xmlns:a16="http://schemas.microsoft.com/office/drawing/2014/main" val="2198429193"/>
                  </a:ext>
                </a:extLst>
              </a:tr>
              <a:tr h="352503">
                <a:tc>
                  <a:txBody>
                    <a:bodyPr/>
                    <a:lstStyle/>
                    <a:p>
                      <a:r>
                        <a:rPr lang="en-US" sz="1700" b="0" dirty="0" smtClean="0">
                          <a:solidFill>
                            <a:schemeClr val="tx2"/>
                          </a:solidFill>
                        </a:rPr>
                        <a:t>Health Forward</a:t>
                      </a:r>
                      <a:r>
                        <a:rPr lang="en-US" sz="1700" b="0" baseline="0" dirty="0" smtClean="0">
                          <a:solidFill>
                            <a:schemeClr val="tx2"/>
                          </a:solidFill>
                        </a:rPr>
                        <a:t> Foundation</a:t>
                      </a:r>
                      <a:endParaRPr lang="en-US" sz="1700" b="0" dirty="0">
                        <a:solidFill>
                          <a:schemeClr val="tx2"/>
                        </a:solidFill>
                      </a:endParaRPr>
                    </a:p>
                  </a:txBody>
                  <a:tcPr/>
                </a:tc>
                <a:tc>
                  <a:txBody>
                    <a:bodyPr/>
                    <a:lstStyle/>
                    <a:p>
                      <a:r>
                        <a:rPr lang="en-US" sz="1700" b="0" dirty="0" smtClean="0">
                          <a:solidFill>
                            <a:schemeClr val="tx2"/>
                          </a:solidFill>
                        </a:rPr>
                        <a:t>Missouri Association of Local Public</a:t>
                      </a:r>
                      <a:r>
                        <a:rPr lang="en-US" sz="1700" b="0" baseline="0" dirty="0" smtClean="0">
                          <a:solidFill>
                            <a:schemeClr val="tx2"/>
                          </a:solidFill>
                        </a:rPr>
                        <a:t> Health Agencies</a:t>
                      </a:r>
                      <a:endParaRPr lang="en-US" sz="1700" b="0" dirty="0">
                        <a:solidFill>
                          <a:schemeClr val="tx2"/>
                        </a:solidFill>
                      </a:endParaRPr>
                    </a:p>
                  </a:txBody>
                  <a:tcPr/>
                </a:tc>
                <a:tc>
                  <a:txBody>
                    <a:bodyPr/>
                    <a:lstStyle/>
                    <a:p>
                      <a:r>
                        <a:rPr lang="en-US" sz="1700" b="0" dirty="0" smtClean="0">
                          <a:solidFill>
                            <a:schemeClr val="tx2"/>
                          </a:solidFill>
                        </a:rPr>
                        <a:t>Missouri</a:t>
                      </a:r>
                      <a:r>
                        <a:rPr lang="en-US" sz="1700" b="0" baseline="0" dirty="0" smtClean="0">
                          <a:solidFill>
                            <a:schemeClr val="tx2"/>
                          </a:solidFill>
                        </a:rPr>
                        <a:t> DMH</a:t>
                      </a:r>
                      <a:endParaRPr lang="en-US" sz="1700" b="0" dirty="0">
                        <a:solidFill>
                          <a:schemeClr val="tx2"/>
                        </a:solidFill>
                      </a:endParaRPr>
                    </a:p>
                  </a:txBody>
                  <a:tcPr/>
                </a:tc>
                <a:tc>
                  <a:txBody>
                    <a:bodyPr/>
                    <a:lstStyle/>
                    <a:p>
                      <a:r>
                        <a:rPr lang="en-US" sz="1700" b="0" dirty="0" smtClean="0">
                          <a:solidFill>
                            <a:schemeClr val="tx2"/>
                          </a:solidFill>
                        </a:rPr>
                        <a:t>MU School of Medicine</a:t>
                      </a:r>
                      <a:endParaRPr lang="en-US" sz="1700" b="0" dirty="0">
                        <a:solidFill>
                          <a:schemeClr val="tx2"/>
                        </a:solidFill>
                      </a:endParaRPr>
                    </a:p>
                  </a:txBody>
                  <a:tcPr/>
                </a:tc>
                <a:extLst>
                  <a:ext uri="{0D108BD9-81ED-4DB2-BD59-A6C34878D82A}">
                    <a16:rowId xmlns:a16="http://schemas.microsoft.com/office/drawing/2014/main" val="2003541256"/>
                  </a:ext>
                </a:extLst>
              </a:tr>
              <a:tr h="352503">
                <a:tc>
                  <a:txBody>
                    <a:bodyPr/>
                    <a:lstStyle/>
                    <a:p>
                      <a:r>
                        <a:rPr lang="en-US" sz="1700" b="0" dirty="0" smtClean="0">
                          <a:solidFill>
                            <a:schemeClr val="tx2"/>
                          </a:solidFill>
                        </a:rPr>
                        <a:t>Hospital-private sector</a:t>
                      </a:r>
                      <a:endParaRPr lang="en-US" sz="1700" b="0" dirty="0">
                        <a:solidFill>
                          <a:schemeClr val="tx2"/>
                        </a:solidFill>
                      </a:endParaRPr>
                    </a:p>
                  </a:txBody>
                  <a:tcPr/>
                </a:tc>
                <a:tc>
                  <a:txBody>
                    <a:bodyPr/>
                    <a:lstStyle/>
                    <a:p>
                      <a:r>
                        <a:rPr lang="en-US" sz="1700" b="0" dirty="0" smtClean="0">
                          <a:solidFill>
                            <a:schemeClr val="tx2"/>
                          </a:solidFill>
                        </a:rPr>
                        <a:t>Missouri Board of Healing</a:t>
                      </a:r>
                      <a:r>
                        <a:rPr lang="en-US" sz="1700" b="0" baseline="0" dirty="0" smtClean="0">
                          <a:solidFill>
                            <a:schemeClr val="tx2"/>
                          </a:solidFill>
                        </a:rPr>
                        <a:t> Arts</a:t>
                      </a:r>
                      <a:endParaRPr lang="en-US" sz="1700" b="0" dirty="0">
                        <a:solidFill>
                          <a:schemeClr val="tx2"/>
                        </a:solidFill>
                      </a:endParaRPr>
                    </a:p>
                  </a:txBody>
                  <a:tcPr/>
                </a:tc>
                <a:tc>
                  <a:txBody>
                    <a:bodyPr/>
                    <a:lstStyle/>
                    <a:p>
                      <a:r>
                        <a:rPr lang="en-US" sz="1700" b="0" dirty="0" smtClean="0">
                          <a:solidFill>
                            <a:schemeClr val="tx2"/>
                          </a:solidFill>
                        </a:rPr>
                        <a:t>Missouri Foundation for Health</a:t>
                      </a:r>
                      <a:endParaRPr lang="en-US" sz="1700" b="0" dirty="0">
                        <a:solidFill>
                          <a:schemeClr val="tx2"/>
                        </a:solidFill>
                      </a:endParaRPr>
                    </a:p>
                  </a:txBody>
                  <a:tcPr/>
                </a:tc>
                <a:tc>
                  <a:txBody>
                    <a:bodyPr/>
                    <a:lstStyle/>
                    <a:p>
                      <a:r>
                        <a:rPr lang="en-US" sz="1700" b="0" dirty="0" smtClean="0">
                          <a:solidFill>
                            <a:schemeClr val="tx2"/>
                          </a:solidFill>
                        </a:rPr>
                        <a:t>University of Health Sciences</a:t>
                      </a:r>
                      <a:r>
                        <a:rPr lang="en-US" sz="1700" b="0" baseline="0" dirty="0" smtClean="0">
                          <a:solidFill>
                            <a:schemeClr val="tx2"/>
                          </a:solidFill>
                        </a:rPr>
                        <a:t> and Pharmacy</a:t>
                      </a:r>
                      <a:endParaRPr lang="en-US" sz="1700" b="0" dirty="0">
                        <a:solidFill>
                          <a:schemeClr val="tx2"/>
                        </a:solidFill>
                      </a:endParaRPr>
                    </a:p>
                  </a:txBody>
                  <a:tcPr/>
                </a:tc>
                <a:extLst>
                  <a:ext uri="{0D108BD9-81ED-4DB2-BD59-A6C34878D82A}">
                    <a16:rowId xmlns:a16="http://schemas.microsoft.com/office/drawing/2014/main" val="123297783"/>
                  </a:ext>
                </a:extLst>
              </a:tr>
              <a:tr h="352503">
                <a:tc>
                  <a:txBody>
                    <a:bodyPr/>
                    <a:lstStyle/>
                    <a:p>
                      <a:r>
                        <a:rPr lang="en-US" sz="1700" b="0" dirty="0" smtClean="0">
                          <a:solidFill>
                            <a:schemeClr val="tx2"/>
                          </a:solidFill>
                        </a:rPr>
                        <a:t>Long-term</a:t>
                      </a:r>
                      <a:r>
                        <a:rPr lang="en-US" sz="1700" b="0" baseline="0" dirty="0" smtClean="0">
                          <a:solidFill>
                            <a:schemeClr val="tx2"/>
                          </a:solidFill>
                        </a:rPr>
                        <a:t> care provider-private sector</a:t>
                      </a:r>
                      <a:endParaRPr lang="en-US" sz="1700" b="0" dirty="0">
                        <a:solidFill>
                          <a:schemeClr val="tx2"/>
                        </a:solidFill>
                      </a:endParaRPr>
                    </a:p>
                  </a:txBody>
                  <a:tcPr/>
                </a:tc>
                <a:tc>
                  <a:txBody>
                    <a:bodyPr/>
                    <a:lstStyle/>
                    <a:p>
                      <a:r>
                        <a:rPr lang="en-US" sz="1700" b="0" dirty="0" smtClean="0">
                          <a:solidFill>
                            <a:schemeClr val="tx2"/>
                          </a:solidFill>
                        </a:rPr>
                        <a:t>Missouri Board of Nursing</a:t>
                      </a:r>
                      <a:endParaRPr lang="en-US" sz="1700" b="0" dirty="0">
                        <a:solidFill>
                          <a:schemeClr val="tx2"/>
                        </a:solidFill>
                      </a:endParaRPr>
                    </a:p>
                  </a:txBody>
                  <a:tcPr/>
                </a:tc>
                <a:tc>
                  <a:txBody>
                    <a:bodyPr/>
                    <a:lstStyle/>
                    <a:p>
                      <a:r>
                        <a:rPr lang="en-US" sz="1700" b="0" dirty="0" smtClean="0">
                          <a:solidFill>
                            <a:schemeClr val="tx2"/>
                          </a:solidFill>
                        </a:rPr>
                        <a:t>Missouri Healthcare</a:t>
                      </a:r>
                      <a:r>
                        <a:rPr lang="en-US" sz="1700" b="0" baseline="0" dirty="0" smtClean="0">
                          <a:solidFill>
                            <a:schemeClr val="tx2"/>
                          </a:solidFill>
                        </a:rPr>
                        <a:t> Association</a:t>
                      </a:r>
                      <a:endParaRPr lang="en-US" sz="1700" b="0" dirty="0">
                        <a:solidFill>
                          <a:schemeClr val="tx2"/>
                        </a:solidFill>
                      </a:endParaRPr>
                    </a:p>
                  </a:txBody>
                  <a:tcPr/>
                </a:tc>
                <a:tc>
                  <a:txBody>
                    <a:bodyPr/>
                    <a:lstStyle/>
                    <a:p>
                      <a:r>
                        <a:rPr lang="en-US" sz="1700" b="0" dirty="0" smtClean="0">
                          <a:solidFill>
                            <a:schemeClr val="tx2"/>
                          </a:solidFill>
                        </a:rPr>
                        <a:t>Missouri Association of Rehabilitation</a:t>
                      </a:r>
                      <a:r>
                        <a:rPr lang="en-US" sz="1700" b="0" baseline="0" dirty="0" smtClean="0">
                          <a:solidFill>
                            <a:schemeClr val="tx2"/>
                          </a:solidFill>
                        </a:rPr>
                        <a:t> Facilities</a:t>
                      </a:r>
                      <a:endParaRPr lang="en-US" sz="1700" b="0" dirty="0">
                        <a:solidFill>
                          <a:schemeClr val="tx2"/>
                        </a:solidFill>
                      </a:endParaRPr>
                    </a:p>
                  </a:txBody>
                  <a:tcPr/>
                </a:tc>
                <a:extLst>
                  <a:ext uri="{0D108BD9-81ED-4DB2-BD59-A6C34878D82A}">
                    <a16:rowId xmlns:a16="http://schemas.microsoft.com/office/drawing/2014/main" val="1043867331"/>
                  </a:ext>
                </a:extLst>
              </a:tr>
              <a:tr h="352503">
                <a:tc>
                  <a:txBody>
                    <a:bodyPr/>
                    <a:lstStyle/>
                    <a:p>
                      <a:r>
                        <a:rPr lang="en-US" sz="1700" b="0" dirty="0" smtClean="0">
                          <a:solidFill>
                            <a:schemeClr val="tx2"/>
                          </a:solidFill>
                        </a:rPr>
                        <a:t>Gibson Behavioral Health-private</a:t>
                      </a:r>
                      <a:r>
                        <a:rPr lang="en-US" sz="1700" b="0" baseline="0" dirty="0" smtClean="0">
                          <a:solidFill>
                            <a:schemeClr val="tx2"/>
                          </a:solidFill>
                        </a:rPr>
                        <a:t> provider</a:t>
                      </a:r>
                      <a:endParaRPr lang="en-US" sz="1700" b="0" dirty="0">
                        <a:solidFill>
                          <a:schemeClr val="tx2"/>
                        </a:solidFill>
                      </a:endParaRPr>
                    </a:p>
                  </a:txBody>
                  <a:tcPr/>
                </a:tc>
                <a:tc>
                  <a:txBody>
                    <a:bodyPr/>
                    <a:lstStyle/>
                    <a:p>
                      <a:r>
                        <a:rPr lang="en-US" sz="1700" b="0" dirty="0" smtClean="0">
                          <a:solidFill>
                            <a:schemeClr val="tx2"/>
                          </a:solidFill>
                        </a:rPr>
                        <a:t>Missouri Center for Public Health</a:t>
                      </a:r>
                      <a:r>
                        <a:rPr lang="en-US" sz="1700" b="0" baseline="0" dirty="0" smtClean="0">
                          <a:solidFill>
                            <a:schemeClr val="tx2"/>
                          </a:solidFill>
                        </a:rPr>
                        <a:t> Excellence</a:t>
                      </a:r>
                      <a:endParaRPr lang="en-US" sz="1700" b="0" dirty="0">
                        <a:solidFill>
                          <a:schemeClr val="tx2"/>
                        </a:solidFill>
                      </a:endParaRPr>
                    </a:p>
                  </a:txBody>
                  <a:tcPr/>
                </a:tc>
                <a:tc>
                  <a:txBody>
                    <a:bodyPr/>
                    <a:lstStyle/>
                    <a:p>
                      <a:r>
                        <a:rPr lang="en-US" sz="1700" b="0" dirty="0" smtClean="0">
                          <a:solidFill>
                            <a:schemeClr val="tx2"/>
                          </a:solidFill>
                        </a:rPr>
                        <a:t>Missouri </a:t>
                      </a:r>
                      <a:r>
                        <a:rPr lang="en-US" sz="1700" b="0" dirty="0" err="1" smtClean="0">
                          <a:solidFill>
                            <a:schemeClr val="tx2"/>
                          </a:solidFill>
                        </a:rPr>
                        <a:t>HealthNet</a:t>
                      </a:r>
                      <a:endParaRPr lang="en-US" sz="1700" b="0" dirty="0">
                        <a:solidFill>
                          <a:schemeClr val="tx2"/>
                        </a:solidFill>
                      </a:endParaRPr>
                    </a:p>
                  </a:txBody>
                  <a:tcPr/>
                </a:tc>
                <a:tc>
                  <a:txBody>
                    <a:bodyPr/>
                    <a:lstStyle/>
                    <a:p>
                      <a:endParaRPr lang="en-US" sz="1700" b="0" dirty="0">
                        <a:solidFill>
                          <a:schemeClr val="tx2"/>
                        </a:solidFill>
                      </a:endParaRPr>
                    </a:p>
                  </a:txBody>
                  <a:tcPr>
                    <a:solidFill>
                      <a:schemeClr val="accent1"/>
                    </a:solidFill>
                  </a:tcPr>
                </a:tc>
                <a:extLst>
                  <a:ext uri="{0D108BD9-81ED-4DB2-BD59-A6C34878D82A}">
                    <a16:rowId xmlns:a16="http://schemas.microsoft.com/office/drawing/2014/main" val="1198382583"/>
                  </a:ext>
                </a:extLst>
              </a:tr>
              <a:tr h="352503">
                <a:tc>
                  <a:txBody>
                    <a:bodyPr/>
                    <a:lstStyle/>
                    <a:p>
                      <a:r>
                        <a:rPr lang="en-US" sz="1700" b="0" dirty="0" smtClean="0">
                          <a:solidFill>
                            <a:schemeClr val="tx2"/>
                          </a:solidFill>
                        </a:rPr>
                        <a:t>Missouri Alliance for Home Care</a:t>
                      </a:r>
                      <a:endParaRPr lang="en-US" sz="1700" b="0" dirty="0">
                        <a:solidFill>
                          <a:schemeClr val="tx2"/>
                        </a:solidFill>
                      </a:endParaRPr>
                    </a:p>
                  </a:txBody>
                  <a:tcPr/>
                </a:tc>
                <a:tc>
                  <a:txBody>
                    <a:bodyPr/>
                    <a:lstStyle/>
                    <a:p>
                      <a:r>
                        <a:rPr lang="en-US" sz="1700" b="0" dirty="0" smtClean="0">
                          <a:solidFill>
                            <a:schemeClr val="tx2"/>
                          </a:solidFill>
                        </a:rPr>
                        <a:t>Missouri</a:t>
                      </a:r>
                      <a:r>
                        <a:rPr lang="en-US" sz="1700" b="0" baseline="0" dirty="0" smtClean="0">
                          <a:solidFill>
                            <a:schemeClr val="tx2"/>
                          </a:solidFill>
                        </a:rPr>
                        <a:t> Council of Behavioral Health</a:t>
                      </a:r>
                      <a:endParaRPr lang="en-US" sz="1700" b="0" dirty="0">
                        <a:solidFill>
                          <a:schemeClr val="tx2"/>
                        </a:solidFill>
                      </a:endParaRPr>
                    </a:p>
                  </a:txBody>
                  <a:tcPr/>
                </a:tc>
                <a:tc>
                  <a:txBody>
                    <a:bodyPr/>
                    <a:lstStyle/>
                    <a:p>
                      <a:r>
                        <a:rPr lang="en-US" sz="1700" b="0" dirty="0" smtClean="0">
                          <a:solidFill>
                            <a:schemeClr val="tx2"/>
                          </a:solidFill>
                        </a:rPr>
                        <a:t>Missouri Hospital Association</a:t>
                      </a:r>
                      <a:endParaRPr lang="en-US" sz="1700" b="0" dirty="0">
                        <a:solidFill>
                          <a:schemeClr val="tx2"/>
                        </a:solidFill>
                      </a:endParaRPr>
                    </a:p>
                  </a:txBody>
                  <a:tcPr/>
                </a:tc>
                <a:tc>
                  <a:txBody>
                    <a:bodyPr/>
                    <a:lstStyle/>
                    <a:p>
                      <a:endParaRPr lang="en-US" sz="1700" b="0" dirty="0">
                        <a:solidFill>
                          <a:schemeClr val="tx2"/>
                        </a:solidFill>
                      </a:endParaRPr>
                    </a:p>
                  </a:txBody>
                  <a:tcPr>
                    <a:solidFill>
                      <a:schemeClr val="accent1"/>
                    </a:solidFill>
                  </a:tcPr>
                </a:tc>
                <a:extLst>
                  <a:ext uri="{0D108BD9-81ED-4DB2-BD59-A6C34878D82A}">
                    <a16:rowId xmlns:a16="http://schemas.microsoft.com/office/drawing/2014/main" val="684851758"/>
                  </a:ext>
                </a:extLst>
              </a:tr>
              <a:tr h="352503">
                <a:tc>
                  <a:txBody>
                    <a:bodyPr/>
                    <a:lstStyle/>
                    <a:p>
                      <a:r>
                        <a:rPr lang="en-US" sz="1700" b="0" dirty="0" smtClean="0">
                          <a:solidFill>
                            <a:schemeClr val="tx2"/>
                          </a:solidFill>
                        </a:rPr>
                        <a:t>Missouri Ambulance Association</a:t>
                      </a:r>
                      <a:endParaRPr lang="en-US" sz="1700" b="0" dirty="0">
                        <a:solidFill>
                          <a:schemeClr val="tx2"/>
                        </a:solidFill>
                      </a:endParaRPr>
                    </a:p>
                  </a:txBody>
                  <a:tcPr/>
                </a:tc>
                <a:tc>
                  <a:txBody>
                    <a:bodyPr/>
                    <a:lstStyle/>
                    <a:p>
                      <a:r>
                        <a:rPr lang="en-US" sz="1700" b="0" dirty="0" smtClean="0">
                          <a:solidFill>
                            <a:schemeClr val="tx2"/>
                          </a:solidFill>
                        </a:rPr>
                        <a:t>Missouri DHEWD</a:t>
                      </a:r>
                      <a:endParaRPr lang="en-US" sz="1700" b="0" dirty="0">
                        <a:solidFill>
                          <a:schemeClr val="tx2"/>
                        </a:solidFill>
                      </a:endParaRPr>
                    </a:p>
                  </a:txBody>
                  <a:tcPr/>
                </a:tc>
                <a:tc>
                  <a:txBody>
                    <a:bodyPr/>
                    <a:lstStyle/>
                    <a:p>
                      <a:r>
                        <a:rPr lang="en-US" sz="1700" b="0" dirty="0" smtClean="0">
                          <a:solidFill>
                            <a:schemeClr val="tx2"/>
                          </a:solidFill>
                        </a:rPr>
                        <a:t>Missouri Primary Care Association</a:t>
                      </a:r>
                      <a:endParaRPr lang="en-US" sz="1700" b="0" dirty="0">
                        <a:solidFill>
                          <a:schemeClr val="tx2"/>
                        </a:solidFill>
                      </a:endParaRPr>
                    </a:p>
                  </a:txBody>
                  <a:tcPr/>
                </a:tc>
                <a:tc>
                  <a:txBody>
                    <a:bodyPr/>
                    <a:lstStyle/>
                    <a:p>
                      <a:endParaRPr lang="en-US" sz="1700" b="0" dirty="0">
                        <a:solidFill>
                          <a:schemeClr val="tx2"/>
                        </a:solidFill>
                      </a:endParaRPr>
                    </a:p>
                  </a:txBody>
                  <a:tcPr>
                    <a:solidFill>
                      <a:schemeClr val="accent1"/>
                    </a:solidFill>
                  </a:tcPr>
                </a:tc>
                <a:extLst>
                  <a:ext uri="{0D108BD9-81ED-4DB2-BD59-A6C34878D82A}">
                    <a16:rowId xmlns:a16="http://schemas.microsoft.com/office/drawing/2014/main" val="639528047"/>
                  </a:ext>
                </a:extLst>
              </a:tr>
            </a:tbl>
          </a:graphicData>
        </a:graphic>
      </p:graphicFrame>
    </p:spTree>
    <p:extLst>
      <p:ext uri="{BB962C8B-B14F-4D97-AF65-F5344CB8AC3E}">
        <p14:creationId xmlns:p14="http://schemas.microsoft.com/office/powerpoint/2010/main" val="298159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Leadership academy</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1605068"/>
            <a:ext cx="10315575"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200 hundred participants over 5 years</a:t>
            </a:r>
          </a:p>
          <a:p>
            <a:pPr marL="457200" indent="-457200">
              <a:buFont typeface="Wingdings" panose="05000000000000000000" pitchFamily="2" charset="2"/>
              <a:buChar char="§"/>
            </a:pPr>
            <a:r>
              <a:rPr lang="en-US" sz="2800" dirty="0" smtClean="0"/>
              <a:t>4-5 in person trainings, location(s) to be determined</a:t>
            </a:r>
          </a:p>
          <a:p>
            <a:pPr marL="457200" indent="-457200">
              <a:buFont typeface="Wingdings" panose="05000000000000000000" pitchFamily="2" charset="2"/>
              <a:buChar char="§"/>
            </a:pPr>
            <a:r>
              <a:rPr lang="en-US" sz="2800" dirty="0" smtClean="0"/>
              <a:t>Curriculum based on 8 core competencies for public health professionals</a:t>
            </a:r>
          </a:p>
          <a:p>
            <a:endParaRPr lang="en-US" sz="2800" dirty="0" smtClean="0"/>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smtClean="0"/>
              <a:t>Capstone projects with each cohort</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899161226"/>
              </p:ext>
            </p:extLst>
          </p:nvPr>
        </p:nvGraphicFramePr>
        <p:xfrm>
          <a:off x="938210" y="3569758"/>
          <a:ext cx="10315576" cy="1554480"/>
        </p:xfrm>
        <a:graphic>
          <a:graphicData uri="http://schemas.openxmlformats.org/drawingml/2006/table">
            <a:tbl>
              <a:tblPr firstRow="1" bandRow="1">
                <a:tableStyleId>{69CF1AB2-1976-4502-BF36-3FF5EA218861}</a:tableStyleId>
              </a:tblPr>
              <a:tblGrid>
                <a:gridCol w="2578894">
                  <a:extLst>
                    <a:ext uri="{9D8B030D-6E8A-4147-A177-3AD203B41FA5}">
                      <a16:colId xmlns:a16="http://schemas.microsoft.com/office/drawing/2014/main" val="3319835290"/>
                    </a:ext>
                  </a:extLst>
                </a:gridCol>
                <a:gridCol w="2578894">
                  <a:extLst>
                    <a:ext uri="{9D8B030D-6E8A-4147-A177-3AD203B41FA5}">
                      <a16:colId xmlns:a16="http://schemas.microsoft.com/office/drawing/2014/main" val="4128365254"/>
                    </a:ext>
                  </a:extLst>
                </a:gridCol>
                <a:gridCol w="2578894">
                  <a:extLst>
                    <a:ext uri="{9D8B030D-6E8A-4147-A177-3AD203B41FA5}">
                      <a16:colId xmlns:a16="http://schemas.microsoft.com/office/drawing/2014/main" val="1425216839"/>
                    </a:ext>
                  </a:extLst>
                </a:gridCol>
                <a:gridCol w="2578894">
                  <a:extLst>
                    <a:ext uri="{9D8B030D-6E8A-4147-A177-3AD203B41FA5}">
                      <a16:colId xmlns:a16="http://schemas.microsoft.com/office/drawing/2014/main" val="3727908856"/>
                    </a:ext>
                  </a:extLst>
                </a:gridCol>
              </a:tblGrid>
              <a:tr h="370840">
                <a:tc>
                  <a:txBody>
                    <a:bodyPr/>
                    <a:lstStyle/>
                    <a:p>
                      <a:r>
                        <a:rPr lang="en-US" b="0" dirty="0" smtClean="0">
                          <a:solidFill>
                            <a:schemeClr val="tx2"/>
                          </a:solidFill>
                        </a:rPr>
                        <a:t>Data analytics and assessment skills</a:t>
                      </a:r>
                      <a:endParaRPr lang="en-US" b="0" dirty="0">
                        <a:solidFill>
                          <a:schemeClr val="tx2"/>
                        </a:solidFill>
                      </a:endParaRPr>
                    </a:p>
                  </a:txBody>
                  <a:tcPr/>
                </a:tc>
                <a:tc>
                  <a:txBody>
                    <a:bodyPr/>
                    <a:lstStyle/>
                    <a:p>
                      <a:r>
                        <a:rPr lang="en-US" b="0" dirty="0" smtClean="0">
                          <a:solidFill>
                            <a:schemeClr val="tx2"/>
                          </a:solidFill>
                        </a:rPr>
                        <a:t>Communication skills</a:t>
                      </a:r>
                      <a:endParaRPr lang="en-US" b="0" dirty="0">
                        <a:solidFill>
                          <a:schemeClr val="tx2"/>
                        </a:solidFill>
                      </a:endParaRPr>
                    </a:p>
                  </a:txBody>
                  <a:tcPr/>
                </a:tc>
                <a:tc>
                  <a:txBody>
                    <a:bodyPr/>
                    <a:lstStyle/>
                    <a:p>
                      <a:r>
                        <a:rPr lang="en-US" b="0" dirty="0" smtClean="0">
                          <a:solidFill>
                            <a:schemeClr val="tx2"/>
                          </a:solidFill>
                        </a:rPr>
                        <a:t>Community partnership skills</a:t>
                      </a:r>
                      <a:endParaRPr lang="en-US" b="0" dirty="0">
                        <a:solidFill>
                          <a:schemeClr val="tx2"/>
                        </a:solidFill>
                      </a:endParaRPr>
                    </a:p>
                  </a:txBody>
                  <a:tcPr/>
                </a:tc>
                <a:tc>
                  <a:txBody>
                    <a:bodyPr/>
                    <a:lstStyle/>
                    <a:p>
                      <a:r>
                        <a:rPr lang="en-US" b="0" dirty="0" smtClean="0">
                          <a:solidFill>
                            <a:schemeClr val="tx2"/>
                          </a:solidFill>
                        </a:rPr>
                        <a:t>Management and finance skills</a:t>
                      </a:r>
                      <a:endParaRPr lang="en-US" b="0" dirty="0">
                        <a:solidFill>
                          <a:schemeClr val="tx2"/>
                        </a:solidFill>
                      </a:endParaRPr>
                    </a:p>
                  </a:txBody>
                  <a:tcPr/>
                </a:tc>
                <a:extLst>
                  <a:ext uri="{0D108BD9-81ED-4DB2-BD59-A6C34878D82A}">
                    <a16:rowId xmlns:a16="http://schemas.microsoft.com/office/drawing/2014/main" val="3167065153"/>
                  </a:ext>
                </a:extLst>
              </a:tr>
              <a:tr h="370840">
                <a:tc>
                  <a:txBody>
                    <a:bodyPr/>
                    <a:lstStyle/>
                    <a:p>
                      <a:r>
                        <a:rPr lang="en-US" b="0" dirty="0" smtClean="0">
                          <a:solidFill>
                            <a:schemeClr val="tx2"/>
                          </a:solidFill>
                        </a:rPr>
                        <a:t>Policy</a:t>
                      </a:r>
                      <a:r>
                        <a:rPr lang="en-US" b="0" baseline="0" dirty="0" smtClean="0">
                          <a:solidFill>
                            <a:schemeClr val="tx2"/>
                          </a:solidFill>
                        </a:rPr>
                        <a:t> development and program planning skills</a:t>
                      </a:r>
                      <a:endParaRPr lang="en-US" b="0" dirty="0">
                        <a:solidFill>
                          <a:schemeClr val="tx2"/>
                        </a:solidFill>
                      </a:endParaRPr>
                    </a:p>
                  </a:txBody>
                  <a:tcPr/>
                </a:tc>
                <a:tc>
                  <a:txBody>
                    <a:bodyPr/>
                    <a:lstStyle/>
                    <a:p>
                      <a:r>
                        <a:rPr lang="en-US" b="0" dirty="0" smtClean="0">
                          <a:solidFill>
                            <a:schemeClr val="tx2"/>
                          </a:solidFill>
                        </a:rPr>
                        <a:t>Health equity skills</a:t>
                      </a:r>
                      <a:endParaRPr lang="en-US" b="0" dirty="0">
                        <a:solidFill>
                          <a:schemeClr val="tx2"/>
                        </a:solidFill>
                      </a:endParaRPr>
                    </a:p>
                  </a:txBody>
                  <a:tcPr/>
                </a:tc>
                <a:tc>
                  <a:txBody>
                    <a:bodyPr/>
                    <a:lstStyle/>
                    <a:p>
                      <a:r>
                        <a:rPr lang="en-US" b="0" dirty="0" smtClean="0">
                          <a:solidFill>
                            <a:schemeClr val="tx2"/>
                          </a:solidFill>
                        </a:rPr>
                        <a:t>Public health</a:t>
                      </a:r>
                      <a:r>
                        <a:rPr lang="en-US" b="0" baseline="0" dirty="0" smtClean="0">
                          <a:solidFill>
                            <a:schemeClr val="tx2"/>
                          </a:solidFill>
                        </a:rPr>
                        <a:t> sciences skills</a:t>
                      </a:r>
                      <a:endParaRPr lang="en-US" b="0" dirty="0">
                        <a:solidFill>
                          <a:schemeClr val="tx2"/>
                        </a:solidFill>
                      </a:endParaRPr>
                    </a:p>
                  </a:txBody>
                  <a:tcPr/>
                </a:tc>
                <a:tc>
                  <a:txBody>
                    <a:bodyPr/>
                    <a:lstStyle/>
                    <a:p>
                      <a:r>
                        <a:rPr lang="en-US" b="0" dirty="0" smtClean="0">
                          <a:solidFill>
                            <a:schemeClr val="tx2"/>
                          </a:solidFill>
                        </a:rPr>
                        <a:t>Leadership and systems</a:t>
                      </a:r>
                      <a:r>
                        <a:rPr lang="en-US" b="0" baseline="0" dirty="0" smtClean="0">
                          <a:solidFill>
                            <a:schemeClr val="tx2"/>
                          </a:solidFill>
                        </a:rPr>
                        <a:t> thinking skills</a:t>
                      </a:r>
                      <a:endParaRPr lang="en-US" b="0" dirty="0">
                        <a:solidFill>
                          <a:schemeClr val="tx2"/>
                        </a:solidFill>
                      </a:endParaRPr>
                    </a:p>
                  </a:txBody>
                  <a:tcPr/>
                </a:tc>
                <a:extLst>
                  <a:ext uri="{0D108BD9-81ED-4DB2-BD59-A6C34878D82A}">
                    <a16:rowId xmlns:a16="http://schemas.microsoft.com/office/drawing/2014/main" val="1245853949"/>
                  </a:ext>
                </a:extLst>
              </a:tr>
            </a:tbl>
          </a:graphicData>
        </a:graphic>
      </p:graphicFrame>
    </p:spTree>
    <p:extLst>
      <p:ext uri="{BB962C8B-B14F-4D97-AF65-F5344CB8AC3E}">
        <p14:creationId xmlns:p14="http://schemas.microsoft.com/office/powerpoint/2010/main" val="214447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Internship program</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2148766"/>
            <a:ext cx="10315575" cy="2677656"/>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Learning, recruitment and capacity-building tool for creating a pipeline for the next generation of public health professionals</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smtClean="0"/>
              <a:t>Partner with Missouri universities</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smtClean="0"/>
              <a:t>250 internships over 5 years ($6,400 stipend/320 hours)</a:t>
            </a:r>
            <a:endParaRPr lang="en-US" sz="2800" dirty="0"/>
          </a:p>
        </p:txBody>
      </p:sp>
    </p:spTree>
    <p:extLst>
      <p:ext uri="{BB962C8B-B14F-4D97-AF65-F5344CB8AC3E}">
        <p14:creationId xmlns:p14="http://schemas.microsoft.com/office/powerpoint/2010/main" val="1122229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Missouri healthcare workforce project</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1605068"/>
            <a:ext cx="10315575" cy="3539430"/>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Initiative began in 2007</a:t>
            </a:r>
          </a:p>
          <a:p>
            <a:pPr marL="457200" indent="-457200">
              <a:buFont typeface="Wingdings" panose="05000000000000000000" pitchFamily="2" charset="2"/>
              <a:buChar char="§"/>
            </a:pPr>
            <a:r>
              <a:rPr lang="en-US" sz="2800" dirty="0" smtClean="0"/>
              <a:t>Collects, analyzes and reports data related to Missouri’s health care workforce</a:t>
            </a:r>
          </a:p>
          <a:p>
            <a:pPr marL="457200" indent="-457200">
              <a:buFont typeface="Wingdings" panose="05000000000000000000" pitchFamily="2" charset="2"/>
              <a:buChar char="§"/>
            </a:pPr>
            <a:r>
              <a:rPr lang="en-US" sz="2800" dirty="0" smtClean="0"/>
              <a:t>Four domains:</a:t>
            </a:r>
          </a:p>
          <a:p>
            <a:pPr marL="971550" lvl="1" indent="-514350">
              <a:buFont typeface="+mj-lt"/>
              <a:buAutoNum type="arabicPeriod"/>
            </a:pPr>
            <a:r>
              <a:rPr lang="en-US" sz="2800" dirty="0" smtClean="0"/>
              <a:t>Infrastructure development</a:t>
            </a:r>
          </a:p>
          <a:p>
            <a:pPr marL="971550" lvl="1" indent="-514350">
              <a:buFont typeface="+mj-lt"/>
              <a:buAutoNum type="arabicPeriod"/>
            </a:pPr>
            <a:r>
              <a:rPr lang="en-US" sz="2800" dirty="0" smtClean="0"/>
              <a:t>Emerging practices</a:t>
            </a:r>
          </a:p>
          <a:p>
            <a:pPr marL="971550" lvl="1" indent="-514350">
              <a:buFont typeface="+mj-lt"/>
              <a:buAutoNum type="arabicPeriod"/>
            </a:pPr>
            <a:r>
              <a:rPr lang="en-US" sz="2800" dirty="0" smtClean="0"/>
              <a:t>Public health preparedness and collaboration</a:t>
            </a:r>
          </a:p>
          <a:p>
            <a:pPr marL="971550" lvl="1" indent="-514350">
              <a:buFont typeface="+mj-lt"/>
              <a:buAutoNum type="arabicPeriod"/>
            </a:pPr>
            <a:r>
              <a:rPr lang="en-US" sz="2800" dirty="0" smtClean="0"/>
              <a:t>Analysis</a:t>
            </a:r>
          </a:p>
        </p:txBody>
      </p:sp>
    </p:spTree>
    <p:extLst>
      <p:ext uri="{BB962C8B-B14F-4D97-AF65-F5344CB8AC3E}">
        <p14:creationId xmlns:p14="http://schemas.microsoft.com/office/powerpoint/2010/main" val="2626970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Learning and development redesign</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1605068"/>
            <a:ext cx="10315575"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Secure 2,500 licenses of online learning platform for LPHA team members</a:t>
            </a:r>
          </a:p>
          <a:p>
            <a:pPr marL="457200" indent="-457200">
              <a:buFont typeface="Wingdings" panose="05000000000000000000" pitchFamily="2" charset="2"/>
              <a:buChar char="§"/>
            </a:pPr>
            <a:r>
              <a:rPr lang="en-US" sz="2800" dirty="0" smtClean="0"/>
              <a:t>Create learning paths to assist team members get started in their public health learning and development </a:t>
            </a:r>
          </a:p>
          <a:p>
            <a:pPr marL="457200" indent="-457200">
              <a:buFont typeface="Wingdings" panose="05000000000000000000" pitchFamily="2" charset="2"/>
              <a:buChar char="§"/>
            </a:pPr>
            <a:r>
              <a:rPr lang="en-US" sz="2800" dirty="0" smtClean="0"/>
              <a:t>Initial learning paths </a:t>
            </a:r>
            <a:r>
              <a:rPr lang="en-US" sz="2800" dirty="0"/>
              <a:t>based on 8 core competencies for public health professionals</a:t>
            </a:r>
          </a:p>
          <a:p>
            <a:pPr marL="457200" indent="-457200">
              <a:buFont typeface="Wingdings" panose="05000000000000000000" pitchFamily="2" charset="2"/>
              <a:buChar char="§"/>
            </a:pPr>
            <a:endParaRPr lang="en-US" sz="2800" dirty="0" smtClean="0"/>
          </a:p>
        </p:txBody>
      </p:sp>
      <p:graphicFrame>
        <p:nvGraphicFramePr>
          <p:cNvPr id="6" name="Table 5"/>
          <p:cNvGraphicFramePr>
            <a:graphicFrameLocks noGrp="1"/>
          </p:cNvGraphicFramePr>
          <p:nvPr>
            <p:extLst>
              <p:ext uri="{D42A27DB-BD31-4B8C-83A1-F6EECF244321}">
                <p14:modId xmlns:p14="http://schemas.microsoft.com/office/powerpoint/2010/main" val="811470896"/>
              </p:ext>
            </p:extLst>
          </p:nvPr>
        </p:nvGraphicFramePr>
        <p:xfrm>
          <a:off x="938209" y="4533585"/>
          <a:ext cx="10315576" cy="1554480"/>
        </p:xfrm>
        <a:graphic>
          <a:graphicData uri="http://schemas.openxmlformats.org/drawingml/2006/table">
            <a:tbl>
              <a:tblPr firstRow="1" bandRow="1">
                <a:tableStyleId>{69CF1AB2-1976-4502-BF36-3FF5EA218861}</a:tableStyleId>
              </a:tblPr>
              <a:tblGrid>
                <a:gridCol w="2578894">
                  <a:extLst>
                    <a:ext uri="{9D8B030D-6E8A-4147-A177-3AD203B41FA5}">
                      <a16:colId xmlns:a16="http://schemas.microsoft.com/office/drawing/2014/main" val="3319835290"/>
                    </a:ext>
                  </a:extLst>
                </a:gridCol>
                <a:gridCol w="2578894">
                  <a:extLst>
                    <a:ext uri="{9D8B030D-6E8A-4147-A177-3AD203B41FA5}">
                      <a16:colId xmlns:a16="http://schemas.microsoft.com/office/drawing/2014/main" val="4128365254"/>
                    </a:ext>
                  </a:extLst>
                </a:gridCol>
                <a:gridCol w="2578894">
                  <a:extLst>
                    <a:ext uri="{9D8B030D-6E8A-4147-A177-3AD203B41FA5}">
                      <a16:colId xmlns:a16="http://schemas.microsoft.com/office/drawing/2014/main" val="1425216839"/>
                    </a:ext>
                  </a:extLst>
                </a:gridCol>
                <a:gridCol w="2578894">
                  <a:extLst>
                    <a:ext uri="{9D8B030D-6E8A-4147-A177-3AD203B41FA5}">
                      <a16:colId xmlns:a16="http://schemas.microsoft.com/office/drawing/2014/main" val="3727908856"/>
                    </a:ext>
                  </a:extLst>
                </a:gridCol>
              </a:tblGrid>
              <a:tr h="370840">
                <a:tc>
                  <a:txBody>
                    <a:bodyPr/>
                    <a:lstStyle/>
                    <a:p>
                      <a:r>
                        <a:rPr lang="en-US" b="0" dirty="0" smtClean="0">
                          <a:solidFill>
                            <a:schemeClr val="tx2"/>
                          </a:solidFill>
                        </a:rPr>
                        <a:t>Data analytics and assessment skills</a:t>
                      </a:r>
                      <a:endParaRPr lang="en-US" b="0" dirty="0">
                        <a:solidFill>
                          <a:schemeClr val="tx2"/>
                        </a:solidFill>
                      </a:endParaRPr>
                    </a:p>
                  </a:txBody>
                  <a:tcPr/>
                </a:tc>
                <a:tc>
                  <a:txBody>
                    <a:bodyPr/>
                    <a:lstStyle/>
                    <a:p>
                      <a:r>
                        <a:rPr lang="en-US" b="0" dirty="0" smtClean="0">
                          <a:solidFill>
                            <a:schemeClr val="tx2"/>
                          </a:solidFill>
                        </a:rPr>
                        <a:t>Communication skills</a:t>
                      </a:r>
                      <a:endParaRPr lang="en-US" b="0" dirty="0">
                        <a:solidFill>
                          <a:schemeClr val="tx2"/>
                        </a:solidFill>
                      </a:endParaRPr>
                    </a:p>
                  </a:txBody>
                  <a:tcPr/>
                </a:tc>
                <a:tc>
                  <a:txBody>
                    <a:bodyPr/>
                    <a:lstStyle/>
                    <a:p>
                      <a:r>
                        <a:rPr lang="en-US" b="0" dirty="0" smtClean="0">
                          <a:solidFill>
                            <a:schemeClr val="tx2"/>
                          </a:solidFill>
                        </a:rPr>
                        <a:t>Community partnership skills</a:t>
                      </a:r>
                      <a:endParaRPr lang="en-US" b="0" dirty="0">
                        <a:solidFill>
                          <a:schemeClr val="tx2"/>
                        </a:solidFill>
                      </a:endParaRPr>
                    </a:p>
                  </a:txBody>
                  <a:tcPr/>
                </a:tc>
                <a:tc>
                  <a:txBody>
                    <a:bodyPr/>
                    <a:lstStyle/>
                    <a:p>
                      <a:r>
                        <a:rPr lang="en-US" b="0" dirty="0" smtClean="0">
                          <a:solidFill>
                            <a:schemeClr val="tx2"/>
                          </a:solidFill>
                        </a:rPr>
                        <a:t>Management and finance skills</a:t>
                      </a:r>
                      <a:endParaRPr lang="en-US" b="0" dirty="0">
                        <a:solidFill>
                          <a:schemeClr val="tx2"/>
                        </a:solidFill>
                      </a:endParaRPr>
                    </a:p>
                  </a:txBody>
                  <a:tcPr/>
                </a:tc>
                <a:extLst>
                  <a:ext uri="{0D108BD9-81ED-4DB2-BD59-A6C34878D82A}">
                    <a16:rowId xmlns:a16="http://schemas.microsoft.com/office/drawing/2014/main" val="3167065153"/>
                  </a:ext>
                </a:extLst>
              </a:tr>
              <a:tr h="370840">
                <a:tc>
                  <a:txBody>
                    <a:bodyPr/>
                    <a:lstStyle/>
                    <a:p>
                      <a:r>
                        <a:rPr lang="en-US" b="0" dirty="0" smtClean="0">
                          <a:solidFill>
                            <a:schemeClr val="tx2"/>
                          </a:solidFill>
                        </a:rPr>
                        <a:t>Policy</a:t>
                      </a:r>
                      <a:r>
                        <a:rPr lang="en-US" b="0" baseline="0" dirty="0" smtClean="0">
                          <a:solidFill>
                            <a:schemeClr val="tx2"/>
                          </a:solidFill>
                        </a:rPr>
                        <a:t> development and program planning skills</a:t>
                      </a:r>
                      <a:endParaRPr lang="en-US" b="0" dirty="0">
                        <a:solidFill>
                          <a:schemeClr val="tx2"/>
                        </a:solidFill>
                      </a:endParaRPr>
                    </a:p>
                  </a:txBody>
                  <a:tcPr/>
                </a:tc>
                <a:tc>
                  <a:txBody>
                    <a:bodyPr/>
                    <a:lstStyle/>
                    <a:p>
                      <a:r>
                        <a:rPr lang="en-US" b="0" dirty="0" smtClean="0">
                          <a:solidFill>
                            <a:schemeClr val="tx2"/>
                          </a:solidFill>
                        </a:rPr>
                        <a:t>Health equity skills</a:t>
                      </a:r>
                      <a:endParaRPr lang="en-US" b="0" dirty="0">
                        <a:solidFill>
                          <a:schemeClr val="tx2"/>
                        </a:solidFill>
                      </a:endParaRPr>
                    </a:p>
                  </a:txBody>
                  <a:tcPr/>
                </a:tc>
                <a:tc>
                  <a:txBody>
                    <a:bodyPr/>
                    <a:lstStyle/>
                    <a:p>
                      <a:r>
                        <a:rPr lang="en-US" b="0" dirty="0" smtClean="0">
                          <a:solidFill>
                            <a:schemeClr val="tx2"/>
                          </a:solidFill>
                        </a:rPr>
                        <a:t>Public health</a:t>
                      </a:r>
                      <a:r>
                        <a:rPr lang="en-US" b="0" baseline="0" dirty="0" smtClean="0">
                          <a:solidFill>
                            <a:schemeClr val="tx2"/>
                          </a:solidFill>
                        </a:rPr>
                        <a:t> sciences skills</a:t>
                      </a:r>
                      <a:endParaRPr lang="en-US" b="0" dirty="0">
                        <a:solidFill>
                          <a:schemeClr val="tx2"/>
                        </a:solidFill>
                      </a:endParaRPr>
                    </a:p>
                  </a:txBody>
                  <a:tcPr/>
                </a:tc>
                <a:tc>
                  <a:txBody>
                    <a:bodyPr/>
                    <a:lstStyle/>
                    <a:p>
                      <a:r>
                        <a:rPr lang="en-US" b="0" dirty="0" smtClean="0">
                          <a:solidFill>
                            <a:schemeClr val="tx2"/>
                          </a:solidFill>
                        </a:rPr>
                        <a:t>Leadership and systems</a:t>
                      </a:r>
                      <a:r>
                        <a:rPr lang="en-US" b="0" baseline="0" dirty="0" smtClean="0">
                          <a:solidFill>
                            <a:schemeClr val="tx2"/>
                          </a:solidFill>
                        </a:rPr>
                        <a:t> thinking skills</a:t>
                      </a:r>
                      <a:endParaRPr lang="en-US" b="0" dirty="0">
                        <a:solidFill>
                          <a:schemeClr val="tx2"/>
                        </a:solidFill>
                      </a:endParaRPr>
                    </a:p>
                  </a:txBody>
                  <a:tcPr/>
                </a:tc>
                <a:extLst>
                  <a:ext uri="{0D108BD9-81ED-4DB2-BD59-A6C34878D82A}">
                    <a16:rowId xmlns:a16="http://schemas.microsoft.com/office/drawing/2014/main" val="1245853949"/>
                  </a:ext>
                </a:extLst>
              </a:tr>
            </a:tbl>
          </a:graphicData>
        </a:graphic>
      </p:graphicFrame>
    </p:spTree>
    <p:extLst>
      <p:ext uri="{BB962C8B-B14F-4D97-AF65-F5344CB8AC3E}">
        <p14:creationId xmlns:p14="http://schemas.microsoft.com/office/powerpoint/2010/main" val="3409470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t"/>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cs typeface="Segoe UI" panose="020B0502040204020203" pitchFamily="34" charset="0"/>
              </a:rPr>
              <a:t>County commissioner collaboration</a:t>
            </a:r>
            <a:endParaRPr kumimoji="0" lang="en-US" sz="3600" b="0" i="0" u="none" strike="noStrike" kern="1200" cap="none" spc="0" normalizeH="0" baseline="0" noProof="0" dirty="0">
              <a:ln>
                <a:noFill/>
              </a:ln>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TextBox 4"/>
          <p:cNvSpPr txBox="1"/>
          <p:nvPr/>
        </p:nvSpPr>
        <p:spPr>
          <a:xfrm>
            <a:off x="938211" y="1605068"/>
            <a:ext cx="10315577" cy="4462760"/>
          </a:xfrm>
          <a:prstGeom prst="rect">
            <a:avLst/>
          </a:prstGeom>
          <a:noFill/>
        </p:spPr>
        <p:txBody>
          <a:bodyPr wrap="square" numCol="1" rtlCol="0">
            <a:spAutoFit/>
          </a:bodyPr>
          <a:lstStyle/>
          <a:p>
            <a:pPr marL="514350" indent="-514350">
              <a:buFont typeface="+mj-lt"/>
              <a:buAutoNum type="arabicPeriod"/>
            </a:pPr>
            <a:r>
              <a:rPr lang="en-US" sz="2200" dirty="0" smtClean="0"/>
              <a:t>What made you decide to run for county commissioner? (free text)</a:t>
            </a:r>
          </a:p>
          <a:p>
            <a:pPr marL="514350" indent="-514350">
              <a:buFont typeface="+mj-lt"/>
              <a:buAutoNum type="arabicPeriod"/>
            </a:pPr>
            <a:r>
              <a:rPr lang="en-US" sz="2200" dirty="0" smtClean="0"/>
              <a:t>What 3-4 county or public policy issues are most important to you? (free text)</a:t>
            </a:r>
          </a:p>
          <a:p>
            <a:pPr marL="514350" indent="-514350">
              <a:buFont typeface="+mj-lt"/>
              <a:buAutoNum type="arabicPeriod"/>
            </a:pPr>
            <a:r>
              <a:rPr lang="en-US" sz="2200" dirty="0" smtClean="0"/>
              <a:t>What motivates you to make an issue a priority? (free text)</a:t>
            </a:r>
          </a:p>
          <a:p>
            <a:pPr marL="514350" indent="-514350">
              <a:buFont typeface="+mj-lt"/>
              <a:buAutoNum type="arabicPeriod"/>
            </a:pPr>
            <a:r>
              <a:rPr lang="en-US" sz="2200" dirty="0" smtClean="0"/>
              <a:t>What are you responding to in making these issues a priority? (free text)</a:t>
            </a:r>
          </a:p>
          <a:p>
            <a:pPr marL="514350" indent="-514350">
              <a:buFont typeface="+mj-lt"/>
              <a:buAutoNum type="arabicPeriod"/>
            </a:pPr>
            <a:r>
              <a:rPr lang="en-US" sz="2200" dirty="0" smtClean="0"/>
              <a:t>What do you think are the most important public health issues? (free text)</a:t>
            </a:r>
          </a:p>
          <a:p>
            <a:pPr marL="514350" indent="-514350">
              <a:buFont typeface="+mj-lt"/>
              <a:buAutoNum type="arabicPeriod"/>
            </a:pPr>
            <a:r>
              <a:rPr lang="en-US" sz="2200" dirty="0" smtClean="0"/>
              <a:t>Ensuring a healthy community should be a local government priority. (Likert scale)</a:t>
            </a:r>
          </a:p>
          <a:p>
            <a:pPr marL="514350" indent="-514350">
              <a:buFont typeface="+mj-lt"/>
              <a:buAutoNum type="arabicPeriod"/>
            </a:pPr>
            <a:r>
              <a:rPr lang="en-US" sz="2200" dirty="0" smtClean="0"/>
              <a:t>How important is public health to the citizens  you serve? (Likert scale)</a:t>
            </a:r>
          </a:p>
          <a:p>
            <a:pPr marL="514350" indent="-514350">
              <a:buFont typeface="+mj-lt"/>
              <a:buAutoNum type="arabicPeriod"/>
            </a:pPr>
            <a:r>
              <a:rPr lang="en-US" sz="2200" dirty="0" smtClean="0"/>
              <a:t>How aware do you feel you are of the statutory requirements governing local public health? (Likert scale)</a:t>
            </a:r>
          </a:p>
          <a:p>
            <a:pPr marL="514350" indent="-514350">
              <a:buFont typeface="+mj-lt"/>
              <a:buAutoNum type="arabicPeriod"/>
            </a:pPr>
            <a:r>
              <a:rPr lang="en-US" sz="2200" dirty="0" smtClean="0"/>
              <a:t>Have you been involved in any activities with the local public health agency? If so, share some examples below.</a:t>
            </a:r>
          </a:p>
          <a:p>
            <a:pPr marL="514350" indent="-514350">
              <a:buFont typeface="+mj-lt"/>
              <a:buAutoNum type="arabicPeriod"/>
            </a:pPr>
            <a:endParaRPr lang="en-US" sz="2000" dirty="0"/>
          </a:p>
        </p:txBody>
      </p:sp>
    </p:spTree>
    <p:extLst>
      <p:ext uri="{BB962C8B-B14F-4D97-AF65-F5344CB8AC3E}">
        <p14:creationId xmlns:p14="http://schemas.microsoft.com/office/powerpoint/2010/main" val="58735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160364</TotalTime>
  <Words>1048</Words>
  <Application>Microsoft Office PowerPoint</Application>
  <PresentationFormat>Widescreen</PresentationFormat>
  <Paragraphs>137</Paragraphs>
  <Slides>16</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Montserrat</vt:lpstr>
      <vt:lpstr>Montserrat ExtraBold</vt:lpstr>
      <vt:lpstr>Open Sans Extrabold</vt:lpstr>
      <vt:lpstr>Segoe UI</vt:lpstr>
      <vt:lpstr>Wingdings</vt:lpstr>
      <vt:lpstr>No Footer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Thomas, John</cp:lastModifiedBy>
  <cp:revision>1331</cp:revision>
  <dcterms:created xsi:type="dcterms:W3CDTF">2019-07-08T12:17:13Z</dcterms:created>
  <dcterms:modified xsi:type="dcterms:W3CDTF">2023-05-11T13:55:56Z</dcterms:modified>
</cp:coreProperties>
</file>