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8" r:id="rId4"/>
  </p:sldMasterIdLst>
  <p:notesMasterIdLst>
    <p:notesMasterId r:id="rId27"/>
  </p:notesMasterIdLst>
  <p:handoutMasterIdLst>
    <p:handoutMasterId r:id="rId28"/>
  </p:handoutMasterIdLst>
  <p:sldIdLst>
    <p:sldId id="2549" r:id="rId5"/>
    <p:sldId id="2548" r:id="rId6"/>
    <p:sldId id="2558" r:id="rId7"/>
    <p:sldId id="2537" r:id="rId8"/>
    <p:sldId id="2566" r:id="rId9"/>
    <p:sldId id="2573" r:id="rId10"/>
    <p:sldId id="2555" r:id="rId11"/>
    <p:sldId id="2565" r:id="rId12"/>
    <p:sldId id="2567" r:id="rId13"/>
    <p:sldId id="2561" r:id="rId14"/>
    <p:sldId id="2538" r:id="rId15"/>
    <p:sldId id="2562" r:id="rId16"/>
    <p:sldId id="2564" r:id="rId17"/>
    <p:sldId id="2556" r:id="rId18"/>
    <p:sldId id="272" r:id="rId19"/>
    <p:sldId id="271" r:id="rId20"/>
    <p:sldId id="2568" r:id="rId21"/>
    <p:sldId id="2569" r:id="rId22"/>
    <p:sldId id="2570" r:id="rId23"/>
    <p:sldId id="2547" r:id="rId24"/>
    <p:sldId id="2572" r:id="rId25"/>
    <p:sldId id="25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34" autoAdjust="0"/>
  </p:normalViewPr>
  <p:slideViewPr>
    <p:cSldViewPr snapToGrid="0">
      <p:cViewPr varScale="1">
        <p:scale>
          <a:sx n="117" d="100"/>
          <a:sy n="117" d="100"/>
        </p:scale>
        <p:origin x="355" y="82"/>
      </p:cViewPr>
      <p:guideLst/>
    </p:cSldViewPr>
  </p:slideViewPr>
  <p:notesTextViewPr>
    <p:cViewPr>
      <p:scale>
        <a:sx n="1" d="1"/>
        <a:sy n="1" d="1"/>
      </p:scale>
      <p:origin x="0" y="0"/>
    </p:cViewPr>
  </p:notesTextViewPr>
  <p:notesViewPr>
    <p:cSldViewPr snapToGrid="0">
      <p:cViewPr varScale="1">
        <p:scale>
          <a:sx n="88" d="100"/>
          <a:sy n="88"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EBC1820-0E7C-4CC8-AF32-90D056649D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A9FD8-F785-44C2-9FDE-4644D2939FC9}">
      <dgm:prSet/>
      <dgm:spPr/>
      <dgm:t>
        <a:bodyPr/>
        <a:lstStyle/>
        <a:p>
          <a:r>
            <a:rPr lang="en-US" b="0" i="0" dirty="0" smtClean="0">
              <a:solidFill>
                <a:schemeClr val="tx1"/>
              </a:solidFill>
              <a:sym typeface="Wingdings" panose="05000000000000000000" pitchFamily="2" charset="2"/>
            </a:rPr>
            <a:t></a:t>
          </a:r>
          <a:r>
            <a:rPr lang="en-US" b="0" i="0" dirty="0" smtClean="0">
              <a:solidFill>
                <a:schemeClr val="tx1"/>
              </a:solidFill>
            </a:rPr>
            <a:t>The purpose of this waiver is to enable children with developmental disabilities to remain with their families rather than enter an institution, group home, or other out of home care.</a:t>
          </a:r>
        </a:p>
        <a:p>
          <a:endParaRPr lang="en-US" b="0" i="0" dirty="0" smtClean="0">
            <a:solidFill>
              <a:schemeClr val="tx1"/>
            </a:solidFill>
          </a:endParaRPr>
        </a:p>
        <a:p>
          <a:endParaRPr lang="en-US" b="0" i="0" dirty="0" smtClean="0">
            <a:solidFill>
              <a:schemeClr val="tx1"/>
            </a:solidFill>
          </a:endParaRPr>
        </a:p>
        <a:p>
          <a:endParaRPr lang="en-US" b="0" i="0" dirty="0" smtClean="0">
            <a:solidFill>
              <a:schemeClr val="tx1"/>
            </a:solidFill>
          </a:endParaRPr>
        </a:p>
        <a:p>
          <a:r>
            <a:rPr lang="en-US" b="0" i="0" dirty="0" smtClean="0">
              <a:solidFill>
                <a:schemeClr val="tx1"/>
              </a:solidFill>
              <a:sym typeface="Wingdings" panose="05000000000000000000" pitchFamily="2" charset="2"/>
            </a:rPr>
            <a:t></a:t>
          </a:r>
          <a:r>
            <a:rPr lang="en-US" dirty="0" smtClean="0">
              <a:solidFill>
                <a:schemeClr val="tx1"/>
              </a:solidFill>
            </a:rPr>
            <a:t>Has a limited number of participants.</a:t>
          </a:r>
          <a:endParaRPr lang="en-US" dirty="0">
            <a:solidFill>
              <a:schemeClr val="tx1"/>
            </a:solidFill>
          </a:endParaRPr>
        </a:p>
      </dgm:t>
    </dgm:pt>
    <dgm:pt modelId="{3811FAB2-DEC4-40CD-B436-1EA2FF424EC6}" type="parTrans" cxnId="{0BFF8536-7CDC-402B-BB87-1C975AE3F3C5}">
      <dgm:prSet/>
      <dgm:spPr/>
      <dgm:t>
        <a:bodyPr/>
        <a:lstStyle/>
        <a:p>
          <a:endParaRPr lang="en-US">
            <a:solidFill>
              <a:schemeClr val="tx1"/>
            </a:solidFill>
          </a:endParaRPr>
        </a:p>
      </dgm:t>
    </dgm:pt>
    <dgm:pt modelId="{FEBF54AD-35F6-4AEC-B3E6-42CEA4068404}" type="sibTrans" cxnId="{0BFF8536-7CDC-402B-BB87-1C975AE3F3C5}">
      <dgm:prSet/>
      <dgm:spPr/>
      <dgm:t>
        <a:bodyPr/>
        <a:lstStyle/>
        <a:p>
          <a:endParaRPr lang="en-US">
            <a:solidFill>
              <a:schemeClr val="tx1"/>
            </a:solidFill>
          </a:endParaRPr>
        </a:p>
      </dgm:t>
    </dgm:pt>
    <dgm:pt modelId="{658DB0DD-496D-48FB-8B5A-ACAA73AC9B72}">
      <dgm:prSet/>
      <dgm:spPr/>
      <dgm:t>
        <a:bodyPr/>
        <a:lstStyle/>
        <a:p>
          <a:r>
            <a:rPr lang="en-US" b="0" i="0" dirty="0" smtClean="0">
              <a:solidFill>
                <a:schemeClr val="tx1"/>
              </a:solidFill>
              <a:sym typeface="Wingdings" panose="05000000000000000000" pitchFamily="2" charset="2"/>
            </a:rPr>
            <a:t></a:t>
          </a:r>
          <a:r>
            <a:rPr lang="en-US" b="0" i="0" dirty="0" smtClean="0">
              <a:solidFill>
                <a:schemeClr val="tx1"/>
              </a:solidFill>
            </a:rPr>
            <a:t>Allows the MO HealthNet eligibility requirements of deeming parental income and resources to the child to be waived so children targeted for participation may be determined MO HealthNet eligible. For children in this waiver program, financial eligibility for MO HealthNet is determined based solely on the income and resources of the child.</a:t>
          </a:r>
        </a:p>
        <a:p>
          <a:endParaRPr lang="en-US" b="0" i="0" dirty="0" smtClean="0">
            <a:solidFill>
              <a:schemeClr val="tx1"/>
            </a:solidFill>
          </a:endParaRPr>
        </a:p>
        <a:p>
          <a:endParaRPr lang="en-US" b="0" i="0" dirty="0" smtClean="0">
            <a:solidFill>
              <a:schemeClr val="tx1"/>
            </a:solidFill>
          </a:endParaRPr>
        </a:p>
        <a:p>
          <a:endParaRPr lang="en-US" b="0" i="0" dirty="0" smtClean="0">
            <a:solidFill>
              <a:schemeClr val="tx1"/>
            </a:solidFill>
          </a:endParaRPr>
        </a:p>
        <a:p>
          <a:r>
            <a:rPr lang="en-US" b="0" i="0" dirty="0" smtClean="0">
              <a:solidFill>
                <a:schemeClr val="tx1"/>
              </a:solidFill>
              <a:sym typeface="Wingdings" panose="05000000000000000000" pitchFamily="2" charset="2"/>
            </a:rPr>
            <a:t></a:t>
          </a:r>
          <a:r>
            <a:rPr lang="en-US" dirty="0" smtClean="0">
              <a:solidFill>
                <a:schemeClr val="tx1"/>
              </a:solidFill>
            </a:rPr>
            <a:t>Establishes a higher income level for all children receiving MOCDD waiver services.</a:t>
          </a:r>
          <a:endParaRPr lang="en-US" dirty="0">
            <a:solidFill>
              <a:schemeClr val="tx1"/>
            </a:solidFill>
          </a:endParaRPr>
        </a:p>
      </dgm:t>
    </dgm:pt>
    <dgm:pt modelId="{9A45E2A2-9212-4296-A561-44FEB6723FA9}" type="parTrans" cxnId="{FA3688ED-5322-4AB2-8ECC-1874D8B53532}">
      <dgm:prSet/>
      <dgm:spPr/>
      <dgm:t>
        <a:bodyPr/>
        <a:lstStyle/>
        <a:p>
          <a:endParaRPr lang="en-US">
            <a:solidFill>
              <a:schemeClr val="tx1"/>
            </a:solidFill>
          </a:endParaRPr>
        </a:p>
      </dgm:t>
    </dgm:pt>
    <dgm:pt modelId="{22C41B1D-4A52-4229-ADBC-7E4C5E5C3B73}" type="sibTrans" cxnId="{FA3688ED-5322-4AB2-8ECC-1874D8B53532}">
      <dgm:prSet/>
      <dgm:spPr/>
      <dgm:t>
        <a:bodyPr/>
        <a:lstStyle/>
        <a:p>
          <a:endParaRPr lang="en-US">
            <a:solidFill>
              <a:schemeClr val="tx1"/>
            </a:solidFill>
          </a:endParaRPr>
        </a:p>
      </dgm:t>
    </dgm:pt>
    <dgm:pt modelId="{62B988CA-B890-45A0-A09D-F938A17DC46E}" type="pres">
      <dgm:prSet presAssocID="{FEBC1820-0E7C-4CC8-AF32-90D056649DDF}" presName="root" presStyleCnt="0">
        <dgm:presLayoutVars>
          <dgm:dir/>
          <dgm:resizeHandles val="exact"/>
        </dgm:presLayoutVars>
      </dgm:prSet>
      <dgm:spPr/>
      <dgm:t>
        <a:bodyPr/>
        <a:lstStyle/>
        <a:p>
          <a:endParaRPr lang="en-US"/>
        </a:p>
      </dgm:t>
    </dgm:pt>
    <dgm:pt modelId="{D13F0E0E-FE7F-47BA-904E-1B6FD1466123}" type="pres">
      <dgm:prSet presAssocID="{FB4A9FD8-F785-44C2-9FDE-4644D2939FC9}" presName="compNode" presStyleCnt="0"/>
      <dgm:spPr/>
    </dgm:pt>
    <dgm:pt modelId="{55211292-5724-4CF3-9B68-C9C37D007AE6}" type="pres">
      <dgm:prSet presAssocID="{FB4A9FD8-F785-44C2-9FDE-4644D2939FC9}" presName="bgRect" presStyleLbl="bgShp" presStyleIdx="0" presStyleCnt="2"/>
      <dgm:spPr>
        <a:xfrm>
          <a:off x="0" y="849991"/>
          <a:ext cx="5906181" cy="1569215"/>
        </a:xfrm>
        <a:prstGeom prst="rect">
          <a:avLst/>
        </a:prstGeom>
        <a:noFill/>
        <a:ln w="38100" cap="sq" cmpd="dbl">
          <a:noFill/>
          <a:prstDash val="solid"/>
          <a:miter lim="800000"/>
        </a:ln>
        <a:effectLst/>
      </dgm:spPr>
    </dgm:pt>
    <dgm:pt modelId="{863410B7-CA0F-43F4-960E-9DA7059AF511}" type="pres">
      <dgm:prSet presAssocID="{FB4A9FD8-F785-44C2-9FDE-4644D2939FC9}" presName="iconRect" presStyleLbl="node1" presStyleIdx="0" presStyleCnt="2" custFlipVert="0" custFlipHor="0" custScaleX="134581" custScaleY="52176"/>
      <dgm:spPr>
        <a:ln>
          <a:noFill/>
        </a:ln>
      </dgm:spPr>
      <dgm:t>
        <a:bodyPr/>
        <a:lstStyle/>
        <a:p>
          <a:endParaRPr lang="en-US"/>
        </a:p>
      </dgm:t>
      <dgm:extLst/>
    </dgm:pt>
    <dgm:pt modelId="{D9898D1A-E064-4261-B88A-4EB8AC0EA74E}" type="pres">
      <dgm:prSet presAssocID="{FB4A9FD8-F785-44C2-9FDE-4644D2939FC9}" presName="spaceRect" presStyleCnt="0"/>
      <dgm:spPr/>
    </dgm:pt>
    <dgm:pt modelId="{9B72B821-D3EB-46EE-BCA0-DA5A1D91AF84}" type="pres">
      <dgm:prSet presAssocID="{FB4A9FD8-F785-44C2-9FDE-4644D2939FC9}" presName="parTx" presStyleLbl="revTx" presStyleIdx="0" presStyleCnt="2" custScaleX="100086" custLinFactNeighborX="1437" custLinFactNeighborY="1106">
        <dgm:presLayoutVars>
          <dgm:chMax val="0"/>
          <dgm:chPref val="0"/>
        </dgm:presLayoutVars>
      </dgm:prSet>
      <dgm:spPr/>
      <dgm:t>
        <a:bodyPr/>
        <a:lstStyle/>
        <a:p>
          <a:endParaRPr lang="en-US"/>
        </a:p>
      </dgm:t>
    </dgm:pt>
    <dgm:pt modelId="{025FFD97-9CE9-4F1F-BFB2-1B08A76669C0}" type="pres">
      <dgm:prSet presAssocID="{FEBF54AD-35F6-4AEC-B3E6-42CEA4068404}" presName="sibTrans" presStyleCnt="0"/>
      <dgm:spPr/>
    </dgm:pt>
    <dgm:pt modelId="{E0BD8FEF-3692-47A7-9253-82960931F6B7}" type="pres">
      <dgm:prSet presAssocID="{658DB0DD-496D-48FB-8B5A-ACAA73AC9B72}" presName="compNode" presStyleCnt="0"/>
      <dgm:spPr/>
    </dgm:pt>
    <dgm:pt modelId="{5EDC32A8-8A30-43AA-B28C-4DE1051927E9}" type="pres">
      <dgm:prSet presAssocID="{658DB0DD-496D-48FB-8B5A-ACAA73AC9B72}" presName="bgRect" presStyleLbl="bgShp" presStyleIdx="1" presStyleCnt="2"/>
      <dgm:spPr>
        <a:xfrm>
          <a:off x="0" y="2811510"/>
          <a:ext cx="5906181" cy="1569215"/>
        </a:xfrm>
        <a:prstGeom prst="rect">
          <a:avLst/>
        </a:prstGeom>
        <a:noFill/>
        <a:ln w="38100" cap="sq" cmpd="dbl">
          <a:noFill/>
          <a:prstDash val="solid"/>
          <a:miter lim="800000"/>
        </a:ln>
        <a:effectLst/>
      </dgm:spPr>
    </dgm:pt>
    <dgm:pt modelId="{6AC72B6A-45B7-4ABB-9EFD-F5AC17DE9608}" type="pres">
      <dgm:prSet presAssocID="{658DB0DD-496D-48FB-8B5A-ACAA73AC9B72}" presName="iconRect" presStyleLbl="node1" presStyleIdx="1" presStyleCnt="2"/>
      <dgm:spPr>
        <a:ln>
          <a:noFill/>
        </a:ln>
      </dgm:spPr>
      <dgm:t>
        <a:bodyPr/>
        <a:lstStyle/>
        <a:p>
          <a:endParaRPr lang="en-US"/>
        </a:p>
      </dgm:t>
      <dgm:extLst/>
    </dgm:pt>
    <dgm:pt modelId="{C3CD3599-88DE-4DEB-81BF-520379977D7B}" type="pres">
      <dgm:prSet presAssocID="{658DB0DD-496D-48FB-8B5A-ACAA73AC9B72}" presName="spaceRect" presStyleCnt="0"/>
      <dgm:spPr/>
    </dgm:pt>
    <dgm:pt modelId="{E7286CCF-EBB1-4A29-B240-4BC3DA177E84}" type="pres">
      <dgm:prSet presAssocID="{658DB0DD-496D-48FB-8B5A-ACAA73AC9B72}" presName="parTx" presStyleLbl="revTx" presStyleIdx="1" presStyleCnt="2" custScaleX="101143" custScaleY="126423" custLinFactNeighborX="2574" custLinFactNeighborY="-8223">
        <dgm:presLayoutVars>
          <dgm:chMax val="0"/>
          <dgm:chPref val="0"/>
        </dgm:presLayoutVars>
      </dgm:prSet>
      <dgm:spPr/>
      <dgm:t>
        <a:bodyPr/>
        <a:lstStyle/>
        <a:p>
          <a:endParaRPr lang="en-US"/>
        </a:p>
      </dgm:t>
    </dgm:pt>
  </dgm:ptLst>
  <dgm:cxnLst>
    <dgm:cxn modelId="{0BFF8536-7CDC-402B-BB87-1C975AE3F3C5}" srcId="{FEBC1820-0E7C-4CC8-AF32-90D056649DDF}" destId="{FB4A9FD8-F785-44C2-9FDE-4644D2939FC9}" srcOrd="0" destOrd="0" parTransId="{3811FAB2-DEC4-40CD-B436-1EA2FF424EC6}" sibTransId="{FEBF54AD-35F6-4AEC-B3E6-42CEA4068404}"/>
    <dgm:cxn modelId="{61977E78-748F-4B5D-8121-664EFC829AE6}" type="presOf" srcId="{FB4A9FD8-F785-44C2-9FDE-4644D2939FC9}" destId="{9B72B821-D3EB-46EE-BCA0-DA5A1D91AF84}" srcOrd="0" destOrd="0" presId="urn:microsoft.com/office/officeart/2018/2/layout/IconVerticalSolidList"/>
    <dgm:cxn modelId="{1ABD34FB-5C70-4EF9-A5D8-322B9B4207E4}" type="presOf" srcId="{FEBC1820-0E7C-4CC8-AF32-90D056649DDF}" destId="{62B988CA-B890-45A0-A09D-F938A17DC46E}" srcOrd="0" destOrd="0" presId="urn:microsoft.com/office/officeart/2018/2/layout/IconVerticalSolidList"/>
    <dgm:cxn modelId="{940E105F-883F-44D4-9F56-0B7FE14915E9}" type="presOf" srcId="{658DB0DD-496D-48FB-8B5A-ACAA73AC9B72}" destId="{E7286CCF-EBB1-4A29-B240-4BC3DA177E84}" srcOrd="0" destOrd="0" presId="urn:microsoft.com/office/officeart/2018/2/layout/IconVerticalSolidList"/>
    <dgm:cxn modelId="{FA3688ED-5322-4AB2-8ECC-1874D8B53532}" srcId="{FEBC1820-0E7C-4CC8-AF32-90D056649DDF}" destId="{658DB0DD-496D-48FB-8B5A-ACAA73AC9B72}" srcOrd="1" destOrd="0" parTransId="{9A45E2A2-9212-4296-A561-44FEB6723FA9}" sibTransId="{22C41B1D-4A52-4229-ADBC-7E4C5E5C3B73}"/>
    <dgm:cxn modelId="{0AB8BE59-62C3-4D52-852D-3357A42DC1CB}" type="presParOf" srcId="{62B988CA-B890-45A0-A09D-F938A17DC46E}" destId="{D13F0E0E-FE7F-47BA-904E-1B6FD1466123}" srcOrd="0" destOrd="0" presId="urn:microsoft.com/office/officeart/2018/2/layout/IconVerticalSolidList"/>
    <dgm:cxn modelId="{40248949-64A5-44F1-9329-14F317069236}" type="presParOf" srcId="{D13F0E0E-FE7F-47BA-904E-1B6FD1466123}" destId="{55211292-5724-4CF3-9B68-C9C37D007AE6}" srcOrd="0" destOrd="0" presId="urn:microsoft.com/office/officeart/2018/2/layout/IconVerticalSolidList"/>
    <dgm:cxn modelId="{C7EA334F-CBDA-4D2C-9DA9-FD467FB1B932}" type="presParOf" srcId="{D13F0E0E-FE7F-47BA-904E-1B6FD1466123}" destId="{863410B7-CA0F-43F4-960E-9DA7059AF511}" srcOrd="1" destOrd="0" presId="urn:microsoft.com/office/officeart/2018/2/layout/IconVerticalSolidList"/>
    <dgm:cxn modelId="{926CA147-421B-4FCE-94A0-03F7BC3DCFE1}" type="presParOf" srcId="{D13F0E0E-FE7F-47BA-904E-1B6FD1466123}" destId="{D9898D1A-E064-4261-B88A-4EB8AC0EA74E}" srcOrd="2" destOrd="0" presId="urn:microsoft.com/office/officeart/2018/2/layout/IconVerticalSolidList"/>
    <dgm:cxn modelId="{00D14914-C13B-4223-9651-F5BE3FB276F6}" type="presParOf" srcId="{D13F0E0E-FE7F-47BA-904E-1B6FD1466123}" destId="{9B72B821-D3EB-46EE-BCA0-DA5A1D91AF84}" srcOrd="3" destOrd="0" presId="urn:microsoft.com/office/officeart/2018/2/layout/IconVerticalSolidList"/>
    <dgm:cxn modelId="{920DD7CD-897E-4B37-BD43-A1B2E58CE2CB}" type="presParOf" srcId="{62B988CA-B890-45A0-A09D-F938A17DC46E}" destId="{025FFD97-9CE9-4F1F-BFB2-1B08A76669C0}" srcOrd="1" destOrd="0" presId="urn:microsoft.com/office/officeart/2018/2/layout/IconVerticalSolidList"/>
    <dgm:cxn modelId="{77849E9C-8FA9-46BD-AF4D-35721A917D7D}" type="presParOf" srcId="{62B988CA-B890-45A0-A09D-F938A17DC46E}" destId="{E0BD8FEF-3692-47A7-9253-82960931F6B7}" srcOrd="2" destOrd="0" presId="urn:microsoft.com/office/officeart/2018/2/layout/IconVerticalSolidList"/>
    <dgm:cxn modelId="{E81A4F51-8CB5-43FA-916F-E102953BCAC4}" type="presParOf" srcId="{E0BD8FEF-3692-47A7-9253-82960931F6B7}" destId="{5EDC32A8-8A30-43AA-B28C-4DE1051927E9}" srcOrd="0" destOrd="0" presId="urn:microsoft.com/office/officeart/2018/2/layout/IconVerticalSolidList"/>
    <dgm:cxn modelId="{AD227CB4-5B9B-4BE2-BA14-9989AF96D370}" type="presParOf" srcId="{E0BD8FEF-3692-47A7-9253-82960931F6B7}" destId="{6AC72B6A-45B7-4ABB-9EFD-F5AC17DE9608}" srcOrd="1" destOrd="0" presId="urn:microsoft.com/office/officeart/2018/2/layout/IconVerticalSolidList"/>
    <dgm:cxn modelId="{4E154464-E1AA-488E-BD2F-70AF214AC0E4}" type="presParOf" srcId="{E0BD8FEF-3692-47A7-9253-82960931F6B7}" destId="{C3CD3599-88DE-4DEB-81BF-520379977D7B}" srcOrd="2" destOrd="0" presId="urn:microsoft.com/office/officeart/2018/2/layout/IconVerticalSolidList"/>
    <dgm:cxn modelId="{A4329523-DF54-4571-9B6A-0350FE851B90}" type="presParOf" srcId="{E0BD8FEF-3692-47A7-9253-82960931F6B7}" destId="{E7286CCF-EBB1-4A29-B240-4BC3DA177E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C1820-0E7C-4CC8-AF32-90D056649D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8DB0DD-496D-48FB-8B5A-ACAA73AC9B72}">
      <dgm:prSet custT="1"/>
      <dgm:spPr/>
      <dgm:t>
        <a:bodyPr/>
        <a:lstStyle/>
        <a:p>
          <a:r>
            <a:rPr lang="en-US" sz="2000" b="0" i="0" dirty="0" smtClean="0">
              <a:solidFill>
                <a:schemeClr val="tx1"/>
              </a:solidFill>
            </a:rPr>
            <a:t>The participant’s eligibility for MO HealthNet coverage begins with the first day of the month of application, as long as they were  found eligible.</a:t>
          </a:r>
          <a:endParaRPr lang="en-US" sz="2000" dirty="0">
            <a:solidFill>
              <a:schemeClr val="tx1"/>
            </a:solidFill>
          </a:endParaRPr>
        </a:p>
      </dgm:t>
    </dgm:pt>
    <dgm:pt modelId="{9A45E2A2-9212-4296-A561-44FEB6723FA9}" type="parTrans" cxnId="{FA3688ED-5322-4AB2-8ECC-1874D8B53532}">
      <dgm:prSet/>
      <dgm:spPr/>
      <dgm:t>
        <a:bodyPr/>
        <a:lstStyle/>
        <a:p>
          <a:endParaRPr lang="en-US">
            <a:solidFill>
              <a:schemeClr val="tx1"/>
            </a:solidFill>
          </a:endParaRPr>
        </a:p>
      </dgm:t>
    </dgm:pt>
    <dgm:pt modelId="{22C41B1D-4A52-4229-ADBC-7E4C5E5C3B73}" type="sibTrans" cxnId="{FA3688ED-5322-4AB2-8ECC-1874D8B53532}">
      <dgm:prSet/>
      <dgm:spPr/>
      <dgm:t>
        <a:bodyPr/>
        <a:lstStyle/>
        <a:p>
          <a:endParaRPr lang="en-US">
            <a:solidFill>
              <a:schemeClr val="tx1"/>
            </a:solidFill>
          </a:endParaRPr>
        </a:p>
      </dgm:t>
    </dgm:pt>
    <dgm:pt modelId="{FB4A9FD8-F785-44C2-9FDE-4644D2939FC9}">
      <dgm:prSet custT="1"/>
      <dgm:spPr/>
      <dgm:t>
        <a:bodyPr/>
        <a:lstStyle/>
        <a:p>
          <a:r>
            <a:rPr lang="en-US" sz="2000" dirty="0" smtClean="0">
              <a:solidFill>
                <a:schemeClr val="tx1"/>
              </a:solidFill>
            </a:rPr>
            <a:t>The non-spend down income maximum is $1,033 for a single individual and $1,397 for a married couple with eligibility based on OAA and PTD criteria. FPL is updated annually in April.</a:t>
          </a:r>
          <a:endParaRPr lang="en-US" sz="2000" dirty="0">
            <a:solidFill>
              <a:schemeClr val="tx1"/>
            </a:solidFill>
          </a:endParaRPr>
        </a:p>
      </dgm:t>
    </dgm:pt>
    <dgm:pt modelId="{FEBF54AD-35F6-4AEC-B3E6-42CEA4068404}" type="sibTrans" cxnId="{0BFF8536-7CDC-402B-BB87-1C975AE3F3C5}">
      <dgm:prSet/>
      <dgm:spPr/>
      <dgm:t>
        <a:bodyPr/>
        <a:lstStyle/>
        <a:p>
          <a:endParaRPr lang="en-US">
            <a:solidFill>
              <a:schemeClr val="tx1"/>
            </a:solidFill>
          </a:endParaRPr>
        </a:p>
      </dgm:t>
    </dgm:pt>
    <dgm:pt modelId="{3811FAB2-DEC4-40CD-B436-1EA2FF424EC6}" type="parTrans" cxnId="{0BFF8536-7CDC-402B-BB87-1C975AE3F3C5}">
      <dgm:prSet/>
      <dgm:spPr/>
      <dgm:t>
        <a:bodyPr/>
        <a:lstStyle/>
        <a:p>
          <a:endParaRPr lang="en-US">
            <a:solidFill>
              <a:schemeClr val="tx1"/>
            </a:solidFill>
          </a:endParaRPr>
        </a:p>
      </dgm:t>
    </dgm:pt>
    <dgm:pt modelId="{62B988CA-B890-45A0-A09D-F938A17DC46E}" type="pres">
      <dgm:prSet presAssocID="{FEBC1820-0E7C-4CC8-AF32-90D056649DDF}" presName="root" presStyleCnt="0">
        <dgm:presLayoutVars>
          <dgm:dir/>
          <dgm:resizeHandles val="exact"/>
        </dgm:presLayoutVars>
      </dgm:prSet>
      <dgm:spPr/>
      <dgm:t>
        <a:bodyPr/>
        <a:lstStyle/>
        <a:p>
          <a:endParaRPr lang="en-US"/>
        </a:p>
      </dgm:t>
    </dgm:pt>
    <dgm:pt modelId="{D13F0E0E-FE7F-47BA-904E-1B6FD1466123}" type="pres">
      <dgm:prSet presAssocID="{FB4A9FD8-F785-44C2-9FDE-4644D2939FC9}" presName="compNode" presStyleCnt="0"/>
      <dgm:spPr/>
    </dgm:pt>
    <dgm:pt modelId="{55211292-5724-4CF3-9B68-C9C37D007AE6}" type="pres">
      <dgm:prSet presAssocID="{FB4A9FD8-F785-44C2-9FDE-4644D2939FC9}" presName="bgRect" presStyleLbl="bgShp" presStyleIdx="0" presStyleCnt="2"/>
      <dgm:spPr>
        <a:xfrm>
          <a:off x="0" y="849991"/>
          <a:ext cx="5906181" cy="1569215"/>
        </a:xfrm>
        <a:prstGeom prst="rect">
          <a:avLst/>
        </a:prstGeom>
        <a:noFill/>
        <a:ln w="38100" cap="sq" cmpd="dbl">
          <a:noFill/>
          <a:prstDash val="solid"/>
          <a:miter lim="800000"/>
        </a:ln>
        <a:effectLst/>
      </dgm:spPr>
    </dgm:pt>
    <dgm:pt modelId="{863410B7-CA0F-43F4-960E-9DA7059AF511}" type="pres">
      <dgm:prSet presAssocID="{FB4A9FD8-F785-44C2-9FDE-4644D2939FC9}" presName="iconRect" presStyleLbl="node1" presStyleIdx="0" presStyleCnt="2" custFlipVert="1" custFlipHor="1" custScaleX="19345" custScaleY="30676"/>
      <dgm:spPr>
        <a:ln>
          <a:noFill/>
        </a:ln>
      </dgm:spPr>
      <dgm:t>
        <a:bodyPr/>
        <a:lstStyle/>
        <a:p>
          <a:endParaRPr lang="en-US"/>
        </a:p>
      </dgm:t>
      <dgm:extLst/>
    </dgm:pt>
    <dgm:pt modelId="{D9898D1A-E064-4261-B88A-4EB8AC0EA74E}" type="pres">
      <dgm:prSet presAssocID="{FB4A9FD8-F785-44C2-9FDE-4644D2939FC9}" presName="spaceRect" presStyleCnt="0"/>
      <dgm:spPr/>
    </dgm:pt>
    <dgm:pt modelId="{9B72B821-D3EB-46EE-BCA0-DA5A1D91AF84}" type="pres">
      <dgm:prSet presAssocID="{FB4A9FD8-F785-44C2-9FDE-4644D2939FC9}" presName="parTx" presStyleLbl="revTx" presStyleIdx="0" presStyleCnt="2" custScaleX="102950" custLinFactNeighborX="15067" custLinFactNeighborY="-48776">
        <dgm:presLayoutVars>
          <dgm:chMax val="0"/>
          <dgm:chPref val="0"/>
        </dgm:presLayoutVars>
      </dgm:prSet>
      <dgm:spPr/>
      <dgm:t>
        <a:bodyPr/>
        <a:lstStyle/>
        <a:p>
          <a:endParaRPr lang="en-US"/>
        </a:p>
      </dgm:t>
    </dgm:pt>
    <dgm:pt modelId="{025FFD97-9CE9-4F1F-BFB2-1B08A76669C0}" type="pres">
      <dgm:prSet presAssocID="{FEBF54AD-35F6-4AEC-B3E6-42CEA4068404}" presName="sibTrans" presStyleCnt="0"/>
      <dgm:spPr/>
    </dgm:pt>
    <dgm:pt modelId="{E0BD8FEF-3692-47A7-9253-82960931F6B7}" type="pres">
      <dgm:prSet presAssocID="{658DB0DD-496D-48FB-8B5A-ACAA73AC9B72}" presName="compNode" presStyleCnt="0"/>
      <dgm:spPr/>
    </dgm:pt>
    <dgm:pt modelId="{5EDC32A8-8A30-43AA-B28C-4DE1051927E9}" type="pres">
      <dgm:prSet presAssocID="{658DB0DD-496D-48FB-8B5A-ACAA73AC9B72}" presName="bgRect" presStyleLbl="bgShp" presStyleIdx="1" presStyleCnt="2"/>
      <dgm:spPr>
        <a:xfrm>
          <a:off x="0" y="2811510"/>
          <a:ext cx="5906181" cy="1569215"/>
        </a:xfrm>
        <a:prstGeom prst="rect">
          <a:avLst/>
        </a:prstGeom>
        <a:noFill/>
        <a:ln w="38100" cap="sq" cmpd="dbl">
          <a:noFill/>
          <a:prstDash val="solid"/>
          <a:miter lim="800000"/>
        </a:ln>
        <a:effectLst/>
      </dgm:spPr>
    </dgm:pt>
    <dgm:pt modelId="{6AC72B6A-45B7-4ABB-9EFD-F5AC17DE9608}" type="pres">
      <dgm:prSet presAssocID="{658DB0DD-496D-48FB-8B5A-ACAA73AC9B72}" presName="iconRect" presStyleLbl="node1" presStyleIdx="1" presStyleCnt="2" custFlipVert="1" custFlipHor="1" custScaleX="7248" custScaleY="7411"/>
      <dgm:spPr>
        <a:ln>
          <a:noFill/>
        </a:ln>
      </dgm:spPr>
      <dgm:t>
        <a:bodyPr/>
        <a:lstStyle/>
        <a:p>
          <a:endParaRPr lang="en-US"/>
        </a:p>
      </dgm:t>
      <dgm:extLst/>
    </dgm:pt>
    <dgm:pt modelId="{C3CD3599-88DE-4DEB-81BF-520379977D7B}" type="pres">
      <dgm:prSet presAssocID="{658DB0DD-496D-48FB-8B5A-ACAA73AC9B72}" presName="spaceRect" presStyleCnt="0"/>
      <dgm:spPr/>
    </dgm:pt>
    <dgm:pt modelId="{E7286CCF-EBB1-4A29-B240-4BC3DA177E84}" type="pres">
      <dgm:prSet presAssocID="{658DB0DD-496D-48FB-8B5A-ACAA73AC9B72}" presName="parTx" presStyleLbl="revTx" presStyleIdx="1" presStyleCnt="2" custScaleX="100000" custLinFactNeighborX="-189" custLinFactNeighborY="-36169">
        <dgm:presLayoutVars>
          <dgm:chMax val="0"/>
          <dgm:chPref val="0"/>
        </dgm:presLayoutVars>
      </dgm:prSet>
      <dgm:spPr/>
      <dgm:t>
        <a:bodyPr/>
        <a:lstStyle/>
        <a:p>
          <a:endParaRPr lang="en-US"/>
        </a:p>
      </dgm:t>
    </dgm:pt>
  </dgm:ptLst>
  <dgm:cxnLst>
    <dgm:cxn modelId="{0BFF8536-7CDC-402B-BB87-1C975AE3F3C5}" srcId="{FEBC1820-0E7C-4CC8-AF32-90D056649DDF}" destId="{FB4A9FD8-F785-44C2-9FDE-4644D2939FC9}" srcOrd="0" destOrd="0" parTransId="{3811FAB2-DEC4-40CD-B436-1EA2FF424EC6}" sibTransId="{FEBF54AD-35F6-4AEC-B3E6-42CEA4068404}"/>
    <dgm:cxn modelId="{61977E78-748F-4B5D-8121-664EFC829AE6}" type="presOf" srcId="{FB4A9FD8-F785-44C2-9FDE-4644D2939FC9}" destId="{9B72B821-D3EB-46EE-BCA0-DA5A1D91AF84}" srcOrd="0" destOrd="0" presId="urn:microsoft.com/office/officeart/2018/2/layout/IconVerticalSolidList"/>
    <dgm:cxn modelId="{1ABD34FB-5C70-4EF9-A5D8-322B9B4207E4}" type="presOf" srcId="{FEBC1820-0E7C-4CC8-AF32-90D056649DDF}" destId="{62B988CA-B890-45A0-A09D-F938A17DC46E}" srcOrd="0" destOrd="0" presId="urn:microsoft.com/office/officeart/2018/2/layout/IconVerticalSolidList"/>
    <dgm:cxn modelId="{940E105F-883F-44D4-9F56-0B7FE14915E9}" type="presOf" srcId="{658DB0DD-496D-48FB-8B5A-ACAA73AC9B72}" destId="{E7286CCF-EBB1-4A29-B240-4BC3DA177E84}" srcOrd="0" destOrd="0" presId="urn:microsoft.com/office/officeart/2018/2/layout/IconVerticalSolidList"/>
    <dgm:cxn modelId="{FA3688ED-5322-4AB2-8ECC-1874D8B53532}" srcId="{FEBC1820-0E7C-4CC8-AF32-90D056649DDF}" destId="{658DB0DD-496D-48FB-8B5A-ACAA73AC9B72}" srcOrd="1" destOrd="0" parTransId="{9A45E2A2-9212-4296-A561-44FEB6723FA9}" sibTransId="{22C41B1D-4A52-4229-ADBC-7E4C5E5C3B73}"/>
    <dgm:cxn modelId="{0AB8BE59-62C3-4D52-852D-3357A42DC1CB}" type="presParOf" srcId="{62B988CA-B890-45A0-A09D-F938A17DC46E}" destId="{D13F0E0E-FE7F-47BA-904E-1B6FD1466123}" srcOrd="0" destOrd="0" presId="urn:microsoft.com/office/officeart/2018/2/layout/IconVerticalSolidList"/>
    <dgm:cxn modelId="{40248949-64A5-44F1-9329-14F317069236}" type="presParOf" srcId="{D13F0E0E-FE7F-47BA-904E-1B6FD1466123}" destId="{55211292-5724-4CF3-9B68-C9C37D007AE6}" srcOrd="0" destOrd="0" presId="urn:microsoft.com/office/officeart/2018/2/layout/IconVerticalSolidList"/>
    <dgm:cxn modelId="{C7EA334F-CBDA-4D2C-9DA9-FD467FB1B932}" type="presParOf" srcId="{D13F0E0E-FE7F-47BA-904E-1B6FD1466123}" destId="{863410B7-CA0F-43F4-960E-9DA7059AF511}" srcOrd="1" destOrd="0" presId="urn:microsoft.com/office/officeart/2018/2/layout/IconVerticalSolidList"/>
    <dgm:cxn modelId="{926CA147-421B-4FCE-94A0-03F7BC3DCFE1}" type="presParOf" srcId="{D13F0E0E-FE7F-47BA-904E-1B6FD1466123}" destId="{D9898D1A-E064-4261-B88A-4EB8AC0EA74E}" srcOrd="2" destOrd="0" presId="urn:microsoft.com/office/officeart/2018/2/layout/IconVerticalSolidList"/>
    <dgm:cxn modelId="{00D14914-C13B-4223-9651-F5BE3FB276F6}" type="presParOf" srcId="{D13F0E0E-FE7F-47BA-904E-1B6FD1466123}" destId="{9B72B821-D3EB-46EE-BCA0-DA5A1D91AF84}" srcOrd="3" destOrd="0" presId="urn:microsoft.com/office/officeart/2018/2/layout/IconVerticalSolidList"/>
    <dgm:cxn modelId="{920DD7CD-897E-4B37-BD43-A1B2E58CE2CB}" type="presParOf" srcId="{62B988CA-B890-45A0-A09D-F938A17DC46E}" destId="{025FFD97-9CE9-4F1F-BFB2-1B08A76669C0}" srcOrd="1" destOrd="0" presId="urn:microsoft.com/office/officeart/2018/2/layout/IconVerticalSolidList"/>
    <dgm:cxn modelId="{77849E9C-8FA9-46BD-AF4D-35721A917D7D}" type="presParOf" srcId="{62B988CA-B890-45A0-A09D-F938A17DC46E}" destId="{E0BD8FEF-3692-47A7-9253-82960931F6B7}" srcOrd="2" destOrd="0" presId="urn:microsoft.com/office/officeart/2018/2/layout/IconVerticalSolidList"/>
    <dgm:cxn modelId="{E81A4F51-8CB5-43FA-916F-E102953BCAC4}" type="presParOf" srcId="{E0BD8FEF-3692-47A7-9253-82960931F6B7}" destId="{5EDC32A8-8A30-43AA-B28C-4DE1051927E9}" srcOrd="0" destOrd="0" presId="urn:microsoft.com/office/officeart/2018/2/layout/IconVerticalSolidList"/>
    <dgm:cxn modelId="{AD227CB4-5B9B-4BE2-BA14-9989AF96D370}" type="presParOf" srcId="{E0BD8FEF-3692-47A7-9253-82960931F6B7}" destId="{6AC72B6A-45B7-4ABB-9EFD-F5AC17DE9608}" srcOrd="1" destOrd="0" presId="urn:microsoft.com/office/officeart/2018/2/layout/IconVerticalSolidList"/>
    <dgm:cxn modelId="{4E154464-E1AA-488E-BD2F-70AF214AC0E4}" type="presParOf" srcId="{E0BD8FEF-3692-47A7-9253-82960931F6B7}" destId="{C3CD3599-88DE-4DEB-81BF-520379977D7B}" srcOrd="2" destOrd="0" presId="urn:microsoft.com/office/officeart/2018/2/layout/IconVerticalSolidList"/>
    <dgm:cxn modelId="{A4329523-DF54-4571-9B6A-0350FE851B90}" type="presParOf" srcId="{E0BD8FEF-3692-47A7-9253-82960931F6B7}" destId="{E7286CCF-EBB1-4A29-B240-4BC3DA177E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C1820-0E7C-4CC8-AF32-90D056649D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A9FD8-F785-44C2-9FDE-4644D2939FC9}">
      <dgm:prSet/>
      <dgm:spPr/>
      <dgm:t>
        <a:bodyPr/>
        <a:lstStyle/>
        <a:p>
          <a:r>
            <a:rPr lang="en-US" dirty="0" smtClean="0">
              <a:solidFill>
                <a:schemeClr val="tx1"/>
              </a:solidFill>
            </a:rPr>
            <a:t>Disabled children (under age 18) may receive MO HealthNet Vendor coverage. The same eligibility rules apply to vendor as they do to MHSD and MHND.</a:t>
          </a:r>
          <a:endParaRPr lang="en-US" dirty="0">
            <a:solidFill>
              <a:schemeClr val="tx1"/>
            </a:solidFill>
          </a:endParaRPr>
        </a:p>
      </dgm:t>
    </dgm:pt>
    <dgm:pt modelId="{3811FAB2-DEC4-40CD-B436-1EA2FF424EC6}" type="parTrans" cxnId="{0BFF8536-7CDC-402B-BB87-1C975AE3F3C5}">
      <dgm:prSet/>
      <dgm:spPr/>
      <dgm:t>
        <a:bodyPr/>
        <a:lstStyle/>
        <a:p>
          <a:endParaRPr lang="en-US">
            <a:solidFill>
              <a:schemeClr val="tx1"/>
            </a:solidFill>
          </a:endParaRPr>
        </a:p>
      </dgm:t>
    </dgm:pt>
    <dgm:pt modelId="{FEBF54AD-35F6-4AEC-B3E6-42CEA4068404}" type="sibTrans" cxnId="{0BFF8536-7CDC-402B-BB87-1C975AE3F3C5}">
      <dgm:prSet/>
      <dgm:spPr/>
      <dgm:t>
        <a:bodyPr/>
        <a:lstStyle/>
        <a:p>
          <a:endParaRPr lang="en-US">
            <a:solidFill>
              <a:schemeClr val="tx1"/>
            </a:solidFill>
          </a:endParaRPr>
        </a:p>
      </dgm:t>
    </dgm:pt>
    <dgm:pt modelId="{658DB0DD-496D-48FB-8B5A-ACAA73AC9B72}">
      <dgm:prSet custT="1"/>
      <dgm:spPr/>
      <dgm:t>
        <a:bodyPr/>
        <a:lstStyle/>
        <a:p>
          <a:r>
            <a:rPr lang="en-ZA" sz="1600" dirty="0" smtClean="0">
              <a:solidFill>
                <a:schemeClr val="tx1"/>
              </a:solidFill>
            </a:rPr>
            <a:t>If a child is residing in a care facility awaiting on a DHSS determination, other coverage options can be explored. Such as MHSD and MHND.</a:t>
          </a:r>
          <a:endParaRPr lang="en-US" sz="1600" dirty="0">
            <a:solidFill>
              <a:schemeClr val="tx1"/>
            </a:solidFill>
          </a:endParaRPr>
        </a:p>
      </dgm:t>
    </dgm:pt>
    <dgm:pt modelId="{9A45E2A2-9212-4296-A561-44FEB6723FA9}" type="parTrans" cxnId="{FA3688ED-5322-4AB2-8ECC-1874D8B53532}">
      <dgm:prSet/>
      <dgm:spPr/>
      <dgm:t>
        <a:bodyPr/>
        <a:lstStyle/>
        <a:p>
          <a:endParaRPr lang="en-US">
            <a:solidFill>
              <a:schemeClr val="tx1"/>
            </a:solidFill>
          </a:endParaRPr>
        </a:p>
      </dgm:t>
    </dgm:pt>
    <dgm:pt modelId="{22C41B1D-4A52-4229-ADBC-7E4C5E5C3B73}" type="sibTrans" cxnId="{FA3688ED-5322-4AB2-8ECC-1874D8B53532}">
      <dgm:prSet/>
      <dgm:spPr/>
      <dgm:t>
        <a:bodyPr/>
        <a:lstStyle/>
        <a:p>
          <a:endParaRPr lang="en-US">
            <a:solidFill>
              <a:schemeClr val="tx1"/>
            </a:solidFill>
          </a:endParaRPr>
        </a:p>
      </dgm:t>
    </dgm:pt>
    <dgm:pt modelId="{62B988CA-B890-45A0-A09D-F938A17DC46E}" type="pres">
      <dgm:prSet presAssocID="{FEBC1820-0E7C-4CC8-AF32-90D056649DDF}" presName="root" presStyleCnt="0">
        <dgm:presLayoutVars>
          <dgm:dir/>
          <dgm:resizeHandles val="exact"/>
        </dgm:presLayoutVars>
      </dgm:prSet>
      <dgm:spPr/>
      <dgm:t>
        <a:bodyPr/>
        <a:lstStyle/>
        <a:p>
          <a:endParaRPr lang="en-US"/>
        </a:p>
      </dgm:t>
    </dgm:pt>
    <dgm:pt modelId="{D13F0E0E-FE7F-47BA-904E-1B6FD1466123}" type="pres">
      <dgm:prSet presAssocID="{FB4A9FD8-F785-44C2-9FDE-4644D2939FC9}" presName="compNode" presStyleCnt="0"/>
      <dgm:spPr/>
    </dgm:pt>
    <dgm:pt modelId="{55211292-5724-4CF3-9B68-C9C37D007AE6}" type="pres">
      <dgm:prSet presAssocID="{FB4A9FD8-F785-44C2-9FDE-4644D2939FC9}" presName="bgRect" presStyleLbl="bgShp" presStyleIdx="0" presStyleCnt="2"/>
      <dgm:spPr>
        <a:xfrm>
          <a:off x="0" y="849991"/>
          <a:ext cx="5906181" cy="1569215"/>
        </a:xfrm>
        <a:prstGeom prst="rect">
          <a:avLst/>
        </a:prstGeom>
        <a:noFill/>
        <a:ln w="38100" cap="sq" cmpd="dbl">
          <a:noFill/>
          <a:prstDash val="solid"/>
          <a:miter lim="800000"/>
        </a:ln>
        <a:effectLst/>
      </dgm:spPr>
    </dgm:pt>
    <dgm:pt modelId="{863410B7-CA0F-43F4-960E-9DA7059AF511}" type="pres">
      <dgm:prSet presAssocID="{FB4A9FD8-F785-44C2-9FDE-4644D2939FC9}" presName="iconRect" presStyleLbl="node1" presStyleIdx="0" presStyleCnt="2" custFlipVert="1" custScaleX="5114" custScaleY="35163"/>
      <dgm:spPr>
        <a:ln>
          <a:noFill/>
        </a:ln>
      </dgm:spPr>
      <dgm:t>
        <a:bodyPr/>
        <a:lstStyle/>
        <a:p>
          <a:endParaRPr lang="en-US"/>
        </a:p>
      </dgm:t>
      <dgm:extLst/>
    </dgm:pt>
    <dgm:pt modelId="{D9898D1A-E064-4261-B88A-4EB8AC0EA74E}" type="pres">
      <dgm:prSet presAssocID="{FB4A9FD8-F785-44C2-9FDE-4644D2939FC9}" presName="spaceRect" presStyleCnt="0"/>
      <dgm:spPr/>
    </dgm:pt>
    <dgm:pt modelId="{9B72B821-D3EB-46EE-BCA0-DA5A1D91AF84}" type="pres">
      <dgm:prSet presAssocID="{FB4A9FD8-F785-44C2-9FDE-4644D2939FC9}" presName="parTx" presStyleLbl="revTx" presStyleIdx="0" presStyleCnt="2" custScaleX="100000" custScaleY="109047" custLinFactNeighborX="17596" custLinFactNeighborY="-16076">
        <dgm:presLayoutVars>
          <dgm:chMax val="0"/>
          <dgm:chPref val="0"/>
        </dgm:presLayoutVars>
      </dgm:prSet>
      <dgm:spPr/>
      <dgm:t>
        <a:bodyPr/>
        <a:lstStyle/>
        <a:p>
          <a:endParaRPr lang="en-US"/>
        </a:p>
      </dgm:t>
    </dgm:pt>
    <dgm:pt modelId="{025FFD97-9CE9-4F1F-BFB2-1B08A76669C0}" type="pres">
      <dgm:prSet presAssocID="{FEBF54AD-35F6-4AEC-B3E6-42CEA4068404}" presName="sibTrans" presStyleCnt="0"/>
      <dgm:spPr/>
    </dgm:pt>
    <dgm:pt modelId="{E0BD8FEF-3692-47A7-9253-82960931F6B7}" type="pres">
      <dgm:prSet presAssocID="{658DB0DD-496D-48FB-8B5A-ACAA73AC9B72}" presName="compNode" presStyleCnt="0"/>
      <dgm:spPr/>
    </dgm:pt>
    <dgm:pt modelId="{5EDC32A8-8A30-43AA-B28C-4DE1051927E9}" type="pres">
      <dgm:prSet presAssocID="{658DB0DD-496D-48FB-8B5A-ACAA73AC9B72}" presName="bgRect" presStyleLbl="bgShp" presStyleIdx="1" presStyleCnt="2"/>
      <dgm:spPr>
        <a:xfrm>
          <a:off x="0" y="2811510"/>
          <a:ext cx="5906181" cy="1569215"/>
        </a:xfrm>
        <a:prstGeom prst="rect">
          <a:avLst/>
        </a:prstGeom>
        <a:noFill/>
        <a:ln w="38100" cap="sq" cmpd="dbl">
          <a:noFill/>
          <a:prstDash val="solid"/>
          <a:miter lim="800000"/>
        </a:ln>
        <a:effectLst/>
      </dgm:spPr>
    </dgm:pt>
    <dgm:pt modelId="{6AC72B6A-45B7-4ABB-9EFD-F5AC17DE9608}" type="pres">
      <dgm:prSet presAssocID="{658DB0DD-496D-48FB-8B5A-ACAA73AC9B72}" presName="iconRect" presStyleLbl="node1" presStyleIdx="1" presStyleCnt="2" custFlipVert="1" custFlipHor="1" custScaleX="24689" custScaleY="28813"/>
      <dgm:spPr>
        <a:ln>
          <a:noFill/>
        </a:ln>
      </dgm:spPr>
      <dgm:t>
        <a:bodyPr/>
        <a:lstStyle/>
        <a:p>
          <a:endParaRPr lang="en-US"/>
        </a:p>
      </dgm:t>
      <dgm:extLst/>
    </dgm:pt>
    <dgm:pt modelId="{C3CD3599-88DE-4DEB-81BF-520379977D7B}" type="pres">
      <dgm:prSet presAssocID="{658DB0DD-496D-48FB-8B5A-ACAA73AC9B72}" presName="spaceRect" presStyleCnt="0"/>
      <dgm:spPr/>
    </dgm:pt>
    <dgm:pt modelId="{E7286CCF-EBB1-4A29-B240-4BC3DA177E84}" type="pres">
      <dgm:prSet presAssocID="{658DB0DD-496D-48FB-8B5A-ACAA73AC9B72}" presName="parTx" presStyleLbl="revTx" presStyleIdx="1" presStyleCnt="2" custScaleX="104348" custScaleY="84460" custLinFactNeighborX="14889" custLinFactNeighborY="-2971">
        <dgm:presLayoutVars>
          <dgm:chMax val="0"/>
          <dgm:chPref val="0"/>
        </dgm:presLayoutVars>
      </dgm:prSet>
      <dgm:spPr/>
      <dgm:t>
        <a:bodyPr/>
        <a:lstStyle/>
        <a:p>
          <a:endParaRPr lang="en-US"/>
        </a:p>
      </dgm:t>
    </dgm:pt>
  </dgm:ptLst>
  <dgm:cxnLst>
    <dgm:cxn modelId="{0BFF8536-7CDC-402B-BB87-1C975AE3F3C5}" srcId="{FEBC1820-0E7C-4CC8-AF32-90D056649DDF}" destId="{FB4A9FD8-F785-44C2-9FDE-4644D2939FC9}" srcOrd="0" destOrd="0" parTransId="{3811FAB2-DEC4-40CD-B436-1EA2FF424EC6}" sibTransId="{FEBF54AD-35F6-4AEC-B3E6-42CEA4068404}"/>
    <dgm:cxn modelId="{61977E78-748F-4B5D-8121-664EFC829AE6}" type="presOf" srcId="{FB4A9FD8-F785-44C2-9FDE-4644D2939FC9}" destId="{9B72B821-D3EB-46EE-BCA0-DA5A1D91AF84}" srcOrd="0" destOrd="0" presId="urn:microsoft.com/office/officeart/2018/2/layout/IconVerticalSolidList"/>
    <dgm:cxn modelId="{1ABD34FB-5C70-4EF9-A5D8-322B9B4207E4}" type="presOf" srcId="{FEBC1820-0E7C-4CC8-AF32-90D056649DDF}" destId="{62B988CA-B890-45A0-A09D-F938A17DC46E}" srcOrd="0" destOrd="0" presId="urn:microsoft.com/office/officeart/2018/2/layout/IconVerticalSolidList"/>
    <dgm:cxn modelId="{940E105F-883F-44D4-9F56-0B7FE14915E9}" type="presOf" srcId="{658DB0DD-496D-48FB-8B5A-ACAA73AC9B72}" destId="{E7286CCF-EBB1-4A29-B240-4BC3DA177E84}" srcOrd="0" destOrd="0" presId="urn:microsoft.com/office/officeart/2018/2/layout/IconVerticalSolidList"/>
    <dgm:cxn modelId="{FA3688ED-5322-4AB2-8ECC-1874D8B53532}" srcId="{FEBC1820-0E7C-4CC8-AF32-90D056649DDF}" destId="{658DB0DD-496D-48FB-8B5A-ACAA73AC9B72}" srcOrd="1" destOrd="0" parTransId="{9A45E2A2-9212-4296-A561-44FEB6723FA9}" sibTransId="{22C41B1D-4A52-4229-ADBC-7E4C5E5C3B73}"/>
    <dgm:cxn modelId="{0AB8BE59-62C3-4D52-852D-3357A42DC1CB}" type="presParOf" srcId="{62B988CA-B890-45A0-A09D-F938A17DC46E}" destId="{D13F0E0E-FE7F-47BA-904E-1B6FD1466123}" srcOrd="0" destOrd="0" presId="urn:microsoft.com/office/officeart/2018/2/layout/IconVerticalSolidList"/>
    <dgm:cxn modelId="{40248949-64A5-44F1-9329-14F317069236}" type="presParOf" srcId="{D13F0E0E-FE7F-47BA-904E-1B6FD1466123}" destId="{55211292-5724-4CF3-9B68-C9C37D007AE6}" srcOrd="0" destOrd="0" presId="urn:microsoft.com/office/officeart/2018/2/layout/IconVerticalSolidList"/>
    <dgm:cxn modelId="{C7EA334F-CBDA-4D2C-9DA9-FD467FB1B932}" type="presParOf" srcId="{D13F0E0E-FE7F-47BA-904E-1B6FD1466123}" destId="{863410B7-CA0F-43F4-960E-9DA7059AF511}" srcOrd="1" destOrd="0" presId="urn:microsoft.com/office/officeart/2018/2/layout/IconVerticalSolidList"/>
    <dgm:cxn modelId="{926CA147-421B-4FCE-94A0-03F7BC3DCFE1}" type="presParOf" srcId="{D13F0E0E-FE7F-47BA-904E-1B6FD1466123}" destId="{D9898D1A-E064-4261-B88A-4EB8AC0EA74E}" srcOrd="2" destOrd="0" presId="urn:microsoft.com/office/officeart/2018/2/layout/IconVerticalSolidList"/>
    <dgm:cxn modelId="{00D14914-C13B-4223-9651-F5BE3FB276F6}" type="presParOf" srcId="{D13F0E0E-FE7F-47BA-904E-1B6FD1466123}" destId="{9B72B821-D3EB-46EE-BCA0-DA5A1D91AF84}" srcOrd="3" destOrd="0" presId="urn:microsoft.com/office/officeart/2018/2/layout/IconVerticalSolidList"/>
    <dgm:cxn modelId="{920DD7CD-897E-4B37-BD43-A1B2E58CE2CB}" type="presParOf" srcId="{62B988CA-B890-45A0-A09D-F938A17DC46E}" destId="{025FFD97-9CE9-4F1F-BFB2-1B08A76669C0}" srcOrd="1" destOrd="0" presId="urn:microsoft.com/office/officeart/2018/2/layout/IconVerticalSolidList"/>
    <dgm:cxn modelId="{77849E9C-8FA9-46BD-AF4D-35721A917D7D}" type="presParOf" srcId="{62B988CA-B890-45A0-A09D-F938A17DC46E}" destId="{E0BD8FEF-3692-47A7-9253-82960931F6B7}" srcOrd="2" destOrd="0" presId="urn:microsoft.com/office/officeart/2018/2/layout/IconVerticalSolidList"/>
    <dgm:cxn modelId="{E81A4F51-8CB5-43FA-916F-E102953BCAC4}" type="presParOf" srcId="{E0BD8FEF-3692-47A7-9253-82960931F6B7}" destId="{5EDC32A8-8A30-43AA-B28C-4DE1051927E9}" srcOrd="0" destOrd="0" presId="urn:microsoft.com/office/officeart/2018/2/layout/IconVerticalSolidList"/>
    <dgm:cxn modelId="{AD227CB4-5B9B-4BE2-BA14-9989AF96D370}" type="presParOf" srcId="{E0BD8FEF-3692-47A7-9253-82960931F6B7}" destId="{6AC72B6A-45B7-4ABB-9EFD-F5AC17DE9608}" srcOrd="1" destOrd="0" presId="urn:microsoft.com/office/officeart/2018/2/layout/IconVerticalSolidList"/>
    <dgm:cxn modelId="{4E154464-E1AA-488E-BD2F-70AF214AC0E4}" type="presParOf" srcId="{E0BD8FEF-3692-47A7-9253-82960931F6B7}" destId="{C3CD3599-88DE-4DEB-81BF-520379977D7B}" srcOrd="2" destOrd="0" presId="urn:microsoft.com/office/officeart/2018/2/layout/IconVerticalSolidList"/>
    <dgm:cxn modelId="{A4329523-DF54-4571-9B6A-0350FE851B90}" type="presParOf" srcId="{E0BD8FEF-3692-47A7-9253-82960931F6B7}" destId="{E7286CCF-EBB1-4A29-B240-4BC3DA177E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292-5724-4CF3-9B68-C9C37D007AE6}">
      <dsp:nvSpPr>
        <dsp:cNvPr id="0" name=""/>
        <dsp:cNvSpPr/>
      </dsp:nvSpPr>
      <dsp:spPr>
        <a:xfrm>
          <a:off x="0" y="5548"/>
          <a:ext cx="6165083" cy="2285861"/>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863410B7-CA0F-43F4-960E-9DA7059AF511}">
      <dsp:nvSpPr>
        <dsp:cNvPr id="0" name=""/>
        <dsp:cNvSpPr/>
      </dsp:nvSpPr>
      <dsp:spPr>
        <a:xfrm>
          <a:off x="18332" y="1135796"/>
          <a:ext cx="65425" cy="25365"/>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2B821-D3EB-46EE-BCA0-DA5A1D91AF84}">
      <dsp:nvSpPr>
        <dsp:cNvPr id="0" name=""/>
        <dsp:cNvSpPr/>
      </dsp:nvSpPr>
      <dsp:spPr>
        <a:xfrm>
          <a:off x="167226" y="32082"/>
          <a:ext cx="4676579" cy="23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06" tIns="253906" rIns="253906" bIns="253906" numCol="1" spcCol="1270" anchor="ctr" anchorCtr="0">
          <a:noAutofit/>
        </a:bodyPr>
        <a:lstStyle/>
        <a:p>
          <a:pPr lvl="0" algn="l" defTabSz="622300">
            <a:lnSpc>
              <a:spcPct val="90000"/>
            </a:lnSpc>
            <a:spcBef>
              <a:spcPct val="0"/>
            </a:spcBef>
            <a:spcAft>
              <a:spcPct val="35000"/>
            </a:spcAft>
          </a:pPr>
          <a:r>
            <a:rPr lang="en-US" sz="1400" b="0" i="0" kern="1200" dirty="0" smtClean="0">
              <a:solidFill>
                <a:schemeClr val="tx1"/>
              </a:solidFill>
              <a:sym typeface="Wingdings" panose="05000000000000000000" pitchFamily="2" charset="2"/>
            </a:rPr>
            <a:t></a:t>
          </a:r>
          <a:r>
            <a:rPr lang="en-US" sz="1400" b="0" i="0" kern="1200" dirty="0" smtClean="0">
              <a:solidFill>
                <a:schemeClr val="tx1"/>
              </a:solidFill>
            </a:rPr>
            <a:t>The purpose of this waiver is to enable children with developmental disabilities to remain with their families rather than enter an institution, group home, or other out of home care.</a:t>
          </a: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r>
            <a:rPr lang="en-US" sz="1400" b="0" i="0" kern="1200" dirty="0" smtClean="0">
              <a:solidFill>
                <a:schemeClr val="tx1"/>
              </a:solidFill>
              <a:sym typeface="Wingdings" panose="05000000000000000000" pitchFamily="2" charset="2"/>
            </a:rPr>
            <a:t></a:t>
          </a:r>
          <a:r>
            <a:rPr lang="en-US" sz="1400" kern="1200" dirty="0" smtClean="0">
              <a:solidFill>
                <a:schemeClr val="tx1"/>
              </a:solidFill>
            </a:rPr>
            <a:t>Has a limited number of participants.</a:t>
          </a:r>
          <a:endParaRPr lang="en-US" sz="1400" kern="1200" dirty="0">
            <a:solidFill>
              <a:schemeClr val="tx1"/>
            </a:solidFill>
          </a:endParaRPr>
        </a:p>
      </dsp:txBody>
      <dsp:txXfrm>
        <a:off x="167226" y="32082"/>
        <a:ext cx="4676579" cy="2399110"/>
      </dsp:txXfrm>
    </dsp:sp>
    <dsp:sp modelId="{5EDC32A8-8A30-43AA-B28C-4DE1051927E9}">
      <dsp:nvSpPr>
        <dsp:cNvPr id="0" name=""/>
        <dsp:cNvSpPr/>
      </dsp:nvSpPr>
      <dsp:spPr>
        <a:xfrm>
          <a:off x="0" y="3138854"/>
          <a:ext cx="6165083" cy="2285861"/>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6AC72B6A-45B7-4ABB-9EFD-F5AC17DE9608}">
      <dsp:nvSpPr>
        <dsp:cNvPr id="0" name=""/>
        <dsp:cNvSpPr/>
      </dsp:nvSpPr>
      <dsp:spPr>
        <a:xfrm>
          <a:off x="26738" y="4257477"/>
          <a:ext cx="48614" cy="48614"/>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86CCF-EBB1-4A29-B240-4BC3DA177E84}">
      <dsp:nvSpPr>
        <dsp:cNvPr id="0" name=""/>
        <dsp:cNvSpPr/>
      </dsp:nvSpPr>
      <dsp:spPr>
        <a:xfrm>
          <a:off x="195658" y="2624616"/>
          <a:ext cx="4725968" cy="303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06" tIns="253906" rIns="253906" bIns="253906" numCol="1" spcCol="1270" anchor="ctr" anchorCtr="0">
          <a:noAutofit/>
        </a:bodyPr>
        <a:lstStyle/>
        <a:p>
          <a:pPr lvl="0" algn="l" defTabSz="622300">
            <a:lnSpc>
              <a:spcPct val="90000"/>
            </a:lnSpc>
            <a:spcBef>
              <a:spcPct val="0"/>
            </a:spcBef>
            <a:spcAft>
              <a:spcPct val="35000"/>
            </a:spcAft>
          </a:pPr>
          <a:r>
            <a:rPr lang="en-US" sz="1400" b="0" i="0" kern="1200" dirty="0" smtClean="0">
              <a:solidFill>
                <a:schemeClr val="tx1"/>
              </a:solidFill>
              <a:sym typeface="Wingdings" panose="05000000000000000000" pitchFamily="2" charset="2"/>
            </a:rPr>
            <a:t></a:t>
          </a:r>
          <a:r>
            <a:rPr lang="en-US" sz="1400" b="0" i="0" kern="1200" dirty="0" smtClean="0">
              <a:solidFill>
                <a:schemeClr val="tx1"/>
              </a:solidFill>
            </a:rPr>
            <a:t>Allows the MO HealthNet eligibility requirements of deeming parental income and resources to the child to be waived so children targeted for participation may be determined MO HealthNet eligible. For children in this waiver program, financial eligibility for MO HealthNet is determined based solely on the income and resources of the child.</a:t>
          </a: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endParaRPr lang="en-US" sz="1400" b="0" i="0" kern="1200" dirty="0" smtClean="0">
            <a:solidFill>
              <a:schemeClr val="tx1"/>
            </a:solidFill>
          </a:endParaRPr>
        </a:p>
        <a:p>
          <a:pPr lvl="0" algn="l" defTabSz="622300">
            <a:lnSpc>
              <a:spcPct val="90000"/>
            </a:lnSpc>
            <a:spcBef>
              <a:spcPct val="0"/>
            </a:spcBef>
            <a:spcAft>
              <a:spcPct val="35000"/>
            </a:spcAft>
          </a:pPr>
          <a:r>
            <a:rPr lang="en-US" sz="1400" b="0" i="0" kern="1200" dirty="0" smtClean="0">
              <a:solidFill>
                <a:schemeClr val="tx1"/>
              </a:solidFill>
              <a:sym typeface="Wingdings" panose="05000000000000000000" pitchFamily="2" charset="2"/>
            </a:rPr>
            <a:t></a:t>
          </a:r>
          <a:r>
            <a:rPr lang="en-US" sz="1400" kern="1200" dirty="0" smtClean="0">
              <a:solidFill>
                <a:schemeClr val="tx1"/>
              </a:solidFill>
            </a:rPr>
            <a:t>Establishes a higher income level for all children receiving MOCDD waiver services.</a:t>
          </a:r>
          <a:endParaRPr lang="en-US" sz="1400" kern="1200" dirty="0">
            <a:solidFill>
              <a:schemeClr val="tx1"/>
            </a:solidFill>
          </a:endParaRPr>
        </a:p>
      </dsp:txBody>
      <dsp:txXfrm>
        <a:off x="195658" y="2624616"/>
        <a:ext cx="4725968" cy="3033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292-5724-4CF3-9B68-C9C37D007AE6}">
      <dsp:nvSpPr>
        <dsp:cNvPr id="0" name=""/>
        <dsp:cNvSpPr/>
      </dsp:nvSpPr>
      <dsp:spPr>
        <a:xfrm>
          <a:off x="10" y="72260"/>
          <a:ext cx="4944403" cy="2073501"/>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863410B7-CA0F-43F4-960E-9DA7059AF511}">
      <dsp:nvSpPr>
        <dsp:cNvPr id="0" name=""/>
        <dsp:cNvSpPr/>
      </dsp:nvSpPr>
      <dsp:spPr>
        <a:xfrm flipH="1" flipV="1">
          <a:off x="10" y="1109010"/>
          <a:ext cx="0" cy="0"/>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2B821-D3EB-46EE-BCA0-DA5A1D91AF84}">
      <dsp:nvSpPr>
        <dsp:cNvPr id="0" name=""/>
        <dsp:cNvSpPr/>
      </dsp:nvSpPr>
      <dsp:spPr>
        <a:xfrm>
          <a:off x="-72919" y="0"/>
          <a:ext cx="5090242" cy="207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60" tIns="219660" rIns="219660" bIns="21966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non-spend down income maximum is $1,033 for a single individual and $1,397 for a married couple with eligibility based on OAA and PTD criteria. FPL is updated annually in April.</a:t>
          </a:r>
          <a:endParaRPr lang="en-US" sz="2000" kern="1200" dirty="0">
            <a:solidFill>
              <a:schemeClr val="tx1"/>
            </a:solidFill>
          </a:endParaRPr>
        </a:p>
      </dsp:txBody>
      <dsp:txXfrm>
        <a:off x="-72919" y="0"/>
        <a:ext cx="5090242" cy="2075528"/>
      </dsp:txXfrm>
    </dsp:sp>
    <dsp:sp modelId="{5EDC32A8-8A30-43AA-B28C-4DE1051927E9}">
      <dsp:nvSpPr>
        <dsp:cNvPr id="0" name=""/>
        <dsp:cNvSpPr/>
      </dsp:nvSpPr>
      <dsp:spPr>
        <a:xfrm>
          <a:off x="-72919" y="2379205"/>
          <a:ext cx="4944403" cy="2073501"/>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6AC72B6A-45B7-4ABB-9EFD-F5AC17DE9608}">
      <dsp:nvSpPr>
        <dsp:cNvPr id="0" name=""/>
        <dsp:cNvSpPr/>
      </dsp:nvSpPr>
      <dsp:spPr>
        <a:xfrm flipH="1" flipV="1">
          <a:off x="-72919" y="3415956"/>
          <a:ext cx="0" cy="0"/>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86CCF-EBB1-4A29-B240-4BC3DA177E84}">
      <dsp:nvSpPr>
        <dsp:cNvPr id="0" name=""/>
        <dsp:cNvSpPr/>
      </dsp:nvSpPr>
      <dsp:spPr>
        <a:xfrm>
          <a:off x="-72919" y="1628507"/>
          <a:ext cx="4944382" cy="207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60" tIns="219660" rIns="219660" bIns="219660" numCol="1" spcCol="1270" anchor="ctr" anchorCtr="0">
          <a:noAutofit/>
        </a:bodyPr>
        <a:lstStyle/>
        <a:p>
          <a:pPr lvl="0" algn="l" defTabSz="889000">
            <a:lnSpc>
              <a:spcPct val="90000"/>
            </a:lnSpc>
            <a:spcBef>
              <a:spcPct val="0"/>
            </a:spcBef>
            <a:spcAft>
              <a:spcPct val="35000"/>
            </a:spcAft>
          </a:pPr>
          <a:r>
            <a:rPr lang="en-US" sz="2000" b="0" i="0" kern="1200" dirty="0" smtClean="0">
              <a:solidFill>
                <a:schemeClr val="tx1"/>
              </a:solidFill>
            </a:rPr>
            <a:t>The participant’s eligibility for MO HealthNet coverage begins with the first day of the month of application, as long as they were  found eligible.</a:t>
          </a:r>
          <a:endParaRPr lang="en-US" sz="2000" kern="1200" dirty="0">
            <a:solidFill>
              <a:schemeClr val="tx1"/>
            </a:solidFill>
          </a:endParaRPr>
        </a:p>
      </dsp:txBody>
      <dsp:txXfrm>
        <a:off x="-72919" y="1628507"/>
        <a:ext cx="4944382" cy="2075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292-5724-4CF3-9B68-C9C37D007AE6}">
      <dsp:nvSpPr>
        <dsp:cNvPr id="0" name=""/>
        <dsp:cNvSpPr/>
      </dsp:nvSpPr>
      <dsp:spPr>
        <a:xfrm>
          <a:off x="-106957" y="914665"/>
          <a:ext cx="4944403" cy="1619060"/>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863410B7-CA0F-43F4-960E-9DA7059AF511}">
      <dsp:nvSpPr>
        <dsp:cNvPr id="0" name=""/>
        <dsp:cNvSpPr/>
      </dsp:nvSpPr>
      <dsp:spPr>
        <a:xfrm flipV="1">
          <a:off x="-106778" y="1724138"/>
          <a:ext cx="0" cy="114"/>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2B821-D3EB-46EE-BCA0-DA5A1D91AF84}">
      <dsp:nvSpPr>
        <dsp:cNvPr id="0" name=""/>
        <dsp:cNvSpPr/>
      </dsp:nvSpPr>
      <dsp:spPr>
        <a:xfrm>
          <a:off x="1022" y="667770"/>
          <a:ext cx="4943380" cy="1306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47" tIns="126847" rIns="126847" bIns="126847"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Disabled children (under age 18) may receive MO HealthNet Vendor coverage. The same eligibility rules apply to vendor as they do to MHSD and MHND.</a:t>
          </a:r>
          <a:endParaRPr lang="en-US" sz="1600" kern="1200" dirty="0">
            <a:solidFill>
              <a:schemeClr val="tx1"/>
            </a:solidFill>
          </a:endParaRPr>
        </a:p>
      </dsp:txBody>
      <dsp:txXfrm>
        <a:off x="1022" y="667770"/>
        <a:ext cx="4943380" cy="1306983"/>
      </dsp:txXfrm>
    </dsp:sp>
    <dsp:sp modelId="{5EDC32A8-8A30-43AA-B28C-4DE1051927E9}">
      <dsp:nvSpPr>
        <dsp:cNvPr id="0" name=""/>
        <dsp:cNvSpPr/>
      </dsp:nvSpPr>
      <dsp:spPr>
        <a:xfrm>
          <a:off x="216" y="2938491"/>
          <a:ext cx="4944403" cy="1619060"/>
        </a:xfrm>
        <a:prstGeom prst="rect">
          <a:avLst/>
        </a:prstGeom>
        <a:noFill/>
        <a:ln w="38100" cap="sq" cmpd="dbl">
          <a:noFill/>
          <a:prstDash val="solid"/>
          <a:miter lim="800000"/>
        </a:ln>
        <a:effectLst/>
      </dsp:spPr>
      <dsp:style>
        <a:lnRef idx="0">
          <a:scrgbClr r="0" g="0" b="0"/>
        </a:lnRef>
        <a:fillRef idx="1">
          <a:scrgbClr r="0" g="0" b="0"/>
        </a:fillRef>
        <a:effectRef idx="0">
          <a:scrgbClr r="0" g="0" b="0"/>
        </a:effectRef>
        <a:fontRef idx="minor"/>
      </dsp:style>
    </dsp:sp>
    <dsp:sp modelId="{6AC72B6A-45B7-4ABB-9EFD-F5AC17DE9608}">
      <dsp:nvSpPr>
        <dsp:cNvPr id="0" name=""/>
        <dsp:cNvSpPr/>
      </dsp:nvSpPr>
      <dsp:spPr>
        <a:xfrm flipH="1" flipV="1">
          <a:off x="363" y="3747982"/>
          <a:ext cx="0" cy="77"/>
        </a:xfrm>
        <a:prstGeom prst="rect">
          <a:avLst/>
        </a:prstGeom>
        <a:solidFill>
          <a:schemeClr val="bg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86CCF-EBB1-4A29-B240-4BC3DA177E84}">
      <dsp:nvSpPr>
        <dsp:cNvPr id="0" name=""/>
        <dsp:cNvSpPr/>
      </dsp:nvSpPr>
      <dsp:spPr>
        <a:xfrm>
          <a:off x="-106957" y="2987071"/>
          <a:ext cx="5158318" cy="85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35" tIns="107135" rIns="107135" bIns="107135" numCol="1" spcCol="1270" anchor="ctr" anchorCtr="0">
          <a:noAutofit/>
        </a:bodyPr>
        <a:lstStyle/>
        <a:p>
          <a:pPr lvl="0" algn="l" defTabSz="711200">
            <a:lnSpc>
              <a:spcPct val="90000"/>
            </a:lnSpc>
            <a:spcBef>
              <a:spcPct val="0"/>
            </a:spcBef>
            <a:spcAft>
              <a:spcPct val="35000"/>
            </a:spcAft>
          </a:pPr>
          <a:r>
            <a:rPr lang="en-ZA" sz="1600" kern="1200" dirty="0" smtClean="0">
              <a:solidFill>
                <a:schemeClr val="tx1"/>
              </a:solidFill>
            </a:rPr>
            <a:t>If a child is residing in a care facility awaiting on a DHSS determination, other coverage options can be explored. Such as MHSD and MHND.</a:t>
          </a:r>
          <a:endParaRPr lang="en-US" sz="1600" kern="1200" dirty="0">
            <a:solidFill>
              <a:schemeClr val="tx1"/>
            </a:solidFill>
          </a:endParaRPr>
        </a:p>
      </dsp:txBody>
      <dsp:txXfrm>
        <a:off x="-106957" y="2987071"/>
        <a:ext cx="5158318" cy="8549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8/28/2023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20</a:t>
            </a:fld>
            <a:endParaRPr lang="en-US" dirty="0"/>
          </a:p>
        </p:txBody>
      </p:sp>
    </p:spTree>
    <p:extLst>
      <p:ext uri="{BB962C8B-B14F-4D97-AF65-F5344CB8AC3E}">
        <p14:creationId xmlns:p14="http://schemas.microsoft.com/office/powerpoint/2010/main" val="165276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22</a:t>
            </a:fld>
            <a:endParaRPr lang="en-US" dirty="0"/>
          </a:p>
        </p:txBody>
      </p:sp>
    </p:spTree>
    <p:extLst>
      <p:ext uri="{BB962C8B-B14F-4D97-AF65-F5344CB8AC3E}">
        <p14:creationId xmlns:p14="http://schemas.microsoft.com/office/powerpoint/2010/main" val="188031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61695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59127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36975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92073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78792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31943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33032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3513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35219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Picture Placeholder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dirty="0" smtClean="0"/>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05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dirty="0" smtClean="0"/>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015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207436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Quote with Image and Author Nam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dirty="0" smtClean="0"/>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8616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smtClean="0"/>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32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119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502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smtClean="0"/>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dirty="0" smtClean="0"/>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1299652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89294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smtClean="0"/>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dirty="0" smtClean="0"/>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499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8/28/2023</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smtClean="0"/>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2976001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smtClean="0"/>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60958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35890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02843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69517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55583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95666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3884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8/28/2023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78903064"/>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10" r:id="rId20"/>
    <p:sldLayoutId id="2147483811" r:id="rId21"/>
    <p:sldLayoutId id="2147483812" r:id="rId22"/>
    <p:sldLayoutId id="2147483813" r:id="rId23"/>
    <p:sldLayoutId id="2147483814" r:id="rId24"/>
    <p:sldLayoutId id="2147483815" r:id="rId25"/>
    <p:sldLayoutId id="2147483817" r:id="rId26"/>
    <p:sldLayoutId id="2147483818" r:id="rId27"/>
    <p:sldLayoutId id="2147483787" r:id="rId28"/>
    <p:sldLayoutId id="2147483784" r:id="rId29"/>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s://dssmanuals.mo.gov/wp-content/uploads/2020/09/hipp-1.pdf"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hyperlink" Target="https://www.youtube.com/watch?v=NnU16ibJD08"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hyperlink" Target="https://dssmanuals.mo.gov/wp-content/uploads/2022/01/health-care-brochure.pdf" TargetMode="External"/><Relationship Id="rId3" Type="http://schemas.openxmlformats.org/officeDocument/2006/relationships/hyperlink" Target="https://my.mo.gov/fsdbenefits" TargetMode="External"/><Relationship Id="rId7" Type="http://schemas.openxmlformats.org/officeDocument/2006/relationships/hyperlink" Target="https://dssmanuals.mo.gov/wp-content/uploads/2020/09/fsd-4-customer-service.pdf" TargetMode="External"/><Relationship Id="rId2" Type="http://schemas.openxmlformats.org/officeDocument/2006/relationships/hyperlink" Target="https://mydss.mo.gov/" TargetMode="External"/><Relationship Id="rId1" Type="http://schemas.openxmlformats.org/officeDocument/2006/relationships/slideLayout" Target="../slideLayouts/slideLayout7.xml"/><Relationship Id="rId6" Type="http://schemas.openxmlformats.org/officeDocument/2006/relationships/hyperlink" Target="https://dss.mo.gov/mhd/participants/mc/files/Health-Plan-Benefit-Table.pdf" TargetMode="External"/><Relationship Id="rId5" Type="http://schemas.openxmlformats.org/officeDocument/2006/relationships/hyperlink" Target="https://apps.dss.mo.gov/BenefitReview/BenefitSummary.aspx" TargetMode="External"/><Relationship Id="rId10" Type="http://schemas.openxmlformats.org/officeDocument/2006/relationships/image" Target="../media/image11.png"/><Relationship Id="rId4" Type="http://schemas.openxmlformats.org/officeDocument/2006/relationships/hyperlink" Target="https://dss.mo.gov/dss_map/" TargetMode="Externa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ss.mo.gov/mhd/pdf/rate-methodology-publc-notice-071123.pdf" TargetMode="Externa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21701" y="112834"/>
            <a:ext cx="5270299" cy="6553200"/>
          </a:xfrm>
          <a:prstGeom prst="ellipse">
            <a:avLst/>
          </a:prstGeom>
          <a:ln>
            <a:noFill/>
          </a:ln>
          <a:effectLst>
            <a:softEdge rad="112500"/>
          </a:effectLst>
        </p:spPr>
      </p:pic>
      <p:sp>
        <p:nvSpPr>
          <p:cNvPr id="2" name="TextBox 1"/>
          <p:cNvSpPr txBox="1"/>
          <p:nvPr/>
        </p:nvSpPr>
        <p:spPr>
          <a:xfrm>
            <a:off x="0" y="1484043"/>
            <a:ext cx="6054146" cy="12003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Medical Coverage for Children with Disabilities</a:t>
            </a:r>
            <a:endParaRPr lang="en-US" sz="3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3629072"/>
            <a:ext cx="6250488" cy="707886"/>
          </a:xfrm>
          <a:prstGeom prst="rect">
            <a:avLst/>
          </a:prstGeom>
          <a:noFill/>
        </p:spPr>
        <p:txBody>
          <a:bodyPr wrap="square" rtlCol="0">
            <a:spAutoFit/>
          </a:bodyPr>
          <a:lstStyle/>
          <a:p>
            <a:r>
              <a:rPr lang="en-US" sz="2000" dirty="0" smtClean="0">
                <a:solidFill>
                  <a:schemeClr val="accent1">
                    <a:lumMod val="75000"/>
                  </a:schemeClr>
                </a:solidFill>
              </a:rPr>
              <a:t>2023 Family Partnership Parent &amp; Caregiver Retreat:</a:t>
            </a:r>
          </a:p>
          <a:p>
            <a:r>
              <a:rPr lang="en-US" sz="2000" dirty="0" smtClean="0">
                <a:solidFill>
                  <a:schemeClr val="accent6">
                    <a:lumMod val="75000"/>
                  </a:schemeClr>
                </a:solidFill>
              </a:rPr>
              <a:t>Navigating Unchartered Waters</a:t>
            </a:r>
            <a:endParaRPr lang="en-US" sz="2000" dirty="0">
              <a:solidFill>
                <a:schemeClr val="accent6">
                  <a:lumMod val="75000"/>
                </a:schemeClr>
              </a:solidFill>
            </a:endParaRPr>
          </a:p>
        </p:txBody>
      </p:sp>
      <p:pic>
        <p:nvPicPr>
          <p:cNvPr id="8" name="Picture 7"/>
          <p:cNvPicPr>
            <a:picLocks noChangeAspect="1"/>
          </p:cNvPicPr>
          <p:nvPr/>
        </p:nvPicPr>
        <p:blipFill>
          <a:blip r:embed="rId3"/>
          <a:stretch>
            <a:fillRect/>
          </a:stretch>
        </p:blipFill>
        <p:spPr>
          <a:xfrm>
            <a:off x="2148115" y="5393937"/>
            <a:ext cx="1752742" cy="1367387"/>
          </a:xfrm>
          <a:prstGeom prst="rect">
            <a:avLst/>
          </a:prstGeom>
        </p:spPr>
      </p:pic>
    </p:spTree>
    <p:extLst>
      <p:ext uri="{BB962C8B-B14F-4D97-AF65-F5344CB8AC3E}">
        <p14:creationId xmlns:p14="http://schemas.microsoft.com/office/powerpoint/2010/main" val="156411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Placeholder - 2 X Icons Vertical">
            <a:extLst>
              <a:ext uri="{FF2B5EF4-FFF2-40B4-BE49-F238E27FC236}">
                <a16:creationId xmlns:a16="http://schemas.microsoft.com/office/drawing/2014/main" id="{05161A65-4E7E-B44A-B0C7-71A1F0FD58A0}"/>
              </a:ext>
            </a:extLst>
          </p:cNvPr>
          <p:cNvGraphicFramePr>
            <a:graphicFrameLocks/>
          </p:cNvGraphicFramePr>
          <p:nvPr>
            <p:extLst>
              <p:ext uri="{D42A27DB-BD31-4B8C-83A1-F6EECF244321}">
                <p14:modId xmlns:p14="http://schemas.microsoft.com/office/powerpoint/2010/main" val="3262219080"/>
              </p:ext>
            </p:extLst>
          </p:nvPr>
        </p:nvGraphicFramePr>
        <p:xfrm>
          <a:off x="676292" y="518832"/>
          <a:ext cx="4944403" cy="452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itle 27">
            <a:extLst>
              <a:ext uri="{FF2B5EF4-FFF2-40B4-BE49-F238E27FC236}">
                <a16:creationId xmlns:a16="http://schemas.microsoft.com/office/drawing/2014/main" id="{4988F789-C14D-C841-BDEB-8ACF77377239}"/>
              </a:ext>
            </a:extLst>
          </p:cNvPr>
          <p:cNvSpPr>
            <a:spLocks noGrp="1"/>
          </p:cNvSpPr>
          <p:nvPr>
            <p:ph type="title"/>
          </p:nvPr>
        </p:nvSpPr>
        <p:spPr/>
        <p:txBody>
          <a:bodyPr/>
          <a:lstStyle/>
          <a:p>
            <a:r>
              <a:rPr lang="en-US" dirty="0" smtClean="0"/>
              <a:t>Non-Spend Down</a:t>
            </a:r>
            <a:endParaRPr lang="en-US" dirty="0"/>
          </a:p>
        </p:txBody>
      </p:sp>
      <p:sp>
        <p:nvSpPr>
          <p:cNvPr id="2" name="TextBox 1"/>
          <p:cNvSpPr txBox="1"/>
          <p:nvPr/>
        </p:nvSpPr>
        <p:spPr>
          <a:xfrm>
            <a:off x="155911" y="5613666"/>
            <a:ext cx="5985163" cy="646331"/>
          </a:xfrm>
          <a:prstGeom prst="rect">
            <a:avLst/>
          </a:prstGeom>
          <a:noFill/>
        </p:spPr>
        <p:txBody>
          <a:bodyPr wrap="square" rtlCol="0">
            <a:spAutoFit/>
          </a:bodyPr>
          <a:lstStyle/>
          <a:p>
            <a:r>
              <a:rPr lang="en-US" dirty="0" smtClean="0"/>
              <a:t>*</a:t>
            </a:r>
            <a:r>
              <a:rPr lang="en-US" dirty="0"/>
              <a:t>Parental income and resources are deemed if the child meets the definition of living with a parent.</a:t>
            </a:r>
          </a:p>
        </p:txBody>
      </p:sp>
      <p:sp>
        <p:nvSpPr>
          <p:cNvPr id="3" name="TextBox 2"/>
          <p:cNvSpPr txBox="1"/>
          <p:nvPr/>
        </p:nvSpPr>
        <p:spPr>
          <a:xfrm>
            <a:off x="676292" y="4222866"/>
            <a:ext cx="4779819" cy="1200329"/>
          </a:xfrm>
          <a:prstGeom prst="rect">
            <a:avLst/>
          </a:prstGeom>
          <a:noFill/>
        </p:spPr>
        <p:txBody>
          <a:bodyPr wrap="square" rtlCol="0">
            <a:spAutoFit/>
          </a:bodyPr>
          <a:lstStyle/>
          <a:p>
            <a:r>
              <a:rPr lang="en-US" dirty="0" smtClean="0"/>
              <a:t>Resource max: </a:t>
            </a:r>
          </a:p>
          <a:p>
            <a:r>
              <a:rPr lang="en-US" dirty="0" smtClean="0"/>
              <a:t>Child: $5,726</a:t>
            </a:r>
          </a:p>
          <a:p>
            <a:r>
              <a:rPr lang="en-US" dirty="0" smtClean="0"/>
              <a:t>Child living with 1 parent: $5,726</a:t>
            </a:r>
          </a:p>
          <a:p>
            <a:r>
              <a:rPr lang="en-US" dirty="0" smtClean="0"/>
              <a:t>Child living with 2 parents: $11,452</a:t>
            </a:r>
            <a:endParaRPr lang="en-US" dirty="0"/>
          </a:p>
        </p:txBody>
      </p:sp>
    </p:spTree>
    <p:extLst>
      <p:ext uri="{BB962C8B-B14F-4D97-AF65-F5344CB8AC3E}">
        <p14:creationId xmlns:p14="http://schemas.microsoft.com/office/powerpoint/2010/main" val="2365183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8D45-FD19-C44E-9C71-E67674704498}"/>
              </a:ext>
            </a:extLst>
          </p:cNvPr>
          <p:cNvSpPr>
            <a:spLocks noGrp="1"/>
          </p:cNvSpPr>
          <p:nvPr>
            <p:ph type="title"/>
          </p:nvPr>
        </p:nvSpPr>
        <p:spPr/>
        <p:txBody>
          <a:bodyPr/>
          <a:lstStyle/>
          <a:p>
            <a:r>
              <a:rPr lang="en-US" dirty="0" smtClean="0"/>
              <a:t>Spend Down</a:t>
            </a:r>
            <a:endParaRPr lang="en-US" dirty="0"/>
          </a:p>
        </p:txBody>
      </p:sp>
      <p:sp>
        <p:nvSpPr>
          <p:cNvPr id="3" name="TextBox 2"/>
          <p:cNvSpPr txBox="1"/>
          <p:nvPr/>
        </p:nvSpPr>
        <p:spPr>
          <a:xfrm>
            <a:off x="6517179" y="565265"/>
            <a:ext cx="5841075" cy="2031325"/>
          </a:xfrm>
          <a:prstGeom prst="rect">
            <a:avLst/>
          </a:prstGeom>
          <a:noFill/>
        </p:spPr>
        <p:txBody>
          <a:bodyPr wrap="square" rtlCol="0">
            <a:spAutoFit/>
          </a:bodyPr>
          <a:lstStyle/>
          <a:p>
            <a:r>
              <a:rPr lang="en-US" dirty="0" smtClean="0"/>
              <a:t>A case is considered a Spend Down if the child’s income plus the deemed income from the parent </a:t>
            </a:r>
            <a:r>
              <a:rPr lang="en-US" dirty="0"/>
              <a:t>is over the maximum allowable amount </a:t>
            </a:r>
            <a:r>
              <a:rPr lang="en-US" dirty="0" smtClean="0"/>
              <a:t>of:</a:t>
            </a:r>
            <a:endParaRPr lang="en-US" dirty="0"/>
          </a:p>
          <a:p>
            <a:pPr marL="742950" lvl="1" indent="-285750">
              <a:buFont typeface="Arial" panose="020B0604020202020204" pitchFamily="34" charset="0"/>
              <a:buChar char="•"/>
            </a:pPr>
            <a:r>
              <a:rPr lang="en-US" u="sng" dirty="0" smtClean="0"/>
              <a:t>$1,033.00 </a:t>
            </a:r>
            <a:r>
              <a:rPr lang="en-US" u="sng" dirty="0"/>
              <a:t>for a single person </a:t>
            </a:r>
          </a:p>
          <a:p>
            <a:pPr marL="742950" lvl="1" indent="-285750">
              <a:buFont typeface="Arial" panose="020B0604020202020204" pitchFamily="34" charset="0"/>
              <a:buChar char="•"/>
            </a:pPr>
            <a:r>
              <a:rPr lang="en-US" u="sng" dirty="0" smtClean="0"/>
              <a:t>$1,397.00 </a:t>
            </a:r>
            <a:r>
              <a:rPr lang="en-US" u="sng" dirty="0"/>
              <a:t>for a couple</a:t>
            </a:r>
            <a:r>
              <a:rPr lang="en-US" dirty="0"/>
              <a:t> </a:t>
            </a:r>
          </a:p>
          <a:p>
            <a:pPr marL="1200150" lvl="2" indent="-285750">
              <a:buFont typeface="Arial" panose="020B0604020202020204" pitchFamily="34" charset="0"/>
              <a:buChar char="•"/>
            </a:pPr>
            <a:r>
              <a:rPr lang="en-US" u="sng" dirty="0"/>
              <a:t>These amounts are adjusted each year in </a:t>
            </a:r>
            <a:r>
              <a:rPr lang="en-US" u="sng" dirty="0" smtClean="0"/>
              <a:t>April</a:t>
            </a:r>
          </a:p>
        </p:txBody>
      </p:sp>
      <p:sp>
        <p:nvSpPr>
          <p:cNvPr id="4" name="TextBox 3"/>
          <p:cNvSpPr txBox="1"/>
          <p:nvPr/>
        </p:nvSpPr>
        <p:spPr>
          <a:xfrm>
            <a:off x="5586154" y="2734888"/>
            <a:ext cx="5702530" cy="1200329"/>
          </a:xfrm>
          <a:prstGeom prst="rect">
            <a:avLst/>
          </a:prstGeom>
          <a:noFill/>
        </p:spPr>
        <p:txBody>
          <a:bodyPr wrap="square" rtlCol="0">
            <a:spAutoFit/>
          </a:bodyPr>
          <a:lstStyle/>
          <a:p>
            <a:r>
              <a:rPr lang="en-US" dirty="0" smtClean="0"/>
              <a:t>The Spend Down has to be met each month in order for the coverage to go into effect for that month(like a monthly deductible). BUT you do not have to pay it each month to keep the case itself active.</a:t>
            </a:r>
            <a:endParaRPr lang="en-US" dirty="0"/>
          </a:p>
        </p:txBody>
      </p:sp>
      <p:sp>
        <p:nvSpPr>
          <p:cNvPr id="5" name="TextBox 4"/>
          <p:cNvSpPr txBox="1"/>
          <p:nvPr/>
        </p:nvSpPr>
        <p:spPr>
          <a:xfrm>
            <a:off x="4829695" y="4181302"/>
            <a:ext cx="6400800" cy="2400657"/>
          </a:xfrm>
          <a:prstGeom prst="rect">
            <a:avLst/>
          </a:prstGeom>
          <a:noFill/>
        </p:spPr>
        <p:txBody>
          <a:bodyPr wrap="square" rtlCol="0">
            <a:spAutoFit/>
          </a:bodyPr>
          <a:lstStyle/>
          <a:p>
            <a:r>
              <a:rPr lang="en-US" dirty="0" smtClean="0"/>
              <a:t>The Spend Down can be met by paying it monthly or meeting it with bills.</a:t>
            </a:r>
          </a:p>
          <a:p>
            <a:r>
              <a:rPr lang="en-US" dirty="0" smtClean="0"/>
              <a:t>*</a:t>
            </a:r>
            <a:r>
              <a:rPr lang="en-US" sz="1600" dirty="0" smtClean="0"/>
              <a:t>Bills </a:t>
            </a:r>
            <a:r>
              <a:rPr lang="en-US" sz="1600" dirty="0"/>
              <a:t>or receipts </a:t>
            </a:r>
            <a:r>
              <a:rPr lang="en-US" sz="1600" dirty="0" smtClean="0"/>
              <a:t>of the </a:t>
            </a:r>
            <a:r>
              <a:rPr lang="en-US" sz="1600" dirty="0"/>
              <a:t>document must show the following:</a:t>
            </a:r>
          </a:p>
          <a:p>
            <a:pPr lvl="1"/>
            <a:r>
              <a:rPr lang="en-US" sz="1600" dirty="0"/>
              <a:t>Date of Service</a:t>
            </a:r>
          </a:p>
          <a:p>
            <a:pPr lvl="1"/>
            <a:r>
              <a:rPr lang="en-US" sz="1600" dirty="0"/>
              <a:t>Type of Service Provided</a:t>
            </a:r>
          </a:p>
          <a:p>
            <a:pPr lvl="1"/>
            <a:r>
              <a:rPr lang="en-US" sz="1600" dirty="0"/>
              <a:t>Charge for Service Provided</a:t>
            </a:r>
          </a:p>
          <a:p>
            <a:pPr lvl="1"/>
            <a:r>
              <a:rPr lang="en-US" sz="1600" dirty="0"/>
              <a:t>Amount of third party liability (amount paid and adjusted/discounted by insurance and/or provider)</a:t>
            </a:r>
          </a:p>
          <a:p>
            <a:pPr lvl="1"/>
            <a:r>
              <a:rPr lang="en-US" sz="1600" dirty="0"/>
              <a:t>Amount client is responsible to </a:t>
            </a:r>
            <a:r>
              <a:rPr lang="en-US" sz="1600" dirty="0" smtClean="0"/>
              <a:t>pay</a:t>
            </a:r>
            <a:endParaRPr lang="en-US" sz="1600" dirty="0"/>
          </a:p>
        </p:txBody>
      </p:sp>
    </p:spTree>
    <p:extLst>
      <p:ext uri="{BB962C8B-B14F-4D97-AF65-F5344CB8AC3E}">
        <p14:creationId xmlns:p14="http://schemas.microsoft.com/office/powerpoint/2010/main" val="131504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Placeholder - 2 X Icons Vertical">
            <a:extLst>
              <a:ext uri="{FF2B5EF4-FFF2-40B4-BE49-F238E27FC236}">
                <a16:creationId xmlns:a16="http://schemas.microsoft.com/office/drawing/2014/main" id="{05161A65-4E7E-B44A-B0C7-71A1F0FD58A0}"/>
              </a:ext>
            </a:extLst>
          </p:cNvPr>
          <p:cNvGraphicFramePr>
            <a:graphicFrameLocks/>
          </p:cNvGraphicFramePr>
          <p:nvPr>
            <p:extLst>
              <p:ext uri="{D42A27DB-BD31-4B8C-83A1-F6EECF244321}">
                <p14:modId xmlns:p14="http://schemas.microsoft.com/office/powerpoint/2010/main" val="3155096078"/>
              </p:ext>
            </p:extLst>
          </p:nvPr>
        </p:nvGraphicFramePr>
        <p:xfrm>
          <a:off x="676292" y="518831"/>
          <a:ext cx="4944403" cy="541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itle 27">
            <a:extLst>
              <a:ext uri="{FF2B5EF4-FFF2-40B4-BE49-F238E27FC236}">
                <a16:creationId xmlns:a16="http://schemas.microsoft.com/office/drawing/2014/main" id="{4988F789-C14D-C841-BDEB-8ACF77377239}"/>
              </a:ext>
            </a:extLst>
          </p:cNvPr>
          <p:cNvSpPr>
            <a:spLocks noGrp="1"/>
          </p:cNvSpPr>
          <p:nvPr>
            <p:ph type="title"/>
          </p:nvPr>
        </p:nvSpPr>
        <p:spPr/>
        <p:txBody>
          <a:bodyPr/>
          <a:lstStyle/>
          <a:p>
            <a:r>
              <a:rPr lang="en-US" dirty="0" smtClean="0"/>
              <a:t>Vendor</a:t>
            </a:r>
            <a:endParaRPr lang="en-US" dirty="0"/>
          </a:p>
        </p:txBody>
      </p:sp>
    </p:spTree>
    <p:extLst>
      <p:ext uri="{BB962C8B-B14F-4D97-AF65-F5344CB8AC3E}">
        <p14:creationId xmlns:p14="http://schemas.microsoft.com/office/powerpoint/2010/main" val="111510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96E64F75-DC38-A047-84B3-5B96136A9686}"/>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7014" t="-22713" r="17014" b="-16934"/>
          <a:stretch/>
        </p:blipFill>
        <p:spPr>
          <a:xfrm flipH="1">
            <a:off x="1207712" y="545694"/>
            <a:ext cx="6040985" cy="4197927"/>
          </a:xfrm>
          <a:prstGeom prst="homePlate">
            <a:avLst/>
          </a:prstGeom>
          <a:solidFill>
            <a:schemeClr val="bg1"/>
          </a:solidFill>
        </p:spPr>
      </p:pic>
      <p:sp>
        <p:nvSpPr>
          <p:cNvPr id="10" name="Title 1">
            <a:extLst>
              <a:ext uri="{FF2B5EF4-FFF2-40B4-BE49-F238E27FC236}">
                <a16:creationId xmlns:a16="http://schemas.microsoft.com/office/drawing/2014/main" id="{C0FEB38D-85AD-EB41-9EC1-E966F44AB085}"/>
              </a:ext>
            </a:extLst>
          </p:cNvPr>
          <p:cNvSpPr>
            <a:spLocks noGrp="1"/>
          </p:cNvSpPr>
          <p:nvPr>
            <p:ph type="title"/>
          </p:nvPr>
        </p:nvSpPr>
        <p:spPr>
          <a:xfrm>
            <a:off x="6642026" y="475085"/>
            <a:ext cx="5315006" cy="1498712"/>
          </a:xfrm>
        </p:spPr>
        <p:txBody>
          <a:bodyPr>
            <a:normAutofit fontScale="90000"/>
          </a:bodyPr>
          <a:lstStyle/>
          <a:p>
            <a:r>
              <a:rPr lang="en-US" sz="4400" dirty="0" smtClean="0"/>
              <a:t>MO HealthNet for Kids &amp; CHIP</a:t>
            </a:r>
            <a:r>
              <a:rPr lang="en-US" dirty="0" smtClean="0"/>
              <a:t/>
            </a:r>
            <a:br>
              <a:rPr lang="en-US" dirty="0" smtClean="0"/>
            </a:br>
            <a:r>
              <a:rPr lang="en-US" sz="2000" dirty="0" smtClean="0"/>
              <a:t>Program Overview</a:t>
            </a:r>
            <a:endParaRPr lang="en-US" dirty="0"/>
          </a:p>
        </p:txBody>
      </p:sp>
      <p:sp>
        <p:nvSpPr>
          <p:cNvPr id="11" name="Text Placeholder 2">
            <a:extLst>
              <a:ext uri="{FF2B5EF4-FFF2-40B4-BE49-F238E27FC236}">
                <a16:creationId xmlns:a16="http://schemas.microsoft.com/office/drawing/2014/main" id="{64D4B10F-ADAA-B74F-8461-59D7CAF3C4EF}"/>
              </a:ext>
            </a:extLst>
          </p:cNvPr>
          <p:cNvSpPr>
            <a:spLocks noGrp="1"/>
          </p:cNvSpPr>
          <p:nvPr>
            <p:ph idx="1"/>
          </p:nvPr>
        </p:nvSpPr>
        <p:spPr>
          <a:xfrm>
            <a:off x="6876996" y="3135891"/>
            <a:ext cx="4845066" cy="2782770"/>
          </a:xfrm>
        </p:spPr>
        <p:txBody>
          <a:bodyPr>
            <a:noAutofit/>
          </a:bodyPr>
          <a:lstStyle/>
          <a:p>
            <a:pPr marL="342900" indent="-342900">
              <a:buFont typeface="Wingdings" panose="05000000000000000000" pitchFamily="2" charset="2"/>
              <a:buChar char="v"/>
            </a:pPr>
            <a:r>
              <a:rPr lang="en-US" sz="1600" dirty="0" smtClean="0"/>
              <a:t>MO HealthNet for Kids is available for those with </a:t>
            </a:r>
            <a:r>
              <a:rPr lang="en-US" sz="1600" b="1" dirty="0" smtClean="0"/>
              <a:t>MAGI </a:t>
            </a:r>
            <a:r>
              <a:rPr lang="en-US" sz="1600" dirty="0" smtClean="0"/>
              <a:t>household income below the following: </a:t>
            </a:r>
          </a:p>
          <a:p>
            <a:pPr marL="800100" lvl="1" indent="-342900">
              <a:buFont typeface="Wingdings" panose="05000000000000000000" pitchFamily="2" charset="2"/>
              <a:buChar char="v"/>
            </a:pPr>
            <a:r>
              <a:rPr lang="en-US" sz="1600" dirty="0" smtClean="0"/>
              <a:t>196% FPL for children under age 1 </a:t>
            </a:r>
          </a:p>
          <a:p>
            <a:pPr marL="800100" lvl="1" indent="-342900">
              <a:buFont typeface="Wingdings" panose="05000000000000000000" pitchFamily="2" charset="2"/>
              <a:buChar char="v"/>
            </a:pPr>
            <a:r>
              <a:rPr lang="en-US" sz="1600" dirty="0" smtClean="0"/>
              <a:t>148% FPL for ages 1- 18 </a:t>
            </a:r>
          </a:p>
          <a:p>
            <a:pPr marL="342900" indent="-342900">
              <a:buFont typeface="Wingdings" panose="05000000000000000000" pitchFamily="2" charset="2"/>
              <a:buChar char="v"/>
            </a:pPr>
            <a:r>
              <a:rPr lang="en-US" sz="1600" dirty="0" smtClean="0"/>
              <a:t>CHIP children are those with </a:t>
            </a:r>
            <a:r>
              <a:rPr lang="en-US" sz="1600" b="1" dirty="0" smtClean="0"/>
              <a:t>MAGI </a:t>
            </a:r>
            <a:r>
              <a:rPr lang="en-US" sz="1600" dirty="0" smtClean="0"/>
              <a:t>household income above the MHK income limits up to 300% FPL. </a:t>
            </a:r>
          </a:p>
        </p:txBody>
      </p:sp>
    </p:spTree>
    <p:extLst>
      <p:ext uri="{BB962C8B-B14F-4D97-AF65-F5344CB8AC3E}">
        <p14:creationId xmlns:p14="http://schemas.microsoft.com/office/powerpoint/2010/main" val="421787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DBC43-2FBF-624E-ADB3-BA3583AE3449}"/>
              </a:ext>
            </a:extLst>
          </p:cNvPr>
          <p:cNvSpPr>
            <a:spLocks noGrp="1"/>
          </p:cNvSpPr>
          <p:nvPr>
            <p:ph type="body" idx="1"/>
          </p:nvPr>
        </p:nvSpPr>
        <p:spPr/>
        <p:txBody>
          <a:bodyPr>
            <a:normAutofit fontScale="92500" lnSpcReduction="20000"/>
          </a:bodyPr>
          <a:lstStyle/>
          <a:p>
            <a:r>
              <a:rPr lang="en-US" dirty="0"/>
              <a:t>MO HealthNet for Kids</a:t>
            </a:r>
            <a:br>
              <a:rPr lang="en-US" dirty="0"/>
            </a:br>
            <a:r>
              <a:rPr lang="en-US" dirty="0"/>
              <a:t>Eligibility Requirements</a:t>
            </a:r>
          </a:p>
        </p:txBody>
      </p:sp>
      <p:sp>
        <p:nvSpPr>
          <p:cNvPr id="4" name="Content Placeholder 3">
            <a:extLst>
              <a:ext uri="{FF2B5EF4-FFF2-40B4-BE49-F238E27FC236}">
                <a16:creationId xmlns:a16="http://schemas.microsoft.com/office/drawing/2014/main" id="{8F06D68A-A600-9C45-B10C-2A39080E9E2D}"/>
              </a:ext>
            </a:extLst>
          </p:cNvPr>
          <p:cNvSpPr>
            <a:spLocks noGrp="1"/>
          </p:cNvSpPr>
          <p:nvPr>
            <p:ph sz="half" idx="2"/>
          </p:nvPr>
        </p:nvSpPr>
        <p:spPr/>
        <p:txBody>
          <a:bodyPr>
            <a:normAutofit fontScale="62500" lnSpcReduction="20000"/>
          </a:bodyPr>
          <a:lstStyle/>
          <a:p>
            <a:r>
              <a:rPr lang="en-US" sz="2400" dirty="0">
                <a:cs typeface="Arial" panose="020B0604020202020204" pitchFamily="34" charset="0"/>
              </a:rPr>
              <a:t>Children must meet the following criteria:</a:t>
            </a:r>
          </a:p>
          <a:p>
            <a:pPr lvl="1">
              <a:buFont typeface="Wingdings" panose="05000000000000000000" pitchFamily="2" charset="2"/>
              <a:buChar char="Ø"/>
            </a:pPr>
            <a:r>
              <a:rPr lang="en-US" sz="2100" dirty="0"/>
              <a:t>Under  19. </a:t>
            </a:r>
          </a:p>
          <a:p>
            <a:pPr lvl="1">
              <a:buFont typeface="Wingdings" panose="05000000000000000000" pitchFamily="2" charset="2"/>
              <a:buChar char="Ø"/>
            </a:pPr>
            <a:r>
              <a:rPr lang="en-US" sz="2100" dirty="0"/>
              <a:t>SSN. </a:t>
            </a:r>
          </a:p>
          <a:p>
            <a:pPr lvl="1">
              <a:buFont typeface="Wingdings" panose="05000000000000000000" pitchFamily="2" charset="2"/>
              <a:buChar char="Ø"/>
            </a:pPr>
            <a:r>
              <a:rPr lang="en-US" sz="2100" dirty="0"/>
              <a:t>Missouri Resident. </a:t>
            </a:r>
          </a:p>
          <a:p>
            <a:pPr lvl="1">
              <a:buFont typeface="Wingdings" panose="05000000000000000000" pitchFamily="2" charset="2"/>
              <a:buChar char="Ø"/>
            </a:pPr>
            <a:r>
              <a:rPr lang="en-US" sz="2100" dirty="0"/>
              <a:t>US Citizen/Eligible Qualified Non-Citizen. </a:t>
            </a:r>
          </a:p>
          <a:p>
            <a:pPr lvl="1">
              <a:buFont typeface="Wingdings" panose="05000000000000000000" pitchFamily="2" charset="2"/>
              <a:buChar char="Ø"/>
            </a:pPr>
            <a:r>
              <a:rPr lang="en-US" sz="2100" dirty="0"/>
              <a:t>There is no premium for children whose monthly gross family income is under </a:t>
            </a:r>
            <a:r>
              <a:rPr lang="en-US" sz="2100" dirty="0" smtClean="0"/>
              <a:t>150% </a:t>
            </a:r>
            <a:r>
              <a:rPr lang="en-US" sz="2100" dirty="0"/>
              <a:t>of the federal poverty </a:t>
            </a:r>
            <a:r>
              <a:rPr lang="en-US" sz="2100" dirty="0" smtClean="0"/>
              <a:t>level.</a:t>
            </a:r>
            <a:endParaRPr lang="en-US" sz="2100" dirty="0"/>
          </a:p>
          <a:p>
            <a:pPr lvl="1">
              <a:buFont typeface="Wingdings" panose="05000000000000000000" pitchFamily="2" charset="2"/>
              <a:buChar char="Ø"/>
            </a:pPr>
            <a:r>
              <a:rPr lang="en-US" sz="2100" dirty="0"/>
              <a:t>Children with family MAGI of: </a:t>
            </a:r>
          </a:p>
          <a:p>
            <a:pPr marL="941832" lvl="3" indent="0">
              <a:buNone/>
            </a:pPr>
            <a:r>
              <a:rPr lang="en-US" sz="2100" dirty="0"/>
              <a:t>• 196% FPL for children under age 1 </a:t>
            </a:r>
          </a:p>
          <a:p>
            <a:pPr marL="941832" lvl="3" indent="0">
              <a:buNone/>
            </a:pPr>
            <a:r>
              <a:rPr lang="en-US" sz="2100" dirty="0"/>
              <a:t>• 148% FPL for ages 1- 18 </a:t>
            </a:r>
          </a:p>
        </p:txBody>
      </p:sp>
      <p:sp>
        <p:nvSpPr>
          <p:cNvPr id="5" name="Text Placeholder 4">
            <a:extLst>
              <a:ext uri="{FF2B5EF4-FFF2-40B4-BE49-F238E27FC236}">
                <a16:creationId xmlns:a16="http://schemas.microsoft.com/office/drawing/2014/main" id="{F06F519B-5706-804A-8C82-1D9EDAA812F9}"/>
              </a:ext>
            </a:extLst>
          </p:cNvPr>
          <p:cNvSpPr>
            <a:spLocks noGrp="1"/>
          </p:cNvSpPr>
          <p:nvPr>
            <p:ph type="body" idx="13"/>
          </p:nvPr>
        </p:nvSpPr>
        <p:spPr/>
        <p:txBody>
          <a:bodyPr/>
          <a:lstStyle/>
          <a:p>
            <a:r>
              <a:rPr lang="en-US" dirty="0"/>
              <a:t>CHIP Eligibility </a:t>
            </a:r>
            <a:r>
              <a:rPr lang="en-US" dirty="0" smtClean="0"/>
              <a:t>Requirements</a:t>
            </a:r>
            <a:endParaRPr lang="en-US" dirty="0"/>
          </a:p>
        </p:txBody>
      </p:sp>
      <p:sp>
        <p:nvSpPr>
          <p:cNvPr id="6" name="Content Placeholder 5">
            <a:extLst>
              <a:ext uri="{FF2B5EF4-FFF2-40B4-BE49-F238E27FC236}">
                <a16:creationId xmlns:a16="http://schemas.microsoft.com/office/drawing/2014/main" id="{A65FB2C5-19EB-8A4A-98B2-19E436877E98}"/>
              </a:ext>
            </a:extLst>
          </p:cNvPr>
          <p:cNvSpPr>
            <a:spLocks noGrp="1"/>
          </p:cNvSpPr>
          <p:nvPr>
            <p:ph sz="half" idx="14"/>
          </p:nvPr>
        </p:nvSpPr>
        <p:spPr/>
        <p:txBody>
          <a:bodyPr>
            <a:normAutofit fontScale="70000" lnSpcReduction="20000"/>
          </a:bodyPr>
          <a:lstStyle/>
          <a:p>
            <a:r>
              <a:rPr lang="en-US" sz="2400" dirty="0">
                <a:cs typeface="Arial" panose="020B0604020202020204" pitchFamily="34" charset="0"/>
              </a:rPr>
              <a:t>Children must meet the following criteria:</a:t>
            </a:r>
          </a:p>
          <a:p>
            <a:pPr lvl="1">
              <a:buFont typeface="Wingdings" panose="05000000000000000000" pitchFamily="2" charset="2"/>
              <a:buChar char="Ø"/>
            </a:pPr>
            <a:r>
              <a:rPr lang="en-US" sz="2200" dirty="0"/>
              <a:t>Under  19. </a:t>
            </a:r>
          </a:p>
          <a:p>
            <a:pPr lvl="1">
              <a:buFont typeface="Wingdings" panose="05000000000000000000" pitchFamily="2" charset="2"/>
              <a:buChar char="Ø"/>
            </a:pPr>
            <a:r>
              <a:rPr lang="en-US" sz="2200" dirty="0"/>
              <a:t>SSN. </a:t>
            </a:r>
          </a:p>
          <a:p>
            <a:pPr lvl="1">
              <a:buFont typeface="Wingdings" panose="05000000000000000000" pitchFamily="2" charset="2"/>
              <a:buChar char="Ø"/>
            </a:pPr>
            <a:r>
              <a:rPr lang="en-US" sz="2200" dirty="0"/>
              <a:t>Missouri Resident. </a:t>
            </a:r>
          </a:p>
          <a:p>
            <a:pPr lvl="1">
              <a:buFont typeface="Wingdings" panose="05000000000000000000" pitchFamily="2" charset="2"/>
              <a:buChar char="Ø"/>
            </a:pPr>
            <a:r>
              <a:rPr lang="en-US" sz="2200" dirty="0"/>
              <a:t>US Citizen/Eligible Qualified Non-Citizen. </a:t>
            </a:r>
          </a:p>
          <a:p>
            <a:pPr lvl="1">
              <a:buFont typeface="Wingdings" panose="05000000000000000000" pitchFamily="2" charset="2"/>
              <a:buChar char="Ø"/>
            </a:pPr>
            <a:r>
              <a:rPr lang="en-US" sz="2200" dirty="0"/>
              <a:t>Gross family income less than 300% of Federal Poverty Level (FPL) for household size. </a:t>
            </a:r>
          </a:p>
          <a:p>
            <a:pPr lvl="1">
              <a:buFont typeface="Wingdings" panose="05000000000000000000" pitchFamily="2" charset="2"/>
              <a:buChar char="Ø"/>
            </a:pPr>
            <a:r>
              <a:rPr lang="en-US" sz="2200" dirty="0"/>
              <a:t>Children must be uninsured. </a:t>
            </a:r>
          </a:p>
          <a:p>
            <a:endParaRPr lang="en-US" dirty="0"/>
          </a:p>
        </p:txBody>
      </p:sp>
      <p:sp>
        <p:nvSpPr>
          <p:cNvPr id="2" name="Title 1">
            <a:extLst>
              <a:ext uri="{FF2B5EF4-FFF2-40B4-BE49-F238E27FC236}">
                <a16:creationId xmlns:a16="http://schemas.microsoft.com/office/drawing/2014/main" id="{DDA2F4C6-F233-E149-AA45-4C25835FC4B7}"/>
              </a:ext>
            </a:extLst>
          </p:cNvPr>
          <p:cNvSpPr>
            <a:spLocks noGrp="1"/>
          </p:cNvSpPr>
          <p:nvPr>
            <p:ph type="title"/>
          </p:nvPr>
        </p:nvSpPr>
        <p:spPr/>
        <p:txBody>
          <a:bodyPr>
            <a:normAutofit fontScale="90000"/>
          </a:bodyPr>
          <a:lstStyle/>
          <a:p>
            <a:r>
              <a:rPr lang="en-US" sz="3600" dirty="0"/>
              <a:t>About MO HealthNet for Kids &amp; CHIP</a:t>
            </a:r>
            <a:endParaRPr lang="en-US" dirty="0"/>
          </a:p>
        </p:txBody>
      </p:sp>
    </p:spTree>
    <p:extLst>
      <p:ext uri="{BB962C8B-B14F-4D97-AF65-F5344CB8AC3E}">
        <p14:creationId xmlns:p14="http://schemas.microsoft.com/office/powerpoint/2010/main" val="1822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2556B-F5FB-4FD7-B7D7-CA0BCE6815FC}"/>
              </a:ext>
            </a:extLst>
          </p:cNvPr>
          <p:cNvSpPr>
            <a:spLocks noGrp="1"/>
          </p:cNvSpPr>
          <p:nvPr>
            <p:ph idx="1"/>
          </p:nvPr>
        </p:nvSpPr>
        <p:spPr/>
        <p:txBody>
          <a:bodyPr>
            <a:normAutofit fontScale="62500" lnSpcReduction="20000"/>
          </a:bodyPr>
          <a:lstStyle/>
          <a:p>
            <a:r>
              <a:rPr lang="en-US" sz="3200" dirty="0"/>
              <a:t>MO HealthNet for Kids for the children.</a:t>
            </a:r>
          </a:p>
          <a:p>
            <a:r>
              <a:rPr lang="en-US" sz="3200" dirty="0"/>
              <a:t>MO HealthNet for the Aged, Blind, and Disabled for the applicant who is disabled.</a:t>
            </a:r>
          </a:p>
          <a:p>
            <a:pPr lvl="1"/>
            <a:r>
              <a:rPr lang="en-US" sz="3200" dirty="0"/>
              <a:t>MHABD income limits are higher than MO HealthNet for Families.</a:t>
            </a:r>
          </a:p>
          <a:p>
            <a:pPr lvl="1"/>
            <a:r>
              <a:rPr lang="en-US" sz="3200" dirty="0"/>
              <a:t>Some participants prefer MHABD because it pays on a fee for service basis.  </a:t>
            </a:r>
          </a:p>
        </p:txBody>
      </p:sp>
      <p:sp>
        <p:nvSpPr>
          <p:cNvPr id="2" name="Title 1">
            <a:extLst>
              <a:ext uri="{FF2B5EF4-FFF2-40B4-BE49-F238E27FC236}">
                <a16:creationId xmlns:a16="http://schemas.microsoft.com/office/drawing/2014/main" id="{D5C7A8ED-CA98-4644-AF2D-8C0F21F7EA34}"/>
              </a:ext>
            </a:extLst>
          </p:cNvPr>
          <p:cNvSpPr>
            <a:spLocks noGrp="1"/>
          </p:cNvSpPr>
          <p:nvPr>
            <p:ph type="title"/>
          </p:nvPr>
        </p:nvSpPr>
        <p:spPr>
          <a:xfrm>
            <a:off x="413824" y="3043401"/>
            <a:ext cx="11365992" cy="910492"/>
          </a:xfrm>
        </p:spPr>
        <p:txBody>
          <a:bodyPr>
            <a:noAutofit/>
          </a:bodyPr>
          <a:lstStyle/>
          <a:p>
            <a:r>
              <a:rPr lang="en-US" sz="2800" dirty="0"/>
              <a:t>A parent/caretaker relative who has a disability and receives Social Security Disability:</a:t>
            </a:r>
          </a:p>
        </p:txBody>
      </p:sp>
      <p:pic>
        <p:nvPicPr>
          <p:cNvPr id="22" name="Picture Placeholder 21">
            <a:extLst>
              <a:ext uri="{FF2B5EF4-FFF2-40B4-BE49-F238E27FC236}">
                <a16:creationId xmlns:a16="http://schemas.microsoft.com/office/drawing/2014/main" id="{B8DEDD93-F6C7-D34E-9469-9FC139224D1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77343" y="192837"/>
            <a:ext cx="4372147" cy="2457856"/>
          </a:xfrm>
        </p:spPr>
      </p:pic>
      <p:pic>
        <p:nvPicPr>
          <p:cNvPr id="4" name="Picture 3" descr="Working Parents Are Relying on Others to Help with Their Childre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753" y="106527"/>
            <a:ext cx="5417168" cy="2630476"/>
          </a:xfrm>
          <a:prstGeom prst="rect">
            <a:avLst/>
          </a:prstGeom>
        </p:spPr>
      </p:pic>
      <p:sp>
        <p:nvSpPr>
          <p:cNvPr id="5" name="TextBox 4"/>
          <p:cNvSpPr txBox="1"/>
          <p:nvPr/>
        </p:nvSpPr>
        <p:spPr>
          <a:xfrm>
            <a:off x="1084245" y="3952514"/>
            <a:ext cx="10025149" cy="307777"/>
          </a:xfrm>
          <a:prstGeom prst="rect">
            <a:avLst/>
          </a:prstGeom>
          <a:noFill/>
        </p:spPr>
        <p:txBody>
          <a:bodyPr wrap="square" rtlCol="0">
            <a:spAutoFit/>
          </a:bodyPr>
          <a:lstStyle/>
          <a:p>
            <a:r>
              <a:rPr lang="en-US" sz="1400" dirty="0" smtClean="0"/>
              <a:t>A</a:t>
            </a:r>
            <a:r>
              <a:rPr lang="en-US" sz="1400" dirty="0" smtClean="0">
                <a:solidFill>
                  <a:schemeClr val="bg2"/>
                </a:solidFill>
              </a:rPr>
              <a:t>A Parent/ Caretaker Relative is defined as a specified relative that has primary control and care over the eligible child.</a:t>
            </a:r>
            <a:endParaRPr lang="en-US" sz="1400" dirty="0"/>
          </a:p>
        </p:txBody>
      </p:sp>
    </p:spTree>
    <p:extLst>
      <p:ext uri="{BB962C8B-B14F-4D97-AF65-F5344CB8AC3E}">
        <p14:creationId xmlns:p14="http://schemas.microsoft.com/office/powerpoint/2010/main" val="153960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25EAE-3A37-43DE-9737-13DDF056BEA7}"/>
              </a:ext>
            </a:extLst>
          </p:cNvPr>
          <p:cNvSpPr>
            <a:spLocks noGrp="1"/>
          </p:cNvSpPr>
          <p:nvPr>
            <p:ph idx="1"/>
          </p:nvPr>
        </p:nvSpPr>
        <p:spPr>
          <a:xfrm>
            <a:off x="678691" y="2385752"/>
            <a:ext cx="4729942" cy="3183775"/>
          </a:xfrm>
        </p:spPr>
        <p:txBody>
          <a:bodyPr>
            <a:noAutofit/>
          </a:bodyPr>
          <a:lstStyle/>
          <a:p>
            <a:r>
              <a:rPr lang="en-US" sz="1800" dirty="0"/>
              <a:t>MO HealthNet for Kids for the children.</a:t>
            </a:r>
          </a:p>
          <a:p>
            <a:r>
              <a:rPr lang="en-US" sz="1800" dirty="0"/>
              <a:t>MO HealthNet for the Aged, Blind, and Disabled for the parent who has a disability.</a:t>
            </a:r>
          </a:p>
          <a:p>
            <a:pPr lvl="1"/>
            <a:r>
              <a:rPr lang="en-US" dirty="0"/>
              <a:t>The parent who receives SSI may also be eligible for MO HealthNet for Families or MO HealthNet for Kids (if under age 19).</a:t>
            </a:r>
          </a:p>
        </p:txBody>
      </p:sp>
      <p:sp>
        <p:nvSpPr>
          <p:cNvPr id="2" name="Title 1">
            <a:extLst>
              <a:ext uri="{FF2B5EF4-FFF2-40B4-BE49-F238E27FC236}">
                <a16:creationId xmlns:a16="http://schemas.microsoft.com/office/drawing/2014/main" id="{0179C09C-6E20-48F6-AE6D-C893A0F33BE9}"/>
              </a:ext>
            </a:extLst>
          </p:cNvPr>
          <p:cNvSpPr>
            <a:spLocks noGrp="1"/>
          </p:cNvSpPr>
          <p:nvPr>
            <p:ph type="title"/>
          </p:nvPr>
        </p:nvSpPr>
        <p:spPr>
          <a:xfrm>
            <a:off x="847898" y="1088968"/>
            <a:ext cx="6899564" cy="980901"/>
          </a:xfrm>
        </p:spPr>
        <p:txBody>
          <a:bodyPr>
            <a:normAutofit/>
          </a:bodyPr>
          <a:lstStyle/>
          <a:p>
            <a:r>
              <a:rPr lang="en-US" sz="2800" dirty="0"/>
              <a:t>A parent with a disability who receives SSI:</a:t>
            </a:r>
          </a:p>
        </p:txBody>
      </p:sp>
      <p:pic>
        <p:nvPicPr>
          <p:cNvPr id="5" name="Picture 4" descr="Free Stick Family Cliparts, Download Free Stick Family Cliparts png ..."/>
          <p:cNvPicPr>
            <a:picLocks noChangeAspect="1"/>
          </p:cNvPicPr>
          <p:nvPr/>
        </p:nvPicPr>
        <p:blipFill rotWithShape="1">
          <a:blip r:embed="rId2" cstate="print">
            <a:extLst>
              <a:ext uri="{28A0092B-C50C-407E-A947-70E740481C1C}">
                <a14:useLocalDpi xmlns:a14="http://schemas.microsoft.com/office/drawing/2010/main" val="0"/>
              </a:ext>
            </a:extLst>
          </a:blip>
          <a:srcRect b="39151"/>
          <a:stretch/>
        </p:blipFill>
        <p:spPr>
          <a:xfrm>
            <a:off x="5408633" y="2177934"/>
            <a:ext cx="6083470" cy="2618509"/>
          </a:xfrm>
          <a:prstGeom prst="rect">
            <a:avLst/>
          </a:prstGeom>
        </p:spPr>
      </p:pic>
    </p:spTree>
    <p:extLst>
      <p:ext uri="{BB962C8B-B14F-4D97-AF65-F5344CB8AC3E}">
        <p14:creationId xmlns:p14="http://schemas.microsoft.com/office/powerpoint/2010/main" val="4050992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1500" dirty="0" smtClean="0"/>
              <a:t>hipp</a:t>
            </a:r>
            <a:endParaRPr lang="en-US" sz="11500" dirty="0"/>
          </a:p>
        </p:txBody>
      </p:sp>
      <p:sp>
        <p:nvSpPr>
          <p:cNvPr id="6" name="TextBox 5"/>
          <p:cNvSpPr txBox="1"/>
          <p:nvPr/>
        </p:nvSpPr>
        <p:spPr>
          <a:xfrm>
            <a:off x="6591992" y="2286028"/>
            <a:ext cx="5170515" cy="2339102"/>
          </a:xfrm>
          <a:prstGeom prst="rect">
            <a:avLst/>
          </a:prstGeom>
          <a:noFill/>
        </p:spPr>
        <p:txBody>
          <a:bodyPr wrap="square" rtlCol="0">
            <a:spAutoFit/>
          </a:bodyPr>
          <a:lstStyle/>
          <a:p>
            <a:r>
              <a:rPr lang="en-US" sz="3200" b="1" dirty="0"/>
              <a:t>The Health Insurance Premium Payment Program</a:t>
            </a:r>
            <a:r>
              <a:rPr lang="en-US" sz="3200" dirty="0"/>
              <a:t> </a:t>
            </a:r>
            <a:r>
              <a:rPr lang="en-US" sz="3200" b="1" dirty="0"/>
              <a:t>For MO HealthNet Participants</a:t>
            </a:r>
            <a:endParaRPr lang="en-US" sz="3200" dirty="0"/>
          </a:p>
          <a:p>
            <a:endParaRPr lang="en-US" dirty="0"/>
          </a:p>
        </p:txBody>
      </p:sp>
    </p:spTree>
    <p:extLst>
      <p:ext uri="{BB962C8B-B14F-4D97-AF65-F5344CB8AC3E}">
        <p14:creationId xmlns:p14="http://schemas.microsoft.com/office/powerpoint/2010/main" val="139158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08" y="900545"/>
            <a:ext cx="10353762" cy="4893425"/>
          </a:xfrm>
        </p:spPr>
        <p:txBody>
          <a:bodyPr>
            <a:noAutofit/>
          </a:bodyPr>
          <a:lstStyle/>
          <a:p>
            <a:r>
              <a:rPr lang="en-US" sz="2400" dirty="0"/>
              <a:t>The Health Insurance Premium Payment (HIPP) Program is a MO HealthNet Program that pays for the cost of health insurance premiums for certain MO HealthNet participants. The program purchases health insurance for MO HealthNet-eligible participants when it is determined cost effective. Cost effective means that it costs less to buy the health insurance to cover medical care than to pay for the same services with MO HealthNet funds.</a:t>
            </a:r>
          </a:p>
        </p:txBody>
      </p:sp>
    </p:spTree>
    <p:extLst>
      <p:ext uri="{BB962C8B-B14F-4D97-AF65-F5344CB8AC3E}">
        <p14:creationId xmlns:p14="http://schemas.microsoft.com/office/powerpoint/2010/main" val="3695691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HIPP - </a:t>
            </a:r>
            <a:r>
              <a:rPr lang="en-US" b="0" dirty="0"/>
              <a:t>Applications</a:t>
            </a:r>
            <a:endParaRPr lang="en-US" dirty="0"/>
          </a:p>
        </p:txBody>
      </p:sp>
      <p:sp>
        <p:nvSpPr>
          <p:cNvPr id="3" name="TextBox 2"/>
          <p:cNvSpPr txBox="1"/>
          <p:nvPr/>
        </p:nvSpPr>
        <p:spPr>
          <a:xfrm>
            <a:off x="220288" y="3882044"/>
            <a:ext cx="6251170" cy="1200329"/>
          </a:xfrm>
          <a:prstGeom prst="rect">
            <a:avLst/>
          </a:prstGeom>
          <a:noFill/>
        </p:spPr>
        <p:txBody>
          <a:bodyPr wrap="square" rtlCol="0">
            <a:spAutoFit/>
          </a:bodyPr>
          <a:lstStyle/>
          <a:p>
            <a:r>
              <a:rPr lang="en-US" sz="2400" dirty="0">
                <a:hlinkClick r:id="rId2"/>
              </a:rPr>
              <a:t>hipp-1.pdf (mohttps://dssmanuals.mo.gov/wp-content/uploads/2020/09/hipp-1.pdf.gov)</a:t>
            </a:r>
            <a:endParaRPr lang="en-US" sz="2400" dirty="0"/>
          </a:p>
        </p:txBody>
      </p:sp>
      <p:sp>
        <p:nvSpPr>
          <p:cNvPr id="4" name="TextBox 3"/>
          <p:cNvSpPr txBox="1"/>
          <p:nvPr/>
        </p:nvSpPr>
        <p:spPr>
          <a:xfrm>
            <a:off x="415637" y="1177892"/>
            <a:ext cx="5860472" cy="2308324"/>
          </a:xfrm>
          <a:prstGeom prst="rect">
            <a:avLst/>
          </a:prstGeom>
          <a:noFill/>
        </p:spPr>
        <p:txBody>
          <a:bodyPr wrap="square" rtlCol="0">
            <a:spAutoFit/>
          </a:bodyPr>
          <a:lstStyle/>
          <a:p>
            <a:r>
              <a:rPr lang="en-US" sz="2400" dirty="0"/>
              <a:t>For questions about the HIPP Program, </a:t>
            </a:r>
            <a:br>
              <a:rPr lang="en-US" sz="2400" dirty="0"/>
            </a:br>
            <a:r>
              <a:rPr lang="en-US" sz="2400" dirty="0"/>
              <a:t>contact the MO HealthNet Division, </a:t>
            </a:r>
            <a:r>
              <a:rPr lang="en-US" sz="2400" dirty="0" smtClean="0"/>
              <a:t>(MHD) at (573</a:t>
            </a:r>
            <a:r>
              <a:rPr lang="en-US" sz="2400" dirty="0"/>
              <a:t>) </a:t>
            </a:r>
            <a:r>
              <a:rPr lang="en-US" sz="2400" dirty="0" smtClean="0"/>
              <a:t>751-2005</a:t>
            </a:r>
          </a:p>
          <a:p>
            <a:endParaRPr lang="en-US" sz="2400" dirty="0"/>
          </a:p>
          <a:p>
            <a:r>
              <a:rPr lang="en-US" sz="2400" dirty="0" smtClean="0"/>
              <a:t>You can email the completed form to MHD.HIPP@dss.mo.gov</a:t>
            </a:r>
            <a:endParaRPr lang="en-US" sz="2400" dirty="0"/>
          </a:p>
        </p:txBody>
      </p:sp>
    </p:spTree>
    <p:extLst>
      <p:ext uri="{BB962C8B-B14F-4D97-AF65-F5344CB8AC3E}">
        <p14:creationId xmlns:p14="http://schemas.microsoft.com/office/powerpoint/2010/main" val="1609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DF5302-8BAF-DD47-A375-773B74B64955}"/>
              </a:ext>
            </a:extLst>
          </p:cNvPr>
          <p:cNvSpPr>
            <a:spLocks noGrp="1"/>
          </p:cNvSpPr>
          <p:nvPr>
            <p:ph type="title"/>
          </p:nvPr>
        </p:nvSpPr>
        <p:spPr>
          <a:xfrm>
            <a:off x="572531" y="903308"/>
            <a:ext cx="5058247" cy="3973494"/>
          </a:xfrm>
        </p:spPr>
        <p:txBody>
          <a:bodyPr>
            <a:normAutofit fontScale="90000"/>
          </a:bodyPr>
          <a:lstStyle/>
          <a:p>
            <a:r>
              <a:rPr lang="en-US" sz="3600" dirty="0" smtClean="0"/>
              <a:t>“</a:t>
            </a:r>
            <a:r>
              <a:rPr lang="en-US" sz="4000" dirty="0" smtClean="0"/>
              <a:t>The best and most beautiful things in the world cannot be seen or even touched-they must be felt with the heart.” </a:t>
            </a:r>
            <a:r>
              <a:rPr lang="en-US" sz="3600" dirty="0"/>
              <a:t/>
            </a:r>
            <a:br>
              <a:rPr lang="en-US" sz="3600" dirty="0"/>
            </a:br>
            <a:r>
              <a:rPr lang="en-US" sz="2000" dirty="0">
                <a:solidFill>
                  <a:schemeClr val="accent1">
                    <a:lumMod val="75000"/>
                  </a:schemeClr>
                </a:solidFill>
              </a:rPr>
              <a:t>-</a:t>
            </a:r>
            <a:r>
              <a:rPr lang="en-US" sz="2700" dirty="0">
                <a:solidFill>
                  <a:srgbClr val="C5AE76"/>
                </a:solidFill>
              </a:rPr>
              <a:t> </a:t>
            </a:r>
            <a:r>
              <a:rPr lang="en-US" sz="2700" dirty="0" smtClean="0">
                <a:solidFill>
                  <a:schemeClr val="accent1"/>
                </a:solidFill>
                <a:effectLst/>
              </a:rPr>
              <a:t>Helen Keller</a:t>
            </a:r>
            <a:endParaRPr lang="en-US" sz="2700" dirty="0">
              <a:effectLst/>
            </a:endParaRPr>
          </a:p>
        </p:txBody>
      </p:sp>
      <p:pic>
        <p:nvPicPr>
          <p:cNvPr id="7" name="Picture Placeholder 6"/>
          <p:cNvPicPr preferRelativeResize="0">
            <a:picLocks noGrp="1" noChangeAspect="1"/>
          </p:cNvPicPr>
          <p:nvPr>
            <p:ph type="pic" sz="quarter" idx="13"/>
          </p:nvPr>
        </p:nvPicPr>
        <p:blipFill rotWithShape="1">
          <a:blip r:embed="rId2"/>
          <a:srcRect l="1" t="-87" r="607" b="3192"/>
          <a:stretch/>
        </p:blipFill>
        <p:spPr>
          <a:xfrm>
            <a:off x="7518652" y="1161143"/>
            <a:ext cx="4484662" cy="5206056"/>
          </a:xfrm>
          <a:prstGeom prst="rect">
            <a:avLst/>
          </a:prstGeom>
        </p:spPr>
      </p:pic>
    </p:spTree>
    <p:extLst>
      <p:ext uri="{BB962C8B-B14F-4D97-AF65-F5344CB8AC3E}">
        <p14:creationId xmlns:p14="http://schemas.microsoft.com/office/powerpoint/2010/main" val="251533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CBFE42-DFD1-4945-A9A4-5544D38C9B7E}"/>
              </a:ext>
            </a:extLst>
          </p:cNvPr>
          <p:cNvSpPr>
            <a:spLocks noGrp="1"/>
          </p:cNvSpPr>
          <p:nvPr>
            <p:ph type="title"/>
          </p:nvPr>
        </p:nvSpPr>
        <p:spPr/>
        <p:txBody>
          <a:bodyPr/>
          <a:lstStyle/>
          <a:p>
            <a:r>
              <a:rPr lang="en-US" dirty="0" smtClean="0"/>
              <a:t>Application process</a:t>
            </a:r>
            <a:endParaRPr lang="en-US" dirty="0"/>
          </a:p>
        </p:txBody>
      </p:sp>
      <p:sp>
        <p:nvSpPr>
          <p:cNvPr id="2" name="TextBox 1"/>
          <p:cNvSpPr txBox="1"/>
          <p:nvPr/>
        </p:nvSpPr>
        <p:spPr>
          <a:xfrm>
            <a:off x="5849873" y="2885812"/>
            <a:ext cx="4770589" cy="3416320"/>
          </a:xfrm>
          <a:prstGeom prst="rect">
            <a:avLst/>
          </a:prstGeom>
          <a:noFill/>
        </p:spPr>
        <p:txBody>
          <a:bodyPr wrap="square" rtlCol="0">
            <a:spAutoFit/>
          </a:bodyPr>
          <a:lstStyle/>
          <a:p>
            <a:r>
              <a:rPr lang="en-US" sz="2400" dirty="0"/>
              <a:t>Applications can be made:</a:t>
            </a:r>
          </a:p>
          <a:p>
            <a:pPr marL="285750" indent="-285750">
              <a:buFont typeface="Wingdings" panose="05000000000000000000" pitchFamily="2" charset="2"/>
              <a:buChar char="v"/>
            </a:pPr>
            <a:r>
              <a:rPr lang="en-US" sz="2400" dirty="0"/>
              <a:t>In </a:t>
            </a:r>
            <a:r>
              <a:rPr lang="en-US" sz="2400" dirty="0" smtClean="0"/>
              <a:t>person</a:t>
            </a:r>
          </a:p>
          <a:p>
            <a:pPr marL="285750" indent="-285750">
              <a:buFont typeface="Wingdings" panose="05000000000000000000" pitchFamily="2" charset="2"/>
              <a:buChar char="v"/>
            </a:pPr>
            <a:r>
              <a:rPr lang="en-US" sz="2400" dirty="0" smtClean="0"/>
              <a:t>By mail</a:t>
            </a:r>
          </a:p>
          <a:p>
            <a:pPr marL="285750" indent="-285750">
              <a:buFont typeface="Wingdings" panose="05000000000000000000" pitchFamily="2" charset="2"/>
              <a:buChar char="v"/>
            </a:pPr>
            <a:r>
              <a:rPr lang="en-US" sz="2400" dirty="0" smtClean="0"/>
              <a:t>By </a:t>
            </a:r>
            <a:r>
              <a:rPr lang="en-US" sz="2400" dirty="0"/>
              <a:t>fax</a:t>
            </a:r>
            <a:r>
              <a:rPr lang="en-US" sz="2400" strike="sngStrike" dirty="0"/>
              <a:t> </a:t>
            </a:r>
            <a:endParaRPr lang="en-US" sz="2400" strike="sngStrike" dirty="0" smtClean="0"/>
          </a:p>
          <a:p>
            <a:pPr marL="285750" indent="-285750">
              <a:buFont typeface="Wingdings" panose="05000000000000000000" pitchFamily="2" charset="2"/>
              <a:buChar char="v"/>
            </a:pPr>
            <a:r>
              <a:rPr lang="en-US" sz="2400" dirty="0"/>
              <a:t>Over the Phone(MAGI) </a:t>
            </a:r>
            <a:endParaRPr lang="en-US" sz="2400" strike="sngStrike" dirty="0" smtClean="0"/>
          </a:p>
          <a:p>
            <a:pPr marL="285750" indent="-285750">
              <a:buFont typeface="Wingdings" panose="05000000000000000000" pitchFamily="2" charset="2"/>
              <a:buChar char="v"/>
            </a:pPr>
            <a:r>
              <a:rPr lang="en-US" sz="2400" dirty="0"/>
              <a:t>Online at </a:t>
            </a:r>
            <a:r>
              <a:rPr lang="en-US" sz="2400" dirty="0" smtClean="0"/>
              <a:t>mydss.mo.gov</a:t>
            </a:r>
            <a:endParaRPr lang="en-US" sz="2400" strike="sngStrike" dirty="0" smtClean="0"/>
          </a:p>
          <a:p>
            <a:pPr marL="285750" indent="-285750">
              <a:buFont typeface="Wingdings" panose="05000000000000000000" pitchFamily="2" charset="2"/>
              <a:buChar char="v"/>
            </a:pPr>
            <a:r>
              <a:rPr lang="en-US" sz="2400" dirty="0" smtClean="0"/>
              <a:t>Through </a:t>
            </a:r>
            <a:r>
              <a:rPr lang="en-US" sz="2400" dirty="0"/>
              <a:t>a third party (relative, authorized representative, hospital, </a:t>
            </a:r>
            <a:r>
              <a:rPr lang="en-US" sz="2400" dirty="0" smtClean="0"/>
              <a:t>agency)</a:t>
            </a:r>
          </a:p>
        </p:txBody>
      </p:sp>
      <p:pic>
        <p:nvPicPr>
          <p:cNvPr id="4" name="Picture 3" descr="college application - Clip Art Library"/>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53057" y="-159391"/>
            <a:ext cx="3137481" cy="3137481"/>
          </a:xfrm>
          <a:prstGeom prst="rect">
            <a:avLst/>
          </a:prstGeom>
        </p:spPr>
      </p:pic>
      <p:sp>
        <p:nvSpPr>
          <p:cNvPr id="5" name="TextBox 4"/>
          <p:cNvSpPr txBox="1"/>
          <p:nvPr/>
        </p:nvSpPr>
        <p:spPr>
          <a:xfrm>
            <a:off x="257695" y="6051666"/>
            <a:ext cx="3233651" cy="923330"/>
          </a:xfrm>
          <a:prstGeom prst="rect">
            <a:avLst/>
          </a:prstGeom>
          <a:noFill/>
        </p:spPr>
        <p:txBody>
          <a:bodyPr wrap="square" rtlCol="0">
            <a:spAutoFit/>
          </a:bodyPr>
          <a:lstStyle/>
          <a:p>
            <a:r>
              <a:rPr lang="en-US" dirty="0">
                <a:hlinkClick r:id="rId5"/>
              </a:rPr>
              <a:t>https://</a:t>
            </a:r>
            <a:r>
              <a:rPr lang="en-US" dirty="0" smtClean="0">
                <a:hlinkClick r:id="rId5"/>
              </a:rPr>
              <a:t>www.youtube.com/watch?v=NnU16ibJD08</a:t>
            </a:r>
            <a:endParaRPr lang="en-US" dirty="0" smtClean="0"/>
          </a:p>
          <a:p>
            <a:endParaRPr lang="en-US" dirty="0"/>
          </a:p>
        </p:txBody>
      </p:sp>
    </p:spTree>
    <p:extLst>
      <p:ext uri="{BB962C8B-B14F-4D97-AF65-F5344CB8AC3E}">
        <p14:creationId xmlns:p14="http://schemas.microsoft.com/office/powerpoint/2010/main" val="2345680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5052" y="352844"/>
            <a:ext cx="6159730" cy="584775"/>
          </a:xfrm>
          <a:prstGeom prst="rect">
            <a:avLst/>
          </a:prstGeom>
          <a:noFill/>
        </p:spPr>
        <p:txBody>
          <a:bodyPr wrap="square" rtlCol="0">
            <a:spAutoFit/>
          </a:bodyPr>
          <a:lstStyle/>
          <a:p>
            <a:r>
              <a:rPr lang="en-US" sz="3200" dirty="0" smtClean="0"/>
              <a:t>Important Links and Takeaways </a:t>
            </a:r>
            <a:endParaRPr lang="en-US" sz="3200" dirty="0"/>
          </a:p>
        </p:txBody>
      </p:sp>
      <p:sp>
        <p:nvSpPr>
          <p:cNvPr id="4" name="TextBox 3"/>
          <p:cNvSpPr txBox="1"/>
          <p:nvPr/>
        </p:nvSpPr>
        <p:spPr>
          <a:xfrm>
            <a:off x="6151417" y="5813203"/>
            <a:ext cx="4031673" cy="369332"/>
          </a:xfrm>
          <a:prstGeom prst="rect">
            <a:avLst/>
          </a:prstGeom>
          <a:noFill/>
        </p:spPr>
        <p:txBody>
          <a:bodyPr wrap="square" rtlCol="0">
            <a:spAutoFit/>
          </a:bodyPr>
          <a:lstStyle/>
          <a:p>
            <a:r>
              <a:rPr lang="en-US" dirty="0" smtClean="0"/>
              <a:t>Call Center Contact: 855-373-4636</a:t>
            </a:r>
            <a:endParaRPr lang="en-US" dirty="0"/>
          </a:p>
        </p:txBody>
      </p:sp>
      <p:sp>
        <p:nvSpPr>
          <p:cNvPr id="6" name="TextBox 5"/>
          <p:cNvSpPr txBox="1"/>
          <p:nvPr/>
        </p:nvSpPr>
        <p:spPr>
          <a:xfrm>
            <a:off x="6151417" y="6320399"/>
            <a:ext cx="3291840" cy="369332"/>
          </a:xfrm>
          <a:prstGeom prst="rect">
            <a:avLst/>
          </a:prstGeom>
          <a:noFill/>
        </p:spPr>
        <p:txBody>
          <a:bodyPr wrap="square" rtlCol="0">
            <a:spAutoFit/>
          </a:bodyPr>
          <a:lstStyle/>
          <a:p>
            <a:r>
              <a:rPr lang="en-US" dirty="0" smtClean="0"/>
              <a:t>Chat Option for Questions</a:t>
            </a:r>
            <a:endParaRPr lang="en-US" dirty="0"/>
          </a:p>
        </p:txBody>
      </p:sp>
      <p:sp>
        <p:nvSpPr>
          <p:cNvPr id="7" name="TextBox 6"/>
          <p:cNvSpPr txBox="1"/>
          <p:nvPr/>
        </p:nvSpPr>
        <p:spPr>
          <a:xfrm>
            <a:off x="6151417" y="1152771"/>
            <a:ext cx="4131425" cy="369332"/>
          </a:xfrm>
          <a:prstGeom prst="rect">
            <a:avLst/>
          </a:prstGeom>
          <a:noFill/>
        </p:spPr>
        <p:txBody>
          <a:bodyPr wrap="square" rtlCol="0">
            <a:spAutoFit/>
          </a:bodyPr>
          <a:lstStyle/>
          <a:p>
            <a:r>
              <a:rPr lang="en-US" dirty="0">
                <a:hlinkClick r:id="rId2"/>
              </a:rPr>
              <a:t>Welcome to </a:t>
            </a:r>
            <a:r>
              <a:rPr lang="en-US" dirty="0" err="1">
                <a:hlinkClick r:id="rId2"/>
              </a:rPr>
              <a:t>myDSS</a:t>
            </a:r>
            <a:r>
              <a:rPr lang="en-US" dirty="0">
                <a:hlinkClick r:id="rId2"/>
              </a:rPr>
              <a:t> | mydss.mo.gov</a:t>
            </a:r>
            <a:endParaRPr lang="en-US" dirty="0"/>
          </a:p>
        </p:txBody>
      </p:sp>
      <p:sp>
        <p:nvSpPr>
          <p:cNvPr id="8" name="TextBox 7"/>
          <p:cNvSpPr txBox="1"/>
          <p:nvPr/>
        </p:nvSpPr>
        <p:spPr>
          <a:xfrm>
            <a:off x="6151417" y="1845321"/>
            <a:ext cx="5270270" cy="369332"/>
          </a:xfrm>
          <a:prstGeom prst="rect">
            <a:avLst/>
          </a:prstGeom>
          <a:noFill/>
        </p:spPr>
        <p:txBody>
          <a:bodyPr wrap="square" rtlCol="0">
            <a:spAutoFit/>
          </a:bodyPr>
          <a:lstStyle/>
          <a:p>
            <a:r>
              <a:rPr lang="en-US" dirty="0">
                <a:hlinkClick r:id="rId3"/>
              </a:rPr>
              <a:t>FSD Benefits Landing - Benefits Portal (mo.gov)</a:t>
            </a:r>
            <a:endParaRPr lang="en-US" dirty="0"/>
          </a:p>
        </p:txBody>
      </p:sp>
      <p:sp>
        <p:nvSpPr>
          <p:cNvPr id="9" name="TextBox 8"/>
          <p:cNvSpPr txBox="1"/>
          <p:nvPr/>
        </p:nvSpPr>
        <p:spPr>
          <a:xfrm>
            <a:off x="6151417" y="3229389"/>
            <a:ext cx="3308465" cy="369332"/>
          </a:xfrm>
          <a:prstGeom prst="rect">
            <a:avLst/>
          </a:prstGeom>
          <a:noFill/>
        </p:spPr>
        <p:txBody>
          <a:bodyPr wrap="square" rtlCol="0">
            <a:spAutoFit/>
          </a:bodyPr>
          <a:lstStyle/>
          <a:p>
            <a:r>
              <a:rPr lang="en-US" dirty="0">
                <a:hlinkClick r:id="rId4"/>
              </a:rPr>
              <a:t>Contact Us (mo.gov)</a:t>
            </a:r>
            <a:endParaRPr lang="en-US" dirty="0"/>
          </a:p>
        </p:txBody>
      </p:sp>
      <p:sp>
        <p:nvSpPr>
          <p:cNvPr id="10" name="TextBox 9"/>
          <p:cNvSpPr txBox="1"/>
          <p:nvPr/>
        </p:nvSpPr>
        <p:spPr>
          <a:xfrm>
            <a:off x="6151417" y="4613801"/>
            <a:ext cx="4164676" cy="369332"/>
          </a:xfrm>
          <a:prstGeom prst="rect">
            <a:avLst/>
          </a:prstGeom>
          <a:noFill/>
        </p:spPr>
        <p:txBody>
          <a:bodyPr wrap="square" rtlCol="0">
            <a:spAutoFit/>
          </a:bodyPr>
          <a:lstStyle/>
          <a:p>
            <a:r>
              <a:rPr lang="en-US" dirty="0">
                <a:hlinkClick r:id="rId5"/>
              </a:rPr>
              <a:t>Benefit Review Summary (mo.gov)</a:t>
            </a:r>
            <a:endParaRPr lang="en-US" dirty="0"/>
          </a:p>
        </p:txBody>
      </p:sp>
      <p:sp>
        <p:nvSpPr>
          <p:cNvPr id="3" name="TextBox 2"/>
          <p:cNvSpPr txBox="1"/>
          <p:nvPr/>
        </p:nvSpPr>
        <p:spPr>
          <a:xfrm>
            <a:off x="6151417" y="3921595"/>
            <a:ext cx="4199709" cy="369332"/>
          </a:xfrm>
          <a:prstGeom prst="rect">
            <a:avLst/>
          </a:prstGeom>
          <a:noFill/>
        </p:spPr>
        <p:txBody>
          <a:bodyPr wrap="square" rtlCol="0">
            <a:spAutoFit/>
          </a:bodyPr>
          <a:lstStyle/>
          <a:p>
            <a:r>
              <a:rPr lang="en-US" dirty="0">
                <a:hlinkClick r:id="rId6"/>
              </a:rPr>
              <a:t>Health Plan Benefit Table (mo.gov)</a:t>
            </a:r>
            <a:endParaRPr lang="en-US" dirty="0"/>
          </a:p>
        </p:txBody>
      </p:sp>
      <p:sp>
        <p:nvSpPr>
          <p:cNvPr id="5" name="TextBox 4"/>
          <p:cNvSpPr txBox="1"/>
          <p:nvPr/>
        </p:nvSpPr>
        <p:spPr>
          <a:xfrm>
            <a:off x="6151417" y="5306007"/>
            <a:ext cx="3141617" cy="369332"/>
          </a:xfrm>
          <a:prstGeom prst="rect">
            <a:avLst/>
          </a:prstGeom>
          <a:noFill/>
        </p:spPr>
        <p:txBody>
          <a:bodyPr wrap="square" rtlCol="0">
            <a:spAutoFit/>
          </a:bodyPr>
          <a:lstStyle/>
          <a:p>
            <a:r>
              <a:rPr lang="en-US" dirty="0">
                <a:hlinkClick r:id="rId7"/>
              </a:rPr>
              <a:t>Customer Service (mo.gov)</a:t>
            </a:r>
            <a:endParaRPr lang="en-US" dirty="0"/>
          </a:p>
        </p:txBody>
      </p:sp>
      <p:sp>
        <p:nvSpPr>
          <p:cNvPr id="11" name="TextBox 10"/>
          <p:cNvSpPr txBox="1"/>
          <p:nvPr/>
        </p:nvSpPr>
        <p:spPr>
          <a:xfrm>
            <a:off x="6151417" y="2537183"/>
            <a:ext cx="3585754" cy="369332"/>
          </a:xfrm>
          <a:prstGeom prst="rect">
            <a:avLst/>
          </a:prstGeom>
          <a:noFill/>
        </p:spPr>
        <p:txBody>
          <a:bodyPr wrap="square" rtlCol="0">
            <a:spAutoFit/>
          </a:bodyPr>
          <a:lstStyle/>
          <a:p>
            <a:r>
              <a:rPr lang="en-US" dirty="0">
                <a:hlinkClick r:id="rId8"/>
              </a:rPr>
              <a:t>IM-4 Healthcare (mo.gov)</a:t>
            </a:r>
            <a:endParaRPr lang="en-US" dirty="0"/>
          </a:p>
        </p:txBody>
      </p:sp>
      <p:pic>
        <p:nvPicPr>
          <p:cNvPr id="12" name="Picture 11"/>
          <p:cNvPicPr>
            <a:picLocks noChangeAspect="1"/>
          </p:cNvPicPr>
          <p:nvPr/>
        </p:nvPicPr>
        <p:blipFill>
          <a:blip r:embed="rId9"/>
          <a:stretch>
            <a:fillRect/>
          </a:stretch>
        </p:blipFill>
        <p:spPr>
          <a:xfrm>
            <a:off x="751116" y="1152771"/>
            <a:ext cx="4507871" cy="2573106"/>
          </a:xfrm>
          <a:prstGeom prst="rect">
            <a:avLst/>
          </a:prstGeom>
        </p:spPr>
      </p:pic>
      <p:pic>
        <p:nvPicPr>
          <p:cNvPr id="13" name="Picture 12"/>
          <p:cNvPicPr>
            <a:picLocks noChangeAspect="1"/>
          </p:cNvPicPr>
          <p:nvPr/>
        </p:nvPicPr>
        <p:blipFill>
          <a:blip r:embed="rId10"/>
          <a:stretch>
            <a:fillRect/>
          </a:stretch>
        </p:blipFill>
        <p:spPr>
          <a:xfrm>
            <a:off x="1005841" y="3861973"/>
            <a:ext cx="3998420" cy="2888067"/>
          </a:xfrm>
          <a:prstGeom prst="rect">
            <a:avLst/>
          </a:prstGeom>
        </p:spPr>
      </p:pic>
    </p:spTree>
    <p:extLst>
      <p:ext uri="{BB962C8B-B14F-4D97-AF65-F5344CB8AC3E}">
        <p14:creationId xmlns:p14="http://schemas.microsoft.com/office/powerpoint/2010/main" val="378173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9E47F-41E0-4FE3-891C-B53FBC82D7F3}"/>
              </a:ext>
            </a:extLst>
          </p:cNvPr>
          <p:cNvSpPr>
            <a:spLocks noGrp="1"/>
          </p:cNvSpPr>
          <p:nvPr>
            <p:ph type="title"/>
          </p:nvPr>
        </p:nvSpPr>
        <p:spPr>
          <a:xfrm>
            <a:off x="782701" y="611268"/>
            <a:ext cx="3265597" cy="594249"/>
          </a:xfrm>
        </p:spPr>
        <p:txBody>
          <a:bodyPr>
            <a:normAutofit/>
          </a:bodyPr>
          <a:lstStyle/>
          <a:p>
            <a:r>
              <a:rPr lang="en-US" dirty="0"/>
              <a:t>Thank You</a:t>
            </a:r>
          </a:p>
        </p:txBody>
      </p:sp>
      <p:pic>
        <p:nvPicPr>
          <p:cNvPr id="10" name="Picture 9" descr="Any Question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053" y="1521588"/>
            <a:ext cx="6470768" cy="4313845"/>
          </a:xfrm>
          <a:prstGeom prst="rect">
            <a:avLst/>
          </a:prstGeom>
        </p:spPr>
      </p:pic>
    </p:spTree>
    <p:extLst>
      <p:ext uri="{BB962C8B-B14F-4D97-AF65-F5344CB8AC3E}">
        <p14:creationId xmlns:p14="http://schemas.microsoft.com/office/powerpoint/2010/main" val="364231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DAAE-C08D-46E3-A8CE-2D266D3974F7}"/>
              </a:ext>
            </a:extLst>
          </p:cNvPr>
          <p:cNvSpPr>
            <a:spLocks noGrp="1"/>
          </p:cNvSpPr>
          <p:nvPr>
            <p:ph idx="1"/>
          </p:nvPr>
        </p:nvSpPr>
        <p:spPr/>
        <p:txBody>
          <a:bodyPr>
            <a:normAutofit/>
          </a:bodyPr>
          <a:lstStyle/>
          <a:p>
            <a:r>
              <a:rPr lang="en-US" sz="2800" dirty="0" smtClean="0"/>
              <a:t>Missouri’s Children with Developmental Disabilities (MOCDD)</a:t>
            </a:r>
            <a:endParaRPr lang="en-US" sz="2800" dirty="0"/>
          </a:p>
          <a:p>
            <a:r>
              <a:rPr lang="en-US" sz="2800" dirty="0" smtClean="0"/>
              <a:t>MO HealthNet for Disabled Children</a:t>
            </a:r>
          </a:p>
          <a:p>
            <a:pPr lvl="1"/>
            <a:r>
              <a:rPr lang="en-US" sz="2400" dirty="0" smtClean="0"/>
              <a:t>Non-Spend Down</a:t>
            </a:r>
          </a:p>
          <a:p>
            <a:pPr lvl="1"/>
            <a:r>
              <a:rPr lang="en-US" sz="2400" dirty="0" smtClean="0"/>
              <a:t>Spend Down</a:t>
            </a:r>
          </a:p>
          <a:p>
            <a:pPr lvl="1"/>
            <a:r>
              <a:rPr lang="en-US" sz="2400" dirty="0" smtClean="0"/>
              <a:t>Vendor</a:t>
            </a:r>
          </a:p>
          <a:p>
            <a:r>
              <a:rPr lang="en-US" sz="2600" dirty="0" smtClean="0"/>
              <a:t>MAGI Coverage Options </a:t>
            </a:r>
            <a:endParaRPr lang="en-US" sz="2600" dirty="0"/>
          </a:p>
          <a:p>
            <a:pPr marL="0" indent="0">
              <a:buNone/>
            </a:pPr>
            <a:endParaRPr lang="en-US" sz="2000" dirty="0" smtClean="0"/>
          </a:p>
          <a:p>
            <a:endParaRPr lang="en-US" sz="2000" dirty="0"/>
          </a:p>
        </p:txBody>
      </p:sp>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smtClean="0">
                <a:solidFill>
                  <a:schemeClr val="accent6">
                    <a:lumMod val="75000"/>
                  </a:schemeClr>
                </a:solidFill>
              </a:rPr>
              <a:t>Services for children with disabilities</a:t>
            </a:r>
            <a:endParaRPr lang="en-US" sz="3200" dirty="0">
              <a:solidFill>
                <a:schemeClr val="accent6">
                  <a:lumMod val="75000"/>
                </a:schemeClr>
              </a:solidFill>
            </a:endParaRPr>
          </a:p>
        </p:txBody>
      </p:sp>
    </p:spTree>
    <p:extLst>
      <p:ext uri="{BB962C8B-B14F-4D97-AF65-F5344CB8AC3E}">
        <p14:creationId xmlns:p14="http://schemas.microsoft.com/office/powerpoint/2010/main" val="492756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Placeholder - 2 X Icons Vertical">
            <a:extLst>
              <a:ext uri="{FF2B5EF4-FFF2-40B4-BE49-F238E27FC236}">
                <a16:creationId xmlns:a16="http://schemas.microsoft.com/office/drawing/2014/main" id="{05161A65-4E7E-B44A-B0C7-71A1F0FD58A0}"/>
              </a:ext>
            </a:extLst>
          </p:cNvPr>
          <p:cNvGraphicFramePr>
            <a:graphicFrameLocks/>
          </p:cNvGraphicFramePr>
          <p:nvPr>
            <p:extLst>
              <p:ext uri="{D42A27DB-BD31-4B8C-83A1-F6EECF244321}">
                <p14:modId xmlns:p14="http://schemas.microsoft.com/office/powerpoint/2010/main" val="1423081551"/>
              </p:ext>
            </p:extLst>
          </p:nvPr>
        </p:nvGraphicFramePr>
        <p:xfrm>
          <a:off x="776044" y="374073"/>
          <a:ext cx="6165083" cy="586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itle 27">
            <a:extLst>
              <a:ext uri="{FF2B5EF4-FFF2-40B4-BE49-F238E27FC236}">
                <a16:creationId xmlns:a16="http://schemas.microsoft.com/office/drawing/2014/main" id="{4988F789-C14D-C841-BDEB-8ACF77377239}"/>
              </a:ext>
            </a:extLst>
          </p:cNvPr>
          <p:cNvSpPr>
            <a:spLocks noGrp="1"/>
          </p:cNvSpPr>
          <p:nvPr>
            <p:ph type="title"/>
          </p:nvPr>
        </p:nvSpPr>
        <p:spPr>
          <a:xfrm>
            <a:off x="7498080" y="1954400"/>
            <a:ext cx="4166245" cy="3002359"/>
          </a:xfrm>
        </p:spPr>
        <p:txBody>
          <a:bodyPr>
            <a:normAutofit fontScale="90000"/>
          </a:bodyPr>
          <a:lstStyle/>
          <a:p>
            <a:r>
              <a:rPr lang="en-US" sz="3600" dirty="0"/>
              <a:t>Missouri’s Children with Developmental Disabilities </a:t>
            </a:r>
            <a:r>
              <a:rPr lang="en-US" sz="3600" dirty="0" smtClean="0"/>
              <a:t>Waiver (MOCDD</a:t>
            </a:r>
            <a:r>
              <a:rPr lang="en-US" sz="3600" dirty="0"/>
              <a:t>)</a:t>
            </a:r>
          </a:p>
        </p:txBody>
      </p:sp>
      <p:sp>
        <p:nvSpPr>
          <p:cNvPr id="2" name="TextBox 1"/>
          <p:cNvSpPr txBox="1"/>
          <p:nvPr/>
        </p:nvSpPr>
        <p:spPr>
          <a:xfrm>
            <a:off x="7498080" y="5871754"/>
            <a:ext cx="4593376" cy="307777"/>
          </a:xfrm>
          <a:prstGeom prst="rect">
            <a:avLst/>
          </a:prstGeom>
          <a:noFill/>
        </p:spPr>
        <p:txBody>
          <a:bodyPr wrap="square" rtlCol="0">
            <a:spAutoFit/>
          </a:bodyPr>
          <a:lstStyle/>
          <a:p>
            <a:r>
              <a:rPr lang="en-US" sz="1400" dirty="0">
                <a:hlinkClick r:id="rId7"/>
              </a:rPr>
              <a:t>rate-methodology-publc-notice-071123.pdf (mo.gov)</a:t>
            </a:r>
            <a:endParaRPr lang="en-US" sz="1400" dirty="0"/>
          </a:p>
        </p:txBody>
      </p:sp>
    </p:spTree>
    <p:extLst>
      <p:ext uri="{BB962C8B-B14F-4D97-AF65-F5344CB8AC3E}">
        <p14:creationId xmlns:p14="http://schemas.microsoft.com/office/powerpoint/2010/main" val="287123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Who is Eligible?</a:t>
            </a:r>
          </a:p>
        </p:txBody>
      </p:sp>
      <p:sp>
        <p:nvSpPr>
          <p:cNvPr id="3" name="TextBox 2"/>
          <p:cNvSpPr txBox="1"/>
          <p:nvPr/>
        </p:nvSpPr>
        <p:spPr>
          <a:xfrm>
            <a:off x="2165118" y="1935921"/>
            <a:ext cx="9102438" cy="3785652"/>
          </a:xfrm>
          <a:prstGeom prst="rect">
            <a:avLst/>
          </a:prstGeom>
          <a:noFill/>
        </p:spPr>
        <p:txBody>
          <a:bodyPr wrap="square" rtlCol="0">
            <a:spAutoFit/>
          </a:bodyPr>
          <a:lstStyle/>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Under age </a:t>
            </a:r>
            <a:r>
              <a:rPr lang="en-US" sz="2400" dirty="0" smtClean="0">
                <a:latin typeface="Baskerville Old Face" panose="02020602080505020303" pitchFamily="18" charset="0"/>
              </a:rPr>
              <a:t>18</a:t>
            </a:r>
          </a:p>
          <a:p>
            <a:pPr marL="285750" indent="-285750">
              <a:lnSpc>
                <a:spcPct val="100000"/>
              </a:lnSpc>
              <a:spcBef>
                <a:spcPts val="0"/>
              </a:spcBef>
              <a:buSzPct val="100000"/>
              <a:buFont typeface="Wingdings" panose="05000000000000000000" pitchFamily="2" charset="2"/>
              <a:buChar char="v"/>
            </a:pPr>
            <a:r>
              <a:rPr lang="en-US" sz="2400" dirty="0" smtClean="0">
                <a:latin typeface="Baskerville Old Face" panose="02020602080505020303" pitchFamily="18" charset="0"/>
              </a:rPr>
              <a:t>Lives with parents/family </a:t>
            </a:r>
            <a:endParaRPr lang="en-US" sz="2400" dirty="0">
              <a:latin typeface="Baskerville Old Face" panose="02020602080505020303" pitchFamily="18" charset="0"/>
            </a:endParaRPr>
          </a:p>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Has monthly income at or below </a:t>
            </a:r>
            <a:r>
              <a:rPr lang="en-US" sz="2400" dirty="0" smtClean="0">
                <a:latin typeface="Baskerville Old Face" panose="02020602080505020303" pitchFamily="18" charset="0"/>
              </a:rPr>
              <a:t>$1,598</a:t>
            </a:r>
            <a:endParaRPr lang="en-US" sz="2400" dirty="0">
              <a:latin typeface="Baskerville Old Face" panose="02020602080505020303" pitchFamily="18" charset="0"/>
            </a:endParaRPr>
          </a:p>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Resources less than </a:t>
            </a:r>
            <a:r>
              <a:rPr lang="en-US" sz="2400" dirty="0" smtClean="0">
                <a:latin typeface="Baskerville Old Face" panose="02020602080505020303" pitchFamily="18" charset="0"/>
              </a:rPr>
              <a:t>$5,726</a:t>
            </a:r>
            <a:endParaRPr lang="en-US" sz="2400" dirty="0">
              <a:latin typeface="Baskerville Old Face" panose="02020602080505020303" pitchFamily="18" charset="0"/>
            </a:endParaRPr>
          </a:p>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Not otherwise be eligible for MO HealthNet without a Spend Down. </a:t>
            </a:r>
          </a:p>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Meets the eligibility factors of disability, citizenship, residency, social security number and transfer of property. </a:t>
            </a:r>
          </a:p>
          <a:p>
            <a:pPr marL="285750"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Department of Mental Health (DMH)</a:t>
            </a:r>
          </a:p>
          <a:p>
            <a:pPr marL="742950" lvl="1"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Determines need of an ICF/MR level of </a:t>
            </a:r>
            <a:r>
              <a:rPr lang="en-US" sz="2400" dirty="0" smtClean="0">
                <a:latin typeface="Baskerville Old Face" panose="02020602080505020303" pitchFamily="18" charset="0"/>
              </a:rPr>
              <a:t>care</a:t>
            </a:r>
            <a:endParaRPr lang="en-US" sz="2400" dirty="0">
              <a:latin typeface="Baskerville Old Face" panose="02020602080505020303" pitchFamily="18" charset="0"/>
            </a:endParaRPr>
          </a:p>
          <a:p>
            <a:pPr marL="742950" lvl="1" indent="-285750">
              <a:lnSpc>
                <a:spcPct val="100000"/>
              </a:lnSpc>
              <a:spcBef>
                <a:spcPts val="0"/>
              </a:spcBef>
              <a:buSzPct val="100000"/>
              <a:buFont typeface="Wingdings" panose="05000000000000000000" pitchFamily="2" charset="2"/>
              <a:buChar char="v"/>
            </a:pPr>
            <a:r>
              <a:rPr lang="en-US" sz="2400" dirty="0">
                <a:latin typeface="Baskerville Old Face" panose="02020602080505020303" pitchFamily="18" charset="0"/>
              </a:rPr>
              <a:t>Authorizes MOCDD Waiver Services</a:t>
            </a:r>
          </a:p>
        </p:txBody>
      </p:sp>
    </p:spTree>
    <p:extLst>
      <p:ext uri="{BB962C8B-B14F-4D97-AF65-F5344CB8AC3E}">
        <p14:creationId xmlns:p14="http://schemas.microsoft.com/office/powerpoint/2010/main" val="202646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rPr>
              <a:t>Services provided through the MOCDD waiver include:</a:t>
            </a:r>
            <a:endParaRPr lang="en-US" dirty="0"/>
          </a:p>
        </p:txBody>
      </p:sp>
      <p:sp>
        <p:nvSpPr>
          <p:cNvPr id="3" name="TextBox 2"/>
          <p:cNvSpPr txBox="1"/>
          <p:nvPr/>
        </p:nvSpPr>
        <p:spPr>
          <a:xfrm>
            <a:off x="1946366" y="1935921"/>
            <a:ext cx="9379132"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Day </a:t>
            </a:r>
            <a:r>
              <a:rPr lang="en-US" dirty="0"/>
              <a:t>Habilitation</a:t>
            </a:r>
          </a:p>
          <a:p>
            <a:pPr marL="285750" indent="-285750">
              <a:buFont typeface="Wingdings" panose="05000000000000000000" pitchFamily="2" charset="2"/>
              <a:buChar char="v"/>
            </a:pPr>
            <a:r>
              <a:rPr lang="en-US" dirty="0"/>
              <a:t>In Home Respite</a:t>
            </a:r>
          </a:p>
          <a:p>
            <a:pPr marL="285750" indent="-285750">
              <a:buFont typeface="Wingdings" panose="05000000000000000000" pitchFamily="2" charset="2"/>
              <a:buChar char="v"/>
            </a:pPr>
            <a:r>
              <a:rPr lang="en-US" dirty="0"/>
              <a:t>Out Home Respite</a:t>
            </a:r>
          </a:p>
          <a:p>
            <a:pPr marL="285750" indent="-285750">
              <a:buFont typeface="Wingdings" panose="05000000000000000000" pitchFamily="2" charset="2"/>
              <a:buChar char="v"/>
            </a:pPr>
            <a:r>
              <a:rPr lang="en-US" dirty="0"/>
              <a:t>Personal Assistant</a:t>
            </a:r>
          </a:p>
          <a:p>
            <a:pPr marL="285750" indent="-285750">
              <a:buFont typeface="Wingdings" panose="05000000000000000000" pitchFamily="2" charset="2"/>
              <a:buChar char="v"/>
            </a:pPr>
            <a:r>
              <a:rPr lang="en-US" dirty="0"/>
              <a:t>Support Broker</a:t>
            </a:r>
          </a:p>
          <a:p>
            <a:pPr marL="285750" indent="-285750">
              <a:buFont typeface="Wingdings" panose="05000000000000000000" pitchFamily="2" charset="2"/>
              <a:buChar char="v"/>
            </a:pPr>
            <a:r>
              <a:rPr lang="en-US" dirty="0"/>
              <a:t>Applied Behavior Analysis (ABA)</a:t>
            </a:r>
          </a:p>
          <a:p>
            <a:pPr marL="285750" indent="-285750">
              <a:buFont typeface="Wingdings" panose="05000000000000000000" pitchFamily="2" charset="2"/>
              <a:buChar char="v"/>
            </a:pPr>
            <a:r>
              <a:rPr lang="en-US" dirty="0"/>
              <a:t>Assistive Technology</a:t>
            </a:r>
          </a:p>
          <a:p>
            <a:pPr marL="285750" indent="-285750">
              <a:buFont typeface="Wingdings" panose="05000000000000000000" pitchFamily="2" charset="2"/>
              <a:buChar char="v"/>
            </a:pPr>
            <a:r>
              <a:rPr lang="en-US" dirty="0"/>
              <a:t>Community Networking</a:t>
            </a:r>
          </a:p>
          <a:p>
            <a:pPr marL="285750" indent="-285750">
              <a:buFont typeface="Wingdings" panose="05000000000000000000" pitchFamily="2" charset="2"/>
              <a:buChar char="v"/>
            </a:pPr>
            <a:r>
              <a:rPr lang="en-US" dirty="0"/>
              <a:t>Community Specialist</a:t>
            </a:r>
          </a:p>
          <a:p>
            <a:pPr marL="285750" indent="-285750">
              <a:buFont typeface="Wingdings" panose="05000000000000000000" pitchFamily="2" charset="2"/>
              <a:buChar char="v"/>
            </a:pPr>
            <a:r>
              <a:rPr lang="en-US" dirty="0"/>
              <a:t>Crisis Intervention</a:t>
            </a:r>
          </a:p>
          <a:p>
            <a:pPr marL="285750" indent="-285750">
              <a:buFont typeface="Wingdings" panose="05000000000000000000" pitchFamily="2" charset="2"/>
              <a:buChar char="v"/>
            </a:pPr>
            <a:r>
              <a:rPr lang="en-US" dirty="0"/>
              <a:t>Environmental Accessibility Adaptations-Home/Vehicle Modification</a:t>
            </a:r>
          </a:p>
          <a:p>
            <a:pPr marL="285750" indent="-285750">
              <a:buFont typeface="Wingdings" panose="05000000000000000000" pitchFamily="2" charset="2"/>
              <a:buChar char="v"/>
            </a:pPr>
            <a:r>
              <a:rPr lang="en-US" dirty="0"/>
              <a:t>Health Assessment and Coordination Services</a:t>
            </a:r>
          </a:p>
          <a:p>
            <a:pPr marL="285750" indent="-285750">
              <a:buFont typeface="Wingdings" panose="05000000000000000000" pitchFamily="2" charset="2"/>
              <a:buChar char="v"/>
            </a:pPr>
            <a:r>
              <a:rPr lang="en-US" dirty="0"/>
              <a:t>Individual Directed Goods and Services</a:t>
            </a:r>
          </a:p>
          <a:p>
            <a:pPr marL="285750" indent="-285750">
              <a:buFont typeface="Wingdings" panose="05000000000000000000" pitchFamily="2" charset="2"/>
              <a:buChar char="v"/>
            </a:pPr>
            <a:r>
              <a:rPr lang="en-US" dirty="0"/>
              <a:t>Individualized Skill Development</a:t>
            </a:r>
          </a:p>
          <a:p>
            <a:pPr marL="285750" indent="-285750">
              <a:buFont typeface="Wingdings" panose="05000000000000000000" pitchFamily="2" charset="2"/>
              <a:buChar char="v"/>
            </a:pPr>
            <a:r>
              <a:rPr lang="en-US" dirty="0"/>
              <a:t>Remote Supports</a:t>
            </a:r>
          </a:p>
          <a:p>
            <a:pPr marL="285750" indent="-285750">
              <a:buFont typeface="Wingdings" panose="05000000000000000000" pitchFamily="2" charset="2"/>
              <a:buChar char="v"/>
            </a:pPr>
            <a:r>
              <a:rPr lang="en-US" dirty="0"/>
              <a:t>Specialized Medical Equipment and Supplies (Adaptive Equipment)</a:t>
            </a:r>
          </a:p>
          <a:p>
            <a:pPr marL="285750" indent="-285750">
              <a:buFont typeface="Wingdings" panose="05000000000000000000" pitchFamily="2" charset="2"/>
              <a:buChar char="v"/>
            </a:pPr>
            <a:r>
              <a:rPr lang="en-US" dirty="0" smtClean="0"/>
              <a:t>Transportation</a:t>
            </a:r>
            <a:endParaRPr lang="en-US" dirty="0"/>
          </a:p>
        </p:txBody>
      </p:sp>
    </p:spTree>
    <p:extLst>
      <p:ext uri="{BB962C8B-B14F-4D97-AF65-F5344CB8AC3E}">
        <p14:creationId xmlns:p14="http://schemas.microsoft.com/office/powerpoint/2010/main" val="203817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D9F-B88A-DC40-9E37-35CE23CC3A6E}"/>
              </a:ext>
            </a:extLst>
          </p:cNvPr>
          <p:cNvSpPr>
            <a:spLocks noGrp="1"/>
          </p:cNvSpPr>
          <p:nvPr>
            <p:ph type="title"/>
          </p:nvPr>
        </p:nvSpPr>
        <p:spPr>
          <a:xfrm>
            <a:off x="193541" y="81979"/>
            <a:ext cx="4393415" cy="3002359"/>
          </a:xfrm>
        </p:spPr>
        <p:txBody>
          <a:bodyPr/>
          <a:lstStyle/>
          <a:p>
            <a:r>
              <a:rPr lang="en-US" sz="3600" dirty="0"/>
              <a:t>MO HealthNet for Disabled Children</a:t>
            </a:r>
          </a:p>
        </p:txBody>
      </p:sp>
      <p:sp>
        <p:nvSpPr>
          <p:cNvPr id="4" name="TextBox 3"/>
          <p:cNvSpPr txBox="1"/>
          <p:nvPr/>
        </p:nvSpPr>
        <p:spPr>
          <a:xfrm>
            <a:off x="7218746" y="1304169"/>
            <a:ext cx="4973254" cy="769441"/>
          </a:xfrm>
          <a:prstGeom prst="rect">
            <a:avLst/>
          </a:prstGeom>
          <a:noFill/>
        </p:spPr>
        <p:txBody>
          <a:bodyPr wrap="square" rtlCol="0">
            <a:spAutoFit/>
          </a:bodyPr>
          <a:lstStyle/>
          <a:p>
            <a:r>
              <a:rPr lang="en-US" sz="4400" b="1" dirty="0" smtClean="0"/>
              <a:t>Who is Eligible?</a:t>
            </a:r>
            <a:endParaRPr lang="en-US" sz="4400" b="1" dirty="0"/>
          </a:p>
        </p:txBody>
      </p:sp>
      <p:sp>
        <p:nvSpPr>
          <p:cNvPr id="5" name="TextBox 4"/>
          <p:cNvSpPr txBox="1"/>
          <p:nvPr/>
        </p:nvSpPr>
        <p:spPr>
          <a:xfrm>
            <a:off x="6601889" y="1013773"/>
            <a:ext cx="4434115" cy="369332"/>
          </a:xfrm>
          <a:prstGeom prst="rect">
            <a:avLst/>
          </a:prstGeom>
          <a:noFill/>
        </p:spPr>
        <p:txBody>
          <a:bodyPr wrap="square" rtlCol="0">
            <a:spAutoFit/>
          </a:bodyPr>
          <a:lstStyle/>
          <a:p>
            <a:endParaRPr lang="en-US" dirty="0"/>
          </a:p>
        </p:txBody>
      </p:sp>
      <p:sp>
        <p:nvSpPr>
          <p:cNvPr id="3" name="TextBox 2"/>
          <p:cNvSpPr txBox="1"/>
          <p:nvPr/>
        </p:nvSpPr>
        <p:spPr>
          <a:xfrm>
            <a:off x="5414883" y="2666457"/>
            <a:ext cx="6808126" cy="341632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Under the age of 18</a:t>
            </a:r>
          </a:p>
          <a:p>
            <a:pPr marL="285750" indent="-285750">
              <a:buFont typeface="Wingdings" panose="05000000000000000000" pitchFamily="2" charset="2"/>
              <a:buChar char="v"/>
            </a:pPr>
            <a:r>
              <a:rPr lang="en-US" dirty="0" smtClean="0"/>
              <a:t>Permanently </a:t>
            </a:r>
            <a:r>
              <a:rPr lang="en-US" dirty="0"/>
              <a:t>and totally disabled (PTD</a:t>
            </a:r>
            <a:r>
              <a:rPr lang="en-US" dirty="0" smtClean="0"/>
              <a:t>)</a:t>
            </a:r>
            <a:endParaRPr lang="en-US" dirty="0"/>
          </a:p>
          <a:p>
            <a:pPr marL="285750" indent="-285750">
              <a:buFont typeface="Wingdings" panose="05000000000000000000" pitchFamily="2" charset="2"/>
              <a:buChar char="v"/>
            </a:pPr>
            <a:r>
              <a:rPr lang="en-US" dirty="0" smtClean="0"/>
              <a:t>Live </a:t>
            </a:r>
            <a:r>
              <a:rPr lang="en-US" dirty="0"/>
              <a:t>in Missouri and intend to </a:t>
            </a:r>
            <a:r>
              <a:rPr lang="en-US" dirty="0" smtClean="0"/>
              <a:t>remain</a:t>
            </a:r>
          </a:p>
          <a:p>
            <a:pPr marL="285750" indent="-285750">
              <a:buFont typeface="Wingdings" panose="05000000000000000000" pitchFamily="2" charset="2"/>
              <a:buChar char="v"/>
            </a:pPr>
            <a:r>
              <a:rPr lang="en-US" dirty="0" smtClean="0"/>
              <a:t>Be </a:t>
            </a:r>
            <a:r>
              <a:rPr lang="en-US" dirty="0"/>
              <a:t>a United States citizen or an eligible qualified </a:t>
            </a:r>
            <a:r>
              <a:rPr lang="en-US" dirty="0" smtClean="0"/>
              <a:t>non-citizen</a:t>
            </a:r>
          </a:p>
          <a:p>
            <a:pPr marL="285750" indent="-285750">
              <a:buFont typeface="Wingdings" panose="05000000000000000000" pitchFamily="2" charset="2"/>
              <a:buChar char="v"/>
            </a:pPr>
            <a:r>
              <a:rPr lang="en-US" dirty="0" smtClean="0"/>
              <a:t>Not </a:t>
            </a:r>
            <a:r>
              <a:rPr lang="en-US" dirty="0"/>
              <a:t>be a resident of a public institution except a public medical </a:t>
            </a:r>
            <a:r>
              <a:rPr lang="en-US" dirty="0" smtClean="0"/>
              <a:t>institution</a:t>
            </a:r>
          </a:p>
          <a:p>
            <a:pPr marL="285750" indent="-285750">
              <a:buFont typeface="Wingdings" panose="05000000000000000000" pitchFamily="2" charset="2"/>
              <a:buChar char="v"/>
            </a:pPr>
            <a:r>
              <a:rPr lang="en-US" dirty="0" smtClean="0"/>
              <a:t>Meets MHABD income and resource </a:t>
            </a:r>
            <a:r>
              <a:rPr lang="en-US" dirty="0"/>
              <a:t>limits</a:t>
            </a:r>
          </a:p>
          <a:p>
            <a:pPr marL="742950" lvl="1" indent="-285750">
              <a:buFont typeface="Wingdings" panose="05000000000000000000" pitchFamily="2" charset="2"/>
              <a:buChar char="v"/>
            </a:pPr>
            <a:r>
              <a:rPr lang="en-US" dirty="0"/>
              <a:t>Parental income and resources are deemed if the child meets the definition of living with a parent</a:t>
            </a:r>
            <a:r>
              <a:rPr lang="en-US" dirty="0" smtClean="0"/>
              <a:t>.</a:t>
            </a:r>
          </a:p>
          <a:p>
            <a:pPr marL="1200150" lvl="2" indent="-285750">
              <a:buFont typeface="Wingdings" panose="05000000000000000000" pitchFamily="2" charset="2"/>
              <a:buChar char="v"/>
            </a:pPr>
            <a:r>
              <a:rPr lang="en-US" sz="1600" b="1" dirty="0"/>
              <a:t>NOTE:</a:t>
            </a:r>
            <a:r>
              <a:rPr lang="en-US" sz="1600" dirty="0"/>
              <a:t> This does not include a stepparent because under Missouri law stepparents are not legally liable for the support of step children.</a:t>
            </a:r>
          </a:p>
        </p:txBody>
      </p:sp>
    </p:spTree>
    <p:extLst>
      <p:ext uri="{BB962C8B-B14F-4D97-AF65-F5344CB8AC3E}">
        <p14:creationId xmlns:p14="http://schemas.microsoft.com/office/powerpoint/2010/main" val="359498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half" idx="2"/>
          </p:nvPr>
        </p:nvSpPr>
        <p:spPr>
          <a:xfrm>
            <a:off x="2483426" y="278447"/>
            <a:ext cx="7369230" cy="785581"/>
          </a:xfrm>
        </p:spPr>
        <p:txBody>
          <a:bodyPr>
            <a:noAutofit/>
          </a:bodyPr>
          <a:lstStyle/>
          <a:p>
            <a:r>
              <a:rPr lang="en-US" sz="4000" dirty="0" smtClean="0">
                <a:effectLst/>
              </a:rPr>
              <a:t>Defining Living </a:t>
            </a:r>
            <a:r>
              <a:rPr lang="en-US" sz="4000" dirty="0">
                <a:effectLst/>
              </a:rPr>
              <a:t>With a Parent</a:t>
            </a:r>
          </a:p>
        </p:txBody>
      </p:sp>
      <p:sp>
        <p:nvSpPr>
          <p:cNvPr id="7" name="TextBox 6"/>
          <p:cNvSpPr txBox="1"/>
          <p:nvPr/>
        </p:nvSpPr>
        <p:spPr>
          <a:xfrm>
            <a:off x="266005" y="1537854"/>
            <a:ext cx="11804072" cy="4708981"/>
          </a:xfrm>
          <a:prstGeom prst="rect">
            <a:avLst/>
          </a:prstGeom>
          <a:noFill/>
        </p:spPr>
        <p:txBody>
          <a:bodyPr wrap="square" rtlCol="0">
            <a:spAutoFit/>
          </a:bodyPr>
          <a:lstStyle/>
          <a:p>
            <a:r>
              <a:rPr lang="en-US" b="1" dirty="0"/>
              <a:t>A disabled child is considered to be living with a parent when the child resides in the same home with a natural or adoptive parent (unless the disabled child’s spouse is in the home).  A child is also considered as living with a parent:</a:t>
            </a:r>
          </a:p>
          <a:p>
            <a:pPr marL="285750" indent="-285750">
              <a:buFont typeface="Wingdings" panose="05000000000000000000" pitchFamily="2" charset="2"/>
              <a:buChar char="v"/>
            </a:pPr>
            <a:r>
              <a:rPr lang="en-US" sz="1600" dirty="0"/>
              <a:t>when the child is out of the home to attend </a:t>
            </a:r>
            <a:r>
              <a:rPr lang="en-US" sz="1600" dirty="0" smtClean="0"/>
              <a:t>school;</a:t>
            </a:r>
          </a:p>
          <a:p>
            <a:pPr marL="285750" indent="-285750">
              <a:buFont typeface="Wingdings" panose="05000000000000000000" pitchFamily="2" charset="2"/>
              <a:buChar char="v"/>
            </a:pPr>
            <a:r>
              <a:rPr lang="en-US" sz="1600" dirty="0" smtClean="0"/>
              <a:t>when </a:t>
            </a:r>
            <a:r>
              <a:rPr lang="en-US" sz="1600" dirty="0"/>
              <a:t>the child is hospitalized for 30 days or </a:t>
            </a:r>
            <a:r>
              <a:rPr lang="en-US" sz="1600" dirty="0" smtClean="0"/>
              <a:t>less;</a:t>
            </a:r>
          </a:p>
          <a:p>
            <a:pPr marL="285750" indent="-285750">
              <a:buFont typeface="Wingdings" panose="05000000000000000000" pitchFamily="2" charset="2"/>
              <a:buChar char="v"/>
            </a:pPr>
            <a:r>
              <a:rPr lang="en-US" sz="1600" dirty="0" smtClean="0"/>
              <a:t>when </a:t>
            </a:r>
            <a:r>
              <a:rPr lang="en-US" sz="1600" dirty="0"/>
              <a:t>the child is in a psychiatric treatment facility Joint Commission on the Accreditation of Healthcare Organizations (JCAHO) for 30 days or less; </a:t>
            </a:r>
            <a:r>
              <a:rPr lang="en-US" sz="1600" dirty="0" smtClean="0"/>
              <a:t>or</a:t>
            </a:r>
          </a:p>
          <a:p>
            <a:pPr marL="285750" indent="-285750">
              <a:buFont typeface="Wingdings" panose="05000000000000000000" pitchFamily="2" charset="2"/>
              <a:buChar char="v"/>
            </a:pPr>
            <a:r>
              <a:rPr lang="en-US" sz="1600" dirty="0" smtClean="0"/>
              <a:t>during </a:t>
            </a:r>
            <a:r>
              <a:rPr lang="en-US" sz="1600" dirty="0"/>
              <a:t>a period of temporary absence</a:t>
            </a:r>
            <a:r>
              <a:rPr lang="en-US" sz="1600" dirty="0" smtClean="0"/>
              <a:t>.</a:t>
            </a:r>
          </a:p>
          <a:p>
            <a:endParaRPr lang="en-US" b="1" dirty="0" smtClean="0"/>
          </a:p>
          <a:p>
            <a:r>
              <a:rPr lang="en-US" b="1" dirty="0" smtClean="0"/>
              <a:t>A </a:t>
            </a:r>
            <a:r>
              <a:rPr lang="en-US" b="1" dirty="0"/>
              <a:t>disabled child is NOT considered to be living with a parent </a:t>
            </a:r>
            <a:r>
              <a:rPr lang="en-US" b="1" dirty="0" smtClean="0"/>
              <a:t>if:</a:t>
            </a:r>
          </a:p>
          <a:p>
            <a:pPr marL="285750" indent="-285750">
              <a:buFont typeface="Wingdings" panose="05000000000000000000" pitchFamily="2" charset="2"/>
              <a:buChar char="v"/>
            </a:pPr>
            <a:r>
              <a:rPr lang="en-US" sz="1600" dirty="0" smtClean="0"/>
              <a:t>a </a:t>
            </a:r>
            <a:r>
              <a:rPr lang="en-US" sz="1600" dirty="0"/>
              <a:t>natural or adoptive parent is not in the </a:t>
            </a:r>
            <a:r>
              <a:rPr lang="en-US" sz="1600" dirty="0" smtClean="0"/>
              <a:t>home;</a:t>
            </a:r>
          </a:p>
          <a:p>
            <a:pPr marL="285750" indent="-285750">
              <a:buFont typeface="Wingdings" panose="05000000000000000000" pitchFamily="2" charset="2"/>
              <a:buChar char="v"/>
            </a:pPr>
            <a:r>
              <a:rPr lang="en-US" sz="1600" dirty="0" smtClean="0"/>
              <a:t>the </a:t>
            </a:r>
            <a:r>
              <a:rPr lang="en-US" sz="1600" dirty="0"/>
              <a:t>child is married and living with their spouse, even though a parent may be in the same </a:t>
            </a:r>
            <a:r>
              <a:rPr lang="en-US" sz="1600" dirty="0" smtClean="0"/>
              <a:t>home;</a:t>
            </a:r>
          </a:p>
          <a:p>
            <a:pPr marL="285750" indent="-285750">
              <a:buFont typeface="Wingdings" panose="05000000000000000000" pitchFamily="2" charset="2"/>
              <a:buChar char="v"/>
            </a:pPr>
            <a:r>
              <a:rPr lang="en-US" sz="1600" dirty="0" smtClean="0"/>
              <a:t>the </a:t>
            </a:r>
            <a:r>
              <a:rPr lang="en-US" sz="1600" dirty="0"/>
              <a:t>child resides in a Nursing Facility or Intermediate Care Facility for Individuals with Intellectual Disabilities (ICF/IID</a:t>
            </a:r>
            <a:r>
              <a:rPr lang="en-US" sz="1600" dirty="0" smtClean="0"/>
              <a:t>);</a:t>
            </a:r>
          </a:p>
          <a:p>
            <a:pPr marL="285750" indent="-285750">
              <a:buFont typeface="Wingdings" panose="05000000000000000000" pitchFamily="2" charset="2"/>
              <a:buChar char="v"/>
            </a:pPr>
            <a:r>
              <a:rPr lang="en-US" sz="1600" dirty="0" smtClean="0"/>
              <a:t>the </a:t>
            </a:r>
            <a:r>
              <a:rPr lang="en-US" sz="1600" dirty="0"/>
              <a:t>child is the custody of a state agency and placed in Foster Care or a Group </a:t>
            </a:r>
            <a:r>
              <a:rPr lang="en-US" sz="1600" dirty="0" smtClean="0"/>
              <a:t>Home;</a:t>
            </a:r>
          </a:p>
          <a:p>
            <a:pPr marL="285750" indent="-285750">
              <a:buFont typeface="Wingdings" panose="05000000000000000000" pitchFamily="2" charset="2"/>
              <a:buChar char="v"/>
            </a:pPr>
            <a:r>
              <a:rPr lang="en-US" sz="1600" dirty="0" smtClean="0"/>
              <a:t>the </a:t>
            </a:r>
            <a:r>
              <a:rPr lang="en-US" sz="1600" dirty="0"/>
              <a:t>child is in a hospital or psychiatric treatment facility (JCAHO), and the stay is expected to be for more than 30 days; </a:t>
            </a:r>
            <a:r>
              <a:rPr lang="en-US" sz="1600" dirty="0" smtClean="0"/>
              <a:t>or</a:t>
            </a:r>
          </a:p>
          <a:p>
            <a:pPr marL="285750" indent="-285750">
              <a:buFont typeface="Wingdings" panose="05000000000000000000" pitchFamily="2" charset="2"/>
              <a:buChar char="v"/>
            </a:pPr>
            <a:r>
              <a:rPr lang="en-US" sz="1600" dirty="0" smtClean="0"/>
              <a:t>the </a:t>
            </a:r>
            <a:r>
              <a:rPr lang="en-US" sz="1600" dirty="0"/>
              <a:t>child and parent are not residing in the same household for a period of time longer than that which is considered a temporary absence.</a:t>
            </a:r>
          </a:p>
          <a:p>
            <a:endParaRPr lang="en-US" dirty="0"/>
          </a:p>
        </p:txBody>
      </p:sp>
    </p:spTree>
    <p:extLst>
      <p:ext uri="{BB962C8B-B14F-4D97-AF65-F5344CB8AC3E}">
        <p14:creationId xmlns:p14="http://schemas.microsoft.com/office/powerpoint/2010/main" val="201824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Deeming</a:t>
            </a:r>
            <a:endParaRPr lang="en-US" dirty="0"/>
          </a:p>
        </p:txBody>
      </p:sp>
      <p:sp>
        <p:nvSpPr>
          <p:cNvPr id="3" name="Text Placeholder 2"/>
          <p:cNvSpPr>
            <a:spLocks noGrp="1"/>
          </p:cNvSpPr>
          <p:nvPr>
            <p:ph type="body" idx="1"/>
          </p:nvPr>
        </p:nvSpPr>
        <p:spPr>
          <a:xfrm>
            <a:off x="913794" y="2088320"/>
            <a:ext cx="3298956" cy="451057"/>
          </a:xfrm>
        </p:spPr>
        <p:txBody>
          <a:bodyPr/>
          <a:lstStyle/>
          <a:p>
            <a:r>
              <a:rPr lang="en-US" dirty="0" smtClean="0"/>
              <a:t>What is Deeming?</a:t>
            </a:r>
            <a:endParaRPr lang="en-US" dirty="0"/>
          </a:p>
        </p:txBody>
      </p:sp>
      <p:sp>
        <p:nvSpPr>
          <p:cNvPr id="4" name="Text Placeholder 3"/>
          <p:cNvSpPr>
            <a:spLocks noGrp="1"/>
          </p:cNvSpPr>
          <p:nvPr>
            <p:ph type="body" sz="half" idx="15"/>
          </p:nvPr>
        </p:nvSpPr>
        <p:spPr>
          <a:xfrm>
            <a:off x="913794" y="2539377"/>
            <a:ext cx="3298956" cy="3251823"/>
          </a:xfrm>
        </p:spPr>
        <p:txBody>
          <a:bodyPr>
            <a:normAutofit/>
          </a:bodyPr>
          <a:lstStyle/>
          <a:p>
            <a:pPr marL="285750" indent="-285750" algn="l">
              <a:buFont typeface="Wingdings" panose="05000000000000000000" pitchFamily="2" charset="2"/>
              <a:buChar char="v"/>
            </a:pPr>
            <a:r>
              <a:rPr lang="en-US" dirty="0" smtClean="0"/>
              <a:t>Deeming is defined as “considered in a specified way.”</a:t>
            </a:r>
          </a:p>
          <a:p>
            <a:pPr marL="285750" indent="-285750" algn="l">
              <a:buFont typeface="Wingdings" panose="05000000000000000000" pitchFamily="2" charset="2"/>
              <a:buChar char="v"/>
            </a:pPr>
            <a:r>
              <a:rPr lang="en-US" dirty="0" smtClean="0"/>
              <a:t>Meaning some of the parents’ income and resources are considered available to the child.</a:t>
            </a:r>
          </a:p>
          <a:p>
            <a:pPr marL="285750" indent="-285750" algn="l">
              <a:buFont typeface="Wingdings" panose="05000000000000000000" pitchFamily="2" charset="2"/>
              <a:buChar char="v"/>
            </a:pPr>
            <a:r>
              <a:rPr lang="en-US" dirty="0" smtClean="0"/>
              <a:t>So the Deeming process consist of determining how much of your income and resources will be considered when determining your child’s coverage.</a:t>
            </a:r>
            <a:endParaRPr lang="en-US" dirty="0"/>
          </a:p>
        </p:txBody>
      </p:sp>
      <p:sp>
        <p:nvSpPr>
          <p:cNvPr id="5" name="Text Placeholder 4"/>
          <p:cNvSpPr>
            <a:spLocks noGrp="1"/>
          </p:cNvSpPr>
          <p:nvPr>
            <p:ph type="body" sz="quarter" idx="3"/>
          </p:nvPr>
        </p:nvSpPr>
        <p:spPr>
          <a:xfrm>
            <a:off x="4441349" y="2127725"/>
            <a:ext cx="3298558" cy="372247"/>
          </a:xfrm>
        </p:spPr>
        <p:txBody>
          <a:bodyPr/>
          <a:lstStyle/>
          <a:p>
            <a:r>
              <a:rPr lang="en-US" dirty="0" smtClean="0"/>
              <a:t>Deeming Income</a:t>
            </a:r>
            <a:endParaRPr lang="en-US" dirty="0"/>
          </a:p>
        </p:txBody>
      </p:sp>
      <p:sp>
        <p:nvSpPr>
          <p:cNvPr id="6" name="Text Placeholder 5"/>
          <p:cNvSpPr>
            <a:spLocks noGrp="1"/>
          </p:cNvSpPr>
          <p:nvPr>
            <p:ph type="body" sz="half" idx="16"/>
          </p:nvPr>
        </p:nvSpPr>
        <p:spPr>
          <a:xfrm>
            <a:off x="4444878" y="2539377"/>
            <a:ext cx="3418962" cy="3251823"/>
          </a:xfrm>
        </p:spPr>
        <p:txBody>
          <a:bodyPr>
            <a:normAutofit/>
          </a:bodyPr>
          <a:lstStyle/>
          <a:p>
            <a:pPr marL="285750" indent="-285750" algn="l">
              <a:buFont typeface="Wingdings" panose="05000000000000000000" pitchFamily="2" charset="2"/>
              <a:buChar char="v"/>
            </a:pPr>
            <a:r>
              <a:rPr lang="en-US" dirty="0" smtClean="0">
                <a:effectLst/>
              </a:rPr>
              <a:t>There are some exceptions: parent </a:t>
            </a:r>
            <a:r>
              <a:rPr lang="en-US" dirty="0">
                <a:effectLst/>
              </a:rPr>
              <a:t>or spouse of the parent </a:t>
            </a:r>
            <a:r>
              <a:rPr lang="en-US" dirty="0" smtClean="0">
                <a:effectLst/>
              </a:rPr>
              <a:t>is on MHSD or parent receiving </a:t>
            </a:r>
            <a:r>
              <a:rPr lang="en-US" dirty="0">
                <a:effectLst/>
              </a:rPr>
              <a:t>cash public assistance: </a:t>
            </a:r>
            <a:r>
              <a:rPr lang="en-US" dirty="0" smtClean="0">
                <a:effectLst/>
              </a:rPr>
              <a:t>TA, SSI, VA, etc. –No Deeming.</a:t>
            </a:r>
          </a:p>
          <a:p>
            <a:pPr marL="285750" indent="-285750" algn="l">
              <a:buFont typeface="Wingdings" panose="05000000000000000000" pitchFamily="2" charset="2"/>
              <a:buChar char="v"/>
            </a:pPr>
            <a:r>
              <a:rPr lang="en-US" dirty="0" smtClean="0">
                <a:effectLst/>
              </a:rPr>
              <a:t>For the deeming process the parents earned and unearned income is reviewed and then income disregards are applied to determine to amount that will be deemed. </a:t>
            </a:r>
          </a:p>
          <a:p>
            <a:pPr marL="285750" indent="-285750" algn="l">
              <a:buFont typeface="Wingdings" panose="05000000000000000000" pitchFamily="2" charset="2"/>
              <a:buChar char="v"/>
            </a:pPr>
            <a:endParaRPr lang="en-US" dirty="0"/>
          </a:p>
        </p:txBody>
      </p:sp>
      <p:sp>
        <p:nvSpPr>
          <p:cNvPr id="7" name="Text Placeholder 6"/>
          <p:cNvSpPr>
            <a:spLocks noGrp="1"/>
          </p:cNvSpPr>
          <p:nvPr>
            <p:ph type="body" sz="quarter" idx="13"/>
          </p:nvPr>
        </p:nvSpPr>
        <p:spPr>
          <a:xfrm>
            <a:off x="7968506" y="2108022"/>
            <a:ext cx="3291211" cy="411652"/>
          </a:xfrm>
        </p:spPr>
        <p:txBody>
          <a:bodyPr/>
          <a:lstStyle/>
          <a:p>
            <a:r>
              <a:rPr lang="en-US" dirty="0" smtClean="0"/>
              <a:t>Deeming Resources</a:t>
            </a:r>
            <a:endParaRPr lang="en-US" dirty="0"/>
          </a:p>
        </p:txBody>
      </p:sp>
      <p:sp>
        <p:nvSpPr>
          <p:cNvPr id="8" name="Text Placeholder 7"/>
          <p:cNvSpPr>
            <a:spLocks noGrp="1"/>
          </p:cNvSpPr>
          <p:nvPr>
            <p:ph type="body" sz="half" idx="17"/>
          </p:nvPr>
        </p:nvSpPr>
        <p:spPr>
          <a:xfrm>
            <a:off x="7976346" y="2539377"/>
            <a:ext cx="3362214" cy="3251823"/>
          </a:xfrm>
        </p:spPr>
        <p:txBody>
          <a:bodyPr/>
          <a:lstStyle/>
          <a:p>
            <a:pPr marL="285750" indent="-285750" algn="l">
              <a:buFont typeface="Wingdings" panose="05000000000000000000" pitchFamily="2" charset="2"/>
              <a:buChar char="v"/>
            </a:pPr>
            <a:r>
              <a:rPr lang="en-US" dirty="0" smtClean="0"/>
              <a:t>Exception: if the parent is active MHSD Resources are not deemed.</a:t>
            </a:r>
          </a:p>
          <a:p>
            <a:pPr marL="285750" indent="-285750" algn="l">
              <a:buFont typeface="Wingdings" panose="05000000000000000000" pitchFamily="2" charset="2"/>
              <a:buChar char="v"/>
            </a:pPr>
            <a:r>
              <a:rPr lang="en-US" dirty="0">
                <a:effectLst/>
              </a:rPr>
              <a:t>T</a:t>
            </a:r>
            <a:r>
              <a:rPr lang="en-US" dirty="0" smtClean="0">
                <a:effectLst/>
              </a:rPr>
              <a:t>he </a:t>
            </a:r>
            <a:r>
              <a:rPr lang="en-US" dirty="0">
                <a:effectLst/>
              </a:rPr>
              <a:t>entire amount of the parent’s available resources </a:t>
            </a:r>
            <a:r>
              <a:rPr lang="en-US" dirty="0" smtClean="0">
                <a:effectLst/>
              </a:rPr>
              <a:t>are deemed to </a:t>
            </a:r>
            <a:r>
              <a:rPr lang="en-US" dirty="0">
                <a:effectLst/>
              </a:rPr>
              <a:t>the </a:t>
            </a:r>
            <a:r>
              <a:rPr lang="en-US" dirty="0" smtClean="0">
                <a:effectLst/>
              </a:rPr>
              <a:t>child.</a:t>
            </a:r>
          </a:p>
          <a:p>
            <a:pPr marL="285750" indent="-285750" algn="l">
              <a:buFont typeface="Wingdings" panose="05000000000000000000" pitchFamily="2" charset="2"/>
              <a:buChar char="v"/>
            </a:pPr>
            <a:r>
              <a:rPr lang="en-US" dirty="0" smtClean="0">
                <a:effectLst/>
              </a:rPr>
              <a:t>Max Resource for 1 person $5,726</a:t>
            </a:r>
          </a:p>
          <a:p>
            <a:pPr marL="285750" indent="-285750" algn="l">
              <a:buFont typeface="Wingdings" panose="05000000000000000000" pitchFamily="2" charset="2"/>
              <a:buChar char="v"/>
            </a:pPr>
            <a:r>
              <a:rPr lang="en-US" dirty="0" smtClean="0">
                <a:effectLst/>
              </a:rPr>
              <a:t>Max Resource for 2 people $11,452</a:t>
            </a:r>
            <a:endParaRPr lang="en-US" dirty="0"/>
          </a:p>
        </p:txBody>
      </p:sp>
    </p:spTree>
    <p:extLst>
      <p:ext uri="{BB962C8B-B14F-4D97-AF65-F5344CB8AC3E}">
        <p14:creationId xmlns:p14="http://schemas.microsoft.com/office/powerpoint/2010/main" val="2421398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FEC6E52-ACE5-4D4A-8910-845222469474}">
  <ds:schemaRefs>
    <ds:schemaRef ds:uri="http://schemas.microsoft.com/sharepoint/v3/contenttype/forms"/>
  </ds:schemaRefs>
</ds:datastoreItem>
</file>

<file path=customXml/itemProps2.xml><?xml version="1.0" encoding="utf-8"?>
<ds:datastoreItem xmlns:ds="http://schemas.openxmlformats.org/officeDocument/2006/customXml" ds:itemID="{8459AF2B-2F0F-4340-8358-B3F991FAB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6A1C8-8283-4EE8-96CE-BB44EE9D7AD3}">
  <ds:schemaRefs>
    <ds:schemaRef ds:uri="16c05727-aa75-4e4a-9b5f-8a80a1165891"/>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1699</Words>
  <Application>Microsoft Office PowerPoint</Application>
  <PresentationFormat>Widescreen</PresentationFormat>
  <Paragraphs>176</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Baskerville Old Face</vt:lpstr>
      <vt:lpstr>Bookman Old Style</vt:lpstr>
      <vt:lpstr>Calibri</vt:lpstr>
      <vt:lpstr>Rockwell</vt:lpstr>
      <vt:lpstr>Wingdings</vt:lpstr>
      <vt:lpstr>Damask</vt:lpstr>
      <vt:lpstr>PowerPoint Presentation</vt:lpstr>
      <vt:lpstr>“The best and most beautiful things in the world cannot be seen or even touched-they must be felt with the heart.”  - Helen Keller</vt:lpstr>
      <vt:lpstr>Services for children with disabilities</vt:lpstr>
      <vt:lpstr>Missouri’s Children with Developmental Disabilities Waiver (MOCDD)</vt:lpstr>
      <vt:lpstr>Who is Eligible?</vt:lpstr>
      <vt:lpstr>Services provided through the MOCDD waiver include:</vt:lpstr>
      <vt:lpstr>MO HealthNet for Disabled Children</vt:lpstr>
      <vt:lpstr>PowerPoint Presentation</vt:lpstr>
      <vt:lpstr>Understanding Deeming</vt:lpstr>
      <vt:lpstr>Non-Spend Down</vt:lpstr>
      <vt:lpstr>Spend Down</vt:lpstr>
      <vt:lpstr>Vendor</vt:lpstr>
      <vt:lpstr>MO HealthNet for Kids &amp; CHIP Program Overview</vt:lpstr>
      <vt:lpstr>About MO HealthNet for Kids &amp; CHIP</vt:lpstr>
      <vt:lpstr>A parent/caretaker relative who has a disability and receives Social Security Disability:</vt:lpstr>
      <vt:lpstr>A parent with a disability who receives SSI:</vt:lpstr>
      <vt:lpstr>hipp</vt:lpstr>
      <vt:lpstr>The Health Insurance Premium Payment (HIPP) Program is a MO HealthNet Program that pays for the cost of health insurance premiums for certain MO HealthNet participants. The program purchases health insurance for MO HealthNet-eligible participants when it is determined cost effective. Cost effective means that it costs less to buy the health insurance to cover medical care than to pay for the same services with MO HealthNet funds.</vt:lpstr>
      <vt:lpstr>HIPP - Applications</vt:lpstr>
      <vt:lpstr>Application process</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2023-08-17T19:29:02Z</dcterms:created>
  <dcterms:modified xsi:type="dcterms:W3CDTF">2023-08-28T15:37:29Z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