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
  </p:notesMasterIdLst>
  <p:handoutMasterIdLst>
    <p:handoutMasterId r:id="rId88"/>
  </p:handoutMasterIdLst>
  <p:sldIdLst>
    <p:sldId id="256" r:id="rId2"/>
    <p:sldId id="328" r:id="rId3"/>
    <p:sldId id="258" r:id="rId4"/>
    <p:sldId id="330" r:id="rId5"/>
    <p:sldId id="341" r:id="rId6"/>
    <p:sldId id="339" r:id="rId7"/>
    <p:sldId id="340" r:id="rId8"/>
    <p:sldId id="342" r:id="rId9"/>
    <p:sldId id="323" r:id="rId10"/>
    <p:sldId id="325" r:id="rId11"/>
    <p:sldId id="343" r:id="rId12"/>
    <p:sldId id="261" r:id="rId13"/>
    <p:sldId id="260" r:id="rId14"/>
    <p:sldId id="262" r:id="rId15"/>
    <p:sldId id="265" r:id="rId16"/>
    <p:sldId id="344" r:id="rId17"/>
    <p:sldId id="345" r:id="rId18"/>
    <p:sldId id="327" r:id="rId19"/>
    <p:sldId id="264" r:id="rId20"/>
    <p:sldId id="271" r:id="rId21"/>
    <p:sldId id="266" r:id="rId22"/>
    <p:sldId id="273" r:id="rId23"/>
    <p:sldId id="274" r:id="rId24"/>
    <p:sldId id="275" r:id="rId25"/>
    <p:sldId id="267" r:id="rId26"/>
    <p:sldId id="268" r:id="rId27"/>
    <p:sldId id="269" r:id="rId28"/>
    <p:sldId id="270" r:id="rId29"/>
    <p:sldId id="304" r:id="rId30"/>
    <p:sldId id="272" r:id="rId31"/>
    <p:sldId id="276" r:id="rId32"/>
    <p:sldId id="278" r:id="rId33"/>
    <p:sldId id="277" r:id="rId34"/>
    <p:sldId id="279" r:id="rId35"/>
    <p:sldId id="280" r:id="rId36"/>
    <p:sldId id="281" r:id="rId37"/>
    <p:sldId id="282" r:id="rId38"/>
    <p:sldId id="283" r:id="rId39"/>
    <p:sldId id="284" r:id="rId40"/>
    <p:sldId id="287" r:id="rId41"/>
    <p:sldId id="285" r:id="rId42"/>
    <p:sldId id="286" r:id="rId43"/>
    <p:sldId id="288" r:id="rId44"/>
    <p:sldId id="289" r:id="rId45"/>
    <p:sldId id="290" r:id="rId46"/>
    <p:sldId id="291" r:id="rId47"/>
    <p:sldId id="348" r:id="rId48"/>
    <p:sldId id="336" r:id="rId49"/>
    <p:sldId id="293" r:id="rId50"/>
    <p:sldId id="294" r:id="rId51"/>
    <p:sldId id="346" r:id="rId52"/>
    <p:sldId id="296" r:id="rId53"/>
    <p:sldId id="351" r:id="rId54"/>
    <p:sldId id="305" r:id="rId55"/>
    <p:sldId id="306" r:id="rId56"/>
    <p:sldId id="352" r:id="rId57"/>
    <p:sldId id="295" r:id="rId58"/>
    <p:sldId id="347" r:id="rId59"/>
    <p:sldId id="297" r:id="rId60"/>
    <p:sldId id="350" r:id="rId61"/>
    <p:sldId id="349" r:id="rId62"/>
    <p:sldId id="331" r:id="rId63"/>
    <p:sldId id="333" r:id="rId64"/>
    <p:sldId id="298" r:id="rId65"/>
    <p:sldId id="299" r:id="rId66"/>
    <p:sldId id="300" r:id="rId67"/>
    <p:sldId id="301" r:id="rId68"/>
    <p:sldId id="302" r:id="rId69"/>
    <p:sldId id="307" r:id="rId70"/>
    <p:sldId id="308" r:id="rId71"/>
    <p:sldId id="309" r:id="rId72"/>
    <p:sldId id="310" r:id="rId73"/>
    <p:sldId id="311" r:id="rId74"/>
    <p:sldId id="312" r:id="rId75"/>
    <p:sldId id="313" r:id="rId76"/>
    <p:sldId id="314" r:id="rId77"/>
    <p:sldId id="315" r:id="rId78"/>
    <p:sldId id="316" r:id="rId79"/>
    <p:sldId id="317" r:id="rId80"/>
    <p:sldId id="318" r:id="rId81"/>
    <p:sldId id="319" r:id="rId82"/>
    <p:sldId id="320" r:id="rId83"/>
    <p:sldId id="321" r:id="rId84"/>
    <p:sldId id="322" r:id="rId85"/>
    <p:sldId id="329" r:id="rId86"/>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e, Marjorie" initials="CM" lastIdx="15" clrIdx="0">
    <p:extLst>
      <p:ext uri="{19B8F6BF-5375-455C-9EA6-DF929625EA0E}">
        <p15:presenceInfo xmlns:p15="http://schemas.microsoft.com/office/powerpoint/2012/main" userId="S-1-5-21-508124448-3695470602-466989033-69259" providerId="AD"/>
      </p:ext>
    </p:extLst>
  </p:cmAuthor>
  <p:cmAuthor id="2" name="Spaw, Barbara" initials="SB" lastIdx="3" clrIdx="1">
    <p:extLst>
      <p:ext uri="{19B8F6BF-5375-455C-9EA6-DF929625EA0E}">
        <p15:presenceInfo xmlns:p15="http://schemas.microsoft.com/office/powerpoint/2012/main" userId="Spaw, Barbara" providerId="None"/>
      </p:ext>
    </p:extLst>
  </p:cmAuthor>
  <p:cmAuthor id="3" name="Spaw, Barbara" initials="SB [2]" lastIdx="3" clrIdx="2">
    <p:extLst>
      <p:ext uri="{19B8F6BF-5375-455C-9EA6-DF929625EA0E}">
        <p15:presenceInfo xmlns:p15="http://schemas.microsoft.com/office/powerpoint/2012/main" userId="S-1-5-21-508124448-3695470602-466989033-67564" providerId="AD"/>
      </p:ext>
    </p:extLst>
  </p:cmAuthor>
  <p:cmAuthor id="4" name="Bulmahn, Angie" initials="BA" lastIdx="3" clrIdx="3">
    <p:extLst>
      <p:ext uri="{19B8F6BF-5375-455C-9EA6-DF929625EA0E}">
        <p15:presenceInfo xmlns:p15="http://schemas.microsoft.com/office/powerpoint/2012/main" userId="S-1-5-21-508124448-3695470602-466989033-3579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65" autoAdjust="0"/>
    <p:restoredTop sz="94660"/>
  </p:normalViewPr>
  <p:slideViewPr>
    <p:cSldViewPr>
      <p:cViewPr varScale="1">
        <p:scale>
          <a:sx n="115" d="100"/>
          <a:sy n="115" d="100"/>
        </p:scale>
        <p:origin x="1542"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3-09-07T12:24:47.951" idx="2">
    <p:pos x="10" y="10"/>
    <p:text>Do we want the DHSS logo on this slide as well?</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5C31DD44-2986-4CD5-B570-296C05FA6216}" type="datetimeFigureOut">
              <a:rPr lang="en-US" smtClean="0"/>
              <a:t>10/2/2023</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r>
              <a:rPr lang="en-US" dirty="0"/>
              <a:t>North Dakota Department of Health:  Community Health Section</a:t>
            </a:r>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2A32C18D-DC81-496B-AC24-1026441A0560}" type="slidenum">
              <a:rPr lang="en-US" smtClean="0"/>
              <a:t>‹#›</a:t>
            </a:fld>
            <a:endParaRPr lang="en-US" dirty="0"/>
          </a:p>
        </p:txBody>
      </p:sp>
    </p:spTree>
    <p:extLst>
      <p:ext uri="{BB962C8B-B14F-4D97-AF65-F5344CB8AC3E}">
        <p14:creationId xmlns:p14="http://schemas.microsoft.com/office/powerpoint/2010/main" val="9953767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655A2991-4BF5-42A4-AE42-116D736C4774}" type="datetimeFigureOut">
              <a:rPr lang="en-US" smtClean="0"/>
              <a:t>10/2/2023</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r>
              <a:rPr lang="en-US" dirty="0"/>
              <a:t>North Dakota Department of Health:  Community Health Section</a:t>
            </a:r>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F600DA9A-86F6-43A9-8FB8-3D79BEA9CA9B}" type="slidenum">
              <a:rPr lang="en-US" smtClean="0"/>
              <a:t>‹#›</a:t>
            </a:fld>
            <a:endParaRPr lang="en-US" dirty="0"/>
          </a:p>
        </p:txBody>
      </p:sp>
    </p:spTree>
    <p:extLst>
      <p:ext uri="{BB962C8B-B14F-4D97-AF65-F5344CB8AC3E}">
        <p14:creationId xmlns:p14="http://schemas.microsoft.com/office/powerpoint/2010/main" val="383413534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00DA9A-86F6-43A9-8FB8-3D79BEA9CA9B}" type="slidenum">
              <a:rPr lang="en-US" smtClean="0"/>
              <a:t>1</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Tree>
    <p:extLst>
      <p:ext uri="{BB962C8B-B14F-4D97-AF65-F5344CB8AC3E}">
        <p14:creationId xmlns:p14="http://schemas.microsoft.com/office/powerpoint/2010/main" val="305184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smtClean="0"/>
              <a:t>North Dakota Department of Health:  Community Health Section</a:t>
            </a:r>
            <a:endParaRPr lang="en-US" dirty="0"/>
          </a:p>
        </p:txBody>
      </p:sp>
      <p:sp>
        <p:nvSpPr>
          <p:cNvPr id="5" name="Slide Number Placeholder 4"/>
          <p:cNvSpPr>
            <a:spLocks noGrp="1"/>
          </p:cNvSpPr>
          <p:nvPr>
            <p:ph type="sldNum" sz="quarter" idx="11"/>
          </p:nvPr>
        </p:nvSpPr>
        <p:spPr/>
        <p:txBody>
          <a:bodyPr/>
          <a:lstStyle/>
          <a:p>
            <a:fld id="{F600DA9A-86F6-43A9-8FB8-3D79BEA9CA9B}" type="slidenum">
              <a:rPr lang="en-US" smtClean="0"/>
              <a:t>5</a:t>
            </a:fld>
            <a:endParaRPr lang="en-US" dirty="0"/>
          </a:p>
        </p:txBody>
      </p:sp>
    </p:spTree>
    <p:extLst>
      <p:ext uri="{BB962C8B-B14F-4D97-AF65-F5344CB8AC3E}">
        <p14:creationId xmlns:p14="http://schemas.microsoft.com/office/powerpoint/2010/main" val="48473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statement to say not to exceed PDR??</a:t>
            </a:r>
          </a:p>
        </p:txBody>
      </p:sp>
      <p:sp>
        <p:nvSpPr>
          <p:cNvPr id="4" name="Footer Placeholder 3"/>
          <p:cNvSpPr>
            <a:spLocks noGrp="1"/>
          </p:cNvSpPr>
          <p:nvPr>
            <p:ph type="ftr" sz="quarter" idx="4"/>
          </p:nvPr>
        </p:nvSpPr>
        <p:spPr/>
        <p:txBody>
          <a:bodyPr/>
          <a:lstStyle/>
          <a:p>
            <a:r>
              <a:rPr lang="en-US" dirty="0"/>
              <a:t>North Dakota Department of Health:  Community Health Section</a:t>
            </a:r>
          </a:p>
        </p:txBody>
      </p:sp>
      <p:sp>
        <p:nvSpPr>
          <p:cNvPr id="5" name="Slide Number Placeholder 4"/>
          <p:cNvSpPr>
            <a:spLocks noGrp="1"/>
          </p:cNvSpPr>
          <p:nvPr>
            <p:ph type="sldNum" sz="quarter" idx="5"/>
          </p:nvPr>
        </p:nvSpPr>
        <p:spPr/>
        <p:txBody>
          <a:bodyPr/>
          <a:lstStyle/>
          <a:p>
            <a:fld id="{F600DA9A-86F6-43A9-8FB8-3D79BEA9CA9B}" type="slidenum">
              <a:rPr lang="en-US" smtClean="0"/>
              <a:t>15</a:t>
            </a:fld>
            <a:endParaRPr lang="en-US" dirty="0"/>
          </a:p>
        </p:txBody>
      </p:sp>
    </p:spTree>
    <p:extLst>
      <p:ext uri="{BB962C8B-B14F-4D97-AF65-F5344CB8AC3E}">
        <p14:creationId xmlns:p14="http://schemas.microsoft.com/office/powerpoint/2010/main" val="314327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new form</a:t>
            </a:r>
          </a:p>
        </p:txBody>
      </p:sp>
      <p:sp>
        <p:nvSpPr>
          <p:cNvPr id="4" name="Footer Placeholder 3"/>
          <p:cNvSpPr>
            <a:spLocks noGrp="1"/>
          </p:cNvSpPr>
          <p:nvPr>
            <p:ph type="ftr" sz="quarter" idx="4"/>
          </p:nvPr>
        </p:nvSpPr>
        <p:spPr/>
        <p:txBody>
          <a:bodyPr/>
          <a:lstStyle/>
          <a:p>
            <a:r>
              <a:rPr lang="en-US" dirty="0"/>
              <a:t>North Dakota Department of Health:  Community Health Section</a:t>
            </a:r>
          </a:p>
        </p:txBody>
      </p:sp>
      <p:sp>
        <p:nvSpPr>
          <p:cNvPr id="5" name="Slide Number Placeholder 4"/>
          <p:cNvSpPr>
            <a:spLocks noGrp="1"/>
          </p:cNvSpPr>
          <p:nvPr>
            <p:ph type="sldNum" sz="quarter" idx="5"/>
          </p:nvPr>
        </p:nvSpPr>
        <p:spPr/>
        <p:txBody>
          <a:bodyPr/>
          <a:lstStyle/>
          <a:p>
            <a:fld id="{F600DA9A-86F6-43A9-8FB8-3D79BEA9CA9B}" type="slidenum">
              <a:rPr lang="en-US" smtClean="0"/>
              <a:t>19</a:t>
            </a:fld>
            <a:endParaRPr lang="en-US" dirty="0"/>
          </a:p>
        </p:txBody>
      </p:sp>
    </p:spTree>
    <p:extLst>
      <p:ext uri="{BB962C8B-B14F-4D97-AF65-F5344CB8AC3E}">
        <p14:creationId xmlns:p14="http://schemas.microsoft.com/office/powerpoint/2010/main" val="29783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North Dakota Department of Health:  Community Health Section</a:t>
            </a:r>
            <a:endParaRPr lang="en-US" dirty="0"/>
          </a:p>
        </p:txBody>
      </p:sp>
      <p:sp>
        <p:nvSpPr>
          <p:cNvPr id="5" name="Slide Number Placeholder 4"/>
          <p:cNvSpPr>
            <a:spLocks noGrp="1"/>
          </p:cNvSpPr>
          <p:nvPr>
            <p:ph type="sldNum" sz="quarter" idx="11"/>
          </p:nvPr>
        </p:nvSpPr>
        <p:spPr/>
        <p:txBody>
          <a:bodyPr/>
          <a:lstStyle/>
          <a:p>
            <a:fld id="{F600DA9A-86F6-43A9-8FB8-3D79BEA9CA9B}" type="slidenum">
              <a:rPr lang="en-US" smtClean="0"/>
              <a:t>39</a:t>
            </a:fld>
            <a:endParaRPr lang="en-US" dirty="0"/>
          </a:p>
        </p:txBody>
      </p:sp>
    </p:spTree>
    <p:extLst>
      <p:ext uri="{BB962C8B-B14F-4D97-AF65-F5344CB8AC3E}">
        <p14:creationId xmlns:p14="http://schemas.microsoft.com/office/powerpoint/2010/main" val="812751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North Dakota Department of Health:  Community Health Section</a:t>
            </a:r>
          </a:p>
        </p:txBody>
      </p:sp>
      <p:sp>
        <p:nvSpPr>
          <p:cNvPr id="5" name="Slide Number Placeholder 4"/>
          <p:cNvSpPr>
            <a:spLocks noGrp="1"/>
          </p:cNvSpPr>
          <p:nvPr>
            <p:ph type="sldNum" sz="quarter" idx="5"/>
          </p:nvPr>
        </p:nvSpPr>
        <p:spPr/>
        <p:txBody>
          <a:bodyPr/>
          <a:lstStyle/>
          <a:p>
            <a:fld id="{F600DA9A-86F6-43A9-8FB8-3D79BEA9CA9B}" type="slidenum">
              <a:rPr lang="en-US" smtClean="0"/>
              <a:t>46</a:t>
            </a:fld>
            <a:endParaRPr lang="en-US" dirty="0"/>
          </a:p>
        </p:txBody>
      </p:sp>
    </p:spTree>
    <p:extLst>
      <p:ext uri="{BB962C8B-B14F-4D97-AF65-F5344CB8AC3E}">
        <p14:creationId xmlns:p14="http://schemas.microsoft.com/office/powerpoint/2010/main" val="1915212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dirty="0"/>
              <a:t>North Dakota Department of Health:  Community Health Section</a:t>
            </a:r>
          </a:p>
        </p:txBody>
      </p:sp>
      <p:sp>
        <p:nvSpPr>
          <p:cNvPr id="5" name="Slide Number Placeholder 4"/>
          <p:cNvSpPr>
            <a:spLocks noGrp="1"/>
          </p:cNvSpPr>
          <p:nvPr>
            <p:ph type="sldNum" sz="quarter" idx="5"/>
          </p:nvPr>
        </p:nvSpPr>
        <p:spPr/>
        <p:txBody>
          <a:bodyPr/>
          <a:lstStyle/>
          <a:p>
            <a:fld id="{F600DA9A-86F6-43A9-8FB8-3D79BEA9CA9B}" type="slidenum">
              <a:rPr lang="en-US" smtClean="0"/>
              <a:t>47</a:t>
            </a:fld>
            <a:endParaRPr lang="en-US" dirty="0"/>
          </a:p>
        </p:txBody>
      </p:sp>
    </p:spTree>
    <p:extLst>
      <p:ext uri="{BB962C8B-B14F-4D97-AF65-F5344CB8AC3E}">
        <p14:creationId xmlns:p14="http://schemas.microsoft.com/office/powerpoint/2010/main" val="187373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C017FDE1-3911-4ED0-A4D0-81589E9F199B}" type="datetime1">
              <a:rPr lang="en-US" smtClean="0"/>
              <a:t>10/2/2023</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0D38F46C-CAED-4825-AF7E-A8D6D08526AB}"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r>
              <a:rPr lang="en-US" dirty="0"/>
              <a:t>North Dakota Department of Health:  Community Health Section</a:t>
            </a: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5106A8-CF28-4170-B1CF-78AD4232E204}" type="datetime1">
              <a:rPr lang="en-US" smtClean="0"/>
              <a:t>10/2/2023</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
        <p:nvSpPr>
          <p:cNvPr id="6" name="Slide Number Placeholder 5"/>
          <p:cNvSpPr>
            <a:spLocks noGrp="1"/>
          </p:cNvSpPr>
          <p:nvPr>
            <p:ph type="sldNum" sz="quarter" idx="12"/>
          </p:nvPr>
        </p:nvSpPr>
        <p:spPr/>
        <p:txBody>
          <a:bodyPr/>
          <a:lstStyle/>
          <a:p>
            <a:fld id="{0D38F46C-CAED-4825-AF7E-A8D6D08526A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5479D6-D4C4-4B42-A878-9A20433BE98D}" type="datetime1">
              <a:rPr lang="en-US" smtClean="0"/>
              <a:t>10/2/2023</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D38F46C-CAED-4825-AF7E-A8D6D08526AB}"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881624-2164-42F9-8B5A-57C64C6A6D06}" type="datetime1">
              <a:rPr lang="en-US" smtClean="0"/>
              <a:t>10/2/2023</a:t>
            </a:fld>
            <a:endParaRPr lang="en-US" dirty="0"/>
          </a:p>
        </p:txBody>
      </p:sp>
      <p:sp>
        <p:nvSpPr>
          <p:cNvPr id="5" name="Footer Placeholder 4"/>
          <p:cNvSpPr>
            <a:spLocks noGrp="1"/>
          </p:cNvSpPr>
          <p:nvPr>
            <p:ph type="ftr" sz="quarter" idx="11"/>
          </p:nvPr>
        </p:nvSpPr>
        <p:spPr/>
        <p:txBody>
          <a:bodyPr/>
          <a:lstStyle/>
          <a:p>
            <a:r>
              <a:rPr lang="en-US" dirty="0"/>
              <a:t>North Dakota Department of Health:  Community Health Section</a:t>
            </a:r>
          </a:p>
        </p:txBody>
      </p:sp>
      <p:sp>
        <p:nvSpPr>
          <p:cNvPr id="6" name="Slide Number Placeholder 5"/>
          <p:cNvSpPr>
            <a:spLocks noGrp="1"/>
          </p:cNvSpPr>
          <p:nvPr>
            <p:ph type="sldNum" sz="quarter" idx="12"/>
          </p:nvPr>
        </p:nvSpPr>
        <p:spPr/>
        <p:txBody>
          <a:bodyPr/>
          <a:lstStyle/>
          <a:p>
            <a:fld id="{0D38F46C-CAED-4825-AF7E-A8D6D08526AB}" type="slidenum">
              <a:rPr lang="en-US" smtClean="0"/>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7125D0BB-E511-4D2F-9F22-F62ABF6D483D}" type="datetime1">
              <a:rPr lang="en-US" smtClean="0"/>
              <a:t>10/2/2023</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D38F46C-CAED-4825-AF7E-A8D6D08526AB}"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r>
              <a:rPr lang="en-US" dirty="0"/>
              <a:t>North Dakota Department of Health:  Community Health Section</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696913-7E84-465A-8F7A-29A07984DD07}" type="datetime1">
              <a:rPr lang="en-US" smtClean="0"/>
              <a:t>10/2/2023</a:t>
            </a:fld>
            <a:endParaRPr lang="en-US" dirty="0"/>
          </a:p>
        </p:txBody>
      </p:sp>
      <p:sp>
        <p:nvSpPr>
          <p:cNvPr id="6" name="Footer Placeholder 5"/>
          <p:cNvSpPr>
            <a:spLocks noGrp="1"/>
          </p:cNvSpPr>
          <p:nvPr>
            <p:ph type="ftr" sz="quarter" idx="11"/>
          </p:nvPr>
        </p:nvSpPr>
        <p:spPr/>
        <p:txBody>
          <a:bodyPr/>
          <a:lstStyle/>
          <a:p>
            <a:r>
              <a:rPr lang="en-US" dirty="0"/>
              <a:t>North Dakota Department of Health:  Community Health Section</a:t>
            </a:r>
          </a:p>
        </p:txBody>
      </p:sp>
      <p:sp>
        <p:nvSpPr>
          <p:cNvPr id="7" name="Slide Number Placeholder 6"/>
          <p:cNvSpPr>
            <a:spLocks noGrp="1"/>
          </p:cNvSpPr>
          <p:nvPr>
            <p:ph type="sldNum" sz="quarter" idx="12"/>
          </p:nvPr>
        </p:nvSpPr>
        <p:spPr/>
        <p:txBody>
          <a:bodyPr/>
          <a:lstStyle/>
          <a:p>
            <a:fld id="{0D38F46C-CAED-4825-AF7E-A8D6D08526AB}"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92F21F-409C-4972-B20C-E43D771B9A8A}" type="datetime1">
              <a:rPr lang="en-US" smtClean="0"/>
              <a:t>10/2/2023</a:t>
            </a:fld>
            <a:endParaRPr lang="en-US" dirty="0"/>
          </a:p>
        </p:txBody>
      </p:sp>
      <p:sp>
        <p:nvSpPr>
          <p:cNvPr id="8" name="Footer Placeholder 7"/>
          <p:cNvSpPr>
            <a:spLocks noGrp="1"/>
          </p:cNvSpPr>
          <p:nvPr>
            <p:ph type="ftr" sz="quarter" idx="11"/>
          </p:nvPr>
        </p:nvSpPr>
        <p:spPr/>
        <p:txBody>
          <a:bodyPr/>
          <a:lstStyle/>
          <a:p>
            <a:r>
              <a:rPr lang="en-US" dirty="0"/>
              <a:t>North Dakota Department of Health:  Community Health Section</a:t>
            </a:r>
          </a:p>
        </p:txBody>
      </p:sp>
      <p:sp>
        <p:nvSpPr>
          <p:cNvPr id="9" name="Slide Number Placeholder 8"/>
          <p:cNvSpPr>
            <a:spLocks noGrp="1"/>
          </p:cNvSpPr>
          <p:nvPr>
            <p:ph type="sldNum" sz="quarter" idx="12"/>
          </p:nvPr>
        </p:nvSpPr>
        <p:spPr/>
        <p:txBody>
          <a:bodyPr/>
          <a:lstStyle/>
          <a:p>
            <a:fld id="{0D38F46C-CAED-4825-AF7E-A8D6D08526AB}"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A52111D-35A1-4F6B-A08F-0C8A7477B702}" type="datetime1">
              <a:rPr lang="en-US" smtClean="0"/>
              <a:t>10/2/2023</a:t>
            </a:fld>
            <a:endParaRPr lang="en-US" dirty="0"/>
          </a:p>
        </p:txBody>
      </p:sp>
      <p:sp>
        <p:nvSpPr>
          <p:cNvPr id="4" name="Footer Placeholder 3"/>
          <p:cNvSpPr>
            <a:spLocks noGrp="1"/>
          </p:cNvSpPr>
          <p:nvPr>
            <p:ph type="ftr" sz="quarter" idx="11"/>
          </p:nvPr>
        </p:nvSpPr>
        <p:spPr/>
        <p:txBody>
          <a:bodyPr/>
          <a:lstStyle/>
          <a:p>
            <a:r>
              <a:rPr lang="en-US" dirty="0"/>
              <a:t>North Dakota Department of Health:  Community Health Section</a:t>
            </a:r>
          </a:p>
        </p:txBody>
      </p:sp>
      <p:sp>
        <p:nvSpPr>
          <p:cNvPr id="5" name="Slide Number Placeholder 4"/>
          <p:cNvSpPr>
            <a:spLocks noGrp="1"/>
          </p:cNvSpPr>
          <p:nvPr>
            <p:ph type="sldNum" sz="quarter" idx="12"/>
          </p:nvPr>
        </p:nvSpPr>
        <p:spPr/>
        <p:txBody>
          <a:bodyPr/>
          <a:lstStyle/>
          <a:p>
            <a:fld id="{0D38F46C-CAED-4825-AF7E-A8D6D08526AB}"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p:cNvSpPr>
            <a:spLocks noGrp="1"/>
          </p:cNvSpPr>
          <p:nvPr>
            <p:ph type="dt" sz="half" idx="10"/>
          </p:nvPr>
        </p:nvSpPr>
        <p:spPr/>
        <p:txBody>
          <a:bodyPr/>
          <a:lstStyle/>
          <a:p>
            <a:fld id="{78FB4C3B-5E32-43C0-AA69-33C6EE725CAB}" type="datetime1">
              <a:rPr lang="en-US" smtClean="0"/>
              <a:t>10/2/2023</a:t>
            </a:fld>
            <a:endParaRPr lang="en-US" dirty="0"/>
          </a:p>
        </p:txBody>
      </p:sp>
      <p:sp>
        <p:nvSpPr>
          <p:cNvPr id="3" name="Footer Placeholder 2"/>
          <p:cNvSpPr>
            <a:spLocks noGrp="1"/>
          </p:cNvSpPr>
          <p:nvPr>
            <p:ph type="ftr" sz="quarter" idx="11"/>
          </p:nvPr>
        </p:nvSpPr>
        <p:spPr/>
        <p:txBody>
          <a:bodyPr/>
          <a:lstStyle/>
          <a:p>
            <a:r>
              <a:rPr lang="en-US" dirty="0"/>
              <a:t>North Dakota Department of Health:  Community Health Section</a:t>
            </a:r>
          </a:p>
        </p:txBody>
      </p:sp>
      <p:sp>
        <p:nvSpPr>
          <p:cNvPr id="4" name="Slide Number Placeholder 3"/>
          <p:cNvSpPr>
            <a:spLocks noGrp="1"/>
          </p:cNvSpPr>
          <p:nvPr>
            <p:ph type="sldNum" sz="quarter" idx="12"/>
          </p:nvPr>
        </p:nvSpPr>
        <p:spPr/>
        <p:txBody>
          <a:bodyPr/>
          <a:lstStyle/>
          <a:p>
            <a:fld id="{0D38F46C-CAED-4825-AF7E-A8D6D08526A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4AA525-A25A-4316-A6B0-638078D0A440}" type="datetime1">
              <a:rPr lang="en-US" smtClean="0"/>
              <a:t>10/2/2023</a:t>
            </a:fld>
            <a:endParaRPr lang="en-US" dirty="0"/>
          </a:p>
        </p:txBody>
      </p:sp>
      <p:sp>
        <p:nvSpPr>
          <p:cNvPr id="6" name="Footer Placeholder 5"/>
          <p:cNvSpPr>
            <a:spLocks noGrp="1"/>
          </p:cNvSpPr>
          <p:nvPr>
            <p:ph type="ftr" sz="quarter" idx="11"/>
          </p:nvPr>
        </p:nvSpPr>
        <p:spPr/>
        <p:txBody>
          <a:bodyPr/>
          <a:lstStyle/>
          <a:p>
            <a:r>
              <a:rPr lang="en-US" dirty="0"/>
              <a:t>North Dakota Department of Health:  Community Health Section</a:t>
            </a: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0D38F46C-CAED-4825-AF7E-A8D6D08526AB}" type="slidenum">
              <a:rPr lang="en-US" smtClean="0"/>
              <a:t>‹#›</a:t>
            </a:fld>
            <a:endParaRPr lang="en-US" dirty="0"/>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8693C7-FDBF-4793-AD4D-6EFE918759CF}" type="datetime1">
              <a:rPr lang="en-US" smtClean="0"/>
              <a:t>10/2/2023</a:t>
            </a:fld>
            <a:endParaRPr lang="en-US" dirty="0"/>
          </a:p>
        </p:txBody>
      </p:sp>
      <p:sp>
        <p:nvSpPr>
          <p:cNvPr id="6" name="Footer Placeholder 5"/>
          <p:cNvSpPr>
            <a:spLocks noGrp="1"/>
          </p:cNvSpPr>
          <p:nvPr>
            <p:ph type="ftr" sz="quarter" idx="11"/>
          </p:nvPr>
        </p:nvSpPr>
        <p:spPr/>
        <p:txBody>
          <a:bodyPr/>
          <a:lstStyle/>
          <a:p>
            <a:r>
              <a:rPr lang="en-US" dirty="0"/>
              <a:t>North Dakota Department of Health:  Community Health Section</a:t>
            </a:r>
          </a:p>
        </p:txBody>
      </p:sp>
      <p:sp>
        <p:nvSpPr>
          <p:cNvPr id="7" name="Slide Number Placeholder 6"/>
          <p:cNvSpPr>
            <a:spLocks noGrp="1"/>
          </p:cNvSpPr>
          <p:nvPr>
            <p:ph type="sldNum" sz="quarter" idx="12"/>
          </p:nvPr>
        </p:nvSpPr>
        <p:spPr/>
        <p:txBody>
          <a:bodyPr/>
          <a:lstStyle/>
          <a:p>
            <a:fld id="{0D38F46C-CAED-4825-AF7E-A8D6D08526AB}" type="slidenum">
              <a:rPr lang="en-US" smtClean="0"/>
              <a:t>‹#›</a:t>
            </a:fld>
            <a:endParaRPr lang="en-US" dirty="0"/>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B614E400-52D5-4463-BF3D-3066A9CEB7C7}" type="datetime1">
              <a:rPr lang="en-US" smtClean="0"/>
              <a:t>10/2/2023</a:t>
            </a:fld>
            <a:endParaRPr lang="en-US" dirty="0"/>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r>
              <a:rPr lang="en-US" dirty="0"/>
              <a:t>North Dakota Department of Health:  Community Health Section</a:t>
            </a: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D38F46C-CAED-4825-AF7E-A8D6D08526A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pr.mo.gov/nursing.as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health.mo.gov/safety/bndd/doc/practitionersguidelines.doc" TargetMode="Externa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www.drugs.com/" TargetMode="External"/><Relationship Id="rId4" Type="http://schemas.openxmlformats.org/officeDocument/2006/relationships/image" Target="../media/image16.png"/><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8" Type="http://schemas.openxmlformats.org/officeDocument/2006/relationships/hyperlink" Target="http://www.drugs.com/" TargetMode="External"/><Relationship Id="rId3" Type="http://schemas.openxmlformats.org/officeDocument/2006/relationships/image" Target="../media/image23.png"/><Relationship Id="rId7" Type="http://schemas.openxmlformats.org/officeDocument/2006/relationships/hyperlink" Target="https://www.riverprofessionalgroup.com/faq/what-do-the-acryonyms-cd-cr-la-sr-tr-xl-and-xr-stand-for"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drugs.com/" TargetMode="External"/><Relationship Id="rId2" Type="http://schemas.openxmlformats.org/officeDocument/2006/relationships/hyperlink" Target="http://www.nlm.nih.gov/medlineplus/druginformation.html" TargetMode="External"/><Relationship Id="rId1" Type="http://schemas.openxmlformats.org/officeDocument/2006/relationships/slideLayout" Target="../slideLayouts/slideLayout2.xml"/><Relationship Id="rId4" Type="http://schemas.openxmlformats.org/officeDocument/2006/relationships/hyperlink" Target="https://www.who.int/docs/default-source/medicines/safety-of-medicines--adverse-drug-reactions-jun18.pdf?sfvrsn=4fcaf40_2"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videos.files.wordpress.com/spmxJtNS/albuterol-inhaler-using-spacer_mp4_hd.mp4?_=2"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https://www.youtube.com/embed/_Sc7j9iW9T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https://www.youtube.com/embed/xDCF3TD8Xl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https://www.youtube.com/embed/9ezTnY00rI4"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revisor.mo.gov/main/OneChapter.aspx?chapter=167"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videos.files.wordpress.com/IXMlzO7R/epipen-administration_wmv_hd.mp4?_=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hyperlink" Target="https://videos.files.wordpress.com/Psq3mww0/auvi-q-administration_wmv_hd.mp4?_=2" TargetMode="External"/><Relationship Id="rId2" Type="http://schemas.openxmlformats.org/officeDocument/2006/relationships/hyperlink" Target="https://showmeschoolhealth.org/resources/auvi-q-administration/"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hyperlink" Target="https://videos.files.wordpress.com/uiNvnJ57/adrenaclick-administration_wmv_hd.mp4?_=2" TargetMode="External"/><Relationship Id="rId2" Type="http://schemas.openxmlformats.org/officeDocument/2006/relationships/hyperlink" Target="https://showmeschoolhealth.org/resources/adrenaclick-administration/" TargetMode="Externa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hyperlink" Target="https://player.vimeo.com/video/851030798" TargetMode="External"/><Relationship Id="rId2" Type="http://schemas.openxmlformats.org/officeDocument/2006/relationships/hyperlink" Target="https://showmeschoolhealth.org/resources/administration-of-glucagon-via-injection/"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hyperlink" Target="https://player.vimeo.com/video/851030998" TargetMode="External"/><Relationship Id="rId2" Type="http://schemas.openxmlformats.org/officeDocument/2006/relationships/hyperlink" Target="https://showmeschoolhealth.org/resources/nasal-administration-of-glucagon/" TargetMode="Externa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https://player.vimeo.com/video/851030645" TargetMode="External"/><Relationship Id="rId2" Type="http://schemas.openxmlformats.org/officeDocument/2006/relationships/hyperlink" Target="https://showmeschoolhealth.org/resources/gvoke-administration/"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ideo" Target="https://www.youtube.com/embed/v8LtkK2KLtI" TargetMode="External"/><Relationship Id="rId4" Type="http://schemas.openxmlformats.org/officeDocument/2006/relationships/hyperlink" Target="https://showmeschoolhealth.org/resources/administration-of-rectal-diasta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layer.vimeo.com/video/526356527" TargetMode="External"/><Relationship Id="rId1" Type="http://schemas.openxmlformats.org/officeDocument/2006/relationships/slideLayout" Target="../slideLayouts/slideLayout2.xml"/><Relationship Id="rId5" Type="http://schemas.openxmlformats.org/officeDocument/2006/relationships/hyperlink" Target="https://showmeschoolhealth.org/resources/administration-of-rectal-diastat/" TargetMode="External"/><Relationship Id="rId4" Type="http://schemas.openxmlformats.org/officeDocument/2006/relationships/hyperlink" Target="https://www.valtoco.com/how-to-us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jpeg"/><Relationship Id="rId2" Type="http://schemas.openxmlformats.org/officeDocument/2006/relationships/hyperlink" Target="https://www.valtoco.com/how-to-use" TargetMode="External"/><Relationship Id="rId1" Type="http://schemas.openxmlformats.org/officeDocument/2006/relationships/slideLayout" Target="../slideLayouts/slideLayout2.xml"/><Relationship Id="rId6" Type="http://schemas.openxmlformats.org/officeDocument/2006/relationships/hyperlink" Target="https://showmeschoolhealth.org/resources/administration-of-ready-to-use-intranasal-seizure-medication/" TargetMode="External"/><Relationship Id="rId5" Type="http://schemas.openxmlformats.org/officeDocument/2006/relationships/hyperlink" Target="https://showmeschoolhealth.org/resources/administration-of-intranasal-seizure-medication-using-atomizer/" TargetMode="Externa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health.mo.gov/living/families/schoolhealth/pdf/naloxone-toolkit.pdf" TargetMode="External"/><Relationship Id="rId2" Type="http://schemas.openxmlformats.org/officeDocument/2006/relationships/hyperlink" Target="https://www.narcan.com/#section-why-choose" TargetMode="External"/><Relationship Id="rId1" Type="http://schemas.openxmlformats.org/officeDocument/2006/relationships/slideLayout" Target="../slideLayouts/slideLayout6.xml"/><Relationship Id="rId5" Type="http://schemas.openxmlformats.org/officeDocument/2006/relationships/hyperlink" Target="https://vimeo.com/151191919" TargetMode="External"/><Relationship Id="rId4" Type="http://schemas.openxmlformats.org/officeDocument/2006/relationships/hyperlink" Target="https://health.mo.gov/living/families/schoolhealth/pdf/naloxone-admin.pdf"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aspe.hhs.gov/reports/health-insurance-portability-accountability-act-1996" TargetMode="External"/><Relationship Id="rId2" Type="http://schemas.openxmlformats.org/officeDocument/2006/relationships/hyperlink" Target="http://www2.ed.gov/policy/gen/guid/fpco/ferpa/index.html" TargetMode="Externa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www.cdc.gov/phlp/docs/hipaa-ferpa-infographic-508.pdf"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www.fda.gov/ForConsumers/ConsumerUpdates/ucm101653.htm#guidelines" TargetMode="Externa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mailto:SHS@health.mo.gov" TargetMode="Externa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86600" y="5186040"/>
            <a:ext cx="1981200" cy="1443360"/>
          </a:xfrm>
        </p:spPr>
        <p:txBody>
          <a:bodyPr>
            <a:noAutofit/>
          </a:bodyPr>
          <a:lstStyle/>
          <a:p>
            <a:r>
              <a:rPr lang="en-US" sz="1200" dirty="0" smtClean="0"/>
              <a:t>Adapted from:</a:t>
            </a:r>
            <a:endParaRPr lang="en-US" sz="1200" dirty="0"/>
          </a:p>
          <a:p>
            <a:r>
              <a:rPr lang="en-US" sz="1200" dirty="0" smtClean="0"/>
              <a:t>North Dakota </a:t>
            </a:r>
            <a:r>
              <a:rPr lang="en-US" sz="1200" dirty="0"/>
              <a:t>Department</a:t>
            </a:r>
          </a:p>
          <a:p>
            <a:r>
              <a:rPr lang="en-US" sz="1200" dirty="0"/>
              <a:t>of Health,</a:t>
            </a:r>
          </a:p>
          <a:p>
            <a:r>
              <a:rPr lang="en-US" sz="1200" dirty="0"/>
              <a:t>Division of</a:t>
            </a:r>
          </a:p>
          <a:p>
            <a:r>
              <a:rPr lang="en-US" sz="1200" dirty="0"/>
              <a:t>Healthy and Safe Communities</a:t>
            </a:r>
          </a:p>
          <a:p>
            <a:endParaRPr lang="en-US" sz="1200" dirty="0"/>
          </a:p>
        </p:txBody>
      </p:sp>
      <p:sp>
        <p:nvSpPr>
          <p:cNvPr id="2" name="Title 1"/>
          <p:cNvSpPr>
            <a:spLocks noGrp="1"/>
          </p:cNvSpPr>
          <p:nvPr>
            <p:ph type="title"/>
          </p:nvPr>
        </p:nvSpPr>
        <p:spPr>
          <a:xfrm>
            <a:off x="381000" y="1295400"/>
            <a:ext cx="6324600" cy="2133600"/>
          </a:xfrm>
        </p:spPr>
        <p:txBody>
          <a:bodyPr/>
          <a:lstStyle/>
          <a:p>
            <a:pPr algn="ctr"/>
            <a:r>
              <a:rPr lang="en-US" sz="4000" dirty="0"/>
              <a:t>Medication </a:t>
            </a:r>
            <a:r>
              <a:rPr lang="en-US" sz="4000" dirty="0" smtClean="0"/>
              <a:t>administration</a:t>
            </a:r>
            <a:br>
              <a:rPr lang="en-US" sz="4000" dirty="0" smtClean="0"/>
            </a:br>
            <a:r>
              <a:rPr lang="en-US" dirty="0"/>
              <a:t/>
            </a:r>
            <a:br>
              <a:rPr lang="en-US" dirty="0"/>
            </a:br>
            <a:r>
              <a:rPr lang="en-US" sz="2400" dirty="0" smtClean="0"/>
              <a:t>a Missouri guide </a:t>
            </a:r>
            <a:r>
              <a:rPr lang="en-US" sz="2400" dirty="0"/>
              <a:t>for training unlicensed school staff</a:t>
            </a:r>
          </a:p>
        </p:txBody>
      </p:sp>
      <p:sp>
        <p:nvSpPr>
          <p:cNvPr id="6" name="TextBox 5"/>
          <p:cNvSpPr txBox="1"/>
          <p:nvPr/>
        </p:nvSpPr>
        <p:spPr>
          <a:xfrm flipH="1">
            <a:off x="609600" y="6019800"/>
            <a:ext cx="1905000" cy="369332"/>
          </a:xfrm>
          <a:prstGeom prst="rect">
            <a:avLst/>
          </a:prstGeom>
          <a:noFill/>
        </p:spPr>
        <p:txBody>
          <a:bodyPr wrap="square" rtlCol="0">
            <a:spAutoFit/>
          </a:bodyPr>
          <a:lstStyle/>
          <a:p>
            <a:r>
              <a:rPr lang="en-US" dirty="0" smtClean="0">
                <a:solidFill>
                  <a:schemeClr val="bg2"/>
                </a:solidFill>
              </a:rPr>
              <a:t>October </a:t>
            </a:r>
            <a:r>
              <a:rPr lang="en-US" dirty="0" smtClean="0">
                <a:solidFill>
                  <a:schemeClr val="bg2"/>
                </a:solidFill>
              </a:rPr>
              <a:t>2023</a:t>
            </a:r>
            <a:endParaRPr lang="en-US" dirty="0">
              <a:solidFill>
                <a:schemeClr val="bg2"/>
              </a:solidFill>
            </a:endParaRPr>
          </a:p>
        </p:txBody>
      </p:sp>
    </p:spTree>
    <p:extLst>
      <p:ext uri="{BB962C8B-B14F-4D97-AF65-F5344CB8AC3E}">
        <p14:creationId xmlns:p14="http://schemas.microsoft.com/office/powerpoint/2010/main" val="301812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7683" y="1752600"/>
            <a:ext cx="8407893" cy="4910329"/>
          </a:xfrm>
        </p:spPr>
        <p:txBody>
          <a:bodyPr>
            <a:normAutofit fontScale="92500" lnSpcReduction="10000"/>
          </a:bodyPr>
          <a:lstStyle/>
          <a:p>
            <a:pPr marL="45720" indent="0" algn="ctr">
              <a:spcAft>
                <a:spcPts val="600"/>
              </a:spcAft>
              <a:buNone/>
            </a:pPr>
            <a:r>
              <a:rPr lang="en-US" spc="0" dirty="0">
                <a:hlinkClick r:id="rId2"/>
              </a:rPr>
              <a:t>https://</a:t>
            </a:r>
            <a:r>
              <a:rPr lang="en-US" spc="0" dirty="0" smtClean="0">
                <a:hlinkClick r:id="rId2"/>
              </a:rPr>
              <a:t>pr.mo.gov/nursing.asp</a:t>
            </a:r>
            <a:r>
              <a:rPr lang="en-US" spc="0" dirty="0" smtClean="0"/>
              <a:t> </a:t>
            </a:r>
            <a:endParaRPr lang="en-US" spc="0" dirty="0"/>
          </a:p>
          <a:p>
            <a:r>
              <a:rPr lang="en-US" spc="0" dirty="0" smtClean="0"/>
              <a:t>The </a:t>
            </a:r>
            <a:r>
              <a:rPr lang="en-US" spc="0" dirty="0"/>
              <a:t>Missouri State Board of Nursing recognizes that unlicensed health care personnel may be employed in school health offices.  Registered professional </a:t>
            </a:r>
            <a:r>
              <a:rPr lang="en-US" spc="0" dirty="0" smtClean="0"/>
              <a:t>nurses (RN) </a:t>
            </a:r>
            <a:r>
              <a:rPr lang="en-US" spc="0" dirty="0"/>
              <a:t>may teach, delegate, and supervise licensed practical </a:t>
            </a:r>
            <a:r>
              <a:rPr lang="en-US" spc="0" dirty="0" smtClean="0"/>
              <a:t>nurses (LPN) </a:t>
            </a:r>
            <a:r>
              <a:rPr lang="en-US" spc="0" dirty="0"/>
              <a:t>and unlicensed health care personnel in the performance of certain nursing care </a:t>
            </a:r>
            <a:r>
              <a:rPr lang="en-US" spc="0" dirty="0" smtClean="0"/>
              <a:t>tasks.  Under </a:t>
            </a:r>
            <a:r>
              <a:rPr lang="en-US" spc="0" dirty="0"/>
              <a:t>RN supervision, </a:t>
            </a:r>
            <a:r>
              <a:rPr lang="en-US" spc="0" dirty="0" smtClean="0"/>
              <a:t>LPNs may </a:t>
            </a:r>
            <a:r>
              <a:rPr lang="en-US" spc="0" dirty="0"/>
              <a:t>teach, delegate, and supervise unlicensed health care personnel in the performance of specific nursing care tasks. </a:t>
            </a:r>
            <a:endParaRPr lang="en-US" spc="0" dirty="0" smtClean="0"/>
          </a:p>
          <a:p>
            <a:pPr marL="45720" indent="0">
              <a:buNone/>
            </a:pPr>
            <a:endParaRPr lang="en-US" sz="1300" spc="0" dirty="0"/>
          </a:p>
          <a:p>
            <a:r>
              <a:rPr lang="en-US" spc="0" dirty="0" smtClean="0"/>
              <a:t>RNs and LPNs must </a:t>
            </a:r>
            <a:r>
              <a:rPr lang="en-US" spc="0" dirty="0"/>
              <a:t>make reasonable and prudent judgments regarding the appropriateness of delegating selected nursing care tasks to unlicensed health care workers. </a:t>
            </a:r>
            <a:r>
              <a:rPr lang="en-US" spc="0" dirty="0" smtClean="0"/>
              <a:t> Licensed </a:t>
            </a:r>
            <a:r>
              <a:rPr lang="en-US" spc="0" dirty="0"/>
              <a:t>nurses must ensure that unlicensed health care personnel have </a:t>
            </a:r>
            <a:r>
              <a:rPr lang="en-US" spc="0" dirty="0" smtClean="0"/>
              <a:t>documented and demonstrated </a:t>
            </a:r>
            <a:r>
              <a:rPr lang="en-US" spc="0" dirty="0"/>
              <a:t>evidence of appropriate </a:t>
            </a:r>
            <a:r>
              <a:rPr lang="en-US" spc="0" dirty="0" smtClean="0"/>
              <a:t>training</a:t>
            </a:r>
            <a:r>
              <a:rPr lang="en-US" spc="0" dirty="0"/>
              <a:t>, skills, and experience to accomplish the task safely. </a:t>
            </a:r>
            <a:r>
              <a:rPr lang="en-US" spc="0" dirty="0" smtClean="0"/>
              <a:t> Carrying </a:t>
            </a:r>
            <a:r>
              <a:rPr lang="en-US" spc="0" dirty="0"/>
              <a:t>out responsible and accountable supervisory behavior after specific nursing care tasks are delegated to unlicensed health care </a:t>
            </a:r>
            <a:r>
              <a:rPr lang="en-US" spc="0" dirty="0" smtClean="0"/>
              <a:t>personnel is the responsibility of the licensed nurse.</a:t>
            </a:r>
            <a:endParaRPr lang="en-US" spc="0" dirty="0"/>
          </a:p>
          <a:p>
            <a:endParaRPr lang="en-US" dirty="0"/>
          </a:p>
          <a:p>
            <a:endParaRPr lang="en-US" dirty="0"/>
          </a:p>
          <a:p>
            <a:endParaRPr lang="en-US" dirty="0"/>
          </a:p>
          <a:p>
            <a:endParaRPr lang="en-US" dirty="0"/>
          </a:p>
          <a:p>
            <a:endParaRPr lang="en-US" dirty="0"/>
          </a:p>
          <a:p>
            <a:endParaRPr lang="en-US" dirty="0"/>
          </a:p>
        </p:txBody>
      </p:sp>
      <p:sp>
        <p:nvSpPr>
          <p:cNvPr id="5" name="Title 4"/>
          <p:cNvSpPr>
            <a:spLocks noGrp="1"/>
          </p:cNvSpPr>
          <p:nvPr>
            <p:ph type="title"/>
          </p:nvPr>
        </p:nvSpPr>
        <p:spPr/>
        <p:txBody>
          <a:bodyPr/>
          <a:lstStyle/>
          <a:p>
            <a:r>
              <a:rPr lang="en-US" dirty="0" smtClean="0"/>
              <a:t>Training and Delegation:</a:t>
            </a:r>
            <a:br>
              <a:rPr lang="en-US" dirty="0" smtClean="0"/>
            </a:br>
            <a:r>
              <a:rPr lang="en-US" dirty="0" smtClean="0"/>
              <a:t>Missouri State board </a:t>
            </a:r>
            <a:r>
              <a:rPr lang="en-US" dirty="0"/>
              <a:t>of nursing</a:t>
            </a:r>
          </a:p>
        </p:txBody>
      </p:sp>
    </p:spTree>
    <p:extLst>
      <p:ext uri="{BB962C8B-B14F-4D97-AF65-F5344CB8AC3E}">
        <p14:creationId xmlns:p14="http://schemas.microsoft.com/office/powerpoint/2010/main" val="3528013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lstStyle/>
          <a:p>
            <a:pPr marL="45720" indent="0" algn="ctr">
              <a:buNone/>
            </a:pPr>
            <a:r>
              <a:rPr lang="en-US" sz="2400" spc="0" dirty="0"/>
              <a:t>National Council of State Boards of Nursing </a:t>
            </a:r>
            <a:r>
              <a:rPr lang="en-US" sz="2400" spc="0" dirty="0" smtClean="0"/>
              <a:t>identifies </a:t>
            </a:r>
          </a:p>
          <a:p>
            <a:pPr marL="45720" indent="0" algn="ctr">
              <a:buNone/>
            </a:pPr>
            <a:r>
              <a:rPr lang="en-US" sz="2400" spc="0" dirty="0" smtClean="0"/>
              <a:t>Five </a:t>
            </a:r>
            <a:r>
              <a:rPr lang="en-US" sz="2400" spc="0" dirty="0"/>
              <a:t>Rights of Delegation:</a:t>
            </a:r>
          </a:p>
          <a:p>
            <a:r>
              <a:rPr lang="en-US" sz="2400" spc="0" dirty="0"/>
              <a:t>Right Task</a:t>
            </a:r>
          </a:p>
          <a:p>
            <a:r>
              <a:rPr lang="en-US" sz="2400" spc="0" dirty="0"/>
              <a:t>Right Person</a:t>
            </a:r>
          </a:p>
          <a:p>
            <a:r>
              <a:rPr lang="en-US" sz="2400" spc="0" dirty="0"/>
              <a:t>Right Direction and Communication</a:t>
            </a:r>
          </a:p>
          <a:p>
            <a:r>
              <a:rPr lang="en-US" sz="2400" spc="0" dirty="0"/>
              <a:t>Right Circumstances</a:t>
            </a:r>
          </a:p>
          <a:p>
            <a:r>
              <a:rPr lang="en-US" sz="2400" spc="0" dirty="0"/>
              <a:t>Right Supervision</a:t>
            </a:r>
          </a:p>
          <a:p>
            <a:endParaRPr lang="en-US" spc="0" dirty="0"/>
          </a:p>
          <a:p>
            <a:pPr lvl="1"/>
            <a:r>
              <a:rPr lang="en-US" sz="2000" spc="0" dirty="0" smtClean="0"/>
              <a:t>Was </a:t>
            </a:r>
            <a:r>
              <a:rPr lang="en-US" sz="2000" spc="0" dirty="0"/>
              <a:t>the delegation appropriate?</a:t>
            </a:r>
          </a:p>
          <a:p>
            <a:pPr lvl="1"/>
            <a:r>
              <a:rPr lang="en-US" sz="2000" spc="0" dirty="0"/>
              <a:t>Was the education/training and evaluation process documented?</a:t>
            </a:r>
          </a:p>
          <a:p>
            <a:pPr lvl="1"/>
            <a:r>
              <a:rPr lang="en-US" sz="2000" spc="0" dirty="0"/>
              <a:t>Are there policies for this task in your school district</a:t>
            </a:r>
            <a:r>
              <a:rPr lang="en-US" sz="2000" spc="0" dirty="0" smtClean="0"/>
              <a:t>?</a:t>
            </a:r>
            <a:endParaRPr lang="en-US" sz="2000" spc="0" dirty="0"/>
          </a:p>
        </p:txBody>
      </p:sp>
      <p:sp>
        <p:nvSpPr>
          <p:cNvPr id="3" name="Title 2"/>
          <p:cNvSpPr>
            <a:spLocks noGrp="1"/>
          </p:cNvSpPr>
          <p:nvPr>
            <p:ph type="title"/>
          </p:nvPr>
        </p:nvSpPr>
        <p:spPr/>
        <p:txBody>
          <a:bodyPr/>
          <a:lstStyle/>
          <a:p>
            <a:r>
              <a:rPr lang="en-US" dirty="0" smtClean="0"/>
              <a:t>Delegation</a:t>
            </a:r>
            <a:endParaRPr lang="en-US" dirty="0"/>
          </a:p>
        </p:txBody>
      </p:sp>
    </p:spTree>
    <p:extLst>
      <p:ext uri="{BB962C8B-B14F-4D97-AF65-F5344CB8AC3E}">
        <p14:creationId xmlns:p14="http://schemas.microsoft.com/office/powerpoint/2010/main" val="547784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876799"/>
          </a:xfrm>
        </p:spPr>
        <p:txBody>
          <a:bodyPr>
            <a:normAutofit fontScale="92500" lnSpcReduction="20000"/>
          </a:bodyPr>
          <a:lstStyle/>
          <a:p>
            <a:r>
              <a:rPr lang="en-US" sz="2200" u="sng" spc="0" dirty="0" smtClean="0"/>
              <a:t>If </a:t>
            </a:r>
            <a:r>
              <a:rPr lang="en-US" sz="2200" u="sng" spc="0" dirty="0"/>
              <a:t>a medication can be given at home and not brought into the school at all, this is ideal.</a:t>
            </a:r>
          </a:p>
          <a:p>
            <a:pPr lvl="1"/>
            <a:r>
              <a:rPr lang="en-US" sz="2200" spc="0" dirty="0"/>
              <a:t>For </a:t>
            </a:r>
            <a:r>
              <a:rPr lang="en-US" sz="2200" spc="0" dirty="0" smtClean="0"/>
              <a:t>example, medications </a:t>
            </a:r>
            <a:r>
              <a:rPr lang="en-US" sz="2200" spc="0" dirty="0"/>
              <a:t>prescribed to be taken three times a day (TID) could be given at home before school, after school, and in late </a:t>
            </a:r>
            <a:r>
              <a:rPr lang="en-US" sz="2200" spc="0" dirty="0" smtClean="0"/>
              <a:t>evening/bedtime.</a:t>
            </a:r>
            <a:endParaRPr lang="en-US" sz="2200" spc="0" dirty="0"/>
          </a:p>
          <a:p>
            <a:pPr lvl="1"/>
            <a:r>
              <a:rPr lang="en-US" sz="2200" spc="0" dirty="0"/>
              <a:t>Discuss options with parents </a:t>
            </a:r>
            <a:r>
              <a:rPr lang="en-US" sz="2200" spc="0" dirty="0" smtClean="0"/>
              <a:t>before </a:t>
            </a:r>
            <a:r>
              <a:rPr lang="en-US" sz="2200" spc="0" dirty="0"/>
              <a:t>making the decision to store and administer a medication in </a:t>
            </a:r>
            <a:r>
              <a:rPr lang="en-US" sz="2200" spc="0" dirty="0" smtClean="0"/>
              <a:t>school.</a:t>
            </a:r>
            <a:endParaRPr lang="en-US" sz="2200" spc="0" dirty="0"/>
          </a:p>
          <a:p>
            <a:pPr lvl="1"/>
            <a:endParaRPr lang="en-US" sz="2200" spc="0" dirty="0"/>
          </a:p>
          <a:p>
            <a:pPr lvl="1"/>
            <a:endParaRPr lang="en-US" sz="2200" spc="0" dirty="0"/>
          </a:p>
          <a:p>
            <a:pPr lvl="1"/>
            <a:endParaRPr lang="en-US" sz="2200" spc="0" dirty="0"/>
          </a:p>
          <a:p>
            <a:pPr lvl="1"/>
            <a:endParaRPr lang="en-US" sz="2200" spc="0" dirty="0"/>
          </a:p>
          <a:p>
            <a:pPr lvl="1"/>
            <a:endParaRPr lang="en-US" dirty="0"/>
          </a:p>
          <a:p>
            <a:pPr lvl="1"/>
            <a:endParaRPr lang="en-US" dirty="0"/>
          </a:p>
          <a:p>
            <a:pPr lvl="1"/>
            <a:endParaRPr lang="en-US" dirty="0"/>
          </a:p>
          <a:p>
            <a:pPr marL="365760" lvl="1" indent="0" algn="ctr">
              <a:buNone/>
            </a:pPr>
            <a:r>
              <a:rPr lang="en-US" sz="2200" dirty="0">
                <a:solidFill>
                  <a:schemeClr val="accent1"/>
                </a:solidFill>
              </a:rPr>
              <a:t>Home before school if possible!</a:t>
            </a:r>
          </a:p>
          <a:p>
            <a:pPr marL="365760" lvl="1" indent="0" algn="ctr">
              <a:buNone/>
            </a:pPr>
            <a:r>
              <a:rPr lang="en-US" sz="1700" dirty="0">
                <a:solidFill>
                  <a:schemeClr val="accent1"/>
                </a:solidFill>
              </a:rPr>
              <a:t>(We know this isn’t always possible.)</a:t>
            </a:r>
          </a:p>
          <a:p>
            <a:pPr marL="365760" lvl="1" indent="0">
              <a:buNone/>
            </a:pPr>
            <a:endParaRPr lang="en-US" dirty="0"/>
          </a:p>
          <a:p>
            <a:pPr marL="365760" lvl="1" indent="0">
              <a:buNone/>
            </a:pPr>
            <a:endParaRPr lang="en-US" dirty="0"/>
          </a:p>
        </p:txBody>
      </p:sp>
      <p:sp>
        <p:nvSpPr>
          <p:cNvPr id="3" name="Title 2"/>
          <p:cNvSpPr>
            <a:spLocks noGrp="1"/>
          </p:cNvSpPr>
          <p:nvPr>
            <p:ph type="title"/>
          </p:nvPr>
        </p:nvSpPr>
        <p:spPr/>
        <p:txBody>
          <a:bodyPr/>
          <a:lstStyle/>
          <a:p>
            <a:r>
              <a:rPr lang="en-US" dirty="0"/>
              <a:t>First things first…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905" y="3733800"/>
            <a:ext cx="3043238" cy="165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9136" y="3733800"/>
            <a:ext cx="3814763" cy="1671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6249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676400"/>
            <a:ext cx="8407893" cy="4986530"/>
          </a:xfrm>
        </p:spPr>
        <p:txBody>
          <a:bodyPr>
            <a:normAutofit fontScale="77500" lnSpcReduction="20000"/>
          </a:bodyPr>
          <a:lstStyle/>
          <a:p>
            <a:r>
              <a:rPr lang="en-US" sz="3100" spc="0" dirty="0">
                <a:solidFill>
                  <a:schemeClr val="accent1"/>
                </a:solidFill>
              </a:rPr>
              <a:t>Prescription</a:t>
            </a:r>
            <a:r>
              <a:rPr lang="en-US" spc="0" dirty="0"/>
              <a:t> (ordered by a health care provider…MD, dentist, nurse </a:t>
            </a:r>
            <a:r>
              <a:rPr lang="en-US" spc="0" dirty="0" smtClean="0"/>
              <a:t>practitioner</a:t>
            </a:r>
            <a:r>
              <a:rPr lang="en-US" spc="0" dirty="0"/>
              <a:t>, </a:t>
            </a:r>
            <a:r>
              <a:rPr lang="en-US" spc="0" dirty="0" smtClean="0"/>
              <a:t>	                          physician </a:t>
            </a:r>
            <a:r>
              <a:rPr lang="en-US" spc="0" dirty="0"/>
              <a:t>assistant)</a:t>
            </a:r>
          </a:p>
          <a:p>
            <a:pPr lvl="1"/>
            <a:r>
              <a:rPr lang="en-US" spc="0" dirty="0"/>
              <a:t>ADHD meds: </a:t>
            </a:r>
            <a:r>
              <a:rPr lang="en-US" u="sng" spc="0" dirty="0"/>
              <a:t>most</a:t>
            </a:r>
            <a:r>
              <a:rPr lang="en-US" spc="0" dirty="0"/>
              <a:t> are a </a:t>
            </a:r>
            <a:r>
              <a:rPr lang="en-US" i="1" spc="0" dirty="0"/>
              <a:t>controlled substance</a:t>
            </a:r>
            <a:r>
              <a:rPr lang="en-US" spc="0" dirty="0"/>
              <a:t> </a:t>
            </a:r>
            <a:r>
              <a:rPr lang="en-US" spc="0" dirty="0" smtClean="0"/>
              <a:t>(</a:t>
            </a:r>
            <a:r>
              <a:rPr lang="en-US" spc="0" dirty="0"/>
              <a:t>oral, transdermal patch)</a:t>
            </a:r>
          </a:p>
          <a:p>
            <a:pPr lvl="1"/>
            <a:r>
              <a:rPr lang="en-US" spc="0" dirty="0"/>
              <a:t>Antibiotics (oral, ear drops, eye drops)</a:t>
            </a:r>
          </a:p>
          <a:p>
            <a:pPr lvl="1"/>
            <a:r>
              <a:rPr lang="en-US" spc="0" dirty="0"/>
              <a:t>Anti-seizure meds (oral, nasal, rectal-Diastat™)</a:t>
            </a:r>
          </a:p>
          <a:p>
            <a:pPr lvl="1"/>
            <a:r>
              <a:rPr lang="en-US" spc="0" dirty="0"/>
              <a:t>Diabetic meds: </a:t>
            </a:r>
            <a:r>
              <a:rPr lang="en-US" spc="0" dirty="0" smtClean="0"/>
              <a:t>insulin</a:t>
            </a:r>
            <a:r>
              <a:rPr lang="en-US" spc="0" dirty="0"/>
              <a:t>, Glucagon® (injections)</a:t>
            </a:r>
          </a:p>
          <a:p>
            <a:pPr lvl="1"/>
            <a:r>
              <a:rPr lang="en-US" spc="0" dirty="0"/>
              <a:t>Asthma </a:t>
            </a:r>
            <a:r>
              <a:rPr lang="en-US" spc="0" dirty="0" smtClean="0"/>
              <a:t>meds </a:t>
            </a:r>
            <a:r>
              <a:rPr lang="en-US" spc="0" dirty="0"/>
              <a:t>(inhaled, oral)</a:t>
            </a:r>
          </a:p>
          <a:p>
            <a:pPr lvl="1"/>
            <a:r>
              <a:rPr lang="en-US" spc="0" dirty="0"/>
              <a:t>EpiPen® </a:t>
            </a:r>
            <a:r>
              <a:rPr lang="en-US" spc="0" dirty="0" smtClean="0"/>
              <a:t>(auto injector)</a:t>
            </a:r>
            <a:endParaRPr lang="en-US" spc="0" dirty="0"/>
          </a:p>
          <a:p>
            <a:pPr lvl="1"/>
            <a:r>
              <a:rPr lang="en-US" spc="0" dirty="0" smtClean="0"/>
              <a:t>Others</a:t>
            </a:r>
          </a:p>
          <a:p>
            <a:pPr marL="365760" lvl="1" indent="0">
              <a:buNone/>
            </a:pPr>
            <a:endParaRPr lang="en-US" spc="0" dirty="0"/>
          </a:p>
          <a:p>
            <a:r>
              <a:rPr lang="en-US" sz="3100" spc="0" dirty="0">
                <a:solidFill>
                  <a:schemeClr val="accent1"/>
                </a:solidFill>
              </a:rPr>
              <a:t>OTC</a:t>
            </a:r>
            <a:r>
              <a:rPr lang="en-US" sz="3100" spc="0" dirty="0"/>
              <a:t> </a:t>
            </a:r>
            <a:r>
              <a:rPr lang="en-US" spc="0" dirty="0"/>
              <a:t>(over the counter) medications</a:t>
            </a:r>
          </a:p>
          <a:p>
            <a:pPr lvl="1"/>
            <a:r>
              <a:rPr lang="en-US" spc="0" dirty="0"/>
              <a:t>Acetaminophen (Tylenol®)</a:t>
            </a:r>
          </a:p>
          <a:p>
            <a:pPr lvl="1"/>
            <a:r>
              <a:rPr lang="en-US" spc="0" dirty="0"/>
              <a:t>Ibuprofen (Advil®, Motrin®, etc.)</a:t>
            </a:r>
          </a:p>
          <a:p>
            <a:pPr lvl="1"/>
            <a:r>
              <a:rPr lang="en-US" spc="0" dirty="0"/>
              <a:t>Cetirizine (Zyrtec®)</a:t>
            </a:r>
          </a:p>
          <a:p>
            <a:pPr lvl="1"/>
            <a:r>
              <a:rPr lang="en-US" spc="0" dirty="0"/>
              <a:t>Diphenhydramine (Benadryl®)</a:t>
            </a:r>
          </a:p>
          <a:p>
            <a:pPr lvl="1"/>
            <a:r>
              <a:rPr lang="en-US" spc="0" dirty="0"/>
              <a:t>Others</a:t>
            </a:r>
          </a:p>
          <a:p>
            <a:pPr lvl="1"/>
            <a:r>
              <a:rPr lang="en-US" spc="0" dirty="0"/>
              <a:t>Some schools </a:t>
            </a:r>
            <a:r>
              <a:rPr lang="en-US" spc="0" dirty="0" smtClean="0"/>
              <a:t>choose </a:t>
            </a:r>
            <a:r>
              <a:rPr lang="en-US" spc="0" dirty="0"/>
              <a:t>not to administer OTC </a:t>
            </a:r>
            <a:r>
              <a:rPr lang="en-US" spc="0" dirty="0" smtClean="0"/>
              <a:t>meds</a:t>
            </a:r>
          </a:p>
          <a:p>
            <a:pPr marL="365760" lvl="1" indent="0">
              <a:buNone/>
            </a:pPr>
            <a:endParaRPr lang="en-US" spc="0" dirty="0"/>
          </a:p>
          <a:p>
            <a:pPr marL="45720" indent="0">
              <a:buNone/>
            </a:pPr>
            <a:r>
              <a:rPr lang="en-US" sz="2600" b="1" u="sng" spc="0" dirty="0">
                <a:solidFill>
                  <a:schemeClr val="accent1"/>
                </a:solidFill>
              </a:rPr>
              <a:t>Your school </a:t>
            </a:r>
            <a:r>
              <a:rPr lang="en-US" sz="2600" b="1" u="sng" spc="0" dirty="0" smtClean="0">
                <a:solidFill>
                  <a:schemeClr val="accent1"/>
                </a:solidFill>
              </a:rPr>
              <a:t>district should </a:t>
            </a:r>
            <a:r>
              <a:rPr lang="en-US" sz="2600" b="1" u="sng" spc="0" dirty="0">
                <a:solidFill>
                  <a:schemeClr val="accent1"/>
                </a:solidFill>
              </a:rPr>
              <a:t>have a written policy on medication administration. </a:t>
            </a:r>
            <a:r>
              <a:rPr lang="en-US" sz="2600" b="1" u="sng" spc="0" dirty="0" smtClean="0">
                <a:solidFill>
                  <a:schemeClr val="accent1"/>
                </a:solidFill>
              </a:rPr>
              <a:t> Be </a:t>
            </a:r>
            <a:r>
              <a:rPr lang="en-US" sz="2600" b="1" u="sng" spc="0" dirty="0">
                <a:solidFill>
                  <a:schemeClr val="accent1"/>
                </a:solidFill>
              </a:rPr>
              <a:t>familiar with that policy, as each </a:t>
            </a:r>
            <a:r>
              <a:rPr lang="en-US" sz="2600" b="1" u="sng" spc="0" dirty="0" smtClean="0">
                <a:solidFill>
                  <a:schemeClr val="accent1"/>
                </a:solidFill>
              </a:rPr>
              <a:t>district </a:t>
            </a:r>
            <a:r>
              <a:rPr lang="en-US" sz="2600" b="1" u="sng" spc="0" dirty="0">
                <a:solidFill>
                  <a:schemeClr val="accent1"/>
                </a:solidFill>
              </a:rPr>
              <a:t>may be a little </a:t>
            </a:r>
            <a:r>
              <a:rPr lang="en-US" sz="2600" b="1" u="sng" spc="0" dirty="0" smtClean="0">
                <a:solidFill>
                  <a:schemeClr val="accent1"/>
                </a:solidFill>
              </a:rPr>
              <a:t>different.</a:t>
            </a:r>
            <a:r>
              <a:rPr lang="en-US" sz="2600" spc="0" dirty="0" smtClean="0"/>
              <a:t>   </a:t>
            </a:r>
            <a:endParaRPr lang="en-US" sz="2600" spc="0" dirty="0"/>
          </a:p>
        </p:txBody>
      </p:sp>
      <p:sp>
        <p:nvSpPr>
          <p:cNvPr id="3" name="Title 2"/>
          <p:cNvSpPr>
            <a:spLocks noGrp="1"/>
          </p:cNvSpPr>
          <p:nvPr>
            <p:ph type="title"/>
          </p:nvPr>
        </p:nvSpPr>
        <p:spPr/>
        <p:txBody>
          <a:bodyPr/>
          <a:lstStyle/>
          <a:p>
            <a:r>
              <a:rPr lang="en-US" dirty="0"/>
              <a:t>Medications in school</a:t>
            </a:r>
          </a:p>
        </p:txBody>
      </p:sp>
      <p:sp>
        <p:nvSpPr>
          <p:cNvPr id="5" name="Oval Callout 4"/>
          <p:cNvSpPr/>
          <p:nvPr/>
        </p:nvSpPr>
        <p:spPr>
          <a:xfrm>
            <a:off x="6248400" y="2362200"/>
            <a:ext cx="2513860" cy="2057400"/>
          </a:xfrm>
          <a:prstGeom prst="wedgeEllipseCallout">
            <a:avLst>
              <a:gd name="adj1" fmla="val -58451"/>
              <a:gd name="adj2" fmla="val -305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All prescription </a:t>
            </a:r>
            <a:r>
              <a:rPr lang="en-US" sz="1600" dirty="0" smtClean="0"/>
              <a:t>medications require </a:t>
            </a:r>
            <a:r>
              <a:rPr lang="en-US" sz="1600" dirty="0"/>
              <a:t>a health care </a:t>
            </a:r>
            <a:r>
              <a:rPr lang="en-US" sz="1600" dirty="0" smtClean="0"/>
              <a:t>provider’s </a:t>
            </a:r>
            <a:r>
              <a:rPr lang="en-US" sz="1600" dirty="0"/>
              <a:t>order.  Check your </a:t>
            </a:r>
            <a:r>
              <a:rPr lang="en-US" sz="1600" dirty="0" smtClean="0"/>
              <a:t>district </a:t>
            </a:r>
            <a:r>
              <a:rPr lang="en-US" sz="1600" dirty="0"/>
              <a:t>policy.</a:t>
            </a:r>
          </a:p>
        </p:txBody>
      </p:sp>
    </p:spTree>
    <p:extLst>
      <p:ext uri="{BB962C8B-B14F-4D97-AF65-F5344CB8AC3E}">
        <p14:creationId xmlns:p14="http://schemas.microsoft.com/office/powerpoint/2010/main" val="1802731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8016" y="1676400"/>
            <a:ext cx="8407893" cy="4876800"/>
          </a:xfrm>
        </p:spPr>
        <p:txBody>
          <a:bodyPr>
            <a:normAutofit/>
          </a:bodyPr>
          <a:lstStyle/>
          <a:p>
            <a:pPr marL="45720" indent="0">
              <a:buNone/>
            </a:pPr>
            <a:r>
              <a:rPr lang="en-US" spc="0" dirty="0" smtClean="0"/>
              <a:t>   Medications </a:t>
            </a:r>
            <a:r>
              <a:rPr lang="en-US" spc="0" dirty="0"/>
              <a:t>must be brought in by parents/guardians. </a:t>
            </a:r>
            <a:r>
              <a:rPr lang="en-US" spc="0" dirty="0" smtClean="0"/>
              <a:t> Students </a:t>
            </a:r>
            <a:r>
              <a:rPr lang="en-US" spc="0" dirty="0"/>
              <a:t>cannot have the responsibility of bringing a medication to school.</a:t>
            </a:r>
          </a:p>
          <a:p>
            <a:r>
              <a:rPr lang="en-US" spc="0" dirty="0"/>
              <a:t>First, determine… </a:t>
            </a:r>
          </a:p>
          <a:p>
            <a:pPr lvl="1">
              <a:spcAft>
                <a:spcPts val="600"/>
              </a:spcAft>
            </a:pPr>
            <a:r>
              <a:rPr lang="en-US" b="1" spc="0" dirty="0">
                <a:solidFill>
                  <a:schemeClr val="accent1">
                    <a:lumMod val="75000"/>
                  </a:schemeClr>
                </a:solidFill>
              </a:rPr>
              <a:t>Option 1</a:t>
            </a:r>
            <a:r>
              <a:rPr lang="en-US" spc="0" dirty="0"/>
              <a:t>: </a:t>
            </a:r>
            <a:r>
              <a:rPr lang="en-US" spc="0" dirty="0" smtClean="0"/>
              <a:t>Is </a:t>
            </a:r>
            <a:r>
              <a:rPr lang="en-US" spc="0" dirty="0"/>
              <a:t>this a medication that is to be stored in a locked cabinet (office or nurse’s office) that staff need to help </a:t>
            </a:r>
            <a:r>
              <a:rPr lang="en-US" spc="0" dirty="0" smtClean="0"/>
              <a:t>administer?</a:t>
            </a:r>
            <a:endParaRPr lang="en-US" spc="0" dirty="0"/>
          </a:p>
          <a:p>
            <a:pPr lvl="1"/>
            <a:r>
              <a:rPr lang="en-US" b="1" spc="0" dirty="0">
                <a:solidFill>
                  <a:schemeClr val="accent1">
                    <a:lumMod val="75000"/>
                  </a:schemeClr>
                </a:solidFill>
              </a:rPr>
              <a:t>Option 2</a:t>
            </a:r>
            <a:r>
              <a:rPr lang="en-US" spc="0" dirty="0"/>
              <a:t>: </a:t>
            </a:r>
            <a:r>
              <a:rPr lang="en-US" spc="0" dirty="0" smtClean="0"/>
              <a:t>Is </a:t>
            </a:r>
            <a:r>
              <a:rPr lang="en-US" spc="0" dirty="0"/>
              <a:t>this a medication that the student </a:t>
            </a:r>
            <a:r>
              <a:rPr lang="en-US" spc="0" dirty="0" smtClean="0"/>
              <a:t>carries and self-administers?</a:t>
            </a:r>
            <a:endParaRPr lang="en-US" spc="0" dirty="0"/>
          </a:p>
          <a:p>
            <a:pPr lvl="2"/>
            <a:r>
              <a:rPr lang="en-US" spc="0" dirty="0" smtClean="0"/>
              <a:t>Examples: Inhaler for asthmatic reactions, </a:t>
            </a:r>
            <a:r>
              <a:rPr lang="en-US" spc="0" dirty="0"/>
              <a:t>e</a:t>
            </a:r>
            <a:r>
              <a:rPr lang="en-US" spc="0" dirty="0" smtClean="0"/>
              <a:t>pinephrine for severe </a:t>
            </a:r>
            <a:r>
              <a:rPr lang="en-US" spc="0" dirty="0"/>
              <a:t>allergic </a:t>
            </a:r>
            <a:r>
              <a:rPr lang="en-US" spc="0" dirty="0" smtClean="0"/>
              <a:t>reactions, and others.</a:t>
            </a:r>
            <a:endParaRPr lang="en-US" spc="0" dirty="0"/>
          </a:p>
          <a:p>
            <a:pPr lvl="2"/>
            <a:r>
              <a:rPr lang="en-US" spc="0" dirty="0" smtClean="0"/>
              <a:t>Providers </a:t>
            </a:r>
            <a:r>
              <a:rPr lang="en-US" spc="0" dirty="0"/>
              <a:t>will </a:t>
            </a:r>
            <a:r>
              <a:rPr lang="en-US" spc="0" dirty="0" smtClean="0"/>
              <a:t>often write a </a:t>
            </a:r>
            <a:r>
              <a:rPr lang="en-US" spc="0" dirty="0"/>
              <a:t>note stating </a:t>
            </a:r>
            <a:r>
              <a:rPr lang="en-US" spc="0" dirty="0" smtClean="0"/>
              <a:t>                                                                       child should have </a:t>
            </a:r>
            <a:r>
              <a:rPr lang="en-US" spc="0" dirty="0"/>
              <a:t>their rescue inhaler </a:t>
            </a:r>
            <a:r>
              <a:rPr lang="en-US" spc="0" dirty="0" smtClean="0"/>
              <a:t>                                                                               or Epipen® with them.  </a:t>
            </a:r>
          </a:p>
          <a:p>
            <a:pPr lvl="2"/>
            <a:r>
              <a:rPr lang="en-US" spc="0" dirty="0" smtClean="0"/>
              <a:t>This should also be part </a:t>
            </a:r>
            <a:r>
              <a:rPr lang="en-US" spc="0" dirty="0"/>
              <a:t>o</a:t>
            </a:r>
            <a:r>
              <a:rPr lang="en-US" spc="0" dirty="0" smtClean="0"/>
              <a:t>f the student’s                                                             emergency </a:t>
            </a:r>
            <a:r>
              <a:rPr lang="en-US" spc="0" dirty="0"/>
              <a:t>action </a:t>
            </a:r>
            <a:r>
              <a:rPr lang="en-US" spc="0" dirty="0" smtClean="0"/>
              <a:t>plan.</a:t>
            </a:r>
            <a:endParaRPr lang="en-US" spc="0" dirty="0"/>
          </a:p>
        </p:txBody>
      </p:sp>
      <p:grpSp>
        <p:nvGrpSpPr>
          <p:cNvPr id="4" name="Group 3"/>
          <p:cNvGrpSpPr/>
          <p:nvPr/>
        </p:nvGrpSpPr>
        <p:grpSpPr>
          <a:xfrm>
            <a:off x="4954854" y="3999887"/>
            <a:ext cx="3962400" cy="3124200"/>
            <a:chOff x="5093586" y="3548352"/>
            <a:chExt cx="3962400" cy="3276600"/>
          </a:xfrm>
        </p:grpSpPr>
        <p:sp>
          <p:nvSpPr>
            <p:cNvPr id="8" name="Explosion 2 7"/>
            <p:cNvSpPr/>
            <p:nvPr/>
          </p:nvSpPr>
          <p:spPr>
            <a:xfrm rot="1167828">
              <a:off x="5093586" y="3548352"/>
              <a:ext cx="3962400" cy="3276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625132" y="4441113"/>
              <a:ext cx="2514600" cy="1785104"/>
            </a:xfrm>
            <a:prstGeom prst="rect">
              <a:avLst/>
            </a:prstGeom>
            <a:noFill/>
          </p:spPr>
          <p:txBody>
            <a:bodyPr wrap="square" rtlCol="0">
              <a:spAutoFit/>
            </a:bodyPr>
            <a:lstStyle/>
            <a:p>
              <a:pPr algn="ctr"/>
              <a:r>
                <a:rPr lang="en-US" sz="1600" dirty="0">
                  <a:solidFill>
                    <a:schemeClr val="bg1"/>
                  </a:solidFill>
                </a:rPr>
                <a:t>Self-carry meds are generally those </a:t>
              </a:r>
              <a:r>
                <a:rPr lang="en-US" sz="1600" dirty="0" smtClean="0">
                  <a:solidFill>
                    <a:schemeClr val="bg1"/>
                  </a:solidFill>
                </a:rPr>
                <a:t>used </a:t>
              </a:r>
              <a:r>
                <a:rPr lang="en-US" sz="1600" dirty="0">
                  <a:solidFill>
                    <a:schemeClr val="bg1"/>
                  </a:solidFill>
                </a:rPr>
                <a:t>in life-threatening situations </a:t>
              </a:r>
              <a:r>
                <a:rPr lang="en-US" sz="1600" dirty="0" smtClean="0">
                  <a:solidFill>
                    <a:schemeClr val="bg1"/>
                  </a:solidFill>
                </a:rPr>
                <a:t>where the </a:t>
              </a:r>
              <a:r>
                <a:rPr lang="en-US" sz="1600" dirty="0">
                  <a:solidFill>
                    <a:schemeClr val="bg1"/>
                  </a:solidFill>
                </a:rPr>
                <a:t>student needs immediate access to them!</a:t>
              </a:r>
            </a:p>
            <a:p>
              <a:pPr algn="ctr"/>
              <a:endParaRPr lang="en-US" sz="1400" dirty="0"/>
            </a:p>
          </p:txBody>
        </p:sp>
      </p:grpSp>
      <p:sp>
        <p:nvSpPr>
          <p:cNvPr id="3" name="Title 2"/>
          <p:cNvSpPr>
            <a:spLocks noGrp="1"/>
          </p:cNvSpPr>
          <p:nvPr>
            <p:ph type="title"/>
          </p:nvPr>
        </p:nvSpPr>
        <p:spPr/>
        <p:txBody>
          <a:bodyPr/>
          <a:lstStyle/>
          <a:p>
            <a:r>
              <a:rPr lang="en-US" dirty="0"/>
              <a:t>Bringing meds into school</a:t>
            </a:r>
          </a:p>
        </p:txBody>
      </p:sp>
      <p:sp>
        <p:nvSpPr>
          <p:cNvPr id="7" name="5-Point Star 6"/>
          <p:cNvSpPr/>
          <p:nvPr/>
        </p:nvSpPr>
        <p:spPr>
          <a:xfrm>
            <a:off x="228600" y="1630900"/>
            <a:ext cx="426128" cy="36324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154596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0"/>
            <a:ext cx="8839200" cy="4986529"/>
          </a:xfrm>
        </p:spPr>
        <p:txBody>
          <a:bodyPr>
            <a:normAutofit/>
          </a:bodyPr>
          <a:lstStyle/>
          <a:p>
            <a:pPr marL="45720" indent="0">
              <a:buNone/>
            </a:pPr>
            <a:r>
              <a:rPr lang="en-US" spc="0" dirty="0" smtClean="0"/>
              <a:t>When receiving medication, </a:t>
            </a:r>
            <a:r>
              <a:rPr lang="en-US" spc="0" dirty="0"/>
              <a:t>make sure proper paperwork is completed. </a:t>
            </a:r>
            <a:r>
              <a:rPr lang="en-US" spc="0" dirty="0" smtClean="0"/>
              <a:t> </a:t>
            </a:r>
          </a:p>
          <a:p>
            <a:pPr marL="45720" indent="0">
              <a:buNone/>
            </a:pPr>
            <a:endParaRPr lang="en-US" spc="0" dirty="0"/>
          </a:p>
          <a:p>
            <a:pPr lvl="1">
              <a:buClr>
                <a:schemeClr val="accent1"/>
              </a:buClr>
            </a:pPr>
            <a:r>
              <a:rPr lang="en-US" spc="0" dirty="0" smtClean="0">
                <a:solidFill>
                  <a:schemeClr val="accent1"/>
                </a:solidFill>
              </a:rPr>
              <a:t> Medication </a:t>
            </a:r>
            <a:r>
              <a:rPr lang="en-US" spc="0" dirty="0">
                <a:solidFill>
                  <a:schemeClr val="accent1"/>
                </a:solidFill>
              </a:rPr>
              <a:t>Administration Consent Form</a:t>
            </a:r>
            <a:r>
              <a:rPr lang="en-US" spc="0" dirty="0"/>
              <a:t>  </a:t>
            </a:r>
          </a:p>
          <a:p>
            <a:pPr lvl="2">
              <a:spcBef>
                <a:spcPts val="0"/>
              </a:spcBef>
            </a:pPr>
            <a:r>
              <a:rPr lang="en-US" spc="0" dirty="0"/>
              <a:t>Name of medication (as it appears on the medication </a:t>
            </a:r>
          </a:p>
          <a:p>
            <a:pPr marL="640080" lvl="2" indent="0">
              <a:spcBef>
                <a:spcPts val="0"/>
              </a:spcBef>
              <a:buNone/>
            </a:pPr>
            <a:r>
              <a:rPr lang="en-US" spc="0" dirty="0"/>
              <a:t>    bottle/container) and strength	</a:t>
            </a:r>
          </a:p>
          <a:p>
            <a:pPr lvl="2"/>
            <a:r>
              <a:rPr lang="en-US" spc="0" dirty="0"/>
              <a:t>Dose</a:t>
            </a:r>
          </a:p>
          <a:p>
            <a:pPr lvl="2"/>
            <a:r>
              <a:rPr lang="en-US" spc="0" dirty="0"/>
              <a:t>Route</a:t>
            </a:r>
          </a:p>
          <a:p>
            <a:pPr lvl="2"/>
            <a:r>
              <a:rPr lang="en-US" spc="0" dirty="0"/>
              <a:t>When to give</a:t>
            </a:r>
          </a:p>
          <a:p>
            <a:pPr lvl="2"/>
            <a:r>
              <a:rPr lang="en-US" spc="0" dirty="0"/>
              <a:t>What the medication is to be given for</a:t>
            </a:r>
          </a:p>
          <a:p>
            <a:pPr lvl="2"/>
            <a:r>
              <a:rPr lang="en-US" spc="0" dirty="0" smtClean="0"/>
              <a:t>Parent’s </a:t>
            </a:r>
            <a:r>
              <a:rPr lang="en-US" spc="0" dirty="0"/>
              <a:t>signature</a:t>
            </a:r>
          </a:p>
          <a:p>
            <a:pPr lvl="3"/>
            <a:r>
              <a:rPr lang="en-US" dirty="0"/>
              <a:t>Special instructions…i.e. please call parent </a:t>
            </a:r>
            <a:r>
              <a:rPr lang="en-US" dirty="0" smtClean="0"/>
              <a:t>before administering medication</a:t>
            </a:r>
            <a:endParaRPr lang="en-US" dirty="0"/>
          </a:p>
          <a:p>
            <a:pPr lvl="2"/>
            <a:r>
              <a:rPr lang="en-US" u="sng" spc="0" dirty="0"/>
              <a:t>Physician </a:t>
            </a:r>
            <a:r>
              <a:rPr lang="en-US" u="sng" spc="0" dirty="0" smtClean="0"/>
              <a:t>order</a:t>
            </a:r>
            <a:r>
              <a:rPr lang="en-US" spc="0" dirty="0" smtClean="0"/>
              <a:t>—the </a:t>
            </a:r>
            <a:r>
              <a:rPr lang="en-US" spc="0" dirty="0"/>
              <a:t>prescription label is considered the physician </a:t>
            </a:r>
            <a:r>
              <a:rPr lang="en-US" spc="0" dirty="0" smtClean="0"/>
              <a:t>order f</a:t>
            </a:r>
            <a:r>
              <a:rPr lang="en-US" dirty="0" smtClean="0"/>
              <a:t>or </a:t>
            </a:r>
            <a:r>
              <a:rPr lang="en-US" dirty="0"/>
              <a:t>all prescription medications</a:t>
            </a:r>
          </a:p>
          <a:p>
            <a:pPr lvl="3"/>
            <a:r>
              <a:rPr lang="en-US" dirty="0"/>
              <a:t>For OTC medications (check </a:t>
            </a:r>
            <a:r>
              <a:rPr lang="en-US" dirty="0" smtClean="0"/>
              <a:t>district’s </a:t>
            </a:r>
            <a:r>
              <a:rPr lang="en-US" dirty="0"/>
              <a:t>policy)…especially if “off-label” or different dose than recommended</a:t>
            </a:r>
          </a:p>
        </p:txBody>
      </p:sp>
      <p:sp>
        <p:nvSpPr>
          <p:cNvPr id="3" name="Title 2"/>
          <p:cNvSpPr>
            <a:spLocks noGrp="1"/>
          </p:cNvSpPr>
          <p:nvPr>
            <p:ph type="title"/>
          </p:nvPr>
        </p:nvSpPr>
        <p:spPr/>
        <p:txBody>
          <a:bodyPr/>
          <a:lstStyle/>
          <a:p>
            <a:r>
              <a:rPr lang="en-US" dirty="0" smtClean="0"/>
              <a:t>Documentation and Paperwork</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438400"/>
            <a:ext cx="2362200" cy="2073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074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228600" y="228600"/>
            <a:ext cx="5486400" cy="6404557"/>
          </a:xfrm>
          <a:prstGeom prst="rect">
            <a:avLst/>
          </a:prstGeom>
        </p:spPr>
      </p:pic>
      <p:pic>
        <p:nvPicPr>
          <p:cNvPr id="5" name="Picture 4"/>
          <p:cNvPicPr>
            <a:picLocks noChangeAspect="1"/>
          </p:cNvPicPr>
          <p:nvPr/>
        </p:nvPicPr>
        <p:blipFill>
          <a:blip r:embed="rId3"/>
          <a:stretch>
            <a:fillRect/>
          </a:stretch>
        </p:blipFill>
        <p:spPr>
          <a:xfrm rot="21051604">
            <a:off x="5181600" y="2895600"/>
            <a:ext cx="3797091" cy="2975557"/>
          </a:xfrm>
          <a:prstGeom prst="rect">
            <a:avLst/>
          </a:prstGeom>
        </p:spPr>
      </p:pic>
    </p:spTree>
    <p:extLst>
      <p:ext uri="{BB962C8B-B14F-4D97-AF65-F5344CB8AC3E}">
        <p14:creationId xmlns:p14="http://schemas.microsoft.com/office/powerpoint/2010/main" val="38575113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Know your District policies and protocols for managing medications</a:t>
            </a:r>
            <a:endParaRPr lang="en-US" dirty="0"/>
          </a:p>
        </p:txBody>
      </p:sp>
    </p:spTree>
    <p:extLst>
      <p:ext uri="{BB962C8B-B14F-4D97-AF65-F5344CB8AC3E}">
        <p14:creationId xmlns:p14="http://schemas.microsoft.com/office/powerpoint/2010/main" val="3987906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828800"/>
            <a:ext cx="8407893" cy="4724399"/>
          </a:xfrm>
        </p:spPr>
        <p:txBody>
          <a:bodyPr>
            <a:normAutofit/>
          </a:bodyPr>
          <a:lstStyle/>
          <a:p>
            <a:r>
              <a:rPr lang="en-US" spc="0" dirty="0" smtClean="0">
                <a:solidFill>
                  <a:schemeClr val="accent1"/>
                </a:solidFill>
              </a:rPr>
              <a:t> Self-Carry/Self-Administer Consent Form</a:t>
            </a:r>
            <a:endParaRPr lang="en-US" spc="0" dirty="0">
              <a:solidFill>
                <a:schemeClr val="accent1"/>
              </a:solidFill>
            </a:endParaRPr>
          </a:p>
          <a:p>
            <a:pPr lvl="1"/>
            <a:r>
              <a:rPr lang="en-US" spc="0" dirty="0"/>
              <a:t>Signed by </a:t>
            </a:r>
            <a:r>
              <a:rPr lang="en-US" spc="0" dirty="0" smtClean="0"/>
              <a:t>parent</a:t>
            </a:r>
            <a:endParaRPr lang="en-US" spc="0" dirty="0"/>
          </a:p>
          <a:p>
            <a:pPr lvl="1">
              <a:spcAft>
                <a:spcPts val="600"/>
              </a:spcAft>
            </a:pPr>
            <a:r>
              <a:rPr lang="en-US" spc="0" dirty="0"/>
              <a:t>Signed by student (some schools require this</a:t>
            </a:r>
            <a:r>
              <a:rPr lang="en-US" spc="0" dirty="0" smtClean="0"/>
              <a:t>)</a:t>
            </a:r>
            <a:endParaRPr lang="en-US" spc="0" dirty="0"/>
          </a:p>
          <a:p>
            <a:r>
              <a:rPr lang="en-US" spc="0" dirty="0" smtClean="0">
                <a:solidFill>
                  <a:schemeClr val="accent1"/>
                </a:solidFill>
              </a:rPr>
              <a:t> Medication </a:t>
            </a:r>
            <a:r>
              <a:rPr lang="en-US" spc="0" dirty="0">
                <a:solidFill>
                  <a:schemeClr val="accent1"/>
                </a:solidFill>
              </a:rPr>
              <a:t>Administration </a:t>
            </a:r>
            <a:r>
              <a:rPr lang="en-US" spc="0" dirty="0" smtClean="0">
                <a:solidFill>
                  <a:schemeClr val="accent1"/>
                </a:solidFill>
              </a:rPr>
              <a:t>Log </a:t>
            </a:r>
            <a:endParaRPr lang="en-US" spc="0" dirty="0"/>
          </a:p>
          <a:p>
            <a:pPr lvl="1"/>
            <a:r>
              <a:rPr lang="en-US" spc="0" dirty="0"/>
              <a:t>Each medication should have its own </a:t>
            </a:r>
            <a:r>
              <a:rPr lang="en-US" spc="0" dirty="0" smtClean="0"/>
              <a:t>form; if </a:t>
            </a:r>
            <a:r>
              <a:rPr lang="en-US" spc="0" dirty="0"/>
              <a:t>a student is on two medications, that student should have two log </a:t>
            </a:r>
            <a:r>
              <a:rPr lang="en-US" spc="0" dirty="0" smtClean="0"/>
              <a:t>forms.</a:t>
            </a:r>
            <a:endParaRPr lang="en-US" spc="0" dirty="0"/>
          </a:p>
          <a:p>
            <a:pPr marL="91440" indent="0">
              <a:buNone/>
            </a:pPr>
            <a:endParaRPr lang="en-US" spc="0" dirty="0" smtClean="0"/>
          </a:p>
          <a:p>
            <a:pPr marL="91440" indent="0">
              <a:buNone/>
            </a:pPr>
            <a:r>
              <a:rPr lang="en-US" spc="0" dirty="0" smtClean="0"/>
              <a:t>All </a:t>
            </a:r>
            <a:r>
              <a:rPr lang="en-US" spc="0" dirty="0"/>
              <a:t>paperwork must match medication label. </a:t>
            </a:r>
            <a:r>
              <a:rPr lang="en-US" spc="0" dirty="0" smtClean="0"/>
              <a:t> If </a:t>
            </a:r>
            <a:r>
              <a:rPr lang="en-US" spc="0" dirty="0"/>
              <a:t>the paperwork does not match, you will need to redo it and get the appropriate signatures again.</a:t>
            </a:r>
          </a:p>
          <a:p>
            <a:pPr marL="91440" indent="0">
              <a:buNone/>
            </a:pPr>
            <a:r>
              <a:rPr lang="en-US" spc="0" dirty="0"/>
              <a:t>Any changes in dose or medication require a new written </a:t>
            </a:r>
            <a:r>
              <a:rPr lang="en-US" spc="0" dirty="0" smtClean="0"/>
              <a:t>order</a:t>
            </a:r>
            <a:r>
              <a:rPr lang="en-US" spc="0" dirty="0"/>
              <a:t>.</a:t>
            </a:r>
          </a:p>
          <a:p>
            <a:pPr marL="640080" lvl="2" indent="0">
              <a:buNone/>
            </a:pPr>
            <a:endParaRPr lang="en-US" spc="0" dirty="0"/>
          </a:p>
          <a:p>
            <a:pPr marL="339725" indent="0">
              <a:buNone/>
            </a:pPr>
            <a:r>
              <a:rPr lang="en-US" sz="1700" spc="0" dirty="0" smtClean="0">
                <a:solidFill>
                  <a:schemeClr val="accent1"/>
                </a:solidFill>
              </a:rPr>
              <a:t>Each </a:t>
            </a:r>
            <a:r>
              <a:rPr lang="en-US" sz="1700" spc="0" dirty="0">
                <a:solidFill>
                  <a:schemeClr val="accent1"/>
                </a:solidFill>
              </a:rPr>
              <a:t>school </a:t>
            </a:r>
            <a:r>
              <a:rPr lang="en-US" sz="1700" spc="0" dirty="0" smtClean="0">
                <a:solidFill>
                  <a:schemeClr val="accent1"/>
                </a:solidFill>
              </a:rPr>
              <a:t>district usually has </a:t>
            </a:r>
            <a:r>
              <a:rPr lang="en-US" sz="1700" spc="0" dirty="0">
                <a:solidFill>
                  <a:schemeClr val="accent1"/>
                </a:solidFill>
              </a:rPr>
              <a:t>forms that they have developed and implemented. </a:t>
            </a:r>
            <a:r>
              <a:rPr lang="en-US" sz="1700" spc="0" dirty="0" smtClean="0">
                <a:solidFill>
                  <a:schemeClr val="accent1"/>
                </a:solidFill>
              </a:rPr>
              <a:t> If your district </a:t>
            </a:r>
            <a:r>
              <a:rPr lang="en-US" sz="1700" spc="0" dirty="0">
                <a:solidFill>
                  <a:schemeClr val="accent1"/>
                </a:solidFill>
              </a:rPr>
              <a:t>does not have something in </a:t>
            </a:r>
            <a:r>
              <a:rPr lang="en-US" sz="1700" spc="0" dirty="0" smtClean="0">
                <a:solidFill>
                  <a:schemeClr val="accent1"/>
                </a:solidFill>
              </a:rPr>
              <a:t>place, develop </a:t>
            </a:r>
            <a:r>
              <a:rPr lang="en-US" sz="1700" spc="0" dirty="0">
                <a:solidFill>
                  <a:schemeClr val="accent1"/>
                </a:solidFill>
              </a:rPr>
              <a:t>forms that work best for you. </a:t>
            </a:r>
            <a:endParaRPr lang="en-US" sz="1700" spc="0" dirty="0"/>
          </a:p>
          <a:p>
            <a:endParaRPr lang="en-US" dirty="0"/>
          </a:p>
        </p:txBody>
      </p:sp>
      <p:sp>
        <p:nvSpPr>
          <p:cNvPr id="5" name="Title 4"/>
          <p:cNvSpPr>
            <a:spLocks noGrp="1"/>
          </p:cNvSpPr>
          <p:nvPr>
            <p:ph type="title"/>
          </p:nvPr>
        </p:nvSpPr>
        <p:spPr/>
        <p:txBody>
          <a:bodyPr/>
          <a:lstStyle/>
          <a:p>
            <a:r>
              <a:rPr lang="en-US" dirty="0" smtClean="0"/>
              <a:t>Forms and Documentation</a:t>
            </a:r>
            <a:endParaRPr lang="en-US" dirty="0"/>
          </a:p>
        </p:txBody>
      </p:sp>
      <p:sp>
        <p:nvSpPr>
          <p:cNvPr id="6" name="5-Point Star 5"/>
          <p:cNvSpPr/>
          <p:nvPr/>
        </p:nvSpPr>
        <p:spPr>
          <a:xfrm>
            <a:off x="457200" y="5562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2592" y="1840832"/>
            <a:ext cx="2019668" cy="132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6315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2964" y="381000"/>
            <a:ext cx="8618071" cy="6096000"/>
          </a:xfrm>
          <a:prstGeom prst="rect">
            <a:avLst/>
          </a:prstGeom>
        </p:spPr>
      </p:pic>
    </p:spTree>
    <p:extLst>
      <p:ext uri="{BB962C8B-B14F-4D97-AF65-F5344CB8AC3E}">
        <p14:creationId xmlns:p14="http://schemas.microsoft.com/office/powerpoint/2010/main" val="3540118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45720" indent="0" algn="ctr">
              <a:buNone/>
            </a:pPr>
            <a:endParaRPr lang="en-US" sz="1400" dirty="0"/>
          </a:p>
          <a:p>
            <a:pPr marL="45720" indent="0">
              <a:buNone/>
            </a:pPr>
            <a:r>
              <a:rPr lang="en-US" spc="0" dirty="0"/>
              <a:t>Marjorie Cole, MSN, RN, </a:t>
            </a:r>
            <a:r>
              <a:rPr lang="en-US" spc="0" dirty="0" smtClean="0"/>
              <a:t>FASHA, State School Nurse Consultant </a:t>
            </a:r>
          </a:p>
          <a:p>
            <a:pPr marL="45720" indent="0">
              <a:buNone/>
            </a:pPr>
            <a:r>
              <a:rPr lang="en-US" spc="0" dirty="0" smtClean="0"/>
              <a:t>	Missouri </a:t>
            </a:r>
            <a:r>
              <a:rPr lang="en-US" spc="0" dirty="0"/>
              <a:t>Department of Health and Senior </a:t>
            </a:r>
            <a:r>
              <a:rPr lang="en-US" spc="0" dirty="0" smtClean="0"/>
              <a:t>Services</a:t>
            </a:r>
          </a:p>
          <a:p>
            <a:pPr marL="45720" indent="0">
              <a:buNone/>
            </a:pPr>
            <a:r>
              <a:rPr lang="en-US" spc="0" dirty="0" smtClean="0"/>
              <a:t>Deb Funk, BSN RN, </a:t>
            </a:r>
            <a:r>
              <a:rPr lang="en-US" spc="0" dirty="0"/>
              <a:t>Director of </a:t>
            </a:r>
            <a:r>
              <a:rPr lang="en-US" spc="0" dirty="0" smtClean="0"/>
              <a:t>Practice 	</a:t>
            </a:r>
          </a:p>
          <a:p>
            <a:pPr marL="45720" indent="0">
              <a:buNone/>
            </a:pPr>
            <a:r>
              <a:rPr lang="en-US" spc="0" dirty="0"/>
              <a:t>	</a:t>
            </a:r>
            <a:r>
              <a:rPr lang="en-US" spc="0" dirty="0" smtClean="0"/>
              <a:t>Missouri </a:t>
            </a:r>
            <a:r>
              <a:rPr lang="en-US" spc="0" dirty="0"/>
              <a:t>State Board of </a:t>
            </a:r>
            <a:r>
              <a:rPr lang="en-US" spc="0" dirty="0" smtClean="0"/>
              <a:t>Nursing</a:t>
            </a:r>
          </a:p>
          <a:p>
            <a:pPr marL="45720" indent="0">
              <a:buNone/>
            </a:pPr>
            <a:r>
              <a:rPr lang="en-US" spc="0" dirty="0" smtClean="0"/>
              <a:t>School Nurse Leaders: </a:t>
            </a:r>
            <a:endParaRPr lang="en-US" spc="0" dirty="0"/>
          </a:p>
          <a:p>
            <a:pPr marL="320040" lvl="1" indent="0">
              <a:buNone/>
            </a:pPr>
            <a:r>
              <a:rPr lang="en-US" spc="0" dirty="0" smtClean="0"/>
              <a:t>Angela Anderson, BSN RN, NCSN</a:t>
            </a:r>
          </a:p>
          <a:p>
            <a:pPr marL="320040" lvl="1" indent="0">
              <a:buNone/>
            </a:pPr>
            <a:r>
              <a:rPr lang="en-US" spc="0" dirty="0" smtClean="0"/>
              <a:t>Natalie Botkin, BSN, RN, NCSN</a:t>
            </a:r>
          </a:p>
          <a:p>
            <a:pPr marL="320040" lvl="1" indent="0">
              <a:buNone/>
            </a:pPr>
            <a:r>
              <a:rPr lang="en-US" spc="0" dirty="0" smtClean="0"/>
              <a:t>Angie </a:t>
            </a:r>
            <a:r>
              <a:rPr lang="en-US" spc="0" dirty="0" err="1" smtClean="0"/>
              <a:t>Bulmahn</a:t>
            </a:r>
            <a:r>
              <a:rPr lang="en-US" spc="0" dirty="0" smtClean="0"/>
              <a:t>, MSN, RN,NCSN</a:t>
            </a:r>
          </a:p>
          <a:p>
            <a:pPr marL="320040" lvl="1" indent="0">
              <a:buNone/>
            </a:pPr>
            <a:r>
              <a:rPr lang="en-US" spc="0" dirty="0" smtClean="0"/>
              <a:t>Deb Cook, RN</a:t>
            </a:r>
          </a:p>
          <a:p>
            <a:pPr marL="320040" lvl="1" indent="0">
              <a:buNone/>
            </a:pPr>
            <a:r>
              <a:rPr lang="en-US" spc="0" dirty="0" smtClean="0"/>
              <a:t>Teri Hansen, BSN, RN, NCSN</a:t>
            </a:r>
          </a:p>
          <a:p>
            <a:pPr marL="320040" lvl="1" indent="0">
              <a:buNone/>
            </a:pPr>
            <a:r>
              <a:rPr lang="en-US" spc="0" dirty="0" smtClean="0"/>
              <a:t>Ardith Harmon, MSN, RN</a:t>
            </a:r>
          </a:p>
          <a:p>
            <a:pPr marL="320040" lvl="1" indent="0">
              <a:buNone/>
            </a:pPr>
            <a:r>
              <a:rPr lang="en-US" spc="0" dirty="0" smtClean="0"/>
              <a:t>Peggy </a:t>
            </a:r>
            <a:r>
              <a:rPr lang="en-US" spc="0" dirty="0" err="1" smtClean="0"/>
              <a:t>Karleskint</a:t>
            </a:r>
            <a:r>
              <a:rPr lang="en-US" spc="0" dirty="0" smtClean="0"/>
              <a:t>, BSN, RN</a:t>
            </a:r>
          </a:p>
          <a:p>
            <a:pPr marL="320040" lvl="1" indent="0">
              <a:buNone/>
            </a:pPr>
            <a:r>
              <a:rPr lang="en-US" spc="0" dirty="0" smtClean="0"/>
              <a:t>Katherine Park, MSN, RN, NCSN</a:t>
            </a:r>
          </a:p>
          <a:p>
            <a:pPr marL="320040" lvl="1" indent="0">
              <a:buNone/>
            </a:pPr>
            <a:r>
              <a:rPr lang="en-US" spc="0" dirty="0" smtClean="0"/>
              <a:t>Stacey Whitney, MSN, RN, NCSN</a:t>
            </a:r>
            <a:endParaRPr lang="en-US" spc="0" dirty="0"/>
          </a:p>
        </p:txBody>
      </p:sp>
      <p:sp>
        <p:nvSpPr>
          <p:cNvPr id="4" name="Title 3"/>
          <p:cNvSpPr>
            <a:spLocks noGrp="1"/>
          </p:cNvSpPr>
          <p:nvPr>
            <p:ph type="title"/>
          </p:nvPr>
        </p:nvSpPr>
        <p:spPr/>
        <p:txBody>
          <a:bodyPr/>
          <a:lstStyle/>
          <a:p>
            <a:r>
              <a:rPr lang="en-US" dirty="0" smtClean="0"/>
              <a:t>These Guidelines have been reviewed by</a:t>
            </a:r>
            <a:endParaRPr lang="en-US" dirty="0"/>
          </a:p>
        </p:txBody>
      </p:sp>
    </p:spTree>
    <p:extLst>
      <p:ext uri="{BB962C8B-B14F-4D97-AF65-F5344CB8AC3E}">
        <p14:creationId xmlns:p14="http://schemas.microsoft.com/office/powerpoint/2010/main" val="41246263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read a</a:t>
            </a:r>
            <a:br>
              <a:rPr lang="en-US" dirty="0"/>
            </a:br>
            <a:r>
              <a:rPr lang="en-US" dirty="0"/>
              <a:t>prescription (rx) label</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5982" y="1828800"/>
            <a:ext cx="679129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070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19070"/>
            <a:ext cx="8686800" cy="4834130"/>
          </a:xfrm>
        </p:spPr>
        <p:txBody>
          <a:bodyPr>
            <a:normAutofit/>
          </a:bodyPr>
          <a:lstStyle/>
          <a:p>
            <a:r>
              <a:rPr lang="en-US" spc="0" dirty="0"/>
              <a:t>Medication must be in the </a:t>
            </a:r>
            <a:r>
              <a:rPr lang="en-US" u="sng" spc="0" dirty="0"/>
              <a:t>original container</a:t>
            </a:r>
            <a:r>
              <a:rPr lang="en-US" spc="0" dirty="0"/>
              <a:t> whether it’s prescribed or OTC.</a:t>
            </a:r>
          </a:p>
          <a:p>
            <a:pPr lvl="1"/>
            <a:r>
              <a:rPr lang="en-US" spc="0" dirty="0" smtClean="0"/>
              <a:t>Do not accept medications </a:t>
            </a:r>
            <a:r>
              <a:rPr lang="en-US" spc="0" dirty="0"/>
              <a:t>in </a:t>
            </a:r>
            <a:r>
              <a:rPr lang="en-US" spc="0" dirty="0" smtClean="0"/>
              <a:t>plastic </a:t>
            </a:r>
            <a:r>
              <a:rPr lang="en-US" spc="0" dirty="0"/>
              <a:t>bags, spice </a:t>
            </a:r>
            <a:r>
              <a:rPr lang="en-US" spc="0" dirty="0" smtClean="0"/>
              <a:t>bottles, </a:t>
            </a:r>
            <a:r>
              <a:rPr lang="en-US" spc="0" dirty="0"/>
              <a:t>or other </a:t>
            </a:r>
            <a:r>
              <a:rPr lang="en-US" spc="0" dirty="0" smtClean="0"/>
              <a:t>containers.</a:t>
            </a:r>
            <a:endParaRPr lang="en-US" spc="0" dirty="0"/>
          </a:p>
          <a:p>
            <a:pPr lvl="2"/>
            <a:r>
              <a:rPr lang="en-US" b="1" spc="0" dirty="0">
                <a:solidFill>
                  <a:schemeClr val="accent1"/>
                </a:solidFill>
              </a:rPr>
              <a:t>Why?</a:t>
            </a:r>
            <a:r>
              <a:rPr lang="en-US" b="1" spc="0" dirty="0"/>
              <a:t>  </a:t>
            </a:r>
            <a:r>
              <a:rPr lang="en-US" spc="0" dirty="0"/>
              <a:t>You need to be sure the medication is really what they say it is. </a:t>
            </a:r>
            <a:r>
              <a:rPr lang="en-US" spc="0" dirty="0" smtClean="0"/>
              <a:t> You </a:t>
            </a:r>
            <a:r>
              <a:rPr lang="en-US" spc="0" dirty="0"/>
              <a:t>need to know the lot number, expiration </a:t>
            </a:r>
            <a:r>
              <a:rPr lang="en-US" spc="0" dirty="0" smtClean="0"/>
              <a:t>date, </a:t>
            </a:r>
            <a:r>
              <a:rPr lang="en-US" spc="0" dirty="0"/>
              <a:t>and strength.</a:t>
            </a:r>
          </a:p>
          <a:p>
            <a:r>
              <a:rPr lang="en-US" spc="0" dirty="0" smtClean="0"/>
              <a:t>Document </a:t>
            </a:r>
            <a:r>
              <a:rPr lang="en-US" spc="0" dirty="0"/>
              <a:t>the quantity brought in.</a:t>
            </a:r>
          </a:p>
          <a:p>
            <a:pPr lvl="1">
              <a:spcAft>
                <a:spcPts val="600"/>
              </a:spcAft>
            </a:pPr>
            <a:r>
              <a:rPr lang="en-US" spc="0" dirty="0"/>
              <a:t>Count and document the quantity of the medication or if </a:t>
            </a:r>
            <a:r>
              <a:rPr lang="en-US" spc="0" dirty="0" smtClean="0"/>
              <a:t>an </a:t>
            </a:r>
            <a:r>
              <a:rPr lang="en-US" spc="0" dirty="0"/>
              <a:t>unopened </a:t>
            </a:r>
            <a:r>
              <a:rPr lang="en-US" spc="0" dirty="0" smtClean="0"/>
              <a:t>bottle, </a:t>
            </a:r>
            <a:r>
              <a:rPr lang="en-US" spc="0" dirty="0"/>
              <a:t>take note of the quantity in the bottle.  For liquids, </a:t>
            </a:r>
            <a:r>
              <a:rPr lang="en-US" spc="0" dirty="0" smtClean="0"/>
              <a:t>document </a:t>
            </a:r>
            <a:r>
              <a:rPr lang="en-US" spc="0" dirty="0"/>
              <a:t>how many mL’s are present when brought in.</a:t>
            </a:r>
          </a:p>
          <a:p>
            <a:pPr lvl="1">
              <a:spcAft>
                <a:spcPts val="600"/>
              </a:spcAft>
            </a:pPr>
            <a:r>
              <a:rPr lang="en-US" spc="0" dirty="0"/>
              <a:t>Controlled </a:t>
            </a:r>
            <a:r>
              <a:rPr lang="en-US" spc="0" dirty="0" smtClean="0"/>
              <a:t>substances should </a:t>
            </a:r>
            <a:r>
              <a:rPr lang="en-US" spc="0" dirty="0"/>
              <a:t>be counted, logged (both in and out), and recounted </a:t>
            </a:r>
            <a:r>
              <a:rPr lang="en-US" spc="0" dirty="0" smtClean="0"/>
              <a:t>regularly </a:t>
            </a:r>
            <a:r>
              <a:rPr lang="en-US" i="1" spc="0" dirty="0" smtClean="0"/>
              <a:t>per your district policy and protocols</a:t>
            </a:r>
            <a:r>
              <a:rPr lang="en-US" spc="0" dirty="0" smtClean="0"/>
              <a:t> to </a:t>
            </a:r>
            <a:r>
              <a:rPr lang="en-US" spc="0" dirty="0"/>
              <a:t>make sure there is no drug diversion.  </a:t>
            </a:r>
          </a:p>
          <a:p>
            <a:pPr marL="640080" lvl="2" indent="0">
              <a:buNone/>
            </a:pPr>
            <a:r>
              <a:rPr lang="en-US" spc="0" dirty="0"/>
              <a:t>   Drug </a:t>
            </a:r>
            <a:r>
              <a:rPr lang="en-US" spc="0" dirty="0" smtClean="0"/>
              <a:t>diversion </a:t>
            </a:r>
            <a:r>
              <a:rPr lang="en-US" spc="0" dirty="0"/>
              <a:t>is </a:t>
            </a:r>
            <a:r>
              <a:rPr lang="en-US" spc="0" dirty="0" smtClean="0"/>
              <a:t>when legal drugs </a:t>
            </a:r>
            <a:r>
              <a:rPr lang="en-US" spc="0" dirty="0"/>
              <a:t>are used for illicit purposes.  Basically, </a:t>
            </a:r>
          </a:p>
          <a:p>
            <a:pPr marL="640080" lvl="2" indent="0">
              <a:buNone/>
            </a:pPr>
            <a:r>
              <a:rPr lang="en-US" spc="0" dirty="0"/>
              <a:t>   the medication is being used in an illegal manner</a:t>
            </a:r>
            <a:r>
              <a:rPr lang="en-US" spc="0" dirty="0" smtClean="0"/>
              <a:t>.</a:t>
            </a:r>
          </a:p>
          <a:p>
            <a:pPr marL="640080" lvl="2" indent="0">
              <a:buNone/>
            </a:pPr>
            <a:endParaRPr lang="en-US" sz="900" spc="0" dirty="0"/>
          </a:p>
          <a:p>
            <a:pPr marL="744538" lvl="2" indent="0">
              <a:buNone/>
            </a:pPr>
            <a:r>
              <a:rPr lang="en-US" b="1" spc="0" dirty="0" smtClean="0">
                <a:solidFill>
                  <a:schemeClr val="accent1"/>
                </a:solidFill>
              </a:rPr>
              <a:t>It </a:t>
            </a:r>
            <a:r>
              <a:rPr lang="en-US" b="1" spc="0" dirty="0">
                <a:solidFill>
                  <a:schemeClr val="accent1"/>
                </a:solidFill>
              </a:rPr>
              <a:t>is not uncommon for people to steal medications, especially controlled substances.  </a:t>
            </a:r>
            <a:r>
              <a:rPr lang="en-US" b="1" spc="0" dirty="0" smtClean="0">
                <a:solidFill>
                  <a:schemeClr val="accent1"/>
                </a:solidFill>
              </a:rPr>
              <a:t>  You </a:t>
            </a:r>
            <a:r>
              <a:rPr lang="en-US" b="1" spc="0" dirty="0">
                <a:solidFill>
                  <a:schemeClr val="accent1"/>
                </a:solidFill>
              </a:rPr>
              <a:t>need to keep </a:t>
            </a:r>
            <a:r>
              <a:rPr lang="en-US" b="1" u="sng" spc="0" dirty="0">
                <a:solidFill>
                  <a:schemeClr val="accent1"/>
                </a:solidFill>
              </a:rPr>
              <a:t>tight control</a:t>
            </a:r>
            <a:r>
              <a:rPr lang="en-US" b="1" spc="0" dirty="0">
                <a:solidFill>
                  <a:schemeClr val="accent1"/>
                </a:solidFill>
              </a:rPr>
              <a:t> of these types of medications!   </a:t>
            </a:r>
          </a:p>
        </p:txBody>
      </p:sp>
      <p:sp>
        <p:nvSpPr>
          <p:cNvPr id="3" name="Title 2"/>
          <p:cNvSpPr>
            <a:spLocks noGrp="1"/>
          </p:cNvSpPr>
          <p:nvPr>
            <p:ph type="title"/>
          </p:nvPr>
        </p:nvSpPr>
        <p:spPr/>
        <p:txBody>
          <a:bodyPr/>
          <a:lstStyle/>
          <a:p>
            <a:r>
              <a:rPr lang="en-US" dirty="0" smtClean="0"/>
              <a:t>Medications</a:t>
            </a:r>
            <a:endParaRPr lang="en-US" dirty="0"/>
          </a:p>
        </p:txBody>
      </p:sp>
      <p:sp>
        <p:nvSpPr>
          <p:cNvPr id="4" name="5-Point Star 3"/>
          <p:cNvSpPr/>
          <p:nvPr/>
        </p:nvSpPr>
        <p:spPr>
          <a:xfrm>
            <a:off x="533400" y="60198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636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b="1" spc="0" dirty="0" smtClean="0"/>
              <a:t>Definition</a:t>
            </a:r>
            <a:r>
              <a:rPr lang="en-US" sz="2200" b="1" spc="0" dirty="0"/>
              <a:t>:</a:t>
            </a:r>
            <a:r>
              <a:rPr lang="en-US" sz="2200" spc="0" dirty="0"/>
              <a:t> </a:t>
            </a:r>
            <a:r>
              <a:rPr lang="en-US" sz="2200" spc="0" dirty="0" smtClean="0"/>
              <a:t>a</a:t>
            </a:r>
            <a:r>
              <a:rPr lang="en-US" sz="2200" spc="0" dirty="0" smtClean="0"/>
              <a:t> </a:t>
            </a:r>
            <a:r>
              <a:rPr lang="en-US" sz="2200" spc="0" dirty="0"/>
              <a:t>controlled substance is a drug or other substance that comes under the jurisdiction of the Federal Controlled Substances Act of 1970.  Narcotics, depressants, stimulants, hallucinogens and anabolic steroids are regulated by the Controlled Substances Act (CSA) and are listed in one of five </a:t>
            </a:r>
            <a:r>
              <a:rPr lang="en-US" sz="2200" spc="0" dirty="0" smtClean="0"/>
              <a:t>schedules</a:t>
            </a:r>
            <a:r>
              <a:rPr lang="en-US" sz="1600" dirty="0" smtClean="0"/>
              <a:t> </a:t>
            </a:r>
            <a:endParaRPr lang="en-US" dirty="0" smtClean="0"/>
          </a:p>
          <a:p>
            <a:pPr marL="45720" indent="0">
              <a:buNone/>
            </a:pPr>
            <a:endParaRPr lang="en-US" sz="1600" dirty="0"/>
          </a:p>
          <a:p>
            <a:pPr marL="45720" indent="0">
              <a:buNone/>
            </a:pPr>
            <a:r>
              <a:rPr lang="en-US" sz="1600" dirty="0" smtClean="0"/>
              <a:t> </a:t>
            </a:r>
            <a:r>
              <a:rPr lang="en-US" sz="1600" dirty="0" smtClean="0"/>
              <a:t>  </a:t>
            </a:r>
            <a:r>
              <a:rPr lang="en-US" sz="1600" dirty="0">
                <a:hlinkClick r:id="rId2"/>
              </a:rPr>
              <a:t>https://</a:t>
            </a:r>
            <a:r>
              <a:rPr lang="en-US" sz="1600" dirty="0" smtClean="0">
                <a:hlinkClick r:id="rId2"/>
              </a:rPr>
              <a:t>health.mo.gov/safety/bndd/doc/practitionersguidelines.doc</a:t>
            </a:r>
            <a:endParaRPr lang="en-US" sz="1600" dirty="0" smtClean="0"/>
          </a:p>
          <a:p>
            <a:pPr marL="45720" indent="0">
              <a:buNone/>
            </a:pPr>
            <a:endParaRPr lang="en-US" sz="1600" dirty="0" smtClean="0"/>
          </a:p>
        </p:txBody>
      </p:sp>
      <p:sp>
        <p:nvSpPr>
          <p:cNvPr id="5" name="Title 4"/>
          <p:cNvSpPr>
            <a:spLocks noGrp="1"/>
          </p:cNvSpPr>
          <p:nvPr>
            <p:ph type="title"/>
          </p:nvPr>
        </p:nvSpPr>
        <p:spPr/>
        <p:txBody>
          <a:bodyPr/>
          <a:lstStyle/>
          <a:p>
            <a:r>
              <a:rPr lang="en-US" dirty="0"/>
              <a:t>What is a controlled substance?</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12"/>
          <a:stretch/>
        </p:blipFill>
        <p:spPr bwMode="auto">
          <a:xfrm>
            <a:off x="308851" y="4975938"/>
            <a:ext cx="24669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456" y="4990226"/>
            <a:ext cx="278130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8387" y="4990226"/>
            <a:ext cx="2992417" cy="142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56025" y="4953000"/>
            <a:ext cx="1793098" cy="369332"/>
          </a:xfrm>
          <a:prstGeom prst="rect">
            <a:avLst/>
          </a:prstGeom>
          <a:noFill/>
        </p:spPr>
        <p:txBody>
          <a:bodyPr wrap="square" rtlCol="0">
            <a:spAutoFit/>
          </a:bodyPr>
          <a:lstStyle/>
          <a:p>
            <a:pPr algn="ctr"/>
            <a:r>
              <a:rPr lang="en-US" dirty="0"/>
              <a:t>Adderall 30 mg</a:t>
            </a:r>
          </a:p>
        </p:txBody>
      </p:sp>
      <p:sp>
        <p:nvSpPr>
          <p:cNvPr id="7" name="TextBox 6"/>
          <p:cNvSpPr txBox="1"/>
          <p:nvPr/>
        </p:nvSpPr>
        <p:spPr>
          <a:xfrm>
            <a:off x="3265693" y="4980001"/>
            <a:ext cx="2052613" cy="369332"/>
          </a:xfrm>
          <a:prstGeom prst="rect">
            <a:avLst/>
          </a:prstGeom>
          <a:noFill/>
        </p:spPr>
        <p:txBody>
          <a:bodyPr wrap="none" rtlCol="0">
            <a:spAutoFit/>
          </a:bodyPr>
          <a:lstStyle/>
          <a:p>
            <a:r>
              <a:rPr lang="en-US" dirty="0"/>
              <a:t>Adderall XR 30 mg</a:t>
            </a:r>
          </a:p>
        </p:txBody>
      </p:sp>
      <p:sp>
        <p:nvSpPr>
          <p:cNvPr id="8" name="TextBox 7"/>
          <p:cNvSpPr txBox="1"/>
          <p:nvPr/>
        </p:nvSpPr>
        <p:spPr>
          <a:xfrm>
            <a:off x="6689933" y="4953000"/>
            <a:ext cx="1528945" cy="369332"/>
          </a:xfrm>
          <a:prstGeom prst="rect">
            <a:avLst/>
          </a:prstGeom>
          <a:noFill/>
        </p:spPr>
        <p:txBody>
          <a:bodyPr wrap="none" rtlCol="0">
            <a:spAutoFit/>
          </a:bodyPr>
          <a:lstStyle/>
          <a:p>
            <a:r>
              <a:rPr lang="en-US" dirty="0"/>
              <a:t>Ritalin 10 mg</a:t>
            </a:r>
          </a:p>
        </p:txBody>
      </p:sp>
    </p:spTree>
    <p:extLst>
      <p:ext uri="{BB962C8B-B14F-4D97-AF65-F5344CB8AC3E}">
        <p14:creationId xmlns:p14="http://schemas.microsoft.com/office/powerpoint/2010/main" val="1334964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substances in schools</a:t>
            </a:r>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596" t="25217" r="15542" b="18046"/>
          <a:stretch/>
        </p:blipFill>
        <p:spPr bwMode="auto">
          <a:xfrm>
            <a:off x="762000" y="2117989"/>
            <a:ext cx="144780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23360" y="1826973"/>
            <a:ext cx="1233030" cy="307777"/>
          </a:xfrm>
          <a:prstGeom prst="rect">
            <a:avLst/>
          </a:prstGeom>
          <a:noFill/>
        </p:spPr>
        <p:txBody>
          <a:bodyPr wrap="none" rtlCol="0">
            <a:spAutoFit/>
          </a:bodyPr>
          <a:lstStyle/>
          <a:p>
            <a:r>
              <a:rPr lang="en-US" sz="1400" dirty="0"/>
              <a:t>Ritalin 20 mg</a:t>
            </a:r>
          </a:p>
        </p:txBody>
      </p:sp>
      <p:grpSp>
        <p:nvGrpSpPr>
          <p:cNvPr id="2" name="Group 1"/>
          <p:cNvGrpSpPr/>
          <p:nvPr/>
        </p:nvGrpSpPr>
        <p:grpSpPr>
          <a:xfrm>
            <a:off x="3874813" y="1884589"/>
            <a:ext cx="2815334" cy="1219201"/>
            <a:chOff x="1604267" y="1828799"/>
            <a:chExt cx="2815334" cy="1219201"/>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056" r="11533" b="2803"/>
            <a:stretch/>
          </p:blipFill>
          <p:spPr bwMode="auto">
            <a:xfrm>
              <a:off x="3012381" y="1828799"/>
              <a:ext cx="1407220" cy="121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04267" y="1906568"/>
              <a:ext cx="1373518" cy="307777"/>
            </a:xfrm>
            <a:prstGeom prst="rect">
              <a:avLst/>
            </a:prstGeom>
            <a:noFill/>
          </p:spPr>
          <p:txBody>
            <a:bodyPr wrap="none" rtlCol="0">
              <a:spAutoFit/>
            </a:bodyPr>
            <a:lstStyle/>
            <a:p>
              <a:r>
                <a:rPr lang="en-US" sz="1400" dirty="0"/>
                <a:t>Daytrana Patch</a:t>
              </a:r>
            </a:p>
          </p:txBody>
        </p:sp>
      </p:gr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11249" b="10008"/>
          <a:stretch/>
        </p:blipFill>
        <p:spPr bwMode="auto">
          <a:xfrm>
            <a:off x="6381834" y="3617777"/>
            <a:ext cx="2472453" cy="1066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977756" y="3269952"/>
            <a:ext cx="1280607" cy="307777"/>
          </a:xfrm>
          <a:prstGeom prst="rect">
            <a:avLst/>
          </a:prstGeom>
          <a:noFill/>
        </p:spPr>
        <p:txBody>
          <a:bodyPr wrap="none" rtlCol="0">
            <a:spAutoFit/>
          </a:bodyPr>
          <a:lstStyle/>
          <a:p>
            <a:r>
              <a:rPr lang="en-US" sz="1400" dirty="0"/>
              <a:t>Focalin 10 mg</a:t>
            </a:r>
          </a:p>
        </p:txBody>
      </p:sp>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5481" t="15776" r="7404" b="15860"/>
          <a:stretch/>
        </p:blipFill>
        <p:spPr bwMode="auto">
          <a:xfrm>
            <a:off x="381000" y="3617777"/>
            <a:ext cx="2286000"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97629" y="3321245"/>
            <a:ext cx="1176541" cy="307777"/>
          </a:xfrm>
          <a:prstGeom prst="rect">
            <a:avLst/>
          </a:prstGeom>
          <a:noFill/>
        </p:spPr>
        <p:txBody>
          <a:bodyPr wrap="none" rtlCol="0">
            <a:spAutoFit/>
          </a:bodyPr>
          <a:lstStyle/>
          <a:p>
            <a:r>
              <a:rPr lang="en-US" sz="1400" dirty="0"/>
              <a:t>Focalin 5 mg</a:t>
            </a:r>
          </a:p>
        </p:txBody>
      </p:sp>
      <p:pic>
        <p:nvPicPr>
          <p:cNvPr id="307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13708" r="13863"/>
          <a:stretch/>
        </p:blipFill>
        <p:spPr bwMode="auto">
          <a:xfrm>
            <a:off x="2937124" y="3597957"/>
            <a:ext cx="1427725" cy="13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7289" r="9449"/>
          <a:stretch/>
        </p:blipFill>
        <p:spPr bwMode="auto">
          <a:xfrm>
            <a:off x="4651412" y="3597957"/>
            <a:ext cx="1544325" cy="133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996399" y="3270563"/>
            <a:ext cx="1541897" cy="307777"/>
          </a:xfrm>
          <a:prstGeom prst="rect">
            <a:avLst/>
          </a:prstGeom>
          <a:noFill/>
        </p:spPr>
        <p:txBody>
          <a:bodyPr wrap="none" rtlCol="0">
            <a:spAutoFit/>
          </a:bodyPr>
          <a:lstStyle/>
          <a:p>
            <a:r>
              <a:rPr lang="en-US" sz="1400" dirty="0"/>
              <a:t>Focalin XR 10 mg</a:t>
            </a:r>
          </a:p>
        </p:txBody>
      </p:sp>
      <p:sp>
        <p:nvSpPr>
          <p:cNvPr id="11" name="TextBox 10"/>
          <p:cNvSpPr txBox="1"/>
          <p:nvPr/>
        </p:nvSpPr>
        <p:spPr>
          <a:xfrm>
            <a:off x="4651412" y="3290180"/>
            <a:ext cx="1543628" cy="307777"/>
          </a:xfrm>
          <a:prstGeom prst="rect">
            <a:avLst/>
          </a:prstGeom>
          <a:noFill/>
        </p:spPr>
        <p:txBody>
          <a:bodyPr wrap="none" rtlCol="0">
            <a:spAutoFit/>
          </a:bodyPr>
          <a:lstStyle/>
          <a:p>
            <a:r>
              <a:rPr lang="en-US" sz="1400" dirty="0"/>
              <a:t>Focalin XR 20 mg</a:t>
            </a:r>
          </a:p>
        </p:txBody>
      </p:sp>
      <p:pic>
        <p:nvPicPr>
          <p:cNvPr id="3080"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7356" r="11724"/>
          <a:stretch/>
        </p:blipFill>
        <p:spPr bwMode="auto">
          <a:xfrm>
            <a:off x="479990" y="5274887"/>
            <a:ext cx="1676400" cy="1374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b="6711"/>
          <a:stretch/>
        </p:blipFill>
        <p:spPr bwMode="auto">
          <a:xfrm>
            <a:off x="2585767" y="5264171"/>
            <a:ext cx="2459995" cy="138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75652" y="4980504"/>
            <a:ext cx="1149674" cy="307777"/>
          </a:xfrm>
          <a:prstGeom prst="rect">
            <a:avLst/>
          </a:prstGeom>
          <a:noFill/>
        </p:spPr>
        <p:txBody>
          <a:bodyPr wrap="none" rtlCol="0">
            <a:spAutoFit/>
          </a:bodyPr>
          <a:lstStyle/>
          <a:p>
            <a:r>
              <a:rPr lang="en-US" sz="1400" dirty="0"/>
              <a:t>Intuniv 2 mg</a:t>
            </a:r>
          </a:p>
        </p:txBody>
      </p:sp>
      <p:sp>
        <p:nvSpPr>
          <p:cNvPr id="14" name="TextBox 13"/>
          <p:cNvSpPr txBox="1"/>
          <p:nvPr/>
        </p:nvSpPr>
        <p:spPr>
          <a:xfrm>
            <a:off x="3235647" y="5001943"/>
            <a:ext cx="1149674" cy="307777"/>
          </a:xfrm>
          <a:prstGeom prst="rect">
            <a:avLst/>
          </a:prstGeom>
          <a:noFill/>
        </p:spPr>
        <p:txBody>
          <a:bodyPr wrap="none" rtlCol="0">
            <a:spAutoFit/>
          </a:bodyPr>
          <a:lstStyle/>
          <a:p>
            <a:r>
              <a:rPr lang="en-US" sz="1400" dirty="0"/>
              <a:t>Intuniv 3 mg</a:t>
            </a:r>
          </a:p>
        </p:txBody>
      </p:sp>
      <p:sp>
        <p:nvSpPr>
          <p:cNvPr id="15" name="TextBox 14"/>
          <p:cNvSpPr txBox="1"/>
          <p:nvPr/>
        </p:nvSpPr>
        <p:spPr>
          <a:xfrm>
            <a:off x="5248331" y="5956532"/>
            <a:ext cx="3571360" cy="584775"/>
          </a:xfrm>
          <a:prstGeom prst="rect">
            <a:avLst/>
          </a:prstGeom>
          <a:noFill/>
        </p:spPr>
        <p:txBody>
          <a:bodyPr wrap="square" rtlCol="0">
            <a:spAutoFit/>
          </a:bodyPr>
          <a:lstStyle/>
          <a:p>
            <a:pPr algn="ctr"/>
            <a:r>
              <a:rPr lang="en-US" sz="1600" dirty="0">
                <a:solidFill>
                  <a:schemeClr val="accent1"/>
                </a:solidFill>
              </a:rPr>
              <a:t>All medication pictures </a:t>
            </a:r>
            <a:r>
              <a:rPr lang="en-US" sz="1600" dirty="0" smtClean="0">
                <a:solidFill>
                  <a:schemeClr val="accent1"/>
                </a:solidFill>
              </a:rPr>
              <a:t>from </a:t>
            </a:r>
            <a:r>
              <a:rPr lang="en-US" sz="1600" dirty="0" smtClean="0">
                <a:solidFill>
                  <a:schemeClr val="accent1"/>
                </a:solidFill>
                <a:hlinkClick r:id="rId10"/>
              </a:rPr>
              <a:t>www.drugs.com</a:t>
            </a:r>
            <a:r>
              <a:rPr lang="en-US" sz="1600" dirty="0" smtClean="0">
                <a:solidFill>
                  <a:schemeClr val="accent1"/>
                </a:solidFill>
              </a:rPr>
              <a:t>.</a:t>
            </a:r>
            <a:endParaRPr lang="en-US" sz="1600" dirty="0">
              <a:solidFill>
                <a:schemeClr val="accent1"/>
              </a:solidFill>
            </a:endParaRPr>
          </a:p>
        </p:txBody>
      </p:sp>
    </p:spTree>
    <p:extLst>
      <p:ext uri="{BB962C8B-B14F-4D97-AF65-F5344CB8AC3E}">
        <p14:creationId xmlns:p14="http://schemas.microsoft.com/office/powerpoint/2010/main" val="11026982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Controlled substances in schools</a:t>
            </a:r>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261" b="4865"/>
          <a:stretch/>
        </p:blipFill>
        <p:spPr bwMode="auto">
          <a:xfrm>
            <a:off x="609599" y="1862505"/>
            <a:ext cx="2199937" cy="1536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242" y="1865867"/>
            <a:ext cx="2286000" cy="1569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91855" y="3398885"/>
            <a:ext cx="1361398" cy="307777"/>
          </a:xfrm>
          <a:prstGeom prst="rect">
            <a:avLst/>
          </a:prstGeom>
          <a:noFill/>
        </p:spPr>
        <p:txBody>
          <a:bodyPr wrap="none" rtlCol="0">
            <a:spAutoFit/>
          </a:bodyPr>
          <a:lstStyle/>
          <a:p>
            <a:r>
              <a:rPr lang="en-US" sz="1400" dirty="0"/>
              <a:t>Vyvanse 50 mg</a:t>
            </a:r>
          </a:p>
        </p:txBody>
      </p:sp>
      <p:sp>
        <p:nvSpPr>
          <p:cNvPr id="7" name="TextBox 6"/>
          <p:cNvSpPr txBox="1"/>
          <p:nvPr/>
        </p:nvSpPr>
        <p:spPr>
          <a:xfrm>
            <a:off x="3840816" y="3386603"/>
            <a:ext cx="1361398" cy="307777"/>
          </a:xfrm>
          <a:prstGeom prst="rect">
            <a:avLst/>
          </a:prstGeom>
          <a:noFill/>
        </p:spPr>
        <p:txBody>
          <a:bodyPr wrap="none" rtlCol="0">
            <a:spAutoFit/>
          </a:bodyPr>
          <a:lstStyle/>
          <a:p>
            <a:r>
              <a:rPr lang="en-US" sz="1400" dirty="0"/>
              <a:t>Vyvanse 30 mg</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73" y="1865327"/>
            <a:ext cx="2324808" cy="158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68" y="3941292"/>
            <a:ext cx="2133600" cy="1497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513681" y="3418335"/>
            <a:ext cx="1737592" cy="307777"/>
          </a:xfrm>
          <a:prstGeom prst="rect">
            <a:avLst/>
          </a:prstGeom>
          <a:noFill/>
        </p:spPr>
        <p:txBody>
          <a:bodyPr wrap="none" rtlCol="0">
            <a:spAutoFit/>
          </a:bodyPr>
          <a:lstStyle/>
          <a:p>
            <a:r>
              <a:rPr lang="en-US" sz="1400" dirty="0"/>
              <a:t>Metadate CD 20 mg</a:t>
            </a:r>
          </a:p>
        </p:txBody>
      </p:sp>
      <p:sp>
        <p:nvSpPr>
          <p:cNvPr id="9" name="TextBox 8"/>
          <p:cNvSpPr txBox="1"/>
          <p:nvPr/>
        </p:nvSpPr>
        <p:spPr>
          <a:xfrm>
            <a:off x="832572" y="5424066"/>
            <a:ext cx="1737592" cy="307777"/>
          </a:xfrm>
          <a:prstGeom prst="rect">
            <a:avLst/>
          </a:prstGeom>
          <a:noFill/>
        </p:spPr>
        <p:txBody>
          <a:bodyPr wrap="none" rtlCol="0">
            <a:spAutoFit/>
          </a:bodyPr>
          <a:lstStyle/>
          <a:p>
            <a:r>
              <a:rPr lang="en-US" sz="1400" dirty="0"/>
              <a:t>Metadate CD 30 mg</a:t>
            </a:r>
          </a:p>
        </p:txBody>
      </p:sp>
      <p:pic>
        <p:nvPicPr>
          <p:cNvPr id="4102"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6227"/>
          <a:stretch/>
        </p:blipFill>
        <p:spPr bwMode="auto">
          <a:xfrm>
            <a:off x="3285242" y="3954091"/>
            <a:ext cx="2495559" cy="146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657528" y="5438555"/>
            <a:ext cx="1727974" cy="307777"/>
          </a:xfrm>
          <a:prstGeom prst="rect">
            <a:avLst/>
          </a:prstGeom>
          <a:noFill/>
        </p:spPr>
        <p:txBody>
          <a:bodyPr wrap="none" rtlCol="0">
            <a:spAutoFit/>
          </a:bodyPr>
          <a:lstStyle/>
          <a:p>
            <a:r>
              <a:rPr lang="en-US" sz="1400" dirty="0"/>
              <a:t>Metadate ER 20 mg</a:t>
            </a:r>
          </a:p>
        </p:txBody>
      </p:sp>
      <p:sp>
        <p:nvSpPr>
          <p:cNvPr id="11" name="TextBox 10"/>
          <p:cNvSpPr txBox="1"/>
          <p:nvPr/>
        </p:nvSpPr>
        <p:spPr>
          <a:xfrm>
            <a:off x="6473301" y="4042082"/>
            <a:ext cx="2288959" cy="2554545"/>
          </a:xfrm>
          <a:prstGeom prst="rect">
            <a:avLst/>
          </a:prstGeom>
          <a:noFill/>
        </p:spPr>
        <p:txBody>
          <a:bodyPr wrap="square" rtlCol="0">
            <a:spAutoFit/>
          </a:bodyPr>
          <a:lstStyle/>
          <a:p>
            <a:r>
              <a:rPr lang="en-US" sz="1600" dirty="0">
                <a:solidFill>
                  <a:schemeClr val="accent1"/>
                </a:solidFill>
              </a:rPr>
              <a:t>CD=controlled delivery</a:t>
            </a:r>
          </a:p>
          <a:p>
            <a:r>
              <a:rPr lang="en-US" sz="1600" dirty="0">
                <a:solidFill>
                  <a:schemeClr val="accent1"/>
                </a:solidFill>
              </a:rPr>
              <a:t>CR=controlled release</a:t>
            </a:r>
          </a:p>
          <a:p>
            <a:r>
              <a:rPr lang="en-US" sz="1600" dirty="0">
                <a:solidFill>
                  <a:schemeClr val="accent1"/>
                </a:solidFill>
              </a:rPr>
              <a:t>ER=extended release</a:t>
            </a:r>
          </a:p>
          <a:p>
            <a:r>
              <a:rPr lang="en-US" sz="1600" dirty="0">
                <a:solidFill>
                  <a:schemeClr val="accent1"/>
                </a:solidFill>
              </a:rPr>
              <a:t>LA=long acting</a:t>
            </a:r>
          </a:p>
          <a:p>
            <a:r>
              <a:rPr lang="en-US" sz="1600" dirty="0">
                <a:solidFill>
                  <a:schemeClr val="accent1"/>
                </a:solidFill>
              </a:rPr>
              <a:t>SR=sustained release</a:t>
            </a:r>
          </a:p>
          <a:p>
            <a:r>
              <a:rPr lang="en-US" sz="1600" dirty="0">
                <a:solidFill>
                  <a:schemeClr val="accent1"/>
                </a:solidFill>
              </a:rPr>
              <a:t>TR=time release</a:t>
            </a:r>
          </a:p>
          <a:p>
            <a:r>
              <a:rPr lang="en-US" sz="1600" dirty="0">
                <a:solidFill>
                  <a:schemeClr val="accent1"/>
                </a:solidFill>
              </a:rPr>
              <a:t>XR=extended release</a:t>
            </a:r>
          </a:p>
          <a:p>
            <a:r>
              <a:rPr lang="en-US" sz="1600" dirty="0">
                <a:solidFill>
                  <a:schemeClr val="accent1"/>
                </a:solidFill>
              </a:rPr>
              <a:t>XL=extended release</a:t>
            </a:r>
          </a:p>
          <a:p>
            <a:r>
              <a:rPr lang="en-US" sz="800" dirty="0">
                <a:solidFill>
                  <a:schemeClr val="accent1"/>
                </a:solidFill>
                <a:hlinkClick r:id="rId7"/>
              </a:rPr>
              <a:t>https://</a:t>
            </a:r>
            <a:r>
              <a:rPr lang="en-US" sz="800" dirty="0" smtClean="0">
                <a:solidFill>
                  <a:schemeClr val="accent1"/>
                </a:solidFill>
                <a:hlinkClick r:id="rId7"/>
              </a:rPr>
              <a:t>www.riverprofessionalgroup.com/faq/what-do-the-acryonyms-cd-cr-la-sr-tr-xl-and-xr-stand-for</a:t>
            </a:r>
            <a:endParaRPr lang="en-US" sz="800" dirty="0" smtClean="0">
              <a:solidFill>
                <a:schemeClr val="accent1"/>
              </a:solidFill>
            </a:endParaRPr>
          </a:p>
          <a:p>
            <a:endParaRPr lang="en-US" sz="800" dirty="0">
              <a:solidFill>
                <a:schemeClr val="accent1"/>
              </a:solidFill>
            </a:endParaRPr>
          </a:p>
        </p:txBody>
      </p:sp>
      <p:sp>
        <p:nvSpPr>
          <p:cNvPr id="12" name="TextBox 11"/>
          <p:cNvSpPr txBox="1"/>
          <p:nvPr/>
        </p:nvSpPr>
        <p:spPr>
          <a:xfrm>
            <a:off x="601746" y="6053564"/>
            <a:ext cx="5110501" cy="369332"/>
          </a:xfrm>
          <a:prstGeom prst="rect">
            <a:avLst/>
          </a:prstGeom>
          <a:noFill/>
        </p:spPr>
        <p:txBody>
          <a:bodyPr wrap="square" rtlCol="0">
            <a:spAutoFit/>
          </a:bodyPr>
          <a:lstStyle/>
          <a:p>
            <a:r>
              <a:rPr lang="en-US" dirty="0">
                <a:solidFill>
                  <a:schemeClr val="accent1"/>
                </a:solidFill>
              </a:rPr>
              <a:t>All medication pictures from </a:t>
            </a:r>
            <a:r>
              <a:rPr lang="en-US" dirty="0" smtClean="0">
                <a:solidFill>
                  <a:schemeClr val="accent1"/>
                </a:solidFill>
                <a:hlinkClick r:id="rId8"/>
              </a:rPr>
              <a:t>www.drugs.com</a:t>
            </a:r>
            <a:r>
              <a:rPr lang="en-US" dirty="0" smtClean="0">
                <a:solidFill>
                  <a:schemeClr val="accent1"/>
                </a:solidFill>
              </a:rPr>
              <a:t>.</a:t>
            </a:r>
            <a:endParaRPr lang="en-US" dirty="0">
              <a:solidFill>
                <a:schemeClr val="accent1"/>
              </a:solidFill>
            </a:endParaRPr>
          </a:p>
        </p:txBody>
      </p:sp>
    </p:spTree>
    <p:extLst>
      <p:ext uri="{BB962C8B-B14F-4D97-AF65-F5344CB8AC3E}">
        <p14:creationId xmlns:p14="http://schemas.microsoft.com/office/powerpoint/2010/main" val="3714501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a:bodyPr>
          <a:lstStyle/>
          <a:p>
            <a:r>
              <a:rPr lang="en-US" spc="0" dirty="0"/>
              <a:t>Locked cabinet</a:t>
            </a:r>
          </a:p>
          <a:p>
            <a:r>
              <a:rPr lang="en-US" spc="0" dirty="0"/>
              <a:t>Locked office/room   </a:t>
            </a:r>
          </a:p>
          <a:p>
            <a:r>
              <a:rPr lang="en-US" spc="0" dirty="0"/>
              <a:t>Organized</a:t>
            </a:r>
          </a:p>
          <a:p>
            <a:pPr lvl="1"/>
            <a:r>
              <a:rPr lang="en-US" spc="0" dirty="0"/>
              <a:t>Many different ways to do this</a:t>
            </a:r>
            <a:r>
              <a:rPr lang="en-US" spc="0" dirty="0" smtClean="0"/>
              <a:t>….use what </a:t>
            </a:r>
            <a:r>
              <a:rPr lang="en-US" spc="0" dirty="0"/>
              <a:t>works best for </a:t>
            </a:r>
            <a:r>
              <a:rPr lang="en-US" spc="0" dirty="0" smtClean="0"/>
              <a:t>you</a:t>
            </a:r>
            <a:endParaRPr lang="en-US" spc="0" dirty="0"/>
          </a:p>
          <a:p>
            <a:pPr lvl="2"/>
            <a:r>
              <a:rPr lang="en-US" spc="0" dirty="0"/>
              <a:t>Alphabetical</a:t>
            </a:r>
          </a:p>
          <a:p>
            <a:pPr lvl="2"/>
            <a:r>
              <a:rPr lang="en-US" spc="0" dirty="0"/>
              <a:t>Time of day meds are </a:t>
            </a:r>
            <a:r>
              <a:rPr lang="en-US" spc="0" dirty="0" smtClean="0"/>
              <a:t>given</a:t>
            </a:r>
          </a:p>
          <a:p>
            <a:pPr lvl="2"/>
            <a:r>
              <a:rPr lang="en-US" spc="0" dirty="0"/>
              <a:t>Oral medications separated from topical </a:t>
            </a:r>
            <a:r>
              <a:rPr lang="en-US" spc="0" dirty="0" smtClean="0"/>
              <a:t>medications</a:t>
            </a:r>
            <a:endParaRPr lang="en-US" spc="0" dirty="0"/>
          </a:p>
          <a:p>
            <a:pPr lvl="2"/>
            <a:r>
              <a:rPr lang="en-US" spc="0" dirty="0"/>
              <a:t>Clean</a:t>
            </a:r>
          </a:p>
          <a:p>
            <a:pPr lvl="2"/>
            <a:r>
              <a:rPr lang="en-US" spc="0" dirty="0"/>
              <a:t>Away from </a:t>
            </a:r>
            <a:r>
              <a:rPr lang="en-US" spc="0" dirty="0" smtClean="0"/>
              <a:t>light/sun</a:t>
            </a:r>
          </a:p>
          <a:p>
            <a:pPr lvl="1"/>
            <a:r>
              <a:rPr lang="en-US" spc="0" dirty="0"/>
              <a:t>B</a:t>
            </a:r>
            <a:r>
              <a:rPr lang="en-US" spc="0" dirty="0" smtClean="0"/>
              <a:t>etter organization lessens </a:t>
            </a:r>
            <a:r>
              <a:rPr lang="en-US" spc="0" dirty="0"/>
              <a:t>chance for </a:t>
            </a:r>
            <a:r>
              <a:rPr lang="en-US" spc="0" dirty="0" smtClean="0"/>
              <a:t>mistakes</a:t>
            </a:r>
            <a:endParaRPr lang="en-US" spc="0" dirty="0"/>
          </a:p>
          <a:p>
            <a:r>
              <a:rPr lang="en-US" spc="0" dirty="0" smtClean="0"/>
              <a:t>Refrigerators</a:t>
            </a:r>
            <a:endParaRPr lang="en-US" spc="0" dirty="0"/>
          </a:p>
          <a:p>
            <a:pPr lvl="1"/>
            <a:r>
              <a:rPr lang="en-US" spc="0" dirty="0"/>
              <a:t>Medications in fridges—insulin, certain antibiotics</a:t>
            </a:r>
          </a:p>
          <a:p>
            <a:pPr lvl="2"/>
            <a:r>
              <a:rPr lang="en-US" spc="0" dirty="0"/>
              <a:t>Designated medication fridge (no personal food/drinks)</a:t>
            </a:r>
          </a:p>
          <a:p>
            <a:pPr lvl="2"/>
            <a:r>
              <a:rPr lang="en-US" spc="0" dirty="0"/>
              <a:t>Generally </a:t>
            </a:r>
            <a:r>
              <a:rPr lang="en-US" spc="0" dirty="0" smtClean="0"/>
              <a:t>store </a:t>
            </a:r>
            <a:r>
              <a:rPr lang="en-US" spc="0" dirty="0"/>
              <a:t>between </a:t>
            </a:r>
            <a:r>
              <a:rPr lang="en-US" spc="0" dirty="0" smtClean="0"/>
              <a:t>36º - 46º Fahrenheit </a:t>
            </a:r>
            <a:endParaRPr lang="en-US" spc="0" dirty="0"/>
          </a:p>
          <a:p>
            <a:pPr lvl="2"/>
            <a:r>
              <a:rPr lang="en-US" dirty="0"/>
              <a:t>Colder or warmer temps can change medication’s </a:t>
            </a:r>
            <a:r>
              <a:rPr lang="en-US" dirty="0" smtClean="0"/>
              <a:t>effectiveness</a:t>
            </a:r>
            <a:endParaRPr lang="en-US" dirty="0"/>
          </a:p>
          <a:p>
            <a:pPr marL="640080" lvl="2" indent="0">
              <a:buNone/>
            </a:pPr>
            <a:endParaRPr lang="en-US" dirty="0"/>
          </a:p>
          <a:p>
            <a:pPr marL="640080" lvl="2" indent="0">
              <a:buNone/>
            </a:pPr>
            <a:endParaRPr lang="en-US" dirty="0"/>
          </a:p>
          <a:p>
            <a:pPr marL="640080" lvl="2" indent="0">
              <a:buNone/>
            </a:pPr>
            <a:endParaRPr lang="en-US" dirty="0"/>
          </a:p>
        </p:txBody>
      </p:sp>
      <p:sp>
        <p:nvSpPr>
          <p:cNvPr id="3" name="Title 2"/>
          <p:cNvSpPr>
            <a:spLocks noGrp="1"/>
          </p:cNvSpPr>
          <p:nvPr>
            <p:ph type="title"/>
          </p:nvPr>
        </p:nvSpPr>
        <p:spPr/>
        <p:txBody>
          <a:bodyPr/>
          <a:lstStyle/>
          <a:p>
            <a:r>
              <a:rPr lang="en-US" dirty="0"/>
              <a:t>Medication storage</a:t>
            </a:r>
          </a:p>
        </p:txBody>
      </p:sp>
      <p:sp>
        <p:nvSpPr>
          <p:cNvPr id="6" name="Right Arrow 5"/>
          <p:cNvSpPr/>
          <p:nvPr/>
        </p:nvSpPr>
        <p:spPr>
          <a:xfrm>
            <a:off x="3429000" y="18125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4191000" y="1524001"/>
            <a:ext cx="3505200" cy="990600"/>
            <a:chOff x="4191000" y="1524001"/>
            <a:chExt cx="3505200" cy="99060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2870" t="30088" r="26814" b="30798"/>
            <a:stretch/>
          </p:blipFill>
          <p:spPr>
            <a:xfrm>
              <a:off x="4191000" y="1524001"/>
              <a:ext cx="1676400" cy="990600"/>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23749" t="35599" r="23648" b="34313"/>
            <a:stretch/>
          </p:blipFill>
          <p:spPr>
            <a:xfrm>
              <a:off x="5943600" y="1600200"/>
              <a:ext cx="1752600" cy="762000"/>
            </a:xfrm>
            <a:prstGeom prst="rect">
              <a:avLst/>
            </a:prstGeom>
          </p:spPr>
        </p:pic>
      </p:grpSp>
      <p:sp>
        <p:nvSpPr>
          <p:cNvPr id="8" name="TextBox 7"/>
          <p:cNvSpPr txBox="1"/>
          <p:nvPr/>
        </p:nvSpPr>
        <p:spPr>
          <a:xfrm>
            <a:off x="4267200" y="2270118"/>
            <a:ext cx="3753962" cy="769441"/>
          </a:xfrm>
          <a:prstGeom prst="rect">
            <a:avLst/>
          </a:prstGeom>
          <a:noFill/>
        </p:spPr>
        <p:txBody>
          <a:bodyPr wrap="square" rtlCol="0">
            <a:spAutoFit/>
          </a:bodyPr>
          <a:lstStyle/>
          <a:p>
            <a:r>
              <a:rPr lang="en-US" sz="2000" dirty="0">
                <a:solidFill>
                  <a:schemeClr val="accent1"/>
                </a:solidFill>
              </a:rPr>
              <a:t>D</a:t>
            </a:r>
            <a:r>
              <a:rPr lang="en-US" sz="2000" dirty="0" smtClean="0">
                <a:solidFill>
                  <a:schemeClr val="accent1"/>
                </a:solidFill>
              </a:rPr>
              <a:t>ouble </a:t>
            </a:r>
            <a:r>
              <a:rPr lang="en-US" sz="2000" dirty="0">
                <a:solidFill>
                  <a:schemeClr val="accent1"/>
                </a:solidFill>
              </a:rPr>
              <a:t>locking is best practice</a:t>
            </a:r>
          </a:p>
          <a:p>
            <a:endParaRPr lang="en-US" sz="1200" dirty="0"/>
          </a:p>
          <a:p>
            <a:endParaRPr lang="en-US" sz="1200" dirty="0"/>
          </a:p>
        </p:txBody>
      </p:sp>
    </p:spTree>
    <p:extLst>
      <p:ext uri="{BB962C8B-B14F-4D97-AF65-F5344CB8AC3E}">
        <p14:creationId xmlns:p14="http://schemas.microsoft.com/office/powerpoint/2010/main" val="4629240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7042"/>
            <a:ext cx="8407893" cy="4407408"/>
          </a:xfrm>
        </p:spPr>
        <p:txBody>
          <a:bodyPr/>
          <a:lstStyle/>
          <a:p>
            <a:r>
              <a:rPr lang="en-US" spc="0" dirty="0" smtClean="0"/>
              <a:t>All </a:t>
            </a:r>
            <a:r>
              <a:rPr lang="en-US" spc="0" dirty="0"/>
              <a:t>medications (both prescription and OTC) should have the student’s name on </a:t>
            </a:r>
            <a:r>
              <a:rPr lang="en-US" spc="0" dirty="0" smtClean="0"/>
              <a:t>them.  </a:t>
            </a:r>
            <a:endParaRPr lang="en-US" spc="0" dirty="0"/>
          </a:p>
          <a:p>
            <a:pPr lvl="1"/>
            <a:r>
              <a:rPr lang="en-US" sz="2000" spc="0" dirty="0"/>
              <a:t>You will need to hand write this on the bottle </a:t>
            </a:r>
            <a:r>
              <a:rPr lang="en-US" sz="2000" spc="0" dirty="0" smtClean="0"/>
              <a:t>for </a:t>
            </a:r>
            <a:r>
              <a:rPr lang="en-US" sz="2000" spc="0" dirty="0"/>
              <a:t>OTC </a:t>
            </a:r>
            <a:r>
              <a:rPr lang="en-US" sz="2000" spc="0" dirty="0" smtClean="0"/>
              <a:t>medications.</a:t>
            </a:r>
            <a:endParaRPr lang="en-US" sz="2000" spc="0" dirty="0"/>
          </a:p>
          <a:p>
            <a:pPr marL="365760" lvl="1" indent="0">
              <a:buNone/>
            </a:pPr>
            <a:endParaRPr lang="en-US" spc="0" dirty="0"/>
          </a:p>
          <a:p>
            <a:pPr lvl="1"/>
            <a:endParaRPr lang="en-US" spc="0" dirty="0"/>
          </a:p>
          <a:p>
            <a:pPr lvl="1"/>
            <a:endParaRPr lang="en-US" spc="0" dirty="0"/>
          </a:p>
        </p:txBody>
      </p:sp>
      <p:sp>
        <p:nvSpPr>
          <p:cNvPr id="3" name="Title 2"/>
          <p:cNvSpPr>
            <a:spLocks noGrp="1"/>
          </p:cNvSpPr>
          <p:nvPr>
            <p:ph type="title"/>
          </p:nvPr>
        </p:nvSpPr>
        <p:spPr/>
        <p:txBody>
          <a:bodyPr/>
          <a:lstStyle/>
          <a:p>
            <a:r>
              <a:rPr lang="en-US" dirty="0"/>
              <a:t>Medication storage cont.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429000"/>
            <a:ext cx="319546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quot;No&quot; Symbol 3"/>
          <p:cNvSpPr/>
          <p:nvPr/>
        </p:nvSpPr>
        <p:spPr>
          <a:xfrm>
            <a:off x="990600" y="3429000"/>
            <a:ext cx="2590800" cy="2590800"/>
          </a:xfrm>
          <a:prstGeom prst="noSmoking">
            <a:avLst>
              <a:gd name="adj" fmla="val 675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p:cNvSpPr txBox="1"/>
          <p:nvPr/>
        </p:nvSpPr>
        <p:spPr>
          <a:xfrm>
            <a:off x="4391974" y="3733800"/>
            <a:ext cx="4218625" cy="1938992"/>
          </a:xfrm>
          <a:prstGeom prst="rect">
            <a:avLst/>
          </a:prstGeom>
          <a:noFill/>
        </p:spPr>
        <p:txBody>
          <a:bodyPr wrap="square" rtlCol="0">
            <a:spAutoFit/>
          </a:bodyPr>
          <a:lstStyle/>
          <a:p>
            <a:pPr algn="ctr"/>
            <a:r>
              <a:rPr lang="en-US" sz="2400" dirty="0">
                <a:solidFill>
                  <a:schemeClr val="accent1"/>
                </a:solidFill>
              </a:rPr>
              <a:t>SHOULD BE:</a:t>
            </a:r>
          </a:p>
          <a:p>
            <a:pPr marL="285750" indent="-285750">
              <a:buFont typeface="Wingdings" panose="05000000000000000000" pitchFamily="2" charset="2"/>
              <a:buChar char="§"/>
            </a:pPr>
            <a:r>
              <a:rPr lang="en-US" sz="2400" dirty="0">
                <a:solidFill>
                  <a:schemeClr val="accent1"/>
                </a:solidFill>
              </a:rPr>
              <a:t>Organized, </a:t>
            </a:r>
            <a:r>
              <a:rPr lang="en-US" sz="2400" dirty="0" smtClean="0">
                <a:solidFill>
                  <a:schemeClr val="accent1"/>
                </a:solidFill>
              </a:rPr>
              <a:t>clean, </a:t>
            </a:r>
            <a:r>
              <a:rPr lang="en-US" sz="2400" dirty="0">
                <a:solidFill>
                  <a:schemeClr val="accent1"/>
                </a:solidFill>
              </a:rPr>
              <a:t>and easy to </a:t>
            </a:r>
            <a:r>
              <a:rPr lang="en-US" sz="2400" dirty="0" smtClean="0">
                <a:solidFill>
                  <a:schemeClr val="accent1"/>
                </a:solidFill>
              </a:rPr>
              <a:t>read</a:t>
            </a:r>
          </a:p>
          <a:p>
            <a:pPr marL="285750" indent="-285750">
              <a:buFont typeface="Wingdings" panose="05000000000000000000" pitchFamily="2" charset="2"/>
              <a:buChar char="§"/>
            </a:pPr>
            <a:r>
              <a:rPr lang="en-US" sz="2400" dirty="0" smtClean="0">
                <a:solidFill>
                  <a:schemeClr val="accent1"/>
                </a:solidFill>
              </a:rPr>
              <a:t>Labeled </a:t>
            </a:r>
            <a:r>
              <a:rPr lang="en-US" sz="2400" dirty="0">
                <a:solidFill>
                  <a:schemeClr val="accent1"/>
                </a:solidFill>
              </a:rPr>
              <a:t>with student’s name</a:t>
            </a:r>
          </a:p>
        </p:txBody>
      </p:sp>
      <p:sp>
        <p:nvSpPr>
          <p:cNvPr id="6" name="TextBox 5"/>
          <p:cNvSpPr txBox="1"/>
          <p:nvPr/>
        </p:nvSpPr>
        <p:spPr>
          <a:xfrm>
            <a:off x="762000" y="6035621"/>
            <a:ext cx="3048000" cy="400110"/>
          </a:xfrm>
          <a:prstGeom prst="rect">
            <a:avLst/>
          </a:prstGeom>
          <a:noFill/>
        </p:spPr>
        <p:txBody>
          <a:bodyPr wrap="square" rtlCol="0">
            <a:spAutoFit/>
          </a:bodyPr>
          <a:lstStyle/>
          <a:p>
            <a:pPr algn="ctr"/>
            <a:r>
              <a:rPr lang="en-US" sz="2000" dirty="0">
                <a:solidFill>
                  <a:schemeClr val="accent1"/>
                </a:solidFill>
              </a:rPr>
              <a:t>Messy, mixed together</a:t>
            </a:r>
          </a:p>
        </p:txBody>
      </p:sp>
    </p:spTree>
    <p:extLst>
      <p:ext uri="{BB962C8B-B14F-4D97-AF65-F5344CB8AC3E}">
        <p14:creationId xmlns:p14="http://schemas.microsoft.com/office/powerpoint/2010/main" val="2420940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19070"/>
            <a:ext cx="6934200" cy="4834129"/>
          </a:xfrm>
        </p:spPr>
        <p:txBody>
          <a:bodyPr>
            <a:normAutofit/>
          </a:bodyPr>
          <a:lstStyle/>
          <a:p>
            <a:pPr marL="45720" indent="0">
              <a:buNone/>
            </a:pPr>
            <a:r>
              <a:rPr lang="en-US" dirty="0">
                <a:solidFill>
                  <a:schemeClr val="accent1"/>
                </a:solidFill>
              </a:rPr>
              <a:t>     </a:t>
            </a:r>
            <a:r>
              <a:rPr lang="en-US" spc="0" dirty="0">
                <a:solidFill>
                  <a:schemeClr val="accent1"/>
                </a:solidFill>
              </a:rPr>
              <a:t>Medications are serious business…even OTC ones. </a:t>
            </a:r>
          </a:p>
          <a:p>
            <a:r>
              <a:rPr lang="en-US" spc="0" dirty="0" smtClean="0"/>
              <a:t>Before </a:t>
            </a:r>
            <a:r>
              <a:rPr lang="en-US" spc="0" dirty="0"/>
              <a:t>giving any medication, </a:t>
            </a:r>
            <a:r>
              <a:rPr lang="en-US" spc="0" dirty="0" smtClean="0"/>
              <a:t>know </a:t>
            </a:r>
            <a:r>
              <a:rPr lang="en-US" spc="0" dirty="0"/>
              <a:t>and follow the 6 RIGHTS of medication administration.</a:t>
            </a:r>
          </a:p>
          <a:p>
            <a:pPr lvl="1"/>
            <a:r>
              <a:rPr lang="en-US" spc="0" dirty="0"/>
              <a:t>Right person (student)</a:t>
            </a:r>
          </a:p>
          <a:p>
            <a:pPr lvl="1"/>
            <a:r>
              <a:rPr lang="en-US" spc="0" dirty="0"/>
              <a:t>Right medication</a:t>
            </a:r>
          </a:p>
          <a:p>
            <a:pPr lvl="1"/>
            <a:r>
              <a:rPr lang="en-US" spc="0" dirty="0"/>
              <a:t>Right dose</a:t>
            </a:r>
          </a:p>
          <a:p>
            <a:pPr lvl="1"/>
            <a:r>
              <a:rPr lang="en-US" spc="0" dirty="0"/>
              <a:t>Right route (oral, ear drops, topical, etc.)</a:t>
            </a:r>
          </a:p>
          <a:p>
            <a:pPr lvl="1"/>
            <a:r>
              <a:rPr lang="en-US" spc="0" dirty="0"/>
              <a:t>Right time (this </a:t>
            </a:r>
            <a:r>
              <a:rPr lang="en-US" u="sng" spc="0" dirty="0"/>
              <a:t>does</a:t>
            </a:r>
            <a:r>
              <a:rPr lang="en-US" spc="0" dirty="0"/>
              <a:t> make a difference)</a:t>
            </a:r>
          </a:p>
          <a:p>
            <a:pPr lvl="1"/>
            <a:r>
              <a:rPr lang="en-US" spc="0" dirty="0"/>
              <a:t>Right documentation (after med is administered</a:t>
            </a:r>
            <a:r>
              <a:rPr lang="en-US" spc="0" dirty="0" smtClean="0"/>
              <a:t>)</a:t>
            </a:r>
          </a:p>
          <a:p>
            <a:pPr marL="365760" lvl="1" indent="0">
              <a:buNone/>
            </a:pPr>
            <a:endParaRPr lang="en-US" sz="1200" spc="0" dirty="0">
              <a:solidFill>
                <a:schemeClr val="accent1"/>
              </a:solidFill>
            </a:endParaRPr>
          </a:p>
          <a:p>
            <a:r>
              <a:rPr lang="en-US" spc="0" dirty="0"/>
              <a:t>Always verify the correct </a:t>
            </a:r>
            <a:r>
              <a:rPr lang="en-US" spc="0" dirty="0" smtClean="0"/>
              <a:t>student prior </a:t>
            </a:r>
            <a:r>
              <a:rPr lang="en-US" spc="0" dirty="0"/>
              <a:t>to giving a </a:t>
            </a:r>
            <a:r>
              <a:rPr lang="en-US" spc="0" dirty="0" smtClean="0"/>
              <a:t>medication.</a:t>
            </a:r>
            <a:endParaRPr lang="en-US" spc="0" dirty="0"/>
          </a:p>
          <a:p>
            <a:pPr lvl="1"/>
            <a:r>
              <a:rPr lang="en-US" spc="0" dirty="0" smtClean="0"/>
              <a:t>Picture </a:t>
            </a:r>
            <a:r>
              <a:rPr lang="en-US" spc="0" dirty="0"/>
              <a:t>of </a:t>
            </a:r>
            <a:r>
              <a:rPr lang="en-US" spc="0" dirty="0" smtClean="0"/>
              <a:t>student attached </a:t>
            </a:r>
            <a:r>
              <a:rPr lang="en-US" spc="0" dirty="0"/>
              <a:t>to paperwork or </a:t>
            </a:r>
            <a:r>
              <a:rPr lang="en-US" spc="0" dirty="0" smtClean="0"/>
              <a:t>bottle is especially helpful </a:t>
            </a:r>
            <a:r>
              <a:rPr lang="en-US" spc="0" dirty="0"/>
              <a:t>for a sub </a:t>
            </a:r>
            <a:r>
              <a:rPr lang="en-US" spc="0" dirty="0" smtClean="0"/>
              <a:t>nurse.</a:t>
            </a:r>
            <a:endParaRPr lang="en-US" spc="0" dirty="0"/>
          </a:p>
          <a:p>
            <a:pPr marL="365760" lvl="1" indent="0">
              <a:buNone/>
            </a:pPr>
            <a:endParaRPr lang="en-US" dirty="0"/>
          </a:p>
          <a:p>
            <a:pPr marL="365760" lvl="1" indent="0">
              <a:buNone/>
            </a:pPr>
            <a:endParaRPr lang="en-US" dirty="0"/>
          </a:p>
        </p:txBody>
      </p:sp>
      <p:sp>
        <p:nvSpPr>
          <p:cNvPr id="3" name="Title 2"/>
          <p:cNvSpPr>
            <a:spLocks noGrp="1"/>
          </p:cNvSpPr>
          <p:nvPr>
            <p:ph type="title"/>
          </p:nvPr>
        </p:nvSpPr>
        <p:spPr/>
        <p:txBody>
          <a:bodyPr/>
          <a:lstStyle/>
          <a:p>
            <a:r>
              <a:rPr lang="en-US" dirty="0"/>
              <a:t>Before giving a medication</a:t>
            </a:r>
          </a:p>
        </p:txBody>
      </p:sp>
      <p:sp>
        <p:nvSpPr>
          <p:cNvPr id="4" name="5-Point Star 3"/>
          <p:cNvSpPr/>
          <p:nvPr/>
        </p:nvSpPr>
        <p:spPr>
          <a:xfrm>
            <a:off x="457200" y="1624244"/>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5943600" y="2514600"/>
            <a:ext cx="2901787" cy="2888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something doesn’t seem right, or you have questions, do not give the medication!!  Call the nurse, doctor, </a:t>
            </a:r>
            <a:r>
              <a:rPr lang="en-US" dirty="0" smtClean="0"/>
              <a:t>parent, </a:t>
            </a:r>
            <a:r>
              <a:rPr lang="en-US" dirty="0"/>
              <a:t>or pharmacy!</a:t>
            </a:r>
          </a:p>
        </p:txBody>
      </p:sp>
    </p:spTree>
    <p:extLst>
      <p:ext uri="{BB962C8B-B14F-4D97-AF65-F5344CB8AC3E}">
        <p14:creationId xmlns:p14="http://schemas.microsoft.com/office/powerpoint/2010/main" val="2378588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752600"/>
            <a:ext cx="7086600" cy="4800600"/>
          </a:xfrm>
        </p:spPr>
        <p:txBody>
          <a:bodyPr anchor="t" anchorCtr="0">
            <a:noAutofit/>
          </a:bodyPr>
          <a:lstStyle/>
          <a:p>
            <a:r>
              <a:rPr lang="en-US" spc="0" dirty="0"/>
              <a:t>Prior to giving a medication, follow these </a:t>
            </a:r>
            <a:r>
              <a:rPr lang="en-US" spc="0" dirty="0" smtClean="0"/>
              <a:t>steps:</a:t>
            </a:r>
            <a:endParaRPr lang="en-US" spc="0" dirty="0"/>
          </a:p>
          <a:p>
            <a:pPr lvl="1"/>
            <a:r>
              <a:rPr lang="en-US" sz="2000" spc="0" dirty="0">
                <a:solidFill>
                  <a:schemeClr val="accent1">
                    <a:lumMod val="75000"/>
                  </a:schemeClr>
                </a:solidFill>
              </a:rPr>
              <a:t>Wash hands thoroughly with soap and water or </a:t>
            </a:r>
            <a:r>
              <a:rPr lang="en-US" sz="2000" spc="0" dirty="0" smtClean="0">
                <a:solidFill>
                  <a:schemeClr val="accent1">
                    <a:lumMod val="75000"/>
                  </a:schemeClr>
                </a:solidFill>
              </a:rPr>
              <a:t>use alcohol-based </a:t>
            </a:r>
            <a:r>
              <a:rPr lang="en-US" sz="2000" spc="0" dirty="0">
                <a:solidFill>
                  <a:schemeClr val="accent1">
                    <a:lumMod val="75000"/>
                  </a:schemeClr>
                </a:solidFill>
              </a:rPr>
              <a:t>hand foam or </a:t>
            </a:r>
            <a:r>
              <a:rPr lang="en-US" sz="2000" spc="0" dirty="0" smtClean="0">
                <a:solidFill>
                  <a:schemeClr val="accent1">
                    <a:lumMod val="75000"/>
                  </a:schemeClr>
                </a:solidFill>
              </a:rPr>
              <a:t>gel. </a:t>
            </a:r>
            <a:endParaRPr lang="en-US" sz="2000" spc="0" dirty="0">
              <a:solidFill>
                <a:schemeClr val="accent1">
                  <a:lumMod val="75000"/>
                </a:schemeClr>
              </a:solidFill>
            </a:endParaRPr>
          </a:p>
          <a:p>
            <a:pPr lvl="2"/>
            <a:r>
              <a:rPr lang="en-US" sz="1800" spc="0" dirty="0"/>
              <a:t>If using alcohol-based hand sanitizer, be sure to let hands dry completely before doing anything </a:t>
            </a:r>
            <a:r>
              <a:rPr lang="en-US" sz="1800" spc="0" dirty="0" smtClean="0"/>
              <a:t>else.</a:t>
            </a:r>
            <a:endParaRPr lang="en-US" sz="1800" spc="0" dirty="0"/>
          </a:p>
          <a:p>
            <a:pPr lvl="1"/>
            <a:endParaRPr lang="en-US" sz="2000" spc="0" dirty="0" smtClean="0">
              <a:solidFill>
                <a:schemeClr val="accent1">
                  <a:lumMod val="75000"/>
                </a:schemeClr>
              </a:solidFill>
            </a:endParaRPr>
          </a:p>
          <a:p>
            <a:pPr lvl="1"/>
            <a:r>
              <a:rPr lang="en-US" sz="2000" spc="0" dirty="0" smtClean="0">
                <a:solidFill>
                  <a:schemeClr val="accent1">
                    <a:lumMod val="75000"/>
                  </a:schemeClr>
                </a:solidFill>
              </a:rPr>
              <a:t>Wear </a:t>
            </a:r>
            <a:r>
              <a:rPr lang="en-US" sz="2000" spc="0" dirty="0">
                <a:solidFill>
                  <a:schemeClr val="accent1">
                    <a:lumMod val="75000"/>
                  </a:schemeClr>
                </a:solidFill>
              </a:rPr>
              <a:t>disposable gloves if </a:t>
            </a:r>
            <a:r>
              <a:rPr lang="en-US" sz="2000" spc="0" dirty="0" smtClean="0">
                <a:solidFill>
                  <a:schemeClr val="accent1">
                    <a:lumMod val="75000"/>
                  </a:schemeClr>
                </a:solidFill>
              </a:rPr>
              <a:t>necessary.</a:t>
            </a:r>
            <a:endParaRPr lang="en-US" sz="2000" spc="0" dirty="0">
              <a:solidFill>
                <a:schemeClr val="accent1">
                  <a:lumMod val="75000"/>
                </a:schemeClr>
              </a:solidFill>
            </a:endParaRPr>
          </a:p>
          <a:p>
            <a:pPr lvl="2"/>
            <a:r>
              <a:rPr lang="en-US" sz="1800" spc="0" dirty="0"/>
              <a:t>If risk of coming in contact with blood or other bodily </a:t>
            </a:r>
            <a:r>
              <a:rPr lang="en-US" sz="1800" spc="0" dirty="0" smtClean="0"/>
              <a:t>fluids.</a:t>
            </a:r>
            <a:endParaRPr lang="en-US" sz="1800" spc="0" dirty="0"/>
          </a:p>
          <a:p>
            <a:pPr lvl="2"/>
            <a:r>
              <a:rPr lang="en-US" sz="1800" spc="0" dirty="0"/>
              <a:t>If you have any open sores or cuts on your </a:t>
            </a:r>
            <a:r>
              <a:rPr lang="en-US" sz="1800" spc="0" dirty="0" smtClean="0"/>
              <a:t>hand.</a:t>
            </a:r>
            <a:endParaRPr lang="en-US" sz="1800" spc="0" dirty="0"/>
          </a:p>
          <a:p>
            <a:pPr lvl="2"/>
            <a:r>
              <a:rPr lang="en-US" sz="1800" spc="0" dirty="0"/>
              <a:t>If you will be touching a transdermal </a:t>
            </a:r>
            <a:r>
              <a:rPr lang="en-US" sz="1800" spc="0" dirty="0" smtClean="0"/>
              <a:t>patch as m</a:t>
            </a:r>
            <a:r>
              <a:rPr lang="en-US" sz="1800" dirty="0" smtClean="0"/>
              <a:t>edication </a:t>
            </a:r>
            <a:r>
              <a:rPr lang="en-US" sz="1800" dirty="0"/>
              <a:t>is absorbed through the </a:t>
            </a:r>
            <a:r>
              <a:rPr lang="en-US" sz="1800" dirty="0" smtClean="0"/>
              <a:t>skin.</a:t>
            </a:r>
          </a:p>
          <a:p>
            <a:pPr lvl="2"/>
            <a:endParaRPr lang="en-US" sz="2000" dirty="0"/>
          </a:p>
          <a:p>
            <a:pPr lvl="1">
              <a:spcBef>
                <a:spcPts val="0"/>
              </a:spcBef>
            </a:pPr>
            <a:r>
              <a:rPr lang="en-US" sz="2000" spc="0" dirty="0"/>
              <a:t>Do not use latex gloves as some </a:t>
            </a:r>
            <a:r>
              <a:rPr lang="en-US" sz="2000" spc="0" dirty="0" smtClean="0"/>
              <a:t>people </a:t>
            </a:r>
            <a:r>
              <a:rPr lang="en-US" sz="2000" spc="0" dirty="0"/>
              <a:t>have latex </a:t>
            </a:r>
            <a:r>
              <a:rPr lang="en-US" sz="2000" spc="0" dirty="0" smtClean="0"/>
              <a:t>allergies.</a:t>
            </a:r>
            <a:r>
              <a:rPr lang="en-US" sz="2000" spc="0" dirty="0"/>
              <a:t> </a:t>
            </a:r>
            <a:r>
              <a:rPr lang="en-US" sz="2000" dirty="0" smtClean="0"/>
              <a:t>There </a:t>
            </a:r>
            <a:r>
              <a:rPr lang="en-US" sz="2000" dirty="0"/>
              <a:t>are many vinyl glove </a:t>
            </a:r>
            <a:r>
              <a:rPr lang="en-US" sz="2000" dirty="0" smtClean="0"/>
              <a:t>options.</a:t>
            </a:r>
            <a:endParaRPr lang="en-US" sz="2000" dirty="0"/>
          </a:p>
        </p:txBody>
      </p:sp>
      <p:sp>
        <p:nvSpPr>
          <p:cNvPr id="3" name="Title 2"/>
          <p:cNvSpPr>
            <a:spLocks noGrp="1"/>
          </p:cNvSpPr>
          <p:nvPr>
            <p:ph type="title"/>
          </p:nvPr>
        </p:nvSpPr>
        <p:spPr/>
        <p:txBody>
          <a:bodyPr/>
          <a:lstStyle/>
          <a:p>
            <a:r>
              <a:rPr lang="en-US" dirty="0"/>
              <a:t>Infection control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587" y="4402230"/>
            <a:ext cx="1521089" cy="2154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8253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1719070"/>
            <a:ext cx="8763000" cy="4910329"/>
          </a:xfrm>
        </p:spPr>
        <p:txBody>
          <a:bodyPr/>
          <a:lstStyle/>
          <a:p>
            <a:r>
              <a:rPr lang="en-US" sz="2400" spc="0" dirty="0"/>
              <a:t>Medication administration should be conducted in a quiet, private place.</a:t>
            </a:r>
          </a:p>
          <a:p>
            <a:pPr lvl="1"/>
            <a:r>
              <a:rPr lang="en-US" sz="2200" spc="0" dirty="0"/>
              <a:t>Privacy of student</a:t>
            </a:r>
          </a:p>
          <a:p>
            <a:pPr lvl="1"/>
            <a:r>
              <a:rPr lang="en-US" sz="2200" spc="0" dirty="0"/>
              <a:t>No distractions</a:t>
            </a:r>
          </a:p>
          <a:p>
            <a:pPr marL="365760" lvl="1" indent="0">
              <a:buNone/>
            </a:pPr>
            <a:endParaRPr lang="en-US" dirty="0"/>
          </a:p>
        </p:txBody>
      </p:sp>
      <p:sp>
        <p:nvSpPr>
          <p:cNvPr id="5" name="Title 4"/>
          <p:cNvSpPr>
            <a:spLocks noGrp="1"/>
          </p:cNvSpPr>
          <p:nvPr>
            <p:ph type="title"/>
          </p:nvPr>
        </p:nvSpPr>
        <p:spPr/>
        <p:txBody>
          <a:bodyPr/>
          <a:lstStyle/>
          <a:p>
            <a:r>
              <a:rPr lang="en-US" dirty="0"/>
              <a:t>setting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438" y="2819400"/>
            <a:ext cx="5267728"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0308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0"/>
            <a:ext cx="8763000" cy="4834129"/>
          </a:xfrm>
        </p:spPr>
        <p:txBody>
          <a:bodyPr>
            <a:normAutofit/>
          </a:bodyPr>
          <a:lstStyle/>
          <a:p>
            <a:pPr marL="45720" indent="0" algn="ctr">
              <a:buNone/>
            </a:pPr>
            <a:r>
              <a:rPr lang="en-US" sz="2400" spc="0" dirty="0" smtClean="0"/>
              <a:t>To provide guidance </a:t>
            </a:r>
            <a:r>
              <a:rPr lang="en-US" sz="2400" spc="0" dirty="0"/>
              <a:t>to </a:t>
            </a:r>
            <a:r>
              <a:rPr lang="en-US" sz="2400" spc="0" dirty="0" smtClean="0"/>
              <a:t>aid </a:t>
            </a:r>
            <a:r>
              <a:rPr lang="en-US" sz="2400" spc="0" dirty="0"/>
              <a:t>in training non-licensed school personnel in medication administration.</a:t>
            </a:r>
          </a:p>
          <a:p>
            <a:endParaRPr lang="en-US" spc="0" dirty="0"/>
          </a:p>
          <a:p>
            <a:endParaRPr lang="en-US" spc="0" dirty="0"/>
          </a:p>
          <a:p>
            <a:endParaRPr lang="en-US" dirty="0"/>
          </a:p>
          <a:p>
            <a:pPr marL="45720" indent="0">
              <a:buNone/>
            </a:pPr>
            <a:endParaRPr lang="en-US" dirty="0"/>
          </a:p>
          <a:p>
            <a:pPr marL="45720" indent="0">
              <a:buNone/>
            </a:pPr>
            <a:endParaRPr lang="en-US" dirty="0"/>
          </a:p>
          <a:p>
            <a:endParaRPr lang="en-US" dirty="0"/>
          </a:p>
          <a:p>
            <a:pPr marL="91440" indent="0">
              <a:buNone/>
            </a:pPr>
            <a:endParaRPr lang="en-US" sz="2400" dirty="0"/>
          </a:p>
          <a:p>
            <a:pPr marL="91440" indent="0">
              <a:buNone/>
            </a:pPr>
            <a:endParaRPr lang="en-US" sz="2400" dirty="0"/>
          </a:p>
          <a:p>
            <a:pPr marL="91440" indent="0" algn="ctr">
              <a:buNone/>
            </a:pPr>
            <a:r>
              <a:rPr lang="en-US" sz="2400" dirty="0" smtClean="0"/>
              <a:t>A student’s </a:t>
            </a:r>
            <a:r>
              <a:rPr lang="en-US" sz="2400" dirty="0"/>
              <a:t>safety when administering medications is always the MAIN priority.</a:t>
            </a:r>
          </a:p>
        </p:txBody>
      </p:sp>
      <p:sp>
        <p:nvSpPr>
          <p:cNvPr id="3" name="Title 2"/>
          <p:cNvSpPr>
            <a:spLocks noGrp="1"/>
          </p:cNvSpPr>
          <p:nvPr>
            <p:ph type="title"/>
          </p:nvPr>
        </p:nvSpPr>
        <p:spPr/>
        <p:txBody>
          <a:bodyPr/>
          <a:lstStyle/>
          <a:p>
            <a:r>
              <a:rPr lang="en-US" dirty="0"/>
              <a:t>purpose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971800"/>
            <a:ext cx="531495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3415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a:bodyPr>
          <a:lstStyle/>
          <a:p>
            <a:r>
              <a:rPr lang="en-US" spc="0" dirty="0"/>
              <a:t>Always be familiar with the medication you are administering:  </a:t>
            </a:r>
          </a:p>
          <a:p>
            <a:pPr lvl="1"/>
            <a:r>
              <a:rPr lang="en-US" sz="2000" spc="0" dirty="0"/>
              <a:t>Read package insert.  You can also find detailed information on </a:t>
            </a:r>
            <a:r>
              <a:rPr lang="en-US" spc="0" dirty="0">
                <a:hlinkClick r:id="rId2"/>
              </a:rPr>
              <a:t>http://www.nlm.nih.gov/medlineplus/druginformation.html</a:t>
            </a:r>
            <a:r>
              <a:rPr lang="en-US" spc="0" dirty="0"/>
              <a:t> </a:t>
            </a:r>
            <a:r>
              <a:rPr lang="en-US" sz="2000" spc="0" dirty="0"/>
              <a:t>or </a:t>
            </a:r>
            <a:r>
              <a:rPr lang="en-US" spc="0" dirty="0" smtClean="0">
                <a:hlinkClick r:id="rId3"/>
              </a:rPr>
              <a:t>www.drugs.com</a:t>
            </a:r>
            <a:r>
              <a:rPr lang="en-US" spc="0" dirty="0" smtClean="0"/>
              <a:t>.</a:t>
            </a:r>
            <a:endParaRPr lang="en-US" spc="0" dirty="0"/>
          </a:p>
          <a:p>
            <a:pPr lvl="1"/>
            <a:r>
              <a:rPr lang="en-US" sz="2000" spc="0" dirty="0"/>
              <a:t>Speak with parent(s)/guardian(s) about previous experience with the medication.  How has </a:t>
            </a:r>
            <a:r>
              <a:rPr lang="en-US" sz="2000" spc="0" dirty="0" smtClean="0"/>
              <a:t>the child </a:t>
            </a:r>
            <a:r>
              <a:rPr lang="en-US" sz="2000" spc="0" dirty="0"/>
              <a:t>reacted at </a:t>
            </a:r>
            <a:r>
              <a:rPr lang="en-US" sz="2000" spc="0" dirty="0" smtClean="0"/>
              <a:t>home?</a:t>
            </a:r>
            <a:endParaRPr lang="en-US" sz="2000" spc="0" dirty="0"/>
          </a:p>
          <a:p>
            <a:pPr lvl="1"/>
            <a:r>
              <a:rPr lang="en-US" sz="2000" spc="0" dirty="0"/>
              <a:t>Know the </a:t>
            </a:r>
            <a:r>
              <a:rPr lang="en-US" sz="2000" spc="0" dirty="0" smtClean="0"/>
              <a:t>side effects </a:t>
            </a:r>
            <a:r>
              <a:rPr lang="en-US" sz="2000" spc="0" dirty="0"/>
              <a:t>and what serious </a:t>
            </a:r>
            <a:r>
              <a:rPr lang="en-US" sz="2000" u="sng" spc="0" dirty="0"/>
              <a:t>adverse reactions</a:t>
            </a:r>
            <a:r>
              <a:rPr lang="en-US" sz="2000" spc="0" dirty="0"/>
              <a:t> to watch for.  </a:t>
            </a:r>
          </a:p>
          <a:p>
            <a:pPr marL="822325" lvl="2" indent="-182563"/>
            <a:r>
              <a:rPr lang="en-US" sz="2000" spc="0" dirty="0">
                <a:solidFill>
                  <a:schemeClr val="accent1"/>
                </a:solidFill>
              </a:rPr>
              <a:t>Adverse </a:t>
            </a:r>
            <a:r>
              <a:rPr lang="en-US" sz="2000" spc="0" dirty="0" smtClean="0">
                <a:solidFill>
                  <a:schemeClr val="accent1"/>
                </a:solidFill>
              </a:rPr>
              <a:t>drug reactions</a:t>
            </a:r>
            <a:r>
              <a:rPr lang="en-US" sz="2000" spc="0" dirty="0" smtClean="0"/>
              <a:t>: </a:t>
            </a:r>
          </a:p>
          <a:p>
            <a:pPr marL="639762" lvl="2" indent="0">
              <a:buNone/>
            </a:pPr>
            <a:r>
              <a:rPr lang="en-US" sz="2000" i="1" spc="0" dirty="0" smtClean="0"/>
              <a:t>	Harmful</a:t>
            </a:r>
            <a:r>
              <a:rPr lang="en-US" sz="2000" i="1" spc="0" dirty="0"/>
              <a:t>, unintended reactions to medicines that occur at doses </a:t>
            </a:r>
            <a:r>
              <a:rPr lang="en-US" sz="2000" i="1" spc="0" dirty="0" smtClean="0"/>
              <a:t>	normally </a:t>
            </a:r>
            <a:r>
              <a:rPr lang="en-US" sz="2000" i="1" spc="0" dirty="0"/>
              <a:t>used </a:t>
            </a:r>
            <a:r>
              <a:rPr lang="en-US" sz="2000" i="1" spc="0" dirty="0" smtClean="0"/>
              <a:t>for </a:t>
            </a:r>
          </a:p>
          <a:p>
            <a:pPr marL="639762" lvl="2" indent="0">
              <a:buNone/>
            </a:pPr>
            <a:r>
              <a:rPr lang="en-US" sz="1400" i="1" spc="0" dirty="0" smtClean="0"/>
              <a:t>(World </a:t>
            </a:r>
            <a:r>
              <a:rPr lang="en-US" sz="1400" i="1" spc="0" dirty="0"/>
              <a:t>Health Organization, </a:t>
            </a:r>
            <a:r>
              <a:rPr lang="en-US" sz="1400" i="1" spc="0" dirty="0">
                <a:hlinkClick r:id="rId4"/>
              </a:rPr>
              <a:t>https://www.who.int/docs/default-source/medicines/safety-of-medicines--</a:t>
            </a:r>
            <a:r>
              <a:rPr lang="en-US" sz="1400" i="1" spc="0" dirty="0" smtClean="0">
                <a:hlinkClick r:id="rId4"/>
              </a:rPr>
              <a:t>adverse-drug-reactions-jun18.pdf?sfvrsn=4fcaf40_2</a:t>
            </a:r>
            <a:r>
              <a:rPr lang="en-US" sz="1400" i="1" spc="0" dirty="0" smtClean="0"/>
              <a:t>)</a:t>
            </a:r>
          </a:p>
          <a:p>
            <a:pPr lvl="1"/>
            <a:r>
              <a:rPr lang="en-US" sz="2000" spc="0" dirty="0" smtClean="0"/>
              <a:t>School </a:t>
            </a:r>
            <a:r>
              <a:rPr lang="en-US" sz="2000" spc="0" dirty="0"/>
              <a:t>staff CAN become an Unlicensed Assistive Person (UAP) and administer parenteral meds </a:t>
            </a:r>
            <a:r>
              <a:rPr lang="en-US" sz="2000" u="sng" spc="0" dirty="0"/>
              <a:t>under the direct supervision</a:t>
            </a:r>
            <a:r>
              <a:rPr lang="en-US" sz="2000" spc="0" dirty="0"/>
              <a:t> of a nurse</a:t>
            </a:r>
            <a:r>
              <a:rPr lang="en-US" sz="1400" spc="0" dirty="0">
                <a:solidFill>
                  <a:schemeClr val="tx2">
                    <a:lumMod val="50000"/>
                  </a:schemeClr>
                </a:solidFill>
              </a:rPr>
              <a:t>.  </a:t>
            </a:r>
          </a:p>
        </p:txBody>
      </p:sp>
      <p:sp>
        <p:nvSpPr>
          <p:cNvPr id="5" name="Title 4"/>
          <p:cNvSpPr>
            <a:spLocks noGrp="1"/>
          </p:cNvSpPr>
          <p:nvPr>
            <p:ph type="title"/>
          </p:nvPr>
        </p:nvSpPr>
        <p:spPr/>
        <p:txBody>
          <a:bodyPr/>
          <a:lstStyle/>
          <a:p>
            <a:r>
              <a:rPr lang="en-US" dirty="0"/>
              <a:t>Be familiar…</a:t>
            </a:r>
          </a:p>
        </p:txBody>
      </p:sp>
    </p:spTree>
    <p:extLst>
      <p:ext uri="{BB962C8B-B14F-4D97-AF65-F5344CB8AC3E}">
        <p14:creationId xmlns:p14="http://schemas.microsoft.com/office/powerpoint/2010/main" val="2111596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1719070"/>
            <a:ext cx="8636492" cy="4910330"/>
          </a:xfrm>
        </p:spPr>
        <p:txBody>
          <a:bodyPr>
            <a:normAutofit/>
          </a:bodyPr>
          <a:lstStyle/>
          <a:p>
            <a:r>
              <a:rPr lang="en-US" u="sng" spc="0" dirty="0"/>
              <a:t>By </a:t>
            </a:r>
            <a:r>
              <a:rPr lang="en-US" u="sng" spc="0" dirty="0" smtClean="0"/>
              <a:t>mouth</a:t>
            </a:r>
            <a:r>
              <a:rPr lang="en-US" spc="0" dirty="0" smtClean="0"/>
              <a:t>: swallowed</a:t>
            </a:r>
            <a:r>
              <a:rPr lang="en-US" spc="0" dirty="0"/>
              <a:t>, chewed, </a:t>
            </a:r>
            <a:r>
              <a:rPr lang="en-US" spc="0" dirty="0" smtClean="0"/>
              <a:t>or dissolved </a:t>
            </a:r>
            <a:r>
              <a:rPr lang="en-US" spc="0" dirty="0"/>
              <a:t>under </a:t>
            </a:r>
            <a:r>
              <a:rPr lang="en-US" spc="0" dirty="0" smtClean="0"/>
              <a:t>tongue.</a:t>
            </a:r>
            <a:endParaRPr lang="en-US" spc="0" dirty="0"/>
          </a:p>
          <a:p>
            <a:pPr lvl="1"/>
            <a:r>
              <a:rPr lang="en-US" spc="0" dirty="0"/>
              <a:t>Sometimes you have to check student’s mouth to make sure they are not hiding their medication (cheeking</a:t>
            </a:r>
            <a:r>
              <a:rPr lang="en-US" spc="0" dirty="0" smtClean="0"/>
              <a:t>).</a:t>
            </a:r>
            <a:endParaRPr lang="en-US" spc="0" dirty="0"/>
          </a:p>
          <a:p>
            <a:r>
              <a:rPr lang="en-US" u="sng" spc="0" dirty="0"/>
              <a:t>Absorption</a:t>
            </a:r>
            <a:r>
              <a:rPr lang="en-US" spc="0" dirty="0"/>
              <a:t>: </a:t>
            </a:r>
            <a:r>
              <a:rPr lang="en-US" spc="0" dirty="0" smtClean="0"/>
              <a:t>from </a:t>
            </a:r>
            <a:r>
              <a:rPr lang="en-US" spc="0" dirty="0"/>
              <a:t>stomach or intestine to bloodstream and then to other parts of </a:t>
            </a:r>
            <a:r>
              <a:rPr lang="en-US" spc="0" dirty="0" smtClean="0"/>
              <a:t>the </a:t>
            </a:r>
            <a:r>
              <a:rPr lang="en-US" spc="0" dirty="0"/>
              <a:t>body.</a:t>
            </a:r>
          </a:p>
          <a:p>
            <a:pPr lvl="1"/>
            <a:r>
              <a:rPr lang="en-US" spc="0" dirty="0"/>
              <a:t>Different oral medications absorb at different </a:t>
            </a:r>
            <a:r>
              <a:rPr lang="en-US" spc="0" dirty="0" smtClean="0"/>
              <a:t>rates/speeds.</a:t>
            </a:r>
            <a:endParaRPr lang="en-US" spc="0" dirty="0"/>
          </a:p>
          <a:p>
            <a:pPr lvl="2"/>
            <a:r>
              <a:rPr lang="en-US" spc="0" dirty="0"/>
              <a:t>Type: </a:t>
            </a:r>
            <a:r>
              <a:rPr lang="en-US" spc="0" dirty="0" smtClean="0"/>
              <a:t>liquid </a:t>
            </a:r>
            <a:r>
              <a:rPr lang="en-US" spc="0" dirty="0"/>
              <a:t>or tablet</a:t>
            </a:r>
          </a:p>
          <a:p>
            <a:pPr lvl="2"/>
            <a:r>
              <a:rPr lang="en-US" spc="0" dirty="0"/>
              <a:t>Taken with food or on an empty stomach</a:t>
            </a:r>
          </a:p>
          <a:p>
            <a:pPr lvl="2"/>
            <a:r>
              <a:rPr lang="en-US" spc="0" dirty="0"/>
              <a:t>Special coatings</a:t>
            </a:r>
          </a:p>
          <a:p>
            <a:pPr lvl="2"/>
            <a:r>
              <a:rPr lang="en-US" spc="0" dirty="0"/>
              <a:t>Taken </a:t>
            </a:r>
            <a:r>
              <a:rPr lang="en-US" spc="0" dirty="0" smtClean="0"/>
              <a:t>at the same time as other medications</a:t>
            </a:r>
            <a:endParaRPr lang="en-US" spc="0" dirty="0"/>
          </a:p>
          <a:p>
            <a:r>
              <a:rPr lang="en-US" spc="0" dirty="0"/>
              <a:t>Doctors and pharmacists will specify the </a:t>
            </a:r>
            <a:r>
              <a:rPr lang="en-US" spc="0" dirty="0" smtClean="0"/>
              <a:t>way medication                     should </a:t>
            </a:r>
            <a:r>
              <a:rPr lang="en-US" spc="0" dirty="0"/>
              <a:t>be taken.  </a:t>
            </a:r>
          </a:p>
          <a:p>
            <a:pPr lvl="1"/>
            <a:r>
              <a:rPr lang="en-US" spc="0" dirty="0"/>
              <a:t>Do NOT crush, </a:t>
            </a:r>
            <a:r>
              <a:rPr lang="en-US" spc="0" dirty="0" smtClean="0"/>
              <a:t>break, </a:t>
            </a:r>
            <a:r>
              <a:rPr lang="en-US" spc="0" dirty="0"/>
              <a:t>or chew any capsule or </a:t>
            </a:r>
            <a:r>
              <a:rPr lang="en-US" spc="0" dirty="0" smtClean="0"/>
              <a:t>tablet before </a:t>
            </a:r>
            <a:r>
              <a:rPr lang="en-US" spc="0" dirty="0"/>
              <a:t>swallowing unless directed to do so by a </a:t>
            </a:r>
            <a:r>
              <a:rPr lang="en-US" spc="0" dirty="0" smtClean="0"/>
              <a:t>doctor</a:t>
            </a:r>
            <a:r>
              <a:rPr lang="en-US" spc="0" dirty="0"/>
              <a:t>, </a:t>
            </a:r>
            <a:r>
              <a:rPr lang="en-US" spc="0" dirty="0" smtClean="0"/>
              <a:t>pharmacist, </a:t>
            </a:r>
            <a:r>
              <a:rPr lang="en-US" spc="0" dirty="0"/>
              <a:t>or per package insert</a:t>
            </a:r>
            <a:r>
              <a:rPr lang="en-US" spc="0" dirty="0" smtClean="0"/>
              <a:t>. </a:t>
            </a:r>
            <a:endParaRPr lang="en-US" spc="0" dirty="0"/>
          </a:p>
          <a:p>
            <a:pPr lvl="1"/>
            <a:r>
              <a:rPr lang="en-US" spc="0" dirty="0" smtClean="0"/>
              <a:t>If </a:t>
            </a:r>
            <a:r>
              <a:rPr lang="en-US" spc="0" dirty="0"/>
              <a:t>unsure, ASK!</a:t>
            </a:r>
          </a:p>
          <a:p>
            <a:pPr lvl="1"/>
            <a:endParaRPr lang="en-US" dirty="0"/>
          </a:p>
        </p:txBody>
      </p:sp>
      <p:sp>
        <p:nvSpPr>
          <p:cNvPr id="5" name="Title 4"/>
          <p:cNvSpPr>
            <a:spLocks noGrp="1"/>
          </p:cNvSpPr>
          <p:nvPr>
            <p:ph type="title"/>
          </p:nvPr>
        </p:nvSpPr>
        <p:spPr/>
        <p:txBody>
          <a:bodyPr/>
          <a:lstStyle/>
          <a:p>
            <a:r>
              <a:rPr lang="en-US" dirty="0"/>
              <a:t>Oral medications</a:t>
            </a:r>
          </a:p>
        </p:txBody>
      </p:sp>
      <p:sp>
        <p:nvSpPr>
          <p:cNvPr id="7" name="7-Point Star 6"/>
          <p:cNvSpPr/>
          <p:nvPr/>
        </p:nvSpPr>
        <p:spPr>
          <a:xfrm rot="670240">
            <a:off x="6418955" y="3371375"/>
            <a:ext cx="2750223" cy="2029691"/>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endParaRPr lang="en-US" sz="1200" dirty="0"/>
          </a:p>
          <a:p>
            <a:pPr algn="ctr"/>
            <a:r>
              <a:rPr lang="en-US" sz="1400" dirty="0"/>
              <a:t>I</a:t>
            </a:r>
            <a:r>
              <a:rPr lang="en-US" sz="1400" dirty="0" smtClean="0"/>
              <a:t>f </a:t>
            </a:r>
            <a:r>
              <a:rPr lang="en-US" sz="1400" dirty="0"/>
              <a:t>student has </a:t>
            </a:r>
            <a:r>
              <a:rPr lang="en-US" sz="1400" dirty="0" smtClean="0"/>
              <a:t>trouble swallowing </a:t>
            </a:r>
            <a:r>
              <a:rPr lang="en-US" sz="1400" dirty="0"/>
              <a:t>a pill, talk with the doctor </a:t>
            </a:r>
            <a:r>
              <a:rPr lang="en-US" sz="1400" dirty="0" smtClean="0"/>
              <a:t>or pharmacist </a:t>
            </a:r>
            <a:r>
              <a:rPr lang="en-US" sz="1400" dirty="0"/>
              <a:t>for other </a:t>
            </a:r>
            <a:r>
              <a:rPr lang="en-US" sz="1400" dirty="0" smtClean="0"/>
              <a:t>options.</a:t>
            </a:r>
            <a:endParaRPr lang="en-US" sz="1400" dirty="0"/>
          </a:p>
        </p:txBody>
      </p:sp>
    </p:spTree>
    <p:extLst>
      <p:ext uri="{BB962C8B-B14F-4D97-AF65-F5344CB8AC3E}">
        <p14:creationId xmlns:p14="http://schemas.microsoft.com/office/powerpoint/2010/main" val="3974455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lstStyle/>
          <a:p>
            <a:r>
              <a:rPr lang="en-US" spc="0" dirty="0"/>
              <a:t>Most oral tablets and capsules should be taken with water.</a:t>
            </a:r>
          </a:p>
          <a:p>
            <a:pPr lvl="1"/>
            <a:r>
              <a:rPr lang="en-US" sz="2000" spc="0" dirty="0"/>
              <a:t>Rule of </a:t>
            </a:r>
            <a:r>
              <a:rPr lang="en-US" sz="2000" spc="0" dirty="0" smtClean="0"/>
              <a:t>thumb: </a:t>
            </a:r>
            <a:r>
              <a:rPr lang="en-US" sz="2000" spc="0" dirty="0"/>
              <a:t>give with water unless otherwise </a:t>
            </a:r>
            <a:r>
              <a:rPr lang="en-US" sz="2000" spc="0" dirty="0" smtClean="0"/>
              <a:t>directed.</a:t>
            </a:r>
            <a:endParaRPr lang="en-US" sz="2000" spc="0" dirty="0"/>
          </a:p>
          <a:p>
            <a:r>
              <a:rPr lang="en-US" spc="0" dirty="0"/>
              <a:t>Chewable tablets should be chewed until they are dissolved completely. They are not meant to be swallowed.</a:t>
            </a:r>
          </a:p>
          <a:p>
            <a:r>
              <a:rPr lang="en-US" spc="0" dirty="0"/>
              <a:t>Some “soft chew” medications are meant to melt in your mouth or be chewed.</a:t>
            </a:r>
          </a:p>
          <a:p>
            <a:endParaRPr lang="en-US" dirty="0"/>
          </a:p>
          <a:p>
            <a:endParaRPr lang="en-US" dirty="0"/>
          </a:p>
        </p:txBody>
      </p:sp>
      <p:sp>
        <p:nvSpPr>
          <p:cNvPr id="5" name="Title 4"/>
          <p:cNvSpPr>
            <a:spLocks noGrp="1"/>
          </p:cNvSpPr>
          <p:nvPr>
            <p:ph type="title"/>
          </p:nvPr>
        </p:nvSpPr>
        <p:spPr/>
        <p:txBody>
          <a:bodyPr/>
          <a:lstStyle/>
          <a:p>
            <a:r>
              <a:rPr lang="en-US" dirty="0"/>
              <a:t>Tablets &amp; Capsules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15" y="4306401"/>
            <a:ext cx="2190750" cy="211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990" y="4306401"/>
            <a:ext cx="1481138" cy="217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453" y="4240890"/>
            <a:ext cx="4038600" cy="218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35939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6060745" cy="4910329"/>
          </a:xfrm>
        </p:spPr>
        <p:txBody>
          <a:bodyPr/>
          <a:lstStyle/>
          <a:p>
            <a:r>
              <a:rPr lang="en-US" sz="2200" spc="0" dirty="0" smtClean="0"/>
              <a:t>Only </a:t>
            </a:r>
            <a:r>
              <a:rPr lang="en-US" sz="2200" spc="0" dirty="0"/>
              <a:t>use measuring devices made for medications.</a:t>
            </a:r>
          </a:p>
          <a:p>
            <a:pPr lvl="1"/>
            <a:r>
              <a:rPr lang="en-US" sz="2200" spc="0" dirty="0"/>
              <a:t>Household teaspoons are </a:t>
            </a:r>
            <a:r>
              <a:rPr lang="en-US" sz="2200" u="sng" spc="0" dirty="0"/>
              <a:t>not</a:t>
            </a:r>
            <a:r>
              <a:rPr lang="en-US" sz="2200" spc="0" dirty="0"/>
              <a:t> an accurate method to measure meds.</a:t>
            </a:r>
          </a:p>
          <a:p>
            <a:r>
              <a:rPr lang="en-US" sz="2200" spc="0" dirty="0"/>
              <a:t>Shake </a:t>
            </a:r>
            <a:r>
              <a:rPr lang="en-US" sz="2200" spc="0" dirty="0" smtClean="0"/>
              <a:t>bottle </a:t>
            </a:r>
            <a:r>
              <a:rPr lang="en-US" sz="2200" spc="0" dirty="0"/>
              <a:t>if indicated as some medications settle to the bottom.</a:t>
            </a:r>
          </a:p>
          <a:p>
            <a:r>
              <a:rPr lang="en-US" sz="2200" spc="0" dirty="0"/>
              <a:t>Measure at eye level.</a:t>
            </a:r>
          </a:p>
          <a:p>
            <a:pPr lvl="1"/>
            <a:r>
              <a:rPr lang="en-US" sz="2200" spc="0" dirty="0"/>
              <a:t>Place on flat surface and crouch down so </a:t>
            </a:r>
            <a:r>
              <a:rPr lang="en-US" sz="2200" spc="0" dirty="0" smtClean="0"/>
              <a:t>eye </a:t>
            </a:r>
            <a:r>
              <a:rPr lang="en-US" sz="2200" spc="0" dirty="0"/>
              <a:t>level with the </a:t>
            </a:r>
            <a:r>
              <a:rPr lang="en-US" sz="2200" spc="0" dirty="0" smtClean="0"/>
              <a:t>measuring device.</a:t>
            </a:r>
            <a:endParaRPr lang="en-US" sz="2200" spc="0" dirty="0"/>
          </a:p>
          <a:p>
            <a:pPr marL="365760" lvl="1" indent="0">
              <a:buNone/>
            </a:pPr>
            <a:r>
              <a:rPr lang="en-US" dirty="0"/>
              <a:t>		</a:t>
            </a:r>
          </a:p>
        </p:txBody>
      </p:sp>
      <p:sp>
        <p:nvSpPr>
          <p:cNvPr id="5" name="Title 4"/>
          <p:cNvSpPr>
            <a:spLocks noGrp="1"/>
          </p:cNvSpPr>
          <p:nvPr>
            <p:ph type="title"/>
          </p:nvPr>
        </p:nvSpPr>
        <p:spPr/>
        <p:txBody>
          <a:bodyPr/>
          <a:lstStyle/>
          <a:p>
            <a:r>
              <a:rPr lang="en-US" dirty="0"/>
              <a:t>Liquid medications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1744" y="5059370"/>
            <a:ext cx="2186763" cy="148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81557" y="4956366"/>
            <a:ext cx="1493624" cy="1672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3372" y="5059370"/>
            <a:ext cx="3060762" cy="1507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32" t="185" r="7116" b="-185"/>
          <a:stretch/>
        </p:blipFill>
        <p:spPr bwMode="auto">
          <a:xfrm>
            <a:off x="6324600" y="3621128"/>
            <a:ext cx="2303907" cy="128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quot;No&quot; Symbol 11"/>
          <p:cNvSpPr/>
          <p:nvPr/>
        </p:nvSpPr>
        <p:spPr>
          <a:xfrm>
            <a:off x="6512889" y="3485041"/>
            <a:ext cx="1703189" cy="1556313"/>
          </a:xfrm>
          <a:prstGeom prst="noSmoking">
            <a:avLst>
              <a:gd name="adj" fmla="val 63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632518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2057399"/>
            <a:ext cx="8407893" cy="4069079"/>
          </a:xfrm>
        </p:spPr>
        <p:txBody>
          <a:bodyPr/>
          <a:lstStyle/>
          <a:p>
            <a:r>
              <a:rPr lang="en-US" sz="2400" spc="0" dirty="0"/>
              <a:t>Be sure you know the correct dose. </a:t>
            </a:r>
            <a:r>
              <a:rPr lang="en-US" sz="2400" spc="0" dirty="0" smtClean="0"/>
              <a:t> Don’t </a:t>
            </a:r>
            <a:r>
              <a:rPr lang="en-US" sz="2400" spc="0" dirty="0"/>
              <a:t>guess!	</a:t>
            </a:r>
            <a:r>
              <a:rPr lang="en-US" dirty="0"/>
              <a:t>																	</a:t>
            </a:r>
          </a:p>
          <a:p>
            <a:endParaRPr lang="en-US" dirty="0"/>
          </a:p>
          <a:p>
            <a:endParaRPr lang="en-US" dirty="0"/>
          </a:p>
          <a:p>
            <a:endParaRPr lang="en-US" dirty="0"/>
          </a:p>
          <a:p>
            <a:pPr marL="45720" indent="0">
              <a:buNone/>
            </a:pPr>
            <a:endParaRPr lang="en-US" dirty="0"/>
          </a:p>
          <a:p>
            <a:endParaRPr lang="en-US" dirty="0"/>
          </a:p>
        </p:txBody>
      </p:sp>
      <p:sp>
        <p:nvSpPr>
          <p:cNvPr id="5" name="Title 4"/>
          <p:cNvSpPr>
            <a:spLocks noGrp="1"/>
          </p:cNvSpPr>
          <p:nvPr>
            <p:ph type="title"/>
          </p:nvPr>
        </p:nvSpPr>
        <p:spPr/>
        <p:txBody>
          <a:bodyPr/>
          <a:lstStyle/>
          <a:p>
            <a:r>
              <a:rPr lang="en-US" dirty="0"/>
              <a:t>Know your conversions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95" y="2861307"/>
            <a:ext cx="8044810" cy="246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0510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76600" y="1719071"/>
            <a:ext cx="5512292" cy="4407408"/>
          </a:xfrm>
        </p:spPr>
        <p:txBody>
          <a:bodyPr>
            <a:normAutofit/>
          </a:bodyPr>
          <a:lstStyle/>
          <a:p>
            <a:pPr marL="45720" indent="0">
              <a:buNone/>
            </a:pPr>
            <a:r>
              <a:rPr lang="en-US" dirty="0"/>
              <a:t>                                              </a:t>
            </a:r>
          </a:p>
          <a:p>
            <a:pPr marL="45720" indent="0">
              <a:buNone/>
            </a:pPr>
            <a:endParaRPr lang="en-US" dirty="0">
              <a:solidFill>
                <a:schemeClr val="accent1"/>
              </a:solidFill>
            </a:endParaRPr>
          </a:p>
          <a:p>
            <a:pPr marL="45720" indent="0">
              <a:buNone/>
            </a:pPr>
            <a:r>
              <a:rPr lang="en-US" sz="2800" spc="0" dirty="0" smtClean="0">
                <a:solidFill>
                  <a:schemeClr val="accent1"/>
                </a:solidFill>
              </a:rPr>
              <a:t>The </a:t>
            </a:r>
            <a:r>
              <a:rPr lang="en-US" sz="2800" spc="0" dirty="0">
                <a:solidFill>
                  <a:schemeClr val="accent1"/>
                </a:solidFill>
              </a:rPr>
              <a:t>same medication can come in </a:t>
            </a:r>
            <a:r>
              <a:rPr lang="en-US" sz="2800" spc="0" dirty="0" smtClean="0">
                <a:solidFill>
                  <a:schemeClr val="accent1"/>
                </a:solidFill>
              </a:rPr>
              <a:t>different </a:t>
            </a:r>
            <a:r>
              <a:rPr lang="en-US" sz="2800" spc="0" dirty="0">
                <a:solidFill>
                  <a:schemeClr val="accent1"/>
                </a:solidFill>
              </a:rPr>
              <a:t>strengths.  For example</a:t>
            </a:r>
            <a:r>
              <a:rPr lang="en-US" sz="2800" spc="0" dirty="0" smtClean="0">
                <a:solidFill>
                  <a:schemeClr val="accent1"/>
                </a:solidFill>
              </a:rPr>
              <a:t>, </a:t>
            </a:r>
            <a:r>
              <a:rPr lang="en-US" sz="2800" spc="0" dirty="0">
                <a:solidFill>
                  <a:schemeClr val="accent1"/>
                </a:solidFill>
              </a:rPr>
              <a:t>let’s look at Tylenol…</a:t>
            </a:r>
          </a:p>
          <a:p>
            <a:pPr marL="45720" indent="0">
              <a:buNone/>
            </a:pPr>
            <a:r>
              <a:rPr lang="en-US" spc="0" dirty="0"/>
              <a:t>																</a:t>
            </a:r>
            <a:r>
              <a:rPr lang="en-US" sz="2800" spc="0" dirty="0" smtClean="0"/>
              <a:t> </a:t>
            </a:r>
            <a:r>
              <a:rPr lang="en-US" sz="2800" spc="0" dirty="0"/>
              <a:t>160 mg per 5 mL</a:t>
            </a:r>
          </a:p>
          <a:p>
            <a:pPr marL="2194560" lvl="8" indent="0">
              <a:buNone/>
            </a:pPr>
            <a:endParaRPr lang="en-US" sz="2000" dirty="0"/>
          </a:p>
          <a:p>
            <a:endParaRPr lang="en-US" dirty="0"/>
          </a:p>
          <a:p>
            <a:endParaRPr lang="en-US" dirty="0"/>
          </a:p>
        </p:txBody>
      </p:sp>
      <p:sp>
        <p:nvSpPr>
          <p:cNvPr id="5" name="Title 4"/>
          <p:cNvSpPr>
            <a:spLocks noGrp="1"/>
          </p:cNvSpPr>
          <p:nvPr>
            <p:ph type="title"/>
          </p:nvPr>
        </p:nvSpPr>
        <p:spPr/>
        <p:txBody>
          <a:bodyPr/>
          <a:lstStyle/>
          <a:p>
            <a:r>
              <a:rPr lang="en-US" dirty="0"/>
              <a:t>Know difference in strengths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5" y="1772498"/>
            <a:ext cx="2057400" cy="436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1464615" y="5474163"/>
            <a:ext cx="1091045" cy="762001"/>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9" name="Straight Arrow Connector 8"/>
          <p:cNvCxnSpPr/>
          <p:nvPr/>
        </p:nvCxnSpPr>
        <p:spPr>
          <a:xfrm flipV="1">
            <a:off x="2555660" y="4990777"/>
            <a:ext cx="1700275"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5-Point Star 9"/>
          <p:cNvSpPr/>
          <p:nvPr/>
        </p:nvSpPr>
        <p:spPr>
          <a:xfrm>
            <a:off x="2990109" y="2514600"/>
            <a:ext cx="381000" cy="3810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86430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strength</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5912" y="1776412"/>
            <a:ext cx="58197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nut 5"/>
          <p:cNvSpPr/>
          <p:nvPr/>
        </p:nvSpPr>
        <p:spPr>
          <a:xfrm>
            <a:off x="1524000" y="3091934"/>
            <a:ext cx="1295400" cy="1219200"/>
          </a:xfrm>
          <a:prstGeom prst="donut">
            <a:avLst>
              <a:gd name="adj" fmla="val 626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Straight Arrow Connector 7"/>
          <p:cNvCxnSpPr/>
          <p:nvPr/>
        </p:nvCxnSpPr>
        <p:spPr>
          <a:xfrm>
            <a:off x="2438400" y="4191000"/>
            <a:ext cx="2798685"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87113" y="5301734"/>
            <a:ext cx="2399824" cy="461665"/>
          </a:xfrm>
          <a:prstGeom prst="rect">
            <a:avLst/>
          </a:prstGeom>
          <a:noFill/>
        </p:spPr>
        <p:txBody>
          <a:bodyPr wrap="none" rtlCol="0">
            <a:spAutoFit/>
          </a:bodyPr>
          <a:lstStyle/>
          <a:p>
            <a:r>
              <a:rPr lang="en-US" sz="2400" dirty="0"/>
              <a:t>80 mg per tablet</a:t>
            </a:r>
          </a:p>
        </p:txBody>
      </p:sp>
    </p:spTree>
    <p:extLst>
      <p:ext uri="{BB962C8B-B14F-4D97-AF65-F5344CB8AC3E}">
        <p14:creationId xmlns:p14="http://schemas.microsoft.com/office/powerpoint/2010/main" val="14092079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strength</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772685"/>
            <a:ext cx="5429807" cy="301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238305" y="3997911"/>
            <a:ext cx="2057400" cy="955089"/>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cxnSp>
        <p:nvCxnSpPr>
          <p:cNvPr id="8" name="Straight Arrow Connector 7"/>
          <p:cNvCxnSpPr/>
          <p:nvPr/>
        </p:nvCxnSpPr>
        <p:spPr>
          <a:xfrm>
            <a:off x="1828800" y="4786890"/>
            <a:ext cx="1343205" cy="5974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28795" y="5149334"/>
            <a:ext cx="2580963" cy="461665"/>
          </a:xfrm>
          <a:prstGeom prst="rect">
            <a:avLst/>
          </a:prstGeom>
          <a:noFill/>
        </p:spPr>
        <p:txBody>
          <a:bodyPr wrap="none" rtlCol="0">
            <a:spAutoFit/>
          </a:bodyPr>
          <a:lstStyle/>
          <a:p>
            <a:r>
              <a:rPr lang="en-US" sz="2400" dirty="0"/>
              <a:t>325 mg per tablet</a:t>
            </a:r>
          </a:p>
        </p:txBody>
      </p:sp>
    </p:spTree>
    <p:extLst>
      <p:ext uri="{BB962C8B-B14F-4D97-AF65-F5344CB8AC3E}">
        <p14:creationId xmlns:p14="http://schemas.microsoft.com/office/powerpoint/2010/main" val="3375677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0"/>
            <a:ext cx="5052271" cy="4834129"/>
          </a:xfrm>
        </p:spPr>
        <p:txBody>
          <a:bodyPr>
            <a:normAutofit/>
          </a:bodyPr>
          <a:lstStyle/>
          <a:p>
            <a:r>
              <a:rPr lang="en-US" spc="0" dirty="0"/>
              <a:t>Many cold medicines have acetaminophen (Tylenol®) in them also</a:t>
            </a:r>
            <a:r>
              <a:rPr lang="en-US" spc="0" dirty="0" smtClean="0"/>
              <a:t>.  Be </a:t>
            </a:r>
            <a:r>
              <a:rPr lang="en-US" spc="0" dirty="0"/>
              <a:t>careful not </a:t>
            </a:r>
            <a:r>
              <a:rPr lang="en-US" spc="0" dirty="0" smtClean="0"/>
              <a:t>to double </a:t>
            </a:r>
            <a:r>
              <a:rPr lang="en-US" spc="0" dirty="0"/>
              <a:t>up.     </a:t>
            </a:r>
          </a:p>
          <a:p>
            <a:pPr marL="45720" indent="0">
              <a:buNone/>
            </a:pPr>
            <a:endParaRPr lang="en-US" spc="0" dirty="0"/>
          </a:p>
          <a:p>
            <a:pPr marL="45720" indent="0" algn="ctr">
              <a:buNone/>
            </a:pPr>
            <a:r>
              <a:rPr lang="en-US" b="1" i="1" spc="0" dirty="0">
                <a:solidFill>
                  <a:schemeClr val="accent1">
                    <a:lumMod val="75000"/>
                  </a:schemeClr>
                </a:solidFill>
              </a:rPr>
              <a:t>Giving regular Tylenol® along</a:t>
            </a:r>
          </a:p>
          <a:p>
            <a:pPr marL="45720" indent="0" algn="ctr">
              <a:buNone/>
            </a:pPr>
            <a:r>
              <a:rPr lang="en-US" b="1" i="1" spc="0" dirty="0">
                <a:solidFill>
                  <a:schemeClr val="accent1">
                    <a:lumMod val="75000"/>
                  </a:schemeClr>
                </a:solidFill>
              </a:rPr>
              <a:t>with Tylenol® cold medicine</a:t>
            </a:r>
          </a:p>
          <a:p>
            <a:pPr marL="45720" indent="0" algn="ctr">
              <a:buNone/>
            </a:pPr>
            <a:r>
              <a:rPr lang="en-US" b="1" i="1" spc="0" dirty="0">
                <a:solidFill>
                  <a:schemeClr val="accent1">
                    <a:lumMod val="75000"/>
                  </a:schemeClr>
                </a:solidFill>
              </a:rPr>
              <a:t>could lead to an overdose!</a:t>
            </a:r>
          </a:p>
          <a:p>
            <a:pPr marL="45720" indent="0">
              <a:buNone/>
            </a:pPr>
            <a:endParaRPr lang="en-US" spc="0" dirty="0"/>
          </a:p>
          <a:p>
            <a:pPr>
              <a:buFont typeface="Wingdings" panose="05000000000000000000" pitchFamily="2" charset="2"/>
              <a:buChar char="§"/>
            </a:pPr>
            <a:r>
              <a:rPr lang="en-US" sz="1800" spc="0" dirty="0"/>
              <a:t>This is why it is a good </a:t>
            </a:r>
            <a:r>
              <a:rPr lang="en-US" sz="1800" spc="0" dirty="0" smtClean="0"/>
              <a:t>idea to </a:t>
            </a:r>
            <a:r>
              <a:rPr lang="en-US" sz="1800" spc="0" dirty="0"/>
              <a:t>speak with parents </a:t>
            </a:r>
            <a:r>
              <a:rPr lang="en-US" sz="1800" spc="0" dirty="0" smtClean="0"/>
              <a:t>before giving </a:t>
            </a:r>
            <a:r>
              <a:rPr lang="en-US" sz="1800" spc="0" dirty="0"/>
              <a:t>a PRN (as </a:t>
            </a:r>
            <a:r>
              <a:rPr lang="en-US" sz="1800" spc="0" dirty="0" smtClean="0"/>
              <a:t>needed) medication…to </a:t>
            </a:r>
            <a:r>
              <a:rPr lang="en-US" sz="1800" spc="0" dirty="0"/>
              <a:t>make sure </a:t>
            </a:r>
            <a:r>
              <a:rPr lang="en-US" sz="1800" spc="0" dirty="0" smtClean="0"/>
              <a:t>nothing was </a:t>
            </a:r>
            <a:r>
              <a:rPr lang="en-US" sz="1800" spc="0" dirty="0"/>
              <a:t>given at home earlier in the </a:t>
            </a:r>
            <a:r>
              <a:rPr lang="en-US" sz="1800" spc="0" dirty="0" smtClean="0"/>
              <a:t>morning.</a:t>
            </a:r>
            <a:r>
              <a:rPr lang="en-US" sz="1400" dirty="0" smtClean="0"/>
              <a:t>                                                                  </a:t>
            </a:r>
            <a:endParaRPr lang="en-US" sz="1400" dirty="0"/>
          </a:p>
        </p:txBody>
      </p:sp>
      <p:sp>
        <p:nvSpPr>
          <p:cNvPr id="5" name="Title 4"/>
          <p:cNvSpPr>
            <a:spLocks noGrp="1"/>
          </p:cNvSpPr>
          <p:nvPr>
            <p:ph type="title"/>
          </p:nvPr>
        </p:nvSpPr>
        <p:spPr/>
        <p:txBody>
          <a:bodyPr/>
          <a:lstStyle/>
          <a:p>
            <a:r>
              <a:rPr lang="en-US" dirty="0"/>
              <a:t>strength</a:t>
            </a:r>
          </a:p>
        </p:txBody>
      </p:sp>
      <p:grpSp>
        <p:nvGrpSpPr>
          <p:cNvPr id="3" name="Group 2"/>
          <p:cNvGrpSpPr/>
          <p:nvPr/>
        </p:nvGrpSpPr>
        <p:grpSpPr>
          <a:xfrm>
            <a:off x="5280872" y="2195743"/>
            <a:ext cx="3481388" cy="3880782"/>
            <a:chOff x="5280872" y="2533262"/>
            <a:chExt cx="3481388" cy="3880782"/>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872" y="2533262"/>
              <a:ext cx="3481388" cy="3880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onut 6"/>
            <p:cNvSpPr/>
            <p:nvPr/>
          </p:nvSpPr>
          <p:spPr>
            <a:xfrm>
              <a:off x="5410200" y="4536458"/>
              <a:ext cx="2057400" cy="670633"/>
            </a:xfrm>
            <a:prstGeom prst="donut">
              <a:avLst>
                <a:gd name="adj" fmla="val 72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spTree>
    <p:extLst>
      <p:ext uri="{BB962C8B-B14F-4D97-AF65-F5344CB8AC3E}">
        <p14:creationId xmlns:p14="http://schemas.microsoft.com/office/powerpoint/2010/main" val="2320643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spc="0" dirty="0"/>
              <a:t>Inhaled medications are generally those used to treat asthma.</a:t>
            </a:r>
          </a:p>
          <a:p>
            <a:pPr lvl="1"/>
            <a:r>
              <a:rPr lang="en-US" sz="2400" spc="0" dirty="0"/>
              <a:t>Inhalers:  </a:t>
            </a:r>
          </a:p>
          <a:p>
            <a:pPr lvl="2"/>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p:txBody>
      </p:sp>
      <p:sp>
        <p:nvSpPr>
          <p:cNvPr id="5" name="Title 4"/>
          <p:cNvSpPr>
            <a:spLocks noGrp="1"/>
          </p:cNvSpPr>
          <p:nvPr>
            <p:ph type="title"/>
          </p:nvPr>
        </p:nvSpPr>
        <p:spPr/>
        <p:txBody>
          <a:bodyPr/>
          <a:lstStyle/>
          <a:p>
            <a:r>
              <a:rPr lang="en-US" dirty="0"/>
              <a:t>Inhaled medications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46" y="3452621"/>
            <a:ext cx="1600200" cy="270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470" y="2350254"/>
            <a:ext cx="2719931" cy="200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0185" y="6177174"/>
            <a:ext cx="1838580" cy="307777"/>
          </a:xfrm>
          <a:prstGeom prst="rect">
            <a:avLst/>
          </a:prstGeom>
          <a:noFill/>
        </p:spPr>
        <p:txBody>
          <a:bodyPr wrap="none" rtlCol="0">
            <a:spAutoFit/>
          </a:bodyPr>
          <a:lstStyle/>
          <a:p>
            <a:r>
              <a:rPr lang="en-US" sz="1400" dirty="0"/>
              <a:t>Metered Dose Inhaler</a:t>
            </a:r>
          </a:p>
        </p:txBody>
      </p:sp>
      <p:sp>
        <p:nvSpPr>
          <p:cNvPr id="8" name="TextBox 7"/>
          <p:cNvSpPr txBox="1"/>
          <p:nvPr/>
        </p:nvSpPr>
        <p:spPr>
          <a:xfrm>
            <a:off x="6681461" y="4358203"/>
            <a:ext cx="1645130" cy="307777"/>
          </a:xfrm>
          <a:prstGeom prst="rect">
            <a:avLst/>
          </a:prstGeom>
          <a:noFill/>
        </p:spPr>
        <p:txBody>
          <a:bodyPr wrap="none" rtlCol="0">
            <a:spAutoFit/>
          </a:bodyPr>
          <a:lstStyle/>
          <a:p>
            <a:r>
              <a:rPr lang="en-US" sz="1400" dirty="0"/>
              <a:t>Dry Powder Inhaler</a:t>
            </a:r>
          </a:p>
        </p:txBody>
      </p:sp>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0683" y="3053569"/>
            <a:ext cx="3769097" cy="205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722253" y="5157699"/>
            <a:ext cx="2785955" cy="307777"/>
          </a:xfrm>
          <a:prstGeom prst="rect">
            <a:avLst/>
          </a:prstGeom>
          <a:noFill/>
        </p:spPr>
        <p:txBody>
          <a:bodyPr wrap="none" rtlCol="0">
            <a:spAutoFit/>
          </a:bodyPr>
          <a:lstStyle/>
          <a:p>
            <a:r>
              <a:rPr lang="en-US" sz="1400" dirty="0"/>
              <a:t>Metered Dose Inhaler with Spacer</a:t>
            </a:r>
          </a:p>
        </p:txBody>
      </p:sp>
    </p:spTree>
    <p:extLst>
      <p:ext uri="{BB962C8B-B14F-4D97-AF65-F5344CB8AC3E}">
        <p14:creationId xmlns:p14="http://schemas.microsoft.com/office/powerpoint/2010/main" val="26867393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845" y="1752600"/>
            <a:ext cx="8560292" cy="4876800"/>
          </a:xfrm>
        </p:spPr>
        <p:txBody>
          <a:bodyPr>
            <a:normAutofit/>
          </a:bodyPr>
          <a:lstStyle/>
          <a:p>
            <a:pPr>
              <a:spcAft>
                <a:spcPts val="600"/>
              </a:spcAft>
            </a:pPr>
            <a:r>
              <a:rPr lang="en-US" spc="0" dirty="0"/>
              <a:t>Participants will have an understanding of the </a:t>
            </a:r>
            <a:r>
              <a:rPr lang="en-US" spc="0" dirty="0" smtClean="0"/>
              <a:t>Missouri </a:t>
            </a:r>
            <a:r>
              <a:rPr lang="en-US" spc="0" dirty="0"/>
              <a:t>State Statutes regarding medication administration in schools. </a:t>
            </a:r>
          </a:p>
          <a:p>
            <a:pPr>
              <a:spcAft>
                <a:spcPts val="600"/>
              </a:spcAft>
            </a:pPr>
            <a:r>
              <a:rPr lang="en-US" spc="0" dirty="0" smtClean="0"/>
              <a:t>Participants </a:t>
            </a:r>
            <a:r>
              <a:rPr lang="en-US" spc="0" dirty="0"/>
              <a:t>will be able to verbalize the </a:t>
            </a:r>
            <a:r>
              <a:rPr lang="en-US" spc="0" dirty="0" smtClean="0"/>
              <a:t>standard precautions and rights </a:t>
            </a:r>
            <a:r>
              <a:rPr lang="en-US" spc="0" dirty="0"/>
              <a:t>of medication </a:t>
            </a:r>
            <a:r>
              <a:rPr lang="en-US" spc="0" dirty="0" smtClean="0"/>
              <a:t>administration. </a:t>
            </a:r>
          </a:p>
          <a:p>
            <a:pPr>
              <a:spcAft>
                <a:spcPts val="600"/>
              </a:spcAft>
            </a:pPr>
            <a:r>
              <a:rPr lang="en-US" spc="0" dirty="0" smtClean="0"/>
              <a:t>Participants </a:t>
            </a:r>
            <a:r>
              <a:rPr lang="en-US" spc="0" dirty="0"/>
              <a:t>will understand </a:t>
            </a:r>
            <a:r>
              <a:rPr lang="en-US" spc="0" dirty="0" smtClean="0"/>
              <a:t>documentation needed </a:t>
            </a:r>
            <a:r>
              <a:rPr lang="en-US" spc="0" dirty="0"/>
              <a:t>to safely administer medications in school and </a:t>
            </a:r>
            <a:r>
              <a:rPr lang="en-US" spc="0" dirty="0" smtClean="0"/>
              <a:t>record </a:t>
            </a:r>
            <a:r>
              <a:rPr lang="en-US" spc="0" dirty="0"/>
              <a:t>the delivery of these medications</a:t>
            </a:r>
            <a:r>
              <a:rPr lang="en-US" spc="0" dirty="0" smtClean="0"/>
              <a:t>.</a:t>
            </a:r>
            <a:endParaRPr lang="en-US" spc="0" dirty="0"/>
          </a:p>
          <a:p>
            <a:pPr>
              <a:spcAft>
                <a:spcPts val="600"/>
              </a:spcAft>
            </a:pPr>
            <a:r>
              <a:rPr lang="en-US" spc="0" dirty="0"/>
              <a:t>Participants will know best practices of storing, </a:t>
            </a:r>
            <a:r>
              <a:rPr lang="en-US" spc="0" dirty="0" smtClean="0"/>
              <a:t>handling, </a:t>
            </a:r>
            <a:r>
              <a:rPr lang="en-US" spc="0" dirty="0"/>
              <a:t>and disposing of medications in the school setting</a:t>
            </a:r>
            <a:r>
              <a:rPr lang="en-US" spc="0" dirty="0" smtClean="0"/>
              <a:t>.</a:t>
            </a:r>
          </a:p>
          <a:p>
            <a:pPr>
              <a:spcAft>
                <a:spcPts val="600"/>
              </a:spcAft>
            </a:pPr>
            <a:r>
              <a:rPr lang="en-US" spc="0" dirty="0" smtClean="0"/>
              <a:t>Participants will understand responsibilities in assessment and monitoring students, and recognizing adverse reactions in medication response.</a:t>
            </a:r>
            <a:endParaRPr lang="en-US" spc="0" dirty="0"/>
          </a:p>
          <a:p>
            <a:pPr>
              <a:spcAft>
                <a:spcPts val="600"/>
              </a:spcAft>
            </a:pPr>
            <a:r>
              <a:rPr lang="en-US" spc="0" dirty="0"/>
              <a:t>Participants will successfully complete a </a:t>
            </a:r>
            <a:r>
              <a:rPr lang="en-US" spc="0" dirty="0" smtClean="0"/>
              <a:t>return demonstration </a:t>
            </a:r>
            <a:r>
              <a:rPr lang="en-US" spc="0" dirty="0"/>
              <a:t>of medication administration.</a:t>
            </a:r>
          </a:p>
          <a:p>
            <a:pPr marL="45720" indent="0">
              <a:spcAft>
                <a:spcPts val="600"/>
              </a:spcAft>
              <a:buNone/>
            </a:pPr>
            <a:endParaRPr lang="en-US" dirty="0"/>
          </a:p>
          <a:p>
            <a:pPr marL="4572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621080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904999"/>
            <a:ext cx="8407893" cy="4221479"/>
          </a:xfrm>
        </p:spPr>
        <p:txBody>
          <a:bodyPr/>
          <a:lstStyle/>
          <a:p>
            <a:r>
              <a:rPr lang="en-US" sz="2400" dirty="0"/>
              <a:t>Nebulizers:</a:t>
            </a:r>
          </a:p>
          <a:p>
            <a:endParaRPr lang="en-US" dirty="0"/>
          </a:p>
          <a:p>
            <a:endParaRPr lang="en-US" dirty="0"/>
          </a:p>
        </p:txBody>
      </p:sp>
      <p:sp>
        <p:nvSpPr>
          <p:cNvPr id="5" name="Title 4"/>
          <p:cNvSpPr>
            <a:spLocks noGrp="1"/>
          </p:cNvSpPr>
          <p:nvPr>
            <p:ph type="title"/>
          </p:nvPr>
        </p:nvSpPr>
        <p:spPr/>
        <p:txBody>
          <a:bodyPr/>
          <a:lstStyle/>
          <a:p>
            <a:r>
              <a:rPr lang="en-US" dirty="0"/>
              <a:t>Inhaled medications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527" y="3012653"/>
            <a:ext cx="3590925" cy="239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036" y="2548177"/>
            <a:ext cx="1990725" cy="285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644" y="2579132"/>
            <a:ext cx="2669507"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5527" y="3019741"/>
            <a:ext cx="1346844" cy="369332"/>
          </a:xfrm>
          <a:prstGeom prst="rect">
            <a:avLst/>
          </a:prstGeom>
          <a:noFill/>
        </p:spPr>
        <p:txBody>
          <a:bodyPr wrap="none" rtlCol="0">
            <a:spAutoFit/>
          </a:bodyPr>
          <a:lstStyle/>
          <a:p>
            <a:r>
              <a:rPr lang="en-US" dirty="0">
                <a:solidFill>
                  <a:schemeClr val="bg1"/>
                </a:solidFill>
              </a:rPr>
              <a:t>Mouthpiece</a:t>
            </a:r>
          </a:p>
        </p:txBody>
      </p:sp>
      <p:sp>
        <p:nvSpPr>
          <p:cNvPr id="7" name="TextBox 6"/>
          <p:cNvSpPr txBox="1"/>
          <p:nvPr/>
        </p:nvSpPr>
        <p:spPr>
          <a:xfrm>
            <a:off x="3986335" y="2626631"/>
            <a:ext cx="721672" cy="369332"/>
          </a:xfrm>
          <a:prstGeom prst="rect">
            <a:avLst/>
          </a:prstGeom>
          <a:noFill/>
        </p:spPr>
        <p:txBody>
          <a:bodyPr wrap="none" rtlCol="0">
            <a:spAutoFit/>
          </a:bodyPr>
          <a:lstStyle/>
          <a:p>
            <a:r>
              <a:rPr lang="en-US" dirty="0">
                <a:solidFill>
                  <a:schemeClr val="bg1"/>
                </a:solidFill>
              </a:rPr>
              <a:t>Mask</a:t>
            </a:r>
          </a:p>
        </p:txBody>
      </p:sp>
      <p:sp>
        <p:nvSpPr>
          <p:cNvPr id="8" name="TextBox 7"/>
          <p:cNvSpPr txBox="1"/>
          <p:nvPr/>
        </p:nvSpPr>
        <p:spPr>
          <a:xfrm>
            <a:off x="7751749" y="2657920"/>
            <a:ext cx="1114408" cy="646331"/>
          </a:xfrm>
          <a:prstGeom prst="rect">
            <a:avLst/>
          </a:prstGeom>
          <a:noFill/>
        </p:spPr>
        <p:txBody>
          <a:bodyPr wrap="none" rtlCol="0">
            <a:spAutoFit/>
          </a:bodyPr>
          <a:lstStyle/>
          <a:p>
            <a:r>
              <a:rPr lang="en-US" dirty="0">
                <a:solidFill>
                  <a:schemeClr val="bg1"/>
                </a:solidFill>
              </a:rPr>
              <a:t>Nebulizer</a:t>
            </a:r>
          </a:p>
          <a:p>
            <a:r>
              <a:rPr lang="en-US" dirty="0">
                <a:solidFill>
                  <a:schemeClr val="bg1"/>
                </a:solidFill>
              </a:rPr>
              <a:t>Machine</a:t>
            </a:r>
          </a:p>
        </p:txBody>
      </p:sp>
    </p:spTree>
    <p:extLst>
      <p:ext uri="{BB962C8B-B14F-4D97-AF65-F5344CB8AC3E}">
        <p14:creationId xmlns:p14="http://schemas.microsoft.com/office/powerpoint/2010/main" val="4010896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pPr marL="45720" indent="0">
              <a:buNone/>
            </a:pPr>
            <a:endParaRPr lang="en-US" dirty="0"/>
          </a:p>
        </p:txBody>
      </p:sp>
      <p:sp>
        <p:nvSpPr>
          <p:cNvPr id="5" name="Title 4"/>
          <p:cNvSpPr>
            <a:spLocks noGrp="1"/>
          </p:cNvSpPr>
          <p:nvPr>
            <p:ph type="title"/>
          </p:nvPr>
        </p:nvSpPr>
        <p:spPr/>
        <p:txBody>
          <a:bodyPr/>
          <a:lstStyle/>
          <a:p>
            <a:r>
              <a:rPr lang="en-US" dirty="0"/>
              <a:t>Metered dose inhaler with Spacer</a:t>
            </a:r>
          </a:p>
        </p:txBody>
      </p:sp>
      <p:sp>
        <p:nvSpPr>
          <p:cNvPr id="4" name="TextBox 3"/>
          <p:cNvSpPr txBox="1"/>
          <p:nvPr/>
        </p:nvSpPr>
        <p:spPr>
          <a:xfrm>
            <a:off x="213940" y="5417639"/>
            <a:ext cx="8742010" cy="1200329"/>
          </a:xfrm>
          <a:prstGeom prst="rect">
            <a:avLst/>
          </a:prstGeom>
          <a:noFill/>
        </p:spPr>
        <p:txBody>
          <a:bodyPr wrap="none" rtlCol="0">
            <a:spAutoFit/>
          </a:bodyPr>
          <a:lstStyle/>
          <a:p>
            <a:pPr algn="ctr"/>
            <a:r>
              <a:rPr lang="en-US" sz="2400" dirty="0">
                <a:solidFill>
                  <a:schemeClr val="tx2"/>
                </a:solidFill>
              </a:rPr>
              <a:t>If you have trouble getting the video to play, copy and paste</a:t>
            </a:r>
          </a:p>
          <a:p>
            <a:pPr algn="ctr"/>
            <a:r>
              <a:rPr lang="en-US" sz="2400" dirty="0">
                <a:solidFill>
                  <a:schemeClr val="tx2"/>
                </a:solidFill>
              </a:rPr>
              <a:t>this link in your internet browser:</a:t>
            </a:r>
          </a:p>
          <a:p>
            <a:pPr algn="ctr"/>
            <a:r>
              <a:rPr lang="en-US" sz="2400" dirty="0">
                <a:solidFill>
                  <a:srgbClr val="C00000"/>
                </a:solidFill>
              </a:rPr>
              <a:t>https://showmeschoolhealth.org/resources/inhaler-with-spacer/</a:t>
            </a:r>
            <a:endParaRPr lang="en-US" sz="2400" dirty="0"/>
          </a:p>
        </p:txBody>
      </p:sp>
      <p:pic>
        <p:nvPicPr>
          <p:cNvPr id="8" name="Picture 7">
            <a:hlinkClick r:id="rId2"/>
          </p:cNvPr>
          <p:cNvPicPr>
            <a:picLocks noChangeAspect="1"/>
          </p:cNvPicPr>
          <p:nvPr/>
        </p:nvPicPr>
        <p:blipFill>
          <a:blip r:embed="rId3"/>
          <a:stretch>
            <a:fillRect/>
          </a:stretch>
        </p:blipFill>
        <p:spPr>
          <a:xfrm>
            <a:off x="2404163" y="2349155"/>
            <a:ext cx="4334933" cy="2438400"/>
          </a:xfrm>
          <a:prstGeom prst="rect">
            <a:avLst/>
          </a:prstGeom>
        </p:spPr>
      </p:pic>
      <p:pic>
        <p:nvPicPr>
          <p:cNvPr id="9" name="Picture 8">
            <a:hlinkClick r:id="rId2"/>
          </p:cNvPr>
          <p:cNvPicPr>
            <a:picLocks noChangeAspect="1"/>
          </p:cNvPicPr>
          <p:nvPr/>
        </p:nvPicPr>
        <p:blipFill>
          <a:blip r:embed="rId3"/>
          <a:stretch>
            <a:fillRect/>
          </a:stretch>
        </p:blipFill>
        <p:spPr>
          <a:xfrm>
            <a:off x="2417478" y="2349155"/>
            <a:ext cx="4334933" cy="2438400"/>
          </a:xfrm>
          <a:prstGeom prst="rect">
            <a:avLst/>
          </a:prstGeom>
        </p:spPr>
      </p:pic>
    </p:spTree>
    <p:extLst>
      <p:ext uri="{BB962C8B-B14F-4D97-AF65-F5344CB8AC3E}">
        <p14:creationId xmlns:p14="http://schemas.microsoft.com/office/powerpoint/2010/main" val="28890255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Dry Powder inhaler</a:t>
            </a:r>
          </a:p>
        </p:txBody>
      </p:sp>
      <p:sp>
        <p:nvSpPr>
          <p:cNvPr id="4" name="TextBox 3"/>
          <p:cNvSpPr txBox="1"/>
          <p:nvPr/>
        </p:nvSpPr>
        <p:spPr>
          <a:xfrm>
            <a:off x="1066800" y="5322024"/>
            <a:ext cx="7315200" cy="1477328"/>
          </a:xfrm>
          <a:prstGeom prst="rect">
            <a:avLst/>
          </a:prstGeom>
          <a:noFill/>
        </p:spPr>
        <p:txBody>
          <a:bodyPr wrap="square" rtlCol="0">
            <a:spAutoFit/>
          </a:bodyPr>
          <a:lstStyle/>
          <a:p>
            <a:pPr algn="ctr"/>
            <a:r>
              <a:rPr lang="en-US" sz="2400" dirty="0">
                <a:solidFill>
                  <a:schemeClr val="tx2"/>
                </a:solidFill>
              </a:rPr>
              <a:t>If you have trouble getting the video to play, copy and </a:t>
            </a:r>
            <a:r>
              <a:rPr lang="en-US" sz="2400" dirty="0" smtClean="0">
                <a:solidFill>
                  <a:schemeClr val="tx2"/>
                </a:solidFill>
              </a:rPr>
              <a:t>paste this </a:t>
            </a:r>
            <a:r>
              <a:rPr lang="en-US" sz="2400" dirty="0">
                <a:solidFill>
                  <a:schemeClr val="tx2"/>
                </a:solidFill>
              </a:rPr>
              <a:t>link in your internet browser:</a:t>
            </a:r>
          </a:p>
          <a:p>
            <a:pPr algn="ctr"/>
            <a:r>
              <a:rPr lang="en-US" sz="2400" dirty="0">
                <a:solidFill>
                  <a:srgbClr val="C00000"/>
                </a:solidFill>
              </a:rPr>
              <a:t>https://www.youtube.com/watch?v=_Sc7j9iW9TM</a:t>
            </a:r>
          </a:p>
          <a:p>
            <a:pPr algn="ctr"/>
            <a:endParaRPr lang="en-US" dirty="0"/>
          </a:p>
        </p:txBody>
      </p:sp>
      <p:pic>
        <p:nvPicPr>
          <p:cNvPr id="9" name="_Sc7j9iW9TM"/>
          <p:cNvPicPr>
            <a:picLocks noRot="1" noChangeAspect="1"/>
          </p:cNvPicPr>
          <p:nvPr>
            <a:videoFile r:link="rId1"/>
          </p:nvPr>
        </p:nvPicPr>
        <p:blipFill>
          <a:blip r:embed="rId3"/>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1030233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Nebulizer with mouthpiece</a:t>
            </a:r>
          </a:p>
        </p:txBody>
      </p:sp>
      <p:sp>
        <p:nvSpPr>
          <p:cNvPr id="2" name="TextBox 1"/>
          <p:cNvSpPr txBox="1"/>
          <p:nvPr/>
        </p:nvSpPr>
        <p:spPr>
          <a:xfrm>
            <a:off x="914400" y="5029200"/>
            <a:ext cx="7391400" cy="830997"/>
          </a:xfrm>
          <a:prstGeom prst="rect">
            <a:avLst/>
          </a:prstGeom>
          <a:noFill/>
        </p:spPr>
        <p:txBody>
          <a:bodyPr wrap="square" rtlCol="0">
            <a:spAutoFit/>
          </a:bodyPr>
          <a:lstStyle/>
          <a:p>
            <a:pPr algn="ctr"/>
            <a:r>
              <a:rPr lang="en-US" sz="2400" dirty="0" smtClean="0">
                <a:solidFill>
                  <a:schemeClr val="tx2"/>
                </a:solidFill>
              </a:rPr>
              <a:t>For more resources on this topic:</a:t>
            </a:r>
            <a:endParaRPr lang="en-US" sz="2400" dirty="0">
              <a:solidFill>
                <a:schemeClr val="tx2"/>
              </a:solidFill>
            </a:endParaRPr>
          </a:p>
          <a:p>
            <a:pPr algn="ctr"/>
            <a:r>
              <a:rPr lang="en-US" sz="2400" dirty="0">
                <a:solidFill>
                  <a:srgbClr val="C00000"/>
                </a:solidFill>
              </a:rPr>
              <a:t>https://showmeschoolhealth.org/resources/nebulizer/</a:t>
            </a:r>
          </a:p>
        </p:txBody>
      </p:sp>
      <p:pic>
        <p:nvPicPr>
          <p:cNvPr id="4" name="xDCF3TD8XlE"/>
          <p:cNvPicPr>
            <a:picLocks noRot="1" noChangeAspect="1"/>
          </p:cNvPicPr>
          <p:nvPr>
            <a:videoFile r:link="rId1"/>
          </p:nvPr>
        </p:nvPicPr>
        <p:blipFill>
          <a:blip r:embed="rId3"/>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22226467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Nebulizer with mask</a:t>
            </a:r>
          </a:p>
        </p:txBody>
      </p:sp>
      <p:sp>
        <p:nvSpPr>
          <p:cNvPr id="3" name="TextBox 2"/>
          <p:cNvSpPr txBox="1"/>
          <p:nvPr/>
        </p:nvSpPr>
        <p:spPr>
          <a:xfrm>
            <a:off x="914400" y="5257800"/>
            <a:ext cx="7315200" cy="1200329"/>
          </a:xfrm>
          <a:prstGeom prst="rect">
            <a:avLst/>
          </a:prstGeom>
          <a:noFill/>
        </p:spPr>
        <p:txBody>
          <a:bodyPr wrap="square" rtlCol="0">
            <a:spAutoFit/>
          </a:bodyPr>
          <a:lstStyle/>
          <a:p>
            <a:pPr algn="ctr"/>
            <a:r>
              <a:rPr lang="en-US" sz="2400" dirty="0">
                <a:solidFill>
                  <a:schemeClr val="tx2"/>
                </a:solidFill>
              </a:rPr>
              <a:t>If you have trouble getting the video to play, copy and </a:t>
            </a:r>
            <a:r>
              <a:rPr lang="en-US" sz="2400" dirty="0" smtClean="0">
                <a:solidFill>
                  <a:schemeClr val="tx2"/>
                </a:solidFill>
              </a:rPr>
              <a:t>paste this </a:t>
            </a:r>
            <a:r>
              <a:rPr lang="en-US" sz="2400" dirty="0">
                <a:solidFill>
                  <a:schemeClr val="tx2"/>
                </a:solidFill>
              </a:rPr>
              <a:t>link in your internet browser:</a:t>
            </a:r>
          </a:p>
          <a:p>
            <a:pPr algn="ctr"/>
            <a:r>
              <a:rPr lang="en-US" sz="2400" dirty="0">
                <a:solidFill>
                  <a:srgbClr val="C00000"/>
                </a:solidFill>
              </a:rPr>
              <a:t>https://www.youtube.com/watch?v=9ezTnY00rI4</a:t>
            </a:r>
          </a:p>
        </p:txBody>
      </p:sp>
      <p:pic>
        <p:nvPicPr>
          <p:cNvPr id="4" name="9ezTnY00rI4"/>
          <p:cNvPicPr>
            <a:picLocks noRot="1" noChangeAspect="1"/>
          </p:cNvPicPr>
          <p:nvPr>
            <a:videoFile r:link="rId1"/>
          </p:nvPr>
        </p:nvPicPr>
        <p:blipFill>
          <a:blip r:embed="rId3"/>
          <a:stretch>
            <a:fillRect/>
          </a:stretch>
        </p:blipFill>
        <p:spPr>
          <a:xfrm>
            <a:off x="2286000" y="2143125"/>
            <a:ext cx="4572000" cy="2571750"/>
          </a:xfrm>
          <a:prstGeom prst="rect">
            <a:avLst/>
          </a:prstGeom>
        </p:spPr>
      </p:pic>
    </p:spTree>
    <p:extLst>
      <p:ext uri="{BB962C8B-B14F-4D97-AF65-F5344CB8AC3E}">
        <p14:creationId xmlns:p14="http://schemas.microsoft.com/office/powerpoint/2010/main" val="18907330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828800"/>
            <a:ext cx="8407893" cy="4800599"/>
          </a:xfrm>
        </p:spPr>
        <p:txBody>
          <a:bodyPr>
            <a:normAutofit fontScale="70000" lnSpcReduction="20000"/>
          </a:bodyPr>
          <a:lstStyle/>
          <a:p>
            <a:pPr marL="560070" indent="-514350">
              <a:spcBef>
                <a:spcPts val="600"/>
              </a:spcBef>
              <a:spcAft>
                <a:spcPts val="600"/>
              </a:spcAft>
              <a:buFont typeface="+mj-lt"/>
              <a:buAutoNum type="arabicPeriod"/>
            </a:pPr>
            <a:r>
              <a:rPr lang="en-US" sz="2900" spc="0" dirty="0" smtClean="0"/>
              <a:t>Warm </a:t>
            </a:r>
            <a:r>
              <a:rPr lang="en-US" sz="2900" spc="0" dirty="0"/>
              <a:t>medication to room temperature. </a:t>
            </a:r>
          </a:p>
          <a:p>
            <a:pPr marL="560070" indent="-514350">
              <a:spcBef>
                <a:spcPts val="600"/>
              </a:spcBef>
              <a:spcAft>
                <a:spcPts val="600"/>
              </a:spcAft>
              <a:buFont typeface="+mj-lt"/>
              <a:buAutoNum type="arabicPeriod"/>
            </a:pPr>
            <a:r>
              <a:rPr lang="en-US" sz="2900" spc="0" dirty="0" smtClean="0"/>
              <a:t>Fill </a:t>
            </a:r>
            <a:r>
              <a:rPr lang="en-US" sz="2900" spc="0" dirty="0"/>
              <a:t>dropper with prescribed amount. </a:t>
            </a:r>
          </a:p>
          <a:p>
            <a:pPr marL="560070" indent="-514350">
              <a:spcBef>
                <a:spcPts val="600"/>
              </a:spcBef>
              <a:spcAft>
                <a:spcPts val="600"/>
              </a:spcAft>
              <a:buFont typeface="+mj-lt"/>
              <a:buAutoNum type="arabicPeriod"/>
            </a:pPr>
            <a:r>
              <a:rPr lang="en-US" sz="2900" spc="0" dirty="0" smtClean="0"/>
              <a:t>Turn </a:t>
            </a:r>
            <a:r>
              <a:rPr lang="en-US" sz="2900" spc="0" dirty="0"/>
              <a:t>student’s head so that affected side is uppermost. </a:t>
            </a:r>
          </a:p>
          <a:p>
            <a:pPr marL="560070" indent="-514350">
              <a:spcBef>
                <a:spcPts val="600"/>
              </a:spcBef>
              <a:spcAft>
                <a:spcPts val="600"/>
              </a:spcAft>
              <a:buFont typeface="+mj-lt"/>
              <a:buAutoNum type="arabicPeriod"/>
            </a:pPr>
            <a:r>
              <a:rPr lang="en-US" sz="2900" spc="0" dirty="0" smtClean="0"/>
              <a:t>Straighten </a:t>
            </a:r>
            <a:r>
              <a:rPr lang="en-US" sz="2900" spc="0" dirty="0"/>
              <a:t>auditory canal. </a:t>
            </a:r>
          </a:p>
          <a:p>
            <a:pPr marL="365760" lvl="1" indent="0">
              <a:spcBef>
                <a:spcPts val="600"/>
              </a:spcBef>
              <a:spcAft>
                <a:spcPts val="600"/>
              </a:spcAft>
              <a:buNone/>
            </a:pPr>
            <a:r>
              <a:rPr lang="en-US" sz="2900" spc="0" dirty="0" smtClean="0"/>
              <a:t>	a</a:t>
            </a:r>
            <a:r>
              <a:rPr lang="en-US" sz="2900" spc="0" dirty="0"/>
              <a:t>. Infant - pull down and back on earlobe. </a:t>
            </a:r>
          </a:p>
          <a:p>
            <a:pPr marL="365760" lvl="1" indent="0">
              <a:spcBef>
                <a:spcPts val="600"/>
              </a:spcBef>
              <a:spcAft>
                <a:spcPts val="600"/>
              </a:spcAft>
              <a:buNone/>
            </a:pPr>
            <a:r>
              <a:rPr lang="en-US" sz="2900" spc="0" dirty="0" smtClean="0"/>
              <a:t>	b</a:t>
            </a:r>
            <a:r>
              <a:rPr lang="en-US" sz="2900" spc="0" dirty="0"/>
              <a:t>. Children/adults - pull up and back. </a:t>
            </a:r>
            <a:r>
              <a:rPr lang="en-US" sz="2900" spc="0" dirty="0" smtClean="0"/>
              <a:t> </a:t>
            </a:r>
            <a:endParaRPr lang="en-US" sz="2900" spc="0" dirty="0"/>
          </a:p>
          <a:p>
            <a:pPr marL="560070" indent="-514350">
              <a:spcBef>
                <a:spcPts val="600"/>
              </a:spcBef>
              <a:spcAft>
                <a:spcPts val="600"/>
              </a:spcAft>
              <a:buFont typeface="+mj-lt"/>
              <a:buAutoNum type="arabicPeriod"/>
            </a:pPr>
            <a:r>
              <a:rPr lang="en-US" sz="2900" spc="0" dirty="0" smtClean="0"/>
              <a:t>Rest </a:t>
            </a:r>
            <a:r>
              <a:rPr lang="en-US" sz="2900" spc="0" dirty="0"/>
              <a:t>dominant hand on student’s head to stabilize area. </a:t>
            </a:r>
            <a:r>
              <a:rPr lang="en-US" sz="2900" spc="0" dirty="0" smtClean="0"/>
              <a:t> </a:t>
            </a:r>
            <a:endParaRPr lang="en-US" sz="2900" spc="0" dirty="0"/>
          </a:p>
          <a:p>
            <a:pPr marL="560070" indent="-514350">
              <a:spcBef>
                <a:spcPts val="600"/>
              </a:spcBef>
              <a:spcAft>
                <a:spcPts val="600"/>
              </a:spcAft>
              <a:buFont typeface="+mj-lt"/>
              <a:buAutoNum type="arabicPeriod"/>
            </a:pPr>
            <a:r>
              <a:rPr lang="en-US" sz="2900" spc="0" dirty="0" smtClean="0"/>
              <a:t>Administer </a:t>
            </a:r>
            <a:r>
              <a:rPr lang="en-US" sz="2900" spc="0" dirty="0"/>
              <a:t>medication toward walls of canal rather </a:t>
            </a:r>
            <a:r>
              <a:rPr lang="en-US" sz="2900" spc="0" dirty="0" smtClean="0"/>
              <a:t>than directly into eardrum</a:t>
            </a:r>
            <a:r>
              <a:rPr lang="en-US" sz="2900" spc="0" dirty="0"/>
              <a:t>. </a:t>
            </a:r>
            <a:r>
              <a:rPr lang="en-US" sz="2900" spc="0" dirty="0" smtClean="0"/>
              <a:t> </a:t>
            </a:r>
            <a:endParaRPr lang="en-US" sz="2900" spc="0" dirty="0"/>
          </a:p>
          <a:p>
            <a:pPr marL="560070" indent="-514350">
              <a:spcBef>
                <a:spcPts val="600"/>
              </a:spcBef>
              <a:spcAft>
                <a:spcPts val="600"/>
              </a:spcAft>
              <a:buFont typeface="+mj-lt"/>
              <a:buAutoNum type="arabicPeriod"/>
            </a:pPr>
            <a:r>
              <a:rPr lang="en-US" sz="2900" spc="0" dirty="0" smtClean="0"/>
              <a:t>Unless </a:t>
            </a:r>
            <a:r>
              <a:rPr lang="en-US" sz="2900" spc="0" dirty="0"/>
              <a:t>instructed </a:t>
            </a:r>
            <a:r>
              <a:rPr lang="en-US" sz="2900" spc="0" dirty="0" smtClean="0"/>
              <a:t>otherwise</a:t>
            </a:r>
            <a:r>
              <a:rPr lang="en-US" sz="2900" spc="0" dirty="0"/>
              <a:t>, insert a small piece of </a:t>
            </a:r>
            <a:r>
              <a:rPr lang="en-US" sz="2900" spc="0" dirty="0" smtClean="0"/>
              <a:t>cotton loosely into external </a:t>
            </a:r>
            <a:r>
              <a:rPr lang="en-US" sz="2900" spc="0" dirty="0"/>
              <a:t>canal. </a:t>
            </a:r>
          </a:p>
          <a:p>
            <a:pPr marL="560070" indent="-514350">
              <a:spcBef>
                <a:spcPts val="600"/>
              </a:spcBef>
              <a:spcAft>
                <a:spcPts val="600"/>
              </a:spcAft>
              <a:buFont typeface="+mj-lt"/>
              <a:buAutoNum type="arabicPeriod"/>
            </a:pPr>
            <a:r>
              <a:rPr lang="en-US" sz="2900" spc="0" dirty="0" smtClean="0"/>
              <a:t>If </a:t>
            </a:r>
            <a:r>
              <a:rPr lang="en-US" sz="2900" spc="0" dirty="0"/>
              <a:t>possible, allow student to keep affected ear </a:t>
            </a:r>
            <a:r>
              <a:rPr lang="en-US" sz="2900" spc="0" dirty="0" smtClean="0"/>
              <a:t>uppermost for 10-15 minutes </a:t>
            </a:r>
            <a:r>
              <a:rPr lang="en-US" sz="2900" spc="0" dirty="0"/>
              <a:t>to retain </a:t>
            </a:r>
            <a:r>
              <a:rPr lang="en-US" sz="2900" spc="0" dirty="0" smtClean="0"/>
              <a:t>solution.</a:t>
            </a:r>
            <a:endParaRPr lang="en-US" sz="2900" spc="0" dirty="0"/>
          </a:p>
        </p:txBody>
      </p:sp>
      <p:sp>
        <p:nvSpPr>
          <p:cNvPr id="5" name="Title 4"/>
          <p:cNvSpPr>
            <a:spLocks noGrp="1"/>
          </p:cNvSpPr>
          <p:nvPr>
            <p:ph type="title"/>
          </p:nvPr>
        </p:nvSpPr>
        <p:spPr/>
        <p:txBody>
          <a:bodyPr/>
          <a:lstStyle/>
          <a:p>
            <a:r>
              <a:rPr lang="en-US" dirty="0"/>
              <a:t>Ear drops</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7321" y="2971800"/>
            <a:ext cx="1831571" cy="124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431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613688"/>
            <a:ext cx="7391400" cy="5015712"/>
          </a:xfrm>
        </p:spPr>
        <p:txBody>
          <a:bodyPr>
            <a:normAutofit fontScale="77500" lnSpcReduction="20000"/>
          </a:bodyPr>
          <a:lstStyle/>
          <a:p>
            <a:pPr marL="45720" indent="0">
              <a:spcAft>
                <a:spcPts val="600"/>
              </a:spcAft>
              <a:buNone/>
            </a:pPr>
            <a:r>
              <a:rPr lang="en-US" sz="4100" spc="0" dirty="0" smtClean="0">
                <a:solidFill>
                  <a:schemeClr val="accent1">
                    <a:lumMod val="75000"/>
                  </a:schemeClr>
                </a:solidFill>
              </a:rPr>
              <a:t>Eye Ointment</a:t>
            </a:r>
            <a:endParaRPr lang="en-US" sz="4100" spc="0" dirty="0">
              <a:solidFill>
                <a:schemeClr val="accent1">
                  <a:lumMod val="75000"/>
                </a:schemeClr>
              </a:solidFill>
            </a:endParaRPr>
          </a:p>
          <a:p>
            <a:pPr marL="560070" indent="-514350">
              <a:spcAft>
                <a:spcPts val="600"/>
              </a:spcAft>
              <a:buFont typeface="+mj-lt"/>
              <a:buAutoNum type="arabicPeriod"/>
            </a:pPr>
            <a:r>
              <a:rPr lang="en-US" sz="2600" spc="0" dirty="0" smtClean="0"/>
              <a:t>Student </a:t>
            </a:r>
            <a:r>
              <a:rPr lang="en-US" sz="2600" spc="0" dirty="0"/>
              <a:t>should be sitting or lying flat, head tilted back slightly. </a:t>
            </a:r>
            <a:r>
              <a:rPr lang="en-US" sz="2600" spc="0" dirty="0" smtClean="0"/>
              <a:t> </a:t>
            </a:r>
            <a:endParaRPr lang="en-US" sz="2600" spc="0" dirty="0"/>
          </a:p>
          <a:p>
            <a:pPr marL="560070" indent="-514350">
              <a:spcAft>
                <a:spcPts val="600"/>
              </a:spcAft>
              <a:buFont typeface="+mj-lt"/>
              <a:buAutoNum type="arabicPeriod"/>
            </a:pPr>
            <a:r>
              <a:rPr lang="en-US" sz="2600" spc="0" dirty="0" smtClean="0"/>
              <a:t>Remove </a:t>
            </a:r>
            <a:r>
              <a:rPr lang="en-US" sz="2600" spc="0" dirty="0"/>
              <a:t>any secretions, wiping from inner to outer canthus with sterile gauze pad or cotton </a:t>
            </a:r>
            <a:r>
              <a:rPr lang="en-US" sz="2600" spc="0" dirty="0" smtClean="0"/>
              <a:t>ball</a:t>
            </a:r>
            <a:r>
              <a:rPr lang="en-US" sz="2600" spc="0" dirty="0"/>
              <a:t>. </a:t>
            </a:r>
            <a:r>
              <a:rPr lang="en-US" sz="2600" spc="0" dirty="0" smtClean="0"/>
              <a:t> </a:t>
            </a:r>
            <a:endParaRPr lang="en-US" sz="2600" spc="0" dirty="0"/>
          </a:p>
          <a:p>
            <a:pPr marL="560070" indent="-514350">
              <a:spcAft>
                <a:spcPts val="600"/>
              </a:spcAft>
              <a:buFont typeface="+mj-lt"/>
              <a:buAutoNum type="arabicPeriod"/>
            </a:pPr>
            <a:r>
              <a:rPr lang="en-US" sz="2600" spc="0" dirty="0" smtClean="0"/>
              <a:t>Instruct </a:t>
            </a:r>
            <a:r>
              <a:rPr lang="en-US" sz="2600" spc="0" dirty="0"/>
              <a:t>student to look up as you instill medication to reduce chance of stimulating corneal </a:t>
            </a:r>
            <a:r>
              <a:rPr lang="en-US" sz="2600" spc="0" dirty="0" smtClean="0"/>
              <a:t>reflex</a:t>
            </a:r>
            <a:r>
              <a:rPr lang="en-US" sz="2600" spc="0" dirty="0"/>
              <a:t>. </a:t>
            </a:r>
          </a:p>
          <a:p>
            <a:pPr marL="560070" indent="-514350">
              <a:spcAft>
                <a:spcPts val="600"/>
              </a:spcAft>
              <a:buFont typeface="+mj-lt"/>
              <a:buAutoNum type="arabicPeriod"/>
            </a:pPr>
            <a:r>
              <a:rPr lang="en-US" sz="2600" spc="0" dirty="0" smtClean="0"/>
              <a:t>Expose </a:t>
            </a:r>
            <a:r>
              <a:rPr lang="en-US" sz="2600" spc="0" dirty="0"/>
              <a:t>lower conjunctival sac by gentle traction on area distal to center of eye to form a </a:t>
            </a:r>
            <a:r>
              <a:rPr lang="en-US" sz="2600" spc="0" dirty="0" smtClean="0"/>
              <a:t>pocket</a:t>
            </a:r>
            <a:r>
              <a:rPr lang="en-US" sz="2600" spc="0" dirty="0"/>
              <a:t>. </a:t>
            </a:r>
          </a:p>
          <a:p>
            <a:pPr marL="560070" indent="-514350">
              <a:spcAft>
                <a:spcPts val="600"/>
              </a:spcAft>
              <a:buFont typeface="+mj-lt"/>
              <a:buAutoNum type="arabicPeriod"/>
            </a:pPr>
            <a:r>
              <a:rPr lang="en-US" sz="2600" spc="0" dirty="0" smtClean="0"/>
              <a:t>Gently </a:t>
            </a:r>
            <a:r>
              <a:rPr lang="en-US" sz="2600" spc="0" dirty="0"/>
              <a:t>squeeze a 1-2 cm strip of ointment along the lower conjunctival border moving from </a:t>
            </a:r>
            <a:r>
              <a:rPr lang="en-US" sz="2600" spc="0" dirty="0" smtClean="0"/>
              <a:t>the </a:t>
            </a:r>
            <a:r>
              <a:rPr lang="en-US" sz="2600" spc="0" dirty="0"/>
              <a:t>inner canthus outward. </a:t>
            </a:r>
          </a:p>
          <a:p>
            <a:pPr marL="560070" indent="-514350">
              <a:spcAft>
                <a:spcPts val="600"/>
              </a:spcAft>
              <a:buFont typeface="+mj-lt"/>
              <a:buAutoNum type="arabicPeriod"/>
            </a:pPr>
            <a:r>
              <a:rPr lang="en-US" sz="2600" spc="0" dirty="0" smtClean="0"/>
              <a:t>Release </a:t>
            </a:r>
            <a:r>
              <a:rPr lang="en-US" sz="2600" spc="0" dirty="0"/>
              <a:t>lower lid and instruct student to close the eyelid and move the eye around to </a:t>
            </a:r>
            <a:r>
              <a:rPr lang="en-US" sz="2600" spc="0" dirty="0" smtClean="0"/>
              <a:t>distribute </a:t>
            </a:r>
            <a:r>
              <a:rPr lang="en-US" sz="2600" spc="0" dirty="0"/>
              <a:t>ointment. </a:t>
            </a:r>
            <a:r>
              <a:rPr lang="en-US" sz="2600" spc="0" dirty="0" smtClean="0"/>
              <a:t> </a:t>
            </a:r>
            <a:endParaRPr lang="en-US" sz="2600" spc="0" dirty="0"/>
          </a:p>
          <a:p>
            <a:pPr marL="560070" indent="-514350">
              <a:spcAft>
                <a:spcPts val="600"/>
              </a:spcAft>
              <a:buFont typeface="+mj-lt"/>
              <a:buAutoNum type="arabicPeriod"/>
            </a:pPr>
            <a:r>
              <a:rPr lang="en-US" sz="2600" spc="0" dirty="0" smtClean="0"/>
              <a:t>Remove </a:t>
            </a:r>
            <a:r>
              <a:rPr lang="en-US" sz="2600" spc="0" dirty="0"/>
              <a:t>excess ointment by gently wiping from inner canthus outward with sterile gauze or </a:t>
            </a:r>
            <a:r>
              <a:rPr lang="en-US" sz="2600" spc="0" dirty="0" smtClean="0"/>
              <a:t>cotton</a:t>
            </a:r>
            <a:r>
              <a:rPr lang="en-US" sz="2600" spc="0" dirty="0"/>
              <a:t>. </a:t>
            </a:r>
          </a:p>
        </p:txBody>
      </p:sp>
      <p:sp>
        <p:nvSpPr>
          <p:cNvPr id="5" name="Title 4"/>
          <p:cNvSpPr>
            <a:spLocks noGrp="1"/>
          </p:cNvSpPr>
          <p:nvPr>
            <p:ph type="title"/>
          </p:nvPr>
        </p:nvSpPr>
        <p:spPr/>
        <p:txBody>
          <a:bodyPr/>
          <a:lstStyle/>
          <a:p>
            <a:r>
              <a:rPr lang="en-US" dirty="0"/>
              <a:t>eye medications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754" y="1752600"/>
            <a:ext cx="1428882" cy="130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01273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13688"/>
            <a:ext cx="8762999" cy="5015712"/>
          </a:xfrm>
        </p:spPr>
        <p:txBody>
          <a:bodyPr>
            <a:normAutofit/>
          </a:bodyPr>
          <a:lstStyle/>
          <a:p>
            <a:pPr marL="45720" indent="0">
              <a:spcAft>
                <a:spcPts val="600"/>
              </a:spcAft>
              <a:buNone/>
            </a:pPr>
            <a:r>
              <a:rPr lang="en-US" sz="3200" spc="0" dirty="0" smtClean="0">
                <a:solidFill>
                  <a:schemeClr val="accent1">
                    <a:lumMod val="75000"/>
                  </a:schemeClr>
                </a:solidFill>
              </a:rPr>
              <a:t>Eye Drops</a:t>
            </a:r>
            <a:endParaRPr lang="en-US" sz="3200" spc="0" dirty="0">
              <a:solidFill>
                <a:schemeClr val="accent1">
                  <a:lumMod val="75000"/>
                </a:schemeClr>
              </a:solidFill>
            </a:endParaRPr>
          </a:p>
          <a:p>
            <a:pPr marL="560070" indent="-514350">
              <a:spcAft>
                <a:spcPts val="600"/>
              </a:spcAft>
              <a:buFont typeface="+mj-lt"/>
              <a:buAutoNum type="arabicPeriod"/>
            </a:pPr>
            <a:r>
              <a:rPr lang="en-US" sz="2600" spc="0" dirty="0" smtClean="0"/>
              <a:t>Same </a:t>
            </a:r>
            <a:r>
              <a:rPr lang="en-US" sz="2600" spc="0" dirty="0"/>
              <a:t>as ointment, but drop medication into center of lower conjunctival sac</a:t>
            </a:r>
            <a:r>
              <a:rPr lang="en-US" sz="2600" spc="0" dirty="0" smtClean="0"/>
              <a:t>.</a:t>
            </a:r>
            <a:endParaRPr lang="en-US" sz="2600" spc="0" dirty="0"/>
          </a:p>
          <a:p>
            <a:pPr marL="560070" indent="-514350">
              <a:spcAft>
                <a:spcPts val="600"/>
              </a:spcAft>
              <a:buFont typeface="+mj-lt"/>
              <a:buAutoNum type="arabicPeriod"/>
            </a:pPr>
            <a:r>
              <a:rPr lang="en-US" sz="2600" spc="0" dirty="0" smtClean="0"/>
              <a:t>Instruct </a:t>
            </a:r>
            <a:r>
              <a:rPr lang="en-US" sz="2600" spc="0" dirty="0"/>
              <a:t>student to close eyelid and move eye while you apply pressure to inner canthus </a:t>
            </a:r>
            <a:r>
              <a:rPr lang="en-US" sz="2600" spc="0" dirty="0" smtClean="0"/>
              <a:t>to minimize </a:t>
            </a:r>
            <a:r>
              <a:rPr lang="en-US" sz="2600" spc="0" dirty="0"/>
              <a:t>possible systemic absorption via tear ducts</a:t>
            </a:r>
            <a:r>
              <a:rPr lang="en-US" sz="2600" dirty="0"/>
              <a:t>. </a:t>
            </a:r>
            <a:endParaRPr lang="en-US" dirty="0"/>
          </a:p>
        </p:txBody>
      </p:sp>
      <p:sp>
        <p:nvSpPr>
          <p:cNvPr id="5" name="Title 4"/>
          <p:cNvSpPr>
            <a:spLocks noGrp="1"/>
          </p:cNvSpPr>
          <p:nvPr>
            <p:ph type="title"/>
          </p:nvPr>
        </p:nvSpPr>
        <p:spPr/>
        <p:txBody>
          <a:bodyPr/>
          <a:lstStyle/>
          <a:p>
            <a:r>
              <a:rPr lang="en-US" dirty="0"/>
              <a:t>eye medications</a:t>
            </a:r>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572000"/>
            <a:ext cx="2574524" cy="1853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2930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14920B-87D7-490B-89C2-AC459B4E5D08}"/>
              </a:ext>
            </a:extLst>
          </p:cNvPr>
          <p:cNvSpPr>
            <a:spLocks noGrp="1"/>
          </p:cNvSpPr>
          <p:nvPr>
            <p:ph idx="1"/>
          </p:nvPr>
        </p:nvSpPr>
        <p:spPr>
          <a:xfrm>
            <a:off x="380999" y="1828799"/>
            <a:ext cx="6553201" cy="4724401"/>
          </a:xfrm>
        </p:spPr>
        <p:txBody>
          <a:bodyPr>
            <a:normAutofit fontScale="85000" lnSpcReduction="10000"/>
          </a:bodyPr>
          <a:lstStyle/>
          <a:p>
            <a:pPr marL="45720" indent="0">
              <a:buNone/>
            </a:pPr>
            <a:r>
              <a:rPr lang="en-US" sz="3500" spc="0" dirty="0" smtClean="0">
                <a:solidFill>
                  <a:schemeClr val="accent1">
                    <a:lumMod val="75000"/>
                  </a:schemeClr>
                </a:solidFill>
              </a:rPr>
              <a:t>Intranasal</a:t>
            </a:r>
            <a:endParaRPr lang="en-US" sz="3500" spc="0" dirty="0"/>
          </a:p>
          <a:p>
            <a:pPr marL="502920" indent="-457200">
              <a:buFont typeface="+mj-lt"/>
              <a:buAutoNum type="arabicPeriod"/>
            </a:pPr>
            <a:r>
              <a:rPr lang="en-US" spc="0" dirty="0" smtClean="0"/>
              <a:t>Instruct </a:t>
            </a:r>
            <a:r>
              <a:rPr lang="en-US" spc="0" dirty="0"/>
              <a:t>student to gently blow nose. </a:t>
            </a:r>
          </a:p>
          <a:p>
            <a:pPr marL="502920" indent="-457200">
              <a:buFont typeface="+mj-lt"/>
              <a:buAutoNum type="arabicPeriod"/>
            </a:pPr>
            <a:endParaRPr lang="en-US" spc="0" dirty="0"/>
          </a:p>
          <a:p>
            <a:pPr marL="502920" indent="-457200">
              <a:buFont typeface="+mj-lt"/>
              <a:buAutoNum type="arabicPeriod"/>
            </a:pPr>
            <a:r>
              <a:rPr lang="en-US" spc="0" dirty="0" smtClean="0"/>
              <a:t>Position </a:t>
            </a:r>
            <a:r>
              <a:rPr lang="en-US" spc="0" dirty="0"/>
              <a:t>student lying down.  May use small pillow or rolled towel under shoulders. </a:t>
            </a:r>
          </a:p>
          <a:p>
            <a:pPr marL="502920" indent="-457200">
              <a:buFont typeface="+mj-lt"/>
              <a:buAutoNum type="arabicPeriod"/>
            </a:pPr>
            <a:endParaRPr lang="en-US" spc="0" dirty="0"/>
          </a:p>
          <a:p>
            <a:pPr marL="502920" indent="-457200">
              <a:buFont typeface="+mj-lt"/>
              <a:buAutoNum type="arabicPeriod"/>
            </a:pPr>
            <a:r>
              <a:rPr lang="en-US" spc="0" dirty="0" smtClean="0"/>
              <a:t>Press </a:t>
            </a:r>
            <a:r>
              <a:rPr lang="en-US" spc="0" dirty="0"/>
              <a:t>gently on tip of nose to open nares. </a:t>
            </a:r>
          </a:p>
          <a:p>
            <a:pPr marL="502920" indent="-457200">
              <a:buFont typeface="+mj-lt"/>
              <a:buAutoNum type="arabicPeriod"/>
            </a:pPr>
            <a:endParaRPr lang="en-US" spc="0" dirty="0"/>
          </a:p>
          <a:p>
            <a:pPr marL="502920" indent="-457200">
              <a:buFont typeface="+mj-lt"/>
              <a:buAutoNum type="arabicPeriod"/>
            </a:pPr>
            <a:r>
              <a:rPr lang="en-US" spc="0" dirty="0" smtClean="0"/>
              <a:t>Insert </a:t>
            </a:r>
            <a:r>
              <a:rPr lang="en-US" spc="0" dirty="0"/>
              <a:t>dropper just inside nostril and instill the prescribed amount </a:t>
            </a:r>
            <a:r>
              <a:rPr lang="en-US" spc="0" dirty="0" smtClean="0"/>
              <a:t>of medication</a:t>
            </a:r>
            <a:r>
              <a:rPr lang="en-US" spc="0" dirty="0"/>
              <a:t>. </a:t>
            </a:r>
          </a:p>
          <a:p>
            <a:pPr marL="502920" indent="-457200">
              <a:buFont typeface="+mj-lt"/>
              <a:buAutoNum type="arabicPeriod"/>
            </a:pPr>
            <a:endParaRPr lang="en-US" spc="0" dirty="0"/>
          </a:p>
          <a:p>
            <a:pPr marL="502920" indent="-457200">
              <a:buFont typeface="+mj-lt"/>
              <a:buAutoNum type="arabicPeriod"/>
            </a:pPr>
            <a:r>
              <a:rPr lang="en-US" spc="0" dirty="0" smtClean="0"/>
              <a:t>Encourage </a:t>
            </a:r>
            <a:r>
              <a:rPr lang="en-US" spc="0" dirty="0"/>
              <a:t>student to remain in this position for a few minutes to allow time for </a:t>
            </a:r>
            <a:r>
              <a:rPr lang="en-US" spc="0" dirty="0" smtClean="0"/>
              <a:t>medication </a:t>
            </a:r>
            <a:r>
              <a:rPr lang="en-US" spc="0" dirty="0"/>
              <a:t>to drain through nasal passage. </a:t>
            </a:r>
          </a:p>
          <a:p>
            <a:pPr marL="502920" indent="-457200">
              <a:buFont typeface="+mj-lt"/>
              <a:buAutoNum type="arabicPeriod"/>
            </a:pPr>
            <a:endParaRPr lang="en-US" spc="0" dirty="0"/>
          </a:p>
          <a:p>
            <a:pPr marL="502920" indent="-457200">
              <a:buFont typeface="+mj-lt"/>
              <a:buAutoNum type="arabicPeriod"/>
            </a:pPr>
            <a:r>
              <a:rPr lang="en-US" spc="0" dirty="0" smtClean="0"/>
              <a:t>Student </a:t>
            </a:r>
            <a:r>
              <a:rPr lang="en-US" spc="0" dirty="0"/>
              <a:t>may wish to expectorate solution that drains into nose and </a:t>
            </a:r>
            <a:r>
              <a:rPr lang="en-US" spc="0" dirty="0" smtClean="0"/>
              <a:t>mouth.</a:t>
            </a:r>
            <a:endParaRPr lang="en-US" spc="0" dirty="0"/>
          </a:p>
        </p:txBody>
      </p:sp>
      <p:sp>
        <p:nvSpPr>
          <p:cNvPr id="3" name="Title 2">
            <a:extLst>
              <a:ext uri="{FF2B5EF4-FFF2-40B4-BE49-F238E27FC236}">
                <a16:creationId xmlns:a16="http://schemas.microsoft.com/office/drawing/2014/main" id="{1D13F2A6-C2C8-4D1A-92EF-4303043C63FA}"/>
              </a:ext>
            </a:extLst>
          </p:cNvPr>
          <p:cNvSpPr>
            <a:spLocks noGrp="1"/>
          </p:cNvSpPr>
          <p:nvPr>
            <p:ph type="title"/>
          </p:nvPr>
        </p:nvSpPr>
        <p:spPr/>
        <p:txBody>
          <a:bodyPr/>
          <a:lstStyle/>
          <a:p>
            <a:r>
              <a:rPr lang="en-US" dirty="0"/>
              <a:t>Intranasal medication</a:t>
            </a:r>
          </a:p>
        </p:txBody>
      </p:sp>
      <p:pic>
        <p:nvPicPr>
          <p:cNvPr id="5" name="Picture 4" descr="A close up of a persons face&#10;&#10;Description automatically generated">
            <a:extLst>
              <a:ext uri="{FF2B5EF4-FFF2-40B4-BE49-F238E27FC236}">
                <a16:creationId xmlns:a16="http://schemas.microsoft.com/office/drawing/2014/main" id="{3FAAB14B-5C7A-4BF7-B3EC-2B08197AEC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935" b="15612"/>
          <a:stretch/>
        </p:blipFill>
        <p:spPr>
          <a:xfrm>
            <a:off x="6248400" y="3200400"/>
            <a:ext cx="2625399" cy="1447800"/>
          </a:xfrm>
          <a:prstGeom prst="rect">
            <a:avLst/>
          </a:prstGeom>
        </p:spPr>
      </p:pic>
    </p:spTree>
    <p:extLst>
      <p:ext uri="{BB962C8B-B14F-4D97-AF65-F5344CB8AC3E}">
        <p14:creationId xmlns:p14="http://schemas.microsoft.com/office/powerpoint/2010/main" val="34798452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45720" indent="0" algn="ctr">
              <a:buNone/>
            </a:pPr>
            <a:r>
              <a:rPr lang="en-US" sz="4000" spc="0" dirty="0">
                <a:solidFill>
                  <a:schemeClr val="accent1"/>
                </a:solidFill>
              </a:rPr>
              <a:t>THE 6 RIGHTS…</a:t>
            </a:r>
          </a:p>
          <a:p>
            <a:r>
              <a:rPr lang="en-US" sz="3600" spc="0" dirty="0"/>
              <a:t>RIGHT STUDENT (PERSON)</a:t>
            </a:r>
          </a:p>
          <a:p>
            <a:r>
              <a:rPr lang="en-US" sz="3600" spc="0" dirty="0"/>
              <a:t>RIGHT MEDICATION</a:t>
            </a:r>
          </a:p>
          <a:p>
            <a:r>
              <a:rPr lang="en-US" sz="3600" spc="0" dirty="0"/>
              <a:t>RIGHT DOSE</a:t>
            </a:r>
          </a:p>
          <a:p>
            <a:r>
              <a:rPr lang="en-US" sz="3600" spc="0" dirty="0"/>
              <a:t>RIGHT ROUTE</a:t>
            </a:r>
          </a:p>
          <a:p>
            <a:r>
              <a:rPr lang="en-US" sz="3600" spc="0" dirty="0"/>
              <a:t>RIGHT TIME</a:t>
            </a:r>
          </a:p>
          <a:p>
            <a:r>
              <a:rPr lang="en-US" sz="3600" spc="0" dirty="0"/>
              <a:t>RIGHT DOCUMENTATION</a:t>
            </a:r>
          </a:p>
        </p:txBody>
      </p:sp>
      <p:sp>
        <p:nvSpPr>
          <p:cNvPr id="5" name="Title 4"/>
          <p:cNvSpPr>
            <a:spLocks noGrp="1"/>
          </p:cNvSpPr>
          <p:nvPr>
            <p:ph type="title"/>
          </p:nvPr>
        </p:nvSpPr>
        <p:spPr/>
        <p:txBody>
          <a:bodyPr/>
          <a:lstStyle/>
          <a:p>
            <a:r>
              <a:rPr lang="en-US" dirty="0"/>
              <a:t>Remember…</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590800"/>
            <a:ext cx="2224088" cy="3425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237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US" dirty="0" smtClean="0"/>
          </a:p>
          <a:p>
            <a:pPr marL="45720" indent="0" algn="ctr">
              <a:buNone/>
            </a:pPr>
            <a:r>
              <a:rPr lang="en-US" sz="2800" dirty="0" smtClean="0"/>
              <a:t>Chapter 167 of Missouri Revisor of Statutes addresses students and special services</a:t>
            </a:r>
          </a:p>
          <a:p>
            <a:pPr marL="45720" indent="0" algn="ctr">
              <a:buNone/>
            </a:pPr>
            <a:endParaRPr lang="en-US" sz="2800" dirty="0"/>
          </a:p>
          <a:p>
            <a:pPr marL="45720" indent="0" algn="ctr">
              <a:buNone/>
            </a:pPr>
            <a:endParaRPr lang="en-US" sz="2800" dirty="0" smtClean="0"/>
          </a:p>
          <a:p>
            <a:pPr marL="45720" indent="0" algn="ctr">
              <a:buNone/>
            </a:pPr>
            <a:r>
              <a:rPr lang="en-US" sz="2800" dirty="0">
                <a:hlinkClick r:id="rId3"/>
              </a:rPr>
              <a:t>https://</a:t>
            </a:r>
            <a:r>
              <a:rPr lang="en-US" sz="2800" dirty="0" smtClean="0">
                <a:hlinkClick r:id="rId3"/>
              </a:rPr>
              <a:t>revisor.mo.gov/main/OneChapter.aspx?chapter=167</a:t>
            </a:r>
            <a:r>
              <a:rPr lang="en-US" sz="2800" dirty="0" smtClean="0"/>
              <a:t> </a:t>
            </a:r>
            <a:endParaRPr lang="en-US" sz="2800" dirty="0"/>
          </a:p>
        </p:txBody>
      </p:sp>
      <p:sp>
        <p:nvSpPr>
          <p:cNvPr id="5" name="Title 4"/>
          <p:cNvSpPr>
            <a:spLocks noGrp="1"/>
          </p:cNvSpPr>
          <p:nvPr>
            <p:ph type="title"/>
          </p:nvPr>
        </p:nvSpPr>
        <p:spPr/>
        <p:txBody>
          <a:bodyPr/>
          <a:lstStyle/>
          <a:p>
            <a:r>
              <a:rPr lang="en-US" dirty="0"/>
              <a:t>Medication in Schools:</a:t>
            </a:r>
            <a:br>
              <a:rPr lang="en-US" dirty="0"/>
            </a:br>
            <a:r>
              <a:rPr lang="en-US" dirty="0"/>
              <a:t>Missouri </a:t>
            </a:r>
            <a:r>
              <a:rPr lang="en-US" dirty="0" smtClean="0"/>
              <a:t>Statutes</a:t>
            </a:r>
            <a:endParaRPr lang="en-US" dirty="0"/>
          </a:p>
        </p:txBody>
      </p:sp>
    </p:spTree>
    <p:extLst>
      <p:ext uri="{BB962C8B-B14F-4D97-AF65-F5344CB8AC3E}">
        <p14:creationId xmlns:p14="http://schemas.microsoft.com/office/powerpoint/2010/main" val="1466542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4358"/>
          </a:xfrm>
        </p:spPr>
        <p:txBody>
          <a:bodyPr>
            <a:normAutofit/>
          </a:bodyPr>
          <a:lstStyle/>
          <a:p>
            <a:r>
              <a:rPr lang="en-US" spc="0" dirty="0"/>
              <a:t>Sometimes, medications that are not normally given by non-licensed personnel, need to be given.  Examples…</a:t>
            </a:r>
          </a:p>
          <a:p>
            <a:pPr lvl="1"/>
            <a:r>
              <a:rPr lang="en-US" spc="0" dirty="0">
                <a:solidFill>
                  <a:schemeClr val="accent1"/>
                </a:solidFill>
              </a:rPr>
              <a:t>Diabetic hypoglycemia</a:t>
            </a:r>
            <a:r>
              <a:rPr lang="en-US" spc="0" dirty="0"/>
              <a:t>—low blood sugar (Glucagon, injection)</a:t>
            </a:r>
          </a:p>
          <a:p>
            <a:pPr lvl="2"/>
            <a:r>
              <a:rPr lang="en-US" spc="0" dirty="0"/>
              <a:t>Signs and symptoms; must have emergency care </a:t>
            </a:r>
            <a:r>
              <a:rPr lang="en-US" spc="0" dirty="0" smtClean="0"/>
              <a:t>plan</a:t>
            </a:r>
            <a:endParaRPr lang="en-US" spc="0" dirty="0"/>
          </a:p>
          <a:p>
            <a:pPr lvl="1"/>
            <a:r>
              <a:rPr lang="en-US" spc="0" dirty="0">
                <a:solidFill>
                  <a:schemeClr val="accent1"/>
                </a:solidFill>
              </a:rPr>
              <a:t>Anaphylactic reaction</a:t>
            </a:r>
            <a:r>
              <a:rPr lang="en-US" spc="0" dirty="0"/>
              <a:t>—severe allergic reaction (EpiPen®, injection)</a:t>
            </a:r>
          </a:p>
          <a:p>
            <a:pPr lvl="2"/>
            <a:r>
              <a:rPr lang="en-US" spc="0" dirty="0"/>
              <a:t>Signs and symptoms; must have emergency care </a:t>
            </a:r>
            <a:r>
              <a:rPr lang="en-US" spc="0" dirty="0" smtClean="0"/>
              <a:t>plan</a:t>
            </a:r>
            <a:endParaRPr lang="en-US" spc="0" dirty="0"/>
          </a:p>
          <a:p>
            <a:pPr lvl="1"/>
            <a:r>
              <a:rPr lang="en-US" spc="0" dirty="0">
                <a:solidFill>
                  <a:schemeClr val="accent1"/>
                </a:solidFill>
              </a:rPr>
              <a:t>Non-stop </a:t>
            </a:r>
            <a:r>
              <a:rPr lang="en-US" spc="0" dirty="0" smtClean="0">
                <a:solidFill>
                  <a:schemeClr val="accent1"/>
                </a:solidFill>
              </a:rPr>
              <a:t>seizures</a:t>
            </a:r>
            <a:r>
              <a:rPr lang="en-US" spc="0" dirty="0" smtClean="0"/>
              <a:t>—acute repetitive seizures (Diastat</a:t>
            </a:r>
            <a:r>
              <a:rPr lang="en-US" spc="0" dirty="0" smtClean="0">
                <a:latin typeface="Segoe UI Symbol" panose="020B0502040204020203" pitchFamily="34" charset="0"/>
                <a:ea typeface="Segoe UI Symbol" panose="020B0502040204020203" pitchFamily="34" charset="0"/>
              </a:rPr>
              <a:t>®, </a:t>
            </a:r>
            <a:r>
              <a:rPr lang="en-US" spc="0" dirty="0" smtClean="0"/>
              <a:t>rectal)</a:t>
            </a:r>
          </a:p>
          <a:p>
            <a:pPr lvl="2"/>
            <a:r>
              <a:rPr lang="en-US" spc="0" dirty="0"/>
              <a:t>Signs and symptoms; must have emergency care </a:t>
            </a:r>
            <a:r>
              <a:rPr lang="en-US" spc="0" dirty="0" smtClean="0"/>
              <a:t>plan</a:t>
            </a:r>
          </a:p>
          <a:p>
            <a:pPr lvl="1"/>
            <a:r>
              <a:rPr lang="en-US" spc="0" dirty="0" smtClean="0">
                <a:solidFill>
                  <a:schemeClr val="accent1"/>
                </a:solidFill>
              </a:rPr>
              <a:t>Acute severe asthma</a:t>
            </a:r>
            <a:r>
              <a:rPr lang="en-US" spc="0" dirty="0" smtClean="0"/>
              <a:t>—respiratory emergency (albuterol)</a:t>
            </a:r>
          </a:p>
          <a:p>
            <a:pPr lvl="2"/>
            <a:r>
              <a:rPr lang="en-US" spc="0" dirty="0"/>
              <a:t>Signs and symptoms; must have emergency care plan</a:t>
            </a:r>
          </a:p>
          <a:p>
            <a:pPr lvl="1"/>
            <a:r>
              <a:rPr lang="en-US" spc="0" dirty="0" smtClean="0">
                <a:solidFill>
                  <a:schemeClr val="accent1"/>
                </a:solidFill>
              </a:rPr>
              <a:t>Opioid </a:t>
            </a:r>
            <a:r>
              <a:rPr lang="en-US" spc="0" dirty="0">
                <a:solidFill>
                  <a:schemeClr val="accent1"/>
                </a:solidFill>
              </a:rPr>
              <a:t>overdose--</a:t>
            </a:r>
            <a:r>
              <a:rPr lang="en-US" spc="0" dirty="0"/>
              <a:t>respiratory emergency, unconscious (Narcan</a:t>
            </a:r>
            <a:r>
              <a:rPr lang="en-US" spc="0" dirty="0">
                <a:latin typeface="Segoe UI Symbol" panose="020B0502040204020203" pitchFamily="34" charset="0"/>
                <a:ea typeface="Segoe UI Symbol" panose="020B0502040204020203" pitchFamily="34" charset="0"/>
              </a:rPr>
              <a:t>®</a:t>
            </a:r>
            <a:r>
              <a:rPr lang="en-US" spc="0" dirty="0"/>
              <a:t>, nasal)</a:t>
            </a:r>
          </a:p>
          <a:p>
            <a:pPr marL="365760" lvl="1" indent="0">
              <a:buNone/>
            </a:pPr>
            <a:endParaRPr lang="en-US" spc="0" dirty="0" smtClean="0"/>
          </a:p>
          <a:p>
            <a:r>
              <a:rPr lang="en-US" spc="0" dirty="0" smtClean="0"/>
              <a:t>These are all emergency situations and the administration of these medications</a:t>
            </a:r>
            <a:r>
              <a:rPr lang="en-US" spc="0" dirty="0"/>
              <a:t> </a:t>
            </a:r>
            <a:r>
              <a:rPr lang="en-US" spc="0" dirty="0" smtClean="0"/>
              <a:t>can and will save lives!  </a:t>
            </a:r>
          </a:p>
          <a:p>
            <a:pPr lvl="1"/>
            <a:r>
              <a:rPr lang="en-US" u="sng" spc="0" dirty="0" smtClean="0"/>
              <a:t>Do </a:t>
            </a:r>
            <a:r>
              <a:rPr lang="en-US" u="sng" spc="0" dirty="0"/>
              <a:t>or </a:t>
            </a:r>
            <a:r>
              <a:rPr lang="en-US" u="sng" spc="0" dirty="0" smtClean="0"/>
              <a:t>Die</a:t>
            </a:r>
            <a:endParaRPr lang="en-US" dirty="0"/>
          </a:p>
        </p:txBody>
      </p:sp>
      <p:sp>
        <p:nvSpPr>
          <p:cNvPr id="5" name="Title 4"/>
          <p:cNvSpPr>
            <a:spLocks noGrp="1"/>
          </p:cNvSpPr>
          <p:nvPr>
            <p:ph type="title"/>
          </p:nvPr>
        </p:nvSpPr>
        <p:spPr/>
        <p:txBody>
          <a:bodyPr/>
          <a:lstStyle/>
          <a:p>
            <a:r>
              <a:rPr lang="en-US" dirty="0"/>
              <a:t>Emergency situations</a:t>
            </a:r>
          </a:p>
        </p:txBody>
      </p:sp>
      <p:pic>
        <p:nvPicPr>
          <p:cNvPr id="133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6019431"/>
            <a:ext cx="1828800" cy="64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06119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4800600"/>
            <a:ext cx="7390660" cy="1752600"/>
          </a:xfrm>
        </p:spPr>
        <p:txBody>
          <a:bodyPr>
            <a:normAutofit/>
          </a:bodyPr>
          <a:lstStyle/>
          <a:p>
            <a:r>
              <a:rPr lang="en-US" sz="1900" spc="0" dirty="0" smtClean="0"/>
              <a:t>Emergency action plan </a:t>
            </a:r>
            <a:r>
              <a:rPr lang="en-US" sz="1900" u="sng" spc="0" dirty="0"/>
              <a:t>must</a:t>
            </a:r>
            <a:r>
              <a:rPr lang="en-US" sz="1900" spc="0" dirty="0"/>
              <a:t> be in </a:t>
            </a:r>
            <a:r>
              <a:rPr lang="en-US" sz="1900" spc="0" dirty="0" smtClean="0"/>
              <a:t>place.</a:t>
            </a:r>
            <a:endParaRPr lang="en-US" sz="1900" spc="0" dirty="0"/>
          </a:p>
          <a:p>
            <a:r>
              <a:rPr lang="en-US" sz="1900" spc="0" dirty="0"/>
              <a:t>Emergency procedures need to be in place.</a:t>
            </a:r>
          </a:p>
          <a:p>
            <a:r>
              <a:rPr lang="en-US" sz="1900" spc="0" dirty="0"/>
              <a:t>School staff </a:t>
            </a:r>
            <a:r>
              <a:rPr lang="en-US" sz="1900" u="sng" spc="0" dirty="0"/>
              <a:t>should</a:t>
            </a:r>
            <a:r>
              <a:rPr lang="en-US" sz="1900" spc="0" dirty="0"/>
              <a:t> be trained. </a:t>
            </a:r>
          </a:p>
          <a:p>
            <a:r>
              <a:rPr lang="en-US" sz="1900" spc="0" dirty="0"/>
              <a:t>Nurses can provide training; NOT considered delegation</a:t>
            </a:r>
            <a:r>
              <a:rPr lang="en-US" sz="1900" spc="0" dirty="0" smtClean="0"/>
              <a:t>.</a:t>
            </a:r>
            <a:endParaRPr lang="en-US" sz="1900" spc="0" dirty="0"/>
          </a:p>
        </p:txBody>
      </p:sp>
      <p:sp>
        <p:nvSpPr>
          <p:cNvPr id="5" name="Title 4"/>
          <p:cNvSpPr>
            <a:spLocks noGrp="1"/>
          </p:cNvSpPr>
          <p:nvPr>
            <p:ph type="title"/>
          </p:nvPr>
        </p:nvSpPr>
        <p:spPr/>
        <p:txBody>
          <a:bodyPr/>
          <a:lstStyle/>
          <a:p>
            <a:r>
              <a:rPr lang="en-US" dirty="0" smtClean="0"/>
              <a:t>emergency medications</a:t>
            </a:r>
            <a:endParaRPr lang="en-US" dirty="0"/>
          </a:p>
        </p:txBody>
      </p:sp>
      <p:sp>
        <p:nvSpPr>
          <p:cNvPr id="6" name="TextBox 5"/>
          <p:cNvSpPr txBox="1"/>
          <p:nvPr/>
        </p:nvSpPr>
        <p:spPr>
          <a:xfrm>
            <a:off x="1371600" y="1929091"/>
            <a:ext cx="6172200" cy="2492990"/>
          </a:xfrm>
          <a:prstGeom prst="rect">
            <a:avLst/>
          </a:prstGeom>
          <a:noFill/>
          <a:ln w="28575">
            <a:solidFill>
              <a:schemeClr val="accent2"/>
            </a:solidFill>
          </a:ln>
        </p:spPr>
        <p:txBody>
          <a:bodyPr wrap="square" rtlCol="0">
            <a:spAutoFit/>
          </a:bodyPr>
          <a:lstStyle/>
          <a:p>
            <a:pPr marL="45720" indent="0" algn="ctr">
              <a:buNone/>
            </a:pPr>
            <a:r>
              <a:rPr lang="en-US" sz="3600" u="sng" dirty="0" smtClean="0">
                <a:solidFill>
                  <a:schemeClr val="accent1">
                    <a:lumMod val="75000"/>
                  </a:schemeClr>
                </a:solidFill>
              </a:rPr>
              <a:t>Examples</a:t>
            </a:r>
          </a:p>
          <a:p>
            <a:pPr marL="45720" indent="0" algn="ctr">
              <a:buNone/>
            </a:pPr>
            <a:endParaRPr lang="en-US" sz="1200" dirty="0">
              <a:solidFill>
                <a:schemeClr val="accent1">
                  <a:lumMod val="75000"/>
                </a:schemeClr>
              </a:solidFill>
            </a:endParaRPr>
          </a:p>
          <a:p>
            <a:pPr algn="ctr"/>
            <a:r>
              <a:rPr lang="en-US" dirty="0" smtClean="0">
                <a:solidFill>
                  <a:schemeClr val="tx2"/>
                </a:solidFill>
              </a:rPr>
              <a:t>Albuterol </a:t>
            </a:r>
            <a:r>
              <a:rPr lang="en-US" dirty="0">
                <a:solidFill>
                  <a:schemeClr val="tx2"/>
                </a:solidFill>
              </a:rPr>
              <a:t>for asthma</a:t>
            </a:r>
          </a:p>
          <a:p>
            <a:pPr algn="ctr"/>
            <a:r>
              <a:rPr lang="en-US" dirty="0" smtClean="0">
                <a:solidFill>
                  <a:schemeClr val="tx2"/>
                </a:solidFill>
              </a:rPr>
              <a:t>Epinephrine </a:t>
            </a:r>
            <a:r>
              <a:rPr lang="en-US" dirty="0">
                <a:solidFill>
                  <a:schemeClr val="tx2"/>
                </a:solidFill>
              </a:rPr>
              <a:t>for anaphylaxis</a:t>
            </a:r>
          </a:p>
          <a:p>
            <a:pPr algn="ctr"/>
            <a:r>
              <a:rPr lang="en-US" dirty="0" err="1" smtClean="0">
                <a:solidFill>
                  <a:schemeClr val="tx2"/>
                </a:solidFill>
              </a:rPr>
              <a:t>Diastat</a:t>
            </a:r>
            <a:r>
              <a:rPr lang="en-US" dirty="0">
                <a:solidFill>
                  <a:schemeClr val="tx2"/>
                </a:solidFill>
                <a:ea typeface="Segoe UI Symbol" panose="020B0502040204020203" pitchFamily="34" charset="0"/>
              </a:rPr>
              <a:t>®, midazolam for seizure</a:t>
            </a:r>
          </a:p>
          <a:p>
            <a:pPr algn="ctr"/>
            <a:r>
              <a:rPr lang="en-US" dirty="0" smtClean="0">
                <a:solidFill>
                  <a:schemeClr val="tx2"/>
                </a:solidFill>
              </a:rPr>
              <a:t>Glucagon</a:t>
            </a:r>
            <a:r>
              <a:rPr lang="en-US" dirty="0">
                <a:solidFill>
                  <a:schemeClr val="tx2"/>
                </a:solidFill>
                <a:latin typeface="Segoe UI Symbol" panose="020B0502040204020203" pitchFamily="34" charset="0"/>
                <a:ea typeface="Segoe UI Symbol" panose="020B0502040204020203" pitchFamily="34" charset="0"/>
              </a:rPr>
              <a:t>®, </a:t>
            </a:r>
            <a:r>
              <a:rPr lang="en-US" dirty="0" err="1">
                <a:solidFill>
                  <a:schemeClr val="tx2"/>
                </a:solidFill>
              </a:rPr>
              <a:t>Basqimi</a:t>
            </a:r>
            <a:r>
              <a:rPr lang="en-US" dirty="0">
                <a:solidFill>
                  <a:schemeClr val="tx2"/>
                </a:solidFill>
                <a:latin typeface="Segoe UI Symbol" panose="020B0502040204020203" pitchFamily="34" charset="0"/>
                <a:ea typeface="Segoe UI Symbol" panose="020B0502040204020203" pitchFamily="34" charset="0"/>
              </a:rPr>
              <a:t>®, </a:t>
            </a:r>
            <a:r>
              <a:rPr lang="en-US" dirty="0">
                <a:solidFill>
                  <a:schemeClr val="tx2"/>
                </a:solidFill>
              </a:rPr>
              <a:t>G-</a:t>
            </a:r>
            <a:r>
              <a:rPr lang="en-US" dirty="0" err="1">
                <a:solidFill>
                  <a:schemeClr val="tx2"/>
                </a:solidFill>
              </a:rPr>
              <a:t>Voke</a:t>
            </a:r>
            <a:r>
              <a:rPr lang="en-US" dirty="0">
                <a:solidFill>
                  <a:schemeClr val="tx2"/>
                </a:solidFill>
                <a:latin typeface="Segoe UI Symbol" panose="020B0502040204020203" pitchFamily="34" charset="0"/>
                <a:ea typeface="Segoe UI Symbol" panose="020B0502040204020203" pitchFamily="34" charset="0"/>
              </a:rPr>
              <a:t>®</a:t>
            </a:r>
            <a:r>
              <a:rPr lang="en-US" dirty="0">
                <a:solidFill>
                  <a:schemeClr val="tx2"/>
                </a:solidFill>
              </a:rPr>
              <a:t> for hypoglycemia</a:t>
            </a:r>
          </a:p>
          <a:p>
            <a:pPr algn="ctr"/>
            <a:r>
              <a:rPr lang="en-US" dirty="0" err="1" smtClean="0">
                <a:solidFill>
                  <a:schemeClr val="tx2"/>
                </a:solidFill>
                <a:ea typeface="Segoe UI Symbol" panose="020B0502040204020203" pitchFamily="34" charset="0"/>
              </a:rPr>
              <a:t>Narcan</a:t>
            </a:r>
            <a:r>
              <a:rPr lang="en-US" dirty="0">
                <a:solidFill>
                  <a:schemeClr val="tx2"/>
                </a:solidFill>
                <a:ea typeface="Segoe UI Symbol" panose="020B0502040204020203" pitchFamily="34" charset="0"/>
              </a:rPr>
              <a:t>® for opioid overdose </a:t>
            </a:r>
          </a:p>
          <a:p>
            <a:endParaRPr lang="en-US" dirty="0"/>
          </a:p>
        </p:txBody>
      </p:sp>
    </p:spTree>
    <p:extLst>
      <p:ext uri="{BB962C8B-B14F-4D97-AF65-F5344CB8AC3E}">
        <p14:creationId xmlns:p14="http://schemas.microsoft.com/office/powerpoint/2010/main" val="2138855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52600"/>
            <a:ext cx="8407893" cy="4876799"/>
          </a:xfrm>
        </p:spPr>
        <p:txBody>
          <a:bodyPr>
            <a:normAutofit lnSpcReduction="10000"/>
          </a:bodyPr>
          <a:lstStyle/>
          <a:p>
            <a:r>
              <a:rPr lang="en-US" sz="2400" spc="0" dirty="0"/>
              <a:t>Epinephrine—used for anaphylactic </a:t>
            </a:r>
            <a:r>
              <a:rPr lang="en-US" sz="2400" spc="0" dirty="0" smtClean="0"/>
              <a:t>reaction.</a:t>
            </a:r>
            <a:endParaRPr lang="en-US" sz="2400" spc="0" dirty="0"/>
          </a:p>
          <a:p>
            <a:r>
              <a:rPr lang="en-US" sz="2400" spc="0" dirty="0"/>
              <a:t>How to </a:t>
            </a:r>
            <a:r>
              <a:rPr lang="en-US" sz="2400" spc="0" dirty="0" smtClean="0"/>
              <a:t>administer an </a:t>
            </a:r>
            <a:r>
              <a:rPr lang="en-US" sz="2400" spc="0" dirty="0" err="1"/>
              <a:t>EpiPen</a:t>
            </a:r>
            <a:r>
              <a:rPr lang="en-US" sz="2400" spc="0" dirty="0" smtClean="0"/>
              <a:t>®.</a:t>
            </a:r>
          </a:p>
          <a:p>
            <a:r>
              <a:rPr lang="en-US" sz="2400" spc="0" dirty="0" smtClean="0"/>
              <a:t>Automatic 911 call.</a:t>
            </a:r>
          </a:p>
          <a:p>
            <a:pPr lvl="1"/>
            <a:r>
              <a:rPr lang="en-US" sz="2000" spc="0" dirty="0"/>
              <a:t>Give medication first and then call 911 if you are by </a:t>
            </a:r>
            <a:r>
              <a:rPr lang="en-US" sz="2000" spc="0" dirty="0" smtClean="0"/>
              <a:t>yourself.</a:t>
            </a:r>
          </a:p>
          <a:p>
            <a:pPr lvl="1"/>
            <a:endParaRPr lang="en-US" sz="2000" spc="0" dirty="0"/>
          </a:p>
          <a:p>
            <a:pPr lvl="1"/>
            <a:endParaRPr lang="en-US" sz="2000" spc="0" dirty="0" smtClean="0"/>
          </a:p>
          <a:p>
            <a:pPr lvl="1"/>
            <a:endParaRPr lang="en-US" sz="2000" spc="0" dirty="0"/>
          </a:p>
          <a:p>
            <a:pPr lvl="1"/>
            <a:endParaRPr lang="en-US" sz="2000" spc="0" dirty="0" smtClean="0"/>
          </a:p>
          <a:p>
            <a:pPr marL="365760" lvl="1" indent="0">
              <a:buNone/>
            </a:pPr>
            <a:endParaRPr lang="en-US" sz="2000" spc="0" dirty="0" smtClean="0"/>
          </a:p>
          <a:p>
            <a:pPr marL="365760" lvl="1" indent="0">
              <a:buNone/>
            </a:pPr>
            <a:endParaRPr lang="en-US" sz="2000" spc="0" dirty="0" smtClean="0"/>
          </a:p>
          <a:p>
            <a:pPr marL="365760" lvl="1" indent="0">
              <a:buNone/>
            </a:pPr>
            <a:endParaRPr lang="en-US" sz="2000" spc="0" dirty="0" smtClean="0"/>
          </a:p>
          <a:p>
            <a:pPr marL="365760" lvl="1" indent="0">
              <a:buNone/>
            </a:pPr>
            <a:r>
              <a:rPr lang="en-US" sz="2000" spc="0" dirty="0" smtClean="0"/>
              <a:t>For more resources:</a:t>
            </a:r>
          </a:p>
          <a:p>
            <a:pPr marL="365760" lvl="1" indent="0">
              <a:buNone/>
            </a:pPr>
            <a:r>
              <a:rPr lang="en-US" sz="2000" spc="0" dirty="0"/>
              <a:t>https://showmeschoolhealth.org/resources/epipen-administration/</a:t>
            </a:r>
          </a:p>
          <a:p>
            <a:pPr marL="365760" lvl="1" indent="0">
              <a:buNone/>
            </a:pPr>
            <a:endParaRPr lang="en-US" sz="2000" spc="0" dirty="0" smtClean="0"/>
          </a:p>
        </p:txBody>
      </p:sp>
      <p:sp>
        <p:nvSpPr>
          <p:cNvPr id="5" name="Title 4"/>
          <p:cNvSpPr>
            <a:spLocks noGrp="1"/>
          </p:cNvSpPr>
          <p:nvPr>
            <p:ph type="title"/>
          </p:nvPr>
        </p:nvSpPr>
        <p:spPr/>
        <p:txBody>
          <a:bodyPr/>
          <a:lstStyle/>
          <a:p>
            <a:r>
              <a:rPr lang="en-US" dirty="0" err="1" smtClean="0"/>
              <a:t>epipen</a:t>
            </a:r>
            <a:r>
              <a:rPr lang="en-US" dirty="0" smtClean="0"/>
              <a:t>®</a:t>
            </a:r>
            <a:endParaRPr lang="en-US" dirty="0"/>
          </a:p>
        </p:txBody>
      </p:sp>
      <p:pic>
        <p:nvPicPr>
          <p:cNvPr id="3" name="Picture 2">
            <a:hlinkClick r:id="rId2"/>
          </p:cNvPr>
          <p:cNvPicPr>
            <a:picLocks noChangeAspect="1"/>
          </p:cNvPicPr>
          <p:nvPr/>
        </p:nvPicPr>
        <p:blipFill>
          <a:blip r:embed="rId3"/>
          <a:stretch>
            <a:fillRect/>
          </a:stretch>
        </p:blipFill>
        <p:spPr>
          <a:xfrm>
            <a:off x="2438030" y="3276600"/>
            <a:ext cx="4267200" cy="2400300"/>
          </a:xfrm>
          <a:prstGeom prst="rect">
            <a:avLst/>
          </a:prstGeom>
        </p:spPr>
      </p:pic>
    </p:spTree>
    <p:extLst>
      <p:ext uri="{BB962C8B-B14F-4D97-AF65-F5344CB8AC3E}">
        <p14:creationId xmlns:p14="http://schemas.microsoft.com/office/powerpoint/2010/main" val="18518064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19071"/>
            <a:ext cx="3876453"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53" b="4231"/>
          <a:stretch/>
        </p:blipFill>
        <p:spPr bwMode="auto">
          <a:xfrm>
            <a:off x="6872426" y="1866900"/>
            <a:ext cx="1752600" cy="13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9144" y="4182836"/>
            <a:ext cx="5263116"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4791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6183" y="1752600"/>
            <a:ext cx="8755417" cy="4800600"/>
          </a:xfrm>
        </p:spPr>
        <p:txBody>
          <a:bodyPr>
            <a:noAutofit/>
          </a:bodyPr>
          <a:lstStyle/>
          <a:p>
            <a:r>
              <a:rPr lang="en-US" spc="0" dirty="0"/>
              <a:t>Epinephrine—used for anaphylactic </a:t>
            </a:r>
            <a:r>
              <a:rPr lang="en-US" spc="0" dirty="0" smtClean="0"/>
              <a:t>reaction.</a:t>
            </a:r>
          </a:p>
          <a:p>
            <a:r>
              <a:rPr lang="en-US" spc="0" dirty="0" smtClean="0"/>
              <a:t>Automatic </a:t>
            </a:r>
            <a:r>
              <a:rPr lang="en-US" spc="0" dirty="0"/>
              <a:t>911 </a:t>
            </a:r>
            <a:r>
              <a:rPr lang="en-US" spc="0" dirty="0" smtClean="0"/>
              <a:t>call.</a:t>
            </a:r>
          </a:p>
          <a:p>
            <a:pPr lvl="1"/>
            <a:r>
              <a:rPr lang="en-US" sz="2000" spc="0" dirty="0" smtClean="0"/>
              <a:t>Give </a:t>
            </a:r>
            <a:r>
              <a:rPr lang="en-US" sz="2000" spc="0" dirty="0"/>
              <a:t>medication first and then </a:t>
            </a:r>
            <a:r>
              <a:rPr lang="en-US" sz="2000" spc="0" dirty="0" smtClean="0"/>
              <a:t>call </a:t>
            </a:r>
            <a:r>
              <a:rPr lang="en-US" sz="2000" spc="0" dirty="0"/>
              <a:t>911 if you are by </a:t>
            </a:r>
            <a:r>
              <a:rPr lang="en-US" sz="2000" spc="0" dirty="0" smtClean="0"/>
              <a:t>yourself</a:t>
            </a:r>
          </a:p>
          <a:p>
            <a:pPr lvl="1"/>
            <a:endParaRPr lang="en-US" sz="2000" spc="0" dirty="0"/>
          </a:p>
          <a:p>
            <a:pPr lvl="1"/>
            <a:endParaRPr lang="en-US" sz="2000" spc="0" dirty="0" smtClean="0"/>
          </a:p>
          <a:p>
            <a:pPr lvl="1"/>
            <a:endParaRPr lang="en-US" sz="2000" spc="0" dirty="0"/>
          </a:p>
          <a:p>
            <a:pPr marL="365760" lvl="1" indent="0">
              <a:buNone/>
            </a:pPr>
            <a:endParaRPr lang="en-US" sz="2000" spc="0" dirty="0"/>
          </a:p>
          <a:p>
            <a:pPr marL="365760" lvl="1" indent="0">
              <a:buNone/>
            </a:pPr>
            <a:endParaRPr lang="en-US" sz="2000" spc="0" dirty="0" smtClean="0"/>
          </a:p>
          <a:p>
            <a:pPr marL="365760" lvl="1" indent="0">
              <a:buNone/>
            </a:pPr>
            <a:endParaRPr lang="en-US" sz="2000" spc="0" dirty="0"/>
          </a:p>
          <a:p>
            <a:pPr marL="365760" lvl="1" indent="0">
              <a:buNone/>
            </a:pPr>
            <a:endParaRPr lang="en-US" sz="2000" spc="0" dirty="0" smtClean="0"/>
          </a:p>
          <a:p>
            <a:pPr marL="365760" lvl="1" indent="0">
              <a:buNone/>
            </a:pPr>
            <a:r>
              <a:rPr lang="en-US" sz="2000" spc="0" dirty="0"/>
              <a:t>	</a:t>
            </a:r>
            <a:r>
              <a:rPr lang="en-US" sz="2000" spc="0" dirty="0" smtClean="0"/>
              <a:t>	      </a:t>
            </a:r>
            <a:r>
              <a:rPr lang="en-US" sz="1400" dirty="0" smtClean="0"/>
              <a:t>(</a:t>
            </a:r>
            <a:r>
              <a:rPr lang="en-US" sz="1400" dirty="0"/>
              <a:t>find </a:t>
            </a:r>
            <a:r>
              <a:rPr lang="en-US" sz="1400" dirty="0" err="1" smtClean="0"/>
              <a:t>Auvi</a:t>
            </a:r>
            <a:r>
              <a:rPr lang="en-US" sz="1400" dirty="0" smtClean="0"/>
              <a:t>-Q </a:t>
            </a:r>
            <a:r>
              <a:rPr lang="en-US" sz="1400" dirty="0"/>
              <a:t>administration at 3:44 in </a:t>
            </a:r>
            <a:r>
              <a:rPr lang="en-US" sz="1400" dirty="0" smtClean="0"/>
              <a:t>the video)</a:t>
            </a:r>
            <a:endParaRPr lang="en-US" sz="1400" spc="0" dirty="0"/>
          </a:p>
          <a:p>
            <a:pPr marL="365760" lvl="1" indent="0">
              <a:buNone/>
            </a:pPr>
            <a:r>
              <a:rPr lang="en-US" sz="2000" spc="0" dirty="0" smtClean="0"/>
              <a:t>For </a:t>
            </a:r>
            <a:r>
              <a:rPr lang="en-US" sz="2000" spc="0" dirty="0"/>
              <a:t>more resources</a:t>
            </a:r>
            <a:r>
              <a:rPr lang="en-US" sz="2000" spc="0" dirty="0" smtClean="0"/>
              <a:t>:</a:t>
            </a:r>
          </a:p>
          <a:p>
            <a:pPr marL="365760" lvl="1" indent="0">
              <a:buNone/>
            </a:pPr>
            <a:r>
              <a:rPr lang="en-US" sz="2000" spc="0" dirty="0">
                <a:hlinkClick r:id="rId2"/>
              </a:rPr>
              <a:t>https://showmeschoolhealth.org/resources/auvi-q-administration</a:t>
            </a:r>
            <a:r>
              <a:rPr lang="en-US" sz="2000" spc="0" dirty="0" smtClean="0">
                <a:hlinkClick r:id="rId2"/>
              </a:rPr>
              <a:t>/</a:t>
            </a:r>
            <a:endParaRPr lang="en-US" sz="2000" spc="0" dirty="0" smtClean="0"/>
          </a:p>
          <a:p>
            <a:pPr marL="365760" lvl="1" indent="0">
              <a:buNone/>
            </a:pPr>
            <a:endParaRPr lang="en-US" sz="2000" spc="0" dirty="0"/>
          </a:p>
          <a:p>
            <a:pPr lvl="1"/>
            <a:endParaRPr lang="en-US" sz="2000" spc="0" dirty="0" smtClean="0"/>
          </a:p>
        </p:txBody>
      </p:sp>
      <p:sp>
        <p:nvSpPr>
          <p:cNvPr id="5" name="Title 4"/>
          <p:cNvSpPr>
            <a:spLocks noGrp="1"/>
          </p:cNvSpPr>
          <p:nvPr>
            <p:ph type="title"/>
          </p:nvPr>
        </p:nvSpPr>
        <p:spPr/>
        <p:txBody>
          <a:bodyPr/>
          <a:lstStyle/>
          <a:p>
            <a:r>
              <a:rPr lang="en-US" dirty="0"/>
              <a:t>Auvi-q®</a:t>
            </a:r>
          </a:p>
        </p:txBody>
      </p:sp>
      <p:pic>
        <p:nvPicPr>
          <p:cNvPr id="3" name="Picture 2">
            <a:hlinkClick r:id="rId3"/>
          </p:cNvPr>
          <p:cNvPicPr>
            <a:picLocks noChangeAspect="1"/>
          </p:cNvPicPr>
          <p:nvPr/>
        </p:nvPicPr>
        <p:blipFill>
          <a:blip r:embed="rId4"/>
          <a:stretch>
            <a:fillRect/>
          </a:stretch>
        </p:blipFill>
        <p:spPr>
          <a:xfrm>
            <a:off x="2289791" y="2883693"/>
            <a:ext cx="4648200" cy="2614613"/>
          </a:xfrm>
          <a:prstGeom prst="rect">
            <a:avLst/>
          </a:prstGeom>
        </p:spPr>
      </p:pic>
    </p:spTree>
    <p:extLst>
      <p:ext uri="{BB962C8B-B14F-4D97-AF65-F5344CB8AC3E}">
        <p14:creationId xmlns:p14="http://schemas.microsoft.com/office/powerpoint/2010/main" val="12438923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752599"/>
            <a:ext cx="8839199" cy="4953001"/>
          </a:xfrm>
        </p:spPr>
        <p:txBody>
          <a:bodyPr>
            <a:normAutofit lnSpcReduction="10000"/>
          </a:bodyPr>
          <a:lstStyle/>
          <a:p>
            <a:r>
              <a:rPr lang="en-US" sz="2400" spc="0" dirty="0"/>
              <a:t>Epinephrine—used for anaphylactic </a:t>
            </a:r>
            <a:r>
              <a:rPr lang="en-US" sz="2400" spc="0" dirty="0" smtClean="0"/>
              <a:t>reaction.</a:t>
            </a:r>
            <a:endParaRPr lang="en-US" sz="2400" spc="0" dirty="0"/>
          </a:p>
          <a:p>
            <a:r>
              <a:rPr lang="en-US" sz="2400" spc="0" dirty="0" smtClean="0"/>
              <a:t>Automatic </a:t>
            </a:r>
            <a:r>
              <a:rPr lang="en-US" sz="2400" spc="0" dirty="0"/>
              <a:t>911 </a:t>
            </a:r>
            <a:r>
              <a:rPr lang="en-US" sz="2400" spc="0" dirty="0" smtClean="0"/>
              <a:t>call.</a:t>
            </a:r>
          </a:p>
          <a:p>
            <a:pPr lvl="1"/>
            <a:r>
              <a:rPr lang="en-US" sz="2200" spc="0" dirty="0" smtClean="0"/>
              <a:t>Give </a:t>
            </a:r>
            <a:r>
              <a:rPr lang="en-US" sz="2200" spc="0" dirty="0"/>
              <a:t>medication </a:t>
            </a:r>
            <a:r>
              <a:rPr lang="en-US" sz="2200" spc="0" dirty="0" smtClean="0"/>
              <a:t>first, and </a:t>
            </a:r>
            <a:r>
              <a:rPr lang="en-US" sz="2200" spc="0" dirty="0"/>
              <a:t>then </a:t>
            </a:r>
            <a:r>
              <a:rPr lang="en-US" sz="2200" spc="0" dirty="0" smtClean="0"/>
              <a:t>call </a:t>
            </a:r>
            <a:r>
              <a:rPr lang="en-US" sz="2200" spc="0" dirty="0"/>
              <a:t>911 if you </a:t>
            </a:r>
            <a:r>
              <a:rPr lang="en-US" sz="2200" spc="0" dirty="0" smtClean="0"/>
              <a:t>are by yourself</a:t>
            </a:r>
            <a:endParaRPr lang="en-US" sz="2200" spc="0" dirty="0"/>
          </a:p>
          <a:p>
            <a:pPr marL="45720" indent="0">
              <a:buNone/>
            </a:pPr>
            <a:endParaRPr lang="en-US" sz="2400" spc="0" dirty="0"/>
          </a:p>
          <a:p>
            <a:endParaRPr lang="en-US" dirty="0"/>
          </a:p>
          <a:p>
            <a:pPr marL="45720" indent="0">
              <a:buNone/>
            </a:pPr>
            <a:endParaRPr lang="en-US" dirty="0" smtClean="0"/>
          </a:p>
          <a:p>
            <a:pPr marL="45720" indent="0">
              <a:buNone/>
            </a:pPr>
            <a:endParaRPr lang="en-US" dirty="0"/>
          </a:p>
          <a:p>
            <a:pPr marL="45720" indent="0">
              <a:buNone/>
            </a:pPr>
            <a:endParaRPr lang="en-US" dirty="0" smtClean="0"/>
          </a:p>
          <a:p>
            <a:pPr marL="45720" indent="0">
              <a:buNone/>
            </a:pPr>
            <a:endParaRPr lang="en-US" dirty="0"/>
          </a:p>
          <a:p>
            <a:pPr marL="45720" indent="0">
              <a:buNone/>
            </a:pPr>
            <a:endParaRPr lang="en-US" dirty="0" smtClean="0"/>
          </a:p>
          <a:p>
            <a:pPr marL="45720" indent="0">
              <a:buNone/>
            </a:pPr>
            <a:endParaRPr lang="en-US" dirty="0" smtClean="0"/>
          </a:p>
          <a:p>
            <a:pPr marL="45720" indent="0" algn="ctr">
              <a:buNone/>
            </a:pPr>
            <a:r>
              <a:rPr lang="en-US" sz="1200" dirty="0" smtClean="0"/>
              <a:t>(find </a:t>
            </a:r>
            <a:r>
              <a:rPr lang="en-US" sz="1200" dirty="0" err="1" smtClean="0"/>
              <a:t>Adrenaclick</a:t>
            </a:r>
            <a:r>
              <a:rPr lang="en-US" sz="1200" dirty="0" smtClean="0"/>
              <a:t> administration at 3:44 in video)</a:t>
            </a:r>
            <a:endParaRPr lang="en-US" sz="1200" dirty="0"/>
          </a:p>
          <a:p>
            <a:pPr marL="365760" lvl="1" indent="0">
              <a:buNone/>
            </a:pPr>
            <a:r>
              <a:rPr lang="en-US" spc="0" dirty="0" smtClean="0"/>
              <a:t>For </a:t>
            </a:r>
            <a:r>
              <a:rPr lang="en-US" spc="0" dirty="0"/>
              <a:t>more </a:t>
            </a:r>
            <a:r>
              <a:rPr lang="en-US" spc="0" dirty="0" smtClean="0"/>
              <a:t>resources:</a:t>
            </a:r>
          </a:p>
          <a:p>
            <a:pPr marL="365760" lvl="1" indent="0">
              <a:buNone/>
            </a:pPr>
            <a:r>
              <a:rPr lang="en-US" dirty="0" smtClean="0">
                <a:hlinkClick r:id="rId2"/>
              </a:rPr>
              <a:t>https://showmeschoolhealth.org/resources/adrenaclick-administration/</a:t>
            </a:r>
            <a:endParaRPr lang="en-US" dirty="0" smtClean="0"/>
          </a:p>
          <a:p>
            <a:pPr marL="45720" indent="0">
              <a:buNone/>
            </a:pPr>
            <a:endParaRPr lang="en-US" dirty="0"/>
          </a:p>
        </p:txBody>
      </p:sp>
      <p:sp>
        <p:nvSpPr>
          <p:cNvPr id="5" name="Title 4"/>
          <p:cNvSpPr>
            <a:spLocks noGrp="1"/>
          </p:cNvSpPr>
          <p:nvPr>
            <p:ph type="title"/>
          </p:nvPr>
        </p:nvSpPr>
        <p:spPr/>
        <p:txBody>
          <a:bodyPr/>
          <a:lstStyle/>
          <a:p>
            <a:r>
              <a:rPr lang="en-US" dirty="0"/>
              <a:t>adrenaclick®</a:t>
            </a:r>
          </a:p>
        </p:txBody>
      </p:sp>
      <p:pic>
        <p:nvPicPr>
          <p:cNvPr id="3" name="Picture 2">
            <a:hlinkClick r:id="rId3"/>
          </p:cNvPr>
          <p:cNvPicPr>
            <a:picLocks noChangeAspect="1"/>
          </p:cNvPicPr>
          <p:nvPr/>
        </p:nvPicPr>
        <p:blipFill>
          <a:blip r:embed="rId4"/>
          <a:stretch>
            <a:fillRect/>
          </a:stretch>
        </p:blipFill>
        <p:spPr>
          <a:xfrm>
            <a:off x="2476130" y="3124200"/>
            <a:ext cx="4191000" cy="2357438"/>
          </a:xfrm>
          <a:prstGeom prst="rect">
            <a:avLst/>
          </a:prstGeom>
        </p:spPr>
      </p:pic>
    </p:spTree>
    <p:extLst>
      <p:ext uri="{BB962C8B-B14F-4D97-AF65-F5344CB8AC3E}">
        <p14:creationId xmlns:p14="http://schemas.microsoft.com/office/powerpoint/2010/main" val="3471786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1" y="1741862"/>
            <a:ext cx="8839200" cy="4735138"/>
          </a:xfrm>
        </p:spPr>
        <p:txBody>
          <a:bodyPr>
            <a:normAutofit fontScale="92500" lnSpcReduction="10000"/>
          </a:bodyPr>
          <a:lstStyle/>
          <a:p>
            <a:r>
              <a:rPr lang="en-US" spc="0" dirty="0"/>
              <a:t>Peptide (hormone)—used for severe </a:t>
            </a:r>
            <a:r>
              <a:rPr lang="en-US" spc="0" dirty="0" smtClean="0"/>
              <a:t>hypoglycemia.</a:t>
            </a:r>
            <a:endParaRPr lang="en-US" spc="0" dirty="0"/>
          </a:p>
          <a:p>
            <a:r>
              <a:rPr lang="en-US" spc="0" dirty="0"/>
              <a:t>How to administer </a:t>
            </a:r>
            <a:r>
              <a:rPr lang="en-US" spc="0" dirty="0" smtClean="0"/>
              <a:t>Glucagon</a:t>
            </a:r>
            <a:r>
              <a:rPr lang="en-US" spc="0" dirty="0" smtClean="0">
                <a:latin typeface="Segoe UI Symbol" panose="020B0502040204020203" pitchFamily="34" charset="0"/>
                <a:ea typeface="Segoe UI Symbol" panose="020B0502040204020203" pitchFamily="34" charset="0"/>
              </a:rPr>
              <a:t>®</a:t>
            </a:r>
          </a:p>
          <a:p>
            <a:r>
              <a:rPr lang="en-US" spc="0" dirty="0" smtClean="0"/>
              <a:t>Automatic 911 call.</a:t>
            </a:r>
          </a:p>
          <a:p>
            <a:pPr lvl="1"/>
            <a:r>
              <a:rPr lang="en-US" spc="0" dirty="0" smtClean="0"/>
              <a:t>Give </a:t>
            </a:r>
            <a:r>
              <a:rPr lang="en-US" spc="0" dirty="0"/>
              <a:t>medication first and then call 911 if you are by </a:t>
            </a:r>
            <a:r>
              <a:rPr lang="en-US" spc="0" dirty="0" smtClean="0"/>
              <a:t>yourself</a:t>
            </a:r>
          </a:p>
          <a:p>
            <a:pPr lvl="1"/>
            <a:endParaRPr lang="en-US" spc="0" dirty="0"/>
          </a:p>
          <a:p>
            <a:pPr lvl="1"/>
            <a:endParaRPr lang="en-US" spc="0" dirty="0" smtClean="0"/>
          </a:p>
          <a:p>
            <a:pPr lvl="1"/>
            <a:endParaRPr lang="en-US" spc="0" dirty="0"/>
          </a:p>
          <a:p>
            <a:pPr lvl="1"/>
            <a:endParaRPr lang="en-US" spc="0" dirty="0" smtClean="0"/>
          </a:p>
          <a:p>
            <a:pPr lvl="1"/>
            <a:endParaRPr lang="en-US" spc="0" dirty="0"/>
          </a:p>
          <a:p>
            <a:pPr lvl="1"/>
            <a:endParaRPr lang="en-US" spc="0" dirty="0" smtClean="0"/>
          </a:p>
          <a:p>
            <a:pPr lvl="1"/>
            <a:endParaRPr lang="en-US" spc="0" dirty="0"/>
          </a:p>
          <a:p>
            <a:pPr lvl="1"/>
            <a:endParaRPr lang="en-US" spc="0" dirty="0" smtClean="0"/>
          </a:p>
          <a:p>
            <a:pPr lvl="1"/>
            <a:endParaRPr lang="en-US" spc="0" dirty="0"/>
          </a:p>
          <a:p>
            <a:pPr marL="365760" lvl="1" indent="0">
              <a:buNone/>
            </a:pPr>
            <a:r>
              <a:rPr lang="en-US" spc="0" dirty="0"/>
              <a:t>For more resources:</a:t>
            </a:r>
          </a:p>
          <a:p>
            <a:pPr marL="365760" lvl="1" indent="0">
              <a:buNone/>
            </a:pPr>
            <a:r>
              <a:rPr lang="en-US" spc="0" dirty="0">
                <a:hlinkClick r:id="rId2"/>
              </a:rPr>
              <a:t>https://showmeschoolhealth.org/resources/administration-of-glucagon-via-injection</a:t>
            </a:r>
            <a:r>
              <a:rPr lang="en-US" spc="0" dirty="0" smtClean="0">
                <a:hlinkClick r:id="rId2"/>
              </a:rPr>
              <a:t>/</a:t>
            </a:r>
            <a:endParaRPr lang="en-US" spc="0" dirty="0" smtClean="0"/>
          </a:p>
          <a:p>
            <a:pPr marL="365760" lvl="1" indent="0">
              <a:buNone/>
            </a:pPr>
            <a:endParaRPr lang="en-US" spc="0" dirty="0"/>
          </a:p>
          <a:p>
            <a:pPr marL="365760" lvl="1" indent="0">
              <a:buNone/>
            </a:pPr>
            <a:endParaRPr lang="en-US" dirty="0"/>
          </a:p>
        </p:txBody>
      </p:sp>
      <p:sp>
        <p:nvSpPr>
          <p:cNvPr id="5" name="Title 4"/>
          <p:cNvSpPr>
            <a:spLocks noGrp="1"/>
          </p:cNvSpPr>
          <p:nvPr>
            <p:ph type="title"/>
          </p:nvPr>
        </p:nvSpPr>
        <p:spPr>
          <a:xfrm>
            <a:off x="152401" y="355847"/>
            <a:ext cx="8839200" cy="1054394"/>
          </a:xfrm>
        </p:spPr>
        <p:txBody>
          <a:bodyPr/>
          <a:lstStyle/>
          <a:p>
            <a:r>
              <a:rPr lang="en-US" dirty="0" smtClean="0"/>
              <a:t>Glucagon</a:t>
            </a:r>
            <a:r>
              <a:rPr lang="en-US" spc="0" dirty="0" smtClean="0">
                <a:latin typeface="Segoe UI Symbol" panose="020B0502040204020203" pitchFamily="34" charset="0"/>
                <a:ea typeface="Segoe UI Symbol" panose="020B0502040204020203" pitchFamily="34" charset="0"/>
              </a:rPr>
              <a:t>® </a:t>
            </a:r>
            <a:r>
              <a:rPr lang="en-US" dirty="0" smtClean="0"/>
              <a:t>via injection</a:t>
            </a:r>
            <a:endParaRPr lang="en-US" dirty="0"/>
          </a:p>
        </p:txBody>
      </p:sp>
      <p:pic>
        <p:nvPicPr>
          <p:cNvPr id="4" name="Picture 3">
            <a:hlinkClick r:id="rId3"/>
          </p:cNvPr>
          <p:cNvPicPr>
            <a:picLocks noChangeAspect="1"/>
          </p:cNvPicPr>
          <p:nvPr/>
        </p:nvPicPr>
        <p:blipFill rotWithShape="1">
          <a:blip r:embed="rId4"/>
          <a:srcRect l="6868" t="11107" r="7021"/>
          <a:stretch/>
        </p:blipFill>
        <p:spPr>
          <a:xfrm>
            <a:off x="2362200" y="3048000"/>
            <a:ext cx="4191000" cy="2343464"/>
          </a:xfrm>
          <a:prstGeom prst="rect">
            <a:avLst/>
          </a:prstGeom>
        </p:spPr>
      </p:pic>
    </p:spTree>
    <p:extLst>
      <p:ext uri="{BB962C8B-B14F-4D97-AF65-F5344CB8AC3E}">
        <p14:creationId xmlns:p14="http://schemas.microsoft.com/office/powerpoint/2010/main" val="9323497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367" y="1741862"/>
            <a:ext cx="8407893" cy="4735138"/>
          </a:xfrm>
        </p:spPr>
        <p:txBody>
          <a:bodyPr/>
          <a:lstStyle/>
          <a:p>
            <a:r>
              <a:rPr lang="en-US" spc="0" dirty="0"/>
              <a:t>Peptide (hormone)—used for severe </a:t>
            </a:r>
            <a:r>
              <a:rPr lang="en-US" spc="0" dirty="0" smtClean="0"/>
              <a:t>hypoglycemia.</a:t>
            </a:r>
            <a:endParaRPr lang="en-US" spc="0" dirty="0"/>
          </a:p>
          <a:p>
            <a:r>
              <a:rPr lang="en-US" spc="0" dirty="0"/>
              <a:t>How to administer </a:t>
            </a:r>
            <a:r>
              <a:rPr lang="en-US" spc="0" dirty="0" err="1" smtClean="0"/>
              <a:t>Basqimi</a:t>
            </a:r>
            <a:r>
              <a:rPr lang="en-US" spc="0" dirty="0" smtClean="0">
                <a:latin typeface="Segoe UI Symbol" panose="020B0502040204020203" pitchFamily="34" charset="0"/>
                <a:ea typeface="Segoe UI Symbol" panose="020B0502040204020203" pitchFamily="34" charset="0"/>
              </a:rPr>
              <a:t>®</a:t>
            </a:r>
            <a:r>
              <a:rPr lang="en-US" spc="0" dirty="0" smtClean="0"/>
              <a:t>. </a:t>
            </a:r>
          </a:p>
          <a:p>
            <a:r>
              <a:rPr lang="en-US" spc="0" dirty="0" smtClean="0"/>
              <a:t>Automatic 911 call.</a:t>
            </a:r>
          </a:p>
          <a:p>
            <a:pPr lvl="1"/>
            <a:r>
              <a:rPr lang="en-US" spc="0" dirty="0" smtClean="0"/>
              <a:t>Give </a:t>
            </a:r>
            <a:r>
              <a:rPr lang="en-US" spc="0" dirty="0"/>
              <a:t>medication first and then call 911 if you are by </a:t>
            </a:r>
            <a:r>
              <a:rPr lang="en-US" spc="0" dirty="0" smtClean="0"/>
              <a:t>yourself</a:t>
            </a:r>
            <a:endParaRPr lang="en-US" spc="0" dirty="0"/>
          </a:p>
          <a:p>
            <a:pPr marL="365760" lvl="1" indent="0">
              <a:buNone/>
            </a:pPr>
            <a:endParaRPr lang="en-US" dirty="0"/>
          </a:p>
        </p:txBody>
      </p:sp>
      <p:sp>
        <p:nvSpPr>
          <p:cNvPr id="5" name="Title 4"/>
          <p:cNvSpPr>
            <a:spLocks noGrp="1"/>
          </p:cNvSpPr>
          <p:nvPr>
            <p:ph type="title"/>
          </p:nvPr>
        </p:nvSpPr>
        <p:spPr/>
        <p:txBody>
          <a:bodyPr/>
          <a:lstStyle/>
          <a:p>
            <a:r>
              <a:rPr lang="en-US" dirty="0" err="1" smtClean="0"/>
              <a:t>baqsimi</a:t>
            </a:r>
            <a:r>
              <a:rPr lang="en-US" spc="0" dirty="0">
                <a:latin typeface="Segoe UI Symbol" panose="020B0502040204020203" pitchFamily="34" charset="0"/>
                <a:ea typeface="Segoe UI Symbol" panose="020B0502040204020203" pitchFamily="34" charset="0"/>
              </a:rPr>
              <a:t>®</a:t>
            </a:r>
            <a:endParaRPr lang="en-US" dirty="0"/>
          </a:p>
        </p:txBody>
      </p:sp>
      <p:sp>
        <p:nvSpPr>
          <p:cNvPr id="4" name="Rectangle 3"/>
          <p:cNvSpPr/>
          <p:nvPr/>
        </p:nvSpPr>
        <p:spPr>
          <a:xfrm>
            <a:off x="325272" y="5943600"/>
            <a:ext cx="8337732" cy="646331"/>
          </a:xfrm>
          <a:prstGeom prst="rect">
            <a:avLst/>
          </a:prstGeom>
        </p:spPr>
        <p:txBody>
          <a:bodyPr wrap="none">
            <a:spAutoFit/>
          </a:bodyPr>
          <a:lstStyle/>
          <a:p>
            <a:pPr marL="365760" lvl="1" indent="0">
              <a:buNone/>
            </a:pPr>
            <a:r>
              <a:rPr lang="en-US" dirty="0">
                <a:solidFill>
                  <a:schemeClr val="tx2"/>
                </a:solidFill>
              </a:rPr>
              <a:t>For more resources</a:t>
            </a:r>
            <a:r>
              <a:rPr lang="en-US" dirty="0" smtClean="0">
                <a:solidFill>
                  <a:schemeClr val="tx2"/>
                </a:solidFill>
              </a:rPr>
              <a:t>:</a:t>
            </a:r>
          </a:p>
          <a:p>
            <a:pPr marL="365760" lvl="1" indent="0">
              <a:buNone/>
            </a:pPr>
            <a:r>
              <a:rPr lang="en-US" dirty="0">
                <a:solidFill>
                  <a:schemeClr val="tx2"/>
                </a:solidFill>
                <a:hlinkClick r:id="rId2"/>
              </a:rPr>
              <a:t>https://showmeschoolhealth.org/resources/nasal-administration-of-glucagon</a:t>
            </a:r>
            <a:r>
              <a:rPr lang="en-US" dirty="0" smtClean="0">
                <a:solidFill>
                  <a:schemeClr val="tx2"/>
                </a:solidFill>
                <a:hlinkClick r:id="rId2"/>
              </a:rPr>
              <a:t>/</a:t>
            </a:r>
            <a:endParaRPr lang="en-US" dirty="0" smtClean="0">
              <a:solidFill>
                <a:schemeClr val="tx2"/>
              </a:solidFill>
            </a:endParaRPr>
          </a:p>
        </p:txBody>
      </p:sp>
      <p:pic>
        <p:nvPicPr>
          <p:cNvPr id="6" name="Picture 5">
            <a:hlinkClick r:id="rId3"/>
          </p:cNvPr>
          <p:cNvPicPr>
            <a:picLocks noChangeAspect="1"/>
          </p:cNvPicPr>
          <p:nvPr/>
        </p:nvPicPr>
        <p:blipFill rotWithShape="1">
          <a:blip r:embed="rId4"/>
          <a:srcRect l="14656" t="17831" r="16380" b="10551"/>
          <a:stretch/>
        </p:blipFill>
        <p:spPr>
          <a:xfrm>
            <a:off x="2164486" y="3235564"/>
            <a:ext cx="4814287" cy="2708036"/>
          </a:xfrm>
          <a:prstGeom prst="rect">
            <a:avLst/>
          </a:prstGeom>
        </p:spPr>
      </p:pic>
    </p:spTree>
    <p:extLst>
      <p:ext uri="{BB962C8B-B14F-4D97-AF65-F5344CB8AC3E}">
        <p14:creationId xmlns:p14="http://schemas.microsoft.com/office/powerpoint/2010/main" val="6030689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Gvoke</a:t>
            </a:r>
            <a:r>
              <a:rPr lang="en-US" dirty="0"/>
              <a:t> </a:t>
            </a:r>
            <a:r>
              <a:rPr lang="en-US" dirty="0" err="1"/>
              <a:t>HypoPen</a:t>
            </a:r>
            <a:r>
              <a:rPr lang="en-US" dirty="0"/>
              <a:t>™ is </a:t>
            </a:r>
            <a:r>
              <a:rPr lang="en-US" dirty="0" smtClean="0"/>
              <a:t>an auto-injector </a:t>
            </a:r>
            <a:r>
              <a:rPr lang="en-US" dirty="0"/>
              <a:t>for very low blood sugar. </a:t>
            </a:r>
            <a:r>
              <a:rPr lang="en-US" dirty="0" smtClean="0"/>
              <a:t>It stores at room temperature, </a:t>
            </a:r>
            <a:r>
              <a:rPr lang="en-US" dirty="0"/>
              <a:t>is premixed and </a:t>
            </a:r>
            <a:r>
              <a:rPr lang="en-US" dirty="0" smtClean="0"/>
              <a:t>ready-to-go.</a:t>
            </a:r>
          </a:p>
          <a:p>
            <a:pPr marL="45720" indent="0">
              <a:buNone/>
            </a:pPr>
            <a:endParaRPr lang="en-US" dirty="0"/>
          </a:p>
        </p:txBody>
      </p:sp>
      <p:sp>
        <p:nvSpPr>
          <p:cNvPr id="3" name="Title 2"/>
          <p:cNvSpPr>
            <a:spLocks noGrp="1"/>
          </p:cNvSpPr>
          <p:nvPr>
            <p:ph type="title"/>
          </p:nvPr>
        </p:nvSpPr>
        <p:spPr/>
        <p:txBody>
          <a:bodyPr/>
          <a:lstStyle/>
          <a:p>
            <a:r>
              <a:rPr lang="en-US" dirty="0" err="1"/>
              <a:t>Gvoke</a:t>
            </a:r>
            <a:r>
              <a:rPr lang="en-US" dirty="0"/>
              <a:t> </a:t>
            </a:r>
            <a:r>
              <a:rPr lang="en-US" dirty="0" err="1" smtClean="0"/>
              <a:t>HypoPen</a:t>
            </a:r>
            <a:r>
              <a:rPr lang="en-US" spc="0" dirty="0" smtClean="0">
                <a:latin typeface="Segoe UI Symbol" panose="020B0502040204020203" pitchFamily="34" charset="0"/>
                <a:ea typeface="Segoe UI Symbol" panose="020B0502040204020203" pitchFamily="34" charset="0"/>
              </a:rPr>
              <a:t>®</a:t>
            </a:r>
            <a:endParaRPr lang="en-US" dirty="0"/>
          </a:p>
        </p:txBody>
      </p:sp>
      <p:sp>
        <p:nvSpPr>
          <p:cNvPr id="5" name="Rectangle 4"/>
          <p:cNvSpPr/>
          <p:nvPr/>
        </p:nvSpPr>
        <p:spPr>
          <a:xfrm>
            <a:off x="304800" y="6019800"/>
            <a:ext cx="7179594" cy="646331"/>
          </a:xfrm>
          <a:prstGeom prst="rect">
            <a:avLst/>
          </a:prstGeom>
        </p:spPr>
        <p:txBody>
          <a:bodyPr wrap="none">
            <a:spAutoFit/>
          </a:bodyPr>
          <a:lstStyle/>
          <a:p>
            <a:pPr marL="365760" lvl="1" indent="0">
              <a:buNone/>
            </a:pPr>
            <a:r>
              <a:rPr lang="en-US" dirty="0">
                <a:solidFill>
                  <a:schemeClr val="tx2"/>
                </a:solidFill>
              </a:rPr>
              <a:t>For more resources</a:t>
            </a:r>
            <a:r>
              <a:rPr lang="en-US" dirty="0" smtClean="0">
                <a:solidFill>
                  <a:schemeClr val="tx2"/>
                </a:solidFill>
              </a:rPr>
              <a:t>:</a:t>
            </a:r>
          </a:p>
          <a:p>
            <a:pPr marL="365760" lvl="1" indent="0">
              <a:buNone/>
            </a:pPr>
            <a:r>
              <a:rPr lang="en-US" dirty="0">
                <a:solidFill>
                  <a:schemeClr val="tx2"/>
                </a:solidFill>
                <a:hlinkClick r:id="rId2"/>
              </a:rPr>
              <a:t>https://showmeschoolhealth.org/resources/gvoke-administration</a:t>
            </a:r>
            <a:r>
              <a:rPr lang="en-US" dirty="0" smtClean="0">
                <a:solidFill>
                  <a:schemeClr val="tx2"/>
                </a:solidFill>
                <a:hlinkClick r:id="rId2"/>
              </a:rPr>
              <a:t>/</a:t>
            </a:r>
            <a:endParaRPr lang="en-US" dirty="0" smtClean="0">
              <a:solidFill>
                <a:schemeClr val="tx2"/>
              </a:solidFill>
            </a:endParaRPr>
          </a:p>
        </p:txBody>
      </p:sp>
      <p:pic>
        <p:nvPicPr>
          <p:cNvPr id="7" name="Picture 6">
            <a:hlinkClick r:id="rId3"/>
          </p:cNvPr>
          <p:cNvPicPr>
            <a:picLocks noChangeAspect="1"/>
          </p:cNvPicPr>
          <p:nvPr/>
        </p:nvPicPr>
        <p:blipFill rotWithShape="1">
          <a:blip r:embed="rId4"/>
          <a:srcRect l="15062" t="16415" r="16391" b="13892"/>
          <a:stretch/>
        </p:blipFill>
        <p:spPr>
          <a:xfrm>
            <a:off x="1942729" y="2815369"/>
            <a:ext cx="5257801" cy="2895601"/>
          </a:xfrm>
          <a:prstGeom prst="rect">
            <a:avLst/>
          </a:prstGeom>
        </p:spPr>
      </p:pic>
    </p:spTree>
    <p:extLst>
      <p:ext uri="{BB962C8B-B14F-4D97-AF65-F5344CB8AC3E}">
        <p14:creationId xmlns:p14="http://schemas.microsoft.com/office/powerpoint/2010/main" val="15488353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lstStyle/>
          <a:p>
            <a:r>
              <a:rPr lang="en-US" spc="0" dirty="0"/>
              <a:t>Diazepam rectal gel—used for acute repetitive </a:t>
            </a:r>
            <a:r>
              <a:rPr lang="en-US" spc="0" dirty="0" smtClean="0"/>
              <a:t>seizures.</a:t>
            </a:r>
            <a:endParaRPr lang="en-US" spc="0" dirty="0"/>
          </a:p>
          <a:p>
            <a:r>
              <a:rPr lang="en-US" spc="0" dirty="0" smtClean="0"/>
              <a:t>Automatic </a:t>
            </a:r>
            <a:r>
              <a:rPr lang="en-US" spc="0" dirty="0"/>
              <a:t>911 </a:t>
            </a:r>
            <a:r>
              <a:rPr lang="en-US" spc="0" dirty="0" smtClean="0"/>
              <a:t>call.</a:t>
            </a:r>
          </a:p>
          <a:p>
            <a:pPr lvl="1"/>
            <a:r>
              <a:rPr lang="en-US" spc="0" dirty="0" smtClean="0"/>
              <a:t>Give </a:t>
            </a:r>
            <a:r>
              <a:rPr lang="en-US" spc="0" dirty="0"/>
              <a:t>medication first and then </a:t>
            </a:r>
            <a:r>
              <a:rPr lang="en-US" spc="0" dirty="0" smtClean="0"/>
              <a:t>call </a:t>
            </a:r>
            <a:r>
              <a:rPr lang="en-US" spc="0" dirty="0"/>
              <a:t>911 if you are by </a:t>
            </a:r>
            <a:r>
              <a:rPr lang="en-US" spc="0" dirty="0" smtClean="0"/>
              <a:t>yourself</a:t>
            </a:r>
            <a:endParaRPr lang="en-US" spc="0" dirty="0"/>
          </a:p>
          <a:p>
            <a:pPr marL="45720" indent="0">
              <a:buNone/>
            </a:pPr>
            <a:endParaRPr lang="en-US" dirty="0"/>
          </a:p>
        </p:txBody>
      </p:sp>
      <p:sp>
        <p:nvSpPr>
          <p:cNvPr id="5" name="Title 4"/>
          <p:cNvSpPr>
            <a:spLocks noGrp="1"/>
          </p:cNvSpPr>
          <p:nvPr>
            <p:ph type="title"/>
          </p:nvPr>
        </p:nvSpPr>
        <p:spPr/>
        <p:txBody>
          <a:bodyPr/>
          <a:lstStyle/>
          <a:p>
            <a:r>
              <a:rPr lang="en-US" dirty="0" err="1"/>
              <a:t>diastat</a:t>
            </a:r>
            <a:r>
              <a:rPr lang="en-US" dirty="0" smtClean="0"/>
              <a:t>™ (rectal Diazepam)</a:t>
            </a:r>
            <a:endParaRPr lang="en-US" dirty="0"/>
          </a:p>
        </p:txBody>
      </p:sp>
      <p:pic>
        <p:nvPicPr>
          <p:cNvPr id="3" name="v8LtkK2KLtI"/>
          <p:cNvPicPr>
            <a:picLocks noRot="1" noChangeAspect="1"/>
          </p:cNvPicPr>
          <p:nvPr>
            <a:videoFile r:link="rId1"/>
          </p:nvPr>
        </p:nvPicPr>
        <p:blipFill>
          <a:blip r:embed="rId3"/>
          <a:stretch>
            <a:fillRect/>
          </a:stretch>
        </p:blipFill>
        <p:spPr>
          <a:xfrm>
            <a:off x="1905000" y="2906701"/>
            <a:ext cx="5333630" cy="3000167"/>
          </a:xfrm>
          <a:prstGeom prst="rect">
            <a:avLst/>
          </a:prstGeom>
        </p:spPr>
      </p:pic>
      <p:sp>
        <p:nvSpPr>
          <p:cNvPr id="6" name="Rectangle 5"/>
          <p:cNvSpPr/>
          <p:nvPr/>
        </p:nvSpPr>
        <p:spPr>
          <a:xfrm>
            <a:off x="325272" y="5943600"/>
            <a:ext cx="8145371" cy="646331"/>
          </a:xfrm>
          <a:prstGeom prst="rect">
            <a:avLst/>
          </a:prstGeom>
        </p:spPr>
        <p:txBody>
          <a:bodyPr wrap="none">
            <a:spAutoFit/>
          </a:bodyPr>
          <a:lstStyle/>
          <a:p>
            <a:pPr marL="365760" lvl="1" indent="0">
              <a:buNone/>
            </a:pPr>
            <a:r>
              <a:rPr lang="en-US" dirty="0">
                <a:solidFill>
                  <a:schemeClr val="tx2"/>
                </a:solidFill>
              </a:rPr>
              <a:t>For more resources</a:t>
            </a:r>
            <a:r>
              <a:rPr lang="en-US" dirty="0" smtClean="0">
                <a:solidFill>
                  <a:schemeClr val="tx2"/>
                </a:solidFill>
              </a:rPr>
              <a:t>:</a:t>
            </a:r>
          </a:p>
          <a:p>
            <a:pPr marL="365760" lvl="1" indent="0">
              <a:buNone/>
            </a:pPr>
            <a:r>
              <a:rPr lang="en-US" dirty="0">
                <a:solidFill>
                  <a:schemeClr val="tx2"/>
                </a:solidFill>
                <a:hlinkClick r:id="rId4"/>
              </a:rPr>
              <a:t>https://showmeschoolhealth.org/resources/administration-of-rectal-diastat</a:t>
            </a:r>
            <a:r>
              <a:rPr lang="en-US" dirty="0" smtClean="0">
                <a:solidFill>
                  <a:schemeClr val="tx2"/>
                </a:solidFill>
                <a:hlinkClick r:id="rId4"/>
              </a:rPr>
              <a:t>/</a:t>
            </a:r>
            <a:endParaRPr lang="en-US" dirty="0" smtClean="0">
              <a:solidFill>
                <a:schemeClr val="tx2"/>
              </a:solidFill>
            </a:endParaRPr>
          </a:p>
        </p:txBody>
      </p:sp>
    </p:spTree>
    <p:extLst>
      <p:ext uri="{BB962C8B-B14F-4D97-AF65-F5344CB8AC3E}">
        <p14:creationId xmlns:p14="http://schemas.microsoft.com/office/powerpoint/2010/main" val="3262518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030" y="1600200"/>
            <a:ext cx="8839199" cy="5029200"/>
          </a:xfrm>
        </p:spPr>
        <p:txBody>
          <a:bodyPr>
            <a:noAutofit/>
          </a:bodyPr>
          <a:lstStyle/>
          <a:p>
            <a:pPr marL="45720" indent="0">
              <a:buNone/>
            </a:pPr>
            <a:endParaRPr lang="en-US" sz="1600" spc="0" dirty="0"/>
          </a:p>
          <a:p>
            <a:pPr>
              <a:spcBef>
                <a:spcPts val="0"/>
              </a:spcBef>
              <a:spcAft>
                <a:spcPts val="600"/>
              </a:spcAft>
            </a:pPr>
            <a:r>
              <a:rPr lang="en-US" sz="1800" spc="0" dirty="0">
                <a:solidFill>
                  <a:schemeClr val="accent1"/>
                </a:solidFill>
              </a:rPr>
              <a:t>167.621.  </a:t>
            </a:r>
            <a:r>
              <a:rPr lang="en-US" sz="1800" spc="0" dirty="0"/>
              <a:t>Authorization of parent or guardian, prerequisite — administration of medicine, first aid, immunity. </a:t>
            </a:r>
            <a:endParaRPr lang="en-US" sz="1800" spc="0" dirty="0" smtClean="0"/>
          </a:p>
          <a:p>
            <a:pPr marL="45720" indent="0">
              <a:spcBef>
                <a:spcPts val="0"/>
              </a:spcBef>
              <a:spcAft>
                <a:spcPts val="600"/>
              </a:spcAft>
              <a:buNone/>
            </a:pPr>
            <a:r>
              <a:rPr lang="en-US" sz="1800" spc="0" dirty="0" smtClean="0"/>
              <a:t>This statute establishes </a:t>
            </a:r>
            <a:r>
              <a:rPr lang="en-US" sz="1800" spc="0" dirty="0"/>
              <a:t>that persons providing health services under sections 167.600 to 167.621 shall obtain authorization from a parent or guardian of the child before providing services</a:t>
            </a:r>
            <a:r>
              <a:rPr lang="en-US" sz="1800" spc="0" dirty="0" smtClean="0"/>
              <a:t>.</a:t>
            </a:r>
          </a:p>
          <a:p>
            <a:pPr marL="45720" indent="0">
              <a:spcBef>
                <a:spcPts val="0"/>
              </a:spcBef>
              <a:spcAft>
                <a:spcPts val="600"/>
              </a:spcAft>
              <a:buNone/>
            </a:pPr>
            <a:r>
              <a:rPr lang="en-US" sz="1800" spc="0" dirty="0" smtClean="0"/>
              <a:t>The </a:t>
            </a:r>
            <a:r>
              <a:rPr lang="en-US" sz="1800" spc="0" dirty="0"/>
              <a:t>statute further describes that no employee of any school district may be required to administer medication or medical services for which the employee is not qualified according to standard medical practices, and no unqualified employee who refuses to administer medication or medical services shall be subject to any disciplinary action for such refusal.  Nothing herein shall be construed to prevent any employee from providing routine first aid, provided that any employee shall be held harmless and immune from any liability if such employee is following a proper procedure adopted by the local school board</a:t>
            </a:r>
            <a:r>
              <a:rPr lang="en-US" sz="1800" spc="0" dirty="0" smtClean="0"/>
              <a:t>.</a:t>
            </a:r>
          </a:p>
          <a:p>
            <a:pPr marL="45720" indent="0">
              <a:spcBef>
                <a:spcPts val="0"/>
              </a:spcBef>
              <a:spcAft>
                <a:spcPts val="600"/>
              </a:spcAft>
              <a:buNone/>
            </a:pPr>
            <a:r>
              <a:rPr lang="en-US" sz="1800" spc="0" dirty="0" smtClean="0"/>
              <a:t>The </a:t>
            </a:r>
            <a:r>
              <a:rPr lang="en-US" sz="1800" spc="0" dirty="0"/>
              <a:t>statute continues to state that any qualified employee shall be held harmless and immune from any civil liability for administering medication or medical services in good faith and according to standard medical practices</a:t>
            </a:r>
            <a:r>
              <a:rPr lang="en-US" sz="1800" spc="0" dirty="0" smtClean="0"/>
              <a:t>.</a:t>
            </a:r>
            <a:endParaRPr lang="en-US" sz="1800" spc="0" dirty="0"/>
          </a:p>
        </p:txBody>
      </p:sp>
      <p:sp>
        <p:nvSpPr>
          <p:cNvPr id="3" name="Title 2"/>
          <p:cNvSpPr>
            <a:spLocks noGrp="1"/>
          </p:cNvSpPr>
          <p:nvPr>
            <p:ph type="title"/>
          </p:nvPr>
        </p:nvSpPr>
        <p:spPr/>
        <p:txBody>
          <a:bodyPr/>
          <a:lstStyle/>
          <a:p>
            <a:r>
              <a:rPr lang="en-US" dirty="0" smtClean="0"/>
              <a:t>Missouri statutes</a:t>
            </a:r>
            <a:endParaRPr lang="en-US" dirty="0"/>
          </a:p>
        </p:txBody>
      </p:sp>
    </p:spTree>
    <p:extLst>
      <p:ext uri="{BB962C8B-B14F-4D97-AF65-F5344CB8AC3E}">
        <p14:creationId xmlns:p14="http://schemas.microsoft.com/office/powerpoint/2010/main" val="25589575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Valtoco</a:t>
            </a:r>
            <a:r>
              <a:rPr lang="en-US" dirty="0" smtClean="0"/>
              <a:t> – used for acute repetitive seizures</a:t>
            </a:r>
          </a:p>
          <a:p>
            <a:r>
              <a:rPr lang="en-US" spc="0" dirty="0"/>
              <a:t>Automatic 911 call.</a:t>
            </a:r>
          </a:p>
          <a:p>
            <a:pPr lvl="1"/>
            <a:r>
              <a:rPr lang="en-US" spc="0" dirty="0"/>
              <a:t>Give medication </a:t>
            </a:r>
            <a:r>
              <a:rPr lang="en-US" spc="0" dirty="0" smtClean="0"/>
              <a:t>first according to Emergency Care Plan </a:t>
            </a:r>
            <a:r>
              <a:rPr lang="en-US" spc="0" dirty="0"/>
              <a:t>and then call 911 if you are by yourself</a:t>
            </a:r>
          </a:p>
          <a:p>
            <a:endParaRPr lang="en-US" dirty="0"/>
          </a:p>
        </p:txBody>
      </p:sp>
      <p:sp>
        <p:nvSpPr>
          <p:cNvPr id="3" name="Title 2"/>
          <p:cNvSpPr>
            <a:spLocks noGrp="1"/>
          </p:cNvSpPr>
          <p:nvPr>
            <p:ph type="title"/>
          </p:nvPr>
        </p:nvSpPr>
        <p:spPr/>
        <p:txBody>
          <a:bodyPr/>
          <a:lstStyle/>
          <a:p>
            <a:r>
              <a:rPr lang="en-US" dirty="0" err="1" smtClean="0"/>
              <a:t>ValtoCO</a:t>
            </a:r>
            <a:r>
              <a:rPr lang="en-US" dirty="0" smtClean="0"/>
              <a:t>® (NASAL DIAZEPAM)</a:t>
            </a:r>
            <a:endParaRPr lang="en-US" dirty="0"/>
          </a:p>
        </p:txBody>
      </p:sp>
      <p:pic>
        <p:nvPicPr>
          <p:cNvPr id="7" name="Picture 6">
            <a:hlinkClick r:id="rId2"/>
          </p:cNvPr>
          <p:cNvPicPr>
            <a:picLocks noChangeAspect="1"/>
          </p:cNvPicPr>
          <p:nvPr/>
        </p:nvPicPr>
        <p:blipFill rotWithShape="1">
          <a:blip r:embed="rId3"/>
          <a:srcRect l="8889" t="12160" r="9630" b="7156"/>
          <a:stretch/>
        </p:blipFill>
        <p:spPr>
          <a:xfrm>
            <a:off x="2108445" y="3048000"/>
            <a:ext cx="4953000" cy="2656610"/>
          </a:xfrm>
          <a:prstGeom prst="rect">
            <a:avLst/>
          </a:prstGeom>
        </p:spPr>
      </p:pic>
      <p:sp>
        <p:nvSpPr>
          <p:cNvPr id="8" name="Rectangle 7"/>
          <p:cNvSpPr/>
          <p:nvPr/>
        </p:nvSpPr>
        <p:spPr>
          <a:xfrm>
            <a:off x="304800" y="5652346"/>
            <a:ext cx="8145371" cy="923330"/>
          </a:xfrm>
          <a:prstGeom prst="rect">
            <a:avLst/>
          </a:prstGeom>
        </p:spPr>
        <p:txBody>
          <a:bodyPr wrap="none">
            <a:spAutoFit/>
          </a:bodyPr>
          <a:lstStyle/>
          <a:p>
            <a:pPr marL="365760" lvl="1" indent="0">
              <a:buNone/>
            </a:pPr>
            <a:r>
              <a:rPr lang="en-US" dirty="0">
                <a:solidFill>
                  <a:schemeClr val="tx2"/>
                </a:solidFill>
              </a:rPr>
              <a:t>For more resources</a:t>
            </a:r>
            <a:r>
              <a:rPr lang="en-US" dirty="0" smtClean="0">
                <a:solidFill>
                  <a:schemeClr val="tx2"/>
                </a:solidFill>
              </a:rPr>
              <a:t>:</a:t>
            </a:r>
          </a:p>
          <a:p>
            <a:pPr marL="365760" lvl="1"/>
            <a:r>
              <a:rPr lang="en-US" dirty="0">
                <a:hlinkClick r:id="rId4"/>
              </a:rPr>
              <a:t>https://www.valtoco.com/how-to-use</a:t>
            </a:r>
            <a:endParaRPr lang="en-US" dirty="0"/>
          </a:p>
          <a:p>
            <a:pPr marL="365760" lvl="1" indent="0">
              <a:buNone/>
            </a:pPr>
            <a:r>
              <a:rPr lang="en-US" dirty="0" smtClean="0">
                <a:solidFill>
                  <a:schemeClr val="tx2"/>
                </a:solidFill>
                <a:hlinkClick r:id="rId5"/>
              </a:rPr>
              <a:t>https</a:t>
            </a:r>
            <a:r>
              <a:rPr lang="en-US" dirty="0">
                <a:solidFill>
                  <a:schemeClr val="tx2"/>
                </a:solidFill>
                <a:hlinkClick r:id="rId5"/>
              </a:rPr>
              <a:t>://showmeschoolhealth.org/resources/administration-of-rectal-diastat</a:t>
            </a:r>
            <a:r>
              <a:rPr lang="en-US" dirty="0" smtClean="0">
                <a:solidFill>
                  <a:schemeClr val="tx2"/>
                </a:solidFill>
                <a:hlinkClick r:id="rId5"/>
              </a:rPr>
              <a:t>/</a:t>
            </a:r>
            <a:endParaRPr lang="en-US" dirty="0" smtClean="0">
              <a:solidFill>
                <a:schemeClr val="tx2"/>
              </a:solidFill>
            </a:endParaRPr>
          </a:p>
        </p:txBody>
      </p:sp>
    </p:spTree>
    <p:extLst>
      <p:ext uri="{BB962C8B-B14F-4D97-AF65-F5344CB8AC3E}">
        <p14:creationId xmlns:p14="http://schemas.microsoft.com/office/powerpoint/2010/main" val="9138949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p:cNvSpPr>
            <a:spLocks noGrp="1"/>
          </p:cNvSpPr>
          <p:nvPr>
            <p:ph idx="1"/>
          </p:nvPr>
        </p:nvSpPr>
        <p:spPr>
          <a:xfrm>
            <a:off x="152400" y="1690452"/>
            <a:ext cx="8731309" cy="5138930"/>
          </a:xfrm>
        </p:spPr>
        <p:txBody>
          <a:bodyPr>
            <a:normAutofit/>
          </a:bodyPr>
          <a:lstStyle/>
          <a:p>
            <a:pPr marL="45720" indent="0">
              <a:buNone/>
            </a:pPr>
            <a:r>
              <a:rPr lang="en-US" dirty="0"/>
              <a:t>Intranasal midazolam to stop </a:t>
            </a:r>
            <a:r>
              <a:rPr lang="en-US" dirty="0" smtClean="0"/>
              <a:t>seizures may be administered from a single-use prefilled device (</a:t>
            </a:r>
            <a:r>
              <a:rPr lang="en-US" dirty="0" err="1"/>
              <a:t>N</a:t>
            </a:r>
            <a:r>
              <a:rPr lang="en-US" dirty="0" err="1" smtClean="0"/>
              <a:t>ayzilam</a:t>
            </a:r>
            <a:r>
              <a:rPr lang="en-US" dirty="0" smtClean="0">
                <a:latin typeface="Segoe UI Symbol" panose="020B0502040204020203" pitchFamily="34" charset="0"/>
                <a:ea typeface="Segoe UI Symbol" panose="020B0502040204020203" pitchFamily="34" charset="0"/>
              </a:rPr>
              <a:t>®</a:t>
            </a:r>
            <a:r>
              <a:rPr lang="en-US" dirty="0" smtClean="0">
                <a:ea typeface="Segoe UI Symbol" panose="020B0502040204020203" pitchFamily="34" charset="0"/>
              </a:rPr>
              <a:t>) or may use a vial and mucosal atomization device with a syringe. 																								        		</a:t>
            </a:r>
            <a:r>
              <a:rPr lang="en-US" sz="2200" b="1" dirty="0" smtClean="0">
                <a:ea typeface="Segoe UI Symbol" panose="020B0502040204020203" pitchFamily="34" charset="0"/>
              </a:rPr>
              <a:t>OR</a:t>
            </a:r>
            <a:r>
              <a:rPr lang="en-US" dirty="0" smtClean="0">
                <a:ea typeface="Segoe UI Symbol" panose="020B0502040204020203" pitchFamily="34" charset="0"/>
              </a:rPr>
              <a:t>									      															</a:t>
            </a:r>
            <a:endParaRPr lang="en-US" sz="1600" dirty="0" smtClean="0">
              <a:hlinkClick r:id="rId2"/>
            </a:endParaRPr>
          </a:p>
          <a:p>
            <a:pPr marL="45720" indent="0">
              <a:buNone/>
            </a:pPr>
            <a:endParaRPr lang="en-US" sz="1600" dirty="0" smtClean="0">
              <a:hlinkClick r:id="rId2"/>
            </a:endParaRPr>
          </a:p>
          <a:p>
            <a:pPr marL="45720" indent="0">
              <a:buNone/>
            </a:pPr>
            <a:endParaRPr lang="en-US" sz="1600" dirty="0" smtClean="0">
              <a:hlinkClick r:id="rId2"/>
            </a:endParaRPr>
          </a:p>
          <a:p>
            <a:pPr marL="45720" indent="0">
              <a:buNone/>
            </a:pPr>
            <a:endParaRPr lang="en-US" sz="1600" dirty="0" smtClean="0">
              <a:hlinkClick r:id="rId2"/>
            </a:endParaRPr>
          </a:p>
          <a:p>
            <a:pPr>
              <a:lnSpc>
                <a:spcPct val="110000"/>
              </a:lnSpc>
              <a:spcBef>
                <a:spcPts val="0"/>
              </a:spcBef>
            </a:pPr>
            <a:endParaRPr lang="en-US" sz="800" dirty="0" smtClean="0"/>
          </a:p>
          <a:p>
            <a:pPr>
              <a:lnSpc>
                <a:spcPct val="110000"/>
              </a:lnSpc>
              <a:spcBef>
                <a:spcPts val="0"/>
              </a:spcBef>
            </a:pPr>
            <a:r>
              <a:rPr lang="en-US" dirty="0" smtClean="0"/>
              <a:t>Be familiar with the medication delivery devices.</a:t>
            </a:r>
          </a:p>
          <a:p>
            <a:pPr>
              <a:lnSpc>
                <a:spcPct val="110000"/>
              </a:lnSpc>
              <a:spcBef>
                <a:spcPts val="0"/>
              </a:spcBef>
            </a:pPr>
            <a:r>
              <a:rPr lang="en-US" dirty="0" smtClean="0"/>
              <a:t>Store </a:t>
            </a:r>
            <a:r>
              <a:rPr lang="en-US" dirty="0"/>
              <a:t>all supplies in one place for easy access in </a:t>
            </a:r>
            <a:r>
              <a:rPr lang="en-US" dirty="0" smtClean="0"/>
              <a:t>an emergency</a:t>
            </a:r>
            <a:r>
              <a:rPr lang="en-US" dirty="0"/>
              <a:t>.</a:t>
            </a:r>
          </a:p>
          <a:p>
            <a:pPr>
              <a:lnSpc>
                <a:spcPct val="110000"/>
              </a:lnSpc>
              <a:spcBef>
                <a:spcPts val="0"/>
              </a:spcBef>
            </a:pPr>
            <a:r>
              <a:rPr lang="en-US" dirty="0"/>
              <a:t>Follow </a:t>
            </a:r>
            <a:r>
              <a:rPr lang="en-US" dirty="0" smtClean="0"/>
              <a:t>the student </a:t>
            </a:r>
            <a:r>
              <a:rPr lang="en-US" dirty="0"/>
              <a:t>emergency action plan</a:t>
            </a:r>
            <a:r>
              <a:rPr lang="en-US" dirty="0" smtClean="0"/>
              <a:t>.</a:t>
            </a:r>
            <a:endParaRPr lang="en-US" dirty="0"/>
          </a:p>
        </p:txBody>
      </p:sp>
      <p:sp>
        <p:nvSpPr>
          <p:cNvPr id="2" name="Title 1">
            <a:extLst>
              <a:ext uri="{FF2B5EF4-FFF2-40B4-BE49-F238E27FC236}">
                <a16:creationId xmlns:a16="http://schemas.microsoft.com/office/drawing/2014/main" id="{BA920DFC-C1F2-4B45-A576-A722B9D6F46E}"/>
              </a:ext>
            </a:extLst>
          </p:cNvPr>
          <p:cNvSpPr>
            <a:spLocks noGrp="1"/>
          </p:cNvSpPr>
          <p:nvPr>
            <p:ph type="title"/>
          </p:nvPr>
        </p:nvSpPr>
        <p:spPr/>
        <p:txBody>
          <a:bodyPr/>
          <a:lstStyle/>
          <a:p>
            <a:r>
              <a:rPr lang="en-US" dirty="0" err="1" smtClean="0"/>
              <a:t>Nayzilam</a:t>
            </a:r>
            <a:r>
              <a:rPr lang="en-US" dirty="0" smtClean="0"/>
              <a:t> (nasal midazolam)</a:t>
            </a:r>
            <a:endParaRPr lang="en-US" dirty="0"/>
          </a:p>
        </p:txBody>
      </p:sp>
      <p:pic>
        <p:nvPicPr>
          <p:cNvPr id="25" name="Picture 24"/>
          <p:cNvPicPr>
            <a:picLocks noChangeAspect="1"/>
          </p:cNvPicPr>
          <p:nvPr/>
        </p:nvPicPr>
        <p:blipFill rotWithShape="1">
          <a:blip r:embed="rId3"/>
          <a:srcRect t="1358" b="19418"/>
          <a:stretch/>
        </p:blipFill>
        <p:spPr>
          <a:xfrm>
            <a:off x="6096000" y="2600429"/>
            <a:ext cx="1447800" cy="1659488"/>
          </a:xfrm>
          <a:prstGeom prst="rect">
            <a:avLst/>
          </a:prstGeom>
        </p:spPr>
      </p:pic>
      <p:pic>
        <p:nvPicPr>
          <p:cNvPr id="26" name="Picture 25"/>
          <p:cNvPicPr>
            <a:picLocks noChangeAspect="1"/>
          </p:cNvPicPr>
          <p:nvPr/>
        </p:nvPicPr>
        <p:blipFill rotWithShape="1">
          <a:blip r:embed="rId4"/>
          <a:srcRect l="5626" r="8947" b="19963"/>
          <a:stretch/>
        </p:blipFill>
        <p:spPr>
          <a:xfrm>
            <a:off x="7278209" y="3476055"/>
            <a:ext cx="1605500" cy="1023674"/>
          </a:xfrm>
          <a:prstGeom prst="rect">
            <a:avLst/>
          </a:prstGeom>
        </p:spPr>
      </p:pic>
      <p:sp>
        <p:nvSpPr>
          <p:cNvPr id="3" name="Rectangle 2"/>
          <p:cNvSpPr/>
          <p:nvPr/>
        </p:nvSpPr>
        <p:spPr>
          <a:xfrm>
            <a:off x="5638800" y="4802946"/>
            <a:ext cx="324490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lgn="r">
              <a:buNone/>
            </a:pPr>
            <a:r>
              <a:rPr lang="en-US" sz="1600" dirty="0">
                <a:solidFill>
                  <a:schemeClr val="accent6"/>
                </a:solidFill>
                <a:ea typeface="Segoe UI Symbol" panose="020B0502040204020203" pitchFamily="34" charset="0"/>
                <a:hlinkClick r:id="rId5"/>
              </a:rPr>
              <a:t>https://showmeschoolhealth.org/resources/administration-of-intranasal-seizure-medication-using-atomizer</a:t>
            </a:r>
            <a:r>
              <a:rPr lang="en-US" sz="1600" dirty="0" smtClean="0">
                <a:solidFill>
                  <a:schemeClr val="accent6"/>
                </a:solidFill>
                <a:ea typeface="Segoe UI Symbol" panose="020B0502040204020203" pitchFamily="34" charset="0"/>
                <a:hlinkClick r:id="rId5"/>
              </a:rPr>
              <a:t>/</a:t>
            </a:r>
            <a:endParaRPr lang="en-US" sz="1600" dirty="0">
              <a:solidFill>
                <a:schemeClr val="accent6"/>
              </a:solidFill>
              <a:ea typeface="Segoe UI Symbol" panose="020B0502040204020203" pitchFamily="34" charset="0"/>
            </a:endParaRPr>
          </a:p>
        </p:txBody>
      </p:sp>
      <p:sp>
        <p:nvSpPr>
          <p:cNvPr id="5" name="TextBox 4"/>
          <p:cNvSpPr txBox="1"/>
          <p:nvPr/>
        </p:nvSpPr>
        <p:spPr>
          <a:xfrm>
            <a:off x="746155" y="4569881"/>
            <a:ext cx="4495800" cy="923330"/>
          </a:xfrm>
          <a:prstGeom prst="rect">
            <a:avLst/>
          </a:prstGeom>
          <a:noFill/>
        </p:spPr>
        <p:txBody>
          <a:bodyPr wrap="square" rtlCol="0">
            <a:spAutoFit/>
          </a:bodyPr>
          <a:lstStyle/>
          <a:p>
            <a:r>
              <a:rPr lang="en-US" dirty="0">
                <a:solidFill>
                  <a:schemeClr val="accent6"/>
                </a:solidFill>
                <a:hlinkClick r:id="rId6"/>
              </a:rPr>
              <a:t>https://showmeschoolhealth.org/resources/administration-of-ready-to-use-intranasal-seizure-medication</a:t>
            </a:r>
            <a:r>
              <a:rPr lang="en-US" dirty="0" smtClean="0">
                <a:solidFill>
                  <a:schemeClr val="accent6"/>
                </a:solidFill>
                <a:hlinkClick r:id="rId6"/>
              </a:rPr>
              <a:t>/</a:t>
            </a:r>
            <a:endParaRPr lang="en-US" dirty="0">
              <a:solidFill>
                <a:schemeClr val="accent6"/>
              </a:solidFill>
            </a:endParaRPr>
          </a:p>
        </p:txBody>
      </p:sp>
      <p:pic>
        <p:nvPicPr>
          <p:cNvPr id="1026" name="Picture 2" descr="NAYZILAM nasal spray full packagi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120"/>
          <a:stretch/>
        </p:blipFill>
        <p:spPr bwMode="auto">
          <a:xfrm>
            <a:off x="1017197" y="2737510"/>
            <a:ext cx="3037340" cy="181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4373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59012C-8000-4A5C-8A94-CE4C47DC9BF2}"/>
              </a:ext>
            </a:extLst>
          </p:cNvPr>
          <p:cNvSpPr>
            <a:spLocks noGrp="1"/>
          </p:cNvSpPr>
          <p:nvPr>
            <p:ph idx="1"/>
          </p:nvPr>
        </p:nvSpPr>
        <p:spPr>
          <a:xfrm>
            <a:off x="381000" y="1440826"/>
            <a:ext cx="8407893" cy="4407408"/>
          </a:xfrm>
        </p:spPr>
        <p:txBody>
          <a:bodyPr/>
          <a:lstStyle/>
          <a:p>
            <a:pPr marL="45720" indent="0" algn="ctr">
              <a:buNone/>
            </a:pPr>
            <a:endParaRPr lang="en-US" sz="1200" dirty="0"/>
          </a:p>
          <a:p>
            <a:r>
              <a:rPr lang="en-US" spc="0" dirty="0"/>
              <a:t>Opioid </a:t>
            </a:r>
            <a:r>
              <a:rPr lang="en-US" spc="0" dirty="0" smtClean="0"/>
              <a:t>overdose—follow </a:t>
            </a:r>
            <a:r>
              <a:rPr lang="en-US" spc="0" dirty="0"/>
              <a:t>your school </a:t>
            </a:r>
            <a:r>
              <a:rPr lang="en-US" spc="0" dirty="0" smtClean="0"/>
              <a:t>district’s protocol.</a:t>
            </a:r>
            <a:endParaRPr lang="en-US" spc="0" dirty="0"/>
          </a:p>
          <a:p>
            <a:pPr eaLnBrk="0" hangingPunct="0"/>
            <a:r>
              <a:rPr lang="en-US" spc="0" dirty="0"/>
              <a:t>Narcan</a:t>
            </a:r>
            <a:r>
              <a:rPr lang="en-US" b="1" spc="0" dirty="0"/>
              <a:t>®</a:t>
            </a:r>
            <a:r>
              <a:rPr lang="en-US" spc="0" dirty="0"/>
              <a:t> (naloxone) is an opioid antagonist used for the complete or partial reversal </a:t>
            </a:r>
            <a:r>
              <a:rPr lang="en-US" spc="0" dirty="0" smtClean="0"/>
              <a:t>of opioid </a:t>
            </a:r>
            <a:r>
              <a:rPr lang="en-US" spc="0" dirty="0"/>
              <a:t>overdose, including respiratory </a:t>
            </a:r>
            <a:r>
              <a:rPr lang="en-US" spc="0" dirty="0" smtClean="0"/>
              <a:t>depression.</a:t>
            </a:r>
            <a:endParaRPr lang="en-US" spc="0" dirty="0"/>
          </a:p>
        </p:txBody>
      </p:sp>
      <p:sp>
        <p:nvSpPr>
          <p:cNvPr id="4" name="Title 3">
            <a:extLst>
              <a:ext uri="{FF2B5EF4-FFF2-40B4-BE49-F238E27FC236}">
                <a16:creationId xmlns:a16="http://schemas.microsoft.com/office/drawing/2014/main" id="{89CBE992-2BB2-4338-ADA7-3A398D2D308C}"/>
              </a:ext>
            </a:extLst>
          </p:cNvPr>
          <p:cNvSpPr>
            <a:spLocks noGrp="1"/>
          </p:cNvSpPr>
          <p:nvPr>
            <p:ph type="title"/>
          </p:nvPr>
        </p:nvSpPr>
        <p:spPr/>
        <p:txBody>
          <a:bodyPr/>
          <a:lstStyle/>
          <a:p>
            <a:r>
              <a:rPr lang="en-US" dirty="0" smtClean="0"/>
              <a:t>Narcan</a:t>
            </a:r>
            <a:r>
              <a:rPr lang="en-US" dirty="0" smtClean="0">
                <a:latin typeface="Segoe UI Symbol" panose="020B0502040204020203" pitchFamily="34" charset="0"/>
                <a:ea typeface="Segoe UI Symbol" panose="020B0502040204020203" pitchFamily="34" charset="0"/>
              </a:rPr>
              <a:t>®</a:t>
            </a:r>
            <a:endParaRPr lang="en-US" dirty="0"/>
          </a:p>
        </p:txBody>
      </p:sp>
      <p:sp>
        <p:nvSpPr>
          <p:cNvPr id="9" name="Rectangle 8"/>
          <p:cNvSpPr/>
          <p:nvPr/>
        </p:nvSpPr>
        <p:spPr>
          <a:xfrm>
            <a:off x="408708" y="2743200"/>
            <a:ext cx="8380185" cy="1831271"/>
          </a:xfrm>
          <a:prstGeom prst="rect">
            <a:avLst/>
          </a:prstGeom>
        </p:spPr>
        <p:txBody>
          <a:bodyPr wrap="square">
            <a:spAutoFit/>
          </a:bodyPr>
          <a:lstStyle/>
          <a:p>
            <a:r>
              <a:rPr lang="en-US" b="1" dirty="0">
                <a:solidFill>
                  <a:schemeClr val="tx2"/>
                </a:solidFill>
              </a:rPr>
              <a:t>HOW TO USE NARCAN® NASAL SPRAY:</a:t>
            </a:r>
          </a:p>
          <a:p>
            <a:pPr marL="342900" indent="-342900">
              <a:spcAft>
                <a:spcPts val="600"/>
              </a:spcAft>
              <a:buFont typeface="+mj-lt"/>
              <a:buAutoNum type="arabicPeriod"/>
            </a:pPr>
            <a:r>
              <a:rPr lang="en-US" dirty="0" smtClean="0">
                <a:solidFill>
                  <a:schemeClr val="tx2"/>
                </a:solidFill>
              </a:rPr>
              <a:t>Gently </a:t>
            </a:r>
            <a:r>
              <a:rPr lang="en-US" dirty="0">
                <a:solidFill>
                  <a:schemeClr val="tx2"/>
                </a:solidFill>
              </a:rPr>
              <a:t>insert the nozzle into one nostril until your fingers on either side of the nozzle are against the bottom of the person's nose. </a:t>
            </a:r>
          </a:p>
          <a:p>
            <a:pPr marL="342900" indent="-342900">
              <a:buFont typeface="+mj-lt"/>
              <a:buAutoNum type="arabicPeriod"/>
            </a:pPr>
            <a:r>
              <a:rPr lang="en-US" dirty="0" smtClean="0">
                <a:solidFill>
                  <a:schemeClr val="tx2"/>
                </a:solidFill>
              </a:rPr>
              <a:t>Once </a:t>
            </a:r>
            <a:r>
              <a:rPr lang="en-US" dirty="0">
                <a:solidFill>
                  <a:schemeClr val="tx2"/>
                </a:solidFill>
              </a:rPr>
              <a:t>in place, press the plunger firmly to spray the entire dose of Narcan into one nostril. There is no need to spray into both nostrils.</a:t>
            </a:r>
          </a:p>
          <a:p>
            <a:endParaRPr lang="en-US" dirty="0">
              <a:solidFill>
                <a:schemeClr val="tx2"/>
              </a:solidFill>
            </a:endParaRPr>
          </a:p>
        </p:txBody>
      </p:sp>
      <p:pic>
        <p:nvPicPr>
          <p:cNvPr id="7" name="Picture 6">
            <a:extLst>
              <a:ext uri="{FF2B5EF4-FFF2-40B4-BE49-F238E27FC236}">
                <a16:creationId xmlns:a16="http://schemas.microsoft.com/office/drawing/2014/main" id="{C2DC6E01-53F1-4E3B-943F-376BD2DEF4F0}"/>
              </a:ext>
            </a:extLst>
          </p:cNvPr>
          <p:cNvPicPr>
            <a:picLocks noChangeAspect="1"/>
          </p:cNvPicPr>
          <p:nvPr/>
        </p:nvPicPr>
        <p:blipFill>
          <a:blip r:embed="rId2"/>
          <a:stretch>
            <a:fillRect/>
          </a:stretch>
        </p:blipFill>
        <p:spPr>
          <a:xfrm>
            <a:off x="529622" y="4343400"/>
            <a:ext cx="8064519" cy="2272376"/>
          </a:xfrm>
          <a:prstGeom prst="rect">
            <a:avLst/>
          </a:prstGeom>
        </p:spPr>
      </p:pic>
    </p:spTree>
    <p:extLst>
      <p:ext uri="{BB962C8B-B14F-4D97-AF65-F5344CB8AC3E}">
        <p14:creationId xmlns:p14="http://schemas.microsoft.com/office/powerpoint/2010/main" val="35020138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C352-43A1-4047-99E1-F1CCFF88BECC}"/>
              </a:ext>
            </a:extLst>
          </p:cNvPr>
          <p:cNvSpPr>
            <a:spLocks noGrp="1"/>
          </p:cNvSpPr>
          <p:nvPr>
            <p:ph type="title"/>
          </p:nvPr>
        </p:nvSpPr>
        <p:spPr/>
        <p:txBody>
          <a:bodyPr/>
          <a:lstStyle/>
          <a:p>
            <a:r>
              <a:rPr lang="en-US" dirty="0" smtClean="0"/>
              <a:t>Narcan</a:t>
            </a:r>
            <a:r>
              <a:rPr lang="en-US" dirty="0" smtClean="0">
                <a:latin typeface="Segoe UI Symbol" panose="020B0502040204020203" pitchFamily="34" charset="0"/>
                <a:ea typeface="Segoe UI Symbol" panose="020B0502040204020203" pitchFamily="34" charset="0"/>
              </a:rPr>
              <a:t>®</a:t>
            </a:r>
            <a:r>
              <a:rPr lang="en-US" dirty="0" smtClean="0"/>
              <a:t> </a:t>
            </a:r>
            <a:r>
              <a:rPr lang="en-US" dirty="0"/>
              <a:t>Resources</a:t>
            </a:r>
          </a:p>
        </p:txBody>
      </p:sp>
      <p:sp>
        <p:nvSpPr>
          <p:cNvPr id="3" name="TextBox 2">
            <a:extLst>
              <a:ext uri="{FF2B5EF4-FFF2-40B4-BE49-F238E27FC236}">
                <a16:creationId xmlns:a16="http://schemas.microsoft.com/office/drawing/2014/main" id="{9A4E88C3-696F-42E4-96C9-8DAB63615AF6}"/>
              </a:ext>
            </a:extLst>
          </p:cNvPr>
          <p:cNvSpPr txBox="1"/>
          <p:nvPr/>
        </p:nvSpPr>
        <p:spPr>
          <a:xfrm>
            <a:off x="266330" y="1981200"/>
            <a:ext cx="8610600" cy="4247317"/>
          </a:xfrm>
          <a:prstGeom prst="rect">
            <a:avLst/>
          </a:prstGeom>
          <a:noFill/>
        </p:spPr>
        <p:txBody>
          <a:bodyPr wrap="square" rtlCol="0">
            <a:spAutoFit/>
          </a:bodyPr>
          <a:lstStyle/>
          <a:p>
            <a:pPr marL="285750" indent="-285750">
              <a:spcBef>
                <a:spcPts val="600"/>
              </a:spcBef>
              <a:spcAft>
                <a:spcPts val="600"/>
              </a:spcAft>
              <a:buClr>
                <a:schemeClr val="accent1"/>
              </a:buClr>
              <a:buFont typeface="Wingdings" panose="05000000000000000000" pitchFamily="2" charset="2"/>
              <a:buChar char="§"/>
            </a:pPr>
            <a:r>
              <a:rPr lang="en-US" sz="2000" dirty="0">
                <a:solidFill>
                  <a:schemeClr val="tx2"/>
                </a:solidFill>
              </a:rPr>
              <a:t>What is </a:t>
            </a:r>
            <a:r>
              <a:rPr lang="en-US" sz="2000" dirty="0" err="1">
                <a:solidFill>
                  <a:schemeClr val="tx2"/>
                </a:solidFill>
              </a:rPr>
              <a:t>Narcan</a:t>
            </a:r>
            <a:r>
              <a:rPr lang="en-US" sz="2000" dirty="0" smtClean="0">
                <a:solidFill>
                  <a:schemeClr val="tx2"/>
                </a:solidFill>
              </a:rPr>
              <a:t>: </a:t>
            </a:r>
            <a:r>
              <a:rPr lang="en-US" sz="2000" dirty="0">
                <a:solidFill>
                  <a:schemeClr val="tx2"/>
                </a:solidFill>
                <a:hlinkClick r:id="rId2">
                  <a:extLst>
                    <a:ext uri="{A12FA001-AC4F-418D-AE19-62706E023703}">
                      <ahyp:hlinkClr xmlns="" xmlns:ahyp="http://schemas.microsoft.com/office/drawing/2018/hyperlinkcolor" val="tx"/>
                    </a:ext>
                  </a:extLst>
                </a:hlinkClick>
              </a:rPr>
              <a:t>https://www.narcan.com/#section-why-choose</a:t>
            </a:r>
            <a:r>
              <a:rPr lang="en-US" sz="2000" dirty="0">
                <a:solidFill>
                  <a:schemeClr val="tx2"/>
                </a:solidFill>
              </a:rPr>
              <a:t> </a:t>
            </a:r>
            <a:endParaRPr lang="en-US" sz="2000" dirty="0" smtClean="0">
              <a:solidFill>
                <a:schemeClr val="tx2"/>
              </a:solidFill>
            </a:endParaRPr>
          </a:p>
          <a:p>
            <a:pPr marL="285750" indent="-285750">
              <a:spcBef>
                <a:spcPts val="600"/>
              </a:spcBef>
              <a:spcAft>
                <a:spcPts val="600"/>
              </a:spcAft>
              <a:buClr>
                <a:schemeClr val="accent1"/>
              </a:buClr>
              <a:buFont typeface="Wingdings" panose="05000000000000000000" pitchFamily="2" charset="2"/>
              <a:buChar char="§"/>
            </a:pPr>
            <a:r>
              <a:rPr lang="en-US" sz="2000" dirty="0">
                <a:solidFill>
                  <a:schemeClr val="accent1"/>
                </a:solidFill>
              </a:rPr>
              <a:t>338.205 </a:t>
            </a:r>
            <a:r>
              <a:rPr lang="en-US" sz="2000" dirty="0" err="1">
                <a:solidFill>
                  <a:schemeClr val="accent1"/>
                </a:solidFill>
              </a:rPr>
              <a:t>RSMo</a:t>
            </a:r>
            <a:r>
              <a:rPr lang="en-US" sz="2000" dirty="0">
                <a:solidFill>
                  <a:schemeClr val="accent1"/>
                </a:solidFill>
              </a:rPr>
              <a:t>.  </a:t>
            </a:r>
            <a:r>
              <a:rPr lang="en-US" sz="2000" dirty="0">
                <a:solidFill>
                  <a:schemeClr val="tx2"/>
                </a:solidFill>
              </a:rPr>
              <a:t>Opioid antagonist, storage and dispensing of without a license</a:t>
            </a:r>
            <a:r>
              <a:rPr lang="en-US" sz="2000" dirty="0" smtClean="0">
                <a:solidFill>
                  <a:schemeClr val="tx2"/>
                </a:solidFill>
              </a:rPr>
              <a:t>.</a:t>
            </a:r>
            <a:endParaRPr lang="en-US" sz="2000" dirty="0">
              <a:solidFill>
                <a:schemeClr val="tx2"/>
              </a:solidFill>
            </a:endParaRPr>
          </a:p>
          <a:p>
            <a:pPr marL="285750" indent="-285750">
              <a:spcBef>
                <a:spcPts val="600"/>
              </a:spcBef>
              <a:spcAft>
                <a:spcPts val="600"/>
              </a:spcAft>
              <a:buClr>
                <a:schemeClr val="accent1"/>
              </a:buClr>
              <a:buFont typeface="Wingdings" panose="05000000000000000000" pitchFamily="2" charset="2"/>
              <a:buChar char="§"/>
            </a:pPr>
            <a:r>
              <a:rPr lang="en-US" sz="2000" dirty="0" smtClean="0">
                <a:solidFill>
                  <a:schemeClr val="tx2"/>
                </a:solidFill>
              </a:rPr>
              <a:t>Naloxone Toolkit</a:t>
            </a:r>
            <a:r>
              <a:rPr lang="en-US" sz="2000" dirty="0">
                <a:solidFill>
                  <a:schemeClr val="tx2"/>
                </a:solidFill>
              </a:rPr>
              <a:t>: </a:t>
            </a:r>
            <a:r>
              <a:rPr lang="en-US" sz="2000" dirty="0">
                <a:solidFill>
                  <a:schemeClr val="tx2"/>
                </a:solidFill>
                <a:hlinkClick r:id="rId3"/>
              </a:rPr>
              <a:t>https://</a:t>
            </a:r>
            <a:r>
              <a:rPr lang="en-US" sz="2000" dirty="0" smtClean="0">
                <a:solidFill>
                  <a:schemeClr val="tx2"/>
                </a:solidFill>
                <a:hlinkClick r:id="rId3"/>
              </a:rPr>
              <a:t>health.mo.gov/living/families/schoolhealth/pdf/naloxone-toolkit.pdf</a:t>
            </a:r>
            <a:endParaRPr lang="en-US" sz="2000" dirty="0" smtClean="0">
              <a:solidFill>
                <a:schemeClr val="tx2"/>
              </a:solidFill>
            </a:endParaRPr>
          </a:p>
          <a:p>
            <a:pPr marL="285750" indent="-285750">
              <a:spcBef>
                <a:spcPts val="600"/>
              </a:spcBef>
              <a:spcAft>
                <a:spcPts val="600"/>
              </a:spcAft>
              <a:buClr>
                <a:schemeClr val="accent1"/>
              </a:buClr>
              <a:buFont typeface="Wingdings" panose="05000000000000000000" pitchFamily="2" charset="2"/>
              <a:buChar char="§"/>
            </a:pPr>
            <a:r>
              <a:rPr lang="en-US" sz="2000" dirty="0" smtClean="0">
                <a:solidFill>
                  <a:schemeClr val="tx2"/>
                </a:solidFill>
              </a:rPr>
              <a:t>Naloxone Administration Handout: </a:t>
            </a:r>
            <a:r>
              <a:rPr lang="en-US" sz="2000" dirty="0" smtClean="0">
                <a:hlinkClick r:id="rId4"/>
              </a:rPr>
              <a:t>https</a:t>
            </a:r>
            <a:r>
              <a:rPr lang="en-US" sz="2000" dirty="0">
                <a:hlinkClick r:id="rId4"/>
              </a:rPr>
              <a:t>://health.mo.gov/living/families/schoolhealth/pdf/naloxone-admin.pdf</a:t>
            </a:r>
            <a:endParaRPr lang="en-US" sz="2000" dirty="0"/>
          </a:p>
          <a:p>
            <a:pPr marL="285750" indent="-285750">
              <a:spcBef>
                <a:spcPts val="600"/>
              </a:spcBef>
              <a:spcAft>
                <a:spcPts val="600"/>
              </a:spcAft>
              <a:buClr>
                <a:schemeClr val="accent1"/>
              </a:buClr>
              <a:buFont typeface="Wingdings" panose="05000000000000000000" pitchFamily="2" charset="2"/>
              <a:buChar char="§"/>
            </a:pPr>
            <a:r>
              <a:rPr lang="en-US" sz="2000" dirty="0" smtClean="0">
                <a:solidFill>
                  <a:schemeClr val="tx2"/>
                </a:solidFill>
              </a:rPr>
              <a:t>How </a:t>
            </a:r>
            <a:r>
              <a:rPr lang="en-US" sz="2000" dirty="0">
                <a:solidFill>
                  <a:schemeClr val="tx2"/>
                </a:solidFill>
              </a:rPr>
              <a:t>to use </a:t>
            </a:r>
            <a:r>
              <a:rPr lang="en-US" sz="2000" dirty="0" err="1">
                <a:solidFill>
                  <a:schemeClr val="tx2"/>
                </a:solidFill>
              </a:rPr>
              <a:t>Narcan</a:t>
            </a:r>
            <a:r>
              <a:rPr lang="en-US" sz="2000" dirty="0">
                <a:solidFill>
                  <a:schemeClr val="tx2"/>
                </a:solidFill>
              </a:rPr>
              <a:t> </a:t>
            </a:r>
            <a:r>
              <a:rPr lang="en-US" sz="2000" dirty="0" smtClean="0">
                <a:solidFill>
                  <a:schemeClr val="tx2"/>
                </a:solidFill>
              </a:rPr>
              <a:t>(video</a:t>
            </a:r>
            <a:r>
              <a:rPr lang="en-US" sz="2000" dirty="0">
                <a:solidFill>
                  <a:schemeClr val="tx2"/>
                </a:solidFill>
              </a:rPr>
              <a:t>): </a:t>
            </a:r>
            <a:r>
              <a:rPr lang="en-US" sz="2000" dirty="0" smtClean="0">
                <a:solidFill>
                  <a:schemeClr val="tx2"/>
                </a:solidFill>
                <a:hlinkClick r:id="rId5">
                  <a:extLst>
                    <a:ext uri="{A12FA001-AC4F-418D-AE19-62706E023703}">
                      <ahyp:hlinkClr xmlns="" xmlns:ahyp="http://schemas.microsoft.com/office/drawing/2018/hyperlinkcolor" val="tx"/>
                    </a:ext>
                  </a:extLst>
                </a:hlinkClick>
              </a:rPr>
              <a:t>https</a:t>
            </a:r>
            <a:r>
              <a:rPr lang="en-US" sz="2000" dirty="0">
                <a:solidFill>
                  <a:schemeClr val="tx2"/>
                </a:solidFill>
                <a:hlinkClick r:id="rId5">
                  <a:extLst>
                    <a:ext uri="{A12FA001-AC4F-418D-AE19-62706E023703}">
                      <ahyp:hlinkClr xmlns="" xmlns:ahyp="http://schemas.microsoft.com/office/drawing/2018/hyperlinkcolor" val="tx"/>
                    </a:ext>
                  </a:extLst>
                </a:hlinkClick>
              </a:rPr>
              <a:t>://vimeo.com/151191919</a:t>
            </a:r>
            <a:r>
              <a:rPr lang="en-US" sz="2000" dirty="0">
                <a:solidFill>
                  <a:schemeClr val="tx2"/>
                </a:solidFill>
              </a:rPr>
              <a:t> </a:t>
            </a:r>
          </a:p>
          <a:p>
            <a:pPr marL="285750" indent="-285750">
              <a:spcBef>
                <a:spcPts val="600"/>
              </a:spcBef>
              <a:spcAft>
                <a:spcPts val="600"/>
              </a:spcAft>
              <a:buClr>
                <a:schemeClr val="accent1"/>
              </a:buClr>
              <a:buFont typeface="Wingdings" panose="05000000000000000000" pitchFamily="2" charset="2"/>
              <a:buChar char="§"/>
            </a:pPr>
            <a:r>
              <a:rPr lang="en-US" sz="2000" b="1" dirty="0">
                <a:solidFill>
                  <a:schemeClr val="accent1"/>
                </a:solidFill>
              </a:rPr>
              <a:t>Have policy in place and follow it!</a:t>
            </a:r>
          </a:p>
        </p:txBody>
      </p:sp>
    </p:spTree>
    <p:extLst>
      <p:ext uri="{BB962C8B-B14F-4D97-AF65-F5344CB8AC3E}">
        <p14:creationId xmlns:p14="http://schemas.microsoft.com/office/powerpoint/2010/main" val="4121684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a:bodyPr>
          <a:lstStyle/>
          <a:p>
            <a:r>
              <a:rPr lang="en-US" spc="0" dirty="0"/>
              <a:t>There are many different </a:t>
            </a:r>
            <a:r>
              <a:rPr lang="en-US" spc="0" dirty="0" smtClean="0"/>
              <a:t>types </a:t>
            </a:r>
            <a:r>
              <a:rPr lang="en-US" spc="0" dirty="0"/>
              <a:t>of medication errors.</a:t>
            </a:r>
          </a:p>
          <a:p>
            <a:pPr lvl="1"/>
            <a:r>
              <a:rPr lang="en-US" spc="0" dirty="0"/>
              <a:t>Giving too much medication (overdose)</a:t>
            </a:r>
          </a:p>
          <a:p>
            <a:pPr lvl="1"/>
            <a:r>
              <a:rPr lang="en-US" spc="0" dirty="0"/>
              <a:t>Giving too little medication (under dosing) </a:t>
            </a:r>
          </a:p>
          <a:p>
            <a:pPr lvl="1"/>
            <a:r>
              <a:rPr lang="en-US" spc="0" dirty="0"/>
              <a:t>Giving the wrong medication</a:t>
            </a:r>
          </a:p>
          <a:p>
            <a:pPr lvl="1"/>
            <a:r>
              <a:rPr lang="en-US" spc="0" dirty="0"/>
              <a:t>Incorrect route</a:t>
            </a:r>
          </a:p>
          <a:p>
            <a:pPr lvl="1"/>
            <a:r>
              <a:rPr lang="en-US" spc="0" dirty="0"/>
              <a:t>Incorrect time</a:t>
            </a:r>
          </a:p>
          <a:p>
            <a:pPr lvl="1"/>
            <a:r>
              <a:rPr lang="en-US" spc="0" dirty="0"/>
              <a:t>Incorrect patient</a:t>
            </a:r>
          </a:p>
          <a:p>
            <a:pPr lvl="1"/>
            <a:r>
              <a:rPr lang="en-US" spc="0" dirty="0"/>
              <a:t>Missed dose</a:t>
            </a:r>
          </a:p>
          <a:p>
            <a:pPr lvl="2"/>
            <a:r>
              <a:rPr lang="en-US" spc="0" dirty="0"/>
              <a:t>If a student doesn’t show up to get their medication, you </a:t>
            </a:r>
            <a:r>
              <a:rPr lang="en-US" u="sng" spc="0" dirty="0"/>
              <a:t>need</a:t>
            </a:r>
            <a:r>
              <a:rPr lang="en-US" spc="0" dirty="0"/>
              <a:t> to track him/her down and administer the medication.  It is not ok to just not give it.  </a:t>
            </a:r>
          </a:p>
          <a:p>
            <a:pPr marL="640080" lvl="2" indent="0">
              <a:buNone/>
            </a:pPr>
            <a:endParaRPr lang="en-US" spc="0" dirty="0"/>
          </a:p>
          <a:p>
            <a:pPr marL="640080" lvl="2" indent="0">
              <a:buNone/>
            </a:pPr>
            <a:r>
              <a:rPr lang="en-US" sz="2000" spc="0" dirty="0">
                <a:solidFill>
                  <a:schemeClr val="accent1">
                    <a:lumMod val="75000"/>
                  </a:schemeClr>
                </a:solidFill>
              </a:rPr>
              <a:t>If a medication error occurs, you must contact the parent/guardian immediately.  You may also need to contact the doctor, </a:t>
            </a:r>
            <a:r>
              <a:rPr lang="en-US" sz="2000" spc="0" dirty="0" smtClean="0">
                <a:solidFill>
                  <a:schemeClr val="accent1">
                    <a:lumMod val="75000"/>
                  </a:schemeClr>
                </a:solidFill>
              </a:rPr>
              <a:t>pharmacy, </a:t>
            </a:r>
            <a:r>
              <a:rPr lang="en-US" sz="2000" spc="0" dirty="0">
                <a:solidFill>
                  <a:schemeClr val="accent1">
                    <a:lumMod val="75000"/>
                  </a:schemeClr>
                </a:solidFill>
              </a:rPr>
              <a:t>or in some cases, poison control.</a:t>
            </a:r>
          </a:p>
        </p:txBody>
      </p:sp>
      <p:sp>
        <p:nvSpPr>
          <p:cNvPr id="5" name="Title 4"/>
          <p:cNvSpPr>
            <a:spLocks noGrp="1"/>
          </p:cNvSpPr>
          <p:nvPr>
            <p:ph type="title"/>
          </p:nvPr>
        </p:nvSpPr>
        <p:spPr/>
        <p:txBody>
          <a:bodyPr/>
          <a:lstStyle/>
          <a:p>
            <a:r>
              <a:rPr lang="en-US" dirty="0"/>
              <a:t>Medication errors</a:t>
            </a:r>
          </a:p>
        </p:txBody>
      </p:sp>
      <p:sp>
        <p:nvSpPr>
          <p:cNvPr id="6" name="5-Point Star 5"/>
          <p:cNvSpPr/>
          <p:nvPr/>
        </p:nvSpPr>
        <p:spPr>
          <a:xfrm>
            <a:off x="533400" y="5181600"/>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4302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Poison control</a:t>
            </a:r>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6662" y="2089150"/>
            <a:ext cx="6696075"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7666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86529"/>
          </a:xfrm>
        </p:spPr>
        <p:txBody>
          <a:bodyPr/>
          <a:lstStyle/>
          <a:p>
            <a:r>
              <a:rPr lang="en-US" spc="0" dirty="0"/>
              <a:t>When a medication error occurs, a medication error report form or variance report should be completed.</a:t>
            </a:r>
          </a:p>
          <a:p>
            <a:pPr lvl="1"/>
            <a:r>
              <a:rPr lang="en-US" sz="2000" spc="0" dirty="0" smtClean="0"/>
              <a:t>Examines </a:t>
            </a:r>
            <a:r>
              <a:rPr lang="en-US" sz="2000" spc="0" dirty="0"/>
              <a:t>how this error occurred and what could have been done or can be done in the future to prevent </a:t>
            </a:r>
            <a:r>
              <a:rPr lang="en-US" sz="2000" spc="0" dirty="0" smtClean="0"/>
              <a:t>it. </a:t>
            </a:r>
            <a:endParaRPr lang="en-US" sz="2000" spc="0" dirty="0"/>
          </a:p>
          <a:p>
            <a:pPr lvl="1"/>
            <a:r>
              <a:rPr lang="en-US" sz="2000" spc="0" dirty="0" smtClean="0"/>
              <a:t>Documents </a:t>
            </a:r>
            <a:r>
              <a:rPr lang="en-US" sz="2000" spc="0" dirty="0"/>
              <a:t>what the error was, who was notified, if there were adverse effects on the student, </a:t>
            </a:r>
            <a:r>
              <a:rPr lang="en-US" sz="2000" spc="0" dirty="0" smtClean="0"/>
              <a:t>etc.</a:t>
            </a:r>
            <a:endParaRPr lang="en-US" sz="2000" spc="0" dirty="0"/>
          </a:p>
          <a:p>
            <a:pPr lvl="1"/>
            <a:endParaRPr lang="en-US" dirty="0"/>
          </a:p>
          <a:p>
            <a:pPr lvl="1"/>
            <a:endParaRPr lang="en-US" dirty="0"/>
          </a:p>
        </p:txBody>
      </p:sp>
      <p:sp>
        <p:nvSpPr>
          <p:cNvPr id="5" name="Title 4"/>
          <p:cNvSpPr>
            <a:spLocks noGrp="1"/>
          </p:cNvSpPr>
          <p:nvPr>
            <p:ph type="title"/>
          </p:nvPr>
        </p:nvSpPr>
        <p:spPr/>
        <p:txBody>
          <a:bodyPr/>
          <a:lstStyle/>
          <a:p>
            <a:r>
              <a:rPr lang="en-US" dirty="0"/>
              <a:t>Medication error report form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371975"/>
            <a:ext cx="333375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lowchart: Alternate Process 5"/>
          <p:cNvSpPr/>
          <p:nvPr/>
        </p:nvSpPr>
        <p:spPr>
          <a:xfrm>
            <a:off x="5943600" y="3657600"/>
            <a:ext cx="2743200" cy="2895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It can be very difficult to admit that you made a mistake.  When it comes to medication, you have no choice but to notify the correct people…parent, doctor, pharmacist, school administrator, etc.  There can be serious adverse reactions and those need to be addressed.  </a:t>
            </a:r>
          </a:p>
        </p:txBody>
      </p:sp>
    </p:spTree>
    <p:extLst>
      <p:ext uri="{BB962C8B-B14F-4D97-AF65-F5344CB8AC3E}">
        <p14:creationId xmlns:p14="http://schemas.microsoft.com/office/powerpoint/2010/main" val="36900952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1C23AA-8722-439E-AE64-574D0AED619A}"/>
              </a:ext>
            </a:extLst>
          </p:cNvPr>
          <p:cNvPicPr>
            <a:picLocks noChangeAspect="1"/>
          </p:cNvPicPr>
          <p:nvPr/>
        </p:nvPicPr>
        <p:blipFill rotWithShape="1">
          <a:blip r:embed="rId2"/>
          <a:srcRect l="25020" t="-395" r="26230" b="-1876"/>
          <a:stretch/>
        </p:blipFill>
        <p:spPr>
          <a:xfrm>
            <a:off x="3124200" y="228600"/>
            <a:ext cx="5715001" cy="6740720"/>
          </a:xfrm>
          <a:prstGeom prst="rect">
            <a:avLst/>
          </a:prstGeom>
        </p:spPr>
      </p:pic>
      <p:sp>
        <p:nvSpPr>
          <p:cNvPr id="2" name="Rectangle 1"/>
          <p:cNvSpPr/>
          <p:nvPr/>
        </p:nvSpPr>
        <p:spPr>
          <a:xfrm>
            <a:off x="152400" y="609600"/>
            <a:ext cx="2971800" cy="563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*Sample school </a:t>
            </a:r>
            <a:r>
              <a:rPr lang="en-US" dirty="0"/>
              <a:t>policy </a:t>
            </a:r>
            <a:r>
              <a:rPr lang="en-US" dirty="0" smtClean="0"/>
              <a:t>dictates notifications and records management.  </a:t>
            </a:r>
          </a:p>
          <a:p>
            <a:endParaRPr lang="en-US" dirty="0" smtClean="0"/>
          </a:p>
          <a:p>
            <a:r>
              <a:rPr lang="en-US" dirty="0" smtClean="0"/>
              <a:t>Complete in </a:t>
            </a:r>
            <a:r>
              <a:rPr lang="en-US" dirty="0"/>
              <a:t>ink as it is a legal record. </a:t>
            </a:r>
            <a:r>
              <a:rPr lang="en-US" dirty="0" smtClean="0"/>
              <a:t> Do </a:t>
            </a:r>
            <a:r>
              <a:rPr lang="en-US" dirty="0"/>
              <a:t>not use </a:t>
            </a:r>
            <a:r>
              <a:rPr lang="en-US" dirty="0" smtClean="0"/>
              <a:t>white </a:t>
            </a:r>
            <a:r>
              <a:rPr lang="en-US" dirty="0"/>
              <a:t>out</a:t>
            </a:r>
            <a:r>
              <a:rPr lang="en-US" dirty="0" smtClean="0"/>
              <a:t>, </a:t>
            </a:r>
            <a:r>
              <a:rPr lang="en-US" dirty="0"/>
              <a:t>correction tape, eraser, etc. to correct recording errors</a:t>
            </a:r>
            <a:r>
              <a:rPr lang="en-US" dirty="0" smtClean="0"/>
              <a:t>.  </a:t>
            </a:r>
            <a:r>
              <a:rPr lang="en-US" dirty="0"/>
              <a:t>Draw a single line through the error, record the correct information, and initial the corrected entry. </a:t>
            </a:r>
            <a:r>
              <a:rPr lang="en-US" dirty="0" smtClean="0"/>
              <a:t> </a:t>
            </a:r>
            <a:endParaRPr lang="en-US" dirty="0"/>
          </a:p>
        </p:txBody>
      </p:sp>
    </p:spTree>
    <p:extLst>
      <p:ext uri="{BB962C8B-B14F-4D97-AF65-F5344CB8AC3E}">
        <p14:creationId xmlns:p14="http://schemas.microsoft.com/office/powerpoint/2010/main" val="37652105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61388"/>
            <a:ext cx="5604115" cy="6191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flipH="1" flipV="1">
            <a:off x="3200400" y="3124200"/>
            <a:ext cx="3429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629400" y="2971800"/>
            <a:ext cx="2057400" cy="1323439"/>
          </a:xfrm>
          <a:prstGeom prst="rect">
            <a:avLst/>
          </a:prstGeom>
        </p:spPr>
        <p:txBody>
          <a:bodyPr wrap="square">
            <a:spAutoFit/>
          </a:bodyPr>
          <a:lstStyle/>
          <a:p>
            <a:r>
              <a:rPr lang="en-US" sz="2000" dirty="0">
                <a:solidFill>
                  <a:schemeClr val="accent1"/>
                </a:solidFill>
              </a:rPr>
              <a:t>This sample form has check boxes to choose </a:t>
            </a:r>
            <a:r>
              <a:rPr lang="en-US" sz="2000" dirty="0" smtClean="0">
                <a:solidFill>
                  <a:schemeClr val="accent1"/>
                </a:solidFill>
              </a:rPr>
              <a:t>the type of error.</a:t>
            </a:r>
            <a:endParaRPr lang="en-US" sz="2000" dirty="0">
              <a:solidFill>
                <a:schemeClr val="accent1"/>
              </a:solidFill>
            </a:endParaRPr>
          </a:p>
        </p:txBody>
      </p:sp>
      <p:cxnSp>
        <p:nvCxnSpPr>
          <p:cNvPr id="10" name="Straight Arrow Connector 9"/>
          <p:cNvCxnSpPr/>
          <p:nvPr/>
        </p:nvCxnSpPr>
        <p:spPr>
          <a:xfrm flipH="1">
            <a:off x="3352800" y="3886200"/>
            <a:ext cx="3124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4432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76400"/>
            <a:ext cx="8407893" cy="4910329"/>
          </a:xfrm>
        </p:spPr>
        <p:txBody>
          <a:bodyPr>
            <a:normAutofit fontScale="92500" lnSpcReduction="10000"/>
          </a:bodyPr>
          <a:lstStyle/>
          <a:p>
            <a:r>
              <a:rPr lang="en-US" sz="1900" spc="0" dirty="0"/>
              <a:t>DON’T</a:t>
            </a:r>
            <a:r>
              <a:rPr lang="en-US" sz="1900" spc="0" dirty="0" smtClean="0"/>
              <a:t>…</a:t>
            </a:r>
            <a:endParaRPr lang="en-US" sz="1900" spc="0" dirty="0"/>
          </a:p>
          <a:p>
            <a:pPr lvl="1"/>
            <a:r>
              <a:rPr lang="en-US" sz="1900" spc="0" dirty="0"/>
              <a:t>Give a student somebody else’s medication</a:t>
            </a:r>
          </a:p>
          <a:p>
            <a:pPr lvl="1"/>
            <a:r>
              <a:rPr lang="en-US" sz="1900" spc="0" dirty="0"/>
              <a:t>Skip a dose</a:t>
            </a:r>
          </a:p>
          <a:p>
            <a:pPr lvl="1"/>
            <a:r>
              <a:rPr lang="en-US" sz="1900" spc="0" dirty="0"/>
              <a:t>Crush or break pills unless instructed to by a medical provider/pharmacist</a:t>
            </a:r>
          </a:p>
          <a:p>
            <a:pPr lvl="1"/>
            <a:r>
              <a:rPr lang="en-US" sz="1900" spc="0" dirty="0"/>
              <a:t>Change the dose or timing</a:t>
            </a:r>
          </a:p>
          <a:p>
            <a:pPr lvl="1"/>
            <a:r>
              <a:rPr lang="en-US" sz="1900" spc="0" dirty="0"/>
              <a:t>Give medication that is not in original package, </a:t>
            </a:r>
            <a:r>
              <a:rPr lang="en-US" sz="1900" spc="0" dirty="0" smtClean="0"/>
              <a:t>bottle, </a:t>
            </a:r>
            <a:r>
              <a:rPr lang="en-US" sz="1900" spc="0" dirty="0"/>
              <a:t>or container</a:t>
            </a:r>
          </a:p>
          <a:p>
            <a:pPr lvl="1"/>
            <a:endParaRPr lang="en-US" sz="1900" spc="0" dirty="0"/>
          </a:p>
          <a:p>
            <a:r>
              <a:rPr lang="en-US" sz="1900" spc="0" dirty="0"/>
              <a:t>DO</a:t>
            </a:r>
            <a:r>
              <a:rPr lang="en-US" sz="1900" spc="0" dirty="0" smtClean="0"/>
              <a:t>…</a:t>
            </a:r>
            <a:endParaRPr lang="en-US" sz="1900" spc="0" dirty="0"/>
          </a:p>
          <a:p>
            <a:pPr lvl="1"/>
            <a:r>
              <a:rPr lang="en-US" sz="1900" spc="0" dirty="0"/>
              <a:t>Know the medication you are giving</a:t>
            </a:r>
          </a:p>
          <a:p>
            <a:pPr lvl="1"/>
            <a:r>
              <a:rPr lang="en-US" sz="1900" spc="0" dirty="0"/>
              <a:t>Give the medication exactly how it’s prescribed</a:t>
            </a:r>
          </a:p>
          <a:p>
            <a:pPr lvl="1"/>
            <a:r>
              <a:rPr lang="en-US" sz="1900" spc="0" dirty="0"/>
              <a:t>Have a written order from a medical provider</a:t>
            </a:r>
          </a:p>
          <a:p>
            <a:pPr lvl="1"/>
            <a:r>
              <a:rPr lang="en-US" sz="1900" spc="0" dirty="0"/>
              <a:t>Follow the 6 Rights</a:t>
            </a:r>
          </a:p>
          <a:p>
            <a:pPr lvl="1"/>
            <a:r>
              <a:rPr lang="en-US" sz="1900" spc="0" dirty="0"/>
              <a:t>Use two student identifiers</a:t>
            </a:r>
          </a:p>
          <a:p>
            <a:pPr lvl="1"/>
            <a:r>
              <a:rPr lang="en-US" sz="1900" spc="0" dirty="0" smtClean="0"/>
              <a:t>Monitor </a:t>
            </a:r>
            <a:r>
              <a:rPr lang="en-US" sz="1900" spc="0" dirty="0"/>
              <a:t>expiration dates</a:t>
            </a:r>
          </a:p>
          <a:p>
            <a:pPr lvl="1"/>
            <a:r>
              <a:rPr lang="en-US" sz="1900" spc="0" dirty="0"/>
              <a:t>Lock medication </a:t>
            </a:r>
            <a:r>
              <a:rPr lang="en-US" sz="1900" spc="0" dirty="0" smtClean="0"/>
              <a:t>storage</a:t>
            </a:r>
            <a:endParaRPr lang="en-US" sz="1900" spc="0" dirty="0"/>
          </a:p>
          <a:p>
            <a:pPr lvl="1"/>
            <a:r>
              <a:rPr lang="en-US" sz="1900" spc="0" dirty="0"/>
              <a:t>Give in private, non-distracting </a:t>
            </a:r>
            <a:r>
              <a:rPr lang="en-US" sz="1900" spc="0" dirty="0" smtClean="0"/>
              <a:t>setting</a:t>
            </a:r>
            <a:endParaRPr lang="en-US" dirty="0"/>
          </a:p>
        </p:txBody>
      </p:sp>
      <p:sp>
        <p:nvSpPr>
          <p:cNvPr id="5" name="Title 4"/>
          <p:cNvSpPr>
            <a:spLocks noGrp="1"/>
          </p:cNvSpPr>
          <p:nvPr>
            <p:ph type="title"/>
          </p:nvPr>
        </p:nvSpPr>
        <p:spPr/>
        <p:txBody>
          <a:bodyPr/>
          <a:lstStyle/>
          <a:p>
            <a:r>
              <a:rPr lang="en-US" dirty="0"/>
              <a:t>Do’s and don’ts</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876800"/>
            <a:ext cx="528638" cy="569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711" y="2471298"/>
            <a:ext cx="504527" cy="536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797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normAutofit fontScale="92500" lnSpcReduction="10000"/>
          </a:bodyPr>
          <a:lstStyle/>
          <a:p>
            <a:endParaRPr lang="en-US" dirty="0" smtClean="0"/>
          </a:p>
          <a:p>
            <a:r>
              <a:rPr lang="en-US" spc="0" dirty="0" smtClean="0">
                <a:solidFill>
                  <a:schemeClr val="accent1"/>
                </a:solidFill>
              </a:rPr>
              <a:t>167.627.</a:t>
            </a:r>
            <a:r>
              <a:rPr lang="en-US" spc="0" dirty="0" smtClean="0"/>
              <a:t>  Possession and self-administration of medication in school. </a:t>
            </a:r>
          </a:p>
          <a:p>
            <a:pPr marL="45720" indent="0">
              <a:buNone/>
            </a:pPr>
            <a:r>
              <a:rPr lang="en-US" spc="0" dirty="0" smtClean="0"/>
              <a:t>Addresses the authorization of students to have medications at school, either to self-carry the medication or maintain at school; and outlines criteria guiding school policy.</a:t>
            </a:r>
          </a:p>
          <a:p>
            <a:endParaRPr lang="en-US" spc="0" dirty="0" smtClean="0"/>
          </a:p>
          <a:p>
            <a:r>
              <a:rPr lang="en-US" spc="0" dirty="0" smtClean="0">
                <a:solidFill>
                  <a:schemeClr val="accent1"/>
                </a:solidFill>
              </a:rPr>
              <a:t>167.630.  </a:t>
            </a:r>
            <a:r>
              <a:rPr lang="en-US" spc="0" dirty="0" smtClean="0"/>
              <a:t>Epinephrine prefilled auto syringes.  </a:t>
            </a:r>
          </a:p>
          <a:p>
            <a:pPr marL="45720" indent="0">
              <a:buNone/>
            </a:pPr>
            <a:r>
              <a:rPr lang="en-US" spc="0" dirty="0" smtClean="0"/>
              <a:t>Addresses the authorization for schools to have stock epinephrine auto syringes available.  Allows for the use on any student the school nurse or trained employee believes is having a life-threatening anaphylactic reaction.</a:t>
            </a:r>
          </a:p>
          <a:p>
            <a:endParaRPr lang="en-US" spc="0" dirty="0" smtClean="0"/>
          </a:p>
          <a:p>
            <a:r>
              <a:rPr lang="en-US" spc="0" dirty="0" smtClean="0"/>
              <a:t> </a:t>
            </a:r>
            <a:r>
              <a:rPr lang="en-US" spc="0" dirty="0" smtClean="0">
                <a:solidFill>
                  <a:schemeClr val="accent1"/>
                </a:solidFill>
              </a:rPr>
              <a:t>167.635.</a:t>
            </a:r>
            <a:r>
              <a:rPr lang="en-US" spc="0" dirty="0" smtClean="0"/>
              <a:t>  Asthma-related rescue medications.  </a:t>
            </a:r>
          </a:p>
          <a:p>
            <a:pPr marL="45720" indent="0">
              <a:buNone/>
            </a:pPr>
            <a:r>
              <a:rPr lang="en-US" spc="0" dirty="0" smtClean="0"/>
              <a:t>Addresses the authorization for schools to have stock albuterol available.  Allows for the use of asthma-related rescue medications on any student the school nurse or trained employee believes is having a life-threatening asthma episode.</a:t>
            </a:r>
          </a:p>
          <a:p>
            <a:endParaRPr lang="en-US" dirty="0"/>
          </a:p>
        </p:txBody>
      </p:sp>
      <p:sp>
        <p:nvSpPr>
          <p:cNvPr id="3" name="Title 2"/>
          <p:cNvSpPr>
            <a:spLocks noGrp="1"/>
          </p:cNvSpPr>
          <p:nvPr>
            <p:ph type="title"/>
          </p:nvPr>
        </p:nvSpPr>
        <p:spPr/>
        <p:txBody>
          <a:bodyPr/>
          <a:lstStyle/>
          <a:p>
            <a:r>
              <a:rPr lang="en-US" dirty="0" smtClean="0"/>
              <a:t>Missouri Statutes</a:t>
            </a:r>
            <a:endParaRPr lang="en-US" dirty="0"/>
          </a:p>
        </p:txBody>
      </p:sp>
    </p:spTree>
    <p:extLst>
      <p:ext uri="{BB962C8B-B14F-4D97-AF65-F5344CB8AC3E}">
        <p14:creationId xmlns:p14="http://schemas.microsoft.com/office/powerpoint/2010/main" val="33400785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noAutofit/>
          </a:bodyPr>
          <a:lstStyle/>
          <a:p>
            <a:r>
              <a:rPr lang="en-US" sz="2200" spc="0" dirty="0"/>
              <a:t>Factual information, no opinions.</a:t>
            </a:r>
          </a:p>
          <a:p>
            <a:r>
              <a:rPr lang="en-US" sz="2200" spc="0" dirty="0"/>
              <a:t>Never white out, scribble over, cover up, or erase what has already been written.  </a:t>
            </a:r>
          </a:p>
          <a:p>
            <a:r>
              <a:rPr lang="en-US" sz="2200" spc="0" dirty="0"/>
              <a:t>If error in documentation, draw single line through incorrect information and initial.</a:t>
            </a:r>
          </a:p>
          <a:p>
            <a:r>
              <a:rPr lang="en-US" sz="2200" spc="0" dirty="0"/>
              <a:t>Don’t use abbreviations.</a:t>
            </a:r>
          </a:p>
          <a:p>
            <a:r>
              <a:rPr lang="en-US" sz="2200" spc="0" dirty="0"/>
              <a:t>Write </a:t>
            </a:r>
            <a:r>
              <a:rPr lang="en-US" sz="2200" spc="0" dirty="0" smtClean="0"/>
              <a:t>legibly </a:t>
            </a:r>
            <a:r>
              <a:rPr lang="en-US" sz="2200" spc="0" dirty="0"/>
              <a:t>so it is easy to read.</a:t>
            </a:r>
          </a:p>
          <a:p>
            <a:r>
              <a:rPr lang="en-US" sz="2200" spc="0" dirty="0"/>
              <a:t>Black or blue ink is best, if handwritten.  No pencil.</a:t>
            </a:r>
          </a:p>
          <a:p>
            <a:r>
              <a:rPr lang="en-US" sz="2200" spc="0" dirty="0"/>
              <a:t>Computerized: </a:t>
            </a:r>
            <a:r>
              <a:rPr lang="en-US" sz="2200" spc="0" dirty="0" smtClean="0"/>
              <a:t>nothing </a:t>
            </a:r>
            <a:r>
              <a:rPr lang="en-US" sz="2200" spc="0" dirty="0"/>
              <a:t>that has </a:t>
            </a:r>
            <a:r>
              <a:rPr lang="en-US" sz="2200" spc="0" dirty="0" smtClean="0"/>
              <a:t>been </a:t>
            </a:r>
            <a:r>
              <a:rPr lang="en-US" sz="2200" spc="0" dirty="0"/>
              <a:t>a part of the student’s medical file should ever be deleted.</a:t>
            </a:r>
          </a:p>
          <a:p>
            <a:r>
              <a:rPr lang="en-US" sz="2200" spc="0" dirty="0"/>
              <a:t>RULE OF THUMB…</a:t>
            </a:r>
          </a:p>
          <a:p>
            <a:pPr marL="365760" lvl="1" indent="0" algn="ctr">
              <a:buNone/>
            </a:pPr>
            <a:r>
              <a:rPr lang="en-US" sz="2200" spc="0" dirty="0" smtClean="0"/>
              <a:t>IF </a:t>
            </a:r>
            <a:r>
              <a:rPr lang="en-US" sz="2200" spc="0" dirty="0"/>
              <a:t>IT’S NOT DOCUMENTED, IT’S NOT </a:t>
            </a:r>
            <a:r>
              <a:rPr lang="en-US" sz="2200" spc="0" dirty="0" smtClean="0"/>
              <a:t>DONE!</a:t>
            </a:r>
            <a:endParaRPr lang="en-US" sz="2200" spc="0" dirty="0"/>
          </a:p>
        </p:txBody>
      </p:sp>
      <p:sp>
        <p:nvSpPr>
          <p:cNvPr id="5" name="Title 4"/>
          <p:cNvSpPr>
            <a:spLocks noGrp="1"/>
          </p:cNvSpPr>
          <p:nvPr>
            <p:ph type="title"/>
          </p:nvPr>
        </p:nvSpPr>
        <p:spPr/>
        <p:txBody>
          <a:bodyPr/>
          <a:lstStyle/>
          <a:p>
            <a:r>
              <a:rPr lang="en-US" dirty="0" smtClean="0"/>
              <a:t>documentation</a:t>
            </a:r>
            <a:endParaRPr lang="en-US" dirty="0"/>
          </a:p>
        </p:txBody>
      </p:sp>
    </p:spTree>
    <p:extLst>
      <p:ext uri="{BB962C8B-B14F-4D97-AF65-F5344CB8AC3E}">
        <p14:creationId xmlns:p14="http://schemas.microsoft.com/office/powerpoint/2010/main" val="31494146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676400"/>
            <a:ext cx="8839200" cy="4834129"/>
          </a:xfrm>
        </p:spPr>
        <p:txBody>
          <a:bodyPr>
            <a:normAutofit/>
          </a:bodyPr>
          <a:lstStyle/>
          <a:p>
            <a:r>
              <a:rPr lang="en-US" sz="2400" spc="0" dirty="0"/>
              <a:t>Family Education and Privacy Rights Act of </a:t>
            </a:r>
            <a:r>
              <a:rPr lang="en-US" sz="2400" spc="0" dirty="0" smtClean="0"/>
              <a:t>1974.</a:t>
            </a:r>
            <a:endParaRPr lang="en-US" sz="2400" spc="0" dirty="0"/>
          </a:p>
          <a:p>
            <a:pPr lvl="1"/>
            <a:r>
              <a:rPr lang="en-US" sz="2000" spc="0" dirty="0"/>
              <a:t>FERPA: </a:t>
            </a:r>
            <a:r>
              <a:rPr lang="en-US" sz="2000" spc="0" dirty="0" smtClean="0">
                <a:hlinkClick r:id="rId2"/>
              </a:rPr>
              <a:t>http</a:t>
            </a:r>
            <a:r>
              <a:rPr lang="en-US" sz="2000" spc="0" dirty="0">
                <a:hlinkClick r:id="rId2"/>
              </a:rPr>
              <a:t>://www2.ed.gov/policy/gen/guid/fpco/ferpa/index.html</a:t>
            </a:r>
            <a:endParaRPr lang="en-US" sz="2000" spc="0" dirty="0"/>
          </a:p>
          <a:p>
            <a:pPr>
              <a:spcBef>
                <a:spcPts val="1200"/>
              </a:spcBef>
            </a:pPr>
            <a:r>
              <a:rPr lang="en-US" sz="2400" spc="0" dirty="0"/>
              <a:t>Health Insurance Portability and Accountability Act of </a:t>
            </a:r>
            <a:r>
              <a:rPr lang="en-US" sz="2400" spc="0" dirty="0" smtClean="0"/>
              <a:t>1996.</a:t>
            </a:r>
            <a:endParaRPr lang="en-US" sz="2400" spc="0" dirty="0"/>
          </a:p>
          <a:p>
            <a:pPr lvl="1"/>
            <a:r>
              <a:rPr lang="en-US" sz="2000" spc="0" dirty="0"/>
              <a:t>HIPAA: </a:t>
            </a:r>
            <a:r>
              <a:rPr lang="en-US" sz="2000" spc="0" dirty="0">
                <a:hlinkClick r:id="rId3"/>
              </a:rPr>
              <a:t>https://</a:t>
            </a:r>
            <a:r>
              <a:rPr lang="en-US" sz="2000" spc="0" dirty="0" smtClean="0">
                <a:hlinkClick r:id="rId3"/>
              </a:rPr>
              <a:t>aspe.hhs.gov/reports/health-insurance-portability-accountability-act-1996</a:t>
            </a:r>
            <a:endParaRPr lang="en-US" sz="2000" spc="0" dirty="0"/>
          </a:p>
          <a:p>
            <a:r>
              <a:rPr lang="en-US" sz="2400" spc="0" dirty="0" smtClean="0"/>
              <a:t>Comparison Infographic: </a:t>
            </a:r>
            <a:r>
              <a:rPr lang="en-US" spc="0" dirty="0">
                <a:solidFill>
                  <a:schemeClr val="accent1"/>
                </a:solidFill>
                <a:hlinkClick r:id="rId4"/>
              </a:rPr>
              <a:t>https://</a:t>
            </a:r>
            <a:r>
              <a:rPr lang="en-US" spc="0" dirty="0" smtClean="0">
                <a:solidFill>
                  <a:schemeClr val="accent1"/>
                </a:solidFill>
                <a:hlinkClick r:id="rId4"/>
              </a:rPr>
              <a:t>www.cdc.gov/phlp/docs/hipaa-ferpa-infographic-508.pdf</a:t>
            </a:r>
            <a:endParaRPr lang="en-US" spc="0" dirty="0">
              <a:solidFill>
                <a:schemeClr val="accent1"/>
              </a:solidFill>
            </a:endParaRPr>
          </a:p>
          <a:p>
            <a:r>
              <a:rPr lang="en-US" sz="2400" spc="0" dirty="0" smtClean="0">
                <a:solidFill>
                  <a:schemeClr val="accent1"/>
                </a:solidFill>
              </a:rPr>
              <a:t>Health </a:t>
            </a:r>
            <a:r>
              <a:rPr lang="en-US" sz="2400" spc="0" dirty="0">
                <a:solidFill>
                  <a:schemeClr val="accent1"/>
                </a:solidFill>
              </a:rPr>
              <a:t>information should only be shared for purposes such as continuation of care, to protect the </a:t>
            </a:r>
            <a:r>
              <a:rPr lang="en-US" sz="2400" spc="0" dirty="0" smtClean="0">
                <a:solidFill>
                  <a:schemeClr val="accent1"/>
                </a:solidFill>
              </a:rPr>
              <a:t>health                                                or </a:t>
            </a:r>
            <a:r>
              <a:rPr lang="en-US" sz="2400" spc="0" dirty="0">
                <a:solidFill>
                  <a:schemeClr val="accent1"/>
                </a:solidFill>
              </a:rPr>
              <a:t>safety of the student, emergency </a:t>
            </a:r>
            <a:r>
              <a:rPr lang="en-US" sz="2400" spc="0" dirty="0" smtClean="0">
                <a:solidFill>
                  <a:schemeClr val="accent1"/>
                </a:solidFill>
              </a:rPr>
              <a:t>                                       situations</a:t>
            </a:r>
            <a:r>
              <a:rPr lang="en-US" sz="2400" spc="0" dirty="0">
                <a:solidFill>
                  <a:schemeClr val="accent1"/>
                </a:solidFill>
              </a:rPr>
              <a:t>, </a:t>
            </a:r>
            <a:r>
              <a:rPr lang="en-US" sz="2400" spc="0" dirty="0" smtClean="0">
                <a:solidFill>
                  <a:schemeClr val="accent1"/>
                </a:solidFill>
              </a:rPr>
              <a:t>etc.</a:t>
            </a:r>
            <a:endParaRPr lang="en-US" sz="2400" spc="0" dirty="0">
              <a:solidFill>
                <a:schemeClr val="accent1"/>
              </a:solidFill>
            </a:endParaRPr>
          </a:p>
          <a:p>
            <a:pPr lvl="2"/>
            <a:r>
              <a:rPr lang="en-US" sz="2400" spc="0" dirty="0" smtClean="0"/>
              <a:t>NEED </a:t>
            </a:r>
            <a:r>
              <a:rPr lang="en-US" sz="2400" spc="0" dirty="0"/>
              <a:t>TO KNOW BASIS</a:t>
            </a:r>
          </a:p>
          <a:p>
            <a:pPr marL="45720" indent="0">
              <a:buNone/>
            </a:pPr>
            <a:endParaRPr lang="en-US" dirty="0"/>
          </a:p>
        </p:txBody>
      </p:sp>
      <p:sp>
        <p:nvSpPr>
          <p:cNvPr id="5" name="Title 4"/>
          <p:cNvSpPr>
            <a:spLocks noGrp="1"/>
          </p:cNvSpPr>
          <p:nvPr>
            <p:ph type="title"/>
          </p:nvPr>
        </p:nvSpPr>
        <p:spPr/>
        <p:txBody>
          <a:bodyPr/>
          <a:lstStyle/>
          <a:p>
            <a:r>
              <a:rPr lang="en-US" dirty="0"/>
              <a:t>Privacy acts</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876800"/>
            <a:ext cx="2607892" cy="1760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568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6324601" cy="4986529"/>
          </a:xfrm>
        </p:spPr>
        <p:txBody>
          <a:bodyPr>
            <a:normAutofit lnSpcReduction="10000"/>
          </a:bodyPr>
          <a:lstStyle/>
          <a:p>
            <a:r>
              <a:rPr lang="en-US" sz="2400" spc="0" dirty="0"/>
              <a:t>ALL medications must be picked up by the parent/guardian at the end of the year.</a:t>
            </a:r>
          </a:p>
          <a:p>
            <a:pPr lvl="1"/>
            <a:r>
              <a:rPr lang="en-US" sz="2400" spc="0" dirty="0"/>
              <a:t>Do not send </a:t>
            </a:r>
            <a:r>
              <a:rPr lang="en-US" sz="2400" spc="0" dirty="0" smtClean="0"/>
              <a:t>meds </a:t>
            </a:r>
            <a:r>
              <a:rPr lang="en-US" sz="2400" spc="0" dirty="0"/>
              <a:t>home with the </a:t>
            </a:r>
            <a:r>
              <a:rPr lang="en-US" sz="2400" spc="0" dirty="0" smtClean="0"/>
              <a:t>student</a:t>
            </a:r>
            <a:endParaRPr lang="en-US" sz="2400" spc="0" dirty="0"/>
          </a:p>
          <a:p>
            <a:pPr lvl="1"/>
            <a:r>
              <a:rPr lang="en-US" sz="2400" spc="0" dirty="0"/>
              <a:t>Proper notice </a:t>
            </a:r>
            <a:r>
              <a:rPr lang="en-US" sz="2400" spc="0" dirty="0" smtClean="0"/>
              <a:t>about medication </a:t>
            </a:r>
            <a:r>
              <a:rPr lang="en-US" sz="2400" spc="0" dirty="0"/>
              <a:t>pick-up </a:t>
            </a:r>
            <a:r>
              <a:rPr lang="en-US" sz="2400" spc="0" dirty="0" smtClean="0"/>
              <a:t>procedures should be given</a:t>
            </a:r>
            <a:endParaRPr lang="en-US" sz="2400" spc="0" dirty="0"/>
          </a:p>
          <a:p>
            <a:pPr lvl="1"/>
            <a:r>
              <a:rPr lang="en-US" sz="2400" spc="0" dirty="0"/>
              <a:t>Any medications not picked up should be </a:t>
            </a:r>
            <a:r>
              <a:rPr lang="en-US" sz="2400" spc="0" dirty="0" smtClean="0"/>
              <a:t>destroyed </a:t>
            </a:r>
            <a:r>
              <a:rPr lang="en-US" sz="2400" spc="0" dirty="0"/>
              <a:t>or taken to an appropriate </a:t>
            </a:r>
            <a:r>
              <a:rPr lang="en-US" sz="2400" spc="0" dirty="0" smtClean="0"/>
              <a:t>disposal place</a:t>
            </a:r>
            <a:endParaRPr lang="en-US" sz="2400" dirty="0">
              <a:sym typeface="Symbol" panose="05050102010706020507" pitchFamily="18" charset="2"/>
            </a:endParaRPr>
          </a:p>
          <a:p>
            <a:pPr lvl="2"/>
            <a:r>
              <a:rPr lang="en-US" sz="2400" spc="0" dirty="0"/>
              <a:t>Utilize </a:t>
            </a:r>
            <a:r>
              <a:rPr lang="en-US" sz="2400" spc="0" dirty="0">
                <a:solidFill>
                  <a:schemeClr val="accent1"/>
                </a:solidFill>
              </a:rPr>
              <a:t>drug take-back programs </a:t>
            </a:r>
            <a:r>
              <a:rPr lang="en-US" sz="2400" spc="0" dirty="0"/>
              <a:t>(many times these are conducted by local law enforcement in conjunction with U.S. Drug Enforcement Administration or a local pharmacy</a:t>
            </a:r>
            <a:r>
              <a:rPr lang="en-US" sz="2400" spc="0" dirty="0" smtClean="0"/>
              <a:t>)</a:t>
            </a:r>
            <a:endParaRPr lang="en-US" sz="2400" spc="0" dirty="0"/>
          </a:p>
          <a:p>
            <a:pPr marL="640080" lvl="2" indent="0">
              <a:buNone/>
            </a:pPr>
            <a:endParaRPr lang="en-US" dirty="0"/>
          </a:p>
          <a:p>
            <a:pPr lvl="2"/>
            <a:endParaRPr lang="en-US" dirty="0"/>
          </a:p>
          <a:p>
            <a:pPr lvl="2"/>
            <a:endParaRPr lang="en-US" dirty="0"/>
          </a:p>
        </p:txBody>
      </p:sp>
      <p:sp>
        <p:nvSpPr>
          <p:cNvPr id="5" name="Title 4"/>
          <p:cNvSpPr>
            <a:spLocks noGrp="1"/>
          </p:cNvSpPr>
          <p:nvPr>
            <p:ph type="title"/>
          </p:nvPr>
        </p:nvSpPr>
        <p:spPr/>
        <p:txBody>
          <a:bodyPr/>
          <a:lstStyle/>
          <a:p>
            <a:r>
              <a:rPr lang="en-US" dirty="0" smtClean="0"/>
              <a:t>Returning Medications Home </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719070"/>
            <a:ext cx="2309813" cy="28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1456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1719070"/>
            <a:ext cx="7238999" cy="4874455"/>
          </a:xfrm>
        </p:spPr>
        <p:txBody>
          <a:bodyPr>
            <a:normAutofit/>
          </a:bodyPr>
          <a:lstStyle/>
          <a:p>
            <a:r>
              <a:rPr lang="en-US" spc="0" dirty="0" smtClean="0"/>
              <a:t>See </a:t>
            </a:r>
            <a:r>
              <a:rPr lang="en-US" spc="0" dirty="0"/>
              <a:t>the U.S. Food and Drug Administration (FDA) website for further details on drug disposal.</a:t>
            </a:r>
          </a:p>
          <a:p>
            <a:pPr marL="320040" lvl="1" indent="0">
              <a:buNone/>
            </a:pPr>
            <a:r>
              <a:rPr lang="en-US" sz="1400" spc="0" dirty="0">
                <a:solidFill>
                  <a:srgbClr val="FFC000"/>
                </a:solidFill>
                <a:hlinkClick r:id="rId2">
                  <a:extLst>
                    <a:ext uri="{A12FA001-AC4F-418D-AE19-62706E023703}">
                      <ahyp:hlinkClr xmlns="" xmlns:ahyp="http://schemas.microsoft.com/office/drawing/2018/hyperlinkcolor" val="tx"/>
                    </a:ext>
                  </a:extLst>
                </a:hlinkClick>
              </a:rPr>
              <a:t>http://www.fda.gov/ForConsumers/ConsumerUpdates/ucm101653.htm#guidelines</a:t>
            </a:r>
            <a:endParaRPr lang="en-US" sz="1400" spc="0" dirty="0">
              <a:solidFill>
                <a:srgbClr val="FFC000"/>
              </a:solidFill>
            </a:endParaRPr>
          </a:p>
          <a:p>
            <a:r>
              <a:rPr lang="en-US" spc="0" dirty="0"/>
              <a:t>Check prescription drug label to see if there are specific disposal instructions.</a:t>
            </a:r>
          </a:p>
          <a:p>
            <a:r>
              <a:rPr lang="en-US" spc="0" dirty="0"/>
              <a:t>Otherwise, follow </a:t>
            </a:r>
            <a:r>
              <a:rPr lang="en-US" spc="0" dirty="0" smtClean="0"/>
              <a:t>these </a:t>
            </a:r>
            <a:r>
              <a:rPr lang="en-US" spc="0" dirty="0"/>
              <a:t>instructions:</a:t>
            </a:r>
          </a:p>
          <a:p>
            <a:pPr lvl="1"/>
            <a:r>
              <a:rPr lang="en-US" u="sng" spc="0" dirty="0"/>
              <a:t>Do Not</a:t>
            </a:r>
            <a:r>
              <a:rPr lang="en-US" spc="0" dirty="0"/>
              <a:t> flush meds down the sink or toilet unless you are specifically instructed to do </a:t>
            </a:r>
            <a:r>
              <a:rPr lang="en-US" spc="0" dirty="0" smtClean="0"/>
              <a:t>so</a:t>
            </a:r>
            <a:endParaRPr lang="en-US" spc="0" dirty="0"/>
          </a:p>
          <a:p>
            <a:pPr lvl="1"/>
            <a:r>
              <a:rPr lang="en-US" spc="0" dirty="0"/>
              <a:t>Remove med from original container and mix with an </a:t>
            </a:r>
            <a:r>
              <a:rPr lang="en-US" spc="0" dirty="0" smtClean="0"/>
              <a:t>undesirable </a:t>
            </a:r>
            <a:r>
              <a:rPr lang="en-US" spc="0" dirty="0"/>
              <a:t>substance…e.g. coffee grounds, kitty </a:t>
            </a:r>
            <a:r>
              <a:rPr lang="en-US" spc="0" dirty="0" smtClean="0"/>
              <a:t>litter</a:t>
            </a:r>
            <a:endParaRPr lang="en-US" spc="0" dirty="0"/>
          </a:p>
          <a:p>
            <a:pPr lvl="1"/>
            <a:r>
              <a:rPr lang="en-US" spc="0" dirty="0"/>
              <a:t>Place mixture in a sealable bag, </a:t>
            </a:r>
            <a:r>
              <a:rPr lang="en-US" spc="0" dirty="0" smtClean="0"/>
              <a:t>container, </a:t>
            </a:r>
            <a:r>
              <a:rPr lang="en-US" spc="0" dirty="0"/>
              <a:t>or can </a:t>
            </a:r>
            <a:r>
              <a:rPr lang="en-US" spc="0" dirty="0" smtClean="0"/>
              <a:t>and </a:t>
            </a:r>
            <a:r>
              <a:rPr lang="en-US" spc="0" dirty="0"/>
              <a:t>throw in </a:t>
            </a:r>
            <a:r>
              <a:rPr lang="en-US" spc="0" dirty="0" smtClean="0"/>
              <a:t>garbage</a:t>
            </a:r>
            <a:endParaRPr lang="en-US" spc="0" dirty="0"/>
          </a:p>
          <a:p>
            <a:pPr lvl="1"/>
            <a:r>
              <a:rPr lang="en-US" spc="0" dirty="0"/>
              <a:t>Make sure any personal information is not visible </a:t>
            </a:r>
            <a:r>
              <a:rPr lang="en-US" spc="0" dirty="0" smtClean="0"/>
              <a:t>on the </a:t>
            </a:r>
            <a:r>
              <a:rPr lang="en-US" spc="0" dirty="0"/>
              <a:t>prescription bottle and </a:t>
            </a:r>
            <a:r>
              <a:rPr lang="en-US" spc="0" dirty="0" smtClean="0"/>
              <a:t>throw </a:t>
            </a:r>
            <a:r>
              <a:rPr lang="en-US" spc="0" dirty="0"/>
              <a:t>in </a:t>
            </a:r>
            <a:r>
              <a:rPr lang="en-US" spc="0" dirty="0" smtClean="0"/>
              <a:t>garbage</a:t>
            </a:r>
            <a:endParaRPr lang="en-US" spc="0" dirty="0"/>
          </a:p>
        </p:txBody>
      </p:sp>
      <p:sp>
        <p:nvSpPr>
          <p:cNvPr id="5" name="Title 4"/>
          <p:cNvSpPr>
            <a:spLocks noGrp="1"/>
          </p:cNvSpPr>
          <p:nvPr>
            <p:ph type="title"/>
          </p:nvPr>
        </p:nvSpPr>
        <p:spPr/>
        <p:txBody>
          <a:bodyPr/>
          <a:lstStyle/>
          <a:p>
            <a:r>
              <a:rPr lang="en-US" dirty="0"/>
              <a:t>Drug disposal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4419600"/>
            <a:ext cx="1447800" cy="209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2399620"/>
            <a:ext cx="1400175" cy="167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83674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057400"/>
            <a:ext cx="7970089" cy="3843529"/>
          </a:xfrm>
        </p:spPr>
        <p:txBody>
          <a:bodyPr>
            <a:normAutofit/>
          </a:bodyPr>
          <a:lstStyle/>
          <a:p>
            <a:pPr>
              <a:spcBef>
                <a:spcPts val="600"/>
              </a:spcBef>
              <a:spcAft>
                <a:spcPts val="600"/>
              </a:spcAft>
            </a:pPr>
            <a:r>
              <a:rPr lang="en-US" spc="0" dirty="0"/>
              <a:t>Contact your </a:t>
            </a:r>
            <a:r>
              <a:rPr lang="en-US" spc="0" dirty="0" smtClean="0"/>
              <a:t>district’s school nurse.</a:t>
            </a:r>
            <a:endParaRPr lang="en-US" spc="0" dirty="0"/>
          </a:p>
          <a:p>
            <a:pPr>
              <a:spcBef>
                <a:spcPts val="600"/>
              </a:spcBef>
              <a:spcAft>
                <a:spcPts val="600"/>
              </a:spcAft>
            </a:pPr>
            <a:r>
              <a:rPr lang="en-US" spc="0" dirty="0"/>
              <a:t>Contact your local public health </a:t>
            </a:r>
            <a:r>
              <a:rPr lang="en-US" spc="0" dirty="0" smtClean="0"/>
              <a:t>department.</a:t>
            </a:r>
            <a:endParaRPr lang="en-US" spc="0" dirty="0"/>
          </a:p>
          <a:p>
            <a:pPr>
              <a:spcBef>
                <a:spcPts val="600"/>
              </a:spcBef>
              <a:spcAft>
                <a:spcPts val="600"/>
              </a:spcAft>
            </a:pPr>
            <a:r>
              <a:rPr lang="en-US" spc="0" dirty="0"/>
              <a:t>Contact </a:t>
            </a:r>
            <a:r>
              <a:rPr lang="en-US" spc="0" dirty="0" smtClean="0"/>
              <a:t>the Missouri School </a:t>
            </a:r>
            <a:r>
              <a:rPr lang="en-US" spc="0" dirty="0"/>
              <a:t>Health </a:t>
            </a:r>
            <a:r>
              <a:rPr lang="en-US" spc="0" dirty="0" smtClean="0"/>
              <a:t>Program:</a:t>
            </a:r>
            <a:endParaRPr lang="en-US" spc="0" dirty="0"/>
          </a:p>
          <a:p>
            <a:pPr marL="45720" indent="0" algn="ctr">
              <a:buNone/>
            </a:pPr>
            <a:endParaRPr lang="en-US" spc="0" dirty="0"/>
          </a:p>
        </p:txBody>
      </p:sp>
      <p:sp>
        <p:nvSpPr>
          <p:cNvPr id="5" name="Title 4"/>
          <p:cNvSpPr>
            <a:spLocks noGrp="1"/>
          </p:cNvSpPr>
          <p:nvPr>
            <p:ph type="title"/>
          </p:nvPr>
        </p:nvSpPr>
        <p:spPr/>
        <p:txBody>
          <a:bodyPr/>
          <a:lstStyle/>
          <a:p>
            <a:r>
              <a:rPr lang="en-US" dirty="0"/>
              <a:t>Questions?</a:t>
            </a:r>
          </a:p>
        </p:txBody>
      </p:sp>
      <p:sp>
        <p:nvSpPr>
          <p:cNvPr id="3" name="TextBox 2"/>
          <p:cNvSpPr txBox="1"/>
          <p:nvPr/>
        </p:nvSpPr>
        <p:spPr>
          <a:xfrm>
            <a:off x="152400" y="3892540"/>
            <a:ext cx="8813006" cy="2246769"/>
          </a:xfrm>
          <a:prstGeom prst="rect">
            <a:avLst/>
          </a:prstGeom>
          <a:noFill/>
        </p:spPr>
        <p:txBody>
          <a:bodyPr wrap="square" rtlCol="0">
            <a:spAutoFit/>
          </a:bodyPr>
          <a:lstStyle/>
          <a:p>
            <a:pPr marL="45720" indent="0" algn="ctr">
              <a:buNone/>
            </a:pPr>
            <a:r>
              <a:rPr lang="en-US" sz="2000" dirty="0">
                <a:solidFill>
                  <a:schemeClr val="tx2"/>
                </a:solidFill>
              </a:rPr>
              <a:t>MISSOURI DEPARTMENT OF HEALTH AND SENIOR SERVICES</a:t>
            </a:r>
          </a:p>
          <a:p>
            <a:pPr marL="45720" indent="0" algn="ctr">
              <a:buNone/>
            </a:pPr>
            <a:r>
              <a:rPr lang="en-US" sz="2000" dirty="0" smtClean="0">
                <a:solidFill>
                  <a:schemeClr val="tx2"/>
                </a:solidFill>
              </a:rPr>
              <a:t>Division </a:t>
            </a:r>
            <a:r>
              <a:rPr lang="en-US" sz="2000" dirty="0">
                <a:solidFill>
                  <a:schemeClr val="tx2"/>
                </a:solidFill>
              </a:rPr>
              <a:t>of Community and Public Health</a:t>
            </a:r>
          </a:p>
          <a:p>
            <a:pPr marL="45720" indent="0" algn="ctr">
              <a:buNone/>
            </a:pPr>
            <a:r>
              <a:rPr lang="en-US" sz="2000" dirty="0" smtClean="0">
                <a:solidFill>
                  <a:schemeClr val="tx2"/>
                </a:solidFill>
              </a:rPr>
              <a:t>Bureau </a:t>
            </a:r>
            <a:r>
              <a:rPr lang="en-US" sz="2000" dirty="0">
                <a:solidFill>
                  <a:schemeClr val="tx2"/>
                </a:solidFill>
              </a:rPr>
              <a:t>of Community Health and Wellness</a:t>
            </a:r>
          </a:p>
          <a:p>
            <a:pPr marL="45720" indent="0" algn="ctr">
              <a:buNone/>
            </a:pPr>
            <a:r>
              <a:rPr lang="en-US" sz="2000" dirty="0" smtClean="0">
                <a:solidFill>
                  <a:schemeClr val="tx2"/>
                </a:solidFill>
              </a:rPr>
              <a:t>PO </a:t>
            </a:r>
            <a:r>
              <a:rPr lang="en-US" sz="2000" dirty="0">
                <a:solidFill>
                  <a:schemeClr val="tx2"/>
                </a:solidFill>
              </a:rPr>
              <a:t>Box 570 </a:t>
            </a:r>
          </a:p>
          <a:p>
            <a:pPr marL="45720" indent="0" algn="ctr">
              <a:buNone/>
            </a:pPr>
            <a:r>
              <a:rPr lang="en-US" sz="2000" dirty="0" smtClean="0">
                <a:solidFill>
                  <a:schemeClr val="tx2"/>
                </a:solidFill>
              </a:rPr>
              <a:t>Jefferson </a:t>
            </a:r>
            <a:r>
              <a:rPr lang="en-US" sz="2000" dirty="0">
                <a:solidFill>
                  <a:schemeClr val="tx2"/>
                </a:solidFill>
              </a:rPr>
              <a:t>City, MO 65102-0570</a:t>
            </a:r>
          </a:p>
          <a:p>
            <a:pPr marL="45720" indent="0" algn="ctr">
              <a:buNone/>
            </a:pPr>
            <a:r>
              <a:rPr lang="en-US" sz="2000" dirty="0" smtClean="0">
                <a:solidFill>
                  <a:schemeClr val="tx2"/>
                </a:solidFill>
              </a:rPr>
              <a:t>Phone</a:t>
            </a:r>
            <a:r>
              <a:rPr lang="en-US" sz="2000" dirty="0">
                <a:solidFill>
                  <a:schemeClr val="tx2"/>
                </a:solidFill>
              </a:rPr>
              <a:t>: 573-522-2822 </a:t>
            </a:r>
          </a:p>
          <a:p>
            <a:pPr marL="45720" indent="0" algn="ctr">
              <a:buNone/>
            </a:pPr>
            <a:r>
              <a:rPr lang="en-US" sz="2000" dirty="0" smtClean="0">
                <a:solidFill>
                  <a:schemeClr val="tx2"/>
                </a:solidFill>
              </a:rPr>
              <a:t>Email</a:t>
            </a:r>
            <a:r>
              <a:rPr lang="en-US" sz="2000" dirty="0">
                <a:solidFill>
                  <a:schemeClr val="tx2"/>
                </a:solidFill>
              </a:rPr>
              <a:t>: </a:t>
            </a:r>
            <a:r>
              <a:rPr lang="en-US" sz="2000" dirty="0">
                <a:hlinkClick r:id="rId2"/>
              </a:rPr>
              <a:t>SHS@health.mo.gov</a:t>
            </a:r>
            <a:r>
              <a:rPr lang="en-US" sz="2000" dirty="0"/>
              <a:t>  </a:t>
            </a:r>
          </a:p>
        </p:txBody>
      </p:sp>
      <p:pic>
        <p:nvPicPr>
          <p:cNvPr id="1026" name="Picture 2" descr="Public Health Logo - NACC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5993" y="1985540"/>
            <a:ext cx="1728694" cy="1443459"/>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028" name="Picture 4" descr="DHSS (Vertical)(Pantone-CMYK)(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309" y="4140476"/>
            <a:ext cx="2107923" cy="210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0656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pc="0" dirty="0"/>
              <a:t>A student brings a baggie of Tylenol® to the school secretary stating that his mom said to drop it off at the office because he has been struggling with headaches.  Mom told him if he needs it throughout the day, the secretary can administer it.  What is </a:t>
            </a:r>
            <a:r>
              <a:rPr lang="en-US" spc="0" dirty="0">
                <a:solidFill>
                  <a:schemeClr val="accent1"/>
                </a:solidFill>
              </a:rPr>
              <a:t>incorrect</a:t>
            </a:r>
            <a:r>
              <a:rPr lang="en-US" spc="0" dirty="0"/>
              <a:t> about this scenario</a:t>
            </a:r>
            <a:r>
              <a:rPr lang="en-US" spc="0" dirty="0" smtClean="0"/>
              <a:t>?</a:t>
            </a:r>
          </a:p>
          <a:p>
            <a:pPr marL="45720" indent="0">
              <a:buNone/>
            </a:pPr>
            <a:endParaRPr lang="en-US" spc="0" dirty="0" smtClean="0"/>
          </a:p>
          <a:p>
            <a:pPr marL="45720" indent="0">
              <a:buNone/>
            </a:pPr>
            <a:endParaRPr lang="en-US" spc="0" dirty="0"/>
          </a:p>
          <a:p>
            <a:pPr marL="45720" indent="0">
              <a:buNone/>
            </a:pPr>
            <a:endParaRPr lang="en-US" spc="0" dirty="0" smtClean="0"/>
          </a:p>
          <a:p>
            <a:pPr marL="45720" indent="0">
              <a:buNone/>
            </a:pPr>
            <a:endParaRPr lang="en-US" spc="0" dirty="0"/>
          </a:p>
          <a:p>
            <a:pPr lvl="1">
              <a:spcBef>
                <a:spcPts val="600"/>
              </a:spcBef>
            </a:pPr>
            <a:r>
              <a:rPr lang="en-US" spc="0" dirty="0"/>
              <a:t>Student brought medication in.  Medications should always be brought in by parent or guardian.</a:t>
            </a:r>
          </a:p>
          <a:p>
            <a:pPr lvl="1">
              <a:spcBef>
                <a:spcPts val="600"/>
              </a:spcBef>
            </a:pPr>
            <a:r>
              <a:rPr lang="en-US" spc="0" dirty="0"/>
              <a:t>Medication was not in original container.</a:t>
            </a:r>
          </a:p>
          <a:p>
            <a:pPr lvl="1">
              <a:spcBef>
                <a:spcPts val="600"/>
              </a:spcBef>
            </a:pPr>
            <a:r>
              <a:rPr lang="en-US" spc="0" dirty="0"/>
              <a:t>Parent did not sign a medication administration consent form.</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9482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pc="0" dirty="0"/>
              <a:t>A guardian brings in a prescription bottle of Metadate ER 20 mg</a:t>
            </a:r>
            <a:r>
              <a:rPr lang="en-US" spc="0" dirty="0" smtClean="0"/>
              <a:t>.  </a:t>
            </a:r>
            <a:r>
              <a:rPr lang="en-US" spc="0" dirty="0"/>
              <a:t>All appropriate paperwork, including a written order, was completed. </a:t>
            </a:r>
            <a:r>
              <a:rPr lang="en-US" spc="0" dirty="0" smtClean="0"/>
              <a:t> The </a:t>
            </a:r>
            <a:r>
              <a:rPr lang="en-US" spc="0" dirty="0"/>
              <a:t>guardian states that the child has trouble swallowing the pill and it should be crushed and mixed with pudding so that the student can swallow the medication better. </a:t>
            </a:r>
            <a:r>
              <a:rPr lang="en-US" spc="0" dirty="0" smtClean="0"/>
              <a:t> What </a:t>
            </a:r>
            <a:r>
              <a:rPr lang="en-US" spc="0" dirty="0"/>
              <a:t>is </a:t>
            </a:r>
            <a:r>
              <a:rPr lang="en-US" spc="0" dirty="0">
                <a:solidFill>
                  <a:schemeClr val="accent1"/>
                </a:solidFill>
              </a:rPr>
              <a:t>incorrect</a:t>
            </a:r>
            <a:r>
              <a:rPr lang="en-US" spc="0" dirty="0"/>
              <a:t> about this scenario? </a:t>
            </a:r>
            <a:endParaRPr lang="en-US" spc="0" dirty="0" smtClean="0"/>
          </a:p>
          <a:p>
            <a:endParaRPr lang="en-US" spc="0" dirty="0"/>
          </a:p>
          <a:p>
            <a:pPr marL="45720" indent="0">
              <a:buNone/>
            </a:pPr>
            <a:endParaRPr lang="en-US" spc="0" dirty="0" smtClean="0"/>
          </a:p>
          <a:p>
            <a:pPr marL="45720" indent="0">
              <a:buNone/>
            </a:pPr>
            <a:endParaRPr lang="en-US" spc="0" dirty="0" smtClean="0"/>
          </a:p>
          <a:p>
            <a:pPr marL="45720" indent="0">
              <a:buNone/>
            </a:pPr>
            <a:endParaRPr lang="en-US" spc="0" dirty="0"/>
          </a:p>
          <a:p>
            <a:pPr lvl="1"/>
            <a:r>
              <a:rPr lang="en-US" spc="0" dirty="0"/>
              <a:t>ER means extended release and these types of pills should never be crushed (unless ordered by a medical provider or pharmacist).  By crushing the pill, it will disrupt the timing that the medication is supposed to be released throughout the body.</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136409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57929"/>
          </a:xfrm>
        </p:spPr>
        <p:txBody>
          <a:bodyPr/>
          <a:lstStyle/>
          <a:p>
            <a:r>
              <a:rPr lang="en-US" spc="0" dirty="0"/>
              <a:t>A student presents to the school office at 10 a.m. complaining of a bad headache. </a:t>
            </a:r>
            <a:r>
              <a:rPr lang="en-US" spc="0" dirty="0" smtClean="0"/>
              <a:t> The </a:t>
            </a:r>
            <a:r>
              <a:rPr lang="en-US" spc="0" dirty="0"/>
              <a:t>school principal, who is the trained medication administration staff member, looks and sees that the student does have </a:t>
            </a:r>
            <a:r>
              <a:rPr lang="en-US" spc="0" dirty="0" smtClean="0"/>
              <a:t>ibuprofen </a:t>
            </a:r>
            <a:r>
              <a:rPr lang="en-US" spc="0" dirty="0"/>
              <a:t>and all of the completed paperwork for this medication. </a:t>
            </a:r>
            <a:r>
              <a:rPr lang="en-US" spc="0" dirty="0" smtClean="0"/>
              <a:t> The </a:t>
            </a:r>
            <a:r>
              <a:rPr lang="en-US" spc="0" dirty="0"/>
              <a:t>parent signed the consent form and the student is to receive </a:t>
            </a:r>
            <a:r>
              <a:rPr lang="en-US" spc="0" dirty="0" smtClean="0"/>
              <a:t>one </a:t>
            </a:r>
            <a:r>
              <a:rPr lang="en-US" spc="0" dirty="0"/>
              <a:t>tablet or 200 mg. </a:t>
            </a:r>
            <a:r>
              <a:rPr lang="en-US" spc="0" dirty="0" smtClean="0"/>
              <a:t> The </a:t>
            </a:r>
            <a:r>
              <a:rPr lang="en-US" spc="0" dirty="0"/>
              <a:t>principal gives the student the </a:t>
            </a:r>
            <a:r>
              <a:rPr lang="en-US" spc="0" dirty="0" smtClean="0"/>
              <a:t>ibuprofen </a:t>
            </a:r>
            <a:r>
              <a:rPr lang="en-US" spc="0" dirty="0"/>
              <a:t>tablet after confirming it was the correct student, </a:t>
            </a:r>
            <a:r>
              <a:rPr lang="en-US" spc="0" dirty="0" smtClean="0"/>
              <a:t>medication, </a:t>
            </a:r>
            <a:r>
              <a:rPr lang="en-US" spc="0" dirty="0"/>
              <a:t>and dose.  What is </a:t>
            </a:r>
            <a:r>
              <a:rPr lang="en-US" spc="0" dirty="0">
                <a:solidFill>
                  <a:schemeClr val="accent1"/>
                </a:solidFill>
              </a:rPr>
              <a:t>incorrect</a:t>
            </a:r>
            <a:r>
              <a:rPr lang="en-US" spc="0" dirty="0"/>
              <a:t> about this scenario</a:t>
            </a:r>
            <a:r>
              <a:rPr lang="en-US" spc="0" dirty="0" smtClean="0"/>
              <a:t>?</a:t>
            </a:r>
          </a:p>
          <a:p>
            <a:pPr marL="45720" indent="0">
              <a:buNone/>
            </a:pPr>
            <a:endParaRPr lang="en-US" spc="0" dirty="0" smtClean="0"/>
          </a:p>
          <a:p>
            <a:pPr marL="45720" indent="0">
              <a:buNone/>
            </a:pPr>
            <a:endParaRPr lang="en-US" spc="0" dirty="0"/>
          </a:p>
          <a:p>
            <a:pPr marL="45720" indent="0">
              <a:buNone/>
            </a:pPr>
            <a:endParaRPr lang="en-US" spc="0" dirty="0"/>
          </a:p>
          <a:p>
            <a:pPr lvl="1"/>
            <a:r>
              <a:rPr lang="en-US" spc="0" dirty="0"/>
              <a:t>The principal did not call the parent or guardian to determine if the student had received any medications earlier in the day.  By failing to do this, there is potential that the student could be getting too much </a:t>
            </a:r>
            <a:r>
              <a:rPr lang="en-US" spc="0" dirty="0" smtClean="0"/>
              <a:t>ibuprofen </a:t>
            </a:r>
            <a:r>
              <a:rPr lang="en-US" spc="0" dirty="0"/>
              <a:t>(overdose).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416801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757929"/>
          </a:xfrm>
        </p:spPr>
        <p:txBody>
          <a:bodyPr/>
          <a:lstStyle/>
          <a:p>
            <a:r>
              <a:rPr lang="en-US" spc="0" dirty="0"/>
              <a:t>A fourth grade boy with ADHD has run out of his Intuniv. </a:t>
            </a:r>
            <a:r>
              <a:rPr lang="en-US" spc="0" dirty="0" smtClean="0"/>
              <a:t> The </a:t>
            </a:r>
            <a:r>
              <a:rPr lang="en-US" spc="0" dirty="0"/>
              <a:t>school secretary has contacted his dad and dad is in process of getting a prescription refill, but it won’t be ready until the next day</a:t>
            </a:r>
            <a:r>
              <a:rPr lang="en-US" spc="0" dirty="0" smtClean="0"/>
              <a:t>.  </a:t>
            </a:r>
            <a:r>
              <a:rPr lang="en-US" spc="0" dirty="0"/>
              <a:t>In the meantime, the boy is really struggling and so is his teacher. </a:t>
            </a:r>
            <a:r>
              <a:rPr lang="en-US" spc="0" dirty="0" smtClean="0"/>
              <a:t> There </a:t>
            </a:r>
            <a:r>
              <a:rPr lang="en-US" spc="0" dirty="0"/>
              <a:t>is another student who takes Intuniv and has plenty of medication at school. </a:t>
            </a:r>
            <a:r>
              <a:rPr lang="en-US" spc="0" dirty="0" smtClean="0"/>
              <a:t> The </a:t>
            </a:r>
            <a:r>
              <a:rPr lang="en-US" spc="0" dirty="0"/>
              <a:t>secretary decides she can borrow one days worth of Intuniv from this other student and re-pay him as soon as the boy gets his new prescription.  That way the boy and the teacher will have a better day.  What is </a:t>
            </a:r>
            <a:r>
              <a:rPr lang="en-US" spc="0" dirty="0">
                <a:solidFill>
                  <a:schemeClr val="accent1"/>
                </a:solidFill>
              </a:rPr>
              <a:t>incorrect</a:t>
            </a:r>
            <a:r>
              <a:rPr lang="en-US" spc="0" dirty="0"/>
              <a:t> about this scenario</a:t>
            </a:r>
            <a:r>
              <a:rPr lang="en-US" spc="0" dirty="0" smtClean="0"/>
              <a:t>?</a:t>
            </a:r>
          </a:p>
          <a:p>
            <a:pPr marL="45720" indent="0">
              <a:buNone/>
            </a:pPr>
            <a:endParaRPr lang="en-US" spc="0" dirty="0"/>
          </a:p>
          <a:p>
            <a:pPr marL="45720" indent="0">
              <a:buNone/>
            </a:pPr>
            <a:endParaRPr lang="en-US" spc="0" dirty="0" smtClean="0"/>
          </a:p>
          <a:p>
            <a:pPr marL="45720" indent="0">
              <a:buNone/>
            </a:pPr>
            <a:endParaRPr lang="en-US" spc="0" dirty="0"/>
          </a:p>
          <a:p>
            <a:pPr lvl="1"/>
            <a:r>
              <a:rPr lang="en-US" spc="0" dirty="0"/>
              <a:t>The secretary gave the student another student’s medication. </a:t>
            </a:r>
            <a:r>
              <a:rPr lang="en-US" spc="0" dirty="0" smtClean="0"/>
              <a:t> You </a:t>
            </a:r>
            <a:r>
              <a:rPr lang="en-US" spc="0" dirty="0"/>
              <a:t>can NEVER give somebody else’s medication to a student.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4091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pc="0" dirty="0"/>
              <a:t>A student, who is severely allergic to bee stings, was stung while at recess. </a:t>
            </a:r>
            <a:r>
              <a:rPr lang="en-US" spc="0" dirty="0" smtClean="0"/>
              <a:t> The </a:t>
            </a:r>
            <a:r>
              <a:rPr lang="en-US" spc="0" dirty="0"/>
              <a:t>school nurse is not at that school that day so the student is brought to the office. </a:t>
            </a:r>
            <a:r>
              <a:rPr lang="en-US" spc="0" dirty="0" smtClean="0"/>
              <a:t> There </a:t>
            </a:r>
            <a:r>
              <a:rPr lang="en-US" spc="0" dirty="0"/>
              <a:t>is an emergency action plan for the student. It states that an EpiPen Jr. is available and should be administered immediately if the student is stung…even if there aren’t any immediate symptoms. </a:t>
            </a:r>
            <a:r>
              <a:rPr lang="en-US" spc="0" dirty="0" smtClean="0"/>
              <a:t> But</a:t>
            </a:r>
            <a:r>
              <a:rPr lang="en-US" spc="0" dirty="0"/>
              <a:t>, the secretary remembers that she is not supposed to give injections. </a:t>
            </a:r>
            <a:r>
              <a:rPr lang="en-US" spc="0" dirty="0" smtClean="0"/>
              <a:t> Should </a:t>
            </a:r>
            <a:r>
              <a:rPr lang="en-US" spc="0" dirty="0"/>
              <a:t>she give the EpiPen Jr</a:t>
            </a:r>
            <a:r>
              <a:rPr lang="en-US" spc="0" dirty="0" smtClean="0"/>
              <a:t>.?</a:t>
            </a:r>
          </a:p>
          <a:p>
            <a:pPr lvl="1"/>
            <a:endParaRPr lang="en-US" spc="0" dirty="0"/>
          </a:p>
          <a:p>
            <a:pPr lvl="1"/>
            <a:endParaRPr lang="en-US" spc="0" dirty="0" smtClean="0"/>
          </a:p>
          <a:p>
            <a:pPr lvl="1"/>
            <a:endParaRPr lang="en-US" spc="0" dirty="0"/>
          </a:p>
          <a:p>
            <a:pPr lvl="1"/>
            <a:r>
              <a:rPr lang="en-US" spc="0" dirty="0" smtClean="0"/>
              <a:t>YES</a:t>
            </a:r>
            <a:r>
              <a:rPr lang="en-US" spc="0" dirty="0"/>
              <a:t>!!  This is one of those emergency situations and an exception for administering parenteral (injectable) medications.  The secretary SHOULD administer the epinephrine then call 911 immediately.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98583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76400"/>
            <a:ext cx="8407893" cy="4876799"/>
          </a:xfrm>
        </p:spPr>
        <p:txBody>
          <a:bodyPr anchor="ctr">
            <a:noAutofit/>
          </a:bodyPr>
          <a:lstStyle/>
          <a:p>
            <a:pPr marL="45720" indent="0" algn="ctr">
              <a:buNone/>
            </a:pPr>
            <a:r>
              <a:rPr lang="en-US" sz="3600" spc="0" dirty="0"/>
              <a:t>School districts must establish policies and implement </a:t>
            </a:r>
            <a:r>
              <a:rPr lang="en-US" sz="3600" spc="0" dirty="0" smtClean="0"/>
              <a:t>protocols </a:t>
            </a:r>
            <a:r>
              <a:rPr lang="en-US" sz="3600" spc="0" dirty="0"/>
              <a:t>that meet all legal requirements for administration of medication required during school hours. The procedures must be consistent with standards of medical, nursing, and pharmacy practice guidelines.</a:t>
            </a:r>
          </a:p>
        </p:txBody>
      </p:sp>
      <p:sp>
        <p:nvSpPr>
          <p:cNvPr id="3" name="Title 2"/>
          <p:cNvSpPr>
            <a:spLocks noGrp="1"/>
          </p:cNvSpPr>
          <p:nvPr>
            <p:ph type="title"/>
          </p:nvPr>
        </p:nvSpPr>
        <p:spPr/>
        <p:txBody>
          <a:bodyPr/>
          <a:lstStyle/>
          <a:p>
            <a:r>
              <a:rPr lang="en-US" dirty="0" smtClean="0"/>
              <a:t>Missouri Practice</a:t>
            </a:r>
            <a:endParaRPr lang="en-US" dirty="0"/>
          </a:p>
        </p:txBody>
      </p:sp>
    </p:spTree>
    <p:extLst>
      <p:ext uri="{BB962C8B-B14F-4D97-AF65-F5344CB8AC3E}">
        <p14:creationId xmlns:p14="http://schemas.microsoft.com/office/powerpoint/2010/main" val="16932004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910329"/>
          </a:xfrm>
        </p:spPr>
        <p:txBody>
          <a:bodyPr>
            <a:normAutofit/>
          </a:bodyPr>
          <a:lstStyle/>
          <a:p>
            <a:r>
              <a:rPr lang="en-US" spc="0" dirty="0"/>
              <a:t>A parent brings in some regular strength Tylenol</a:t>
            </a:r>
            <a:r>
              <a:rPr lang="en-US" spc="0" dirty="0">
                <a:sym typeface="Symbol" panose="05050102010706020507" pitchFamily="18" charset="2"/>
              </a:rPr>
              <a:t></a:t>
            </a:r>
            <a:r>
              <a:rPr lang="en-US" spc="0" dirty="0"/>
              <a:t> for her 9 year old daughter. </a:t>
            </a:r>
            <a:r>
              <a:rPr lang="en-US" spc="0" dirty="0" smtClean="0"/>
              <a:t> She </a:t>
            </a:r>
            <a:r>
              <a:rPr lang="en-US" spc="0" dirty="0"/>
              <a:t>completes the appropriate paperwork with the school secretary. </a:t>
            </a:r>
            <a:r>
              <a:rPr lang="en-US" spc="0" dirty="0" smtClean="0"/>
              <a:t> According </a:t>
            </a:r>
            <a:r>
              <a:rPr lang="en-US" spc="0" dirty="0"/>
              <a:t>to the label on the Tylenol</a:t>
            </a:r>
            <a:r>
              <a:rPr lang="en-US" spc="0" dirty="0">
                <a:sym typeface="Symbol" panose="05050102010706020507" pitchFamily="18" charset="2"/>
              </a:rPr>
              <a:t></a:t>
            </a:r>
            <a:r>
              <a:rPr lang="en-US" spc="0" dirty="0"/>
              <a:t>, the correct dose for the girl is </a:t>
            </a:r>
            <a:r>
              <a:rPr lang="en-US" spc="0" dirty="0" smtClean="0"/>
              <a:t>one </a:t>
            </a:r>
            <a:r>
              <a:rPr lang="en-US" spc="0" dirty="0"/>
              <a:t>tablet or 325 mg. </a:t>
            </a:r>
            <a:r>
              <a:rPr lang="en-US" spc="0" dirty="0" smtClean="0"/>
              <a:t> Mom </a:t>
            </a:r>
            <a:r>
              <a:rPr lang="en-US" spc="0" dirty="0"/>
              <a:t>states that she always gives her daughter </a:t>
            </a:r>
            <a:r>
              <a:rPr lang="en-US" spc="0" dirty="0" smtClean="0"/>
              <a:t>two </a:t>
            </a:r>
            <a:r>
              <a:rPr lang="en-US" spc="0" dirty="0"/>
              <a:t>tablets or 650 mg because that works better for her. </a:t>
            </a:r>
            <a:r>
              <a:rPr lang="en-US" spc="0" dirty="0" smtClean="0"/>
              <a:t> Can </a:t>
            </a:r>
            <a:r>
              <a:rPr lang="en-US" spc="0" dirty="0"/>
              <a:t>you give the girl the 650 mg </a:t>
            </a:r>
            <a:r>
              <a:rPr lang="en-US" spc="0" dirty="0" smtClean="0"/>
              <a:t>(two </a:t>
            </a:r>
            <a:r>
              <a:rPr lang="en-US" spc="0" dirty="0"/>
              <a:t>tablets)?  </a:t>
            </a:r>
            <a:endParaRPr lang="en-US" spc="0" dirty="0" smtClean="0"/>
          </a:p>
          <a:p>
            <a:endParaRPr lang="en-US" spc="0" dirty="0"/>
          </a:p>
          <a:p>
            <a:pPr marL="45720" indent="0">
              <a:buNone/>
            </a:pPr>
            <a:endParaRPr lang="en-US" spc="0" dirty="0" smtClean="0"/>
          </a:p>
          <a:p>
            <a:pPr marL="45720" indent="0">
              <a:buNone/>
            </a:pPr>
            <a:endParaRPr lang="en-US" spc="0" dirty="0"/>
          </a:p>
          <a:p>
            <a:pPr lvl="1"/>
            <a:r>
              <a:rPr lang="en-US" spc="0" dirty="0"/>
              <a:t>NO, you cannot administer medication off label.  This means not following the recommended directions.  If mom insists on </a:t>
            </a:r>
            <a:r>
              <a:rPr lang="en-US" spc="0" dirty="0" smtClean="0"/>
              <a:t>two </a:t>
            </a:r>
            <a:r>
              <a:rPr lang="en-US" spc="0" dirty="0"/>
              <a:t>tablets, she will have to administer the medication or you will have to get a written order from the girl’s healthcare provider stating that that dose is appropriate.  You cannot administer the increased dose until the written order from the </a:t>
            </a:r>
            <a:r>
              <a:rPr lang="en-US" spc="0" dirty="0" smtClean="0"/>
              <a:t>health care </a:t>
            </a:r>
            <a:r>
              <a:rPr lang="en-US" spc="0" dirty="0"/>
              <a:t>provider is returned.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2450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pc="0" dirty="0"/>
              <a:t>The school nurse suddenly got the stomach flu and had to leave for the day. </a:t>
            </a:r>
            <a:r>
              <a:rPr lang="en-US" spc="0" dirty="0" smtClean="0"/>
              <a:t> A </a:t>
            </a:r>
            <a:r>
              <a:rPr lang="en-US" spc="0" dirty="0"/>
              <a:t>diabetic student is just finishing lunch and needs her insulin. </a:t>
            </a:r>
            <a:r>
              <a:rPr lang="en-US" spc="0" dirty="0" smtClean="0"/>
              <a:t> The </a:t>
            </a:r>
            <a:r>
              <a:rPr lang="en-US" spc="0" dirty="0"/>
              <a:t>school secretary has been trained in medication administration</a:t>
            </a:r>
            <a:r>
              <a:rPr lang="en-US" spc="0" dirty="0" smtClean="0"/>
              <a:t>.  </a:t>
            </a:r>
            <a:r>
              <a:rPr lang="en-US" spc="0" dirty="0"/>
              <a:t>Can she give the insulin</a:t>
            </a:r>
            <a:r>
              <a:rPr lang="en-US" spc="0" dirty="0" smtClean="0"/>
              <a:t>?</a:t>
            </a:r>
          </a:p>
          <a:p>
            <a:pPr marL="45720" indent="0">
              <a:buNone/>
            </a:pPr>
            <a:endParaRPr lang="en-US" spc="0" dirty="0"/>
          </a:p>
          <a:p>
            <a:pPr marL="45720" indent="0">
              <a:buNone/>
            </a:pPr>
            <a:endParaRPr lang="en-US" spc="0" dirty="0" smtClean="0"/>
          </a:p>
          <a:p>
            <a:pPr marL="45720" indent="0">
              <a:buNone/>
            </a:pPr>
            <a:endParaRPr lang="en-US" spc="0" dirty="0"/>
          </a:p>
          <a:p>
            <a:pPr marL="45720" indent="0">
              <a:buNone/>
            </a:pPr>
            <a:endParaRPr lang="en-US" spc="0" dirty="0"/>
          </a:p>
          <a:p>
            <a:pPr lvl="1"/>
            <a:r>
              <a:rPr lang="en-US" spc="0" dirty="0" smtClean="0"/>
              <a:t>Depends on the DMMP plan.</a:t>
            </a:r>
          </a:p>
          <a:p>
            <a:pPr lvl="1"/>
            <a:r>
              <a:rPr lang="en-US" spc="0" dirty="0" smtClean="0"/>
              <a:t>Depends on who is trained at the school.</a:t>
            </a:r>
            <a:r>
              <a:rPr lang="en-US" spc="0" dirty="0"/>
              <a:t>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33565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pc="100" dirty="0"/>
              <a:t>A student is scheduled to come to the office for his ADHD medication, Ritalin</a:t>
            </a:r>
            <a:r>
              <a:rPr lang="en-US" spc="100" dirty="0">
                <a:sym typeface="Symbol" panose="05050102010706020507" pitchFamily="18" charset="2"/>
              </a:rPr>
              <a:t></a:t>
            </a:r>
            <a:r>
              <a:rPr lang="en-US" spc="100" dirty="0"/>
              <a:t>, at lunchtime. </a:t>
            </a:r>
            <a:r>
              <a:rPr lang="en-US" spc="100" dirty="0" smtClean="0"/>
              <a:t> He </a:t>
            </a:r>
            <a:r>
              <a:rPr lang="en-US" spc="100" dirty="0"/>
              <a:t>doesn’t show up so the trained medication administration staff member thinks to himself, “I guess missing one day won’t hurt, I will make sure he gets his dose tomorrow.” Is this ok</a:t>
            </a:r>
            <a:r>
              <a:rPr lang="en-US" spc="100" dirty="0" smtClean="0"/>
              <a:t>?</a:t>
            </a:r>
          </a:p>
          <a:p>
            <a:endParaRPr lang="en-US" dirty="0"/>
          </a:p>
          <a:p>
            <a:endParaRPr lang="en-US" dirty="0" smtClean="0"/>
          </a:p>
          <a:p>
            <a:pPr marL="45720" indent="0">
              <a:buNone/>
            </a:pPr>
            <a:endParaRPr lang="en-US" dirty="0"/>
          </a:p>
          <a:p>
            <a:pPr marL="45720" indent="0">
              <a:buNone/>
            </a:pPr>
            <a:endParaRPr lang="en-US" dirty="0" smtClean="0"/>
          </a:p>
          <a:p>
            <a:pPr marL="45720" indent="0">
              <a:buNone/>
            </a:pPr>
            <a:endParaRPr lang="en-US" dirty="0"/>
          </a:p>
          <a:p>
            <a:pPr lvl="1"/>
            <a:r>
              <a:rPr lang="en-US" dirty="0"/>
              <a:t>No, it is not ok to let a student skip their medication dose.  The student will need to be tracked down so that he can receive his medication.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316149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0"/>
            <a:ext cx="8407893" cy="4834129"/>
          </a:xfrm>
        </p:spPr>
        <p:txBody>
          <a:bodyPr>
            <a:normAutofit lnSpcReduction="10000"/>
          </a:bodyPr>
          <a:lstStyle/>
          <a:p>
            <a:r>
              <a:rPr lang="en-US" spc="0" dirty="0"/>
              <a:t>A student is on Keppra, a seizure medication, for epilepsy.  The student has a medical care plan, the medication, and all of the appropriate paperwork for that medication in the front office. </a:t>
            </a:r>
            <a:r>
              <a:rPr lang="en-US" spc="0" dirty="0" smtClean="0"/>
              <a:t> The </a:t>
            </a:r>
            <a:r>
              <a:rPr lang="en-US" spc="0" dirty="0"/>
              <a:t>student is to get 125 mg in the morning and 125 mg in the afternoon for a total of 250 mg per day. </a:t>
            </a:r>
            <a:r>
              <a:rPr lang="en-US" spc="0" dirty="0" smtClean="0"/>
              <a:t> The </a:t>
            </a:r>
            <a:r>
              <a:rPr lang="en-US" spc="0" dirty="0"/>
              <a:t>trained medication administration staff member realizes that today she accidentally gave 250 mg each time, so 500 mg for the day. </a:t>
            </a:r>
            <a:r>
              <a:rPr lang="en-US" spc="0" dirty="0" smtClean="0"/>
              <a:t> What </a:t>
            </a:r>
            <a:r>
              <a:rPr lang="en-US" spc="0" dirty="0"/>
              <a:t>should she do</a:t>
            </a:r>
            <a:r>
              <a:rPr lang="en-US" spc="0" dirty="0" smtClean="0"/>
              <a:t>?</a:t>
            </a:r>
          </a:p>
          <a:p>
            <a:pPr marL="45720" indent="0">
              <a:buNone/>
            </a:pPr>
            <a:endParaRPr lang="en-US" spc="0" dirty="0"/>
          </a:p>
          <a:p>
            <a:pPr marL="45720" indent="0">
              <a:buNone/>
            </a:pPr>
            <a:endParaRPr lang="en-US" spc="0" dirty="0" smtClean="0"/>
          </a:p>
          <a:p>
            <a:pPr marL="45720" indent="0">
              <a:buNone/>
            </a:pPr>
            <a:endParaRPr lang="en-US" spc="0" dirty="0"/>
          </a:p>
          <a:p>
            <a:pPr lvl="1"/>
            <a:r>
              <a:rPr lang="en-US" spc="0" dirty="0"/>
              <a:t>Admit the mistake right away.</a:t>
            </a:r>
          </a:p>
          <a:p>
            <a:pPr lvl="1"/>
            <a:r>
              <a:rPr lang="en-US" spc="0" dirty="0"/>
              <a:t>Call the parent immediately.</a:t>
            </a:r>
          </a:p>
          <a:p>
            <a:pPr lvl="1"/>
            <a:r>
              <a:rPr lang="en-US" spc="0" dirty="0"/>
              <a:t>Call the medical provider (who prescribed the medication) or pharmacist to get instructions as to what needs to be done.</a:t>
            </a:r>
          </a:p>
          <a:p>
            <a:pPr lvl="1"/>
            <a:r>
              <a:rPr lang="en-US" spc="0" dirty="0"/>
              <a:t>Complete a medication error form and document everything that happened.</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10699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19070"/>
            <a:ext cx="8686800" cy="4910330"/>
          </a:xfrm>
        </p:spPr>
        <p:txBody>
          <a:bodyPr>
            <a:normAutofit fontScale="92500" lnSpcReduction="10000"/>
          </a:bodyPr>
          <a:lstStyle/>
          <a:p>
            <a:r>
              <a:rPr lang="en-US" spc="0" dirty="0"/>
              <a:t>A student is in the front office to receive his Metadate from the school secretary. </a:t>
            </a:r>
            <a:r>
              <a:rPr lang="en-US" spc="0" dirty="0" smtClean="0"/>
              <a:t> There </a:t>
            </a:r>
            <a:r>
              <a:rPr lang="en-US" spc="0" dirty="0"/>
              <a:t>are two other students sitting by the principals office, a parent waiting to talk to the </a:t>
            </a:r>
            <a:r>
              <a:rPr lang="en-US" spc="0" dirty="0" smtClean="0"/>
              <a:t>secretary, </a:t>
            </a:r>
            <a:r>
              <a:rPr lang="en-US" spc="0" dirty="0"/>
              <a:t>and a custodian fixing a burned out lightbulb in the same area. </a:t>
            </a:r>
            <a:r>
              <a:rPr lang="en-US" spc="0" dirty="0" smtClean="0"/>
              <a:t> The </a:t>
            </a:r>
            <a:r>
              <a:rPr lang="en-US" spc="0" dirty="0"/>
              <a:t>meds are stored in the vault. </a:t>
            </a:r>
            <a:r>
              <a:rPr lang="en-US" spc="0" dirty="0" smtClean="0"/>
              <a:t> The </a:t>
            </a:r>
            <a:r>
              <a:rPr lang="en-US" spc="0" dirty="0"/>
              <a:t>secretary unlocks the vault and the student is handed a medicine cup with his medication.  Suddenly, a teacher yells down the hall asking the secretary for help. </a:t>
            </a:r>
            <a:r>
              <a:rPr lang="en-US" spc="0" dirty="0" smtClean="0"/>
              <a:t> She </a:t>
            </a:r>
            <a:r>
              <a:rPr lang="en-US" spc="0" dirty="0"/>
              <a:t>takes off down the hall to help the teacher. </a:t>
            </a:r>
            <a:r>
              <a:rPr lang="en-US" spc="0" dirty="0" smtClean="0"/>
              <a:t> What </a:t>
            </a:r>
            <a:r>
              <a:rPr lang="en-US" spc="0" dirty="0"/>
              <a:t>is wrong with this scenario</a:t>
            </a:r>
            <a:r>
              <a:rPr lang="en-US" spc="0" dirty="0" smtClean="0"/>
              <a:t>?</a:t>
            </a:r>
          </a:p>
          <a:p>
            <a:pPr marL="45720" indent="0">
              <a:buNone/>
            </a:pPr>
            <a:endParaRPr lang="en-US" spc="0" dirty="0"/>
          </a:p>
          <a:p>
            <a:pPr marL="45720" indent="0">
              <a:buNone/>
            </a:pPr>
            <a:endParaRPr lang="en-US" spc="0" dirty="0"/>
          </a:p>
          <a:p>
            <a:pPr lvl="1"/>
            <a:r>
              <a:rPr lang="en-US" spc="0" dirty="0"/>
              <a:t>Busy area—medication administration should be in a quiet, </a:t>
            </a:r>
            <a:r>
              <a:rPr lang="en-US" spc="0" dirty="0" smtClean="0"/>
              <a:t>non-distracting </a:t>
            </a:r>
            <a:r>
              <a:rPr lang="en-US" spc="0" dirty="0"/>
              <a:t>environment.</a:t>
            </a:r>
          </a:p>
          <a:p>
            <a:pPr lvl="1"/>
            <a:r>
              <a:rPr lang="en-US" spc="0" dirty="0"/>
              <a:t>This area does not provide privacy for the student who is taking the med.</a:t>
            </a:r>
          </a:p>
          <a:p>
            <a:pPr lvl="1"/>
            <a:r>
              <a:rPr lang="en-US" spc="0" dirty="0"/>
              <a:t>Other students, parents, and staff could see exactly where the medications are stored.</a:t>
            </a:r>
          </a:p>
          <a:p>
            <a:pPr lvl="1"/>
            <a:r>
              <a:rPr lang="en-US" spc="0" dirty="0"/>
              <a:t>The secretary ran off without locking the vault again.  Other people now have access to the medications.</a:t>
            </a:r>
          </a:p>
          <a:p>
            <a:pPr lvl="1"/>
            <a:r>
              <a:rPr lang="en-US" spc="0" dirty="0"/>
              <a:t>The secretary didn’t observe the student taking his medication.  Did he really take it?  Did he pocket it?  Did he give it to another student? </a:t>
            </a:r>
          </a:p>
        </p:txBody>
      </p:sp>
      <p:sp>
        <p:nvSpPr>
          <p:cNvPr id="5" name="Title 4"/>
          <p:cNvSpPr>
            <a:spLocks noGrp="1"/>
          </p:cNvSpPr>
          <p:nvPr>
            <p:ph type="title"/>
          </p:nvPr>
        </p:nvSpPr>
        <p:spPr/>
        <p:txBody>
          <a:bodyPr/>
          <a:lstStyle/>
          <a:p>
            <a:r>
              <a:rPr lang="en-US" dirty="0"/>
              <a:t>Post test</a:t>
            </a:r>
          </a:p>
        </p:txBody>
      </p:sp>
    </p:spTree>
    <p:extLst>
      <p:ext uri="{BB962C8B-B14F-4D97-AF65-F5344CB8AC3E}">
        <p14:creationId xmlns:p14="http://schemas.microsoft.com/office/powerpoint/2010/main" val="33075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196"/>
          <a:stretch/>
        </p:blipFill>
        <p:spPr>
          <a:xfrm>
            <a:off x="1752599" y="254167"/>
            <a:ext cx="5629891" cy="6375233"/>
          </a:xfrm>
          <a:prstGeom prst="rect">
            <a:avLst/>
          </a:prstGeom>
        </p:spPr>
      </p:pic>
    </p:spTree>
    <p:extLst>
      <p:ext uri="{BB962C8B-B14F-4D97-AF65-F5344CB8AC3E}">
        <p14:creationId xmlns:p14="http://schemas.microsoft.com/office/powerpoint/2010/main" val="3478240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828800"/>
            <a:ext cx="8686799" cy="4800600"/>
          </a:xfrm>
        </p:spPr>
        <p:txBody>
          <a:bodyPr>
            <a:normAutofit/>
          </a:bodyPr>
          <a:lstStyle/>
          <a:p>
            <a:r>
              <a:rPr lang="en-US" spc="0" dirty="0">
                <a:solidFill>
                  <a:schemeClr val="accent1"/>
                </a:solidFill>
              </a:rPr>
              <a:t>School </a:t>
            </a:r>
            <a:r>
              <a:rPr lang="en-US" spc="0" dirty="0" smtClean="0">
                <a:solidFill>
                  <a:schemeClr val="accent1"/>
                </a:solidFill>
              </a:rPr>
              <a:t>administrators </a:t>
            </a:r>
            <a:r>
              <a:rPr lang="en-US" spc="0" dirty="0"/>
              <a:t>are responsible for designating someone within the school to be trained in medication administration.</a:t>
            </a:r>
          </a:p>
          <a:p>
            <a:r>
              <a:rPr lang="en-US" spc="0" dirty="0"/>
              <a:t>Education and training must be completed by the designated staff member.</a:t>
            </a:r>
          </a:p>
          <a:p>
            <a:pPr lvl="1"/>
            <a:r>
              <a:rPr lang="en-US" sz="2000" spc="0" dirty="0"/>
              <a:t>Details regarding this training are not </a:t>
            </a:r>
            <a:r>
              <a:rPr lang="en-US" sz="2000" spc="0" dirty="0" smtClean="0"/>
              <a:t>specific:</a:t>
            </a:r>
            <a:endParaRPr lang="en-US" sz="2000" spc="0" dirty="0"/>
          </a:p>
          <a:p>
            <a:pPr lvl="2"/>
            <a:r>
              <a:rPr lang="en-US" spc="0" dirty="0"/>
              <a:t>Who </a:t>
            </a:r>
            <a:r>
              <a:rPr lang="en-US" spc="0" dirty="0" smtClean="0"/>
              <a:t>trains</a:t>
            </a:r>
            <a:endParaRPr lang="en-US" spc="0" dirty="0"/>
          </a:p>
          <a:p>
            <a:pPr lvl="2"/>
            <a:r>
              <a:rPr lang="en-US" spc="0" dirty="0"/>
              <a:t>What </a:t>
            </a:r>
            <a:r>
              <a:rPr lang="en-US" spc="0" dirty="0" smtClean="0"/>
              <a:t>the training should include</a:t>
            </a:r>
            <a:endParaRPr lang="en-US" spc="0" dirty="0"/>
          </a:p>
          <a:p>
            <a:pPr lvl="2"/>
            <a:r>
              <a:rPr lang="en-US" spc="0" dirty="0"/>
              <a:t>How often </a:t>
            </a:r>
            <a:r>
              <a:rPr lang="en-US" spc="0" dirty="0" smtClean="0"/>
              <a:t>the </a:t>
            </a:r>
            <a:r>
              <a:rPr lang="en-US" spc="0" dirty="0"/>
              <a:t>training </a:t>
            </a:r>
            <a:r>
              <a:rPr lang="en-US" spc="0" dirty="0" smtClean="0"/>
              <a:t>is required</a:t>
            </a:r>
            <a:endParaRPr lang="en-US" spc="0" dirty="0"/>
          </a:p>
          <a:p>
            <a:r>
              <a:rPr lang="en-US" spc="0" dirty="0"/>
              <a:t>Schools cannot opt out of medication administration if:  </a:t>
            </a:r>
          </a:p>
          <a:p>
            <a:pPr lvl="1"/>
            <a:r>
              <a:rPr lang="en-US" sz="2000" spc="0" dirty="0"/>
              <a:t>Student is on an IEP (Individualized Educational Program</a:t>
            </a:r>
            <a:r>
              <a:rPr lang="en-US" sz="2000" spc="0" dirty="0" smtClean="0"/>
              <a:t>)</a:t>
            </a:r>
            <a:endParaRPr lang="en-US" sz="2000" spc="0" dirty="0"/>
          </a:p>
          <a:p>
            <a:pPr lvl="1"/>
            <a:r>
              <a:rPr lang="en-US" sz="2000" spc="0" dirty="0"/>
              <a:t>Student has a 504 Health </a:t>
            </a:r>
            <a:r>
              <a:rPr lang="en-US" sz="2000" spc="0" dirty="0" smtClean="0"/>
              <a:t>Care </a:t>
            </a:r>
            <a:r>
              <a:rPr lang="en-US" sz="2000" spc="0" dirty="0"/>
              <a:t>Plan</a:t>
            </a:r>
          </a:p>
          <a:p>
            <a:pPr lvl="2"/>
            <a:r>
              <a:rPr lang="en-US" spc="0" dirty="0"/>
              <a:t>If a student has an IEP or 504 plan and receives federal funding, the school MUST comply with the plan and provide the means for medications to be </a:t>
            </a:r>
            <a:r>
              <a:rPr lang="en-US" spc="0" dirty="0" smtClean="0"/>
              <a:t>administered</a:t>
            </a:r>
            <a:endParaRPr lang="en-US" dirty="0"/>
          </a:p>
        </p:txBody>
      </p:sp>
      <p:sp>
        <p:nvSpPr>
          <p:cNvPr id="5" name="Title 4"/>
          <p:cNvSpPr>
            <a:spLocks noGrp="1"/>
          </p:cNvSpPr>
          <p:nvPr>
            <p:ph type="title"/>
          </p:nvPr>
        </p:nvSpPr>
        <p:spPr/>
        <p:txBody>
          <a:bodyPr/>
          <a:lstStyle/>
          <a:p>
            <a:r>
              <a:rPr lang="en-US" dirty="0"/>
              <a:t>What does this mean?</a:t>
            </a:r>
          </a:p>
        </p:txBody>
      </p:sp>
    </p:spTree>
    <p:extLst>
      <p:ext uri="{BB962C8B-B14F-4D97-AF65-F5344CB8AC3E}">
        <p14:creationId xmlns:p14="http://schemas.microsoft.com/office/powerpoint/2010/main" val="10159464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Custom 36">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3A6676"/>
      </a:hlink>
      <a:folHlink>
        <a:srgbClr val="3A6676"/>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72727</TotalTime>
  <Words>6228</Words>
  <Application>Microsoft Office PowerPoint</Application>
  <PresentationFormat>On-screen Show (4:3)</PresentationFormat>
  <Paragraphs>709</Paragraphs>
  <Slides>85</Slides>
  <Notes>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Calibri</vt:lpstr>
      <vt:lpstr>Franklin Gothic Medium</vt:lpstr>
      <vt:lpstr>Segoe UI Symbol</vt:lpstr>
      <vt:lpstr>Symbol</vt:lpstr>
      <vt:lpstr>Wingdings</vt:lpstr>
      <vt:lpstr>Wingdings 2</vt:lpstr>
      <vt:lpstr>Grid</vt:lpstr>
      <vt:lpstr>Medication administration  a Missouri guide for training unlicensed school staff</vt:lpstr>
      <vt:lpstr>These Guidelines have been reviewed by</vt:lpstr>
      <vt:lpstr>purpose</vt:lpstr>
      <vt:lpstr>objectives</vt:lpstr>
      <vt:lpstr>Medication in Schools: Missouri Statutes</vt:lpstr>
      <vt:lpstr>Missouri statutes</vt:lpstr>
      <vt:lpstr>Missouri Statutes</vt:lpstr>
      <vt:lpstr>Missouri Practice</vt:lpstr>
      <vt:lpstr>What does this mean?</vt:lpstr>
      <vt:lpstr>Training and Delegation: Missouri State board of nursing</vt:lpstr>
      <vt:lpstr>Delegation</vt:lpstr>
      <vt:lpstr>First things first…</vt:lpstr>
      <vt:lpstr>Medications in school</vt:lpstr>
      <vt:lpstr>Bringing meds into school</vt:lpstr>
      <vt:lpstr>Documentation and Paperwork</vt:lpstr>
      <vt:lpstr>PowerPoint Presentation</vt:lpstr>
      <vt:lpstr>Know your District policies and protocols for managing medications</vt:lpstr>
      <vt:lpstr>Forms and Documentation</vt:lpstr>
      <vt:lpstr>PowerPoint Presentation</vt:lpstr>
      <vt:lpstr>How to read a prescription (rx) label</vt:lpstr>
      <vt:lpstr>Medications</vt:lpstr>
      <vt:lpstr>What is a controlled substance?</vt:lpstr>
      <vt:lpstr>Controlled substances in schools</vt:lpstr>
      <vt:lpstr>Controlled substances in schools</vt:lpstr>
      <vt:lpstr>Medication storage</vt:lpstr>
      <vt:lpstr>Medication storage cont.</vt:lpstr>
      <vt:lpstr>Before giving a medication</vt:lpstr>
      <vt:lpstr>Infection control</vt:lpstr>
      <vt:lpstr>setting</vt:lpstr>
      <vt:lpstr>Be familiar…</vt:lpstr>
      <vt:lpstr>Oral medications</vt:lpstr>
      <vt:lpstr>Tablets &amp; Capsules</vt:lpstr>
      <vt:lpstr>Liquid medications</vt:lpstr>
      <vt:lpstr>Know your conversions</vt:lpstr>
      <vt:lpstr>Know difference in strengths</vt:lpstr>
      <vt:lpstr>strength</vt:lpstr>
      <vt:lpstr>strength</vt:lpstr>
      <vt:lpstr>strength</vt:lpstr>
      <vt:lpstr>Inhaled medications</vt:lpstr>
      <vt:lpstr>Inhaled medications</vt:lpstr>
      <vt:lpstr>Metered dose inhaler with Spacer</vt:lpstr>
      <vt:lpstr>Dry Powder inhaler</vt:lpstr>
      <vt:lpstr>Nebulizer with mouthpiece</vt:lpstr>
      <vt:lpstr>Nebulizer with mask</vt:lpstr>
      <vt:lpstr>Ear drops</vt:lpstr>
      <vt:lpstr>eye medications</vt:lpstr>
      <vt:lpstr>eye medications</vt:lpstr>
      <vt:lpstr>Intranasal medication</vt:lpstr>
      <vt:lpstr>Remember…</vt:lpstr>
      <vt:lpstr>Emergency situations</vt:lpstr>
      <vt:lpstr>emergency medications</vt:lpstr>
      <vt:lpstr>epipen®</vt:lpstr>
      <vt:lpstr>PowerPoint Presentation</vt:lpstr>
      <vt:lpstr>Auvi-q®</vt:lpstr>
      <vt:lpstr>adrenaclick®</vt:lpstr>
      <vt:lpstr>Glucagon® via injection</vt:lpstr>
      <vt:lpstr>baqsimi®</vt:lpstr>
      <vt:lpstr>Gvoke HypoPen®</vt:lpstr>
      <vt:lpstr>diastat™ (rectal Diazepam)</vt:lpstr>
      <vt:lpstr>ValtoCO® (NASAL DIAZEPAM)</vt:lpstr>
      <vt:lpstr>Nayzilam (nasal midazolam)</vt:lpstr>
      <vt:lpstr>Narcan®</vt:lpstr>
      <vt:lpstr>Narcan® Resources</vt:lpstr>
      <vt:lpstr>Medication errors</vt:lpstr>
      <vt:lpstr>Poison control</vt:lpstr>
      <vt:lpstr>Medication error report form</vt:lpstr>
      <vt:lpstr>PowerPoint Presentation</vt:lpstr>
      <vt:lpstr>PowerPoint Presentation</vt:lpstr>
      <vt:lpstr>Do’s and don’ts</vt:lpstr>
      <vt:lpstr>documentation</vt:lpstr>
      <vt:lpstr>Privacy acts</vt:lpstr>
      <vt:lpstr>Returning Medications Home </vt:lpstr>
      <vt:lpstr>Drug disposal</vt:lpstr>
      <vt:lpstr>Questions?</vt:lpstr>
      <vt:lpstr>Post Test</vt:lpstr>
      <vt:lpstr>Post test</vt:lpstr>
      <vt:lpstr>Post test</vt:lpstr>
      <vt:lpstr>Post test</vt:lpstr>
      <vt:lpstr>Post test</vt:lpstr>
      <vt:lpstr>Post test</vt:lpstr>
      <vt:lpstr>Post test</vt:lpstr>
      <vt:lpstr>Post test</vt:lpstr>
      <vt:lpstr>Post test</vt:lpstr>
      <vt:lpstr>Post test</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administration *a guide for training unlicensed school staff</dc:title>
  <dc:creator>Sisk, Renae L.</dc:creator>
  <cp:lastModifiedBy>Bulmahn, Angie</cp:lastModifiedBy>
  <cp:revision>531</cp:revision>
  <cp:lastPrinted>2015-08-26T13:20:40Z</cp:lastPrinted>
  <dcterms:created xsi:type="dcterms:W3CDTF">2015-03-27T18:20:44Z</dcterms:created>
  <dcterms:modified xsi:type="dcterms:W3CDTF">2023-10-02T14:51:33Z</dcterms:modified>
</cp:coreProperties>
</file>