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45E2-CF65-4856-898C-9E435E7186D0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4855-BF5D-464C-BA28-977AFCB3C6D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45E2-CF65-4856-898C-9E435E7186D0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4855-BF5D-464C-BA28-977AFCB3C6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45E2-CF65-4856-898C-9E435E7186D0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4855-BF5D-464C-BA28-977AFCB3C6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45E2-CF65-4856-898C-9E435E7186D0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4855-BF5D-464C-BA28-977AFCB3C6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45E2-CF65-4856-898C-9E435E7186D0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4855-BF5D-464C-BA28-977AFCB3C6D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45E2-CF65-4856-898C-9E435E7186D0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4855-BF5D-464C-BA28-977AFCB3C6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45E2-CF65-4856-898C-9E435E7186D0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4855-BF5D-464C-BA28-977AFCB3C6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45E2-CF65-4856-898C-9E435E7186D0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A84855-BF5D-464C-BA28-977AFCB3C6D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45E2-CF65-4856-898C-9E435E7186D0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4855-BF5D-464C-BA28-977AFCB3C6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45E2-CF65-4856-898C-9E435E7186D0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8A84855-BF5D-464C-BA28-977AFCB3C6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4C245E2-CF65-4856-898C-9E435E7186D0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4855-BF5D-464C-BA28-977AFCB3C6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4C245E2-CF65-4856-898C-9E435E7186D0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8A84855-BF5D-464C-BA28-977AFCB3C6D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676400"/>
            <a:ext cx="6480048" cy="2301240"/>
          </a:xfrm>
        </p:spPr>
        <p:txBody>
          <a:bodyPr>
            <a:normAutofit/>
          </a:bodyPr>
          <a:lstStyle/>
          <a:p>
            <a:r>
              <a:rPr lang="en-US" dirty="0" smtClean="0"/>
              <a:t>Positive Youth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6480048" cy="1752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An Introduction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Created by Jutta </a:t>
            </a:r>
            <a:r>
              <a:rPr lang="en-US" dirty="0" err="1" smtClean="0">
                <a:solidFill>
                  <a:srgbClr val="00B0F0"/>
                </a:solidFill>
              </a:rPr>
              <a:t>Dotterweich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Modified by Bonnie Kempker</a:t>
            </a:r>
          </a:p>
          <a:p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461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Strength-Based Approach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3200" dirty="0" smtClean="0">
                <a:solidFill>
                  <a:srgbClr val="00B0F0"/>
                </a:solidFill>
                <a:effectLst/>
              </a:rPr>
              <a:t>A strength-based approach is a powerful set of ideas, assumptions, and techniques: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0B0F0"/>
                </a:solidFill>
                <a:effectLst/>
              </a:rPr>
              <a:t>People are active in the helping process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0B0F0"/>
                </a:solidFill>
                <a:effectLst/>
              </a:rPr>
              <a:t>All people have strengths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0B0F0"/>
                </a:solidFill>
                <a:effectLst/>
              </a:rPr>
              <a:t>Strengths foster motivation for growth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0B0F0"/>
                </a:solidFill>
                <a:effectLst/>
              </a:rPr>
              <a:t>Strengths are internal and environmental 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236699"/>
      </p:ext>
    </p:extLst>
  </p:cSld>
  <p:clrMapOvr>
    <a:masterClrMapping/>
  </p:clrMapOvr>
  <p:transition spd="slow" advClick="0" advTm="30000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Features of Positive Development Settings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3200" dirty="0" smtClean="0">
                <a:solidFill>
                  <a:srgbClr val="00B0F0"/>
                </a:solidFill>
              </a:rPr>
              <a:t>Successful youth development includes: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0B0F0"/>
                </a:solidFill>
              </a:rPr>
              <a:t>Physical and psychological safety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0B0F0"/>
                </a:solidFill>
              </a:rPr>
              <a:t>Supportive relationships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0B0F0"/>
                </a:solidFill>
              </a:rPr>
              <a:t>Opportunities to belong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0B0F0"/>
                </a:solidFill>
              </a:rPr>
              <a:t>Positive social norms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0B0F0"/>
                </a:solidFill>
              </a:rPr>
              <a:t>Opportunities for skill building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072747"/>
      </p:ext>
    </p:extLst>
  </p:cSld>
  <p:clrMapOvr>
    <a:masterClrMapping/>
  </p:clrMapOvr>
  <p:transition spd="slow" advClick="0" advTm="20000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Positive Youth Development?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467600" cy="4373563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3200" dirty="0">
                <a:solidFill>
                  <a:srgbClr val="00B0F0"/>
                </a:solidFill>
                <a:effectLst/>
              </a:rPr>
              <a:t>Positive youth </a:t>
            </a:r>
            <a:r>
              <a:rPr lang="en-US" sz="3200" dirty="0" smtClean="0">
                <a:solidFill>
                  <a:srgbClr val="00B0F0"/>
                </a:solidFill>
                <a:effectLst/>
              </a:rPr>
              <a:t>development (PYD) is an approach that guides communities in the way they organize services, supports, and opportunities so all young people can develop to their full potential</a:t>
            </a:r>
            <a:endParaRPr lang="en-US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608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2000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Underlying Principles?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3200" dirty="0" smtClean="0">
                <a:solidFill>
                  <a:srgbClr val="00B0F0"/>
                </a:solidFill>
                <a:effectLst/>
              </a:rPr>
              <a:t>There are several key, research-based principles: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0B0F0"/>
                </a:solidFill>
                <a:effectLst/>
              </a:rPr>
              <a:t>Focus on positive outcomes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0B0F0"/>
                </a:solidFill>
                <a:effectLst/>
              </a:rPr>
              <a:t>Youth voice and engagement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0B0F0"/>
                </a:solidFill>
                <a:effectLst/>
              </a:rPr>
              <a:t>Long-term, developmentally appropriate involvement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0B0F0"/>
                </a:solidFill>
                <a:effectLst/>
              </a:rPr>
              <a:t>Universal and inclusive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0B0F0"/>
                </a:solidFill>
                <a:effectLst/>
              </a:rPr>
              <a:t>Community-based collaborative</a:t>
            </a:r>
            <a:endParaRPr lang="en-US" sz="2800" dirty="0">
              <a:solidFill>
                <a:srgbClr val="00B0F0"/>
              </a:solidFill>
              <a:effectLst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791366"/>
      </p:ext>
    </p:extLst>
  </p:cSld>
  <p:clrMapOvr>
    <a:masterClrMapping/>
  </p:clrMapOvr>
  <p:transition spd="slow" advClick="0" advTm="2000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Focus on Positive Outcomes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3200" dirty="0" smtClean="0">
                <a:solidFill>
                  <a:srgbClr val="00B0F0"/>
                </a:solidFill>
                <a:effectLst/>
              </a:rPr>
              <a:t>Shift from preventing or fixing problems to creating positive outcomes such as competencies, connections, positive values, and meaningful participation</a:t>
            </a:r>
            <a:endParaRPr lang="en-US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0088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15000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Youth Voice and Engagement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3200" dirty="0" smtClean="0">
                <a:solidFill>
                  <a:srgbClr val="00B0F0"/>
                </a:solidFill>
              </a:rPr>
              <a:t>Work </a:t>
            </a:r>
            <a:r>
              <a:rPr lang="en-US" sz="3200" b="1" i="1" dirty="0" smtClean="0">
                <a:solidFill>
                  <a:srgbClr val="00B0F0"/>
                </a:solidFill>
              </a:rPr>
              <a:t>with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dirty="0" smtClean="0">
                <a:solidFill>
                  <a:srgbClr val="00B0F0"/>
                </a:solidFill>
              </a:rPr>
              <a:t>youth, not </a:t>
            </a:r>
            <a:r>
              <a:rPr lang="en-US" sz="3200" b="1" i="1" dirty="0" smtClean="0">
                <a:solidFill>
                  <a:srgbClr val="00B0F0"/>
                </a:solidFill>
              </a:rPr>
              <a:t>for </a:t>
            </a:r>
            <a:r>
              <a:rPr lang="en-US" sz="3200" dirty="0" smtClean="0">
                <a:solidFill>
                  <a:srgbClr val="00B0F0"/>
                </a:solidFill>
              </a:rPr>
              <a:t>youth. Engage young people as partners and listen to their expertise and perspective</a:t>
            </a:r>
            <a:endParaRPr lang="en-US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1725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15000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Long-term involvement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3200" dirty="0" smtClean="0">
                <a:solidFill>
                  <a:srgbClr val="00B0F0"/>
                </a:solidFill>
                <a:effectLst/>
              </a:rPr>
              <a:t>Support young people through their development while adjusting to their changing developmental needs. Twelve year olds need different support than sixteen year olds</a:t>
            </a:r>
            <a:endParaRPr lang="en-US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689149"/>
      </p:ext>
    </p:extLst>
  </p:cSld>
  <p:clrMapOvr>
    <a:masterClrMapping/>
  </p:clrMapOvr>
  <p:transition spd="slow" advClick="0" advTm="20000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and Inclusive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3200" dirty="0" smtClean="0">
                <a:solidFill>
                  <a:srgbClr val="00B0F0"/>
                </a:solidFill>
              </a:rPr>
              <a:t>As a community we need to provide support and opportunities to all young people, not just the “high risk”, targeted groups, or the high achieving groups</a:t>
            </a:r>
            <a:endParaRPr lang="en-US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22572"/>
      </p:ext>
    </p:extLst>
  </p:cSld>
  <p:clrMapOvr>
    <a:masterClrMapping/>
  </p:clrMapOvr>
  <p:transition spd="slow" advClick="0" advTm="20000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Community-Based Collaboration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3200" dirty="0" smtClean="0">
                <a:solidFill>
                  <a:srgbClr val="00B0F0"/>
                </a:solidFill>
                <a:effectLst/>
              </a:rPr>
              <a:t>For positive youth development to succeed, non-traditional community sectors such as businesses, faith communities, or civic organizations need to be involved</a:t>
            </a:r>
            <a:endParaRPr lang="en-US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367331"/>
      </p:ext>
    </p:extLst>
  </p:cSld>
  <p:clrMapOvr>
    <a:masterClrMapping/>
  </p:clrMapOvr>
  <p:transition spd="slow" advClick="0" advTm="20000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Positive Youth Development Shift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576" indent="0">
              <a:buNone/>
            </a:pPr>
            <a:r>
              <a:rPr lang="en-US" sz="2800" dirty="0" smtClean="0">
                <a:solidFill>
                  <a:srgbClr val="00B0F0"/>
                </a:solidFill>
              </a:rPr>
              <a:t>Positive youth development changes how we look at and provide youth services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B0F0"/>
                </a:solidFill>
              </a:rPr>
              <a:t>Move from fixing problems to building on strengths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B0F0"/>
                </a:solidFill>
              </a:rPr>
              <a:t>Instead of reacting to problems we are pro-active to build positive outcomes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B0F0"/>
                </a:solidFill>
              </a:rPr>
              <a:t>Youth are no longer recipients of service and become resources and active participants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143293"/>
      </p:ext>
    </p:extLst>
  </p:cSld>
  <p:clrMapOvr>
    <a:masterClrMapping/>
  </p:clrMapOvr>
  <p:transition spd="slow" advClick="0" advTm="30000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3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</TotalTime>
  <Words>333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Technic</vt:lpstr>
      <vt:lpstr>Positive Youth Development</vt:lpstr>
      <vt:lpstr>What is Positive Youth Development?</vt:lpstr>
      <vt:lpstr>What are the Underlying Principles?  </vt:lpstr>
      <vt:lpstr>Focus on Positive Outcomes</vt:lpstr>
      <vt:lpstr>Youth Voice and Engagement</vt:lpstr>
      <vt:lpstr>Long-term involvement</vt:lpstr>
      <vt:lpstr>Universal and Inclusive</vt:lpstr>
      <vt:lpstr>Community-Based Collaboration</vt:lpstr>
      <vt:lpstr>The Positive Youth Development Shift</vt:lpstr>
      <vt:lpstr>Strength-Based Approach</vt:lpstr>
      <vt:lpstr>Features of Positive Development Settings</vt:lpstr>
    </vt:vector>
  </TitlesOfParts>
  <Company>State of Missouri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Positive Youth Development</dc:title>
  <dc:creator>Kempker, Bonnie</dc:creator>
  <cp:lastModifiedBy>Kempker, Bonnie</cp:lastModifiedBy>
  <cp:revision>13</cp:revision>
  <dcterms:created xsi:type="dcterms:W3CDTF">2017-09-01T14:39:19Z</dcterms:created>
  <dcterms:modified xsi:type="dcterms:W3CDTF">2017-09-07T14:53:33Z</dcterms:modified>
</cp:coreProperties>
</file>