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29" r:id="rId2"/>
    <p:sldId id="313" r:id="rId3"/>
    <p:sldId id="314" r:id="rId4"/>
    <p:sldId id="315" r:id="rId5"/>
    <p:sldId id="316" r:id="rId6"/>
    <p:sldId id="317" r:id="rId7"/>
    <p:sldId id="333" r:id="rId8"/>
    <p:sldId id="334" r:id="rId9"/>
    <p:sldId id="335" r:id="rId10"/>
    <p:sldId id="339" r:id="rId11"/>
    <p:sldId id="340" r:id="rId12"/>
    <p:sldId id="341" r:id="rId13"/>
    <p:sldId id="342" r:id="rId14"/>
    <p:sldId id="343" r:id="rId15"/>
    <p:sldId id="344" r:id="rId16"/>
    <p:sldId id="345" r:id="rId17"/>
    <p:sldId id="346" r:id="rId18"/>
    <p:sldId id="34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73325" autoAdjust="0"/>
  </p:normalViewPr>
  <p:slideViewPr>
    <p:cSldViewPr snapToGrid="0">
      <p:cViewPr varScale="1">
        <p:scale>
          <a:sx n="83" d="100"/>
          <a:sy n="83" d="100"/>
        </p:scale>
        <p:origin x="17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F23DE-4A10-4EE1-BA01-36278DB424A6}" type="datetimeFigureOut">
              <a:rPr lang="en-US" smtClean="0"/>
              <a:t>1/31/2024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F7C7B8-E7BA-4917-953E-00BB340316C5}" type="slidenum">
              <a:rPr lang="en-US" smtClean="0"/>
              <a:t>‹#›</a:t>
            </a:fld>
            <a:endParaRPr lang="en-US"/>
          </a:p>
        </p:txBody>
      </p:sp>
    </p:spTree>
    <p:extLst>
      <p:ext uri="{BB962C8B-B14F-4D97-AF65-F5344CB8AC3E}">
        <p14:creationId xmlns:p14="http://schemas.microsoft.com/office/powerpoint/2010/main" val="11905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slide and supplies that will be utilized during the group exercise. Have attendees place all items in front of them to assure they have all necessary supplies. DO NOT OPEN ANY PACKAGING</a:t>
            </a:r>
            <a:r>
              <a:rPr lang="en-US" baseline="0" dirty="0"/>
              <a:t> until they are ready to give repeat demonstration to trainer. </a:t>
            </a:r>
            <a:endParaRPr lang="en-US" dirty="0"/>
          </a:p>
          <a:p>
            <a:endParaRPr lang="en-US" dirty="0"/>
          </a:p>
        </p:txBody>
      </p:sp>
      <p:sp>
        <p:nvSpPr>
          <p:cNvPr id="4" name="Slide Number Placeholder 3"/>
          <p:cNvSpPr>
            <a:spLocks noGrp="1"/>
          </p:cNvSpPr>
          <p:nvPr>
            <p:ph type="sldNum" sz="quarter" idx="5"/>
          </p:nvPr>
        </p:nvSpPr>
        <p:spPr/>
        <p:txBody>
          <a:bodyPr/>
          <a:lstStyle/>
          <a:p>
            <a:fld id="{14F7C7B8-E7BA-4917-953E-00BB340316C5}" type="slidenum">
              <a:rPr lang="en-US" smtClean="0"/>
              <a:t>2</a:t>
            </a:fld>
            <a:endParaRPr lang="en-US"/>
          </a:p>
        </p:txBody>
      </p:sp>
    </p:spTree>
    <p:extLst>
      <p:ext uri="{BB962C8B-B14F-4D97-AF65-F5344CB8AC3E}">
        <p14:creationId xmlns:p14="http://schemas.microsoft.com/office/powerpoint/2010/main" val="191398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11. If possible, m</a:t>
            </a:r>
            <a:r>
              <a:rPr lang="en-US" sz="1200" strike="noStrike" dirty="0">
                <a:solidFill>
                  <a:srgbClr val="002060"/>
                </a:solidFill>
                <a:latin typeface="Tahoma" panose="020B0604030504040204" pitchFamily="34" charset="0"/>
                <a:ea typeface="Tahoma" panose="020B0604030504040204" pitchFamily="34" charset="0"/>
                <a:cs typeface="Tahoma" panose="020B0604030504040204" pitchFamily="34" charset="0"/>
              </a:rPr>
              <a:t>onitor the client for a possible reaction(s) for 15 minutes. Observation</a:t>
            </a:r>
            <a:r>
              <a:rPr lang="en-US" sz="1200" strike="noStrike" baseline="0" dirty="0">
                <a:solidFill>
                  <a:srgbClr val="002060"/>
                </a:solidFill>
                <a:latin typeface="Tahoma" panose="020B0604030504040204" pitchFamily="34" charset="0"/>
                <a:ea typeface="Tahoma" panose="020B0604030504040204" pitchFamily="34" charset="0"/>
                <a:cs typeface="Tahoma" panose="020B0604030504040204" pitchFamily="34" charset="0"/>
              </a:rPr>
              <a:t> can be done with patient while documentation is being completed.</a:t>
            </a:r>
            <a:endParaRPr lang="en-US" sz="1200" strike="noStrike"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Emphasize</a:t>
            </a:r>
            <a:r>
              <a:rPr lang="en-US" baseline="0" dirty="0"/>
              <a:t> one needle, one patient, one time ONLY – discard in Sharps container</a:t>
            </a:r>
            <a:endParaRPr lang="en-US" dirty="0"/>
          </a:p>
          <a:p>
            <a:endParaRPr lang="en-US" dirty="0"/>
          </a:p>
          <a:p>
            <a:r>
              <a:rPr lang="en-US" dirty="0"/>
              <a:t>Attendees will be demonstrating this technique with</a:t>
            </a:r>
            <a:r>
              <a:rPr lang="en-US" baseline="0" dirty="0"/>
              <a:t> oranges</a:t>
            </a:r>
            <a:r>
              <a:rPr lang="en-US" dirty="0"/>
              <a:t> in the group exercise portion of the presentation</a:t>
            </a:r>
          </a:p>
          <a:p>
            <a:endParaRPr lang="en-US" dirty="0"/>
          </a:p>
          <a:p>
            <a:r>
              <a:rPr lang="en-US" dirty="0"/>
              <a:t>The group</a:t>
            </a:r>
            <a:r>
              <a:rPr lang="en-US" baseline="0" dirty="0"/>
              <a:t> exercise will bring together the completion of the Medication Assessment Form, landmarks for the right site, medication administration “RIGHTS” and medication administration safety.</a:t>
            </a:r>
            <a:endParaRPr lang="en-US" dirty="0"/>
          </a:p>
          <a:p>
            <a:endParaRPr lang="en-US" dirty="0"/>
          </a:p>
        </p:txBody>
      </p:sp>
      <p:sp>
        <p:nvSpPr>
          <p:cNvPr id="4" name="Slide Number Placeholder 3"/>
          <p:cNvSpPr>
            <a:spLocks noGrp="1"/>
          </p:cNvSpPr>
          <p:nvPr>
            <p:ph type="sldNum" sz="quarter" idx="5"/>
          </p:nvPr>
        </p:nvSpPr>
        <p:spPr/>
        <p:txBody>
          <a:bodyPr/>
          <a:lstStyle/>
          <a:p>
            <a:fld id="{14F7C7B8-E7BA-4917-953E-00BB340316C5}" type="slidenum">
              <a:rPr lang="en-US" smtClean="0"/>
              <a:t>13</a:t>
            </a:fld>
            <a:endParaRPr lang="en-US"/>
          </a:p>
        </p:txBody>
      </p:sp>
    </p:spTree>
    <p:extLst>
      <p:ext uri="{BB962C8B-B14F-4D97-AF65-F5344CB8AC3E}">
        <p14:creationId xmlns:p14="http://schemas.microsoft.com/office/powerpoint/2010/main" val="373171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t>ALL SYRINGES AND NEEDLES</a:t>
            </a:r>
            <a:r>
              <a:rPr lang="en-US" sz="1400" baseline="0" dirty="0"/>
              <a:t> ARE ONE USE ONLY!!!! </a:t>
            </a:r>
            <a:r>
              <a:rPr lang="en-US" sz="1400" dirty="0"/>
              <a:t>Emphasize</a:t>
            </a:r>
            <a:r>
              <a:rPr lang="en-US" sz="1400" baseline="0" dirty="0"/>
              <a:t> one needle, one patient, one time ONLY – discard in Sharps container</a:t>
            </a:r>
          </a:p>
          <a:p>
            <a:pPr>
              <a:buFont typeface="Wingdings" panose="05000000000000000000" pitchFamily="2" charset="2"/>
              <a:buChar char="§"/>
            </a:pPr>
            <a:endParaRPr lang="en-US" sz="1400" baseline="0" dirty="0"/>
          </a:p>
          <a:p>
            <a:pPr lvl="1">
              <a:buFont typeface="Wingdings" panose="05000000000000000000" pitchFamily="2" charset="2"/>
              <a:buChar char="§"/>
            </a:pPr>
            <a:r>
              <a:rPr lang="en-US" sz="1400" baseline="0" dirty="0"/>
              <a:t>This prevents transmitting diseases, and</a:t>
            </a:r>
          </a:p>
          <a:p>
            <a:pPr lvl="1">
              <a:buFont typeface="Wingdings" panose="05000000000000000000" pitchFamily="2" charset="2"/>
              <a:buChar char="§"/>
            </a:pPr>
            <a:r>
              <a:rPr lang="en-US" sz="1400" baseline="0" dirty="0"/>
              <a:t>Prevents contaminating vaccine</a:t>
            </a:r>
          </a:p>
          <a:p>
            <a:pPr>
              <a:buFont typeface="Wingdings" panose="05000000000000000000" pitchFamily="2" charset="2"/>
              <a:buChar char="§"/>
            </a:pPr>
            <a:endParaRPr lang="en-US" sz="1400" baseline="0" dirty="0"/>
          </a:p>
          <a:p>
            <a:pPr>
              <a:buFont typeface="Wingdings" panose="05000000000000000000" pitchFamily="2" charset="2"/>
              <a:buChar char="§"/>
            </a:pPr>
            <a:r>
              <a:rPr lang="en-US" sz="1400" baseline="0" dirty="0"/>
              <a:t>ALWAYS DISCARD THE SYRINGE AND NEEDLE INTO A SHARPS CONTAINER!</a:t>
            </a:r>
          </a:p>
          <a:p>
            <a:pPr>
              <a:buFont typeface="Wingdings" panose="05000000000000000000" pitchFamily="2" charset="2"/>
              <a:buChar char="§"/>
            </a:pPr>
            <a:endParaRPr lang="en-US" sz="1400" baseline="0" dirty="0"/>
          </a:p>
          <a:p>
            <a:pPr>
              <a:buFont typeface="Wingdings" panose="05000000000000000000" pitchFamily="2" charset="2"/>
              <a:buChar char="§"/>
            </a:pPr>
            <a:r>
              <a:rPr lang="en-US" sz="1400" baseline="0" dirty="0"/>
              <a:t>If no sharps container is available then use a sturdy container like a </a:t>
            </a:r>
            <a:r>
              <a:rPr lang="en-US" sz="1400" dirty="0"/>
              <a:t>plastic bottle with a screw lid</a:t>
            </a:r>
          </a:p>
          <a:p>
            <a:pPr marL="800100" lvl="1" indent="-342900">
              <a:buFont typeface="Wingdings" panose="05000000000000000000" pitchFamily="2" charset="2"/>
              <a:buChar char="§"/>
            </a:pPr>
            <a:r>
              <a:rPr lang="en-US" sz="1400" dirty="0"/>
              <a:t>ensure it is big enough for the syringe and needle to fit in</a:t>
            </a:r>
          </a:p>
          <a:p>
            <a:pPr marL="800100" lvl="1" indent="-342900">
              <a:buFont typeface="Wingdings" panose="05000000000000000000" pitchFamily="2" charset="2"/>
              <a:buChar char="§"/>
            </a:pPr>
            <a:r>
              <a:rPr lang="en-US" sz="1400" dirty="0"/>
              <a:t>ensure the syringe and needle cannot break through the sides </a:t>
            </a:r>
          </a:p>
          <a:p>
            <a:endParaRPr lang="en-US" dirty="0"/>
          </a:p>
        </p:txBody>
      </p:sp>
      <p:sp>
        <p:nvSpPr>
          <p:cNvPr id="4" name="Slide Number Placeholder 3"/>
          <p:cNvSpPr>
            <a:spLocks noGrp="1"/>
          </p:cNvSpPr>
          <p:nvPr>
            <p:ph type="sldNum" sz="quarter" idx="5"/>
          </p:nvPr>
        </p:nvSpPr>
        <p:spPr/>
        <p:txBody>
          <a:bodyPr/>
          <a:lstStyle/>
          <a:p>
            <a:fld id="{14F7C7B8-E7BA-4917-953E-00BB340316C5}" type="slidenum">
              <a:rPr lang="en-US" smtClean="0"/>
              <a:t>14</a:t>
            </a:fld>
            <a:endParaRPr lang="en-US"/>
          </a:p>
        </p:txBody>
      </p:sp>
    </p:spTree>
    <p:extLst>
      <p:ext uri="{BB962C8B-B14F-4D97-AF65-F5344CB8AC3E}">
        <p14:creationId xmlns:p14="http://schemas.microsoft.com/office/powerpoint/2010/main" val="1659528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age</a:t>
            </a:r>
            <a:r>
              <a:rPr lang="en-US" baseline="0" dirty="0"/>
              <a:t> appropriate site selections and parent holds</a:t>
            </a:r>
          </a:p>
          <a:p>
            <a:endParaRPr lang="en-US" baseline="0" dirty="0"/>
          </a:p>
          <a:p>
            <a:r>
              <a:rPr lang="en-US" dirty="0"/>
              <a:t>Review</a:t>
            </a:r>
            <a:r>
              <a:rPr lang="en-US" baseline="0" dirty="0"/>
              <a:t> Slide</a:t>
            </a:r>
          </a:p>
          <a:p>
            <a:endParaRPr lang="en-US" baseline="0" dirty="0"/>
          </a:p>
          <a:p>
            <a:r>
              <a:rPr lang="en-US" baseline="0" dirty="0"/>
              <a:t>Have attendees physically identify anterolateral site (group exercise)</a:t>
            </a:r>
          </a:p>
          <a:p>
            <a:endParaRPr lang="en-US" baseline="0" dirty="0"/>
          </a:p>
          <a:p>
            <a:r>
              <a:rPr lang="en-US" baseline="0" dirty="0"/>
              <a:t>Discuss the value of instructing the parent hold</a:t>
            </a:r>
            <a:endParaRPr lang="en-US" dirty="0"/>
          </a:p>
          <a:p>
            <a:endParaRPr lang="en-US" dirty="0"/>
          </a:p>
        </p:txBody>
      </p:sp>
      <p:sp>
        <p:nvSpPr>
          <p:cNvPr id="4" name="Slide Number Placeholder 3"/>
          <p:cNvSpPr>
            <a:spLocks noGrp="1"/>
          </p:cNvSpPr>
          <p:nvPr>
            <p:ph type="sldNum" sz="quarter" idx="5"/>
          </p:nvPr>
        </p:nvSpPr>
        <p:spPr/>
        <p:txBody>
          <a:bodyPr/>
          <a:lstStyle/>
          <a:p>
            <a:fld id="{14F7C7B8-E7BA-4917-953E-00BB340316C5}" type="slidenum">
              <a:rPr lang="en-US" smtClean="0"/>
              <a:t>15</a:t>
            </a:fld>
            <a:endParaRPr lang="en-US"/>
          </a:p>
        </p:txBody>
      </p:sp>
    </p:spTree>
    <p:extLst>
      <p:ext uri="{BB962C8B-B14F-4D97-AF65-F5344CB8AC3E}">
        <p14:creationId xmlns:p14="http://schemas.microsoft.com/office/powerpoint/2010/main" val="1332652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age</a:t>
            </a:r>
            <a:r>
              <a:rPr lang="en-US" baseline="0" dirty="0"/>
              <a:t> appropriate site selections and parent hold</a:t>
            </a:r>
          </a:p>
          <a:p>
            <a:endParaRPr lang="en-US" dirty="0"/>
          </a:p>
          <a:p>
            <a:r>
              <a:rPr lang="en-US" dirty="0"/>
              <a:t>Review</a:t>
            </a:r>
            <a:r>
              <a:rPr lang="en-US" baseline="0" dirty="0"/>
              <a:t> Slide</a:t>
            </a:r>
          </a:p>
          <a:p>
            <a:endParaRPr lang="en-US" baseline="0" dirty="0"/>
          </a:p>
          <a:p>
            <a:r>
              <a:rPr lang="en-US" baseline="0" dirty="0"/>
              <a:t>Have attendees physically identify deltoid site (group exercise)</a:t>
            </a:r>
          </a:p>
          <a:p>
            <a:endParaRPr lang="en-US" baseline="0" dirty="0"/>
          </a:p>
          <a:p>
            <a:r>
              <a:rPr lang="en-US" baseline="0" dirty="0"/>
              <a:t>Discuss the value of instructing the parent hold</a:t>
            </a:r>
            <a:endParaRPr lang="en-US" dirty="0"/>
          </a:p>
          <a:p>
            <a:endParaRPr lang="en-US" dirty="0"/>
          </a:p>
        </p:txBody>
      </p:sp>
      <p:sp>
        <p:nvSpPr>
          <p:cNvPr id="4" name="Slide Number Placeholder 3"/>
          <p:cNvSpPr>
            <a:spLocks noGrp="1"/>
          </p:cNvSpPr>
          <p:nvPr>
            <p:ph type="sldNum" sz="quarter" idx="5"/>
          </p:nvPr>
        </p:nvSpPr>
        <p:spPr/>
        <p:txBody>
          <a:bodyPr/>
          <a:lstStyle/>
          <a:p>
            <a:fld id="{14F7C7B8-E7BA-4917-953E-00BB340316C5}" type="slidenum">
              <a:rPr lang="en-US" smtClean="0"/>
              <a:t>16</a:t>
            </a:fld>
            <a:endParaRPr lang="en-US"/>
          </a:p>
        </p:txBody>
      </p:sp>
    </p:spTree>
    <p:extLst>
      <p:ext uri="{BB962C8B-B14F-4D97-AF65-F5344CB8AC3E}">
        <p14:creationId xmlns:p14="http://schemas.microsoft.com/office/powerpoint/2010/main" val="98828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 list of resources that help you gain further information.</a:t>
            </a:r>
            <a:r>
              <a:rPr lang="en-US" altLang="en-US" baseline="0" dirty="0"/>
              <a:t> Briefly review availability, highlighting:</a:t>
            </a:r>
          </a:p>
          <a:p>
            <a:endParaRPr lang="en-US" altLang="en-US" baseline="0" dirty="0"/>
          </a:p>
          <a:p>
            <a:r>
              <a:rPr lang="en-US" altLang="en-US" dirty="0"/>
              <a:t>https://www.cdc.gov/vaccinesafety/index.html</a:t>
            </a:r>
          </a:p>
          <a:p>
            <a:endParaRPr lang="en-US" altLang="en-US" dirty="0"/>
          </a:p>
          <a:p>
            <a:r>
              <a:rPr lang="en-US" altLang="en-US" dirty="0"/>
              <a:t>http://www.immunize.org/guide/</a:t>
            </a:r>
          </a:p>
          <a:p>
            <a:endParaRPr lang="en-US" altLang="en-US" dirty="0"/>
          </a:p>
          <a:p>
            <a:r>
              <a:rPr lang="en-US" sz="1200" b="0" i="0" u="none" strike="noStrike" kern="1200" baseline="0" dirty="0">
                <a:solidFill>
                  <a:schemeClr val="tx1"/>
                </a:solidFill>
                <a:latin typeface="+mn-lt"/>
                <a:ea typeface="+mn-ea"/>
                <a:cs typeface="+mn-cs"/>
              </a:rPr>
              <a:t>Watch video on immunization techniques and review CDC’s Vaccine Administration eLearn, available at www.cdc.gov/vaccines/hcp/admin/resource-library.html.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https://www2.cdc.gov/vaccines/ed/shvideo/shvideo.asp for vaccine storage and handling</a:t>
            </a:r>
          </a:p>
          <a:p>
            <a:endParaRPr lang="en-US" dirty="0"/>
          </a:p>
        </p:txBody>
      </p:sp>
      <p:sp>
        <p:nvSpPr>
          <p:cNvPr id="4" name="Slide Number Placeholder 3"/>
          <p:cNvSpPr>
            <a:spLocks noGrp="1"/>
          </p:cNvSpPr>
          <p:nvPr>
            <p:ph type="sldNum" sz="quarter" idx="5"/>
          </p:nvPr>
        </p:nvSpPr>
        <p:spPr/>
        <p:txBody>
          <a:bodyPr/>
          <a:lstStyle/>
          <a:p>
            <a:fld id="{14F7C7B8-E7BA-4917-953E-00BB340316C5}" type="slidenum">
              <a:rPr lang="en-US" smtClean="0"/>
              <a:t>17</a:t>
            </a:fld>
            <a:endParaRPr lang="en-US"/>
          </a:p>
        </p:txBody>
      </p:sp>
    </p:spTree>
    <p:extLst>
      <p:ext uri="{BB962C8B-B14F-4D97-AF65-F5344CB8AC3E}">
        <p14:creationId xmlns:p14="http://schemas.microsoft.com/office/powerpoint/2010/main" val="1105217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on Medication Assessment, Dispensing</a:t>
            </a:r>
            <a:r>
              <a:rPr lang="en-US" baseline="0" dirty="0"/>
              <a:t> Algorithm or Vaccine Administration before we begin the Group Exercise?</a:t>
            </a:r>
          </a:p>
          <a:p>
            <a:endParaRPr lang="en-US" baseline="0" dirty="0"/>
          </a:p>
          <a:p>
            <a:r>
              <a:rPr lang="en-US" dirty="0"/>
              <a:t>Then,  Medication Assessment review </a:t>
            </a:r>
            <a:r>
              <a:rPr lang="en-US" baseline="0" dirty="0"/>
              <a:t>and immunization techniques practicum.</a:t>
            </a:r>
          </a:p>
          <a:p>
            <a:endParaRPr lang="en-US" dirty="0"/>
          </a:p>
        </p:txBody>
      </p:sp>
      <p:sp>
        <p:nvSpPr>
          <p:cNvPr id="4" name="Slide Number Placeholder 3"/>
          <p:cNvSpPr>
            <a:spLocks noGrp="1"/>
          </p:cNvSpPr>
          <p:nvPr>
            <p:ph type="sldNum" sz="quarter" idx="5"/>
          </p:nvPr>
        </p:nvSpPr>
        <p:spPr/>
        <p:txBody>
          <a:bodyPr/>
          <a:lstStyle/>
          <a:p>
            <a:fld id="{14F7C7B8-E7BA-4917-953E-00BB340316C5}" type="slidenum">
              <a:rPr lang="en-US" smtClean="0"/>
              <a:t>18</a:t>
            </a:fld>
            <a:endParaRPr lang="en-US"/>
          </a:p>
        </p:txBody>
      </p:sp>
    </p:spTree>
    <p:extLst>
      <p:ext uri="{BB962C8B-B14F-4D97-AF65-F5344CB8AC3E}">
        <p14:creationId xmlns:p14="http://schemas.microsoft.com/office/powerpoint/2010/main" val="174552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Emphasize</a:t>
            </a:r>
            <a:r>
              <a:rPr lang="en-US" baseline="0" dirty="0"/>
              <a:t> one needle, one patient, one time ONLY – discard used needle and syringe in the Sharps container.</a:t>
            </a:r>
            <a:endParaRPr lang="en-US" dirty="0"/>
          </a:p>
          <a:p>
            <a:endParaRPr lang="en-US" dirty="0"/>
          </a:p>
        </p:txBody>
      </p:sp>
      <p:sp>
        <p:nvSpPr>
          <p:cNvPr id="4" name="Slide Number Placeholder 3"/>
          <p:cNvSpPr>
            <a:spLocks noGrp="1"/>
          </p:cNvSpPr>
          <p:nvPr>
            <p:ph type="sldNum" sz="quarter" idx="5"/>
          </p:nvPr>
        </p:nvSpPr>
        <p:spPr/>
        <p:txBody>
          <a:bodyPr/>
          <a:lstStyle/>
          <a:p>
            <a:fld id="{14F7C7B8-E7BA-4917-953E-00BB340316C5}" type="slidenum">
              <a:rPr lang="en-US" smtClean="0"/>
              <a:t>3</a:t>
            </a:fld>
            <a:endParaRPr lang="en-US"/>
          </a:p>
        </p:txBody>
      </p:sp>
    </p:spTree>
    <p:extLst>
      <p:ext uri="{BB962C8B-B14F-4D97-AF65-F5344CB8AC3E}">
        <p14:creationId xmlns:p14="http://schemas.microsoft.com/office/powerpoint/2010/main" val="1456735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Immunize.org </a:t>
            </a:r>
            <a:r>
              <a:rPr lang="en-US" b="1" dirty="0"/>
              <a:t>HANDOUT 1M</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Emphasize</a:t>
            </a:r>
            <a:r>
              <a:rPr lang="en-US" baseline="0" dirty="0"/>
              <a:t> one needle, one patient, one time ONLY – discard in Sharps container</a:t>
            </a:r>
            <a:endParaRPr lang="en-US" dirty="0"/>
          </a:p>
          <a:p>
            <a:endParaRPr lang="en-US" b="1" dirty="0"/>
          </a:p>
          <a:p>
            <a:r>
              <a:rPr lang="en-US" b="0" dirty="0"/>
              <a:t>Review slide</a:t>
            </a:r>
          </a:p>
          <a:p>
            <a:r>
              <a:rPr lang="en-US" b="1" dirty="0">
                <a:solidFill>
                  <a:srgbClr val="FF0000"/>
                </a:solidFill>
              </a:rPr>
              <a:t>These</a:t>
            </a:r>
            <a:r>
              <a:rPr lang="en-US" b="1" baseline="0" dirty="0">
                <a:solidFill>
                  <a:srgbClr val="FF0000"/>
                </a:solidFill>
              </a:rPr>
              <a:t> needle size </a:t>
            </a:r>
            <a:r>
              <a:rPr lang="en-US" b="1" i="0" baseline="0" dirty="0">
                <a:solidFill>
                  <a:srgbClr val="FF0000"/>
                </a:solidFill>
              </a:rPr>
              <a:t>options</a:t>
            </a:r>
            <a:r>
              <a:rPr lang="en-US" b="1" baseline="0" dirty="0">
                <a:solidFill>
                  <a:srgbClr val="FF0000"/>
                </a:solidFill>
              </a:rPr>
              <a:t> may not be available in the SNS inventory.</a:t>
            </a:r>
            <a:endParaRPr lang="en-US" b="1"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14F7C7B8-E7BA-4917-953E-00BB340316C5}" type="slidenum">
              <a:rPr lang="en-US" smtClean="0"/>
              <a:t>4</a:t>
            </a:fld>
            <a:endParaRPr lang="en-US"/>
          </a:p>
        </p:txBody>
      </p:sp>
    </p:spTree>
    <p:extLst>
      <p:ext uri="{BB962C8B-B14F-4D97-AF65-F5344CB8AC3E}">
        <p14:creationId xmlns:p14="http://schemas.microsoft.com/office/powerpoint/2010/main" val="316461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Vaccine screening – this is an </a:t>
            </a:r>
            <a:r>
              <a:rPr lang="en-US" b="1" dirty="0"/>
              <a:t>example</a:t>
            </a:r>
            <a:r>
              <a:rPr lang="en-US" dirty="0"/>
              <a:t> of general</a:t>
            </a:r>
            <a:r>
              <a:rPr lang="en-US" baseline="0" dirty="0"/>
              <a:t> adult screening questions for immunizations. You may receive specific vaccination screening guidance for vaccine administration at the time of the event. </a:t>
            </a:r>
          </a:p>
          <a:p>
            <a:endParaRPr lang="en-US" baseline="0" dirty="0"/>
          </a:p>
          <a:p>
            <a:r>
              <a:rPr lang="en-US" baseline="0" dirty="0"/>
              <a:t>Common screening questions include:</a:t>
            </a:r>
          </a:p>
          <a:p>
            <a:r>
              <a:rPr lang="en-US" baseline="0" dirty="0"/>
              <a:t>Allergies to vaccine components (i.e., prior anaphylaxis to any component in the vaccine)</a:t>
            </a:r>
          </a:p>
          <a:p>
            <a:endParaRPr lang="en-US" baseline="0" dirty="0"/>
          </a:p>
          <a:p>
            <a:r>
              <a:rPr lang="en-US" baseline="0" dirty="0"/>
              <a:t>Medical Conditions (i.e., pregnancy, immunocompromised)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Previous Vaccines (i.e., Intervals: anthrax is a series, where are they in the series?)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Illness (fever of 101 F or greater)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Handout 2M</a:t>
            </a:r>
          </a:p>
          <a:p>
            <a:endParaRPr lang="en-US" dirty="0"/>
          </a:p>
        </p:txBody>
      </p:sp>
      <p:sp>
        <p:nvSpPr>
          <p:cNvPr id="4" name="Slide Number Placeholder 3"/>
          <p:cNvSpPr>
            <a:spLocks noGrp="1"/>
          </p:cNvSpPr>
          <p:nvPr>
            <p:ph type="sldNum" sz="quarter" idx="5"/>
          </p:nvPr>
        </p:nvSpPr>
        <p:spPr/>
        <p:txBody>
          <a:bodyPr/>
          <a:lstStyle/>
          <a:p>
            <a:fld id="{14F7C7B8-E7BA-4917-953E-00BB340316C5}" type="slidenum">
              <a:rPr lang="en-US" smtClean="0"/>
              <a:t>5</a:t>
            </a:fld>
            <a:endParaRPr lang="en-US"/>
          </a:p>
        </p:txBody>
      </p:sp>
    </p:spTree>
    <p:extLst>
      <p:ext uri="{BB962C8B-B14F-4D97-AF65-F5344CB8AC3E}">
        <p14:creationId xmlns:p14="http://schemas.microsoft.com/office/powerpoint/2010/main" val="311046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1" dirty="0"/>
              <a:t>HANDOUT</a:t>
            </a:r>
            <a:r>
              <a:rPr lang="en-US" b="1" baseline="0" dirty="0"/>
              <a:t> 14 </a:t>
            </a:r>
            <a:r>
              <a:rPr lang="en-US" dirty="0"/>
              <a:t>Review components of what is important</a:t>
            </a:r>
            <a:r>
              <a:rPr lang="en-US" baseline="0" dirty="0"/>
              <a:t> patient education information is available in each VIS as standardized.</a:t>
            </a:r>
          </a:p>
          <a:p>
            <a:endParaRPr lang="en-US" baseline="0" dirty="0"/>
          </a:p>
          <a:p>
            <a:r>
              <a:rPr lang="en-US" baseline="0" dirty="0"/>
              <a:t>	All VISs have the same standardized order:</a:t>
            </a:r>
          </a:p>
          <a:p>
            <a:r>
              <a:rPr lang="en-US" baseline="0" dirty="0"/>
              <a:t>	1) Why get the vaccine</a:t>
            </a:r>
          </a:p>
          <a:p>
            <a:r>
              <a:rPr lang="en-US" baseline="0" dirty="0"/>
              <a:t>	2) Vaccine specific information</a:t>
            </a:r>
          </a:p>
          <a:p>
            <a:r>
              <a:rPr lang="en-US" baseline="0" dirty="0"/>
              <a:t>	3) Who should NOT get the vaccine</a:t>
            </a:r>
          </a:p>
          <a:p>
            <a:r>
              <a:rPr lang="en-US" baseline="0" dirty="0"/>
              <a:t>	4) Risk of vaccine reaction</a:t>
            </a:r>
          </a:p>
          <a:p>
            <a:r>
              <a:rPr lang="en-US" baseline="0" dirty="0"/>
              <a:t>	5) What if there is a serious problem</a:t>
            </a:r>
          </a:p>
          <a:p>
            <a:r>
              <a:rPr lang="en-US" baseline="0" dirty="0"/>
              <a:t>	6) Injury Compensation Program – Anthrax – Counter Measures Injury Compensation vs. Flu - National Vaccine Injury Program</a:t>
            </a:r>
          </a:p>
          <a:p>
            <a:r>
              <a:rPr lang="en-US" baseline="0" dirty="0"/>
              <a:t>	7) How to Learn More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HANDOUT 15 </a:t>
            </a:r>
            <a:r>
              <a:rPr lang="en-US" b="0" baseline="0" dirty="0"/>
              <a:t>anthrax VIS</a:t>
            </a:r>
          </a:p>
          <a:p>
            <a:r>
              <a:rPr lang="en-US" b="1" baseline="0" dirty="0"/>
              <a:t>HANDOUTS 16 and 17 </a:t>
            </a:r>
            <a:r>
              <a:rPr lang="en-US" b="0" baseline="0" dirty="0"/>
              <a:t>for influenza live and inactivated</a:t>
            </a:r>
          </a:p>
          <a:p>
            <a:endParaRPr lang="en-US" b="0" baseline="0" dirty="0"/>
          </a:p>
          <a:p>
            <a:r>
              <a:rPr lang="en-US" b="1" baseline="0" dirty="0"/>
              <a:t>Vaccine information statement: Immunize.org, www.cdc.gov/vaccines/hcp/vis/about/facts-vis.html.    </a:t>
            </a:r>
            <a:endParaRPr lang="en-US" b="1" dirty="0"/>
          </a:p>
          <a:p>
            <a:endParaRPr lang="en-US" dirty="0"/>
          </a:p>
        </p:txBody>
      </p:sp>
      <p:sp>
        <p:nvSpPr>
          <p:cNvPr id="4" name="Slide Number Placeholder 3"/>
          <p:cNvSpPr>
            <a:spLocks noGrp="1"/>
          </p:cNvSpPr>
          <p:nvPr>
            <p:ph type="sldNum" sz="quarter" idx="5"/>
          </p:nvPr>
        </p:nvSpPr>
        <p:spPr/>
        <p:txBody>
          <a:bodyPr/>
          <a:lstStyle/>
          <a:p>
            <a:fld id="{14F7C7B8-E7BA-4917-953E-00BB340316C5}" type="slidenum">
              <a:rPr lang="en-US" smtClean="0"/>
              <a:t>6</a:t>
            </a:fld>
            <a:endParaRPr lang="en-US"/>
          </a:p>
        </p:txBody>
      </p:sp>
    </p:spTree>
    <p:extLst>
      <p:ext uri="{BB962C8B-B14F-4D97-AF65-F5344CB8AC3E}">
        <p14:creationId xmlns:p14="http://schemas.microsoft.com/office/powerpoint/2010/main" val="466558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Immunize.org</a:t>
            </a:r>
            <a:r>
              <a:rPr lang="en-US" b="1" baseline="0" dirty="0"/>
              <a:t> </a:t>
            </a:r>
            <a:r>
              <a:rPr lang="en-US" b="1" dirty="0"/>
              <a:t>HANDOUT</a:t>
            </a:r>
            <a:r>
              <a:rPr lang="en-US" dirty="0"/>
              <a:t> </a:t>
            </a:r>
            <a:r>
              <a:rPr lang="en-US" b="1" dirty="0"/>
              <a:t>2m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Vaccine contraindications and precautions should be included in any standing orders to vaccinate. </a:t>
            </a:r>
            <a:endParaRPr lang="en-US" dirty="0"/>
          </a:p>
          <a:p>
            <a:endParaRPr lang="en-US" dirty="0"/>
          </a:p>
          <a:p>
            <a:r>
              <a:rPr lang="en-US" dirty="0"/>
              <a:t>Review most commonly encountered contraindications and precautions</a:t>
            </a:r>
            <a:r>
              <a:rPr lang="en-US" baseline="0" dirty="0"/>
              <a:t> related to attendees – i.e., Tdap/Td for emergency responders, anthrax, influenza include VIS information</a:t>
            </a:r>
          </a:p>
          <a:p>
            <a:endParaRPr lang="en-US" baseline="0" dirty="0"/>
          </a:p>
          <a:p>
            <a:r>
              <a:rPr lang="en-US" baseline="0" dirty="0"/>
              <a:t>In the Resources, the following have been included for your review:</a:t>
            </a:r>
          </a:p>
          <a:p>
            <a:r>
              <a:rPr lang="en-US" baseline="0" dirty="0"/>
              <a:t>“Medical Management of Vaccine Reactions in Adults”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“Medical Management of Vaccine Reactions in Children and Teens”</a:t>
            </a:r>
          </a:p>
          <a:p>
            <a:endParaRPr lang="en-US" dirty="0"/>
          </a:p>
        </p:txBody>
      </p:sp>
      <p:sp>
        <p:nvSpPr>
          <p:cNvPr id="4" name="Slide Number Placeholder 3"/>
          <p:cNvSpPr>
            <a:spLocks noGrp="1"/>
          </p:cNvSpPr>
          <p:nvPr>
            <p:ph type="sldNum" sz="quarter" idx="5"/>
          </p:nvPr>
        </p:nvSpPr>
        <p:spPr/>
        <p:txBody>
          <a:bodyPr/>
          <a:lstStyle/>
          <a:p>
            <a:fld id="{14F7C7B8-E7BA-4917-953E-00BB340316C5}" type="slidenum">
              <a:rPr lang="en-US" smtClean="0"/>
              <a:t>7</a:t>
            </a:fld>
            <a:endParaRPr lang="en-US"/>
          </a:p>
        </p:txBody>
      </p:sp>
    </p:spTree>
    <p:extLst>
      <p:ext uri="{BB962C8B-B14F-4D97-AF65-F5344CB8AC3E}">
        <p14:creationId xmlns:p14="http://schemas.microsoft.com/office/powerpoint/2010/main" val="268985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importance of Vaccine Administration Documentation to prevent patient safety errors:</a:t>
            </a:r>
          </a:p>
          <a:p>
            <a:r>
              <a:rPr lang="en-US" sz="1200" b="0" i="0" u="none" strike="noStrike" kern="1200" baseline="0" dirty="0">
                <a:solidFill>
                  <a:schemeClr val="tx1"/>
                </a:solidFill>
                <a:latin typeface="+mn-lt"/>
                <a:ea typeface="+mn-ea"/>
                <a:cs typeface="+mn-cs"/>
              </a:rPr>
              <a:t>-Fully document each vaccination on vaccine administration log: date, lot number, manufacturer, site, VIS date, name/initials </a:t>
            </a:r>
            <a:endParaRPr lang="en-US" baseline="0" dirty="0"/>
          </a:p>
          <a:p>
            <a:endParaRPr lang="en-US" baseline="0" dirty="0"/>
          </a:p>
          <a:p>
            <a:r>
              <a:rPr lang="en-US" baseline="0" dirty="0"/>
              <a:t>This is an example of how what MUST be recorded CAN be recorded.</a:t>
            </a:r>
          </a:p>
          <a:p>
            <a:pPr marL="0" indent="0">
              <a:buNone/>
            </a:pPr>
            <a:endParaRPr lang="en-US" baseline="0" dirty="0"/>
          </a:p>
          <a:p>
            <a:pPr marL="0" indent="0">
              <a:buNone/>
            </a:pPr>
            <a:r>
              <a:rPr lang="en-US" b="1" baseline="0" dirty="0"/>
              <a:t>HANDOUT 3M – State of Missouri Immunization Consent and History</a:t>
            </a:r>
          </a:p>
          <a:p>
            <a:endParaRPr lang="en-US" dirty="0"/>
          </a:p>
        </p:txBody>
      </p:sp>
      <p:sp>
        <p:nvSpPr>
          <p:cNvPr id="4" name="Slide Number Placeholder 3"/>
          <p:cNvSpPr>
            <a:spLocks noGrp="1"/>
          </p:cNvSpPr>
          <p:nvPr>
            <p:ph type="sldNum" sz="quarter" idx="5"/>
          </p:nvPr>
        </p:nvSpPr>
        <p:spPr/>
        <p:txBody>
          <a:bodyPr/>
          <a:lstStyle/>
          <a:p>
            <a:fld id="{14F7C7B8-E7BA-4917-953E-00BB340316C5}" type="slidenum">
              <a:rPr lang="en-US" smtClean="0"/>
              <a:t>9</a:t>
            </a:fld>
            <a:endParaRPr lang="en-US"/>
          </a:p>
        </p:txBody>
      </p:sp>
    </p:spTree>
    <p:extLst>
      <p:ext uri="{BB962C8B-B14F-4D97-AF65-F5344CB8AC3E}">
        <p14:creationId xmlns:p14="http://schemas.microsoft.com/office/powerpoint/2010/main" val="300613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a:t>
            </a:r>
            <a:r>
              <a:rPr lang="en-US" baseline="0" dirty="0"/>
              <a:t> the Site, Get it Right (visual of previous narrative slide)</a:t>
            </a:r>
          </a:p>
          <a:p>
            <a:endParaRPr lang="en-US" baseline="0" dirty="0"/>
          </a:p>
          <a:p>
            <a:r>
              <a:rPr lang="en-US" baseline="0" dirty="0"/>
              <a:t>For visual learners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Physically have attendees locate the correct site (acromion process and armpit)</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Emphasize</a:t>
            </a:r>
            <a:r>
              <a:rPr lang="en-US" baseline="0" dirty="0"/>
              <a:t> one needle, one patient, one time ONLY – discard in Sharps container</a:t>
            </a:r>
            <a:endParaRPr lang="en-US" dirty="0"/>
          </a:p>
          <a:p>
            <a:endParaRPr lang="en-US" dirty="0"/>
          </a:p>
        </p:txBody>
      </p:sp>
      <p:sp>
        <p:nvSpPr>
          <p:cNvPr id="4" name="Slide Number Placeholder 3"/>
          <p:cNvSpPr>
            <a:spLocks noGrp="1"/>
          </p:cNvSpPr>
          <p:nvPr>
            <p:ph type="sldNum" sz="quarter" idx="5"/>
          </p:nvPr>
        </p:nvSpPr>
        <p:spPr/>
        <p:txBody>
          <a:bodyPr/>
          <a:lstStyle/>
          <a:p>
            <a:fld id="{14F7C7B8-E7BA-4917-953E-00BB340316C5}" type="slidenum">
              <a:rPr lang="en-US" smtClean="0"/>
              <a:t>11</a:t>
            </a:fld>
            <a:endParaRPr lang="en-US"/>
          </a:p>
        </p:txBody>
      </p:sp>
    </p:spTree>
    <p:extLst>
      <p:ext uri="{BB962C8B-B14F-4D97-AF65-F5344CB8AC3E}">
        <p14:creationId xmlns:p14="http://schemas.microsoft.com/office/powerpoint/2010/main" val="3208265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a:t>
            </a:r>
          </a:p>
          <a:p>
            <a:endParaRPr lang="en-US" dirty="0"/>
          </a:p>
          <a:p>
            <a:r>
              <a:rPr lang="en-US" dirty="0"/>
              <a:t>There is no requirement for gloves, however, according</a:t>
            </a:r>
            <a:r>
              <a:rPr lang="en-US" baseline="0" dirty="0"/>
              <a:t> to OHSA if you anticipate blood exposure gloves can be used. Remember even if you use gloves you MUST change them between each patient and practice good hand hygiene. </a:t>
            </a:r>
            <a:endParaRPr lang="en-US" dirty="0"/>
          </a:p>
          <a:p>
            <a:endParaRPr lang="en-US" dirty="0"/>
          </a:p>
          <a:p>
            <a:r>
              <a:rPr lang="en-US" b="1" dirty="0"/>
              <a:t>Poster</a:t>
            </a:r>
            <a:r>
              <a:rPr lang="en-US" b="1" baseline="0" dirty="0"/>
              <a:t> </a:t>
            </a:r>
            <a:r>
              <a:rPr lang="en-US" dirty="0"/>
              <a:t>Know the site, Get it Right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Emphasize</a:t>
            </a:r>
            <a:r>
              <a:rPr lang="en-US" baseline="0" dirty="0"/>
              <a:t> one needle, one patient, one time ONLY – discard in Sharps container</a:t>
            </a:r>
            <a:endParaRPr lang="en-US" dirty="0"/>
          </a:p>
          <a:p>
            <a:endParaRPr lang="en-US" dirty="0"/>
          </a:p>
        </p:txBody>
      </p:sp>
      <p:sp>
        <p:nvSpPr>
          <p:cNvPr id="4" name="Slide Number Placeholder 3"/>
          <p:cNvSpPr>
            <a:spLocks noGrp="1"/>
          </p:cNvSpPr>
          <p:nvPr>
            <p:ph type="sldNum" sz="quarter" idx="5"/>
          </p:nvPr>
        </p:nvSpPr>
        <p:spPr/>
        <p:txBody>
          <a:bodyPr/>
          <a:lstStyle/>
          <a:p>
            <a:fld id="{14F7C7B8-E7BA-4917-953E-00BB340316C5}" type="slidenum">
              <a:rPr lang="en-US" smtClean="0"/>
              <a:t>12</a:t>
            </a:fld>
            <a:endParaRPr lang="en-US"/>
          </a:p>
        </p:txBody>
      </p:sp>
    </p:spTree>
    <p:extLst>
      <p:ext uri="{BB962C8B-B14F-4D97-AF65-F5344CB8AC3E}">
        <p14:creationId xmlns:p14="http://schemas.microsoft.com/office/powerpoint/2010/main" val="22914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45FCF0-E1F1-4158-AD3E-D2CB6BAB5DF2}"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88E5A-B5FC-4148-8CDC-44E9AC75D639}" type="slidenum">
              <a:rPr lang="en-US" smtClean="0"/>
              <a:t>‹#›</a:t>
            </a:fld>
            <a:endParaRPr lang="en-US"/>
          </a:p>
        </p:txBody>
      </p:sp>
    </p:spTree>
    <p:extLst>
      <p:ext uri="{BB962C8B-B14F-4D97-AF65-F5344CB8AC3E}">
        <p14:creationId xmlns:p14="http://schemas.microsoft.com/office/powerpoint/2010/main" val="491309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45FCF0-E1F1-4158-AD3E-D2CB6BAB5DF2}"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88E5A-B5FC-4148-8CDC-44E9AC75D639}" type="slidenum">
              <a:rPr lang="en-US" smtClean="0"/>
              <a:t>‹#›</a:t>
            </a:fld>
            <a:endParaRPr lang="en-US"/>
          </a:p>
        </p:txBody>
      </p:sp>
    </p:spTree>
    <p:extLst>
      <p:ext uri="{BB962C8B-B14F-4D97-AF65-F5344CB8AC3E}">
        <p14:creationId xmlns:p14="http://schemas.microsoft.com/office/powerpoint/2010/main" val="76816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45FCF0-E1F1-4158-AD3E-D2CB6BAB5DF2}"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88E5A-B5FC-4148-8CDC-44E9AC75D63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68691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45FCF0-E1F1-4158-AD3E-D2CB6BAB5DF2}"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88E5A-B5FC-4148-8CDC-44E9AC75D639}" type="slidenum">
              <a:rPr lang="en-US" smtClean="0"/>
              <a:t>‹#›</a:t>
            </a:fld>
            <a:endParaRPr lang="en-US"/>
          </a:p>
        </p:txBody>
      </p:sp>
    </p:spTree>
    <p:extLst>
      <p:ext uri="{BB962C8B-B14F-4D97-AF65-F5344CB8AC3E}">
        <p14:creationId xmlns:p14="http://schemas.microsoft.com/office/powerpoint/2010/main" val="822600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45FCF0-E1F1-4158-AD3E-D2CB6BAB5DF2}"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88E5A-B5FC-4148-8CDC-44E9AC75D63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2074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45FCF0-E1F1-4158-AD3E-D2CB6BAB5DF2}"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88E5A-B5FC-4148-8CDC-44E9AC75D639}" type="slidenum">
              <a:rPr lang="en-US" smtClean="0"/>
              <a:t>‹#›</a:t>
            </a:fld>
            <a:endParaRPr lang="en-US"/>
          </a:p>
        </p:txBody>
      </p:sp>
    </p:spTree>
    <p:extLst>
      <p:ext uri="{BB962C8B-B14F-4D97-AF65-F5344CB8AC3E}">
        <p14:creationId xmlns:p14="http://schemas.microsoft.com/office/powerpoint/2010/main" val="3542535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45FCF0-E1F1-4158-AD3E-D2CB6BAB5DF2}"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88E5A-B5FC-4148-8CDC-44E9AC75D639}" type="slidenum">
              <a:rPr lang="en-US" smtClean="0"/>
              <a:t>‹#›</a:t>
            </a:fld>
            <a:endParaRPr lang="en-US"/>
          </a:p>
        </p:txBody>
      </p:sp>
    </p:spTree>
    <p:extLst>
      <p:ext uri="{BB962C8B-B14F-4D97-AF65-F5344CB8AC3E}">
        <p14:creationId xmlns:p14="http://schemas.microsoft.com/office/powerpoint/2010/main" val="1283742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45FCF0-E1F1-4158-AD3E-D2CB6BAB5DF2}"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88E5A-B5FC-4148-8CDC-44E9AC75D639}" type="slidenum">
              <a:rPr lang="en-US" smtClean="0"/>
              <a:t>‹#›</a:t>
            </a:fld>
            <a:endParaRPr lang="en-US"/>
          </a:p>
        </p:txBody>
      </p:sp>
    </p:spTree>
    <p:extLst>
      <p:ext uri="{BB962C8B-B14F-4D97-AF65-F5344CB8AC3E}">
        <p14:creationId xmlns:p14="http://schemas.microsoft.com/office/powerpoint/2010/main" val="74406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45FCF0-E1F1-4158-AD3E-D2CB6BAB5DF2}"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88E5A-B5FC-4148-8CDC-44E9AC75D639}" type="slidenum">
              <a:rPr lang="en-US" smtClean="0"/>
              <a:t>‹#›</a:t>
            </a:fld>
            <a:endParaRPr lang="en-US"/>
          </a:p>
        </p:txBody>
      </p:sp>
    </p:spTree>
    <p:extLst>
      <p:ext uri="{BB962C8B-B14F-4D97-AF65-F5344CB8AC3E}">
        <p14:creationId xmlns:p14="http://schemas.microsoft.com/office/powerpoint/2010/main" val="101996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45FCF0-E1F1-4158-AD3E-D2CB6BAB5DF2}"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88E5A-B5FC-4148-8CDC-44E9AC75D639}" type="slidenum">
              <a:rPr lang="en-US" smtClean="0"/>
              <a:t>‹#›</a:t>
            </a:fld>
            <a:endParaRPr lang="en-US"/>
          </a:p>
        </p:txBody>
      </p:sp>
    </p:spTree>
    <p:extLst>
      <p:ext uri="{BB962C8B-B14F-4D97-AF65-F5344CB8AC3E}">
        <p14:creationId xmlns:p14="http://schemas.microsoft.com/office/powerpoint/2010/main" val="225681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45FCF0-E1F1-4158-AD3E-D2CB6BAB5DF2}"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88E5A-B5FC-4148-8CDC-44E9AC75D639}" type="slidenum">
              <a:rPr lang="en-US" smtClean="0"/>
              <a:t>‹#›</a:t>
            </a:fld>
            <a:endParaRPr lang="en-US"/>
          </a:p>
        </p:txBody>
      </p:sp>
    </p:spTree>
    <p:extLst>
      <p:ext uri="{BB962C8B-B14F-4D97-AF65-F5344CB8AC3E}">
        <p14:creationId xmlns:p14="http://schemas.microsoft.com/office/powerpoint/2010/main" val="1954279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45FCF0-E1F1-4158-AD3E-D2CB6BAB5DF2}"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88E5A-B5FC-4148-8CDC-44E9AC75D639}" type="slidenum">
              <a:rPr lang="en-US" smtClean="0"/>
              <a:t>‹#›</a:t>
            </a:fld>
            <a:endParaRPr lang="en-US"/>
          </a:p>
        </p:txBody>
      </p:sp>
    </p:spTree>
    <p:extLst>
      <p:ext uri="{BB962C8B-B14F-4D97-AF65-F5344CB8AC3E}">
        <p14:creationId xmlns:p14="http://schemas.microsoft.com/office/powerpoint/2010/main" val="162065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45FCF0-E1F1-4158-AD3E-D2CB6BAB5DF2}" type="datetimeFigureOut">
              <a:rPr lang="en-US" smtClean="0"/>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88E5A-B5FC-4148-8CDC-44E9AC75D639}" type="slidenum">
              <a:rPr lang="en-US" smtClean="0"/>
              <a:t>‹#›</a:t>
            </a:fld>
            <a:endParaRPr lang="en-US"/>
          </a:p>
        </p:txBody>
      </p:sp>
    </p:spTree>
    <p:extLst>
      <p:ext uri="{BB962C8B-B14F-4D97-AF65-F5344CB8AC3E}">
        <p14:creationId xmlns:p14="http://schemas.microsoft.com/office/powerpoint/2010/main" val="424167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5FCF0-E1F1-4158-AD3E-D2CB6BAB5DF2}" type="datetimeFigureOut">
              <a:rPr lang="en-US" smtClean="0"/>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88E5A-B5FC-4148-8CDC-44E9AC75D639}" type="slidenum">
              <a:rPr lang="en-US" smtClean="0"/>
              <a:t>‹#›</a:t>
            </a:fld>
            <a:endParaRPr lang="en-US"/>
          </a:p>
        </p:txBody>
      </p:sp>
    </p:spTree>
    <p:extLst>
      <p:ext uri="{BB962C8B-B14F-4D97-AF65-F5344CB8AC3E}">
        <p14:creationId xmlns:p14="http://schemas.microsoft.com/office/powerpoint/2010/main" val="1972119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45FCF0-E1F1-4158-AD3E-D2CB6BAB5DF2}"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88E5A-B5FC-4148-8CDC-44E9AC75D639}" type="slidenum">
              <a:rPr lang="en-US" smtClean="0"/>
              <a:t>‹#›</a:t>
            </a:fld>
            <a:endParaRPr lang="en-US"/>
          </a:p>
        </p:txBody>
      </p:sp>
    </p:spTree>
    <p:extLst>
      <p:ext uri="{BB962C8B-B14F-4D97-AF65-F5344CB8AC3E}">
        <p14:creationId xmlns:p14="http://schemas.microsoft.com/office/powerpoint/2010/main" val="387756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88E5A-B5FC-4148-8CDC-44E9AC75D639}" type="slidenum">
              <a:rPr lang="en-US" smtClean="0"/>
              <a:t>‹#›</a:t>
            </a:fld>
            <a:endParaRPr lang="en-US"/>
          </a:p>
        </p:txBody>
      </p:sp>
      <p:sp>
        <p:nvSpPr>
          <p:cNvPr id="5" name="Date Placeholder 4"/>
          <p:cNvSpPr>
            <a:spLocks noGrp="1"/>
          </p:cNvSpPr>
          <p:nvPr>
            <p:ph type="dt" sz="half" idx="10"/>
          </p:nvPr>
        </p:nvSpPr>
        <p:spPr/>
        <p:txBody>
          <a:bodyPr/>
          <a:lstStyle/>
          <a:p>
            <a:fld id="{2845FCF0-E1F1-4158-AD3E-D2CB6BAB5DF2}" type="datetimeFigureOut">
              <a:rPr lang="en-US" smtClean="0"/>
              <a:t>1/31/2024</a:t>
            </a:fld>
            <a:endParaRPr lang="en-US"/>
          </a:p>
        </p:txBody>
      </p:sp>
    </p:spTree>
    <p:extLst>
      <p:ext uri="{BB962C8B-B14F-4D97-AF65-F5344CB8AC3E}">
        <p14:creationId xmlns:p14="http://schemas.microsoft.com/office/powerpoint/2010/main" val="321650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45FCF0-E1F1-4158-AD3E-D2CB6BAB5DF2}" type="datetimeFigureOut">
              <a:rPr lang="en-US" smtClean="0"/>
              <a:t>1/31/2024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EF88E5A-B5FC-4148-8CDC-44E9AC75D639}" type="slidenum">
              <a:rPr lang="en-US" smtClean="0"/>
              <a:t>‹#›</a:t>
            </a:fld>
            <a:endParaRPr lang="en-US"/>
          </a:p>
        </p:txBody>
      </p:sp>
    </p:spTree>
    <p:extLst>
      <p:ext uri="{BB962C8B-B14F-4D97-AF65-F5344CB8AC3E}">
        <p14:creationId xmlns:p14="http://schemas.microsoft.com/office/powerpoint/2010/main" val="2766924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618B-A17E-CB96-31A6-1E6DE7DA16D4}"/>
              </a:ext>
            </a:extLst>
          </p:cNvPr>
          <p:cNvSpPr>
            <a:spLocks noGrp="1"/>
          </p:cNvSpPr>
          <p:nvPr>
            <p:ph type="ctrTitle"/>
          </p:nvPr>
        </p:nvSpPr>
        <p:spPr/>
        <p:txBody>
          <a:bodyPr/>
          <a:lstStyle/>
          <a:p>
            <a:r>
              <a:rPr lang="en-US" dirty="0"/>
              <a:t>Unit 5:</a:t>
            </a:r>
          </a:p>
        </p:txBody>
      </p:sp>
      <p:sp>
        <p:nvSpPr>
          <p:cNvPr id="3" name="Subtitle 2">
            <a:extLst>
              <a:ext uri="{FF2B5EF4-FFF2-40B4-BE49-F238E27FC236}">
                <a16:creationId xmlns:a16="http://schemas.microsoft.com/office/drawing/2014/main" id="{6C6DDB85-73E7-3DA0-9030-40AFA07B4EBD}"/>
              </a:ext>
            </a:extLst>
          </p:cNvPr>
          <p:cNvSpPr>
            <a:spLocks noGrp="1"/>
          </p:cNvSpPr>
          <p:nvPr>
            <p:ph type="subTitle" idx="1"/>
          </p:nvPr>
        </p:nvSpPr>
        <p:spPr/>
        <p:txBody>
          <a:bodyPr>
            <a:normAutofit/>
          </a:bodyPr>
          <a:lstStyle/>
          <a:p>
            <a:r>
              <a:rPr lang="en-US" sz="3600" dirty="0"/>
              <a:t>Injection Exercise</a:t>
            </a:r>
          </a:p>
        </p:txBody>
      </p:sp>
      <p:pic>
        <p:nvPicPr>
          <p:cNvPr id="4" name="Picture 3" descr="Logo&#10;&#10;Description automatically generated">
            <a:extLst>
              <a:ext uri="{FF2B5EF4-FFF2-40B4-BE49-F238E27FC236}">
                <a16:creationId xmlns:a16="http://schemas.microsoft.com/office/drawing/2014/main" id="{0846E78D-5399-F568-A37B-F56D43045FB8}"/>
              </a:ext>
            </a:extLst>
          </p:cNvPr>
          <p:cNvPicPr>
            <a:picLocks noChangeAspect="1"/>
          </p:cNvPicPr>
          <p:nvPr/>
        </p:nvPicPr>
        <p:blipFill>
          <a:blip r:embed="rId2"/>
          <a:stretch>
            <a:fillRect/>
          </a:stretch>
        </p:blipFill>
        <p:spPr>
          <a:xfrm>
            <a:off x="648477" y="-170559"/>
            <a:ext cx="1964095" cy="1987420"/>
          </a:xfrm>
          <a:prstGeom prst="rect">
            <a:avLst/>
          </a:prstGeom>
        </p:spPr>
      </p:pic>
      <p:pic>
        <p:nvPicPr>
          <p:cNvPr id="5" name="Picture 4" descr="N:\Executive Branch\Tami\LOGO'S\SEMA_LOGO_NEW.jpg">
            <a:extLst>
              <a:ext uri="{FF2B5EF4-FFF2-40B4-BE49-F238E27FC236}">
                <a16:creationId xmlns:a16="http://schemas.microsoft.com/office/drawing/2014/main" id="{1E3529C3-A029-CBE6-FF94-3F191FE8892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6859" l="0" r="98527">
                        <a14:backgroundMark x1="9984" y1="89579" x2="9984" y2="89579"/>
                        <a14:backgroundMark x1="91817" y1="93219" x2="91817" y2="93219"/>
                        <a14:backgroundMark x1="92717" y1="39329" x2="92717" y2="39329"/>
                        <a14:backgroundMark x1="95172" y1="8708" x2="95172" y2="8708"/>
                        <a14:backgroundMark x1="8347" y1="4354" x2="8347" y2="4354"/>
                        <a14:backgroundMark x1="4992" y1="37116" x2="4992" y2="37116"/>
                        <a14:backgroundMark x1="3355" y1="56103" x2="3355" y2="56103"/>
                      </a14:backgroundRemoval>
                    </a14:imgEffect>
                  </a14:imgLayer>
                </a14:imgProps>
              </a:ext>
              <a:ext uri="{28A0092B-C50C-407E-A947-70E740481C1C}">
                <a14:useLocalDpi xmlns:a14="http://schemas.microsoft.com/office/drawing/2010/main" val="0"/>
              </a:ext>
            </a:extLst>
          </a:blip>
          <a:srcRect/>
          <a:stretch>
            <a:fillRect/>
          </a:stretch>
        </p:blipFill>
        <p:spPr bwMode="auto">
          <a:xfrm>
            <a:off x="7959494" y="0"/>
            <a:ext cx="1463506" cy="1646303"/>
          </a:xfrm>
          <a:prstGeom prst="rect">
            <a:avLst/>
          </a:prstGeom>
          <a:noFill/>
          <a:ln>
            <a:noFill/>
          </a:ln>
        </p:spPr>
      </p:pic>
    </p:spTree>
    <p:extLst>
      <p:ext uri="{BB962C8B-B14F-4D97-AF65-F5344CB8AC3E}">
        <p14:creationId xmlns:p14="http://schemas.microsoft.com/office/powerpoint/2010/main" val="465656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7DD5D-9975-EDF6-ED65-D448BE6D3952}"/>
              </a:ext>
            </a:extLst>
          </p:cNvPr>
          <p:cNvSpPr>
            <a:spLocks noGrp="1"/>
          </p:cNvSpPr>
          <p:nvPr>
            <p:ph type="title"/>
          </p:nvPr>
        </p:nvSpPr>
        <p:spPr/>
        <p:txBody>
          <a:bodyPr/>
          <a:lstStyle/>
          <a:p>
            <a:r>
              <a:rPr lang="en-US" dirty="0"/>
              <a:t>Site Selection for an IM Injection for an Adult</a:t>
            </a:r>
          </a:p>
        </p:txBody>
      </p:sp>
      <p:sp>
        <p:nvSpPr>
          <p:cNvPr id="3" name="Content Placeholder 2">
            <a:extLst>
              <a:ext uri="{FF2B5EF4-FFF2-40B4-BE49-F238E27FC236}">
                <a16:creationId xmlns:a16="http://schemas.microsoft.com/office/drawing/2014/main" id="{35191DB6-4E4E-2C1C-883E-7515B51D89FF}"/>
              </a:ext>
            </a:extLst>
          </p:cNvPr>
          <p:cNvSpPr>
            <a:spLocks noGrp="1"/>
          </p:cNvSpPr>
          <p:nvPr>
            <p:ph idx="1"/>
          </p:nvPr>
        </p:nvSpPr>
        <p:spPr/>
        <p:txBody>
          <a:bodyPr>
            <a:normAutofit fontScale="92500" lnSpcReduction="10000"/>
          </a:bodyPr>
          <a:lstStyle/>
          <a:p>
            <a:r>
              <a:rPr lang="en-US" dirty="0"/>
              <a:t>Completely expose the upper arm (picture on next slide)</a:t>
            </a:r>
          </a:p>
          <a:p>
            <a:r>
              <a:rPr lang="en-US" dirty="0"/>
              <a:t>Feel for the bone (acromion process) that goes across the top of the upper arm</a:t>
            </a:r>
          </a:p>
          <a:p>
            <a:r>
              <a:rPr lang="en-US" dirty="0"/>
              <a:t>Find the injection site in the center of an upside-down triangle</a:t>
            </a:r>
          </a:p>
          <a:p>
            <a:pPr lvl="1"/>
            <a:r>
              <a:rPr lang="en-US" dirty="0"/>
              <a:t>The injection will go into the Deltoid muscle</a:t>
            </a:r>
          </a:p>
          <a:p>
            <a:pPr lvl="1"/>
            <a:r>
              <a:rPr lang="en-US" dirty="0"/>
              <a:t>The bottom of the acromion process bone form the base of the triangle, the point of the triangle is about the level of the armpit</a:t>
            </a:r>
          </a:p>
          <a:p>
            <a:pPr lvl="1"/>
            <a:r>
              <a:rPr lang="en-US" dirty="0"/>
              <a:t>The center is 1-2 inches below this bone</a:t>
            </a:r>
          </a:p>
          <a:p>
            <a:pPr lvl="1"/>
            <a:r>
              <a:rPr lang="en-US" dirty="0"/>
              <a:t>The site should not be used if the person is very thin or the muscle is very small</a:t>
            </a:r>
          </a:p>
        </p:txBody>
      </p:sp>
    </p:spTree>
    <p:extLst>
      <p:ext uri="{BB962C8B-B14F-4D97-AF65-F5344CB8AC3E}">
        <p14:creationId xmlns:p14="http://schemas.microsoft.com/office/powerpoint/2010/main" val="180891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341B-FC14-E6DA-0DF4-8DB00A2255A3}"/>
              </a:ext>
            </a:extLst>
          </p:cNvPr>
          <p:cNvSpPr>
            <a:spLocks noGrp="1"/>
          </p:cNvSpPr>
          <p:nvPr>
            <p:ph type="title"/>
          </p:nvPr>
        </p:nvSpPr>
        <p:spPr/>
        <p:txBody>
          <a:bodyPr/>
          <a:lstStyle/>
          <a:p>
            <a:r>
              <a:rPr lang="en-US" dirty="0"/>
              <a:t>Know the Site – Get it Right!</a:t>
            </a:r>
          </a:p>
        </p:txBody>
      </p:sp>
      <p:sp>
        <p:nvSpPr>
          <p:cNvPr id="3" name="Content Placeholder 2">
            <a:extLst>
              <a:ext uri="{FF2B5EF4-FFF2-40B4-BE49-F238E27FC236}">
                <a16:creationId xmlns:a16="http://schemas.microsoft.com/office/drawing/2014/main" id="{74AF6A6E-DADF-F639-19DF-96BB31357B88}"/>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075D8152-EDD7-D296-C500-8B09FE372C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7" b="3410"/>
          <a:stretch/>
        </p:blipFill>
        <p:spPr bwMode="auto">
          <a:xfrm>
            <a:off x="1244492" y="2060191"/>
            <a:ext cx="7147153" cy="4664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98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846D-9A87-9432-F141-A3A93528F8F4}"/>
              </a:ext>
            </a:extLst>
          </p:cNvPr>
          <p:cNvSpPr>
            <a:spLocks noGrp="1"/>
          </p:cNvSpPr>
          <p:nvPr>
            <p:ph type="title"/>
          </p:nvPr>
        </p:nvSpPr>
        <p:spPr/>
        <p:txBody>
          <a:bodyPr/>
          <a:lstStyle/>
          <a:p>
            <a:r>
              <a:rPr lang="en-US" dirty="0"/>
              <a:t>Vaccine Administration</a:t>
            </a:r>
          </a:p>
        </p:txBody>
      </p:sp>
      <p:sp>
        <p:nvSpPr>
          <p:cNvPr id="3" name="Content Placeholder 2">
            <a:extLst>
              <a:ext uri="{FF2B5EF4-FFF2-40B4-BE49-F238E27FC236}">
                <a16:creationId xmlns:a16="http://schemas.microsoft.com/office/drawing/2014/main" id="{37795E2F-6D33-B6D6-92C7-4DAD0DCE51F6}"/>
              </a:ext>
            </a:extLst>
          </p:cNvPr>
          <p:cNvSpPr>
            <a:spLocks noGrp="1"/>
          </p:cNvSpPr>
          <p:nvPr>
            <p:ph idx="1"/>
          </p:nvPr>
        </p:nvSpPr>
        <p:spPr/>
        <p:txBody>
          <a:bodyPr>
            <a:normAutofit fontScale="92500" lnSpcReduction="20000"/>
          </a:bodyPr>
          <a:lstStyle/>
          <a:p>
            <a:pPr marL="457200" indent="-457200">
              <a:buFont typeface="+mj-lt"/>
              <a:buAutoNum type="arabicPeriod"/>
            </a:pPr>
            <a:r>
              <a:rPr lang="en-US" dirty="0"/>
              <a:t>Wash hands with soap, dry them completely then put on gloves</a:t>
            </a:r>
          </a:p>
          <a:p>
            <a:pPr marL="457200" indent="-457200">
              <a:buFont typeface="+mj-lt"/>
              <a:buAutoNum type="arabicPeriod"/>
            </a:pPr>
            <a:r>
              <a:rPr lang="en-US" dirty="0"/>
              <a:t>Open alcohol wipe and wipe area where you plan to give an injection then let the area dry</a:t>
            </a:r>
          </a:p>
          <a:p>
            <a:pPr marL="457200" indent="-457200">
              <a:buFont typeface="+mj-lt"/>
              <a:buAutoNum type="arabicPeriod"/>
            </a:pPr>
            <a:r>
              <a:rPr lang="en-US" dirty="0"/>
              <a:t>Prepare the needle – hold the syringe with your writing/dominant hand, pull cover off with other hand, place syringe between your thumb and first finger</a:t>
            </a:r>
          </a:p>
          <a:p>
            <a:pPr marL="457200" indent="-457200">
              <a:buFont typeface="+mj-lt"/>
              <a:buAutoNum type="arabicPeriod"/>
            </a:pPr>
            <a:r>
              <a:rPr lang="en-US" dirty="0"/>
              <a:t>Hold skin around where you will give the injection and gently press on and pull skin so its slightly tight</a:t>
            </a:r>
          </a:p>
          <a:p>
            <a:pPr marL="457200" indent="-457200">
              <a:buFont typeface="+mj-lt"/>
              <a:buAutoNum type="arabicPeriod"/>
            </a:pPr>
            <a:r>
              <a:rPr lang="en-US" dirty="0"/>
              <a:t>Insert the needle into the muscle, hold syringe and use wrist to inject the needle through the skin and into the muscle at a 90 degree angle</a:t>
            </a:r>
          </a:p>
        </p:txBody>
      </p:sp>
    </p:spTree>
    <p:extLst>
      <p:ext uri="{BB962C8B-B14F-4D97-AF65-F5344CB8AC3E}">
        <p14:creationId xmlns:p14="http://schemas.microsoft.com/office/powerpoint/2010/main" val="211903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E35B7-189C-0676-AD64-7777A40ED6B3}"/>
              </a:ext>
            </a:extLst>
          </p:cNvPr>
          <p:cNvSpPr>
            <a:spLocks noGrp="1"/>
          </p:cNvSpPr>
          <p:nvPr>
            <p:ph type="title"/>
          </p:nvPr>
        </p:nvSpPr>
        <p:spPr/>
        <p:txBody>
          <a:bodyPr/>
          <a:lstStyle/>
          <a:p>
            <a:r>
              <a:rPr lang="en-US" dirty="0"/>
              <a:t>Vaccine Administration</a:t>
            </a:r>
          </a:p>
        </p:txBody>
      </p:sp>
      <p:sp>
        <p:nvSpPr>
          <p:cNvPr id="3" name="Content Placeholder 2">
            <a:extLst>
              <a:ext uri="{FF2B5EF4-FFF2-40B4-BE49-F238E27FC236}">
                <a16:creationId xmlns:a16="http://schemas.microsoft.com/office/drawing/2014/main" id="{B5FF54D2-36CC-630D-27B3-932754F12658}"/>
              </a:ext>
            </a:extLst>
          </p:cNvPr>
          <p:cNvSpPr>
            <a:spLocks noGrp="1"/>
          </p:cNvSpPr>
          <p:nvPr>
            <p:ph idx="1"/>
          </p:nvPr>
        </p:nvSpPr>
        <p:spPr/>
        <p:txBody>
          <a:bodyPr/>
          <a:lstStyle/>
          <a:p>
            <a:pPr marL="457200" indent="-457200">
              <a:buFont typeface="+mj-lt"/>
              <a:buAutoNum type="arabicPeriod" startAt="6"/>
            </a:pPr>
            <a:r>
              <a:rPr lang="en-US" dirty="0"/>
              <a:t>Use a quick motion, the quicker you put the needle in the less it hurts</a:t>
            </a:r>
          </a:p>
          <a:p>
            <a:pPr marL="457200" indent="-457200">
              <a:buFont typeface="+mj-lt"/>
              <a:buAutoNum type="arabicPeriod" startAt="6"/>
            </a:pPr>
            <a:r>
              <a:rPr lang="en-US" dirty="0"/>
              <a:t>Inject the medicine, push down on the plunger to inject the entire contents of the syringe</a:t>
            </a:r>
          </a:p>
          <a:p>
            <a:pPr marL="457200" indent="-457200">
              <a:buFont typeface="+mj-lt"/>
              <a:buAutoNum type="arabicPeriod" startAt="6"/>
            </a:pPr>
            <a:r>
              <a:rPr lang="en-US" dirty="0"/>
              <a:t>Remove the needle once medicine is injected at the same angle it went in</a:t>
            </a:r>
          </a:p>
          <a:p>
            <a:pPr marL="457200" indent="-457200">
              <a:buFont typeface="+mj-lt"/>
              <a:buAutoNum type="arabicPeriod" startAt="6"/>
            </a:pPr>
            <a:r>
              <a:rPr lang="en-US" dirty="0"/>
              <a:t>Place band-aid over the injection area</a:t>
            </a:r>
          </a:p>
          <a:p>
            <a:pPr marL="457200" indent="-457200">
              <a:buFont typeface="+mj-lt"/>
              <a:buAutoNum type="arabicPeriod" startAt="6"/>
            </a:pPr>
            <a:r>
              <a:rPr lang="en-US" dirty="0"/>
              <a:t>Dispose of retractable needle into sharps container</a:t>
            </a:r>
          </a:p>
        </p:txBody>
      </p:sp>
    </p:spTree>
    <p:extLst>
      <p:ext uri="{BB962C8B-B14F-4D97-AF65-F5344CB8AC3E}">
        <p14:creationId xmlns:p14="http://schemas.microsoft.com/office/powerpoint/2010/main" val="2359393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EEAC-C55F-670F-6330-6E152FBEBF79}"/>
              </a:ext>
            </a:extLst>
          </p:cNvPr>
          <p:cNvSpPr>
            <a:spLocks noGrp="1"/>
          </p:cNvSpPr>
          <p:nvPr>
            <p:ph type="title"/>
          </p:nvPr>
        </p:nvSpPr>
        <p:spPr>
          <a:xfrm>
            <a:off x="677334" y="609600"/>
            <a:ext cx="8596668" cy="1320800"/>
          </a:xfrm>
        </p:spPr>
        <p:txBody>
          <a:bodyPr anchor="t">
            <a:normAutofit/>
          </a:bodyPr>
          <a:lstStyle/>
          <a:p>
            <a:r>
              <a:rPr lang="en-US" dirty="0"/>
              <a:t>How do I get rid of used needles and syringes?</a:t>
            </a:r>
          </a:p>
        </p:txBody>
      </p:sp>
      <p:sp>
        <p:nvSpPr>
          <p:cNvPr id="3" name="Content Placeholder 2">
            <a:extLst>
              <a:ext uri="{FF2B5EF4-FFF2-40B4-BE49-F238E27FC236}">
                <a16:creationId xmlns:a16="http://schemas.microsoft.com/office/drawing/2014/main" id="{78F0778D-4FE2-D5CA-679D-614237912D6E}"/>
              </a:ext>
            </a:extLst>
          </p:cNvPr>
          <p:cNvSpPr>
            <a:spLocks noGrp="1"/>
          </p:cNvSpPr>
          <p:nvPr>
            <p:ph idx="1"/>
          </p:nvPr>
        </p:nvSpPr>
        <p:spPr>
          <a:xfrm>
            <a:off x="4063160" y="2160589"/>
            <a:ext cx="5207839" cy="3880773"/>
          </a:xfrm>
        </p:spPr>
        <p:txBody>
          <a:bodyPr>
            <a:normAutofit/>
          </a:bodyPr>
          <a:lstStyle/>
          <a:p>
            <a:r>
              <a:rPr lang="en-US" dirty="0"/>
              <a:t>Sharps containers are the best and safest way to dispose of needles</a:t>
            </a:r>
          </a:p>
          <a:p>
            <a:endParaRPr lang="en-US" dirty="0"/>
          </a:p>
          <a:p>
            <a:r>
              <a:rPr lang="en-US" dirty="0"/>
              <a:t>DO NOT DISPOSE THEM IN THE TRASH!!!</a:t>
            </a:r>
          </a:p>
        </p:txBody>
      </p:sp>
      <p:pic>
        <p:nvPicPr>
          <p:cNvPr id="4" name="Picture 4" descr="C:\Users\sbrockes\AppData\Local\Microsoft\Windows\Temporary Internet Files\Content.IE5\GYJGYDKI\562694645_fb4524b2b6_z[1].jpg">
            <a:extLst>
              <a:ext uri="{FF2B5EF4-FFF2-40B4-BE49-F238E27FC236}">
                <a16:creationId xmlns:a16="http://schemas.microsoft.com/office/drawing/2014/main" id="{F3081C86-1D14-4792-6BEB-3D3036EBB86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28" r="27040" b="-2"/>
          <a:stretch/>
        </p:blipFill>
        <p:spPr bwMode="auto">
          <a:xfrm>
            <a:off x="677334" y="2159331"/>
            <a:ext cx="3144597"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651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70F0-7165-1EA7-5CC9-1A90DC928498}"/>
              </a:ext>
            </a:extLst>
          </p:cNvPr>
          <p:cNvSpPr>
            <a:spLocks noGrp="1"/>
          </p:cNvSpPr>
          <p:nvPr>
            <p:ph type="title"/>
          </p:nvPr>
        </p:nvSpPr>
        <p:spPr/>
        <p:txBody>
          <a:bodyPr/>
          <a:lstStyle/>
          <a:p>
            <a:r>
              <a:rPr lang="en-US" dirty="0"/>
              <a:t>Site Selection: Infants and Toddlers</a:t>
            </a:r>
          </a:p>
        </p:txBody>
      </p:sp>
      <p:sp>
        <p:nvSpPr>
          <p:cNvPr id="3" name="Content Placeholder 2">
            <a:extLst>
              <a:ext uri="{FF2B5EF4-FFF2-40B4-BE49-F238E27FC236}">
                <a16:creationId xmlns:a16="http://schemas.microsoft.com/office/drawing/2014/main" id="{AB81E66D-7F16-8440-EE6F-08B1B7D4DA02}"/>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EAB3667D-2DA4-F828-6D93-47F40C513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2030427"/>
            <a:ext cx="7777049" cy="45106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26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F376-9473-73B8-8196-E3F9865EE33E}"/>
              </a:ext>
            </a:extLst>
          </p:cNvPr>
          <p:cNvSpPr>
            <a:spLocks noGrp="1"/>
          </p:cNvSpPr>
          <p:nvPr>
            <p:ph type="title"/>
          </p:nvPr>
        </p:nvSpPr>
        <p:spPr/>
        <p:txBody>
          <a:bodyPr/>
          <a:lstStyle/>
          <a:p>
            <a:r>
              <a:rPr lang="en-US" dirty="0"/>
              <a:t>Site Selection: Kindergarten and Older</a:t>
            </a:r>
          </a:p>
        </p:txBody>
      </p:sp>
      <p:sp>
        <p:nvSpPr>
          <p:cNvPr id="3" name="Content Placeholder 2">
            <a:extLst>
              <a:ext uri="{FF2B5EF4-FFF2-40B4-BE49-F238E27FC236}">
                <a16:creationId xmlns:a16="http://schemas.microsoft.com/office/drawing/2014/main" id="{101CBF52-9E0B-0DF9-79BA-D8133077B25E}"/>
              </a:ext>
            </a:extLst>
          </p:cNvPr>
          <p:cNvSpPr>
            <a:spLocks noGrp="1"/>
          </p:cNvSpPr>
          <p:nvPr>
            <p:ph idx="1"/>
          </p:nvPr>
        </p:nvSpPr>
        <p:spPr/>
        <p:txBody>
          <a:bodyPr/>
          <a:lstStyle/>
          <a:p>
            <a:endParaRPr lang="en-US"/>
          </a:p>
        </p:txBody>
      </p:sp>
      <p:pic>
        <p:nvPicPr>
          <p:cNvPr id="5" name="Picture 2">
            <a:extLst>
              <a:ext uri="{FF2B5EF4-FFF2-40B4-BE49-F238E27FC236}">
                <a16:creationId xmlns:a16="http://schemas.microsoft.com/office/drawing/2014/main" id="{24D41DDF-A4D4-2559-98F2-00FA7D21D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2030426"/>
            <a:ext cx="7766780" cy="45106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918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DC59-5559-B869-BFD7-92A970E0546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E4992C3-75CF-A1DE-4E86-DEBAA536BBD5}"/>
              </a:ext>
            </a:extLst>
          </p:cNvPr>
          <p:cNvSpPr>
            <a:spLocks noGrp="1"/>
          </p:cNvSpPr>
          <p:nvPr>
            <p:ph idx="1"/>
          </p:nvPr>
        </p:nvSpPr>
        <p:spPr/>
        <p:txBody>
          <a:bodyPr>
            <a:normAutofit fontScale="92500" lnSpcReduction="10000"/>
          </a:bodyPr>
          <a:lstStyle/>
          <a:p>
            <a:r>
              <a:rPr lang="en-US" dirty="0"/>
              <a:t>Information on medication dispensing and vaccine administration are available on the Resource Handout and Include:</a:t>
            </a:r>
          </a:p>
          <a:p>
            <a:pPr lvl="1"/>
            <a:r>
              <a:rPr lang="en-US" dirty="0"/>
              <a:t>Centers for Disease Control and Prevention</a:t>
            </a:r>
          </a:p>
          <a:p>
            <a:pPr lvl="1"/>
            <a:r>
              <a:rPr lang="en-US" dirty="0" err="1"/>
              <a:t>Immunication</a:t>
            </a:r>
            <a:r>
              <a:rPr lang="en-US" dirty="0"/>
              <a:t> Action Coalition</a:t>
            </a:r>
          </a:p>
          <a:p>
            <a:pPr lvl="1"/>
            <a:r>
              <a:rPr lang="en-US" dirty="0"/>
              <a:t>State of Missouri</a:t>
            </a:r>
          </a:p>
          <a:p>
            <a:pPr lvl="2"/>
            <a:r>
              <a:rPr lang="en-US" dirty="0"/>
              <a:t>DHSS</a:t>
            </a:r>
          </a:p>
          <a:p>
            <a:pPr lvl="3"/>
            <a:r>
              <a:rPr lang="en-US" dirty="0"/>
              <a:t>Bureau of Immunizations</a:t>
            </a:r>
          </a:p>
          <a:p>
            <a:pPr lvl="2"/>
            <a:r>
              <a:rPr lang="en-US" dirty="0"/>
              <a:t>SEMA</a:t>
            </a:r>
          </a:p>
          <a:p>
            <a:pPr lvl="3"/>
            <a:r>
              <a:rPr lang="en-US" dirty="0"/>
              <a:t>SNS/MCM Program</a:t>
            </a:r>
          </a:p>
        </p:txBody>
      </p:sp>
      <p:pic>
        <p:nvPicPr>
          <p:cNvPr id="4" name="Picture 3">
            <a:extLst>
              <a:ext uri="{FF2B5EF4-FFF2-40B4-BE49-F238E27FC236}">
                <a16:creationId xmlns:a16="http://schemas.microsoft.com/office/drawing/2014/main" id="{F93D23F7-781B-48CE-7CDF-06A2FE2B5CF8}"/>
              </a:ext>
            </a:extLst>
          </p:cNvPr>
          <p:cNvPicPr/>
          <p:nvPr/>
        </p:nvPicPr>
        <p:blipFill rotWithShape="1">
          <a:blip r:embed="rId3"/>
          <a:srcRect l="31250" t="12250" r="32532" b="3704"/>
          <a:stretch/>
        </p:blipFill>
        <p:spPr bwMode="auto">
          <a:xfrm>
            <a:off x="6858843" y="3036916"/>
            <a:ext cx="2840741" cy="3097665"/>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2233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ADB0-6AB0-D89F-52CC-077E793F53F8}"/>
              </a:ext>
            </a:extLst>
          </p:cNvPr>
          <p:cNvSpPr>
            <a:spLocks noGrp="1"/>
          </p:cNvSpPr>
          <p:nvPr>
            <p:ph type="title"/>
          </p:nvPr>
        </p:nvSpPr>
        <p:spPr/>
        <p:txBody>
          <a:bodyPr/>
          <a:lstStyle/>
          <a:p>
            <a:r>
              <a:rPr lang="en-US" dirty="0"/>
              <a:t>Group Exercise</a:t>
            </a:r>
          </a:p>
        </p:txBody>
      </p:sp>
      <p:sp>
        <p:nvSpPr>
          <p:cNvPr id="3" name="Content Placeholder 2">
            <a:extLst>
              <a:ext uri="{FF2B5EF4-FFF2-40B4-BE49-F238E27FC236}">
                <a16:creationId xmlns:a16="http://schemas.microsoft.com/office/drawing/2014/main" id="{32862BA6-4C4D-4F3F-AF29-2BB50FDA1320}"/>
              </a:ext>
            </a:extLst>
          </p:cNvPr>
          <p:cNvSpPr>
            <a:spLocks noGrp="1"/>
          </p:cNvSpPr>
          <p:nvPr>
            <p:ph idx="1"/>
          </p:nvPr>
        </p:nvSpPr>
        <p:spPr/>
        <p:txBody>
          <a:bodyPr/>
          <a:lstStyle/>
          <a:p>
            <a:endParaRPr lang="en-US"/>
          </a:p>
        </p:txBody>
      </p:sp>
      <p:pic>
        <p:nvPicPr>
          <p:cNvPr id="4" name="Picture 5" descr="group.png">
            <a:extLst>
              <a:ext uri="{FF2B5EF4-FFF2-40B4-BE49-F238E27FC236}">
                <a16:creationId xmlns:a16="http://schemas.microsoft.com/office/drawing/2014/main" id="{C791946C-813E-05A6-7B41-BC71963934A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1999773" y="1912217"/>
            <a:ext cx="5778413" cy="4542711"/>
          </a:xfrm>
          <a:prstGeom prst="rect">
            <a:avLst/>
          </a:prstGeom>
          <a:noFill/>
          <a:ln w="9525">
            <a:noFill/>
            <a:miter lim="800000"/>
            <a:headEnd/>
            <a:tailEnd/>
          </a:ln>
        </p:spPr>
      </p:pic>
    </p:spTree>
    <p:extLst>
      <p:ext uri="{BB962C8B-B14F-4D97-AF65-F5344CB8AC3E}">
        <p14:creationId xmlns:p14="http://schemas.microsoft.com/office/powerpoint/2010/main" val="1105381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DBD57-EF6A-991D-E208-4AEBEFBB37FC}"/>
              </a:ext>
            </a:extLst>
          </p:cNvPr>
          <p:cNvSpPr>
            <a:spLocks noGrp="1"/>
          </p:cNvSpPr>
          <p:nvPr>
            <p:ph type="title"/>
          </p:nvPr>
        </p:nvSpPr>
        <p:spPr/>
        <p:txBody>
          <a:bodyPr/>
          <a:lstStyle/>
          <a:p>
            <a:r>
              <a:rPr lang="en-US" dirty="0"/>
              <a:t>Vaccination Station</a:t>
            </a:r>
          </a:p>
        </p:txBody>
      </p:sp>
      <p:sp>
        <p:nvSpPr>
          <p:cNvPr id="3" name="Content Placeholder 2">
            <a:extLst>
              <a:ext uri="{FF2B5EF4-FFF2-40B4-BE49-F238E27FC236}">
                <a16:creationId xmlns:a16="http://schemas.microsoft.com/office/drawing/2014/main" id="{703E7196-BB32-C9B8-F242-5C158066F5B0}"/>
              </a:ext>
            </a:extLst>
          </p:cNvPr>
          <p:cNvSpPr>
            <a:spLocks noGrp="1"/>
          </p:cNvSpPr>
          <p:nvPr>
            <p:ph idx="1"/>
          </p:nvPr>
        </p:nvSpPr>
        <p:spPr/>
        <p:txBody>
          <a:bodyPr>
            <a:normAutofit fontScale="85000" lnSpcReduction="20000"/>
          </a:bodyPr>
          <a:lstStyle/>
          <a:p>
            <a:r>
              <a:rPr lang="en-US" dirty="0"/>
              <a:t>Know your supplies</a:t>
            </a:r>
          </a:p>
          <a:p>
            <a:endParaRPr lang="en-US" dirty="0"/>
          </a:p>
          <a:p>
            <a:r>
              <a:rPr lang="en-US" dirty="0"/>
              <a:t>Sharps Containers</a:t>
            </a:r>
          </a:p>
          <a:p>
            <a:pPr lvl="1"/>
            <a:r>
              <a:rPr lang="en-US" dirty="0"/>
              <a:t>No obstacles between a dirty needle and the sharps container</a:t>
            </a:r>
          </a:p>
          <a:p>
            <a:endParaRPr lang="en-US" dirty="0"/>
          </a:p>
          <a:p>
            <a:r>
              <a:rPr lang="en-US" dirty="0"/>
              <a:t>Clients can not reach syringes or medication/vaccines</a:t>
            </a:r>
          </a:p>
          <a:p>
            <a:endParaRPr lang="en-US" dirty="0"/>
          </a:p>
          <a:p>
            <a:r>
              <a:rPr lang="en-US" dirty="0"/>
              <a:t>Be cognizant of waste disposal (both biohazard and regular waste)</a:t>
            </a:r>
          </a:p>
          <a:p>
            <a:endParaRPr lang="en-US" dirty="0"/>
          </a:p>
          <a:p>
            <a:r>
              <a:rPr lang="en-US" dirty="0"/>
              <a:t>Have cotton balls, gauze ready</a:t>
            </a:r>
          </a:p>
        </p:txBody>
      </p:sp>
    </p:spTree>
    <p:extLst>
      <p:ext uri="{BB962C8B-B14F-4D97-AF65-F5344CB8AC3E}">
        <p14:creationId xmlns:p14="http://schemas.microsoft.com/office/powerpoint/2010/main" val="203306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0230-6245-7D22-0E2D-99417CA237CB}"/>
              </a:ext>
            </a:extLst>
          </p:cNvPr>
          <p:cNvSpPr>
            <a:spLocks noGrp="1"/>
          </p:cNvSpPr>
          <p:nvPr>
            <p:ph type="title"/>
          </p:nvPr>
        </p:nvSpPr>
        <p:spPr/>
        <p:txBody>
          <a:bodyPr/>
          <a:lstStyle/>
          <a:p>
            <a:r>
              <a:rPr lang="en-US" dirty="0"/>
              <a:t>What items do I need to give an injection?</a:t>
            </a:r>
          </a:p>
        </p:txBody>
      </p:sp>
      <p:sp>
        <p:nvSpPr>
          <p:cNvPr id="3" name="Content Placeholder 2">
            <a:extLst>
              <a:ext uri="{FF2B5EF4-FFF2-40B4-BE49-F238E27FC236}">
                <a16:creationId xmlns:a16="http://schemas.microsoft.com/office/drawing/2014/main" id="{31A537B4-AEF5-200F-52D0-6AFFD8C06566}"/>
              </a:ext>
            </a:extLst>
          </p:cNvPr>
          <p:cNvSpPr>
            <a:spLocks noGrp="1"/>
          </p:cNvSpPr>
          <p:nvPr>
            <p:ph idx="1"/>
          </p:nvPr>
        </p:nvSpPr>
        <p:spPr>
          <a:xfrm>
            <a:off x="677334" y="2160589"/>
            <a:ext cx="5086858" cy="3880773"/>
          </a:xfrm>
        </p:spPr>
        <p:txBody>
          <a:bodyPr>
            <a:normAutofit fontScale="92500" lnSpcReduction="20000"/>
          </a:bodyPr>
          <a:lstStyle/>
          <a:p>
            <a:r>
              <a:rPr lang="en-US" dirty="0"/>
              <a:t>Two Alcohol Wipes</a:t>
            </a:r>
          </a:p>
          <a:p>
            <a:endParaRPr lang="en-US" dirty="0"/>
          </a:p>
          <a:p>
            <a:r>
              <a:rPr lang="en-US" dirty="0"/>
              <a:t>Disposable gloves</a:t>
            </a:r>
          </a:p>
          <a:p>
            <a:endParaRPr lang="en-US" dirty="0"/>
          </a:p>
          <a:p>
            <a:r>
              <a:rPr lang="en-US" dirty="0"/>
              <a:t>One Cotton Ball</a:t>
            </a:r>
          </a:p>
          <a:p>
            <a:endParaRPr lang="en-US" dirty="0"/>
          </a:p>
          <a:p>
            <a:r>
              <a:rPr lang="en-US" dirty="0"/>
              <a:t>One Band-Aid</a:t>
            </a:r>
          </a:p>
          <a:p>
            <a:endParaRPr lang="en-US" dirty="0"/>
          </a:p>
          <a:p>
            <a:r>
              <a:rPr lang="en-US" dirty="0"/>
              <a:t>New needle and syringe make sure to pick proper size)</a:t>
            </a:r>
          </a:p>
        </p:txBody>
      </p:sp>
      <p:pic>
        <p:nvPicPr>
          <p:cNvPr id="4" name="Picture 6">
            <a:extLst>
              <a:ext uri="{FF2B5EF4-FFF2-40B4-BE49-F238E27FC236}">
                <a16:creationId xmlns:a16="http://schemas.microsoft.com/office/drawing/2014/main" id="{F33B6AA8-4CCC-CA2A-8CF1-9375256439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4082519" y="1445751"/>
            <a:ext cx="1134151" cy="124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a:extLst>
              <a:ext uri="{FF2B5EF4-FFF2-40B4-BE49-F238E27FC236}">
                <a16:creationId xmlns:a16="http://schemas.microsoft.com/office/drawing/2014/main" id="{3D80061A-8CFE-16B9-84D5-F2C2704F6E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3515444" y="1165396"/>
            <a:ext cx="1134151" cy="124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C:\Users\sbrockes\AppData\Local\Microsoft\Windows\Temporary Internet Files\Content.IE5\SZZGSN7F\rubber_glove_thumbs_up_stockphoto_by_oneofakindknight-d4eywxw[1].jpg">
            <a:extLst>
              <a:ext uri="{FF2B5EF4-FFF2-40B4-BE49-F238E27FC236}">
                <a16:creationId xmlns:a16="http://schemas.microsoft.com/office/drawing/2014/main" id="{B960401F-47C9-C70C-BEBB-7C677936313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129"/>
          <a:stretch/>
        </p:blipFill>
        <p:spPr bwMode="auto">
          <a:xfrm>
            <a:off x="5598621" y="1445751"/>
            <a:ext cx="1465291" cy="17764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brockes\AppData\Local\Microsoft\Windows\Temporary Internet Files\Content.IE5\8FVD4TVP\cottonballs_291_20080523-171920[1].jpg">
            <a:extLst>
              <a:ext uri="{FF2B5EF4-FFF2-40B4-BE49-F238E27FC236}">
                <a16:creationId xmlns:a16="http://schemas.microsoft.com/office/drawing/2014/main" id="{C3A5BAD6-8B16-1E12-BD85-9F82B2EDBD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93" t="29177" r="9793" b="8036"/>
          <a:stretch/>
        </p:blipFill>
        <p:spPr bwMode="auto">
          <a:xfrm>
            <a:off x="7803307" y="1339583"/>
            <a:ext cx="1366070" cy="13052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brockes\AppData\Local\Microsoft\Windows\Temporary Internet Files\Content.IE5\HFROI9EF\one-bandaid-hi[1].png">
            <a:extLst>
              <a:ext uri="{FF2B5EF4-FFF2-40B4-BE49-F238E27FC236}">
                <a16:creationId xmlns:a16="http://schemas.microsoft.com/office/drawing/2014/main" id="{34E699DC-2356-DE3B-D6E1-69D93DA492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2519" y="3499663"/>
            <a:ext cx="1438889" cy="14485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sbrockes\AppData\Local\Microsoft\Windows\Temporary Internet Files\Content.IE5\ANJ6MGQR\remigho-syringe[1].png">
            <a:extLst>
              <a:ext uri="{FF2B5EF4-FFF2-40B4-BE49-F238E27FC236}">
                <a16:creationId xmlns:a16="http://schemas.microsoft.com/office/drawing/2014/main" id="{B70894D3-FE77-5199-C70E-C8893C45C3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263173">
            <a:off x="6938483" y="3718368"/>
            <a:ext cx="1315779" cy="129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88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43D0-A8B3-7339-FFF9-D26371D65FD2}"/>
              </a:ext>
            </a:extLst>
          </p:cNvPr>
          <p:cNvSpPr>
            <a:spLocks noGrp="1"/>
          </p:cNvSpPr>
          <p:nvPr>
            <p:ph type="title"/>
          </p:nvPr>
        </p:nvSpPr>
        <p:spPr/>
        <p:txBody>
          <a:bodyPr/>
          <a:lstStyle/>
          <a:p>
            <a:r>
              <a:rPr lang="en-US" dirty="0"/>
              <a:t>Select the Correct Needle Size</a:t>
            </a:r>
          </a:p>
        </p:txBody>
      </p:sp>
      <p:pic>
        <p:nvPicPr>
          <p:cNvPr id="4" name="Content Placeholder 7" descr="Table&#10;&#10;Description automatically generated">
            <a:extLst>
              <a:ext uri="{FF2B5EF4-FFF2-40B4-BE49-F238E27FC236}">
                <a16:creationId xmlns:a16="http://schemas.microsoft.com/office/drawing/2014/main" id="{BC195582-D593-AEDF-4399-D5F17045E01B}"/>
              </a:ext>
            </a:extLst>
          </p:cNvPr>
          <p:cNvPicPr>
            <a:picLocks noGrp="1" noChangeAspect="1"/>
          </p:cNvPicPr>
          <p:nvPr>
            <p:ph idx="1"/>
          </p:nvPr>
        </p:nvPicPr>
        <p:blipFill>
          <a:blip r:embed="rId3"/>
          <a:stretch>
            <a:fillRect/>
          </a:stretch>
        </p:blipFill>
        <p:spPr>
          <a:xfrm>
            <a:off x="677334" y="2872330"/>
            <a:ext cx="7047031" cy="2735763"/>
          </a:xfrm>
        </p:spPr>
      </p:pic>
    </p:spTree>
    <p:extLst>
      <p:ext uri="{BB962C8B-B14F-4D97-AF65-F5344CB8AC3E}">
        <p14:creationId xmlns:p14="http://schemas.microsoft.com/office/powerpoint/2010/main" val="67668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0205-994B-7B5E-5428-B6C725A63BD7}"/>
              </a:ext>
            </a:extLst>
          </p:cNvPr>
          <p:cNvSpPr>
            <a:spLocks noGrp="1"/>
          </p:cNvSpPr>
          <p:nvPr>
            <p:ph type="title"/>
          </p:nvPr>
        </p:nvSpPr>
        <p:spPr>
          <a:xfrm>
            <a:off x="6090445" y="609600"/>
            <a:ext cx="3183556" cy="1320800"/>
          </a:xfrm>
        </p:spPr>
        <p:txBody>
          <a:bodyPr anchor="ctr">
            <a:normAutofit/>
          </a:bodyPr>
          <a:lstStyle/>
          <a:p>
            <a:r>
              <a:rPr lang="en-US" dirty="0"/>
              <a:t>Patient Screening</a:t>
            </a:r>
          </a:p>
        </p:txBody>
      </p:sp>
      <p:sp>
        <p:nvSpPr>
          <p:cNvPr id="3" name="Content Placeholder 2">
            <a:extLst>
              <a:ext uri="{FF2B5EF4-FFF2-40B4-BE49-F238E27FC236}">
                <a16:creationId xmlns:a16="http://schemas.microsoft.com/office/drawing/2014/main" id="{3E0E3424-0311-D06C-6C5C-80D0DE2B8861}"/>
              </a:ext>
            </a:extLst>
          </p:cNvPr>
          <p:cNvSpPr>
            <a:spLocks noGrp="1"/>
          </p:cNvSpPr>
          <p:nvPr>
            <p:ph idx="1"/>
          </p:nvPr>
        </p:nvSpPr>
        <p:spPr>
          <a:xfrm>
            <a:off x="6094410" y="2160589"/>
            <a:ext cx="3176589" cy="3880773"/>
          </a:xfrm>
        </p:spPr>
        <p:txBody>
          <a:bodyPr>
            <a:normAutofit/>
          </a:bodyPr>
          <a:lstStyle/>
          <a:p>
            <a:pPr>
              <a:lnSpc>
                <a:spcPct val="90000"/>
              </a:lnSpc>
            </a:pPr>
            <a:r>
              <a:rPr lang="en-US" sz="1500" dirty="0"/>
              <a:t>Ask if the patient has:</a:t>
            </a:r>
          </a:p>
          <a:p>
            <a:pPr lvl="1">
              <a:lnSpc>
                <a:spcPct val="90000"/>
              </a:lnSpc>
            </a:pPr>
            <a:r>
              <a:rPr lang="en-US" sz="1500" dirty="0"/>
              <a:t>Allergies</a:t>
            </a:r>
          </a:p>
          <a:p>
            <a:pPr lvl="1">
              <a:lnSpc>
                <a:spcPct val="90000"/>
              </a:lnSpc>
            </a:pPr>
            <a:endParaRPr lang="en-US" sz="1500" dirty="0"/>
          </a:p>
          <a:p>
            <a:pPr lvl="1">
              <a:lnSpc>
                <a:spcPct val="90000"/>
              </a:lnSpc>
            </a:pPr>
            <a:r>
              <a:rPr lang="en-US" sz="1500" dirty="0"/>
              <a:t>Medical Conditions</a:t>
            </a:r>
          </a:p>
          <a:p>
            <a:pPr lvl="1">
              <a:lnSpc>
                <a:spcPct val="90000"/>
              </a:lnSpc>
            </a:pPr>
            <a:endParaRPr lang="en-US" sz="1500" dirty="0"/>
          </a:p>
          <a:p>
            <a:pPr lvl="1">
              <a:lnSpc>
                <a:spcPct val="90000"/>
              </a:lnSpc>
            </a:pPr>
            <a:r>
              <a:rPr lang="en-US" sz="1500" dirty="0"/>
              <a:t>Pregnancy</a:t>
            </a:r>
          </a:p>
          <a:p>
            <a:pPr lvl="1">
              <a:lnSpc>
                <a:spcPct val="90000"/>
              </a:lnSpc>
            </a:pPr>
            <a:endParaRPr lang="en-US" sz="1500" dirty="0"/>
          </a:p>
          <a:p>
            <a:pPr lvl="1">
              <a:lnSpc>
                <a:spcPct val="90000"/>
              </a:lnSpc>
            </a:pPr>
            <a:r>
              <a:rPr lang="en-US" sz="1500" dirty="0"/>
              <a:t>Previous Vaccines</a:t>
            </a:r>
          </a:p>
          <a:p>
            <a:pPr lvl="1">
              <a:lnSpc>
                <a:spcPct val="90000"/>
              </a:lnSpc>
            </a:pPr>
            <a:endParaRPr lang="en-US" sz="1500" dirty="0"/>
          </a:p>
          <a:p>
            <a:pPr lvl="1">
              <a:lnSpc>
                <a:spcPct val="90000"/>
              </a:lnSpc>
            </a:pPr>
            <a:r>
              <a:rPr lang="en-US" sz="1500" dirty="0"/>
              <a:t>Illness</a:t>
            </a:r>
          </a:p>
        </p:txBody>
      </p:sp>
      <p:pic>
        <p:nvPicPr>
          <p:cNvPr id="4" name="Content Placeholder 7" descr="Table&#10;&#10;Description automatically generated">
            <a:extLst>
              <a:ext uri="{FF2B5EF4-FFF2-40B4-BE49-F238E27FC236}">
                <a16:creationId xmlns:a16="http://schemas.microsoft.com/office/drawing/2014/main" id="{9D649B4C-4075-A846-2155-1F118C2474BB}"/>
              </a:ext>
            </a:extLst>
          </p:cNvPr>
          <p:cNvPicPr>
            <a:picLocks noChangeAspect="1"/>
          </p:cNvPicPr>
          <p:nvPr/>
        </p:nvPicPr>
        <p:blipFill>
          <a:blip r:embed="rId3"/>
          <a:stretch>
            <a:fillRect/>
          </a:stretch>
        </p:blipFill>
        <p:spPr>
          <a:xfrm>
            <a:off x="1275780" y="804672"/>
            <a:ext cx="4111060" cy="5237021"/>
          </a:xfrm>
          <a:prstGeom prst="rect">
            <a:avLst/>
          </a:prstGeom>
        </p:spPr>
      </p:pic>
    </p:spTree>
    <p:extLst>
      <p:ext uri="{BB962C8B-B14F-4D97-AF65-F5344CB8AC3E}">
        <p14:creationId xmlns:p14="http://schemas.microsoft.com/office/powerpoint/2010/main" val="193383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929E-4EFB-DDE3-7429-A64BD6140D39}"/>
              </a:ext>
            </a:extLst>
          </p:cNvPr>
          <p:cNvSpPr>
            <a:spLocks noGrp="1"/>
          </p:cNvSpPr>
          <p:nvPr>
            <p:ph type="title"/>
          </p:nvPr>
        </p:nvSpPr>
        <p:spPr/>
        <p:txBody>
          <a:bodyPr/>
          <a:lstStyle/>
          <a:p>
            <a:r>
              <a:rPr lang="en-US"/>
              <a:t>Patient Education</a:t>
            </a:r>
            <a:endParaRPr lang="en-US" dirty="0"/>
          </a:p>
        </p:txBody>
      </p:sp>
      <p:sp>
        <p:nvSpPr>
          <p:cNvPr id="3" name="Content Placeholder 2">
            <a:extLst>
              <a:ext uri="{FF2B5EF4-FFF2-40B4-BE49-F238E27FC236}">
                <a16:creationId xmlns:a16="http://schemas.microsoft.com/office/drawing/2014/main" id="{2E2680C1-5F7F-D293-BC8D-9C7559844BD1}"/>
              </a:ext>
            </a:extLst>
          </p:cNvPr>
          <p:cNvSpPr>
            <a:spLocks noGrp="1"/>
          </p:cNvSpPr>
          <p:nvPr>
            <p:ph idx="1"/>
          </p:nvPr>
        </p:nvSpPr>
        <p:spPr>
          <a:xfrm>
            <a:off x="677334" y="2160589"/>
            <a:ext cx="5137679" cy="3880773"/>
          </a:xfrm>
        </p:spPr>
        <p:txBody>
          <a:bodyPr/>
          <a:lstStyle/>
          <a:p>
            <a:r>
              <a:rPr lang="en-US"/>
              <a:t>Vaccine Information Statements (VIS) are required by US Law</a:t>
            </a:r>
          </a:p>
          <a:p>
            <a:endParaRPr lang="en-US"/>
          </a:p>
          <a:p>
            <a:r>
              <a:rPr lang="en-US"/>
              <a:t>They are provided for patient education</a:t>
            </a:r>
            <a:endParaRPr lang="en-US" dirty="0"/>
          </a:p>
        </p:txBody>
      </p:sp>
      <p:pic>
        <p:nvPicPr>
          <p:cNvPr id="6" name="Content Placeholder 6">
            <a:extLst>
              <a:ext uri="{FF2B5EF4-FFF2-40B4-BE49-F238E27FC236}">
                <a16:creationId xmlns:a16="http://schemas.microsoft.com/office/drawing/2014/main" id="{7F40AA2A-C0B2-47B3-3A56-7A88702D5581}"/>
              </a:ext>
            </a:extLst>
          </p:cNvPr>
          <p:cNvPicPr>
            <a:picLocks/>
          </p:cNvPicPr>
          <p:nvPr/>
        </p:nvPicPr>
        <p:blipFill rotWithShape="1">
          <a:blip r:embed="rId3"/>
          <a:srcRect l="25480" t="11966" r="38302" b="3988"/>
          <a:stretch/>
        </p:blipFill>
        <p:spPr bwMode="auto">
          <a:xfrm>
            <a:off x="5815013" y="2173100"/>
            <a:ext cx="2771384" cy="3224609"/>
          </a:xfrm>
          <a:prstGeom prst="rect">
            <a:avLst/>
          </a:prstGeom>
          <a:ln w="19050">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9BE871AD-FFE1-B53B-448A-B8DBCF017A30}"/>
              </a:ext>
            </a:extLst>
          </p:cNvPr>
          <p:cNvPicPr/>
          <p:nvPr/>
        </p:nvPicPr>
        <p:blipFill rotWithShape="1">
          <a:blip r:embed="rId4"/>
          <a:srcRect l="25801" t="11965" r="38301" b="5413"/>
          <a:stretch/>
        </p:blipFill>
        <p:spPr bwMode="auto">
          <a:xfrm>
            <a:off x="8682632" y="1312786"/>
            <a:ext cx="2640116" cy="3224609"/>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6124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099F-48E7-1BF2-65ED-37AD78BD7D4F}"/>
              </a:ext>
            </a:extLst>
          </p:cNvPr>
          <p:cNvSpPr>
            <a:spLocks noGrp="1"/>
          </p:cNvSpPr>
          <p:nvPr>
            <p:ph type="title"/>
          </p:nvPr>
        </p:nvSpPr>
        <p:spPr/>
        <p:txBody>
          <a:bodyPr/>
          <a:lstStyle/>
          <a:p>
            <a:r>
              <a:rPr lang="en-US" dirty="0"/>
              <a:t>Vaccine Contraindications</a:t>
            </a:r>
          </a:p>
        </p:txBody>
      </p:sp>
      <p:sp>
        <p:nvSpPr>
          <p:cNvPr id="3" name="Content Placeholder 2">
            <a:extLst>
              <a:ext uri="{FF2B5EF4-FFF2-40B4-BE49-F238E27FC236}">
                <a16:creationId xmlns:a16="http://schemas.microsoft.com/office/drawing/2014/main" id="{CA62EB66-2E93-0BEE-1025-563CE6933B65}"/>
              </a:ext>
            </a:extLst>
          </p:cNvPr>
          <p:cNvSpPr>
            <a:spLocks noGrp="1"/>
          </p:cNvSpPr>
          <p:nvPr>
            <p:ph idx="1"/>
          </p:nvPr>
        </p:nvSpPr>
        <p:spPr>
          <a:xfrm>
            <a:off x="677334" y="3429000"/>
            <a:ext cx="8596668" cy="2612362"/>
          </a:xfrm>
        </p:spPr>
        <p:txBody>
          <a:bodyPr/>
          <a:lstStyle/>
          <a:p>
            <a:r>
              <a:rPr lang="en-US" dirty="0"/>
              <a:t>Previous, life-threatening, reaction</a:t>
            </a:r>
          </a:p>
          <a:p>
            <a:endParaRPr lang="en-US" dirty="0"/>
          </a:p>
          <a:p>
            <a:r>
              <a:rPr lang="en-US" dirty="0"/>
              <a:t>Minimum interval between vaccines</a:t>
            </a:r>
          </a:p>
          <a:p>
            <a:endParaRPr lang="en-US" dirty="0"/>
          </a:p>
          <a:p>
            <a:r>
              <a:rPr lang="en-US" dirty="0"/>
              <a:t>Severe illness</a:t>
            </a:r>
          </a:p>
        </p:txBody>
      </p:sp>
      <p:pic>
        <p:nvPicPr>
          <p:cNvPr id="4" name="Picture 2">
            <a:extLst>
              <a:ext uri="{FF2B5EF4-FFF2-40B4-BE49-F238E27FC236}">
                <a16:creationId xmlns:a16="http://schemas.microsoft.com/office/drawing/2014/main" id="{D389FC67-FBEA-B009-B485-E943F30A9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99" t="30208" r="5710" b="30208"/>
          <a:stretch>
            <a:fillRect/>
          </a:stretch>
        </p:blipFill>
        <p:spPr bwMode="auto">
          <a:xfrm>
            <a:off x="677334" y="1253797"/>
            <a:ext cx="6369803" cy="212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188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6595-88CB-0424-BD03-1869AA43EBEF}"/>
              </a:ext>
            </a:extLst>
          </p:cNvPr>
          <p:cNvSpPr>
            <a:spLocks noGrp="1"/>
          </p:cNvSpPr>
          <p:nvPr>
            <p:ph type="title"/>
          </p:nvPr>
        </p:nvSpPr>
        <p:spPr/>
        <p:txBody>
          <a:bodyPr/>
          <a:lstStyle/>
          <a:p>
            <a:r>
              <a:rPr lang="en-US" dirty="0"/>
              <a:t>Handwashing</a:t>
            </a:r>
          </a:p>
        </p:txBody>
      </p:sp>
      <p:sp>
        <p:nvSpPr>
          <p:cNvPr id="3" name="Content Placeholder 2">
            <a:extLst>
              <a:ext uri="{FF2B5EF4-FFF2-40B4-BE49-F238E27FC236}">
                <a16:creationId xmlns:a16="http://schemas.microsoft.com/office/drawing/2014/main" id="{ECBD6538-9CD8-00DE-9198-73C197A8F84B}"/>
              </a:ext>
            </a:extLst>
          </p:cNvPr>
          <p:cNvSpPr>
            <a:spLocks noGrp="1"/>
          </p:cNvSpPr>
          <p:nvPr>
            <p:ph idx="1"/>
          </p:nvPr>
        </p:nvSpPr>
        <p:spPr>
          <a:xfrm>
            <a:off x="677334" y="4489671"/>
            <a:ext cx="8596668" cy="1758729"/>
          </a:xfrm>
        </p:spPr>
        <p:txBody>
          <a:bodyPr/>
          <a:lstStyle/>
          <a:p>
            <a:pPr marL="0" indent="0" algn="ctr">
              <a:buNone/>
            </a:pPr>
            <a:r>
              <a:rPr lang="en-US" dirty="0"/>
              <a:t>Hand washing is the #1 way to prevent the spread of diseases!</a:t>
            </a:r>
          </a:p>
        </p:txBody>
      </p:sp>
      <p:pic>
        <p:nvPicPr>
          <p:cNvPr id="8" name="Content Placeholder 4">
            <a:extLst>
              <a:ext uri="{FF2B5EF4-FFF2-40B4-BE49-F238E27FC236}">
                <a16:creationId xmlns:a16="http://schemas.microsoft.com/office/drawing/2014/main" id="{33B17A95-9B72-5459-929A-BE28F7E51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427" y="1248832"/>
            <a:ext cx="2799567" cy="2885708"/>
          </a:xfrm>
          <a:prstGeom prst="rect">
            <a:avLst/>
          </a:prstGeom>
        </p:spPr>
      </p:pic>
      <p:pic>
        <p:nvPicPr>
          <p:cNvPr id="9" name="Picture 8">
            <a:extLst>
              <a:ext uri="{FF2B5EF4-FFF2-40B4-BE49-F238E27FC236}">
                <a16:creationId xmlns:a16="http://schemas.microsoft.com/office/drawing/2014/main" id="{5F185661-9A2B-15C2-B6E5-E2592488B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1188830"/>
            <a:ext cx="2902907" cy="3145889"/>
          </a:xfrm>
          <a:prstGeom prst="rect">
            <a:avLst/>
          </a:prstGeom>
        </p:spPr>
      </p:pic>
    </p:spTree>
    <p:extLst>
      <p:ext uri="{BB962C8B-B14F-4D97-AF65-F5344CB8AC3E}">
        <p14:creationId xmlns:p14="http://schemas.microsoft.com/office/powerpoint/2010/main" val="2617732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00196-BFBE-7165-BA44-0602854B234C}"/>
              </a:ext>
            </a:extLst>
          </p:cNvPr>
          <p:cNvSpPr>
            <a:spLocks noGrp="1"/>
          </p:cNvSpPr>
          <p:nvPr>
            <p:ph type="title"/>
          </p:nvPr>
        </p:nvSpPr>
        <p:spPr/>
        <p:txBody>
          <a:bodyPr/>
          <a:lstStyle/>
          <a:p>
            <a:r>
              <a:rPr lang="en-US" dirty="0"/>
              <a:t>Vaccine Administration Documentation</a:t>
            </a:r>
          </a:p>
        </p:txBody>
      </p:sp>
      <p:sp>
        <p:nvSpPr>
          <p:cNvPr id="3" name="Content Placeholder 2">
            <a:extLst>
              <a:ext uri="{FF2B5EF4-FFF2-40B4-BE49-F238E27FC236}">
                <a16:creationId xmlns:a16="http://schemas.microsoft.com/office/drawing/2014/main" id="{2236DC8D-CC30-1EA7-29D3-9C14AE4A2BB5}"/>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A24CEEC8-E1DB-ECEC-FDFE-C59CBD55D12D}"/>
              </a:ext>
            </a:extLst>
          </p:cNvPr>
          <p:cNvPicPr/>
          <p:nvPr/>
        </p:nvPicPr>
        <p:blipFill rotWithShape="1">
          <a:blip r:embed="rId3"/>
          <a:srcRect l="25641" t="10826" r="37981" b="3989"/>
          <a:stretch/>
        </p:blipFill>
        <p:spPr bwMode="auto">
          <a:xfrm>
            <a:off x="680894" y="1407808"/>
            <a:ext cx="4331669" cy="5293934"/>
          </a:xfrm>
          <a:prstGeom prst="rect">
            <a:avLst/>
          </a:prstGeom>
          <a:ln>
            <a:solidFill>
              <a:schemeClr val="tx1"/>
            </a:solid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9A914253-8628-0418-B1E0-6869A2563CF9}"/>
              </a:ext>
            </a:extLst>
          </p:cNvPr>
          <p:cNvPicPr/>
          <p:nvPr/>
        </p:nvPicPr>
        <p:blipFill rotWithShape="1">
          <a:blip r:embed="rId4"/>
          <a:srcRect l="25802" t="11681" r="38622" b="6267"/>
          <a:stretch/>
        </p:blipFill>
        <p:spPr bwMode="auto">
          <a:xfrm>
            <a:off x="5012563" y="1407808"/>
            <a:ext cx="4687021" cy="5293934"/>
          </a:xfrm>
          <a:prstGeom prst="rect">
            <a:avLst/>
          </a:prstGeom>
          <a:ln>
            <a:solidFill>
              <a:schemeClr val="tx1"/>
            </a:solid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938B4C80-DC50-9FBF-1612-75702766B50B}"/>
              </a:ext>
            </a:extLst>
          </p:cNvPr>
          <p:cNvSpPr/>
          <p:nvPr/>
        </p:nvSpPr>
        <p:spPr>
          <a:xfrm>
            <a:off x="5115173" y="5068763"/>
            <a:ext cx="4491814" cy="7628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
        <p:nvSpPr>
          <p:cNvPr id="7" name="Rectangle 6">
            <a:extLst>
              <a:ext uri="{FF2B5EF4-FFF2-40B4-BE49-F238E27FC236}">
                <a16:creationId xmlns:a16="http://schemas.microsoft.com/office/drawing/2014/main" id="{0226C298-63FA-AF6C-DFF7-C2F8B1BB7975}"/>
              </a:ext>
            </a:extLst>
          </p:cNvPr>
          <p:cNvSpPr/>
          <p:nvPr/>
        </p:nvSpPr>
        <p:spPr>
          <a:xfrm>
            <a:off x="815671" y="3250504"/>
            <a:ext cx="3258617" cy="178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Trebuchet MS" panose="020B0603020202020204"/>
            </a:endParaRPr>
          </a:p>
        </p:txBody>
      </p:sp>
    </p:spTree>
    <p:extLst>
      <p:ext uri="{BB962C8B-B14F-4D97-AF65-F5344CB8AC3E}">
        <p14:creationId xmlns:p14="http://schemas.microsoft.com/office/powerpoint/2010/main" val="3884368029"/>
      </p:ext>
    </p:extLst>
  </p:cSld>
  <p:clrMapOvr>
    <a:masterClrMapping/>
  </p:clrMapOvr>
</p:sld>
</file>

<file path=ppt/theme/theme1.xml><?xml version="1.0" encoding="utf-8"?>
<a:theme xmlns:a="http://schemas.openxmlformats.org/drawingml/2006/main" name="Facet">
  <a:themeElements>
    <a:clrScheme name="Custom 5">
      <a:dk1>
        <a:sysClr val="windowText" lastClr="000000"/>
      </a:dk1>
      <a:lt1>
        <a:sysClr val="window" lastClr="FFFFFF"/>
      </a:lt1>
      <a:dk2>
        <a:srgbClr val="2C3C43"/>
      </a:dk2>
      <a:lt2>
        <a:srgbClr val="EBEBEB"/>
      </a:lt2>
      <a:accent1>
        <a:srgbClr val="002060"/>
      </a:accent1>
      <a:accent2>
        <a:srgbClr val="A40000"/>
      </a:accent2>
      <a:accent3>
        <a:srgbClr val="16B0E3"/>
      </a:accent3>
      <a:accent4>
        <a:srgbClr val="1D16AC"/>
      </a:accent4>
      <a:accent5>
        <a:srgbClr val="316BC1"/>
      </a:accent5>
      <a:accent6>
        <a:srgbClr val="189EB4"/>
      </a:accent6>
      <a:hlink>
        <a:srgbClr val="AC0000"/>
      </a:hlink>
      <a:folHlink>
        <a:srgbClr val="EB393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SEMA MCM SNS Overview 2023 HPP</Template>
  <TotalTime>9029</TotalTime>
  <Words>1477</Words>
  <Application>Microsoft Office PowerPoint</Application>
  <PresentationFormat>Widescreen</PresentationFormat>
  <Paragraphs>211</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Tahoma</vt:lpstr>
      <vt:lpstr>Trebuchet MS</vt:lpstr>
      <vt:lpstr>Wingdings</vt:lpstr>
      <vt:lpstr>Wingdings 3</vt:lpstr>
      <vt:lpstr>Facet</vt:lpstr>
      <vt:lpstr>Unit 5:</vt:lpstr>
      <vt:lpstr>Vaccination Station</vt:lpstr>
      <vt:lpstr>What items do I need to give an injection?</vt:lpstr>
      <vt:lpstr>Select the Correct Needle Size</vt:lpstr>
      <vt:lpstr>Patient Screening</vt:lpstr>
      <vt:lpstr>Patient Education</vt:lpstr>
      <vt:lpstr>Vaccine Contraindications</vt:lpstr>
      <vt:lpstr>Handwashing</vt:lpstr>
      <vt:lpstr>Vaccine Administration Documentation</vt:lpstr>
      <vt:lpstr>Site Selection for an IM Injection for an Adult</vt:lpstr>
      <vt:lpstr>Know the Site – Get it Right!</vt:lpstr>
      <vt:lpstr>Vaccine Administration</vt:lpstr>
      <vt:lpstr>Vaccine Administration</vt:lpstr>
      <vt:lpstr>How do I get rid of used needles and syringes?</vt:lpstr>
      <vt:lpstr>Site Selection: Infants and Toddlers</vt:lpstr>
      <vt:lpstr>Site Selection: Kindergarten and Older</vt:lpstr>
      <vt:lpstr>Resources</vt:lpstr>
      <vt:lpstr>Group Exercise</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National Stockpile: Point of Dispensing Training</dc:title>
  <dc:creator>Gely, Sebastian</dc:creator>
  <cp:lastModifiedBy>Gely, Sebastian</cp:lastModifiedBy>
  <cp:revision>11</cp:revision>
  <dcterms:created xsi:type="dcterms:W3CDTF">2024-01-03T15:48:55Z</dcterms:created>
  <dcterms:modified xsi:type="dcterms:W3CDTF">2024-01-31T19:16:59Z</dcterms:modified>
</cp:coreProperties>
</file>