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handoutMasterIdLst>
    <p:handoutMasterId r:id="rId19"/>
  </p:handoutMasterIdLst>
  <p:sldIdLst>
    <p:sldId id="256" r:id="rId2"/>
    <p:sldId id="265" r:id="rId3"/>
    <p:sldId id="257" r:id="rId4"/>
    <p:sldId id="277" r:id="rId5"/>
    <p:sldId id="278" r:id="rId6"/>
    <p:sldId id="266" r:id="rId7"/>
    <p:sldId id="267" r:id="rId8"/>
    <p:sldId id="279" r:id="rId9"/>
    <p:sldId id="268" r:id="rId10"/>
    <p:sldId id="260" r:id="rId11"/>
    <p:sldId id="269" r:id="rId12"/>
    <p:sldId id="270" r:id="rId13"/>
    <p:sldId id="271" r:id="rId14"/>
    <p:sldId id="272" r:id="rId15"/>
    <p:sldId id="262" r:id="rId16"/>
    <p:sldId id="276" r:id="rId17"/>
  </p:sldIdLst>
  <p:sldSz cx="9144000" cy="6858000" type="screen4x3"/>
  <p:notesSz cx="6858000" cy="9199563"/>
  <p:defaultTextStyle>
    <a:defPPr>
      <a:defRPr lang="en-US"/>
    </a:defPPr>
    <a:lvl1pPr algn="l" defTabSz="457200" rtl="0" eaLnBrk="0" fontAlgn="base" hangingPunct="0">
      <a:spcBef>
        <a:spcPct val="0"/>
      </a:spcBef>
      <a:spcAft>
        <a:spcPct val="0"/>
      </a:spcAft>
      <a:defRPr kern="1200">
        <a:solidFill>
          <a:schemeClr val="tx1"/>
        </a:solidFill>
        <a:latin typeface="Impact" panose="020B080603090205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Impact" panose="020B080603090205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Impact" panose="020B080603090205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Impact" panose="020B080603090205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Impact" panose="020B0806030902050204" pitchFamily="34" charset="0"/>
        <a:ea typeface="+mn-ea"/>
        <a:cs typeface="+mn-cs"/>
      </a:defRPr>
    </a:lvl5pPr>
    <a:lvl6pPr marL="2286000" algn="l" defTabSz="914400" rtl="0" eaLnBrk="1" latinLnBrk="0" hangingPunct="1">
      <a:defRPr kern="1200">
        <a:solidFill>
          <a:schemeClr val="tx1"/>
        </a:solidFill>
        <a:latin typeface="Impact" panose="020B0806030902050204" pitchFamily="34" charset="0"/>
        <a:ea typeface="+mn-ea"/>
        <a:cs typeface="+mn-cs"/>
      </a:defRPr>
    </a:lvl6pPr>
    <a:lvl7pPr marL="2743200" algn="l" defTabSz="914400" rtl="0" eaLnBrk="1" latinLnBrk="0" hangingPunct="1">
      <a:defRPr kern="1200">
        <a:solidFill>
          <a:schemeClr val="tx1"/>
        </a:solidFill>
        <a:latin typeface="Impact" panose="020B0806030902050204" pitchFamily="34" charset="0"/>
        <a:ea typeface="+mn-ea"/>
        <a:cs typeface="+mn-cs"/>
      </a:defRPr>
    </a:lvl7pPr>
    <a:lvl8pPr marL="3200400" algn="l" defTabSz="914400" rtl="0" eaLnBrk="1" latinLnBrk="0" hangingPunct="1">
      <a:defRPr kern="1200">
        <a:solidFill>
          <a:schemeClr val="tx1"/>
        </a:solidFill>
        <a:latin typeface="Impact" panose="020B0806030902050204" pitchFamily="34" charset="0"/>
        <a:ea typeface="+mn-ea"/>
        <a:cs typeface="+mn-cs"/>
      </a:defRPr>
    </a:lvl8pPr>
    <a:lvl9pPr marL="3657600" algn="l" defTabSz="914400" rtl="0" eaLnBrk="1" latinLnBrk="0" hangingPunct="1">
      <a:defRPr kern="1200">
        <a:solidFill>
          <a:schemeClr val="tx1"/>
        </a:solidFill>
        <a:latin typeface="Impact" panose="020B080603090205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869" autoAdjust="0"/>
  </p:normalViewPr>
  <p:slideViewPr>
    <p:cSldViewPr>
      <p:cViewPr varScale="1">
        <p:scale>
          <a:sx n="59" d="100"/>
          <a:sy n="59" d="100"/>
        </p:scale>
        <p:origin x="12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54" tIns="45876" rIns="91754" bIns="45876" numCol="1" anchor="t" anchorCtr="0" compatLnSpc="1">
            <a:prstTxWarp prst="textNoShape">
              <a:avLst/>
            </a:prstTxWarp>
          </a:bodyPr>
          <a:lstStyle>
            <a:lvl1pPr defTabSz="917575" eaLnBrk="1" fontAlgn="auto" hangingPunct="1">
              <a:spcBef>
                <a:spcPts val="0"/>
              </a:spcBef>
              <a:spcAft>
                <a:spcPts val="0"/>
              </a:spcAft>
              <a:defRPr sz="1200">
                <a:latin typeface="+mn-lt"/>
              </a:defRPr>
            </a:lvl1pPr>
          </a:lstStyle>
          <a:p>
            <a:pPr>
              <a:defRPr/>
            </a:pPr>
            <a:endParaRPr lang="en-US" altLang="en-US"/>
          </a:p>
        </p:txBody>
      </p:sp>
      <p:sp>
        <p:nvSpPr>
          <p:cNvPr id="12291" name="Rectangle 3"/>
          <p:cNvSpPr>
            <a:spLocks noGrp="1" noChangeArrowheads="1"/>
          </p:cNvSpPr>
          <p:nvPr>
            <p:ph type="dt" sz="quarter" idx="1"/>
          </p:nvPr>
        </p:nvSpPr>
        <p:spPr bwMode="auto">
          <a:xfrm>
            <a:off x="3886200" y="0"/>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54" tIns="45876" rIns="91754" bIns="45876" numCol="1" anchor="t" anchorCtr="0" compatLnSpc="1">
            <a:prstTxWarp prst="textNoShape">
              <a:avLst/>
            </a:prstTxWarp>
          </a:bodyPr>
          <a:lstStyle>
            <a:lvl1pPr algn="r" defTabSz="917575" eaLnBrk="1" fontAlgn="auto" hangingPunct="1">
              <a:spcBef>
                <a:spcPts val="0"/>
              </a:spcBef>
              <a:spcAft>
                <a:spcPts val="0"/>
              </a:spcAft>
              <a:defRPr sz="1200">
                <a:latin typeface="+mn-lt"/>
              </a:defRPr>
            </a:lvl1pPr>
          </a:lstStyle>
          <a:p>
            <a:pPr>
              <a:defRPr/>
            </a:pPr>
            <a:endParaRPr lang="en-US" altLang="en-US"/>
          </a:p>
        </p:txBody>
      </p:sp>
      <p:sp>
        <p:nvSpPr>
          <p:cNvPr id="12292" name="Rectangle 4"/>
          <p:cNvSpPr>
            <a:spLocks noGrp="1" noChangeArrowheads="1"/>
          </p:cNvSpPr>
          <p:nvPr>
            <p:ph type="ftr" sz="quarter" idx="2"/>
          </p:nvPr>
        </p:nvSpPr>
        <p:spPr bwMode="auto">
          <a:xfrm>
            <a:off x="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54" tIns="45876" rIns="91754" bIns="45876" numCol="1" anchor="b" anchorCtr="0" compatLnSpc="1">
            <a:prstTxWarp prst="textNoShape">
              <a:avLst/>
            </a:prstTxWarp>
          </a:bodyPr>
          <a:lstStyle>
            <a:lvl1pPr defTabSz="917575" eaLnBrk="1" fontAlgn="auto" hangingPunct="1">
              <a:spcBef>
                <a:spcPts val="0"/>
              </a:spcBef>
              <a:spcAft>
                <a:spcPts val="0"/>
              </a:spcAft>
              <a:defRPr sz="1200">
                <a:latin typeface="+mn-lt"/>
              </a:defRPr>
            </a:lvl1pPr>
          </a:lstStyle>
          <a:p>
            <a:pPr>
              <a:defRPr/>
            </a:pPr>
            <a:endParaRPr lang="en-US" altLang="en-US"/>
          </a:p>
        </p:txBody>
      </p:sp>
      <p:sp>
        <p:nvSpPr>
          <p:cNvPr id="12293" name="Rectangle 5"/>
          <p:cNvSpPr>
            <a:spLocks noGrp="1" noChangeArrowheads="1"/>
          </p:cNvSpPr>
          <p:nvPr>
            <p:ph type="sldNum" sz="quarter" idx="3"/>
          </p:nvPr>
        </p:nvSpPr>
        <p:spPr bwMode="auto">
          <a:xfrm>
            <a:off x="3886200" y="8739188"/>
            <a:ext cx="2971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54" tIns="45876" rIns="91754" bIns="45876" numCol="1" anchor="b" anchorCtr="0" compatLnSpc="1">
            <a:prstTxWarp prst="textNoShape">
              <a:avLst/>
            </a:prstTxWarp>
          </a:bodyPr>
          <a:lstStyle>
            <a:lvl1pPr algn="r" defTabSz="917575" eaLnBrk="1" fontAlgn="auto" hangingPunct="1">
              <a:spcBef>
                <a:spcPts val="0"/>
              </a:spcBef>
              <a:spcAft>
                <a:spcPts val="0"/>
              </a:spcAft>
              <a:defRPr sz="1200">
                <a:latin typeface="+mn-lt"/>
              </a:defRPr>
            </a:lvl1pPr>
          </a:lstStyle>
          <a:p>
            <a:pPr>
              <a:defRPr/>
            </a:pPr>
            <a:fld id="{9439F21A-D3FE-4BFE-BC3E-CAE158C24846}" type="slidenum">
              <a:rPr lang="en-US" altLang="en-US"/>
              <a:pPr>
                <a:defRPr/>
              </a:pPr>
              <a:t>‹#›</a:t>
            </a:fld>
            <a:endParaRPr lang="en-US" altLang="en-US"/>
          </a:p>
        </p:txBody>
      </p:sp>
    </p:spTree>
    <p:extLst>
      <p:ext uri="{BB962C8B-B14F-4D97-AF65-F5344CB8AC3E}">
        <p14:creationId xmlns:p14="http://schemas.microsoft.com/office/powerpoint/2010/main" val="1882038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3846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9" tIns="45405" rIns="90809" bIns="45405" numCol="1" anchor="t" anchorCtr="0" compatLnSpc="1">
            <a:prstTxWarp prst="textNoShape">
              <a:avLst/>
            </a:prstTxWarp>
          </a:bodyPr>
          <a:lstStyle>
            <a:lvl1pPr defTabSz="908050" eaLnBrk="1" fontAlgn="auto" hangingPunct="1">
              <a:spcBef>
                <a:spcPts val="0"/>
              </a:spcBef>
              <a:spcAft>
                <a:spcPts val="0"/>
              </a:spcAft>
              <a:defRPr sz="1200">
                <a:latin typeface="+mn-lt"/>
              </a:defRPr>
            </a:lvl1pPr>
          </a:lstStyle>
          <a:p>
            <a:pPr>
              <a:defRPr/>
            </a:pPr>
            <a:endParaRPr lang="en-US" altLang="en-US"/>
          </a:p>
        </p:txBody>
      </p:sp>
      <p:sp>
        <p:nvSpPr>
          <p:cNvPr id="45059" name="Rectangle 3"/>
          <p:cNvSpPr>
            <a:spLocks noGrp="1" noChangeArrowheads="1"/>
          </p:cNvSpPr>
          <p:nvPr>
            <p:ph type="dt" idx="1"/>
          </p:nvPr>
        </p:nvSpPr>
        <p:spPr bwMode="auto">
          <a:xfrm>
            <a:off x="3919538" y="0"/>
            <a:ext cx="2938462"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9" tIns="45405" rIns="90809" bIns="45405" numCol="1" anchor="t" anchorCtr="0" compatLnSpc="1">
            <a:prstTxWarp prst="textNoShape">
              <a:avLst/>
            </a:prstTxWarp>
          </a:bodyPr>
          <a:lstStyle>
            <a:lvl1pPr algn="r" defTabSz="908050" eaLnBrk="1" fontAlgn="auto" hangingPunct="1">
              <a:spcBef>
                <a:spcPts val="0"/>
              </a:spcBef>
              <a:spcAft>
                <a:spcPts val="0"/>
              </a:spcAft>
              <a:defRPr sz="1200">
                <a:latin typeface="+mn-lt"/>
              </a:defRPr>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101725" y="682625"/>
            <a:ext cx="4656138" cy="3492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904875" y="4402138"/>
            <a:ext cx="5048250" cy="410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9" tIns="45405" rIns="90809" bIns="45405"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5062" name="Rectangle 6"/>
          <p:cNvSpPr>
            <a:spLocks noGrp="1" noChangeArrowheads="1"/>
          </p:cNvSpPr>
          <p:nvPr>
            <p:ph type="ftr" sz="quarter" idx="4"/>
          </p:nvPr>
        </p:nvSpPr>
        <p:spPr bwMode="auto">
          <a:xfrm>
            <a:off x="0" y="8729663"/>
            <a:ext cx="293846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9" tIns="45405" rIns="90809" bIns="45405" numCol="1" anchor="b" anchorCtr="0" compatLnSpc="1">
            <a:prstTxWarp prst="textNoShape">
              <a:avLst/>
            </a:prstTxWarp>
          </a:bodyPr>
          <a:lstStyle>
            <a:lvl1pPr defTabSz="908050" eaLnBrk="1" fontAlgn="auto" hangingPunct="1">
              <a:spcBef>
                <a:spcPts val="0"/>
              </a:spcBef>
              <a:spcAft>
                <a:spcPts val="0"/>
              </a:spcAft>
              <a:defRPr sz="1200">
                <a:latin typeface="+mn-lt"/>
              </a:defRPr>
            </a:lvl1pPr>
          </a:lstStyle>
          <a:p>
            <a:pPr>
              <a:defRPr/>
            </a:pPr>
            <a:endParaRPr lang="en-US" altLang="en-US"/>
          </a:p>
        </p:txBody>
      </p:sp>
      <p:sp>
        <p:nvSpPr>
          <p:cNvPr id="45063" name="Rectangle 7"/>
          <p:cNvSpPr>
            <a:spLocks noGrp="1" noChangeArrowheads="1"/>
          </p:cNvSpPr>
          <p:nvPr>
            <p:ph type="sldNum" sz="quarter" idx="5"/>
          </p:nvPr>
        </p:nvSpPr>
        <p:spPr bwMode="auto">
          <a:xfrm>
            <a:off x="3919538" y="8729663"/>
            <a:ext cx="2938462"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09" tIns="45405" rIns="90809" bIns="45405" numCol="1" anchor="b" anchorCtr="0" compatLnSpc="1">
            <a:prstTxWarp prst="textNoShape">
              <a:avLst/>
            </a:prstTxWarp>
          </a:bodyPr>
          <a:lstStyle>
            <a:lvl1pPr algn="r" defTabSz="908050" eaLnBrk="1" fontAlgn="auto" hangingPunct="1">
              <a:spcBef>
                <a:spcPts val="0"/>
              </a:spcBef>
              <a:spcAft>
                <a:spcPts val="0"/>
              </a:spcAft>
              <a:defRPr sz="1200">
                <a:latin typeface="+mn-lt"/>
              </a:defRPr>
            </a:lvl1pPr>
          </a:lstStyle>
          <a:p>
            <a:pPr>
              <a:defRPr/>
            </a:pPr>
            <a:fld id="{0A446329-05DA-423C-867A-A01B5C69DC7F}" type="slidenum">
              <a:rPr lang="en-US" altLang="en-US"/>
              <a:pPr>
                <a:defRPr/>
              </a:pPr>
              <a:t>‹#›</a:t>
            </a:fld>
            <a:endParaRPr lang="en-US" altLang="en-US"/>
          </a:p>
        </p:txBody>
      </p:sp>
    </p:spTree>
    <p:extLst>
      <p:ext uri="{BB962C8B-B14F-4D97-AF65-F5344CB8AC3E}">
        <p14:creationId xmlns:p14="http://schemas.microsoft.com/office/powerpoint/2010/main" val="3545524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pPr eaLnBrk="1" hangingPunct="1"/>
            <a:endParaRPr lang="en-US" altLang="en-US"/>
          </a:p>
        </p:txBody>
      </p:sp>
      <p:sp>
        <p:nvSpPr>
          <p:cNvPr id="7172" name="Slide Number Placeholder 3"/>
          <p:cNvSpPr>
            <a:spLocks noGrp="1"/>
          </p:cNvSpPr>
          <p:nvPr>
            <p:ph type="sldNum" sz="quarter" idx="5"/>
          </p:nvPr>
        </p:nvSpPr>
        <p:spPr>
          <a:noFill/>
        </p:spPr>
        <p:txBody>
          <a:bodyPr/>
          <a:lstStyle>
            <a:lvl1pPr defTabSz="908050">
              <a:defRPr>
                <a:solidFill>
                  <a:schemeClr val="tx1"/>
                </a:solidFill>
                <a:latin typeface="Impact" panose="020B0806030902050204" pitchFamily="34" charset="0"/>
              </a:defRPr>
            </a:lvl1pPr>
            <a:lvl2pPr marL="742950" indent="-285750" defTabSz="908050">
              <a:defRPr>
                <a:solidFill>
                  <a:schemeClr val="tx1"/>
                </a:solidFill>
                <a:latin typeface="Impact" panose="020B0806030902050204" pitchFamily="34" charset="0"/>
              </a:defRPr>
            </a:lvl2pPr>
            <a:lvl3pPr marL="1143000" indent="-228600" defTabSz="908050">
              <a:defRPr>
                <a:solidFill>
                  <a:schemeClr val="tx1"/>
                </a:solidFill>
                <a:latin typeface="Impact" panose="020B0806030902050204" pitchFamily="34" charset="0"/>
              </a:defRPr>
            </a:lvl3pPr>
            <a:lvl4pPr marL="1600200" indent="-228600" defTabSz="908050">
              <a:defRPr>
                <a:solidFill>
                  <a:schemeClr val="tx1"/>
                </a:solidFill>
                <a:latin typeface="Impact" panose="020B0806030902050204" pitchFamily="34" charset="0"/>
              </a:defRPr>
            </a:lvl4pPr>
            <a:lvl5pPr marL="2057400" indent="-228600" defTabSz="908050">
              <a:defRPr>
                <a:solidFill>
                  <a:schemeClr val="tx1"/>
                </a:solidFill>
                <a:latin typeface="Impact" panose="020B0806030902050204" pitchFamily="34" charset="0"/>
              </a:defRPr>
            </a:lvl5pPr>
            <a:lvl6pPr marL="2514600" indent="-228600" defTabSz="908050" eaLnBrk="0" fontAlgn="base" hangingPunct="0">
              <a:spcBef>
                <a:spcPct val="0"/>
              </a:spcBef>
              <a:spcAft>
                <a:spcPct val="0"/>
              </a:spcAft>
              <a:defRPr>
                <a:solidFill>
                  <a:schemeClr val="tx1"/>
                </a:solidFill>
                <a:latin typeface="Impact" panose="020B0806030902050204" pitchFamily="34" charset="0"/>
              </a:defRPr>
            </a:lvl6pPr>
            <a:lvl7pPr marL="2971800" indent="-228600" defTabSz="908050" eaLnBrk="0" fontAlgn="base" hangingPunct="0">
              <a:spcBef>
                <a:spcPct val="0"/>
              </a:spcBef>
              <a:spcAft>
                <a:spcPct val="0"/>
              </a:spcAft>
              <a:defRPr>
                <a:solidFill>
                  <a:schemeClr val="tx1"/>
                </a:solidFill>
                <a:latin typeface="Impact" panose="020B0806030902050204" pitchFamily="34" charset="0"/>
              </a:defRPr>
            </a:lvl7pPr>
            <a:lvl8pPr marL="3429000" indent="-228600" defTabSz="908050" eaLnBrk="0" fontAlgn="base" hangingPunct="0">
              <a:spcBef>
                <a:spcPct val="0"/>
              </a:spcBef>
              <a:spcAft>
                <a:spcPct val="0"/>
              </a:spcAft>
              <a:defRPr>
                <a:solidFill>
                  <a:schemeClr val="tx1"/>
                </a:solidFill>
                <a:latin typeface="Impact" panose="020B0806030902050204" pitchFamily="34" charset="0"/>
              </a:defRPr>
            </a:lvl8pPr>
            <a:lvl9pPr marL="3886200" indent="-228600" defTabSz="90805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82F4D9E4-A8EC-4817-8722-D4139EC80DD5}" type="slidenum">
              <a:rPr lang="en-US" altLang="en-US" smtClean="0">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986801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08050">
              <a:defRPr>
                <a:solidFill>
                  <a:schemeClr val="tx1"/>
                </a:solidFill>
                <a:latin typeface="Impact" panose="020B0806030902050204" pitchFamily="34" charset="0"/>
              </a:defRPr>
            </a:lvl1pPr>
            <a:lvl2pPr marL="742950" indent="-285750" defTabSz="908050">
              <a:defRPr>
                <a:solidFill>
                  <a:schemeClr val="tx1"/>
                </a:solidFill>
                <a:latin typeface="Impact" panose="020B0806030902050204" pitchFamily="34" charset="0"/>
              </a:defRPr>
            </a:lvl2pPr>
            <a:lvl3pPr marL="1143000" indent="-228600" defTabSz="908050">
              <a:defRPr>
                <a:solidFill>
                  <a:schemeClr val="tx1"/>
                </a:solidFill>
                <a:latin typeface="Impact" panose="020B0806030902050204" pitchFamily="34" charset="0"/>
              </a:defRPr>
            </a:lvl3pPr>
            <a:lvl4pPr marL="1600200" indent="-228600" defTabSz="908050">
              <a:defRPr>
                <a:solidFill>
                  <a:schemeClr val="tx1"/>
                </a:solidFill>
                <a:latin typeface="Impact" panose="020B0806030902050204" pitchFamily="34" charset="0"/>
              </a:defRPr>
            </a:lvl4pPr>
            <a:lvl5pPr marL="2057400" indent="-228600" defTabSz="908050">
              <a:defRPr>
                <a:solidFill>
                  <a:schemeClr val="tx1"/>
                </a:solidFill>
                <a:latin typeface="Impact" panose="020B0806030902050204" pitchFamily="34" charset="0"/>
              </a:defRPr>
            </a:lvl5pPr>
            <a:lvl6pPr marL="2514600" indent="-228600" defTabSz="908050" eaLnBrk="0" fontAlgn="base" hangingPunct="0">
              <a:spcBef>
                <a:spcPct val="0"/>
              </a:spcBef>
              <a:spcAft>
                <a:spcPct val="0"/>
              </a:spcAft>
              <a:defRPr>
                <a:solidFill>
                  <a:schemeClr val="tx1"/>
                </a:solidFill>
                <a:latin typeface="Impact" panose="020B0806030902050204" pitchFamily="34" charset="0"/>
              </a:defRPr>
            </a:lvl6pPr>
            <a:lvl7pPr marL="2971800" indent="-228600" defTabSz="908050" eaLnBrk="0" fontAlgn="base" hangingPunct="0">
              <a:spcBef>
                <a:spcPct val="0"/>
              </a:spcBef>
              <a:spcAft>
                <a:spcPct val="0"/>
              </a:spcAft>
              <a:defRPr>
                <a:solidFill>
                  <a:schemeClr val="tx1"/>
                </a:solidFill>
                <a:latin typeface="Impact" panose="020B0806030902050204" pitchFamily="34" charset="0"/>
              </a:defRPr>
            </a:lvl7pPr>
            <a:lvl8pPr marL="3429000" indent="-228600" defTabSz="908050" eaLnBrk="0" fontAlgn="base" hangingPunct="0">
              <a:spcBef>
                <a:spcPct val="0"/>
              </a:spcBef>
              <a:spcAft>
                <a:spcPct val="0"/>
              </a:spcAft>
              <a:defRPr>
                <a:solidFill>
                  <a:schemeClr val="tx1"/>
                </a:solidFill>
                <a:latin typeface="Impact" panose="020B0806030902050204" pitchFamily="34" charset="0"/>
              </a:defRPr>
            </a:lvl8pPr>
            <a:lvl9pPr marL="3886200" indent="-228600" defTabSz="90805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9F901CB2-7D30-458E-B333-DED4784EE9CB}" type="slidenum">
              <a:rPr lang="en-US" altLang="en-US" smtClean="0">
                <a:latin typeface="Calibri" panose="020F0502020204030204" pitchFamily="34" charset="0"/>
              </a:rPr>
              <a:pPr fontAlgn="base">
                <a:spcBef>
                  <a:spcPct val="0"/>
                </a:spcBef>
                <a:spcAft>
                  <a:spcPct val="0"/>
                </a:spcAft>
              </a:pPr>
              <a:t>13</a:t>
            </a:fld>
            <a:endParaRPr lang="en-US" altLang="en-US">
              <a:latin typeface="Calibri" panose="020F050202020403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a:t>Public health nurses are usually defined as nurses who work in governmental agencies.  However, there are also nurses doing many of the same types of work who work in other agencies such as not-for-profit organizations, churches, and community health clinics.  These nurses may be called community health nurses</a:t>
            </a:r>
          </a:p>
          <a:p>
            <a:pPr eaLnBrk="1" hangingPunct="1"/>
            <a:endParaRPr lang="en-US" altLang="en-US"/>
          </a:p>
        </p:txBody>
      </p:sp>
    </p:spTree>
    <p:extLst>
      <p:ext uri="{BB962C8B-B14F-4D97-AF65-F5344CB8AC3E}">
        <p14:creationId xmlns:p14="http://schemas.microsoft.com/office/powerpoint/2010/main" val="446141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08050">
              <a:defRPr>
                <a:solidFill>
                  <a:schemeClr val="tx1"/>
                </a:solidFill>
                <a:latin typeface="Impact" panose="020B0806030902050204" pitchFamily="34" charset="0"/>
              </a:defRPr>
            </a:lvl1pPr>
            <a:lvl2pPr marL="742950" indent="-285750" defTabSz="908050">
              <a:defRPr>
                <a:solidFill>
                  <a:schemeClr val="tx1"/>
                </a:solidFill>
                <a:latin typeface="Impact" panose="020B0806030902050204" pitchFamily="34" charset="0"/>
              </a:defRPr>
            </a:lvl2pPr>
            <a:lvl3pPr marL="1143000" indent="-228600" defTabSz="908050">
              <a:defRPr>
                <a:solidFill>
                  <a:schemeClr val="tx1"/>
                </a:solidFill>
                <a:latin typeface="Impact" panose="020B0806030902050204" pitchFamily="34" charset="0"/>
              </a:defRPr>
            </a:lvl3pPr>
            <a:lvl4pPr marL="1600200" indent="-228600" defTabSz="908050">
              <a:defRPr>
                <a:solidFill>
                  <a:schemeClr val="tx1"/>
                </a:solidFill>
                <a:latin typeface="Impact" panose="020B0806030902050204" pitchFamily="34" charset="0"/>
              </a:defRPr>
            </a:lvl4pPr>
            <a:lvl5pPr marL="2057400" indent="-228600" defTabSz="908050">
              <a:defRPr>
                <a:solidFill>
                  <a:schemeClr val="tx1"/>
                </a:solidFill>
                <a:latin typeface="Impact" panose="020B0806030902050204" pitchFamily="34" charset="0"/>
              </a:defRPr>
            </a:lvl5pPr>
            <a:lvl6pPr marL="2514600" indent="-228600" defTabSz="908050" eaLnBrk="0" fontAlgn="base" hangingPunct="0">
              <a:spcBef>
                <a:spcPct val="0"/>
              </a:spcBef>
              <a:spcAft>
                <a:spcPct val="0"/>
              </a:spcAft>
              <a:defRPr>
                <a:solidFill>
                  <a:schemeClr val="tx1"/>
                </a:solidFill>
                <a:latin typeface="Impact" panose="020B0806030902050204" pitchFamily="34" charset="0"/>
              </a:defRPr>
            </a:lvl6pPr>
            <a:lvl7pPr marL="2971800" indent="-228600" defTabSz="908050" eaLnBrk="0" fontAlgn="base" hangingPunct="0">
              <a:spcBef>
                <a:spcPct val="0"/>
              </a:spcBef>
              <a:spcAft>
                <a:spcPct val="0"/>
              </a:spcAft>
              <a:defRPr>
                <a:solidFill>
                  <a:schemeClr val="tx1"/>
                </a:solidFill>
                <a:latin typeface="Impact" panose="020B0806030902050204" pitchFamily="34" charset="0"/>
              </a:defRPr>
            </a:lvl7pPr>
            <a:lvl8pPr marL="3429000" indent="-228600" defTabSz="908050" eaLnBrk="0" fontAlgn="base" hangingPunct="0">
              <a:spcBef>
                <a:spcPct val="0"/>
              </a:spcBef>
              <a:spcAft>
                <a:spcPct val="0"/>
              </a:spcAft>
              <a:defRPr>
                <a:solidFill>
                  <a:schemeClr val="tx1"/>
                </a:solidFill>
                <a:latin typeface="Impact" panose="020B0806030902050204" pitchFamily="34" charset="0"/>
              </a:defRPr>
            </a:lvl8pPr>
            <a:lvl9pPr marL="3886200" indent="-228600" defTabSz="90805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16EB37A1-2138-478C-BE9A-744A67D6AC16}" type="slidenum">
              <a:rPr lang="en-US" altLang="en-US" smtClean="0">
                <a:latin typeface="Calibri" panose="020F0502020204030204" pitchFamily="34" charset="0"/>
              </a:rPr>
              <a:pPr fontAlgn="base">
                <a:spcBef>
                  <a:spcPct val="0"/>
                </a:spcBef>
                <a:spcAft>
                  <a:spcPct val="0"/>
                </a:spcAft>
              </a:pPr>
              <a:t>14</a:t>
            </a:fld>
            <a:endParaRPr lang="en-US" altLang="en-US">
              <a:latin typeface="Calibri" panose="020F050202020403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US" altLang="en-US" dirty="0"/>
              <a:t>The official government agencies employing public health nurses are at the federal, state, and local level.</a:t>
            </a:r>
          </a:p>
          <a:p>
            <a:pPr eaLnBrk="1" hangingPunct="1"/>
            <a:r>
              <a:rPr lang="en-US" altLang="en-US" dirty="0"/>
              <a:t>At the federal level, nurses work for the US Public Health Service</a:t>
            </a:r>
          </a:p>
          <a:p>
            <a:pPr eaLnBrk="1" hangingPunct="1"/>
            <a:r>
              <a:rPr lang="en-US" altLang="en-US" dirty="0"/>
              <a:t>At the state level they work for the  Missouri Department of Health &amp; Senior Services and at the local level at city county health departments.</a:t>
            </a:r>
          </a:p>
          <a:p>
            <a:pPr eaLnBrk="1" hangingPunct="1"/>
            <a:endParaRPr lang="en-US" altLang="en-US" dirty="0"/>
          </a:p>
        </p:txBody>
      </p:sp>
    </p:spTree>
    <p:extLst>
      <p:ext uri="{BB962C8B-B14F-4D97-AF65-F5344CB8AC3E}">
        <p14:creationId xmlns:p14="http://schemas.microsoft.com/office/powerpoint/2010/main" val="1031554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08050">
              <a:defRPr>
                <a:solidFill>
                  <a:schemeClr val="tx1"/>
                </a:solidFill>
                <a:latin typeface="Impact" panose="020B0806030902050204" pitchFamily="34" charset="0"/>
              </a:defRPr>
            </a:lvl1pPr>
            <a:lvl2pPr marL="742950" indent="-285750" defTabSz="908050">
              <a:defRPr>
                <a:solidFill>
                  <a:schemeClr val="tx1"/>
                </a:solidFill>
                <a:latin typeface="Impact" panose="020B0806030902050204" pitchFamily="34" charset="0"/>
              </a:defRPr>
            </a:lvl2pPr>
            <a:lvl3pPr marL="1143000" indent="-228600" defTabSz="908050">
              <a:defRPr>
                <a:solidFill>
                  <a:schemeClr val="tx1"/>
                </a:solidFill>
                <a:latin typeface="Impact" panose="020B0806030902050204" pitchFamily="34" charset="0"/>
              </a:defRPr>
            </a:lvl3pPr>
            <a:lvl4pPr marL="1600200" indent="-228600" defTabSz="908050">
              <a:defRPr>
                <a:solidFill>
                  <a:schemeClr val="tx1"/>
                </a:solidFill>
                <a:latin typeface="Impact" panose="020B0806030902050204" pitchFamily="34" charset="0"/>
              </a:defRPr>
            </a:lvl4pPr>
            <a:lvl5pPr marL="2057400" indent="-228600" defTabSz="908050">
              <a:defRPr>
                <a:solidFill>
                  <a:schemeClr val="tx1"/>
                </a:solidFill>
                <a:latin typeface="Impact" panose="020B0806030902050204" pitchFamily="34" charset="0"/>
              </a:defRPr>
            </a:lvl5pPr>
            <a:lvl6pPr marL="2514600" indent="-228600" defTabSz="908050" eaLnBrk="0" fontAlgn="base" hangingPunct="0">
              <a:spcBef>
                <a:spcPct val="0"/>
              </a:spcBef>
              <a:spcAft>
                <a:spcPct val="0"/>
              </a:spcAft>
              <a:defRPr>
                <a:solidFill>
                  <a:schemeClr val="tx1"/>
                </a:solidFill>
                <a:latin typeface="Impact" panose="020B0806030902050204" pitchFamily="34" charset="0"/>
              </a:defRPr>
            </a:lvl6pPr>
            <a:lvl7pPr marL="2971800" indent="-228600" defTabSz="908050" eaLnBrk="0" fontAlgn="base" hangingPunct="0">
              <a:spcBef>
                <a:spcPct val="0"/>
              </a:spcBef>
              <a:spcAft>
                <a:spcPct val="0"/>
              </a:spcAft>
              <a:defRPr>
                <a:solidFill>
                  <a:schemeClr val="tx1"/>
                </a:solidFill>
                <a:latin typeface="Impact" panose="020B0806030902050204" pitchFamily="34" charset="0"/>
              </a:defRPr>
            </a:lvl7pPr>
            <a:lvl8pPr marL="3429000" indent="-228600" defTabSz="908050" eaLnBrk="0" fontAlgn="base" hangingPunct="0">
              <a:spcBef>
                <a:spcPct val="0"/>
              </a:spcBef>
              <a:spcAft>
                <a:spcPct val="0"/>
              </a:spcAft>
              <a:defRPr>
                <a:solidFill>
                  <a:schemeClr val="tx1"/>
                </a:solidFill>
                <a:latin typeface="Impact" panose="020B0806030902050204" pitchFamily="34" charset="0"/>
              </a:defRPr>
            </a:lvl8pPr>
            <a:lvl9pPr marL="3886200" indent="-228600" defTabSz="90805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A78F8F70-B8F0-4DE8-A705-15C413624873}" type="slidenum">
              <a:rPr lang="en-US" altLang="en-US" smtClean="0">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altLang="en-US" dirty="0">
                <a:latin typeface="Verdana" panose="020B0604030504040204" pitchFamily="34" charset="0"/>
                <a:ea typeface="Arial Unicode MS" panose="020B0604020202020204" pitchFamily="34" charset="-128"/>
                <a:cs typeface="Arial Unicode MS" panose="020B0604020202020204" pitchFamily="34" charset="-128"/>
              </a:rPr>
              <a:t>Lillian Wald is the founder of public health nursing, in the United States. Working out of the Henry Street Settlement, she began public health nursing in 1893, putting medical care into the reach of many poor people. She also began the first public school nursing service in the world.</a:t>
            </a:r>
          </a:p>
          <a:p>
            <a:pPr eaLnBrk="1" hangingPunct="1"/>
            <a:r>
              <a:rPr lang="en-US" altLang="en-US" dirty="0">
                <a:latin typeface="Verdana" panose="020B0604030504040204" pitchFamily="34" charset="0"/>
                <a:ea typeface="Arial Unicode MS" panose="020B0604020202020204" pitchFamily="34" charset="-128"/>
                <a:cs typeface="Arial Unicode MS" panose="020B0604020202020204" pitchFamily="34" charset="-128"/>
              </a:rPr>
              <a:t> </a:t>
            </a:r>
            <a:r>
              <a:rPr lang="en-US" altLang="en-US" dirty="0"/>
              <a:t>Since that time, public health nursing has been a critical component of the country’s health system.  However, many people do not know much about public health nursing or what public health nurses do.</a:t>
            </a:r>
          </a:p>
          <a:p>
            <a:pPr eaLnBrk="1" hangingPunct="1"/>
            <a:endParaRPr lang="en-US" altLang="en-US" dirty="0"/>
          </a:p>
          <a:p>
            <a:pPr eaLnBrk="1" hangingPunct="1"/>
            <a:r>
              <a:rPr lang="en-US" altLang="en-US" dirty="0"/>
              <a:t>This presentation provides information about the specialty of public health nursing </a:t>
            </a:r>
          </a:p>
          <a:p>
            <a:pPr eaLnBrk="1" hangingPunct="1"/>
            <a:r>
              <a:rPr lang="en-US" altLang="en-US" dirty="0"/>
              <a:t>.</a:t>
            </a:r>
          </a:p>
          <a:p>
            <a:pPr eaLnBrk="1" hangingPunct="1"/>
            <a:endParaRPr lang="en-US" altLang="en-US" dirty="0"/>
          </a:p>
        </p:txBody>
      </p:sp>
    </p:spTree>
    <p:extLst>
      <p:ext uri="{BB962C8B-B14F-4D97-AF65-F5344CB8AC3E}">
        <p14:creationId xmlns:p14="http://schemas.microsoft.com/office/powerpoint/2010/main" val="366319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08050">
              <a:defRPr>
                <a:solidFill>
                  <a:schemeClr val="tx1"/>
                </a:solidFill>
                <a:latin typeface="Impact" panose="020B0806030902050204" pitchFamily="34" charset="0"/>
              </a:defRPr>
            </a:lvl1pPr>
            <a:lvl2pPr marL="742950" indent="-285750" defTabSz="908050">
              <a:defRPr>
                <a:solidFill>
                  <a:schemeClr val="tx1"/>
                </a:solidFill>
                <a:latin typeface="Impact" panose="020B0806030902050204" pitchFamily="34" charset="0"/>
              </a:defRPr>
            </a:lvl2pPr>
            <a:lvl3pPr marL="1143000" indent="-228600" defTabSz="908050">
              <a:defRPr>
                <a:solidFill>
                  <a:schemeClr val="tx1"/>
                </a:solidFill>
                <a:latin typeface="Impact" panose="020B0806030902050204" pitchFamily="34" charset="0"/>
              </a:defRPr>
            </a:lvl3pPr>
            <a:lvl4pPr marL="1600200" indent="-228600" defTabSz="908050">
              <a:defRPr>
                <a:solidFill>
                  <a:schemeClr val="tx1"/>
                </a:solidFill>
                <a:latin typeface="Impact" panose="020B0806030902050204" pitchFamily="34" charset="0"/>
              </a:defRPr>
            </a:lvl4pPr>
            <a:lvl5pPr marL="2057400" indent="-228600" defTabSz="908050">
              <a:defRPr>
                <a:solidFill>
                  <a:schemeClr val="tx1"/>
                </a:solidFill>
                <a:latin typeface="Impact" panose="020B0806030902050204" pitchFamily="34" charset="0"/>
              </a:defRPr>
            </a:lvl5pPr>
            <a:lvl6pPr marL="2514600" indent="-228600" defTabSz="908050" eaLnBrk="0" fontAlgn="base" hangingPunct="0">
              <a:spcBef>
                <a:spcPct val="0"/>
              </a:spcBef>
              <a:spcAft>
                <a:spcPct val="0"/>
              </a:spcAft>
              <a:defRPr>
                <a:solidFill>
                  <a:schemeClr val="tx1"/>
                </a:solidFill>
                <a:latin typeface="Impact" panose="020B0806030902050204" pitchFamily="34" charset="0"/>
              </a:defRPr>
            </a:lvl6pPr>
            <a:lvl7pPr marL="2971800" indent="-228600" defTabSz="908050" eaLnBrk="0" fontAlgn="base" hangingPunct="0">
              <a:spcBef>
                <a:spcPct val="0"/>
              </a:spcBef>
              <a:spcAft>
                <a:spcPct val="0"/>
              </a:spcAft>
              <a:defRPr>
                <a:solidFill>
                  <a:schemeClr val="tx1"/>
                </a:solidFill>
                <a:latin typeface="Impact" panose="020B0806030902050204" pitchFamily="34" charset="0"/>
              </a:defRPr>
            </a:lvl7pPr>
            <a:lvl8pPr marL="3429000" indent="-228600" defTabSz="908050" eaLnBrk="0" fontAlgn="base" hangingPunct="0">
              <a:spcBef>
                <a:spcPct val="0"/>
              </a:spcBef>
              <a:spcAft>
                <a:spcPct val="0"/>
              </a:spcAft>
              <a:defRPr>
                <a:solidFill>
                  <a:schemeClr val="tx1"/>
                </a:solidFill>
                <a:latin typeface="Impact" panose="020B0806030902050204" pitchFamily="34" charset="0"/>
              </a:defRPr>
            </a:lvl8pPr>
            <a:lvl9pPr marL="3886200" indent="-228600" defTabSz="90805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91044534-1929-4FB8-97EE-9780E351A1C1}"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
        <p:nvSpPr>
          <p:cNvPr id="11267" name="Rectangle 1026"/>
          <p:cNvSpPr>
            <a:spLocks noGrp="1" noRot="1" noChangeAspect="1" noChangeArrowheads="1" noTextEdit="1"/>
          </p:cNvSpPr>
          <p:nvPr>
            <p:ph type="sldImg"/>
          </p:nvPr>
        </p:nvSpPr>
        <p:spPr>
          <a:ln/>
        </p:spPr>
      </p:sp>
      <p:sp>
        <p:nvSpPr>
          <p:cNvPr id="11268" name="Rectangle 1027"/>
          <p:cNvSpPr>
            <a:spLocks noGrp="1" noChangeArrowheads="1"/>
          </p:cNvSpPr>
          <p:nvPr>
            <p:ph type="body" idx="1"/>
          </p:nvPr>
        </p:nvSpPr>
        <p:spPr>
          <a:noFill/>
        </p:spPr>
        <p:txBody>
          <a:bodyPr/>
          <a:lstStyle/>
          <a:p>
            <a:pPr eaLnBrk="1" hangingPunct="1"/>
            <a:r>
              <a:rPr lang="en-US" altLang="en-US" dirty="0"/>
              <a:t>In 1996, the Public Health Nursing Section of the American Public Health Association developed this definition of public health nursing</a:t>
            </a:r>
            <a:r>
              <a:rPr lang="en-US" altLang="en-US" dirty="0" smtClean="0"/>
              <a:t>.</a:t>
            </a:r>
          </a:p>
          <a:p>
            <a:pPr eaLnBrk="1" hangingPunct="1"/>
            <a:endParaRPr lang="en-US" altLang="en-US" dirty="0" smtClean="0"/>
          </a:p>
          <a:p>
            <a:pPr eaLnBrk="1" hangingPunct="1"/>
            <a:r>
              <a:rPr lang="en-US" altLang="en-US" dirty="0" smtClean="0"/>
              <a:t>A PHN</a:t>
            </a:r>
            <a:r>
              <a:rPr lang="en-US" altLang="en-US" baseline="0" dirty="0" smtClean="0"/>
              <a:t> is a generalist who is competent in several different fields or activities. (Oxford dictionary)</a:t>
            </a:r>
            <a:endParaRPr lang="en-US" altLang="en-US" dirty="0"/>
          </a:p>
        </p:txBody>
      </p:sp>
    </p:spTree>
    <p:extLst>
      <p:ext uri="{BB962C8B-B14F-4D97-AF65-F5344CB8AC3E}">
        <p14:creationId xmlns:p14="http://schemas.microsoft.com/office/powerpoint/2010/main" val="1448811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impact public health has on entire communities or groups of people makes public health nursing a unique specialty.</a:t>
            </a:r>
          </a:p>
          <a:p>
            <a:pPr eaLnBrk="1" hangingPunct="1"/>
            <a:endParaRPr lang="en-US" altLang="en-US" dirty="0"/>
          </a:p>
          <a:p>
            <a:pPr eaLnBrk="1" hangingPunct="1"/>
            <a:r>
              <a:rPr lang="en-US" altLang="en-US" dirty="0"/>
              <a:t>The emphasis on health promotion an prevention of disease is a critical aspect of public health nursing.</a:t>
            </a:r>
          </a:p>
          <a:p>
            <a:pPr eaLnBrk="1" hangingPunct="1"/>
            <a:endParaRPr lang="en-US" altLang="en-US" dirty="0"/>
          </a:p>
          <a:p>
            <a:pPr eaLnBrk="1" hangingPunct="1"/>
            <a:r>
              <a:rPr lang="en-US" altLang="en-US" dirty="0"/>
              <a:t>You may want to share a story of example here of how you have impacted the health of the community through your work.  </a:t>
            </a:r>
          </a:p>
          <a:p>
            <a:pPr eaLnBrk="1" hangingPunct="1"/>
            <a:endParaRPr lang="en-US" altLang="en-US" dirty="0"/>
          </a:p>
          <a:p>
            <a:pPr eaLnBrk="1" hangingPunct="1"/>
            <a:r>
              <a:rPr lang="en-US" altLang="en-US" dirty="0"/>
              <a:t>Nurses caring for an individual focus on that person and their response to illness by taking vital signs and physical assessment</a:t>
            </a:r>
          </a:p>
          <a:p>
            <a:pPr eaLnBrk="1" hangingPunct="1"/>
            <a:r>
              <a:rPr lang="en-US" altLang="en-US" dirty="0"/>
              <a:t>Public Health nurses focus on a community or a group of individuals sharing a common characteristic (eg senior citizens) and do a community assessment</a:t>
            </a:r>
          </a:p>
          <a:p>
            <a:endParaRPr lang="en-US" dirty="0"/>
          </a:p>
        </p:txBody>
      </p:sp>
      <p:sp>
        <p:nvSpPr>
          <p:cNvPr id="4" name="Slide Number Placeholder 3"/>
          <p:cNvSpPr>
            <a:spLocks noGrp="1"/>
          </p:cNvSpPr>
          <p:nvPr>
            <p:ph type="sldNum" sz="quarter" idx="10"/>
          </p:nvPr>
        </p:nvSpPr>
        <p:spPr/>
        <p:txBody>
          <a:bodyPr/>
          <a:lstStyle/>
          <a:p>
            <a:pPr>
              <a:defRPr/>
            </a:pPr>
            <a:fld id="{0A446329-05DA-423C-867A-A01B5C69DC7F}" type="slidenum">
              <a:rPr lang="en-US" altLang="en-US" smtClean="0"/>
              <a:pPr>
                <a:defRPr/>
              </a:pPr>
              <a:t>4</a:t>
            </a:fld>
            <a:endParaRPr lang="en-US" altLang="en-US"/>
          </a:p>
        </p:txBody>
      </p:sp>
    </p:spTree>
    <p:extLst>
      <p:ext uri="{BB962C8B-B14F-4D97-AF65-F5344CB8AC3E}">
        <p14:creationId xmlns:p14="http://schemas.microsoft.com/office/powerpoint/2010/main" val="207982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08050">
              <a:defRPr>
                <a:solidFill>
                  <a:schemeClr val="tx1"/>
                </a:solidFill>
                <a:latin typeface="Impact" panose="020B0806030902050204" pitchFamily="34" charset="0"/>
              </a:defRPr>
            </a:lvl1pPr>
            <a:lvl2pPr marL="742950" indent="-285750" defTabSz="908050">
              <a:defRPr>
                <a:solidFill>
                  <a:schemeClr val="tx1"/>
                </a:solidFill>
                <a:latin typeface="Impact" panose="020B0806030902050204" pitchFamily="34" charset="0"/>
              </a:defRPr>
            </a:lvl2pPr>
            <a:lvl3pPr marL="1143000" indent="-228600" defTabSz="908050">
              <a:defRPr>
                <a:solidFill>
                  <a:schemeClr val="tx1"/>
                </a:solidFill>
                <a:latin typeface="Impact" panose="020B0806030902050204" pitchFamily="34" charset="0"/>
              </a:defRPr>
            </a:lvl3pPr>
            <a:lvl4pPr marL="1600200" indent="-228600" defTabSz="908050">
              <a:defRPr>
                <a:solidFill>
                  <a:schemeClr val="tx1"/>
                </a:solidFill>
                <a:latin typeface="Impact" panose="020B0806030902050204" pitchFamily="34" charset="0"/>
              </a:defRPr>
            </a:lvl4pPr>
            <a:lvl5pPr marL="2057400" indent="-228600" defTabSz="908050">
              <a:defRPr>
                <a:solidFill>
                  <a:schemeClr val="tx1"/>
                </a:solidFill>
                <a:latin typeface="Impact" panose="020B0806030902050204" pitchFamily="34" charset="0"/>
              </a:defRPr>
            </a:lvl5pPr>
            <a:lvl6pPr marL="2514600" indent="-228600" defTabSz="908050" eaLnBrk="0" fontAlgn="base" hangingPunct="0">
              <a:spcBef>
                <a:spcPct val="0"/>
              </a:spcBef>
              <a:spcAft>
                <a:spcPct val="0"/>
              </a:spcAft>
              <a:defRPr>
                <a:solidFill>
                  <a:schemeClr val="tx1"/>
                </a:solidFill>
                <a:latin typeface="Impact" panose="020B0806030902050204" pitchFamily="34" charset="0"/>
              </a:defRPr>
            </a:lvl6pPr>
            <a:lvl7pPr marL="2971800" indent="-228600" defTabSz="908050" eaLnBrk="0" fontAlgn="base" hangingPunct="0">
              <a:spcBef>
                <a:spcPct val="0"/>
              </a:spcBef>
              <a:spcAft>
                <a:spcPct val="0"/>
              </a:spcAft>
              <a:defRPr>
                <a:solidFill>
                  <a:schemeClr val="tx1"/>
                </a:solidFill>
                <a:latin typeface="Impact" panose="020B0806030902050204" pitchFamily="34" charset="0"/>
              </a:defRPr>
            </a:lvl7pPr>
            <a:lvl8pPr marL="3429000" indent="-228600" defTabSz="908050" eaLnBrk="0" fontAlgn="base" hangingPunct="0">
              <a:spcBef>
                <a:spcPct val="0"/>
              </a:spcBef>
              <a:spcAft>
                <a:spcPct val="0"/>
              </a:spcAft>
              <a:defRPr>
                <a:solidFill>
                  <a:schemeClr val="tx1"/>
                </a:solidFill>
                <a:latin typeface="Impact" panose="020B0806030902050204" pitchFamily="34" charset="0"/>
              </a:defRPr>
            </a:lvl8pPr>
            <a:lvl9pPr marL="3886200" indent="-228600" defTabSz="90805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59A1DF6F-007F-43BE-BFC1-6BA5F9074EE0}"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a:t>Give examples for each item from your experience.</a:t>
            </a:r>
          </a:p>
          <a:p>
            <a:pPr eaLnBrk="1" hangingPunct="1"/>
            <a:endParaRPr lang="en-US" altLang="en-US"/>
          </a:p>
          <a:p>
            <a:pPr eaLnBrk="1" hangingPunct="1"/>
            <a:r>
              <a:rPr lang="en-US" altLang="en-US"/>
              <a:t>Emergencies-Flu vaccine clinics, tetanus shots after flood, work in shelters, </a:t>
            </a:r>
          </a:p>
          <a:p>
            <a:pPr eaLnBrk="1" hangingPunct="1"/>
            <a:endParaRPr lang="en-US" altLang="en-US"/>
          </a:p>
          <a:p>
            <a:pPr eaLnBrk="1" hangingPunct="1"/>
            <a:r>
              <a:rPr lang="en-US" altLang="en-US"/>
              <a:t>Prevention</a:t>
            </a:r>
          </a:p>
          <a:p>
            <a:pPr eaLnBrk="1" hangingPunct="1"/>
            <a:r>
              <a:rPr lang="en-US" altLang="en-US"/>
              <a:t>Health Education to groups and individuals</a:t>
            </a:r>
          </a:p>
          <a:p>
            <a:pPr eaLnBrk="1" hangingPunct="1"/>
            <a:r>
              <a:rPr lang="en-US" altLang="en-US"/>
              <a:t>Screening for chronic disease</a:t>
            </a:r>
          </a:p>
          <a:p>
            <a:pPr eaLnBrk="1" hangingPunct="1"/>
            <a:r>
              <a:rPr lang="en-US" altLang="en-US"/>
              <a:t>Surveillance for communicable disease</a:t>
            </a:r>
          </a:p>
          <a:p>
            <a:pPr eaLnBrk="1" hangingPunct="1"/>
            <a:endParaRPr lang="en-US" altLang="en-US"/>
          </a:p>
          <a:p>
            <a:pPr eaLnBrk="1" hangingPunct="1"/>
            <a:r>
              <a:rPr lang="en-US" altLang="en-US"/>
              <a:t>Teaching</a:t>
            </a:r>
          </a:p>
          <a:p>
            <a:pPr eaLnBrk="1" hangingPunct="1"/>
            <a:r>
              <a:rPr lang="en-US" altLang="en-US"/>
              <a:t>Nutrition Classes</a:t>
            </a:r>
          </a:p>
          <a:p>
            <a:pPr eaLnBrk="1" hangingPunct="1"/>
            <a:r>
              <a:rPr lang="en-US" altLang="en-US"/>
              <a:t>Education to Child Care Providers</a:t>
            </a:r>
          </a:p>
          <a:p>
            <a:pPr eaLnBrk="1" hangingPunct="1"/>
            <a:r>
              <a:rPr lang="en-US" altLang="en-US"/>
              <a:t>Senior Citizen Centers</a:t>
            </a:r>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68227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08050">
              <a:defRPr>
                <a:solidFill>
                  <a:schemeClr val="tx1"/>
                </a:solidFill>
                <a:latin typeface="Impact" panose="020B0806030902050204" pitchFamily="34" charset="0"/>
              </a:defRPr>
            </a:lvl1pPr>
            <a:lvl2pPr marL="742950" indent="-285750" defTabSz="908050">
              <a:defRPr>
                <a:solidFill>
                  <a:schemeClr val="tx1"/>
                </a:solidFill>
                <a:latin typeface="Impact" panose="020B0806030902050204" pitchFamily="34" charset="0"/>
              </a:defRPr>
            </a:lvl2pPr>
            <a:lvl3pPr marL="1143000" indent="-228600" defTabSz="908050">
              <a:defRPr>
                <a:solidFill>
                  <a:schemeClr val="tx1"/>
                </a:solidFill>
                <a:latin typeface="Impact" panose="020B0806030902050204" pitchFamily="34" charset="0"/>
              </a:defRPr>
            </a:lvl3pPr>
            <a:lvl4pPr marL="1600200" indent="-228600" defTabSz="908050">
              <a:defRPr>
                <a:solidFill>
                  <a:schemeClr val="tx1"/>
                </a:solidFill>
                <a:latin typeface="Impact" panose="020B0806030902050204" pitchFamily="34" charset="0"/>
              </a:defRPr>
            </a:lvl4pPr>
            <a:lvl5pPr marL="2057400" indent="-228600" defTabSz="908050">
              <a:defRPr>
                <a:solidFill>
                  <a:schemeClr val="tx1"/>
                </a:solidFill>
                <a:latin typeface="Impact" panose="020B0806030902050204" pitchFamily="34" charset="0"/>
              </a:defRPr>
            </a:lvl5pPr>
            <a:lvl6pPr marL="2514600" indent="-228600" defTabSz="908050" eaLnBrk="0" fontAlgn="base" hangingPunct="0">
              <a:spcBef>
                <a:spcPct val="0"/>
              </a:spcBef>
              <a:spcAft>
                <a:spcPct val="0"/>
              </a:spcAft>
              <a:defRPr>
                <a:solidFill>
                  <a:schemeClr val="tx1"/>
                </a:solidFill>
                <a:latin typeface="Impact" panose="020B0806030902050204" pitchFamily="34" charset="0"/>
              </a:defRPr>
            </a:lvl6pPr>
            <a:lvl7pPr marL="2971800" indent="-228600" defTabSz="908050" eaLnBrk="0" fontAlgn="base" hangingPunct="0">
              <a:spcBef>
                <a:spcPct val="0"/>
              </a:spcBef>
              <a:spcAft>
                <a:spcPct val="0"/>
              </a:spcAft>
              <a:defRPr>
                <a:solidFill>
                  <a:schemeClr val="tx1"/>
                </a:solidFill>
                <a:latin typeface="Impact" panose="020B0806030902050204" pitchFamily="34" charset="0"/>
              </a:defRPr>
            </a:lvl7pPr>
            <a:lvl8pPr marL="3429000" indent="-228600" defTabSz="908050" eaLnBrk="0" fontAlgn="base" hangingPunct="0">
              <a:spcBef>
                <a:spcPct val="0"/>
              </a:spcBef>
              <a:spcAft>
                <a:spcPct val="0"/>
              </a:spcAft>
              <a:defRPr>
                <a:solidFill>
                  <a:schemeClr val="tx1"/>
                </a:solidFill>
                <a:latin typeface="Impact" panose="020B0806030902050204" pitchFamily="34" charset="0"/>
              </a:defRPr>
            </a:lvl8pPr>
            <a:lvl9pPr marL="3886200" indent="-228600" defTabSz="90805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049BC028-9655-4536-9657-5E09B3A5CC74}" type="slidenum">
              <a:rPr lang="en-US" altLang="en-US" smtClean="0">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
        <p:nvSpPr>
          <p:cNvPr id="20483" name="Rectangle 1026"/>
          <p:cNvSpPr>
            <a:spLocks noGrp="1" noRot="1" noChangeAspect="1" noChangeArrowheads="1" noTextEdit="1"/>
          </p:cNvSpPr>
          <p:nvPr>
            <p:ph type="sldImg"/>
          </p:nvPr>
        </p:nvSpPr>
        <p:spPr>
          <a:ln/>
        </p:spPr>
      </p:sp>
      <p:sp>
        <p:nvSpPr>
          <p:cNvPr id="20484" name="Rectangle 1027"/>
          <p:cNvSpPr>
            <a:spLocks noGrp="1" noChangeArrowheads="1"/>
          </p:cNvSpPr>
          <p:nvPr>
            <p:ph type="body" idx="1"/>
          </p:nvPr>
        </p:nvSpPr>
        <p:spPr>
          <a:noFill/>
        </p:spPr>
        <p:txBody>
          <a:bodyPr/>
          <a:lstStyle/>
          <a:p>
            <a:pPr eaLnBrk="1" hangingPunct="1"/>
            <a:r>
              <a:rPr lang="en-US" altLang="en-US" dirty="0"/>
              <a:t>Give examples from your community</a:t>
            </a:r>
          </a:p>
          <a:p>
            <a:pPr eaLnBrk="1" hangingPunct="1"/>
            <a:endParaRPr lang="en-US" altLang="en-US" dirty="0"/>
          </a:p>
          <a:p>
            <a:pPr eaLnBrk="1" hangingPunct="1"/>
            <a:r>
              <a:rPr lang="en-US" altLang="en-US" dirty="0"/>
              <a:t>School Health</a:t>
            </a:r>
          </a:p>
          <a:p>
            <a:pPr eaLnBrk="1" hangingPunct="1"/>
            <a:r>
              <a:rPr lang="en-US" altLang="en-US" dirty="0"/>
              <a:t>In some communities the local public health agencies work in the schools and provide health services. Public health nurses often work closely with school nurses</a:t>
            </a:r>
          </a:p>
          <a:p>
            <a:pPr eaLnBrk="1" hangingPunct="1"/>
            <a:endParaRPr lang="en-US" altLang="en-US" dirty="0"/>
          </a:p>
          <a:p>
            <a:pPr eaLnBrk="1" hangingPunct="1"/>
            <a:r>
              <a:rPr lang="en-US" altLang="en-US" dirty="0"/>
              <a:t>Environment</a:t>
            </a:r>
          </a:p>
          <a:p>
            <a:pPr eaLnBrk="1" hangingPunct="1"/>
            <a:r>
              <a:rPr lang="en-US" altLang="en-US" dirty="0"/>
              <a:t>Give examples of environmental issues your community focuses on such as </a:t>
            </a:r>
          </a:p>
          <a:p>
            <a:pPr eaLnBrk="1" hangingPunct="1"/>
            <a:r>
              <a:rPr lang="en-US" altLang="en-US" dirty="0"/>
              <a:t>lead prevention, pesticide exposure, restaurant inspections, food handlers classes etc.</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dirty="0"/>
              <a:t>Explain the role of the state health department-more information is available on the DHSS web site  www.dhss.mo.gov </a:t>
            </a:r>
          </a:p>
          <a:p>
            <a:pPr eaLnBrk="1" hangingPunct="1"/>
            <a:r>
              <a:rPr lang="en-US" altLang="en-US" dirty="0"/>
              <a:t> </a:t>
            </a:r>
          </a:p>
          <a:p>
            <a:pPr eaLnBrk="1" hangingPunct="1"/>
            <a:endParaRPr lang="en-US" altLang="en-US" dirty="0"/>
          </a:p>
        </p:txBody>
      </p:sp>
    </p:spTree>
    <p:extLst>
      <p:ext uri="{BB962C8B-B14F-4D97-AF65-F5344CB8AC3E}">
        <p14:creationId xmlns:p14="http://schemas.microsoft.com/office/powerpoint/2010/main" val="289844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08050">
              <a:defRPr>
                <a:solidFill>
                  <a:schemeClr val="tx1"/>
                </a:solidFill>
                <a:latin typeface="Impact" panose="020B0806030902050204" pitchFamily="34" charset="0"/>
              </a:defRPr>
            </a:lvl1pPr>
            <a:lvl2pPr marL="742950" indent="-285750" defTabSz="908050">
              <a:defRPr>
                <a:solidFill>
                  <a:schemeClr val="tx1"/>
                </a:solidFill>
                <a:latin typeface="Impact" panose="020B0806030902050204" pitchFamily="34" charset="0"/>
              </a:defRPr>
            </a:lvl2pPr>
            <a:lvl3pPr marL="1143000" indent="-228600" defTabSz="908050">
              <a:defRPr>
                <a:solidFill>
                  <a:schemeClr val="tx1"/>
                </a:solidFill>
                <a:latin typeface="Impact" panose="020B0806030902050204" pitchFamily="34" charset="0"/>
              </a:defRPr>
            </a:lvl3pPr>
            <a:lvl4pPr marL="1600200" indent="-228600" defTabSz="908050">
              <a:defRPr>
                <a:solidFill>
                  <a:schemeClr val="tx1"/>
                </a:solidFill>
                <a:latin typeface="Impact" panose="020B0806030902050204" pitchFamily="34" charset="0"/>
              </a:defRPr>
            </a:lvl4pPr>
            <a:lvl5pPr marL="2057400" indent="-228600" defTabSz="908050">
              <a:defRPr>
                <a:solidFill>
                  <a:schemeClr val="tx1"/>
                </a:solidFill>
                <a:latin typeface="Impact" panose="020B0806030902050204" pitchFamily="34" charset="0"/>
              </a:defRPr>
            </a:lvl5pPr>
            <a:lvl6pPr marL="2514600" indent="-228600" defTabSz="908050" eaLnBrk="0" fontAlgn="base" hangingPunct="0">
              <a:spcBef>
                <a:spcPct val="0"/>
              </a:spcBef>
              <a:spcAft>
                <a:spcPct val="0"/>
              </a:spcAft>
              <a:defRPr>
                <a:solidFill>
                  <a:schemeClr val="tx1"/>
                </a:solidFill>
                <a:latin typeface="Impact" panose="020B0806030902050204" pitchFamily="34" charset="0"/>
              </a:defRPr>
            </a:lvl6pPr>
            <a:lvl7pPr marL="2971800" indent="-228600" defTabSz="908050" eaLnBrk="0" fontAlgn="base" hangingPunct="0">
              <a:spcBef>
                <a:spcPct val="0"/>
              </a:spcBef>
              <a:spcAft>
                <a:spcPct val="0"/>
              </a:spcAft>
              <a:defRPr>
                <a:solidFill>
                  <a:schemeClr val="tx1"/>
                </a:solidFill>
                <a:latin typeface="Impact" panose="020B0806030902050204" pitchFamily="34" charset="0"/>
              </a:defRPr>
            </a:lvl7pPr>
            <a:lvl8pPr marL="3429000" indent="-228600" defTabSz="908050" eaLnBrk="0" fontAlgn="base" hangingPunct="0">
              <a:spcBef>
                <a:spcPct val="0"/>
              </a:spcBef>
              <a:spcAft>
                <a:spcPct val="0"/>
              </a:spcAft>
              <a:defRPr>
                <a:solidFill>
                  <a:schemeClr val="tx1"/>
                </a:solidFill>
                <a:latin typeface="Impact" panose="020B0806030902050204" pitchFamily="34" charset="0"/>
              </a:defRPr>
            </a:lvl8pPr>
            <a:lvl9pPr marL="3886200" indent="-228600" defTabSz="90805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3080B183-BC7B-4112-8C8B-63C833C986FA}" type="slidenum">
              <a:rPr lang="en-US" altLang="en-US" smtClean="0">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a:t>Coalitions</a:t>
            </a:r>
          </a:p>
          <a:p>
            <a:pPr eaLnBrk="1" hangingPunct="1"/>
            <a:r>
              <a:rPr lang="en-US" altLang="en-US"/>
              <a:t>Share examples of coalitions in your community such as school health advisory councils, stop smoking groups</a:t>
            </a:r>
          </a:p>
          <a:p>
            <a:pPr eaLnBrk="1" hangingPunct="1"/>
            <a:endParaRPr lang="en-US" altLang="en-US"/>
          </a:p>
          <a:p>
            <a:pPr eaLnBrk="1" hangingPunct="1"/>
            <a:r>
              <a:rPr lang="en-US" altLang="en-US"/>
              <a:t>Monitoring</a:t>
            </a:r>
          </a:p>
          <a:p>
            <a:pPr eaLnBrk="1" hangingPunct="1"/>
            <a:r>
              <a:rPr lang="en-US" altLang="en-US"/>
              <a:t>Nurses working for the DHSS participate in licensing of hospitals, home health agencies and nursing homes.</a:t>
            </a:r>
          </a:p>
          <a:p>
            <a:pPr eaLnBrk="1" hangingPunct="1"/>
            <a:endParaRPr lang="en-US" altLang="en-US"/>
          </a:p>
        </p:txBody>
      </p:sp>
    </p:spTree>
    <p:extLst>
      <p:ext uri="{BB962C8B-B14F-4D97-AF65-F5344CB8AC3E}">
        <p14:creationId xmlns:p14="http://schemas.microsoft.com/office/powerpoint/2010/main" val="1546870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08050">
              <a:defRPr>
                <a:solidFill>
                  <a:schemeClr val="tx1"/>
                </a:solidFill>
                <a:latin typeface="Impact" panose="020B0806030902050204" pitchFamily="34" charset="0"/>
              </a:defRPr>
            </a:lvl1pPr>
            <a:lvl2pPr marL="742950" indent="-285750" defTabSz="908050">
              <a:defRPr>
                <a:solidFill>
                  <a:schemeClr val="tx1"/>
                </a:solidFill>
                <a:latin typeface="Impact" panose="020B0806030902050204" pitchFamily="34" charset="0"/>
              </a:defRPr>
            </a:lvl2pPr>
            <a:lvl3pPr marL="1143000" indent="-228600" defTabSz="908050">
              <a:defRPr>
                <a:solidFill>
                  <a:schemeClr val="tx1"/>
                </a:solidFill>
                <a:latin typeface="Impact" panose="020B0806030902050204" pitchFamily="34" charset="0"/>
              </a:defRPr>
            </a:lvl3pPr>
            <a:lvl4pPr marL="1600200" indent="-228600" defTabSz="908050">
              <a:defRPr>
                <a:solidFill>
                  <a:schemeClr val="tx1"/>
                </a:solidFill>
                <a:latin typeface="Impact" panose="020B0806030902050204" pitchFamily="34" charset="0"/>
              </a:defRPr>
            </a:lvl4pPr>
            <a:lvl5pPr marL="2057400" indent="-228600" defTabSz="908050">
              <a:defRPr>
                <a:solidFill>
                  <a:schemeClr val="tx1"/>
                </a:solidFill>
                <a:latin typeface="Impact" panose="020B0806030902050204" pitchFamily="34" charset="0"/>
              </a:defRPr>
            </a:lvl5pPr>
            <a:lvl6pPr marL="2514600" indent="-228600" defTabSz="908050" eaLnBrk="0" fontAlgn="base" hangingPunct="0">
              <a:spcBef>
                <a:spcPct val="0"/>
              </a:spcBef>
              <a:spcAft>
                <a:spcPct val="0"/>
              </a:spcAft>
              <a:defRPr>
                <a:solidFill>
                  <a:schemeClr val="tx1"/>
                </a:solidFill>
                <a:latin typeface="Impact" panose="020B0806030902050204" pitchFamily="34" charset="0"/>
              </a:defRPr>
            </a:lvl6pPr>
            <a:lvl7pPr marL="2971800" indent="-228600" defTabSz="908050" eaLnBrk="0" fontAlgn="base" hangingPunct="0">
              <a:spcBef>
                <a:spcPct val="0"/>
              </a:spcBef>
              <a:spcAft>
                <a:spcPct val="0"/>
              </a:spcAft>
              <a:defRPr>
                <a:solidFill>
                  <a:schemeClr val="tx1"/>
                </a:solidFill>
                <a:latin typeface="Impact" panose="020B0806030902050204" pitchFamily="34" charset="0"/>
              </a:defRPr>
            </a:lvl7pPr>
            <a:lvl8pPr marL="3429000" indent="-228600" defTabSz="908050" eaLnBrk="0" fontAlgn="base" hangingPunct="0">
              <a:spcBef>
                <a:spcPct val="0"/>
              </a:spcBef>
              <a:spcAft>
                <a:spcPct val="0"/>
              </a:spcAft>
              <a:defRPr>
                <a:solidFill>
                  <a:schemeClr val="tx1"/>
                </a:solidFill>
                <a:latin typeface="Impact" panose="020B0806030902050204" pitchFamily="34" charset="0"/>
              </a:defRPr>
            </a:lvl8pPr>
            <a:lvl9pPr marL="3886200" indent="-228600" defTabSz="90805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F4325B0F-5A89-4E9A-BF3E-9FD8B220A6B9}" type="slidenum">
              <a:rPr lang="en-US" altLang="en-US" smtClean="0">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a:t>Tell stories or examples from your community</a:t>
            </a:r>
          </a:p>
          <a:p>
            <a:pPr eaLnBrk="1" hangingPunct="1"/>
            <a:endParaRPr lang="en-US" altLang="en-US"/>
          </a:p>
          <a:p>
            <a:pPr eaLnBrk="1" hangingPunct="1"/>
            <a:r>
              <a:rPr lang="en-US" altLang="en-US"/>
              <a:t>Linking</a:t>
            </a:r>
          </a:p>
          <a:p>
            <a:pPr eaLnBrk="1" hangingPunct="1"/>
            <a:r>
              <a:rPr lang="en-US" altLang="en-US"/>
              <a:t>Public Health Nurses often provide case management services. They help find services for children and adults with disabilities or chronic health conditions. They help elderly find services so they can remain in their home.  They help individuals find medical care providers and also make referrals to other agencies that provide assistance. Public health nurses know the resources available in the community.</a:t>
            </a:r>
          </a:p>
          <a:p>
            <a:pPr eaLnBrk="1" hangingPunct="1"/>
            <a:endParaRPr lang="en-US" altLang="en-US"/>
          </a:p>
          <a:p>
            <a:pPr eaLnBrk="1" hangingPunct="1"/>
            <a:r>
              <a:rPr lang="en-US" altLang="en-US"/>
              <a:t>Advocate</a:t>
            </a:r>
          </a:p>
          <a:p>
            <a:pPr eaLnBrk="1" hangingPunct="1"/>
            <a:r>
              <a:rPr lang="en-US" altLang="en-US"/>
              <a:t>Nurses often interpret medical information and help people understand about their health care.  They also participate in investigations of elder abuse and advocate as needed</a:t>
            </a:r>
          </a:p>
          <a:p>
            <a:pPr eaLnBrk="1" hangingPunct="1"/>
            <a:endParaRPr lang="en-US" altLang="en-US">
              <a:latin typeface="Tahoma" panose="020B0604030504040204" pitchFamily="34" charset="0"/>
            </a:endParaRPr>
          </a:p>
          <a:p>
            <a:pPr eaLnBrk="1" hangingPunct="1"/>
            <a:r>
              <a:rPr lang="en-US" altLang="en-US">
                <a:latin typeface="Tahoma" panose="020B0604030504040204" pitchFamily="34" charset="0"/>
              </a:rPr>
              <a:t>Public health nurses participate in review and analysis of data.  They also write grants, propose policies, procedures and standards, facilitate workgroups; create quality improvement plans; participate in contract monitoring, provide consultation and evaluate programs and projects.</a:t>
            </a:r>
          </a:p>
          <a:p>
            <a:pPr eaLnBrk="1" hangingPunct="1"/>
            <a:endParaRPr lang="en-US" altLang="en-US"/>
          </a:p>
        </p:txBody>
      </p:sp>
    </p:spTree>
    <p:extLst>
      <p:ext uri="{BB962C8B-B14F-4D97-AF65-F5344CB8AC3E}">
        <p14:creationId xmlns:p14="http://schemas.microsoft.com/office/powerpoint/2010/main" val="105763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08050">
              <a:defRPr>
                <a:solidFill>
                  <a:schemeClr val="tx1"/>
                </a:solidFill>
                <a:latin typeface="Impact" panose="020B0806030902050204" pitchFamily="34" charset="0"/>
              </a:defRPr>
            </a:lvl1pPr>
            <a:lvl2pPr marL="742950" indent="-285750" defTabSz="908050">
              <a:defRPr>
                <a:solidFill>
                  <a:schemeClr val="tx1"/>
                </a:solidFill>
                <a:latin typeface="Impact" panose="020B0806030902050204" pitchFamily="34" charset="0"/>
              </a:defRPr>
            </a:lvl2pPr>
            <a:lvl3pPr marL="1143000" indent="-228600" defTabSz="908050">
              <a:defRPr>
                <a:solidFill>
                  <a:schemeClr val="tx1"/>
                </a:solidFill>
                <a:latin typeface="Impact" panose="020B0806030902050204" pitchFamily="34" charset="0"/>
              </a:defRPr>
            </a:lvl3pPr>
            <a:lvl4pPr marL="1600200" indent="-228600" defTabSz="908050">
              <a:defRPr>
                <a:solidFill>
                  <a:schemeClr val="tx1"/>
                </a:solidFill>
                <a:latin typeface="Impact" panose="020B0806030902050204" pitchFamily="34" charset="0"/>
              </a:defRPr>
            </a:lvl4pPr>
            <a:lvl5pPr marL="2057400" indent="-228600" defTabSz="908050">
              <a:defRPr>
                <a:solidFill>
                  <a:schemeClr val="tx1"/>
                </a:solidFill>
                <a:latin typeface="Impact" panose="020B0806030902050204" pitchFamily="34" charset="0"/>
              </a:defRPr>
            </a:lvl5pPr>
            <a:lvl6pPr marL="2514600" indent="-228600" defTabSz="908050" eaLnBrk="0" fontAlgn="base" hangingPunct="0">
              <a:spcBef>
                <a:spcPct val="0"/>
              </a:spcBef>
              <a:spcAft>
                <a:spcPct val="0"/>
              </a:spcAft>
              <a:defRPr>
                <a:solidFill>
                  <a:schemeClr val="tx1"/>
                </a:solidFill>
                <a:latin typeface="Impact" panose="020B0806030902050204" pitchFamily="34" charset="0"/>
              </a:defRPr>
            </a:lvl6pPr>
            <a:lvl7pPr marL="2971800" indent="-228600" defTabSz="908050" eaLnBrk="0" fontAlgn="base" hangingPunct="0">
              <a:spcBef>
                <a:spcPct val="0"/>
              </a:spcBef>
              <a:spcAft>
                <a:spcPct val="0"/>
              </a:spcAft>
              <a:defRPr>
                <a:solidFill>
                  <a:schemeClr val="tx1"/>
                </a:solidFill>
                <a:latin typeface="Impact" panose="020B0806030902050204" pitchFamily="34" charset="0"/>
              </a:defRPr>
            </a:lvl7pPr>
            <a:lvl8pPr marL="3429000" indent="-228600" defTabSz="908050" eaLnBrk="0" fontAlgn="base" hangingPunct="0">
              <a:spcBef>
                <a:spcPct val="0"/>
              </a:spcBef>
              <a:spcAft>
                <a:spcPct val="0"/>
              </a:spcAft>
              <a:defRPr>
                <a:solidFill>
                  <a:schemeClr val="tx1"/>
                </a:solidFill>
                <a:latin typeface="Impact" panose="020B0806030902050204" pitchFamily="34" charset="0"/>
              </a:defRPr>
            </a:lvl8pPr>
            <a:lvl9pPr marL="3886200" indent="-228600" defTabSz="908050" eaLnBrk="0" fontAlgn="base" hangingPunct="0">
              <a:spcBef>
                <a:spcPct val="0"/>
              </a:spcBef>
              <a:spcAft>
                <a:spcPct val="0"/>
              </a:spcAft>
              <a:defRPr>
                <a:solidFill>
                  <a:schemeClr val="tx1"/>
                </a:solidFill>
                <a:latin typeface="Impact" panose="020B0806030902050204" pitchFamily="34" charset="0"/>
              </a:defRPr>
            </a:lvl9pPr>
          </a:lstStyle>
          <a:p>
            <a:pPr fontAlgn="base">
              <a:spcBef>
                <a:spcPct val="0"/>
              </a:spcBef>
              <a:spcAft>
                <a:spcPct val="0"/>
              </a:spcAft>
            </a:pPr>
            <a:fld id="{F2BA3B5E-DADB-4D66-8F4C-1F6141114DEA}" type="slidenum">
              <a:rPr lang="en-US" altLang="en-US" smtClean="0">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dirty="0"/>
              <a:t>Add examples from your agency</a:t>
            </a:r>
          </a:p>
          <a:p>
            <a:pPr eaLnBrk="1" hangingPunct="1"/>
            <a:r>
              <a:rPr lang="en-US" altLang="en-US" dirty="0"/>
              <a:t>Employee Health</a:t>
            </a:r>
          </a:p>
          <a:p>
            <a:pPr eaLnBrk="1" hangingPunct="1"/>
            <a:r>
              <a:rPr lang="en-US" altLang="en-US" dirty="0"/>
              <a:t>Public health nurses often work collaboratively to provide occupational health.  They participate in worksite wellness screening, health promotion and health education</a:t>
            </a:r>
          </a:p>
          <a:p>
            <a:pPr eaLnBrk="1" hangingPunct="1"/>
            <a:endParaRPr lang="en-US" altLang="en-US" dirty="0"/>
          </a:p>
          <a:p>
            <a:pPr eaLnBrk="1" hangingPunct="1"/>
            <a:r>
              <a:rPr lang="en-US" altLang="en-US" dirty="0"/>
              <a:t>Assist Individuals</a:t>
            </a:r>
          </a:p>
          <a:p>
            <a:pPr eaLnBrk="1" hangingPunct="1"/>
            <a:r>
              <a:rPr lang="en-US" altLang="en-US" dirty="0"/>
              <a:t>Public Health nurses provide case management services for children and adults with special needs such as chronic illness, head injuries and other disabilities.  They also work with elderly citizens to help them stay out of long term care facilities.  </a:t>
            </a:r>
          </a:p>
        </p:txBody>
      </p:sp>
    </p:spTree>
    <p:extLst>
      <p:ext uri="{BB962C8B-B14F-4D97-AF65-F5344CB8AC3E}">
        <p14:creationId xmlns:p14="http://schemas.microsoft.com/office/powerpoint/2010/main" val="1306334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Brickwork-SD-R1a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Freeform 14"/>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6" name="Freeform 15"/>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16"/>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17"/>
          <p:cNvSpPr/>
          <p:nvPr/>
        </p:nvSpPr>
        <p:spPr>
          <a:xfrm rot="21420000">
            <a:off x="-171450" y="212725"/>
            <a:ext cx="8480425" cy="5746750"/>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18"/>
          <p:cNvSpPr/>
          <p:nvPr/>
        </p:nvSpPr>
        <p:spPr>
          <a:xfrm rot="21420000">
            <a:off x="3122613" y="5057775"/>
            <a:ext cx="514350" cy="514350"/>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3"/>
          <p:cNvSpPr>
            <a:spLocks noGrp="1"/>
          </p:cNvSpPr>
          <p:nvPr>
            <p:ph type="dt" sz="half" idx="10"/>
          </p:nvPr>
        </p:nvSpPr>
        <p:spPr>
          <a:xfrm rot="21420000">
            <a:off x="3668713" y="4714875"/>
            <a:ext cx="4608512" cy="941388"/>
          </a:xfrm>
        </p:spPr>
        <p:txBody>
          <a:bodyPr/>
          <a:lstStyle>
            <a:lvl1pPr algn="ctr">
              <a:defRPr sz="4200">
                <a:solidFill>
                  <a:schemeClr val="accent1">
                    <a:lumMod val="60000"/>
                    <a:lumOff val="40000"/>
                  </a:schemeClr>
                </a:solidFill>
              </a:defRPr>
            </a:lvl1pPr>
          </a:lstStyle>
          <a:p>
            <a:pPr>
              <a:defRPr/>
            </a:pPr>
            <a:endParaRPr lang="en-US" altLang="en-US"/>
          </a:p>
        </p:txBody>
      </p:sp>
      <p:sp>
        <p:nvSpPr>
          <p:cNvPr id="11" name="Footer Placeholder 4"/>
          <p:cNvSpPr>
            <a:spLocks noGrp="1"/>
          </p:cNvSpPr>
          <p:nvPr>
            <p:ph type="ftr" sz="quarter" idx="11"/>
          </p:nvPr>
        </p:nvSpPr>
        <p:spPr>
          <a:xfrm rot="21420000">
            <a:off x="9525" y="4956175"/>
            <a:ext cx="2989263" cy="914400"/>
          </a:xfrm>
        </p:spPr>
        <p:txBody>
          <a:bodyPr wrap="square">
            <a:spAutoFit/>
          </a:bodyPr>
          <a:lstStyle>
            <a:lvl1pPr>
              <a:defRPr lang="en-US" sz="4200"/>
            </a:lvl1pPr>
          </a:lstStyle>
          <a:p>
            <a:pPr>
              <a:defRPr/>
            </a:pPr>
            <a:endParaRPr altLang="en-US"/>
          </a:p>
        </p:txBody>
      </p:sp>
      <p:sp>
        <p:nvSpPr>
          <p:cNvPr id="12" name="Slide Number Placeholder 5"/>
          <p:cNvSpPr>
            <a:spLocks noGrp="1"/>
          </p:cNvSpPr>
          <p:nvPr>
            <p:ph type="sldNum" sz="quarter" idx="12"/>
          </p:nvPr>
        </p:nvSpPr>
        <p:spPr>
          <a:xfrm rot="21420000">
            <a:off x="7400925" y="3819525"/>
            <a:ext cx="681038" cy="498475"/>
          </a:xfrm>
        </p:spPr>
        <p:txBody>
          <a:bodyPr/>
          <a:lstStyle>
            <a:lvl1pPr>
              <a:defRPr sz="2400">
                <a:solidFill>
                  <a:schemeClr val="tx1">
                    <a:lumMod val="75000"/>
                    <a:lumOff val="25000"/>
                  </a:schemeClr>
                </a:solidFill>
              </a:defRPr>
            </a:lvl1pPr>
          </a:lstStyle>
          <a:p>
            <a:pPr>
              <a:defRPr/>
            </a:pPr>
            <a:fld id="{61C45D90-F0C7-499C-9C62-41F9F324076C}" type="slidenum">
              <a:rPr lang="en-US" altLang="en-US"/>
              <a:pPr>
                <a:defRPr/>
              </a:pPr>
              <a:t>‹#›</a:t>
            </a:fld>
            <a:endParaRPr lang="en-US" altLang="en-US"/>
          </a:p>
        </p:txBody>
      </p:sp>
    </p:spTree>
    <p:extLst>
      <p:ext uri="{BB962C8B-B14F-4D97-AF65-F5344CB8AC3E}">
        <p14:creationId xmlns:p14="http://schemas.microsoft.com/office/powerpoint/2010/main" val="268717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8179D22-9C42-40B7-B7C4-C0A01FE30C82}" type="slidenum">
              <a:rPr lang="en-US" altLang="en-US"/>
              <a:pPr>
                <a:defRPr/>
              </a:pPr>
              <a:t>‹#›</a:t>
            </a:fld>
            <a:endParaRPr lang="en-US" altLang="en-US"/>
          </a:p>
        </p:txBody>
      </p:sp>
    </p:spTree>
    <p:extLst>
      <p:ext uri="{BB962C8B-B14F-4D97-AF65-F5344CB8AC3E}">
        <p14:creationId xmlns:p14="http://schemas.microsoft.com/office/powerpoint/2010/main" val="35266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DD10A27-E470-4C61-97DA-1F515F0844CD}" type="slidenum">
              <a:rPr lang="en-US" altLang="en-US"/>
              <a:pPr>
                <a:defRPr/>
              </a:pPr>
              <a:t>‹#›</a:t>
            </a:fld>
            <a:endParaRPr lang="en-US" altLang="en-US"/>
          </a:p>
        </p:txBody>
      </p:sp>
    </p:spTree>
    <p:extLst>
      <p:ext uri="{BB962C8B-B14F-4D97-AF65-F5344CB8AC3E}">
        <p14:creationId xmlns:p14="http://schemas.microsoft.com/office/powerpoint/2010/main" val="126750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4"/>
          <p:cNvSpPr txBox="1"/>
          <p:nvPr/>
        </p:nvSpPr>
        <p:spPr>
          <a:xfrm>
            <a:off x="404813" y="8874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p:cNvSpPr txBox="1"/>
          <p:nvPr/>
        </p:nvSpPr>
        <p:spPr>
          <a:xfrm>
            <a:off x="7897813" y="290671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841299" y="685800"/>
            <a:ext cx="7143765" cy="2916704"/>
          </a:xfrm>
        </p:spPr>
        <p:txBody>
          <a:bodyP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14351" y="4106334"/>
            <a:ext cx="7797662" cy="126825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Date Placeholder 4"/>
          <p:cNvSpPr>
            <a:spLocks noGrp="1"/>
          </p:cNvSpPr>
          <p:nvPr>
            <p:ph type="dt" sz="half" idx="14"/>
          </p:nvPr>
        </p:nvSpPr>
        <p:spPr/>
        <p:txBody>
          <a:bodyPr/>
          <a:lstStyle>
            <a:lvl1pPr>
              <a:defRPr/>
            </a:lvl1pPr>
          </a:lstStyle>
          <a:p>
            <a:pPr>
              <a:defRPr/>
            </a:pPr>
            <a:endParaRPr lang="en-US" altLang="en-US"/>
          </a:p>
        </p:txBody>
      </p:sp>
      <p:sp>
        <p:nvSpPr>
          <p:cNvPr id="8" name="Footer Placeholder 5"/>
          <p:cNvSpPr>
            <a:spLocks noGrp="1"/>
          </p:cNvSpPr>
          <p:nvPr>
            <p:ph type="ftr" sz="quarter" idx="15"/>
          </p:nvPr>
        </p:nvSpPr>
        <p:spPr/>
        <p:txBody>
          <a:bodyPr/>
          <a:lstStyle>
            <a:lvl1pPr>
              <a:defRPr/>
            </a:lvl1pPr>
          </a:lstStyle>
          <a:p>
            <a:pPr>
              <a:defRPr/>
            </a:pPr>
            <a:endParaRPr lang="en-US" altLang="en-US"/>
          </a:p>
        </p:txBody>
      </p:sp>
      <p:sp>
        <p:nvSpPr>
          <p:cNvPr id="9" name="Slide Number Placeholder 6"/>
          <p:cNvSpPr>
            <a:spLocks noGrp="1"/>
          </p:cNvSpPr>
          <p:nvPr>
            <p:ph type="sldNum" sz="quarter" idx="16"/>
          </p:nvPr>
        </p:nvSpPr>
        <p:spPr/>
        <p:txBody>
          <a:bodyPr/>
          <a:lstStyle>
            <a:lvl1pPr>
              <a:defRPr/>
            </a:lvl1pPr>
          </a:lstStyle>
          <a:p>
            <a:pPr>
              <a:defRPr/>
            </a:pPr>
            <a:fld id="{6323AC9C-5E05-4508-AAD2-8CBFD5147004}" type="slidenum">
              <a:rPr lang="en-US" altLang="en-US"/>
              <a:pPr>
                <a:defRPr/>
              </a:pPr>
              <a:t>‹#›</a:t>
            </a:fld>
            <a:endParaRPr lang="en-US" altLang="en-US"/>
          </a:p>
        </p:txBody>
      </p:sp>
    </p:spTree>
    <p:extLst>
      <p:ext uri="{BB962C8B-B14F-4D97-AF65-F5344CB8AC3E}">
        <p14:creationId xmlns:p14="http://schemas.microsoft.com/office/powerpoint/2010/main" val="4186579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DC1DA56E-5902-4688-A671-D4E7282BB373}" type="slidenum">
              <a:rPr lang="en-US" altLang="en-US"/>
              <a:pPr>
                <a:defRPr/>
              </a:pPr>
              <a:t>‹#›</a:t>
            </a:fld>
            <a:endParaRPr lang="en-US" altLang="en-US"/>
          </a:p>
        </p:txBody>
      </p:sp>
    </p:spTree>
    <p:extLst>
      <p:ext uri="{BB962C8B-B14F-4D97-AF65-F5344CB8AC3E}">
        <p14:creationId xmlns:p14="http://schemas.microsoft.com/office/powerpoint/2010/main" val="1156514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14352" y="2639658"/>
            <a:ext cx="2482596"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175966" y="2639658"/>
            <a:ext cx="2482596"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827785" y="2639658"/>
            <a:ext cx="2482596"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ltLang="en-US"/>
          </a:p>
        </p:txBody>
      </p:sp>
      <p:sp>
        <p:nvSpPr>
          <p:cNvPr id="14" name="Footer Placeholder 4"/>
          <p:cNvSpPr>
            <a:spLocks noGrp="1"/>
          </p:cNvSpPr>
          <p:nvPr>
            <p:ph type="ftr" sz="quarter" idx="19"/>
          </p:nvPr>
        </p:nvSpPr>
        <p:spPr/>
        <p:txBody>
          <a:bodyPr/>
          <a:lstStyle>
            <a:lvl1pPr>
              <a:defRPr/>
            </a:lvl1pPr>
          </a:lstStyle>
          <a:p>
            <a:pPr>
              <a:defRPr/>
            </a:pPr>
            <a:endParaRPr lang="en-US" altLang="en-US"/>
          </a:p>
        </p:txBody>
      </p:sp>
      <p:sp>
        <p:nvSpPr>
          <p:cNvPr id="16" name="Slide Number Placeholder 5"/>
          <p:cNvSpPr>
            <a:spLocks noGrp="1"/>
          </p:cNvSpPr>
          <p:nvPr>
            <p:ph type="sldNum" sz="quarter" idx="20"/>
          </p:nvPr>
        </p:nvSpPr>
        <p:spPr/>
        <p:txBody>
          <a:bodyPr/>
          <a:lstStyle>
            <a:lvl1pPr>
              <a:defRPr/>
            </a:lvl1pPr>
          </a:lstStyle>
          <a:p>
            <a:pPr>
              <a:defRPr/>
            </a:pPr>
            <a:fld id="{C7D77BD0-31A0-4BD2-BAA2-5AE888A98AD5}" type="slidenum">
              <a:rPr lang="en-US" altLang="en-US"/>
              <a:pPr>
                <a:defRPr/>
              </a:pPr>
              <a:t>‹#›</a:t>
            </a:fld>
            <a:endParaRPr lang="en-US" altLang="en-US"/>
          </a:p>
        </p:txBody>
      </p:sp>
    </p:spTree>
    <p:extLst>
      <p:ext uri="{BB962C8B-B14F-4D97-AF65-F5344CB8AC3E}">
        <p14:creationId xmlns:p14="http://schemas.microsoft.com/office/powerpoint/2010/main" val="3758035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518880" y="4389288"/>
            <a:ext cx="2482596" cy="98529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176998" y="4389286"/>
            <a:ext cx="2483655" cy="98530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826614" y="4389284"/>
            <a:ext cx="2482596" cy="98530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ltLang="en-US"/>
          </a:p>
        </p:txBody>
      </p:sp>
      <p:sp>
        <p:nvSpPr>
          <p:cNvPr id="13" name="Footer Placeholder 4"/>
          <p:cNvSpPr>
            <a:spLocks noGrp="1"/>
          </p:cNvSpPr>
          <p:nvPr>
            <p:ph type="ftr" sz="quarter" idx="24"/>
          </p:nvPr>
        </p:nvSpPr>
        <p:spPr/>
        <p:txBody>
          <a:bodyPr/>
          <a:lstStyle>
            <a:lvl1pPr>
              <a:defRPr/>
            </a:lvl1pPr>
          </a:lstStyle>
          <a:p>
            <a:pPr>
              <a:defRPr/>
            </a:pPr>
            <a:endParaRPr lang="en-US" altLang="en-US"/>
          </a:p>
        </p:txBody>
      </p:sp>
      <p:sp>
        <p:nvSpPr>
          <p:cNvPr id="14" name="Slide Number Placeholder 5"/>
          <p:cNvSpPr>
            <a:spLocks noGrp="1"/>
          </p:cNvSpPr>
          <p:nvPr>
            <p:ph type="sldNum" sz="quarter" idx="25"/>
          </p:nvPr>
        </p:nvSpPr>
        <p:spPr/>
        <p:txBody>
          <a:bodyPr/>
          <a:lstStyle>
            <a:lvl1pPr>
              <a:defRPr/>
            </a:lvl1pPr>
          </a:lstStyle>
          <a:p>
            <a:pPr>
              <a:defRPr/>
            </a:pPr>
            <a:fld id="{76A67A3B-E121-4613-AD35-5F5DFFD772C4}" type="slidenum">
              <a:rPr lang="en-US" altLang="en-US"/>
              <a:pPr>
                <a:defRPr/>
              </a:pPr>
              <a:t>‹#›</a:t>
            </a:fld>
            <a:endParaRPr lang="en-US" altLang="en-US"/>
          </a:p>
        </p:txBody>
      </p:sp>
    </p:spTree>
    <p:extLst>
      <p:ext uri="{BB962C8B-B14F-4D97-AF65-F5344CB8AC3E}">
        <p14:creationId xmlns:p14="http://schemas.microsoft.com/office/powerpoint/2010/main" val="2326849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ltLang="en-US"/>
          </a:p>
        </p:txBody>
      </p:sp>
      <p:sp>
        <p:nvSpPr>
          <p:cNvPr id="6" name="Slide Number Placeholder 5"/>
          <p:cNvSpPr>
            <a:spLocks noGrp="1"/>
          </p:cNvSpPr>
          <p:nvPr>
            <p:ph type="sldNum" sz="quarter" idx="16"/>
          </p:nvPr>
        </p:nvSpPr>
        <p:spPr/>
        <p:txBody>
          <a:bodyPr/>
          <a:lstStyle>
            <a:lvl1pPr>
              <a:defRPr/>
            </a:lvl1pPr>
          </a:lstStyle>
          <a:p>
            <a:pPr>
              <a:defRPr/>
            </a:pPr>
            <a:fld id="{76A13001-7685-4E67-B451-F138ACC9C452}" type="slidenum">
              <a:rPr lang="en-US" altLang="en-US"/>
              <a:pPr>
                <a:defRPr/>
              </a:pPr>
              <a:t>‹#›</a:t>
            </a:fld>
            <a:endParaRPr lang="en-US" altLang="en-US"/>
          </a:p>
        </p:txBody>
      </p:sp>
    </p:spTree>
    <p:extLst>
      <p:ext uri="{BB962C8B-B14F-4D97-AF65-F5344CB8AC3E}">
        <p14:creationId xmlns:p14="http://schemas.microsoft.com/office/powerpoint/2010/main" val="402674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ltLang="en-US"/>
          </a:p>
        </p:txBody>
      </p:sp>
      <p:sp>
        <p:nvSpPr>
          <p:cNvPr id="6" name="Slide Number Placeholder 5"/>
          <p:cNvSpPr>
            <a:spLocks noGrp="1"/>
          </p:cNvSpPr>
          <p:nvPr>
            <p:ph type="sldNum" sz="quarter" idx="16"/>
          </p:nvPr>
        </p:nvSpPr>
        <p:spPr/>
        <p:txBody>
          <a:bodyPr/>
          <a:lstStyle>
            <a:lvl1pPr>
              <a:defRPr/>
            </a:lvl1pPr>
          </a:lstStyle>
          <a:p>
            <a:pPr>
              <a:defRPr/>
            </a:pPr>
            <a:fld id="{5BD45DE7-3BE8-4CAC-920B-8D2700BD4060}" type="slidenum">
              <a:rPr lang="en-US" altLang="en-US"/>
              <a:pPr>
                <a:defRPr/>
              </a:pPr>
              <a:t>‹#›</a:t>
            </a:fld>
            <a:endParaRPr lang="en-US" altLang="en-US"/>
          </a:p>
        </p:txBody>
      </p:sp>
    </p:spTree>
    <p:extLst>
      <p:ext uri="{BB962C8B-B14F-4D97-AF65-F5344CB8AC3E}">
        <p14:creationId xmlns:p14="http://schemas.microsoft.com/office/powerpoint/2010/main" val="174896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ltLang="en-US"/>
          </a:p>
        </p:txBody>
      </p:sp>
      <p:sp>
        <p:nvSpPr>
          <p:cNvPr id="6" name="Slide Number Placeholder 5"/>
          <p:cNvSpPr>
            <a:spLocks noGrp="1"/>
          </p:cNvSpPr>
          <p:nvPr>
            <p:ph type="sldNum" sz="quarter" idx="16"/>
          </p:nvPr>
        </p:nvSpPr>
        <p:spPr/>
        <p:txBody>
          <a:bodyPr/>
          <a:lstStyle>
            <a:lvl1pPr>
              <a:defRPr/>
            </a:lvl1pPr>
          </a:lstStyle>
          <a:p>
            <a:pPr>
              <a:defRPr/>
            </a:pPr>
            <a:fld id="{09555B7F-B94A-4EF9-ABB3-6110F3746F71}" type="slidenum">
              <a:rPr lang="en-US" altLang="en-US"/>
              <a:pPr>
                <a:defRPr/>
              </a:pPr>
              <a:t>‹#›</a:t>
            </a:fld>
            <a:endParaRPr lang="en-US" altLang="en-US"/>
          </a:p>
        </p:txBody>
      </p:sp>
    </p:spTree>
    <p:extLst>
      <p:ext uri="{BB962C8B-B14F-4D97-AF65-F5344CB8AC3E}">
        <p14:creationId xmlns:p14="http://schemas.microsoft.com/office/powerpoint/2010/main" val="824573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6E8DAA9-72F1-4FC9-BC28-D6F8D5D78C6A}" type="slidenum">
              <a:rPr lang="en-US" altLang="en-US"/>
              <a:pPr>
                <a:defRPr/>
              </a:pPr>
              <a:t>‹#›</a:t>
            </a:fld>
            <a:endParaRPr lang="en-US" altLang="en-US"/>
          </a:p>
        </p:txBody>
      </p:sp>
    </p:spTree>
    <p:extLst>
      <p:ext uri="{BB962C8B-B14F-4D97-AF65-F5344CB8AC3E}">
        <p14:creationId xmlns:p14="http://schemas.microsoft.com/office/powerpoint/2010/main" val="3584792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pPr>
              <a:defRPr/>
            </a:pPr>
            <a:fld id="{F04D253C-E955-49B9-BFD5-2793C81D3270}" type="slidenum">
              <a:rPr lang="en-US" altLang="en-US"/>
              <a:pPr>
                <a:defRPr/>
              </a:pPr>
              <a:t>‹#›</a:t>
            </a:fld>
            <a:endParaRPr lang="en-US" altLang="en-US"/>
          </a:p>
        </p:txBody>
      </p:sp>
    </p:spTree>
    <p:extLst>
      <p:ext uri="{BB962C8B-B14F-4D97-AF65-F5344CB8AC3E}">
        <p14:creationId xmlns:p14="http://schemas.microsoft.com/office/powerpoint/2010/main" val="129395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pPr>
              <a:defRPr/>
            </a:pPr>
            <a:endParaRPr lang="en-US" altLang="en-US"/>
          </a:p>
        </p:txBody>
      </p:sp>
      <p:sp>
        <p:nvSpPr>
          <p:cNvPr id="9" name="Slide Number Placeholder 5"/>
          <p:cNvSpPr>
            <a:spLocks noGrp="1"/>
          </p:cNvSpPr>
          <p:nvPr>
            <p:ph type="sldNum" sz="quarter" idx="17"/>
          </p:nvPr>
        </p:nvSpPr>
        <p:spPr/>
        <p:txBody>
          <a:bodyPr/>
          <a:lstStyle>
            <a:lvl1pPr>
              <a:defRPr/>
            </a:lvl1pPr>
          </a:lstStyle>
          <a:p>
            <a:pPr>
              <a:defRPr/>
            </a:pPr>
            <a:fld id="{C4BAA376-BF34-42E8-8CE4-1C5C5104FBA7}" type="slidenum">
              <a:rPr lang="en-US" altLang="en-US"/>
              <a:pPr>
                <a:defRPr/>
              </a:pPr>
              <a:t>‹#›</a:t>
            </a:fld>
            <a:endParaRPr lang="en-US" altLang="en-US"/>
          </a:p>
        </p:txBody>
      </p:sp>
    </p:spTree>
    <p:extLst>
      <p:ext uri="{BB962C8B-B14F-4D97-AF65-F5344CB8AC3E}">
        <p14:creationId xmlns:p14="http://schemas.microsoft.com/office/powerpoint/2010/main" val="394811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6F7D986B-2A45-43E5-B1F6-CEB6CC7C92AF}" type="slidenum">
              <a:rPr lang="en-US" altLang="en-US"/>
              <a:pPr>
                <a:defRPr/>
              </a:pPr>
              <a:t>‹#›</a:t>
            </a:fld>
            <a:endParaRPr lang="en-US" altLang="en-US"/>
          </a:p>
        </p:txBody>
      </p:sp>
    </p:spTree>
    <p:extLst>
      <p:ext uri="{BB962C8B-B14F-4D97-AF65-F5344CB8AC3E}">
        <p14:creationId xmlns:p14="http://schemas.microsoft.com/office/powerpoint/2010/main" val="123470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898A7368-18B9-40AF-B7CA-E09ECD7745FD}" type="slidenum">
              <a:rPr lang="en-US" altLang="en-US"/>
              <a:pPr>
                <a:defRPr/>
              </a:pPr>
              <a:t>‹#›</a:t>
            </a:fld>
            <a:endParaRPr lang="en-US" altLang="en-US"/>
          </a:p>
        </p:txBody>
      </p:sp>
    </p:spTree>
    <p:extLst>
      <p:ext uri="{BB962C8B-B14F-4D97-AF65-F5344CB8AC3E}">
        <p14:creationId xmlns:p14="http://schemas.microsoft.com/office/powerpoint/2010/main" val="260389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altLang="en-US"/>
          </a:p>
        </p:txBody>
      </p:sp>
      <p:sp>
        <p:nvSpPr>
          <p:cNvPr id="7" name="Slide Number Placeholder 5"/>
          <p:cNvSpPr>
            <a:spLocks noGrp="1"/>
          </p:cNvSpPr>
          <p:nvPr>
            <p:ph type="sldNum" sz="quarter" idx="16"/>
          </p:nvPr>
        </p:nvSpPr>
        <p:spPr/>
        <p:txBody>
          <a:bodyPr/>
          <a:lstStyle>
            <a:lvl1pPr>
              <a:defRPr/>
            </a:lvl1pPr>
          </a:lstStyle>
          <a:p>
            <a:pPr>
              <a:defRPr/>
            </a:pPr>
            <a:fld id="{314492CC-143E-401B-94EA-B98ECF77718A}" type="slidenum">
              <a:rPr lang="en-US" altLang="en-US"/>
              <a:pPr>
                <a:defRPr/>
              </a:pPr>
              <a:t>‹#›</a:t>
            </a:fld>
            <a:endParaRPr lang="en-US" altLang="en-US"/>
          </a:p>
        </p:txBody>
      </p:sp>
    </p:spTree>
    <p:extLst>
      <p:ext uri="{BB962C8B-B14F-4D97-AF65-F5344CB8AC3E}">
        <p14:creationId xmlns:p14="http://schemas.microsoft.com/office/powerpoint/2010/main" val="1410540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14351" y="2709053"/>
            <a:ext cx="4408171" cy="2362481"/>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132FF664-A2BB-437A-A578-37172FDC8D64}" type="slidenum">
              <a:rPr lang="en-US" altLang="en-US"/>
              <a:pPr>
                <a:defRPr/>
              </a:pPr>
              <a:t>‹#›</a:t>
            </a:fld>
            <a:endParaRPr lang="en-US" altLang="en-US"/>
          </a:p>
        </p:txBody>
      </p:sp>
    </p:spTree>
    <p:extLst>
      <p:ext uri="{BB962C8B-B14F-4D97-AF65-F5344CB8AC3E}">
        <p14:creationId xmlns:p14="http://schemas.microsoft.com/office/powerpoint/2010/main" val="1534201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1026" name="Picture 7" descr="Brickwork-SD-R1acrop.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9"/>
          <p:cNvGrpSpPr>
            <a:grpSpLocks/>
          </p:cNvGrpSpPr>
          <p:nvPr/>
        </p:nvGrpSpPr>
        <p:grpSpPr bwMode="auto">
          <a:xfrm>
            <a:off x="-19050" y="0"/>
            <a:ext cx="9004300" cy="6643688"/>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2524"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0" y="685800"/>
            <a:ext cx="7797800" cy="115252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0" y="2063750"/>
            <a:ext cx="7797800" cy="331152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700" y="5757863"/>
            <a:ext cx="2838450" cy="498475"/>
          </a:xfrm>
          <a:prstGeom prst="rect">
            <a:avLst/>
          </a:prstGeom>
        </p:spPr>
        <p:txBody>
          <a:bodyPr vert="horz" lIns="91440" tIns="45720" rIns="91440" bIns="45720" rtlCol="0" anchor="ctr"/>
          <a:lstStyle>
            <a:lvl1pPr algn="r" eaLnBrk="1" fontAlgn="auto" hangingPunct="1">
              <a:spcBef>
                <a:spcPts val="0"/>
              </a:spcBef>
              <a:spcAft>
                <a:spcPts val="0"/>
              </a:spcAft>
              <a:defRPr sz="2800" cap="all" baseline="0">
                <a:solidFill>
                  <a:schemeClr val="accent1">
                    <a:lumMod val="60000"/>
                    <a:lumOff val="40000"/>
                  </a:schemeClr>
                </a:solidFill>
                <a:latin typeface="+mn-lt"/>
              </a:defRPr>
            </a:lvl1pPr>
          </a:lstStyle>
          <a:p>
            <a:pPr>
              <a:defRPr/>
            </a:pPr>
            <a:endParaRPr lang="en-US" altLang="en-US"/>
          </a:p>
        </p:txBody>
      </p:sp>
      <p:sp>
        <p:nvSpPr>
          <p:cNvPr id="5" name="Footer Placeholder 4"/>
          <p:cNvSpPr>
            <a:spLocks noGrp="1"/>
          </p:cNvSpPr>
          <p:nvPr>
            <p:ph type="ftr" sz="quarter" idx="3"/>
          </p:nvPr>
        </p:nvSpPr>
        <p:spPr>
          <a:xfrm>
            <a:off x="514350" y="5757863"/>
            <a:ext cx="4124325" cy="498475"/>
          </a:xfrm>
          <a:prstGeom prst="rect">
            <a:avLst/>
          </a:prstGeom>
        </p:spPr>
        <p:txBody>
          <a:bodyPr vert="horz" lIns="91440" tIns="45720" rIns="91440" bIns="45720" rtlCol="0" anchor="ctr"/>
          <a:lstStyle>
            <a:lvl1pPr algn="l" eaLnBrk="1" fontAlgn="auto" hangingPunct="1">
              <a:spcBef>
                <a:spcPts val="0"/>
              </a:spcBef>
              <a:spcAft>
                <a:spcPts val="0"/>
              </a:spcAft>
              <a:defRPr sz="2800" cap="all" baseline="0">
                <a:solidFill>
                  <a:schemeClr val="accent1">
                    <a:lumMod val="60000"/>
                    <a:lumOff val="40000"/>
                  </a:schemeClr>
                </a:solidFill>
                <a:latin typeface="+mn-lt"/>
              </a:defRPr>
            </a:lvl1pPr>
          </a:lstStyle>
          <a:p>
            <a:pPr>
              <a:defRPr/>
            </a:pPr>
            <a:endParaRPr lang="en-US" altLang="en-US"/>
          </a:p>
        </p:txBody>
      </p:sp>
      <p:sp>
        <p:nvSpPr>
          <p:cNvPr id="6" name="Slide Number Placeholder 5"/>
          <p:cNvSpPr>
            <a:spLocks noGrp="1"/>
          </p:cNvSpPr>
          <p:nvPr>
            <p:ph type="sldNum" sz="quarter" idx="4"/>
          </p:nvPr>
        </p:nvSpPr>
        <p:spPr>
          <a:xfrm>
            <a:off x="4714875" y="5757863"/>
            <a:ext cx="681038" cy="498475"/>
          </a:xfrm>
          <a:prstGeom prst="rect">
            <a:avLst/>
          </a:prstGeom>
        </p:spPr>
        <p:txBody>
          <a:bodyPr vert="horz" lIns="91440" tIns="45720" rIns="91440" bIns="45720" rtlCol="0" anchor="ctr"/>
          <a:lstStyle>
            <a:lvl1pPr algn="ctr" eaLnBrk="1" fontAlgn="auto" hangingPunct="1">
              <a:spcBef>
                <a:spcPts val="0"/>
              </a:spcBef>
              <a:spcAft>
                <a:spcPts val="0"/>
              </a:spcAft>
              <a:defRPr sz="2800" cap="all" baseline="0">
                <a:solidFill>
                  <a:schemeClr val="accent1">
                    <a:lumMod val="60000"/>
                    <a:lumOff val="40000"/>
                  </a:schemeClr>
                </a:solidFill>
                <a:latin typeface="+mn-lt"/>
              </a:defRPr>
            </a:lvl1pPr>
          </a:lstStyle>
          <a:p>
            <a:pPr>
              <a:defRPr/>
            </a:pPr>
            <a:fld id="{23E7ED49-634A-40D1-9FC9-CC5E086632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1"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52" r:id="rId12"/>
    <p:sldLayoutId id="2147483746" r:id="rId13"/>
    <p:sldLayoutId id="2147483747" r:id="rId14"/>
    <p:sldLayoutId id="2147483748" r:id="rId15"/>
    <p:sldLayoutId id="2147483749" r:id="rId16"/>
    <p:sldLayoutId id="2147483750" r:id="rId17"/>
  </p:sldLayoutIdLst>
  <p:txStyles>
    <p:titleStyle>
      <a:lvl1pPr algn="l" rtl="0" eaLnBrk="0" fontAlgn="base" hangingPunct="0">
        <a:lnSpc>
          <a:spcPct val="90000"/>
        </a:lnSpc>
        <a:spcBef>
          <a:spcPct val="0"/>
        </a:spcBef>
        <a:spcAft>
          <a:spcPct val="0"/>
        </a:spcAft>
        <a:defRPr sz="4400" kern="1200" cap="all">
          <a:solidFill>
            <a:srgbClr val="75A2CE"/>
          </a:solidFill>
          <a:latin typeface="+mj-lt"/>
          <a:ea typeface="+mj-ea"/>
          <a:cs typeface="+mj-cs"/>
        </a:defRPr>
      </a:lvl1pPr>
      <a:lvl2pPr algn="l" rtl="0" eaLnBrk="0" fontAlgn="base" hangingPunct="0">
        <a:lnSpc>
          <a:spcPct val="90000"/>
        </a:lnSpc>
        <a:spcBef>
          <a:spcPct val="0"/>
        </a:spcBef>
        <a:spcAft>
          <a:spcPct val="0"/>
        </a:spcAft>
        <a:defRPr sz="4400">
          <a:solidFill>
            <a:srgbClr val="75A2CE"/>
          </a:solidFill>
          <a:latin typeface="Impact" panose="020B0806030902050204" pitchFamily="34" charset="0"/>
        </a:defRPr>
      </a:lvl2pPr>
      <a:lvl3pPr algn="l" rtl="0" eaLnBrk="0" fontAlgn="base" hangingPunct="0">
        <a:lnSpc>
          <a:spcPct val="90000"/>
        </a:lnSpc>
        <a:spcBef>
          <a:spcPct val="0"/>
        </a:spcBef>
        <a:spcAft>
          <a:spcPct val="0"/>
        </a:spcAft>
        <a:defRPr sz="4400">
          <a:solidFill>
            <a:srgbClr val="75A2CE"/>
          </a:solidFill>
          <a:latin typeface="Impact" panose="020B0806030902050204" pitchFamily="34" charset="0"/>
        </a:defRPr>
      </a:lvl3pPr>
      <a:lvl4pPr algn="l" rtl="0" eaLnBrk="0" fontAlgn="base" hangingPunct="0">
        <a:lnSpc>
          <a:spcPct val="90000"/>
        </a:lnSpc>
        <a:spcBef>
          <a:spcPct val="0"/>
        </a:spcBef>
        <a:spcAft>
          <a:spcPct val="0"/>
        </a:spcAft>
        <a:defRPr sz="4400">
          <a:solidFill>
            <a:srgbClr val="75A2CE"/>
          </a:solidFill>
          <a:latin typeface="Impact" panose="020B0806030902050204" pitchFamily="34" charset="0"/>
        </a:defRPr>
      </a:lvl4pPr>
      <a:lvl5pPr algn="l" rtl="0" eaLnBrk="0" fontAlgn="base" hangingPunct="0">
        <a:lnSpc>
          <a:spcPct val="90000"/>
        </a:lnSpc>
        <a:spcBef>
          <a:spcPct val="0"/>
        </a:spcBef>
        <a:spcAft>
          <a:spcPct val="0"/>
        </a:spcAft>
        <a:defRPr sz="4400">
          <a:solidFill>
            <a:srgbClr val="75A2CE"/>
          </a:solidFill>
          <a:latin typeface="Impact" panose="020B0806030902050204" pitchFamily="34" charset="0"/>
        </a:defRPr>
      </a:lvl5pPr>
      <a:lvl6pPr marL="457200" algn="l" rtl="0" fontAlgn="base">
        <a:lnSpc>
          <a:spcPct val="90000"/>
        </a:lnSpc>
        <a:spcBef>
          <a:spcPct val="0"/>
        </a:spcBef>
        <a:spcAft>
          <a:spcPct val="0"/>
        </a:spcAft>
        <a:defRPr sz="4400">
          <a:solidFill>
            <a:srgbClr val="75A2CE"/>
          </a:solidFill>
          <a:latin typeface="Impact" panose="020B0806030902050204" pitchFamily="34" charset="0"/>
        </a:defRPr>
      </a:lvl6pPr>
      <a:lvl7pPr marL="914400" algn="l" rtl="0" fontAlgn="base">
        <a:lnSpc>
          <a:spcPct val="90000"/>
        </a:lnSpc>
        <a:spcBef>
          <a:spcPct val="0"/>
        </a:spcBef>
        <a:spcAft>
          <a:spcPct val="0"/>
        </a:spcAft>
        <a:defRPr sz="4400">
          <a:solidFill>
            <a:srgbClr val="75A2CE"/>
          </a:solidFill>
          <a:latin typeface="Impact" panose="020B0806030902050204" pitchFamily="34" charset="0"/>
        </a:defRPr>
      </a:lvl7pPr>
      <a:lvl8pPr marL="1371600" algn="l" rtl="0" fontAlgn="base">
        <a:lnSpc>
          <a:spcPct val="90000"/>
        </a:lnSpc>
        <a:spcBef>
          <a:spcPct val="0"/>
        </a:spcBef>
        <a:spcAft>
          <a:spcPct val="0"/>
        </a:spcAft>
        <a:defRPr sz="4400">
          <a:solidFill>
            <a:srgbClr val="75A2CE"/>
          </a:solidFill>
          <a:latin typeface="Impact" panose="020B0806030902050204" pitchFamily="34" charset="0"/>
        </a:defRPr>
      </a:lvl8pPr>
      <a:lvl9pPr marL="1828800" algn="l" rtl="0" fontAlgn="base">
        <a:lnSpc>
          <a:spcPct val="90000"/>
        </a:lnSpc>
        <a:spcBef>
          <a:spcPct val="0"/>
        </a:spcBef>
        <a:spcAft>
          <a:spcPct val="0"/>
        </a:spcAft>
        <a:defRPr sz="4400">
          <a:solidFill>
            <a:srgbClr val="75A2CE"/>
          </a:solidFill>
          <a:latin typeface="Impact" panose="020B0806030902050204" pitchFamily="34" charset="0"/>
        </a:defRPr>
      </a:lvl9pPr>
    </p:titleStyle>
    <p:bodyStyle>
      <a:lvl1pPr marL="228600" indent="-228600" algn="l" rtl="0" eaLnBrk="0" fontAlgn="base" hangingPunct="0">
        <a:lnSpc>
          <a:spcPct val="120000"/>
        </a:lnSpc>
        <a:spcBef>
          <a:spcPts val="1000"/>
        </a:spcBef>
        <a:spcAft>
          <a:spcPct val="0"/>
        </a:spcAft>
        <a:buClr>
          <a:srgbClr val="75A2CE"/>
        </a:buClr>
        <a:buSzPct val="160000"/>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rgbClr val="75A2CE"/>
        </a:buClr>
        <a:buSzPct val="160000"/>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rgbClr val="75A2CE"/>
        </a:buClr>
        <a:buSzPct val="160000"/>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rgbClr val="75A2CE"/>
        </a:buClr>
        <a:buSzPct val="160000"/>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rgbClr val="75A2CE"/>
        </a:buClr>
        <a:buSzPct val="160000"/>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hyperlink" Target="http://www.dhss.mo.gov/" TargetMode="Externa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5.sv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748026"/>
            <a:ext cx="4724400" cy="4113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0991" y="219436"/>
            <a:ext cx="2290791" cy="2585323"/>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Make Life Better</a:t>
            </a:r>
          </a:p>
        </p:txBody>
      </p:sp>
      <p:sp>
        <p:nvSpPr>
          <p:cNvPr id="5" name="Rectangle 4"/>
          <p:cNvSpPr/>
          <p:nvPr/>
        </p:nvSpPr>
        <p:spPr>
          <a:xfrm>
            <a:off x="0" y="5486400"/>
            <a:ext cx="9144000" cy="918864"/>
          </a:xfrm>
          <a:prstGeom prst="rect">
            <a:avLst/>
          </a:prstGeom>
          <a:solidFill>
            <a:schemeClr val="accent1"/>
          </a:solidFill>
        </p:spPr>
        <p:txBody>
          <a:bodyPr wrap="squar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Be a Public Health Nurse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342900" y="335068"/>
            <a:ext cx="5295900" cy="731731"/>
          </a:xfrm>
        </p:spPr>
        <p:txBody>
          <a:bodyPr/>
          <a:lstStyle/>
          <a:p>
            <a:pPr eaLnBrk="1" fontAlgn="auto" hangingPunct="1">
              <a:spcAft>
                <a:spcPts val="0"/>
              </a:spcAft>
              <a:defRPr/>
            </a:pPr>
            <a:r>
              <a:rPr lang="en-US" altLang="en-US" sz="4000" b="1" dirty="0">
                <a:solidFill>
                  <a:schemeClr val="accent1">
                    <a:lumMod val="60000"/>
                    <a:lumOff val="40000"/>
                  </a:schemeClr>
                </a:solidFill>
              </a:rPr>
              <a:t>Public Health Nurses…</a:t>
            </a:r>
          </a:p>
        </p:txBody>
      </p:sp>
      <p:pic>
        <p:nvPicPr>
          <p:cNvPr id="12" name="Picture 4" descr="\\DOHAPPS2\Vol1\Netapps\pub2000install\PFiles\MSOffice\Clipart\standard\stddir1\BD07179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990600"/>
            <a:ext cx="2057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DOHAPPS2\Vol1\Netapps\pub2000install\PFiles\MSOffice\Clipart\smbusbas\BD20071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 y="3031542"/>
            <a:ext cx="3139864" cy="156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486400"/>
            <a:ext cx="9144000" cy="923330"/>
          </a:xfrm>
          <a:prstGeom prst="rect">
            <a:avLst/>
          </a:prstGeom>
          <a:solidFill>
            <a:schemeClr val="accent1"/>
          </a:solidFill>
        </p:spPr>
        <p:txBody>
          <a:bodyPr wrap="squar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Collaborate, participate</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3" name="Rectangle 2"/>
          <p:cNvSpPr/>
          <p:nvPr/>
        </p:nvSpPr>
        <p:spPr>
          <a:xfrm>
            <a:off x="685800" y="1249467"/>
            <a:ext cx="6095999" cy="1015663"/>
          </a:xfrm>
          <a:prstGeom prst="rect">
            <a:avLst/>
          </a:prstGeom>
          <a:noFill/>
        </p:spPr>
        <p:txBody>
          <a:bodyPr wrap="square" lIns="91440" tIns="45720" rIns="91440" bIns="45720">
            <a:spAutoFit/>
          </a:bodyPr>
          <a:lstStyle/>
          <a:p>
            <a:pPr algn="r"/>
            <a:r>
              <a:rPr lang="en-US" sz="2800" b="0" cap="none" spc="0" dirty="0" smtClean="0">
                <a:ln w="0"/>
                <a:solidFill>
                  <a:schemeClr val="accent5">
                    <a:lumMod val="75000"/>
                  </a:schemeClr>
                </a:solidFill>
                <a:effectLst>
                  <a:outerShdw blurRad="38100" dist="25400" dir="5400000" algn="ctr" rotWithShape="0">
                    <a:srgbClr val="6E747A">
                      <a:alpha val="43000"/>
                    </a:srgbClr>
                  </a:outerShdw>
                </a:effectLst>
              </a:rPr>
              <a:t>Collaborate with advisory </a:t>
            </a:r>
            <a:r>
              <a:rPr lang="en-US" sz="3200" b="0" cap="none" spc="0" dirty="0" smtClean="0">
                <a:ln w="0"/>
                <a:solidFill>
                  <a:schemeClr val="accent5">
                    <a:lumMod val="75000"/>
                  </a:schemeClr>
                </a:solidFill>
                <a:effectLst>
                  <a:outerShdw blurRad="38100" dist="25400" dir="5400000" algn="ctr" rotWithShape="0">
                    <a:srgbClr val="6E747A">
                      <a:alpha val="43000"/>
                    </a:srgbClr>
                  </a:outerShdw>
                </a:effectLst>
              </a:rPr>
              <a:t>boards</a:t>
            </a:r>
            <a:r>
              <a:rPr lang="en-US" sz="2800" b="0" cap="none" spc="0" dirty="0" smtClean="0">
                <a:ln w="0"/>
                <a:solidFill>
                  <a:schemeClr val="accent5">
                    <a:lumMod val="75000"/>
                  </a:schemeClr>
                </a:solidFill>
                <a:effectLst>
                  <a:outerShdw blurRad="38100" dist="25400" dir="5400000" algn="ctr" rotWithShape="0">
                    <a:srgbClr val="6E747A">
                      <a:alpha val="43000"/>
                    </a:srgbClr>
                  </a:outerShdw>
                </a:effectLst>
              </a:rPr>
              <a:t> and coalitions to promote health</a:t>
            </a:r>
            <a:endParaRPr lang="en-US" sz="2800" b="0" cap="none" spc="0" dirty="0">
              <a:ln w="0"/>
              <a:solidFill>
                <a:schemeClr val="accent5">
                  <a:lumMod val="75000"/>
                </a:schemeClr>
              </a:solidFill>
              <a:effectLst>
                <a:outerShdw blurRad="38100" dist="25400" dir="5400000" algn="ctr" rotWithShape="0">
                  <a:srgbClr val="6E747A">
                    <a:alpha val="43000"/>
                  </a:srgbClr>
                </a:outerShdw>
              </a:effectLst>
            </a:endParaRPr>
          </a:p>
        </p:txBody>
      </p:sp>
      <p:sp>
        <p:nvSpPr>
          <p:cNvPr id="4" name="Rectangle 3"/>
          <p:cNvSpPr/>
          <p:nvPr/>
        </p:nvSpPr>
        <p:spPr>
          <a:xfrm>
            <a:off x="3564348" y="3053585"/>
            <a:ext cx="5579652" cy="1569660"/>
          </a:xfrm>
          <a:prstGeom prst="rect">
            <a:avLst/>
          </a:prstGeom>
          <a:noFill/>
        </p:spPr>
        <p:txBody>
          <a:bodyPr wrap="square" lIns="91440" tIns="45720" rIns="91440" bIns="45720">
            <a:spAutoFit/>
          </a:bodyPr>
          <a:lstStyle/>
          <a:p>
            <a:r>
              <a:rPr lang="en-US" sz="3200" b="0" cap="none" spc="0" dirty="0" smtClean="0">
                <a:ln w="0"/>
                <a:solidFill>
                  <a:schemeClr val="accent1"/>
                </a:solidFill>
                <a:effectLst>
                  <a:outerShdw blurRad="38100" dist="25400" dir="5400000" algn="ctr" rotWithShape="0">
                    <a:srgbClr val="6E747A">
                      <a:alpha val="43000"/>
                    </a:srgbClr>
                  </a:outerShdw>
                </a:effectLst>
              </a:rPr>
              <a:t>Participate in monitoring health care institutions to assure quality care is provided</a:t>
            </a:r>
            <a:endParaRPr lang="en-US" sz="3200" b="0" cap="none" spc="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altLang="en-US" sz="4000" b="1" dirty="0">
                <a:solidFill>
                  <a:schemeClr val="accent1">
                    <a:lumMod val="60000"/>
                    <a:lumOff val="40000"/>
                  </a:schemeClr>
                </a:solidFill>
              </a:rPr>
              <a:t>Public Health Nurses…</a:t>
            </a:r>
          </a:p>
        </p:txBody>
      </p:sp>
      <p:sp>
        <p:nvSpPr>
          <p:cNvPr id="18435" name="Rectangle 3"/>
          <p:cNvSpPr>
            <a:spLocks noGrp="1" noChangeArrowheads="1"/>
          </p:cNvSpPr>
          <p:nvPr>
            <p:ph sz="quarter" idx="13"/>
          </p:nvPr>
        </p:nvSpPr>
        <p:spPr>
          <a:xfrm>
            <a:off x="515937" y="1227719"/>
            <a:ext cx="8399463" cy="3268082"/>
          </a:xfrm>
        </p:spPr>
        <p:txBody>
          <a:bodyPr/>
          <a:lstStyle/>
          <a:p>
            <a:pPr eaLnBrk="1" fontAlgn="auto" hangingPunct="1">
              <a:lnSpc>
                <a:spcPct val="90000"/>
              </a:lnSpc>
              <a:spcAft>
                <a:spcPts val="0"/>
              </a:spcAft>
              <a:buClr>
                <a:schemeClr val="accent1">
                  <a:lumMod val="60000"/>
                  <a:lumOff val="40000"/>
                </a:schemeClr>
              </a:buClr>
              <a:defRPr/>
            </a:pPr>
            <a:r>
              <a:rPr lang="en-US" altLang="en-US" dirty="0" smtClean="0"/>
              <a:t>connect </a:t>
            </a:r>
            <a:r>
              <a:rPr lang="en-US" altLang="en-US" dirty="0"/>
              <a:t>people to community programs and services</a:t>
            </a:r>
          </a:p>
          <a:p>
            <a:pPr eaLnBrk="1" fontAlgn="auto" hangingPunct="1">
              <a:lnSpc>
                <a:spcPct val="90000"/>
              </a:lnSpc>
              <a:spcAft>
                <a:spcPts val="0"/>
              </a:spcAft>
              <a:buClr>
                <a:schemeClr val="accent1">
                  <a:lumMod val="60000"/>
                  <a:lumOff val="40000"/>
                </a:schemeClr>
              </a:buClr>
              <a:defRPr/>
            </a:pPr>
            <a:endParaRPr lang="en-US" altLang="en-US" dirty="0"/>
          </a:p>
          <a:p>
            <a:pPr eaLnBrk="1" fontAlgn="auto" hangingPunct="1">
              <a:lnSpc>
                <a:spcPct val="90000"/>
              </a:lnSpc>
              <a:spcAft>
                <a:spcPts val="0"/>
              </a:spcAft>
              <a:buClr>
                <a:schemeClr val="accent1">
                  <a:lumMod val="60000"/>
                  <a:lumOff val="40000"/>
                </a:schemeClr>
              </a:buClr>
              <a:defRPr/>
            </a:pPr>
            <a:r>
              <a:rPr lang="en-US" altLang="en-US" dirty="0"/>
              <a:t>Advocate for people who need assistance</a:t>
            </a:r>
          </a:p>
          <a:p>
            <a:pPr eaLnBrk="1" fontAlgn="auto" hangingPunct="1">
              <a:lnSpc>
                <a:spcPct val="90000"/>
              </a:lnSpc>
              <a:spcAft>
                <a:spcPts val="0"/>
              </a:spcAft>
              <a:buClr>
                <a:schemeClr val="accent1">
                  <a:lumMod val="60000"/>
                  <a:lumOff val="40000"/>
                </a:schemeClr>
              </a:buClr>
              <a:defRPr/>
            </a:pPr>
            <a:endParaRPr lang="en-US" altLang="en-US" dirty="0"/>
          </a:p>
          <a:p>
            <a:pPr eaLnBrk="1" fontAlgn="auto" hangingPunct="1">
              <a:lnSpc>
                <a:spcPct val="90000"/>
              </a:lnSpc>
              <a:spcAft>
                <a:spcPts val="0"/>
              </a:spcAft>
              <a:buClr>
                <a:schemeClr val="accent1">
                  <a:lumMod val="60000"/>
                  <a:lumOff val="40000"/>
                </a:schemeClr>
              </a:buClr>
              <a:defRPr/>
            </a:pPr>
            <a:r>
              <a:rPr lang="en-US" altLang="en-US" dirty="0" smtClean="0"/>
              <a:t>contribute </a:t>
            </a:r>
            <a:r>
              <a:rPr lang="en-US" altLang="en-US" dirty="0"/>
              <a:t>in developing policies and quality assurance </a:t>
            </a:r>
            <a:r>
              <a:rPr lang="en-US" altLang="en-US" dirty="0" smtClean="0"/>
              <a:t>activities</a:t>
            </a:r>
            <a:endParaRPr lang="en-US" altLang="en-US" dirty="0"/>
          </a:p>
        </p:txBody>
      </p:sp>
      <p:pic>
        <p:nvPicPr>
          <p:cNvPr id="23556" name="Picture 4" descr="\\DOHAPPS2\Vol1\Netapps\pub2000install\PFiles\MSOffice\Clipart\standard\stddir1\BD06682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962400"/>
            <a:ext cx="41322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5486400"/>
            <a:ext cx="9144000" cy="918864"/>
          </a:xfrm>
          <a:prstGeom prst="rect">
            <a:avLst/>
          </a:prstGeom>
          <a:solidFill>
            <a:schemeClr val="accent1"/>
          </a:solidFill>
        </p:spPr>
        <p:txBody>
          <a:bodyPr wrap="square" lIns="91440" tIns="45720" rIns="91440" bIns="45720">
            <a:spAutoFit/>
          </a:bodyPr>
          <a:lstStyle/>
          <a:p>
            <a:pPr algn="ctr"/>
            <a:r>
              <a:rPr lang="en-US"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Connect, contribute</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13465" y="518"/>
            <a:ext cx="5645261" cy="1260857"/>
          </a:xfrm>
        </p:spPr>
        <p:txBody>
          <a:bodyPr/>
          <a:lstStyle/>
          <a:p>
            <a:pPr eaLnBrk="1" fontAlgn="auto" hangingPunct="1">
              <a:spcAft>
                <a:spcPts val="0"/>
              </a:spcAft>
              <a:defRPr/>
            </a:pPr>
            <a:r>
              <a:rPr lang="en-US" altLang="en-US" sz="4000" b="1" dirty="0">
                <a:solidFill>
                  <a:schemeClr val="accent1">
                    <a:lumMod val="60000"/>
                    <a:lumOff val="40000"/>
                  </a:schemeClr>
                </a:solidFill>
              </a:rPr>
              <a:t>Public Health Nurses…</a:t>
            </a:r>
          </a:p>
        </p:txBody>
      </p:sp>
      <p:pic>
        <p:nvPicPr>
          <p:cNvPr id="10" name="Picture 4" descr="\\DOHAPPS2\Vol1\Netapps\pub2000install\PFiles\MSOffice\Clipart\smbusbas\BD10479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1287" y="1714290"/>
            <a:ext cx="175260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DOHAPPS2\Vol1\Netapps\pub2000install\PFiles\MSOffice\Clipart\standard\stddir3\PE01080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427" y="3622430"/>
            <a:ext cx="1833563"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rot="20852403">
            <a:off x="117656" y="1165868"/>
            <a:ext cx="4388064" cy="1569660"/>
          </a:xfrm>
          <a:prstGeom prst="rect">
            <a:avLst/>
          </a:prstGeom>
          <a:noFill/>
        </p:spPr>
        <p:txBody>
          <a:bodyPr wrap="square" lIns="91440" tIns="45720" rIns="91440" bIns="45720">
            <a:spAutoFit/>
          </a:bodyPr>
          <a:lstStyle/>
          <a:p>
            <a:r>
              <a:rPr lang="en-US" sz="3200" b="0" cap="none" spc="0" dirty="0">
                <a:ln w="0"/>
                <a:solidFill>
                  <a:schemeClr val="accent5">
                    <a:lumMod val="75000"/>
                  </a:schemeClr>
                </a:solidFill>
                <a:effectLst>
                  <a:outerShdw blurRad="38100" dist="25400" dir="5400000" algn="ctr" rotWithShape="0">
                    <a:srgbClr val="6E747A">
                      <a:alpha val="43000"/>
                    </a:srgbClr>
                  </a:outerShdw>
                </a:effectLst>
              </a:rPr>
              <a:t>Work with business and industry to </a:t>
            </a:r>
            <a:r>
              <a:rPr lang="en-US" sz="3200" b="0" cap="none" spc="0" dirty="0" smtClean="0">
                <a:ln w="0"/>
                <a:solidFill>
                  <a:schemeClr val="accent5">
                    <a:lumMod val="75000"/>
                  </a:schemeClr>
                </a:solidFill>
                <a:effectLst>
                  <a:outerShdw blurRad="38100" dist="25400" dir="5400000" algn="ctr" rotWithShape="0">
                    <a:srgbClr val="6E747A">
                      <a:alpha val="43000"/>
                    </a:srgbClr>
                  </a:outerShdw>
                </a:effectLst>
              </a:rPr>
              <a:t>promote </a:t>
            </a:r>
            <a:r>
              <a:rPr lang="en-US" sz="3200" b="0" cap="none" spc="0" dirty="0">
                <a:ln w="0"/>
                <a:solidFill>
                  <a:schemeClr val="accent5">
                    <a:lumMod val="75000"/>
                  </a:schemeClr>
                </a:solidFill>
                <a:effectLst>
                  <a:outerShdw blurRad="38100" dist="25400" dir="5400000" algn="ctr" rotWithShape="0">
                    <a:srgbClr val="6E747A">
                      <a:alpha val="43000"/>
                    </a:srgbClr>
                  </a:outerShdw>
                </a:effectLst>
              </a:rPr>
              <a:t>their employees be healthier</a:t>
            </a:r>
          </a:p>
        </p:txBody>
      </p:sp>
      <p:sp>
        <p:nvSpPr>
          <p:cNvPr id="13" name="Rectangle 12"/>
          <p:cNvSpPr/>
          <p:nvPr/>
        </p:nvSpPr>
        <p:spPr>
          <a:xfrm rot="542901">
            <a:off x="2409551" y="3533116"/>
            <a:ext cx="5861116" cy="1569660"/>
          </a:xfrm>
          <a:prstGeom prst="rect">
            <a:avLst/>
          </a:prstGeom>
          <a:noFill/>
        </p:spPr>
        <p:txBody>
          <a:bodyPr wrap="square" lIns="91440" tIns="45720" rIns="91440" bIns="45720">
            <a:spAutoFit/>
          </a:bodyPr>
          <a:lstStyle/>
          <a:p>
            <a:r>
              <a:rPr lang="en-US" sz="3200" cap="none" spc="0" dirty="0">
                <a:ln w="10160">
                  <a:solidFill>
                    <a:schemeClr val="accent5"/>
                  </a:solidFill>
                  <a:prstDash val="solid"/>
                </a:ln>
                <a:solidFill>
                  <a:srgbClr val="FFFF00"/>
                </a:solidFill>
                <a:effectLst>
                  <a:outerShdw blurRad="38100" dist="22860" dir="5400000" algn="tl" rotWithShape="0">
                    <a:srgbClr val="000000">
                      <a:alpha val="30000"/>
                    </a:srgbClr>
                  </a:outerShdw>
                </a:effectLst>
              </a:rPr>
              <a:t>Assist individuals with special needs such as the elderly, disabled and children</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0795" y="763756"/>
            <a:ext cx="2240756" cy="2987675"/>
          </a:xfrm>
          <a:prstGeom prst="rect">
            <a:avLst/>
          </a:prstGeom>
        </p:spPr>
      </p:pic>
      <p:sp>
        <p:nvSpPr>
          <p:cNvPr id="8" name="Rectangle 7"/>
          <p:cNvSpPr/>
          <p:nvPr/>
        </p:nvSpPr>
        <p:spPr>
          <a:xfrm>
            <a:off x="0" y="5486400"/>
            <a:ext cx="9144000" cy="918864"/>
          </a:xfrm>
          <a:prstGeom prst="rect">
            <a:avLst/>
          </a:prstGeom>
          <a:solidFill>
            <a:schemeClr val="accent1"/>
          </a:solidFill>
        </p:spPr>
        <p:txBody>
          <a:bodyPr wrap="squar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Promote, assist</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rot="21264855">
            <a:off x="5936672" y="2936843"/>
            <a:ext cx="1752600" cy="2362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21246905">
            <a:off x="1334566" y="3400068"/>
            <a:ext cx="2819400" cy="1905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7" name="Rectangle 2"/>
          <p:cNvSpPr>
            <a:spLocks noGrp="1" noChangeArrowheads="1"/>
          </p:cNvSpPr>
          <p:nvPr>
            <p:ph type="ctrTitle"/>
          </p:nvPr>
        </p:nvSpPr>
        <p:spPr>
          <a:xfrm rot="21409134">
            <a:off x="-143982" y="322004"/>
            <a:ext cx="8269915" cy="1431925"/>
          </a:xfrm>
        </p:spPr>
        <p:txBody>
          <a:bodyPr anchor="ctr"/>
          <a:lstStyle/>
          <a:p>
            <a:pPr algn="ctr" eaLnBrk="1" fontAlgn="auto" hangingPunct="1">
              <a:spcAft>
                <a:spcPts val="0"/>
              </a:spcAft>
              <a:defRPr/>
            </a:pPr>
            <a:r>
              <a:rPr lang="en-US" altLang="en-US" sz="4400" b="1" dirty="0">
                <a:solidFill>
                  <a:schemeClr val="accent1">
                    <a:lumMod val="60000"/>
                    <a:lumOff val="40000"/>
                  </a:schemeClr>
                </a:solidFill>
              </a:rPr>
              <a:t>Where Do Public Health Nurses Work?</a:t>
            </a:r>
          </a:p>
        </p:txBody>
      </p:sp>
      <p:sp>
        <p:nvSpPr>
          <p:cNvPr id="8" name="TextBox 7"/>
          <p:cNvSpPr txBox="1"/>
          <p:nvPr/>
        </p:nvSpPr>
        <p:spPr>
          <a:xfrm rot="21425846">
            <a:off x="332412" y="1766747"/>
            <a:ext cx="7977061" cy="1292662"/>
          </a:xfrm>
          <a:prstGeom prst="rect">
            <a:avLst/>
          </a:prstGeom>
          <a:noFill/>
        </p:spPr>
        <p:txBody>
          <a:bodyPr wrap="square">
            <a:spAutoFit/>
          </a:bodyPr>
          <a:lstStyle/>
          <a:p>
            <a:pPr algn="ctr" eaLnBrk="1" fontAlgn="auto" hangingPunct="1">
              <a:spcAft>
                <a:spcPts val="0"/>
              </a:spcAft>
              <a:buClr>
                <a:schemeClr val="accent1">
                  <a:lumMod val="60000"/>
                  <a:lumOff val="40000"/>
                </a:schemeClr>
              </a:buClr>
              <a:buFontTx/>
              <a:buNone/>
              <a:defRPr/>
            </a:pPr>
            <a:r>
              <a:rPr lang="en-US" altLang="en-US" sz="2600" b="1" dirty="0">
                <a:solidFill>
                  <a:srgbClr val="C00000"/>
                </a:solidFill>
              </a:rPr>
              <a:t>The Missouri Department of Health &amp; Senior Services (MDHSS) </a:t>
            </a:r>
          </a:p>
          <a:p>
            <a:pPr algn="ctr" eaLnBrk="1" fontAlgn="auto" hangingPunct="1">
              <a:spcAft>
                <a:spcPts val="0"/>
              </a:spcAft>
              <a:buClr>
                <a:schemeClr val="accent1">
                  <a:lumMod val="60000"/>
                  <a:lumOff val="40000"/>
                </a:schemeClr>
              </a:buClr>
              <a:buFontTx/>
              <a:buNone/>
              <a:defRPr/>
            </a:pPr>
            <a:r>
              <a:rPr lang="en-US" altLang="en-US" sz="2600" b="1" dirty="0">
                <a:solidFill>
                  <a:srgbClr val="C00000"/>
                </a:solidFill>
              </a:rPr>
              <a:t>and City or County Agencies in the Community.</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20155" b="20930"/>
          <a:stretch/>
        </p:blipFill>
        <p:spPr>
          <a:xfrm rot="225836">
            <a:off x="6005028" y="3086722"/>
            <a:ext cx="1615888" cy="213360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5587" b="15587"/>
          <a:stretch/>
        </p:blipFill>
        <p:spPr>
          <a:xfrm rot="21443978">
            <a:off x="1401854" y="3111135"/>
            <a:ext cx="2684824" cy="2013618"/>
          </a:xfrm>
          <a:prstGeom prst="rect">
            <a:avLst/>
          </a:prstGeom>
        </p:spPr>
      </p:pic>
      <p:sp>
        <p:nvSpPr>
          <p:cNvPr id="11" name="Rectangle 10"/>
          <p:cNvSpPr/>
          <p:nvPr/>
        </p:nvSpPr>
        <p:spPr>
          <a:xfrm>
            <a:off x="0" y="5486400"/>
            <a:ext cx="9144000" cy="769441"/>
          </a:xfrm>
          <a:prstGeom prst="rect">
            <a:avLst/>
          </a:prstGeom>
          <a:solidFill>
            <a:schemeClr val="accent1"/>
          </a:solidFill>
        </p:spPr>
        <p:txBody>
          <a:bodyPr wrap="square" lIns="91440" tIns="45720" rIns="91440" bIns="45720">
            <a:spAutoFit/>
          </a:bodyPr>
          <a:lstStyle/>
          <a:p>
            <a:pPr algn="ctr"/>
            <a:r>
              <a:rPr lang="en-US" sz="4400" b="1" dirty="0" smtClean="0">
                <a:ln w="12700">
                  <a:solidFill>
                    <a:schemeClr val="accent5"/>
                  </a:solidFill>
                  <a:prstDash val="solid"/>
                </a:ln>
                <a:pattFill prst="ltDnDiag">
                  <a:fgClr>
                    <a:schemeClr val="accent5">
                      <a:lumMod val="60000"/>
                      <a:lumOff val="40000"/>
                    </a:schemeClr>
                  </a:fgClr>
                  <a:bgClr>
                    <a:schemeClr val="bg1"/>
                  </a:bgClr>
                </a:pattFill>
              </a:rPr>
              <a:t>Promoting good while preventing harm</a:t>
            </a:r>
            <a:endParaRPr lang="en-US" sz="4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a:spLocks noGrp="1" noChangeArrowheads="1"/>
          </p:cNvSpPr>
          <p:nvPr>
            <p:ph sz="quarter" idx="13"/>
          </p:nvPr>
        </p:nvSpPr>
        <p:spPr>
          <a:xfrm>
            <a:off x="1066800" y="2667000"/>
            <a:ext cx="7086600" cy="3276600"/>
          </a:xfrm>
        </p:spPr>
        <p:txBody>
          <a:bodyPr/>
          <a:lstStyle/>
          <a:p>
            <a:pPr eaLnBrk="1" fontAlgn="auto" hangingPunct="1">
              <a:spcAft>
                <a:spcPts val="0"/>
              </a:spcAft>
              <a:buClr>
                <a:schemeClr val="accent1">
                  <a:lumMod val="60000"/>
                  <a:lumOff val="40000"/>
                </a:schemeClr>
              </a:buClr>
              <a:buFontTx/>
              <a:buNone/>
              <a:defRPr/>
            </a:pPr>
            <a:endParaRPr lang="en-US" altLang="en-US" sz="3600" dirty="0"/>
          </a:p>
          <a:p>
            <a:pPr eaLnBrk="1" fontAlgn="auto" hangingPunct="1">
              <a:spcAft>
                <a:spcPts val="0"/>
              </a:spcAft>
              <a:buClr>
                <a:schemeClr val="accent1">
                  <a:lumMod val="60000"/>
                  <a:lumOff val="40000"/>
                </a:schemeClr>
              </a:buClr>
              <a:buFontTx/>
              <a:buNone/>
              <a:defRPr/>
            </a:pPr>
            <a:endParaRPr lang="en-US" altLang="en-US" sz="3600" dirty="0"/>
          </a:p>
        </p:txBody>
      </p:sp>
      <p:sp>
        <p:nvSpPr>
          <p:cNvPr id="13" name="Rectangle 2"/>
          <p:cNvSpPr>
            <a:spLocks noGrp="1" noChangeArrowheads="1"/>
          </p:cNvSpPr>
          <p:nvPr>
            <p:ph type="title"/>
          </p:nvPr>
        </p:nvSpPr>
        <p:spPr>
          <a:xfrm>
            <a:off x="228600" y="304800"/>
            <a:ext cx="8229600" cy="1676400"/>
          </a:xfrm>
        </p:spPr>
        <p:txBody>
          <a:bodyPr/>
          <a:lstStyle/>
          <a:p>
            <a:pPr algn="ctr" eaLnBrk="1" fontAlgn="auto" hangingPunct="1">
              <a:spcAft>
                <a:spcPts val="0"/>
              </a:spcAft>
              <a:defRPr/>
            </a:pPr>
            <a:r>
              <a:rPr lang="en-US" altLang="en-US" b="1" dirty="0">
                <a:solidFill>
                  <a:schemeClr val="accent1">
                    <a:lumMod val="60000"/>
                    <a:lumOff val="40000"/>
                  </a:schemeClr>
                </a:solidFill>
                <a:latin typeface="AR ESSENCE" panose="02000000000000000000" pitchFamily="2" charset="0"/>
              </a:rPr>
              <a:t>Where Do I Find Information About Becoming a Public Health Nurse?</a:t>
            </a:r>
          </a:p>
        </p:txBody>
      </p:sp>
      <p:sp>
        <p:nvSpPr>
          <p:cNvPr id="14" name="Rectangle 3"/>
          <p:cNvSpPr txBox="1">
            <a:spLocks noChangeArrowheads="1"/>
          </p:cNvSpPr>
          <p:nvPr/>
        </p:nvSpPr>
        <p:spPr>
          <a:xfrm>
            <a:off x="1066800" y="2667000"/>
            <a:ext cx="7086600" cy="3276600"/>
          </a:xfrm>
          <a:prstGeom prst="rect">
            <a:avLst/>
          </a:prstGeom>
        </p:spPr>
        <p:txBody>
          <a:bodyPr vert="horz" lIns="91440" tIns="45720" rIns="91440" bIns="45720" rtlCol="0" anchor="ctr">
            <a:normAutofit/>
          </a:bodyPr>
          <a:lstStyle>
            <a:lvl1pPr marL="228600" indent="-228600" algn="l" rtl="0" eaLnBrk="0" fontAlgn="base" hangingPunct="0">
              <a:lnSpc>
                <a:spcPct val="120000"/>
              </a:lnSpc>
              <a:spcBef>
                <a:spcPts val="1000"/>
              </a:spcBef>
              <a:spcAft>
                <a:spcPct val="0"/>
              </a:spcAft>
              <a:buClr>
                <a:srgbClr val="75A2CE"/>
              </a:buClr>
              <a:buSzPct val="160000"/>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rgbClr val="75A2CE"/>
              </a:buClr>
              <a:buSzPct val="160000"/>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rgbClr val="75A2CE"/>
              </a:buClr>
              <a:buSzPct val="160000"/>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rgbClr val="75A2CE"/>
              </a:buClr>
              <a:buSzPct val="160000"/>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rgbClr val="75A2CE"/>
              </a:buClr>
              <a:buSzPct val="160000"/>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defTabSz="914400" eaLnBrk="1" fontAlgn="auto" hangingPunct="1">
              <a:spcAft>
                <a:spcPts val="0"/>
              </a:spcAft>
              <a:buClr>
                <a:schemeClr val="accent1">
                  <a:lumMod val="60000"/>
                  <a:lumOff val="40000"/>
                </a:schemeClr>
              </a:buClr>
              <a:buFontTx/>
              <a:buNone/>
              <a:defRPr/>
            </a:pPr>
            <a:endParaRPr lang="en-US" altLang="en-US" sz="3600"/>
          </a:p>
          <a:p>
            <a:pPr defTabSz="914400" eaLnBrk="1" fontAlgn="auto" hangingPunct="1">
              <a:spcAft>
                <a:spcPts val="0"/>
              </a:spcAft>
              <a:buClr>
                <a:schemeClr val="accent1">
                  <a:lumMod val="60000"/>
                  <a:lumOff val="40000"/>
                </a:schemeClr>
              </a:buClr>
              <a:buFontTx/>
              <a:buNone/>
              <a:defRPr/>
            </a:pPr>
            <a:endParaRPr lang="en-US" altLang="en-US" sz="3600"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313275"/>
            <a:ext cx="3880308" cy="29102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 name="TextBox 15"/>
          <p:cNvSpPr txBox="1"/>
          <p:nvPr/>
        </p:nvSpPr>
        <p:spPr>
          <a:xfrm>
            <a:off x="533400" y="2378743"/>
            <a:ext cx="3657600" cy="2554545"/>
          </a:xfrm>
          <a:prstGeom prst="rect">
            <a:avLst/>
          </a:prstGeom>
          <a:noFill/>
        </p:spPr>
        <p:txBody>
          <a:bodyPr wrap="square" rtlCol="0">
            <a:spAutoFit/>
          </a:bodyPr>
          <a:lstStyle/>
          <a:p>
            <a:pPr algn="ctr"/>
            <a:r>
              <a:rPr lang="en-US" altLang="en-US" sz="4000" b="1" dirty="0">
                <a:latin typeface="AR CHRISTY" panose="02000000000000000000" pitchFamily="2" charset="0"/>
              </a:rPr>
              <a:t>The Local Public Health Department in Your </a:t>
            </a:r>
            <a:r>
              <a:rPr lang="en-US" altLang="en-US" sz="4000" b="1" dirty="0" smtClean="0">
                <a:latin typeface="AR CHRISTY" panose="02000000000000000000" pitchFamily="2" charset="0"/>
              </a:rPr>
              <a:t>Community</a:t>
            </a:r>
            <a:endParaRPr lang="en-US" altLang="en-US" sz="4000" b="1" dirty="0">
              <a:latin typeface="AR CHRISTY" panose="02000000000000000000" pitchFamily="2" charset="0"/>
            </a:endParaRPr>
          </a:p>
        </p:txBody>
      </p:sp>
      <p:sp>
        <p:nvSpPr>
          <p:cNvPr id="7" name="Rectangle 6"/>
          <p:cNvSpPr/>
          <p:nvPr/>
        </p:nvSpPr>
        <p:spPr>
          <a:xfrm>
            <a:off x="0" y="5486400"/>
            <a:ext cx="9144000" cy="918864"/>
          </a:xfrm>
          <a:prstGeom prst="rect">
            <a:avLst/>
          </a:prstGeom>
          <a:solidFill>
            <a:schemeClr val="accent1"/>
          </a:solidFill>
        </p:spPr>
        <p:txBody>
          <a:bodyPr wrap="squar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Community Health Department</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sz="quarter" idx="13"/>
          </p:nvPr>
        </p:nvSpPr>
        <p:spPr>
          <a:xfrm>
            <a:off x="1066800" y="2667000"/>
            <a:ext cx="7086600" cy="3276600"/>
          </a:xfrm>
        </p:spPr>
        <p:txBody>
          <a:bodyPr/>
          <a:lstStyle/>
          <a:p>
            <a:pPr eaLnBrk="1" fontAlgn="auto" hangingPunct="1">
              <a:spcAft>
                <a:spcPts val="0"/>
              </a:spcAft>
              <a:buClr>
                <a:schemeClr val="accent1">
                  <a:lumMod val="60000"/>
                  <a:lumOff val="40000"/>
                </a:schemeClr>
              </a:buClr>
              <a:buFontTx/>
              <a:buNone/>
              <a:defRPr/>
            </a:pPr>
            <a:endParaRPr lang="en-US" altLang="en-US" sz="3600" dirty="0"/>
          </a:p>
          <a:p>
            <a:pPr eaLnBrk="1" fontAlgn="auto" hangingPunct="1">
              <a:spcAft>
                <a:spcPts val="0"/>
              </a:spcAft>
              <a:buClr>
                <a:schemeClr val="accent1">
                  <a:lumMod val="60000"/>
                  <a:lumOff val="40000"/>
                </a:schemeClr>
              </a:buClr>
              <a:buFontTx/>
              <a:buNone/>
              <a:defRPr/>
            </a:pPr>
            <a:endParaRPr lang="en-US" altLang="en-US" sz="3600" dirty="0"/>
          </a:p>
        </p:txBody>
      </p:sp>
      <p:sp>
        <p:nvSpPr>
          <p:cNvPr id="7" name="Rectangle 6"/>
          <p:cNvSpPr/>
          <p:nvPr/>
        </p:nvSpPr>
        <p:spPr>
          <a:xfrm>
            <a:off x="85637" y="67270"/>
            <a:ext cx="2994538"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solidFill>
                  <a:srgbClr val="FF9900"/>
                </a:solidFill>
                <a:effectLst>
                  <a:outerShdw dist="38100" dir="2640000" algn="bl" rotWithShape="0">
                    <a:schemeClr val="accent1"/>
                  </a:outerShdw>
                </a:effectLst>
              </a:rPr>
              <a:t>CONTACT…</a:t>
            </a:r>
          </a:p>
        </p:txBody>
      </p:sp>
      <p:sp>
        <p:nvSpPr>
          <p:cNvPr id="8" name="Rectangle 7"/>
          <p:cNvSpPr/>
          <p:nvPr/>
        </p:nvSpPr>
        <p:spPr>
          <a:xfrm>
            <a:off x="228600" y="1295400"/>
            <a:ext cx="8458200" cy="2800767"/>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The Department of Health &amp; Senior Services at: </a:t>
            </a:r>
          </a:p>
          <a:p>
            <a:pPr algn="ctr"/>
            <a:endParaRPr lang="en-US" sz="3600" b="0" cap="none" spc="0" dirty="0">
              <a:ln w="0"/>
              <a:solidFill>
                <a:schemeClr val="tx1"/>
              </a:solidFill>
              <a:effectLst>
                <a:outerShdw blurRad="38100" dist="19050" dir="2700000" algn="tl" rotWithShape="0">
                  <a:schemeClr val="dk1">
                    <a:alpha val="40000"/>
                  </a:schemeClr>
                </a:outerShdw>
              </a:effectLst>
              <a:hlinkClick r:id="rId2"/>
            </a:endParaRPr>
          </a:p>
          <a:p>
            <a:pPr algn="ctr"/>
            <a:r>
              <a:rPr lang="en-US" sz="3600" b="0" cap="none" spc="0" dirty="0">
                <a:ln w="0"/>
                <a:solidFill>
                  <a:schemeClr val="tx1"/>
                </a:solidFill>
                <a:effectLst>
                  <a:outerShdw blurRad="38100" dist="19050" dir="2700000" algn="tl" rotWithShape="0">
                    <a:schemeClr val="dk1">
                      <a:alpha val="40000"/>
                    </a:schemeClr>
                  </a:outerShdw>
                </a:effectLst>
                <a:hlinkClick r:id="rId2"/>
              </a:rPr>
              <a:t>www.dhss.mo.gov</a:t>
            </a:r>
            <a:endParaRPr lang="en-US" sz="3600" b="0" cap="none" spc="0" dirty="0">
              <a:ln w="0"/>
              <a:solidFill>
                <a:schemeClr val="tx1"/>
              </a:solidFill>
              <a:effectLst>
                <a:outerShdw blurRad="38100" dist="19050" dir="2700000" algn="tl" rotWithShape="0">
                  <a:schemeClr val="dk1">
                    <a:alpha val="40000"/>
                  </a:schemeClr>
                </a:outerShdw>
              </a:effectLst>
            </a:endParaRPr>
          </a:p>
          <a:p>
            <a:pPr algn="ctr"/>
            <a:endParaRPr lang="en-US" sz="3600" dirty="0">
              <a:ln w="0"/>
              <a:effectLst>
                <a:outerShdw blurRad="38100" dist="19050" dir="2700000" algn="tl" rotWithShape="0">
                  <a:schemeClr val="dk1">
                    <a:alpha val="40000"/>
                  </a:schemeClr>
                </a:outerShdw>
              </a:effectLst>
            </a:endParaRPr>
          </a:p>
          <a:p>
            <a:pPr algn="ctr"/>
            <a:r>
              <a:rPr lang="en-US" sz="3600" dirty="0">
                <a:ln w="0"/>
                <a:effectLst>
                  <a:outerShdw blurRad="38100" dist="19050" dir="2700000" algn="tl" rotWithShape="0">
                    <a:schemeClr val="dk1">
                      <a:alpha val="40000"/>
                    </a:schemeClr>
                  </a:outerShdw>
                </a:effectLst>
              </a:rPr>
              <a:t>573-751-6170</a:t>
            </a:r>
          </a:p>
        </p:txBody>
      </p:sp>
      <p:sp>
        <p:nvSpPr>
          <p:cNvPr id="9" name="Cloud 8"/>
          <p:cNvSpPr/>
          <p:nvPr/>
        </p:nvSpPr>
        <p:spPr>
          <a:xfrm>
            <a:off x="3962400" y="4400967"/>
            <a:ext cx="990600" cy="990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OR</a:t>
            </a:r>
          </a:p>
        </p:txBody>
      </p:sp>
      <p:pic>
        <p:nvPicPr>
          <p:cNvPr id="10" name="Picture 9" descr="\\DOHAPPS2\Vol1\Netapps\pub2000install\PFiles\MSOffice\Clipart\standard\stddir1\BD06496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699" y="2114967"/>
            <a:ext cx="20304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DOHAPPS2\Vol1\Netapps\pub2000install\PFiles\MSOffice\Clipart\standard\stddir1\BD06103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838867"/>
            <a:ext cx="2362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5696367"/>
            <a:ext cx="9144000" cy="707886"/>
          </a:xfrm>
          <a:prstGeom prst="rect">
            <a:avLst/>
          </a:prstGeom>
          <a:solidFill>
            <a:schemeClr val="accent1"/>
          </a:solidFill>
        </p:spPr>
        <p:txBody>
          <a:bodyPr wrap="square" lIns="91440" tIns="45720" rIns="91440" bIns="45720">
            <a:spAutoFit/>
          </a:bodyPr>
          <a:lstStyle/>
          <a:p>
            <a:pPr algn="ctr"/>
            <a:r>
              <a:rPr lang="en-US" sz="4000" b="1" dirty="0" smtClean="0">
                <a:ln w="12700">
                  <a:solidFill>
                    <a:schemeClr val="accent5"/>
                  </a:solidFill>
                  <a:prstDash val="solid"/>
                </a:ln>
                <a:pattFill prst="ltDnDiag">
                  <a:fgClr>
                    <a:schemeClr val="accent5">
                      <a:lumMod val="60000"/>
                      <a:lumOff val="40000"/>
                    </a:schemeClr>
                  </a:fgClr>
                  <a:bgClr>
                    <a:schemeClr val="bg1"/>
                  </a:bgClr>
                </a:pattFill>
              </a:rPr>
              <a:t>The Local Public Health Department</a:t>
            </a:r>
            <a:endParaRPr lang="en-US" sz="40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123265"/>
            <a:ext cx="4368800" cy="3276600"/>
          </a:xfrm>
          <a:prstGeom prst="rect">
            <a:avLst/>
          </a:prstGeom>
        </p:spPr>
      </p:pic>
      <p:sp>
        <p:nvSpPr>
          <p:cNvPr id="4" name="Rectangle 3"/>
          <p:cNvSpPr/>
          <p:nvPr/>
        </p:nvSpPr>
        <p:spPr>
          <a:xfrm>
            <a:off x="2339734" y="152400"/>
            <a:ext cx="395653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Public Health</a:t>
            </a:r>
          </a:p>
        </p:txBody>
      </p:sp>
      <p:pic>
        <p:nvPicPr>
          <p:cNvPr id="11" name="Graphic 10" descr="Person with Cane"/>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60056" y="2799827"/>
            <a:ext cx="914400" cy="914400"/>
          </a:xfrm>
          <a:prstGeom prst="rect">
            <a:avLst/>
          </a:prstGeom>
        </p:spPr>
      </p:pic>
      <p:pic>
        <p:nvPicPr>
          <p:cNvPr id="12" name="Graphic 11" descr="Family with two children"/>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72478" y="4204692"/>
            <a:ext cx="914400" cy="914400"/>
          </a:xfrm>
          <a:prstGeom prst="rect">
            <a:avLst/>
          </a:prstGeom>
        </p:spPr>
      </p:pic>
      <p:pic>
        <p:nvPicPr>
          <p:cNvPr id="13" name="Graphic 12" descr="Family with boy"/>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772400" y="3942665"/>
            <a:ext cx="914400" cy="914400"/>
          </a:xfrm>
          <a:prstGeom prst="rect">
            <a:avLst/>
          </a:prstGeom>
        </p:spPr>
      </p:pic>
      <p:pic>
        <p:nvPicPr>
          <p:cNvPr id="14" name="Graphic 13" descr="Baby Crawling"/>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3860800" y="4485932"/>
            <a:ext cx="914400" cy="914400"/>
          </a:xfrm>
          <a:prstGeom prst="rect">
            <a:avLst/>
          </a:prstGeom>
        </p:spPr>
      </p:pic>
      <p:pic>
        <p:nvPicPr>
          <p:cNvPr id="15" name="Graphic 14" descr="Parent and Baby"/>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6858000" y="2812706"/>
            <a:ext cx="914400" cy="914400"/>
          </a:xfrm>
          <a:prstGeom prst="rect">
            <a:avLst/>
          </a:prstGeom>
        </p:spPr>
      </p:pic>
      <p:sp>
        <p:nvSpPr>
          <p:cNvPr id="10" name="Rectangle 9"/>
          <p:cNvSpPr/>
          <p:nvPr/>
        </p:nvSpPr>
        <p:spPr>
          <a:xfrm>
            <a:off x="0" y="5486400"/>
            <a:ext cx="9144000" cy="918864"/>
          </a:xfrm>
          <a:prstGeom prst="rect">
            <a:avLst/>
          </a:prstGeom>
          <a:solidFill>
            <a:schemeClr val="accent1"/>
          </a:solidFill>
        </p:spPr>
        <p:txBody>
          <a:bodyPr wrap="squar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Make lives better!</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304800" y="0"/>
            <a:ext cx="7772400" cy="1431925"/>
          </a:xfrm>
        </p:spPr>
        <p:txBody>
          <a:bodyPr anchor="ctr"/>
          <a:lstStyle/>
          <a:p>
            <a:pPr eaLnBrk="1" fontAlgn="auto" hangingPunct="1">
              <a:spcAft>
                <a:spcPts val="0"/>
              </a:spcAft>
              <a:defRPr/>
            </a:pPr>
            <a:r>
              <a:rPr lang="en-US" altLang="en-US" sz="4400" b="1" dirty="0">
                <a:solidFill>
                  <a:schemeClr val="accent1">
                    <a:lumMod val="60000"/>
                    <a:lumOff val="40000"/>
                  </a:schemeClr>
                </a:solidFill>
              </a:rPr>
              <a:t>What Is Public Health Nursing?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750881"/>
            <a:ext cx="5089634" cy="3365047"/>
          </a:xfrm>
          <a:prstGeom prst="rect">
            <a:avLst/>
          </a:prstGeom>
        </p:spPr>
      </p:pic>
      <p:sp>
        <p:nvSpPr>
          <p:cNvPr id="5" name="TextBox 4"/>
          <p:cNvSpPr txBox="1"/>
          <p:nvPr/>
        </p:nvSpPr>
        <p:spPr>
          <a:xfrm>
            <a:off x="5059417" y="3195935"/>
            <a:ext cx="1828800" cy="461665"/>
          </a:xfrm>
          <a:prstGeom prst="rect">
            <a:avLst/>
          </a:prstGeom>
          <a:noFill/>
        </p:spPr>
        <p:txBody>
          <a:bodyPr wrap="square" rtlCol="0">
            <a:spAutoFit/>
          </a:bodyPr>
          <a:lstStyle/>
          <a:p>
            <a:pPr algn="ctr"/>
            <a:r>
              <a:rPr lang="en-US" sz="2400" dirty="0"/>
              <a:t>Medical care</a:t>
            </a:r>
          </a:p>
        </p:txBody>
      </p:sp>
      <p:sp>
        <p:nvSpPr>
          <p:cNvPr id="3" name="Oval Callout 2"/>
          <p:cNvSpPr/>
          <p:nvPr/>
        </p:nvSpPr>
        <p:spPr>
          <a:xfrm rot="20297462">
            <a:off x="626762" y="1503998"/>
            <a:ext cx="2050132" cy="2133947"/>
          </a:xfrm>
          <a:prstGeom prst="wedgeEllipseCallout">
            <a:avLst>
              <a:gd name="adj1" fmla="val 182875"/>
              <a:gd name="adj2" fmla="val 437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specialty in nursing</a:t>
            </a:r>
          </a:p>
          <a:p>
            <a:pPr algn="ctr"/>
            <a:endParaRPr lang="en-US" dirty="0"/>
          </a:p>
        </p:txBody>
      </p:sp>
      <p:sp>
        <p:nvSpPr>
          <p:cNvPr id="9" name="Rectangle 8"/>
          <p:cNvSpPr/>
          <p:nvPr/>
        </p:nvSpPr>
        <p:spPr>
          <a:xfrm>
            <a:off x="0" y="5486400"/>
            <a:ext cx="9144000" cy="918864"/>
          </a:xfrm>
          <a:prstGeom prst="rect">
            <a:avLst/>
          </a:prstGeom>
          <a:solidFill>
            <a:schemeClr val="accent1"/>
          </a:solidFill>
        </p:spPr>
        <p:txBody>
          <a:bodyPr wrap="squar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Reaching out to many people</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3"/>
          <p:cNvSpPr>
            <a:spLocks noGrp="1" noChangeArrowheads="1"/>
          </p:cNvSpPr>
          <p:nvPr>
            <p:ph sz="quarter" idx="13"/>
          </p:nvPr>
        </p:nvSpPr>
        <p:spPr>
          <a:xfrm>
            <a:off x="228600" y="228600"/>
            <a:ext cx="8229600" cy="5638800"/>
          </a:xfrm>
        </p:spPr>
        <p:txBody>
          <a:bodyPr/>
          <a:lstStyle/>
          <a:p>
            <a:pPr algn="ctr" eaLnBrk="1" fontAlgn="auto" hangingPunct="1">
              <a:lnSpc>
                <a:spcPct val="90000"/>
              </a:lnSpc>
              <a:spcAft>
                <a:spcPts val="0"/>
              </a:spcAft>
              <a:buClr>
                <a:schemeClr val="accent1">
                  <a:lumMod val="60000"/>
                  <a:lumOff val="40000"/>
                </a:schemeClr>
              </a:buClr>
              <a:buFontTx/>
              <a:buNone/>
              <a:defRPr/>
            </a:pPr>
            <a:r>
              <a:rPr lang="en-US" altLang="en-US" sz="4000" dirty="0" smtClean="0"/>
              <a:t>A Public </a:t>
            </a:r>
            <a:r>
              <a:rPr lang="en-US" altLang="en-US" sz="4000" dirty="0"/>
              <a:t>Health </a:t>
            </a:r>
            <a:r>
              <a:rPr lang="en-US" altLang="en-US" sz="4000" dirty="0" smtClean="0"/>
              <a:t>Nurse </a:t>
            </a:r>
            <a:r>
              <a:rPr lang="en-US" altLang="en-US" sz="4000" dirty="0"/>
              <a:t>Is…</a:t>
            </a:r>
          </a:p>
          <a:p>
            <a:pPr algn="ctr" eaLnBrk="1" fontAlgn="auto" hangingPunct="1">
              <a:lnSpc>
                <a:spcPct val="90000"/>
              </a:lnSpc>
              <a:spcAft>
                <a:spcPts val="0"/>
              </a:spcAft>
              <a:buClr>
                <a:schemeClr val="accent1">
                  <a:lumMod val="60000"/>
                  <a:lumOff val="40000"/>
                </a:schemeClr>
              </a:buClr>
              <a:buFontTx/>
              <a:buNone/>
              <a:defRPr/>
            </a:pPr>
            <a:endParaRPr lang="en-US" altLang="en-US" sz="4000" dirty="0"/>
          </a:p>
          <a:p>
            <a:pPr algn="ctr" eaLnBrk="1" fontAlgn="auto" hangingPunct="1">
              <a:lnSpc>
                <a:spcPct val="90000"/>
              </a:lnSpc>
              <a:spcAft>
                <a:spcPts val="0"/>
              </a:spcAft>
              <a:buClr>
                <a:schemeClr val="accent1">
                  <a:lumMod val="60000"/>
                  <a:lumOff val="40000"/>
                </a:schemeClr>
              </a:buClr>
              <a:buFontTx/>
              <a:buNone/>
              <a:defRPr/>
            </a:pPr>
            <a:endParaRPr lang="en-US" altLang="en-US" sz="4000" dirty="0"/>
          </a:p>
          <a:p>
            <a:pPr algn="ctr" eaLnBrk="1" fontAlgn="auto" hangingPunct="1">
              <a:lnSpc>
                <a:spcPct val="90000"/>
              </a:lnSpc>
              <a:spcAft>
                <a:spcPts val="0"/>
              </a:spcAft>
              <a:buClr>
                <a:schemeClr val="accent1">
                  <a:lumMod val="60000"/>
                  <a:lumOff val="40000"/>
                </a:schemeClr>
              </a:buClr>
              <a:buFontTx/>
              <a:buNone/>
              <a:defRPr/>
            </a:pPr>
            <a:endParaRPr lang="en-US" altLang="en-US" sz="4000" dirty="0"/>
          </a:p>
          <a:p>
            <a:pPr algn="ctr" eaLnBrk="1" fontAlgn="auto" hangingPunct="1">
              <a:lnSpc>
                <a:spcPct val="90000"/>
              </a:lnSpc>
              <a:spcAft>
                <a:spcPts val="0"/>
              </a:spcAft>
              <a:buClr>
                <a:schemeClr val="accent1">
                  <a:lumMod val="60000"/>
                  <a:lumOff val="40000"/>
                </a:schemeClr>
              </a:buClr>
              <a:buFontTx/>
              <a:buNone/>
              <a:defRPr/>
            </a:pPr>
            <a:endParaRPr lang="en-US" altLang="en-US" sz="4000" dirty="0"/>
          </a:p>
          <a:p>
            <a:pPr eaLnBrk="1" fontAlgn="auto" hangingPunct="1">
              <a:lnSpc>
                <a:spcPct val="90000"/>
              </a:lnSpc>
              <a:spcAft>
                <a:spcPts val="0"/>
              </a:spcAft>
              <a:buClr>
                <a:schemeClr val="accent1">
                  <a:lumMod val="60000"/>
                  <a:lumOff val="40000"/>
                </a:schemeClr>
              </a:buClr>
              <a:buFontTx/>
              <a:buNone/>
              <a:defRPr/>
            </a:pPr>
            <a:endParaRPr lang="en-US" altLang="en-US" sz="4000" dirty="0"/>
          </a:p>
          <a:p>
            <a:pPr algn="ctr" eaLnBrk="1" fontAlgn="auto" hangingPunct="1">
              <a:lnSpc>
                <a:spcPct val="90000"/>
              </a:lnSpc>
              <a:spcAft>
                <a:spcPts val="0"/>
              </a:spcAft>
              <a:buClr>
                <a:schemeClr val="accent1">
                  <a:lumMod val="60000"/>
                  <a:lumOff val="40000"/>
                </a:schemeClr>
              </a:buClr>
              <a:buFontTx/>
              <a:buNone/>
              <a:defRPr/>
            </a:pPr>
            <a:r>
              <a:rPr lang="en-US" altLang="en-US" sz="2600" b="1" dirty="0"/>
              <a:t>    </a:t>
            </a:r>
          </a:p>
          <a:p>
            <a:pPr eaLnBrk="1" fontAlgn="auto" hangingPunct="1">
              <a:lnSpc>
                <a:spcPct val="90000"/>
              </a:lnSpc>
              <a:spcAft>
                <a:spcPts val="0"/>
              </a:spcAft>
              <a:buClr>
                <a:schemeClr val="accent1">
                  <a:lumMod val="60000"/>
                  <a:lumOff val="40000"/>
                </a:schemeClr>
              </a:buClr>
              <a:buFontTx/>
              <a:buNone/>
              <a:defRPr/>
            </a:pPr>
            <a:r>
              <a:rPr lang="en-US" altLang="en-US" sz="2600" dirty="0"/>
              <a:t>	</a:t>
            </a:r>
          </a:p>
        </p:txBody>
      </p:sp>
      <p:pic>
        <p:nvPicPr>
          <p:cNvPr id="1024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1438" y="1447800"/>
            <a:ext cx="6003925"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5486400"/>
            <a:ext cx="9144000" cy="918864"/>
          </a:xfrm>
          <a:prstGeom prst="rect">
            <a:avLst/>
          </a:prstGeom>
          <a:solidFill>
            <a:schemeClr val="accent1"/>
          </a:solidFill>
        </p:spPr>
        <p:txBody>
          <a:bodyPr wrap="squar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A Generalist</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a:spLocks noGrp="1" noChangeArrowheads="1"/>
          </p:cNvSpPr>
          <p:nvPr>
            <p:ph sz="quarter" idx="13"/>
          </p:nvPr>
        </p:nvSpPr>
        <p:spPr>
          <a:xfrm>
            <a:off x="685800" y="57226"/>
            <a:ext cx="7772400" cy="5948030"/>
          </a:xfrm>
        </p:spPr>
        <p:txBody>
          <a:bodyPr/>
          <a:lstStyle/>
          <a:p>
            <a:pPr algn="ctr" eaLnBrk="1" fontAlgn="auto" hangingPunct="1">
              <a:spcAft>
                <a:spcPts val="0"/>
              </a:spcAft>
              <a:buClr>
                <a:schemeClr val="accent1">
                  <a:lumMod val="60000"/>
                  <a:lumOff val="40000"/>
                </a:schemeClr>
              </a:buClr>
              <a:buFontTx/>
              <a:buNone/>
              <a:defRPr/>
            </a:pPr>
            <a:r>
              <a:rPr lang="en-US" altLang="en-US" dirty="0"/>
              <a:t>	</a:t>
            </a:r>
            <a:r>
              <a:rPr lang="en-US" altLang="en-US" sz="4000" b="1" dirty="0"/>
              <a:t>Nurses Impact the Health of Individuals One at a Time</a:t>
            </a:r>
          </a:p>
          <a:p>
            <a:pPr eaLnBrk="1" fontAlgn="auto" hangingPunct="1">
              <a:spcAft>
                <a:spcPts val="0"/>
              </a:spcAft>
              <a:buClr>
                <a:schemeClr val="accent1">
                  <a:lumMod val="60000"/>
                  <a:lumOff val="40000"/>
                </a:schemeClr>
              </a:buClr>
              <a:buFontTx/>
              <a:buNone/>
              <a:defRPr/>
            </a:pPr>
            <a:endParaRPr lang="en-US" altLang="en-US" sz="4000" b="1" dirty="0"/>
          </a:p>
          <a:p>
            <a:pPr eaLnBrk="1" fontAlgn="auto" hangingPunct="1">
              <a:spcAft>
                <a:spcPts val="0"/>
              </a:spcAft>
              <a:buClr>
                <a:schemeClr val="accent1">
                  <a:lumMod val="60000"/>
                  <a:lumOff val="40000"/>
                </a:schemeClr>
              </a:buClr>
              <a:buFontTx/>
              <a:buNone/>
              <a:defRPr/>
            </a:pPr>
            <a:endParaRPr lang="en-US" altLang="en-US" sz="4000" b="1" dirty="0"/>
          </a:p>
          <a:p>
            <a:pPr algn="ctr" eaLnBrk="1" fontAlgn="auto" hangingPunct="1">
              <a:spcAft>
                <a:spcPts val="0"/>
              </a:spcAft>
              <a:buClr>
                <a:schemeClr val="accent1">
                  <a:lumMod val="60000"/>
                  <a:lumOff val="40000"/>
                </a:schemeClr>
              </a:buClr>
              <a:buFontTx/>
              <a:buNone/>
              <a:defRPr/>
            </a:pPr>
            <a:r>
              <a:rPr lang="en-US" altLang="en-US" sz="4000" b="1" dirty="0"/>
              <a:t> </a:t>
            </a:r>
          </a:p>
          <a:p>
            <a:pPr algn="ctr" eaLnBrk="1" fontAlgn="auto" hangingPunct="1">
              <a:spcAft>
                <a:spcPts val="0"/>
              </a:spcAft>
              <a:buClr>
                <a:schemeClr val="accent1">
                  <a:lumMod val="60000"/>
                  <a:lumOff val="40000"/>
                </a:schemeClr>
              </a:buClr>
              <a:buFontTx/>
              <a:buNone/>
              <a:defRPr/>
            </a:pPr>
            <a:r>
              <a:rPr lang="en-US" altLang="en-US" sz="4000" b="1" dirty="0"/>
              <a:t>	</a:t>
            </a:r>
            <a:endParaRPr lang="en-US" altLang="en-US" sz="4000" dirty="0"/>
          </a:p>
        </p:txBody>
      </p:sp>
      <p:cxnSp>
        <p:nvCxnSpPr>
          <p:cNvPr id="5" name="Straight Arrow Connector 4"/>
          <p:cNvCxnSpPr>
            <a:cxnSpLocks/>
          </p:cNvCxnSpPr>
          <p:nvPr/>
        </p:nvCxnSpPr>
        <p:spPr>
          <a:xfrm flipV="1">
            <a:off x="3464588" y="3507172"/>
            <a:ext cx="3654194" cy="135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V="1">
            <a:off x="3219096" y="2947244"/>
            <a:ext cx="4597816" cy="167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endCxn id="20" idx="2"/>
          </p:cNvCxnSpPr>
          <p:nvPr/>
        </p:nvCxnSpPr>
        <p:spPr>
          <a:xfrm>
            <a:off x="3464588" y="4730729"/>
            <a:ext cx="21294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Smiley Face 10"/>
          <p:cNvSpPr/>
          <p:nvPr/>
        </p:nvSpPr>
        <p:spPr>
          <a:xfrm>
            <a:off x="7118782" y="3223444"/>
            <a:ext cx="598062" cy="526700"/>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Smiley Face 12"/>
          <p:cNvSpPr/>
          <p:nvPr/>
        </p:nvSpPr>
        <p:spPr>
          <a:xfrm>
            <a:off x="5594085" y="4440058"/>
            <a:ext cx="583827" cy="581341"/>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Smiley Face 14"/>
          <p:cNvSpPr/>
          <p:nvPr/>
        </p:nvSpPr>
        <p:spPr>
          <a:xfrm>
            <a:off x="4681598" y="4997011"/>
            <a:ext cx="630998" cy="530654"/>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7" name="Straight Arrow Connector 16"/>
          <p:cNvCxnSpPr>
            <a:cxnSpLocks/>
            <a:endCxn id="21" idx="2"/>
          </p:cNvCxnSpPr>
          <p:nvPr/>
        </p:nvCxnSpPr>
        <p:spPr>
          <a:xfrm>
            <a:off x="3024973" y="5262338"/>
            <a:ext cx="16566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Smiley Face 18"/>
          <p:cNvSpPr/>
          <p:nvPr/>
        </p:nvSpPr>
        <p:spPr>
          <a:xfrm>
            <a:off x="7816912" y="2581997"/>
            <a:ext cx="630998" cy="690624"/>
          </a:xfrm>
          <a:prstGeom prst="smileyFac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cxnSpLocks/>
            <a:endCxn id="30" idx="2"/>
          </p:cNvCxnSpPr>
          <p:nvPr/>
        </p:nvCxnSpPr>
        <p:spPr>
          <a:xfrm flipV="1">
            <a:off x="3636716" y="4094848"/>
            <a:ext cx="2632774" cy="19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Smiley Face 22"/>
          <p:cNvSpPr/>
          <p:nvPr/>
        </p:nvSpPr>
        <p:spPr>
          <a:xfrm>
            <a:off x="6269490" y="3840395"/>
            <a:ext cx="636279" cy="508906"/>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5" name="Smiley Face 24"/>
          <p:cNvSpPr/>
          <p:nvPr/>
        </p:nvSpPr>
        <p:spPr>
          <a:xfrm>
            <a:off x="580606" y="2686804"/>
            <a:ext cx="3036243" cy="2893360"/>
          </a:xfrm>
          <a:prstGeom prst="smileyFac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 1"/>
          <p:cNvSpPr/>
          <p:nvPr/>
        </p:nvSpPr>
        <p:spPr>
          <a:xfrm rot="10800000">
            <a:off x="786363" y="2351868"/>
            <a:ext cx="2678224" cy="656217"/>
          </a:xfrm>
          <a:prstGeom prst="trapezoid">
            <a:avLst>
              <a:gd name="adj" fmla="val 5295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Plus Sign 3"/>
          <p:cNvSpPr/>
          <p:nvPr/>
        </p:nvSpPr>
        <p:spPr>
          <a:xfrm>
            <a:off x="1743303" y="2480643"/>
            <a:ext cx="750582" cy="527443"/>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Rectangle 15"/>
          <p:cNvSpPr/>
          <p:nvPr/>
        </p:nvSpPr>
        <p:spPr>
          <a:xfrm>
            <a:off x="0" y="5824127"/>
            <a:ext cx="9144000" cy="918864"/>
          </a:xfrm>
          <a:prstGeom prst="rect">
            <a:avLst/>
          </a:prstGeom>
          <a:solidFill>
            <a:schemeClr val="accent1"/>
          </a:solidFill>
        </p:spPr>
        <p:txBody>
          <a:bodyPr wrap="square" lIns="91440" tIns="45720" rIns="91440" bIns="45720">
            <a:spAutoFit/>
          </a:bodyPr>
          <a:lstStyle/>
          <a:p>
            <a:pPr algn="ctr"/>
            <a:r>
              <a:rPr lang="en-US"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However….</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2053129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14351" y="2063396"/>
            <a:ext cx="7796030" cy="4216824"/>
          </a:xfrm>
        </p:spPr>
        <p:txBody>
          <a:bodyPr>
            <a:normAutofit/>
          </a:bodyPr>
          <a:lstStyle/>
          <a:p>
            <a:pPr marL="0" indent="0" algn="ctr">
              <a:buNone/>
            </a:pPr>
            <a:r>
              <a:rPr lang="en-US" sz="4000" dirty="0" smtClean="0"/>
              <a:t>Public </a:t>
            </a:r>
            <a:r>
              <a:rPr lang="en-US" sz="4000" dirty="0"/>
              <a:t>health nurses impact the health </a:t>
            </a:r>
            <a:r>
              <a:rPr lang="en-US" sz="4000" dirty="0" smtClean="0"/>
              <a:t>of…</a:t>
            </a:r>
            <a:endParaRPr lang="en-US" sz="4000" dirty="0"/>
          </a:p>
        </p:txBody>
      </p:sp>
      <p:sp>
        <p:nvSpPr>
          <p:cNvPr id="5" name="Smiley Face 4"/>
          <p:cNvSpPr/>
          <p:nvPr/>
        </p:nvSpPr>
        <p:spPr>
          <a:xfrm>
            <a:off x="900114" y="1088737"/>
            <a:ext cx="1828800" cy="18288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772966" y="334945"/>
            <a:ext cx="3171068" cy="2763297"/>
          </a:xfrm>
          <a:prstGeom prst="ellips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Smiley Face 8"/>
          <p:cNvSpPr/>
          <p:nvPr/>
        </p:nvSpPr>
        <p:spPr>
          <a:xfrm>
            <a:off x="6544525" y="617604"/>
            <a:ext cx="587354" cy="417216"/>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1" name="Smiley Face 10"/>
          <p:cNvSpPr/>
          <p:nvPr/>
        </p:nvSpPr>
        <p:spPr>
          <a:xfrm>
            <a:off x="7118783" y="990563"/>
            <a:ext cx="587354" cy="417216"/>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Smiley Face 12"/>
          <p:cNvSpPr/>
          <p:nvPr/>
        </p:nvSpPr>
        <p:spPr>
          <a:xfrm>
            <a:off x="5253488" y="723340"/>
            <a:ext cx="587354" cy="417216"/>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Smiley Face 14"/>
          <p:cNvSpPr/>
          <p:nvPr/>
        </p:nvSpPr>
        <p:spPr>
          <a:xfrm>
            <a:off x="7275089" y="1555221"/>
            <a:ext cx="587354" cy="417216"/>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7" name="Smiley Face 16"/>
          <p:cNvSpPr/>
          <p:nvPr/>
        </p:nvSpPr>
        <p:spPr>
          <a:xfrm>
            <a:off x="5406209" y="2418316"/>
            <a:ext cx="587354" cy="417216"/>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Smiley Face 18"/>
          <p:cNvSpPr/>
          <p:nvPr/>
        </p:nvSpPr>
        <p:spPr>
          <a:xfrm>
            <a:off x="5109858" y="1801926"/>
            <a:ext cx="587354" cy="4172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Smiley Face 20"/>
          <p:cNvSpPr/>
          <p:nvPr/>
        </p:nvSpPr>
        <p:spPr>
          <a:xfrm>
            <a:off x="5514735" y="1211249"/>
            <a:ext cx="587354" cy="417216"/>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Smiley Face 22"/>
          <p:cNvSpPr/>
          <p:nvPr/>
        </p:nvSpPr>
        <p:spPr>
          <a:xfrm>
            <a:off x="7003547" y="2254375"/>
            <a:ext cx="587354" cy="4172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Smiley Face 24"/>
          <p:cNvSpPr/>
          <p:nvPr/>
        </p:nvSpPr>
        <p:spPr>
          <a:xfrm>
            <a:off x="6255365" y="2526838"/>
            <a:ext cx="587354" cy="417216"/>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Smiley Face 26"/>
          <p:cNvSpPr/>
          <p:nvPr/>
        </p:nvSpPr>
        <p:spPr>
          <a:xfrm>
            <a:off x="6234388" y="1067219"/>
            <a:ext cx="587354" cy="417216"/>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Smiley Face 28"/>
          <p:cNvSpPr/>
          <p:nvPr/>
        </p:nvSpPr>
        <p:spPr>
          <a:xfrm>
            <a:off x="6095541" y="1525661"/>
            <a:ext cx="587354" cy="417216"/>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Smiley Face 30"/>
          <p:cNvSpPr/>
          <p:nvPr/>
        </p:nvSpPr>
        <p:spPr>
          <a:xfrm>
            <a:off x="4923557" y="1346613"/>
            <a:ext cx="587354" cy="417216"/>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Smiley Face 32"/>
          <p:cNvSpPr/>
          <p:nvPr/>
        </p:nvSpPr>
        <p:spPr>
          <a:xfrm>
            <a:off x="6704575" y="1749052"/>
            <a:ext cx="587354" cy="417216"/>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 name="Smiley Face 34"/>
          <p:cNvSpPr/>
          <p:nvPr/>
        </p:nvSpPr>
        <p:spPr>
          <a:xfrm>
            <a:off x="5934720" y="438341"/>
            <a:ext cx="587354" cy="417216"/>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37" name="Smiley Face 36"/>
          <p:cNvSpPr/>
          <p:nvPr/>
        </p:nvSpPr>
        <p:spPr>
          <a:xfrm>
            <a:off x="5813581" y="2018663"/>
            <a:ext cx="587354" cy="417216"/>
          </a:xfrm>
          <a:prstGeom prst="smileyFac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cxnSp>
        <p:nvCxnSpPr>
          <p:cNvPr id="39" name="Straight Arrow Connector 38"/>
          <p:cNvCxnSpPr>
            <a:cxnSpLocks/>
          </p:cNvCxnSpPr>
          <p:nvPr/>
        </p:nvCxnSpPr>
        <p:spPr>
          <a:xfrm flipV="1">
            <a:off x="2728914" y="1942878"/>
            <a:ext cx="2044052" cy="757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4" name=" 43"/>
          <p:cNvSpPr/>
          <p:nvPr/>
        </p:nvSpPr>
        <p:spPr>
          <a:xfrm rot="10800000">
            <a:off x="1129709" y="607305"/>
            <a:ext cx="1359793" cy="603943"/>
          </a:xfrm>
          <a:prstGeom prst="trapezoi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Plus Sign 39"/>
          <p:cNvSpPr/>
          <p:nvPr/>
        </p:nvSpPr>
        <p:spPr>
          <a:xfrm>
            <a:off x="1623970" y="661423"/>
            <a:ext cx="381087" cy="405796"/>
          </a:xfrm>
          <a:prstGeom prst="mathPlu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Rectangle 23"/>
          <p:cNvSpPr/>
          <p:nvPr/>
        </p:nvSpPr>
        <p:spPr>
          <a:xfrm>
            <a:off x="0" y="5486400"/>
            <a:ext cx="9144000" cy="918864"/>
          </a:xfrm>
          <a:prstGeom prst="rect">
            <a:avLst/>
          </a:prstGeom>
          <a:solidFill>
            <a:schemeClr val="accent1"/>
          </a:solidFill>
        </p:spPr>
        <p:txBody>
          <a:bodyPr wrap="square" lIns="91440" tIns="45720" rIns="91440" bIns="45720">
            <a:spAutoFit/>
          </a:bodyPr>
          <a:lstStyle/>
          <a:p>
            <a:pPr algn="ctr"/>
            <a:r>
              <a:rPr lang="en-US" sz="5400" b="1" dirty="0" smtClean="0">
                <a:ln w="12700">
                  <a:solidFill>
                    <a:schemeClr val="accent5"/>
                  </a:solidFill>
                  <a:prstDash val="solid"/>
                </a:ln>
                <a:solidFill>
                  <a:srgbClr val="FF0000"/>
                </a:solidFill>
              </a:rPr>
              <a:t>ENTIRE</a:t>
            </a:r>
            <a:r>
              <a:rPr lang="en-US" sz="5400" b="1" dirty="0" smtClean="0">
                <a:ln w="12700">
                  <a:solidFill>
                    <a:schemeClr val="accent5"/>
                  </a:solidFill>
                  <a:prstDash val="solid"/>
                </a:ln>
                <a:pattFill prst="ltDnDiag">
                  <a:fgClr>
                    <a:schemeClr val="accent5">
                      <a:lumMod val="60000"/>
                      <a:lumOff val="40000"/>
                    </a:schemeClr>
                  </a:fgClr>
                  <a:bgClr>
                    <a:schemeClr val="bg1"/>
                  </a:bgClr>
                </a:pattFill>
              </a:rPr>
              <a:t> COMMUNITIES</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61147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rot="21389201">
            <a:off x="0" y="65088"/>
            <a:ext cx="8458200" cy="1219200"/>
          </a:xfrm>
        </p:spPr>
        <p:txBody>
          <a:bodyPr anchor="ctr">
            <a:noAutofit/>
          </a:bodyPr>
          <a:lstStyle/>
          <a:p>
            <a:pPr algn="l" eaLnBrk="1" fontAlgn="auto" hangingPunct="1">
              <a:spcAft>
                <a:spcPts val="0"/>
              </a:spcAft>
              <a:defRPr/>
            </a:pPr>
            <a:r>
              <a:rPr lang="en-US" altLang="en-US" sz="4000" dirty="0" smtClean="0">
                <a:solidFill>
                  <a:schemeClr val="accent1">
                    <a:lumMod val="50000"/>
                  </a:schemeClr>
                </a:solidFill>
                <a:latin typeface="AR CHRISTY" panose="02000000000000000000" pitchFamily="2" charset="0"/>
              </a:rPr>
              <a:t>Public </a:t>
            </a:r>
            <a:r>
              <a:rPr lang="en-US" altLang="en-US" sz="4000" dirty="0">
                <a:solidFill>
                  <a:schemeClr val="accent1">
                    <a:lumMod val="50000"/>
                  </a:schemeClr>
                </a:solidFill>
                <a:latin typeface="AR CHRISTY" panose="02000000000000000000" pitchFamily="2" charset="0"/>
              </a:rPr>
              <a:t>Health Nurses </a:t>
            </a:r>
            <a:r>
              <a:rPr lang="en-US" altLang="en-US" sz="4000" dirty="0" smtClean="0">
                <a:solidFill>
                  <a:schemeClr val="accent1">
                    <a:lumMod val="50000"/>
                  </a:schemeClr>
                </a:solidFill>
                <a:latin typeface="AR CHRISTY" panose="02000000000000000000" pitchFamily="2" charset="0"/>
              </a:rPr>
              <a:t>work…</a:t>
            </a:r>
            <a:endParaRPr lang="en-US" altLang="en-US" sz="4000" dirty="0">
              <a:solidFill>
                <a:schemeClr val="accent1">
                  <a:lumMod val="50000"/>
                </a:schemeClr>
              </a:solidFill>
              <a:latin typeface="AR CHRISTY" panose="02000000000000000000" pitchFamily="2" charset="0"/>
            </a:endParaRPr>
          </a:p>
        </p:txBody>
      </p:sp>
      <p:sp>
        <p:nvSpPr>
          <p:cNvPr id="6" name="5-Point Star 5"/>
          <p:cNvSpPr/>
          <p:nvPr/>
        </p:nvSpPr>
        <p:spPr>
          <a:xfrm rot="20927644">
            <a:off x="130947" y="1231652"/>
            <a:ext cx="4176466" cy="3732105"/>
          </a:xfrm>
          <a:prstGeom prst="star5">
            <a:avLst>
              <a:gd name="adj" fmla="val 23089"/>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7" name="5-Point Star 6"/>
          <p:cNvSpPr/>
          <p:nvPr/>
        </p:nvSpPr>
        <p:spPr>
          <a:xfrm rot="617486">
            <a:off x="4262727" y="1118058"/>
            <a:ext cx="4907374" cy="4115484"/>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dirty="0"/>
          </a:p>
        </p:txBody>
      </p:sp>
      <p:sp>
        <p:nvSpPr>
          <p:cNvPr id="2" name="TextBox 1"/>
          <p:cNvSpPr txBox="1"/>
          <p:nvPr/>
        </p:nvSpPr>
        <p:spPr>
          <a:xfrm rot="20926454">
            <a:off x="1184002" y="2561387"/>
            <a:ext cx="2244233" cy="1754326"/>
          </a:xfrm>
          <a:prstGeom prst="rect">
            <a:avLst/>
          </a:prstGeom>
          <a:noFill/>
        </p:spPr>
        <p:txBody>
          <a:bodyPr wrap="square" rtlCol="0">
            <a:spAutoFit/>
          </a:bodyPr>
          <a:lstStyle/>
          <a:p>
            <a:pPr algn="ctr"/>
            <a:r>
              <a:rPr lang="en-US" sz="28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i</a:t>
            </a:r>
            <a:r>
              <a:rPr lang="en-US" sz="280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 many </a:t>
            </a:r>
            <a:r>
              <a:rPr lang="en-US" sz="28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areas within the community</a:t>
            </a:r>
          </a:p>
          <a:p>
            <a:pPr algn="l"/>
            <a:endParaRPr lang="en-US" sz="24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TextBox 2"/>
          <p:cNvSpPr txBox="1"/>
          <p:nvPr/>
        </p:nvSpPr>
        <p:spPr>
          <a:xfrm rot="529069">
            <a:off x="5486056" y="2745850"/>
            <a:ext cx="2460715" cy="1569660"/>
          </a:xfrm>
          <a:prstGeom prst="rect">
            <a:avLst/>
          </a:prstGeom>
          <a:noFill/>
        </p:spPr>
        <p:txBody>
          <a:bodyPr wrap="square" rtlCol="0">
            <a:spAutoFit/>
          </a:bodyPr>
          <a:lstStyle/>
          <a:p>
            <a:pPr algn="ctr"/>
            <a:r>
              <a:rPr lang="en-US" sz="2400" dirty="0" smtClean="0">
                <a:latin typeface="AR CHRISTY" panose="02000000000000000000" pitchFamily="2" charset="0"/>
              </a:rPr>
              <a:t>is </a:t>
            </a:r>
            <a:r>
              <a:rPr lang="en-US" sz="2400" dirty="0">
                <a:latin typeface="AR CHRISTY" panose="02000000000000000000" pitchFamily="2" charset="0"/>
              </a:rPr>
              <a:t>varied, flexible and autonomous</a:t>
            </a:r>
          </a:p>
          <a:p>
            <a:pPr algn="l"/>
            <a:endParaRPr lang="en-US" sz="2400" dirty="0">
              <a:latin typeface="AR CHRISTY" panose="02000000000000000000" pitchFamily="2" charset="0"/>
            </a:endParaRPr>
          </a:p>
        </p:txBody>
      </p:sp>
      <p:sp>
        <p:nvSpPr>
          <p:cNvPr id="8" name="Rectangle 7"/>
          <p:cNvSpPr/>
          <p:nvPr/>
        </p:nvSpPr>
        <p:spPr>
          <a:xfrm>
            <a:off x="0" y="5486400"/>
            <a:ext cx="9144000" cy="918864"/>
          </a:xfrm>
          <a:prstGeom prst="rect">
            <a:avLst/>
          </a:prstGeom>
          <a:solidFill>
            <a:schemeClr val="accent1"/>
          </a:solidFill>
        </p:spPr>
        <p:txBody>
          <a:bodyPr wrap="squar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Be a Public Health Nurse</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533400" y="1143000"/>
            <a:ext cx="3388418" cy="2895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
          <p:cNvSpPr>
            <a:spLocks noGrp="1" noChangeArrowheads="1"/>
          </p:cNvSpPr>
          <p:nvPr>
            <p:ph type="title"/>
          </p:nvPr>
        </p:nvSpPr>
        <p:spPr>
          <a:xfrm>
            <a:off x="609600" y="0"/>
            <a:ext cx="5257800" cy="1350188"/>
          </a:xfrm>
        </p:spPr>
        <p:txBody>
          <a:bodyPr/>
          <a:lstStyle/>
          <a:p>
            <a:pPr eaLnBrk="1" fontAlgn="auto" hangingPunct="1">
              <a:spcAft>
                <a:spcPts val="0"/>
              </a:spcAft>
              <a:defRPr/>
            </a:pPr>
            <a:r>
              <a:rPr lang="en-US" altLang="en-US" sz="4000" b="1" dirty="0">
                <a:solidFill>
                  <a:schemeClr val="accent1">
                    <a:lumMod val="60000"/>
                    <a:lumOff val="40000"/>
                  </a:schemeClr>
                </a:solidFill>
              </a:rPr>
              <a:t>Public Health Nurses…</a:t>
            </a:r>
          </a:p>
        </p:txBody>
      </p:sp>
      <p:sp>
        <p:nvSpPr>
          <p:cNvPr id="14" name="Rectangle 3"/>
          <p:cNvSpPr>
            <a:spLocks noGrp="1" noChangeArrowheads="1"/>
          </p:cNvSpPr>
          <p:nvPr>
            <p:ph sz="quarter" idx="13"/>
          </p:nvPr>
        </p:nvSpPr>
        <p:spPr>
          <a:xfrm>
            <a:off x="228599" y="4281647"/>
            <a:ext cx="6324602" cy="1204753"/>
          </a:xfrm>
        </p:spPr>
        <p:txBody>
          <a:bodyPr>
            <a:normAutofit fontScale="92500" lnSpcReduction="20000"/>
          </a:bodyPr>
          <a:lstStyle/>
          <a:p>
            <a:pPr marL="0" indent="0" eaLnBrk="1" fontAlgn="auto" hangingPunct="1">
              <a:spcAft>
                <a:spcPts val="0"/>
              </a:spcAft>
              <a:buClr>
                <a:schemeClr val="accent1">
                  <a:lumMod val="60000"/>
                  <a:lumOff val="40000"/>
                </a:schemeClr>
              </a:buClr>
              <a:buNone/>
              <a:defRPr/>
            </a:pPr>
            <a:r>
              <a:rPr lang="en-US" altLang="en-US" sz="3200" dirty="0">
                <a:solidFill>
                  <a:srgbClr val="6CA62C"/>
                </a:solidFill>
                <a:latin typeface="+mj-lt"/>
              </a:rPr>
              <a:t>Teach groups of people about how </a:t>
            </a:r>
          </a:p>
          <a:p>
            <a:pPr marL="0" indent="0" algn="ctr" eaLnBrk="1" fontAlgn="auto" hangingPunct="1">
              <a:spcAft>
                <a:spcPts val="0"/>
              </a:spcAft>
              <a:buClr>
                <a:schemeClr val="accent1">
                  <a:lumMod val="60000"/>
                  <a:lumOff val="40000"/>
                </a:schemeClr>
              </a:buClr>
              <a:buNone/>
              <a:defRPr/>
            </a:pPr>
            <a:r>
              <a:rPr lang="en-US" altLang="en-US" sz="3200" dirty="0">
                <a:solidFill>
                  <a:srgbClr val="6CA62C"/>
                </a:solidFill>
                <a:latin typeface="+mj-lt"/>
              </a:rPr>
              <a:t>    they can be healthy</a:t>
            </a:r>
          </a:p>
          <a:p>
            <a:pPr eaLnBrk="1" fontAlgn="auto" hangingPunct="1">
              <a:spcAft>
                <a:spcPts val="0"/>
              </a:spcAft>
              <a:buClr>
                <a:schemeClr val="accent1">
                  <a:lumMod val="60000"/>
                  <a:lumOff val="40000"/>
                </a:schemeClr>
              </a:buClr>
              <a:buFontTx/>
              <a:buNone/>
              <a:defRPr/>
            </a:pPr>
            <a:endParaRPr lang="en-US" altLang="en-US" dirty="0">
              <a:solidFill>
                <a:srgbClr val="92D050"/>
              </a:solidFill>
            </a:endParaRPr>
          </a:p>
        </p:txBody>
      </p:sp>
      <p:pic>
        <p:nvPicPr>
          <p:cNvPr id="15" name="Picture 6" descr="\\DOHAPPS2\Vol1\Netapps\pub2000install\PFiles\MSOffice\Clipart\standard\stddir1\BD07079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8847" y="3462284"/>
            <a:ext cx="23622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7791" t="25555" r="10001" b="-7777"/>
          <a:stretch/>
        </p:blipFill>
        <p:spPr>
          <a:xfrm>
            <a:off x="321464" y="1256704"/>
            <a:ext cx="3535918" cy="2972993"/>
          </a:xfrm>
          <a:prstGeom prst="rect">
            <a:avLst/>
          </a:prstGeom>
        </p:spPr>
      </p:pic>
      <p:sp>
        <p:nvSpPr>
          <p:cNvPr id="17" name="Rectangle 16"/>
          <p:cNvSpPr/>
          <p:nvPr/>
        </p:nvSpPr>
        <p:spPr>
          <a:xfrm rot="653704">
            <a:off x="4936967" y="499363"/>
            <a:ext cx="3645857" cy="3046988"/>
          </a:xfrm>
          <a:prstGeom prst="rect">
            <a:avLst/>
          </a:prstGeom>
          <a:noFill/>
        </p:spPr>
        <p:txBody>
          <a:bodyPr wrap="square" lIns="91440" tIns="45720" rIns="91440" bIns="45720">
            <a:spAutoFit/>
          </a:bodyPr>
          <a:lstStyle/>
          <a:p>
            <a:pPr algn="ctr"/>
            <a:r>
              <a:rPr lang="en-US" sz="3200" b="0" cap="none" spc="0" dirty="0">
                <a:ln w="0"/>
                <a:solidFill>
                  <a:srgbClr val="C00000"/>
                </a:solidFill>
              </a:rPr>
              <a:t>Respond to emergencies including infectious </a:t>
            </a:r>
            <a:r>
              <a:rPr lang="en-US" sz="3200" dirty="0">
                <a:ln w="0"/>
                <a:solidFill>
                  <a:srgbClr val="C00000"/>
                </a:solidFill>
              </a:rPr>
              <a:t>diseases and natural/man-made disasters</a:t>
            </a:r>
            <a:endParaRPr lang="en-US" sz="3200" b="0" cap="none" spc="0" dirty="0">
              <a:ln w="0"/>
              <a:solidFill>
                <a:srgbClr val="C00000"/>
              </a:solidFill>
            </a:endParaRPr>
          </a:p>
        </p:txBody>
      </p:sp>
      <p:sp>
        <p:nvSpPr>
          <p:cNvPr id="8" name="Rectangle 7"/>
          <p:cNvSpPr/>
          <p:nvPr/>
        </p:nvSpPr>
        <p:spPr>
          <a:xfrm>
            <a:off x="0" y="5486400"/>
            <a:ext cx="9144000" cy="918864"/>
          </a:xfrm>
          <a:prstGeom prst="rect">
            <a:avLst/>
          </a:prstGeom>
          <a:solidFill>
            <a:schemeClr val="accent1"/>
          </a:solidFill>
        </p:spPr>
        <p:txBody>
          <a:bodyPr wrap="squar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Respond, teach</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8600" y="228600"/>
            <a:ext cx="3550965" cy="1151965"/>
          </a:xfrm>
          <a:prstGeom prst="rect">
            <a:avLst/>
          </a:prstGeom>
        </p:spPr>
        <p:txBody>
          <a:bodyPr>
            <a:normAutofit/>
          </a:bodyPr>
          <a:lstStyle>
            <a:lvl1pPr algn="l" rtl="0" eaLnBrk="0" fontAlgn="base" hangingPunct="0">
              <a:lnSpc>
                <a:spcPct val="90000"/>
              </a:lnSpc>
              <a:spcBef>
                <a:spcPct val="0"/>
              </a:spcBef>
              <a:spcAft>
                <a:spcPct val="0"/>
              </a:spcAft>
              <a:defRPr sz="4400" kern="1200" cap="all">
                <a:solidFill>
                  <a:srgbClr val="75A2CE"/>
                </a:solidFill>
                <a:latin typeface="+mj-lt"/>
                <a:ea typeface="+mj-ea"/>
                <a:cs typeface="+mj-cs"/>
              </a:defRPr>
            </a:lvl1pPr>
            <a:lvl2pPr algn="l" rtl="0" eaLnBrk="0" fontAlgn="base" hangingPunct="0">
              <a:lnSpc>
                <a:spcPct val="90000"/>
              </a:lnSpc>
              <a:spcBef>
                <a:spcPct val="0"/>
              </a:spcBef>
              <a:spcAft>
                <a:spcPct val="0"/>
              </a:spcAft>
              <a:defRPr sz="4400">
                <a:solidFill>
                  <a:srgbClr val="75A2CE"/>
                </a:solidFill>
                <a:latin typeface="Impact" panose="020B0806030902050204" pitchFamily="34" charset="0"/>
              </a:defRPr>
            </a:lvl2pPr>
            <a:lvl3pPr algn="l" rtl="0" eaLnBrk="0" fontAlgn="base" hangingPunct="0">
              <a:lnSpc>
                <a:spcPct val="90000"/>
              </a:lnSpc>
              <a:spcBef>
                <a:spcPct val="0"/>
              </a:spcBef>
              <a:spcAft>
                <a:spcPct val="0"/>
              </a:spcAft>
              <a:defRPr sz="4400">
                <a:solidFill>
                  <a:srgbClr val="75A2CE"/>
                </a:solidFill>
                <a:latin typeface="Impact" panose="020B0806030902050204" pitchFamily="34" charset="0"/>
              </a:defRPr>
            </a:lvl3pPr>
            <a:lvl4pPr algn="l" rtl="0" eaLnBrk="0" fontAlgn="base" hangingPunct="0">
              <a:lnSpc>
                <a:spcPct val="90000"/>
              </a:lnSpc>
              <a:spcBef>
                <a:spcPct val="0"/>
              </a:spcBef>
              <a:spcAft>
                <a:spcPct val="0"/>
              </a:spcAft>
              <a:defRPr sz="4400">
                <a:solidFill>
                  <a:srgbClr val="75A2CE"/>
                </a:solidFill>
                <a:latin typeface="Impact" panose="020B0806030902050204" pitchFamily="34" charset="0"/>
              </a:defRPr>
            </a:lvl4pPr>
            <a:lvl5pPr algn="l" rtl="0" eaLnBrk="0" fontAlgn="base" hangingPunct="0">
              <a:lnSpc>
                <a:spcPct val="90000"/>
              </a:lnSpc>
              <a:spcBef>
                <a:spcPct val="0"/>
              </a:spcBef>
              <a:spcAft>
                <a:spcPct val="0"/>
              </a:spcAft>
              <a:defRPr sz="4400">
                <a:solidFill>
                  <a:srgbClr val="75A2CE"/>
                </a:solidFill>
                <a:latin typeface="Impact" panose="020B0806030902050204" pitchFamily="34" charset="0"/>
              </a:defRPr>
            </a:lvl5pPr>
            <a:lvl6pPr marL="457200" algn="l" rtl="0" fontAlgn="base">
              <a:lnSpc>
                <a:spcPct val="90000"/>
              </a:lnSpc>
              <a:spcBef>
                <a:spcPct val="0"/>
              </a:spcBef>
              <a:spcAft>
                <a:spcPct val="0"/>
              </a:spcAft>
              <a:defRPr sz="4400">
                <a:solidFill>
                  <a:srgbClr val="75A2CE"/>
                </a:solidFill>
                <a:latin typeface="Impact" panose="020B0806030902050204" pitchFamily="34" charset="0"/>
              </a:defRPr>
            </a:lvl6pPr>
            <a:lvl7pPr marL="914400" algn="l" rtl="0" fontAlgn="base">
              <a:lnSpc>
                <a:spcPct val="90000"/>
              </a:lnSpc>
              <a:spcBef>
                <a:spcPct val="0"/>
              </a:spcBef>
              <a:spcAft>
                <a:spcPct val="0"/>
              </a:spcAft>
              <a:defRPr sz="4400">
                <a:solidFill>
                  <a:srgbClr val="75A2CE"/>
                </a:solidFill>
                <a:latin typeface="Impact" panose="020B0806030902050204" pitchFamily="34" charset="0"/>
              </a:defRPr>
            </a:lvl7pPr>
            <a:lvl8pPr marL="1371600" algn="l" rtl="0" fontAlgn="base">
              <a:lnSpc>
                <a:spcPct val="90000"/>
              </a:lnSpc>
              <a:spcBef>
                <a:spcPct val="0"/>
              </a:spcBef>
              <a:spcAft>
                <a:spcPct val="0"/>
              </a:spcAft>
              <a:defRPr sz="4400">
                <a:solidFill>
                  <a:srgbClr val="75A2CE"/>
                </a:solidFill>
                <a:latin typeface="Impact" panose="020B0806030902050204" pitchFamily="34" charset="0"/>
              </a:defRPr>
            </a:lvl8pPr>
            <a:lvl9pPr marL="1828800" algn="l" rtl="0" fontAlgn="base">
              <a:lnSpc>
                <a:spcPct val="90000"/>
              </a:lnSpc>
              <a:spcBef>
                <a:spcPct val="0"/>
              </a:spcBef>
              <a:spcAft>
                <a:spcPct val="0"/>
              </a:spcAft>
              <a:defRPr sz="4400">
                <a:solidFill>
                  <a:srgbClr val="75A2CE"/>
                </a:solidFill>
                <a:latin typeface="Impact" panose="020B0806030902050204" pitchFamily="34" charset="0"/>
              </a:defRPr>
            </a:lvl9pPr>
          </a:lstStyle>
          <a:p>
            <a:pPr defTabSz="914400" eaLnBrk="1" fontAlgn="auto" hangingPunct="1">
              <a:lnSpc>
                <a:spcPct val="80000"/>
              </a:lnSpc>
              <a:spcAft>
                <a:spcPts val="0"/>
              </a:spcAft>
              <a:defRPr/>
            </a:pPr>
            <a:r>
              <a:rPr lang="en-US" altLang="en-US" sz="4100" b="1" dirty="0" smtClean="0">
                <a:solidFill>
                  <a:schemeClr val="accent2">
                    <a:lumMod val="75000"/>
                  </a:schemeClr>
                </a:solidFill>
              </a:rPr>
              <a:t>Public Health Nurses…</a:t>
            </a:r>
            <a:endParaRPr lang="en-US" altLang="en-US" sz="4100" b="1" dirty="0">
              <a:solidFill>
                <a:schemeClr val="accent2">
                  <a:lumMod val="75000"/>
                </a:schemeClr>
              </a:solidFill>
            </a:endParaRPr>
          </a:p>
        </p:txBody>
      </p:sp>
      <p:sp>
        <p:nvSpPr>
          <p:cNvPr id="4" name="Rectangle 3"/>
          <p:cNvSpPr txBox="1">
            <a:spLocks noChangeArrowheads="1"/>
          </p:cNvSpPr>
          <p:nvPr/>
        </p:nvSpPr>
        <p:spPr>
          <a:xfrm>
            <a:off x="228600" y="3453554"/>
            <a:ext cx="2922814" cy="1419845"/>
          </a:xfrm>
          <a:prstGeom prst="rect">
            <a:avLst/>
          </a:prstGeom>
        </p:spPr>
        <p:txBody>
          <a:bodyPr>
            <a:noAutofit/>
          </a:bodyPr>
          <a:lstStyle>
            <a:lvl1pPr marL="228600" indent="-228600" algn="l" rtl="0" eaLnBrk="0" fontAlgn="base" hangingPunct="0">
              <a:lnSpc>
                <a:spcPct val="120000"/>
              </a:lnSpc>
              <a:spcBef>
                <a:spcPts val="1000"/>
              </a:spcBef>
              <a:spcAft>
                <a:spcPct val="0"/>
              </a:spcAft>
              <a:buClr>
                <a:srgbClr val="75A2CE"/>
              </a:buClr>
              <a:buSzPct val="160000"/>
              <a:buFont typeface="Arial" panose="020B0604020202020204"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rgbClr val="75A2CE"/>
              </a:buClr>
              <a:buSzPct val="160000"/>
              <a:buFont typeface="Arial" panose="020B0604020202020204" pitchFamily="34"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rgbClr val="75A2CE"/>
              </a:buClr>
              <a:buSzPct val="160000"/>
              <a:buFont typeface="Arial" panose="020B0604020202020204"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rgbClr val="75A2CE"/>
              </a:buClr>
              <a:buSzPct val="160000"/>
              <a:buFont typeface="Arial" panose="020B0604020202020204"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rgbClr val="75A2CE"/>
              </a:buClr>
              <a:buSzPct val="160000"/>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defTabSz="914400" eaLnBrk="1" fontAlgn="auto" hangingPunct="1">
              <a:lnSpc>
                <a:spcPct val="110000"/>
              </a:lnSpc>
              <a:spcAft>
                <a:spcPts val="0"/>
              </a:spcAft>
              <a:buClr>
                <a:schemeClr val="accent1">
                  <a:lumMod val="60000"/>
                  <a:lumOff val="40000"/>
                </a:schemeClr>
              </a:buClr>
              <a:buNone/>
              <a:defRPr/>
            </a:pPr>
            <a:r>
              <a:rPr lang="en-US" altLang="en-US" sz="2400" dirty="0" smtClean="0">
                <a:solidFill>
                  <a:schemeClr val="accent5">
                    <a:lumMod val="75000"/>
                  </a:schemeClr>
                </a:solidFill>
              </a:rPr>
              <a:t>Organize health fairs and preventative health screening</a:t>
            </a:r>
          </a:p>
          <a:p>
            <a:pPr defTabSz="914400" eaLnBrk="1" fontAlgn="auto" hangingPunct="1">
              <a:lnSpc>
                <a:spcPct val="110000"/>
              </a:lnSpc>
              <a:spcAft>
                <a:spcPts val="0"/>
              </a:spcAft>
              <a:buClr>
                <a:schemeClr val="accent1">
                  <a:lumMod val="60000"/>
                  <a:lumOff val="40000"/>
                </a:schemeClr>
              </a:buClr>
              <a:buFontTx/>
              <a:buNone/>
              <a:defRPr/>
            </a:pPr>
            <a:endParaRPr lang="en-US" altLang="en-US" sz="2400" dirty="0">
              <a:solidFill>
                <a:schemeClr val="accent5">
                  <a:lumMod val="75000"/>
                </a:schemeClr>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4664" r="28072" b="1"/>
          <a:stretch/>
        </p:blipFill>
        <p:spPr>
          <a:xfrm>
            <a:off x="5181600" y="1"/>
            <a:ext cx="3962400" cy="5029200"/>
          </a:xfrm>
          <a:prstGeom prst="rect">
            <a:avLst/>
          </a:prstGeom>
          <a:ln>
            <a:noFill/>
          </a:ln>
        </p:spPr>
      </p:pic>
      <p:pic>
        <p:nvPicPr>
          <p:cNvPr id="6" name="Picture 4" descr="\\DOHAPPS2\Vol1\Netapps\pub2000install\PFiles\MSOffice\Clipart\standard\stddir3\HM00492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4780" y="2971801"/>
            <a:ext cx="2133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486400"/>
            <a:ext cx="9144000" cy="918864"/>
          </a:xfrm>
          <a:prstGeom prst="rect">
            <a:avLst/>
          </a:prstGeom>
          <a:solidFill>
            <a:schemeClr val="accent1"/>
          </a:solidFill>
        </p:spPr>
        <p:txBody>
          <a:bodyPr wrap="squar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Collect data, organize, screen</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8" name="Rectangle 7"/>
          <p:cNvSpPr/>
          <p:nvPr/>
        </p:nvSpPr>
        <p:spPr>
          <a:xfrm>
            <a:off x="228600" y="1380565"/>
            <a:ext cx="4648200" cy="2062103"/>
          </a:xfrm>
          <a:prstGeom prst="rect">
            <a:avLst/>
          </a:prstGeom>
          <a:noFill/>
          <a:effectLst/>
        </p:spPr>
        <p:txBody>
          <a:bodyPr wrap="square" lIns="91440" tIns="45720" rIns="91440" bIns="45720">
            <a:spAutoFit/>
          </a:bodyPr>
          <a:lstStyle/>
          <a:p>
            <a:r>
              <a:rPr lang="en-US" sz="3200" b="0" cap="none" spc="0" dirty="0" smtClean="0">
                <a:ln w="0"/>
                <a:gradFill>
                  <a:gsLst>
                    <a:gs pos="21000">
                      <a:srgbClr val="53575C"/>
                    </a:gs>
                    <a:gs pos="88000">
                      <a:srgbClr val="C5C7CA"/>
                    </a:gs>
                  </a:gsLst>
                  <a:lin ang="5400000"/>
                </a:gradFill>
                <a:effectLst/>
              </a:rPr>
              <a:t>Track occurring communicable disease and help </a:t>
            </a:r>
            <a:r>
              <a:rPr lang="en-US" sz="2800" b="0" cap="none" spc="0" dirty="0" smtClean="0">
                <a:ln w="0"/>
                <a:gradFill>
                  <a:gsLst>
                    <a:gs pos="21000">
                      <a:srgbClr val="53575C"/>
                    </a:gs>
                    <a:gs pos="88000">
                      <a:srgbClr val="C5C7CA"/>
                    </a:gs>
                  </a:gsLst>
                  <a:lin ang="5400000"/>
                </a:gradFill>
                <a:effectLst/>
              </a:rPr>
              <a:t>people</a:t>
            </a:r>
            <a:r>
              <a:rPr lang="en-US" sz="3200" b="0" cap="none" spc="0" dirty="0" smtClean="0">
                <a:ln w="0"/>
                <a:gradFill>
                  <a:gsLst>
                    <a:gs pos="21000">
                      <a:srgbClr val="53575C"/>
                    </a:gs>
                    <a:gs pos="88000">
                      <a:srgbClr val="C5C7CA"/>
                    </a:gs>
                  </a:gsLst>
                  <a:lin ang="5400000"/>
                </a:gradFill>
                <a:effectLst/>
              </a:rPr>
              <a:t> get treatment</a:t>
            </a:r>
            <a:endParaRPr lang="en-US" sz="32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269183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402063" y="3122388"/>
            <a:ext cx="4038601"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492727" y="3207511"/>
            <a:ext cx="3857272" cy="205740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
          <p:cNvSpPr>
            <a:spLocks noGrp="1" noChangeArrowheads="1"/>
          </p:cNvSpPr>
          <p:nvPr>
            <p:ph type="title"/>
          </p:nvPr>
        </p:nvSpPr>
        <p:spPr>
          <a:xfrm>
            <a:off x="381000" y="333375"/>
            <a:ext cx="7797800" cy="1152525"/>
          </a:xfrm>
        </p:spPr>
        <p:txBody>
          <a:bodyPr/>
          <a:lstStyle/>
          <a:p>
            <a:pPr eaLnBrk="1" fontAlgn="auto" hangingPunct="1">
              <a:spcAft>
                <a:spcPts val="0"/>
              </a:spcAft>
              <a:defRPr/>
            </a:pPr>
            <a:r>
              <a:rPr lang="en-US" altLang="en-US" sz="4000" b="1" dirty="0">
                <a:solidFill>
                  <a:schemeClr val="accent1">
                    <a:lumMod val="60000"/>
                    <a:lumOff val="40000"/>
                  </a:schemeClr>
                </a:solidFill>
              </a:rPr>
              <a:t>Public Health </a:t>
            </a:r>
            <a:r>
              <a:rPr lang="en-US" altLang="en-US" sz="4000" b="1" dirty="0" smtClean="0">
                <a:solidFill>
                  <a:schemeClr val="accent1">
                    <a:lumMod val="60000"/>
                    <a:lumOff val="40000"/>
                  </a:schemeClr>
                </a:solidFill>
              </a:rPr>
              <a:t>Nurses …</a:t>
            </a:r>
            <a:endParaRPr lang="en-US" altLang="en-US" sz="4000" b="1" dirty="0">
              <a:solidFill>
                <a:schemeClr val="accent1">
                  <a:lumMod val="60000"/>
                  <a:lumOff val="40000"/>
                </a:schemeClr>
              </a:solidFill>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887" t="17354" r="-1887" b="31703"/>
          <a:stretch/>
        </p:blipFill>
        <p:spPr>
          <a:xfrm>
            <a:off x="2560813" y="3352180"/>
            <a:ext cx="3721100" cy="1826722"/>
          </a:xfrm>
          <a:prstGeom prst="rect">
            <a:avLst/>
          </a:prstGeom>
        </p:spPr>
      </p:pic>
      <p:pic>
        <p:nvPicPr>
          <p:cNvPr id="16" name="Picture 5" descr="\\DOHAPPS2\Vol1\Netapps\pub2000install\PFiles\MSOffice\Clipart\standard\stddir3\IN00575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611250"/>
            <a:ext cx="649702"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5486400"/>
            <a:ext cx="9144000" cy="918864"/>
          </a:xfrm>
          <a:prstGeom prst="rect">
            <a:avLst/>
          </a:prstGeom>
          <a:solidFill>
            <a:schemeClr val="accent1"/>
          </a:solidFill>
        </p:spPr>
        <p:txBody>
          <a:bodyPr wrap="square" lIns="91440" tIns="45720" rIns="91440" bIns="45720">
            <a:spAutoFit/>
          </a:bodyPr>
          <a:lstStyle/>
          <a:p>
            <a:pPr algn="ctr"/>
            <a:r>
              <a:rPr lang="en-US" sz="5400" b="1" dirty="0" smtClean="0">
                <a:ln w="12700">
                  <a:solidFill>
                    <a:schemeClr val="accent5"/>
                  </a:solidFill>
                  <a:prstDash val="solid"/>
                </a:ln>
                <a:pattFill prst="ltDnDiag">
                  <a:fgClr>
                    <a:schemeClr val="accent5">
                      <a:lumMod val="60000"/>
                      <a:lumOff val="40000"/>
                    </a:schemeClr>
                  </a:fgClr>
                  <a:bgClr>
                    <a:schemeClr val="bg1"/>
                  </a:bgClr>
                </a:pattFill>
              </a:rPr>
              <a:t>Educate</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3" name="Rectangle 2"/>
          <p:cNvSpPr/>
          <p:nvPr/>
        </p:nvSpPr>
        <p:spPr>
          <a:xfrm>
            <a:off x="1103229" y="1641455"/>
            <a:ext cx="2778996" cy="1015663"/>
          </a:xfrm>
          <a:prstGeom prst="rect">
            <a:avLst/>
          </a:prstGeom>
          <a:noFill/>
        </p:spPr>
        <p:txBody>
          <a:bodyPr wrap="squar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w</a:t>
            </a:r>
            <a:r>
              <a:rPr lang="en-US" sz="2000" b="0" cap="none" spc="0" dirty="0" smtClean="0">
                <a:ln w="0"/>
                <a:solidFill>
                  <a:schemeClr val="accent1"/>
                </a:solidFill>
                <a:effectLst>
                  <a:outerShdw blurRad="38100" dist="25400" dir="5400000" algn="ctr" rotWithShape="0">
                    <a:srgbClr val="6E747A">
                      <a:alpha val="43000"/>
                    </a:srgbClr>
                  </a:outerShdw>
                </a:effectLst>
              </a:rPr>
              <a:t>ork with schools with a focus on the health and development of students</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pic>
        <p:nvPicPr>
          <p:cNvPr id="17" name="Picture 5" descr="\\DOHAPPS2\Vol1\Netapps\pub2000install\PFiles\MSOffice\Clipart\standard\stddir3\IN00575_.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9900" y="1649959"/>
            <a:ext cx="649702"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127497" y="1649959"/>
            <a:ext cx="3942349" cy="1007159"/>
          </a:xfrm>
          <a:prstGeom prst="rect">
            <a:avLst/>
          </a:prstGeom>
          <a:noFill/>
        </p:spPr>
        <p:txBody>
          <a:bodyPr wrap="square" lIns="91440" tIns="45720" rIns="91440" bIns="45720">
            <a:spAutoFit/>
          </a:bodyPr>
          <a:lstStyle/>
          <a:p>
            <a:r>
              <a:rPr lang="en-US" sz="2000" dirty="0" smtClean="0">
                <a:ln w="0"/>
                <a:solidFill>
                  <a:schemeClr val="accent1"/>
                </a:solidFill>
                <a:effectLst>
                  <a:outerShdw blurRad="38100" dist="25400" dir="5400000" algn="ctr" rotWithShape="0">
                    <a:srgbClr val="6E747A">
                      <a:alpha val="43000"/>
                    </a:srgbClr>
                  </a:outerShdw>
                </a:effectLst>
              </a:rPr>
              <a:t>educate the community about environmental issues such as food safety, lead, and clean air and water</a:t>
            </a:r>
            <a:endParaRPr lang="en-US" sz="2000" b="0" cap="none" spc="0" dirty="0">
              <a:ln w="0"/>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1198</TotalTime>
  <Words>1032</Words>
  <Application>Microsoft Office PowerPoint</Application>
  <PresentationFormat>On-screen Show (4:3)</PresentationFormat>
  <Paragraphs>151</Paragraphs>
  <Slides>16</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 Unicode MS</vt:lpstr>
      <vt:lpstr>AR CHRISTY</vt:lpstr>
      <vt:lpstr>AR ESSENCE</vt:lpstr>
      <vt:lpstr>Arial</vt:lpstr>
      <vt:lpstr>Calibri</vt:lpstr>
      <vt:lpstr>Impact</vt:lpstr>
      <vt:lpstr>Tahoma</vt:lpstr>
      <vt:lpstr>Times New Roman</vt:lpstr>
      <vt:lpstr>Verdana</vt:lpstr>
      <vt:lpstr>Main Event</vt:lpstr>
      <vt:lpstr>PowerPoint Presentation</vt:lpstr>
      <vt:lpstr>What Is Public Health Nursing?</vt:lpstr>
      <vt:lpstr>PowerPoint Presentation</vt:lpstr>
      <vt:lpstr>PowerPoint Presentation</vt:lpstr>
      <vt:lpstr>PowerPoint Presentation</vt:lpstr>
      <vt:lpstr>Public Health Nurses work…</vt:lpstr>
      <vt:lpstr>Public Health Nurses…</vt:lpstr>
      <vt:lpstr>PowerPoint Presentation</vt:lpstr>
      <vt:lpstr>Public Health Nurses …</vt:lpstr>
      <vt:lpstr>Public Health Nurses…</vt:lpstr>
      <vt:lpstr>Public Health Nurses…</vt:lpstr>
      <vt:lpstr>Public Health Nurses…</vt:lpstr>
      <vt:lpstr>Where Do Public Health Nurses Work?</vt:lpstr>
      <vt:lpstr>Where Do I Find Information About Becoming a Public Health Nurse?</vt:lpstr>
      <vt:lpstr>PowerPoint Presentation</vt:lpstr>
      <vt:lpstr>PowerPoint Presentation</vt:lpstr>
    </vt:vector>
  </TitlesOfParts>
  <Company>Missouri Department of Health and Senior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life better</dc:title>
  <dc:creator>Zenetta Walker</dc:creator>
  <cp:lastModifiedBy>lisa</cp:lastModifiedBy>
  <cp:revision>81</cp:revision>
  <dcterms:created xsi:type="dcterms:W3CDTF">2004-12-08T17:23:38Z</dcterms:created>
  <dcterms:modified xsi:type="dcterms:W3CDTF">2017-04-07T16:33:47Z</dcterms:modified>
</cp:coreProperties>
</file>