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63" r:id="rId7"/>
    <p:sldId id="259" r:id="rId8"/>
    <p:sldId id="260" r:id="rId9"/>
    <p:sldId id="261" r:id="rId10"/>
    <p:sldId id="266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38C5-85F0-27E1-ADA1-62DEB67F2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20320-D2C2-4424-60F2-3C369F013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CC38-EEBF-442E-E9CC-99132095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FA78-487C-27C7-36F9-5A461892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EDCE-F4AC-B8E7-40C9-1A821719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7E5C-A8AE-DB59-101D-18DCF29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09941-B5F0-A703-8AA1-1253FDB22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B543-3786-407B-867D-37A9067A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6EF3D-8EDB-D87D-6010-D7506DA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FE60-4E1F-9854-2178-F8A0730A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CC56F-5803-41CD-E9AD-8B93815A3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E7131-3BB8-5597-BA03-373267A0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D4035-3A5E-54A0-54CD-DFFEC306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C163-0397-C76C-E198-8761B60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89F70-42E3-B4C6-D6B1-9D3017A9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31EB-B06C-4005-3885-56E66AE4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87DEB-DE67-8C5E-D928-46915CF81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6A6B-8628-8634-FBE3-63C09C43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1C6FA-6378-3607-71A4-2A9E9E49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6911-C584-A3FD-BDA2-B142DC94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9623-EA62-F75D-E8FA-B7AE6C9A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546B-2926-69B0-EC17-609BA5BD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98F4-515D-AE6F-2FB8-B7C37C2D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EDFC2-D1F5-3062-9EA7-2240DF40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50CA-55EE-C567-8CF7-95AEFD45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F172-FD13-B08B-E0EF-93A1137A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9A72-9A47-8DF7-70A8-1283C99CA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A2215-A91B-3798-2303-4EDA07FDC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71D12-2EC5-8569-D59D-FB533707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5207-7AF3-DC7F-7E28-5B982398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0E9FC-02A0-E026-14DC-36D019C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D21F-577E-D342-5248-7F27754A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03F89-BC05-871A-B5D5-216236A3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51774-DB02-380C-B349-7317E6249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163DE-98CA-174F-300B-54B076876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3F297-4473-9756-9294-BB1049B3C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935D5-C8A5-FB75-19DF-716613CA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BED01-DCA0-98FB-CAD3-2D01D258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00064-C630-2543-F881-5ADBD64F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93F4-7112-FE6E-E925-45B1D4C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1786D-3FB4-A970-A3CC-923543F6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6F98A-177A-3EFF-AEEF-248D6523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63398-9A0F-B015-68D7-A62E5BCA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F9E6F-7502-371F-B9D2-6B4CFF44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6AFEE-83FB-23F5-3DE0-32481332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E9CC4-1437-F6E8-06F8-9C079FF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29AA-35EC-95C0-C9E6-9F702624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F5EC-94DA-3E0D-A1D0-3A0066A6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B621D-4710-74E3-0CAD-EA9875D53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BBD1D-B0E7-A7BB-D88C-8AD52906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DFE07-4F9D-2AEF-6ABC-50C9EDB8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8F7A0-A608-3425-AC04-163F4801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D22B-469F-5106-CD35-19607909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757BB-8BE3-70F5-7DF7-728C11604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EDCF9-3E18-525D-477F-3DE9491F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A2EDC-5AA7-58DC-8EDC-01B850CD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62DC0-36CF-A591-4BE6-9BAED6C5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932D4-BEA0-A1ED-C928-7889A0DC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B662-1B08-358E-E26B-BCCF0D78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8D766-91FB-A11E-9AD2-791F5050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6C9C8-37FB-4E67-62EB-F78EE37C2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2120-81EB-4994-AABC-9077ED95F67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087A-32C8-44C8-4B11-232CBD11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5B00-50BB-7A32-91D6-AF0C2107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0623-C397-403B-9782-A3AB61FED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8B9C-BF95-536A-FF75-53B2AA6E1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 Vision for Daily Life and Employment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261-C794-1052-00B8-789014A54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Master Plan on Aging</a:t>
            </a:r>
          </a:p>
          <a:p>
            <a:r>
              <a:rPr lang="en-US" dirty="0"/>
              <a:t>Daily Life and Employment Subcommittee</a:t>
            </a:r>
          </a:p>
          <a:p>
            <a:r>
              <a:rPr lang="en-US" dirty="0"/>
              <a:t>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178638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4D8AE0-0A9C-A7B6-144B-9BCF3AF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22033"/>
          </a:xfrm>
        </p:spPr>
        <p:txBody>
          <a:bodyPr/>
          <a:lstStyle/>
          <a:p>
            <a:pPr algn="ctr"/>
            <a:r>
              <a:rPr lang="en-US" dirty="0"/>
              <a:t>Start with Brainstorming</a:t>
            </a:r>
          </a:p>
        </p:txBody>
      </p:sp>
    </p:spTree>
    <p:extLst>
      <p:ext uri="{BB962C8B-B14F-4D97-AF65-F5344CB8AC3E}">
        <p14:creationId xmlns:p14="http://schemas.microsoft.com/office/powerpoint/2010/main" val="276550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5A15-E0E6-5176-534D-D2F2F15A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07AB-0D38-343D-F5F4-D851C3F7A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list of keywords</a:t>
            </a:r>
          </a:p>
          <a:p>
            <a:pPr lvl="1"/>
            <a:r>
              <a:rPr lang="en-US" dirty="0"/>
              <a:t>Identify the product or service</a:t>
            </a:r>
          </a:p>
          <a:p>
            <a:pPr lvl="1"/>
            <a:r>
              <a:rPr lang="en-US" dirty="0"/>
              <a:t>Highlight mission and values</a:t>
            </a:r>
          </a:p>
          <a:p>
            <a:pPr lvl="1"/>
            <a:r>
              <a:rPr lang="en-US" dirty="0"/>
              <a:t>Identify audacious goals and initiatives</a:t>
            </a:r>
          </a:p>
          <a:p>
            <a:pPr lvl="1"/>
            <a:r>
              <a:rPr lang="en-US" dirty="0"/>
              <a:t>Linkage to long-term strategic plan</a:t>
            </a:r>
          </a:p>
          <a:p>
            <a:pPr lvl="1"/>
            <a:r>
              <a:rPr lang="en-US" dirty="0"/>
              <a:t>Adjectives that describe the ideal future (expert, innovative, affordable, inspiring)</a:t>
            </a:r>
          </a:p>
          <a:p>
            <a:pPr lvl="1"/>
            <a:r>
              <a:rPr lang="en-US" dirty="0"/>
              <a:t>Adverbs that describe how we operate (flexibility, sustainably, cooperatively, fearlessly)</a:t>
            </a:r>
          </a:p>
        </p:txBody>
      </p:sp>
    </p:spTree>
    <p:extLst>
      <p:ext uri="{BB962C8B-B14F-4D97-AF65-F5344CB8AC3E}">
        <p14:creationId xmlns:p14="http://schemas.microsoft.com/office/powerpoint/2010/main" val="351759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B169-99A4-3319-C753-83F50871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7107-C608-DB16-FF6B-1DA4A0BE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Foundational questions</a:t>
            </a:r>
          </a:p>
          <a:p>
            <a:pPr lvl="1"/>
            <a:r>
              <a:rPr lang="en-US" dirty="0"/>
              <a:t>What is our main purpose?</a:t>
            </a:r>
          </a:p>
          <a:p>
            <a:pPr lvl="1"/>
            <a:r>
              <a:rPr lang="en-US" dirty="0"/>
              <a:t>What are our main strengths?</a:t>
            </a:r>
          </a:p>
          <a:p>
            <a:pPr lvl="1"/>
            <a:r>
              <a:rPr lang="en-US" dirty="0"/>
              <a:t>What are our values?</a:t>
            </a:r>
          </a:p>
          <a:p>
            <a:pPr lvl="1"/>
            <a:r>
              <a:rPr lang="en-US" dirty="0"/>
              <a:t>Why does what we are building matter?</a:t>
            </a:r>
          </a:p>
          <a:p>
            <a:pPr lvl="1"/>
            <a:r>
              <a:rPr lang="en-US" dirty="0"/>
              <a:t>How do we make a difference?</a:t>
            </a:r>
          </a:p>
          <a:p>
            <a:pPr lvl="1"/>
            <a:r>
              <a:rPr lang="en-US" dirty="0"/>
              <a:t>What are our most ambitious goals?</a:t>
            </a:r>
          </a:p>
          <a:p>
            <a:pPr lvl="1"/>
            <a:r>
              <a:rPr lang="en-US" dirty="0"/>
              <a:t>What impact do we want to have?</a:t>
            </a:r>
          </a:p>
          <a:p>
            <a:pPr lvl="1"/>
            <a:r>
              <a:rPr lang="en-US" dirty="0"/>
              <a:t>How would the world be different if we succeed?</a:t>
            </a:r>
          </a:p>
        </p:txBody>
      </p:sp>
    </p:spTree>
    <p:extLst>
      <p:ext uri="{BB962C8B-B14F-4D97-AF65-F5344CB8AC3E}">
        <p14:creationId xmlns:p14="http://schemas.microsoft.com/office/powerpoint/2010/main" val="110521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950E-CAE9-8A5C-94B1-76EB5A58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01B7-3B38-77E6-41F1-7804873C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outcomes from the brainstorming session, develop an initial draft vision statement.</a:t>
            </a:r>
          </a:p>
          <a:p>
            <a:r>
              <a:rPr lang="en-US" dirty="0"/>
              <a:t>Distribute draft statement to committee for feedback</a:t>
            </a:r>
          </a:p>
          <a:p>
            <a:r>
              <a:rPr lang="en-US" dirty="0"/>
              <a:t>Develop updated statement for consideration at the March subcommittee meeting.</a:t>
            </a:r>
          </a:p>
        </p:txBody>
      </p:sp>
    </p:spTree>
    <p:extLst>
      <p:ext uri="{BB962C8B-B14F-4D97-AF65-F5344CB8AC3E}">
        <p14:creationId xmlns:p14="http://schemas.microsoft.com/office/powerpoint/2010/main" val="551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08BFE9-5DA2-9A3E-4D9F-B320E7BD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48456"/>
          </a:xfrm>
        </p:spPr>
        <p:txBody>
          <a:bodyPr/>
          <a:lstStyle/>
          <a:p>
            <a:pPr algn="ctr"/>
            <a:r>
              <a:rPr lang="en-US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62042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8B9C-BF95-536A-FF75-53B2AA6E1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vision statement?</a:t>
            </a:r>
          </a:p>
        </p:txBody>
      </p:sp>
    </p:spTree>
    <p:extLst>
      <p:ext uri="{BB962C8B-B14F-4D97-AF65-F5344CB8AC3E}">
        <p14:creationId xmlns:p14="http://schemas.microsoft.com/office/powerpoint/2010/main" val="20668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4DA1-B339-7FA5-0DF2-AD910559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vs.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9B7B0-98C6-2846-92BC-EF4707080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/>
              <a:t>Vision statements </a:t>
            </a:r>
            <a:r>
              <a:rPr lang="en-US" dirty="0"/>
              <a:t>are future-based, and they are meant to inspire and give direction internally. </a:t>
            </a:r>
            <a:r>
              <a:rPr lang="en-US" b="1" dirty="0"/>
              <a:t>Mission statements </a:t>
            </a:r>
            <a:r>
              <a:rPr lang="en-US" dirty="0"/>
              <a:t>are based in the present and convey to stakeholders and community members why an entity exists and where it currently stands. </a:t>
            </a:r>
          </a:p>
          <a:p>
            <a:pPr>
              <a:spcBef>
                <a:spcPts val="1800"/>
              </a:spcBef>
            </a:pPr>
            <a:r>
              <a:rPr lang="en-US" dirty="0"/>
              <a:t>A vision is aspiration; a mission is actionable</a:t>
            </a:r>
          </a:p>
          <a:p>
            <a:pPr>
              <a:spcBef>
                <a:spcPts val="1800"/>
              </a:spcBef>
            </a:pPr>
            <a:r>
              <a:rPr lang="en-US" dirty="0"/>
              <a:t>A vision statement is a written declaration clarifying your meaning and purpose for stakeholders, particularly internal stakeholders. It describes the desired long-term results of your efforts. </a:t>
            </a:r>
          </a:p>
        </p:txBody>
      </p:sp>
    </p:spTree>
    <p:extLst>
      <p:ext uri="{BB962C8B-B14F-4D97-AF65-F5344CB8AC3E}">
        <p14:creationId xmlns:p14="http://schemas.microsoft.com/office/powerpoint/2010/main" val="67698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5D13-5FFD-AC2B-4936-4DE2B96A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933938"/>
          </a:xfrm>
        </p:spPr>
        <p:txBody>
          <a:bodyPr>
            <a:normAutofit/>
          </a:bodyPr>
          <a:lstStyle/>
          <a:p>
            <a:r>
              <a:rPr lang="en-US" dirty="0"/>
              <a:t>Mission-Vision Hierarchy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E7EAC-3544-3C50-CAA2-71DE4D6C5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7300" y="238963"/>
            <a:ext cx="6838096" cy="6368610"/>
          </a:xfrm>
        </p:spPr>
      </p:pic>
    </p:spTree>
    <p:extLst>
      <p:ext uri="{BB962C8B-B14F-4D97-AF65-F5344CB8AC3E}">
        <p14:creationId xmlns:p14="http://schemas.microsoft.com/office/powerpoint/2010/main" val="247206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A34A-9E31-6318-6487-32ED4A8B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vision statement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8289-4CE8-08A4-B1A1-E2AA329C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afraid to dream big once you gather all the information and get down to writing. </a:t>
            </a:r>
          </a:p>
          <a:p>
            <a:r>
              <a:rPr lang="en-US" dirty="0"/>
              <a:t>Your vision statement should constantly remind you and your team of the end goal.</a:t>
            </a:r>
          </a:p>
          <a:p>
            <a:r>
              <a:rPr lang="en-US" dirty="0"/>
              <a:t>A vision statement should be concise – no longer than a sentence or two. You want your entire organization to be able to repeat it quickly and, more importantly, understand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31DFC-0CEF-29E9-CE62-0173DFF9B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737" y="381851"/>
            <a:ext cx="7036525" cy="6229621"/>
          </a:xfrm>
        </p:spPr>
      </p:pic>
    </p:spTree>
    <p:extLst>
      <p:ext uri="{BB962C8B-B14F-4D97-AF65-F5344CB8AC3E}">
        <p14:creationId xmlns:p14="http://schemas.microsoft.com/office/powerpoint/2010/main" val="14932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C4EF-FA67-E733-4993-220C476A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good 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16D9-9787-FB98-C07E-6DFCE6BA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Project five to 10 years into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Dream big and focus on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 present tense.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clear, concise, jargon-free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Infuse it with passion and make it inspiring.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it with your values and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Prepare to commit time and resources to the vision you establish.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7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D610-ECC4-C489-7E45-0FB6A941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38200-5B61-5F4D-D6A5-1336D21A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mix up your mission statement and vision statement</a:t>
            </a:r>
          </a:p>
          <a:p>
            <a:r>
              <a:rPr lang="en-US" dirty="0"/>
              <a:t>Don’t overthink the wording</a:t>
            </a:r>
          </a:p>
          <a:p>
            <a:r>
              <a:rPr lang="en-US" dirty="0"/>
              <a:t>Don’t start writing right away</a:t>
            </a:r>
          </a:p>
          <a:p>
            <a:r>
              <a:rPr lang="en-US" dirty="0"/>
              <a:t>Don’t use vague terms, be as specific as possible</a:t>
            </a:r>
          </a:p>
          <a:p>
            <a:r>
              <a:rPr lang="en-US" dirty="0"/>
              <a:t>Don’t set an unachievable vision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6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2A80-CB37-5089-0B3E-6764FF86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vision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1D15-B4D5-5D30-65E7-7DC51941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Amazon:</a:t>
            </a:r>
            <a:r>
              <a:rPr lang="en-US" dirty="0"/>
              <a:t> “Our vision is to be earth’s most customer-centric company; to build a place where people can come to find and discover anything they might want to buy online.</a:t>
            </a:r>
          </a:p>
          <a:p>
            <a:r>
              <a:rPr lang="en-US" b="1" dirty="0"/>
              <a:t>Habitat for Humanity:</a:t>
            </a:r>
            <a:r>
              <a:rPr lang="en-US" dirty="0"/>
              <a:t> “A world where everyone has a decent place to live.”</a:t>
            </a:r>
          </a:p>
          <a:p>
            <a:r>
              <a:rPr lang="en-US" b="1" dirty="0"/>
              <a:t>IKEA:</a:t>
            </a:r>
            <a:r>
              <a:rPr lang="en-US" dirty="0"/>
              <a:t> “To create a better everyday life for the many people.”</a:t>
            </a:r>
          </a:p>
          <a:p>
            <a:r>
              <a:rPr lang="en-US" b="1" dirty="0"/>
              <a:t>TED:</a:t>
            </a:r>
            <a:r>
              <a:rPr lang="en-US" dirty="0"/>
              <a:t> “We believe passionately in the power of ideas to change attitudes, lives, and, ultimately, the world.”</a:t>
            </a:r>
          </a:p>
          <a:p>
            <a:r>
              <a:rPr lang="en-US" b="1" dirty="0"/>
              <a:t>DHEWD:</a:t>
            </a:r>
            <a:r>
              <a:rPr lang="en-US" dirty="0"/>
              <a:t> “Every Missourian empowered with the skills and education needed for success.”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552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Developing a Vision for Daily Life and Employment</vt:lpstr>
      <vt:lpstr>What is a vision statement?</vt:lpstr>
      <vt:lpstr>Vision vs. Mission</vt:lpstr>
      <vt:lpstr>Mission-Vision Hierarchy </vt:lpstr>
      <vt:lpstr>What does a vision statement look like?</vt:lpstr>
      <vt:lpstr>PowerPoint Presentation</vt:lpstr>
      <vt:lpstr>Components of a good vision statement</vt:lpstr>
      <vt:lpstr>Things to avoid</vt:lpstr>
      <vt:lpstr>Examples of vision statements</vt:lpstr>
      <vt:lpstr>Start with Brainstorming</vt:lpstr>
      <vt:lpstr>Brainstorming</vt:lpstr>
      <vt:lpstr>More Brainstorming</vt:lpstr>
      <vt:lpstr>Next Steps</vt:lpstr>
      <vt:lpstr>Questions/Comments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Vision for Daily Life and Employment</dc:title>
  <dc:creator>Wade, Leroy</dc:creator>
  <cp:lastModifiedBy>Wade, Leroy</cp:lastModifiedBy>
  <cp:revision>1</cp:revision>
  <dcterms:created xsi:type="dcterms:W3CDTF">2024-02-22T14:07:33Z</dcterms:created>
  <dcterms:modified xsi:type="dcterms:W3CDTF">2024-02-22T15:10:18Z</dcterms:modified>
</cp:coreProperties>
</file>