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1" r:id="rId13"/>
    <p:sldId id="272" r:id="rId14"/>
    <p:sldId id="265" r:id="rId15"/>
    <p:sldId id="266" r:id="rId16"/>
    <p:sldId id="270" r:id="rId1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256" autoAdjust="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21FC-EAA2-43CF-876D-E010CA32DF6D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3AC43-C9CE-4AB7-ACA6-FA293F6C4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9984B-F005-4C8B-9D63-680B2E8C4886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C2CE8-9641-4A59-A8DE-1EEC624E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C2CE8-9641-4A59-A8DE-1EEC624E2C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1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D11E091-9A66-44D3-B96B-7DD07DE946F2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10462D6-0678-4876-AE13-949AB0112A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://health.mo.gov/safety/ems/more/index.php" TargetMode="External"/><Relationship Id="rId4" Type="http://schemas.openxmlformats.org/officeDocument/2006/relationships/hyperlink" Target="https://1drv.ms/xs/s!Ao4rcIKWuS-taeQBDdAcBu8AtZs?wdFormId=%7b03C7DC99-7CC5-4B91-8DCC-27AF087855EA%7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MORE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Missouri Overdose Rescue and Education Project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Karen Wallace, Project Director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58039"/>
            <a:ext cx="3505200" cy="29966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1"/>
    </mc:Choice>
    <mc:Fallback xmlns="">
      <p:transition spd="slow" advTm="28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responders must complete the OEND training prior to receiving naloxone.</a:t>
            </a:r>
          </a:p>
          <a:p>
            <a:r>
              <a:rPr lang="en-US" dirty="0" smtClean="0"/>
              <a:t>They will receive a certificate of completion of the training and then will enter into an MOU with DHSS.</a:t>
            </a:r>
          </a:p>
          <a:p>
            <a:r>
              <a:rPr lang="en-US" dirty="0" smtClean="0"/>
              <a:t>DHSS will notify the LPHA as to how many units each agency is to receive.</a:t>
            </a:r>
          </a:p>
          <a:p>
            <a:r>
              <a:rPr lang="en-US" dirty="0" smtClean="0"/>
              <a:t>The first responder agency will then proceed to the LPHA to pick up their allotted doses.</a:t>
            </a:r>
          </a:p>
          <a:p>
            <a:r>
              <a:rPr lang="en-US" dirty="0" smtClean="0"/>
              <a:t>The LPHA will fill out a simple tracking form and send to DHSS.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Distribution Process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58"/>
    </mc:Choice>
    <mc:Fallback xmlns="">
      <p:transition spd="slow" advTm="5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Naloxone Distribution Tracking Form</a:t>
            </a:r>
            <a:endParaRPr lang="en-US" sz="32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LPHAs access the Naloxone Distribution Tracking form through the following link:</a:t>
            </a:r>
          </a:p>
          <a:p>
            <a:pPr marL="109728" indent="0">
              <a:buNone/>
            </a:pPr>
            <a:r>
              <a:rPr lang="en-US" sz="1800" u="sng" dirty="0" smtClean="0">
                <a:hlinkClick r:id="rId4"/>
              </a:rPr>
              <a:t>https</a:t>
            </a:r>
            <a:r>
              <a:rPr lang="en-US" sz="1800" u="sng" dirty="0">
                <a:hlinkClick r:id="rId4"/>
              </a:rPr>
              <a:t>://1drv.ms/xs/s!Ao4rcIKWuS-taeQBDdAcBu8AtZs?wdFormId=%</a:t>
            </a:r>
            <a:r>
              <a:rPr lang="en-US" sz="1800" u="sng" dirty="0" smtClean="0">
                <a:hlinkClick r:id="rId4"/>
              </a:rPr>
              <a:t>7B03C7DC99%2D7CC5%2D4B91%2D8DCC%2D27AF087855EA%7D</a:t>
            </a:r>
            <a:endParaRPr lang="en-US" sz="1800" u="sng" dirty="0" smtClean="0"/>
          </a:p>
          <a:p>
            <a:pPr marL="109728" indent="0">
              <a:buNone/>
            </a:pPr>
            <a:r>
              <a:rPr lang="en-US" dirty="0" smtClean="0"/>
              <a:t>Or on the DHSS EMS webpage at:</a:t>
            </a:r>
          </a:p>
          <a:p>
            <a:pPr marL="109728" indent="0">
              <a:buNone/>
            </a:pP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health.mo.gov/safety/ems/more/index.php</a:t>
            </a:r>
            <a:endParaRPr lang="en-US" sz="2400" dirty="0" smtClean="0"/>
          </a:p>
          <a:p>
            <a:pPr marL="109728" indent="0">
              <a:buNone/>
            </a:pPr>
            <a:endParaRPr lang="en-US" sz="2400" dirty="0"/>
          </a:p>
          <a:p>
            <a:pPr marL="109728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7"/>
    </mc:Choice>
    <mc:Fallback xmlns="">
      <p:transition spd="slow" advTm="2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4" y="533400"/>
            <a:ext cx="840303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509" y="3930134"/>
            <a:ext cx="1981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0"/>
    </mc:Choice>
    <mc:Fallback xmlns="">
      <p:transition spd="slow" advTm="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500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"/>
    </mc:Choice>
    <mc:Fallback xmlns="">
      <p:transition spd="slow" advTm="1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Naloxone Distribution Tracking form will assist DHSS with tracking distribution of the naloxone</a:t>
            </a:r>
          </a:p>
          <a:p>
            <a:r>
              <a:rPr lang="en-US" dirty="0" smtClean="0"/>
              <a:t>DHSS will monitor distribution closely and will re-allocate product as needed to assure product is being utilized.  </a:t>
            </a:r>
          </a:p>
          <a:p>
            <a:r>
              <a:rPr lang="en-US" dirty="0" smtClean="0"/>
              <a:t>Utilization/Administration of Naloxone will be tracked through a field reporting app. </a:t>
            </a:r>
          </a:p>
          <a:p>
            <a:pPr marL="256032" lvl="1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of Naloxone Distribution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2"/>
    </mc:Choice>
    <mc:Fallback xmlns="">
      <p:transition spd="slow" advTm="3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Naloxone may only be distributed to first responders that have completed the required OEND training.</a:t>
            </a:r>
          </a:p>
          <a:p>
            <a:r>
              <a:rPr lang="en-US" dirty="0" smtClean="0"/>
              <a:t>For any questions please contact Karen Wallace at (573) 751-6839 or at karen.wallace@heatlh.mo.gov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5"/>
    </mc:Choice>
    <mc:Fallback xmlns="">
      <p:transition spd="slow" advTm="4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allak3\AppData\Local\Microsoft\Windows\Temporary Internet Files\Content.IE5\MH3LTMKY\depositphotos_4439888-Question-Marks-Around-Word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02"/>
    </mc:Choice>
    <mc:Fallback xmlns="">
      <p:transition spd="slow" advTm="15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the MORE project</a:t>
            </a:r>
          </a:p>
          <a:p>
            <a:r>
              <a:rPr lang="en-US" dirty="0" smtClean="0"/>
              <a:t>What LPHAs can expect</a:t>
            </a:r>
          </a:p>
          <a:p>
            <a:pPr lvl="1"/>
            <a:r>
              <a:rPr lang="en-US" dirty="0" smtClean="0"/>
              <a:t>LPHA responsibilities</a:t>
            </a:r>
          </a:p>
          <a:p>
            <a:pPr lvl="1"/>
            <a:r>
              <a:rPr lang="en-US" dirty="0" smtClean="0"/>
              <a:t>DHSS responsibilities</a:t>
            </a:r>
          </a:p>
          <a:p>
            <a:r>
              <a:rPr lang="en-US" dirty="0" smtClean="0"/>
              <a:t>Overview of the distribution process</a:t>
            </a:r>
          </a:p>
          <a:p>
            <a:r>
              <a:rPr lang="en-US" dirty="0" smtClean="0"/>
              <a:t>Tracking distribution and utilization of naloxone</a:t>
            </a:r>
          </a:p>
          <a:p>
            <a:r>
              <a:rPr lang="en-US" dirty="0" smtClean="0"/>
              <a:t>Reminders</a:t>
            </a:r>
          </a:p>
          <a:p>
            <a:r>
              <a:rPr lang="en-US" dirty="0" smtClean="0"/>
              <a:t>Questions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9"/>
    </mc:Choice>
    <mc:Fallback xmlns="">
      <p:transition spd="slow" advTm="2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primary goal of the Missouri Overdose Rescue and Education (MORE) project is to reduce opioid-involved deaths in Missouri through training, education, and distribution of naloxone to first responders in rural regions of the state.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5"/>
    </mc:Choice>
    <mc:Fallback xmlns="">
      <p:transition spd="slow" advTm="1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State of Missouri Department of Health and Senior Services (DHSS) will lead the project partnering with Missouri Heroin Overdose Prevention and Education (MO-HOPE) project, Missouri Institute of Mental Health (MIMH), and the State of Missouri Department of Mental Health (DMH).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"/>
    </mc:Choice>
    <mc:Fallback xmlns="">
      <p:transition spd="slow" advTm="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project will:</a:t>
            </a:r>
          </a:p>
          <a:p>
            <a:pPr lvl="1"/>
            <a:r>
              <a:rPr lang="en-US" dirty="0" smtClean="0"/>
              <a:t>Provide training on Overdose Education and Naloxone Distribution to local first responder agencies</a:t>
            </a:r>
          </a:p>
          <a:p>
            <a:pPr lvl="1"/>
            <a:r>
              <a:rPr lang="en-US" dirty="0" smtClean="0"/>
              <a:t>Supply naloxone to first responders that have completed the training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0"/>
    </mc:Choice>
    <mc:Fallback xmlns="">
      <p:transition spd="slow" advTm="1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OEND training will be provided to first responders by the following EMS training entities: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Overdose Education and Naloxone Distribution (OEND) Training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58" y="2621562"/>
            <a:ext cx="4135198" cy="3759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8956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Atchison Holt Ambulance District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295902" y="2815659"/>
            <a:ext cx="2010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Marion County Ambulance District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09800" y="379497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Central Jackson County FPD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503401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Newton County Ambulance District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24228" y="5235262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St. </a:t>
            </a:r>
            <a:r>
              <a:rPr lang="en-US" sz="1400" dirty="0" smtClean="0"/>
              <a:t>Francois County Ambulance District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38788" y="575848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South Howell County Ambulance District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4056585"/>
            <a:ext cx="2180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University of Missouri EMS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43200" y="3077269"/>
            <a:ext cx="609600" cy="39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4056585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09900" y="5235262"/>
            <a:ext cx="647700" cy="301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119888" y="3117239"/>
            <a:ext cx="366512" cy="39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1"/>
          </p:cNvCxnSpPr>
          <p:nvPr/>
        </p:nvCxnSpPr>
        <p:spPr>
          <a:xfrm flipH="1" flipV="1">
            <a:off x="4953000" y="4210473"/>
            <a:ext cx="10668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119888" y="4318195"/>
            <a:ext cx="976112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00988" y="5496872"/>
            <a:ext cx="3686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02057" y="5562892"/>
            <a:ext cx="138447" cy="195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0"/>
    </mc:Choice>
    <mc:Fallback xmlns="">
      <p:transition spd="slow" advTm="5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Naloxone will be shipped directly to LPHA from Adapt Pharma</a:t>
            </a:r>
          </a:p>
          <a:p>
            <a:r>
              <a:rPr lang="en-US" dirty="0" smtClean="0"/>
              <a:t>Number of units will be determined by the number of first responders within the county</a:t>
            </a:r>
          </a:p>
          <a:p>
            <a:r>
              <a:rPr lang="en-US" dirty="0" smtClean="0"/>
              <a:t>LPHA will be shipped enough product to initially provide each first responder 1unit (2 doses) and enough to store to re-supply responders as needed.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189038"/>
          </a:xfrm>
        </p:spPr>
        <p:txBody>
          <a:bodyPr/>
          <a:lstStyle/>
          <a:p>
            <a:r>
              <a:rPr lang="en-US" dirty="0" smtClean="0"/>
              <a:t>What Can the LPHA Expect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4"/>
    </mc:Choice>
    <mc:Fallback xmlns="">
      <p:transition spd="slow" advTm="4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first responder agency will be responsible for picking up the initial supply for the responders within their agency.  </a:t>
            </a:r>
          </a:p>
          <a:p>
            <a:r>
              <a:rPr lang="en-US" dirty="0" smtClean="0"/>
              <a:t>This pick up will be done during normal LPHA business hours.</a:t>
            </a:r>
          </a:p>
          <a:p>
            <a:r>
              <a:rPr lang="en-US" dirty="0" smtClean="0"/>
              <a:t>Each first responder agency will be </a:t>
            </a:r>
            <a:r>
              <a:rPr lang="en-US" smtClean="0"/>
              <a:t>responsible for </a:t>
            </a:r>
            <a:r>
              <a:rPr lang="en-US" dirty="0" smtClean="0"/>
              <a:t>the storage of their allotted doses so that naloxone can be accessed by responders 24/7.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LPHA Can Expect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9"/>
    </mc:Choice>
    <mc:Fallback xmlns="">
      <p:transition spd="slow" advTm="3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responder agency will return to the LPHA during normal business hours to re-stock their supply as needed.  </a:t>
            </a:r>
          </a:p>
          <a:p>
            <a:r>
              <a:rPr lang="en-US" dirty="0" smtClean="0"/>
              <a:t>The LPHA will contact DHSS to replenish their supply as needed.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 LPHA Can Expect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0"/>
    </mc:Choice>
    <mc:Fallback xmlns="">
      <p:transition spd="slow" advTm="8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344</TotalTime>
  <Words>564</Words>
  <Application>Microsoft Office PowerPoint</Application>
  <PresentationFormat>On-screen Show (4:3)</PresentationFormat>
  <Paragraphs>61</Paragraphs>
  <Slides>16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Lucida Sans Unicode</vt:lpstr>
      <vt:lpstr>Verdana</vt:lpstr>
      <vt:lpstr>Wingdings 2</vt:lpstr>
      <vt:lpstr>Wingdings 3</vt:lpstr>
      <vt:lpstr>Concourse</vt:lpstr>
      <vt:lpstr>PowerPoint Presentation</vt:lpstr>
      <vt:lpstr>Objectives</vt:lpstr>
      <vt:lpstr>MORE</vt:lpstr>
      <vt:lpstr>MORE</vt:lpstr>
      <vt:lpstr>MORE</vt:lpstr>
      <vt:lpstr>Overdose Education and Naloxone Distribution (OEND) Training</vt:lpstr>
      <vt:lpstr>What Can the LPHA Expect</vt:lpstr>
      <vt:lpstr>What the LPHA Can Expect</vt:lpstr>
      <vt:lpstr>What the LPHA Can Expect</vt:lpstr>
      <vt:lpstr>The Distribution Process</vt:lpstr>
      <vt:lpstr>Naloxone Distribution Tracking Form</vt:lpstr>
      <vt:lpstr>PowerPoint Presentation</vt:lpstr>
      <vt:lpstr>PowerPoint Presentation</vt:lpstr>
      <vt:lpstr>Tracking of Naloxone Distribution</vt:lpstr>
      <vt:lpstr>Reminders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Wallace, Karen</dc:creator>
  <cp:lastModifiedBy>Wallace, Karen</cp:lastModifiedBy>
  <cp:revision>30</cp:revision>
  <dcterms:created xsi:type="dcterms:W3CDTF">2018-02-01T14:26:53Z</dcterms:created>
  <dcterms:modified xsi:type="dcterms:W3CDTF">2018-03-05T15:25:06Z</dcterms:modified>
</cp:coreProperties>
</file>