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24"/>
  </p:notesMasterIdLst>
  <p:handoutMasterIdLst>
    <p:handoutMasterId r:id="rId125"/>
  </p:handoutMasterIdLst>
  <p:sldIdLst>
    <p:sldId id="256" r:id="rId3"/>
    <p:sldId id="263" r:id="rId4"/>
    <p:sldId id="762" r:id="rId5"/>
    <p:sldId id="763" r:id="rId6"/>
    <p:sldId id="307" r:id="rId7"/>
    <p:sldId id="810" r:id="rId8"/>
    <p:sldId id="805" r:id="rId9"/>
    <p:sldId id="321" r:id="rId10"/>
    <p:sldId id="341" r:id="rId11"/>
    <p:sldId id="342" r:id="rId12"/>
    <p:sldId id="721" r:id="rId13"/>
    <p:sldId id="797" r:id="rId14"/>
    <p:sldId id="716" r:id="rId15"/>
    <p:sldId id="717" r:id="rId16"/>
    <p:sldId id="718" r:id="rId17"/>
    <p:sldId id="720" r:id="rId18"/>
    <p:sldId id="724" r:id="rId19"/>
    <p:sldId id="723" r:id="rId20"/>
    <p:sldId id="798" r:id="rId21"/>
    <p:sldId id="764" r:id="rId22"/>
    <p:sldId id="725" r:id="rId23"/>
    <p:sldId id="776" r:id="rId24"/>
    <p:sldId id="761" r:id="rId25"/>
    <p:sldId id="726" r:id="rId26"/>
    <p:sldId id="737" r:id="rId27"/>
    <p:sldId id="727" r:id="rId28"/>
    <p:sldId id="272" r:id="rId29"/>
    <p:sldId id="729" r:id="rId30"/>
    <p:sldId id="728" r:id="rId31"/>
    <p:sldId id="758" r:id="rId32"/>
    <p:sldId id="759" r:id="rId33"/>
    <p:sldId id="730" r:id="rId34"/>
    <p:sldId id="731" r:id="rId35"/>
    <p:sldId id="319" r:id="rId36"/>
    <p:sldId id="765" r:id="rId37"/>
    <p:sldId id="732" r:id="rId38"/>
    <p:sldId id="733" r:id="rId39"/>
    <p:sldId id="734" r:id="rId40"/>
    <p:sldId id="735" r:id="rId41"/>
    <p:sldId id="736" r:id="rId42"/>
    <p:sldId id="777" r:id="rId43"/>
    <p:sldId id="792" r:id="rId44"/>
    <p:sldId id="817" r:id="rId45"/>
    <p:sldId id="335" r:id="rId46"/>
    <p:sldId id="336" r:id="rId47"/>
    <p:sldId id="766" r:id="rId48"/>
    <p:sldId id="738" r:id="rId49"/>
    <p:sldId id="708" r:id="rId50"/>
    <p:sldId id="756" r:id="rId51"/>
    <p:sldId id="760" r:id="rId52"/>
    <p:sldId id="783" r:id="rId53"/>
    <p:sldId id="784" r:id="rId54"/>
    <p:sldId id="785" r:id="rId55"/>
    <p:sldId id="786" r:id="rId56"/>
    <p:sldId id="787" r:id="rId57"/>
    <p:sldId id="788" r:id="rId58"/>
    <p:sldId id="711" r:id="rId59"/>
    <p:sldId id="331" r:id="rId60"/>
    <p:sldId id="712" r:id="rId61"/>
    <p:sldId id="713" r:id="rId62"/>
    <p:sldId id="794" r:id="rId63"/>
    <p:sldId id="714" r:id="rId64"/>
    <p:sldId id="715" r:id="rId65"/>
    <p:sldId id="767" r:id="rId66"/>
    <p:sldId id="752" r:id="rId67"/>
    <p:sldId id="809" r:id="rId68"/>
    <p:sldId id="812" r:id="rId69"/>
    <p:sldId id="816" r:id="rId70"/>
    <p:sldId id="813" r:id="rId71"/>
    <p:sldId id="806" r:id="rId72"/>
    <p:sldId id="257" r:id="rId73"/>
    <p:sldId id="801" r:id="rId74"/>
    <p:sldId id="814" r:id="rId75"/>
    <p:sldId id="757" r:id="rId76"/>
    <p:sldId id="339" r:id="rId77"/>
    <p:sldId id="340" r:id="rId78"/>
    <p:sldId id="768" r:id="rId79"/>
    <p:sldId id="722" r:id="rId80"/>
    <p:sldId id="739" r:id="rId81"/>
    <p:sldId id="803" r:id="rId82"/>
    <p:sldId id="778" r:id="rId83"/>
    <p:sldId id="779" r:id="rId84"/>
    <p:sldId id="782" r:id="rId85"/>
    <p:sldId id="780" r:id="rId86"/>
    <p:sldId id="802" r:id="rId87"/>
    <p:sldId id="804" r:id="rId88"/>
    <p:sldId id="740" r:id="rId89"/>
    <p:sldId id="741" r:id="rId90"/>
    <p:sldId id="743" r:id="rId91"/>
    <p:sldId id="800" r:id="rId92"/>
    <p:sldId id="769" r:id="rId93"/>
    <p:sldId id="793" r:id="rId94"/>
    <p:sldId id="745" r:id="rId95"/>
    <p:sldId id="746" r:id="rId96"/>
    <p:sldId id="747" r:id="rId97"/>
    <p:sldId id="749" r:id="rId98"/>
    <p:sldId id="750" r:id="rId99"/>
    <p:sldId id="751" r:id="rId100"/>
    <p:sldId id="742" r:id="rId101"/>
    <p:sldId id="815" r:id="rId102"/>
    <p:sldId id="770" r:id="rId103"/>
    <p:sldId id="748" r:id="rId104"/>
    <p:sldId id="811" r:id="rId105"/>
    <p:sldId id="753" r:id="rId106"/>
    <p:sldId id="771" r:id="rId107"/>
    <p:sldId id="754" r:id="rId108"/>
    <p:sldId id="791" r:id="rId109"/>
    <p:sldId id="796" r:id="rId110"/>
    <p:sldId id="317" r:id="rId111"/>
    <p:sldId id="772" r:id="rId112"/>
    <p:sldId id="325" r:id="rId113"/>
    <p:sldId id="329" r:id="rId114"/>
    <p:sldId id="773" r:id="rId115"/>
    <p:sldId id="774" r:id="rId116"/>
    <p:sldId id="775" r:id="rId117"/>
    <p:sldId id="305" r:id="rId118"/>
    <p:sldId id="306" r:id="rId119"/>
    <p:sldId id="309" r:id="rId120"/>
    <p:sldId id="310" r:id="rId121"/>
    <p:sldId id="262" r:id="rId122"/>
    <p:sldId id="799" r:id="rId123"/>
  </p:sldIdLst>
  <p:sldSz cx="9144000" cy="6858000" type="screen4x3"/>
  <p:notesSz cx="6858000" cy="9144000"/>
  <p:custDataLst>
    <p:tags r:id="rId1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65" autoAdjust="0"/>
    <p:restoredTop sz="83302" autoAdjust="0"/>
  </p:normalViewPr>
  <p:slideViewPr>
    <p:cSldViewPr>
      <p:cViewPr varScale="1">
        <p:scale>
          <a:sx n="56" d="100"/>
          <a:sy n="56" d="100"/>
        </p:scale>
        <p:origin x="1548" y="72"/>
      </p:cViewPr>
      <p:guideLst>
        <p:guide orient="horz" pos="2160"/>
        <p:guide pos="2880"/>
      </p:guideLst>
    </p:cSldViewPr>
  </p:slideViewPr>
  <p:notesTextViewPr>
    <p:cViewPr>
      <p:scale>
        <a:sx n="3" d="2"/>
        <a:sy n="3" d="2"/>
      </p:scale>
      <p:origin x="0" y="0"/>
    </p:cViewPr>
  </p:notesTextViewPr>
  <p:sorterViewPr>
    <p:cViewPr>
      <p:scale>
        <a:sx n="200" d="100"/>
        <a:sy n="200" d="100"/>
      </p:scale>
      <p:origin x="0" y="0"/>
    </p:cViewPr>
  </p:sorterViewPr>
  <p:notesViewPr>
    <p:cSldViewPr>
      <p:cViewPr varScale="1">
        <p:scale>
          <a:sx n="80" d="100"/>
          <a:sy n="80" d="100"/>
        </p:scale>
        <p:origin x="-197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notesMaster" Target="notesMasters/notesMaster1.xml"/><Relationship Id="rId12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FFCCD4-283E-46D9-96F4-BBC3B79EEBEE}" type="datetimeFigureOut">
              <a:rPr lang="en-US" smtClean="0"/>
              <a:t>1/11/2022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580CCD-DD69-4545-A349-4794E9337369}" type="slidenum">
              <a:rPr lang="en-US" smtClean="0"/>
              <a:t>‹#›</a:t>
            </a:fld>
            <a:endParaRPr lang="en-US" dirty="0"/>
          </a:p>
        </p:txBody>
      </p:sp>
    </p:spTree>
    <p:extLst>
      <p:ext uri="{BB962C8B-B14F-4D97-AF65-F5344CB8AC3E}">
        <p14:creationId xmlns:p14="http://schemas.microsoft.com/office/powerpoint/2010/main" val="1716563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13317C-8221-413C-BDD9-D4A74975A012}" type="datetimeFigureOut">
              <a:rPr lang="en-US" smtClean="0"/>
              <a:t>1/11/2022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D94AC3-3CC1-4010-B8D1-EA246C571B1E}" type="slidenum">
              <a:rPr lang="en-US" smtClean="0"/>
              <a:t>‹#›</a:t>
            </a:fld>
            <a:endParaRPr lang="en-US" dirty="0"/>
          </a:p>
        </p:txBody>
      </p:sp>
    </p:spTree>
    <p:extLst>
      <p:ext uri="{BB962C8B-B14F-4D97-AF65-F5344CB8AC3E}">
        <p14:creationId xmlns:p14="http://schemas.microsoft.com/office/powerpoint/2010/main" val="4294650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ma-assn.org/system/files/2019-01/smbp-patient-training-checklist-loaner-device_0.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millionhearts.hhs.gov/files/MH_SMBP_Clinicians.pdf"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ama-assn.org/system/files/2019-01/smbp-pre-assessment_0.pdf"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Elena</a:t>
            </a:r>
          </a:p>
        </p:txBody>
      </p:sp>
      <p:sp>
        <p:nvSpPr>
          <p:cNvPr id="4" name="Slide Number Placeholder 3"/>
          <p:cNvSpPr>
            <a:spLocks noGrp="1"/>
          </p:cNvSpPr>
          <p:nvPr>
            <p:ph type="sldNum" sz="quarter" idx="10"/>
          </p:nvPr>
        </p:nvSpPr>
        <p:spPr/>
        <p:txBody>
          <a:bodyPr/>
          <a:lstStyle/>
          <a:p>
            <a:fld id="{EAD94AC3-3CC1-4010-B8D1-EA246C571B1E}" type="slidenum">
              <a:rPr lang="en-US" smtClean="0"/>
              <a:t>1</a:t>
            </a:fld>
            <a:endParaRPr lang="en-US" dirty="0"/>
          </a:p>
        </p:txBody>
      </p:sp>
    </p:spTree>
    <p:extLst>
      <p:ext uri="{BB962C8B-B14F-4D97-AF65-F5344CB8AC3E}">
        <p14:creationId xmlns:p14="http://schemas.microsoft.com/office/powerpoint/2010/main" val="671559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Elena</a:t>
            </a:r>
          </a:p>
        </p:txBody>
      </p:sp>
      <p:sp>
        <p:nvSpPr>
          <p:cNvPr id="4" name="Slide Number Placeholder 3"/>
          <p:cNvSpPr>
            <a:spLocks noGrp="1"/>
          </p:cNvSpPr>
          <p:nvPr>
            <p:ph type="sldNum" sz="quarter" idx="5"/>
          </p:nvPr>
        </p:nvSpPr>
        <p:spPr/>
        <p:txBody>
          <a:bodyPr/>
          <a:lstStyle/>
          <a:p>
            <a:fld id="{EAD94AC3-3CC1-4010-B8D1-EA246C571B1E}" type="slidenum">
              <a:rPr lang="en-US" smtClean="0"/>
              <a:t>21</a:t>
            </a:fld>
            <a:endParaRPr lang="en-US" dirty="0"/>
          </a:p>
        </p:txBody>
      </p:sp>
    </p:spTree>
    <p:extLst>
      <p:ext uri="{BB962C8B-B14F-4D97-AF65-F5344CB8AC3E}">
        <p14:creationId xmlns:p14="http://schemas.microsoft.com/office/powerpoint/2010/main" val="538285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Patient-facing video to train on how to properly self-measure your blood pressure</a:t>
            </a:r>
          </a:p>
          <a:p>
            <a:r>
              <a:rPr lang="en-US" dirty="0"/>
              <a:t>SMBP training video by the American Medical Association (AMA): https://www.youtube.com/watch?reload=9&amp;v=S1esBNGtfJc&amp;feature=youtu.be</a:t>
            </a:r>
          </a:p>
          <a:p>
            <a:endParaRPr lang="en-US" dirty="0"/>
          </a:p>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22</a:t>
            </a:fld>
            <a:endParaRPr lang="en-US" dirty="0"/>
          </a:p>
        </p:txBody>
      </p:sp>
    </p:spTree>
    <p:extLst>
      <p:ext uri="{BB962C8B-B14F-4D97-AF65-F5344CB8AC3E}">
        <p14:creationId xmlns:p14="http://schemas.microsoft.com/office/powerpoint/2010/main" val="4079505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23</a:t>
            </a:fld>
            <a:endParaRPr lang="en-US" dirty="0"/>
          </a:p>
        </p:txBody>
      </p:sp>
    </p:spTree>
    <p:extLst>
      <p:ext uri="{BB962C8B-B14F-4D97-AF65-F5344CB8AC3E}">
        <p14:creationId xmlns:p14="http://schemas.microsoft.com/office/powerpoint/2010/main" val="302606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dirty="0">
                <a:latin typeface="Arial" panose="020B0604020202020204" pitchFamily="34" charset="0"/>
                <a:cs typeface="Arial" panose="020B0604020202020204" pitchFamily="34" charset="0"/>
              </a:rPr>
              <a:t>Find out what they know about SMBP and if they have any concerns about it</a:t>
            </a:r>
          </a:p>
          <a:p>
            <a:pPr>
              <a:lnSpc>
                <a:spcPct val="120000"/>
              </a:lnSpc>
            </a:pPr>
            <a:r>
              <a:rPr lang="en-US" sz="1200" dirty="0">
                <a:latin typeface="Arial" panose="020B0604020202020204" pitchFamily="34" charset="0"/>
                <a:cs typeface="Arial" panose="020B0604020202020204" pitchFamily="34" charset="0"/>
              </a:rPr>
              <a:t>Provide general information about hypertension</a:t>
            </a:r>
          </a:p>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24</a:t>
            </a:fld>
            <a:endParaRPr lang="en-US" dirty="0"/>
          </a:p>
        </p:txBody>
      </p:sp>
    </p:spTree>
    <p:extLst>
      <p:ext uri="{BB962C8B-B14F-4D97-AF65-F5344CB8AC3E}">
        <p14:creationId xmlns:p14="http://schemas.microsoft.com/office/powerpoint/2010/main" val="3283434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Examples of patient education on importance of BP control and benefits of SMBP</a:t>
            </a:r>
          </a:p>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25</a:t>
            </a:fld>
            <a:endParaRPr lang="en-US" dirty="0"/>
          </a:p>
        </p:txBody>
      </p:sp>
    </p:spTree>
    <p:extLst>
      <p:ext uri="{BB962C8B-B14F-4D97-AF65-F5344CB8AC3E}">
        <p14:creationId xmlns:p14="http://schemas.microsoft.com/office/powerpoint/2010/main" val="3566409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Using a measuring tape, place one end on bony prominence at the shoulder (acromion process) and measure length of arm to bony protuberance at the elbow (olecranon process). Divide this distance in half -- that is the mid-upper arm where you should measure arm circumference to determine cuff size. </a:t>
            </a:r>
            <a:endParaRPr lang="en-US" dirty="0"/>
          </a:p>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26</a:t>
            </a:fld>
            <a:endParaRPr lang="en-US" dirty="0"/>
          </a:p>
        </p:txBody>
      </p:sp>
    </p:spTree>
    <p:extLst>
      <p:ext uri="{BB962C8B-B14F-4D97-AF65-F5344CB8AC3E}">
        <p14:creationId xmlns:p14="http://schemas.microsoft.com/office/powerpoint/2010/main" val="959844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Make sure the bladder of the cuff can encircle at least 80% of the upper arm in adults and 100% in children.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 cuff that’s too short or too narrow will result in a mistakenly high measurement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 cuff that’s too large will result in a mistakenly low measurement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EAD94AC3-3CC1-4010-B8D1-EA246C571B1E}" type="slidenum">
              <a:rPr lang="en-US" smtClean="0"/>
              <a:t>27</a:t>
            </a:fld>
            <a:endParaRPr lang="en-US" dirty="0"/>
          </a:p>
        </p:txBody>
      </p:sp>
    </p:spTree>
    <p:extLst>
      <p:ext uri="{BB962C8B-B14F-4D97-AF65-F5344CB8AC3E}">
        <p14:creationId xmlns:p14="http://schemas.microsoft.com/office/powerpoint/2010/main" val="96405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28</a:t>
            </a:fld>
            <a:endParaRPr lang="en-US" dirty="0"/>
          </a:p>
        </p:txBody>
      </p:sp>
    </p:spTree>
    <p:extLst>
      <p:ext uri="{BB962C8B-B14F-4D97-AF65-F5344CB8AC3E}">
        <p14:creationId xmlns:p14="http://schemas.microsoft.com/office/powerpoint/2010/main" val="4055825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29</a:t>
            </a:fld>
            <a:endParaRPr lang="en-US" dirty="0"/>
          </a:p>
        </p:txBody>
      </p:sp>
    </p:spTree>
    <p:extLst>
      <p:ext uri="{BB962C8B-B14F-4D97-AF65-F5344CB8AC3E}">
        <p14:creationId xmlns:p14="http://schemas.microsoft.com/office/powerpoint/2010/main" val="631245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30</a:t>
            </a:fld>
            <a:endParaRPr lang="en-US" dirty="0"/>
          </a:p>
        </p:txBody>
      </p:sp>
    </p:spTree>
    <p:extLst>
      <p:ext uri="{BB962C8B-B14F-4D97-AF65-F5344CB8AC3E}">
        <p14:creationId xmlns:p14="http://schemas.microsoft.com/office/powerpoint/2010/main" val="2413570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Elise</a:t>
            </a:r>
          </a:p>
        </p:txBody>
      </p:sp>
      <p:sp>
        <p:nvSpPr>
          <p:cNvPr id="4" name="Slide Number Placeholder 3"/>
          <p:cNvSpPr>
            <a:spLocks noGrp="1"/>
          </p:cNvSpPr>
          <p:nvPr>
            <p:ph type="sldNum" sz="quarter" idx="5"/>
          </p:nvPr>
        </p:nvSpPr>
        <p:spPr/>
        <p:txBody>
          <a:bodyPr/>
          <a:lstStyle/>
          <a:p>
            <a:fld id="{EAD94AC3-3CC1-4010-B8D1-EA246C571B1E}" type="slidenum">
              <a:rPr lang="en-US" smtClean="0"/>
              <a:t>5</a:t>
            </a:fld>
            <a:endParaRPr lang="en-US" dirty="0"/>
          </a:p>
        </p:txBody>
      </p:sp>
    </p:spTree>
    <p:extLst>
      <p:ext uri="{BB962C8B-B14F-4D97-AF65-F5344CB8AC3E}">
        <p14:creationId xmlns:p14="http://schemas.microsoft.com/office/powerpoint/2010/main" val="3838901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31</a:t>
            </a:fld>
            <a:endParaRPr lang="en-US" dirty="0"/>
          </a:p>
        </p:txBody>
      </p:sp>
    </p:spTree>
    <p:extLst>
      <p:ext uri="{BB962C8B-B14F-4D97-AF65-F5344CB8AC3E}">
        <p14:creationId xmlns:p14="http://schemas.microsoft.com/office/powerpoint/2010/main" val="3492152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32</a:t>
            </a:fld>
            <a:endParaRPr lang="en-US" dirty="0"/>
          </a:p>
        </p:txBody>
      </p:sp>
    </p:spTree>
    <p:extLst>
      <p:ext uri="{BB962C8B-B14F-4D97-AF65-F5344CB8AC3E}">
        <p14:creationId xmlns:p14="http://schemas.microsoft.com/office/powerpoint/2010/main" val="136985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the patient proper positioning:</a:t>
            </a:r>
          </a:p>
          <a:p>
            <a:r>
              <a:rPr lang="en-US" dirty="0"/>
              <a:t>• Seated in a chair with back supported</a:t>
            </a:r>
          </a:p>
          <a:p>
            <a:r>
              <a:rPr lang="en-US" dirty="0"/>
              <a:t>• Legs should be uncrossed</a:t>
            </a:r>
          </a:p>
          <a:p>
            <a:r>
              <a:rPr lang="en-US" dirty="0"/>
              <a:t>• Feet flat on the ground or supported by a footstool</a:t>
            </a:r>
          </a:p>
          <a:p>
            <a:r>
              <a:rPr lang="en-US" dirty="0"/>
              <a:t>• Arm supported (suggest pillows if patient doesn’t have a table high enough) with the BP cuff on bare upper arm and at heart level.</a:t>
            </a:r>
          </a:p>
        </p:txBody>
      </p:sp>
      <p:sp>
        <p:nvSpPr>
          <p:cNvPr id="4" name="Slide Number Placeholder 3"/>
          <p:cNvSpPr>
            <a:spLocks noGrp="1"/>
          </p:cNvSpPr>
          <p:nvPr>
            <p:ph type="sldNum" sz="quarter" idx="5"/>
          </p:nvPr>
        </p:nvSpPr>
        <p:spPr/>
        <p:txBody>
          <a:bodyPr/>
          <a:lstStyle/>
          <a:p>
            <a:fld id="{EAD94AC3-3CC1-4010-B8D1-EA246C571B1E}" type="slidenum">
              <a:rPr lang="en-US" smtClean="0"/>
              <a:t>33</a:t>
            </a:fld>
            <a:endParaRPr lang="en-US" dirty="0"/>
          </a:p>
        </p:txBody>
      </p:sp>
    </p:spTree>
    <p:extLst>
      <p:ext uri="{BB962C8B-B14F-4D97-AF65-F5344CB8AC3E}">
        <p14:creationId xmlns:p14="http://schemas.microsoft.com/office/powerpoint/2010/main" val="1501805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AD94AC3-3CC1-4010-B8D1-EA246C571B1E}" type="slidenum">
              <a:rPr lang="en-US" smtClean="0"/>
              <a:t>34</a:t>
            </a:fld>
            <a:endParaRPr lang="en-US" dirty="0"/>
          </a:p>
        </p:txBody>
      </p:sp>
    </p:spTree>
    <p:extLst>
      <p:ext uri="{BB962C8B-B14F-4D97-AF65-F5344CB8AC3E}">
        <p14:creationId xmlns:p14="http://schemas.microsoft.com/office/powerpoint/2010/main" val="3527594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37</a:t>
            </a:fld>
            <a:endParaRPr lang="en-US" dirty="0"/>
          </a:p>
        </p:txBody>
      </p:sp>
    </p:spTree>
    <p:extLst>
      <p:ext uri="{BB962C8B-B14F-4D97-AF65-F5344CB8AC3E}">
        <p14:creationId xmlns:p14="http://schemas.microsoft.com/office/powerpoint/2010/main" val="2237805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devices that have passed an accepted validation test may not provide accurate readings for every patient – and may not have the correct cuff size for the patient</a:t>
            </a:r>
          </a:p>
          <a:p>
            <a:r>
              <a:rPr lang="en-US" dirty="0"/>
              <a:t>SMBP devices should be tested in the office for accuracy if home readings are suspected to be inaccurate (despite use of a validated device)</a:t>
            </a:r>
          </a:p>
          <a:p>
            <a:endParaRPr lang="en-US" sz="1900" dirty="0"/>
          </a:p>
          <a:p>
            <a:r>
              <a:rPr lang="en-US" dirty="0"/>
              <a:t>To check a home device for accuracy:</a:t>
            </a:r>
          </a:p>
          <a:p>
            <a:pPr lvl="1"/>
            <a:r>
              <a:rPr lang="en-US" dirty="0"/>
              <a:t>Device is brought in and multiple readings are taken using the office standard method of testing &amp; alternated with the patient self-measuring with their device</a:t>
            </a:r>
          </a:p>
          <a:p>
            <a:pPr lvl="1"/>
            <a:r>
              <a:rPr lang="en-US" dirty="0"/>
              <a:t>If there is </a:t>
            </a:r>
            <a:r>
              <a:rPr lang="en-US" dirty="0">
                <a:solidFill>
                  <a:schemeClr val="accent2"/>
                </a:solidFill>
              </a:rPr>
              <a:t>&lt;5 mm Hg difference </a:t>
            </a:r>
            <a:r>
              <a:rPr lang="en-US" dirty="0"/>
              <a:t>between the two methods when the readings are averaged – the device is safe to use</a:t>
            </a:r>
          </a:p>
          <a:p>
            <a:pPr lvl="1"/>
            <a:endParaRPr lang="en-US" sz="1900" dirty="0"/>
          </a:p>
          <a:p>
            <a:r>
              <a:rPr lang="en-US" dirty="0"/>
              <a:t>Accuracy checks should be done </a:t>
            </a:r>
            <a:r>
              <a:rPr lang="en-US" b="1" dirty="0"/>
              <a:t>after purchase</a:t>
            </a:r>
            <a:r>
              <a:rPr lang="en-US" dirty="0"/>
              <a:t> and then </a:t>
            </a:r>
            <a:r>
              <a:rPr lang="en-US" b="1" dirty="0"/>
              <a:t>annually</a:t>
            </a:r>
          </a:p>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40</a:t>
            </a:fld>
            <a:endParaRPr lang="en-US" dirty="0"/>
          </a:p>
        </p:txBody>
      </p:sp>
    </p:spTree>
    <p:extLst>
      <p:ext uri="{BB962C8B-B14F-4D97-AF65-F5344CB8AC3E}">
        <p14:creationId xmlns:p14="http://schemas.microsoft.com/office/powerpoint/2010/main" val="765262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mn-lt"/>
                <a:hlinkClick r:id="rId3">
                  <a:extLst>
                    <a:ext uri="{A12FA001-AC4F-418D-AE19-62706E023703}">
                      <ahyp:hlinkClr xmlns:ahyp="http://schemas.microsoft.com/office/drawing/2018/hyperlinkcolor" xmlns="" val="tx"/>
                    </a:ext>
                  </a:extLst>
                </a:hlinkClick>
              </a:rPr>
              <a:t>https://www.ama-assn.org/system/files/2019-01/smbp-patient-training-checklist-loaner-device_0.pdf</a:t>
            </a:r>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41</a:t>
            </a:fld>
            <a:endParaRPr lang="en-US" dirty="0"/>
          </a:p>
        </p:txBody>
      </p:sp>
    </p:spTree>
    <p:extLst>
      <p:ext uri="{BB962C8B-B14F-4D97-AF65-F5344CB8AC3E}">
        <p14:creationId xmlns:p14="http://schemas.microsoft.com/office/powerpoint/2010/main" val="1177368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Elise</a:t>
            </a:r>
          </a:p>
        </p:txBody>
      </p:sp>
      <p:sp>
        <p:nvSpPr>
          <p:cNvPr id="4" name="Slide Number Placeholder 3"/>
          <p:cNvSpPr>
            <a:spLocks noGrp="1"/>
          </p:cNvSpPr>
          <p:nvPr>
            <p:ph type="sldNum" sz="quarter" idx="5"/>
          </p:nvPr>
        </p:nvSpPr>
        <p:spPr/>
        <p:txBody>
          <a:bodyPr/>
          <a:lstStyle/>
          <a:p>
            <a:fld id="{EAD94AC3-3CC1-4010-B8D1-EA246C571B1E}" type="slidenum">
              <a:rPr lang="en-US" smtClean="0"/>
              <a:t>42</a:t>
            </a:fld>
            <a:endParaRPr lang="en-US" dirty="0"/>
          </a:p>
        </p:txBody>
      </p:sp>
    </p:spTree>
    <p:extLst>
      <p:ext uri="{BB962C8B-B14F-4D97-AF65-F5344CB8AC3E}">
        <p14:creationId xmlns:p14="http://schemas.microsoft.com/office/powerpoint/2010/main" val="2432046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ACTIVITY − </a:t>
            </a:r>
            <a:r>
              <a:rPr lang="en-US" b="0" dirty="0"/>
              <a:t>P</a:t>
            </a:r>
            <a:r>
              <a:rPr lang="en-US" dirty="0"/>
              <a:t>rint handouts to practice: go through a device accuracy check.</a:t>
            </a:r>
            <a:br>
              <a:rPr lang="en-US" dirty="0"/>
            </a:br>
            <a:endParaRPr lang="en-US" dirty="0"/>
          </a:p>
          <a:p>
            <a:r>
              <a:rPr lang="en-US" dirty="0"/>
              <a:t>If patients are purchasing and taking a device home for self-measurement, the AMA and AHA recommend testing it.</a:t>
            </a:r>
          </a:p>
          <a:p>
            <a:endParaRPr lang="en-US" dirty="0"/>
          </a:p>
          <a:p>
            <a:r>
              <a:rPr lang="en-US" dirty="0"/>
              <a:t>After this, devices should also be tested annually, and any time readings are questionable.</a:t>
            </a:r>
          </a:p>
          <a:p>
            <a:endParaRPr lang="en-US" dirty="0"/>
          </a:p>
          <a:p>
            <a:r>
              <a:rPr lang="en-US" dirty="0"/>
              <a:t>To do this, the AMA and AHA developed a three-step device accuracy test: Step 1 is to take five BP measurements (combo of patient’s device and office’s) and record SBP.</a:t>
            </a:r>
          </a:p>
        </p:txBody>
      </p:sp>
      <p:sp>
        <p:nvSpPr>
          <p:cNvPr id="4" name="Slide Number Placeholder 3"/>
          <p:cNvSpPr>
            <a:spLocks noGrp="1"/>
          </p:cNvSpPr>
          <p:nvPr>
            <p:ph type="sldNum" sz="quarter" idx="10"/>
          </p:nvPr>
        </p:nvSpPr>
        <p:spPr/>
        <p:txBody>
          <a:bodyPr/>
          <a:lstStyle/>
          <a:p>
            <a:fld id="{EAD94AC3-3CC1-4010-B8D1-EA246C571B1E}" type="slidenum">
              <a:rPr lang="en-US" smtClean="0"/>
              <a:t>44</a:t>
            </a:fld>
            <a:endParaRPr lang="en-US" dirty="0"/>
          </a:p>
        </p:txBody>
      </p:sp>
    </p:spTree>
    <p:extLst>
      <p:ext uri="{BB962C8B-B14F-4D97-AF65-F5344CB8AC3E}">
        <p14:creationId xmlns:p14="http://schemas.microsoft.com/office/powerpoint/2010/main" val="1586671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is to average two patient readings (B and D) and compare it to a measurement you’ve taken with your equipment (C).</a:t>
            </a:r>
          </a:p>
          <a:p>
            <a:r>
              <a:rPr lang="en-US" dirty="0"/>
              <a:t>	If the difference is &lt;5mmHg, the device can be used.</a:t>
            </a:r>
          </a:p>
          <a:p>
            <a:r>
              <a:rPr lang="en-US" dirty="0"/>
              <a:t>	If 6−10 mmHg different, go to step 3, which is another average comparison.</a:t>
            </a:r>
          </a:p>
          <a:p>
            <a:r>
              <a:rPr lang="en-US" dirty="0"/>
              <a:t>	If &gt;10 mmHg, replace the device.</a:t>
            </a:r>
          </a:p>
          <a:p>
            <a:endParaRPr lang="en-US" dirty="0"/>
          </a:p>
          <a:p>
            <a:r>
              <a:rPr lang="en-US" dirty="0"/>
              <a:t>Step 3 is to average your measurements (C and E) and compare it to the patient’s measurement (D).</a:t>
            </a:r>
          </a:p>
          <a:p>
            <a:r>
              <a:rPr lang="en-US" dirty="0"/>
              <a:t>	If the difference is </a:t>
            </a:r>
            <a:r>
              <a:rPr lang="en-US" u="sng" dirty="0"/>
              <a:t>&lt;</a:t>
            </a:r>
            <a:r>
              <a:rPr lang="en-US" dirty="0"/>
              <a:t>10 mmHg, the device can be used.</a:t>
            </a:r>
          </a:p>
          <a:p>
            <a:r>
              <a:rPr lang="en-US" dirty="0"/>
              <a:t>	If &gt;10 mmHg, replace the device.</a:t>
            </a:r>
          </a:p>
        </p:txBody>
      </p:sp>
      <p:sp>
        <p:nvSpPr>
          <p:cNvPr id="4" name="Slide Number Placeholder 3"/>
          <p:cNvSpPr>
            <a:spLocks noGrp="1"/>
          </p:cNvSpPr>
          <p:nvPr>
            <p:ph type="sldNum" sz="quarter" idx="10"/>
          </p:nvPr>
        </p:nvSpPr>
        <p:spPr/>
        <p:txBody>
          <a:bodyPr/>
          <a:lstStyle/>
          <a:p>
            <a:fld id="{EAD94AC3-3CC1-4010-B8D1-EA246C571B1E}" type="slidenum">
              <a:rPr lang="en-US" smtClean="0"/>
              <a:t>45</a:t>
            </a:fld>
            <a:endParaRPr lang="en-US" dirty="0"/>
          </a:p>
        </p:txBody>
      </p:sp>
    </p:spTree>
    <p:extLst>
      <p:ext uri="{BB962C8B-B14F-4D97-AF65-F5344CB8AC3E}">
        <p14:creationId xmlns:p14="http://schemas.microsoft.com/office/powerpoint/2010/main" val="366796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in three Americans has high blood pressure (also called hypertension, or HTN), and it is more common among some population groups, including African Americans and adults older than 60. </a:t>
            </a:r>
          </a:p>
        </p:txBody>
      </p:sp>
      <p:sp>
        <p:nvSpPr>
          <p:cNvPr id="4" name="Slide Number Placeholder 3"/>
          <p:cNvSpPr>
            <a:spLocks noGrp="1"/>
          </p:cNvSpPr>
          <p:nvPr>
            <p:ph type="sldNum" sz="quarter" idx="5"/>
          </p:nvPr>
        </p:nvSpPr>
        <p:spPr/>
        <p:txBody>
          <a:bodyPr/>
          <a:lstStyle/>
          <a:p>
            <a:fld id="{EAD94AC3-3CC1-4010-B8D1-EA246C571B1E}" type="slidenum">
              <a:rPr lang="en-US" smtClean="0"/>
              <a:t>7</a:t>
            </a:fld>
            <a:endParaRPr lang="en-US" dirty="0"/>
          </a:p>
        </p:txBody>
      </p:sp>
    </p:spTree>
    <p:extLst>
      <p:ext uri="{BB962C8B-B14F-4D97-AF65-F5344CB8AC3E}">
        <p14:creationId xmlns:p14="http://schemas.microsoft.com/office/powerpoint/2010/main" val="3227065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47</a:t>
            </a:fld>
            <a:endParaRPr lang="en-US" dirty="0"/>
          </a:p>
        </p:txBody>
      </p:sp>
    </p:spTree>
    <p:extLst>
      <p:ext uri="{BB962C8B-B14F-4D97-AF65-F5344CB8AC3E}">
        <p14:creationId xmlns:p14="http://schemas.microsoft.com/office/powerpoint/2010/main" val="3599380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94AC3-3CC1-4010-B8D1-EA246C571B1E}" type="slidenum">
              <a:rPr lang="en-US" smtClean="0"/>
              <a:t>48</a:t>
            </a:fld>
            <a:endParaRPr lang="en-US" dirty="0"/>
          </a:p>
        </p:txBody>
      </p:sp>
    </p:spTree>
    <p:extLst>
      <p:ext uri="{BB962C8B-B14F-4D97-AF65-F5344CB8AC3E}">
        <p14:creationId xmlns:p14="http://schemas.microsoft.com/office/powerpoint/2010/main" val="623744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Motivational Interviewing (MI) − </a:t>
            </a:r>
            <a:r>
              <a:rPr lang="en-US" b="0" dirty="0"/>
              <a:t>A</a:t>
            </a:r>
            <a:r>
              <a:rPr lang="en-US" dirty="0"/>
              <a:t>ttempts to move an individual away from a state of indecision or uncertainty and toward </a:t>
            </a:r>
            <a:r>
              <a:rPr lang="en-US" b="1" dirty="0"/>
              <a:t>finding motivation to make positive decisions and accomplish established goals.</a:t>
            </a:r>
          </a:p>
          <a:p>
            <a:r>
              <a:rPr lang="en-US" b="1" dirty="0"/>
              <a:t>Empathy − </a:t>
            </a:r>
            <a:r>
              <a:rPr lang="en-US" b="0" dirty="0"/>
              <a:t>B</a:t>
            </a:r>
            <a:r>
              <a:rPr lang="en-US" dirty="0"/>
              <a:t>uilding an understanding of the patient’s issues, struggles, and barriers to improvement. If you do this, the patient becomes more open, with accurate disclosure, since there is a lack of judgment and criticism.</a:t>
            </a:r>
          </a:p>
          <a:p>
            <a:r>
              <a:rPr lang="en-US" b="1" dirty="0"/>
              <a:t>Discrepancy − </a:t>
            </a:r>
            <a:r>
              <a:rPr lang="en-US" b="0" dirty="0"/>
              <a:t>H</a:t>
            </a:r>
            <a:r>
              <a:rPr lang="en-US" dirty="0"/>
              <a:t>aving the patient point out the disparity between what he/she is doing and what his/her goals are. Do this by asking questions.</a:t>
            </a:r>
          </a:p>
          <a:p>
            <a:r>
              <a:rPr lang="en-US" b="1" dirty="0"/>
              <a:t>Avoid arguing − </a:t>
            </a:r>
            <a:r>
              <a:rPr lang="en-US" b="0" dirty="0"/>
              <a:t>See </a:t>
            </a:r>
            <a:r>
              <a:rPr lang="en-US" dirty="0"/>
              <a:t>the situation from the patient’s point of view (POV): No one understands it better than the patient, but act as a supporter rather than persuader.</a:t>
            </a:r>
          </a:p>
          <a:p>
            <a:r>
              <a:rPr lang="en-US" b="1" dirty="0"/>
              <a:t>Roll with resistance</a:t>
            </a:r>
            <a:r>
              <a:rPr lang="en-US" dirty="0"/>
              <a:t> − Understand the patient’s POV and avoid the desire to correct his/her behavior.</a:t>
            </a:r>
          </a:p>
          <a:p>
            <a:r>
              <a:rPr lang="en-US" b="1" dirty="0"/>
              <a:t>Self-efficacy</a:t>
            </a:r>
            <a:r>
              <a:rPr lang="en-US" dirty="0"/>
              <a:t> − Illustrate strengths and compile a number of instances where the client was able to accomplish his/her goal.</a:t>
            </a:r>
          </a:p>
        </p:txBody>
      </p:sp>
      <p:sp>
        <p:nvSpPr>
          <p:cNvPr id="4" name="Slide Number Placeholder 3"/>
          <p:cNvSpPr>
            <a:spLocks noGrp="1"/>
          </p:cNvSpPr>
          <p:nvPr>
            <p:ph type="sldNum" sz="quarter" idx="10"/>
          </p:nvPr>
        </p:nvSpPr>
        <p:spPr/>
        <p:txBody>
          <a:bodyPr/>
          <a:lstStyle/>
          <a:p>
            <a:fld id="{EAD94AC3-3CC1-4010-B8D1-EA246C571B1E}" type="slidenum">
              <a:rPr lang="en-US" smtClean="0"/>
              <a:t>49</a:t>
            </a:fld>
            <a:endParaRPr lang="en-US" dirty="0"/>
          </a:p>
        </p:txBody>
      </p:sp>
    </p:spTree>
    <p:extLst>
      <p:ext uri="{BB962C8B-B14F-4D97-AF65-F5344CB8AC3E}">
        <p14:creationId xmlns:p14="http://schemas.microsoft.com/office/powerpoint/2010/main" val="3183346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some ideas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50</a:t>
            </a:fld>
            <a:endParaRPr lang="en-US" dirty="0"/>
          </a:p>
        </p:txBody>
      </p:sp>
    </p:spTree>
    <p:extLst>
      <p:ext uri="{BB962C8B-B14F-4D97-AF65-F5344CB8AC3E}">
        <p14:creationId xmlns:p14="http://schemas.microsoft.com/office/powerpoint/2010/main" val="2255139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51</a:t>
            </a:fld>
            <a:endParaRPr lang="en-US" dirty="0"/>
          </a:p>
        </p:txBody>
      </p:sp>
    </p:spTree>
    <p:extLst>
      <p:ext uri="{BB962C8B-B14F-4D97-AF65-F5344CB8AC3E}">
        <p14:creationId xmlns:p14="http://schemas.microsoft.com/office/powerpoint/2010/main" val="2696317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52</a:t>
            </a:fld>
            <a:endParaRPr lang="en-US" dirty="0"/>
          </a:p>
        </p:txBody>
      </p:sp>
    </p:spTree>
    <p:extLst>
      <p:ext uri="{BB962C8B-B14F-4D97-AF65-F5344CB8AC3E}">
        <p14:creationId xmlns:p14="http://schemas.microsoft.com/office/powerpoint/2010/main" val="649296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u="sng" dirty="0"/>
              <a:t>Pre-contemplation</a:t>
            </a:r>
            <a:r>
              <a:rPr lang="en-US" dirty="0"/>
              <a:t> – </a:t>
            </a:r>
            <a:r>
              <a:rPr lang="en-US" b="1" dirty="0"/>
              <a:t>No intention of taking action </a:t>
            </a:r>
            <a:r>
              <a:rPr lang="en-US" dirty="0"/>
              <a:t>in the foreseeable future (next 6 months), </a:t>
            </a:r>
            <a:r>
              <a:rPr lang="en-US" b="1" dirty="0"/>
              <a:t>unaware his/her behavior is problematic </a:t>
            </a:r>
            <a:r>
              <a:rPr lang="en-US" dirty="0"/>
              <a:t>or has negative consequences. People in this stage often </a:t>
            </a:r>
            <a:r>
              <a:rPr lang="en-US" b="1" dirty="0"/>
              <a:t>underestimate the pros of changing</a:t>
            </a:r>
            <a:r>
              <a:rPr lang="en-US" dirty="0"/>
              <a:t> behavior and </a:t>
            </a:r>
            <a:r>
              <a:rPr lang="en-US" b="1" dirty="0"/>
              <a:t>overestimate the cons.</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u="sng" dirty="0"/>
              <a:t>Contemplation</a:t>
            </a:r>
            <a:r>
              <a:rPr lang="en-US" dirty="0"/>
              <a:t> – </a:t>
            </a:r>
            <a:r>
              <a:rPr lang="en-US" b="1" dirty="0"/>
              <a:t>Intend to start healthy behavior </a:t>
            </a:r>
            <a:r>
              <a:rPr lang="en-US" dirty="0"/>
              <a:t>in the foreseeable future (next 6 months), </a:t>
            </a:r>
            <a:r>
              <a:rPr lang="en-US" b="1" dirty="0"/>
              <a:t>recognize their behavior may be problematic,</a:t>
            </a:r>
            <a:r>
              <a:rPr lang="en-US" dirty="0"/>
              <a:t> and give more </a:t>
            </a:r>
            <a:r>
              <a:rPr lang="en-US" b="1" dirty="0"/>
              <a:t>thoughtful and practical consideration to the pros and cons of changing behavior, with equal emphasis placed on both.</a:t>
            </a:r>
            <a:r>
              <a:rPr lang="en-US" dirty="0"/>
              <a:t> Even with this recognition, people may still feel ambivalent toward changing their behavior.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Preparation (Determination) – Ready to take action </a:t>
            </a:r>
            <a:r>
              <a:rPr lang="en-US" b="1" dirty="0"/>
              <a:t>in the next 30 days,</a:t>
            </a:r>
            <a:r>
              <a:rPr lang="en-US" dirty="0"/>
              <a:t> </a:t>
            </a:r>
            <a:r>
              <a:rPr lang="en-US" b="1" dirty="0"/>
              <a:t>take small steps toward the behavior change,</a:t>
            </a:r>
            <a:r>
              <a:rPr lang="en-US" dirty="0"/>
              <a:t> and </a:t>
            </a:r>
            <a:r>
              <a:rPr lang="en-US" b="1" dirty="0"/>
              <a:t>believe changing their behavior can lead to a healthier life.</a:t>
            </a:r>
            <a:endParaRPr lang="en-US" dirty="0"/>
          </a:p>
        </p:txBody>
      </p:sp>
      <p:sp>
        <p:nvSpPr>
          <p:cNvPr id="4" name="Slide Number Placeholder 3"/>
          <p:cNvSpPr>
            <a:spLocks noGrp="1"/>
          </p:cNvSpPr>
          <p:nvPr>
            <p:ph type="sldNum" sz="quarter" idx="10"/>
          </p:nvPr>
        </p:nvSpPr>
        <p:spPr/>
        <p:txBody>
          <a:bodyPr/>
          <a:lstStyle/>
          <a:p>
            <a:fld id="{EAD94AC3-3CC1-4010-B8D1-EA246C571B1E}" type="slidenum">
              <a:rPr lang="en-US" smtClean="0"/>
              <a:t>57</a:t>
            </a:fld>
            <a:endParaRPr lang="en-US" dirty="0"/>
          </a:p>
        </p:txBody>
      </p:sp>
    </p:spTree>
    <p:extLst>
      <p:ext uri="{BB962C8B-B14F-4D97-AF65-F5344CB8AC3E}">
        <p14:creationId xmlns:p14="http://schemas.microsoft.com/office/powerpoint/2010/main" val="3855459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u="sng" dirty="0"/>
              <a:t>Action</a:t>
            </a:r>
            <a:r>
              <a:rPr lang="en-US" dirty="0"/>
              <a:t> − Recently </a:t>
            </a:r>
            <a:r>
              <a:rPr lang="en-US" b="1" dirty="0"/>
              <a:t>changed behavior</a:t>
            </a:r>
            <a:r>
              <a:rPr lang="en-US" dirty="0"/>
              <a:t> (within last 6 months) and </a:t>
            </a:r>
            <a:r>
              <a:rPr lang="en-US" b="1" dirty="0"/>
              <a:t>intend to keep moving forward </a:t>
            </a:r>
            <a:r>
              <a:rPr lang="en-US" dirty="0"/>
              <a:t>with that behavior change.</a:t>
            </a:r>
          </a:p>
          <a:p>
            <a:pPr marL="0" indent="0">
              <a:buFont typeface="Arial" panose="020B0604020202020204" pitchFamily="34" charset="0"/>
              <a:buNone/>
            </a:pPr>
            <a:endParaRPr lang="en-US" dirty="0"/>
          </a:p>
          <a:p>
            <a:pPr marL="0" indent="0">
              <a:buFont typeface="Arial" panose="020B0604020202020204" pitchFamily="34" charset="0"/>
              <a:buNone/>
            </a:pPr>
            <a:r>
              <a:rPr lang="en-US" u="sng" dirty="0"/>
              <a:t>Maintenance</a:t>
            </a:r>
            <a:r>
              <a:rPr lang="en-US" dirty="0"/>
              <a:t> − </a:t>
            </a:r>
            <a:r>
              <a:rPr lang="en-US" b="1" dirty="0"/>
              <a:t>Sustained behavior change </a:t>
            </a:r>
            <a:r>
              <a:rPr lang="en-US" dirty="0"/>
              <a:t>for more than 6 months and </a:t>
            </a:r>
            <a:r>
              <a:rPr lang="en-US" b="1" dirty="0"/>
              <a:t>intend to maintain</a:t>
            </a:r>
            <a:r>
              <a:rPr lang="en-US" dirty="0"/>
              <a:t> the change going forward. People in this stage </a:t>
            </a:r>
            <a:r>
              <a:rPr lang="en-US" b="1" dirty="0"/>
              <a:t>work to prevent relapse </a:t>
            </a:r>
            <a:r>
              <a:rPr lang="en-US" dirty="0"/>
              <a:t>to earlier stages.</a:t>
            </a:r>
          </a:p>
          <a:p>
            <a:pPr marL="0" indent="0">
              <a:buFont typeface="Arial" panose="020B0604020202020204" pitchFamily="34" charset="0"/>
              <a:buNone/>
            </a:pPr>
            <a:endParaRPr lang="en-US" dirty="0"/>
          </a:p>
          <a:p>
            <a:pPr marL="0" indent="0">
              <a:buFont typeface="Arial" panose="020B0604020202020204" pitchFamily="34" charset="0"/>
              <a:buNone/>
            </a:pPr>
            <a:r>
              <a:rPr lang="en-US" b="0" u="sng" dirty="0"/>
              <a:t>Termination</a:t>
            </a:r>
            <a:r>
              <a:rPr lang="en-US" dirty="0"/>
              <a:t> − </a:t>
            </a:r>
            <a:r>
              <a:rPr lang="en-US" b="1" dirty="0"/>
              <a:t>No desire to return to the unhealthy behavior </a:t>
            </a:r>
            <a:r>
              <a:rPr lang="en-US" dirty="0"/>
              <a:t>and are </a:t>
            </a:r>
            <a:r>
              <a:rPr lang="en-US" b="1" dirty="0"/>
              <a:t>sure they will not relapse. </a:t>
            </a:r>
            <a:r>
              <a:rPr lang="en-US" dirty="0"/>
              <a:t>Since this is rarely reached, and people tend to stay in the maintenance stage, this stage is often not considered in health promotion programs.</a:t>
            </a:r>
          </a:p>
          <a:p>
            <a:pPr marL="0" indent="0">
              <a:buFont typeface="Arial" panose="020B0604020202020204" pitchFamily="34" charset="0"/>
              <a:buNone/>
            </a:pPr>
            <a:endParaRPr lang="en-US" dirty="0"/>
          </a:p>
          <a:p>
            <a:pPr marL="0" indent="0">
              <a:buFont typeface="Arial" panose="020B0604020202020204" pitchFamily="34" charset="0"/>
              <a:buNone/>
            </a:pPr>
            <a:r>
              <a:rPr lang="en-US" u="sng" dirty="0"/>
              <a:t>Relapse</a:t>
            </a:r>
            <a:r>
              <a:rPr lang="en-US" baseline="0" dirty="0"/>
              <a:t> – A </a:t>
            </a:r>
            <a:r>
              <a:rPr lang="en-US" b="1" baseline="0" dirty="0"/>
              <a:t>return to the unhealthy behavior after any period of success.</a:t>
            </a:r>
            <a:r>
              <a:rPr lang="en-US" baseline="0" dirty="0"/>
              <a:t> This is especially true with tobacco cessation. Multiple psychososocial variables contribute to tobacco relapse. These include:</a:t>
            </a:r>
          </a:p>
          <a:p>
            <a:pPr marL="171450" indent="-171450">
              <a:buFont typeface="Arial" panose="020B0604020202020204" pitchFamily="34" charset="0"/>
              <a:buChar char="•"/>
            </a:pPr>
            <a:r>
              <a:rPr lang="en-US" b="1" baseline="0" dirty="0"/>
              <a:t>Social influences </a:t>
            </a:r>
            <a:r>
              <a:rPr lang="en-US" baseline="0" dirty="0"/>
              <a:t>such as friends, family, and acquaintances; strong conditioned responses to consume tobacco − </a:t>
            </a:r>
            <a:r>
              <a:rPr lang="en-US" b="1" baseline="0" dirty="0"/>
              <a:t>eating, drinking, socializing</a:t>
            </a:r>
            <a:r>
              <a:rPr lang="en-US" baseline="0" dirty="0"/>
              <a:t>; lack of healthy alternatives to occupy time and focus, such as exercise and hobbies; desire for the physiological effects of </a:t>
            </a:r>
            <a:r>
              <a:rPr lang="en-US" baseline="0"/>
              <a:t>tobacco  </a:t>
            </a:r>
            <a:r>
              <a:rPr lang="en-US" b="1" baseline="0" dirty="0"/>
              <a:t>cravings.</a:t>
            </a:r>
            <a:endParaRPr lang="en-US" b="1" dirty="0"/>
          </a:p>
        </p:txBody>
      </p:sp>
      <p:sp>
        <p:nvSpPr>
          <p:cNvPr id="4" name="Slide Number Placeholder 3"/>
          <p:cNvSpPr>
            <a:spLocks noGrp="1"/>
          </p:cNvSpPr>
          <p:nvPr>
            <p:ph type="sldNum" sz="quarter" idx="10"/>
          </p:nvPr>
        </p:nvSpPr>
        <p:spPr/>
        <p:txBody>
          <a:bodyPr/>
          <a:lstStyle/>
          <a:p>
            <a:fld id="{EAD94AC3-3CC1-4010-B8D1-EA246C571B1E}" type="slidenum">
              <a:rPr lang="en-US" smtClean="0"/>
              <a:t>58</a:t>
            </a:fld>
            <a:endParaRPr lang="en-US" dirty="0"/>
          </a:p>
        </p:txBody>
      </p:sp>
    </p:spTree>
    <p:extLst>
      <p:ext uri="{BB962C8B-B14F-4D97-AF65-F5344CB8AC3E}">
        <p14:creationId xmlns:p14="http://schemas.microsoft.com/office/powerpoint/2010/main" val="3741043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https://www.youtube.com/watch?v=PvN6QHpEwnA – MI video for patient with HTN not taking meds.</a:t>
            </a:r>
          </a:p>
        </p:txBody>
      </p:sp>
      <p:sp>
        <p:nvSpPr>
          <p:cNvPr id="4" name="Slide Number Placeholder 3"/>
          <p:cNvSpPr>
            <a:spLocks noGrp="1"/>
          </p:cNvSpPr>
          <p:nvPr>
            <p:ph type="sldNum" sz="quarter" idx="5"/>
          </p:nvPr>
        </p:nvSpPr>
        <p:spPr/>
        <p:txBody>
          <a:bodyPr/>
          <a:lstStyle/>
          <a:p>
            <a:fld id="{EAD94AC3-3CC1-4010-B8D1-EA246C571B1E}" type="slidenum">
              <a:rPr lang="en-US" smtClean="0"/>
              <a:t>60</a:t>
            </a:fld>
            <a:endParaRPr lang="en-US" dirty="0"/>
          </a:p>
        </p:txBody>
      </p:sp>
    </p:spTree>
    <p:extLst>
      <p:ext uri="{BB962C8B-B14F-4D97-AF65-F5344CB8AC3E}">
        <p14:creationId xmlns:p14="http://schemas.microsoft.com/office/powerpoint/2010/main" val="3688245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Elena</a:t>
            </a:r>
          </a:p>
        </p:txBody>
      </p:sp>
      <p:sp>
        <p:nvSpPr>
          <p:cNvPr id="4" name="Slide Number Placeholder 3"/>
          <p:cNvSpPr>
            <a:spLocks noGrp="1"/>
          </p:cNvSpPr>
          <p:nvPr>
            <p:ph type="sldNum" sz="quarter" idx="5"/>
          </p:nvPr>
        </p:nvSpPr>
        <p:spPr/>
        <p:txBody>
          <a:bodyPr/>
          <a:lstStyle/>
          <a:p>
            <a:fld id="{EAD94AC3-3CC1-4010-B8D1-EA246C571B1E}" type="slidenum">
              <a:rPr lang="en-US" smtClean="0"/>
              <a:t>61</a:t>
            </a:fld>
            <a:endParaRPr lang="en-US" dirty="0"/>
          </a:p>
        </p:txBody>
      </p:sp>
    </p:spTree>
    <p:extLst>
      <p:ext uri="{BB962C8B-B14F-4D97-AF65-F5344CB8AC3E}">
        <p14:creationId xmlns:p14="http://schemas.microsoft.com/office/powerpoint/2010/main" val="2062941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 blood pressure is the second most common reason for U.S. adults to visit their doctors, and it is responsible for more than 34 million office visits each year. In 2016, the estimated direct and indirect cost of high blood pressure in the United States was $48.6 billion. Chronic high blood pressure can cause heart disease, stroke, kidney disease, and blindness. In 2016, the economic costs of heart disease and stroke were estimated at $316.6 billion, including $193.1 billion in direct medical expenses, and another $123.5 billion annually was attributed to lost productivity due to premature death from cardiovascular disease (CVD). </a:t>
            </a:r>
          </a:p>
          <a:p>
            <a:endParaRPr lang="en-US" dirty="0"/>
          </a:p>
        </p:txBody>
      </p:sp>
      <p:sp>
        <p:nvSpPr>
          <p:cNvPr id="4" name="Slide Number Placeholder 3"/>
          <p:cNvSpPr>
            <a:spLocks noGrp="1"/>
          </p:cNvSpPr>
          <p:nvPr>
            <p:ph type="sldNum" sz="quarter" idx="10"/>
          </p:nvPr>
        </p:nvSpPr>
        <p:spPr/>
        <p:txBody>
          <a:bodyPr/>
          <a:lstStyle/>
          <a:p>
            <a:fld id="{EAD94AC3-3CC1-4010-B8D1-EA246C571B1E}" type="slidenum">
              <a:rPr lang="en-US" smtClean="0"/>
              <a:t>8</a:t>
            </a:fld>
            <a:endParaRPr lang="en-US" dirty="0"/>
          </a:p>
        </p:txBody>
      </p:sp>
    </p:spTree>
    <p:extLst>
      <p:ext uri="{BB962C8B-B14F-4D97-AF65-F5344CB8AC3E}">
        <p14:creationId xmlns:p14="http://schemas.microsoft.com/office/powerpoint/2010/main" val="3193691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fld id="{EAD94AC3-3CC1-4010-B8D1-EA246C571B1E}" type="slidenum">
              <a:rPr lang="en-US" smtClean="0"/>
              <a:t>66</a:t>
            </a:fld>
            <a:endParaRPr lang="en-US" dirty="0"/>
          </a:p>
        </p:txBody>
      </p:sp>
    </p:spTree>
    <p:extLst>
      <p:ext uri="{BB962C8B-B14F-4D97-AF65-F5344CB8AC3E}">
        <p14:creationId xmlns:p14="http://schemas.microsoft.com/office/powerpoint/2010/main" val="4836735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D94AC3-3CC1-4010-B8D1-EA246C571B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8080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70</a:t>
            </a:fld>
            <a:endParaRPr lang="en-US" dirty="0"/>
          </a:p>
        </p:txBody>
      </p:sp>
    </p:spTree>
    <p:extLst>
      <p:ext uri="{BB962C8B-B14F-4D97-AF65-F5344CB8AC3E}">
        <p14:creationId xmlns:p14="http://schemas.microsoft.com/office/powerpoint/2010/main" val="3939106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Line is Healthy People 2020 Target Goal of 26.9%.  This slide</a:t>
            </a:r>
            <a:r>
              <a:rPr lang="en-US" baseline="0" dirty="0"/>
              <a:t> demonstrates disparities by gender, race, education and income. Only those with a household income of more than $75,000 in Missouri are closing to the Healthy People 2020 Target. </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4AB-C5AC-4BDC-A3C9-BA635C738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181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 to go over resources</a:t>
            </a:r>
          </a:p>
        </p:txBody>
      </p:sp>
      <p:sp>
        <p:nvSpPr>
          <p:cNvPr id="4" name="Slide Number Placeholder 3"/>
          <p:cNvSpPr>
            <a:spLocks noGrp="1"/>
          </p:cNvSpPr>
          <p:nvPr>
            <p:ph type="sldNum" sz="quarter" idx="5"/>
          </p:nvPr>
        </p:nvSpPr>
        <p:spPr/>
        <p:txBody>
          <a:bodyPr/>
          <a:lstStyle/>
          <a:p>
            <a:fld id="{EAD94AC3-3CC1-4010-B8D1-EA246C571B1E}" type="slidenum">
              <a:rPr lang="en-US" smtClean="0"/>
              <a:t>72</a:t>
            </a:fld>
            <a:endParaRPr lang="en-US" dirty="0"/>
          </a:p>
        </p:txBody>
      </p:sp>
    </p:spTree>
    <p:extLst>
      <p:ext uri="{BB962C8B-B14F-4D97-AF65-F5344CB8AC3E}">
        <p14:creationId xmlns:p14="http://schemas.microsoft.com/office/powerpoint/2010/main" val="135106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74</a:t>
            </a:fld>
            <a:endParaRPr lang="en-US" dirty="0"/>
          </a:p>
        </p:txBody>
      </p:sp>
    </p:spTree>
    <p:extLst>
      <p:ext uri="{BB962C8B-B14F-4D97-AF65-F5344CB8AC3E}">
        <p14:creationId xmlns:p14="http://schemas.microsoft.com/office/powerpoint/2010/main" val="2135349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Elena</a:t>
            </a:r>
          </a:p>
        </p:txBody>
      </p:sp>
      <p:sp>
        <p:nvSpPr>
          <p:cNvPr id="4" name="Slide Number Placeholder 3"/>
          <p:cNvSpPr>
            <a:spLocks noGrp="1"/>
          </p:cNvSpPr>
          <p:nvPr>
            <p:ph type="sldNum" sz="quarter" idx="10"/>
          </p:nvPr>
        </p:nvSpPr>
        <p:spPr/>
        <p:txBody>
          <a:bodyPr/>
          <a:lstStyle/>
          <a:p>
            <a:fld id="{EAD94AC3-3CC1-4010-B8D1-EA246C571B1E}" type="slidenum">
              <a:rPr lang="en-US" smtClean="0"/>
              <a:t>75</a:t>
            </a:fld>
            <a:endParaRPr lang="en-US" dirty="0"/>
          </a:p>
        </p:txBody>
      </p:sp>
    </p:spTree>
    <p:extLst>
      <p:ext uri="{BB962C8B-B14F-4D97-AF65-F5344CB8AC3E}">
        <p14:creationId xmlns:p14="http://schemas.microsoft.com/office/powerpoint/2010/main" val="16135467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Elena</a:t>
            </a:r>
          </a:p>
        </p:txBody>
      </p:sp>
      <p:sp>
        <p:nvSpPr>
          <p:cNvPr id="4" name="Slide Number Placeholder 3"/>
          <p:cNvSpPr>
            <a:spLocks noGrp="1"/>
          </p:cNvSpPr>
          <p:nvPr>
            <p:ph type="sldNum" sz="quarter" idx="5"/>
          </p:nvPr>
        </p:nvSpPr>
        <p:spPr/>
        <p:txBody>
          <a:bodyPr/>
          <a:lstStyle/>
          <a:p>
            <a:fld id="{EAD94AC3-3CC1-4010-B8D1-EA246C571B1E}" type="slidenum">
              <a:rPr lang="en-US" smtClean="0"/>
              <a:t>78</a:t>
            </a:fld>
            <a:endParaRPr lang="en-US" dirty="0"/>
          </a:p>
        </p:txBody>
      </p:sp>
    </p:spTree>
    <p:extLst>
      <p:ext uri="{BB962C8B-B14F-4D97-AF65-F5344CB8AC3E}">
        <p14:creationId xmlns:p14="http://schemas.microsoft.com/office/powerpoint/2010/main" val="3583248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common myths/questions – Divide up the questions and have partners play both the patient and provider.</a:t>
            </a:r>
          </a:p>
        </p:txBody>
      </p:sp>
      <p:sp>
        <p:nvSpPr>
          <p:cNvPr id="4" name="Slide Number Placeholder 3"/>
          <p:cNvSpPr>
            <a:spLocks noGrp="1"/>
          </p:cNvSpPr>
          <p:nvPr>
            <p:ph type="sldNum" sz="quarter" idx="5"/>
          </p:nvPr>
        </p:nvSpPr>
        <p:spPr/>
        <p:txBody>
          <a:bodyPr/>
          <a:lstStyle/>
          <a:p>
            <a:fld id="{EAD94AC3-3CC1-4010-B8D1-EA246C571B1E}" type="slidenum">
              <a:rPr lang="en-US" smtClean="0"/>
              <a:t>79</a:t>
            </a:fld>
            <a:endParaRPr lang="en-US" dirty="0"/>
          </a:p>
        </p:txBody>
      </p:sp>
    </p:spTree>
    <p:extLst>
      <p:ext uri="{BB962C8B-B14F-4D97-AF65-F5344CB8AC3E}">
        <p14:creationId xmlns:p14="http://schemas.microsoft.com/office/powerpoint/2010/main" val="5574383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resource is from the National Association of Community Health Centers SMBP Monitoring Implementation Guide. You can find the link to the guide at the bottom of the slide.</a:t>
            </a:r>
          </a:p>
          <a:p>
            <a:endParaRPr lang="en-US" dirty="0"/>
          </a:p>
          <a:p>
            <a:r>
              <a:rPr lang="en-US" dirty="0"/>
              <a:t>Print handout with information instead of on the slides?</a:t>
            </a:r>
          </a:p>
          <a:p>
            <a:r>
              <a:rPr lang="en-US" dirty="0"/>
              <a:t>ADD Chart in printout</a:t>
            </a:r>
          </a:p>
        </p:txBody>
      </p:sp>
      <p:sp>
        <p:nvSpPr>
          <p:cNvPr id="4" name="Slide Number Placeholder 3"/>
          <p:cNvSpPr>
            <a:spLocks noGrp="1"/>
          </p:cNvSpPr>
          <p:nvPr>
            <p:ph type="sldNum" sz="quarter" idx="5"/>
          </p:nvPr>
        </p:nvSpPr>
        <p:spPr/>
        <p:txBody>
          <a:bodyPr/>
          <a:lstStyle/>
          <a:p>
            <a:fld id="{EAD94AC3-3CC1-4010-B8D1-EA246C571B1E}" type="slidenum">
              <a:rPr lang="en-US" smtClean="0"/>
              <a:t>81</a:t>
            </a:fld>
            <a:endParaRPr lang="en-US" dirty="0"/>
          </a:p>
        </p:txBody>
      </p:sp>
    </p:spTree>
    <p:extLst>
      <p:ext uri="{BB962C8B-B14F-4D97-AF65-F5344CB8AC3E}">
        <p14:creationId xmlns:p14="http://schemas.microsoft.com/office/powerpoint/2010/main" val="203611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*titration </a:t>
            </a:r>
            <a:r>
              <a:rPr lang="en-US" dirty="0">
                <a:highlight>
                  <a:srgbClr val="FFFF00"/>
                </a:highlight>
              </a:rPr>
              <a:t>–</a:t>
            </a:r>
            <a:r>
              <a:rPr lang="en-US" dirty="0"/>
              <a:t> adjustment of medication</a:t>
            </a:r>
          </a:p>
          <a:p>
            <a:endParaRPr lang="en-US" dirty="0"/>
          </a:p>
          <a:p>
            <a:r>
              <a:rPr lang="en-US" dirty="0"/>
              <a:t>Measurements are taken in the patient’s usual environment. Provides multiple BPs over a longer period (more representative of patient’s true BP).</a:t>
            </a:r>
          </a:p>
        </p:txBody>
      </p:sp>
      <p:sp>
        <p:nvSpPr>
          <p:cNvPr id="4" name="Slide Number Placeholder 3"/>
          <p:cNvSpPr>
            <a:spLocks noGrp="1"/>
          </p:cNvSpPr>
          <p:nvPr>
            <p:ph type="sldNum" sz="quarter" idx="5"/>
          </p:nvPr>
        </p:nvSpPr>
        <p:spPr/>
        <p:txBody>
          <a:bodyPr/>
          <a:lstStyle/>
          <a:p>
            <a:fld id="{EAD94AC3-3CC1-4010-B8D1-EA246C571B1E}" type="slidenum">
              <a:rPr lang="en-US" smtClean="0"/>
              <a:t>10</a:t>
            </a:fld>
            <a:endParaRPr lang="en-US" dirty="0"/>
          </a:p>
        </p:txBody>
      </p:sp>
    </p:spTree>
    <p:extLst>
      <p:ext uri="{BB962C8B-B14F-4D97-AF65-F5344CB8AC3E}">
        <p14:creationId xmlns:p14="http://schemas.microsoft.com/office/powerpoint/2010/main" val="555268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0" indent="0">
              <a:buFont typeface="Arial" panose="020B0604020202020204" pitchFamily="34" charset="0"/>
              <a:buNone/>
            </a:pPr>
            <a:r>
              <a:rPr lang="en-US" dirty="0"/>
              <a:t>MAs – </a:t>
            </a:r>
          </a:p>
          <a:p>
            <a:pPr marL="171450" indent="-171450">
              <a:buFont typeface="Arial" panose="020B0604020202020204" pitchFamily="34" charset="0"/>
              <a:buChar char="•"/>
            </a:pPr>
            <a:r>
              <a:rPr lang="en-US" dirty="0"/>
              <a:t>https://www.rchc.net/wp-content/uploads/2017/08/MA-Scope-of-Practice.pdf</a:t>
            </a:r>
          </a:p>
          <a:p>
            <a:pPr marL="171450" indent="-171450">
              <a:buFont typeface="Arial" panose="020B0604020202020204" pitchFamily="34" charset="0"/>
              <a:buChar char="•"/>
            </a:pPr>
            <a:r>
              <a:rPr lang="en-US" dirty="0"/>
              <a:t>http://www.aama-ntl.org/docs/default-source/legal/delegable-duties-missouri.pdf?sfvrsn=4</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CHWs – </a:t>
            </a:r>
            <a:r>
              <a:rPr lang="en-US" b="1" dirty="0"/>
              <a:t>as of 2017, MO has no laws/regulations for CHW training/certification standards</a:t>
            </a:r>
          </a:p>
          <a:p>
            <a:pPr marL="171450" indent="-171450">
              <a:buFont typeface="Arial" panose="020B0604020202020204" pitchFamily="34" charset="0"/>
              <a:buChar char="•"/>
            </a:pPr>
            <a:r>
              <a:rPr lang="en-US" dirty="0"/>
              <a:t>https://www.mo-pca.org/chw</a:t>
            </a:r>
          </a:p>
          <a:p>
            <a:pPr marL="171450" indent="-171450">
              <a:buFont typeface="Arial" panose="020B0604020202020204" pitchFamily="34" charset="0"/>
              <a:buChar char="•"/>
            </a:pPr>
            <a:r>
              <a:rPr lang="en-US" dirty="0"/>
              <a:t>https://health.mo.gov/professionals/community-health-workers/</a:t>
            </a:r>
          </a:p>
          <a:p>
            <a:pPr marL="171450" indent="-171450">
              <a:buFont typeface="Arial" panose="020B0604020202020204" pitchFamily="34" charset="0"/>
              <a:buChar char="•"/>
            </a:pPr>
            <a:r>
              <a:rPr lang="en-US" dirty="0"/>
              <a:t>http://www.astho.org/Public-Policy/Public-Health-Law/Scope-of-Practice/CHW-Certification-Standards/</a:t>
            </a:r>
          </a:p>
        </p:txBody>
      </p:sp>
      <p:sp>
        <p:nvSpPr>
          <p:cNvPr id="4" name="Slide Number Placeholder 3"/>
          <p:cNvSpPr>
            <a:spLocks noGrp="1"/>
          </p:cNvSpPr>
          <p:nvPr>
            <p:ph type="sldNum" sz="quarter" idx="5"/>
          </p:nvPr>
        </p:nvSpPr>
        <p:spPr/>
        <p:txBody>
          <a:bodyPr/>
          <a:lstStyle/>
          <a:p>
            <a:fld id="{EAD94AC3-3CC1-4010-B8D1-EA246C571B1E}" type="slidenum">
              <a:rPr lang="en-US" smtClean="0"/>
              <a:t>82</a:t>
            </a:fld>
            <a:endParaRPr lang="en-US" dirty="0"/>
          </a:p>
        </p:txBody>
      </p:sp>
    </p:spTree>
    <p:extLst>
      <p:ext uri="{BB962C8B-B14F-4D97-AF65-F5344CB8AC3E}">
        <p14:creationId xmlns:p14="http://schemas.microsoft.com/office/powerpoint/2010/main" val="12064583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contact your state association for your position***</a:t>
            </a:r>
          </a:p>
          <a:p>
            <a:pPr marL="0" indent="0">
              <a:buFont typeface="Arial" panose="020B0604020202020204" pitchFamily="34" charset="0"/>
              <a:buNone/>
            </a:pPr>
            <a:r>
              <a:rPr lang="en-US" dirty="0"/>
              <a:t>NPs – </a:t>
            </a:r>
          </a:p>
          <a:p>
            <a:pPr marL="171450" indent="-171450">
              <a:buFont typeface="Arial" panose="020B0604020202020204" pitchFamily="34" charset="0"/>
              <a:buChar char="•"/>
            </a:pPr>
            <a:r>
              <a:rPr lang="en-US" dirty="0"/>
              <a:t>https://www.midlevelu.com/blog/nurse-practitioner-scope-practice-missouri</a:t>
            </a:r>
          </a:p>
          <a:p>
            <a:pPr marL="0" indent="0">
              <a:buFont typeface="Arial" panose="020B0604020202020204" pitchFamily="34" charset="0"/>
              <a:buNone/>
            </a:pPr>
            <a:r>
              <a:rPr lang="en-US" dirty="0"/>
              <a:t>RNs – </a:t>
            </a:r>
          </a:p>
          <a:p>
            <a:pPr marL="171450" indent="-171450">
              <a:buFont typeface="Arial" panose="020B0604020202020204" pitchFamily="34" charset="0"/>
              <a:buChar char="•"/>
            </a:pPr>
            <a:r>
              <a:rPr lang="en-US" dirty="0"/>
              <a:t>https://health.mo.gov/living/lpha/phnursing/scope.php</a:t>
            </a:r>
          </a:p>
          <a:p>
            <a:pPr marL="171450" indent="-171450">
              <a:buFont typeface="Arial" panose="020B0604020202020204" pitchFamily="34" charset="0"/>
              <a:buChar char="•"/>
            </a:pPr>
            <a:r>
              <a:rPr lang="en-US" dirty="0"/>
              <a:t>http://www.pr.mo.gov/boards/nursing/MODecision%20Making%20Model.pdf </a:t>
            </a:r>
          </a:p>
          <a:p>
            <a:pPr marL="171450" indent="-171450">
              <a:buFont typeface="Arial" panose="020B0604020202020204" pitchFamily="34" charset="0"/>
              <a:buChar char="•"/>
            </a:pPr>
            <a:r>
              <a:rPr lang="en-US" dirty="0"/>
              <a:t>http://revisor.mo.gov/main/OneSection.aspx?section=335.016</a:t>
            </a:r>
          </a:p>
        </p:txBody>
      </p:sp>
      <p:sp>
        <p:nvSpPr>
          <p:cNvPr id="4" name="Slide Number Placeholder 3"/>
          <p:cNvSpPr>
            <a:spLocks noGrp="1"/>
          </p:cNvSpPr>
          <p:nvPr>
            <p:ph type="sldNum" sz="quarter" idx="5"/>
          </p:nvPr>
        </p:nvSpPr>
        <p:spPr/>
        <p:txBody>
          <a:bodyPr/>
          <a:lstStyle/>
          <a:p>
            <a:fld id="{EAD94AC3-3CC1-4010-B8D1-EA246C571B1E}" type="slidenum">
              <a:rPr lang="en-US" smtClean="0"/>
              <a:t>83</a:t>
            </a:fld>
            <a:endParaRPr lang="en-US" dirty="0"/>
          </a:p>
        </p:txBody>
      </p:sp>
    </p:spTree>
    <p:extLst>
      <p:ext uri="{BB962C8B-B14F-4D97-AF65-F5344CB8AC3E}">
        <p14:creationId xmlns:p14="http://schemas.microsoft.com/office/powerpoint/2010/main" val="25808928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0" indent="0">
              <a:buFont typeface="Arial" panose="020B0604020202020204" pitchFamily="34" charset="0"/>
              <a:buNone/>
            </a:pPr>
            <a:r>
              <a:rPr lang="en-US" dirty="0"/>
              <a:t>Pharmacists –</a:t>
            </a:r>
          </a:p>
          <a:p>
            <a:pPr marL="171450" indent="-171450">
              <a:buFont typeface="Arial" panose="020B0604020202020204" pitchFamily="34" charset="0"/>
              <a:buChar char="•"/>
            </a:pPr>
            <a:r>
              <a:rPr lang="en-US" dirty="0"/>
              <a:t>https://www.sos.mo.gov/cmsimages/adrules/csr/current/20csr/20c2220-6.pdf</a:t>
            </a:r>
          </a:p>
        </p:txBody>
      </p:sp>
      <p:sp>
        <p:nvSpPr>
          <p:cNvPr id="4" name="Slide Number Placeholder 3"/>
          <p:cNvSpPr>
            <a:spLocks noGrp="1"/>
          </p:cNvSpPr>
          <p:nvPr>
            <p:ph type="sldNum" sz="quarter" idx="5"/>
          </p:nvPr>
        </p:nvSpPr>
        <p:spPr/>
        <p:txBody>
          <a:bodyPr/>
          <a:lstStyle/>
          <a:p>
            <a:fld id="{EAD94AC3-3CC1-4010-B8D1-EA246C571B1E}" type="slidenum">
              <a:rPr lang="en-US" smtClean="0"/>
              <a:t>84</a:t>
            </a:fld>
            <a:endParaRPr lang="en-US" dirty="0"/>
          </a:p>
        </p:txBody>
      </p:sp>
    </p:spTree>
    <p:extLst>
      <p:ext uri="{BB962C8B-B14F-4D97-AF65-F5344CB8AC3E}">
        <p14:creationId xmlns:p14="http://schemas.microsoft.com/office/powerpoint/2010/main" val="37972071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Elise</a:t>
            </a:r>
          </a:p>
        </p:txBody>
      </p:sp>
      <p:sp>
        <p:nvSpPr>
          <p:cNvPr id="4" name="Slide Number Placeholder 3"/>
          <p:cNvSpPr>
            <a:spLocks noGrp="1"/>
          </p:cNvSpPr>
          <p:nvPr>
            <p:ph type="sldNum" sz="quarter" idx="5"/>
          </p:nvPr>
        </p:nvSpPr>
        <p:spPr/>
        <p:txBody>
          <a:bodyPr/>
          <a:lstStyle/>
          <a:p>
            <a:fld id="{EAD94AC3-3CC1-4010-B8D1-EA246C571B1E}" type="slidenum">
              <a:rPr lang="en-US" smtClean="0"/>
              <a:t>86</a:t>
            </a:fld>
            <a:endParaRPr lang="en-US" dirty="0"/>
          </a:p>
        </p:txBody>
      </p:sp>
    </p:spTree>
    <p:extLst>
      <p:ext uri="{BB962C8B-B14F-4D97-AF65-F5344CB8AC3E}">
        <p14:creationId xmlns:p14="http://schemas.microsoft.com/office/powerpoint/2010/main" val="2701207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cheat sheet for manuals </a:t>
            </a:r>
          </a:p>
        </p:txBody>
      </p:sp>
      <p:sp>
        <p:nvSpPr>
          <p:cNvPr id="4" name="Slide Number Placeholder 3"/>
          <p:cNvSpPr>
            <a:spLocks noGrp="1"/>
          </p:cNvSpPr>
          <p:nvPr>
            <p:ph type="sldNum" sz="quarter" idx="5"/>
          </p:nvPr>
        </p:nvSpPr>
        <p:spPr/>
        <p:txBody>
          <a:bodyPr/>
          <a:lstStyle/>
          <a:p>
            <a:fld id="{EAD94AC3-3CC1-4010-B8D1-EA246C571B1E}" type="slidenum">
              <a:rPr lang="en-US" smtClean="0"/>
              <a:t>87</a:t>
            </a:fld>
            <a:endParaRPr lang="en-US" dirty="0"/>
          </a:p>
        </p:txBody>
      </p:sp>
    </p:spTree>
    <p:extLst>
      <p:ext uri="{BB962C8B-B14F-4D97-AF65-F5344CB8AC3E}">
        <p14:creationId xmlns:p14="http://schemas.microsoft.com/office/powerpoint/2010/main" val="265314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brainstorming these processes and define gaps for future TA.</a:t>
            </a:r>
          </a:p>
        </p:txBody>
      </p:sp>
      <p:sp>
        <p:nvSpPr>
          <p:cNvPr id="4" name="Slide Number Placeholder 3"/>
          <p:cNvSpPr>
            <a:spLocks noGrp="1"/>
          </p:cNvSpPr>
          <p:nvPr>
            <p:ph type="sldNum" sz="quarter" idx="5"/>
          </p:nvPr>
        </p:nvSpPr>
        <p:spPr/>
        <p:txBody>
          <a:bodyPr/>
          <a:lstStyle/>
          <a:p>
            <a:fld id="{EAD94AC3-3CC1-4010-B8D1-EA246C571B1E}" type="slidenum">
              <a:rPr lang="en-US" smtClean="0"/>
              <a:t>88</a:t>
            </a:fld>
            <a:endParaRPr lang="en-US" dirty="0"/>
          </a:p>
        </p:txBody>
      </p:sp>
    </p:spTree>
    <p:extLst>
      <p:ext uri="{BB962C8B-B14F-4D97-AF65-F5344CB8AC3E}">
        <p14:creationId xmlns:p14="http://schemas.microsoft.com/office/powerpoint/2010/main" val="1385226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Tracker screenshot for loaner program.</a:t>
            </a:r>
          </a:p>
        </p:txBody>
      </p:sp>
      <p:sp>
        <p:nvSpPr>
          <p:cNvPr id="4" name="Slide Number Placeholder 3"/>
          <p:cNvSpPr>
            <a:spLocks noGrp="1"/>
          </p:cNvSpPr>
          <p:nvPr>
            <p:ph type="sldNum" sz="quarter" idx="5"/>
          </p:nvPr>
        </p:nvSpPr>
        <p:spPr/>
        <p:txBody>
          <a:bodyPr/>
          <a:lstStyle/>
          <a:p>
            <a:fld id="{EAD94AC3-3CC1-4010-B8D1-EA246C571B1E}" type="slidenum">
              <a:rPr lang="en-US" smtClean="0"/>
              <a:t>89</a:t>
            </a:fld>
            <a:endParaRPr lang="en-US" dirty="0"/>
          </a:p>
        </p:txBody>
      </p:sp>
    </p:spTree>
    <p:extLst>
      <p:ext uri="{BB962C8B-B14F-4D97-AF65-F5344CB8AC3E}">
        <p14:creationId xmlns:p14="http://schemas.microsoft.com/office/powerpoint/2010/main" val="6191042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Workflow example to visualize a simplified version of what the SMBP process would look like in your office.</a:t>
            </a:r>
          </a:p>
        </p:txBody>
      </p:sp>
      <p:sp>
        <p:nvSpPr>
          <p:cNvPr id="4" name="Slide Number Placeholder 3"/>
          <p:cNvSpPr>
            <a:spLocks noGrp="1"/>
          </p:cNvSpPr>
          <p:nvPr>
            <p:ph type="sldNum" sz="quarter" idx="5"/>
          </p:nvPr>
        </p:nvSpPr>
        <p:spPr/>
        <p:txBody>
          <a:bodyPr/>
          <a:lstStyle/>
          <a:p>
            <a:fld id="{EAD94AC3-3CC1-4010-B8D1-EA246C571B1E}" type="slidenum">
              <a:rPr lang="en-US" smtClean="0"/>
              <a:t>90</a:t>
            </a:fld>
            <a:endParaRPr lang="en-US" dirty="0"/>
          </a:p>
        </p:txBody>
      </p:sp>
    </p:spTree>
    <p:extLst>
      <p:ext uri="{BB962C8B-B14F-4D97-AF65-F5344CB8AC3E}">
        <p14:creationId xmlns:p14="http://schemas.microsoft.com/office/powerpoint/2010/main" val="3688300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92</a:t>
            </a:fld>
            <a:endParaRPr lang="en-US" dirty="0"/>
          </a:p>
        </p:txBody>
      </p:sp>
    </p:spTree>
    <p:extLst>
      <p:ext uri="{BB962C8B-B14F-4D97-AF65-F5344CB8AC3E}">
        <p14:creationId xmlns:p14="http://schemas.microsoft.com/office/powerpoint/2010/main" val="40510843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Suggested SMBP Measurement </a:t>
            </a:r>
            <a:r>
              <a:rPr lang="en-US" sz="1200" u="sng" kern="1200" dirty="0" err="1">
                <a:solidFill>
                  <a:schemeClr val="tx1"/>
                </a:solidFill>
                <a:effectLst/>
                <a:latin typeface="+mn-lt"/>
                <a:ea typeface="+mn-ea"/>
                <a:cs typeface="+mn-cs"/>
                <a:hlinkClick r:id="rId3"/>
              </a:rPr>
              <a:t>Protocol</a:t>
            </a:r>
            <a:r>
              <a:rPr lang="en-US" dirty="0" err="1"/>
              <a:t>“</a:t>
            </a:r>
            <a:r>
              <a:rPr lang="en-US" sz="1200" kern="1200" dirty="0" err="1">
                <a:solidFill>
                  <a:schemeClr val="tx1"/>
                </a:solidFill>
                <a:effectLst/>
                <a:latin typeface="+mn-lt"/>
                <a:ea typeface="+mn-ea"/>
                <a:cs typeface="+mn-cs"/>
              </a:rPr>
              <a:t>Multiple</a:t>
            </a:r>
            <a:r>
              <a:rPr lang="en-US" sz="1200" kern="1200" dirty="0">
                <a:solidFill>
                  <a:schemeClr val="tx1"/>
                </a:solidFill>
                <a:effectLst/>
                <a:latin typeface="+mn-lt"/>
                <a:ea typeface="+mn-ea"/>
                <a:cs typeface="+mn-cs"/>
              </a:rPr>
              <a:t> international guidelines 47–51 suggest that the optimal protocol for obtaining an accurate picture of a patient’s blood pressure using SMBP includes Taking two or three measurements, each 1 minute apart, in the morning and again in the evening. Monitoring blood pressure preferably for 7 days and at least for 3 days. Recording an average of these measurements. “</a:t>
            </a:r>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93</a:t>
            </a:fld>
            <a:endParaRPr lang="en-US" dirty="0"/>
          </a:p>
        </p:txBody>
      </p:sp>
    </p:spTree>
    <p:extLst>
      <p:ext uri="{BB962C8B-B14F-4D97-AF65-F5344CB8AC3E}">
        <p14:creationId xmlns:p14="http://schemas.microsoft.com/office/powerpoint/2010/main" val="3678051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*Decrease in [therapeutic inertia] –resistance to treatment for an existing medical condition</a:t>
            </a:r>
          </a:p>
        </p:txBody>
      </p:sp>
      <p:sp>
        <p:nvSpPr>
          <p:cNvPr id="4" name="Slide Number Placeholder 3"/>
          <p:cNvSpPr>
            <a:spLocks noGrp="1"/>
          </p:cNvSpPr>
          <p:nvPr>
            <p:ph type="sldNum" sz="quarter" idx="5"/>
          </p:nvPr>
        </p:nvSpPr>
        <p:spPr/>
        <p:txBody>
          <a:bodyPr/>
          <a:lstStyle/>
          <a:p>
            <a:fld id="{EAD94AC3-3CC1-4010-B8D1-EA246C571B1E}" type="slidenum">
              <a:rPr lang="en-US" smtClean="0"/>
              <a:t>11</a:t>
            </a:fld>
            <a:endParaRPr lang="en-US" dirty="0"/>
          </a:p>
        </p:txBody>
      </p:sp>
    </p:spTree>
    <p:extLst>
      <p:ext uri="{BB962C8B-B14F-4D97-AF65-F5344CB8AC3E}">
        <p14:creationId xmlns:p14="http://schemas.microsoft.com/office/powerpoint/2010/main" val="4039013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HoMedics</a:t>
            </a:r>
            <a:r>
              <a:rPr lang="en-US" dirty="0"/>
              <a:t> devices have tracking within the device</a:t>
            </a:r>
          </a:p>
        </p:txBody>
      </p:sp>
      <p:sp>
        <p:nvSpPr>
          <p:cNvPr id="4" name="Slide Number Placeholder 3"/>
          <p:cNvSpPr>
            <a:spLocks noGrp="1"/>
          </p:cNvSpPr>
          <p:nvPr>
            <p:ph type="sldNum" sz="quarter" idx="5"/>
          </p:nvPr>
        </p:nvSpPr>
        <p:spPr/>
        <p:txBody>
          <a:bodyPr/>
          <a:lstStyle/>
          <a:p>
            <a:fld id="{EAD94AC3-3CC1-4010-B8D1-EA246C571B1E}" type="slidenum">
              <a:rPr lang="en-US" smtClean="0"/>
              <a:t>94</a:t>
            </a:fld>
            <a:endParaRPr lang="en-US" dirty="0"/>
          </a:p>
        </p:txBody>
      </p:sp>
    </p:spTree>
    <p:extLst>
      <p:ext uri="{BB962C8B-B14F-4D97-AF65-F5344CB8AC3E}">
        <p14:creationId xmlns:p14="http://schemas.microsoft.com/office/powerpoint/2010/main" val="12685787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Behavioral management teams educating patients focusing on improving HTN management, covering topics like HTN knowledge, resources, salt intake, stress management, smoking cessation, diet, exercise, etc.</a:t>
            </a:r>
          </a:p>
        </p:txBody>
      </p:sp>
      <p:sp>
        <p:nvSpPr>
          <p:cNvPr id="4" name="Slide Number Placeholder 3"/>
          <p:cNvSpPr>
            <a:spLocks noGrp="1"/>
          </p:cNvSpPr>
          <p:nvPr>
            <p:ph type="sldNum" sz="quarter" idx="5"/>
          </p:nvPr>
        </p:nvSpPr>
        <p:spPr/>
        <p:txBody>
          <a:bodyPr/>
          <a:lstStyle/>
          <a:p>
            <a:fld id="{EAD94AC3-3CC1-4010-B8D1-EA246C571B1E}" type="slidenum">
              <a:rPr lang="en-US" smtClean="0"/>
              <a:t>96</a:t>
            </a:fld>
            <a:endParaRPr lang="en-US" dirty="0"/>
          </a:p>
        </p:txBody>
      </p:sp>
    </p:spTree>
    <p:extLst>
      <p:ext uri="{BB962C8B-B14F-4D97-AF65-F5344CB8AC3E}">
        <p14:creationId xmlns:p14="http://schemas.microsoft.com/office/powerpoint/2010/main" val="2752234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engagement tools can be used for patient education</a:t>
            </a:r>
          </a:p>
        </p:txBody>
      </p:sp>
      <p:sp>
        <p:nvSpPr>
          <p:cNvPr id="4" name="Slide Number Placeholder 3"/>
          <p:cNvSpPr>
            <a:spLocks noGrp="1"/>
          </p:cNvSpPr>
          <p:nvPr>
            <p:ph type="sldNum" sz="quarter" idx="5"/>
          </p:nvPr>
        </p:nvSpPr>
        <p:spPr/>
        <p:txBody>
          <a:bodyPr/>
          <a:lstStyle/>
          <a:p>
            <a:fld id="{EAD94AC3-3CC1-4010-B8D1-EA246C571B1E}" type="slidenum">
              <a:rPr lang="en-US" smtClean="0"/>
              <a:t>97</a:t>
            </a:fld>
            <a:endParaRPr lang="en-US" dirty="0"/>
          </a:p>
        </p:txBody>
      </p:sp>
    </p:spTree>
    <p:extLst>
      <p:ext uri="{BB962C8B-B14F-4D97-AF65-F5344CB8AC3E}">
        <p14:creationId xmlns:p14="http://schemas.microsoft.com/office/powerpoint/2010/main" val="31026661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hlinkClick r:id="rId3"/>
              </a:rPr>
              <a:t>https://www.ama-assn.org/system/files/2019-01/smbp-pre-assessment_0.pdf</a:t>
            </a:r>
            <a:r>
              <a:rPr lang="en-US" dirty="0">
                <a:highlight>
                  <a:srgbClr val="FFFF00"/>
                </a:highligh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*Print</a:t>
            </a:r>
          </a:p>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99</a:t>
            </a:fld>
            <a:endParaRPr lang="en-US" dirty="0"/>
          </a:p>
        </p:txBody>
      </p:sp>
    </p:spTree>
    <p:extLst>
      <p:ext uri="{BB962C8B-B14F-4D97-AF65-F5344CB8AC3E}">
        <p14:creationId xmlns:p14="http://schemas.microsoft.com/office/powerpoint/2010/main" val="36824786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Elena</a:t>
            </a:r>
          </a:p>
        </p:txBody>
      </p:sp>
      <p:sp>
        <p:nvSpPr>
          <p:cNvPr id="4" name="Slide Number Placeholder 3"/>
          <p:cNvSpPr>
            <a:spLocks noGrp="1"/>
          </p:cNvSpPr>
          <p:nvPr>
            <p:ph type="sldNum" sz="quarter" idx="5"/>
          </p:nvPr>
        </p:nvSpPr>
        <p:spPr/>
        <p:txBody>
          <a:bodyPr/>
          <a:lstStyle/>
          <a:p>
            <a:fld id="{EAD94AC3-3CC1-4010-B8D1-EA246C571B1E}" type="slidenum">
              <a:rPr lang="en-US" smtClean="0"/>
              <a:t>102</a:t>
            </a:fld>
            <a:endParaRPr lang="en-US" dirty="0"/>
          </a:p>
        </p:txBody>
      </p:sp>
    </p:spTree>
    <p:extLst>
      <p:ext uri="{BB962C8B-B14F-4D97-AF65-F5344CB8AC3E}">
        <p14:creationId xmlns:p14="http://schemas.microsoft.com/office/powerpoint/2010/main" val="21077167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resource was shared with us from MDHSS and Mercy. A great tool to send to those taking patients’ BP and training patients as a quick, 6-minute review of how to accurately measure BP</a:t>
            </a:r>
          </a:p>
        </p:txBody>
      </p:sp>
      <p:sp>
        <p:nvSpPr>
          <p:cNvPr id="4" name="Slide Number Placeholder 3"/>
          <p:cNvSpPr>
            <a:spLocks noGrp="1"/>
          </p:cNvSpPr>
          <p:nvPr>
            <p:ph type="sldNum" sz="quarter" idx="5"/>
          </p:nvPr>
        </p:nvSpPr>
        <p:spPr/>
        <p:txBody>
          <a:bodyPr/>
          <a:lstStyle/>
          <a:p>
            <a:fld id="{EAD94AC3-3CC1-4010-B8D1-EA246C571B1E}" type="slidenum">
              <a:rPr lang="en-US" smtClean="0"/>
              <a:t>103</a:t>
            </a:fld>
            <a:endParaRPr lang="en-US" dirty="0"/>
          </a:p>
        </p:txBody>
      </p:sp>
    </p:spTree>
    <p:extLst>
      <p:ext uri="{BB962C8B-B14F-4D97-AF65-F5344CB8AC3E}">
        <p14:creationId xmlns:p14="http://schemas.microsoft.com/office/powerpoint/2010/main" val="13901971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Saved several resources to the Resources folder under “Extra Resources.”</a:t>
            </a:r>
          </a:p>
        </p:txBody>
      </p:sp>
      <p:sp>
        <p:nvSpPr>
          <p:cNvPr id="4" name="Slide Number Placeholder 3"/>
          <p:cNvSpPr>
            <a:spLocks noGrp="1"/>
          </p:cNvSpPr>
          <p:nvPr>
            <p:ph type="sldNum" sz="quarter" idx="5"/>
          </p:nvPr>
        </p:nvSpPr>
        <p:spPr/>
        <p:txBody>
          <a:bodyPr/>
          <a:lstStyle/>
          <a:p>
            <a:fld id="{EAD94AC3-3CC1-4010-B8D1-EA246C571B1E}" type="slidenum">
              <a:rPr lang="en-US" smtClean="0"/>
              <a:t>104</a:t>
            </a:fld>
            <a:endParaRPr lang="en-US" dirty="0"/>
          </a:p>
        </p:txBody>
      </p:sp>
    </p:spTree>
    <p:extLst>
      <p:ext uri="{BB962C8B-B14F-4D97-AF65-F5344CB8AC3E}">
        <p14:creationId xmlns:p14="http://schemas.microsoft.com/office/powerpoint/2010/main" val="643680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106</a:t>
            </a:fld>
            <a:endParaRPr lang="en-US" dirty="0"/>
          </a:p>
        </p:txBody>
      </p:sp>
    </p:spTree>
    <p:extLst>
      <p:ext uri="{BB962C8B-B14F-4D97-AF65-F5344CB8AC3E}">
        <p14:creationId xmlns:p14="http://schemas.microsoft.com/office/powerpoint/2010/main" val="10799849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107</a:t>
            </a:fld>
            <a:endParaRPr lang="en-US" dirty="0"/>
          </a:p>
        </p:txBody>
      </p:sp>
    </p:spTree>
    <p:extLst>
      <p:ext uri="{BB962C8B-B14F-4D97-AF65-F5344CB8AC3E}">
        <p14:creationId xmlns:p14="http://schemas.microsoft.com/office/powerpoint/2010/main" val="31144284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Million Hearts resource</a:t>
            </a:r>
          </a:p>
        </p:txBody>
      </p:sp>
      <p:sp>
        <p:nvSpPr>
          <p:cNvPr id="4" name="Slide Number Placeholder 3"/>
          <p:cNvSpPr>
            <a:spLocks noGrp="1"/>
          </p:cNvSpPr>
          <p:nvPr>
            <p:ph type="sldNum" sz="quarter" idx="10"/>
          </p:nvPr>
        </p:nvSpPr>
        <p:spPr/>
        <p:txBody>
          <a:bodyPr/>
          <a:lstStyle/>
          <a:p>
            <a:fld id="{EAD94AC3-3CC1-4010-B8D1-EA246C571B1E}" type="slidenum">
              <a:rPr lang="en-US" smtClean="0"/>
              <a:t>109</a:t>
            </a:fld>
            <a:endParaRPr lang="en-US" dirty="0"/>
          </a:p>
        </p:txBody>
      </p:sp>
    </p:spTree>
    <p:extLst>
      <p:ext uri="{BB962C8B-B14F-4D97-AF65-F5344CB8AC3E}">
        <p14:creationId xmlns:p14="http://schemas.microsoft.com/office/powerpoint/2010/main" val="980844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13</a:t>
            </a:fld>
            <a:endParaRPr lang="en-US" dirty="0"/>
          </a:p>
        </p:txBody>
      </p:sp>
    </p:spTree>
    <p:extLst>
      <p:ext uri="{BB962C8B-B14F-4D97-AF65-F5344CB8AC3E}">
        <p14:creationId xmlns:p14="http://schemas.microsoft.com/office/powerpoint/2010/main" val="21510544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Alcohol can temporarily raise BP due to caloric consumption and physiological responses to alcohol. Long-term consumption can have damaging effects on the liver, digestive tract, and vascular system, which leads to elevated blood pressure levels. Heavy drinkers who cut back to moderate drinking can lower their SBP by 2-4 mm Hg and their DBP by1-2 mm Hg.</a:t>
            </a:r>
          </a:p>
          <a:p>
            <a:endParaRPr lang="en-US" dirty="0"/>
          </a:p>
          <a:p>
            <a:r>
              <a:rPr lang="en-US" sz="1100" dirty="0"/>
              <a:t>(https://www.mayoclinic.org/diseases-conditions/high-blood-pressure/expert-answers/blood-pressure/faq-20058254)</a:t>
            </a:r>
          </a:p>
        </p:txBody>
      </p:sp>
      <p:sp>
        <p:nvSpPr>
          <p:cNvPr id="4" name="Slide Number Placeholder 3"/>
          <p:cNvSpPr>
            <a:spLocks noGrp="1"/>
          </p:cNvSpPr>
          <p:nvPr>
            <p:ph type="sldNum" sz="quarter" idx="5"/>
          </p:nvPr>
        </p:nvSpPr>
        <p:spPr/>
        <p:txBody>
          <a:bodyPr/>
          <a:lstStyle/>
          <a:p>
            <a:fld id="{EAD94AC3-3CC1-4010-B8D1-EA246C571B1E}" type="slidenum">
              <a:rPr lang="en-US" smtClean="0"/>
              <a:t>111</a:t>
            </a:fld>
            <a:endParaRPr lang="en-US" dirty="0"/>
          </a:p>
        </p:txBody>
      </p:sp>
    </p:spTree>
    <p:extLst>
      <p:ext uri="{BB962C8B-B14F-4D97-AF65-F5344CB8AC3E}">
        <p14:creationId xmlns:p14="http://schemas.microsoft.com/office/powerpoint/2010/main" val="23666407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resource from LSQIN</a:t>
            </a:r>
          </a:p>
        </p:txBody>
      </p:sp>
      <p:sp>
        <p:nvSpPr>
          <p:cNvPr id="4" name="Slide Number Placeholder 3"/>
          <p:cNvSpPr>
            <a:spLocks noGrp="1"/>
          </p:cNvSpPr>
          <p:nvPr>
            <p:ph type="sldNum" sz="quarter" idx="5"/>
          </p:nvPr>
        </p:nvSpPr>
        <p:spPr/>
        <p:txBody>
          <a:bodyPr/>
          <a:lstStyle/>
          <a:p>
            <a:fld id="{EAD94AC3-3CC1-4010-B8D1-EA246C571B1E}" type="slidenum">
              <a:rPr lang="en-US" smtClean="0"/>
              <a:t>112</a:t>
            </a:fld>
            <a:endParaRPr lang="en-US" dirty="0"/>
          </a:p>
        </p:txBody>
      </p:sp>
    </p:spTree>
    <p:extLst>
      <p:ext uri="{BB962C8B-B14F-4D97-AF65-F5344CB8AC3E}">
        <p14:creationId xmlns:p14="http://schemas.microsoft.com/office/powerpoint/2010/main" val="16335301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94AC3-3CC1-4010-B8D1-EA246C571B1E}" type="slidenum">
              <a:rPr lang="en-US" smtClean="0"/>
              <a:t>117</a:t>
            </a:fld>
            <a:endParaRPr lang="en-US" dirty="0"/>
          </a:p>
        </p:txBody>
      </p:sp>
    </p:spTree>
    <p:extLst>
      <p:ext uri="{BB962C8B-B14F-4D97-AF65-F5344CB8AC3E}">
        <p14:creationId xmlns:p14="http://schemas.microsoft.com/office/powerpoint/2010/main" val="41262553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94AC3-3CC1-4010-B8D1-EA246C571B1E}" type="slidenum">
              <a:rPr lang="en-US" smtClean="0"/>
              <a:t>118</a:t>
            </a:fld>
            <a:endParaRPr lang="en-US" dirty="0"/>
          </a:p>
        </p:txBody>
      </p:sp>
    </p:spTree>
    <p:extLst>
      <p:ext uri="{BB962C8B-B14F-4D97-AF65-F5344CB8AC3E}">
        <p14:creationId xmlns:p14="http://schemas.microsoft.com/office/powerpoint/2010/main" val="4194313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94AC3-3CC1-4010-B8D1-EA246C571B1E}" type="slidenum">
              <a:rPr lang="en-US" smtClean="0"/>
              <a:t>119</a:t>
            </a:fld>
            <a:endParaRPr lang="en-US" dirty="0"/>
          </a:p>
        </p:txBody>
      </p:sp>
    </p:spTree>
    <p:extLst>
      <p:ext uri="{BB962C8B-B14F-4D97-AF65-F5344CB8AC3E}">
        <p14:creationId xmlns:p14="http://schemas.microsoft.com/office/powerpoint/2010/main" val="669971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SMBP is more predictive of cardiovascular outcomes than traditional office BPs</a:t>
            </a:r>
          </a:p>
          <a:p>
            <a:r>
              <a:rPr lang="en-US" dirty="0"/>
              <a:t>1. Target organ damage  </a:t>
            </a:r>
          </a:p>
          <a:p>
            <a:r>
              <a:rPr lang="en-US" dirty="0"/>
              <a:t>2. Risk of future cardiovascular events</a:t>
            </a:r>
          </a:p>
          <a:p>
            <a:r>
              <a:rPr lang="en-US" dirty="0"/>
              <a:t>3. Mortality</a:t>
            </a:r>
          </a:p>
          <a:p>
            <a:endParaRPr lang="en-US" dirty="0"/>
          </a:p>
          <a:p>
            <a:r>
              <a:rPr lang="en-US" dirty="0"/>
              <a:t>USPSTF </a:t>
            </a:r>
            <a:r>
              <a:rPr lang="en-US" dirty="0">
                <a:highlight>
                  <a:srgbClr val="FFFF00"/>
                </a:highlight>
              </a:rPr>
              <a:t>–</a:t>
            </a:r>
            <a:r>
              <a:rPr lang="en-US" dirty="0"/>
              <a:t> U..S Preventive Services Task Force</a:t>
            </a:r>
          </a:p>
        </p:txBody>
      </p:sp>
      <p:sp>
        <p:nvSpPr>
          <p:cNvPr id="4" name="Slide Number Placeholder 3"/>
          <p:cNvSpPr>
            <a:spLocks noGrp="1"/>
          </p:cNvSpPr>
          <p:nvPr>
            <p:ph type="sldNum" sz="quarter" idx="5"/>
          </p:nvPr>
        </p:nvSpPr>
        <p:spPr/>
        <p:txBody>
          <a:bodyPr/>
          <a:lstStyle/>
          <a:p>
            <a:fld id="{EAD94AC3-3CC1-4010-B8D1-EA246C571B1E}" type="slidenum">
              <a:rPr lang="en-US" smtClean="0"/>
              <a:t>15</a:t>
            </a:fld>
            <a:endParaRPr lang="en-US" dirty="0"/>
          </a:p>
        </p:txBody>
      </p:sp>
    </p:spTree>
    <p:extLst>
      <p:ext uri="{BB962C8B-B14F-4D97-AF65-F5344CB8AC3E}">
        <p14:creationId xmlns:p14="http://schemas.microsoft.com/office/powerpoint/2010/main" val="2471786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coat- where people exhibit a blood pressure level above normal range due to anxiety experienced in the clinical setting</a:t>
            </a:r>
          </a:p>
          <a:p>
            <a:r>
              <a:rPr lang="en-US" dirty="0"/>
              <a:t>*masked hypertension is opposite of white coat hypertension, where the patients blood pressure reading is within normal range in the clinical setting but higher when measured at home</a:t>
            </a:r>
          </a:p>
          <a:p>
            <a:endParaRPr lang="en-US" dirty="0"/>
          </a:p>
        </p:txBody>
      </p:sp>
      <p:sp>
        <p:nvSpPr>
          <p:cNvPr id="4" name="Slide Number Placeholder 3"/>
          <p:cNvSpPr>
            <a:spLocks noGrp="1"/>
          </p:cNvSpPr>
          <p:nvPr>
            <p:ph type="sldNum" sz="quarter" idx="5"/>
          </p:nvPr>
        </p:nvSpPr>
        <p:spPr/>
        <p:txBody>
          <a:bodyPr/>
          <a:lstStyle/>
          <a:p>
            <a:fld id="{EAD94AC3-3CC1-4010-B8D1-EA246C571B1E}" type="slidenum">
              <a:rPr lang="en-US" smtClean="0"/>
              <a:t>18</a:t>
            </a:fld>
            <a:endParaRPr lang="en-US" dirty="0"/>
          </a:p>
        </p:txBody>
      </p:sp>
    </p:spTree>
    <p:extLst>
      <p:ext uri="{BB962C8B-B14F-4D97-AF65-F5344CB8AC3E}">
        <p14:creationId xmlns:p14="http://schemas.microsoft.com/office/powerpoint/2010/main" val="651864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Header">
    <p:spTree>
      <p:nvGrpSpPr>
        <p:cNvPr id="1" name=""/>
        <p:cNvGrpSpPr/>
        <p:nvPr/>
      </p:nvGrpSpPr>
      <p:grpSpPr>
        <a:xfrm>
          <a:off x="0" y="0"/>
          <a:ext cx="0" cy="0"/>
          <a:chOff x="0" y="0"/>
          <a:chExt cx="0" cy="0"/>
        </a:xfrm>
      </p:grpSpPr>
      <p:pic>
        <p:nvPicPr>
          <p:cNvPr id="1026" name="Picture 2" descr="H:\Powerpoint\MPRO_ppt_template_Master tit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a:spLocks noGrp="1"/>
          </p:cNvSpPr>
          <p:nvPr>
            <p:ph type="subTitle" idx="1"/>
          </p:nvPr>
        </p:nvSpPr>
        <p:spPr>
          <a:xfrm>
            <a:off x="533400" y="4953000"/>
            <a:ext cx="8153400" cy="990600"/>
          </a:xfrm>
        </p:spPr>
        <p:txBody>
          <a:bodyPr/>
          <a:lstStyle>
            <a:lvl1pPr marL="0" indent="0" algn="ctr">
              <a:buNone/>
              <a:defRPr b="1">
                <a:solidFill>
                  <a:schemeClr val="accent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74193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2ED6C37A-7DDE-4A6C-AD9F-59C311767035}" type="datetimeFigureOut">
              <a:rPr lang="en-US" smtClean="0">
                <a:solidFill>
                  <a:prstClr val="black"/>
                </a:solidFill>
              </a:rPr>
              <a:pPr defTabSz="342900" fontAlgn="base">
                <a:spcBef>
                  <a:spcPct val="0"/>
                </a:spcBef>
                <a:spcAft>
                  <a:spcPct val="0"/>
                </a:spcAft>
                <a:defRPr/>
              </a:pPr>
              <a:t>1/11/2022</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80A47B3D-7F70-41C8-A94C-55B836F12090}" type="slidenum">
              <a:rPr lang="en-US" smtClean="0">
                <a:solidFill>
                  <a:prstClr val="black"/>
                </a:solidFill>
              </a:rPr>
              <a:pPr defTabSz="342900"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161474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828E8755-960F-422A-AB0D-A3F3FFDAE4DF}" type="datetimeFigureOut">
              <a:rPr lang="en-US" smtClean="0">
                <a:solidFill>
                  <a:prstClr val="black"/>
                </a:solidFill>
              </a:rPr>
              <a:pPr defTabSz="342900" fontAlgn="base">
                <a:spcBef>
                  <a:spcPct val="0"/>
                </a:spcBef>
                <a:spcAft>
                  <a:spcPct val="0"/>
                </a:spcAft>
                <a:defRPr/>
              </a:pPr>
              <a:t>1/11/2022</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4E4A7E8D-DF6E-482F-BB76-10F909DA051D}" type="slidenum">
              <a:rPr lang="en-US" smtClean="0">
                <a:solidFill>
                  <a:prstClr val="black"/>
                </a:solidFill>
              </a:rPr>
              <a:pPr defTabSz="342900"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2381304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B1B3ABD6-0499-4BAE-BE2E-334F4D02D4D9}" type="datetimeFigureOut">
              <a:rPr lang="en-US" smtClean="0">
                <a:solidFill>
                  <a:prstClr val="black"/>
                </a:solidFill>
              </a:rPr>
              <a:pPr defTabSz="342900" fontAlgn="base">
                <a:spcBef>
                  <a:spcPct val="0"/>
                </a:spcBef>
                <a:spcAft>
                  <a:spcPct val="0"/>
                </a:spcAft>
                <a:defRPr/>
              </a:pPr>
              <a:t>1/11/2022</a:t>
            </a:fld>
            <a:endParaRPr lang="en-US"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endParaRPr lang="en-US" dirty="0">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933739A3-926C-48BA-B08E-62C7400B7420}" type="slidenum">
              <a:rPr lang="en-US" smtClean="0">
                <a:solidFill>
                  <a:prstClr val="black"/>
                </a:solidFill>
              </a:rPr>
              <a:pPr defTabSz="342900"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2565479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F1C0AB55-96A0-4DD3-BF13-1C64F648F7AD}" type="datetimeFigureOut">
              <a:rPr lang="en-US" smtClean="0">
                <a:solidFill>
                  <a:prstClr val="black"/>
                </a:solidFill>
              </a:rPr>
              <a:pPr defTabSz="342900" fontAlgn="base">
                <a:spcBef>
                  <a:spcPct val="0"/>
                </a:spcBef>
                <a:spcAft>
                  <a:spcPct val="0"/>
                </a:spcAft>
                <a:defRPr/>
              </a:pPr>
              <a:t>1/11/2022</a:t>
            </a:fld>
            <a:endParaRPr lang="en-US" dirty="0">
              <a:solidFill>
                <a:prstClr val="black"/>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endParaRPr lang="en-US" dirty="0">
              <a:solidFill>
                <a:prstClr val="black"/>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7C9174E1-E6FF-425B-AC2B-196C4E21C137}" type="slidenum">
              <a:rPr lang="en-US" smtClean="0">
                <a:solidFill>
                  <a:prstClr val="black"/>
                </a:solidFill>
              </a:rPr>
              <a:pPr defTabSz="342900"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1508144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D1F07797-97AC-4C54-95AB-6014BF8DACDD}" type="datetimeFigureOut">
              <a:rPr lang="en-US" smtClean="0">
                <a:solidFill>
                  <a:prstClr val="black"/>
                </a:solidFill>
              </a:rPr>
              <a:pPr defTabSz="342900" fontAlgn="base">
                <a:spcBef>
                  <a:spcPct val="0"/>
                </a:spcBef>
                <a:spcAft>
                  <a:spcPct val="0"/>
                </a:spcAft>
                <a:defRPr/>
              </a:pPr>
              <a:t>1/11/2022</a:t>
            </a:fld>
            <a:endParaRPr lang="en-US" dirty="0">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endParaRPr lang="en-US" dirty="0">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F2A1DC29-DB79-4167-8456-98E61F7F55AE}" type="slidenum">
              <a:rPr lang="en-US" smtClean="0">
                <a:solidFill>
                  <a:prstClr val="black"/>
                </a:solidFill>
              </a:rPr>
              <a:pPr defTabSz="342900"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3158655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CA7FE2A7-9F44-4082-BC5D-6B9A4A56889B}" type="datetimeFigureOut">
              <a:rPr lang="en-US" smtClean="0">
                <a:solidFill>
                  <a:prstClr val="black"/>
                </a:solidFill>
              </a:rPr>
              <a:pPr defTabSz="342900" fontAlgn="base">
                <a:spcBef>
                  <a:spcPct val="0"/>
                </a:spcBef>
                <a:spcAft>
                  <a:spcPct val="0"/>
                </a:spcAft>
                <a:defRPr/>
              </a:pPr>
              <a:t>1/11/2022</a:t>
            </a:fld>
            <a:endParaRPr lang="en-US" dirty="0">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endParaRPr lang="en-US" dirty="0">
              <a:solidFill>
                <a:prstClr val="black"/>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CA4F607E-0981-4EA3-A747-17534B15565B}" type="slidenum">
              <a:rPr lang="en-US" smtClean="0">
                <a:solidFill>
                  <a:prstClr val="black"/>
                </a:solidFill>
              </a:rPr>
              <a:pPr defTabSz="342900"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3911533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1617D869-1D05-4083-9F83-B68DC6CC346C}" type="datetimeFigureOut">
              <a:rPr lang="en-US" smtClean="0">
                <a:solidFill>
                  <a:prstClr val="black"/>
                </a:solidFill>
              </a:rPr>
              <a:pPr defTabSz="342900" fontAlgn="base">
                <a:spcBef>
                  <a:spcPct val="0"/>
                </a:spcBef>
                <a:spcAft>
                  <a:spcPct val="0"/>
                </a:spcAft>
                <a:defRPr/>
              </a:pPr>
              <a:t>1/11/2022</a:t>
            </a:fld>
            <a:endParaRPr lang="en-US"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endParaRPr lang="en-US" dirty="0">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A31707C6-1039-44DF-929E-0F7D0C3EC5D5}" type="slidenum">
              <a:rPr lang="en-US" smtClean="0">
                <a:solidFill>
                  <a:prstClr val="black"/>
                </a:solidFill>
              </a:rPr>
              <a:pPr defTabSz="342900"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2649503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18A84458-74CB-4A31-B841-8638FC9CE245}" type="datetimeFigureOut">
              <a:rPr lang="en-US" smtClean="0">
                <a:solidFill>
                  <a:prstClr val="black"/>
                </a:solidFill>
              </a:rPr>
              <a:pPr defTabSz="342900" fontAlgn="base">
                <a:spcBef>
                  <a:spcPct val="0"/>
                </a:spcBef>
                <a:spcAft>
                  <a:spcPct val="0"/>
                </a:spcAft>
                <a:defRPr/>
              </a:pPr>
              <a:t>1/11/2022</a:t>
            </a:fld>
            <a:endParaRPr lang="en-US"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endParaRPr lang="en-US" dirty="0">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27D9C85F-03D8-4ADC-B3F2-82D1EA047B94}" type="slidenum">
              <a:rPr lang="en-US" smtClean="0">
                <a:solidFill>
                  <a:prstClr val="black"/>
                </a:solidFill>
              </a:rPr>
              <a:pPr defTabSz="342900"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3824377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0D5F16F6-564A-4FD1-9355-764DF7C51833}" type="datetimeFigureOut">
              <a:rPr lang="en-US" smtClean="0">
                <a:solidFill>
                  <a:prstClr val="black"/>
                </a:solidFill>
              </a:rPr>
              <a:pPr defTabSz="342900" fontAlgn="base">
                <a:spcBef>
                  <a:spcPct val="0"/>
                </a:spcBef>
                <a:spcAft>
                  <a:spcPct val="0"/>
                </a:spcAft>
                <a:defRPr/>
              </a:pPr>
              <a:t>1/11/2022</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2ED9F37F-41A1-44F5-A5B6-C8D7A20B2F04}" type="slidenum">
              <a:rPr lang="en-US" smtClean="0">
                <a:solidFill>
                  <a:prstClr val="black"/>
                </a:solidFill>
              </a:rPr>
              <a:pPr defTabSz="342900"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3775468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595AD6AA-407B-449E-BB01-AD80C3AD5E38}" type="datetimeFigureOut">
              <a:rPr lang="en-US" smtClean="0">
                <a:solidFill>
                  <a:prstClr val="black"/>
                </a:solidFill>
              </a:rPr>
              <a:pPr defTabSz="342900" fontAlgn="base">
                <a:spcBef>
                  <a:spcPct val="0"/>
                </a:spcBef>
                <a:spcAft>
                  <a:spcPct val="0"/>
                </a:spcAft>
                <a:defRPr/>
              </a:pPr>
              <a:t>1/11/2022</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atin typeface="Arial" charset="0"/>
                <a:ea typeface="ＭＳ Ｐゴシック" charset="-128"/>
                <a:cs typeface="ＭＳ Ｐゴシック" charset="-128"/>
              </a:defRPr>
            </a:lvl1pPr>
          </a:lstStyle>
          <a:p>
            <a:pPr defTabSz="342900" fontAlgn="base">
              <a:spcBef>
                <a:spcPct val="0"/>
              </a:spcBef>
              <a:spcAft>
                <a:spcPct val="0"/>
              </a:spcAft>
              <a:defRPr/>
            </a:pPr>
            <a:fld id="{429265C8-2C86-4AC5-AA28-D583AF560F77}" type="slidenum">
              <a:rPr lang="en-US" smtClean="0">
                <a:solidFill>
                  <a:prstClr val="black"/>
                </a:solidFill>
              </a:rPr>
              <a:pPr defTabSz="342900"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3359876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End 1">
    <p:spTree>
      <p:nvGrpSpPr>
        <p:cNvPr id="1" name=""/>
        <p:cNvGrpSpPr/>
        <p:nvPr/>
      </p:nvGrpSpPr>
      <p:grpSpPr>
        <a:xfrm>
          <a:off x="0" y="0"/>
          <a:ext cx="0" cy="0"/>
          <a:chOff x="0" y="0"/>
          <a:chExt cx="0" cy="0"/>
        </a:xfrm>
      </p:grpSpPr>
      <p:pic>
        <p:nvPicPr>
          <p:cNvPr id="1026" name="Picture 2" descr="H:\Powerpoint\MPRO_ppt_template_Master en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a:spLocks noGrp="1"/>
          </p:cNvSpPr>
          <p:nvPr>
            <p:ph type="subTitle" idx="1"/>
          </p:nvPr>
        </p:nvSpPr>
        <p:spPr>
          <a:xfrm>
            <a:off x="685800" y="2971800"/>
            <a:ext cx="7772400" cy="1219200"/>
          </a:xfrm>
        </p:spPr>
        <p:txBody>
          <a:bodyPr/>
          <a:lstStyle>
            <a:lvl1pPr marL="0" indent="0" algn="ctr">
              <a:buNone/>
              <a:defRPr b="1">
                <a:solidFill>
                  <a:schemeClr val="bg2">
                    <a:lumMod val="90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19039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GA Content Slide 01">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46038"/>
            <a:ext cx="5029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52400" y="1981200"/>
            <a:ext cx="8839200" cy="4114800"/>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title"/>
          </p:nvPr>
        </p:nvSpPr>
        <p:spPr>
          <a:xfrm>
            <a:off x="152400" y="1447800"/>
            <a:ext cx="8839200" cy="533400"/>
          </a:xfrm>
        </p:spPr>
        <p:txBody>
          <a:bodyPr/>
          <a:lstStyle>
            <a:lvl1pPr>
              <a:defRPr>
                <a:solidFill>
                  <a:srgbClr val="000090"/>
                </a:solidFill>
              </a:defRPr>
            </a:lvl1pPr>
          </a:lstStyle>
          <a:p>
            <a:r>
              <a:rPr lang="en-US" dirty="0"/>
              <a:t>Click to edit Master title style</a:t>
            </a:r>
          </a:p>
        </p:txBody>
      </p:sp>
      <p:sp>
        <p:nvSpPr>
          <p:cNvPr id="5" name="Date Placeholder 3"/>
          <p:cNvSpPr>
            <a:spLocks noGrp="1"/>
          </p:cNvSpPr>
          <p:nvPr>
            <p:ph type="dt" sz="half" idx="10"/>
          </p:nvPr>
        </p:nvSpPr>
        <p:spPr>
          <a:xfrm>
            <a:off x="152400" y="6340477"/>
            <a:ext cx="2133600" cy="365125"/>
          </a:xfrm>
          <a:prstGeom prst="rect">
            <a:avLst/>
          </a:prstGeom>
        </p:spPr>
        <p:txBody>
          <a:bodyPr/>
          <a:lstStyle>
            <a:lvl1pPr>
              <a:defRPr/>
            </a:lvl1pPr>
          </a:lstStyle>
          <a:p>
            <a:pPr defTabSz="342900" fontAlgn="base">
              <a:spcBef>
                <a:spcPct val="0"/>
              </a:spcBef>
              <a:spcAft>
                <a:spcPct val="0"/>
              </a:spcAft>
              <a:defRPr/>
            </a:pPr>
            <a:endParaRPr lang="en-US" dirty="0">
              <a:solidFill>
                <a:prstClr val="black"/>
              </a:solidFill>
              <a:latin typeface="Arial" charset="0"/>
              <a:ea typeface="ＭＳ Ｐゴシック" pitchFamily="34" charset="-128"/>
            </a:endParaRPr>
          </a:p>
        </p:txBody>
      </p:sp>
      <p:sp>
        <p:nvSpPr>
          <p:cNvPr id="6" name="Footer Placeholder 4"/>
          <p:cNvSpPr>
            <a:spLocks noGrp="1"/>
          </p:cNvSpPr>
          <p:nvPr>
            <p:ph type="ftr" sz="quarter" idx="11"/>
          </p:nvPr>
        </p:nvSpPr>
        <p:spPr>
          <a:xfrm>
            <a:off x="2590800" y="6356352"/>
            <a:ext cx="6019800" cy="365125"/>
          </a:xfrm>
          <a:prstGeom prst="rect">
            <a:avLst/>
          </a:prstGeom>
        </p:spPr>
        <p:txBody>
          <a:bodyPr/>
          <a:lstStyle>
            <a:lvl1pPr>
              <a:defRPr/>
            </a:lvl1pPr>
          </a:lstStyle>
          <a:p>
            <a:pPr defTabSz="342900" fontAlgn="base">
              <a:spcBef>
                <a:spcPct val="0"/>
              </a:spcBef>
              <a:spcAft>
                <a:spcPct val="0"/>
              </a:spcAft>
              <a:defRPr/>
            </a:pPr>
            <a:endParaRPr lang="en-US" dirty="0">
              <a:solidFill>
                <a:prstClr val="black"/>
              </a:solidFill>
              <a:latin typeface="Arial" charset="0"/>
              <a:ea typeface="ＭＳ Ｐゴシック" pitchFamily="34" charset="-128"/>
            </a:endParaRPr>
          </a:p>
        </p:txBody>
      </p:sp>
      <p:sp>
        <p:nvSpPr>
          <p:cNvPr id="8" name="Slide Number Placeholder 5"/>
          <p:cNvSpPr>
            <a:spLocks noGrp="1"/>
          </p:cNvSpPr>
          <p:nvPr>
            <p:ph type="sldNum" sz="quarter" idx="12"/>
          </p:nvPr>
        </p:nvSpPr>
        <p:spPr>
          <a:xfrm>
            <a:off x="8610600" y="6356352"/>
            <a:ext cx="381000" cy="365125"/>
          </a:xfrm>
          <a:prstGeom prst="rect">
            <a:avLst/>
          </a:prstGeom>
        </p:spPr>
        <p:txBody>
          <a:bodyPr/>
          <a:lstStyle>
            <a:lvl1pPr>
              <a:defRPr/>
            </a:lvl1pPr>
          </a:lstStyle>
          <a:p>
            <a:pPr defTabSz="342900" fontAlgn="base">
              <a:spcBef>
                <a:spcPct val="0"/>
              </a:spcBef>
              <a:spcAft>
                <a:spcPct val="0"/>
              </a:spcAft>
              <a:defRPr/>
            </a:pPr>
            <a:fld id="{FDE5CC9E-A34A-4469-9978-7D7609E5AC3C}" type="slidenum">
              <a:rPr lang="en-US" smtClean="0">
                <a:solidFill>
                  <a:prstClr val="black"/>
                </a:solidFill>
                <a:latin typeface="Arial" charset="0"/>
                <a:ea typeface="ＭＳ Ｐゴシック" pitchFamily="34" charset="-128"/>
              </a:rPr>
              <a:pPr defTabSz="342900" fontAlgn="base">
                <a:spcBef>
                  <a:spcPct val="0"/>
                </a:spcBef>
                <a:spcAft>
                  <a:spcPct val="0"/>
                </a:spcAft>
                <a:defRPr/>
              </a:pPr>
              <a:t>‹#›</a:t>
            </a:fld>
            <a:endParaRPr lang="en-US" dirty="0">
              <a:solidFill>
                <a:prstClr val="black"/>
              </a:solidFill>
              <a:latin typeface="Arial" charset="0"/>
              <a:ea typeface="ＭＳ Ｐゴシック" pitchFamily="34" charset="-128"/>
            </a:endParaRPr>
          </a:p>
        </p:txBody>
      </p:sp>
    </p:spTree>
    <p:extLst>
      <p:ext uri="{BB962C8B-B14F-4D97-AF65-F5344CB8AC3E}">
        <p14:creationId xmlns:p14="http://schemas.microsoft.com/office/powerpoint/2010/main" val="3776157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End 2">
    <p:spTree>
      <p:nvGrpSpPr>
        <p:cNvPr id="1" name=""/>
        <p:cNvGrpSpPr/>
        <p:nvPr/>
      </p:nvGrpSpPr>
      <p:grpSpPr>
        <a:xfrm>
          <a:off x="0" y="0"/>
          <a:ext cx="0" cy="0"/>
          <a:chOff x="0" y="0"/>
          <a:chExt cx="0" cy="0"/>
        </a:xfrm>
      </p:grpSpPr>
      <p:pic>
        <p:nvPicPr>
          <p:cNvPr id="3074" name="Picture 2" descr="H:\Powerpoint\MPRO_ppt_template_Master end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a:spLocks noGrp="1"/>
          </p:cNvSpPr>
          <p:nvPr>
            <p:ph type="subTitle" idx="1"/>
          </p:nvPr>
        </p:nvSpPr>
        <p:spPr>
          <a:xfrm>
            <a:off x="685800" y="2971800"/>
            <a:ext cx="7772400" cy="1219200"/>
          </a:xfrm>
        </p:spPr>
        <p:txBody>
          <a:bodyPr/>
          <a:lstStyle>
            <a:lvl1pPr marL="0" indent="0" algn="ctr">
              <a:buNone/>
              <a:defRPr b="1">
                <a:solidFill>
                  <a:schemeClr val="bg2">
                    <a:lumMod val="90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09182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Header 1">
    <p:spTree>
      <p:nvGrpSpPr>
        <p:cNvPr id="1" name=""/>
        <p:cNvGrpSpPr/>
        <p:nvPr/>
      </p:nvGrpSpPr>
      <p:grpSpPr>
        <a:xfrm>
          <a:off x="0" y="0"/>
          <a:ext cx="0" cy="0"/>
          <a:chOff x="0" y="0"/>
          <a:chExt cx="0" cy="0"/>
        </a:xfrm>
      </p:grpSpPr>
      <p:pic>
        <p:nvPicPr>
          <p:cNvPr id="4098" name="Picture 2" descr="H:\Powerpoint\MPRO_ppt_template_Master subhead 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587375"/>
            <a:ext cx="7772400" cy="1470025"/>
          </a:xfrm>
        </p:spPr>
        <p:txBody>
          <a:bodyPr/>
          <a:lstStyle>
            <a:lvl1pPr>
              <a:defRPr b="1">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685800" y="2667000"/>
            <a:ext cx="7772400" cy="3505200"/>
          </a:xfrm>
        </p:spPr>
        <p:txBody>
          <a:bodyPr/>
          <a:lstStyle>
            <a:lvl1pPr marL="0" indent="0" algn="l">
              <a:buNone/>
              <a:defRPr>
                <a:solidFill>
                  <a:schemeClr val="accent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59606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pic>
        <p:nvPicPr>
          <p:cNvPr id="5122" name="Picture 2" descr="H:\Powerpoint\MPRO_ppt_template_Master subhead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3886200"/>
            <a:ext cx="8458200" cy="1371600"/>
          </a:xfrm>
        </p:spPr>
        <p:txBody>
          <a:bodyPr anchor="b"/>
          <a:lstStyle>
            <a:lvl1pPr algn="l">
              <a:defRPr sz="3200" b="1" cap="all">
                <a:solidFill>
                  <a:schemeClr val="accent4"/>
                </a:solidFill>
                <a:latin typeface="+mj-lt"/>
              </a:defRPr>
            </a:lvl1pPr>
          </a:lstStyle>
          <a:p>
            <a:r>
              <a:rPr lang="en-US" dirty="0"/>
              <a:t>Click to edit Master title style</a:t>
            </a:r>
          </a:p>
        </p:txBody>
      </p:sp>
      <p:sp>
        <p:nvSpPr>
          <p:cNvPr id="3" name="Text Placeholder 2"/>
          <p:cNvSpPr>
            <a:spLocks noGrp="1"/>
          </p:cNvSpPr>
          <p:nvPr>
            <p:ph type="body" idx="1"/>
          </p:nvPr>
        </p:nvSpPr>
        <p:spPr>
          <a:xfrm>
            <a:off x="381000" y="5257800"/>
            <a:ext cx="8458200" cy="762000"/>
          </a:xfrm>
        </p:spPr>
        <p:txBody>
          <a:bodyPr anchor="t"/>
          <a:lstStyle>
            <a:lvl1pPr marL="0" indent="0">
              <a:buNone/>
              <a:defRPr sz="2000">
                <a:solidFill>
                  <a:schemeClr val="accent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58224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with MPRO watermark">
    <p:spTree>
      <p:nvGrpSpPr>
        <p:cNvPr id="1" name=""/>
        <p:cNvGrpSpPr/>
        <p:nvPr/>
      </p:nvGrpSpPr>
      <p:grpSpPr>
        <a:xfrm>
          <a:off x="0" y="0"/>
          <a:ext cx="0" cy="0"/>
          <a:chOff x="0" y="0"/>
          <a:chExt cx="0" cy="0"/>
        </a:xfrm>
      </p:grpSpPr>
      <p:pic>
        <p:nvPicPr>
          <p:cNvPr id="6146" name="Picture 2" descr="H:\Powerpoint\MPRO_ppt_template_Master content 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09600"/>
            <a:ext cx="8229600" cy="1143000"/>
          </a:xfrm>
        </p:spPr>
        <p:txBody>
          <a:bodyPr/>
          <a:lstStyle>
            <a:lvl1pPr>
              <a:defRPr>
                <a:solidFill>
                  <a:schemeClr val="accent1"/>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981201"/>
            <a:ext cx="8229600" cy="4038600"/>
          </a:xfrm>
        </p:spPr>
        <p:txBody>
          <a:bodyPr/>
          <a:lstStyle>
            <a:lvl1pPr>
              <a:defRPr>
                <a:solidFill>
                  <a:schemeClr val="accent4"/>
                </a:solidFill>
                <a:latin typeface="+mn-lt"/>
              </a:defRPr>
            </a:lvl1pPr>
            <a:lvl2pPr>
              <a:defRPr>
                <a:solidFill>
                  <a:schemeClr val="accent4"/>
                </a:solidFill>
                <a:latin typeface="+mn-lt"/>
              </a:defRPr>
            </a:lvl2pPr>
            <a:lvl3pPr>
              <a:defRPr>
                <a:solidFill>
                  <a:schemeClr val="accent4"/>
                </a:solidFill>
                <a:latin typeface="+mn-lt"/>
              </a:defRPr>
            </a:lvl3pPr>
            <a:lvl4pPr>
              <a:defRPr>
                <a:solidFill>
                  <a:schemeClr val="accent4"/>
                </a:solidFill>
                <a:latin typeface="+mn-lt"/>
              </a:defRPr>
            </a:lvl4pPr>
            <a:lvl5pPr>
              <a:defRPr>
                <a:solidFill>
                  <a:schemeClr val="accent4"/>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001000" y="168275"/>
            <a:ext cx="685800" cy="365125"/>
          </a:xfrm>
          <a:prstGeom prst="rect">
            <a:avLst/>
          </a:prstGeom>
        </p:spPr>
        <p:txBody>
          <a:bodyPr/>
          <a:lstStyle>
            <a:lvl1pPr>
              <a:defRPr sz="1050">
                <a:latin typeface="Arial" panose="020B0604020202020204" pitchFamily="34" charset="0"/>
                <a:cs typeface="Arial" panose="020B0604020202020204" pitchFamily="34" charset="0"/>
              </a:defRPr>
            </a:lvl1pPr>
          </a:lstStyle>
          <a:p>
            <a:pPr algn="r"/>
            <a:fld id="{A2964CED-01A4-483D-B524-7488FD020CCB}" type="slidenum">
              <a:rPr lang="en-US" smtClean="0"/>
              <a:pPr algn="r"/>
              <a:t>‹#›</a:t>
            </a:fld>
            <a:endParaRPr lang="en-US" dirty="0"/>
          </a:p>
        </p:txBody>
      </p:sp>
    </p:spTree>
    <p:extLst>
      <p:ext uri="{BB962C8B-B14F-4D97-AF65-F5344CB8AC3E}">
        <p14:creationId xmlns:p14="http://schemas.microsoft.com/office/powerpoint/2010/main" val="287877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no watermark">
    <p:spTree>
      <p:nvGrpSpPr>
        <p:cNvPr id="1" name=""/>
        <p:cNvGrpSpPr/>
        <p:nvPr/>
      </p:nvGrpSpPr>
      <p:grpSpPr>
        <a:xfrm>
          <a:off x="0" y="0"/>
          <a:ext cx="0" cy="0"/>
          <a:chOff x="0" y="0"/>
          <a:chExt cx="0" cy="0"/>
        </a:xfrm>
      </p:grpSpPr>
      <p:pic>
        <p:nvPicPr>
          <p:cNvPr id="7170" name="Picture 2" descr="H:\Powerpoint\MPRO_ppt_template_Master content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12"/>
          </p:nvPr>
        </p:nvSpPr>
        <p:spPr>
          <a:xfrm>
            <a:off x="8001000" y="168275"/>
            <a:ext cx="685800" cy="365125"/>
          </a:xfrm>
          <a:prstGeom prst="rect">
            <a:avLst/>
          </a:prstGeom>
        </p:spPr>
        <p:txBody>
          <a:bodyPr/>
          <a:lstStyle>
            <a:lvl1pPr>
              <a:defRPr sz="1050">
                <a:latin typeface="Arial" panose="020B0604020202020204" pitchFamily="34" charset="0"/>
                <a:cs typeface="Arial" panose="020B0604020202020204" pitchFamily="34" charset="0"/>
              </a:defRPr>
            </a:lvl1pPr>
          </a:lstStyle>
          <a:p>
            <a:pPr algn="r"/>
            <a:fld id="{A2964CED-01A4-483D-B524-7488FD020CCB}" type="slidenum">
              <a:rPr lang="en-US" smtClean="0"/>
              <a:pPr algn="r"/>
              <a:t>‹#›</a:t>
            </a:fld>
            <a:endParaRPr lang="en-US" dirty="0"/>
          </a:p>
        </p:txBody>
      </p:sp>
      <p:sp>
        <p:nvSpPr>
          <p:cNvPr id="7" name="Title 1"/>
          <p:cNvSpPr>
            <a:spLocks noGrp="1"/>
          </p:cNvSpPr>
          <p:nvPr>
            <p:ph type="title"/>
          </p:nvPr>
        </p:nvSpPr>
        <p:spPr>
          <a:xfrm>
            <a:off x="457200" y="609600"/>
            <a:ext cx="8229600" cy="1143000"/>
          </a:xfrm>
        </p:spPr>
        <p:txBody>
          <a:bodyPr/>
          <a:lstStyle>
            <a:lvl1pPr>
              <a:defRPr>
                <a:solidFill>
                  <a:schemeClr val="accent1"/>
                </a:solidFill>
                <a:latin typeface="+mj-lt"/>
              </a:defRPr>
            </a:lvl1pPr>
          </a:lstStyle>
          <a:p>
            <a:r>
              <a:rPr lang="en-US" dirty="0"/>
              <a:t>Click to edit Master title style</a:t>
            </a:r>
          </a:p>
        </p:txBody>
      </p:sp>
      <p:sp>
        <p:nvSpPr>
          <p:cNvPr id="8" name="Content Placeholder 2"/>
          <p:cNvSpPr>
            <a:spLocks noGrp="1"/>
          </p:cNvSpPr>
          <p:nvPr>
            <p:ph idx="1"/>
          </p:nvPr>
        </p:nvSpPr>
        <p:spPr>
          <a:xfrm>
            <a:off x="457200" y="1981201"/>
            <a:ext cx="8229600" cy="4038600"/>
          </a:xfrm>
        </p:spPr>
        <p:txBody>
          <a:bodyPr/>
          <a:lstStyle>
            <a:lvl1pPr>
              <a:defRPr>
                <a:solidFill>
                  <a:schemeClr val="accent4"/>
                </a:solidFill>
                <a:latin typeface="+mn-lt"/>
              </a:defRPr>
            </a:lvl1pPr>
            <a:lvl2pPr>
              <a:defRPr>
                <a:solidFill>
                  <a:schemeClr val="accent4"/>
                </a:solidFill>
                <a:latin typeface="+mn-lt"/>
              </a:defRPr>
            </a:lvl2pPr>
            <a:lvl3pPr>
              <a:defRPr>
                <a:solidFill>
                  <a:schemeClr val="accent4"/>
                </a:solidFill>
                <a:latin typeface="+mn-lt"/>
              </a:defRPr>
            </a:lvl3pPr>
            <a:lvl4pPr>
              <a:defRPr>
                <a:solidFill>
                  <a:schemeClr val="accent4"/>
                </a:solidFill>
                <a:latin typeface="+mn-lt"/>
              </a:defRPr>
            </a:lvl4pPr>
            <a:lvl5pPr>
              <a:defRPr>
                <a:solidFill>
                  <a:schemeClr val="accent4"/>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214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 (no logo)">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8001000" y="168275"/>
            <a:ext cx="685800" cy="365125"/>
          </a:xfrm>
          <a:prstGeom prst="rect">
            <a:avLst/>
          </a:prstGeom>
        </p:spPr>
        <p:txBody>
          <a:bodyPr/>
          <a:lstStyle>
            <a:lvl1pPr>
              <a:defRPr sz="1050">
                <a:latin typeface="Arial" panose="020B0604020202020204" pitchFamily="34" charset="0"/>
                <a:cs typeface="Arial" panose="020B0604020202020204" pitchFamily="34" charset="0"/>
              </a:defRPr>
            </a:lvl1pPr>
          </a:lstStyle>
          <a:p>
            <a:pPr algn="r"/>
            <a:fld id="{A2964CED-01A4-483D-B524-7488FD020CCB}" type="slidenum">
              <a:rPr lang="en-US" smtClean="0"/>
              <a:pPr algn="r"/>
              <a:t>‹#›</a:t>
            </a:fld>
            <a:endParaRPr lang="en-US" dirty="0"/>
          </a:p>
        </p:txBody>
      </p:sp>
      <p:sp>
        <p:nvSpPr>
          <p:cNvPr id="10" name="Title 1"/>
          <p:cNvSpPr>
            <a:spLocks noGrp="1"/>
          </p:cNvSpPr>
          <p:nvPr>
            <p:ph type="title"/>
          </p:nvPr>
        </p:nvSpPr>
        <p:spPr>
          <a:xfrm>
            <a:off x="457200" y="609600"/>
            <a:ext cx="8229600" cy="1143000"/>
          </a:xfrm>
        </p:spPr>
        <p:txBody>
          <a:bodyPr/>
          <a:lstStyle>
            <a:lvl1pPr>
              <a:defRPr>
                <a:solidFill>
                  <a:schemeClr val="accent1"/>
                </a:solidFill>
                <a:latin typeface="+mj-lt"/>
              </a:defRPr>
            </a:lvl1pPr>
          </a:lstStyle>
          <a:p>
            <a:r>
              <a:rPr lang="en-US" dirty="0"/>
              <a:t>Click to edit Master title style</a:t>
            </a:r>
          </a:p>
        </p:txBody>
      </p:sp>
      <p:sp>
        <p:nvSpPr>
          <p:cNvPr id="11" name="Content Placeholder 2"/>
          <p:cNvSpPr>
            <a:spLocks noGrp="1"/>
          </p:cNvSpPr>
          <p:nvPr>
            <p:ph idx="1"/>
          </p:nvPr>
        </p:nvSpPr>
        <p:spPr>
          <a:xfrm>
            <a:off x="457200" y="1981201"/>
            <a:ext cx="8229600" cy="4038600"/>
          </a:xfrm>
        </p:spPr>
        <p:txBody>
          <a:bodyPr/>
          <a:lstStyle>
            <a:lvl1pPr>
              <a:defRPr>
                <a:solidFill>
                  <a:schemeClr val="accent4"/>
                </a:solidFill>
                <a:latin typeface="+mn-lt"/>
              </a:defRPr>
            </a:lvl1pPr>
            <a:lvl2pPr>
              <a:defRPr>
                <a:solidFill>
                  <a:schemeClr val="accent4"/>
                </a:solidFill>
                <a:latin typeface="+mn-lt"/>
              </a:defRPr>
            </a:lvl2pPr>
            <a:lvl3pPr>
              <a:defRPr>
                <a:solidFill>
                  <a:schemeClr val="accent4"/>
                </a:solidFill>
                <a:latin typeface="+mn-lt"/>
              </a:defRPr>
            </a:lvl3pPr>
            <a:lvl4pPr>
              <a:defRPr>
                <a:solidFill>
                  <a:schemeClr val="accent4"/>
                </a:solidFill>
                <a:latin typeface="+mn-lt"/>
              </a:defRPr>
            </a:lvl4pPr>
            <a:lvl5pPr>
              <a:defRPr>
                <a:solidFill>
                  <a:schemeClr val="accent4"/>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7" name="Picture 3" descr="\\sanbox\data\Corporate Growth and Development\Marketing\Identity\Brand\MPRO\PPT master template\Master images\MPRO_ppt_template_CE versio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050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p:cNvGrpSpPr>
            <a:grpSpLocks/>
          </p:cNvGrpSpPr>
          <p:nvPr userDrawn="1"/>
        </p:nvGrpSpPr>
        <p:grpSpPr bwMode="auto">
          <a:xfrm>
            <a:off x="134938" y="65088"/>
            <a:ext cx="8856662" cy="1839912"/>
            <a:chOff x="134760" y="0"/>
            <a:chExt cx="8856840" cy="1839841"/>
          </a:xfrm>
        </p:grpSpPr>
        <p:pic>
          <p:nvPicPr>
            <p:cNvPr id="5" name="Picture 6" descr="1147796.jpg"/>
            <p:cNvPicPr>
              <a:picLocks noChangeAspect="1"/>
            </p:cNvPicPr>
            <p:nvPr userDrawn="1"/>
          </p:nvPicPr>
          <p:blipFill>
            <a:blip r:embed="rId2"/>
            <a:srcRect/>
            <a:stretch>
              <a:fillRect/>
            </a:stretch>
          </p:blipFill>
          <p:spPr bwMode="auto">
            <a:xfrm>
              <a:off x="6230760" y="0"/>
              <a:ext cx="2760840" cy="1839841"/>
            </a:xfrm>
            <a:prstGeom prst="rect">
              <a:avLst/>
            </a:prstGeom>
            <a:noFill/>
            <a:ln w="9525">
              <a:solidFill>
                <a:srgbClr val="990033"/>
              </a:solidFill>
              <a:miter lim="800000"/>
              <a:headEnd/>
              <a:tailEnd/>
            </a:ln>
          </p:spPr>
        </p:pic>
        <p:pic>
          <p:nvPicPr>
            <p:cNvPr id="6" name="Picture 9" descr="DNK_1879.jpg"/>
            <p:cNvPicPr>
              <a:picLocks noChangeAspect="1"/>
            </p:cNvPicPr>
            <p:nvPr userDrawn="1"/>
          </p:nvPicPr>
          <p:blipFill>
            <a:blip r:embed="rId3"/>
            <a:srcRect/>
            <a:stretch>
              <a:fillRect/>
            </a:stretch>
          </p:blipFill>
          <p:spPr bwMode="auto">
            <a:xfrm>
              <a:off x="5011560" y="0"/>
              <a:ext cx="1217067" cy="1828800"/>
            </a:xfrm>
            <a:prstGeom prst="rect">
              <a:avLst/>
            </a:prstGeom>
            <a:noFill/>
            <a:ln w="9525">
              <a:solidFill>
                <a:srgbClr val="990033"/>
              </a:solidFill>
              <a:miter lim="800000"/>
              <a:headEnd/>
              <a:tailEnd/>
            </a:ln>
          </p:spPr>
        </p:pic>
        <p:pic>
          <p:nvPicPr>
            <p:cNvPr id="7" name="Picture 10" descr="DNK_1899.jpg"/>
            <p:cNvPicPr>
              <a:picLocks noChangeAspect="1"/>
            </p:cNvPicPr>
            <p:nvPr userDrawn="1"/>
          </p:nvPicPr>
          <p:blipFill>
            <a:blip r:embed="rId4"/>
            <a:srcRect/>
            <a:stretch>
              <a:fillRect/>
            </a:stretch>
          </p:blipFill>
          <p:spPr bwMode="auto">
            <a:xfrm>
              <a:off x="3792360" y="0"/>
              <a:ext cx="1219200" cy="1832006"/>
            </a:xfrm>
            <a:prstGeom prst="rect">
              <a:avLst/>
            </a:prstGeom>
            <a:noFill/>
            <a:ln w="9525">
              <a:solidFill>
                <a:srgbClr val="990033"/>
              </a:solidFill>
              <a:miter lim="800000"/>
              <a:headEnd/>
              <a:tailEnd/>
            </a:ln>
          </p:spPr>
        </p:pic>
        <p:pic>
          <p:nvPicPr>
            <p:cNvPr id="8" name="Picture 11" descr="DNK_1935.jpg"/>
            <p:cNvPicPr>
              <a:picLocks noChangeAspect="1"/>
            </p:cNvPicPr>
            <p:nvPr userDrawn="1"/>
          </p:nvPicPr>
          <p:blipFill>
            <a:blip r:embed="rId5"/>
            <a:srcRect/>
            <a:stretch>
              <a:fillRect/>
            </a:stretch>
          </p:blipFill>
          <p:spPr bwMode="auto">
            <a:xfrm>
              <a:off x="1371600" y="0"/>
              <a:ext cx="1217067" cy="1828800"/>
            </a:xfrm>
            <a:prstGeom prst="rect">
              <a:avLst/>
            </a:prstGeom>
            <a:noFill/>
            <a:ln w="9525">
              <a:solidFill>
                <a:srgbClr val="990033"/>
              </a:solidFill>
              <a:miter lim="800000"/>
              <a:headEnd/>
              <a:tailEnd/>
            </a:ln>
          </p:spPr>
        </p:pic>
        <p:pic>
          <p:nvPicPr>
            <p:cNvPr id="9" name="Picture 12" descr="DNK_1967.jpg"/>
            <p:cNvPicPr>
              <a:picLocks noChangeAspect="1"/>
            </p:cNvPicPr>
            <p:nvPr userDrawn="1"/>
          </p:nvPicPr>
          <p:blipFill>
            <a:blip r:embed="rId6"/>
            <a:srcRect/>
            <a:stretch>
              <a:fillRect/>
            </a:stretch>
          </p:blipFill>
          <p:spPr bwMode="auto">
            <a:xfrm>
              <a:off x="2590800" y="0"/>
              <a:ext cx="1219199" cy="1832005"/>
            </a:xfrm>
            <a:prstGeom prst="rect">
              <a:avLst/>
            </a:prstGeom>
            <a:noFill/>
            <a:ln w="9525">
              <a:solidFill>
                <a:srgbClr val="990033"/>
              </a:solidFill>
              <a:miter lim="800000"/>
              <a:headEnd/>
              <a:tailEnd/>
            </a:ln>
          </p:spPr>
        </p:pic>
        <p:pic>
          <p:nvPicPr>
            <p:cNvPr id="10" name="Picture 13" descr="DNK_1979.jpg"/>
            <p:cNvPicPr>
              <a:picLocks noChangeAspect="1"/>
            </p:cNvPicPr>
            <p:nvPr userDrawn="1"/>
          </p:nvPicPr>
          <p:blipFill>
            <a:blip r:embed="rId7"/>
            <a:srcRect/>
            <a:stretch>
              <a:fillRect/>
            </a:stretch>
          </p:blipFill>
          <p:spPr bwMode="auto">
            <a:xfrm>
              <a:off x="134760" y="0"/>
              <a:ext cx="1217066" cy="1828800"/>
            </a:xfrm>
            <a:prstGeom prst="rect">
              <a:avLst/>
            </a:prstGeom>
            <a:noFill/>
            <a:ln w="9525">
              <a:solidFill>
                <a:srgbClr val="990033"/>
              </a:solidFill>
              <a:miter lim="800000"/>
              <a:headEnd/>
              <a:tailEnd/>
            </a:ln>
          </p:spPr>
        </p:pic>
      </p:grpSp>
      <p:sp>
        <p:nvSpPr>
          <p:cNvPr id="11" name="Chord 10"/>
          <p:cNvSpPr/>
          <p:nvPr userDrawn="1"/>
        </p:nvSpPr>
        <p:spPr>
          <a:xfrm>
            <a:off x="6987540" y="5638800"/>
            <a:ext cx="3360420" cy="1219200"/>
          </a:xfrm>
          <a:prstGeom prst="chord">
            <a:avLst>
              <a:gd name="adj1" fmla="val 3016653"/>
              <a:gd name="adj2" fmla="val 185584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fontAlgn="base">
              <a:spcBef>
                <a:spcPct val="0"/>
              </a:spcBef>
              <a:spcAft>
                <a:spcPct val="0"/>
              </a:spcAft>
              <a:defRPr/>
            </a:pPr>
            <a:endParaRPr lang="en-US" sz="1350" dirty="0">
              <a:solidFill>
                <a:prstClr val="white"/>
              </a:solidFill>
            </a:endParaRPr>
          </a:p>
        </p:txBody>
      </p:sp>
      <p:pic>
        <p:nvPicPr>
          <p:cNvPr id="12" name="Picture 15" descr="MH_New_No_Tag.jpg"/>
          <p:cNvPicPr>
            <a:picLocks noChangeAspect="1"/>
          </p:cNvPicPr>
          <p:nvPr userDrawn="1"/>
        </p:nvPicPr>
        <p:blipFill>
          <a:blip r:embed="rId8"/>
          <a:srcRect/>
          <a:stretch>
            <a:fillRect/>
          </a:stretch>
        </p:blipFill>
        <p:spPr bwMode="auto">
          <a:xfrm>
            <a:off x="7688581" y="5768348"/>
            <a:ext cx="1455419" cy="861053"/>
          </a:xfrm>
          <a:prstGeom prst="rect">
            <a:avLst/>
          </a:prstGeom>
          <a:noFill/>
          <a:ln w="9525">
            <a:noFill/>
            <a:miter lim="800000"/>
            <a:headEnd/>
            <a:tailEnd/>
          </a:ln>
        </p:spPr>
      </p:pic>
      <p:sp>
        <p:nvSpPr>
          <p:cNvPr id="2" name="Title 1"/>
          <p:cNvSpPr>
            <a:spLocks noGrp="1"/>
          </p:cNvSpPr>
          <p:nvPr>
            <p:ph type="ctrTitle"/>
          </p:nvPr>
        </p:nvSpPr>
        <p:spPr>
          <a:xfrm>
            <a:off x="685800" y="2130427"/>
            <a:ext cx="77724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1833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8229600" cy="10668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8001000" y="168275"/>
            <a:ext cx="685800" cy="365125"/>
          </a:xfrm>
          <a:prstGeom prst="rect">
            <a:avLst/>
          </a:prstGeom>
        </p:spPr>
        <p:txBody>
          <a:bodyPr/>
          <a:lstStyle>
            <a:lvl1pPr>
              <a:defRPr sz="1050">
                <a:latin typeface="Arial" panose="020B0604020202020204" pitchFamily="34" charset="0"/>
                <a:cs typeface="Arial" panose="020B0604020202020204" pitchFamily="34" charset="0"/>
              </a:defRPr>
            </a:lvl1pPr>
          </a:lstStyle>
          <a:p>
            <a:pPr algn="r"/>
            <a:fld id="{A2964CED-01A4-483D-B524-7488FD020CCB}" type="slidenum">
              <a:rPr lang="en-US" smtClean="0"/>
              <a:pPr algn="r"/>
              <a:t>‹#›</a:t>
            </a:fld>
            <a:endParaRPr lang="en-US" dirty="0"/>
          </a:p>
        </p:txBody>
      </p:sp>
    </p:spTree>
    <p:extLst>
      <p:ext uri="{BB962C8B-B14F-4D97-AF65-F5344CB8AC3E}">
        <p14:creationId xmlns:p14="http://schemas.microsoft.com/office/powerpoint/2010/main" val="104667734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49" r:id="rId4"/>
    <p:sldLayoutId id="2147483651" r:id="rId5"/>
    <p:sldLayoutId id="2147483650" r:id="rId6"/>
    <p:sldLayoutId id="2147483652" r:id="rId7"/>
    <p:sldLayoutId id="2147483661" r:id="rId8"/>
  </p:sldLayoutIdLst>
  <p:txStyles>
    <p:titleStyle>
      <a:lvl1pPr algn="l" defTabSz="914400" rtl="0" eaLnBrk="1" latinLnBrk="0" hangingPunct="1">
        <a:spcBef>
          <a:spcPct val="0"/>
        </a:spcBef>
        <a:buNone/>
        <a:defRPr sz="3600" b="1"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90033"/>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533400" y="274638"/>
            <a:ext cx="8153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hord 7"/>
          <p:cNvSpPr/>
          <p:nvPr/>
        </p:nvSpPr>
        <p:spPr>
          <a:xfrm>
            <a:off x="7498080" y="5783580"/>
            <a:ext cx="2484120" cy="1036320"/>
          </a:xfrm>
          <a:prstGeom prst="chord">
            <a:avLst>
              <a:gd name="adj1" fmla="val 3016653"/>
              <a:gd name="adj2" fmla="val 185584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fontAlgn="base">
              <a:spcBef>
                <a:spcPct val="0"/>
              </a:spcBef>
              <a:spcAft>
                <a:spcPct val="0"/>
              </a:spcAft>
              <a:defRPr/>
            </a:pPr>
            <a:endParaRPr lang="en-US" sz="1350" dirty="0">
              <a:solidFill>
                <a:prstClr val="white"/>
              </a:solidFill>
            </a:endParaRPr>
          </a:p>
        </p:txBody>
      </p:sp>
      <p:pic>
        <p:nvPicPr>
          <p:cNvPr id="7173" name="Picture 8" descr="MH_New_No_Tag.jpg"/>
          <p:cNvPicPr>
            <a:picLocks noChangeAspect="1"/>
          </p:cNvPicPr>
          <p:nvPr/>
        </p:nvPicPr>
        <p:blipFill>
          <a:blip r:embed="rId14"/>
          <a:srcRect/>
          <a:stretch>
            <a:fillRect/>
          </a:stretch>
        </p:blipFill>
        <p:spPr bwMode="auto">
          <a:xfrm>
            <a:off x="7947660" y="5921624"/>
            <a:ext cx="1196340" cy="707777"/>
          </a:xfrm>
          <a:prstGeom prst="rect">
            <a:avLst/>
          </a:prstGeom>
          <a:noFill/>
          <a:ln w="9525">
            <a:noFill/>
            <a:miter lim="800000"/>
            <a:headEnd/>
            <a:tailEnd/>
          </a:ln>
        </p:spPr>
      </p:pic>
    </p:spTree>
    <p:extLst>
      <p:ext uri="{BB962C8B-B14F-4D97-AF65-F5344CB8AC3E}">
        <p14:creationId xmlns:p14="http://schemas.microsoft.com/office/powerpoint/2010/main" val="52284287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27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700" b="1">
          <a:solidFill>
            <a:schemeClr val="bg1"/>
          </a:solidFill>
          <a:latin typeface="Arial" pitchFamily="34" charset="0"/>
          <a:cs typeface="Arial" pitchFamily="34" charset="0"/>
        </a:defRPr>
      </a:lvl2pPr>
      <a:lvl3pPr algn="ctr" rtl="0" eaLnBrk="0" fontAlgn="base" hangingPunct="0">
        <a:spcBef>
          <a:spcPct val="0"/>
        </a:spcBef>
        <a:spcAft>
          <a:spcPct val="0"/>
        </a:spcAft>
        <a:defRPr sz="2700" b="1">
          <a:solidFill>
            <a:schemeClr val="bg1"/>
          </a:solidFill>
          <a:latin typeface="Arial" pitchFamily="34" charset="0"/>
          <a:cs typeface="Arial" pitchFamily="34" charset="0"/>
        </a:defRPr>
      </a:lvl3pPr>
      <a:lvl4pPr algn="ctr" rtl="0" eaLnBrk="0" fontAlgn="base" hangingPunct="0">
        <a:spcBef>
          <a:spcPct val="0"/>
        </a:spcBef>
        <a:spcAft>
          <a:spcPct val="0"/>
        </a:spcAft>
        <a:defRPr sz="2700" b="1">
          <a:solidFill>
            <a:schemeClr val="bg1"/>
          </a:solidFill>
          <a:latin typeface="Arial" pitchFamily="34" charset="0"/>
          <a:cs typeface="Arial" pitchFamily="34" charset="0"/>
        </a:defRPr>
      </a:lvl4pPr>
      <a:lvl5pPr algn="ctr" rtl="0" eaLnBrk="0" fontAlgn="base" hangingPunct="0">
        <a:spcBef>
          <a:spcPct val="0"/>
        </a:spcBef>
        <a:spcAft>
          <a:spcPct val="0"/>
        </a:spcAft>
        <a:defRPr sz="2700" b="1">
          <a:solidFill>
            <a:schemeClr val="bg1"/>
          </a:solidFill>
          <a:latin typeface="Arial" pitchFamily="34" charset="0"/>
          <a:cs typeface="Arial" pitchFamily="34" charset="0"/>
        </a:defRPr>
      </a:lvl5pPr>
      <a:lvl6pPr marL="342900" algn="ctr" rtl="0" fontAlgn="base">
        <a:spcBef>
          <a:spcPct val="0"/>
        </a:spcBef>
        <a:spcAft>
          <a:spcPct val="0"/>
        </a:spcAft>
        <a:defRPr sz="2700" b="1">
          <a:solidFill>
            <a:schemeClr val="bg1"/>
          </a:solidFill>
          <a:latin typeface="Arial" pitchFamily="34" charset="0"/>
          <a:cs typeface="Arial" pitchFamily="34" charset="0"/>
        </a:defRPr>
      </a:lvl6pPr>
      <a:lvl7pPr marL="685800" algn="ctr" rtl="0" fontAlgn="base">
        <a:spcBef>
          <a:spcPct val="0"/>
        </a:spcBef>
        <a:spcAft>
          <a:spcPct val="0"/>
        </a:spcAft>
        <a:defRPr sz="2700" b="1">
          <a:solidFill>
            <a:schemeClr val="bg1"/>
          </a:solidFill>
          <a:latin typeface="Arial" pitchFamily="34" charset="0"/>
          <a:cs typeface="Arial" pitchFamily="34" charset="0"/>
        </a:defRPr>
      </a:lvl7pPr>
      <a:lvl8pPr marL="1028700" algn="ctr" rtl="0" fontAlgn="base">
        <a:spcBef>
          <a:spcPct val="0"/>
        </a:spcBef>
        <a:spcAft>
          <a:spcPct val="0"/>
        </a:spcAft>
        <a:defRPr sz="2700" b="1">
          <a:solidFill>
            <a:schemeClr val="bg1"/>
          </a:solidFill>
          <a:latin typeface="Arial" pitchFamily="34" charset="0"/>
          <a:cs typeface="Arial" pitchFamily="34" charset="0"/>
        </a:defRPr>
      </a:lvl8pPr>
      <a:lvl9pPr marL="1371600" algn="ctr" rtl="0" fontAlgn="base">
        <a:spcBef>
          <a:spcPct val="0"/>
        </a:spcBef>
        <a:spcAft>
          <a:spcPct val="0"/>
        </a:spcAft>
        <a:defRPr sz="2700" b="1">
          <a:solidFill>
            <a:schemeClr val="bg1"/>
          </a:solidFill>
          <a:latin typeface="Arial" pitchFamily="34" charset="0"/>
          <a:cs typeface="Arial"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bg1"/>
          </a:solidFill>
          <a:latin typeface="Arial" pitchFamily="34" charset="0"/>
          <a:ea typeface="+mn-ea"/>
          <a:cs typeface="Arial" pitchFamily="34" charset="0"/>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Arial" pitchFamily="34" charset="0"/>
          <a:ea typeface="+mn-ea"/>
          <a:cs typeface="Arial" pitchFamily="34" charset="0"/>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Arial" pitchFamily="34" charset="0"/>
          <a:ea typeface="+mn-ea"/>
          <a:cs typeface="Arial" pitchFamily="34" charset="0"/>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Arial" pitchFamily="34" charset="0"/>
          <a:ea typeface="+mn-ea"/>
          <a:cs typeface="Arial" pitchFamily="34" charset="0"/>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video" Target="https://www.youtube.com/embed/i5GeivOJd5Q?feature=oembed" TargetMode="External"/><Relationship Id="rId4" Type="http://schemas.openxmlformats.org/officeDocument/2006/relationships/image" Target="../media/image53.jpeg"/></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hyperlink" Target="https://millionhearts.hhs.gov/tools-protocols/smbp.html#RR"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hyperlink" Target="https://millionhearts.hhs.gov/tools-protocols/smbp.html#RR" TargetMode="External"/><Relationship Id="rId4" Type="http://schemas.openxmlformats.org/officeDocument/2006/relationships/image" Target="../media/image60.png"/></Relationships>
</file>

<file path=ppt/slides/_rels/slide108.xml.rels><?xml version="1.0" encoding="UTF-8" standalone="yes"?>
<Relationships xmlns="http://schemas.openxmlformats.org/package/2006/relationships"><Relationship Id="rId3" Type="http://schemas.openxmlformats.org/officeDocument/2006/relationships/hyperlink" Target="https://millionhearts.hhs.gov/files/MH_HTN_Clinician_Guide.pdf" TargetMode="External"/><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S1esBNGtfJc?feature=oembed" TargetMode="External"/><Relationship Id="rId5" Type="http://schemas.openxmlformats.org/officeDocument/2006/relationships/image" Target="../media/image22.jpeg"/><Relationship Id="rId4" Type="http://schemas.openxmlformats.org/officeDocument/2006/relationships/hyperlink" Target="https://www.youtube.com/watch?reload=9&amp;v=S1esBNGtfJc&amp;feature=youtu.be"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s://targetbp.org/tools_downloads/self-measured-blood-pressure-video-spanish/" TargetMode="External"/><Relationship Id="rId3" Type="http://schemas.openxmlformats.org/officeDocument/2006/relationships/image" Target="../media/image23.PNG"/><Relationship Id="rId7" Type="http://schemas.openxmlformats.org/officeDocument/2006/relationships/hyperlink" Target="https://targetbp.org/tools_downloads/self-measured-blood-pressure-video/"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targetbp.org/wp-content/uploads/2018/08/What-is-SMBP.pdf"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heart.org/en/health-topics/high-blood-pressure/understanding-blood-pressure-readings/hypertensive-crisis-when-you-should-call-911-for-high-blood-pressur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ama-assn.org/system/files/2019-01/smbp-patient-training-checklist-loaner-device_0.pdf"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heart.org/-/media/data-import/downloadables/f/9/8/pe-abh-what-is-high-blood-pressure-ucm_300310.pdf"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www.cdc.gov/nchhstp/preventionthroughhealthcare/preventiveservices/index.htm"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measureuppressuredown.com/PR/highBPStats_pr.asp"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cdc.gov/nchs/products/databriefs/db289.htm#targetText=During%202015%E2%80%932016%2C%20the%20prevalence,or%20Hispanic%20(27.8%25)%20adults."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measureuppressuredown.com/PR/highBPStats_pr.asp"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hyperlink" Target="https://www.sos.mo.gov/cmsimages/adrules/csr/current/20csr/20c2220-6.pdf" TargetMode="External"/><Relationship Id="rId3" Type="http://schemas.openxmlformats.org/officeDocument/2006/relationships/hyperlink" Target="http://www.aama-ntl.org/docs/default-source/legal/delegable-duties-missouri.pdf?sfvrsn=4" TargetMode="External"/><Relationship Id="rId7" Type="http://schemas.openxmlformats.org/officeDocument/2006/relationships/hyperlink" Target="https://www.midlevelu.com/blog/nurse-practitioner-scope-practice-missouri" TargetMode="External"/><Relationship Id="rId2" Type="http://schemas.openxmlformats.org/officeDocument/2006/relationships/hyperlink" Target="https://www.rchc.net/wp-content/uploads/2017/08/MA-Scope-of-Practice.pdf" TargetMode="External"/><Relationship Id="rId1" Type="http://schemas.openxmlformats.org/officeDocument/2006/relationships/slideLayout" Target="../slideLayouts/slideLayout7.xml"/><Relationship Id="rId6" Type="http://schemas.openxmlformats.org/officeDocument/2006/relationships/hyperlink" Target="http://www.astho.org/Public-Policy/Public-Health-Law/Scope-of-Practice/CHW-Certification-Standards/" TargetMode="External"/><Relationship Id="rId5" Type="http://schemas.openxmlformats.org/officeDocument/2006/relationships/hyperlink" Target="https://health.mo.gov/professionals/community-health-workers/" TargetMode="External"/><Relationship Id="rId4" Type="http://schemas.openxmlformats.org/officeDocument/2006/relationships/hyperlink" Target="https://www.mo-pca.org/chw"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targetbp.org/blood-pressure-improvement-program/patient-measured-bp/"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533400" y="4953000"/>
            <a:ext cx="8153400" cy="990600"/>
          </a:xfrm>
        </p:spPr>
        <p:txBody>
          <a:bodyPr>
            <a:normAutofit/>
          </a:bodyPr>
          <a:lstStyle/>
          <a:p>
            <a:endParaRPr lang="en-US" sz="2400" dirty="0">
              <a:latin typeface="+mn-lt"/>
            </a:endParaRPr>
          </a:p>
        </p:txBody>
      </p:sp>
      <p:sp>
        <p:nvSpPr>
          <p:cNvPr id="3" name="Title 1"/>
          <p:cNvSpPr txBox="1">
            <a:spLocks/>
          </p:cNvSpPr>
          <p:nvPr/>
        </p:nvSpPr>
        <p:spPr>
          <a:xfrm>
            <a:off x="685800" y="587375"/>
            <a:ext cx="7772400" cy="337502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bg1"/>
                </a:solidFill>
                <a:latin typeface="Myriad Pro Light" pitchFamily="34" charset="0"/>
                <a:ea typeface="+mj-ea"/>
                <a:cs typeface="+mj-cs"/>
              </a:defRPr>
            </a:lvl1pPr>
          </a:lstStyle>
          <a:p>
            <a:r>
              <a:rPr lang="en-US" b="1" dirty="0">
                <a:latin typeface="+mj-lt"/>
              </a:rPr>
              <a:t>Self-Measured Blood Pressure (SMBP) Training</a:t>
            </a:r>
          </a:p>
          <a:p>
            <a:endParaRPr lang="en-US" b="1" dirty="0">
              <a:latin typeface="+mj-lt"/>
            </a:endParaRPr>
          </a:p>
          <a:p>
            <a:r>
              <a:rPr lang="en-US" sz="2800" b="1" dirty="0">
                <a:latin typeface="+mj-lt"/>
              </a:rPr>
              <a:t>Part One</a:t>
            </a:r>
          </a:p>
          <a:p>
            <a:r>
              <a:rPr lang="en-US" sz="2800" b="1" dirty="0">
                <a:latin typeface="+mj-lt"/>
              </a:rPr>
              <a:t>Train-the-Trainer:</a:t>
            </a:r>
          </a:p>
          <a:p>
            <a:r>
              <a:rPr lang="en-US" sz="2800" b="1" dirty="0">
                <a:latin typeface="+mj-lt"/>
              </a:rPr>
              <a:t>Benefits and Techniques</a:t>
            </a:r>
          </a:p>
        </p:txBody>
      </p:sp>
    </p:spTree>
    <p:extLst>
      <p:ext uri="{BB962C8B-B14F-4D97-AF65-F5344CB8AC3E}">
        <p14:creationId xmlns:p14="http://schemas.microsoft.com/office/powerpoint/2010/main" val="95594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6465-A6F5-44E1-9BB4-D936BF8F9A93}"/>
              </a:ext>
            </a:extLst>
          </p:cNvPr>
          <p:cNvSpPr>
            <a:spLocks noGrp="1"/>
          </p:cNvSpPr>
          <p:nvPr>
            <p:ph type="title"/>
          </p:nvPr>
        </p:nvSpPr>
        <p:spPr>
          <a:xfrm>
            <a:off x="457200" y="152400"/>
            <a:ext cx="8229600" cy="1143000"/>
          </a:xfrm>
        </p:spPr>
        <p:txBody>
          <a:bodyPr/>
          <a:lstStyle/>
          <a:p>
            <a:r>
              <a:rPr lang="en-US" dirty="0"/>
              <a:t>What Are the Benefits of SMBP?</a:t>
            </a:r>
          </a:p>
        </p:txBody>
      </p:sp>
      <p:sp>
        <p:nvSpPr>
          <p:cNvPr id="3" name="Content Placeholder 2">
            <a:extLst>
              <a:ext uri="{FF2B5EF4-FFF2-40B4-BE49-F238E27FC236}">
                <a16:creationId xmlns:a16="http://schemas.microsoft.com/office/drawing/2014/main" id="{43C67163-EB14-4FEA-81B0-4FF5757B7FE3}"/>
              </a:ext>
            </a:extLst>
          </p:cNvPr>
          <p:cNvSpPr>
            <a:spLocks noGrp="1"/>
          </p:cNvSpPr>
          <p:nvPr>
            <p:ph idx="1"/>
          </p:nvPr>
        </p:nvSpPr>
        <p:spPr>
          <a:xfrm>
            <a:off x="457200" y="1409700"/>
            <a:ext cx="8229600" cy="4038600"/>
          </a:xfrm>
        </p:spPr>
        <p:txBody>
          <a:bodyPr>
            <a:normAutofit lnSpcReduction="10000"/>
          </a:bodyPr>
          <a:lstStyle/>
          <a:p>
            <a:r>
              <a:rPr lang="en-US" dirty="0"/>
              <a:t>More precise initial diagnosis of HTN</a:t>
            </a:r>
          </a:p>
          <a:p>
            <a:r>
              <a:rPr lang="en-US" dirty="0"/>
              <a:t>More accurate titration of antihypertensive medication treatments</a:t>
            </a:r>
          </a:p>
          <a:p>
            <a:r>
              <a:rPr lang="en-US" dirty="0"/>
              <a:t>Confirms elevated office readings </a:t>
            </a:r>
            <a:br>
              <a:rPr lang="en-US" dirty="0"/>
            </a:br>
            <a:r>
              <a:rPr lang="en-US" sz="2600" i="1" dirty="0"/>
              <a:t>(2017 ACC/AHA Guideline recommendation)</a:t>
            </a:r>
          </a:p>
          <a:p>
            <a:r>
              <a:rPr lang="en-US" dirty="0"/>
              <a:t>Differentiates between white coat and sustained HTN</a:t>
            </a:r>
          </a:p>
          <a:p>
            <a:r>
              <a:rPr lang="en-US" dirty="0"/>
              <a:t>Detects patients with masked HTN</a:t>
            </a:r>
          </a:p>
          <a:p>
            <a:endParaRPr lang="en-US" dirty="0"/>
          </a:p>
        </p:txBody>
      </p:sp>
      <p:sp>
        <p:nvSpPr>
          <p:cNvPr id="4" name="TextBox 3">
            <a:extLst>
              <a:ext uri="{FF2B5EF4-FFF2-40B4-BE49-F238E27FC236}">
                <a16:creationId xmlns:a16="http://schemas.microsoft.com/office/drawing/2014/main" id="{2357BF2B-536F-408F-9ED6-68758317C524}"/>
              </a:ext>
            </a:extLst>
          </p:cNvPr>
          <p:cNvSpPr txBox="1"/>
          <p:nvPr/>
        </p:nvSpPr>
        <p:spPr>
          <a:xfrm>
            <a:off x="381000" y="5867400"/>
            <a:ext cx="6781800" cy="200055"/>
          </a:xfrm>
          <a:prstGeom prst="rect">
            <a:avLst/>
          </a:prstGeom>
          <a:noFill/>
        </p:spPr>
        <p:txBody>
          <a:bodyPr wrap="square" rtlCol="0">
            <a:spAutoFit/>
          </a:bodyPr>
          <a:lstStyle/>
          <a:p>
            <a:r>
              <a:rPr lang="en-US" sz="700" dirty="0" err="1">
                <a:solidFill>
                  <a:schemeClr val="accent4"/>
                </a:solidFill>
              </a:rPr>
              <a:t>Parati</a:t>
            </a:r>
            <a:r>
              <a:rPr lang="en-US" sz="700" dirty="0">
                <a:solidFill>
                  <a:schemeClr val="accent4"/>
                </a:solidFill>
              </a:rPr>
              <a:t> G, Stergiou GS, </a:t>
            </a:r>
            <a:r>
              <a:rPr lang="en-US" sz="700" dirty="0" err="1">
                <a:solidFill>
                  <a:schemeClr val="accent4"/>
                </a:solidFill>
              </a:rPr>
              <a:t>Asmar</a:t>
            </a:r>
            <a:r>
              <a:rPr lang="en-US" sz="700" dirty="0">
                <a:solidFill>
                  <a:schemeClr val="accent4"/>
                </a:solidFill>
              </a:rPr>
              <a:t> R, et al. European society of hypertension practice guidelines for home blood pressure monitoring. </a:t>
            </a:r>
            <a:r>
              <a:rPr lang="en-US" sz="700" i="1" dirty="0">
                <a:solidFill>
                  <a:schemeClr val="accent4"/>
                </a:solidFill>
              </a:rPr>
              <a:t> J Hum </a:t>
            </a:r>
            <a:r>
              <a:rPr lang="en-US" sz="700" i="1" dirty="0" err="1">
                <a:solidFill>
                  <a:schemeClr val="accent4"/>
                </a:solidFill>
              </a:rPr>
              <a:t>Hypertenss</a:t>
            </a:r>
            <a:r>
              <a:rPr lang="en-US" sz="700" i="1" dirty="0">
                <a:solidFill>
                  <a:schemeClr val="accent4"/>
                </a:solidFill>
              </a:rPr>
              <a:t> </a:t>
            </a:r>
            <a:r>
              <a:rPr lang="en-US" sz="700" dirty="0">
                <a:solidFill>
                  <a:schemeClr val="accent4"/>
                </a:solidFill>
              </a:rPr>
              <a:t> 2010; 779-785</a:t>
            </a:r>
          </a:p>
        </p:txBody>
      </p:sp>
    </p:spTree>
    <p:extLst>
      <p:ext uri="{BB962C8B-B14F-4D97-AF65-F5344CB8AC3E}">
        <p14:creationId xmlns:p14="http://schemas.microsoft.com/office/powerpoint/2010/main" val="31598232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147B8-6955-45A8-BA61-9C016328E190}"/>
              </a:ext>
            </a:extLst>
          </p:cNvPr>
          <p:cNvSpPr>
            <a:spLocks noGrp="1"/>
          </p:cNvSpPr>
          <p:nvPr>
            <p:ph type="title"/>
          </p:nvPr>
        </p:nvSpPr>
        <p:spPr>
          <a:xfrm>
            <a:off x="457200" y="266699"/>
            <a:ext cx="8229600" cy="1143000"/>
          </a:xfrm>
        </p:spPr>
        <p:txBody>
          <a:bodyPr/>
          <a:lstStyle/>
          <a:p>
            <a:r>
              <a:rPr lang="en-US" dirty="0"/>
              <a:t>Sustainability</a:t>
            </a:r>
          </a:p>
        </p:txBody>
      </p:sp>
      <p:sp>
        <p:nvSpPr>
          <p:cNvPr id="3" name="Content Placeholder 2">
            <a:extLst>
              <a:ext uri="{FF2B5EF4-FFF2-40B4-BE49-F238E27FC236}">
                <a16:creationId xmlns:a16="http://schemas.microsoft.com/office/drawing/2014/main" id="{2E36D683-B5FB-4BCF-B18A-E056CDA78969}"/>
              </a:ext>
            </a:extLst>
          </p:cNvPr>
          <p:cNvSpPr>
            <a:spLocks noGrp="1"/>
          </p:cNvSpPr>
          <p:nvPr>
            <p:ph idx="1"/>
          </p:nvPr>
        </p:nvSpPr>
        <p:spPr>
          <a:xfrm>
            <a:off x="457200" y="1219200"/>
            <a:ext cx="8229600" cy="4800601"/>
          </a:xfrm>
        </p:spPr>
        <p:txBody>
          <a:bodyPr>
            <a:normAutofit fontScale="85000" lnSpcReduction="10000"/>
          </a:bodyPr>
          <a:lstStyle/>
          <a:p>
            <a:r>
              <a:rPr lang="en-US" dirty="0"/>
              <a:t>Champion</a:t>
            </a:r>
          </a:p>
          <a:p>
            <a:r>
              <a:rPr lang="en-US" dirty="0"/>
              <a:t>Resources</a:t>
            </a:r>
          </a:p>
          <a:p>
            <a:r>
              <a:rPr lang="en-US" dirty="0"/>
              <a:t>Loaner program</a:t>
            </a:r>
          </a:p>
          <a:p>
            <a:r>
              <a:rPr lang="en-US" dirty="0"/>
              <a:t>Health insurance coverage for at-home devices</a:t>
            </a:r>
          </a:p>
          <a:p>
            <a:pPr lvl="1"/>
            <a:r>
              <a:rPr lang="en-US" dirty="0"/>
              <a:t>Aetna &amp; Cigna provide coverage for at-home monitors for the purpose of confirming HTN diagnosis</a:t>
            </a:r>
          </a:p>
          <a:p>
            <a:pPr lvl="1"/>
            <a:r>
              <a:rPr lang="en-US" dirty="0"/>
              <a:t>Molina &amp; WellCare Medicare Advantage – over the counter benefits that could apply to purchase a monitor</a:t>
            </a:r>
          </a:p>
          <a:p>
            <a:pPr lvl="1"/>
            <a:r>
              <a:rPr lang="en-US" dirty="0"/>
              <a:t>Care First – may provide home monitors to select patients enrolled in their enhanced monitoring program</a:t>
            </a:r>
          </a:p>
        </p:txBody>
      </p:sp>
    </p:spTree>
    <p:extLst>
      <p:ext uri="{BB962C8B-B14F-4D97-AF65-F5344CB8AC3E}">
        <p14:creationId xmlns:p14="http://schemas.microsoft.com/office/powerpoint/2010/main" val="42582225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BE69-88AC-4070-8B9A-2D15AE65EC47}"/>
              </a:ext>
            </a:extLst>
          </p:cNvPr>
          <p:cNvSpPr>
            <a:spLocks noGrp="1"/>
          </p:cNvSpPr>
          <p:nvPr>
            <p:ph type="title"/>
          </p:nvPr>
        </p:nvSpPr>
        <p:spPr/>
        <p:txBody>
          <a:bodyPr/>
          <a:lstStyle/>
          <a:p>
            <a:r>
              <a:rPr lang="en-US" dirty="0"/>
              <a:t>Bonus Item #1</a:t>
            </a:r>
          </a:p>
        </p:txBody>
      </p:sp>
      <p:sp>
        <p:nvSpPr>
          <p:cNvPr id="4" name="Content Placeholder 3">
            <a:extLst>
              <a:ext uri="{FF2B5EF4-FFF2-40B4-BE49-F238E27FC236}">
                <a16:creationId xmlns:a16="http://schemas.microsoft.com/office/drawing/2014/main" id="{74F269C9-8243-4A2E-AD8B-A902DA1CCAF8}"/>
              </a:ext>
            </a:extLst>
          </p:cNvPr>
          <p:cNvSpPr txBox="1">
            <a:spLocks/>
          </p:cNvSpPr>
          <p:nvPr/>
        </p:nvSpPr>
        <p:spPr bwMode="auto">
          <a:xfrm>
            <a:off x="143838" y="1839074"/>
            <a:ext cx="9236468" cy="1894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600">
                <a:solidFill>
                  <a:srgbClr val="003895"/>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000">
                <a:solidFill>
                  <a:srgbClr val="333333"/>
                </a:solidFill>
                <a:latin typeface="+mn-lt"/>
                <a:ea typeface="+mn-ea"/>
              </a:defRPr>
            </a:lvl2pPr>
            <a:lvl3pPr marL="1143000" indent="-228600" algn="l" rtl="0" eaLnBrk="0" fontAlgn="base" hangingPunct="0">
              <a:spcBef>
                <a:spcPct val="20000"/>
              </a:spcBef>
              <a:spcAft>
                <a:spcPct val="0"/>
              </a:spcAft>
              <a:buChar char="–"/>
              <a:defRPr>
                <a:solidFill>
                  <a:srgbClr val="333333"/>
                </a:solidFill>
                <a:latin typeface="+mn-lt"/>
                <a:ea typeface="+mn-ea"/>
              </a:defRPr>
            </a:lvl3pPr>
            <a:lvl4pPr marL="1600200" indent="-228600" algn="l" rtl="0" eaLnBrk="0" fontAlgn="base" hangingPunct="0">
              <a:spcBef>
                <a:spcPct val="20000"/>
              </a:spcBef>
              <a:spcAft>
                <a:spcPct val="0"/>
              </a:spcAft>
              <a:buFont typeface="Wingdings" charset="0"/>
              <a:buChar char="§"/>
              <a:defRPr sz="1600">
                <a:solidFill>
                  <a:srgbClr val="333333"/>
                </a:solidFill>
                <a:latin typeface="+mn-lt"/>
                <a:ea typeface="+mn-ea"/>
              </a:defRPr>
            </a:lvl4pPr>
            <a:lvl5pPr marL="2057400" indent="-228600" algn="l" rtl="0" eaLnBrk="0" fontAlgn="base" hangingPunct="0">
              <a:spcBef>
                <a:spcPct val="20000"/>
              </a:spcBef>
              <a:spcAft>
                <a:spcPct val="0"/>
              </a:spcAft>
              <a:buFont typeface="Wingdings" charset="0"/>
              <a:buChar char=""/>
              <a:defRPr sz="1400">
                <a:solidFill>
                  <a:srgbClr val="333333"/>
                </a:solidFill>
                <a:latin typeface="+mn-lt"/>
                <a:ea typeface="+mn-ea"/>
              </a:defRPr>
            </a:lvl5pPr>
            <a:lvl6pPr marL="2514600" indent="-228600" algn="l" rtl="0" fontAlgn="base">
              <a:spcBef>
                <a:spcPct val="20000"/>
              </a:spcBef>
              <a:spcAft>
                <a:spcPct val="0"/>
              </a:spcAft>
              <a:buFont typeface="Wingdings" charset="0"/>
              <a:buChar char=""/>
              <a:defRPr sz="1400">
                <a:solidFill>
                  <a:srgbClr val="333333"/>
                </a:solidFill>
                <a:latin typeface="+mn-lt"/>
                <a:ea typeface="+mn-ea"/>
              </a:defRPr>
            </a:lvl6pPr>
            <a:lvl7pPr marL="2971800" indent="-228600" algn="l" rtl="0" fontAlgn="base">
              <a:spcBef>
                <a:spcPct val="20000"/>
              </a:spcBef>
              <a:spcAft>
                <a:spcPct val="0"/>
              </a:spcAft>
              <a:buFont typeface="Wingdings" charset="0"/>
              <a:buChar char=""/>
              <a:defRPr sz="1400">
                <a:solidFill>
                  <a:srgbClr val="333333"/>
                </a:solidFill>
                <a:latin typeface="+mn-lt"/>
                <a:ea typeface="+mn-ea"/>
              </a:defRPr>
            </a:lvl7pPr>
            <a:lvl8pPr marL="3429000" indent="-228600" algn="l" rtl="0" fontAlgn="base">
              <a:spcBef>
                <a:spcPct val="20000"/>
              </a:spcBef>
              <a:spcAft>
                <a:spcPct val="0"/>
              </a:spcAft>
              <a:buFont typeface="Wingdings" charset="0"/>
              <a:buChar char=""/>
              <a:defRPr sz="1400">
                <a:solidFill>
                  <a:srgbClr val="333333"/>
                </a:solidFill>
                <a:latin typeface="+mn-lt"/>
                <a:ea typeface="+mn-ea"/>
              </a:defRPr>
            </a:lvl8pPr>
            <a:lvl9pPr marL="3886200" indent="-228600" algn="l" rtl="0" fontAlgn="base">
              <a:spcBef>
                <a:spcPct val="20000"/>
              </a:spcBef>
              <a:spcAft>
                <a:spcPct val="0"/>
              </a:spcAft>
              <a:buFont typeface="Wingdings" charset="0"/>
              <a:buChar char=""/>
              <a:defRPr sz="1400">
                <a:solidFill>
                  <a:srgbClr val="333333"/>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3895"/>
                </a:solidFill>
                <a:effectLst/>
                <a:uLnTx/>
                <a:uFillTx/>
                <a:latin typeface="Arial"/>
                <a:ea typeface="ＭＳ Ｐゴシック"/>
              </a:rPr>
              <a:t>Have you had caffeine in the last half hour?</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3895"/>
              </a:solidFill>
              <a:effectLst/>
              <a:uLnTx/>
              <a:uFillTx/>
              <a:latin typeface="Arial"/>
              <a:ea typeface="ＭＳ Ｐゴシック"/>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3895"/>
                </a:solidFill>
                <a:effectLst/>
                <a:uLnTx/>
                <a:uFillTx/>
                <a:latin typeface="Arial"/>
                <a:ea typeface="ＭＳ Ｐゴシック"/>
              </a:rPr>
              <a:t>If you have consumed a caffeine product within the last 30 minutes. . .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3895"/>
                </a:solidFill>
                <a:effectLst/>
                <a:uLnTx/>
                <a:uFillTx/>
                <a:latin typeface="Arial"/>
                <a:ea typeface="ＭＳ Ｐゴシック"/>
              </a:rPr>
              <a:t>give yourself +5 points for bonus item #1</a:t>
            </a:r>
          </a:p>
        </p:txBody>
      </p:sp>
      <p:sp>
        <p:nvSpPr>
          <p:cNvPr id="5" name="Rectangle 4">
            <a:extLst>
              <a:ext uri="{FF2B5EF4-FFF2-40B4-BE49-F238E27FC236}">
                <a16:creationId xmlns:a16="http://schemas.microsoft.com/office/drawing/2014/main" id="{510F3B36-E281-4E45-9653-36E039003062}"/>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A820E4F8-80C7-4139-B367-7F00B1829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450" y="3733800"/>
            <a:ext cx="2831100" cy="2123325"/>
          </a:xfrm>
          <a:prstGeom prst="rect">
            <a:avLst/>
          </a:prstGeom>
        </p:spPr>
      </p:pic>
    </p:spTree>
    <p:extLst>
      <p:ext uri="{BB962C8B-B14F-4D97-AF65-F5344CB8AC3E}">
        <p14:creationId xmlns:p14="http://schemas.microsoft.com/office/powerpoint/2010/main" val="16883478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51227C-912B-4D2D-89B1-C76181AE527C}"/>
              </a:ext>
            </a:extLst>
          </p:cNvPr>
          <p:cNvSpPr>
            <a:spLocks noGrp="1"/>
          </p:cNvSpPr>
          <p:nvPr>
            <p:ph type="title"/>
          </p:nvPr>
        </p:nvSpPr>
        <p:spPr/>
        <p:txBody>
          <a:bodyPr/>
          <a:lstStyle/>
          <a:p>
            <a:r>
              <a:rPr lang="en-US" dirty="0"/>
              <a:t>Tools and resources</a:t>
            </a:r>
          </a:p>
        </p:txBody>
      </p:sp>
      <p:sp>
        <p:nvSpPr>
          <p:cNvPr id="5" name="Text Placeholder 4">
            <a:extLst>
              <a:ext uri="{FF2B5EF4-FFF2-40B4-BE49-F238E27FC236}">
                <a16:creationId xmlns:a16="http://schemas.microsoft.com/office/drawing/2014/main" id="{B7824CC3-F3B9-4610-AE83-95063989A3D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332282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669F-14E0-478B-8906-3E849201A6AD}"/>
              </a:ext>
            </a:extLst>
          </p:cNvPr>
          <p:cNvSpPr>
            <a:spLocks noGrp="1"/>
          </p:cNvSpPr>
          <p:nvPr>
            <p:ph type="title"/>
          </p:nvPr>
        </p:nvSpPr>
        <p:spPr>
          <a:xfrm>
            <a:off x="457200" y="98778"/>
            <a:ext cx="8229600" cy="1143000"/>
          </a:xfrm>
        </p:spPr>
        <p:txBody>
          <a:bodyPr/>
          <a:lstStyle/>
          <a:p>
            <a:r>
              <a:rPr lang="en-US" dirty="0"/>
              <a:t>Mercy Blood Pressure Video</a:t>
            </a:r>
          </a:p>
        </p:txBody>
      </p:sp>
      <p:pic>
        <p:nvPicPr>
          <p:cNvPr id="4" name="Online Media 3" title="BP Measurement Accuracy">
            <a:hlinkClick r:id="" action="ppaction://media"/>
            <a:extLst>
              <a:ext uri="{FF2B5EF4-FFF2-40B4-BE49-F238E27FC236}">
                <a16:creationId xmlns:a16="http://schemas.microsoft.com/office/drawing/2014/main" id="{13236BD2-B50C-483D-A01F-C6037E88E1F9}"/>
              </a:ext>
            </a:extLst>
          </p:cNvPr>
          <p:cNvPicPr>
            <a:picLocks noGrp="1" noRot="1" noChangeAspect="1"/>
          </p:cNvPicPr>
          <p:nvPr>
            <p:ph idx="1"/>
            <a:videoFile r:link="rId1"/>
          </p:nvPr>
        </p:nvPicPr>
        <p:blipFill>
          <a:blip r:embed="rId4"/>
          <a:stretch>
            <a:fillRect/>
          </a:stretch>
        </p:blipFill>
        <p:spPr>
          <a:xfrm>
            <a:off x="981869" y="1600200"/>
            <a:ext cx="7180262" cy="4038600"/>
          </a:xfrm>
          <a:prstGeom prst="rect">
            <a:avLst/>
          </a:prstGeom>
        </p:spPr>
      </p:pic>
      <p:sp>
        <p:nvSpPr>
          <p:cNvPr id="5" name="TextBox 4">
            <a:extLst>
              <a:ext uri="{FF2B5EF4-FFF2-40B4-BE49-F238E27FC236}">
                <a16:creationId xmlns:a16="http://schemas.microsoft.com/office/drawing/2014/main" id="{64B60273-AD47-462C-B165-101C767C5F3D}"/>
              </a:ext>
            </a:extLst>
          </p:cNvPr>
          <p:cNvSpPr txBox="1"/>
          <p:nvPr/>
        </p:nvSpPr>
        <p:spPr>
          <a:xfrm>
            <a:off x="1012913" y="5791200"/>
            <a:ext cx="6781800" cy="538609"/>
          </a:xfrm>
          <a:prstGeom prst="rect">
            <a:avLst/>
          </a:prstGeom>
          <a:noFill/>
        </p:spPr>
        <p:txBody>
          <a:bodyPr wrap="square" rtlCol="0">
            <a:spAutoFit/>
          </a:bodyPr>
          <a:lstStyle/>
          <a:p>
            <a:r>
              <a:rPr lang="en-US" sz="1100" dirty="0">
                <a:solidFill>
                  <a:schemeClr val="accent4"/>
                </a:solidFill>
              </a:rPr>
              <a:t>https://www.youtube.com/watch?v=i5GeivOJd5Q&amp;feature=youtu.be</a:t>
            </a:r>
          </a:p>
          <a:p>
            <a:endParaRPr lang="en-US" dirty="0"/>
          </a:p>
        </p:txBody>
      </p:sp>
    </p:spTree>
    <p:extLst>
      <p:ext uri="{BB962C8B-B14F-4D97-AF65-F5344CB8AC3E}">
        <p14:creationId xmlns:p14="http://schemas.microsoft.com/office/powerpoint/2010/main" val="189530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A19069-5C83-4F7A-8C04-9D5F02C56FED}"/>
              </a:ext>
            </a:extLst>
          </p:cNvPr>
          <p:cNvSpPr>
            <a:spLocks noGrp="1"/>
          </p:cNvSpPr>
          <p:nvPr>
            <p:ph type="title"/>
          </p:nvPr>
        </p:nvSpPr>
        <p:spPr>
          <a:xfrm>
            <a:off x="457200" y="126332"/>
            <a:ext cx="8229600" cy="1143000"/>
          </a:xfrm>
        </p:spPr>
        <p:txBody>
          <a:bodyPr/>
          <a:lstStyle/>
          <a:p>
            <a:r>
              <a:rPr lang="en-US" dirty="0"/>
              <a:t>M.A.P. BP Improvement Tools and Resources</a:t>
            </a:r>
          </a:p>
        </p:txBody>
      </p:sp>
      <p:sp>
        <p:nvSpPr>
          <p:cNvPr id="5" name="Content Placeholder 4">
            <a:extLst>
              <a:ext uri="{FF2B5EF4-FFF2-40B4-BE49-F238E27FC236}">
                <a16:creationId xmlns:a16="http://schemas.microsoft.com/office/drawing/2014/main" id="{A265A138-6BB5-4782-8515-FF9836118BB1}"/>
              </a:ext>
            </a:extLst>
          </p:cNvPr>
          <p:cNvSpPr>
            <a:spLocks noGrp="1"/>
          </p:cNvSpPr>
          <p:nvPr>
            <p:ph idx="1"/>
          </p:nvPr>
        </p:nvSpPr>
        <p:spPr>
          <a:xfrm>
            <a:off x="465667" y="1556084"/>
            <a:ext cx="8229600" cy="4686300"/>
          </a:xfrm>
        </p:spPr>
        <p:txBody>
          <a:bodyPr>
            <a:normAutofit/>
          </a:bodyPr>
          <a:lstStyle/>
          <a:p>
            <a:pPr marL="0" indent="0">
              <a:buNone/>
            </a:pPr>
            <a:r>
              <a:rPr lang="en-US" b="1"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easure Accurately</a:t>
            </a:r>
          </a:p>
          <a:p>
            <a:pPr marL="0" indent="0">
              <a:buNone/>
            </a:pPr>
            <a:r>
              <a:rPr lang="en-US" b="1"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ct Rapidly</a:t>
            </a:r>
          </a:p>
          <a:p>
            <a:pPr marL="0" indent="0">
              <a:buNone/>
            </a:pPr>
            <a:r>
              <a:rPr lang="en-US" b="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artner with Patients</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https://www.ama-assn.org/delivering-care/public-health/about-improving-health-outcomes</a:t>
            </a:r>
          </a:p>
          <a:p>
            <a:pPr marL="0" indent="0">
              <a:buNone/>
            </a:pPr>
            <a:endParaRPr lang="en-US" dirty="0"/>
          </a:p>
        </p:txBody>
      </p:sp>
      <p:pic>
        <p:nvPicPr>
          <p:cNvPr id="2" name="Picture 1">
            <a:extLst>
              <a:ext uri="{FF2B5EF4-FFF2-40B4-BE49-F238E27FC236}">
                <a16:creationId xmlns:a16="http://schemas.microsoft.com/office/drawing/2014/main" id="{7360F149-8A15-4073-8ABA-386272F1763E}"/>
              </a:ext>
            </a:extLst>
          </p:cNvPr>
          <p:cNvPicPr>
            <a:picLocks noChangeAspect="1"/>
          </p:cNvPicPr>
          <p:nvPr/>
        </p:nvPicPr>
        <p:blipFill>
          <a:blip r:embed="rId3"/>
          <a:stretch>
            <a:fillRect/>
          </a:stretch>
        </p:blipFill>
        <p:spPr>
          <a:xfrm>
            <a:off x="4343400" y="1144118"/>
            <a:ext cx="4637841" cy="4569763"/>
          </a:xfrm>
          <a:prstGeom prst="rect">
            <a:avLst/>
          </a:prstGeom>
        </p:spPr>
      </p:pic>
    </p:spTree>
    <p:extLst>
      <p:ext uri="{BB962C8B-B14F-4D97-AF65-F5344CB8AC3E}">
        <p14:creationId xmlns:p14="http://schemas.microsoft.com/office/powerpoint/2010/main" val="31159301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BE69-88AC-4070-8B9A-2D15AE65EC47}"/>
              </a:ext>
            </a:extLst>
          </p:cNvPr>
          <p:cNvSpPr>
            <a:spLocks noGrp="1"/>
          </p:cNvSpPr>
          <p:nvPr>
            <p:ph type="title"/>
          </p:nvPr>
        </p:nvSpPr>
        <p:spPr/>
        <p:txBody>
          <a:bodyPr/>
          <a:lstStyle/>
          <a:p>
            <a:r>
              <a:rPr lang="en-US" dirty="0"/>
              <a:t>Bonus Item #2</a:t>
            </a:r>
          </a:p>
        </p:txBody>
      </p:sp>
      <p:sp>
        <p:nvSpPr>
          <p:cNvPr id="4" name="Content Placeholder 3">
            <a:extLst>
              <a:ext uri="{FF2B5EF4-FFF2-40B4-BE49-F238E27FC236}">
                <a16:creationId xmlns:a16="http://schemas.microsoft.com/office/drawing/2014/main" id="{74F269C9-8243-4A2E-AD8B-A902DA1CCAF8}"/>
              </a:ext>
            </a:extLst>
          </p:cNvPr>
          <p:cNvSpPr txBox="1">
            <a:spLocks/>
          </p:cNvSpPr>
          <p:nvPr/>
        </p:nvSpPr>
        <p:spPr bwMode="auto">
          <a:xfrm>
            <a:off x="143838" y="1839074"/>
            <a:ext cx="9236468" cy="4175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600">
                <a:solidFill>
                  <a:srgbClr val="003895"/>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000">
                <a:solidFill>
                  <a:srgbClr val="333333"/>
                </a:solidFill>
                <a:latin typeface="+mn-lt"/>
                <a:ea typeface="+mn-ea"/>
              </a:defRPr>
            </a:lvl2pPr>
            <a:lvl3pPr marL="1143000" indent="-228600" algn="l" rtl="0" eaLnBrk="0" fontAlgn="base" hangingPunct="0">
              <a:spcBef>
                <a:spcPct val="20000"/>
              </a:spcBef>
              <a:spcAft>
                <a:spcPct val="0"/>
              </a:spcAft>
              <a:buChar char="–"/>
              <a:defRPr>
                <a:solidFill>
                  <a:srgbClr val="333333"/>
                </a:solidFill>
                <a:latin typeface="+mn-lt"/>
                <a:ea typeface="+mn-ea"/>
              </a:defRPr>
            </a:lvl3pPr>
            <a:lvl4pPr marL="1600200" indent="-228600" algn="l" rtl="0" eaLnBrk="0" fontAlgn="base" hangingPunct="0">
              <a:spcBef>
                <a:spcPct val="20000"/>
              </a:spcBef>
              <a:spcAft>
                <a:spcPct val="0"/>
              </a:spcAft>
              <a:buFont typeface="Wingdings" charset="0"/>
              <a:buChar char="§"/>
              <a:defRPr sz="1600">
                <a:solidFill>
                  <a:srgbClr val="333333"/>
                </a:solidFill>
                <a:latin typeface="+mn-lt"/>
                <a:ea typeface="+mn-ea"/>
              </a:defRPr>
            </a:lvl4pPr>
            <a:lvl5pPr marL="2057400" indent="-228600" algn="l" rtl="0" eaLnBrk="0" fontAlgn="base" hangingPunct="0">
              <a:spcBef>
                <a:spcPct val="20000"/>
              </a:spcBef>
              <a:spcAft>
                <a:spcPct val="0"/>
              </a:spcAft>
              <a:buFont typeface="Wingdings" charset="0"/>
              <a:buChar char=""/>
              <a:defRPr sz="1400">
                <a:solidFill>
                  <a:srgbClr val="333333"/>
                </a:solidFill>
                <a:latin typeface="+mn-lt"/>
                <a:ea typeface="+mn-ea"/>
              </a:defRPr>
            </a:lvl5pPr>
            <a:lvl6pPr marL="2514600" indent="-228600" algn="l" rtl="0" fontAlgn="base">
              <a:spcBef>
                <a:spcPct val="20000"/>
              </a:spcBef>
              <a:spcAft>
                <a:spcPct val="0"/>
              </a:spcAft>
              <a:buFont typeface="Wingdings" charset="0"/>
              <a:buChar char=""/>
              <a:defRPr sz="1400">
                <a:solidFill>
                  <a:srgbClr val="333333"/>
                </a:solidFill>
                <a:latin typeface="+mn-lt"/>
                <a:ea typeface="+mn-ea"/>
              </a:defRPr>
            </a:lvl6pPr>
            <a:lvl7pPr marL="2971800" indent="-228600" algn="l" rtl="0" fontAlgn="base">
              <a:spcBef>
                <a:spcPct val="20000"/>
              </a:spcBef>
              <a:spcAft>
                <a:spcPct val="0"/>
              </a:spcAft>
              <a:buFont typeface="Wingdings" charset="0"/>
              <a:buChar char=""/>
              <a:defRPr sz="1400">
                <a:solidFill>
                  <a:srgbClr val="333333"/>
                </a:solidFill>
                <a:latin typeface="+mn-lt"/>
                <a:ea typeface="+mn-ea"/>
              </a:defRPr>
            </a:lvl7pPr>
            <a:lvl8pPr marL="3429000" indent="-228600" algn="l" rtl="0" fontAlgn="base">
              <a:spcBef>
                <a:spcPct val="20000"/>
              </a:spcBef>
              <a:spcAft>
                <a:spcPct val="0"/>
              </a:spcAft>
              <a:buFont typeface="Wingdings" charset="0"/>
              <a:buChar char=""/>
              <a:defRPr sz="1400">
                <a:solidFill>
                  <a:srgbClr val="333333"/>
                </a:solidFill>
                <a:latin typeface="+mn-lt"/>
                <a:ea typeface="+mn-ea"/>
              </a:defRPr>
            </a:lvl8pPr>
            <a:lvl9pPr marL="3886200" indent="-228600" algn="l" rtl="0" fontAlgn="base">
              <a:spcBef>
                <a:spcPct val="20000"/>
              </a:spcBef>
              <a:spcAft>
                <a:spcPct val="0"/>
              </a:spcAft>
              <a:buFont typeface="Wingdings" charset="0"/>
              <a:buChar char=""/>
              <a:defRPr sz="1400">
                <a:solidFill>
                  <a:srgbClr val="333333"/>
                </a:solidFill>
                <a:latin typeface="+mn-lt"/>
                <a:ea typeface="+mn-ea"/>
              </a:defRPr>
            </a:lvl9pPr>
          </a:lstStyle>
          <a:p>
            <a:pPr marL="0" lvl="0" indent="0" algn="ctr"/>
            <a:r>
              <a:rPr lang="en-US" sz="2800" b="1" kern="0" dirty="0">
                <a:ea typeface="ＭＳ Ｐゴシック"/>
              </a:rPr>
              <a:t>Have you smoked in the last half hour?</a:t>
            </a:r>
          </a:p>
          <a:p>
            <a:pPr marL="0" lvl="0" indent="0" algn="ctr"/>
            <a:endParaRPr lang="en-US" sz="2000" kern="0" dirty="0">
              <a:ea typeface="ＭＳ Ｐゴシック"/>
            </a:endParaRPr>
          </a:p>
          <a:p>
            <a:pPr marL="0" lvl="0" indent="0" algn="ctr"/>
            <a:r>
              <a:rPr lang="en-US" sz="2000" kern="0" dirty="0">
                <a:ea typeface="ＭＳ Ｐゴシック"/>
              </a:rPr>
              <a:t>If you have smoked a tobacco product within the last 30 minutes. . . </a:t>
            </a:r>
          </a:p>
          <a:p>
            <a:pPr marL="0" lvl="0" indent="0" algn="ctr"/>
            <a:r>
              <a:rPr lang="en-US" sz="2000" b="1" kern="0" dirty="0">
                <a:ea typeface="ＭＳ Ｐゴシック"/>
              </a:rPr>
              <a:t>give yourself +5 points for bonus item #2</a:t>
            </a:r>
          </a:p>
        </p:txBody>
      </p:sp>
      <p:sp>
        <p:nvSpPr>
          <p:cNvPr id="5" name="Rectangle 4">
            <a:extLst>
              <a:ext uri="{FF2B5EF4-FFF2-40B4-BE49-F238E27FC236}">
                <a16:creationId xmlns:a16="http://schemas.microsoft.com/office/drawing/2014/main" id="{510F3B36-E281-4E45-9653-36E039003062}"/>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descr="A person standing in front of a mirror posing for the camera&#10;&#10;Description automatically generated">
            <a:extLst>
              <a:ext uri="{FF2B5EF4-FFF2-40B4-BE49-F238E27FC236}">
                <a16:creationId xmlns:a16="http://schemas.microsoft.com/office/drawing/2014/main" id="{65C95EE4-B4F2-4EA5-A22B-3BB0B665F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821" y="3733800"/>
            <a:ext cx="4955901" cy="1952625"/>
          </a:xfrm>
          <a:prstGeom prst="rect">
            <a:avLst/>
          </a:prstGeom>
        </p:spPr>
      </p:pic>
    </p:spTree>
    <p:extLst>
      <p:ext uri="{BB962C8B-B14F-4D97-AF65-F5344CB8AC3E}">
        <p14:creationId xmlns:p14="http://schemas.microsoft.com/office/powerpoint/2010/main" val="35966523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CD8C-3F09-4573-95BB-9077682DA4F5}"/>
              </a:ext>
            </a:extLst>
          </p:cNvPr>
          <p:cNvSpPr>
            <a:spLocks noGrp="1"/>
          </p:cNvSpPr>
          <p:nvPr>
            <p:ph type="title"/>
          </p:nvPr>
        </p:nvSpPr>
        <p:spPr>
          <a:xfrm>
            <a:off x="457200" y="266699"/>
            <a:ext cx="8229600" cy="1143000"/>
          </a:xfrm>
        </p:spPr>
        <p:txBody>
          <a:bodyPr/>
          <a:lstStyle/>
          <a:p>
            <a:r>
              <a:rPr lang="en-US" dirty="0">
                <a:cs typeface="Times New Roman" panose="02020603050405020304" pitchFamily="18" charset="0"/>
              </a:rPr>
              <a:t>SMBP Tools</a:t>
            </a:r>
            <a:endParaRPr lang="en-US" dirty="0">
              <a:solidFill>
                <a:srgbClr val="FF0000"/>
              </a:solidFill>
            </a:endParaRPr>
          </a:p>
        </p:txBody>
      </p:sp>
      <p:sp>
        <p:nvSpPr>
          <p:cNvPr id="3" name="Content Placeholder 2">
            <a:extLst>
              <a:ext uri="{FF2B5EF4-FFF2-40B4-BE49-F238E27FC236}">
                <a16:creationId xmlns:a16="http://schemas.microsoft.com/office/drawing/2014/main" id="{9ECA4D0C-5673-47E4-9334-17DC7C232240}"/>
              </a:ext>
            </a:extLst>
          </p:cNvPr>
          <p:cNvSpPr>
            <a:spLocks noGrp="1"/>
          </p:cNvSpPr>
          <p:nvPr>
            <p:ph idx="1"/>
          </p:nvPr>
        </p:nvSpPr>
        <p:spPr>
          <a:xfrm>
            <a:off x="382521" y="1753463"/>
            <a:ext cx="4448176" cy="2009343"/>
          </a:xfrm>
        </p:spPr>
        <p:txBody>
          <a:bodyPr>
            <a:normAutofit/>
          </a:bodyPr>
          <a:lstStyle/>
          <a:p>
            <a:r>
              <a:rPr lang="en-US" dirty="0"/>
              <a:t>Loaner device tracking</a:t>
            </a:r>
          </a:p>
          <a:p>
            <a:r>
              <a:rPr lang="en-US" dirty="0"/>
              <a:t>Loaner agreement</a:t>
            </a:r>
          </a:p>
        </p:txBody>
      </p:sp>
      <p:pic>
        <p:nvPicPr>
          <p:cNvPr id="5" name="Picture 4">
            <a:extLst>
              <a:ext uri="{FF2B5EF4-FFF2-40B4-BE49-F238E27FC236}">
                <a16:creationId xmlns:a16="http://schemas.microsoft.com/office/drawing/2014/main" id="{F76E1464-30B3-4A75-A9C9-5A18A9EB8A3B}"/>
              </a:ext>
            </a:extLst>
          </p:cNvPr>
          <p:cNvPicPr>
            <a:picLocks noChangeAspect="1"/>
          </p:cNvPicPr>
          <p:nvPr/>
        </p:nvPicPr>
        <p:blipFill>
          <a:blip r:embed="rId3"/>
          <a:stretch>
            <a:fillRect/>
          </a:stretch>
        </p:blipFill>
        <p:spPr>
          <a:xfrm>
            <a:off x="382521" y="4099865"/>
            <a:ext cx="8378957" cy="1362761"/>
          </a:xfrm>
          <a:prstGeom prst="rect">
            <a:avLst/>
          </a:prstGeom>
        </p:spPr>
      </p:pic>
      <p:pic>
        <p:nvPicPr>
          <p:cNvPr id="6" name="Picture 5">
            <a:extLst>
              <a:ext uri="{FF2B5EF4-FFF2-40B4-BE49-F238E27FC236}">
                <a16:creationId xmlns:a16="http://schemas.microsoft.com/office/drawing/2014/main" id="{35E1AF86-ADB4-405D-8C03-BC9845F9B28D}"/>
              </a:ext>
            </a:extLst>
          </p:cNvPr>
          <p:cNvPicPr>
            <a:picLocks noChangeAspect="1"/>
          </p:cNvPicPr>
          <p:nvPr/>
        </p:nvPicPr>
        <p:blipFill>
          <a:blip r:embed="rId4"/>
          <a:stretch>
            <a:fillRect/>
          </a:stretch>
        </p:blipFill>
        <p:spPr>
          <a:xfrm>
            <a:off x="4337179" y="728876"/>
            <a:ext cx="4524378" cy="1655981"/>
          </a:xfrm>
          <a:prstGeom prst="rect">
            <a:avLst/>
          </a:prstGeom>
        </p:spPr>
      </p:pic>
      <p:pic>
        <p:nvPicPr>
          <p:cNvPr id="8" name="Picture 7">
            <a:extLst>
              <a:ext uri="{FF2B5EF4-FFF2-40B4-BE49-F238E27FC236}">
                <a16:creationId xmlns:a16="http://schemas.microsoft.com/office/drawing/2014/main" id="{04E93F73-2F89-4611-BC4C-50553D8670EF}"/>
              </a:ext>
            </a:extLst>
          </p:cNvPr>
          <p:cNvPicPr>
            <a:picLocks noChangeAspect="1"/>
          </p:cNvPicPr>
          <p:nvPr/>
        </p:nvPicPr>
        <p:blipFill>
          <a:blip r:embed="rId5"/>
          <a:stretch>
            <a:fillRect/>
          </a:stretch>
        </p:blipFill>
        <p:spPr>
          <a:xfrm>
            <a:off x="4253594" y="533400"/>
            <a:ext cx="4738005" cy="2153453"/>
          </a:xfrm>
          <a:prstGeom prst="rect">
            <a:avLst/>
          </a:prstGeom>
        </p:spPr>
      </p:pic>
      <p:sp>
        <p:nvSpPr>
          <p:cNvPr id="4" name="Rectangle 3">
            <a:extLst>
              <a:ext uri="{FF2B5EF4-FFF2-40B4-BE49-F238E27FC236}">
                <a16:creationId xmlns:a16="http://schemas.microsoft.com/office/drawing/2014/main" id="{F4EDA7FD-39DF-4C72-A089-B0C8AD32CC3A}"/>
              </a:ext>
            </a:extLst>
          </p:cNvPr>
          <p:cNvSpPr/>
          <p:nvPr/>
        </p:nvSpPr>
        <p:spPr>
          <a:xfrm>
            <a:off x="382521" y="5799685"/>
            <a:ext cx="6705599" cy="246221"/>
          </a:xfrm>
          <a:prstGeom prst="rect">
            <a:avLst/>
          </a:prstGeom>
        </p:spPr>
        <p:txBody>
          <a:bodyPr wrap="square">
            <a:spAutoFit/>
          </a:bodyPr>
          <a:lstStyle/>
          <a:p>
            <a:r>
              <a:rPr lang="en-US" sz="1000" dirty="0"/>
              <a:t>Source: </a:t>
            </a:r>
            <a:r>
              <a:rPr lang="en-US" sz="1000" dirty="0">
                <a:hlinkClick r:id="rId6"/>
              </a:rPr>
              <a:t>https://millionhearts.hhs.gov/tools-protocols/smbp.html#RR</a:t>
            </a:r>
            <a:endParaRPr lang="en-US" sz="1000" dirty="0"/>
          </a:p>
        </p:txBody>
      </p:sp>
    </p:spTree>
    <p:extLst>
      <p:ext uri="{BB962C8B-B14F-4D97-AF65-F5344CB8AC3E}">
        <p14:creationId xmlns:p14="http://schemas.microsoft.com/office/powerpoint/2010/main" val="4820732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CD8C-3F09-4573-95BB-9077682DA4F5}"/>
              </a:ext>
            </a:extLst>
          </p:cNvPr>
          <p:cNvSpPr>
            <a:spLocks noGrp="1"/>
          </p:cNvSpPr>
          <p:nvPr>
            <p:ph type="title"/>
          </p:nvPr>
        </p:nvSpPr>
        <p:spPr>
          <a:xfrm>
            <a:off x="457200" y="266699"/>
            <a:ext cx="8229600" cy="1143000"/>
          </a:xfrm>
        </p:spPr>
        <p:txBody>
          <a:bodyPr/>
          <a:lstStyle/>
          <a:p>
            <a:r>
              <a:rPr lang="en-US" dirty="0">
                <a:cs typeface="Times New Roman" panose="02020603050405020304" pitchFamily="18" charset="0"/>
              </a:rPr>
              <a:t>SMBP Tools</a:t>
            </a:r>
            <a:endParaRPr lang="en-US" dirty="0">
              <a:solidFill>
                <a:srgbClr val="FF0000"/>
              </a:solidFill>
            </a:endParaRPr>
          </a:p>
        </p:txBody>
      </p:sp>
      <p:sp>
        <p:nvSpPr>
          <p:cNvPr id="3" name="Content Placeholder 2">
            <a:extLst>
              <a:ext uri="{FF2B5EF4-FFF2-40B4-BE49-F238E27FC236}">
                <a16:creationId xmlns:a16="http://schemas.microsoft.com/office/drawing/2014/main" id="{9ECA4D0C-5673-47E4-9334-17DC7C232240}"/>
              </a:ext>
            </a:extLst>
          </p:cNvPr>
          <p:cNvSpPr>
            <a:spLocks noGrp="1"/>
          </p:cNvSpPr>
          <p:nvPr>
            <p:ph idx="1"/>
          </p:nvPr>
        </p:nvSpPr>
        <p:spPr>
          <a:xfrm>
            <a:off x="457200" y="1409699"/>
            <a:ext cx="4448176" cy="4038600"/>
          </a:xfrm>
        </p:spPr>
        <p:txBody>
          <a:bodyPr>
            <a:normAutofit/>
          </a:bodyPr>
          <a:lstStyle/>
          <a:p>
            <a:r>
              <a:rPr lang="en-US" dirty="0"/>
              <a:t>Review device accuracy test</a:t>
            </a:r>
          </a:p>
          <a:p>
            <a:r>
              <a:rPr lang="en-US" dirty="0"/>
              <a:t>Patient training checklist</a:t>
            </a:r>
          </a:p>
          <a:p>
            <a:r>
              <a:rPr lang="en-US" dirty="0"/>
              <a:t>Staff competency</a:t>
            </a:r>
          </a:p>
          <a:p>
            <a:r>
              <a:rPr lang="en-US" dirty="0"/>
              <a:t>SMBP research articles</a:t>
            </a:r>
          </a:p>
        </p:txBody>
      </p:sp>
      <p:pic>
        <p:nvPicPr>
          <p:cNvPr id="4" name="Picture 3">
            <a:extLst>
              <a:ext uri="{FF2B5EF4-FFF2-40B4-BE49-F238E27FC236}">
                <a16:creationId xmlns:a16="http://schemas.microsoft.com/office/drawing/2014/main" id="{32BEB006-2C76-4360-950D-D1A06036927A}"/>
              </a:ext>
            </a:extLst>
          </p:cNvPr>
          <p:cNvPicPr>
            <a:picLocks noChangeAspect="1"/>
          </p:cNvPicPr>
          <p:nvPr/>
        </p:nvPicPr>
        <p:blipFill>
          <a:blip r:embed="rId3"/>
          <a:stretch>
            <a:fillRect/>
          </a:stretch>
        </p:blipFill>
        <p:spPr>
          <a:xfrm>
            <a:off x="4724400" y="3530470"/>
            <a:ext cx="3962400" cy="2203580"/>
          </a:xfrm>
          <a:prstGeom prst="rect">
            <a:avLst/>
          </a:prstGeom>
        </p:spPr>
      </p:pic>
      <p:pic>
        <p:nvPicPr>
          <p:cNvPr id="7" name="Picture 6">
            <a:extLst>
              <a:ext uri="{FF2B5EF4-FFF2-40B4-BE49-F238E27FC236}">
                <a16:creationId xmlns:a16="http://schemas.microsoft.com/office/drawing/2014/main" id="{AD6D9274-AF9C-4345-BAC9-C26CAAE650B6}"/>
              </a:ext>
            </a:extLst>
          </p:cNvPr>
          <p:cNvPicPr>
            <a:picLocks noChangeAspect="1"/>
          </p:cNvPicPr>
          <p:nvPr/>
        </p:nvPicPr>
        <p:blipFill>
          <a:blip r:embed="rId4"/>
          <a:stretch>
            <a:fillRect/>
          </a:stretch>
        </p:blipFill>
        <p:spPr>
          <a:xfrm>
            <a:off x="4533900" y="711121"/>
            <a:ext cx="4448176" cy="2172365"/>
          </a:xfrm>
          <a:prstGeom prst="rect">
            <a:avLst/>
          </a:prstGeom>
        </p:spPr>
      </p:pic>
      <p:sp>
        <p:nvSpPr>
          <p:cNvPr id="8" name="Rectangle 7">
            <a:extLst>
              <a:ext uri="{FF2B5EF4-FFF2-40B4-BE49-F238E27FC236}">
                <a16:creationId xmlns:a16="http://schemas.microsoft.com/office/drawing/2014/main" id="{4DEBB0C8-C100-4600-9F66-57310BD9868E}"/>
              </a:ext>
            </a:extLst>
          </p:cNvPr>
          <p:cNvSpPr/>
          <p:nvPr/>
        </p:nvSpPr>
        <p:spPr>
          <a:xfrm>
            <a:off x="4478338" y="615912"/>
            <a:ext cx="4610100" cy="243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78B942-9DF2-4175-A840-6DC2B823049F}"/>
              </a:ext>
            </a:extLst>
          </p:cNvPr>
          <p:cNvSpPr/>
          <p:nvPr/>
        </p:nvSpPr>
        <p:spPr>
          <a:xfrm>
            <a:off x="4452938" y="3403601"/>
            <a:ext cx="4610100" cy="243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44DB0E-F703-4F50-953B-EF12C9BB33A7}"/>
              </a:ext>
            </a:extLst>
          </p:cNvPr>
          <p:cNvSpPr txBox="1"/>
          <p:nvPr/>
        </p:nvSpPr>
        <p:spPr>
          <a:xfrm>
            <a:off x="457200" y="5845759"/>
            <a:ext cx="7620000" cy="246221"/>
          </a:xfrm>
          <a:prstGeom prst="rect">
            <a:avLst/>
          </a:prstGeom>
          <a:noFill/>
        </p:spPr>
        <p:txBody>
          <a:bodyPr wrap="square" rtlCol="0">
            <a:spAutoFit/>
          </a:bodyPr>
          <a:lstStyle/>
          <a:p>
            <a:r>
              <a:rPr lang="en-US" sz="1000" dirty="0"/>
              <a:t>Source: </a:t>
            </a:r>
            <a:r>
              <a:rPr lang="en-US" sz="1000" dirty="0">
                <a:hlinkClick r:id="rId5"/>
              </a:rPr>
              <a:t>https://millionhearts.hhs.gov/tools-protocols/smbp.html#RR</a:t>
            </a:r>
            <a:endParaRPr lang="en-US" sz="1000" dirty="0"/>
          </a:p>
        </p:txBody>
      </p:sp>
    </p:spTree>
    <p:extLst>
      <p:ext uri="{BB962C8B-B14F-4D97-AF65-F5344CB8AC3E}">
        <p14:creationId xmlns:p14="http://schemas.microsoft.com/office/powerpoint/2010/main" val="30178652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2B29-308F-4115-8289-A4EEC3FD9BB2}"/>
              </a:ext>
            </a:extLst>
          </p:cNvPr>
          <p:cNvSpPr>
            <a:spLocks noGrp="1"/>
          </p:cNvSpPr>
          <p:nvPr>
            <p:ph type="title"/>
          </p:nvPr>
        </p:nvSpPr>
        <p:spPr>
          <a:xfrm>
            <a:off x="457200" y="228600"/>
            <a:ext cx="8229600" cy="1143000"/>
          </a:xfrm>
        </p:spPr>
        <p:txBody>
          <a:bodyPr/>
          <a:lstStyle/>
          <a:p>
            <a:r>
              <a:rPr lang="en-US" dirty="0"/>
              <a:t>Million Hearts BP Protocol</a:t>
            </a:r>
          </a:p>
        </p:txBody>
      </p:sp>
      <p:sp>
        <p:nvSpPr>
          <p:cNvPr id="3" name="Content Placeholder 2">
            <a:extLst>
              <a:ext uri="{FF2B5EF4-FFF2-40B4-BE49-F238E27FC236}">
                <a16:creationId xmlns:a16="http://schemas.microsoft.com/office/drawing/2014/main" id="{6993D432-3588-40B1-B1A6-F3A493229DF2}"/>
              </a:ext>
            </a:extLst>
          </p:cNvPr>
          <p:cNvSpPr>
            <a:spLocks noGrp="1"/>
          </p:cNvSpPr>
          <p:nvPr>
            <p:ph idx="1"/>
          </p:nvPr>
        </p:nvSpPr>
        <p:spPr>
          <a:xfrm>
            <a:off x="457200" y="1787642"/>
            <a:ext cx="4114800" cy="3698758"/>
          </a:xfrm>
        </p:spPr>
        <p:txBody>
          <a:bodyPr>
            <a:normAutofit/>
          </a:bodyPr>
          <a:lstStyle/>
          <a:p>
            <a:r>
              <a:rPr lang="en-US" dirty="0"/>
              <a:t>Evidence-based strategies to aid efforts at HTN control:</a:t>
            </a:r>
          </a:p>
          <a:p>
            <a:pPr marL="0" indent="0">
              <a:buNone/>
            </a:pPr>
            <a:endParaRPr lang="en-US" dirty="0"/>
          </a:p>
        </p:txBody>
      </p:sp>
      <p:pic>
        <p:nvPicPr>
          <p:cNvPr id="4" name="Picture 3">
            <a:extLst>
              <a:ext uri="{FF2B5EF4-FFF2-40B4-BE49-F238E27FC236}">
                <a16:creationId xmlns:a16="http://schemas.microsoft.com/office/drawing/2014/main" id="{4EBADDBF-4E4D-48ED-8B4B-41BA35464FED}"/>
              </a:ext>
            </a:extLst>
          </p:cNvPr>
          <p:cNvPicPr>
            <a:picLocks noChangeAspect="1"/>
          </p:cNvPicPr>
          <p:nvPr/>
        </p:nvPicPr>
        <p:blipFill>
          <a:blip r:embed="rId2"/>
          <a:stretch>
            <a:fillRect/>
          </a:stretch>
        </p:blipFill>
        <p:spPr>
          <a:xfrm>
            <a:off x="4724400" y="1343526"/>
            <a:ext cx="3497179" cy="4509725"/>
          </a:xfrm>
          <a:prstGeom prst="rect">
            <a:avLst/>
          </a:prstGeom>
        </p:spPr>
      </p:pic>
      <p:sp>
        <p:nvSpPr>
          <p:cNvPr id="5" name="TextBox 4">
            <a:extLst>
              <a:ext uri="{FF2B5EF4-FFF2-40B4-BE49-F238E27FC236}">
                <a16:creationId xmlns:a16="http://schemas.microsoft.com/office/drawing/2014/main" id="{F5583047-D847-4629-82B6-6E7451279ED6}"/>
              </a:ext>
            </a:extLst>
          </p:cNvPr>
          <p:cNvSpPr txBox="1"/>
          <p:nvPr/>
        </p:nvSpPr>
        <p:spPr>
          <a:xfrm>
            <a:off x="32084" y="5775484"/>
            <a:ext cx="8686800" cy="253916"/>
          </a:xfrm>
          <a:prstGeom prst="rect">
            <a:avLst/>
          </a:prstGeom>
          <a:noFill/>
        </p:spPr>
        <p:txBody>
          <a:bodyPr wrap="square" rtlCol="0">
            <a:spAutoFit/>
          </a:bodyPr>
          <a:lstStyle/>
          <a:p>
            <a:r>
              <a:rPr lang="en-US" sz="1050" dirty="0">
                <a:hlinkClick r:id="rId3"/>
              </a:rPr>
              <a:t>Source: https://millionhearts.hhs.gov/files/MH_HTN_Clinician_Guide.pdf</a:t>
            </a:r>
            <a:endParaRPr lang="en-US" sz="1050" dirty="0"/>
          </a:p>
        </p:txBody>
      </p:sp>
    </p:spTree>
    <p:extLst>
      <p:ext uri="{BB962C8B-B14F-4D97-AF65-F5344CB8AC3E}">
        <p14:creationId xmlns:p14="http://schemas.microsoft.com/office/powerpoint/2010/main" val="14324972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79955"/>
            <a:ext cx="4440621" cy="4811245"/>
          </a:xfrm>
        </p:spPr>
        <p:txBody>
          <a:bodyPr>
            <a:normAutofit lnSpcReduction="10000"/>
          </a:bodyPr>
          <a:lstStyle/>
          <a:p>
            <a:r>
              <a:rPr lang="en-US" sz="2400" dirty="0"/>
              <a:t>Flowchart actions to manage patients with Stage 1 and Stage 2 HTN</a:t>
            </a:r>
          </a:p>
          <a:p>
            <a:pPr lvl="1"/>
            <a:r>
              <a:rPr lang="en-US" sz="2000" dirty="0"/>
              <a:t>Systolic and diastolic thresholds</a:t>
            </a:r>
          </a:p>
          <a:p>
            <a:pPr lvl="1"/>
            <a:r>
              <a:rPr lang="en-US" sz="2000" dirty="0"/>
              <a:t>Follow-up time periods</a:t>
            </a:r>
          </a:p>
          <a:p>
            <a:pPr lvl="1"/>
            <a:r>
              <a:rPr lang="en-US" sz="2000" dirty="0"/>
              <a:t>Recommended medications</a:t>
            </a:r>
          </a:p>
          <a:p>
            <a:pPr lvl="1"/>
            <a:r>
              <a:rPr lang="en-US" sz="2000" dirty="0"/>
              <a:t>Prompts to advise patients on self-monitoring and adherence</a:t>
            </a:r>
          </a:p>
          <a:p>
            <a:endParaRPr lang="en-US" sz="1100" dirty="0"/>
          </a:p>
          <a:p>
            <a:r>
              <a:rPr lang="en-US" sz="2400" dirty="0"/>
              <a:t>Instructions for use</a:t>
            </a:r>
          </a:p>
          <a:p>
            <a:pPr lvl="1"/>
            <a:r>
              <a:rPr lang="en-US" sz="2000" dirty="0"/>
              <a:t>Identify medications and starting dosages</a:t>
            </a:r>
          </a:p>
          <a:p>
            <a:pPr lvl="1"/>
            <a:r>
              <a:rPr lang="en-US" sz="2000" dirty="0"/>
              <a:t>Decide follow-up intervals</a:t>
            </a:r>
          </a:p>
          <a:p>
            <a:pPr lvl="1"/>
            <a:endParaRPr lang="en-US" sz="20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94" t="9375" r="73189" b="12716"/>
          <a:stretch/>
        </p:blipFill>
        <p:spPr bwMode="auto">
          <a:xfrm>
            <a:off x="4648200" y="304801"/>
            <a:ext cx="4253937" cy="5497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BD238395-A9F9-451A-ACF8-2E9A603536D9}"/>
              </a:ext>
            </a:extLst>
          </p:cNvPr>
          <p:cNvSpPr txBox="1"/>
          <p:nvPr/>
        </p:nvSpPr>
        <p:spPr>
          <a:xfrm>
            <a:off x="152400" y="228600"/>
            <a:ext cx="4648200" cy="523220"/>
          </a:xfrm>
          <a:prstGeom prst="rect">
            <a:avLst/>
          </a:prstGeom>
          <a:noFill/>
        </p:spPr>
        <p:txBody>
          <a:bodyPr wrap="square" rtlCol="0">
            <a:spAutoFit/>
          </a:bodyPr>
          <a:lstStyle/>
          <a:p>
            <a:r>
              <a:rPr lang="en-US" sz="2800" b="1" dirty="0"/>
              <a:t>Blood Pressure Protocol</a:t>
            </a:r>
          </a:p>
        </p:txBody>
      </p:sp>
      <p:sp>
        <p:nvSpPr>
          <p:cNvPr id="4" name="TextBox 3">
            <a:extLst>
              <a:ext uri="{FF2B5EF4-FFF2-40B4-BE49-F238E27FC236}">
                <a16:creationId xmlns:a16="http://schemas.microsoft.com/office/drawing/2014/main" id="{20EBD1C2-E845-4581-A611-CFFEC6AB75FA}"/>
              </a:ext>
            </a:extLst>
          </p:cNvPr>
          <p:cNvSpPr txBox="1"/>
          <p:nvPr/>
        </p:nvSpPr>
        <p:spPr>
          <a:xfrm>
            <a:off x="152400" y="5791200"/>
            <a:ext cx="4253937" cy="261610"/>
          </a:xfrm>
          <a:prstGeom prst="rect">
            <a:avLst/>
          </a:prstGeom>
          <a:noFill/>
        </p:spPr>
        <p:txBody>
          <a:bodyPr wrap="square" rtlCol="0">
            <a:spAutoFit/>
          </a:bodyPr>
          <a:lstStyle/>
          <a:p>
            <a:r>
              <a:rPr lang="en-US" sz="1100" u="sng" dirty="0"/>
              <a:t>https://millionhearts.hhs.gov/files/Hypertension-Protocol.pdf</a:t>
            </a:r>
            <a:endParaRPr lang="en-US" sz="1100" dirty="0"/>
          </a:p>
        </p:txBody>
      </p:sp>
    </p:spTree>
    <p:extLst>
      <p:ext uri="{BB962C8B-B14F-4D97-AF65-F5344CB8AC3E}">
        <p14:creationId xmlns:p14="http://schemas.microsoft.com/office/powerpoint/2010/main" val="3395197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B4364-57B5-4D03-8985-AFBE66ADBC7B}"/>
              </a:ext>
            </a:extLst>
          </p:cNvPr>
          <p:cNvSpPr>
            <a:spLocks noGrp="1"/>
          </p:cNvSpPr>
          <p:nvPr>
            <p:ph type="title"/>
          </p:nvPr>
        </p:nvSpPr>
        <p:spPr>
          <a:xfrm>
            <a:off x="457200" y="266699"/>
            <a:ext cx="8229600" cy="1143000"/>
          </a:xfrm>
        </p:spPr>
        <p:txBody>
          <a:bodyPr/>
          <a:lstStyle/>
          <a:p>
            <a:r>
              <a:rPr lang="en-US" dirty="0"/>
              <a:t>What Are the Benefits of SMBP?</a:t>
            </a:r>
          </a:p>
        </p:txBody>
      </p:sp>
      <p:sp>
        <p:nvSpPr>
          <p:cNvPr id="3" name="Content Placeholder 2">
            <a:extLst>
              <a:ext uri="{FF2B5EF4-FFF2-40B4-BE49-F238E27FC236}">
                <a16:creationId xmlns:a16="http://schemas.microsoft.com/office/drawing/2014/main" id="{77E30A0C-A016-4022-9CE1-BE4D61BAA2D0}"/>
              </a:ext>
            </a:extLst>
          </p:cNvPr>
          <p:cNvSpPr>
            <a:spLocks noGrp="1"/>
          </p:cNvSpPr>
          <p:nvPr>
            <p:ph idx="1"/>
          </p:nvPr>
        </p:nvSpPr>
        <p:spPr>
          <a:xfrm>
            <a:off x="457200" y="1581149"/>
            <a:ext cx="8229600" cy="4038600"/>
          </a:xfrm>
        </p:spPr>
        <p:txBody>
          <a:bodyPr>
            <a:normAutofit lnSpcReduction="10000"/>
          </a:bodyPr>
          <a:lstStyle/>
          <a:p>
            <a:r>
              <a:rPr lang="en-US" dirty="0"/>
              <a:t>Better understanding of the patient’s medication need (use, dose, etc.)</a:t>
            </a:r>
          </a:p>
          <a:p>
            <a:r>
              <a:rPr lang="en-US" dirty="0"/>
              <a:t>Decrease in resistance to treatment</a:t>
            </a:r>
          </a:p>
          <a:p>
            <a:r>
              <a:rPr lang="en-US" dirty="0"/>
              <a:t>Improvements in systolic (SBP), diastolic (DBP) and mean blood pressure</a:t>
            </a:r>
          </a:p>
          <a:p>
            <a:pPr marL="0" indent="0">
              <a:buNone/>
            </a:pPr>
            <a:endParaRPr lang="en-US" dirty="0"/>
          </a:p>
          <a:p>
            <a:pPr marL="0" indent="0" algn="ctr">
              <a:buNone/>
            </a:pPr>
            <a:r>
              <a:rPr lang="en-US" sz="2400" i="1" dirty="0">
                <a:solidFill>
                  <a:schemeClr val="accent2"/>
                </a:solidFill>
              </a:rPr>
              <a:t>In a 527-patient trial, home BP monitoring plus self-titration and telemonitoring cut average SBP by 12.9 mm Hg.</a:t>
            </a:r>
          </a:p>
        </p:txBody>
      </p:sp>
      <p:sp>
        <p:nvSpPr>
          <p:cNvPr id="4" name="TextBox 3">
            <a:extLst>
              <a:ext uri="{FF2B5EF4-FFF2-40B4-BE49-F238E27FC236}">
                <a16:creationId xmlns:a16="http://schemas.microsoft.com/office/drawing/2014/main" id="{FF285DED-0CDC-4C55-AD7B-1D9630E2A5AB}"/>
              </a:ext>
            </a:extLst>
          </p:cNvPr>
          <p:cNvSpPr txBox="1"/>
          <p:nvPr/>
        </p:nvSpPr>
        <p:spPr>
          <a:xfrm>
            <a:off x="457200" y="5791199"/>
            <a:ext cx="8164476" cy="338554"/>
          </a:xfrm>
          <a:prstGeom prst="rect">
            <a:avLst/>
          </a:prstGeom>
          <a:noFill/>
        </p:spPr>
        <p:txBody>
          <a:bodyPr wrap="square" rtlCol="0">
            <a:spAutoFit/>
          </a:bodyPr>
          <a:lstStyle/>
          <a:p>
            <a:r>
              <a:rPr lang="en-US" sz="800" dirty="0">
                <a:solidFill>
                  <a:schemeClr val="accent4"/>
                </a:solidFill>
              </a:rPr>
              <a:t>Agarwal R, Bills JE, Hecht TJW, Light RP. Role of home blood pressure monitoring in overcoming therapeutic inertia and improving hypertension control; A systematic review  and meta-analysis. </a:t>
            </a:r>
            <a:r>
              <a:rPr lang="en-US" sz="800" i="1" dirty="0">
                <a:solidFill>
                  <a:schemeClr val="accent4"/>
                </a:solidFill>
              </a:rPr>
              <a:t>Hypertension</a:t>
            </a:r>
            <a:r>
              <a:rPr lang="en-US" sz="800" dirty="0">
                <a:solidFill>
                  <a:schemeClr val="accent4"/>
                </a:solidFill>
              </a:rPr>
              <a:t>. 2011; 57: 29-38.</a:t>
            </a:r>
          </a:p>
        </p:txBody>
      </p:sp>
    </p:spTree>
    <p:extLst>
      <p:ext uri="{BB962C8B-B14F-4D97-AF65-F5344CB8AC3E}">
        <p14:creationId xmlns:p14="http://schemas.microsoft.com/office/powerpoint/2010/main" val="23169464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BE69-88AC-4070-8B9A-2D15AE65EC47}"/>
              </a:ext>
            </a:extLst>
          </p:cNvPr>
          <p:cNvSpPr>
            <a:spLocks noGrp="1"/>
          </p:cNvSpPr>
          <p:nvPr>
            <p:ph type="title"/>
          </p:nvPr>
        </p:nvSpPr>
        <p:spPr/>
        <p:txBody>
          <a:bodyPr/>
          <a:lstStyle/>
          <a:p>
            <a:r>
              <a:rPr lang="en-US" dirty="0"/>
              <a:t>Bonus Item #3</a:t>
            </a:r>
          </a:p>
        </p:txBody>
      </p:sp>
      <p:sp>
        <p:nvSpPr>
          <p:cNvPr id="5" name="Rectangle 4">
            <a:extLst>
              <a:ext uri="{FF2B5EF4-FFF2-40B4-BE49-F238E27FC236}">
                <a16:creationId xmlns:a16="http://schemas.microsoft.com/office/drawing/2014/main" id="{510F3B36-E281-4E45-9653-36E039003062}"/>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Content Placeholder 3">
            <a:extLst>
              <a:ext uri="{FF2B5EF4-FFF2-40B4-BE49-F238E27FC236}">
                <a16:creationId xmlns:a16="http://schemas.microsoft.com/office/drawing/2014/main" id="{F47DB947-5770-4CDA-BC5D-097489602131}"/>
              </a:ext>
            </a:extLst>
          </p:cNvPr>
          <p:cNvSpPr txBox="1">
            <a:spLocks/>
          </p:cNvSpPr>
          <p:nvPr/>
        </p:nvSpPr>
        <p:spPr bwMode="auto">
          <a:xfrm>
            <a:off x="143838" y="1839074"/>
            <a:ext cx="9236468" cy="2351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600">
                <a:solidFill>
                  <a:srgbClr val="003895"/>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000">
                <a:solidFill>
                  <a:srgbClr val="333333"/>
                </a:solidFill>
                <a:latin typeface="+mn-lt"/>
                <a:ea typeface="+mn-ea"/>
              </a:defRPr>
            </a:lvl2pPr>
            <a:lvl3pPr marL="1143000" indent="-228600" algn="l" rtl="0" eaLnBrk="0" fontAlgn="base" hangingPunct="0">
              <a:spcBef>
                <a:spcPct val="20000"/>
              </a:spcBef>
              <a:spcAft>
                <a:spcPct val="0"/>
              </a:spcAft>
              <a:buChar char="–"/>
              <a:defRPr>
                <a:solidFill>
                  <a:srgbClr val="333333"/>
                </a:solidFill>
                <a:latin typeface="+mn-lt"/>
                <a:ea typeface="+mn-ea"/>
              </a:defRPr>
            </a:lvl3pPr>
            <a:lvl4pPr marL="1600200" indent="-228600" algn="l" rtl="0" eaLnBrk="0" fontAlgn="base" hangingPunct="0">
              <a:spcBef>
                <a:spcPct val="20000"/>
              </a:spcBef>
              <a:spcAft>
                <a:spcPct val="0"/>
              </a:spcAft>
              <a:buFont typeface="Wingdings" charset="0"/>
              <a:buChar char="§"/>
              <a:defRPr sz="1600">
                <a:solidFill>
                  <a:srgbClr val="333333"/>
                </a:solidFill>
                <a:latin typeface="+mn-lt"/>
                <a:ea typeface="+mn-ea"/>
              </a:defRPr>
            </a:lvl4pPr>
            <a:lvl5pPr marL="2057400" indent="-228600" algn="l" rtl="0" eaLnBrk="0" fontAlgn="base" hangingPunct="0">
              <a:spcBef>
                <a:spcPct val="20000"/>
              </a:spcBef>
              <a:spcAft>
                <a:spcPct val="0"/>
              </a:spcAft>
              <a:buFont typeface="Wingdings" charset="0"/>
              <a:buChar char=""/>
              <a:defRPr sz="1400">
                <a:solidFill>
                  <a:srgbClr val="333333"/>
                </a:solidFill>
                <a:latin typeface="+mn-lt"/>
                <a:ea typeface="+mn-ea"/>
              </a:defRPr>
            </a:lvl5pPr>
            <a:lvl6pPr marL="2514600" indent="-228600" algn="l" rtl="0" fontAlgn="base">
              <a:spcBef>
                <a:spcPct val="20000"/>
              </a:spcBef>
              <a:spcAft>
                <a:spcPct val="0"/>
              </a:spcAft>
              <a:buFont typeface="Wingdings" charset="0"/>
              <a:buChar char=""/>
              <a:defRPr sz="1400">
                <a:solidFill>
                  <a:srgbClr val="333333"/>
                </a:solidFill>
                <a:latin typeface="+mn-lt"/>
                <a:ea typeface="+mn-ea"/>
              </a:defRPr>
            </a:lvl6pPr>
            <a:lvl7pPr marL="2971800" indent="-228600" algn="l" rtl="0" fontAlgn="base">
              <a:spcBef>
                <a:spcPct val="20000"/>
              </a:spcBef>
              <a:spcAft>
                <a:spcPct val="0"/>
              </a:spcAft>
              <a:buFont typeface="Wingdings" charset="0"/>
              <a:buChar char=""/>
              <a:defRPr sz="1400">
                <a:solidFill>
                  <a:srgbClr val="333333"/>
                </a:solidFill>
                <a:latin typeface="+mn-lt"/>
                <a:ea typeface="+mn-ea"/>
              </a:defRPr>
            </a:lvl7pPr>
            <a:lvl8pPr marL="3429000" indent="-228600" algn="l" rtl="0" fontAlgn="base">
              <a:spcBef>
                <a:spcPct val="20000"/>
              </a:spcBef>
              <a:spcAft>
                <a:spcPct val="0"/>
              </a:spcAft>
              <a:buFont typeface="Wingdings" charset="0"/>
              <a:buChar char=""/>
              <a:defRPr sz="1400">
                <a:solidFill>
                  <a:srgbClr val="333333"/>
                </a:solidFill>
                <a:latin typeface="+mn-lt"/>
                <a:ea typeface="+mn-ea"/>
              </a:defRPr>
            </a:lvl8pPr>
            <a:lvl9pPr marL="3886200" indent="-228600" algn="l" rtl="0" fontAlgn="base">
              <a:spcBef>
                <a:spcPct val="20000"/>
              </a:spcBef>
              <a:spcAft>
                <a:spcPct val="0"/>
              </a:spcAft>
              <a:buFont typeface="Wingdings" charset="0"/>
              <a:buChar char=""/>
              <a:defRPr sz="1400">
                <a:solidFill>
                  <a:srgbClr val="333333"/>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3895"/>
                </a:solidFill>
                <a:effectLst/>
                <a:uLnTx/>
                <a:uFillTx/>
                <a:latin typeface="Arial"/>
                <a:ea typeface="ＭＳ Ｐゴシック"/>
              </a:rPr>
              <a:t>Were you just doing moderate or high-level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3895"/>
                </a:solidFill>
                <a:effectLst/>
                <a:uLnTx/>
                <a:uFillTx/>
                <a:latin typeface="Arial"/>
                <a:ea typeface="ＭＳ Ｐゴシック"/>
              </a:rPr>
              <a:t>physical activity?</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3895"/>
              </a:solidFill>
              <a:effectLst/>
              <a:uLnTx/>
              <a:uFillTx/>
              <a:latin typeface="Arial"/>
              <a:ea typeface="ＭＳ Ｐゴシック"/>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3895"/>
                </a:solidFill>
                <a:effectLst/>
                <a:uLnTx/>
                <a:uFillTx/>
                <a:latin typeface="Arial"/>
                <a:ea typeface="ＭＳ Ｐゴシック"/>
              </a:rPr>
              <a:t>If you were physically active immediately before this item. . .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3895"/>
                </a:solidFill>
                <a:effectLst/>
                <a:uLnTx/>
                <a:uFillTx/>
                <a:latin typeface="Arial"/>
                <a:ea typeface="ＭＳ Ｐゴシック"/>
              </a:rPr>
              <a:t>give yourself +5 points for bonus item #3</a:t>
            </a:r>
          </a:p>
        </p:txBody>
      </p:sp>
      <p:pic>
        <p:nvPicPr>
          <p:cNvPr id="4" name="Picture 3" descr="A person wearing a costume&#10;&#10;Description automatically generated">
            <a:extLst>
              <a:ext uri="{FF2B5EF4-FFF2-40B4-BE49-F238E27FC236}">
                <a16:creationId xmlns:a16="http://schemas.microsoft.com/office/drawing/2014/main" id="{2C4B0F48-4A02-46D8-8B78-109F24C03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06" y="2743200"/>
            <a:ext cx="2335197" cy="3315980"/>
          </a:xfrm>
          <a:prstGeom prst="rect">
            <a:avLst/>
          </a:prstGeom>
        </p:spPr>
      </p:pic>
    </p:spTree>
    <p:extLst>
      <p:ext uri="{BB962C8B-B14F-4D97-AF65-F5344CB8AC3E}">
        <p14:creationId xmlns:p14="http://schemas.microsoft.com/office/powerpoint/2010/main" val="20206068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CAFA-84D5-4BBC-8E87-FB14859E2370}"/>
              </a:ext>
            </a:extLst>
          </p:cNvPr>
          <p:cNvSpPr>
            <a:spLocks noGrp="1"/>
          </p:cNvSpPr>
          <p:nvPr>
            <p:ph type="title"/>
          </p:nvPr>
        </p:nvSpPr>
        <p:spPr>
          <a:xfrm>
            <a:off x="457200" y="304800"/>
            <a:ext cx="8229600" cy="1143000"/>
          </a:xfrm>
        </p:spPr>
        <p:txBody>
          <a:bodyPr/>
          <a:lstStyle/>
          <a:p>
            <a:r>
              <a:rPr lang="en-US" dirty="0"/>
              <a:t>Lifestyle Changes to Manage High Blood Pressure</a:t>
            </a:r>
          </a:p>
        </p:txBody>
      </p:sp>
      <p:pic>
        <p:nvPicPr>
          <p:cNvPr id="4" name="Picture 3">
            <a:extLst>
              <a:ext uri="{FF2B5EF4-FFF2-40B4-BE49-F238E27FC236}">
                <a16:creationId xmlns:a16="http://schemas.microsoft.com/office/drawing/2014/main" id="{3D40B970-0CAF-4AB0-83BC-9A58253BAF3F}"/>
              </a:ext>
            </a:extLst>
          </p:cNvPr>
          <p:cNvPicPr>
            <a:picLocks noChangeAspect="1"/>
          </p:cNvPicPr>
          <p:nvPr/>
        </p:nvPicPr>
        <p:blipFill>
          <a:blip r:embed="rId3"/>
          <a:stretch>
            <a:fillRect/>
          </a:stretch>
        </p:blipFill>
        <p:spPr>
          <a:xfrm>
            <a:off x="228600" y="1600200"/>
            <a:ext cx="8763000" cy="4079138"/>
          </a:xfrm>
          <a:prstGeom prst="rect">
            <a:avLst/>
          </a:prstGeom>
        </p:spPr>
      </p:pic>
    </p:spTree>
    <p:extLst>
      <p:ext uri="{BB962C8B-B14F-4D97-AF65-F5344CB8AC3E}">
        <p14:creationId xmlns:p14="http://schemas.microsoft.com/office/powerpoint/2010/main" val="11181265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E0D0-ECDA-4DCF-9A94-D7E06D687B1B}"/>
              </a:ext>
            </a:extLst>
          </p:cNvPr>
          <p:cNvSpPr>
            <a:spLocks noGrp="1"/>
          </p:cNvSpPr>
          <p:nvPr>
            <p:ph type="title"/>
          </p:nvPr>
        </p:nvSpPr>
        <p:spPr>
          <a:xfrm>
            <a:off x="457200" y="2590800"/>
            <a:ext cx="3505200" cy="1143000"/>
          </a:xfrm>
        </p:spPr>
        <p:txBody>
          <a:bodyPr/>
          <a:lstStyle/>
          <a:p>
            <a:r>
              <a:rPr lang="en-US" dirty="0"/>
              <a:t>The Power of Lifestyle Modifications Poster</a:t>
            </a:r>
          </a:p>
        </p:txBody>
      </p:sp>
      <p:pic>
        <p:nvPicPr>
          <p:cNvPr id="4" name="Content Placeholder 3">
            <a:extLst>
              <a:ext uri="{FF2B5EF4-FFF2-40B4-BE49-F238E27FC236}">
                <a16:creationId xmlns:a16="http://schemas.microsoft.com/office/drawing/2014/main" id="{E5E73496-3B21-4D20-9710-5E9ED4037C77}"/>
              </a:ext>
            </a:extLst>
          </p:cNvPr>
          <p:cNvPicPr>
            <a:picLocks noGrp="1" noChangeAspect="1"/>
          </p:cNvPicPr>
          <p:nvPr>
            <p:ph idx="1"/>
          </p:nvPr>
        </p:nvPicPr>
        <p:blipFill>
          <a:blip r:embed="rId3"/>
          <a:stretch>
            <a:fillRect/>
          </a:stretch>
        </p:blipFill>
        <p:spPr>
          <a:xfrm>
            <a:off x="4268809" y="152400"/>
            <a:ext cx="4417991" cy="5860025"/>
          </a:xfrm>
          <a:prstGeom prst="rect">
            <a:avLst/>
          </a:prstGeom>
        </p:spPr>
      </p:pic>
    </p:spTree>
    <p:extLst>
      <p:ext uri="{BB962C8B-B14F-4D97-AF65-F5344CB8AC3E}">
        <p14:creationId xmlns:p14="http://schemas.microsoft.com/office/powerpoint/2010/main" val="21054021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BE69-88AC-4070-8B9A-2D15AE65EC47}"/>
              </a:ext>
            </a:extLst>
          </p:cNvPr>
          <p:cNvSpPr>
            <a:spLocks noGrp="1"/>
          </p:cNvSpPr>
          <p:nvPr>
            <p:ph type="title"/>
          </p:nvPr>
        </p:nvSpPr>
        <p:spPr/>
        <p:txBody>
          <a:bodyPr/>
          <a:lstStyle/>
          <a:p>
            <a:r>
              <a:rPr lang="en-US" dirty="0"/>
              <a:t>Time to add up your score!</a:t>
            </a:r>
          </a:p>
        </p:txBody>
      </p:sp>
      <p:sp>
        <p:nvSpPr>
          <p:cNvPr id="5" name="Rectangle 4">
            <a:extLst>
              <a:ext uri="{FF2B5EF4-FFF2-40B4-BE49-F238E27FC236}">
                <a16:creationId xmlns:a16="http://schemas.microsoft.com/office/drawing/2014/main" id="{510F3B36-E281-4E45-9653-36E039003062}"/>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Content Placeholder 3">
            <a:extLst>
              <a:ext uri="{FF2B5EF4-FFF2-40B4-BE49-F238E27FC236}">
                <a16:creationId xmlns:a16="http://schemas.microsoft.com/office/drawing/2014/main" id="{3AF12E53-EEDE-4EB4-8BE9-03489636E477}"/>
              </a:ext>
            </a:extLst>
          </p:cNvPr>
          <p:cNvSpPr txBox="1">
            <a:spLocks/>
          </p:cNvSpPr>
          <p:nvPr/>
        </p:nvSpPr>
        <p:spPr bwMode="auto">
          <a:xfrm>
            <a:off x="457200" y="1554163"/>
            <a:ext cx="8504238" cy="446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600">
                <a:solidFill>
                  <a:srgbClr val="003895"/>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000">
                <a:solidFill>
                  <a:srgbClr val="333333"/>
                </a:solidFill>
                <a:latin typeface="+mn-lt"/>
                <a:ea typeface="+mn-ea"/>
              </a:defRPr>
            </a:lvl2pPr>
            <a:lvl3pPr marL="1143000" indent="-228600" algn="l" rtl="0" eaLnBrk="0" fontAlgn="base" hangingPunct="0">
              <a:spcBef>
                <a:spcPct val="20000"/>
              </a:spcBef>
              <a:spcAft>
                <a:spcPct val="0"/>
              </a:spcAft>
              <a:buChar char="–"/>
              <a:defRPr>
                <a:solidFill>
                  <a:srgbClr val="333333"/>
                </a:solidFill>
                <a:latin typeface="+mn-lt"/>
                <a:ea typeface="+mn-ea"/>
              </a:defRPr>
            </a:lvl3pPr>
            <a:lvl4pPr marL="1600200" indent="-228600" algn="l" rtl="0" eaLnBrk="0" fontAlgn="base" hangingPunct="0">
              <a:spcBef>
                <a:spcPct val="20000"/>
              </a:spcBef>
              <a:spcAft>
                <a:spcPct val="0"/>
              </a:spcAft>
              <a:buFont typeface="Wingdings" charset="0"/>
              <a:buChar char="§"/>
              <a:defRPr sz="1600">
                <a:solidFill>
                  <a:srgbClr val="333333"/>
                </a:solidFill>
                <a:latin typeface="+mn-lt"/>
                <a:ea typeface="+mn-ea"/>
              </a:defRPr>
            </a:lvl4pPr>
            <a:lvl5pPr marL="2057400" indent="-228600" algn="l" rtl="0" eaLnBrk="0" fontAlgn="base" hangingPunct="0">
              <a:spcBef>
                <a:spcPct val="20000"/>
              </a:spcBef>
              <a:spcAft>
                <a:spcPct val="0"/>
              </a:spcAft>
              <a:buFont typeface="Wingdings" charset="0"/>
              <a:buChar char=""/>
              <a:defRPr sz="1400">
                <a:solidFill>
                  <a:srgbClr val="333333"/>
                </a:solidFill>
                <a:latin typeface="+mn-lt"/>
                <a:ea typeface="+mn-ea"/>
              </a:defRPr>
            </a:lvl5pPr>
            <a:lvl6pPr marL="2514600" indent="-228600" algn="l" rtl="0" fontAlgn="base">
              <a:spcBef>
                <a:spcPct val="20000"/>
              </a:spcBef>
              <a:spcAft>
                <a:spcPct val="0"/>
              </a:spcAft>
              <a:buFont typeface="Wingdings" charset="0"/>
              <a:buChar char=""/>
              <a:defRPr sz="1400">
                <a:solidFill>
                  <a:srgbClr val="333333"/>
                </a:solidFill>
                <a:latin typeface="+mn-lt"/>
                <a:ea typeface="+mn-ea"/>
              </a:defRPr>
            </a:lvl6pPr>
            <a:lvl7pPr marL="2971800" indent="-228600" algn="l" rtl="0" fontAlgn="base">
              <a:spcBef>
                <a:spcPct val="20000"/>
              </a:spcBef>
              <a:spcAft>
                <a:spcPct val="0"/>
              </a:spcAft>
              <a:buFont typeface="Wingdings" charset="0"/>
              <a:buChar char=""/>
              <a:defRPr sz="1400">
                <a:solidFill>
                  <a:srgbClr val="333333"/>
                </a:solidFill>
                <a:latin typeface="+mn-lt"/>
                <a:ea typeface="+mn-ea"/>
              </a:defRPr>
            </a:lvl7pPr>
            <a:lvl8pPr marL="3429000" indent="-228600" algn="l" rtl="0" fontAlgn="base">
              <a:spcBef>
                <a:spcPct val="20000"/>
              </a:spcBef>
              <a:spcAft>
                <a:spcPct val="0"/>
              </a:spcAft>
              <a:buFont typeface="Wingdings" charset="0"/>
              <a:buChar char=""/>
              <a:defRPr sz="1400">
                <a:solidFill>
                  <a:srgbClr val="333333"/>
                </a:solidFill>
                <a:latin typeface="+mn-lt"/>
                <a:ea typeface="+mn-ea"/>
              </a:defRPr>
            </a:lvl8pPr>
            <a:lvl9pPr marL="3886200" indent="-228600" algn="l" rtl="0" fontAlgn="base">
              <a:spcBef>
                <a:spcPct val="20000"/>
              </a:spcBef>
              <a:spcAft>
                <a:spcPct val="0"/>
              </a:spcAft>
              <a:buFont typeface="Wingdings" charset="0"/>
              <a:buChar char=""/>
              <a:defRPr sz="1400">
                <a:solidFill>
                  <a:srgbClr val="333333"/>
                </a:solidFill>
                <a:latin typeface="+mn-lt"/>
                <a:ea typeface="+mn-ea"/>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600" b="0" i="0" u="none" strike="noStrike" kern="0" cap="none" spc="0" normalizeH="0" baseline="0" noProof="0" dirty="0">
                <a:ln>
                  <a:noFill/>
                </a:ln>
                <a:solidFill>
                  <a:srgbClr val="003895"/>
                </a:solidFill>
                <a:effectLst/>
                <a:uLnTx/>
                <a:uFillTx/>
                <a:latin typeface="Arial"/>
                <a:ea typeface="ＭＳ Ｐゴシック"/>
              </a:rPr>
              <a:t>Add your points for each of the 7 Scavenger Hunt Items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2600" b="0" i="0" u="none" strike="noStrike" kern="0" cap="none" spc="0" normalizeH="0" baseline="0" noProof="0" dirty="0">
              <a:ln>
                <a:noFill/>
              </a:ln>
              <a:solidFill>
                <a:srgbClr val="003895"/>
              </a:solidFill>
              <a:effectLst/>
              <a:uLnTx/>
              <a:uFillTx/>
              <a:latin typeface="Arial"/>
              <a:ea typeface="ＭＳ Ｐゴシック"/>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600" b="0" i="0" u="none" strike="noStrike" kern="0" cap="none" spc="0" normalizeH="0" baseline="0" noProof="0" dirty="0">
                <a:ln>
                  <a:noFill/>
                </a:ln>
                <a:solidFill>
                  <a:srgbClr val="003895"/>
                </a:solidFill>
                <a:effectLst/>
                <a:uLnTx/>
                <a:uFillTx/>
                <a:latin typeface="Arial"/>
                <a:ea typeface="ＭＳ Ｐゴシック"/>
              </a:rPr>
              <a:t>Now add your points for each of the 3 bonus items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2600" b="0" i="0" u="none" strike="noStrike" kern="0" cap="none" spc="0" normalizeH="0" baseline="0" noProof="0" dirty="0">
              <a:ln>
                <a:noFill/>
              </a:ln>
              <a:solidFill>
                <a:srgbClr val="003895"/>
              </a:solidFill>
              <a:effectLst/>
              <a:uLnTx/>
              <a:uFillTx/>
              <a:latin typeface="Arial"/>
              <a:ea typeface="ＭＳ Ｐゴシック"/>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600" b="1" i="0" u="none" strike="noStrike" kern="0" cap="none" spc="0" normalizeH="0" baseline="0" noProof="0" dirty="0">
                <a:ln>
                  <a:noFill/>
                </a:ln>
                <a:solidFill>
                  <a:srgbClr val="003895"/>
                </a:solidFill>
                <a:effectLst/>
                <a:uLnTx/>
                <a:uFillTx/>
                <a:latin typeface="Arial"/>
                <a:ea typeface="ＭＳ Ｐゴシック"/>
              </a:rPr>
              <a:t>What’s your total score?</a:t>
            </a:r>
          </a:p>
        </p:txBody>
      </p:sp>
    </p:spTree>
    <p:extLst>
      <p:ext uri="{BB962C8B-B14F-4D97-AF65-F5344CB8AC3E}">
        <p14:creationId xmlns:p14="http://schemas.microsoft.com/office/powerpoint/2010/main" val="12820616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BE69-88AC-4070-8B9A-2D15AE65EC47}"/>
              </a:ext>
            </a:extLst>
          </p:cNvPr>
          <p:cNvSpPr>
            <a:spLocks noGrp="1"/>
          </p:cNvSpPr>
          <p:nvPr>
            <p:ph type="title"/>
          </p:nvPr>
        </p:nvSpPr>
        <p:spPr>
          <a:xfrm>
            <a:off x="457200" y="377143"/>
            <a:ext cx="8229600" cy="1143000"/>
          </a:xfrm>
        </p:spPr>
        <p:txBody>
          <a:bodyPr/>
          <a:lstStyle/>
          <a:p>
            <a:r>
              <a:rPr lang="en-US" dirty="0"/>
              <a:t>So what do these numbers mean?</a:t>
            </a:r>
          </a:p>
        </p:txBody>
      </p:sp>
      <p:sp>
        <p:nvSpPr>
          <p:cNvPr id="5" name="Rectangle 4">
            <a:extLst>
              <a:ext uri="{FF2B5EF4-FFF2-40B4-BE49-F238E27FC236}">
                <a16:creationId xmlns:a16="http://schemas.microsoft.com/office/drawing/2014/main" id="{510F3B36-E281-4E45-9653-36E039003062}"/>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ontent Placeholder 3">
            <a:extLst>
              <a:ext uri="{FF2B5EF4-FFF2-40B4-BE49-F238E27FC236}">
                <a16:creationId xmlns:a16="http://schemas.microsoft.com/office/drawing/2014/main" id="{2B53730D-9E0B-4F55-8014-593C364F8548}"/>
              </a:ext>
            </a:extLst>
          </p:cNvPr>
          <p:cNvSpPr txBox="1">
            <a:spLocks/>
          </p:cNvSpPr>
          <p:nvPr/>
        </p:nvSpPr>
        <p:spPr>
          <a:xfrm>
            <a:off x="457200" y="1256335"/>
            <a:ext cx="8504238" cy="482608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t>If during BP measurement, a patient . . .</a:t>
            </a:r>
          </a:p>
          <a:p>
            <a:pPr marL="514350" indent="-514350">
              <a:buFont typeface="+mj-lt"/>
              <a:buAutoNum type="arabicPeriod"/>
            </a:pPr>
            <a:endParaRPr lang="en-US" sz="800" dirty="0"/>
          </a:p>
          <a:p>
            <a:pPr marL="514350" indent="-514350">
              <a:buFont typeface="+mj-lt"/>
              <a:buAutoNum type="arabicPeriod"/>
            </a:pPr>
            <a:r>
              <a:rPr lang="en-US" sz="1800" dirty="0"/>
              <a:t>Doesn’t have his/her feet supported</a:t>
            </a:r>
          </a:p>
          <a:p>
            <a:pPr marL="400050" lvl="1" indent="0">
              <a:buFont typeface="Arial" panose="020B0604020202020204" pitchFamily="34" charset="0"/>
              <a:buNone/>
            </a:pPr>
            <a:r>
              <a:rPr lang="en-US" sz="1400" dirty="0"/>
              <a:t>	This can elevate BP by 5−10 mm Hg (average points = __)</a:t>
            </a:r>
          </a:p>
          <a:p>
            <a:pPr marL="514350" indent="-514350">
              <a:buFont typeface="+mj-lt"/>
              <a:buAutoNum type="arabicPeriod"/>
            </a:pPr>
            <a:r>
              <a:rPr lang="en-US" sz="1800" dirty="0"/>
              <a:t>Has his/her legs crossed</a:t>
            </a:r>
          </a:p>
          <a:p>
            <a:pPr marL="400050" lvl="1" indent="0">
              <a:buFont typeface="Arial" panose="020B0604020202020204" pitchFamily="34" charset="0"/>
              <a:buNone/>
            </a:pPr>
            <a:r>
              <a:rPr lang="en-US" sz="1400" dirty="0"/>
              <a:t>	This can elevate BP by 2−8 mm Hg (average points = __)</a:t>
            </a:r>
          </a:p>
          <a:p>
            <a:pPr marL="514350" indent="-514350">
              <a:buFont typeface="+mj-lt"/>
              <a:buAutoNum type="arabicPeriod"/>
            </a:pPr>
            <a:r>
              <a:rPr lang="en-US" sz="1800" dirty="0"/>
              <a:t>Has an unsupported back</a:t>
            </a:r>
          </a:p>
          <a:p>
            <a:pPr marL="400050" lvl="1" indent="0">
              <a:buFont typeface="Arial" panose="020B0604020202020204" pitchFamily="34" charset="0"/>
              <a:buNone/>
            </a:pPr>
            <a:r>
              <a:rPr lang="en-US" sz="1400" dirty="0"/>
              <a:t>	This can elevate BP by 5−10 mm Hg (average points = __)</a:t>
            </a:r>
          </a:p>
          <a:p>
            <a:pPr marL="514350" indent="-514350">
              <a:buFont typeface="+mj-lt"/>
              <a:buAutoNum type="arabicPeriod"/>
            </a:pPr>
            <a:r>
              <a:rPr lang="en-US" sz="1800" dirty="0"/>
              <a:t>Does not have arm supported at heart level</a:t>
            </a:r>
          </a:p>
          <a:p>
            <a:pPr marL="400050" lvl="1" indent="0">
              <a:buFont typeface="Arial" panose="020B0604020202020204" pitchFamily="34" charset="0"/>
              <a:buNone/>
            </a:pPr>
            <a:r>
              <a:rPr lang="en-US" sz="1400" dirty="0"/>
              <a:t>	This can elevate BP by 10 mm Hg (points = 10)</a:t>
            </a:r>
          </a:p>
          <a:p>
            <a:pPr marL="514350" indent="-514350">
              <a:buFont typeface="+mj-lt"/>
              <a:buAutoNum type="arabicPeriod"/>
            </a:pPr>
            <a:r>
              <a:rPr lang="en-US" sz="1800" dirty="0"/>
              <a:t>Can’t remove arm from sleeve and the cuff is placed over clothing</a:t>
            </a:r>
          </a:p>
          <a:p>
            <a:pPr marL="400050" lvl="1" indent="0">
              <a:buFont typeface="Arial" panose="020B0604020202020204" pitchFamily="34" charset="0"/>
              <a:buNone/>
            </a:pPr>
            <a:r>
              <a:rPr lang="en-US" sz="1400" dirty="0"/>
              <a:t>	This can elevate BP by 10−40 mm Hg (average points = __)</a:t>
            </a:r>
          </a:p>
          <a:p>
            <a:pPr marL="514350" indent="-514350">
              <a:buFont typeface="+mj-lt"/>
              <a:buAutoNum type="arabicPeriod"/>
            </a:pPr>
            <a:r>
              <a:rPr lang="en-US" sz="1800" dirty="0"/>
              <a:t>Is talking</a:t>
            </a:r>
          </a:p>
          <a:p>
            <a:pPr marL="400050" lvl="1" indent="0">
              <a:buFont typeface="Arial" panose="020B0604020202020204" pitchFamily="34" charset="0"/>
              <a:buNone/>
            </a:pPr>
            <a:r>
              <a:rPr lang="en-US" sz="1200" dirty="0"/>
              <a:t>	</a:t>
            </a:r>
            <a:r>
              <a:rPr lang="en-US" sz="1400" dirty="0"/>
              <a:t>This can elevate BP by 10−15 mm Hg (average points = __)</a:t>
            </a:r>
          </a:p>
          <a:p>
            <a:pPr marL="514350" indent="-514350">
              <a:buFont typeface="+mj-lt"/>
              <a:buAutoNum type="arabicPeriod"/>
            </a:pPr>
            <a:r>
              <a:rPr lang="en-US" sz="1800" dirty="0"/>
              <a:t>Has a full bladder</a:t>
            </a:r>
          </a:p>
          <a:p>
            <a:pPr marL="400050" lvl="1" indent="0">
              <a:buFont typeface="Arial" panose="020B0604020202020204" pitchFamily="34" charset="0"/>
              <a:buNone/>
            </a:pPr>
            <a:r>
              <a:rPr lang="en-US" sz="1400" dirty="0"/>
              <a:t>	This can elevate BP by 10−15 mm Hg (average points = __)</a:t>
            </a:r>
          </a:p>
          <a:p>
            <a:pPr marL="514350" indent="-514350">
              <a:buFont typeface="+mj-lt"/>
              <a:buAutoNum type="arabicPeriod"/>
            </a:pPr>
            <a:endParaRPr lang="en-US" sz="1800" dirty="0"/>
          </a:p>
          <a:p>
            <a:pPr marL="514350" indent="-514350">
              <a:buFont typeface="+mj-lt"/>
              <a:buAutoNum type="arabicPeriod"/>
            </a:pPr>
            <a:endParaRPr lang="en-US" sz="1800" dirty="0"/>
          </a:p>
          <a:p>
            <a:pPr marL="514350" indent="-514350">
              <a:buFont typeface="+mj-lt"/>
              <a:buAutoNum type="arabicPeriod"/>
            </a:pPr>
            <a:endParaRPr lang="en-US" sz="1800" dirty="0"/>
          </a:p>
        </p:txBody>
      </p:sp>
    </p:spTree>
    <p:extLst>
      <p:ext uri="{BB962C8B-B14F-4D97-AF65-F5344CB8AC3E}">
        <p14:creationId xmlns:p14="http://schemas.microsoft.com/office/powerpoint/2010/main" val="36885829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BE69-88AC-4070-8B9A-2D15AE65EC47}"/>
              </a:ext>
            </a:extLst>
          </p:cNvPr>
          <p:cNvSpPr>
            <a:spLocks noGrp="1"/>
          </p:cNvSpPr>
          <p:nvPr>
            <p:ph type="title"/>
          </p:nvPr>
        </p:nvSpPr>
        <p:spPr>
          <a:xfrm>
            <a:off x="457200" y="377143"/>
            <a:ext cx="8229600" cy="1143000"/>
          </a:xfrm>
        </p:spPr>
        <p:txBody>
          <a:bodyPr/>
          <a:lstStyle/>
          <a:p>
            <a:r>
              <a:rPr lang="en-US" dirty="0"/>
              <a:t>So what do these numbers mean?</a:t>
            </a:r>
          </a:p>
        </p:txBody>
      </p:sp>
      <p:sp>
        <p:nvSpPr>
          <p:cNvPr id="5" name="Rectangle 4">
            <a:extLst>
              <a:ext uri="{FF2B5EF4-FFF2-40B4-BE49-F238E27FC236}">
                <a16:creationId xmlns:a16="http://schemas.microsoft.com/office/drawing/2014/main" id="{510F3B36-E281-4E45-9653-36E039003062}"/>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ontent Placeholder 3">
            <a:extLst>
              <a:ext uri="{FF2B5EF4-FFF2-40B4-BE49-F238E27FC236}">
                <a16:creationId xmlns:a16="http://schemas.microsoft.com/office/drawing/2014/main" id="{69F24B72-231D-474E-98EC-AC60828751CD}"/>
              </a:ext>
            </a:extLst>
          </p:cNvPr>
          <p:cNvSpPr txBox="1">
            <a:spLocks/>
          </p:cNvSpPr>
          <p:nvPr/>
        </p:nvSpPr>
        <p:spPr>
          <a:xfrm>
            <a:off x="525462" y="1295400"/>
            <a:ext cx="8504238" cy="261714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t>If before BP measurement, a patient... </a:t>
            </a:r>
          </a:p>
          <a:p>
            <a:pPr marL="0" indent="0"/>
            <a:endParaRPr lang="en-US" sz="1200" dirty="0"/>
          </a:p>
          <a:p>
            <a:pPr marL="514350" indent="-514350">
              <a:buFont typeface="+mj-lt"/>
              <a:buAutoNum type="arabicPeriod"/>
            </a:pPr>
            <a:r>
              <a:rPr lang="en-US" sz="2000" dirty="0"/>
              <a:t>Has consumed caffeine within 30 minutes</a:t>
            </a:r>
          </a:p>
          <a:p>
            <a:pPr marL="400050" lvl="1" indent="0">
              <a:buFont typeface="Arial" panose="020B0604020202020204" pitchFamily="34" charset="0"/>
              <a:buNone/>
            </a:pPr>
            <a:r>
              <a:rPr lang="en-US" sz="1400" dirty="0"/>
              <a:t>	This can falsely elevate BP (average points assigned = 5)</a:t>
            </a:r>
          </a:p>
          <a:p>
            <a:pPr marL="514350" indent="-514350">
              <a:buFont typeface="+mj-lt"/>
              <a:buAutoNum type="arabicPeriod"/>
            </a:pPr>
            <a:r>
              <a:rPr lang="en-US" sz="2000" dirty="0"/>
              <a:t>Has smoked within 30 minutes</a:t>
            </a:r>
          </a:p>
          <a:p>
            <a:pPr marL="400050" lvl="1" indent="0">
              <a:buFont typeface="Arial" panose="020B0604020202020204" pitchFamily="34" charset="0"/>
              <a:buNone/>
            </a:pPr>
            <a:r>
              <a:rPr lang="en-US" sz="1400" dirty="0"/>
              <a:t>	This can falsely elevate BP (average points assigned = 5)</a:t>
            </a:r>
          </a:p>
          <a:p>
            <a:pPr marL="514350" indent="-514350">
              <a:buFont typeface="+mj-lt"/>
              <a:buAutoNum type="arabicPeriod"/>
            </a:pPr>
            <a:r>
              <a:rPr lang="en-US" sz="2000" dirty="0"/>
              <a:t>Has done physical activity immediately before</a:t>
            </a:r>
          </a:p>
          <a:p>
            <a:pPr marL="400050" lvl="1" indent="0">
              <a:buFont typeface="Arial" panose="020B0604020202020204" pitchFamily="34" charset="0"/>
              <a:buNone/>
            </a:pPr>
            <a:r>
              <a:rPr lang="en-US" sz="1400" dirty="0"/>
              <a:t>	This can falsely elevate BP (average points assigned = 5)</a:t>
            </a:r>
          </a:p>
          <a:p>
            <a:pPr marL="400050" lvl="1" indent="0">
              <a:buFont typeface="Arial" panose="020B0604020202020204" pitchFamily="34" charset="0"/>
              <a:buNone/>
            </a:pPr>
            <a:endParaRPr lang="en-US" sz="1400" dirty="0"/>
          </a:p>
          <a:p>
            <a:pPr marL="400050" lvl="1" indent="0">
              <a:buFont typeface="Arial" panose="020B0604020202020204" pitchFamily="34" charset="0"/>
              <a:buNone/>
            </a:pPr>
            <a:endParaRPr lang="en-US" sz="1400" dirty="0"/>
          </a:p>
        </p:txBody>
      </p:sp>
      <p:sp>
        <p:nvSpPr>
          <p:cNvPr id="8" name="TextBox 7">
            <a:extLst>
              <a:ext uri="{FF2B5EF4-FFF2-40B4-BE49-F238E27FC236}">
                <a16:creationId xmlns:a16="http://schemas.microsoft.com/office/drawing/2014/main" id="{29F08BC9-0EFF-4C7E-A27D-C5F5BD488AF9}"/>
              </a:ext>
            </a:extLst>
          </p:cNvPr>
          <p:cNvSpPr txBox="1"/>
          <p:nvPr/>
        </p:nvSpPr>
        <p:spPr>
          <a:xfrm>
            <a:off x="106496" y="4041926"/>
            <a:ext cx="9205645" cy="2031325"/>
          </a:xfrm>
          <a:prstGeom prst="rect">
            <a:avLst/>
          </a:prstGeom>
          <a:noFill/>
        </p:spPr>
        <p:txBody>
          <a:bodyPr wrap="square" rtlCol="0">
            <a:spAutoFit/>
          </a:bodyPr>
          <a:lstStyle/>
          <a:p>
            <a:pPr algn="ctr"/>
            <a:r>
              <a:rPr lang="en-US" sz="1800" dirty="0">
                <a:solidFill>
                  <a:srgbClr val="C00000"/>
                </a:solidFill>
              </a:rPr>
              <a:t>Look at your total score.</a:t>
            </a:r>
          </a:p>
          <a:p>
            <a:pPr algn="ctr"/>
            <a:endParaRPr lang="en-US" sz="1800" dirty="0">
              <a:solidFill>
                <a:srgbClr val="003895"/>
              </a:solidFill>
            </a:endParaRPr>
          </a:p>
          <a:p>
            <a:pPr algn="ctr"/>
            <a:r>
              <a:rPr lang="en-US" sz="1800" b="1" dirty="0">
                <a:solidFill>
                  <a:srgbClr val="003895"/>
                </a:solidFill>
              </a:rPr>
              <a:t>If you were having your BP measured and these issues went unaddressed,</a:t>
            </a:r>
            <a:br>
              <a:rPr lang="en-US" sz="1800" b="1" dirty="0">
                <a:solidFill>
                  <a:srgbClr val="003895"/>
                </a:solidFill>
              </a:rPr>
            </a:br>
            <a:r>
              <a:rPr lang="en-US" sz="1800" b="1" dirty="0">
                <a:solidFill>
                  <a:srgbClr val="003895"/>
                </a:solidFill>
              </a:rPr>
              <a:t>this is how much your BP could be elevated.</a:t>
            </a:r>
          </a:p>
          <a:p>
            <a:pPr algn="ctr"/>
            <a:endParaRPr lang="en-US" sz="1800" dirty="0">
              <a:solidFill>
                <a:srgbClr val="003895"/>
              </a:solidFill>
            </a:endParaRPr>
          </a:p>
          <a:p>
            <a:pPr algn="ctr"/>
            <a:r>
              <a:rPr lang="en-US" sz="1800" dirty="0">
                <a:solidFill>
                  <a:srgbClr val="003895"/>
                </a:solidFill>
              </a:rPr>
              <a:t>Would this qualify you for a diagnosis of HTN? </a:t>
            </a:r>
          </a:p>
          <a:p>
            <a:pPr algn="ctr"/>
            <a:r>
              <a:rPr lang="en-US" sz="1800" dirty="0">
                <a:solidFill>
                  <a:srgbClr val="003895"/>
                </a:solidFill>
              </a:rPr>
              <a:t>Would hypertensive medications need to be started or changed? </a:t>
            </a:r>
          </a:p>
        </p:txBody>
      </p:sp>
    </p:spTree>
    <p:extLst>
      <p:ext uri="{BB962C8B-B14F-4D97-AF65-F5344CB8AC3E}">
        <p14:creationId xmlns:p14="http://schemas.microsoft.com/office/powerpoint/2010/main" val="28441997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WWYD?</a:t>
            </a:r>
          </a:p>
        </p:txBody>
      </p:sp>
      <p:sp>
        <p:nvSpPr>
          <p:cNvPr id="6" name="Text Placeholder 5"/>
          <p:cNvSpPr>
            <a:spLocks noGrp="1"/>
          </p:cNvSpPr>
          <p:nvPr>
            <p:ph type="body" idx="1"/>
          </p:nvPr>
        </p:nvSpPr>
        <p:spPr/>
        <p:txBody>
          <a:bodyPr/>
          <a:lstStyle/>
          <a:p>
            <a:r>
              <a:rPr lang="en-US" dirty="0"/>
              <a:t>What would you do? Given the following situations, how would you address each patient?</a:t>
            </a:r>
          </a:p>
        </p:txBody>
      </p:sp>
    </p:spTree>
    <p:extLst>
      <p:ext uri="{BB962C8B-B14F-4D97-AF65-F5344CB8AC3E}">
        <p14:creationId xmlns:p14="http://schemas.microsoft.com/office/powerpoint/2010/main" val="17485409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WWYD?</a:t>
            </a:r>
          </a:p>
        </p:txBody>
      </p:sp>
      <p:sp>
        <p:nvSpPr>
          <p:cNvPr id="5" name="Content Placeholder 4"/>
          <p:cNvSpPr>
            <a:spLocks noGrp="1"/>
          </p:cNvSpPr>
          <p:nvPr>
            <p:ph idx="1"/>
          </p:nvPr>
        </p:nvSpPr>
        <p:spPr/>
        <p:txBody>
          <a:bodyPr>
            <a:noAutofit/>
          </a:bodyPr>
          <a:lstStyle/>
          <a:p>
            <a:pPr marL="0" indent="0" algn="ctr">
              <a:buNone/>
            </a:pPr>
            <a:r>
              <a:rPr lang="en-US" sz="2800" dirty="0"/>
              <a:t>A patient takes her blood pressure at home and gets a measurement of 182/124. She retakes her BP, gets a similar reading, and notes she has shortness of breath. What should the patient do?</a:t>
            </a:r>
          </a:p>
          <a:p>
            <a:pPr marL="514350" indent="-514350">
              <a:buFont typeface="+mj-lt"/>
              <a:buAutoNum type="arabicPeriod"/>
            </a:pPr>
            <a:endParaRPr lang="en-US" sz="2800" dirty="0"/>
          </a:p>
          <a:p>
            <a:pPr marL="0" indent="0" algn="ctr">
              <a:buNone/>
            </a:pPr>
            <a:r>
              <a:rPr lang="en-US" sz="2800" b="1" dirty="0">
                <a:solidFill>
                  <a:schemeClr val="accent3"/>
                </a:solidFill>
              </a:rPr>
              <a:t>This is a hypertensive emergency − the patient should call 911.</a:t>
            </a:r>
          </a:p>
          <a:p>
            <a:pPr marL="0" indent="0">
              <a:buNone/>
            </a:pPr>
            <a:endParaRPr lang="en-US" sz="2800" dirty="0"/>
          </a:p>
        </p:txBody>
      </p:sp>
    </p:spTree>
    <p:extLst>
      <p:ext uri="{BB962C8B-B14F-4D97-AF65-F5344CB8AC3E}">
        <p14:creationId xmlns:p14="http://schemas.microsoft.com/office/powerpoint/2010/main" val="422783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WWYD?</a:t>
            </a:r>
          </a:p>
        </p:txBody>
      </p:sp>
      <p:sp>
        <p:nvSpPr>
          <p:cNvPr id="3" name="Content Placeholder 2"/>
          <p:cNvSpPr>
            <a:spLocks noGrp="1"/>
          </p:cNvSpPr>
          <p:nvPr>
            <p:ph idx="1"/>
          </p:nvPr>
        </p:nvSpPr>
        <p:spPr>
          <a:xfrm>
            <a:off x="457200" y="1752600"/>
            <a:ext cx="8229600" cy="4038600"/>
          </a:xfrm>
        </p:spPr>
        <p:txBody>
          <a:bodyPr>
            <a:normAutofit fontScale="92500" lnSpcReduction="10000"/>
          </a:bodyPr>
          <a:lstStyle/>
          <a:p>
            <a:pPr marL="0" indent="0" algn="ctr">
              <a:buNone/>
            </a:pPr>
            <a:r>
              <a:rPr lang="en-US" dirty="0"/>
              <a:t>Your patient identifies as a current smoker. You are about to show him how to self-measure his BP at home. What do you do?</a:t>
            </a:r>
          </a:p>
          <a:p>
            <a:pPr marL="0" indent="0">
              <a:buNone/>
            </a:pPr>
            <a:endParaRPr lang="en-US" dirty="0">
              <a:solidFill>
                <a:srgbClr val="00B050"/>
              </a:solidFill>
            </a:endParaRPr>
          </a:p>
          <a:p>
            <a:pPr marL="0" indent="0" algn="ctr">
              <a:buNone/>
            </a:pPr>
            <a:r>
              <a:rPr lang="en-US" b="1" dirty="0">
                <a:solidFill>
                  <a:schemeClr val="accent3"/>
                </a:solidFill>
              </a:rPr>
              <a:t>Ask the patient whether he has smoked in the last 30 minutes. If he has, educate him on factors that impact BP and the need to refrain from smoking 30 minutes prior to taking his BP at home.</a:t>
            </a:r>
          </a:p>
          <a:p>
            <a:endParaRPr lang="en-US" dirty="0"/>
          </a:p>
          <a:p>
            <a:endParaRPr lang="en-US" dirty="0"/>
          </a:p>
        </p:txBody>
      </p:sp>
    </p:spTree>
    <p:extLst>
      <p:ext uri="{BB962C8B-B14F-4D97-AF65-F5344CB8AC3E}">
        <p14:creationId xmlns:p14="http://schemas.microsoft.com/office/powerpoint/2010/main" val="3199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WWYD?</a:t>
            </a:r>
          </a:p>
        </p:txBody>
      </p:sp>
      <p:sp>
        <p:nvSpPr>
          <p:cNvPr id="3" name="Content Placeholder 2"/>
          <p:cNvSpPr>
            <a:spLocks noGrp="1"/>
          </p:cNvSpPr>
          <p:nvPr>
            <p:ph idx="1"/>
          </p:nvPr>
        </p:nvSpPr>
        <p:spPr>
          <a:xfrm>
            <a:off x="457200" y="1765300"/>
            <a:ext cx="8229600" cy="4038600"/>
          </a:xfrm>
        </p:spPr>
        <p:txBody>
          <a:bodyPr>
            <a:normAutofit fontScale="92500" lnSpcReduction="10000"/>
          </a:bodyPr>
          <a:lstStyle/>
          <a:p>
            <a:pPr marL="0" indent="0" algn="ctr">
              <a:buNone/>
            </a:pPr>
            <a:r>
              <a:rPr lang="en-US" dirty="0"/>
              <a:t>The patient, a 25-year-old white male, has just run up five flights of stairs – what action should be taken?</a:t>
            </a:r>
          </a:p>
          <a:p>
            <a:pPr marL="0" indent="0" algn="ctr">
              <a:buNone/>
            </a:pPr>
            <a:endParaRPr lang="en-US" dirty="0"/>
          </a:p>
          <a:p>
            <a:pPr marL="0" indent="0" algn="ctr">
              <a:buNone/>
            </a:pPr>
            <a:r>
              <a:rPr lang="en-US" b="1" dirty="0">
                <a:solidFill>
                  <a:schemeClr val="accent3"/>
                </a:solidFill>
              </a:rPr>
              <a:t>Continue with patient visit, and after 30 minutes, complete BP check – educate him on factors that impact BP and advise him not to exercise or do any other strenuous activity before taking his BP at home.</a:t>
            </a:r>
          </a:p>
          <a:p>
            <a:endParaRPr lang="en-US" dirty="0"/>
          </a:p>
        </p:txBody>
      </p:sp>
    </p:spTree>
    <p:extLst>
      <p:ext uri="{BB962C8B-B14F-4D97-AF65-F5344CB8AC3E}">
        <p14:creationId xmlns:p14="http://schemas.microsoft.com/office/powerpoint/2010/main" val="346296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1E226-3A24-4A2E-95CD-2003861D8059}"/>
              </a:ext>
            </a:extLst>
          </p:cNvPr>
          <p:cNvSpPr>
            <a:spLocks noGrp="1"/>
          </p:cNvSpPr>
          <p:nvPr>
            <p:ph type="title"/>
          </p:nvPr>
        </p:nvSpPr>
        <p:spPr/>
        <p:txBody>
          <a:bodyPr/>
          <a:lstStyle/>
          <a:p>
            <a:r>
              <a:rPr lang="en-US" dirty="0"/>
              <a:t>CPT Codes for SMBP	</a:t>
            </a:r>
          </a:p>
        </p:txBody>
      </p:sp>
      <p:sp>
        <p:nvSpPr>
          <p:cNvPr id="3" name="Content Placeholder 2">
            <a:extLst>
              <a:ext uri="{FF2B5EF4-FFF2-40B4-BE49-F238E27FC236}">
                <a16:creationId xmlns:a16="http://schemas.microsoft.com/office/drawing/2014/main" id="{1A31C34A-8D98-4958-B8A4-4E4B7BE9C92E}"/>
              </a:ext>
            </a:extLst>
          </p:cNvPr>
          <p:cNvSpPr>
            <a:spLocks noGrp="1"/>
          </p:cNvSpPr>
          <p:nvPr>
            <p:ph idx="1"/>
          </p:nvPr>
        </p:nvSpPr>
        <p:spPr/>
        <p:txBody>
          <a:bodyPr/>
          <a:lstStyle/>
          <a:p>
            <a:r>
              <a:rPr lang="en-US" dirty="0"/>
              <a:t>The 2020 list of Current Procedural Terminology (CPT) codes includes SMBP</a:t>
            </a:r>
          </a:p>
          <a:p>
            <a:pPr lvl="1"/>
            <a:r>
              <a:rPr lang="en-US" dirty="0"/>
              <a:t>Codes 99473 and 99474 will be used for SMBP monitoring</a:t>
            </a:r>
          </a:p>
          <a:p>
            <a:pPr lvl="1"/>
            <a:r>
              <a:rPr lang="en-US" dirty="0"/>
              <a:t>This will enable clinicians to better track their SMBP patients</a:t>
            </a:r>
          </a:p>
        </p:txBody>
      </p:sp>
    </p:spTree>
    <p:extLst>
      <p:ext uri="{BB962C8B-B14F-4D97-AF65-F5344CB8AC3E}">
        <p14:creationId xmlns:p14="http://schemas.microsoft.com/office/powerpoint/2010/main" val="17774359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sz="4400" dirty="0">
                <a:latin typeface="+mn-lt"/>
              </a:rPr>
              <a:t>Questions?</a:t>
            </a:r>
            <a:endParaRPr lang="en-US" dirty="0">
              <a:latin typeface="+mn-lt"/>
            </a:endParaRPr>
          </a:p>
        </p:txBody>
      </p:sp>
      <p:sp>
        <p:nvSpPr>
          <p:cNvPr id="3" name="Title 1"/>
          <p:cNvSpPr txBox="1">
            <a:spLocks/>
          </p:cNvSpPr>
          <p:nvPr/>
        </p:nvSpPr>
        <p:spPr>
          <a:xfrm>
            <a:off x="685800" y="587375"/>
            <a:ext cx="7772400" cy="2384425"/>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bg1"/>
                </a:solidFill>
                <a:latin typeface="Myriad Pro Light" pitchFamily="34" charset="0"/>
                <a:ea typeface="+mj-ea"/>
                <a:cs typeface="+mj-cs"/>
              </a:defRPr>
            </a:lvl1pPr>
          </a:lstStyle>
          <a:p>
            <a:endParaRPr lang="en-US" b="1" dirty="0">
              <a:latin typeface="+mj-lt"/>
            </a:endParaRPr>
          </a:p>
        </p:txBody>
      </p:sp>
    </p:spTree>
    <p:extLst>
      <p:ext uri="{BB962C8B-B14F-4D97-AF65-F5344CB8AC3E}">
        <p14:creationId xmlns:p14="http://schemas.microsoft.com/office/powerpoint/2010/main" val="22584009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408C68-7D08-4986-B539-B0412273C481}"/>
              </a:ext>
            </a:extLst>
          </p:cNvPr>
          <p:cNvSpPr>
            <a:spLocks noGrp="1"/>
          </p:cNvSpPr>
          <p:nvPr>
            <p:ph type="title"/>
          </p:nvPr>
        </p:nvSpPr>
        <p:spPr/>
        <p:txBody>
          <a:bodyPr/>
          <a:lstStyle/>
          <a:p>
            <a:r>
              <a:rPr lang="en-US" dirty="0"/>
              <a:t>References and Resources</a:t>
            </a:r>
          </a:p>
        </p:txBody>
      </p:sp>
      <p:sp>
        <p:nvSpPr>
          <p:cNvPr id="4" name="Content Placeholder 3">
            <a:extLst>
              <a:ext uri="{FF2B5EF4-FFF2-40B4-BE49-F238E27FC236}">
                <a16:creationId xmlns:a16="http://schemas.microsoft.com/office/drawing/2014/main" id="{0C05BAFE-BE38-4F7E-BA27-196D8E559385}"/>
              </a:ext>
            </a:extLst>
          </p:cNvPr>
          <p:cNvSpPr>
            <a:spLocks noGrp="1"/>
          </p:cNvSpPr>
          <p:nvPr>
            <p:ph idx="1"/>
          </p:nvPr>
        </p:nvSpPr>
        <p:spPr/>
        <p:txBody>
          <a:bodyPr/>
          <a:lstStyle/>
          <a:p>
            <a:r>
              <a:rPr lang="en-US" dirty="0"/>
              <a:t>All references and resources are included on the slides. At the end of this training, we will email you the digital version of the training so you have access to all the links.</a:t>
            </a:r>
          </a:p>
        </p:txBody>
      </p:sp>
    </p:spTree>
    <p:extLst>
      <p:ext uri="{BB962C8B-B14F-4D97-AF65-F5344CB8AC3E}">
        <p14:creationId xmlns:p14="http://schemas.microsoft.com/office/powerpoint/2010/main" val="85541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5F454-6997-4CC2-BEEC-C70B4DAD3B8B}"/>
              </a:ext>
            </a:extLst>
          </p:cNvPr>
          <p:cNvSpPr>
            <a:spLocks noGrp="1"/>
          </p:cNvSpPr>
          <p:nvPr>
            <p:ph type="title"/>
          </p:nvPr>
        </p:nvSpPr>
        <p:spPr>
          <a:xfrm>
            <a:off x="454378" y="191912"/>
            <a:ext cx="8229600" cy="1143000"/>
          </a:xfrm>
        </p:spPr>
        <p:txBody>
          <a:bodyPr/>
          <a:lstStyle/>
          <a:p>
            <a:r>
              <a:rPr lang="en-US" dirty="0"/>
              <a:t>Uses of SMBP</a:t>
            </a:r>
          </a:p>
        </p:txBody>
      </p:sp>
      <p:sp>
        <p:nvSpPr>
          <p:cNvPr id="4" name="Content Placeholder 4">
            <a:extLst>
              <a:ext uri="{FF2B5EF4-FFF2-40B4-BE49-F238E27FC236}">
                <a16:creationId xmlns:a16="http://schemas.microsoft.com/office/drawing/2014/main" id="{849D8EBD-C12F-4287-B40C-8083F064D8A9}"/>
              </a:ext>
            </a:extLst>
          </p:cNvPr>
          <p:cNvSpPr txBox="1">
            <a:spLocks/>
          </p:cNvSpPr>
          <p:nvPr/>
        </p:nvSpPr>
        <p:spPr>
          <a:xfrm>
            <a:off x="457200" y="1600201"/>
            <a:ext cx="4038600" cy="3809999"/>
          </a:xfrm>
          <a:prstGeom prst="rect">
            <a:avLst/>
          </a:prstGeom>
          <a:ln w="57150">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accent4"/>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accent4"/>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4"/>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4"/>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en-US" sz="2800" b="1" dirty="0">
                <a:latin typeface="Arial" panose="020B0604020202020204" pitchFamily="34" charset="0"/>
                <a:ea typeface="ＭＳ Ｐゴシック" charset="-128"/>
                <a:cs typeface="Arial" panose="020B0604020202020204" pitchFamily="34" charset="0"/>
              </a:rPr>
              <a:t>Out-of-Office Self-Monitoring of BP</a:t>
            </a:r>
          </a:p>
          <a:p>
            <a:r>
              <a:rPr lang="en-US" altLang="en-US" sz="2200" dirty="0">
                <a:latin typeface="Arial" panose="020B0604020202020204" pitchFamily="34" charset="0"/>
                <a:ea typeface="ＭＳ Ｐゴシック" charset="-128"/>
                <a:cs typeface="Arial" panose="020B0604020202020204" pitchFamily="34" charset="0"/>
              </a:rPr>
              <a:t>Out-of-office BP measurements are recommended to confirm diagnoses of HTN and for titration of BP-lowering medication</a:t>
            </a:r>
            <a:endParaRPr lang="en-US" altLang="en-US" sz="2200" b="1" dirty="0">
              <a:latin typeface="Arial" panose="020B0604020202020204" pitchFamily="34" charset="0"/>
              <a:ea typeface="ＭＳ Ｐゴシック" charset="-128"/>
              <a:cs typeface="Arial" panose="020B0604020202020204" pitchFamily="34" charset="0"/>
            </a:endParaRPr>
          </a:p>
          <a:p>
            <a:pPr marL="0" indent="0">
              <a:buFont typeface="Arial" panose="020B0604020202020204" pitchFamily="34" charset="0"/>
              <a:buNone/>
            </a:pPr>
            <a:endParaRPr lang="en-US" dirty="0"/>
          </a:p>
        </p:txBody>
      </p:sp>
      <p:sp>
        <p:nvSpPr>
          <p:cNvPr id="5" name="Content Placeholder 5">
            <a:extLst>
              <a:ext uri="{FF2B5EF4-FFF2-40B4-BE49-F238E27FC236}">
                <a16:creationId xmlns:a16="http://schemas.microsoft.com/office/drawing/2014/main" id="{78043E43-09C4-4D44-AF6D-A901566454EC}"/>
              </a:ext>
            </a:extLst>
          </p:cNvPr>
          <p:cNvSpPr txBox="1">
            <a:spLocks/>
          </p:cNvSpPr>
          <p:nvPr/>
        </p:nvSpPr>
        <p:spPr>
          <a:xfrm>
            <a:off x="4648200" y="1600201"/>
            <a:ext cx="4038600" cy="3809999"/>
          </a:xfrm>
          <a:prstGeom prst="rect">
            <a:avLst/>
          </a:prstGeom>
          <a:ln w="57150">
            <a:solidFill>
              <a:schemeClr val="tx1"/>
            </a:solidFill>
          </a:ln>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altLang="en-US" sz="4000" b="1" dirty="0">
                <a:solidFill>
                  <a:schemeClr val="accent4">
                    <a:lumMod val="95000"/>
                    <a:lumOff val="5000"/>
                  </a:schemeClr>
                </a:solidFill>
                <a:latin typeface="Arial" panose="020B0604020202020204" pitchFamily="34" charset="0"/>
                <a:ea typeface="ＭＳ Ｐゴシック" charset="-128"/>
                <a:cs typeface="Arial" panose="020B0604020202020204" pitchFamily="34" charset="0"/>
              </a:rPr>
              <a:t>Improve Control of BP in Patients on Drug Therapy</a:t>
            </a:r>
          </a:p>
          <a:p>
            <a:pPr>
              <a:lnSpc>
                <a:spcPct val="120000"/>
              </a:lnSpc>
            </a:pPr>
            <a:r>
              <a:rPr lang="en-US" altLang="en-US" dirty="0">
                <a:solidFill>
                  <a:schemeClr val="accent4">
                    <a:lumMod val="95000"/>
                    <a:lumOff val="5000"/>
                  </a:schemeClr>
                </a:solidFill>
                <a:latin typeface="Arial" panose="020B0604020202020204" pitchFamily="34" charset="0"/>
                <a:ea typeface="ＭＳ Ｐゴシック" charset="-128"/>
                <a:cs typeface="Arial" panose="020B0604020202020204" pitchFamily="34" charset="0"/>
              </a:rPr>
              <a:t>Follow-up and monitoring after initiation of drug therapy for HTN control should include systematic strategies to help improve BP, including use of SMBP, team-based care</a:t>
            </a:r>
            <a:endParaRPr lang="en-US" dirty="0">
              <a:solidFill>
                <a:schemeClr val="accent4">
                  <a:lumMod val="95000"/>
                  <a:lumOff val="5000"/>
                </a:schemeClr>
              </a:solidFill>
            </a:endParaRPr>
          </a:p>
        </p:txBody>
      </p:sp>
      <p:sp>
        <p:nvSpPr>
          <p:cNvPr id="6" name="TextBox 5">
            <a:extLst>
              <a:ext uri="{FF2B5EF4-FFF2-40B4-BE49-F238E27FC236}">
                <a16:creationId xmlns:a16="http://schemas.microsoft.com/office/drawing/2014/main" id="{49C6EB7B-A328-4E7D-A256-58FE5571CDA1}"/>
              </a:ext>
            </a:extLst>
          </p:cNvPr>
          <p:cNvSpPr txBox="1"/>
          <p:nvPr/>
        </p:nvSpPr>
        <p:spPr>
          <a:xfrm>
            <a:off x="313449" y="5638800"/>
            <a:ext cx="8517102" cy="461665"/>
          </a:xfrm>
          <a:prstGeom prst="rect">
            <a:avLst/>
          </a:prstGeom>
          <a:noFill/>
        </p:spPr>
        <p:txBody>
          <a:bodyPr wrap="square" rtlCol="0">
            <a:spAutoFit/>
          </a:bodyPr>
          <a:lstStyle/>
          <a:p>
            <a:r>
              <a:rPr lang="en-US" sz="800" dirty="0" err="1">
                <a:solidFill>
                  <a:srgbClr val="595959"/>
                </a:solidFill>
                <a:ea typeface="Calibri"/>
                <a:cs typeface="Times New Roman"/>
              </a:rPr>
              <a:t>Whelton</a:t>
            </a:r>
            <a:r>
              <a:rPr lang="en-US" sz="800" dirty="0">
                <a:solidFill>
                  <a:srgbClr val="595959"/>
                </a:solidFill>
                <a:ea typeface="Calibri"/>
                <a:cs typeface="Times New Roman"/>
              </a:rPr>
              <a:t> PK, Carey RM, </a:t>
            </a:r>
            <a:r>
              <a:rPr lang="en-US" sz="800" dirty="0" err="1">
                <a:solidFill>
                  <a:srgbClr val="595959"/>
                </a:solidFill>
                <a:ea typeface="Calibri"/>
                <a:cs typeface="Times New Roman"/>
              </a:rPr>
              <a:t>Aronow</a:t>
            </a:r>
            <a:r>
              <a:rPr lang="en-US" sz="800" dirty="0">
                <a:solidFill>
                  <a:srgbClr val="595959"/>
                </a:solidFill>
                <a:ea typeface="Calibri"/>
                <a:cs typeface="Times New Roman"/>
              </a:rPr>
              <a:t> WS, et al. 2017 ACC/AHA/AAPA/ABC/ACPM/AGS/</a:t>
            </a:r>
            <a:r>
              <a:rPr lang="en-US" sz="800" dirty="0" err="1">
                <a:solidFill>
                  <a:srgbClr val="595959"/>
                </a:solidFill>
                <a:ea typeface="Calibri"/>
                <a:cs typeface="Times New Roman"/>
              </a:rPr>
              <a:t>APhA</a:t>
            </a:r>
            <a:r>
              <a:rPr lang="en-US" sz="800" dirty="0">
                <a:solidFill>
                  <a:srgbClr val="595959"/>
                </a:solidFill>
                <a:ea typeface="Calibri"/>
                <a:cs typeface="Times New Roman"/>
              </a:rPr>
              <a:t>/ASH/ASPC/NMA/PCNA Guideline for the Prevention, Detection, Evaluation, and Management of High Blood Pressure in Adults: A Report of the American College of Cardiology/American Heart Association Task Force on Clinical Practice Guidelines. </a:t>
            </a:r>
            <a:r>
              <a:rPr lang="en-US" sz="800" i="1" dirty="0">
                <a:solidFill>
                  <a:srgbClr val="595959"/>
                </a:solidFill>
                <a:ea typeface="Calibri"/>
                <a:cs typeface="Times New Roman"/>
              </a:rPr>
              <a:t>Hypertension.</a:t>
            </a:r>
            <a:r>
              <a:rPr lang="en-US" sz="800" dirty="0">
                <a:solidFill>
                  <a:srgbClr val="595959"/>
                </a:solidFill>
                <a:ea typeface="Calibri"/>
                <a:cs typeface="Times New Roman"/>
              </a:rPr>
              <a:t> 2017.</a:t>
            </a:r>
            <a:r>
              <a:rPr lang="en-US" sz="800" u="sng" dirty="0">
                <a:solidFill>
                  <a:srgbClr val="595959"/>
                </a:solidFill>
                <a:ea typeface="Calibri"/>
                <a:cs typeface="Times New Roman"/>
              </a:rPr>
              <a:t> </a:t>
            </a:r>
            <a:r>
              <a:rPr lang="en-US" sz="800" dirty="0">
                <a:solidFill>
                  <a:srgbClr val="595959"/>
                </a:solidFill>
                <a:ea typeface="Calibri"/>
                <a:cs typeface="Times New Roman"/>
              </a:rPr>
              <a:t>doi:10.1161/HYP.0000000000000065</a:t>
            </a:r>
            <a:endParaRPr lang="en-US" sz="800" dirty="0"/>
          </a:p>
        </p:txBody>
      </p:sp>
    </p:spTree>
    <p:extLst>
      <p:ext uri="{BB962C8B-B14F-4D97-AF65-F5344CB8AC3E}">
        <p14:creationId xmlns:p14="http://schemas.microsoft.com/office/powerpoint/2010/main" val="2332357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FDD7E-D16C-47E3-9CFA-794E0BE53C2D}"/>
              </a:ext>
            </a:extLst>
          </p:cNvPr>
          <p:cNvSpPr>
            <a:spLocks noGrp="1"/>
          </p:cNvSpPr>
          <p:nvPr>
            <p:ph type="title"/>
          </p:nvPr>
        </p:nvSpPr>
        <p:spPr>
          <a:xfrm>
            <a:off x="457200" y="179212"/>
            <a:ext cx="8229600" cy="1143000"/>
          </a:xfrm>
        </p:spPr>
        <p:txBody>
          <a:bodyPr/>
          <a:lstStyle/>
          <a:p>
            <a:r>
              <a:rPr lang="en-US" dirty="0"/>
              <a:t>Why Use SMBP?</a:t>
            </a:r>
          </a:p>
        </p:txBody>
      </p:sp>
      <p:sp>
        <p:nvSpPr>
          <p:cNvPr id="3" name="Content Placeholder 2">
            <a:extLst>
              <a:ext uri="{FF2B5EF4-FFF2-40B4-BE49-F238E27FC236}">
                <a16:creationId xmlns:a16="http://schemas.microsoft.com/office/drawing/2014/main" id="{F775467B-2A6D-4DC2-AE05-3C4C4AC6BE95}"/>
              </a:ext>
            </a:extLst>
          </p:cNvPr>
          <p:cNvSpPr>
            <a:spLocks noGrp="1"/>
          </p:cNvSpPr>
          <p:nvPr>
            <p:ph idx="1"/>
          </p:nvPr>
        </p:nvSpPr>
        <p:spPr>
          <a:xfrm>
            <a:off x="457200" y="1322212"/>
            <a:ext cx="8458200" cy="4038600"/>
          </a:xfrm>
        </p:spPr>
        <p:txBody>
          <a:bodyPr>
            <a:normAutofit/>
          </a:bodyPr>
          <a:lstStyle/>
          <a:p>
            <a:pPr marL="0" indent="0" algn="ctr">
              <a:buNone/>
            </a:pPr>
            <a:r>
              <a:rPr lang="en-US" b="1" dirty="0">
                <a:solidFill>
                  <a:schemeClr val="accent2"/>
                </a:solidFill>
              </a:rPr>
              <a:t>SMBP can assess BP control</a:t>
            </a:r>
          </a:p>
          <a:p>
            <a:pPr marL="0" indent="0" algn="ctr">
              <a:buNone/>
            </a:pPr>
            <a:endParaRPr lang="en-US" sz="1400" b="1" dirty="0"/>
          </a:p>
          <a:p>
            <a:r>
              <a:rPr lang="en-US" sz="2800" dirty="0"/>
              <a:t>Provides reliable estimate of effectiveness of antihypertensive treatment</a:t>
            </a:r>
          </a:p>
          <a:p>
            <a:r>
              <a:rPr lang="en-US" sz="2800" dirty="0"/>
              <a:t>Assesses control at different times across 24-hour period </a:t>
            </a:r>
          </a:p>
          <a:p>
            <a:r>
              <a:rPr lang="en-US" sz="2800" dirty="0"/>
              <a:t>Supports better, timely treatment decisions</a:t>
            </a:r>
          </a:p>
          <a:p>
            <a:endParaRPr lang="en-US" dirty="0"/>
          </a:p>
        </p:txBody>
      </p:sp>
      <p:sp>
        <p:nvSpPr>
          <p:cNvPr id="4" name="TextBox 3">
            <a:extLst>
              <a:ext uri="{FF2B5EF4-FFF2-40B4-BE49-F238E27FC236}">
                <a16:creationId xmlns:a16="http://schemas.microsoft.com/office/drawing/2014/main" id="{5B7720E7-7144-42D7-B530-BE61F465D2AF}"/>
              </a:ext>
            </a:extLst>
          </p:cNvPr>
          <p:cNvSpPr txBox="1"/>
          <p:nvPr/>
        </p:nvSpPr>
        <p:spPr>
          <a:xfrm>
            <a:off x="461211" y="5757446"/>
            <a:ext cx="7991475" cy="338554"/>
          </a:xfrm>
          <a:prstGeom prst="rect">
            <a:avLst/>
          </a:prstGeom>
          <a:noFill/>
        </p:spPr>
        <p:txBody>
          <a:bodyPr wrap="square" rtlCol="0">
            <a:spAutoFit/>
          </a:bodyPr>
          <a:lstStyle/>
          <a:p>
            <a:r>
              <a:rPr lang="en-US" sz="800" dirty="0">
                <a:solidFill>
                  <a:schemeClr val="accent4">
                    <a:lumMod val="95000"/>
                    <a:lumOff val="5000"/>
                  </a:schemeClr>
                </a:solidFill>
              </a:rPr>
              <a:t>Sharman JE, Howes FS, Head GA, et al. Home blood pressure monitoring: Australian expert consensus statement. </a:t>
            </a:r>
            <a:r>
              <a:rPr lang="en-US" sz="800" i="1" dirty="0">
                <a:solidFill>
                  <a:schemeClr val="accent4">
                    <a:lumMod val="95000"/>
                    <a:lumOff val="5000"/>
                  </a:schemeClr>
                </a:solidFill>
              </a:rPr>
              <a:t>Journal of Hypertension </a:t>
            </a:r>
            <a:r>
              <a:rPr lang="en-US" sz="800" dirty="0">
                <a:solidFill>
                  <a:schemeClr val="accent4">
                    <a:lumMod val="95000"/>
                    <a:lumOff val="5000"/>
                  </a:schemeClr>
                </a:solidFill>
              </a:rPr>
              <a:t>2015; 33: 1721-1728</a:t>
            </a:r>
            <a:br>
              <a:rPr lang="en-US" sz="800" dirty="0">
                <a:solidFill>
                  <a:schemeClr val="accent4">
                    <a:lumMod val="95000"/>
                    <a:lumOff val="5000"/>
                  </a:schemeClr>
                </a:solidFill>
              </a:rPr>
            </a:br>
            <a:r>
              <a:rPr lang="en-US" sz="800" dirty="0" err="1">
                <a:solidFill>
                  <a:schemeClr val="accent4">
                    <a:lumMod val="95000"/>
                    <a:lumOff val="5000"/>
                  </a:schemeClr>
                </a:solidFill>
              </a:rPr>
              <a:t>Parati</a:t>
            </a:r>
            <a:r>
              <a:rPr lang="en-US" sz="800" dirty="0">
                <a:solidFill>
                  <a:schemeClr val="accent4">
                    <a:lumMod val="95000"/>
                    <a:lumOff val="5000"/>
                  </a:schemeClr>
                </a:solidFill>
              </a:rPr>
              <a:t> G, Stergiou GS, </a:t>
            </a:r>
            <a:r>
              <a:rPr lang="en-US" sz="800" dirty="0" err="1">
                <a:solidFill>
                  <a:schemeClr val="accent4">
                    <a:lumMod val="95000"/>
                    <a:lumOff val="5000"/>
                  </a:schemeClr>
                </a:solidFill>
              </a:rPr>
              <a:t>Asmar</a:t>
            </a:r>
            <a:r>
              <a:rPr lang="en-US" sz="800" dirty="0">
                <a:solidFill>
                  <a:schemeClr val="accent4">
                    <a:lumMod val="95000"/>
                    <a:lumOff val="5000"/>
                  </a:schemeClr>
                </a:solidFill>
              </a:rPr>
              <a:t> R, et al. European society of hypertension practice guidelines for home blood pressure monitoring. </a:t>
            </a:r>
            <a:r>
              <a:rPr lang="en-US" sz="800" i="1" dirty="0">
                <a:solidFill>
                  <a:schemeClr val="accent4">
                    <a:lumMod val="95000"/>
                    <a:lumOff val="5000"/>
                  </a:schemeClr>
                </a:solidFill>
              </a:rPr>
              <a:t> J Hum </a:t>
            </a:r>
            <a:r>
              <a:rPr lang="en-US" sz="800" i="1" dirty="0" err="1">
                <a:solidFill>
                  <a:schemeClr val="accent4">
                    <a:lumMod val="95000"/>
                    <a:lumOff val="5000"/>
                  </a:schemeClr>
                </a:solidFill>
              </a:rPr>
              <a:t>Hypertenss</a:t>
            </a:r>
            <a:r>
              <a:rPr lang="en-US" sz="800" i="1" dirty="0">
                <a:solidFill>
                  <a:schemeClr val="accent4">
                    <a:lumMod val="95000"/>
                    <a:lumOff val="5000"/>
                  </a:schemeClr>
                </a:solidFill>
              </a:rPr>
              <a:t> </a:t>
            </a:r>
            <a:r>
              <a:rPr lang="en-US" sz="800" dirty="0">
                <a:solidFill>
                  <a:schemeClr val="accent4">
                    <a:lumMod val="95000"/>
                    <a:lumOff val="5000"/>
                  </a:schemeClr>
                </a:solidFill>
              </a:rPr>
              <a:t> 2010; 779-785</a:t>
            </a:r>
            <a:endParaRPr lang="en-US" dirty="0">
              <a:solidFill>
                <a:schemeClr val="accent4">
                  <a:lumMod val="95000"/>
                  <a:lumOff val="5000"/>
                </a:schemeClr>
              </a:solidFill>
            </a:endParaRPr>
          </a:p>
        </p:txBody>
      </p:sp>
    </p:spTree>
    <p:extLst>
      <p:ext uri="{BB962C8B-B14F-4D97-AF65-F5344CB8AC3E}">
        <p14:creationId xmlns:p14="http://schemas.microsoft.com/office/powerpoint/2010/main" val="2570135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B8C6-F735-421E-909D-B316A8095123}"/>
              </a:ext>
            </a:extLst>
          </p:cNvPr>
          <p:cNvSpPr>
            <a:spLocks noGrp="1"/>
          </p:cNvSpPr>
          <p:nvPr>
            <p:ph type="title"/>
          </p:nvPr>
        </p:nvSpPr>
        <p:spPr>
          <a:xfrm>
            <a:off x="457200" y="190500"/>
            <a:ext cx="8229600" cy="1143000"/>
          </a:xfrm>
        </p:spPr>
        <p:txBody>
          <a:bodyPr/>
          <a:lstStyle/>
          <a:p>
            <a:r>
              <a:rPr lang="en-US" dirty="0"/>
              <a:t>Why Use SMBP?</a:t>
            </a:r>
          </a:p>
        </p:txBody>
      </p:sp>
      <p:sp>
        <p:nvSpPr>
          <p:cNvPr id="3" name="Content Placeholder 2">
            <a:extLst>
              <a:ext uri="{FF2B5EF4-FFF2-40B4-BE49-F238E27FC236}">
                <a16:creationId xmlns:a16="http://schemas.microsoft.com/office/drawing/2014/main" id="{027BA438-484F-4834-AFC0-B8166237F672}"/>
              </a:ext>
            </a:extLst>
          </p:cNvPr>
          <p:cNvSpPr>
            <a:spLocks noGrp="1"/>
          </p:cNvSpPr>
          <p:nvPr>
            <p:ph idx="1"/>
          </p:nvPr>
        </p:nvSpPr>
        <p:spPr>
          <a:xfrm>
            <a:off x="457200" y="1409700"/>
            <a:ext cx="8229600" cy="4038600"/>
          </a:xfrm>
        </p:spPr>
        <p:txBody>
          <a:bodyPr>
            <a:normAutofit/>
          </a:bodyPr>
          <a:lstStyle/>
          <a:p>
            <a:pPr marL="0" indent="0" algn="ctr">
              <a:buNone/>
            </a:pPr>
            <a:r>
              <a:rPr lang="en-US" b="1" dirty="0">
                <a:solidFill>
                  <a:schemeClr val="accent2"/>
                </a:solidFill>
              </a:rPr>
              <a:t>SMBP can increase precision in HTN diagnosis</a:t>
            </a:r>
          </a:p>
          <a:p>
            <a:pPr marL="0" indent="0" algn="ctr">
              <a:buNone/>
            </a:pPr>
            <a:endParaRPr lang="en-US" sz="1300" b="1" dirty="0"/>
          </a:p>
          <a:p>
            <a:r>
              <a:rPr lang="en-US" dirty="0"/>
              <a:t>Confirms elevated office readings (USPSTF recommendation)</a:t>
            </a:r>
          </a:p>
          <a:p>
            <a:r>
              <a:rPr lang="en-US" dirty="0"/>
              <a:t>Differentiates between white coat and sustained HTN</a:t>
            </a:r>
          </a:p>
          <a:p>
            <a:r>
              <a:rPr lang="en-US" dirty="0"/>
              <a:t>Helps identify patients with masked HTN</a:t>
            </a:r>
          </a:p>
        </p:txBody>
      </p:sp>
      <p:sp>
        <p:nvSpPr>
          <p:cNvPr id="4" name="TextBox 3">
            <a:extLst>
              <a:ext uri="{FF2B5EF4-FFF2-40B4-BE49-F238E27FC236}">
                <a16:creationId xmlns:a16="http://schemas.microsoft.com/office/drawing/2014/main" id="{65D59AFA-FDF8-44B4-A8CA-2418EF4D0648}"/>
              </a:ext>
            </a:extLst>
          </p:cNvPr>
          <p:cNvSpPr txBox="1"/>
          <p:nvPr/>
        </p:nvSpPr>
        <p:spPr>
          <a:xfrm>
            <a:off x="457200" y="5895945"/>
            <a:ext cx="7943850" cy="200055"/>
          </a:xfrm>
          <a:prstGeom prst="rect">
            <a:avLst/>
          </a:prstGeom>
          <a:noFill/>
        </p:spPr>
        <p:txBody>
          <a:bodyPr wrap="square" rtlCol="0">
            <a:spAutoFit/>
          </a:bodyPr>
          <a:lstStyle/>
          <a:p>
            <a:r>
              <a:rPr lang="en-US" sz="700" dirty="0" err="1">
                <a:solidFill>
                  <a:schemeClr val="accent4"/>
                </a:solidFill>
              </a:rPr>
              <a:t>Parati</a:t>
            </a:r>
            <a:r>
              <a:rPr lang="en-US" sz="700" dirty="0">
                <a:solidFill>
                  <a:schemeClr val="accent4"/>
                </a:solidFill>
              </a:rPr>
              <a:t> G, Stergiou GS, </a:t>
            </a:r>
            <a:r>
              <a:rPr lang="en-US" sz="700" dirty="0" err="1">
                <a:solidFill>
                  <a:schemeClr val="accent4"/>
                </a:solidFill>
              </a:rPr>
              <a:t>Asmar</a:t>
            </a:r>
            <a:r>
              <a:rPr lang="en-US" sz="700" dirty="0">
                <a:solidFill>
                  <a:schemeClr val="accent4"/>
                </a:solidFill>
              </a:rPr>
              <a:t> R, et al. European society of hypertension practice guidelines for home blood pressure monitoring. </a:t>
            </a:r>
            <a:r>
              <a:rPr lang="en-US" sz="700" i="1" dirty="0">
                <a:solidFill>
                  <a:schemeClr val="accent4"/>
                </a:solidFill>
              </a:rPr>
              <a:t> J Hum </a:t>
            </a:r>
            <a:r>
              <a:rPr lang="en-US" sz="700" i="1" dirty="0" err="1">
                <a:solidFill>
                  <a:schemeClr val="accent4"/>
                </a:solidFill>
              </a:rPr>
              <a:t>Hypertenss</a:t>
            </a:r>
            <a:r>
              <a:rPr lang="en-US" sz="700" i="1" dirty="0">
                <a:solidFill>
                  <a:schemeClr val="accent4"/>
                </a:solidFill>
              </a:rPr>
              <a:t> </a:t>
            </a:r>
            <a:r>
              <a:rPr lang="en-US" sz="700" dirty="0">
                <a:solidFill>
                  <a:schemeClr val="accent4"/>
                </a:solidFill>
              </a:rPr>
              <a:t> 2010; 779-785</a:t>
            </a:r>
          </a:p>
        </p:txBody>
      </p:sp>
    </p:spTree>
    <p:extLst>
      <p:ext uri="{BB962C8B-B14F-4D97-AF65-F5344CB8AC3E}">
        <p14:creationId xmlns:p14="http://schemas.microsoft.com/office/powerpoint/2010/main" val="2613651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B448C-DF06-40D8-A612-52EC0CA7637C}"/>
              </a:ext>
            </a:extLst>
          </p:cNvPr>
          <p:cNvSpPr>
            <a:spLocks noGrp="1"/>
          </p:cNvSpPr>
          <p:nvPr>
            <p:ph type="title"/>
          </p:nvPr>
        </p:nvSpPr>
        <p:spPr>
          <a:xfrm>
            <a:off x="457199" y="190500"/>
            <a:ext cx="8229600" cy="1143000"/>
          </a:xfrm>
        </p:spPr>
        <p:txBody>
          <a:bodyPr/>
          <a:lstStyle/>
          <a:p>
            <a:r>
              <a:rPr lang="en-US" dirty="0"/>
              <a:t>Why Use SMBP? </a:t>
            </a:r>
          </a:p>
        </p:txBody>
      </p:sp>
      <p:sp>
        <p:nvSpPr>
          <p:cNvPr id="3" name="Content Placeholder 2">
            <a:extLst>
              <a:ext uri="{FF2B5EF4-FFF2-40B4-BE49-F238E27FC236}">
                <a16:creationId xmlns:a16="http://schemas.microsoft.com/office/drawing/2014/main" id="{311CF786-74A6-40D4-B12C-B405DE34B76B}"/>
              </a:ext>
            </a:extLst>
          </p:cNvPr>
          <p:cNvSpPr>
            <a:spLocks noGrp="1"/>
          </p:cNvSpPr>
          <p:nvPr>
            <p:ph idx="1"/>
          </p:nvPr>
        </p:nvSpPr>
        <p:spPr>
          <a:xfrm>
            <a:off x="457200" y="1564272"/>
            <a:ext cx="8229600" cy="4038600"/>
          </a:xfrm>
        </p:spPr>
        <p:txBody>
          <a:bodyPr/>
          <a:lstStyle/>
          <a:p>
            <a:pPr marL="0" indent="0" algn="ctr">
              <a:buNone/>
            </a:pPr>
            <a:r>
              <a:rPr lang="en-US" b="1" dirty="0">
                <a:solidFill>
                  <a:schemeClr val="accent2"/>
                </a:solidFill>
              </a:rPr>
              <a:t>SMBP improves adherence to therapy</a:t>
            </a:r>
          </a:p>
          <a:p>
            <a:pPr marL="0" indent="0" algn="ctr">
              <a:buNone/>
            </a:pPr>
            <a:endParaRPr lang="en-US" sz="1400" b="1" dirty="0"/>
          </a:p>
          <a:p>
            <a:r>
              <a:rPr lang="en-US" dirty="0"/>
              <a:t>Empowers patients to be more involved in their care and to self-manage</a:t>
            </a:r>
          </a:p>
          <a:p>
            <a:r>
              <a:rPr lang="en-US" dirty="0"/>
              <a:t>Improves medication adherence with clinical support</a:t>
            </a:r>
          </a:p>
          <a:p>
            <a:endParaRPr lang="en-US" dirty="0"/>
          </a:p>
        </p:txBody>
      </p:sp>
      <p:sp>
        <p:nvSpPr>
          <p:cNvPr id="4" name="Rectangle 3">
            <a:extLst>
              <a:ext uri="{FF2B5EF4-FFF2-40B4-BE49-F238E27FC236}">
                <a16:creationId xmlns:a16="http://schemas.microsoft.com/office/drawing/2014/main" id="{1D329F82-DA12-4D13-9A03-1304A0611BC4}"/>
              </a:ext>
            </a:extLst>
          </p:cNvPr>
          <p:cNvSpPr/>
          <p:nvPr/>
        </p:nvSpPr>
        <p:spPr>
          <a:xfrm>
            <a:off x="328612" y="5757446"/>
            <a:ext cx="8486775" cy="338554"/>
          </a:xfrm>
          <a:prstGeom prst="rect">
            <a:avLst/>
          </a:prstGeom>
        </p:spPr>
        <p:txBody>
          <a:bodyPr wrap="square">
            <a:spAutoFit/>
          </a:bodyPr>
          <a:lstStyle/>
          <a:p>
            <a:r>
              <a:rPr lang="en-US" sz="800" dirty="0">
                <a:solidFill>
                  <a:schemeClr val="accent4"/>
                </a:solidFill>
              </a:rPr>
              <a:t>Sharman JE, Howes FS, Head GA, et al. Home blood pressure monitoring: Australian expert consensus statement. </a:t>
            </a:r>
            <a:r>
              <a:rPr lang="en-US" sz="800" i="1" dirty="0">
                <a:solidFill>
                  <a:schemeClr val="accent4"/>
                </a:solidFill>
              </a:rPr>
              <a:t>Journal of Hypertension </a:t>
            </a:r>
            <a:r>
              <a:rPr lang="en-US" sz="800" dirty="0">
                <a:solidFill>
                  <a:schemeClr val="accent4"/>
                </a:solidFill>
              </a:rPr>
              <a:t>2015; 33: 1721-1728</a:t>
            </a:r>
          </a:p>
          <a:p>
            <a:r>
              <a:rPr lang="en-US" sz="800" dirty="0" err="1">
                <a:solidFill>
                  <a:schemeClr val="accent4"/>
                </a:solidFill>
              </a:rPr>
              <a:t>Parati</a:t>
            </a:r>
            <a:r>
              <a:rPr lang="en-US" sz="800" dirty="0">
                <a:solidFill>
                  <a:schemeClr val="accent4"/>
                </a:solidFill>
              </a:rPr>
              <a:t> G, Stergiou GS, </a:t>
            </a:r>
            <a:r>
              <a:rPr lang="en-US" sz="800" dirty="0" err="1">
                <a:solidFill>
                  <a:schemeClr val="accent4"/>
                </a:solidFill>
              </a:rPr>
              <a:t>Asmar</a:t>
            </a:r>
            <a:r>
              <a:rPr lang="en-US" sz="800" dirty="0">
                <a:solidFill>
                  <a:schemeClr val="accent4"/>
                </a:solidFill>
              </a:rPr>
              <a:t> R, et al. European society of hypertension practice guidelines for home blood pressure monitoring. </a:t>
            </a:r>
            <a:r>
              <a:rPr lang="en-US" sz="800" i="1" dirty="0">
                <a:solidFill>
                  <a:schemeClr val="accent4"/>
                </a:solidFill>
              </a:rPr>
              <a:t>J Hum </a:t>
            </a:r>
            <a:r>
              <a:rPr lang="en-US" sz="800" i="1" dirty="0" err="1">
                <a:solidFill>
                  <a:schemeClr val="accent4"/>
                </a:solidFill>
              </a:rPr>
              <a:t>Hypertenss</a:t>
            </a:r>
            <a:r>
              <a:rPr lang="en-US" sz="800" i="1" dirty="0">
                <a:solidFill>
                  <a:schemeClr val="accent4"/>
                </a:solidFill>
              </a:rPr>
              <a:t> </a:t>
            </a:r>
            <a:r>
              <a:rPr lang="en-US" sz="800" dirty="0">
                <a:solidFill>
                  <a:schemeClr val="accent4"/>
                </a:solidFill>
              </a:rPr>
              <a:t> 2010; 779-785</a:t>
            </a:r>
            <a:endParaRPr lang="en-US" sz="1200" dirty="0">
              <a:solidFill>
                <a:schemeClr val="accent4"/>
              </a:solidFill>
            </a:endParaRPr>
          </a:p>
        </p:txBody>
      </p:sp>
    </p:spTree>
    <p:extLst>
      <p:ext uri="{BB962C8B-B14F-4D97-AF65-F5344CB8AC3E}">
        <p14:creationId xmlns:p14="http://schemas.microsoft.com/office/powerpoint/2010/main" val="33540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14644-2F00-46DB-BAE7-2F9F611AEF2C}"/>
              </a:ext>
            </a:extLst>
          </p:cNvPr>
          <p:cNvSpPr>
            <a:spLocks noGrp="1"/>
          </p:cNvSpPr>
          <p:nvPr>
            <p:ph type="title"/>
          </p:nvPr>
        </p:nvSpPr>
        <p:spPr>
          <a:xfrm>
            <a:off x="457200" y="186035"/>
            <a:ext cx="8229600" cy="1143000"/>
          </a:xfrm>
        </p:spPr>
        <p:txBody>
          <a:bodyPr/>
          <a:lstStyle/>
          <a:p>
            <a:r>
              <a:rPr lang="en-US" dirty="0"/>
              <a:t>Which Patients Benefit from SMBP?</a:t>
            </a:r>
          </a:p>
        </p:txBody>
      </p:sp>
      <p:sp>
        <p:nvSpPr>
          <p:cNvPr id="3" name="Content Placeholder 2">
            <a:extLst>
              <a:ext uri="{FF2B5EF4-FFF2-40B4-BE49-F238E27FC236}">
                <a16:creationId xmlns:a16="http://schemas.microsoft.com/office/drawing/2014/main" id="{29CF5B8F-634E-4777-B0EF-A2D2CCED1572}"/>
              </a:ext>
            </a:extLst>
          </p:cNvPr>
          <p:cNvSpPr>
            <a:spLocks noGrp="1"/>
          </p:cNvSpPr>
          <p:nvPr>
            <p:ph idx="1"/>
          </p:nvPr>
        </p:nvSpPr>
        <p:spPr>
          <a:xfrm>
            <a:off x="457200" y="1357257"/>
            <a:ext cx="8229600" cy="4038600"/>
          </a:xfrm>
        </p:spPr>
        <p:txBody>
          <a:bodyPr>
            <a:normAutofit/>
          </a:bodyPr>
          <a:lstStyle/>
          <a:p>
            <a:pPr marL="0" indent="0">
              <a:buNone/>
            </a:pPr>
            <a:r>
              <a:rPr lang="en-US" sz="2800" dirty="0">
                <a:solidFill>
                  <a:schemeClr val="accent2"/>
                </a:solidFill>
              </a:rPr>
              <a:t>Patients </a:t>
            </a:r>
            <a:r>
              <a:rPr lang="en-US" sz="2800" b="1" u="sng" dirty="0">
                <a:solidFill>
                  <a:schemeClr val="accent2"/>
                </a:solidFill>
              </a:rPr>
              <a:t>with</a:t>
            </a:r>
            <a:r>
              <a:rPr lang="en-US" sz="2800" dirty="0">
                <a:solidFill>
                  <a:schemeClr val="accent2"/>
                </a:solidFill>
              </a:rPr>
              <a:t> a diagnosis of HTN:</a:t>
            </a:r>
          </a:p>
          <a:p>
            <a:r>
              <a:rPr lang="en-US" sz="2800" dirty="0"/>
              <a:t>Increase engagement, adherence to treatment or improve BP control</a:t>
            </a:r>
          </a:p>
          <a:p>
            <a:r>
              <a:rPr lang="en-US" sz="2800" dirty="0"/>
              <a:t>Assess the effect of treatment on BP control</a:t>
            </a:r>
          </a:p>
          <a:p>
            <a:pPr lvl="1"/>
            <a:r>
              <a:rPr lang="en-US" sz="2400" dirty="0"/>
              <a:t>Including titration of antihypertensive medications and non-pharmacological therapies</a:t>
            </a:r>
          </a:p>
          <a:p>
            <a:r>
              <a:rPr lang="en-US" sz="2800" dirty="0"/>
              <a:t>Determine whether treatment-resistant HTN is present when BPs are difficult to control</a:t>
            </a:r>
          </a:p>
        </p:txBody>
      </p:sp>
      <p:sp>
        <p:nvSpPr>
          <p:cNvPr id="4" name="Rectangle 3">
            <a:extLst>
              <a:ext uri="{FF2B5EF4-FFF2-40B4-BE49-F238E27FC236}">
                <a16:creationId xmlns:a16="http://schemas.microsoft.com/office/drawing/2014/main" id="{BA204AD2-29CE-4412-A514-F968F16E9ED0}"/>
              </a:ext>
            </a:extLst>
          </p:cNvPr>
          <p:cNvSpPr/>
          <p:nvPr/>
        </p:nvSpPr>
        <p:spPr>
          <a:xfrm>
            <a:off x="457200" y="5638800"/>
            <a:ext cx="8419605" cy="461665"/>
          </a:xfrm>
          <a:prstGeom prst="rect">
            <a:avLst/>
          </a:prstGeom>
        </p:spPr>
        <p:txBody>
          <a:bodyPr wrap="square">
            <a:spAutoFit/>
          </a:bodyPr>
          <a:lstStyle/>
          <a:p>
            <a:r>
              <a:rPr lang="en-US" sz="800" dirty="0" err="1">
                <a:solidFill>
                  <a:schemeClr val="accent4"/>
                </a:solidFill>
              </a:rPr>
              <a:t>Whelton</a:t>
            </a:r>
            <a:r>
              <a:rPr lang="en-US" sz="800" dirty="0">
                <a:solidFill>
                  <a:schemeClr val="accent4"/>
                </a:solidFill>
              </a:rPr>
              <a:t> PK, Carey RM, </a:t>
            </a:r>
            <a:r>
              <a:rPr lang="en-US" sz="800" dirty="0" err="1">
                <a:solidFill>
                  <a:schemeClr val="accent4"/>
                </a:solidFill>
              </a:rPr>
              <a:t>Aronow</a:t>
            </a:r>
            <a:r>
              <a:rPr lang="en-US" sz="800" dirty="0">
                <a:solidFill>
                  <a:schemeClr val="accent4"/>
                </a:solidFill>
              </a:rPr>
              <a:t> WS, et al. 2017 ACC/AHA/AAPA/ABC/ACPM/AGS/</a:t>
            </a:r>
            <a:r>
              <a:rPr lang="en-US" sz="800" dirty="0" err="1">
                <a:solidFill>
                  <a:schemeClr val="accent4"/>
                </a:solidFill>
              </a:rPr>
              <a:t>APhA</a:t>
            </a:r>
            <a:r>
              <a:rPr lang="en-US" sz="800" dirty="0">
                <a:solidFill>
                  <a:schemeClr val="accent4"/>
                </a:solidFill>
              </a:rPr>
              <a:t>/ASH/ASPC/NMA/PCNA Guideline for the Prevention, Detection, Evaluation, and Management of High Blood Pressure in Adults: A Report of the American College of Cardiology/American Heart Association Task Force on Clinical Practice Guidelines. Hypertension. 2017. i:10.1161/HYP.0000000000000065</a:t>
            </a:r>
          </a:p>
        </p:txBody>
      </p:sp>
    </p:spTree>
    <p:extLst>
      <p:ext uri="{BB962C8B-B14F-4D97-AF65-F5344CB8AC3E}">
        <p14:creationId xmlns:p14="http://schemas.microsoft.com/office/powerpoint/2010/main" val="2989725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3A91-5E33-47FB-A2FC-3A52949E8D32}"/>
              </a:ext>
            </a:extLst>
          </p:cNvPr>
          <p:cNvSpPr>
            <a:spLocks noGrp="1"/>
          </p:cNvSpPr>
          <p:nvPr>
            <p:ph type="title"/>
          </p:nvPr>
        </p:nvSpPr>
        <p:spPr>
          <a:xfrm>
            <a:off x="457200" y="152400"/>
            <a:ext cx="8229600" cy="1143000"/>
          </a:xfrm>
        </p:spPr>
        <p:txBody>
          <a:bodyPr/>
          <a:lstStyle/>
          <a:p>
            <a:r>
              <a:rPr lang="en-US" dirty="0"/>
              <a:t>Which Patients Benefit from SMBP?</a:t>
            </a:r>
          </a:p>
        </p:txBody>
      </p:sp>
      <p:sp>
        <p:nvSpPr>
          <p:cNvPr id="3" name="Content Placeholder 2">
            <a:extLst>
              <a:ext uri="{FF2B5EF4-FFF2-40B4-BE49-F238E27FC236}">
                <a16:creationId xmlns:a16="http://schemas.microsoft.com/office/drawing/2014/main" id="{E2B210F4-E2BC-469F-A584-5AEB5E5DADD3}"/>
              </a:ext>
            </a:extLst>
          </p:cNvPr>
          <p:cNvSpPr>
            <a:spLocks noGrp="1"/>
          </p:cNvSpPr>
          <p:nvPr>
            <p:ph idx="1"/>
          </p:nvPr>
        </p:nvSpPr>
        <p:spPr>
          <a:xfrm>
            <a:off x="457200" y="1524000"/>
            <a:ext cx="8229600" cy="4038600"/>
          </a:xfrm>
        </p:spPr>
        <p:txBody>
          <a:bodyPr>
            <a:normAutofit fontScale="92500" lnSpcReduction="10000"/>
          </a:bodyPr>
          <a:lstStyle/>
          <a:p>
            <a:pPr marL="0" indent="0">
              <a:buNone/>
            </a:pPr>
            <a:r>
              <a:rPr lang="en-US" sz="2800" dirty="0">
                <a:solidFill>
                  <a:schemeClr val="accent2"/>
                </a:solidFill>
              </a:rPr>
              <a:t>Patients </a:t>
            </a:r>
            <a:r>
              <a:rPr lang="en-US" sz="2800" b="1" u="sng" dirty="0">
                <a:solidFill>
                  <a:schemeClr val="accent2"/>
                </a:solidFill>
              </a:rPr>
              <a:t>without</a:t>
            </a:r>
            <a:r>
              <a:rPr lang="en-US" sz="2800" b="1" dirty="0">
                <a:solidFill>
                  <a:schemeClr val="accent2"/>
                </a:solidFill>
              </a:rPr>
              <a:t> </a:t>
            </a:r>
            <a:r>
              <a:rPr lang="en-US" sz="2800" dirty="0">
                <a:solidFill>
                  <a:schemeClr val="accent2"/>
                </a:solidFill>
              </a:rPr>
              <a:t>a diagnosis of HTN/</a:t>
            </a:r>
            <a:r>
              <a:rPr lang="en-US" sz="2800" b="1" u="sng" dirty="0">
                <a:solidFill>
                  <a:schemeClr val="accent2"/>
                </a:solidFill>
              </a:rPr>
              <a:t>at risk </a:t>
            </a:r>
            <a:r>
              <a:rPr lang="en-US" sz="2800" dirty="0">
                <a:solidFill>
                  <a:schemeClr val="accent2"/>
                </a:solidFill>
              </a:rPr>
              <a:t>patients:</a:t>
            </a:r>
          </a:p>
          <a:p>
            <a:r>
              <a:rPr lang="en-US" sz="2800" dirty="0"/>
              <a:t>Patients with elevated office BPs who are suspected of having HTN (to make a diagnosis)</a:t>
            </a:r>
          </a:p>
          <a:p>
            <a:r>
              <a:rPr lang="en-US" sz="2800" dirty="0"/>
              <a:t>Suspected </a:t>
            </a:r>
            <a:r>
              <a:rPr lang="en-US" sz="2800" b="1" i="1" dirty="0"/>
              <a:t>white coat HTN</a:t>
            </a:r>
            <a:r>
              <a:rPr lang="en-US" sz="2800" b="1" dirty="0"/>
              <a:t> </a:t>
            </a:r>
            <a:r>
              <a:rPr lang="en-US" sz="2800" dirty="0"/>
              <a:t>– adults with untreated:</a:t>
            </a:r>
          </a:p>
          <a:p>
            <a:pPr lvl="1"/>
            <a:r>
              <a:rPr lang="en-US" sz="2400" dirty="0"/>
              <a:t>SBP &gt;130 mm Hg but &lt;160 mm Hg, or </a:t>
            </a:r>
          </a:p>
          <a:p>
            <a:pPr lvl="1"/>
            <a:r>
              <a:rPr lang="en-US" sz="2400" dirty="0"/>
              <a:t>DBP &gt;80 mm Hg but &lt;100 mm Hg</a:t>
            </a:r>
          </a:p>
          <a:p>
            <a:r>
              <a:rPr lang="en-US" sz="2800" dirty="0"/>
              <a:t>Suspected </a:t>
            </a:r>
            <a:r>
              <a:rPr lang="en-US" sz="2800" b="1" i="1" dirty="0"/>
              <a:t>masked HTN </a:t>
            </a:r>
            <a:r>
              <a:rPr lang="en-US" sz="2800" dirty="0"/>
              <a:t>– adults with untreated office BPs:</a:t>
            </a:r>
          </a:p>
          <a:p>
            <a:pPr lvl="1"/>
            <a:r>
              <a:rPr lang="en-US" sz="2400" dirty="0"/>
              <a:t>SBPs consistently 120–129 mm Hg, or </a:t>
            </a:r>
          </a:p>
          <a:p>
            <a:pPr lvl="1"/>
            <a:r>
              <a:rPr lang="en-US" sz="2400" dirty="0"/>
              <a:t>DBPs consistently 75–79 mm Hg</a:t>
            </a:r>
          </a:p>
        </p:txBody>
      </p:sp>
      <p:sp>
        <p:nvSpPr>
          <p:cNvPr id="4" name="Rectangle 3">
            <a:extLst>
              <a:ext uri="{FF2B5EF4-FFF2-40B4-BE49-F238E27FC236}">
                <a16:creationId xmlns:a16="http://schemas.microsoft.com/office/drawing/2014/main" id="{16C0141B-78D9-4328-A5BE-E5801666A852}"/>
              </a:ext>
            </a:extLst>
          </p:cNvPr>
          <p:cNvSpPr/>
          <p:nvPr/>
        </p:nvSpPr>
        <p:spPr>
          <a:xfrm>
            <a:off x="460022" y="5791200"/>
            <a:ext cx="8098972" cy="307777"/>
          </a:xfrm>
          <a:prstGeom prst="rect">
            <a:avLst/>
          </a:prstGeom>
        </p:spPr>
        <p:txBody>
          <a:bodyPr wrap="square">
            <a:spAutoFit/>
          </a:bodyPr>
          <a:lstStyle/>
          <a:p>
            <a:r>
              <a:rPr lang="en-US" sz="700" dirty="0" err="1">
                <a:solidFill>
                  <a:schemeClr val="accent4"/>
                </a:solidFill>
              </a:rPr>
              <a:t>Whelton</a:t>
            </a:r>
            <a:r>
              <a:rPr lang="en-US" sz="700" dirty="0">
                <a:solidFill>
                  <a:schemeClr val="accent4"/>
                </a:solidFill>
              </a:rPr>
              <a:t> PK, Carey RM, </a:t>
            </a:r>
            <a:r>
              <a:rPr lang="en-US" sz="700" dirty="0" err="1">
                <a:solidFill>
                  <a:schemeClr val="accent4"/>
                </a:solidFill>
              </a:rPr>
              <a:t>Aronow</a:t>
            </a:r>
            <a:r>
              <a:rPr lang="en-US" sz="700" dirty="0">
                <a:solidFill>
                  <a:schemeClr val="accent4"/>
                </a:solidFill>
              </a:rPr>
              <a:t> WS, et al. 2017 ACC/AHA/AAPA/ABC/ACPM/AGS/</a:t>
            </a:r>
            <a:r>
              <a:rPr lang="en-US" sz="700" dirty="0" err="1">
                <a:solidFill>
                  <a:schemeClr val="accent4"/>
                </a:solidFill>
              </a:rPr>
              <a:t>APhA</a:t>
            </a:r>
            <a:r>
              <a:rPr lang="en-US" sz="700" dirty="0">
                <a:solidFill>
                  <a:schemeClr val="accent4"/>
                </a:solidFill>
              </a:rPr>
              <a:t>/ASH/ASPC/NMA/PCNA Guideline for the Prevention, Detection, Evaluation, and Management of High Blood Pressure in Adults: A Report of the American College of Cardiology/American Heart Association Task Force on Clinical Practice Guidelines. Hypertension. 2017. i:10.1161/HYP.0000000000000065</a:t>
            </a:r>
          </a:p>
        </p:txBody>
      </p:sp>
    </p:spTree>
    <p:extLst>
      <p:ext uri="{BB962C8B-B14F-4D97-AF65-F5344CB8AC3E}">
        <p14:creationId xmlns:p14="http://schemas.microsoft.com/office/powerpoint/2010/main" val="1759317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5156-3715-4E86-AD2C-0A9C9356D946}"/>
              </a:ext>
            </a:extLst>
          </p:cNvPr>
          <p:cNvSpPr>
            <a:spLocks noGrp="1"/>
          </p:cNvSpPr>
          <p:nvPr>
            <p:ph type="title"/>
          </p:nvPr>
        </p:nvSpPr>
        <p:spPr/>
        <p:txBody>
          <a:bodyPr/>
          <a:lstStyle/>
          <a:p>
            <a:r>
              <a:rPr lang="en-US" dirty="0"/>
              <a:t>Which Patients Benefit from SMBP?</a:t>
            </a:r>
          </a:p>
        </p:txBody>
      </p:sp>
      <p:sp>
        <p:nvSpPr>
          <p:cNvPr id="3" name="Content Placeholder 2">
            <a:extLst>
              <a:ext uri="{FF2B5EF4-FFF2-40B4-BE49-F238E27FC236}">
                <a16:creationId xmlns:a16="http://schemas.microsoft.com/office/drawing/2014/main" id="{18B0FA2D-5241-40AB-B1A7-45081AE714CD}"/>
              </a:ext>
            </a:extLst>
          </p:cNvPr>
          <p:cNvSpPr>
            <a:spLocks noGrp="1"/>
          </p:cNvSpPr>
          <p:nvPr>
            <p:ph idx="1"/>
          </p:nvPr>
        </p:nvSpPr>
        <p:spPr/>
        <p:txBody>
          <a:bodyPr/>
          <a:lstStyle/>
          <a:p>
            <a:pPr lvl="1"/>
            <a:r>
              <a:rPr lang="en-US" dirty="0"/>
              <a:t>Uncontrolled HTN patients</a:t>
            </a:r>
          </a:p>
          <a:p>
            <a:pPr lvl="1"/>
            <a:r>
              <a:rPr lang="en-US" dirty="0"/>
              <a:t>Newly diagnosed HTN patients</a:t>
            </a:r>
          </a:p>
          <a:p>
            <a:pPr lvl="1"/>
            <a:r>
              <a:rPr lang="en-US" dirty="0"/>
              <a:t>Patients with potential undiagnosed HTN</a:t>
            </a:r>
          </a:p>
          <a:p>
            <a:pPr lvl="1"/>
            <a:r>
              <a:rPr lang="en-US" dirty="0"/>
              <a:t>HTN patients with medication adherence challenges</a:t>
            </a:r>
          </a:p>
          <a:p>
            <a:pPr lvl="1"/>
            <a:r>
              <a:rPr lang="en-US" dirty="0"/>
              <a:t>HTN patients with office visit barriers</a:t>
            </a:r>
          </a:p>
        </p:txBody>
      </p:sp>
    </p:spTree>
    <p:extLst>
      <p:ext uri="{BB962C8B-B14F-4D97-AF65-F5344CB8AC3E}">
        <p14:creationId xmlns:p14="http://schemas.microsoft.com/office/powerpoint/2010/main" val="2861765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Objectives</a:t>
            </a:r>
          </a:p>
        </p:txBody>
      </p:sp>
      <p:sp>
        <p:nvSpPr>
          <p:cNvPr id="3" name="Content Placeholder 2"/>
          <p:cNvSpPr>
            <a:spLocks noGrp="1"/>
          </p:cNvSpPr>
          <p:nvPr>
            <p:ph idx="1"/>
          </p:nvPr>
        </p:nvSpPr>
        <p:spPr>
          <a:xfrm>
            <a:off x="342900" y="1409700"/>
            <a:ext cx="8458200" cy="4038600"/>
          </a:xfrm>
        </p:spPr>
        <p:txBody>
          <a:bodyPr>
            <a:normAutofit lnSpcReduction="10000"/>
          </a:bodyPr>
          <a:lstStyle/>
          <a:p>
            <a:r>
              <a:rPr lang="en-US" dirty="0"/>
              <a:t>Outline the purpose of SMBP and identification of eligible patient populations</a:t>
            </a:r>
          </a:p>
          <a:p>
            <a:r>
              <a:rPr lang="en-US" dirty="0"/>
              <a:t>Review techniques for accurate measurement </a:t>
            </a:r>
          </a:p>
          <a:p>
            <a:r>
              <a:rPr lang="en-US" dirty="0"/>
              <a:t>Examine strategies for talking to patients about SMBP</a:t>
            </a:r>
          </a:p>
          <a:p>
            <a:r>
              <a:rPr lang="en-US" dirty="0"/>
              <a:t>Address patient barriers to SMBP through Motivational Interviewing (MI) techniques</a:t>
            </a:r>
          </a:p>
        </p:txBody>
      </p:sp>
    </p:spTree>
    <p:extLst>
      <p:ext uri="{BB962C8B-B14F-4D97-AF65-F5344CB8AC3E}">
        <p14:creationId xmlns:p14="http://schemas.microsoft.com/office/powerpoint/2010/main" val="1896937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ECB6-CF33-41E0-96D8-8227EE09A47F}"/>
              </a:ext>
            </a:extLst>
          </p:cNvPr>
          <p:cNvSpPr>
            <a:spLocks noGrp="1"/>
          </p:cNvSpPr>
          <p:nvPr>
            <p:ph type="title"/>
          </p:nvPr>
        </p:nvSpPr>
        <p:spPr>
          <a:xfrm>
            <a:off x="457200" y="412312"/>
            <a:ext cx="8229600" cy="1143000"/>
          </a:xfrm>
        </p:spPr>
        <p:txBody>
          <a:bodyPr/>
          <a:lstStyle/>
          <a:p>
            <a:r>
              <a:rPr lang="en-US" dirty="0"/>
              <a:t>Scavenger Hunt – Item #2</a:t>
            </a:r>
          </a:p>
        </p:txBody>
      </p:sp>
      <p:sp>
        <p:nvSpPr>
          <p:cNvPr id="5" name="Rectangle 4">
            <a:extLst>
              <a:ext uri="{FF2B5EF4-FFF2-40B4-BE49-F238E27FC236}">
                <a16:creationId xmlns:a16="http://schemas.microsoft.com/office/drawing/2014/main" id="{1E76132B-8701-4B16-A7D3-55B8D664E3EA}"/>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ontent Placeholder 3">
            <a:extLst>
              <a:ext uri="{FF2B5EF4-FFF2-40B4-BE49-F238E27FC236}">
                <a16:creationId xmlns:a16="http://schemas.microsoft.com/office/drawing/2014/main" id="{D66FA68A-BB80-45CE-9074-F138A475C7F1}"/>
              </a:ext>
            </a:extLst>
          </p:cNvPr>
          <p:cNvSpPr txBox="1">
            <a:spLocks/>
          </p:cNvSpPr>
          <p:nvPr/>
        </p:nvSpPr>
        <p:spPr bwMode="auto">
          <a:xfrm>
            <a:off x="-46234" y="1752033"/>
            <a:ext cx="9236468" cy="1818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600">
                <a:solidFill>
                  <a:srgbClr val="003895"/>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000">
                <a:solidFill>
                  <a:srgbClr val="333333"/>
                </a:solidFill>
                <a:latin typeface="+mn-lt"/>
                <a:ea typeface="+mn-ea"/>
              </a:defRPr>
            </a:lvl2pPr>
            <a:lvl3pPr marL="1143000" indent="-228600" algn="l" rtl="0" eaLnBrk="0" fontAlgn="base" hangingPunct="0">
              <a:spcBef>
                <a:spcPct val="20000"/>
              </a:spcBef>
              <a:spcAft>
                <a:spcPct val="0"/>
              </a:spcAft>
              <a:buChar char="–"/>
              <a:defRPr>
                <a:solidFill>
                  <a:srgbClr val="333333"/>
                </a:solidFill>
                <a:latin typeface="+mn-lt"/>
                <a:ea typeface="+mn-ea"/>
              </a:defRPr>
            </a:lvl3pPr>
            <a:lvl4pPr marL="1600200" indent="-228600" algn="l" rtl="0" eaLnBrk="0" fontAlgn="base" hangingPunct="0">
              <a:spcBef>
                <a:spcPct val="20000"/>
              </a:spcBef>
              <a:spcAft>
                <a:spcPct val="0"/>
              </a:spcAft>
              <a:buFont typeface="Wingdings" charset="0"/>
              <a:buChar char="§"/>
              <a:defRPr sz="1600">
                <a:solidFill>
                  <a:srgbClr val="333333"/>
                </a:solidFill>
                <a:latin typeface="+mn-lt"/>
                <a:ea typeface="+mn-ea"/>
              </a:defRPr>
            </a:lvl4pPr>
            <a:lvl5pPr marL="2057400" indent="-228600" algn="l" rtl="0" eaLnBrk="0" fontAlgn="base" hangingPunct="0">
              <a:spcBef>
                <a:spcPct val="20000"/>
              </a:spcBef>
              <a:spcAft>
                <a:spcPct val="0"/>
              </a:spcAft>
              <a:buFont typeface="Wingdings" charset="0"/>
              <a:buChar char=""/>
              <a:defRPr sz="1400">
                <a:solidFill>
                  <a:srgbClr val="333333"/>
                </a:solidFill>
                <a:latin typeface="+mn-lt"/>
                <a:ea typeface="+mn-ea"/>
              </a:defRPr>
            </a:lvl5pPr>
            <a:lvl6pPr marL="2514600" indent="-228600" algn="l" rtl="0" fontAlgn="base">
              <a:spcBef>
                <a:spcPct val="20000"/>
              </a:spcBef>
              <a:spcAft>
                <a:spcPct val="0"/>
              </a:spcAft>
              <a:buFont typeface="Wingdings" charset="0"/>
              <a:buChar char=""/>
              <a:defRPr sz="1400">
                <a:solidFill>
                  <a:srgbClr val="333333"/>
                </a:solidFill>
                <a:latin typeface="+mn-lt"/>
                <a:ea typeface="+mn-ea"/>
              </a:defRPr>
            </a:lvl6pPr>
            <a:lvl7pPr marL="2971800" indent="-228600" algn="l" rtl="0" fontAlgn="base">
              <a:spcBef>
                <a:spcPct val="20000"/>
              </a:spcBef>
              <a:spcAft>
                <a:spcPct val="0"/>
              </a:spcAft>
              <a:buFont typeface="Wingdings" charset="0"/>
              <a:buChar char=""/>
              <a:defRPr sz="1400">
                <a:solidFill>
                  <a:srgbClr val="333333"/>
                </a:solidFill>
                <a:latin typeface="+mn-lt"/>
                <a:ea typeface="+mn-ea"/>
              </a:defRPr>
            </a:lvl7pPr>
            <a:lvl8pPr marL="3429000" indent="-228600" algn="l" rtl="0" fontAlgn="base">
              <a:spcBef>
                <a:spcPct val="20000"/>
              </a:spcBef>
              <a:spcAft>
                <a:spcPct val="0"/>
              </a:spcAft>
              <a:buFont typeface="Wingdings" charset="0"/>
              <a:buChar char=""/>
              <a:defRPr sz="1400">
                <a:solidFill>
                  <a:srgbClr val="333333"/>
                </a:solidFill>
                <a:latin typeface="+mn-lt"/>
                <a:ea typeface="+mn-ea"/>
              </a:defRPr>
            </a:lvl8pPr>
            <a:lvl9pPr marL="3886200" indent="-228600" algn="l" rtl="0" fontAlgn="base">
              <a:spcBef>
                <a:spcPct val="20000"/>
              </a:spcBef>
              <a:spcAft>
                <a:spcPct val="0"/>
              </a:spcAft>
              <a:buFont typeface="Wingdings" charset="0"/>
              <a:buChar char=""/>
              <a:defRPr sz="1400">
                <a:solidFill>
                  <a:srgbClr val="333333"/>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3895"/>
                </a:solidFill>
                <a:effectLst/>
                <a:uLnTx/>
                <a:uFillTx/>
                <a:latin typeface="Arial"/>
                <a:ea typeface="ＭＳ Ｐゴシック"/>
              </a:rPr>
              <a:t>Are your legs uncrossed?</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3895"/>
              </a:solidFill>
              <a:effectLst/>
              <a:uLnTx/>
              <a:uFillTx/>
              <a:latin typeface="Arial"/>
              <a:ea typeface="ＭＳ Ｐゴシック"/>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3895"/>
                </a:solidFill>
                <a:effectLst/>
                <a:uLnTx/>
                <a:uFillTx/>
                <a:latin typeface="Arial"/>
                <a:ea typeface="ＭＳ Ｐゴシック"/>
              </a:rPr>
              <a:t>If you have your legs crossed. . .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3895"/>
                </a:solidFill>
                <a:effectLst/>
                <a:uLnTx/>
                <a:uFillTx/>
                <a:latin typeface="Arial"/>
                <a:ea typeface="ＭＳ Ｐゴシック"/>
              </a:rPr>
              <a:t>give yourself +6.5 points for item #2</a:t>
            </a:r>
          </a:p>
        </p:txBody>
      </p:sp>
      <p:pic>
        <p:nvPicPr>
          <p:cNvPr id="4" name="Picture 3">
            <a:extLst>
              <a:ext uri="{FF2B5EF4-FFF2-40B4-BE49-F238E27FC236}">
                <a16:creationId xmlns:a16="http://schemas.microsoft.com/office/drawing/2014/main" id="{37B8A732-C43C-42C5-AE1D-61FF70AA4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136" y="3570559"/>
            <a:ext cx="4305728" cy="2421972"/>
          </a:xfrm>
          <a:prstGeom prst="rect">
            <a:avLst/>
          </a:prstGeom>
        </p:spPr>
      </p:pic>
    </p:spTree>
    <p:extLst>
      <p:ext uri="{BB962C8B-B14F-4D97-AF65-F5344CB8AC3E}">
        <p14:creationId xmlns:p14="http://schemas.microsoft.com/office/powerpoint/2010/main" val="3668677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9DCACD-3FC7-4D3B-A8EE-B02763D19A93}"/>
              </a:ext>
            </a:extLst>
          </p:cNvPr>
          <p:cNvSpPr>
            <a:spLocks noGrp="1"/>
          </p:cNvSpPr>
          <p:nvPr>
            <p:ph type="title"/>
          </p:nvPr>
        </p:nvSpPr>
        <p:spPr/>
        <p:txBody>
          <a:bodyPr/>
          <a:lstStyle/>
          <a:p>
            <a:r>
              <a:rPr lang="en-US" dirty="0"/>
              <a:t>Training patients to self-measure</a:t>
            </a:r>
          </a:p>
        </p:txBody>
      </p:sp>
      <p:sp>
        <p:nvSpPr>
          <p:cNvPr id="5" name="Text Placeholder 4">
            <a:extLst>
              <a:ext uri="{FF2B5EF4-FFF2-40B4-BE49-F238E27FC236}">
                <a16:creationId xmlns:a16="http://schemas.microsoft.com/office/drawing/2014/main" id="{FBC1220B-2A98-4677-8275-E40A53FA05BB}"/>
              </a:ext>
            </a:extLst>
          </p:cNvPr>
          <p:cNvSpPr>
            <a:spLocks noGrp="1"/>
          </p:cNvSpPr>
          <p:nvPr>
            <p:ph type="body" idx="1"/>
          </p:nvPr>
        </p:nvSpPr>
        <p:spPr/>
        <p:txBody>
          <a:bodyPr/>
          <a:lstStyle/>
          <a:p>
            <a:r>
              <a:rPr lang="en-US" dirty="0"/>
              <a:t>Techniques for Accurate Measurements</a:t>
            </a:r>
          </a:p>
        </p:txBody>
      </p:sp>
    </p:spTree>
    <p:extLst>
      <p:ext uri="{BB962C8B-B14F-4D97-AF65-F5344CB8AC3E}">
        <p14:creationId xmlns:p14="http://schemas.microsoft.com/office/powerpoint/2010/main" val="1414092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CE57-8C1D-45B1-8847-3EEFAF06AC91}"/>
              </a:ext>
            </a:extLst>
          </p:cNvPr>
          <p:cNvSpPr>
            <a:spLocks noGrp="1"/>
          </p:cNvSpPr>
          <p:nvPr>
            <p:ph type="title"/>
          </p:nvPr>
        </p:nvSpPr>
        <p:spPr>
          <a:xfrm>
            <a:off x="457200" y="143033"/>
            <a:ext cx="8229600" cy="1143000"/>
          </a:xfrm>
        </p:spPr>
        <p:txBody>
          <a:bodyPr/>
          <a:lstStyle/>
          <a:p>
            <a:r>
              <a:rPr lang="en-US" dirty="0"/>
              <a:t>SMBP Video</a:t>
            </a:r>
          </a:p>
        </p:txBody>
      </p:sp>
      <p:sp>
        <p:nvSpPr>
          <p:cNvPr id="3" name="TextBox 2">
            <a:extLst>
              <a:ext uri="{FF2B5EF4-FFF2-40B4-BE49-F238E27FC236}">
                <a16:creationId xmlns:a16="http://schemas.microsoft.com/office/drawing/2014/main" id="{67C5381F-8956-41FD-A39B-CA8E3181DB29}"/>
              </a:ext>
            </a:extLst>
          </p:cNvPr>
          <p:cNvSpPr txBox="1"/>
          <p:nvPr/>
        </p:nvSpPr>
        <p:spPr>
          <a:xfrm>
            <a:off x="609600" y="5867400"/>
            <a:ext cx="8229600" cy="430887"/>
          </a:xfrm>
          <a:prstGeom prst="rect">
            <a:avLst/>
          </a:prstGeom>
          <a:noFill/>
        </p:spPr>
        <p:txBody>
          <a:bodyPr wrap="square" rtlCol="0">
            <a:spAutoFit/>
          </a:bodyPr>
          <a:lstStyle/>
          <a:p>
            <a:r>
              <a:rPr lang="en-US" sz="1100" dirty="0">
                <a:solidFill>
                  <a:schemeClr val="accent4"/>
                </a:solidFill>
                <a:hlinkClick r:id="rId4"/>
              </a:rPr>
              <a:t>https://www.youtube.com/watch?reload=9&amp;v=S1esBNGtfJc&amp;feature=youtu.be</a:t>
            </a:r>
            <a:endParaRPr lang="en-US" sz="1100" dirty="0">
              <a:solidFill>
                <a:schemeClr val="accent4"/>
              </a:solidFill>
            </a:endParaRPr>
          </a:p>
          <a:p>
            <a:endParaRPr lang="en-US" sz="1100" dirty="0">
              <a:solidFill>
                <a:schemeClr val="accent4"/>
              </a:solidFill>
            </a:endParaRPr>
          </a:p>
        </p:txBody>
      </p:sp>
      <p:pic>
        <p:nvPicPr>
          <p:cNvPr id="7" name="Online Media 6" title="Self-measured Blood Pressure (SMBP) Training Video">
            <a:hlinkClick r:id="" action="ppaction://media"/>
            <a:extLst>
              <a:ext uri="{FF2B5EF4-FFF2-40B4-BE49-F238E27FC236}">
                <a16:creationId xmlns:a16="http://schemas.microsoft.com/office/drawing/2014/main" id="{B5F041E6-9AEE-4693-BF17-9DB0B7BE29B7}"/>
              </a:ext>
            </a:extLst>
          </p:cNvPr>
          <p:cNvPicPr>
            <a:picLocks noGrp="1" noRot="1" noChangeAspect="1"/>
          </p:cNvPicPr>
          <p:nvPr>
            <p:ph idx="1"/>
            <a:videoFile r:link="rId1"/>
          </p:nvPr>
        </p:nvPicPr>
        <p:blipFill>
          <a:blip r:embed="rId5"/>
          <a:stretch>
            <a:fillRect/>
          </a:stretch>
        </p:blipFill>
        <p:spPr>
          <a:xfrm>
            <a:off x="762000" y="1219200"/>
            <a:ext cx="7738823" cy="4352767"/>
          </a:xfrm>
          <a:prstGeom prst="rect">
            <a:avLst/>
          </a:prstGeom>
        </p:spPr>
      </p:pic>
    </p:spTree>
    <p:extLst>
      <p:ext uri="{BB962C8B-B14F-4D97-AF65-F5344CB8AC3E}">
        <p14:creationId xmlns:p14="http://schemas.microsoft.com/office/powerpoint/2010/main" val="267578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0365D-0336-4867-8DB0-8FF6A841D651}"/>
              </a:ext>
            </a:extLst>
          </p:cNvPr>
          <p:cNvSpPr>
            <a:spLocks noGrp="1"/>
          </p:cNvSpPr>
          <p:nvPr>
            <p:ph type="title"/>
          </p:nvPr>
        </p:nvSpPr>
        <p:spPr>
          <a:xfrm>
            <a:off x="457200" y="228600"/>
            <a:ext cx="8229600" cy="1143000"/>
          </a:xfrm>
        </p:spPr>
        <p:txBody>
          <a:bodyPr/>
          <a:lstStyle/>
          <a:p>
            <a:r>
              <a:rPr lang="en-US" dirty="0"/>
              <a:t>Training Patients to Self-Measure</a:t>
            </a:r>
          </a:p>
        </p:txBody>
      </p:sp>
      <p:sp>
        <p:nvSpPr>
          <p:cNvPr id="3" name="Content Placeholder 2">
            <a:extLst>
              <a:ext uri="{FF2B5EF4-FFF2-40B4-BE49-F238E27FC236}">
                <a16:creationId xmlns:a16="http://schemas.microsoft.com/office/drawing/2014/main" id="{F4DBEE6E-843F-4864-87D0-76775CDA5496}"/>
              </a:ext>
            </a:extLst>
          </p:cNvPr>
          <p:cNvSpPr>
            <a:spLocks noGrp="1"/>
          </p:cNvSpPr>
          <p:nvPr>
            <p:ph idx="1"/>
          </p:nvPr>
        </p:nvSpPr>
        <p:spPr>
          <a:xfrm>
            <a:off x="435015" y="1219200"/>
            <a:ext cx="8229600" cy="4960716"/>
          </a:xfrm>
        </p:spPr>
        <p:txBody>
          <a:bodyPr>
            <a:normAutofit fontScale="92500" lnSpcReduction="20000"/>
          </a:bodyPr>
          <a:lstStyle/>
          <a:p>
            <a:pPr marL="514350" indent="-514350">
              <a:buFont typeface="+mj-lt"/>
              <a:buAutoNum type="arabicPeriod"/>
            </a:pPr>
            <a:r>
              <a:rPr lang="en-US" dirty="0"/>
              <a:t>Discuss what SMBP is and its importance</a:t>
            </a:r>
          </a:p>
          <a:p>
            <a:pPr marL="514350" indent="-514350">
              <a:buFont typeface="+mj-lt"/>
              <a:buAutoNum type="arabicPeriod"/>
            </a:pPr>
            <a:r>
              <a:rPr lang="en-US" dirty="0"/>
              <a:t>Teach how to use the device and assist</a:t>
            </a:r>
          </a:p>
          <a:p>
            <a:pPr marL="514350" indent="-514350">
              <a:buFont typeface="+mj-lt"/>
              <a:buAutoNum type="arabicPeriod"/>
            </a:pPr>
            <a:r>
              <a:rPr lang="en-US" dirty="0"/>
              <a:t>Educate on hypertensive emergency</a:t>
            </a:r>
          </a:p>
          <a:p>
            <a:pPr marL="514350" indent="-514350">
              <a:buFont typeface="+mj-lt"/>
              <a:buAutoNum type="arabicPeriod"/>
            </a:pPr>
            <a:r>
              <a:rPr lang="en-US" dirty="0"/>
              <a:t>Help the patient prepare to measure BP</a:t>
            </a:r>
          </a:p>
          <a:p>
            <a:pPr marL="514350" indent="-514350">
              <a:buFont typeface="+mj-lt"/>
              <a:buAutoNum type="arabicPeriod"/>
            </a:pPr>
            <a:r>
              <a:rPr lang="en-US" dirty="0"/>
              <a:t>Guide patient to correct position to measure BP</a:t>
            </a:r>
          </a:p>
          <a:p>
            <a:pPr marL="514350" indent="-514350">
              <a:buFont typeface="+mj-lt"/>
              <a:buAutoNum type="arabicPeriod"/>
            </a:pPr>
            <a:r>
              <a:rPr lang="en-US" dirty="0"/>
              <a:t>Teach patient how often to measure BP</a:t>
            </a:r>
          </a:p>
          <a:p>
            <a:pPr marL="514350" indent="-514350">
              <a:buFont typeface="+mj-lt"/>
              <a:buAutoNum type="arabicPeriod"/>
            </a:pPr>
            <a:r>
              <a:rPr lang="en-US" dirty="0"/>
              <a:t>Show patient how to document BP data</a:t>
            </a:r>
          </a:p>
          <a:p>
            <a:pPr marL="514350" indent="-514350">
              <a:buFont typeface="+mj-lt"/>
              <a:buAutoNum type="arabicPeriod"/>
            </a:pPr>
            <a:r>
              <a:rPr lang="en-US" dirty="0"/>
              <a:t>Prepare patient for dealing with errors</a:t>
            </a:r>
          </a:p>
          <a:p>
            <a:pPr marL="514350" indent="-514350">
              <a:buFont typeface="+mj-lt"/>
              <a:buAutoNum type="arabicPeriod"/>
            </a:pPr>
            <a:r>
              <a:rPr lang="en-US" dirty="0"/>
              <a:t>Check understanding</a:t>
            </a:r>
          </a:p>
          <a:p>
            <a:pPr marL="514350" indent="-514350">
              <a:buFont typeface="+mj-lt"/>
              <a:buAutoNum type="arabicPeriod"/>
            </a:pPr>
            <a:r>
              <a:rPr lang="en-US" dirty="0"/>
              <a:t> Complete home device accuracy check</a:t>
            </a:r>
          </a:p>
          <a:p>
            <a:pPr marL="514350" indent="-514350">
              <a:buFont typeface="+mj-lt"/>
              <a:buAutoNum type="arabicPeriod"/>
            </a:pPr>
            <a:endParaRPr lang="en-US" dirty="0"/>
          </a:p>
        </p:txBody>
      </p:sp>
    </p:spTree>
    <p:extLst>
      <p:ext uri="{BB962C8B-B14F-4D97-AF65-F5344CB8AC3E}">
        <p14:creationId xmlns:p14="http://schemas.microsoft.com/office/powerpoint/2010/main" val="3150845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60DE6B-BEBB-49E4-9452-FF0FE04C3EDF}"/>
              </a:ext>
            </a:extLst>
          </p:cNvPr>
          <p:cNvSpPr>
            <a:spLocks noGrp="1"/>
          </p:cNvSpPr>
          <p:nvPr>
            <p:ph type="title"/>
          </p:nvPr>
        </p:nvSpPr>
        <p:spPr>
          <a:xfrm>
            <a:off x="304800" y="228600"/>
            <a:ext cx="8534400" cy="1143000"/>
          </a:xfrm>
        </p:spPr>
        <p:txBody>
          <a:bodyPr/>
          <a:lstStyle/>
          <a:p>
            <a:r>
              <a:rPr lang="en-US" dirty="0"/>
              <a:t>1. Discuss what SMBP is and why it’s important</a:t>
            </a:r>
          </a:p>
        </p:txBody>
      </p:sp>
      <p:sp>
        <p:nvSpPr>
          <p:cNvPr id="9" name="Content Placeholder 8">
            <a:extLst>
              <a:ext uri="{FF2B5EF4-FFF2-40B4-BE49-F238E27FC236}">
                <a16:creationId xmlns:a16="http://schemas.microsoft.com/office/drawing/2014/main" id="{E9DFBE9B-E1AC-40D0-BC23-0557D74DDE6B}"/>
              </a:ext>
            </a:extLst>
          </p:cNvPr>
          <p:cNvSpPr>
            <a:spLocks noGrp="1"/>
          </p:cNvSpPr>
          <p:nvPr>
            <p:ph idx="1"/>
          </p:nvPr>
        </p:nvSpPr>
        <p:spPr>
          <a:xfrm>
            <a:off x="457200" y="1676400"/>
            <a:ext cx="8229600" cy="3505199"/>
          </a:xfrm>
        </p:spPr>
        <p:txBody>
          <a:bodyPr/>
          <a:lstStyle/>
          <a:p>
            <a:r>
              <a:rPr lang="en-US" dirty="0"/>
              <a:t>Explain SMBP and importance of BP control</a:t>
            </a:r>
          </a:p>
          <a:p>
            <a:endParaRPr lang="en-US" sz="1600" dirty="0"/>
          </a:p>
          <a:p>
            <a:r>
              <a:rPr lang="en-US" dirty="0"/>
              <a:t>Inform patient of positive benefits of SMBP</a:t>
            </a:r>
          </a:p>
          <a:p>
            <a:endParaRPr lang="en-US" sz="1600" dirty="0"/>
          </a:p>
          <a:p>
            <a:r>
              <a:rPr lang="en-US" dirty="0"/>
              <a:t>Share educational SMBP resources</a:t>
            </a:r>
          </a:p>
        </p:txBody>
      </p:sp>
    </p:spTree>
    <p:extLst>
      <p:ext uri="{BB962C8B-B14F-4D97-AF65-F5344CB8AC3E}">
        <p14:creationId xmlns:p14="http://schemas.microsoft.com/office/powerpoint/2010/main" val="1908375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BD2561C3-C975-4D52-80F9-5845FEF9BA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346284"/>
            <a:ext cx="3370388" cy="1905000"/>
          </a:xfrm>
          <a:ln>
            <a:solidFill>
              <a:schemeClr val="accent4"/>
            </a:solidFill>
          </a:ln>
        </p:spPr>
      </p:pic>
      <p:pic>
        <p:nvPicPr>
          <p:cNvPr id="5" name="Picture 4">
            <a:extLst>
              <a:ext uri="{FF2B5EF4-FFF2-40B4-BE49-F238E27FC236}">
                <a16:creationId xmlns:a16="http://schemas.microsoft.com/office/drawing/2014/main" id="{86240391-A16A-4E56-8F60-38B8100BD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560002"/>
            <a:ext cx="3405878" cy="2002598"/>
          </a:xfrm>
          <a:prstGeom prst="rect">
            <a:avLst/>
          </a:prstGeom>
          <a:ln>
            <a:solidFill>
              <a:schemeClr val="accent4"/>
            </a:solidFill>
          </a:ln>
        </p:spPr>
      </p:pic>
      <p:pic>
        <p:nvPicPr>
          <p:cNvPr id="6" name="Picture 5">
            <a:extLst>
              <a:ext uri="{FF2B5EF4-FFF2-40B4-BE49-F238E27FC236}">
                <a16:creationId xmlns:a16="http://schemas.microsoft.com/office/drawing/2014/main" id="{DDF2A66A-054D-43D9-B9CE-FD1C32080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927" y="1426805"/>
            <a:ext cx="3382618" cy="3781878"/>
          </a:xfrm>
          <a:prstGeom prst="rect">
            <a:avLst/>
          </a:prstGeom>
          <a:ln>
            <a:solidFill>
              <a:schemeClr val="accent4"/>
            </a:solidFill>
          </a:ln>
        </p:spPr>
      </p:pic>
      <p:sp>
        <p:nvSpPr>
          <p:cNvPr id="7" name="TextBox 6">
            <a:extLst>
              <a:ext uri="{FF2B5EF4-FFF2-40B4-BE49-F238E27FC236}">
                <a16:creationId xmlns:a16="http://schemas.microsoft.com/office/drawing/2014/main" id="{7F79256A-FDD4-4EF9-8039-535DC70E782F}"/>
              </a:ext>
            </a:extLst>
          </p:cNvPr>
          <p:cNvSpPr txBox="1"/>
          <p:nvPr/>
        </p:nvSpPr>
        <p:spPr>
          <a:xfrm>
            <a:off x="90291" y="5356771"/>
            <a:ext cx="4170124" cy="253916"/>
          </a:xfrm>
          <a:prstGeom prst="rect">
            <a:avLst/>
          </a:prstGeom>
          <a:noFill/>
        </p:spPr>
        <p:txBody>
          <a:bodyPr wrap="square" rtlCol="0">
            <a:spAutoFit/>
          </a:bodyPr>
          <a:lstStyle/>
          <a:p>
            <a:r>
              <a:rPr lang="en-US" sz="1050" dirty="0">
                <a:hlinkClick r:id="rId6"/>
              </a:rPr>
              <a:t>https://targetbp.org/wp-content/uploads/2018/08/What-is-SMBP.pdf</a:t>
            </a:r>
            <a:r>
              <a:rPr lang="en-US" sz="1050" dirty="0"/>
              <a:t> </a:t>
            </a:r>
          </a:p>
        </p:txBody>
      </p:sp>
      <p:sp>
        <p:nvSpPr>
          <p:cNvPr id="8" name="TextBox 7">
            <a:extLst>
              <a:ext uri="{FF2B5EF4-FFF2-40B4-BE49-F238E27FC236}">
                <a16:creationId xmlns:a16="http://schemas.microsoft.com/office/drawing/2014/main" id="{A58EC619-8E68-4D7D-96D8-CEC3D2EB3DF3}"/>
              </a:ext>
            </a:extLst>
          </p:cNvPr>
          <p:cNvSpPr txBox="1"/>
          <p:nvPr/>
        </p:nvSpPr>
        <p:spPr>
          <a:xfrm>
            <a:off x="90291" y="5604417"/>
            <a:ext cx="4759890" cy="253916"/>
          </a:xfrm>
          <a:prstGeom prst="rect">
            <a:avLst/>
          </a:prstGeom>
          <a:noFill/>
        </p:spPr>
        <p:txBody>
          <a:bodyPr wrap="square" rtlCol="0">
            <a:spAutoFit/>
          </a:bodyPr>
          <a:lstStyle/>
          <a:p>
            <a:r>
              <a:rPr lang="en-US" sz="1050" dirty="0">
                <a:hlinkClick r:id="rId7"/>
              </a:rPr>
              <a:t>https://targetbp.org/tools_downloads/self-measured-blood-pressure-video/</a:t>
            </a:r>
            <a:r>
              <a:rPr lang="en-US" sz="1050" dirty="0"/>
              <a:t> </a:t>
            </a:r>
          </a:p>
        </p:txBody>
      </p:sp>
      <p:sp>
        <p:nvSpPr>
          <p:cNvPr id="9" name="TextBox 8">
            <a:extLst>
              <a:ext uri="{FF2B5EF4-FFF2-40B4-BE49-F238E27FC236}">
                <a16:creationId xmlns:a16="http://schemas.microsoft.com/office/drawing/2014/main" id="{859E50D2-73A3-4370-82A9-EC95A7D27B0B}"/>
              </a:ext>
            </a:extLst>
          </p:cNvPr>
          <p:cNvSpPr txBox="1"/>
          <p:nvPr/>
        </p:nvSpPr>
        <p:spPr>
          <a:xfrm>
            <a:off x="90291" y="5852063"/>
            <a:ext cx="5897150" cy="253916"/>
          </a:xfrm>
          <a:prstGeom prst="rect">
            <a:avLst/>
          </a:prstGeom>
          <a:noFill/>
        </p:spPr>
        <p:txBody>
          <a:bodyPr wrap="square" rtlCol="0">
            <a:spAutoFit/>
          </a:bodyPr>
          <a:lstStyle/>
          <a:p>
            <a:r>
              <a:rPr lang="en-US" sz="1050" dirty="0">
                <a:hlinkClick r:id="rId8"/>
              </a:rPr>
              <a:t>https://targetbp.org/tools_downloads/self-measured-blood-pressure-video-spanish/</a:t>
            </a:r>
            <a:r>
              <a:rPr lang="en-US" sz="1050" dirty="0"/>
              <a:t> </a:t>
            </a:r>
          </a:p>
        </p:txBody>
      </p:sp>
      <p:sp>
        <p:nvSpPr>
          <p:cNvPr id="11" name="Title 7">
            <a:extLst>
              <a:ext uri="{FF2B5EF4-FFF2-40B4-BE49-F238E27FC236}">
                <a16:creationId xmlns:a16="http://schemas.microsoft.com/office/drawing/2014/main" id="{A7701DFD-25C3-41C5-8604-1122A7ADF02E}"/>
              </a:ext>
            </a:extLst>
          </p:cNvPr>
          <p:cNvSpPr>
            <a:spLocks noGrp="1"/>
          </p:cNvSpPr>
          <p:nvPr>
            <p:ph type="title"/>
          </p:nvPr>
        </p:nvSpPr>
        <p:spPr>
          <a:xfrm>
            <a:off x="266700" y="203284"/>
            <a:ext cx="8610600" cy="1143000"/>
          </a:xfrm>
        </p:spPr>
        <p:txBody>
          <a:bodyPr/>
          <a:lstStyle/>
          <a:p>
            <a:r>
              <a:rPr lang="en-US" dirty="0"/>
              <a:t>1. Discuss what SMBP is and why it’s important</a:t>
            </a:r>
          </a:p>
        </p:txBody>
      </p:sp>
    </p:spTree>
    <p:extLst>
      <p:ext uri="{BB962C8B-B14F-4D97-AF65-F5344CB8AC3E}">
        <p14:creationId xmlns:p14="http://schemas.microsoft.com/office/powerpoint/2010/main" val="1257815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92D3-D6D1-4BE5-9238-05DB3DD30930}"/>
              </a:ext>
            </a:extLst>
          </p:cNvPr>
          <p:cNvSpPr>
            <a:spLocks noGrp="1"/>
          </p:cNvSpPr>
          <p:nvPr>
            <p:ph type="title"/>
          </p:nvPr>
        </p:nvSpPr>
        <p:spPr>
          <a:xfrm>
            <a:off x="320842" y="233818"/>
            <a:ext cx="8534400" cy="1143000"/>
          </a:xfrm>
        </p:spPr>
        <p:txBody>
          <a:bodyPr/>
          <a:lstStyle/>
          <a:p>
            <a:r>
              <a:rPr lang="en-US" dirty="0"/>
              <a:t>2. Teach patients how to use the device and assist</a:t>
            </a:r>
          </a:p>
        </p:txBody>
      </p:sp>
      <p:sp>
        <p:nvSpPr>
          <p:cNvPr id="3" name="Content Placeholder 2">
            <a:extLst>
              <a:ext uri="{FF2B5EF4-FFF2-40B4-BE49-F238E27FC236}">
                <a16:creationId xmlns:a16="http://schemas.microsoft.com/office/drawing/2014/main" id="{38484095-FAFD-4481-84AD-BE05E55253E8}"/>
              </a:ext>
            </a:extLst>
          </p:cNvPr>
          <p:cNvSpPr>
            <a:spLocks noGrp="1"/>
          </p:cNvSpPr>
          <p:nvPr>
            <p:ph idx="1"/>
          </p:nvPr>
        </p:nvSpPr>
        <p:spPr>
          <a:xfrm>
            <a:off x="457200" y="1404429"/>
            <a:ext cx="8261684" cy="4615371"/>
          </a:xfrm>
        </p:spPr>
        <p:txBody>
          <a:bodyPr>
            <a:normAutofit/>
          </a:bodyPr>
          <a:lstStyle/>
          <a:p>
            <a:pPr marL="0" indent="0" algn="ctr">
              <a:buNone/>
            </a:pPr>
            <a:r>
              <a:rPr lang="en-US" sz="2800" b="1" dirty="0"/>
              <a:t>Ensure the loaner device or patient’s personal device has the correct cuff size.</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FE37EAEA-23A0-49A7-B98D-F56099942438}"/>
              </a:ext>
            </a:extLst>
          </p:cNvPr>
          <p:cNvPicPr>
            <a:picLocks noChangeAspect="1"/>
          </p:cNvPicPr>
          <p:nvPr/>
        </p:nvPicPr>
        <p:blipFill>
          <a:blip r:embed="rId3"/>
          <a:stretch>
            <a:fillRect/>
          </a:stretch>
        </p:blipFill>
        <p:spPr>
          <a:xfrm>
            <a:off x="6712443" y="2531040"/>
            <a:ext cx="2110715" cy="3154094"/>
          </a:xfrm>
          <a:prstGeom prst="rect">
            <a:avLst/>
          </a:prstGeom>
        </p:spPr>
      </p:pic>
      <p:sp>
        <p:nvSpPr>
          <p:cNvPr id="6" name="TextBox 5">
            <a:extLst>
              <a:ext uri="{FF2B5EF4-FFF2-40B4-BE49-F238E27FC236}">
                <a16:creationId xmlns:a16="http://schemas.microsoft.com/office/drawing/2014/main" id="{596ADF76-140D-455F-924C-246FA0DA30D4}"/>
              </a:ext>
            </a:extLst>
          </p:cNvPr>
          <p:cNvSpPr txBox="1"/>
          <p:nvPr/>
        </p:nvSpPr>
        <p:spPr>
          <a:xfrm>
            <a:off x="320842" y="2714359"/>
            <a:ext cx="6179043" cy="2505301"/>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2000" dirty="0">
                <a:solidFill>
                  <a:srgbClr val="000000"/>
                </a:solidFill>
              </a:rPr>
              <a:t>A good-fitting cuff is essential </a:t>
            </a:r>
          </a:p>
          <a:p>
            <a:pPr marL="800100" lvl="1" indent="-342900">
              <a:spcBef>
                <a:spcPct val="20000"/>
              </a:spcBef>
              <a:buFont typeface="Arial" panose="020B0604020202020204" pitchFamily="34" charset="0"/>
              <a:buChar char="•"/>
            </a:pPr>
            <a:r>
              <a:rPr lang="en-US" sz="1600" dirty="0">
                <a:solidFill>
                  <a:srgbClr val="000000"/>
                </a:solidFill>
              </a:rPr>
              <a:t>Too large </a:t>
            </a:r>
            <a:r>
              <a:rPr lang="en-US" sz="1600" dirty="0">
                <a:solidFill>
                  <a:srgbClr val="000000"/>
                </a:solidFill>
                <a:sym typeface="Wingdings" panose="05000000000000000000" pitchFamily="2" charset="2"/>
              </a:rPr>
              <a:t> underestimates BP</a:t>
            </a:r>
          </a:p>
          <a:p>
            <a:pPr marL="800100" lvl="1" indent="-342900">
              <a:spcBef>
                <a:spcPct val="20000"/>
              </a:spcBef>
              <a:buFont typeface="Arial" panose="020B0604020202020204" pitchFamily="34" charset="0"/>
              <a:buChar char="•"/>
            </a:pPr>
            <a:r>
              <a:rPr lang="en-US" sz="1600" dirty="0">
                <a:solidFill>
                  <a:srgbClr val="000000"/>
                </a:solidFill>
                <a:sym typeface="Wingdings" panose="05000000000000000000" pitchFamily="2" charset="2"/>
              </a:rPr>
              <a:t>Too small  overestimates BP</a:t>
            </a:r>
            <a:endParaRPr lang="en-US" sz="1600" dirty="0">
              <a:solidFill>
                <a:srgbClr val="000000"/>
              </a:solidFill>
            </a:endParaRPr>
          </a:p>
          <a:p>
            <a:pPr marL="342900" lvl="0" indent="-342900">
              <a:spcBef>
                <a:spcPct val="20000"/>
              </a:spcBef>
              <a:buFont typeface="Arial" panose="020B0604020202020204" pitchFamily="34" charset="0"/>
              <a:buChar char="•"/>
            </a:pPr>
            <a:r>
              <a:rPr lang="en-US" sz="2000" dirty="0">
                <a:solidFill>
                  <a:srgbClr val="000000"/>
                </a:solidFill>
              </a:rPr>
              <a:t>Train staff to measure patients’ arms to ensure appropriate cuff sizes are used</a:t>
            </a:r>
          </a:p>
          <a:p>
            <a:pPr marL="800100" lvl="1" indent="-342900">
              <a:spcBef>
                <a:spcPct val="20000"/>
              </a:spcBef>
              <a:buFont typeface="Courier New" panose="02070309020205020404" pitchFamily="49" charset="0"/>
              <a:buChar char="o"/>
            </a:pPr>
            <a:r>
              <a:rPr lang="en-US" sz="1600" dirty="0">
                <a:solidFill>
                  <a:srgbClr val="000000"/>
                </a:solidFill>
              </a:rPr>
              <a:t>While patient is standing, measure from acromion process of scapula to olecranon process at elbow</a:t>
            </a:r>
          </a:p>
          <a:p>
            <a:pPr marL="800100" lvl="1" indent="-342900">
              <a:spcBef>
                <a:spcPct val="20000"/>
              </a:spcBef>
              <a:buFont typeface="Courier New" panose="02070309020205020404" pitchFamily="49" charset="0"/>
              <a:buChar char="o"/>
            </a:pPr>
            <a:r>
              <a:rPr lang="en-US" sz="1600" dirty="0">
                <a:solidFill>
                  <a:srgbClr val="000000"/>
                </a:solidFill>
              </a:rPr>
              <a:t>Note midpoint and measure circumference of arm there</a:t>
            </a:r>
          </a:p>
        </p:txBody>
      </p:sp>
      <p:sp>
        <p:nvSpPr>
          <p:cNvPr id="7" name="Rectangle 6">
            <a:extLst>
              <a:ext uri="{FF2B5EF4-FFF2-40B4-BE49-F238E27FC236}">
                <a16:creationId xmlns:a16="http://schemas.microsoft.com/office/drawing/2014/main" id="{82066C01-1D33-4528-9467-F10748A40C6A}"/>
              </a:ext>
            </a:extLst>
          </p:cNvPr>
          <p:cNvSpPr/>
          <p:nvPr/>
        </p:nvSpPr>
        <p:spPr>
          <a:xfrm>
            <a:off x="320842" y="5904385"/>
            <a:ext cx="7515997" cy="230832"/>
          </a:xfrm>
          <a:prstGeom prst="rect">
            <a:avLst/>
          </a:prstGeom>
        </p:spPr>
        <p:txBody>
          <a:bodyPr wrap="square">
            <a:spAutoFit/>
          </a:bodyPr>
          <a:lstStyle/>
          <a:p>
            <a:r>
              <a:rPr lang="en-US" sz="900" dirty="0">
                <a:solidFill>
                  <a:schemeClr val="accent4"/>
                </a:solidFill>
              </a:rPr>
              <a:t>Photo source: National Health and Nutrition Examination Survey (NHANES) Physician Examination Manual September 2011. </a:t>
            </a:r>
          </a:p>
        </p:txBody>
      </p:sp>
    </p:spTree>
    <p:extLst>
      <p:ext uri="{BB962C8B-B14F-4D97-AF65-F5344CB8AC3E}">
        <p14:creationId xmlns:p14="http://schemas.microsoft.com/office/powerpoint/2010/main" val="3192933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393"/>
            <a:ext cx="8229600" cy="1143000"/>
          </a:xfrm>
        </p:spPr>
        <p:txBody>
          <a:bodyPr>
            <a:noAutofit/>
          </a:bodyPr>
          <a:lstStyle/>
          <a:p>
            <a:r>
              <a:rPr lang="en-US" sz="3200" dirty="0"/>
              <a:t>Acceptable BP Cuff Bladder Dimensions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61386196"/>
              </p:ext>
            </p:extLst>
          </p:nvPr>
        </p:nvGraphicFramePr>
        <p:xfrm>
          <a:off x="457200" y="1673860"/>
          <a:ext cx="8229600" cy="35102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370840">
                <a:tc>
                  <a:txBody>
                    <a:bodyPr/>
                    <a:lstStyle/>
                    <a:p>
                      <a:pPr algn="ctr"/>
                      <a:r>
                        <a:rPr lang="en-US" dirty="0"/>
                        <a:t>Cuff Size</a:t>
                      </a:r>
                    </a:p>
                  </a:txBody>
                  <a:tcPr anchor="ctr"/>
                </a:tc>
                <a:tc>
                  <a:txBody>
                    <a:bodyPr/>
                    <a:lstStyle/>
                    <a:p>
                      <a:pPr algn="ctr"/>
                      <a:r>
                        <a:rPr lang="en-US" dirty="0"/>
                        <a:t>Bladder Width </a:t>
                      </a:r>
                    </a:p>
                    <a:p>
                      <a:pPr algn="ctr"/>
                      <a:r>
                        <a:rPr lang="en-US" dirty="0"/>
                        <a:t>(cm)</a:t>
                      </a:r>
                    </a:p>
                  </a:txBody>
                  <a:tcPr anchor="ctr"/>
                </a:tc>
                <a:tc>
                  <a:txBody>
                    <a:bodyPr/>
                    <a:lstStyle/>
                    <a:p>
                      <a:pPr algn="ctr"/>
                      <a:r>
                        <a:rPr lang="en-US" dirty="0"/>
                        <a:t>Bladder</a:t>
                      </a:r>
                      <a:r>
                        <a:rPr lang="en-US" baseline="0" dirty="0"/>
                        <a:t> Length (cm)</a:t>
                      </a:r>
                      <a:endParaRPr lang="en-US" dirty="0"/>
                    </a:p>
                  </a:txBody>
                  <a:tcPr anchor="ctr"/>
                </a:tc>
                <a:tc>
                  <a:txBody>
                    <a:bodyPr/>
                    <a:lstStyle/>
                    <a:p>
                      <a:pPr algn="ctr"/>
                      <a:r>
                        <a:rPr lang="en-US" dirty="0"/>
                        <a:t>Arm Circumference Range at Midpoint (cm)</a:t>
                      </a:r>
                    </a:p>
                  </a:txBody>
                  <a:tcPr anchor="ctr"/>
                </a:tc>
                <a:extLst>
                  <a:ext uri="{0D108BD9-81ED-4DB2-BD59-A6C34878D82A}">
                    <a16:rowId xmlns:a16="http://schemas.microsoft.com/office/drawing/2014/main" val="10000"/>
                  </a:ext>
                </a:extLst>
              </a:tr>
              <a:tr h="370840">
                <a:tc>
                  <a:txBody>
                    <a:bodyPr/>
                    <a:lstStyle/>
                    <a:p>
                      <a:r>
                        <a:rPr lang="en-US" dirty="0"/>
                        <a:t>Newborn</a:t>
                      </a:r>
                    </a:p>
                  </a:txBody>
                  <a:tcPr/>
                </a:tc>
                <a:tc>
                  <a:txBody>
                    <a:bodyPr/>
                    <a:lstStyle/>
                    <a:p>
                      <a:pPr algn="ctr"/>
                      <a:r>
                        <a:rPr lang="en-US" dirty="0"/>
                        <a:t>3</a:t>
                      </a:r>
                    </a:p>
                  </a:txBody>
                  <a:tcPr/>
                </a:tc>
                <a:tc>
                  <a:txBody>
                    <a:bodyPr/>
                    <a:lstStyle/>
                    <a:p>
                      <a:pPr algn="ctr"/>
                      <a:r>
                        <a:rPr lang="en-US" dirty="0"/>
                        <a:t>6</a:t>
                      </a:r>
                    </a:p>
                  </a:txBody>
                  <a:tcPr/>
                </a:tc>
                <a:tc>
                  <a:txBody>
                    <a:bodyPr/>
                    <a:lstStyle/>
                    <a:p>
                      <a:pPr algn="ctr"/>
                      <a:r>
                        <a:rPr lang="en-US" dirty="0"/>
                        <a:t>&lt;6</a:t>
                      </a:r>
                    </a:p>
                  </a:txBody>
                  <a:tcPr/>
                </a:tc>
                <a:extLst>
                  <a:ext uri="{0D108BD9-81ED-4DB2-BD59-A6C34878D82A}">
                    <a16:rowId xmlns:a16="http://schemas.microsoft.com/office/drawing/2014/main" val="10001"/>
                  </a:ext>
                </a:extLst>
              </a:tr>
              <a:tr h="370840">
                <a:tc>
                  <a:txBody>
                    <a:bodyPr/>
                    <a:lstStyle/>
                    <a:p>
                      <a:r>
                        <a:rPr lang="en-US" dirty="0"/>
                        <a:t>Infant</a:t>
                      </a:r>
                    </a:p>
                  </a:txBody>
                  <a:tcPr/>
                </a:tc>
                <a:tc>
                  <a:txBody>
                    <a:bodyPr/>
                    <a:lstStyle/>
                    <a:p>
                      <a:pPr algn="ctr"/>
                      <a:r>
                        <a:rPr lang="en-US" dirty="0"/>
                        <a:t>5</a:t>
                      </a:r>
                    </a:p>
                  </a:txBody>
                  <a:tcPr/>
                </a:tc>
                <a:tc>
                  <a:txBody>
                    <a:bodyPr/>
                    <a:lstStyle/>
                    <a:p>
                      <a:pPr algn="ctr"/>
                      <a:r>
                        <a:rPr lang="en-US" dirty="0"/>
                        <a:t>15</a:t>
                      </a:r>
                    </a:p>
                  </a:txBody>
                  <a:tcPr/>
                </a:tc>
                <a:tc>
                  <a:txBody>
                    <a:bodyPr/>
                    <a:lstStyle/>
                    <a:p>
                      <a:pPr algn="ctr"/>
                      <a:r>
                        <a:rPr lang="en-US" dirty="0"/>
                        <a:t>6−15</a:t>
                      </a:r>
                    </a:p>
                  </a:txBody>
                  <a:tcPr/>
                </a:tc>
                <a:extLst>
                  <a:ext uri="{0D108BD9-81ED-4DB2-BD59-A6C34878D82A}">
                    <a16:rowId xmlns:a16="http://schemas.microsoft.com/office/drawing/2014/main" val="10002"/>
                  </a:ext>
                </a:extLst>
              </a:tr>
              <a:tr h="370840">
                <a:tc>
                  <a:txBody>
                    <a:bodyPr/>
                    <a:lstStyle/>
                    <a:p>
                      <a:r>
                        <a:rPr lang="en-US" dirty="0"/>
                        <a:t>Child</a:t>
                      </a:r>
                    </a:p>
                  </a:txBody>
                  <a:tcPr/>
                </a:tc>
                <a:tc>
                  <a:txBody>
                    <a:bodyPr/>
                    <a:lstStyle/>
                    <a:p>
                      <a:pPr algn="ctr"/>
                      <a:r>
                        <a:rPr lang="en-US" dirty="0"/>
                        <a:t>8</a:t>
                      </a:r>
                    </a:p>
                  </a:txBody>
                  <a:tcPr/>
                </a:tc>
                <a:tc>
                  <a:txBody>
                    <a:bodyPr/>
                    <a:lstStyle/>
                    <a:p>
                      <a:pPr algn="ctr"/>
                      <a:r>
                        <a:rPr lang="en-US" dirty="0"/>
                        <a:t>21</a:t>
                      </a:r>
                    </a:p>
                  </a:txBody>
                  <a:tcPr/>
                </a:tc>
                <a:tc>
                  <a:txBody>
                    <a:bodyPr/>
                    <a:lstStyle/>
                    <a:p>
                      <a:pPr algn="ctr"/>
                      <a:r>
                        <a:rPr lang="en-US" dirty="0"/>
                        <a:t>16−21</a:t>
                      </a:r>
                    </a:p>
                  </a:txBody>
                  <a:tcPr/>
                </a:tc>
                <a:extLst>
                  <a:ext uri="{0D108BD9-81ED-4DB2-BD59-A6C34878D82A}">
                    <a16:rowId xmlns:a16="http://schemas.microsoft.com/office/drawing/2014/main" val="10003"/>
                  </a:ext>
                </a:extLst>
              </a:tr>
              <a:tr h="370840">
                <a:tc>
                  <a:txBody>
                    <a:bodyPr/>
                    <a:lstStyle/>
                    <a:p>
                      <a:r>
                        <a:rPr lang="en-US" dirty="0"/>
                        <a:t>Small adult</a:t>
                      </a:r>
                    </a:p>
                  </a:txBody>
                  <a:tcPr/>
                </a:tc>
                <a:tc>
                  <a:txBody>
                    <a:bodyPr/>
                    <a:lstStyle/>
                    <a:p>
                      <a:pPr algn="ctr"/>
                      <a:r>
                        <a:rPr lang="en-US" dirty="0"/>
                        <a:t>10</a:t>
                      </a:r>
                    </a:p>
                  </a:txBody>
                  <a:tcPr/>
                </a:tc>
                <a:tc>
                  <a:txBody>
                    <a:bodyPr/>
                    <a:lstStyle/>
                    <a:p>
                      <a:pPr algn="ctr"/>
                      <a:r>
                        <a:rPr lang="en-US" dirty="0"/>
                        <a:t>24</a:t>
                      </a:r>
                    </a:p>
                  </a:txBody>
                  <a:tcPr/>
                </a:tc>
                <a:tc>
                  <a:txBody>
                    <a:bodyPr/>
                    <a:lstStyle/>
                    <a:p>
                      <a:pPr algn="ctr"/>
                      <a:r>
                        <a:rPr lang="en-US" dirty="0"/>
                        <a:t>22−26</a:t>
                      </a:r>
                    </a:p>
                  </a:txBody>
                  <a:tcPr/>
                </a:tc>
                <a:extLst>
                  <a:ext uri="{0D108BD9-81ED-4DB2-BD59-A6C34878D82A}">
                    <a16:rowId xmlns:a16="http://schemas.microsoft.com/office/drawing/2014/main" val="10004"/>
                  </a:ext>
                </a:extLst>
              </a:tr>
              <a:tr h="370840">
                <a:tc>
                  <a:txBody>
                    <a:bodyPr/>
                    <a:lstStyle/>
                    <a:p>
                      <a:r>
                        <a:rPr lang="en-US" dirty="0"/>
                        <a:t>Adult</a:t>
                      </a:r>
                    </a:p>
                  </a:txBody>
                  <a:tcPr/>
                </a:tc>
                <a:tc>
                  <a:txBody>
                    <a:bodyPr/>
                    <a:lstStyle/>
                    <a:p>
                      <a:pPr algn="ctr"/>
                      <a:r>
                        <a:rPr lang="en-US" dirty="0"/>
                        <a:t>13</a:t>
                      </a:r>
                    </a:p>
                  </a:txBody>
                  <a:tcPr/>
                </a:tc>
                <a:tc>
                  <a:txBody>
                    <a:bodyPr/>
                    <a:lstStyle/>
                    <a:p>
                      <a:pPr algn="ctr"/>
                      <a:r>
                        <a:rPr lang="en-US" dirty="0"/>
                        <a:t>30</a:t>
                      </a:r>
                    </a:p>
                  </a:txBody>
                  <a:tcPr/>
                </a:tc>
                <a:tc>
                  <a:txBody>
                    <a:bodyPr/>
                    <a:lstStyle/>
                    <a:p>
                      <a:pPr algn="ctr"/>
                      <a:r>
                        <a:rPr lang="en-US" dirty="0"/>
                        <a:t>27−34</a:t>
                      </a:r>
                    </a:p>
                  </a:txBody>
                  <a:tcPr/>
                </a:tc>
                <a:extLst>
                  <a:ext uri="{0D108BD9-81ED-4DB2-BD59-A6C34878D82A}">
                    <a16:rowId xmlns:a16="http://schemas.microsoft.com/office/drawing/2014/main" val="10005"/>
                  </a:ext>
                </a:extLst>
              </a:tr>
              <a:tr h="370840">
                <a:tc>
                  <a:txBody>
                    <a:bodyPr/>
                    <a:lstStyle/>
                    <a:p>
                      <a:r>
                        <a:rPr lang="en-US" dirty="0"/>
                        <a:t>Large adult</a:t>
                      </a:r>
                    </a:p>
                  </a:txBody>
                  <a:tcPr/>
                </a:tc>
                <a:tc>
                  <a:txBody>
                    <a:bodyPr/>
                    <a:lstStyle/>
                    <a:p>
                      <a:pPr algn="ctr"/>
                      <a:r>
                        <a:rPr lang="en-US" dirty="0"/>
                        <a:t>16</a:t>
                      </a:r>
                    </a:p>
                  </a:txBody>
                  <a:tcPr/>
                </a:tc>
                <a:tc>
                  <a:txBody>
                    <a:bodyPr/>
                    <a:lstStyle/>
                    <a:p>
                      <a:pPr algn="ctr"/>
                      <a:r>
                        <a:rPr lang="en-US" dirty="0"/>
                        <a:t>38</a:t>
                      </a:r>
                    </a:p>
                  </a:txBody>
                  <a:tcPr/>
                </a:tc>
                <a:tc>
                  <a:txBody>
                    <a:bodyPr/>
                    <a:lstStyle/>
                    <a:p>
                      <a:pPr algn="ctr"/>
                      <a:r>
                        <a:rPr lang="en-US" dirty="0"/>
                        <a:t>35−44</a:t>
                      </a:r>
                    </a:p>
                  </a:txBody>
                  <a:tcPr/>
                </a:tc>
                <a:extLst>
                  <a:ext uri="{0D108BD9-81ED-4DB2-BD59-A6C34878D82A}">
                    <a16:rowId xmlns:a16="http://schemas.microsoft.com/office/drawing/2014/main" val="10006"/>
                  </a:ext>
                </a:extLst>
              </a:tr>
              <a:tr h="370840">
                <a:tc>
                  <a:txBody>
                    <a:bodyPr/>
                    <a:lstStyle/>
                    <a:p>
                      <a:r>
                        <a:rPr lang="en-US" dirty="0"/>
                        <a:t>Adult thigh</a:t>
                      </a:r>
                    </a:p>
                  </a:txBody>
                  <a:tcPr/>
                </a:tc>
                <a:tc>
                  <a:txBody>
                    <a:bodyPr/>
                    <a:lstStyle/>
                    <a:p>
                      <a:pPr algn="ctr"/>
                      <a:r>
                        <a:rPr lang="en-US" dirty="0"/>
                        <a:t>20</a:t>
                      </a:r>
                    </a:p>
                  </a:txBody>
                  <a:tcPr/>
                </a:tc>
                <a:tc>
                  <a:txBody>
                    <a:bodyPr/>
                    <a:lstStyle/>
                    <a:p>
                      <a:pPr algn="ctr"/>
                      <a:r>
                        <a:rPr lang="en-US" dirty="0"/>
                        <a:t>42</a:t>
                      </a:r>
                    </a:p>
                  </a:txBody>
                  <a:tcPr/>
                </a:tc>
                <a:tc>
                  <a:txBody>
                    <a:bodyPr/>
                    <a:lstStyle/>
                    <a:p>
                      <a:pPr algn="ctr"/>
                      <a:r>
                        <a:rPr lang="en-US" dirty="0"/>
                        <a:t>45−52</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79590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F436-79DA-4106-A1A7-78A1B4C0B883}"/>
              </a:ext>
            </a:extLst>
          </p:cNvPr>
          <p:cNvSpPr>
            <a:spLocks noGrp="1"/>
          </p:cNvSpPr>
          <p:nvPr>
            <p:ph idx="1"/>
          </p:nvPr>
        </p:nvSpPr>
        <p:spPr>
          <a:xfrm>
            <a:off x="457200" y="1676400"/>
            <a:ext cx="8229600" cy="4038600"/>
          </a:xfrm>
        </p:spPr>
        <p:txBody>
          <a:bodyPr>
            <a:normAutofit fontScale="92500" lnSpcReduction="20000"/>
          </a:bodyPr>
          <a:lstStyle/>
          <a:p>
            <a:r>
              <a:rPr lang="en-US" dirty="0"/>
              <a:t>Suggest a validated, automated upper arm BP device (preferably with memory and averaging)</a:t>
            </a:r>
          </a:p>
          <a:p>
            <a:r>
              <a:rPr lang="en-US" dirty="0"/>
              <a:t>Do not recommend/use wrist cuffs (unless brachial readings are impossible)</a:t>
            </a:r>
          </a:p>
          <a:p>
            <a:r>
              <a:rPr lang="en-US" dirty="0"/>
              <a:t>Finger devices should never be used</a:t>
            </a:r>
          </a:p>
          <a:p>
            <a:r>
              <a:rPr lang="en-US" dirty="0"/>
              <a:t>If a patient is purchasing a device, have him/her bring it into your office for accuracy testing</a:t>
            </a:r>
          </a:p>
          <a:p>
            <a:endParaRPr lang="en-US" dirty="0"/>
          </a:p>
        </p:txBody>
      </p:sp>
      <p:sp>
        <p:nvSpPr>
          <p:cNvPr id="6" name="Title 1">
            <a:extLst>
              <a:ext uri="{FF2B5EF4-FFF2-40B4-BE49-F238E27FC236}">
                <a16:creationId xmlns:a16="http://schemas.microsoft.com/office/drawing/2014/main" id="{D9F1A911-9278-46E5-83CD-B9C1F3AD2E27}"/>
              </a:ext>
            </a:extLst>
          </p:cNvPr>
          <p:cNvSpPr>
            <a:spLocks noGrp="1"/>
          </p:cNvSpPr>
          <p:nvPr>
            <p:ph type="title"/>
          </p:nvPr>
        </p:nvSpPr>
        <p:spPr>
          <a:xfrm>
            <a:off x="320842" y="233818"/>
            <a:ext cx="8534400" cy="1143000"/>
          </a:xfrm>
        </p:spPr>
        <p:txBody>
          <a:bodyPr/>
          <a:lstStyle/>
          <a:p>
            <a:r>
              <a:rPr lang="en-US" dirty="0"/>
              <a:t>2. Teach patients how to use the device and assist</a:t>
            </a:r>
          </a:p>
        </p:txBody>
      </p:sp>
    </p:spTree>
    <p:extLst>
      <p:ext uri="{BB962C8B-B14F-4D97-AF65-F5344CB8AC3E}">
        <p14:creationId xmlns:p14="http://schemas.microsoft.com/office/powerpoint/2010/main" val="3105104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484095-FAFD-4481-84AD-BE05E55253E8}"/>
              </a:ext>
            </a:extLst>
          </p:cNvPr>
          <p:cNvSpPr>
            <a:spLocks noGrp="1"/>
          </p:cNvSpPr>
          <p:nvPr>
            <p:ph idx="1"/>
          </p:nvPr>
        </p:nvSpPr>
        <p:spPr>
          <a:xfrm>
            <a:off x="457200" y="1605418"/>
            <a:ext cx="8229600" cy="3195182"/>
          </a:xfrm>
        </p:spPr>
        <p:txBody>
          <a:bodyPr>
            <a:normAutofit lnSpcReduction="10000"/>
          </a:bodyPr>
          <a:lstStyle/>
          <a:p>
            <a:r>
              <a:rPr lang="en-US" sz="2400" dirty="0"/>
              <a:t>Show patients:</a:t>
            </a:r>
          </a:p>
          <a:p>
            <a:pPr lvl="1"/>
            <a:r>
              <a:rPr lang="en-US" sz="2000" dirty="0"/>
              <a:t>How to position the cuff correctly on their upper arm on bare skin</a:t>
            </a:r>
          </a:p>
          <a:p>
            <a:pPr lvl="2"/>
            <a:r>
              <a:rPr lang="en-US" sz="1800" dirty="0"/>
              <a:t>Refer to manufacturer’s user manual for instructions on placement of tubing</a:t>
            </a:r>
          </a:p>
          <a:p>
            <a:pPr lvl="1"/>
            <a:r>
              <a:rPr lang="en-US" sz="2000" dirty="0"/>
              <a:t>How to turn the device on and begin measurement</a:t>
            </a:r>
          </a:p>
          <a:p>
            <a:r>
              <a:rPr lang="en-US" sz="2400" dirty="0"/>
              <a:t>Explain to patients:</a:t>
            </a:r>
          </a:p>
          <a:p>
            <a:pPr lvl="1"/>
            <a:r>
              <a:rPr lang="en-US" sz="2000" dirty="0"/>
              <a:t>When the cuff completes the deflating process and a reading is displayed, explain which numbers represent the SBP and DBP and what these mean</a:t>
            </a:r>
          </a:p>
        </p:txBody>
      </p:sp>
      <p:pic>
        <p:nvPicPr>
          <p:cNvPr id="7" name="Picture 6">
            <a:extLst>
              <a:ext uri="{FF2B5EF4-FFF2-40B4-BE49-F238E27FC236}">
                <a16:creationId xmlns:a16="http://schemas.microsoft.com/office/drawing/2014/main" id="{95EFD872-5819-4522-833F-142DC6EDA02E}"/>
              </a:ext>
            </a:extLst>
          </p:cNvPr>
          <p:cNvPicPr>
            <a:picLocks noChangeAspect="1"/>
          </p:cNvPicPr>
          <p:nvPr/>
        </p:nvPicPr>
        <p:blipFill>
          <a:blip r:embed="rId3"/>
          <a:stretch>
            <a:fillRect/>
          </a:stretch>
        </p:blipFill>
        <p:spPr>
          <a:xfrm>
            <a:off x="719741" y="4866364"/>
            <a:ext cx="7736602" cy="1132913"/>
          </a:xfrm>
          <a:prstGeom prst="rect">
            <a:avLst/>
          </a:prstGeom>
          <a:ln w="12700">
            <a:solidFill>
              <a:schemeClr val="tx1"/>
            </a:solidFill>
          </a:ln>
        </p:spPr>
      </p:pic>
      <p:sp>
        <p:nvSpPr>
          <p:cNvPr id="5" name="Title 1">
            <a:extLst>
              <a:ext uri="{FF2B5EF4-FFF2-40B4-BE49-F238E27FC236}">
                <a16:creationId xmlns:a16="http://schemas.microsoft.com/office/drawing/2014/main" id="{2D7F9949-EFBE-47E1-8FB8-7392A4ECC24D}"/>
              </a:ext>
            </a:extLst>
          </p:cNvPr>
          <p:cNvSpPr>
            <a:spLocks noGrp="1"/>
          </p:cNvSpPr>
          <p:nvPr>
            <p:ph type="title"/>
          </p:nvPr>
        </p:nvSpPr>
        <p:spPr>
          <a:xfrm>
            <a:off x="320842" y="233818"/>
            <a:ext cx="8534400" cy="1143000"/>
          </a:xfrm>
        </p:spPr>
        <p:txBody>
          <a:bodyPr/>
          <a:lstStyle/>
          <a:p>
            <a:r>
              <a:rPr lang="en-US" dirty="0"/>
              <a:t>2. Teach patients how to use the device and assist</a:t>
            </a:r>
          </a:p>
        </p:txBody>
      </p:sp>
    </p:spTree>
    <p:extLst>
      <p:ext uri="{BB962C8B-B14F-4D97-AF65-F5344CB8AC3E}">
        <p14:creationId xmlns:p14="http://schemas.microsoft.com/office/powerpoint/2010/main" val="3525364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D9C7-B2A0-40EF-B0D9-3DF48853E360}"/>
              </a:ext>
            </a:extLst>
          </p:cNvPr>
          <p:cNvSpPr>
            <a:spLocks noGrp="1"/>
          </p:cNvSpPr>
          <p:nvPr>
            <p:ph type="title"/>
          </p:nvPr>
        </p:nvSpPr>
        <p:spPr>
          <a:xfrm>
            <a:off x="457200" y="266699"/>
            <a:ext cx="8229600" cy="1143000"/>
          </a:xfrm>
        </p:spPr>
        <p:txBody>
          <a:bodyPr/>
          <a:lstStyle/>
          <a:p>
            <a:r>
              <a:rPr lang="en-US" dirty="0"/>
              <a:t>Blood Pressure Scavenger Hunt</a:t>
            </a:r>
          </a:p>
        </p:txBody>
      </p:sp>
      <p:sp>
        <p:nvSpPr>
          <p:cNvPr id="3" name="Content Placeholder 2">
            <a:extLst>
              <a:ext uri="{FF2B5EF4-FFF2-40B4-BE49-F238E27FC236}">
                <a16:creationId xmlns:a16="http://schemas.microsoft.com/office/drawing/2014/main" id="{F28B392A-5F5C-4B6F-AFC5-F20474E3D471}"/>
              </a:ext>
            </a:extLst>
          </p:cNvPr>
          <p:cNvSpPr>
            <a:spLocks noGrp="1"/>
          </p:cNvSpPr>
          <p:nvPr>
            <p:ph idx="1"/>
          </p:nvPr>
        </p:nvSpPr>
        <p:spPr>
          <a:xfrm>
            <a:off x="428222" y="1177243"/>
            <a:ext cx="8410977" cy="2556557"/>
          </a:xfrm>
        </p:spPr>
        <p:txBody>
          <a:bodyPr>
            <a:normAutofit fontScale="77500" lnSpcReduction="20000"/>
          </a:bodyPr>
          <a:lstStyle/>
          <a:p>
            <a:pPr marL="0" indent="0">
              <a:buNone/>
            </a:pPr>
            <a:r>
              <a:rPr lang="en-US" dirty="0"/>
              <a:t>This is a scavenger hunt you can do from your seat!</a:t>
            </a:r>
          </a:p>
          <a:p>
            <a:endParaRPr lang="en-US" dirty="0"/>
          </a:p>
          <a:p>
            <a:pPr marL="0" indent="0">
              <a:buNone/>
            </a:pPr>
            <a:r>
              <a:rPr lang="en-US" dirty="0"/>
              <a:t>Periodically throughout the training, we will ask you to notice things about yourself in your environment, and we will tell you how to score them appropriately.</a:t>
            </a:r>
          </a:p>
          <a:p>
            <a:endParaRPr lang="en-US" dirty="0"/>
          </a:p>
          <a:p>
            <a:pPr marL="0" indent="0" algn="ctr">
              <a:buNone/>
            </a:pPr>
            <a:r>
              <a:rPr lang="en-US" b="1" dirty="0">
                <a:solidFill>
                  <a:srgbClr val="C00000"/>
                </a:solidFill>
              </a:rPr>
              <a:t>HINT: Just like golf, lowest score wins</a:t>
            </a:r>
          </a:p>
          <a:p>
            <a:pPr marL="0" indent="0">
              <a:buNone/>
            </a:pPr>
            <a:endParaRPr lang="en-US" dirty="0"/>
          </a:p>
        </p:txBody>
      </p:sp>
      <p:sp>
        <p:nvSpPr>
          <p:cNvPr id="4" name="Rectangle 3">
            <a:extLst>
              <a:ext uri="{FF2B5EF4-FFF2-40B4-BE49-F238E27FC236}">
                <a16:creationId xmlns:a16="http://schemas.microsoft.com/office/drawing/2014/main" id="{479D1796-9228-42E7-8200-96214B6FC5DC}"/>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throwing a frisbee at the park&#10;&#10;Description automatically generated">
            <a:extLst>
              <a:ext uri="{FF2B5EF4-FFF2-40B4-BE49-F238E27FC236}">
                <a16:creationId xmlns:a16="http://schemas.microsoft.com/office/drawing/2014/main" id="{770C55B9-C3D3-4328-A636-A4B2AF2DD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812834"/>
            <a:ext cx="3810000" cy="2124075"/>
          </a:xfrm>
          <a:prstGeom prst="rect">
            <a:avLst/>
          </a:prstGeom>
        </p:spPr>
      </p:pic>
    </p:spTree>
    <p:extLst>
      <p:ext uri="{BB962C8B-B14F-4D97-AF65-F5344CB8AC3E}">
        <p14:creationId xmlns:p14="http://schemas.microsoft.com/office/powerpoint/2010/main" val="2770044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2669-F122-4187-9559-20D1260C2BF1}"/>
              </a:ext>
            </a:extLst>
          </p:cNvPr>
          <p:cNvSpPr>
            <a:spLocks noGrp="1"/>
          </p:cNvSpPr>
          <p:nvPr>
            <p:ph type="title"/>
          </p:nvPr>
        </p:nvSpPr>
        <p:spPr>
          <a:xfrm>
            <a:off x="152400" y="242711"/>
            <a:ext cx="8839200" cy="1143000"/>
          </a:xfrm>
        </p:spPr>
        <p:txBody>
          <a:bodyPr/>
          <a:lstStyle/>
          <a:p>
            <a:r>
              <a:rPr lang="en-US" dirty="0"/>
              <a:t>3. Educate the patient on hypertensive emergency </a:t>
            </a:r>
          </a:p>
        </p:txBody>
      </p:sp>
      <p:sp>
        <p:nvSpPr>
          <p:cNvPr id="3" name="Content Placeholder 2">
            <a:extLst>
              <a:ext uri="{FF2B5EF4-FFF2-40B4-BE49-F238E27FC236}">
                <a16:creationId xmlns:a16="http://schemas.microsoft.com/office/drawing/2014/main" id="{80492BD3-EC96-4AB6-B840-8AAA42AFDCF0}"/>
              </a:ext>
            </a:extLst>
          </p:cNvPr>
          <p:cNvSpPr>
            <a:spLocks noGrp="1"/>
          </p:cNvSpPr>
          <p:nvPr>
            <p:ph idx="1"/>
          </p:nvPr>
        </p:nvSpPr>
        <p:spPr>
          <a:xfrm>
            <a:off x="457200" y="2590800"/>
            <a:ext cx="8229600" cy="4038600"/>
          </a:xfrm>
        </p:spPr>
        <p:txBody>
          <a:bodyPr/>
          <a:lstStyle/>
          <a:p>
            <a:r>
              <a:rPr lang="en-US" dirty="0"/>
              <a:t>What does a patient do with an abnormal BP reading?</a:t>
            </a:r>
          </a:p>
          <a:p>
            <a:r>
              <a:rPr lang="en-US" dirty="0"/>
              <a:t>At what point does the patient call 911?</a:t>
            </a:r>
          </a:p>
          <a:p>
            <a:endParaRPr lang="en-US" dirty="0"/>
          </a:p>
        </p:txBody>
      </p:sp>
    </p:spTree>
    <p:extLst>
      <p:ext uri="{BB962C8B-B14F-4D97-AF65-F5344CB8AC3E}">
        <p14:creationId xmlns:p14="http://schemas.microsoft.com/office/powerpoint/2010/main" val="504632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1495D-9789-4D65-84C2-4C20796AE1A6}"/>
              </a:ext>
            </a:extLst>
          </p:cNvPr>
          <p:cNvSpPr>
            <a:spLocks noGrp="1"/>
          </p:cNvSpPr>
          <p:nvPr>
            <p:ph type="title"/>
          </p:nvPr>
        </p:nvSpPr>
        <p:spPr/>
        <p:txBody>
          <a:bodyPr/>
          <a:lstStyle/>
          <a:p>
            <a:r>
              <a:rPr lang="en-US" dirty="0"/>
              <a:t>Hypertensive Urgency vs. Hypertensive Emergency</a:t>
            </a:r>
          </a:p>
        </p:txBody>
      </p:sp>
      <p:sp>
        <p:nvSpPr>
          <p:cNvPr id="3" name="Content Placeholder 2">
            <a:extLst>
              <a:ext uri="{FF2B5EF4-FFF2-40B4-BE49-F238E27FC236}">
                <a16:creationId xmlns:a16="http://schemas.microsoft.com/office/drawing/2014/main" id="{57BF3454-D13C-4D30-A62A-0279F31C9AB4}"/>
              </a:ext>
            </a:extLst>
          </p:cNvPr>
          <p:cNvSpPr>
            <a:spLocks noGrp="1"/>
          </p:cNvSpPr>
          <p:nvPr>
            <p:ph idx="1"/>
          </p:nvPr>
        </p:nvSpPr>
        <p:spPr/>
        <p:txBody>
          <a:bodyPr>
            <a:normAutofit/>
          </a:bodyPr>
          <a:lstStyle/>
          <a:p>
            <a:r>
              <a:rPr lang="en-US" dirty="0"/>
              <a:t>Hypertensive Urgency:</a:t>
            </a:r>
          </a:p>
          <a:p>
            <a:pPr lvl="1"/>
            <a:r>
              <a:rPr lang="en-US" dirty="0"/>
              <a:t>BP of 180/120 or greater, rechecked with similar results but no symptoms – </a:t>
            </a:r>
            <a:r>
              <a:rPr lang="en-US" b="1" dirty="0">
                <a:solidFill>
                  <a:srgbClr val="FF0000"/>
                </a:solidFill>
              </a:rPr>
              <a:t>call PCP</a:t>
            </a:r>
          </a:p>
          <a:p>
            <a:r>
              <a:rPr lang="en-US" dirty="0"/>
              <a:t>Hypertensive Emergency:</a:t>
            </a:r>
          </a:p>
          <a:p>
            <a:pPr lvl="1"/>
            <a:r>
              <a:rPr lang="en-US" dirty="0"/>
              <a:t>BP reading of 180/120 or greater with chest pain, shortness of breath, back pain, numbness/weakness, change in vision, or difficulty speaking – </a:t>
            </a:r>
            <a:r>
              <a:rPr lang="en-US" b="1" dirty="0">
                <a:solidFill>
                  <a:srgbClr val="FF0000"/>
                </a:solidFill>
              </a:rPr>
              <a:t>call 911</a:t>
            </a:r>
          </a:p>
        </p:txBody>
      </p:sp>
      <p:sp>
        <p:nvSpPr>
          <p:cNvPr id="4" name="TextBox 3">
            <a:extLst>
              <a:ext uri="{FF2B5EF4-FFF2-40B4-BE49-F238E27FC236}">
                <a16:creationId xmlns:a16="http://schemas.microsoft.com/office/drawing/2014/main" id="{DA82973F-7E3C-4B3D-BEE8-B71842B9680D}"/>
              </a:ext>
            </a:extLst>
          </p:cNvPr>
          <p:cNvSpPr txBox="1"/>
          <p:nvPr/>
        </p:nvSpPr>
        <p:spPr>
          <a:xfrm>
            <a:off x="457200" y="5867400"/>
            <a:ext cx="8229600" cy="215444"/>
          </a:xfrm>
          <a:prstGeom prst="rect">
            <a:avLst/>
          </a:prstGeom>
          <a:noFill/>
        </p:spPr>
        <p:txBody>
          <a:bodyPr wrap="square" rtlCol="0">
            <a:spAutoFit/>
          </a:bodyPr>
          <a:lstStyle/>
          <a:p>
            <a:r>
              <a:rPr lang="en-US" sz="800" dirty="0">
                <a:hlinkClick r:id="rId3"/>
              </a:rPr>
              <a:t>https://www.heart.org/en/health-topics/high-blood-pressure/understanding-blood-pressure-readings/hypertensive-crisis-when-you-should-call-911-for-high-blood-pressure</a:t>
            </a:r>
            <a:endParaRPr lang="en-US" sz="800" dirty="0"/>
          </a:p>
        </p:txBody>
      </p:sp>
    </p:spTree>
    <p:extLst>
      <p:ext uri="{BB962C8B-B14F-4D97-AF65-F5344CB8AC3E}">
        <p14:creationId xmlns:p14="http://schemas.microsoft.com/office/powerpoint/2010/main" val="1917818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DF3D5-3454-4F60-B2C4-900F5F324936}"/>
              </a:ext>
            </a:extLst>
          </p:cNvPr>
          <p:cNvSpPr>
            <a:spLocks noGrp="1"/>
          </p:cNvSpPr>
          <p:nvPr>
            <p:ph type="title"/>
          </p:nvPr>
        </p:nvSpPr>
        <p:spPr>
          <a:xfrm>
            <a:off x="457200" y="304800"/>
            <a:ext cx="8229600" cy="1143000"/>
          </a:xfrm>
        </p:spPr>
        <p:txBody>
          <a:bodyPr/>
          <a:lstStyle/>
          <a:p>
            <a:r>
              <a:rPr lang="en-US" dirty="0"/>
              <a:t>4. Help the patient </a:t>
            </a:r>
            <a:r>
              <a:rPr lang="en-US" u="sng" dirty="0"/>
              <a:t>prepare</a:t>
            </a:r>
            <a:r>
              <a:rPr lang="en-US" dirty="0"/>
              <a:t> to measure BP</a:t>
            </a:r>
          </a:p>
        </p:txBody>
      </p:sp>
      <p:sp>
        <p:nvSpPr>
          <p:cNvPr id="5" name="Content Placeholder 4">
            <a:extLst>
              <a:ext uri="{FF2B5EF4-FFF2-40B4-BE49-F238E27FC236}">
                <a16:creationId xmlns:a16="http://schemas.microsoft.com/office/drawing/2014/main" id="{7239B125-D966-43E0-A8F0-0FAFBFB2E887}"/>
              </a:ext>
            </a:extLst>
          </p:cNvPr>
          <p:cNvSpPr>
            <a:spLocks noGrp="1"/>
          </p:cNvSpPr>
          <p:nvPr>
            <p:ph idx="1"/>
          </p:nvPr>
        </p:nvSpPr>
        <p:spPr>
          <a:xfrm>
            <a:off x="457200" y="1828800"/>
            <a:ext cx="8229600" cy="3886200"/>
          </a:xfrm>
        </p:spPr>
        <p:txBody>
          <a:bodyPr>
            <a:normAutofit fontScale="70000" lnSpcReduction="20000"/>
          </a:bodyPr>
          <a:lstStyle/>
          <a:p>
            <a:r>
              <a:rPr lang="en-US" dirty="0"/>
              <a:t>Tell the patient to use the bathroom, if needed.</a:t>
            </a:r>
          </a:p>
          <a:p>
            <a:r>
              <a:rPr lang="en-US" dirty="0"/>
              <a:t>Have the patient rest and sit in a chair for 5 minutes before starting.</a:t>
            </a:r>
          </a:p>
          <a:p>
            <a:r>
              <a:rPr lang="en-US" dirty="0"/>
              <a:t>Inform the patient not to talk, use the phone, text, email, or watch TV during the measurement. Explain that no one else should talk either.</a:t>
            </a:r>
          </a:p>
          <a:p>
            <a:r>
              <a:rPr lang="en-US" dirty="0"/>
              <a:t>Ask the patient to measure his/her BP prior to taking antihypertensive medication in the morning and evening.</a:t>
            </a:r>
          </a:p>
          <a:p>
            <a:r>
              <a:rPr lang="en-US" dirty="0"/>
              <a:t>Remind the patient to wait at least 30 minutes after eating before measuring BP.</a:t>
            </a:r>
          </a:p>
          <a:p>
            <a:r>
              <a:rPr lang="en-US" dirty="0"/>
              <a:t>If the patient smokes, ask him/her not to smoke within 30 minutes of measuring BP.</a:t>
            </a:r>
          </a:p>
          <a:p>
            <a:endParaRPr lang="en-US" dirty="0"/>
          </a:p>
        </p:txBody>
      </p:sp>
    </p:spTree>
    <p:extLst>
      <p:ext uri="{BB962C8B-B14F-4D97-AF65-F5344CB8AC3E}">
        <p14:creationId xmlns:p14="http://schemas.microsoft.com/office/powerpoint/2010/main" val="4071721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BE160-DB90-47D5-9620-103E04559AF5}"/>
              </a:ext>
            </a:extLst>
          </p:cNvPr>
          <p:cNvSpPr>
            <a:spLocks noGrp="1"/>
          </p:cNvSpPr>
          <p:nvPr>
            <p:ph type="title"/>
          </p:nvPr>
        </p:nvSpPr>
        <p:spPr>
          <a:xfrm>
            <a:off x="457200" y="304801"/>
            <a:ext cx="8229600" cy="1143000"/>
          </a:xfrm>
        </p:spPr>
        <p:txBody>
          <a:bodyPr/>
          <a:lstStyle/>
          <a:p>
            <a:r>
              <a:rPr lang="en-US" sz="3200" dirty="0"/>
              <a:t>5. Guide the patient to correct </a:t>
            </a:r>
            <a:r>
              <a:rPr lang="en-US" sz="3200" u="sng" dirty="0"/>
              <a:t>position</a:t>
            </a:r>
            <a:r>
              <a:rPr lang="en-US" sz="3200" dirty="0"/>
              <a:t> for taking BP measurements</a:t>
            </a:r>
          </a:p>
        </p:txBody>
      </p:sp>
      <p:sp>
        <p:nvSpPr>
          <p:cNvPr id="3" name="Content Placeholder 2">
            <a:extLst>
              <a:ext uri="{FF2B5EF4-FFF2-40B4-BE49-F238E27FC236}">
                <a16:creationId xmlns:a16="http://schemas.microsoft.com/office/drawing/2014/main" id="{A4FFE353-2D28-4231-9B2A-BC831FB43F2C}"/>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4B50684A-AD6E-45DA-BFF5-436EB753D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1"/>
            <a:ext cx="85344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465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5. Guide the patient to correct </a:t>
            </a:r>
            <a:r>
              <a:rPr lang="en-US" sz="3200" u="sng" dirty="0"/>
              <a:t>position</a:t>
            </a:r>
            <a:r>
              <a:rPr lang="en-US" sz="3200" dirty="0"/>
              <a:t> for taking BP measurements</a:t>
            </a:r>
            <a:r>
              <a:rPr lang="en-US" sz="2800" dirty="0"/>
              <a:t/>
            </a:r>
            <a:br>
              <a:rPr lang="en-US" sz="2800" dirty="0"/>
            </a:br>
            <a:endParaRPr lang="en-US" dirty="0"/>
          </a:p>
        </p:txBody>
      </p:sp>
      <p:sp>
        <p:nvSpPr>
          <p:cNvPr id="6" name="Content Placeholder 2"/>
          <p:cNvSpPr>
            <a:spLocks noGrp="1"/>
          </p:cNvSpPr>
          <p:nvPr/>
        </p:nvSpPr>
        <p:spPr>
          <a:xfrm>
            <a:off x="381000" y="2362200"/>
            <a:ext cx="3886200" cy="3606194"/>
          </a:xfrm>
          <a:prstGeom prst="rect">
            <a:avLst/>
          </a:prstGeom>
          <a:ln>
            <a:solidFill>
              <a:schemeClr val="accent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accent4"/>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accent4"/>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4"/>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4"/>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accent1"/>
                </a:solidFill>
              </a:rPr>
              <a:t>Patient Factors</a:t>
            </a:r>
          </a:p>
          <a:p>
            <a:r>
              <a:rPr lang="en-US" sz="1800" dirty="0"/>
              <a:t>Nervousness, stress, anger, illness, pain, long waiting time </a:t>
            </a:r>
          </a:p>
          <a:p>
            <a:r>
              <a:rPr lang="en-US" sz="1800" dirty="0"/>
              <a:t>Demographics: age, sex, race and ethnicity</a:t>
            </a:r>
          </a:p>
          <a:p>
            <a:r>
              <a:rPr lang="en-US" sz="1800" dirty="0"/>
              <a:t>Lifestyle: diet, exercise, substance use (smoking, alcohol, etc.)</a:t>
            </a:r>
          </a:p>
          <a:p>
            <a:r>
              <a:rPr lang="en-US" sz="1800" dirty="0"/>
              <a:t>Recent caffeine, decongestant, OTC medication, or nicotine use</a:t>
            </a:r>
          </a:p>
          <a:p>
            <a:r>
              <a:rPr lang="en-US" sz="1800" dirty="0"/>
              <a:t>Talking during measurement</a:t>
            </a:r>
          </a:p>
          <a:p>
            <a:endParaRPr lang="en-US" sz="2400" dirty="0"/>
          </a:p>
        </p:txBody>
      </p:sp>
      <p:sp>
        <p:nvSpPr>
          <p:cNvPr id="2" name="TextBox 1">
            <a:extLst>
              <a:ext uri="{FF2B5EF4-FFF2-40B4-BE49-F238E27FC236}">
                <a16:creationId xmlns:a16="http://schemas.microsoft.com/office/drawing/2014/main" id="{92542ADC-B44B-4BAA-9006-3DDDA34A00A2}"/>
              </a:ext>
            </a:extLst>
          </p:cNvPr>
          <p:cNvSpPr txBox="1"/>
          <p:nvPr/>
        </p:nvSpPr>
        <p:spPr>
          <a:xfrm>
            <a:off x="838200" y="1600200"/>
            <a:ext cx="7467600" cy="584775"/>
          </a:xfrm>
          <a:prstGeom prst="rect">
            <a:avLst/>
          </a:prstGeom>
          <a:noFill/>
        </p:spPr>
        <p:txBody>
          <a:bodyPr wrap="square" rtlCol="0">
            <a:spAutoFit/>
          </a:bodyPr>
          <a:lstStyle/>
          <a:p>
            <a:pPr algn="ctr"/>
            <a:r>
              <a:rPr lang="en-US" sz="3200" b="1" dirty="0">
                <a:solidFill>
                  <a:schemeClr val="accent2"/>
                </a:solidFill>
              </a:rPr>
              <a:t>Factors That Impact BP</a:t>
            </a:r>
          </a:p>
        </p:txBody>
      </p:sp>
      <p:sp>
        <p:nvSpPr>
          <p:cNvPr id="8" name="Content Placeholder 2">
            <a:extLst>
              <a:ext uri="{FF2B5EF4-FFF2-40B4-BE49-F238E27FC236}">
                <a16:creationId xmlns:a16="http://schemas.microsoft.com/office/drawing/2014/main" id="{E1FE0BF4-73F0-48A4-946A-1D1C3B7CAD4D}"/>
              </a:ext>
            </a:extLst>
          </p:cNvPr>
          <p:cNvSpPr>
            <a:spLocks noGrp="1"/>
          </p:cNvSpPr>
          <p:nvPr/>
        </p:nvSpPr>
        <p:spPr>
          <a:xfrm>
            <a:off x="4814711" y="2362200"/>
            <a:ext cx="3886200" cy="3606194"/>
          </a:xfrm>
          <a:prstGeom prst="rect">
            <a:avLst/>
          </a:prstGeom>
          <a:ln>
            <a:solidFill>
              <a:schemeClr val="accent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accent4"/>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accent4"/>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4"/>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4"/>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accent1"/>
                </a:solidFill>
              </a:rPr>
              <a:t>Measurement Factors</a:t>
            </a:r>
          </a:p>
          <a:p>
            <a:r>
              <a:rPr lang="en-US" sz="1800" dirty="0"/>
              <a:t>Air in BP cuff before measuring</a:t>
            </a:r>
          </a:p>
          <a:p>
            <a:r>
              <a:rPr lang="en-US" sz="1800" dirty="0"/>
              <a:t>Correct BP cuff size</a:t>
            </a:r>
          </a:p>
          <a:p>
            <a:pPr lvl="1"/>
            <a:r>
              <a:rPr lang="en-US" sz="1600" dirty="0"/>
              <a:t>Too large </a:t>
            </a:r>
            <a:r>
              <a:rPr lang="en-US" sz="1600" dirty="0">
                <a:sym typeface="Wingdings" panose="05000000000000000000" pitchFamily="2" charset="2"/>
              </a:rPr>
              <a:t> underestimates BP</a:t>
            </a:r>
          </a:p>
          <a:p>
            <a:pPr lvl="1"/>
            <a:r>
              <a:rPr lang="en-US" sz="1600" dirty="0">
                <a:sym typeface="Wingdings" panose="05000000000000000000" pitchFamily="2" charset="2"/>
              </a:rPr>
              <a:t>Too small  overestimates BP</a:t>
            </a:r>
          </a:p>
          <a:p>
            <a:r>
              <a:rPr lang="en-US" sz="1700" dirty="0">
                <a:sym typeface="Wingdings" panose="05000000000000000000" pitchFamily="2" charset="2"/>
              </a:rPr>
              <a:t>Unevenly wrapped cuff</a:t>
            </a:r>
            <a:endParaRPr lang="en-US" sz="1700" dirty="0"/>
          </a:p>
          <a:p>
            <a:endParaRPr lang="en-US" sz="2400" dirty="0"/>
          </a:p>
        </p:txBody>
      </p:sp>
    </p:spTree>
    <p:extLst>
      <p:ext uri="{BB962C8B-B14F-4D97-AF65-F5344CB8AC3E}">
        <p14:creationId xmlns:p14="http://schemas.microsoft.com/office/powerpoint/2010/main" val="50668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ECB6-CF33-41E0-96D8-8227EE09A47F}"/>
              </a:ext>
            </a:extLst>
          </p:cNvPr>
          <p:cNvSpPr>
            <a:spLocks noGrp="1"/>
          </p:cNvSpPr>
          <p:nvPr>
            <p:ph type="title"/>
          </p:nvPr>
        </p:nvSpPr>
        <p:spPr>
          <a:xfrm>
            <a:off x="457200" y="412312"/>
            <a:ext cx="8229600" cy="1143000"/>
          </a:xfrm>
        </p:spPr>
        <p:txBody>
          <a:bodyPr/>
          <a:lstStyle/>
          <a:p>
            <a:r>
              <a:rPr lang="en-US" dirty="0"/>
              <a:t>Scavenger Hunt – Item #3</a:t>
            </a:r>
          </a:p>
        </p:txBody>
      </p:sp>
      <p:sp>
        <p:nvSpPr>
          <p:cNvPr id="5" name="Rectangle 4">
            <a:extLst>
              <a:ext uri="{FF2B5EF4-FFF2-40B4-BE49-F238E27FC236}">
                <a16:creationId xmlns:a16="http://schemas.microsoft.com/office/drawing/2014/main" id="{1E76132B-8701-4B16-A7D3-55B8D664E3EA}"/>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Content Placeholder 3">
            <a:extLst>
              <a:ext uri="{FF2B5EF4-FFF2-40B4-BE49-F238E27FC236}">
                <a16:creationId xmlns:a16="http://schemas.microsoft.com/office/drawing/2014/main" id="{00823C26-C9CE-4B73-8BC4-75EED4D0143E}"/>
              </a:ext>
            </a:extLst>
          </p:cNvPr>
          <p:cNvSpPr txBox="1">
            <a:spLocks/>
          </p:cNvSpPr>
          <p:nvPr/>
        </p:nvSpPr>
        <p:spPr>
          <a:xfrm>
            <a:off x="143838" y="1839074"/>
            <a:ext cx="9236468" cy="41759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dirty="0"/>
              <a:t>Is your back supported?</a:t>
            </a:r>
          </a:p>
          <a:p>
            <a:pPr marL="0" indent="0" algn="ctr"/>
            <a:endParaRPr lang="en-US" sz="2000" dirty="0"/>
          </a:p>
          <a:p>
            <a:pPr marL="0" indent="0" algn="ctr">
              <a:buNone/>
            </a:pPr>
            <a:r>
              <a:rPr lang="en-US" sz="2000" dirty="0"/>
              <a:t>If you are seated but your back is NOT supported. . . </a:t>
            </a:r>
          </a:p>
          <a:p>
            <a:pPr marL="0" indent="0" algn="ctr">
              <a:buNone/>
            </a:pPr>
            <a:r>
              <a:rPr lang="en-US" sz="2000" b="1" dirty="0"/>
              <a:t>give yourself +5 points for item #3</a:t>
            </a:r>
          </a:p>
        </p:txBody>
      </p:sp>
      <p:pic>
        <p:nvPicPr>
          <p:cNvPr id="4" name="Picture 3" descr="A picture containing person, indoor&#10;&#10;Description automatically generated">
            <a:extLst>
              <a:ext uri="{FF2B5EF4-FFF2-40B4-BE49-F238E27FC236}">
                <a16:creationId xmlns:a16="http://schemas.microsoft.com/office/drawing/2014/main" id="{FC4F4B04-2192-49AE-B6A7-FC55DF952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733800"/>
            <a:ext cx="3810000" cy="1905000"/>
          </a:xfrm>
          <a:prstGeom prst="rect">
            <a:avLst/>
          </a:prstGeom>
        </p:spPr>
      </p:pic>
    </p:spTree>
    <p:extLst>
      <p:ext uri="{BB962C8B-B14F-4D97-AF65-F5344CB8AC3E}">
        <p14:creationId xmlns:p14="http://schemas.microsoft.com/office/powerpoint/2010/main" val="2414671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EAB5-7B20-4D5E-99B0-5DD9D43C4F04}"/>
              </a:ext>
            </a:extLst>
          </p:cNvPr>
          <p:cNvSpPr>
            <a:spLocks noGrp="1"/>
          </p:cNvSpPr>
          <p:nvPr>
            <p:ph type="title"/>
          </p:nvPr>
        </p:nvSpPr>
        <p:spPr>
          <a:xfrm>
            <a:off x="457200" y="266699"/>
            <a:ext cx="8229600" cy="1143000"/>
          </a:xfrm>
        </p:spPr>
        <p:txBody>
          <a:bodyPr/>
          <a:lstStyle/>
          <a:p>
            <a:r>
              <a:rPr lang="en-US" dirty="0"/>
              <a:t>6. Teach the patient how often to </a:t>
            </a:r>
            <a:r>
              <a:rPr lang="en-US" u="sng" dirty="0"/>
              <a:t>measure</a:t>
            </a:r>
            <a:r>
              <a:rPr lang="en-US" dirty="0"/>
              <a:t> BP</a:t>
            </a:r>
          </a:p>
        </p:txBody>
      </p:sp>
      <p:sp>
        <p:nvSpPr>
          <p:cNvPr id="3" name="Content Placeholder 2">
            <a:extLst>
              <a:ext uri="{FF2B5EF4-FFF2-40B4-BE49-F238E27FC236}">
                <a16:creationId xmlns:a16="http://schemas.microsoft.com/office/drawing/2014/main" id="{4EEA5E35-9C00-4E20-9E70-81C562C65B3A}"/>
              </a:ext>
            </a:extLst>
          </p:cNvPr>
          <p:cNvSpPr>
            <a:spLocks noGrp="1"/>
          </p:cNvSpPr>
          <p:nvPr>
            <p:ph idx="1"/>
          </p:nvPr>
        </p:nvSpPr>
        <p:spPr>
          <a:xfrm>
            <a:off x="457200" y="1752600"/>
            <a:ext cx="8229600" cy="4038600"/>
          </a:xfrm>
        </p:spPr>
        <p:txBody>
          <a:bodyPr>
            <a:normAutofit/>
          </a:bodyPr>
          <a:lstStyle/>
          <a:p>
            <a:r>
              <a:rPr lang="en-US" dirty="0"/>
              <a:t>Two sets of measurements per day </a:t>
            </a:r>
          </a:p>
          <a:p>
            <a:pPr lvl="1"/>
            <a:r>
              <a:rPr lang="en-US" dirty="0"/>
              <a:t>One set in the morning and one in the evening, before taking antihypertensive medications</a:t>
            </a:r>
          </a:p>
          <a:p>
            <a:pPr lvl="1"/>
            <a:r>
              <a:rPr lang="en-US" dirty="0"/>
              <a:t>Each set consists of two measurements performed 1 minute apart</a:t>
            </a:r>
          </a:p>
          <a:p>
            <a:r>
              <a:rPr lang="en-US" dirty="0"/>
              <a:t>This should be done for 7 consecutive days (minimum of 3 days or 12 readings)</a:t>
            </a:r>
          </a:p>
          <a:p>
            <a:endParaRPr lang="en-US" dirty="0"/>
          </a:p>
        </p:txBody>
      </p:sp>
    </p:spTree>
    <p:extLst>
      <p:ext uri="{BB962C8B-B14F-4D97-AF65-F5344CB8AC3E}">
        <p14:creationId xmlns:p14="http://schemas.microsoft.com/office/powerpoint/2010/main" val="722155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1B628-A7ED-48AC-9180-7BCB3B67222B}"/>
              </a:ext>
            </a:extLst>
          </p:cNvPr>
          <p:cNvSpPr>
            <a:spLocks noGrp="1"/>
          </p:cNvSpPr>
          <p:nvPr>
            <p:ph type="title"/>
          </p:nvPr>
        </p:nvSpPr>
        <p:spPr>
          <a:xfrm>
            <a:off x="457200" y="266699"/>
            <a:ext cx="8229600" cy="1143000"/>
          </a:xfrm>
        </p:spPr>
        <p:txBody>
          <a:bodyPr/>
          <a:lstStyle/>
          <a:p>
            <a:r>
              <a:rPr lang="en-US" dirty="0"/>
              <a:t>7. Show the patient how to document BP data</a:t>
            </a:r>
          </a:p>
        </p:txBody>
      </p:sp>
      <p:sp>
        <p:nvSpPr>
          <p:cNvPr id="3" name="Content Placeholder 2">
            <a:extLst>
              <a:ext uri="{FF2B5EF4-FFF2-40B4-BE49-F238E27FC236}">
                <a16:creationId xmlns:a16="http://schemas.microsoft.com/office/drawing/2014/main" id="{CCDE8150-3A02-4137-BF0A-6034E6A4AB1A}"/>
              </a:ext>
            </a:extLst>
          </p:cNvPr>
          <p:cNvSpPr>
            <a:spLocks noGrp="1"/>
          </p:cNvSpPr>
          <p:nvPr>
            <p:ph idx="1"/>
          </p:nvPr>
        </p:nvSpPr>
        <p:spPr>
          <a:xfrm>
            <a:off x="457200" y="1752600"/>
            <a:ext cx="8229600" cy="4343400"/>
          </a:xfrm>
        </p:spPr>
        <p:txBody>
          <a:bodyPr>
            <a:normAutofit fontScale="92500" lnSpcReduction="10000"/>
          </a:bodyPr>
          <a:lstStyle/>
          <a:p>
            <a:r>
              <a:rPr lang="en-US" dirty="0"/>
              <a:t>Teach patients what to do if their BP is too high, too low, or if they are having associated symptoms</a:t>
            </a:r>
          </a:p>
          <a:p>
            <a:r>
              <a:rPr lang="en-US" dirty="0"/>
              <a:t>Work with patients on how they will communicate their results back to the practice after a full week of measurements are complete (more on this in Part Two)</a:t>
            </a:r>
          </a:p>
          <a:p>
            <a:pPr lvl="1"/>
            <a:r>
              <a:rPr lang="en-US" sz="2400" i="1" dirty="0"/>
              <a:t>Electronically through the portal?</a:t>
            </a:r>
          </a:p>
          <a:p>
            <a:pPr lvl="1"/>
            <a:r>
              <a:rPr lang="en-US" sz="2400" i="1" dirty="0"/>
              <a:t>Paper form?</a:t>
            </a:r>
          </a:p>
          <a:p>
            <a:pPr lvl="1"/>
            <a:r>
              <a:rPr lang="en-US" sz="2400" i="1" dirty="0"/>
              <a:t>Phone call to the office?</a:t>
            </a:r>
          </a:p>
        </p:txBody>
      </p:sp>
    </p:spTree>
    <p:extLst>
      <p:ext uri="{BB962C8B-B14F-4D97-AF65-F5344CB8AC3E}">
        <p14:creationId xmlns:p14="http://schemas.microsoft.com/office/powerpoint/2010/main" val="173494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EDD03-F279-445F-9E0B-0AB6CB4B3AE8}"/>
              </a:ext>
            </a:extLst>
          </p:cNvPr>
          <p:cNvSpPr>
            <a:spLocks noGrp="1"/>
          </p:cNvSpPr>
          <p:nvPr>
            <p:ph type="title"/>
          </p:nvPr>
        </p:nvSpPr>
        <p:spPr>
          <a:xfrm>
            <a:off x="457200" y="266699"/>
            <a:ext cx="8229600" cy="1143000"/>
          </a:xfrm>
        </p:spPr>
        <p:txBody>
          <a:bodyPr/>
          <a:lstStyle/>
          <a:p>
            <a:r>
              <a:rPr lang="en-US" dirty="0"/>
              <a:t>8. Prepare the patient for dealing with errors or problems</a:t>
            </a:r>
          </a:p>
        </p:txBody>
      </p:sp>
      <p:sp>
        <p:nvSpPr>
          <p:cNvPr id="3" name="Content Placeholder 2">
            <a:extLst>
              <a:ext uri="{FF2B5EF4-FFF2-40B4-BE49-F238E27FC236}">
                <a16:creationId xmlns:a16="http://schemas.microsoft.com/office/drawing/2014/main" id="{E3F0EAB9-3DD6-4ECC-BFED-8E19CC0036C9}"/>
              </a:ext>
            </a:extLst>
          </p:cNvPr>
          <p:cNvSpPr>
            <a:spLocks noGrp="1"/>
          </p:cNvSpPr>
          <p:nvPr>
            <p:ph idx="1"/>
          </p:nvPr>
        </p:nvSpPr>
        <p:spPr/>
        <p:txBody>
          <a:bodyPr/>
          <a:lstStyle/>
          <a:p>
            <a:r>
              <a:rPr lang="en-US" dirty="0"/>
              <a:t>If an error reading occurs on the device, show the patient how to start over.</a:t>
            </a:r>
          </a:p>
          <a:p>
            <a:r>
              <a:rPr lang="en-US" dirty="0"/>
              <a:t>Provide the patient with instructions on what to do (including a number to call if possible) if readings show abnormal BP.</a:t>
            </a:r>
          </a:p>
        </p:txBody>
      </p:sp>
    </p:spTree>
    <p:extLst>
      <p:ext uri="{BB962C8B-B14F-4D97-AF65-F5344CB8AC3E}">
        <p14:creationId xmlns:p14="http://schemas.microsoft.com/office/powerpoint/2010/main" val="1936378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DA9B7-EDD1-4C9C-896E-011CCE68BAC5}"/>
              </a:ext>
            </a:extLst>
          </p:cNvPr>
          <p:cNvSpPr>
            <a:spLocks noGrp="1"/>
          </p:cNvSpPr>
          <p:nvPr>
            <p:ph type="title"/>
          </p:nvPr>
        </p:nvSpPr>
        <p:spPr>
          <a:xfrm>
            <a:off x="440267" y="266699"/>
            <a:ext cx="8229600" cy="1143000"/>
          </a:xfrm>
        </p:spPr>
        <p:txBody>
          <a:bodyPr/>
          <a:lstStyle/>
          <a:p>
            <a:r>
              <a:rPr lang="en-US" sz="3200" dirty="0"/>
              <a:t>9. Check that the patient understands how to correctly measure BP</a:t>
            </a:r>
          </a:p>
        </p:txBody>
      </p:sp>
      <p:sp>
        <p:nvSpPr>
          <p:cNvPr id="3" name="Content Placeholder 2">
            <a:extLst>
              <a:ext uri="{FF2B5EF4-FFF2-40B4-BE49-F238E27FC236}">
                <a16:creationId xmlns:a16="http://schemas.microsoft.com/office/drawing/2014/main" id="{9BD3B965-0BC7-4A58-B31A-D417D1CB160E}"/>
              </a:ext>
            </a:extLst>
          </p:cNvPr>
          <p:cNvSpPr>
            <a:spLocks noGrp="1"/>
          </p:cNvSpPr>
          <p:nvPr>
            <p:ph idx="1"/>
          </p:nvPr>
        </p:nvSpPr>
        <p:spPr/>
        <p:txBody>
          <a:bodyPr/>
          <a:lstStyle/>
          <a:p>
            <a:r>
              <a:rPr lang="en-US" dirty="0"/>
              <a:t>Ask the patient to “teach back” what he or she has learned and correct any mistakes</a:t>
            </a:r>
          </a:p>
          <a:p>
            <a:r>
              <a:rPr lang="en-US" dirty="0"/>
              <a:t>Provide a second demonstration if needed</a:t>
            </a:r>
          </a:p>
          <a:p>
            <a:r>
              <a:rPr lang="en-US" dirty="0"/>
              <a:t>Offer printed reminders or tips to help the patient remember what to do at home</a:t>
            </a:r>
          </a:p>
        </p:txBody>
      </p:sp>
    </p:spTree>
    <p:extLst>
      <p:ext uri="{BB962C8B-B14F-4D97-AF65-F5344CB8AC3E}">
        <p14:creationId xmlns:p14="http://schemas.microsoft.com/office/powerpoint/2010/main" val="451708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ECB6-CF33-41E0-96D8-8227EE09A47F}"/>
              </a:ext>
            </a:extLst>
          </p:cNvPr>
          <p:cNvSpPr>
            <a:spLocks noGrp="1"/>
          </p:cNvSpPr>
          <p:nvPr>
            <p:ph type="title"/>
          </p:nvPr>
        </p:nvSpPr>
        <p:spPr>
          <a:xfrm>
            <a:off x="457200" y="412312"/>
            <a:ext cx="8229600" cy="1143000"/>
          </a:xfrm>
        </p:spPr>
        <p:txBody>
          <a:bodyPr/>
          <a:lstStyle/>
          <a:p>
            <a:r>
              <a:rPr lang="en-US" dirty="0"/>
              <a:t>Scavenger Hunt – Item #1</a:t>
            </a:r>
          </a:p>
        </p:txBody>
      </p:sp>
      <p:sp>
        <p:nvSpPr>
          <p:cNvPr id="4" name="Content Placeholder 3">
            <a:extLst>
              <a:ext uri="{FF2B5EF4-FFF2-40B4-BE49-F238E27FC236}">
                <a16:creationId xmlns:a16="http://schemas.microsoft.com/office/drawing/2014/main" id="{1CB345BA-8636-4E7F-ABC5-C1660A4E622E}"/>
              </a:ext>
            </a:extLst>
          </p:cNvPr>
          <p:cNvSpPr txBox="1">
            <a:spLocks/>
          </p:cNvSpPr>
          <p:nvPr/>
        </p:nvSpPr>
        <p:spPr bwMode="auto">
          <a:xfrm>
            <a:off x="328586" y="1295400"/>
            <a:ext cx="8574114"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600">
                <a:solidFill>
                  <a:srgbClr val="003895"/>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000">
                <a:solidFill>
                  <a:srgbClr val="333333"/>
                </a:solidFill>
                <a:latin typeface="+mn-lt"/>
                <a:ea typeface="+mn-ea"/>
              </a:defRPr>
            </a:lvl2pPr>
            <a:lvl3pPr marL="1143000" indent="-228600" algn="l" rtl="0" eaLnBrk="0" fontAlgn="base" hangingPunct="0">
              <a:spcBef>
                <a:spcPct val="20000"/>
              </a:spcBef>
              <a:spcAft>
                <a:spcPct val="0"/>
              </a:spcAft>
              <a:buChar char="–"/>
              <a:defRPr>
                <a:solidFill>
                  <a:srgbClr val="333333"/>
                </a:solidFill>
                <a:latin typeface="+mn-lt"/>
                <a:ea typeface="+mn-ea"/>
              </a:defRPr>
            </a:lvl3pPr>
            <a:lvl4pPr marL="1600200" indent="-228600" algn="l" rtl="0" eaLnBrk="0" fontAlgn="base" hangingPunct="0">
              <a:spcBef>
                <a:spcPct val="20000"/>
              </a:spcBef>
              <a:spcAft>
                <a:spcPct val="0"/>
              </a:spcAft>
              <a:buFont typeface="Wingdings" charset="0"/>
              <a:buChar char="§"/>
              <a:defRPr sz="1600">
                <a:solidFill>
                  <a:srgbClr val="333333"/>
                </a:solidFill>
                <a:latin typeface="+mn-lt"/>
                <a:ea typeface="+mn-ea"/>
              </a:defRPr>
            </a:lvl4pPr>
            <a:lvl5pPr marL="2057400" indent="-228600" algn="l" rtl="0" eaLnBrk="0" fontAlgn="base" hangingPunct="0">
              <a:spcBef>
                <a:spcPct val="20000"/>
              </a:spcBef>
              <a:spcAft>
                <a:spcPct val="0"/>
              </a:spcAft>
              <a:buFont typeface="Wingdings" charset="0"/>
              <a:buChar char=""/>
              <a:defRPr sz="1400">
                <a:solidFill>
                  <a:srgbClr val="333333"/>
                </a:solidFill>
                <a:latin typeface="+mn-lt"/>
                <a:ea typeface="+mn-ea"/>
              </a:defRPr>
            </a:lvl5pPr>
            <a:lvl6pPr marL="2514600" indent="-228600" algn="l" rtl="0" fontAlgn="base">
              <a:spcBef>
                <a:spcPct val="20000"/>
              </a:spcBef>
              <a:spcAft>
                <a:spcPct val="0"/>
              </a:spcAft>
              <a:buFont typeface="Wingdings" charset="0"/>
              <a:buChar char=""/>
              <a:defRPr sz="1400">
                <a:solidFill>
                  <a:srgbClr val="333333"/>
                </a:solidFill>
                <a:latin typeface="+mn-lt"/>
                <a:ea typeface="+mn-ea"/>
              </a:defRPr>
            </a:lvl6pPr>
            <a:lvl7pPr marL="2971800" indent="-228600" algn="l" rtl="0" fontAlgn="base">
              <a:spcBef>
                <a:spcPct val="20000"/>
              </a:spcBef>
              <a:spcAft>
                <a:spcPct val="0"/>
              </a:spcAft>
              <a:buFont typeface="Wingdings" charset="0"/>
              <a:buChar char=""/>
              <a:defRPr sz="1400">
                <a:solidFill>
                  <a:srgbClr val="333333"/>
                </a:solidFill>
                <a:latin typeface="+mn-lt"/>
                <a:ea typeface="+mn-ea"/>
              </a:defRPr>
            </a:lvl7pPr>
            <a:lvl8pPr marL="3429000" indent="-228600" algn="l" rtl="0" fontAlgn="base">
              <a:spcBef>
                <a:spcPct val="20000"/>
              </a:spcBef>
              <a:spcAft>
                <a:spcPct val="0"/>
              </a:spcAft>
              <a:buFont typeface="Wingdings" charset="0"/>
              <a:buChar char=""/>
              <a:defRPr sz="1400">
                <a:solidFill>
                  <a:srgbClr val="333333"/>
                </a:solidFill>
                <a:latin typeface="+mn-lt"/>
                <a:ea typeface="+mn-ea"/>
              </a:defRPr>
            </a:lvl8pPr>
            <a:lvl9pPr marL="3886200" indent="-228600" algn="l" rtl="0" fontAlgn="base">
              <a:spcBef>
                <a:spcPct val="20000"/>
              </a:spcBef>
              <a:spcAft>
                <a:spcPct val="0"/>
              </a:spcAft>
              <a:buFont typeface="Wingdings" charset="0"/>
              <a:buChar char=""/>
              <a:defRPr sz="1400">
                <a:solidFill>
                  <a:srgbClr val="333333"/>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3895"/>
                </a:solidFill>
                <a:effectLst/>
                <a:uLnTx/>
                <a:uFillTx/>
                <a:latin typeface="Arial"/>
                <a:ea typeface="ＭＳ Ｐゴシック"/>
              </a:rPr>
              <a:t>Are your feet on the ground and ankles uncrossed?</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3895"/>
              </a:solidFill>
              <a:effectLst/>
              <a:uLnTx/>
              <a:uFillTx/>
              <a:latin typeface="Arial"/>
              <a:ea typeface="ＭＳ Ｐゴシック"/>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3895"/>
                </a:solidFill>
                <a:effectLst/>
                <a:uLnTx/>
                <a:uFillTx/>
                <a:latin typeface="Arial"/>
                <a:ea typeface="ＭＳ Ｐゴシック"/>
              </a:rPr>
              <a:t>If your feet are </a:t>
            </a:r>
            <a:r>
              <a:rPr kumimoji="0" lang="en-US" sz="2000" b="1" i="0" u="none" strike="noStrike" kern="0" cap="none" spc="0" normalizeH="0" baseline="0" noProof="0" dirty="0">
                <a:ln>
                  <a:noFill/>
                </a:ln>
                <a:solidFill>
                  <a:srgbClr val="003895"/>
                </a:solidFill>
                <a:effectLst/>
                <a:uLnTx/>
                <a:uFillTx/>
                <a:latin typeface="Arial"/>
                <a:ea typeface="ＭＳ Ｐゴシック"/>
              </a:rPr>
              <a:t>NOT</a:t>
            </a:r>
            <a:r>
              <a:rPr kumimoji="0" lang="en-US" sz="2000" b="0" i="0" u="none" strike="noStrike" kern="0" cap="none" spc="0" normalizeH="0" baseline="0" noProof="0" dirty="0">
                <a:ln>
                  <a:noFill/>
                </a:ln>
                <a:solidFill>
                  <a:srgbClr val="003895"/>
                </a:solidFill>
                <a:effectLst/>
                <a:uLnTx/>
                <a:uFillTx/>
                <a:latin typeface="Arial"/>
                <a:ea typeface="ＭＳ Ｐゴシック"/>
              </a:rPr>
              <a:t> on the ground and supported,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3895"/>
                </a:solidFill>
                <a:effectLst/>
                <a:uLnTx/>
                <a:uFillTx/>
                <a:latin typeface="Arial"/>
                <a:ea typeface="ＭＳ Ｐゴシック"/>
              </a:rPr>
              <a:t>or if your ankles </a:t>
            </a:r>
            <a:r>
              <a:rPr kumimoji="0" lang="en-US" sz="2000" b="1" i="0" u="none" strike="noStrike" kern="0" cap="none" spc="0" normalizeH="0" baseline="0" noProof="0" dirty="0">
                <a:ln>
                  <a:noFill/>
                </a:ln>
                <a:solidFill>
                  <a:srgbClr val="003895"/>
                </a:solidFill>
                <a:effectLst/>
                <a:uLnTx/>
                <a:uFillTx/>
                <a:latin typeface="Arial"/>
                <a:ea typeface="ＭＳ Ｐゴシック"/>
              </a:rPr>
              <a:t>ARE</a:t>
            </a:r>
            <a:r>
              <a:rPr kumimoji="0" lang="en-US" sz="2000" b="0" i="0" u="none" strike="noStrike" kern="0" cap="none" spc="0" normalizeH="0" baseline="0" noProof="0" dirty="0">
                <a:ln>
                  <a:noFill/>
                </a:ln>
                <a:solidFill>
                  <a:srgbClr val="003895"/>
                </a:solidFill>
                <a:effectLst/>
                <a:uLnTx/>
                <a:uFillTx/>
                <a:latin typeface="Arial"/>
                <a:ea typeface="ＭＳ Ｐゴシック"/>
              </a:rPr>
              <a:t> crossed. . .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3895"/>
                </a:solidFill>
                <a:effectLst/>
                <a:uLnTx/>
                <a:uFillTx/>
                <a:latin typeface="Arial"/>
                <a:ea typeface="ＭＳ Ｐゴシック"/>
              </a:rPr>
              <a:t>give yourself +10 points for item #1</a:t>
            </a:r>
          </a:p>
        </p:txBody>
      </p:sp>
      <p:sp>
        <p:nvSpPr>
          <p:cNvPr id="5" name="Rectangle 4">
            <a:extLst>
              <a:ext uri="{FF2B5EF4-FFF2-40B4-BE49-F238E27FC236}">
                <a16:creationId xmlns:a16="http://schemas.microsoft.com/office/drawing/2014/main" id="{1E76132B-8701-4B16-A7D3-55B8D664E3EA}"/>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88E6D40-1057-4173-9E80-C40C092C1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360" y="3765086"/>
            <a:ext cx="4027279" cy="2133601"/>
          </a:xfrm>
          <a:prstGeom prst="rect">
            <a:avLst/>
          </a:prstGeom>
        </p:spPr>
      </p:pic>
    </p:spTree>
    <p:extLst>
      <p:ext uri="{BB962C8B-B14F-4D97-AF65-F5344CB8AC3E}">
        <p14:creationId xmlns:p14="http://schemas.microsoft.com/office/powerpoint/2010/main" val="242044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4E35-2ED8-454F-917F-79E215715A81}"/>
              </a:ext>
            </a:extLst>
          </p:cNvPr>
          <p:cNvSpPr>
            <a:spLocks noGrp="1"/>
          </p:cNvSpPr>
          <p:nvPr>
            <p:ph type="title"/>
          </p:nvPr>
        </p:nvSpPr>
        <p:spPr>
          <a:xfrm>
            <a:off x="304800" y="190499"/>
            <a:ext cx="8610600" cy="1143000"/>
          </a:xfrm>
        </p:spPr>
        <p:txBody>
          <a:bodyPr/>
          <a:lstStyle/>
          <a:p>
            <a:r>
              <a:rPr lang="en-US" dirty="0"/>
              <a:t>10. Complete At-Home-Device Accuracy Check</a:t>
            </a:r>
          </a:p>
        </p:txBody>
      </p:sp>
      <p:sp>
        <p:nvSpPr>
          <p:cNvPr id="3" name="Content Placeholder 2">
            <a:extLst>
              <a:ext uri="{FF2B5EF4-FFF2-40B4-BE49-F238E27FC236}">
                <a16:creationId xmlns:a16="http://schemas.microsoft.com/office/drawing/2014/main" id="{6F26D52F-C9B5-4698-B242-33FC6A2C00AE}"/>
              </a:ext>
            </a:extLst>
          </p:cNvPr>
          <p:cNvSpPr>
            <a:spLocks noGrp="1"/>
          </p:cNvSpPr>
          <p:nvPr>
            <p:ph idx="1"/>
          </p:nvPr>
        </p:nvSpPr>
        <p:spPr>
          <a:xfrm>
            <a:off x="457200" y="1600200"/>
            <a:ext cx="8229600" cy="3924301"/>
          </a:xfrm>
        </p:spPr>
        <p:txBody>
          <a:bodyPr>
            <a:normAutofit fontScale="85000" lnSpcReduction="20000"/>
          </a:bodyPr>
          <a:lstStyle/>
          <a:p>
            <a:r>
              <a:rPr lang="en-US" dirty="0"/>
              <a:t>SMBP devices should be tested in the office for accuracy if home readings are suspected to be inaccurate (despite use of a validated device)</a:t>
            </a:r>
          </a:p>
          <a:p>
            <a:endParaRPr lang="en-US" sz="1900" dirty="0"/>
          </a:p>
          <a:p>
            <a:r>
              <a:rPr lang="en-US" dirty="0"/>
              <a:t>Complete home device accuracy check:</a:t>
            </a:r>
          </a:p>
          <a:p>
            <a:pPr lvl="1"/>
            <a:r>
              <a:rPr lang="en-US" dirty="0"/>
              <a:t>If there is </a:t>
            </a:r>
            <a:r>
              <a:rPr lang="en-US" dirty="0">
                <a:solidFill>
                  <a:schemeClr val="accent2"/>
                </a:solidFill>
              </a:rPr>
              <a:t>&lt;5 mm Hg difference </a:t>
            </a:r>
            <a:r>
              <a:rPr lang="en-US" dirty="0"/>
              <a:t>between the two methods when the readings are averaged – the device is safe to use</a:t>
            </a:r>
          </a:p>
          <a:p>
            <a:pPr lvl="1"/>
            <a:endParaRPr lang="en-US" sz="1900" dirty="0"/>
          </a:p>
          <a:p>
            <a:r>
              <a:rPr lang="en-US" dirty="0"/>
              <a:t>Accuracy checks should be done </a:t>
            </a:r>
            <a:r>
              <a:rPr lang="en-US" b="1" dirty="0"/>
              <a:t>after purchase</a:t>
            </a:r>
            <a:r>
              <a:rPr lang="en-US" dirty="0"/>
              <a:t> and then </a:t>
            </a:r>
            <a:r>
              <a:rPr lang="en-US" b="1" dirty="0"/>
              <a:t>annually</a:t>
            </a:r>
          </a:p>
        </p:txBody>
      </p:sp>
      <p:sp>
        <p:nvSpPr>
          <p:cNvPr id="4" name="TextBox 6">
            <a:extLst>
              <a:ext uri="{FF2B5EF4-FFF2-40B4-BE49-F238E27FC236}">
                <a16:creationId xmlns:a16="http://schemas.microsoft.com/office/drawing/2014/main" id="{0B37887E-A4A0-4368-842B-2F82529F0035}"/>
              </a:ext>
            </a:extLst>
          </p:cNvPr>
          <p:cNvSpPr txBox="1">
            <a:spLocks noChangeArrowheads="1"/>
          </p:cNvSpPr>
          <p:nvPr/>
        </p:nvSpPr>
        <p:spPr bwMode="auto">
          <a:xfrm>
            <a:off x="178660" y="5715000"/>
            <a:ext cx="895122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en-US" sz="700" dirty="0" err="1">
                <a:solidFill>
                  <a:schemeClr val="accent4"/>
                </a:solidFill>
              </a:rPr>
              <a:t>Muntner</a:t>
            </a:r>
            <a:r>
              <a:rPr lang="en-US" sz="700" dirty="0">
                <a:solidFill>
                  <a:schemeClr val="accent4"/>
                </a:solidFill>
              </a:rPr>
              <a:t> P, </a:t>
            </a:r>
            <a:r>
              <a:rPr lang="en-US" sz="700" dirty="0" err="1">
                <a:solidFill>
                  <a:schemeClr val="accent4"/>
                </a:solidFill>
              </a:rPr>
              <a:t>Shimbo</a:t>
            </a:r>
            <a:r>
              <a:rPr lang="en-US" sz="700" dirty="0">
                <a:solidFill>
                  <a:schemeClr val="accent4"/>
                </a:solidFill>
              </a:rPr>
              <a:t> D, Carey RM, et al; on behalf of the American Heart Association Council on Hypertension; Council on Cardiovascular Disease in the Young; Council on Cardiovascular and Stroke Nursing; Council on Cardiovascular Radiology and Intervention; Council on Clinical Cardiology; and Council on Quality of Care and Outcomes Research. Measurement of blood pressure in humans: a scientific statement from the American Heart Association. </a:t>
            </a:r>
            <a:r>
              <a:rPr lang="en-US" sz="700" i="1" dirty="0">
                <a:solidFill>
                  <a:schemeClr val="accent4"/>
                </a:solidFill>
              </a:rPr>
              <a:t>Hypertension</a:t>
            </a:r>
            <a:r>
              <a:rPr lang="en-US" sz="700" dirty="0">
                <a:solidFill>
                  <a:schemeClr val="accent4"/>
                </a:solidFill>
              </a:rPr>
              <a:t>. 2019;71:e1-e32. DOI: 10.1161/HYP.0000000000000087.</a:t>
            </a:r>
          </a:p>
        </p:txBody>
      </p:sp>
    </p:spTree>
    <p:extLst>
      <p:ext uri="{BB962C8B-B14F-4D97-AF65-F5344CB8AC3E}">
        <p14:creationId xmlns:p14="http://schemas.microsoft.com/office/powerpoint/2010/main" val="1566897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D3222-3319-4F1A-AC31-0D7BD261F360}"/>
              </a:ext>
            </a:extLst>
          </p:cNvPr>
          <p:cNvSpPr>
            <a:spLocks noGrp="1"/>
          </p:cNvSpPr>
          <p:nvPr>
            <p:ph type="title"/>
          </p:nvPr>
        </p:nvSpPr>
        <p:spPr>
          <a:xfrm>
            <a:off x="457200" y="123265"/>
            <a:ext cx="8229600" cy="1143000"/>
          </a:xfrm>
        </p:spPr>
        <p:txBody>
          <a:bodyPr/>
          <a:lstStyle/>
          <a:p>
            <a:r>
              <a:rPr lang="en-US" dirty="0"/>
              <a:t>Patient Training Checklist</a:t>
            </a:r>
          </a:p>
        </p:txBody>
      </p:sp>
      <p:sp>
        <p:nvSpPr>
          <p:cNvPr id="4" name="Rectangle 3">
            <a:extLst>
              <a:ext uri="{FF2B5EF4-FFF2-40B4-BE49-F238E27FC236}">
                <a16:creationId xmlns:a16="http://schemas.microsoft.com/office/drawing/2014/main" id="{62EDD1D2-FFF1-4996-8622-63CE94BC16EE}"/>
              </a:ext>
            </a:extLst>
          </p:cNvPr>
          <p:cNvSpPr/>
          <p:nvPr/>
        </p:nvSpPr>
        <p:spPr>
          <a:xfrm>
            <a:off x="1828800" y="6172200"/>
            <a:ext cx="7010400" cy="430887"/>
          </a:xfrm>
          <a:prstGeom prst="rect">
            <a:avLst/>
          </a:prstGeom>
        </p:spPr>
        <p:txBody>
          <a:bodyPr wrap="square">
            <a:spAutoFit/>
          </a:bodyPr>
          <a:lstStyle/>
          <a:p>
            <a:pPr lvl="0"/>
            <a:r>
              <a:rPr lang="en-US" sz="1100" dirty="0">
                <a:solidFill>
                  <a:schemeClr val="bg1"/>
                </a:solidFill>
                <a:latin typeface="Calibri"/>
              </a:rPr>
              <a:t>Source: </a:t>
            </a:r>
            <a:r>
              <a:rPr lang="en-US" sz="1100" dirty="0">
                <a:solidFill>
                  <a:schemeClr val="bg1"/>
                </a:solidFill>
                <a:latin typeface="Calibri"/>
                <a:hlinkClick r:id="rId3">
                  <a:extLst>
                    <a:ext uri="{A12FA001-AC4F-418D-AE19-62706E023703}">
                      <ahyp:hlinkClr xmlns:ahyp="http://schemas.microsoft.com/office/drawing/2018/hyperlinkcolor" xmlns="" val="tx"/>
                    </a:ext>
                  </a:extLst>
                </a:hlinkClick>
              </a:rPr>
              <a:t>https://www.ama-assn.org/system/files/2019-01/smbp-patient-training-checklist-loaner-device_0.pdf</a:t>
            </a:r>
            <a:endParaRPr lang="en-US" sz="1100" dirty="0">
              <a:solidFill>
                <a:schemeClr val="bg1"/>
              </a:solidFill>
              <a:latin typeface="Calibri"/>
            </a:endParaRPr>
          </a:p>
          <a:p>
            <a:pPr lvl="0"/>
            <a:endParaRPr lang="en-US" sz="1100" dirty="0">
              <a:solidFill>
                <a:prstClr val="black"/>
              </a:solidFill>
              <a:latin typeface="Calibri"/>
            </a:endParaRPr>
          </a:p>
        </p:txBody>
      </p:sp>
      <p:pic>
        <p:nvPicPr>
          <p:cNvPr id="5" name="Picture 4">
            <a:extLst>
              <a:ext uri="{FF2B5EF4-FFF2-40B4-BE49-F238E27FC236}">
                <a16:creationId xmlns:a16="http://schemas.microsoft.com/office/drawing/2014/main" id="{EA4FD1E2-F894-41B8-A117-CF1C7614AD7D}"/>
              </a:ext>
            </a:extLst>
          </p:cNvPr>
          <p:cNvPicPr>
            <a:picLocks noChangeAspect="1"/>
          </p:cNvPicPr>
          <p:nvPr/>
        </p:nvPicPr>
        <p:blipFill>
          <a:blip r:embed="rId4"/>
          <a:stretch>
            <a:fillRect/>
          </a:stretch>
        </p:blipFill>
        <p:spPr>
          <a:xfrm>
            <a:off x="457200" y="1066800"/>
            <a:ext cx="3851634" cy="4953000"/>
          </a:xfrm>
          <a:prstGeom prst="rect">
            <a:avLst/>
          </a:prstGeom>
        </p:spPr>
      </p:pic>
      <p:pic>
        <p:nvPicPr>
          <p:cNvPr id="6" name="Picture 5">
            <a:extLst>
              <a:ext uri="{FF2B5EF4-FFF2-40B4-BE49-F238E27FC236}">
                <a16:creationId xmlns:a16="http://schemas.microsoft.com/office/drawing/2014/main" id="{FFB28EDC-9166-46FB-8583-767DFF275FEF}"/>
              </a:ext>
            </a:extLst>
          </p:cNvPr>
          <p:cNvPicPr>
            <a:picLocks noChangeAspect="1"/>
          </p:cNvPicPr>
          <p:nvPr/>
        </p:nvPicPr>
        <p:blipFill>
          <a:blip r:embed="rId5"/>
          <a:stretch>
            <a:fillRect/>
          </a:stretch>
        </p:blipFill>
        <p:spPr>
          <a:xfrm>
            <a:off x="4857746" y="1066800"/>
            <a:ext cx="3834175" cy="4953000"/>
          </a:xfrm>
          <a:prstGeom prst="rect">
            <a:avLst/>
          </a:prstGeom>
        </p:spPr>
      </p:pic>
    </p:spTree>
    <p:extLst>
      <p:ext uri="{BB962C8B-B14F-4D97-AF65-F5344CB8AC3E}">
        <p14:creationId xmlns:p14="http://schemas.microsoft.com/office/powerpoint/2010/main" val="2939350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4B5AE-1AD1-4B5C-B0C2-E53E7E9D59C8}"/>
              </a:ext>
            </a:extLst>
          </p:cNvPr>
          <p:cNvSpPr>
            <a:spLocks noGrp="1"/>
          </p:cNvSpPr>
          <p:nvPr>
            <p:ph type="title"/>
          </p:nvPr>
        </p:nvSpPr>
        <p:spPr/>
        <p:txBody>
          <a:bodyPr/>
          <a:lstStyle/>
          <a:p>
            <a:r>
              <a:rPr lang="en-US" dirty="0"/>
              <a:t>Activity – Device accuracy check</a:t>
            </a:r>
          </a:p>
        </p:txBody>
      </p:sp>
      <p:sp>
        <p:nvSpPr>
          <p:cNvPr id="3" name="Text Placeholder 2">
            <a:extLst>
              <a:ext uri="{FF2B5EF4-FFF2-40B4-BE49-F238E27FC236}">
                <a16:creationId xmlns:a16="http://schemas.microsoft.com/office/drawing/2014/main" id="{489B09D7-B7E6-4E43-B9C8-45FA63F691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02825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83AE86-FD9F-420A-AA59-67539C46DA13}"/>
              </a:ext>
            </a:extLst>
          </p:cNvPr>
          <p:cNvSpPr>
            <a:spLocks noGrp="1"/>
          </p:cNvSpPr>
          <p:nvPr>
            <p:ph type="title"/>
          </p:nvPr>
        </p:nvSpPr>
        <p:spPr/>
        <p:txBody>
          <a:bodyPr/>
          <a:lstStyle/>
          <a:p>
            <a:r>
              <a:rPr lang="en-US" dirty="0"/>
              <a:t>How to use your device</a:t>
            </a:r>
          </a:p>
        </p:txBody>
      </p:sp>
      <p:sp>
        <p:nvSpPr>
          <p:cNvPr id="5" name="Content Placeholder 4">
            <a:extLst>
              <a:ext uri="{FF2B5EF4-FFF2-40B4-BE49-F238E27FC236}">
                <a16:creationId xmlns:a16="http://schemas.microsoft.com/office/drawing/2014/main" id="{B79F5FD7-55AF-49AE-BD70-25BBDE883CE1}"/>
              </a:ext>
            </a:extLst>
          </p:cNvPr>
          <p:cNvSpPr>
            <a:spLocks noGrp="1"/>
          </p:cNvSpPr>
          <p:nvPr>
            <p:ph idx="1"/>
          </p:nvPr>
        </p:nvSpPr>
        <p:spPr/>
        <p:txBody>
          <a:bodyPr/>
          <a:lstStyle/>
          <a:p>
            <a:r>
              <a:rPr lang="en-US" dirty="0"/>
              <a:t>BP O200 (blue monitor)</a:t>
            </a:r>
          </a:p>
          <a:p>
            <a:r>
              <a:rPr lang="en-US" dirty="0"/>
              <a:t>BP O300 (black monitor)</a:t>
            </a:r>
          </a:p>
          <a:p>
            <a:r>
              <a:rPr lang="en-US" i="1" dirty="0"/>
              <a:t>Bluetooth</a:t>
            </a:r>
          </a:p>
          <a:p>
            <a:endParaRPr lang="en-US" dirty="0"/>
          </a:p>
        </p:txBody>
      </p:sp>
    </p:spTree>
    <p:extLst>
      <p:ext uri="{BB962C8B-B14F-4D97-AF65-F5344CB8AC3E}">
        <p14:creationId xmlns:p14="http://schemas.microsoft.com/office/powerpoint/2010/main" val="594128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F2479A-CF47-44E7-9A52-DE0A48A773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3154" y="11482"/>
            <a:ext cx="8317691" cy="5867881"/>
          </a:xfrm>
        </p:spPr>
      </p:pic>
    </p:spTree>
    <p:extLst>
      <p:ext uri="{BB962C8B-B14F-4D97-AF65-F5344CB8AC3E}">
        <p14:creationId xmlns:p14="http://schemas.microsoft.com/office/powerpoint/2010/main" val="1421410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F583B3-A24B-4783-841C-A73D9C5DC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83" y="0"/>
            <a:ext cx="7884433" cy="5979316"/>
          </a:xfrm>
          <a:prstGeom prst="rect">
            <a:avLst/>
          </a:prstGeom>
        </p:spPr>
      </p:pic>
    </p:spTree>
    <p:extLst>
      <p:ext uri="{BB962C8B-B14F-4D97-AF65-F5344CB8AC3E}">
        <p14:creationId xmlns:p14="http://schemas.microsoft.com/office/powerpoint/2010/main" val="3575038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ECB6-CF33-41E0-96D8-8227EE09A47F}"/>
              </a:ext>
            </a:extLst>
          </p:cNvPr>
          <p:cNvSpPr>
            <a:spLocks noGrp="1"/>
          </p:cNvSpPr>
          <p:nvPr>
            <p:ph type="title"/>
          </p:nvPr>
        </p:nvSpPr>
        <p:spPr>
          <a:xfrm>
            <a:off x="457200" y="412312"/>
            <a:ext cx="8229600" cy="1143000"/>
          </a:xfrm>
        </p:spPr>
        <p:txBody>
          <a:bodyPr/>
          <a:lstStyle/>
          <a:p>
            <a:r>
              <a:rPr lang="en-US" dirty="0"/>
              <a:t>Scavenger Hunt – Item #4</a:t>
            </a:r>
          </a:p>
        </p:txBody>
      </p:sp>
      <p:sp>
        <p:nvSpPr>
          <p:cNvPr id="5" name="Rectangle 4">
            <a:extLst>
              <a:ext uri="{FF2B5EF4-FFF2-40B4-BE49-F238E27FC236}">
                <a16:creationId xmlns:a16="http://schemas.microsoft.com/office/drawing/2014/main" id="{1E76132B-8701-4B16-A7D3-55B8D664E3EA}"/>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Content Placeholder 3">
            <a:extLst>
              <a:ext uri="{FF2B5EF4-FFF2-40B4-BE49-F238E27FC236}">
                <a16:creationId xmlns:a16="http://schemas.microsoft.com/office/drawing/2014/main" id="{00823C26-C9CE-4B73-8BC4-75EED4D0143E}"/>
              </a:ext>
            </a:extLst>
          </p:cNvPr>
          <p:cNvSpPr txBox="1">
            <a:spLocks/>
          </p:cNvSpPr>
          <p:nvPr/>
        </p:nvSpPr>
        <p:spPr>
          <a:xfrm>
            <a:off x="143838" y="1839074"/>
            <a:ext cx="9236468" cy="41759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eaLnBrk="0" fontAlgn="base" hangingPunct="0">
              <a:spcAft>
                <a:spcPct val="0"/>
              </a:spcAft>
              <a:buNone/>
            </a:pPr>
            <a:r>
              <a:rPr lang="en-US" sz="2800" b="1" kern="0" dirty="0">
                <a:solidFill>
                  <a:srgbClr val="003895"/>
                </a:solidFill>
                <a:ea typeface="ＭＳ Ｐゴシック"/>
              </a:rPr>
              <a:t>Are your arms supported at heart level?</a:t>
            </a:r>
          </a:p>
          <a:p>
            <a:pPr marL="0" lvl="0" indent="0" algn="ctr" eaLnBrk="0" fontAlgn="base" hangingPunct="0">
              <a:spcAft>
                <a:spcPct val="0"/>
              </a:spcAft>
              <a:buNone/>
            </a:pPr>
            <a:endParaRPr lang="en-US" sz="2000" kern="0" dirty="0">
              <a:solidFill>
                <a:srgbClr val="003895"/>
              </a:solidFill>
              <a:ea typeface="ＭＳ Ｐゴシック"/>
            </a:endParaRPr>
          </a:p>
          <a:p>
            <a:pPr marL="0" lvl="0" indent="0" algn="ctr" eaLnBrk="0" fontAlgn="base" hangingPunct="0">
              <a:spcAft>
                <a:spcPct val="0"/>
              </a:spcAft>
              <a:buNone/>
            </a:pPr>
            <a:r>
              <a:rPr lang="en-US" sz="2000" kern="0" dirty="0">
                <a:solidFill>
                  <a:srgbClr val="003895"/>
                </a:solidFill>
                <a:ea typeface="ＭＳ Ｐゴシック"/>
              </a:rPr>
              <a:t>If one or both of your arms are NOT supported at heart level. . . </a:t>
            </a:r>
          </a:p>
          <a:p>
            <a:pPr marL="0" lvl="0" indent="0" algn="ctr" eaLnBrk="0" fontAlgn="base" hangingPunct="0">
              <a:spcAft>
                <a:spcPct val="0"/>
              </a:spcAft>
              <a:buNone/>
            </a:pPr>
            <a:r>
              <a:rPr lang="en-US" sz="2000" b="1" kern="0" dirty="0">
                <a:solidFill>
                  <a:srgbClr val="003895"/>
                </a:solidFill>
                <a:ea typeface="ＭＳ Ｐゴシック"/>
              </a:rPr>
              <a:t>give yourself +10 points for item #4</a:t>
            </a:r>
          </a:p>
        </p:txBody>
      </p:sp>
      <p:pic>
        <p:nvPicPr>
          <p:cNvPr id="4" name="Picture 3" descr="A person wearing a purple shirt&#10;&#10;Description automatically generated">
            <a:extLst>
              <a:ext uri="{FF2B5EF4-FFF2-40B4-BE49-F238E27FC236}">
                <a16:creationId xmlns:a16="http://schemas.microsoft.com/office/drawing/2014/main" id="{A5C0B547-1835-460D-A14D-7E7184253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657600"/>
            <a:ext cx="3429000" cy="2228850"/>
          </a:xfrm>
          <a:prstGeom prst="rect">
            <a:avLst/>
          </a:prstGeom>
        </p:spPr>
      </p:pic>
    </p:spTree>
    <p:extLst>
      <p:ext uri="{BB962C8B-B14F-4D97-AF65-F5344CB8AC3E}">
        <p14:creationId xmlns:p14="http://schemas.microsoft.com/office/powerpoint/2010/main" val="3609321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9CA35-6936-4476-9AA3-7BEFC11F7E8B}"/>
              </a:ext>
            </a:extLst>
          </p:cNvPr>
          <p:cNvSpPr>
            <a:spLocks noGrp="1"/>
          </p:cNvSpPr>
          <p:nvPr>
            <p:ph type="title"/>
          </p:nvPr>
        </p:nvSpPr>
        <p:spPr/>
        <p:txBody>
          <a:bodyPr/>
          <a:lstStyle/>
          <a:p>
            <a:r>
              <a:rPr lang="en-US" dirty="0"/>
              <a:t>Addressing patient barriers To SMBP Through motivational interviewing techniques</a:t>
            </a:r>
          </a:p>
        </p:txBody>
      </p:sp>
      <p:sp>
        <p:nvSpPr>
          <p:cNvPr id="5" name="Text Placeholder 4">
            <a:extLst>
              <a:ext uri="{FF2B5EF4-FFF2-40B4-BE49-F238E27FC236}">
                <a16:creationId xmlns:a16="http://schemas.microsoft.com/office/drawing/2014/main" id="{A463BE01-C3C4-4338-B62E-8FDCD221299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27150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1949D62C-58EE-459A-B833-A8C517B234A7}"/>
              </a:ext>
            </a:extLst>
          </p:cNvPr>
          <p:cNvSpPr>
            <a:spLocks noGrp="1"/>
          </p:cNvSpPr>
          <p:nvPr>
            <p:ph type="title"/>
          </p:nvPr>
        </p:nvSpPr>
        <p:spPr>
          <a:xfrm>
            <a:off x="457200" y="1447800"/>
            <a:ext cx="8229600" cy="1143000"/>
          </a:xfrm>
        </p:spPr>
        <p:txBody>
          <a:bodyPr/>
          <a:lstStyle/>
          <a:p>
            <a:r>
              <a:rPr lang="en-US" dirty="0"/>
              <a:t>Discussion</a:t>
            </a: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b="0" dirty="0">
                <a:solidFill>
                  <a:schemeClr val="accent6">
                    <a:lumMod val="10000"/>
                  </a:schemeClr>
                </a:solidFill>
              </a:rPr>
              <a:t>What reasons do you hear from patients for why they aren’t managing their high BP?</a:t>
            </a:r>
          </a:p>
        </p:txBody>
      </p:sp>
    </p:spTree>
    <p:extLst>
      <p:ext uri="{BB962C8B-B14F-4D97-AF65-F5344CB8AC3E}">
        <p14:creationId xmlns:p14="http://schemas.microsoft.com/office/powerpoint/2010/main" val="1230864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E0F7E6-8AA1-4E03-BB03-B1D28511C41D}"/>
              </a:ext>
            </a:extLst>
          </p:cNvPr>
          <p:cNvGrpSpPr/>
          <p:nvPr/>
        </p:nvGrpSpPr>
        <p:grpSpPr>
          <a:xfrm>
            <a:off x="1325367" y="1523805"/>
            <a:ext cx="6863730" cy="609795"/>
            <a:chOff x="459645" y="304702"/>
            <a:chExt cx="6863730" cy="609795"/>
          </a:xfrm>
          <a:scene3d>
            <a:camera prst="orthographicFront"/>
            <a:lightRig rig="flat" dir="t"/>
          </a:scene3d>
        </p:grpSpPr>
        <p:sp>
          <p:nvSpPr>
            <p:cNvPr id="5" name="Rectangle 4">
              <a:extLst>
                <a:ext uri="{FF2B5EF4-FFF2-40B4-BE49-F238E27FC236}">
                  <a16:creationId xmlns:a16="http://schemas.microsoft.com/office/drawing/2014/main" id="{A32DB272-A49C-4B67-985F-A6DD4C1F67C4}"/>
                </a:ext>
              </a:extLst>
            </p:cNvPr>
            <p:cNvSpPr/>
            <p:nvPr/>
          </p:nvSpPr>
          <p:spPr>
            <a:xfrm>
              <a:off x="459645" y="304702"/>
              <a:ext cx="6863730" cy="609795"/>
            </a:xfrm>
            <a:prstGeom prst="rect">
              <a:avLst/>
            </a:prstGeom>
            <a:gradFill rotWithShape="1">
              <a:gsLst>
                <a:gs pos="0">
                  <a:srgbClr val="00539B">
                    <a:hueOff val="0"/>
                    <a:satOff val="0"/>
                    <a:lumOff val="0"/>
                    <a:alphaOff val="0"/>
                    <a:tint val="50000"/>
                    <a:satMod val="300000"/>
                  </a:srgbClr>
                </a:gs>
                <a:gs pos="35000">
                  <a:srgbClr val="00539B">
                    <a:hueOff val="0"/>
                    <a:satOff val="0"/>
                    <a:lumOff val="0"/>
                    <a:alphaOff val="0"/>
                    <a:tint val="37000"/>
                    <a:satMod val="300000"/>
                  </a:srgbClr>
                </a:gs>
                <a:gs pos="100000">
                  <a:srgbClr val="00539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6" name="TextBox 5">
              <a:extLst>
                <a:ext uri="{FF2B5EF4-FFF2-40B4-BE49-F238E27FC236}">
                  <a16:creationId xmlns:a16="http://schemas.microsoft.com/office/drawing/2014/main" id="{35D6C010-62EE-48C5-8625-44CA3787179D}"/>
                </a:ext>
              </a:extLst>
            </p:cNvPr>
            <p:cNvSpPr txBox="1"/>
            <p:nvPr/>
          </p:nvSpPr>
          <p:spPr>
            <a:xfrm>
              <a:off x="459645" y="304702"/>
              <a:ext cx="6863730" cy="609795"/>
            </a:xfrm>
            <a:prstGeom prst="rect">
              <a:avLst/>
            </a:prstGeom>
            <a:noFill/>
            <a:ln>
              <a:noFill/>
            </a:ln>
            <a:effectLst/>
            <a:sp3d/>
          </p:spPr>
          <p:txBody>
            <a:bodyPr spcFirstLastPara="0" vert="horz" wrap="square" lIns="484025" tIns="48260" rIns="48260" bIns="48260" numCol="1" spcCol="1270" anchor="ctr" anchorCtr="0">
              <a:noAutofit/>
            </a:bodyPr>
            <a:lstStyle/>
            <a:p>
              <a:pPr marL="0" marR="0" lvl="0" indent="0" algn="l" defTabSz="84455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srgbClr val="00539B"/>
                  </a:solidFill>
                  <a:effectLst/>
                  <a:uLnTx/>
                  <a:uFillTx/>
                  <a:latin typeface="Arial"/>
                  <a:ea typeface="+mn-ea"/>
                  <a:cs typeface="+mn-cs"/>
                </a:rPr>
                <a:t>Expressing empathy through reflective listening</a:t>
              </a:r>
            </a:p>
          </p:txBody>
        </p:sp>
      </p:grpSp>
      <p:sp>
        <p:nvSpPr>
          <p:cNvPr id="7" name="Oval 6">
            <a:extLst>
              <a:ext uri="{FF2B5EF4-FFF2-40B4-BE49-F238E27FC236}">
                <a16:creationId xmlns:a16="http://schemas.microsoft.com/office/drawing/2014/main" id="{EEBB4B97-5CE5-49AE-A3B7-8F7145F87A3E}"/>
              </a:ext>
            </a:extLst>
          </p:cNvPr>
          <p:cNvSpPr/>
          <p:nvPr/>
        </p:nvSpPr>
        <p:spPr>
          <a:xfrm>
            <a:off x="944245" y="1447581"/>
            <a:ext cx="762243" cy="762243"/>
          </a:xfrm>
          <a:prstGeom prst="ellipse">
            <a:avLst/>
          </a:prstGeom>
          <a:gradFill rotWithShape="1">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w="9525" cap="flat" cmpd="sng" algn="ctr">
            <a:solidFill>
              <a:srgbClr val="00539B">
                <a:hueOff val="0"/>
                <a:satOff val="0"/>
                <a:lumOff val="0"/>
                <a:alphaOff val="0"/>
                <a:shade val="95000"/>
                <a:satMod val="105000"/>
              </a:srgbClr>
            </a:solidFill>
            <a:prstDash val="solid"/>
          </a:ln>
          <a:effectLst/>
        </p:spPr>
      </p:sp>
      <p:grpSp>
        <p:nvGrpSpPr>
          <p:cNvPr id="8" name="Group 7">
            <a:extLst>
              <a:ext uri="{FF2B5EF4-FFF2-40B4-BE49-F238E27FC236}">
                <a16:creationId xmlns:a16="http://schemas.microsoft.com/office/drawing/2014/main" id="{0D36D40D-466D-43C4-B4AC-907D89209818}"/>
              </a:ext>
            </a:extLst>
          </p:cNvPr>
          <p:cNvGrpSpPr/>
          <p:nvPr/>
        </p:nvGrpSpPr>
        <p:grpSpPr>
          <a:xfrm>
            <a:off x="1762329" y="2438205"/>
            <a:ext cx="6426768" cy="609795"/>
            <a:chOff x="896607" y="1219102"/>
            <a:chExt cx="6426768" cy="609795"/>
          </a:xfrm>
          <a:scene3d>
            <a:camera prst="orthographicFront"/>
            <a:lightRig rig="flat" dir="t"/>
          </a:scene3d>
        </p:grpSpPr>
        <p:sp>
          <p:nvSpPr>
            <p:cNvPr id="9" name="Rectangle 8">
              <a:extLst>
                <a:ext uri="{FF2B5EF4-FFF2-40B4-BE49-F238E27FC236}">
                  <a16:creationId xmlns:a16="http://schemas.microsoft.com/office/drawing/2014/main" id="{74CFB562-FB62-4764-BCB7-3780680A9356}"/>
                </a:ext>
              </a:extLst>
            </p:cNvPr>
            <p:cNvSpPr/>
            <p:nvPr/>
          </p:nvSpPr>
          <p:spPr>
            <a:xfrm>
              <a:off x="896607" y="1219102"/>
              <a:ext cx="6426768" cy="609795"/>
            </a:xfrm>
            <a:prstGeom prst="rect">
              <a:avLst/>
            </a:prstGeom>
            <a:gradFill rotWithShape="1">
              <a:gsLst>
                <a:gs pos="0">
                  <a:srgbClr val="00539B">
                    <a:hueOff val="0"/>
                    <a:satOff val="0"/>
                    <a:lumOff val="0"/>
                    <a:alphaOff val="0"/>
                    <a:tint val="50000"/>
                    <a:satMod val="300000"/>
                  </a:srgbClr>
                </a:gs>
                <a:gs pos="35000">
                  <a:srgbClr val="00539B">
                    <a:hueOff val="0"/>
                    <a:satOff val="0"/>
                    <a:lumOff val="0"/>
                    <a:alphaOff val="0"/>
                    <a:tint val="37000"/>
                    <a:satMod val="300000"/>
                  </a:srgbClr>
                </a:gs>
                <a:gs pos="100000">
                  <a:srgbClr val="00539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10" name="TextBox 9">
              <a:extLst>
                <a:ext uri="{FF2B5EF4-FFF2-40B4-BE49-F238E27FC236}">
                  <a16:creationId xmlns:a16="http://schemas.microsoft.com/office/drawing/2014/main" id="{86C92B68-383D-412C-88B4-399C3FAD7ADD}"/>
                </a:ext>
              </a:extLst>
            </p:cNvPr>
            <p:cNvSpPr txBox="1"/>
            <p:nvPr/>
          </p:nvSpPr>
          <p:spPr>
            <a:xfrm>
              <a:off x="896607" y="1219102"/>
              <a:ext cx="6426768" cy="609795"/>
            </a:xfrm>
            <a:prstGeom prst="rect">
              <a:avLst/>
            </a:prstGeom>
            <a:noFill/>
            <a:ln>
              <a:noFill/>
            </a:ln>
            <a:effectLst/>
            <a:sp3d/>
          </p:spPr>
          <p:txBody>
            <a:bodyPr spcFirstLastPara="0" vert="horz" wrap="square" lIns="484025" tIns="48260" rIns="48260" bIns="48260" numCol="1" spcCol="1270" anchor="ctr" anchorCtr="0">
              <a:noAutofit/>
            </a:bodyPr>
            <a:lstStyle/>
            <a:p>
              <a:pPr marL="0" marR="0" lvl="0" indent="0" algn="l" defTabSz="84455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srgbClr val="00539B"/>
                  </a:solidFill>
                  <a:effectLst/>
                  <a:uLnTx/>
                  <a:uFillTx/>
                  <a:latin typeface="Arial"/>
                  <a:ea typeface="+mn-ea"/>
                  <a:cs typeface="+mn-cs"/>
                </a:rPr>
                <a:t>Developing discrepancy between the individual’s goals/values and current behavior</a:t>
              </a:r>
            </a:p>
          </p:txBody>
        </p:sp>
      </p:grpSp>
      <p:sp>
        <p:nvSpPr>
          <p:cNvPr id="11" name="Oval 10">
            <a:extLst>
              <a:ext uri="{FF2B5EF4-FFF2-40B4-BE49-F238E27FC236}">
                <a16:creationId xmlns:a16="http://schemas.microsoft.com/office/drawing/2014/main" id="{8584B321-00D1-4CC0-A919-2990E54C33F2}"/>
              </a:ext>
            </a:extLst>
          </p:cNvPr>
          <p:cNvSpPr/>
          <p:nvPr/>
        </p:nvSpPr>
        <p:spPr>
          <a:xfrm>
            <a:off x="1381207" y="2361981"/>
            <a:ext cx="762243" cy="762243"/>
          </a:xfrm>
          <a:prstGeom prst="ellipse">
            <a:avLst/>
          </a:prstGeom>
          <a:gradFill rotWithShape="1">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w="9525" cap="flat" cmpd="sng" algn="ctr">
            <a:solidFill>
              <a:srgbClr val="00539B">
                <a:hueOff val="0"/>
                <a:satOff val="0"/>
                <a:lumOff val="0"/>
                <a:alphaOff val="0"/>
                <a:shade val="95000"/>
                <a:satMod val="105000"/>
              </a:srgbClr>
            </a:solidFill>
            <a:prstDash val="solid"/>
          </a:ln>
          <a:effectLst/>
        </p:spPr>
      </p:sp>
      <p:grpSp>
        <p:nvGrpSpPr>
          <p:cNvPr id="12" name="Group 11">
            <a:extLst>
              <a:ext uri="{FF2B5EF4-FFF2-40B4-BE49-F238E27FC236}">
                <a16:creationId xmlns:a16="http://schemas.microsoft.com/office/drawing/2014/main" id="{3078CD03-03E6-4C6E-A9F9-0F0FACE83D87}"/>
              </a:ext>
            </a:extLst>
          </p:cNvPr>
          <p:cNvGrpSpPr/>
          <p:nvPr/>
        </p:nvGrpSpPr>
        <p:grpSpPr>
          <a:xfrm>
            <a:off x="1896441" y="3352605"/>
            <a:ext cx="6292656" cy="609795"/>
            <a:chOff x="1030719" y="2133502"/>
            <a:chExt cx="6292656" cy="609795"/>
          </a:xfrm>
          <a:scene3d>
            <a:camera prst="orthographicFront"/>
            <a:lightRig rig="flat" dir="t"/>
          </a:scene3d>
        </p:grpSpPr>
        <p:sp>
          <p:nvSpPr>
            <p:cNvPr id="13" name="Rectangle 12">
              <a:extLst>
                <a:ext uri="{FF2B5EF4-FFF2-40B4-BE49-F238E27FC236}">
                  <a16:creationId xmlns:a16="http://schemas.microsoft.com/office/drawing/2014/main" id="{A649D442-7E11-492F-BDEF-3D10A2D20DD7}"/>
                </a:ext>
              </a:extLst>
            </p:cNvPr>
            <p:cNvSpPr/>
            <p:nvPr/>
          </p:nvSpPr>
          <p:spPr>
            <a:xfrm>
              <a:off x="1030719" y="2133502"/>
              <a:ext cx="6292656" cy="609795"/>
            </a:xfrm>
            <a:prstGeom prst="rect">
              <a:avLst/>
            </a:prstGeom>
            <a:gradFill rotWithShape="1">
              <a:gsLst>
                <a:gs pos="0">
                  <a:srgbClr val="00539B">
                    <a:hueOff val="0"/>
                    <a:satOff val="0"/>
                    <a:lumOff val="0"/>
                    <a:alphaOff val="0"/>
                    <a:tint val="50000"/>
                    <a:satMod val="300000"/>
                  </a:srgbClr>
                </a:gs>
                <a:gs pos="35000">
                  <a:srgbClr val="00539B">
                    <a:hueOff val="0"/>
                    <a:satOff val="0"/>
                    <a:lumOff val="0"/>
                    <a:alphaOff val="0"/>
                    <a:tint val="37000"/>
                    <a:satMod val="300000"/>
                  </a:srgbClr>
                </a:gs>
                <a:gs pos="100000">
                  <a:srgbClr val="00539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14" name="TextBox 13">
              <a:extLst>
                <a:ext uri="{FF2B5EF4-FFF2-40B4-BE49-F238E27FC236}">
                  <a16:creationId xmlns:a16="http://schemas.microsoft.com/office/drawing/2014/main" id="{13F65556-1060-4F21-BF3B-90F236E8D3C4}"/>
                </a:ext>
              </a:extLst>
            </p:cNvPr>
            <p:cNvSpPr txBox="1"/>
            <p:nvPr/>
          </p:nvSpPr>
          <p:spPr>
            <a:xfrm>
              <a:off x="1030719" y="2133502"/>
              <a:ext cx="6292656" cy="609795"/>
            </a:xfrm>
            <a:prstGeom prst="rect">
              <a:avLst/>
            </a:prstGeom>
            <a:noFill/>
            <a:ln>
              <a:noFill/>
            </a:ln>
            <a:effectLst/>
            <a:sp3d/>
          </p:spPr>
          <p:txBody>
            <a:bodyPr spcFirstLastPara="0" vert="horz" wrap="square" lIns="484025" tIns="48260" rIns="48260" bIns="48260" numCol="1" spcCol="1270" anchor="ctr" anchorCtr="0">
              <a:noAutofit/>
            </a:bodyPr>
            <a:lstStyle/>
            <a:p>
              <a:pPr marL="0" marR="0" lvl="0" indent="0" algn="l" defTabSz="84455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srgbClr val="00539B"/>
                  </a:solidFill>
                  <a:effectLst/>
                  <a:uLnTx/>
                  <a:uFillTx/>
                  <a:latin typeface="Arial"/>
                  <a:ea typeface="+mn-ea"/>
                  <a:cs typeface="+mn-cs"/>
                </a:rPr>
                <a:t>Avoiding arguing and direct confrontation</a:t>
              </a:r>
            </a:p>
          </p:txBody>
        </p:sp>
      </p:grpSp>
      <p:sp>
        <p:nvSpPr>
          <p:cNvPr id="15" name="Oval 14">
            <a:extLst>
              <a:ext uri="{FF2B5EF4-FFF2-40B4-BE49-F238E27FC236}">
                <a16:creationId xmlns:a16="http://schemas.microsoft.com/office/drawing/2014/main" id="{5DFC2253-EDBE-4369-AD31-F9EF8375B5A6}"/>
              </a:ext>
            </a:extLst>
          </p:cNvPr>
          <p:cNvSpPr/>
          <p:nvPr/>
        </p:nvSpPr>
        <p:spPr>
          <a:xfrm>
            <a:off x="1515319" y="3276381"/>
            <a:ext cx="762243" cy="762243"/>
          </a:xfrm>
          <a:prstGeom prst="ellipse">
            <a:avLst/>
          </a:prstGeom>
          <a:gradFill rotWithShape="1">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w="9525" cap="flat" cmpd="sng" algn="ctr">
            <a:solidFill>
              <a:srgbClr val="00539B">
                <a:hueOff val="0"/>
                <a:satOff val="0"/>
                <a:lumOff val="0"/>
                <a:alphaOff val="0"/>
                <a:shade val="95000"/>
                <a:satMod val="105000"/>
              </a:srgbClr>
            </a:solidFill>
            <a:prstDash val="solid"/>
          </a:ln>
          <a:effectLst/>
        </p:spPr>
      </p:sp>
      <p:grpSp>
        <p:nvGrpSpPr>
          <p:cNvPr id="16" name="Group 15">
            <a:extLst>
              <a:ext uri="{FF2B5EF4-FFF2-40B4-BE49-F238E27FC236}">
                <a16:creationId xmlns:a16="http://schemas.microsoft.com/office/drawing/2014/main" id="{79B59966-EAA6-4EDA-AFCE-0E7FB88B26E7}"/>
              </a:ext>
            </a:extLst>
          </p:cNvPr>
          <p:cNvGrpSpPr/>
          <p:nvPr/>
        </p:nvGrpSpPr>
        <p:grpSpPr>
          <a:xfrm>
            <a:off x="1762329" y="4267005"/>
            <a:ext cx="6426768" cy="609795"/>
            <a:chOff x="896607" y="3047902"/>
            <a:chExt cx="6426768" cy="609795"/>
          </a:xfrm>
          <a:scene3d>
            <a:camera prst="orthographicFront"/>
            <a:lightRig rig="flat" dir="t"/>
          </a:scene3d>
        </p:grpSpPr>
        <p:sp>
          <p:nvSpPr>
            <p:cNvPr id="17" name="Rectangle 16">
              <a:extLst>
                <a:ext uri="{FF2B5EF4-FFF2-40B4-BE49-F238E27FC236}">
                  <a16:creationId xmlns:a16="http://schemas.microsoft.com/office/drawing/2014/main" id="{44D8D988-48C0-4424-AD92-427BED9564ED}"/>
                </a:ext>
              </a:extLst>
            </p:cNvPr>
            <p:cNvSpPr/>
            <p:nvPr/>
          </p:nvSpPr>
          <p:spPr>
            <a:xfrm>
              <a:off x="896607" y="3047902"/>
              <a:ext cx="6426768" cy="609795"/>
            </a:xfrm>
            <a:prstGeom prst="rect">
              <a:avLst/>
            </a:prstGeom>
            <a:gradFill rotWithShape="1">
              <a:gsLst>
                <a:gs pos="0">
                  <a:srgbClr val="00539B">
                    <a:hueOff val="0"/>
                    <a:satOff val="0"/>
                    <a:lumOff val="0"/>
                    <a:alphaOff val="0"/>
                    <a:tint val="50000"/>
                    <a:satMod val="300000"/>
                  </a:srgbClr>
                </a:gs>
                <a:gs pos="35000">
                  <a:srgbClr val="00539B">
                    <a:hueOff val="0"/>
                    <a:satOff val="0"/>
                    <a:lumOff val="0"/>
                    <a:alphaOff val="0"/>
                    <a:tint val="37000"/>
                    <a:satMod val="300000"/>
                  </a:srgbClr>
                </a:gs>
                <a:gs pos="100000">
                  <a:srgbClr val="00539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18" name="TextBox 17">
              <a:extLst>
                <a:ext uri="{FF2B5EF4-FFF2-40B4-BE49-F238E27FC236}">
                  <a16:creationId xmlns:a16="http://schemas.microsoft.com/office/drawing/2014/main" id="{04081063-BDDB-4F19-95F3-124F7F31EA04}"/>
                </a:ext>
              </a:extLst>
            </p:cNvPr>
            <p:cNvSpPr txBox="1"/>
            <p:nvPr/>
          </p:nvSpPr>
          <p:spPr>
            <a:xfrm>
              <a:off x="896607" y="3047902"/>
              <a:ext cx="6426768" cy="609795"/>
            </a:xfrm>
            <a:prstGeom prst="rect">
              <a:avLst/>
            </a:prstGeom>
            <a:noFill/>
            <a:ln>
              <a:noFill/>
            </a:ln>
            <a:effectLst/>
            <a:sp3d/>
          </p:spPr>
          <p:txBody>
            <a:bodyPr spcFirstLastPara="0" vert="horz" wrap="square" lIns="484025" tIns="48260" rIns="48260" bIns="48260" numCol="1" spcCol="1270" anchor="ctr" anchorCtr="0">
              <a:noAutofit/>
            </a:bodyPr>
            <a:lstStyle/>
            <a:p>
              <a:pPr marL="0" marR="0" lvl="0" indent="0" algn="l" defTabSz="84455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srgbClr val="00539B"/>
                  </a:solidFill>
                  <a:effectLst/>
                  <a:uLnTx/>
                  <a:uFillTx/>
                  <a:latin typeface="Arial"/>
                  <a:ea typeface="+mn-ea"/>
                  <a:cs typeface="+mn-cs"/>
                </a:rPr>
                <a:t>Adjusting to resistance rather than directly opposing it</a:t>
              </a:r>
            </a:p>
          </p:txBody>
        </p:sp>
      </p:grpSp>
      <p:sp>
        <p:nvSpPr>
          <p:cNvPr id="19" name="Oval 18">
            <a:extLst>
              <a:ext uri="{FF2B5EF4-FFF2-40B4-BE49-F238E27FC236}">
                <a16:creationId xmlns:a16="http://schemas.microsoft.com/office/drawing/2014/main" id="{F23C2EF6-3C3B-4BF1-A4CA-C0EE915ECA7F}"/>
              </a:ext>
            </a:extLst>
          </p:cNvPr>
          <p:cNvSpPr/>
          <p:nvPr/>
        </p:nvSpPr>
        <p:spPr>
          <a:xfrm>
            <a:off x="1381207" y="4190781"/>
            <a:ext cx="762243" cy="762243"/>
          </a:xfrm>
          <a:prstGeom prst="ellipse">
            <a:avLst/>
          </a:prstGeom>
          <a:gradFill rotWithShape="1">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w="9525" cap="flat" cmpd="sng" algn="ctr">
            <a:solidFill>
              <a:srgbClr val="00539B">
                <a:hueOff val="0"/>
                <a:satOff val="0"/>
                <a:lumOff val="0"/>
                <a:alphaOff val="0"/>
                <a:shade val="95000"/>
                <a:satMod val="105000"/>
              </a:srgbClr>
            </a:solidFill>
            <a:prstDash val="solid"/>
          </a:ln>
          <a:effectLst/>
        </p:spPr>
      </p:sp>
      <p:grpSp>
        <p:nvGrpSpPr>
          <p:cNvPr id="20" name="Group 19">
            <a:extLst>
              <a:ext uri="{FF2B5EF4-FFF2-40B4-BE49-F238E27FC236}">
                <a16:creationId xmlns:a16="http://schemas.microsoft.com/office/drawing/2014/main" id="{ED8B5758-32C0-43CE-BBA2-68E3AD09ECF8}"/>
              </a:ext>
            </a:extLst>
          </p:cNvPr>
          <p:cNvGrpSpPr/>
          <p:nvPr/>
        </p:nvGrpSpPr>
        <p:grpSpPr>
          <a:xfrm>
            <a:off x="1325367" y="5181405"/>
            <a:ext cx="6863730" cy="609795"/>
            <a:chOff x="459645" y="3962302"/>
            <a:chExt cx="6863730" cy="609795"/>
          </a:xfrm>
          <a:scene3d>
            <a:camera prst="orthographicFront"/>
            <a:lightRig rig="flat" dir="t"/>
          </a:scene3d>
        </p:grpSpPr>
        <p:sp>
          <p:nvSpPr>
            <p:cNvPr id="21" name="Rectangle 20">
              <a:extLst>
                <a:ext uri="{FF2B5EF4-FFF2-40B4-BE49-F238E27FC236}">
                  <a16:creationId xmlns:a16="http://schemas.microsoft.com/office/drawing/2014/main" id="{7E155D86-61B2-4139-96F5-61EEE093544F}"/>
                </a:ext>
              </a:extLst>
            </p:cNvPr>
            <p:cNvSpPr/>
            <p:nvPr/>
          </p:nvSpPr>
          <p:spPr>
            <a:xfrm>
              <a:off x="459645" y="3962302"/>
              <a:ext cx="6863730" cy="609795"/>
            </a:xfrm>
            <a:prstGeom prst="rect">
              <a:avLst/>
            </a:prstGeom>
            <a:gradFill rotWithShape="1">
              <a:gsLst>
                <a:gs pos="0">
                  <a:srgbClr val="00539B">
                    <a:hueOff val="0"/>
                    <a:satOff val="0"/>
                    <a:lumOff val="0"/>
                    <a:alphaOff val="0"/>
                    <a:tint val="50000"/>
                    <a:satMod val="300000"/>
                  </a:srgbClr>
                </a:gs>
                <a:gs pos="35000">
                  <a:srgbClr val="00539B">
                    <a:hueOff val="0"/>
                    <a:satOff val="0"/>
                    <a:lumOff val="0"/>
                    <a:alphaOff val="0"/>
                    <a:tint val="37000"/>
                    <a:satMod val="300000"/>
                  </a:srgbClr>
                </a:gs>
                <a:gs pos="100000">
                  <a:srgbClr val="00539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22" name="TextBox 21">
              <a:extLst>
                <a:ext uri="{FF2B5EF4-FFF2-40B4-BE49-F238E27FC236}">
                  <a16:creationId xmlns:a16="http://schemas.microsoft.com/office/drawing/2014/main" id="{DEFD9F14-DA78-4C51-BA7F-A7ECC9A18D7B}"/>
                </a:ext>
              </a:extLst>
            </p:cNvPr>
            <p:cNvSpPr txBox="1"/>
            <p:nvPr/>
          </p:nvSpPr>
          <p:spPr>
            <a:xfrm>
              <a:off x="459645" y="3962302"/>
              <a:ext cx="6863730" cy="609795"/>
            </a:xfrm>
            <a:prstGeom prst="rect">
              <a:avLst/>
            </a:prstGeom>
            <a:noFill/>
            <a:ln>
              <a:noFill/>
            </a:ln>
            <a:effectLst/>
            <a:sp3d/>
          </p:spPr>
          <p:txBody>
            <a:bodyPr spcFirstLastPara="0" vert="horz" wrap="square" lIns="484025" tIns="48260" rIns="48260" bIns="48260" numCol="1" spcCol="1270" anchor="ctr" anchorCtr="0">
              <a:noAutofit/>
            </a:bodyPr>
            <a:lstStyle/>
            <a:p>
              <a:pPr marL="0" marR="0" lvl="0" indent="0" algn="l" defTabSz="84455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srgbClr val="00539B"/>
                  </a:solidFill>
                  <a:effectLst/>
                  <a:uLnTx/>
                  <a:uFillTx/>
                  <a:latin typeface="Arial"/>
                  <a:ea typeface="+mn-ea"/>
                  <a:cs typeface="+mn-cs"/>
                </a:rPr>
                <a:t>Supporting self-efficacy and optimism</a:t>
              </a:r>
            </a:p>
          </p:txBody>
        </p:sp>
      </p:grpSp>
      <p:sp>
        <p:nvSpPr>
          <p:cNvPr id="23" name="Oval 22">
            <a:extLst>
              <a:ext uri="{FF2B5EF4-FFF2-40B4-BE49-F238E27FC236}">
                <a16:creationId xmlns:a16="http://schemas.microsoft.com/office/drawing/2014/main" id="{E7CD39E4-F68B-41EB-ABC8-5D053FF225B6}"/>
              </a:ext>
            </a:extLst>
          </p:cNvPr>
          <p:cNvSpPr/>
          <p:nvPr/>
        </p:nvSpPr>
        <p:spPr>
          <a:xfrm>
            <a:off x="944245" y="5105181"/>
            <a:ext cx="762243" cy="762243"/>
          </a:xfrm>
          <a:prstGeom prst="ellipse">
            <a:avLst/>
          </a:prstGeom>
          <a:gradFill rotWithShape="1">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w="9525" cap="flat" cmpd="sng" algn="ctr">
            <a:solidFill>
              <a:srgbClr val="00539B">
                <a:hueOff val="0"/>
                <a:satOff val="0"/>
                <a:lumOff val="0"/>
                <a:alphaOff val="0"/>
                <a:shade val="95000"/>
                <a:satMod val="105000"/>
              </a:srgbClr>
            </a:solidFill>
            <a:prstDash val="solid"/>
          </a:ln>
          <a:effectLst/>
        </p:spPr>
      </p:sp>
      <p:sp>
        <p:nvSpPr>
          <p:cNvPr id="24" name="Title 1">
            <a:extLst>
              <a:ext uri="{FF2B5EF4-FFF2-40B4-BE49-F238E27FC236}">
                <a16:creationId xmlns:a16="http://schemas.microsoft.com/office/drawing/2014/main" id="{1949D62C-58EE-459A-B833-A8C517B234A7}"/>
              </a:ext>
            </a:extLst>
          </p:cNvPr>
          <p:cNvSpPr>
            <a:spLocks noGrp="1"/>
          </p:cNvSpPr>
          <p:nvPr>
            <p:ph type="title"/>
          </p:nvPr>
        </p:nvSpPr>
        <p:spPr>
          <a:xfrm>
            <a:off x="457200" y="152279"/>
            <a:ext cx="8229600" cy="1143000"/>
          </a:xfrm>
        </p:spPr>
        <p:txBody>
          <a:bodyPr/>
          <a:lstStyle/>
          <a:p>
            <a:r>
              <a:rPr lang="en-US" dirty="0"/>
              <a:t>What Is Motivational Interviewing?</a:t>
            </a:r>
          </a:p>
        </p:txBody>
      </p:sp>
    </p:spTree>
    <p:extLst>
      <p:ext uri="{BB962C8B-B14F-4D97-AF65-F5344CB8AC3E}">
        <p14:creationId xmlns:p14="http://schemas.microsoft.com/office/powerpoint/2010/main" val="161027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 and purpose of SMBP</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3703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A4CB-382E-4926-9D4E-8EA44C6300AF}"/>
              </a:ext>
            </a:extLst>
          </p:cNvPr>
          <p:cNvSpPr>
            <a:spLocks noGrp="1"/>
          </p:cNvSpPr>
          <p:nvPr>
            <p:ph type="title"/>
          </p:nvPr>
        </p:nvSpPr>
        <p:spPr>
          <a:xfrm>
            <a:off x="457200" y="228600"/>
            <a:ext cx="8229600" cy="1143000"/>
          </a:xfrm>
        </p:spPr>
        <p:txBody>
          <a:bodyPr/>
          <a:lstStyle/>
          <a:p>
            <a:r>
              <a:rPr lang="en-US" dirty="0"/>
              <a:t>When to use MI</a:t>
            </a:r>
          </a:p>
        </p:txBody>
      </p:sp>
      <p:sp>
        <p:nvSpPr>
          <p:cNvPr id="3" name="Content Placeholder 2">
            <a:extLst>
              <a:ext uri="{FF2B5EF4-FFF2-40B4-BE49-F238E27FC236}">
                <a16:creationId xmlns:a16="http://schemas.microsoft.com/office/drawing/2014/main" id="{B96187AA-EA08-42FB-9EAF-B890B6719B4E}"/>
              </a:ext>
            </a:extLst>
          </p:cNvPr>
          <p:cNvSpPr>
            <a:spLocks noGrp="1"/>
          </p:cNvSpPr>
          <p:nvPr>
            <p:ph idx="1"/>
          </p:nvPr>
        </p:nvSpPr>
        <p:spPr>
          <a:xfrm>
            <a:off x="457200" y="1676400"/>
            <a:ext cx="8229600" cy="4038600"/>
          </a:xfrm>
        </p:spPr>
        <p:txBody>
          <a:bodyPr>
            <a:normAutofit fontScale="92500" lnSpcReduction="10000"/>
          </a:bodyPr>
          <a:lstStyle/>
          <a:p>
            <a:r>
              <a:rPr lang="en-US" dirty="0"/>
              <a:t>Pre-SMBP initiation</a:t>
            </a:r>
          </a:p>
          <a:p>
            <a:pPr lvl="1"/>
            <a:r>
              <a:rPr lang="en-US" dirty="0"/>
              <a:t>To get a patient to start SMBP</a:t>
            </a:r>
          </a:p>
          <a:p>
            <a:r>
              <a:rPr lang="en-US" dirty="0"/>
              <a:t>Post-SMBP initiation </a:t>
            </a:r>
          </a:p>
          <a:p>
            <a:pPr lvl="1"/>
            <a:r>
              <a:rPr lang="en-US" dirty="0"/>
              <a:t>Prior to taking device home for first time</a:t>
            </a:r>
          </a:p>
          <a:p>
            <a:pPr lvl="1"/>
            <a:r>
              <a:rPr lang="en-US" dirty="0"/>
              <a:t>At next visit after SMBP initiation</a:t>
            </a:r>
          </a:p>
          <a:p>
            <a:pPr lvl="1"/>
            <a:r>
              <a:rPr lang="en-US" dirty="0"/>
              <a:t>When/if patient calls to provide SMBP results</a:t>
            </a:r>
          </a:p>
          <a:p>
            <a:pPr lvl="1"/>
            <a:r>
              <a:rPr lang="en-US" dirty="0"/>
              <a:t>Patients who have difficulty keeping up with SMBP</a:t>
            </a:r>
          </a:p>
          <a:p>
            <a:pPr lvl="1"/>
            <a:r>
              <a:rPr lang="en-US" dirty="0"/>
              <a:t>After patient completes SMBP program</a:t>
            </a:r>
          </a:p>
          <a:p>
            <a:pPr marL="457200" lvl="1" indent="0">
              <a:buNone/>
            </a:pPr>
            <a:endParaRPr lang="en-US" dirty="0"/>
          </a:p>
        </p:txBody>
      </p:sp>
    </p:spTree>
    <p:extLst>
      <p:ext uri="{BB962C8B-B14F-4D97-AF65-F5344CB8AC3E}">
        <p14:creationId xmlns:p14="http://schemas.microsoft.com/office/powerpoint/2010/main" val="3827118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9C01-0FCC-4FF3-A51A-677100950636}"/>
              </a:ext>
            </a:extLst>
          </p:cNvPr>
          <p:cNvSpPr>
            <a:spLocks noGrp="1"/>
          </p:cNvSpPr>
          <p:nvPr>
            <p:ph type="title"/>
          </p:nvPr>
        </p:nvSpPr>
        <p:spPr>
          <a:xfrm>
            <a:off x="457200" y="381000"/>
            <a:ext cx="8229600" cy="1143000"/>
          </a:xfrm>
        </p:spPr>
        <p:txBody>
          <a:bodyPr/>
          <a:lstStyle/>
          <a:p>
            <a:r>
              <a:rPr lang="en-US" dirty="0"/>
              <a:t>Pre-SMBP Initiation</a:t>
            </a:r>
          </a:p>
        </p:txBody>
      </p:sp>
      <p:sp>
        <p:nvSpPr>
          <p:cNvPr id="3" name="Content Placeholder 2">
            <a:extLst>
              <a:ext uri="{FF2B5EF4-FFF2-40B4-BE49-F238E27FC236}">
                <a16:creationId xmlns:a16="http://schemas.microsoft.com/office/drawing/2014/main" id="{05271F50-9222-443B-B607-9A2BB47609DE}"/>
              </a:ext>
            </a:extLst>
          </p:cNvPr>
          <p:cNvSpPr>
            <a:spLocks noGrp="1"/>
          </p:cNvSpPr>
          <p:nvPr>
            <p:ph idx="1"/>
          </p:nvPr>
        </p:nvSpPr>
        <p:spPr>
          <a:xfrm>
            <a:off x="457200" y="1295400"/>
            <a:ext cx="8382000" cy="4419600"/>
          </a:xfrm>
        </p:spPr>
        <p:txBody>
          <a:bodyPr>
            <a:noAutofit/>
          </a:bodyPr>
          <a:lstStyle/>
          <a:p>
            <a:pPr marL="0" indent="0" algn="ctr">
              <a:buNone/>
            </a:pPr>
            <a:r>
              <a:rPr lang="en-US" sz="3000" b="1" dirty="0">
                <a:solidFill>
                  <a:schemeClr val="accent3"/>
                </a:solidFill>
              </a:rPr>
              <a:t>Getting a patient to start SMBP</a:t>
            </a:r>
            <a:endParaRPr lang="en-US" sz="3000" dirty="0"/>
          </a:p>
          <a:p>
            <a:pPr marL="0" indent="0" algn="ctr">
              <a:buNone/>
            </a:pPr>
            <a:r>
              <a:rPr lang="en-US" sz="2000" b="1" dirty="0"/>
              <a:t>It can be difficult understanding your BP readings. We have plenty of resources to help you understand them. When you’re monitoring at home, you can use the resources to recognize when you’re in a good range.</a:t>
            </a:r>
          </a:p>
          <a:p>
            <a:pPr marL="0" indent="0" algn="ctr">
              <a:buNone/>
            </a:pPr>
            <a:endParaRPr lang="en-US" sz="2000" b="1" dirty="0"/>
          </a:p>
          <a:p>
            <a:pPr marL="0" indent="0" algn="ctr">
              <a:buNone/>
            </a:pPr>
            <a:r>
              <a:rPr lang="en-US" sz="2000" b="1" dirty="0"/>
              <a:t>I understand it can be scary not knowing whether you have high BP. What I’m hearing from you is that you’re concerned that if you are diagnosed with HTN, it will impact your life in a negative way.</a:t>
            </a:r>
          </a:p>
          <a:p>
            <a:pPr marL="0" indent="0" algn="ctr">
              <a:buNone/>
            </a:pPr>
            <a:endParaRPr lang="en-US" sz="2000" dirty="0"/>
          </a:p>
          <a:p>
            <a:pPr marL="0" indent="0" algn="ctr">
              <a:buNone/>
            </a:pPr>
            <a:r>
              <a:rPr lang="en-US" sz="2000" dirty="0"/>
              <a:t>MI Tip #1: Empathetic Replies. Show you are listening by summarizing what the patient explained to you. </a:t>
            </a:r>
          </a:p>
        </p:txBody>
      </p:sp>
    </p:spTree>
    <p:extLst>
      <p:ext uri="{BB962C8B-B14F-4D97-AF65-F5344CB8AC3E}">
        <p14:creationId xmlns:p14="http://schemas.microsoft.com/office/powerpoint/2010/main" val="2603004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CF596-135A-4C9E-B07E-EF2CB80909C5}"/>
              </a:ext>
            </a:extLst>
          </p:cNvPr>
          <p:cNvSpPr>
            <a:spLocks noGrp="1"/>
          </p:cNvSpPr>
          <p:nvPr>
            <p:ph type="title"/>
          </p:nvPr>
        </p:nvSpPr>
        <p:spPr>
          <a:xfrm>
            <a:off x="457200" y="381000"/>
            <a:ext cx="8229600" cy="1143000"/>
          </a:xfrm>
        </p:spPr>
        <p:txBody>
          <a:bodyPr/>
          <a:lstStyle/>
          <a:p>
            <a:r>
              <a:rPr lang="en-US" dirty="0"/>
              <a:t>Post-SMBP Initiation</a:t>
            </a:r>
          </a:p>
        </p:txBody>
      </p:sp>
      <p:sp>
        <p:nvSpPr>
          <p:cNvPr id="3" name="Content Placeholder 2">
            <a:extLst>
              <a:ext uri="{FF2B5EF4-FFF2-40B4-BE49-F238E27FC236}">
                <a16:creationId xmlns:a16="http://schemas.microsoft.com/office/drawing/2014/main" id="{A834A1F0-3171-4CC4-B443-A537428EA7B7}"/>
              </a:ext>
            </a:extLst>
          </p:cNvPr>
          <p:cNvSpPr>
            <a:spLocks noGrp="1"/>
          </p:cNvSpPr>
          <p:nvPr>
            <p:ph idx="1"/>
          </p:nvPr>
        </p:nvSpPr>
        <p:spPr>
          <a:xfrm>
            <a:off x="457200" y="1447800"/>
            <a:ext cx="8229600" cy="4038600"/>
          </a:xfrm>
        </p:spPr>
        <p:txBody>
          <a:bodyPr>
            <a:noAutofit/>
          </a:bodyPr>
          <a:lstStyle/>
          <a:p>
            <a:pPr marL="0" indent="0" algn="ctr">
              <a:buNone/>
            </a:pPr>
            <a:r>
              <a:rPr lang="en-US" sz="2800" b="1" dirty="0">
                <a:solidFill>
                  <a:schemeClr val="accent3"/>
                </a:solidFill>
              </a:rPr>
              <a:t>Prior to taking home device for the first time</a:t>
            </a:r>
          </a:p>
          <a:p>
            <a:pPr marL="0" indent="0" algn="ctr">
              <a:buNone/>
            </a:pPr>
            <a:r>
              <a:rPr lang="en-US" sz="2800" b="1" dirty="0"/>
              <a:t>Although it can be scary at first, unmanaged HTN can create more problems later on, so it’s important we address it as early as possible.</a:t>
            </a:r>
            <a:br>
              <a:rPr lang="en-US" sz="2800" b="1" dirty="0"/>
            </a:br>
            <a:endParaRPr lang="en-US" sz="2800" b="1" dirty="0"/>
          </a:p>
          <a:p>
            <a:pPr marL="0" indent="0" algn="ctr">
              <a:buNone/>
            </a:pPr>
            <a:r>
              <a:rPr lang="en-US" sz="2800" b="1" dirty="0"/>
              <a:t>What can we do together to help you feel comfortable monitoring at home?</a:t>
            </a:r>
            <a:endParaRPr lang="en-US" sz="2800" b="1" dirty="0">
              <a:solidFill>
                <a:schemeClr val="accent3"/>
              </a:solidFill>
            </a:endParaRPr>
          </a:p>
          <a:p>
            <a:pPr algn="ctr"/>
            <a:endParaRPr lang="en-US" sz="2800" b="1" dirty="0">
              <a:solidFill>
                <a:schemeClr val="accent3"/>
              </a:solidFill>
            </a:endParaRPr>
          </a:p>
          <a:p>
            <a:pPr marL="0" indent="0" algn="ctr">
              <a:buNone/>
            </a:pPr>
            <a:r>
              <a:rPr lang="en-US" sz="2800" dirty="0"/>
              <a:t>MI Tip #2: Reply to develop discrepancy and empower the patient.</a:t>
            </a:r>
          </a:p>
        </p:txBody>
      </p:sp>
    </p:spTree>
    <p:extLst>
      <p:ext uri="{BB962C8B-B14F-4D97-AF65-F5344CB8AC3E}">
        <p14:creationId xmlns:p14="http://schemas.microsoft.com/office/powerpoint/2010/main" val="36946342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CF596-135A-4C9E-B07E-EF2CB80909C5}"/>
              </a:ext>
            </a:extLst>
          </p:cNvPr>
          <p:cNvSpPr>
            <a:spLocks noGrp="1"/>
          </p:cNvSpPr>
          <p:nvPr>
            <p:ph type="title"/>
          </p:nvPr>
        </p:nvSpPr>
        <p:spPr>
          <a:xfrm>
            <a:off x="457200" y="381000"/>
            <a:ext cx="8229600" cy="1143000"/>
          </a:xfrm>
        </p:spPr>
        <p:txBody>
          <a:bodyPr/>
          <a:lstStyle/>
          <a:p>
            <a:r>
              <a:rPr lang="en-US" dirty="0"/>
              <a:t>Post-SMBP Initiation</a:t>
            </a:r>
          </a:p>
        </p:txBody>
      </p:sp>
      <p:sp>
        <p:nvSpPr>
          <p:cNvPr id="3" name="Content Placeholder 2">
            <a:extLst>
              <a:ext uri="{FF2B5EF4-FFF2-40B4-BE49-F238E27FC236}">
                <a16:creationId xmlns:a16="http://schemas.microsoft.com/office/drawing/2014/main" id="{A834A1F0-3171-4CC4-B443-A537428EA7B7}"/>
              </a:ext>
            </a:extLst>
          </p:cNvPr>
          <p:cNvSpPr>
            <a:spLocks noGrp="1"/>
          </p:cNvSpPr>
          <p:nvPr>
            <p:ph idx="1"/>
          </p:nvPr>
        </p:nvSpPr>
        <p:spPr>
          <a:xfrm>
            <a:off x="457200" y="1524000"/>
            <a:ext cx="8229600" cy="4038600"/>
          </a:xfrm>
        </p:spPr>
        <p:txBody>
          <a:bodyPr>
            <a:normAutofit fontScale="85000" lnSpcReduction="10000"/>
          </a:bodyPr>
          <a:lstStyle/>
          <a:p>
            <a:pPr marL="0" indent="0" algn="ctr">
              <a:buNone/>
            </a:pPr>
            <a:r>
              <a:rPr lang="en-US" b="1" dirty="0">
                <a:solidFill>
                  <a:schemeClr val="accent3"/>
                </a:solidFill>
              </a:rPr>
              <a:t>At next visit, after SMBP initiation</a:t>
            </a:r>
          </a:p>
          <a:p>
            <a:pPr algn="ctr"/>
            <a:r>
              <a:rPr lang="en-US" b="1" dirty="0"/>
              <a:t>What are some challenges you’ve had with SMBP?</a:t>
            </a:r>
          </a:p>
          <a:p>
            <a:pPr algn="ctr"/>
            <a:r>
              <a:rPr lang="en-US" b="1" dirty="0"/>
              <a:t>If the patient hasn’t monitored: How can I help you create a plan to monitor your BP at home?</a:t>
            </a:r>
          </a:p>
          <a:p>
            <a:pPr algn="ctr"/>
            <a:endParaRPr lang="en-US" b="1" dirty="0"/>
          </a:p>
          <a:p>
            <a:pPr algn="ctr"/>
            <a:endParaRPr lang="en-US" b="1" dirty="0"/>
          </a:p>
          <a:p>
            <a:pPr marL="0" indent="0" algn="ctr">
              <a:buNone/>
            </a:pPr>
            <a:r>
              <a:rPr lang="en-US" dirty="0"/>
              <a:t>MI Tip #3: Use terms that reinforce positive change.</a:t>
            </a:r>
          </a:p>
        </p:txBody>
      </p:sp>
    </p:spTree>
    <p:extLst>
      <p:ext uri="{BB962C8B-B14F-4D97-AF65-F5344CB8AC3E}">
        <p14:creationId xmlns:p14="http://schemas.microsoft.com/office/powerpoint/2010/main" val="3928811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CF596-135A-4C9E-B07E-EF2CB80909C5}"/>
              </a:ext>
            </a:extLst>
          </p:cNvPr>
          <p:cNvSpPr>
            <a:spLocks noGrp="1"/>
          </p:cNvSpPr>
          <p:nvPr>
            <p:ph type="title"/>
          </p:nvPr>
        </p:nvSpPr>
        <p:spPr>
          <a:xfrm>
            <a:off x="457200" y="381000"/>
            <a:ext cx="8229600" cy="1143000"/>
          </a:xfrm>
        </p:spPr>
        <p:txBody>
          <a:bodyPr/>
          <a:lstStyle/>
          <a:p>
            <a:r>
              <a:rPr lang="en-US" dirty="0"/>
              <a:t>Post-SMBP Initiation</a:t>
            </a:r>
          </a:p>
        </p:txBody>
      </p:sp>
      <p:sp>
        <p:nvSpPr>
          <p:cNvPr id="3" name="Content Placeholder 2">
            <a:extLst>
              <a:ext uri="{FF2B5EF4-FFF2-40B4-BE49-F238E27FC236}">
                <a16:creationId xmlns:a16="http://schemas.microsoft.com/office/drawing/2014/main" id="{A834A1F0-3171-4CC4-B443-A537428EA7B7}"/>
              </a:ext>
            </a:extLst>
          </p:cNvPr>
          <p:cNvSpPr>
            <a:spLocks noGrp="1"/>
          </p:cNvSpPr>
          <p:nvPr>
            <p:ph idx="1"/>
          </p:nvPr>
        </p:nvSpPr>
        <p:spPr>
          <a:xfrm>
            <a:off x="609600" y="1524000"/>
            <a:ext cx="8229600" cy="4038600"/>
          </a:xfrm>
        </p:spPr>
        <p:txBody>
          <a:bodyPr>
            <a:normAutofit fontScale="85000" lnSpcReduction="10000"/>
          </a:bodyPr>
          <a:lstStyle/>
          <a:p>
            <a:pPr marL="0" indent="0" algn="ctr">
              <a:buNone/>
            </a:pPr>
            <a:r>
              <a:rPr lang="en-US" b="1" dirty="0">
                <a:solidFill>
                  <a:schemeClr val="accent3"/>
                </a:solidFill>
              </a:rPr>
              <a:t>When/if patient calls to provide SMBP results</a:t>
            </a:r>
          </a:p>
          <a:p>
            <a:pPr algn="ctr"/>
            <a:r>
              <a:rPr lang="en-US" b="1" dirty="0"/>
              <a:t>What are some benefits/challenges you’ve found so far with SMBP?</a:t>
            </a:r>
          </a:p>
          <a:p>
            <a:pPr algn="ctr"/>
            <a:r>
              <a:rPr lang="en-US" b="1" dirty="0"/>
              <a:t>What do you notice about your results</a:t>
            </a:r>
            <a:r>
              <a:rPr lang="en-US" dirty="0"/>
              <a:t>?</a:t>
            </a:r>
          </a:p>
          <a:p>
            <a:pPr algn="ctr"/>
            <a:endParaRPr lang="en-US" dirty="0"/>
          </a:p>
          <a:p>
            <a:pPr algn="ctr"/>
            <a:endParaRPr lang="en-US" dirty="0"/>
          </a:p>
          <a:p>
            <a:pPr marL="0" indent="0" algn="ctr">
              <a:buNone/>
            </a:pPr>
            <a:r>
              <a:rPr lang="en-US" dirty="0"/>
              <a:t>MI Tip #4: Support Self-Efficacy. Encourage the patient by asking questions that support confidence.</a:t>
            </a:r>
          </a:p>
        </p:txBody>
      </p:sp>
    </p:spTree>
    <p:extLst>
      <p:ext uri="{BB962C8B-B14F-4D97-AF65-F5344CB8AC3E}">
        <p14:creationId xmlns:p14="http://schemas.microsoft.com/office/powerpoint/2010/main" val="195285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CF596-135A-4C9E-B07E-EF2CB80909C5}"/>
              </a:ext>
            </a:extLst>
          </p:cNvPr>
          <p:cNvSpPr>
            <a:spLocks noGrp="1"/>
          </p:cNvSpPr>
          <p:nvPr>
            <p:ph type="title"/>
          </p:nvPr>
        </p:nvSpPr>
        <p:spPr>
          <a:xfrm>
            <a:off x="457200" y="381000"/>
            <a:ext cx="8229600" cy="1143000"/>
          </a:xfrm>
        </p:spPr>
        <p:txBody>
          <a:bodyPr/>
          <a:lstStyle/>
          <a:p>
            <a:r>
              <a:rPr lang="en-US" dirty="0"/>
              <a:t>Post-SMBP Initiation</a:t>
            </a:r>
          </a:p>
        </p:txBody>
      </p:sp>
      <p:sp>
        <p:nvSpPr>
          <p:cNvPr id="3" name="Content Placeholder 2">
            <a:extLst>
              <a:ext uri="{FF2B5EF4-FFF2-40B4-BE49-F238E27FC236}">
                <a16:creationId xmlns:a16="http://schemas.microsoft.com/office/drawing/2014/main" id="{A834A1F0-3171-4CC4-B443-A537428EA7B7}"/>
              </a:ext>
            </a:extLst>
          </p:cNvPr>
          <p:cNvSpPr>
            <a:spLocks noGrp="1"/>
          </p:cNvSpPr>
          <p:nvPr>
            <p:ph idx="1"/>
          </p:nvPr>
        </p:nvSpPr>
        <p:spPr>
          <a:xfrm>
            <a:off x="457200" y="1524000"/>
            <a:ext cx="8229600" cy="4038600"/>
          </a:xfrm>
        </p:spPr>
        <p:txBody>
          <a:bodyPr>
            <a:normAutofit fontScale="85000" lnSpcReduction="10000"/>
          </a:bodyPr>
          <a:lstStyle/>
          <a:p>
            <a:pPr marL="0" indent="0" algn="ctr">
              <a:buNone/>
            </a:pPr>
            <a:r>
              <a:rPr lang="en-US" b="1" dirty="0">
                <a:solidFill>
                  <a:schemeClr val="accent3"/>
                </a:solidFill>
              </a:rPr>
              <a:t>Patients who have difficulty keeping up with SMBP</a:t>
            </a:r>
          </a:p>
          <a:p>
            <a:pPr algn="ctr"/>
            <a:r>
              <a:rPr lang="en-US" b="1" dirty="0"/>
              <a:t>How can I help you remember to follow the SMBP protocol?</a:t>
            </a:r>
          </a:p>
          <a:p>
            <a:pPr algn="ctr"/>
            <a:r>
              <a:rPr lang="en-US" b="1" dirty="0"/>
              <a:t>When are you most likely to sit down and measure your BP?</a:t>
            </a:r>
          </a:p>
          <a:p>
            <a:pPr algn="ctr"/>
            <a:endParaRPr lang="en-US" dirty="0"/>
          </a:p>
          <a:p>
            <a:pPr marL="0" indent="0" algn="ctr">
              <a:buNone/>
            </a:pPr>
            <a:r>
              <a:rPr lang="en-US" dirty="0"/>
              <a:t>MI Tip #5: Roll with Resistance. Work together to form a solution − see what will work for the patient.</a:t>
            </a:r>
          </a:p>
        </p:txBody>
      </p:sp>
    </p:spTree>
    <p:extLst>
      <p:ext uri="{BB962C8B-B14F-4D97-AF65-F5344CB8AC3E}">
        <p14:creationId xmlns:p14="http://schemas.microsoft.com/office/powerpoint/2010/main" val="2749829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CF596-135A-4C9E-B07E-EF2CB80909C5}"/>
              </a:ext>
            </a:extLst>
          </p:cNvPr>
          <p:cNvSpPr>
            <a:spLocks noGrp="1"/>
          </p:cNvSpPr>
          <p:nvPr>
            <p:ph type="title"/>
          </p:nvPr>
        </p:nvSpPr>
        <p:spPr>
          <a:xfrm>
            <a:off x="457200" y="381000"/>
            <a:ext cx="8229600" cy="1143000"/>
          </a:xfrm>
        </p:spPr>
        <p:txBody>
          <a:bodyPr/>
          <a:lstStyle/>
          <a:p>
            <a:r>
              <a:rPr lang="en-US" dirty="0"/>
              <a:t>Post-SMBP Initiation</a:t>
            </a:r>
          </a:p>
        </p:txBody>
      </p:sp>
      <p:sp>
        <p:nvSpPr>
          <p:cNvPr id="3" name="Content Placeholder 2">
            <a:extLst>
              <a:ext uri="{FF2B5EF4-FFF2-40B4-BE49-F238E27FC236}">
                <a16:creationId xmlns:a16="http://schemas.microsoft.com/office/drawing/2014/main" id="{A834A1F0-3171-4CC4-B443-A537428EA7B7}"/>
              </a:ext>
            </a:extLst>
          </p:cNvPr>
          <p:cNvSpPr>
            <a:spLocks noGrp="1"/>
          </p:cNvSpPr>
          <p:nvPr>
            <p:ph idx="1"/>
          </p:nvPr>
        </p:nvSpPr>
        <p:spPr>
          <a:xfrm>
            <a:off x="457200" y="1676400"/>
            <a:ext cx="8229600" cy="4038600"/>
          </a:xfrm>
        </p:spPr>
        <p:txBody>
          <a:bodyPr>
            <a:normAutofit/>
          </a:bodyPr>
          <a:lstStyle/>
          <a:p>
            <a:pPr marL="0" indent="0" algn="ctr">
              <a:lnSpc>
                <a:spcPct val="90000"/>
              </a:lnSpc>
              <a:buNone/>
            </a:pPr>
            <a:r>
              <a:rPr lang="en-US" sz="2700" b="1" dirty="0">
                <a:solidFill>
                  <a:schemeClr val="accent3"/>
                </a:solidFill>
              </a:rPr>
              <a:t>After patient completes SMBP program</a:t>
            </a:r>
          </a:p>
          <a:p>
            <a:pPr algn="ctr"/>
            <a:r>
              <a:rPr lang="en-US" sz="2700" b="1" dirty="0"/>
              <a:t>What were the good things about SMBP, and what were the not-so-good things about SMBP?</a:t>
            </a:r>
          </a:p>
          <a:p>
            <a:pPr algn="ctr"/>
            <a:r>
              <a:rPr lang="en-US" sz="2700" b="1" dirty="0"/>
              <a:t>What do you want to do next? </a:t>
            </a:r>
          </a:p>
          <a:p>
            <a:pPr marL="0" indent="0" algn="ctr">
              <a:buNone/>
            </a:pPr>
            <a:endParaRPr lang="en-US" sz="2800" dirty="0"/>
          </a:p>
          <a:p>
            <a:pPr marL="0" indent="0" algn="ctr">
              <a:buNone/>
            </a:pPr>
            <a:r>
              <a:rPr lang="en-US" sz="2700" dirty="0"/>
              <a:t>MI Tip #6: Leave the door open for more positive change behaviors. </a:t>
            </a:r>
          </a:p>
        </p:txBody>
      </p:sp>
    </p:spTree>
    <p:extLst>
      <p:ext uri="{BB962C8B-B14F-4D97-AF65-F5344CB8AC3E}">
        <p14:creationId xmlns:p14="http://schemas.microsoft.com/office/powerpoint/2010/main" val="981138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699"/>
            <a:ext cx="8229600" cy="1143000"/>
          </a:xfrm>
        </p:spPr>
        <p:txBody>
          <a:bodyPr/>
          <a:lstStyle/>
          <a:p>
            <a:r>
              <a:rPr lang="en-US" dirty="0"/>
              <a:t>Stages of Change </a:t>
            </a:r>
            <a:r>
              <a:rPr lang="en-US" sz="2800" b="0" dirty="0">
                <a:solidFill>
                  <a:srgbClr val="13B5EA"/>
                </a:solidFill>
              </a:rPr>
              <a:t>(Prochaska/DiClemente)</a:t>
            </a:r>
            <a:endParaRPr lang="en-US" b="0" dirty="0">
              <a:solidFill>
                <a:srgbClr val="13B5EA"/>
              </a:solidFill>
            </a:endParaRPr>
          </a:p>
        </p:txBody>
      </p:sp>
      <p:sp>
        <p:nvSpPr>
          <p:cNvPr id="3" name="Content Placeholder 2"/>
          <p:cNvSpPr>
            <a:spLocks noGrp="1"/>
          </p:cNvSpPr>
          <p:nvPr>
            <p:ph idx="1"/>
          </p:nvPr>
        </p:nvSpPr>
        <p:spPr>
          <a:xfrm>
            <a:off x="457200" y="1524000"/>
            <a:ext cx="8229600" cy="4191000"/>
          </a:xfrm>
        </p:spPr>
        <p:txBody>
          <a:bodyPr>
            <a:normAutofit fontScale="70000" lnSpcReduction="20000"/>
          </a:bodyPr>
          <a:lstStyle/>
          <a:p>
            <a:pPr marL="0" indent="0">
              <a:buNone/>
            </a:pPr>
            <a:r>
              <a:rPr lang="en-US" sz="4000" b="1" dirty="0">
                <a:solidFill>
                  <a:srgbClr val="00539B"/>
                </a:solidFill>
              </a:rPr>
              <a:t>Pre-contemplation</a:t>
            </a:r>
          </a:p>
          <a:p>
            <a:r>
              <a:rPr lang="en-US" sz="2900" dirty="0"/>
              <a:t>No interest at this time in change</a:t>
            </a:r>
          </a:p>
          <a:p>
            <a:pPr>
              <a:spcAft>
                <a:spcPts val="1200"/>
              </a:spcAft>
            </a:pPr>
            <a:r>
              <a:rPr lang="en-US" sz="2900" dirty="0"/>
              <a:t>No recognition of problems or consequences</a:t>
            </a:r>
          </a:p>
          <a:p>
            <a:pPr marL="0" indent="0">
              <a:buNone/>
            </a:pPr>
            <a:r>
              <a:rPr lang="en-US" sz="4000" b="1" dirty="0">
                <a:solidFill>
                  <a:srgbClr val="00539B"/>
                </a:solidFill>
              </a:rPr>
              <a:t>Contemplation</a:t>
            </a:r>
          </a:p>
          <a:p>
            <a:r>
              <a:rPr lang="en-US" sz="2900" dirty="0"/>
              <a:t>Ready to make change in next 6 months</a:t>
            </a:r>
          </a:p>
          <a:p>
            <a:r>
              <a:rPr lang="en-US" sz="2900" dirty="0"/>
              <a:t>Recognition of problem and consequences</a:t>
            </a:r>
          </a:p>
          <a:p>
            <a:pPr>
              <a:spcAft>
                <a:spcPts val="1200"/>
              </a:spcAft>
            </a:pPr>
            <a:r>
              <a:rPr lang="en-US" sz="2900" dirty="0"/>
              <a:t>May still remain ambivalent</a:t>
            </a:r>
          </a:p>
          <a:p>
            <a:pPr marL="0" indent="0">
              <a:buNone/>
            </a:pPr>
            <a:r>
              <a:rPr lang="en-US" sz="4000" b="1" dirty="0">
                <a:solidFill>
                  <a:srgbClr val="00539B"/>
                </a:solidFill>
              </a:rPr>
              <a:t>Preparation</a:t>
            </a:r>
          </a:p>
          <a:p>
            <a:r>
              <a:rPr lang="en-US" sz="2900" dirty="0"/>
              <a:t>Ready to make change in next 30 days</a:t>
            </a:r>
          </a:p>
          <a:p>
            <a:r>
              <a:rPr lang="en-US" sz="2900" dirty="0"/>
              <a:t>Small steps toward behavior change </a:t>
            </a:r>
          </a:p>
          <a:p>
            <a:r>
              <a:rPr lang="en-US" sz="2900" dirty="0"/>
              <a:t>Begin to believe the change will result in better health</a:t>
            </a:r>
          </a:p>
          <a:p>
            <a:endParaRPr lang="en-US" dirty="0"/>
          </a:p>
        </p:txBody>
      </p:sp>
    </p:spTree>
    <p:extLst>
      <p:ext uri="{BB962C8B-B14F-4D97-AF65-F5344CB8AC3E}">
        <p14:creationId xmlns:p14="http://schemas.microsoft.com/office/powerpoint/2010/main" val="1267392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699"/>
            <a:ext cx="8229600" cy="1143000"/>
          </a:xfrm>
        </p:spPr>
        <p:txBody>
          <a:bodyPr/>
          <a:lstStyle/>
          <a:p>
            <a:r>
              <a:rPr lang="en-US" dirty="0"/>
              <a:t>Stages of Change</a:t>
            </a:r>
          </a:p>
        </p:txBody>
      </p:sp>
      <p:sp>
        <p:nvSpPr>
          <p:cNvPr id="3" name="Content Placeholder 2"/>
          <p:cNvSpPr>
            <a:spLocks noGrp="1"/>
          </p:cNvSpPr>
          <p:nvPr>
            <p:ph idx="1"/>
          </p:nvPr>
        </p:nvSpPr>
        <p:spPr>
          <a:xfrm>
            <a:off x="457200" y="1524000"/>
            <a:ext cx="8229600" cy="4191000"/>
          </a:xfrm>
        </p:spPr>
        <p:txBody>
          <a:bodyPr>
            <a:normAutofit fontScale="92500" lnSpcReduction="20000"/>
          </a:bodyPr>
          <a:lstStyle/>
          <a:p>
            <a:pPr marL="0" indent="0">
              <a:buNone/>
            </a:pPr>
            <a:r>
              <a:rPr lang="en-US" sz="3000" b="1" dirty="0">
                <a:solidFill>
                  <a:srgbClr val="00539B"/>
                </a:solidFill>
              </a:rPr>
              <a:t>Action</a:t>
            </a:r>
          </a:p>
          <a:p>
            <a:r>
              <a:rPr lang="en-US" sz="2600" dirty="0"/>
              <a:t>Recent behavior change</a:t>
            </a:r>
          </a:p>
          <a:p>
            <a:pPr>
              <a:spcAft>
                <a:spcPts val="1200"/>
              </a:spcAft>
            </a:pPr>
            <a:r>
              <a:rPr lang="en-US" sz="2600" dirty="0"/>
              <a:t>Intend to keep moving forward</a:t>
            </a:r>
          </a:p>
          <a:p>
            <a:pPr marL="0" indent="0">
              <a:buNone/>
            </a:pPr>
            <a:r>
              <a:rPr lang="en-US" sz="3000" b="1" dirty="0">
                <a:solidFill>
                  <a:srgbClr val="00539B"/>
                </a:solidFill>
              </a:rPr>
              <a:t>Maintenance</a:t>
            </a:r>
          </a:p>
          <a:p>
            <a:r>
              <a:rPr lang="en-US" sz="2400" dirty="0"/>
              <a:t>Continued behavior change of at least 6 months</a:t>
            </a:r>
          </a:p>
          <a:p>
            <a:pPr>
              <a:spcAft>
                <a:spcPts val="1200"/>
              </a:spcAft>
            </a:pPr>
            <a:r>
              <a:rPr lang="en-US" sz="2400" dirty="0"/>
              <a:t>Work to prevent relapse to previous stages</a:t>
            </a:r>
          </a:p>
          <a:p>
            <a:pPr marL="0" indent="0">
              <a:buNone/>
            </a:pPr>
            <a:r>
              <a:rPr lang="en-US" sz="3000" b="1" dirty="0">
                <a:solidFill>
                  <a:srgbClr val="00539B"/>
                </a:solidFill>
              </a:rPr>
              <a:t>Termination</a:t>
            </a:r>
          </a:p>
          <a:p>
            <a:r>
              <a:rPr lang="en-US" sz="2400" dirty="0"/>
              <a:t>Have no desire to return to unhealthy behavior</a:t>
            </a:r>
          </a:p>
          <a:p>
            <a:r>
              <a:rPr lang="en-US" sz="2400" dirty="0"/>
              <a:t>Certain they will not relapse</a:t>
            </a:r>
          </a:p>
          <a:p>
            <a:r>
              <a:rPr lang="en-US" sz="2400" dirty="0"/>
              <a:t>This stage rarely achieved in real life</a:t>
            </a:r>
          </a:p>
          <a:p>
            <a:endParaRPr lang="en-US" dirty="0"/>
          </a:p>
          <a:p>
            <a:endParaRPr lang="en-US" dirty="0"/>
          </a:p>
        </p:txBody>
      </p:sp>
    </p:spTree>
    <p:extLst>
      <p:ext uri="{BB962C8B-B14F-4D97-AF65-F5344CB8AC3E}">
        <p14:creationId xmlns:p14="http://schemas.microsoft.com/office/powerpoint/2010/main" val="1194419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Stages of Change – A Visual Map</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1524000"/>
            <a:ext cx="6248400" cy="4346120"/>
          </a:xfrm>
        </p:spPr>
      </p:pic>
    </p:spTree>
    <p:extLst>
      <p:ext uri="{BB962C8B-B14F-4D97-AF65-F5344CB8AC3E}">
        <p14:creationId xmlns:p14="http://schemas.microsoft.com/office/powerpoint/2010/main" val="3911740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DEC5-F056-4E3A-843D-A3B3D5321F78}"/>
              </a:ext>
            </a:extLst>
          </p:cNvPr>
          <p:cNvSpPr>
            <a:spLocks noGrp="1"/>
          </p:cNvSpPr>
          <p:nvPr>
            <p:ph type="title"/>
          </p:nvPr>
        </p:nvSpPr>
        <p:spPr/>
        <p:txBody>
          <a:bodyPr/>
          <a:lstStyle/>
          <a:p>
            <a:r>
              <a:rPr lang="en-US" dirty="0"/>
              <a:t>High Blood Pressure</a:t>
            </a:r>
          </a:p>
        </p:txBody>
      </p:sp>
      <p:pic>
        <p:nvPicPr>
          <p:cNvPr id="1027" name="Picture 4" descr="image001">
            <a:extLst>
              <a:ext uri="{FF2B5EF4-FFF2-40B4-BE49-F238E27FC236}">
                <a16:creationId xmlns:a16="http://schemas.microsoft.com/office/drawing/2014/main" id="{438A1918-9EE9-4A16-97AA-2755A8C595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824"/>
          <a:stretch/>
        </p:blipFill>
        <p:spPr bwMode="auto">
          <a:xfrm>
            <a:off x="152400" y="1752600"/>
            <a:ext cx="560509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2F5B58A-7203-49A5-B112-66AD856AC4AC}"/>
              </a:ext>
            </a:extLst>
          </p:cNvPr>
          <p:cNvSpPr txBox="1"/>
          <p:nvPr/>
        </p:nvSpPr>
        <p:spPr>
          <a:xfrm>
            <a:off x="5888648" y="1752600"/>
            <a:ext cx="26670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4"/>
                </a:solidFill>
              </a:rPr>
              <a:t>High blood pressure is a pressure of 130 systolic or higher, or 80 diastolic or higher, that stays high over time.</a:t>
            </a:r>
          </a:p>
        </p:txBody>
      </p:sp>
      <p:sp>
        <p:nvSpPr>
          <p:cNvPr id="5" name="TextBox 4">
            <a:extLst>
              <a:ext uri="{FF2B5EF4-FFF2-40B4-BE49-F238E27FC236}">
                <a16:creationId xmlns:a16="http://schemas.microsoft.com/office/drawing/2014/main" id="{48604C2E-24C2-4A49-92AE-350A1C1E07B7}"/>
              </a:ext>
            </a:extLst>
          </p:cNvPr>
          <p:cNvSpPr txBox="1"/>
          <p:nvPr/>
        </p:nvSpPr>
        <p:spPr>
          <a:xfrm>
            <a:off x="304800" y="5722918"/>
            <a:ext cx="6324600" cy="200055"/>
          </a:xfrm>
          <a:prstGeom prst="rect">
            <a:avLst/>
          </a:prstGeom>
          <a:noFill/>
        </p:spPr>
        <p:txBody>
          <a:bodyPr wrap="square" rtlCol="0">
            <a:spAutoFit/>
          </a:bodyPr>
          <a:lstStyle/>
          <a:p>
            <a:r>
              <a:rPr lang="en-US" sz="700" dirty="0">
                <a:hlinkClick r:id="rId3">
                  <a:extLst>
                    <a:ext uri="{A12FA001-AC4F-418D-AE19-62706E023703}">
                      <ahyp:hlinkClr xmlns:ahyp="http://schemas.microsoft.com/office/drawing/2018/hyperlinkcolor" xmlns="" val="tx"/>
                    </a:ext>
                  </a:extLst>
                </a:hlinkClick>
              </a:rPr>
              <a:t>https://www.heart.org/-/media/data-import/downloadables/f/9/8/pe-abh-what-is-high-blood-pressure-ucm_300310.pdf</a:t>
            </a:r>
            <a:endParaRPr lang="en-US" sz="700" dirty="0"/>
          </a:p>
        </p:txBody>
      </p:sp>
    </p:spTree>
    <p:extLst>
      <p:ext uri="{BB962C8B-B14F-4D97-AF65-F5344CB8AC3E}">
        <p14:creationId xmlns:p14="http://schemas.microsoft.com/office/powerpoint/2010/main" val="2561612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B9D56-42EF-4C84-B842-CE3A504010ED}"/>
              </a:ext>
            </a:extLst>
          </p:cNvPr>
          <p:cNvSpPr>
            <a:spLocks noGrp="1"/>
          </p:cNvSpPr>
          <p:nvPr>
            <p:ph type="title"/>
          </p:nvPr>
        </p:nvSpPr>
        <p:spPr>
          <a:xfrm>
            <a:off x="457200" y="381000"/>
            <a:ext cx="8229600" cy="1143000"/>
          </a:xfrm>
        </p:spPr>
        <p:txBody>
          <a:bodyPr/>
          <a:lstStyle/>
          <a:p>
            <a:endParaRPr lang="en-US" dirty="0"/>
          </a:p>
        </p:txBody>
      </p:sp>
      <p:pic>
        <p:nvPicPr>
          <p:cNvPr id="3" name="Picture 2" descr="A person wearing a costume&#10;&#10;Description automatically generated">
            <a:extLst>
              <a:ext uri="{FF2B5EF4-FFF2-40B4-BE49-F238E27FC236}">
                <a16:creationId xmlns:a16="http://schemas.microsoft.com/office/drawing/2014/main" id="{6D14D773-1871-428B-9104-141934D35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859" y="1890712"/>
            <a:ext cx="7958282" cy="3228975"/>
          </a:xfrm>
          <a:prstGeom prst="rect">
            <a:avLst/>
          </a:prstGeom>
        </p:spPr>
      </p:pic>
    </p:spTree>
    <p:extLst>
      <p:ext uri="{BB962C8B-B14F-4D97-AF65-F5344CB8AC3E}">
        <p14:creationId xmlns:p14="http://schemas.microsoft.com/office/powerpoint/2010/main" val="37744071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0B0F-D8B7-4725-8715-AB9F400C104F}"/>
              </a:ext>
            </a:extLst>
          </p:cNvPr>
          <p:cNvSpPr>
            <a:spLocks noGrp="1"/>
          </p:cNvSpPr>
          <p:nvPr>
            <p:ph type="title"/>
          </p:nvPr>
        </p:nvSpPr>
        <p:spPr/>
        <p:txBody>
          <a:bodyPr/>
          <a:lstStyle/>
          <a:p>
            <a:r>
              <a:rPr lang="en-US" dirty="0"/>
              <a:t>Activity – open-ended questions</a:t>
            </a:r>
          </a:p>
        </p:txBody>
      </p:sp>
      <p:sp>
        <p:nvSpPr>
          <p:cNvPr id="3" name="Text Placeholder 2">
            <a:extLst>
              <a:ext uri="{FF2B5EF4-FFF2-40B4-BE49-F238E27FC236}">
                <a16:creationId xmlns:a16="http://schemas.microsoft.com/office/drawing/2014/main" id="{752DF938-AFBE-4DB6-B597-F7CDA32B329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70685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75060-F552-4EDF-A87E-518C1232584E}"/>
              </a:ext>
            </a:extLst>
          </p:cNvPr>
          <p:cNvSpPr>
            <a:spLocks noGrp="1"/>
          </p:cNvSpPr>
          <p:nvPr>
            <p:ph idx="1"/>
          </p:nvPr>
        </p:nvSpPr>
        <p:spPr>
          <a:xfrm>
            <a:off x="457200" y="990600"/>
            <a:ext cx="8229600" cy="4038600"/>
          </a:xfrm>
        </p:spPr>
        <p:txBody>
          <a:bodyPr/>
          <a:lstStyle/>
          <a:p>
            <a:pPr marL="0" indent="0">
              <a:buNone/>
            </a:pPr>
            <a:r>
              <a:rPr lang="en-US" dirty="0">
                <a:solidFill>
                  <a:schemeClr val="accent3"/>
                </a:solidFill>
              </a:rPr>
              <a:t>Turn these closed-ended questions into open-ended questions:</a:t>
            </a:r>
          </a:p>
          <a:p>
            <a:pPr marL="0" indent="0">
              <a:buNone/>
            </a:pPr>
            <a:endParaRPr lang="en-US" dirty="0"/>
          </a:p>
          <a:p>
            <a:pPr marL="0" indent="0" algn="ctr">
              <a:buNone/>
            </a:pPr>
            <a:r>
              <a:rPr lang="en-US" sz="2400" dirty="0"/>
              <a:t>“Do you foresee any issues measuring your BP at home?”</a:t>
            </a:r>
          </a:p>
          <a:p>
            <a:pPr marL="0" indent="0" algn="ctr">
              <a:buNone/>
            </a:pPr>
            <a:r>
              <a:rPr lang="en-US" sz="2400" dirty="0"/>
              <a:t>“Will you need reminders to measure your BP at home?”</a:t>
            </a:r>
          </a:p>
          <a:p>
            <a:pPr marL="0" indent="0" algn="ctr">
              <a:buNone/>
            </a:pPr>
            <a:r>
              <a:rPr lang="en-US" sz="2400" dirty="0"/>
              <a:t>“Is measuring your BP at home going well?”</a:t>
            </a:r>
          </a:p>
          <a:p>
            <a:pPr marL="0" indent="0" algn="ctr">
              <a:buNone/>
            </a:pPr>
            <a:r>
              <a:rPr lang="en-US" sz="2400" dirty="0"/>
              <a:t>“Are you measuring your BP like we talked about?” </a:t>
            </a:r>
          </a:p>
        </p:txBody>
      </p:sp>
    </p:spTree>
    <p:extLst>
      <p:ext uri="{BB962C8B-B14F-4D97-AF65-F5344CB8AC3E}">
        <p14:creationId xmlns:p14="http://schemas.microsoft.com/office/powerpoint/2010/main" val="20669004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F95ED7-A343-476E-81F8-9D01690CF508}"/>
              </a:ext>
            </a:extLst>
          </p:cNvPr>
          <p:cNvSpPr>
            <a:spLocks noGrp="1"/>
          </p:cNvSpPr>
          <p:nvPr>
            <p:ph idx="1"/>
          </p:nvPr>
        </p:nvSpPr>
        <p:spPr>
          <a:xfrm>
            <a:off x="457200" y="1143000"/>
            <a:ext cx="8229600" cy="4038600"/>
          </a:xfrm>
        </p:spPr>
        <p:txBody>
          <a:bodyPr>
            <a:normAutofit fontScale="92500" lnSpcReduction="10000"/>
          </a:bodyPr>
          <a:lstStyle/>
          <a:p>
            <a:pPr marL="0" indent="0">
              <a:buNone/>
            </a:pPr>
            <a:r>
              <a:rPr lang="en-US" sz="3800" dirty="0">
                <a:solidFill>
                  <a:schemeClr val="accent3"/>
                </a:solidFill>
              </a:rPr>
              <a:t>Turning a closed-ended question into an open-ended one:</a:t>
            </a:r>
          </a:p>
          <a:p>
            <a:endParaRPr lang="en-US" dirty="0"/>
          </a:p>
          <a:p>
            <a:pPr marL="0" indent="0" algn="ctr">
              <a:buNone/>
            </a:pPr>
            <a:r>
              <a:rPr lang="en-US" sz="2600" dirty="0"/>
              <a:t>“What kind of issues might you have with measuring your BP at home?”</a:t>
            </a:r>
          </a:p>
          <a:p>
            <a:pPr marL="0" indent="0" algn="ctr">
              <a:buNone/>
            </a:pPr>
            <a:r>
              <a:rPr lang="en-US" sz="2600" dirty="0"/>
              <a:t>“What kind of reminders will you need to remember to measure your BP at home?”</a:t>
            </a:r>
          </a:p>
          <a:p>
            <a:pPr marL="0" indent="0" algn="ctr">
              <a:buNone/>
            </a:pPr>
            <a:r>
              <a:rPr lang="en-US" sz="2600" dirty="0"/>
              <a:t>“Tell me about some successes and challenges you have faced with measuring your BP at home?”</a:t>
            </a:r>
          </a:p>
          <a:p>
            <a:endParaRPr lang="en-US" dirty="0"/>
          </a:p>
        </p:txBody>
      </p:sp>
    </p:spTree>
    <p:extLst>
      <p:ext uri="{BB962C8B-B14F-4D97-AF65-F5344CB8AC3E}">
        <p14:creationId xmlns:p14="http://schemas.microsoft.com/office/powerpoint/2010/main" val="20761430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ECB6-CF33-41E0-96D8-8227EE09A47F}"/>
              </a:ext>
            </a:extLst>
          </p:cNvPr>
          <p:cNvSpPr>
            <a:spLocks noGrp="1"/>
          </p:cNvSpPr>
          <p:nvPr>
            <p:ph type="title"/>
          </p:nvPr>
        </p:nvSpPr>
        <p:spPr>
          <a:xfrm>
            <a:off x="457200" y="412312"/>
            <a:ext cx="8229600" cy="1143000"/>
          </a:xfrm>
        </p:spPr>
        <p:txBody>
          <a:bodyPr/>
          <a:lstStyle/>
          <a:p>
            <a:r>
              <a:rPr lang="en-US" dirty="0"/>
              <a:t>Scavenger Hunt – Item #5</a:t>
            </a:r>
          </a:p>
        </p:txBody>
      </p:sp>
      <p:sp>
        <p:nvSpPr>
          <p:cNvPr id="5" name="Rectangle 4">
            <a:extLst>
              <a:ext uri="{FF2B5EF4-FFF2-40B4-BE49-F238E27FC236}">
                <a16:creationId xmlns:a16="http://schemas.microsoft.com/office/drawing/2014/main" id="{1E76132B-8701-4B16-A7D3-55B8D664E3EA}"/>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Content Placeholder 3">
            <a:extLst>
              <a:ext uri="{FF2B5EF4-FFF2-40B4-BE49-F238E27FC236}">
                <a16:creationId xmlns:a16="http://schemas.microsoft.com/office/drawing/2014/main" id="{00823C26-C9CE-4B73-8BC4-75EED4D0143E}"/>
              </a:ext>
            </a:extLst>
          </p:cNvPr>
          <p:cNvSpPr txBox="1">
            <a:spLocks/>
          </p:cNvSpPr>
          <p:nvPr/>
        </p:nvSpPr>
        <p:spPr>
          <a:xfrm>
            <a:off x="143838" y="1839074"/>
            <a:ext cx="9236468" cy="41759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800" b="1" i="0" u="none" strike="noStrike" kern="0" cap="none" spc="0" normalizeH="0" baseline="0" noProof="0" dirty="0">
                <a:ln>
                  <a:noFill/>
                </a:ln>
                <a:solidFill>
                  <a:srgbClr val="003895"/>
                </a:solidFill>
                <a:effectLst/>
                <a:uLnTx/>
                <a:uFillTx/>
                <a:latin typeface="Arial"/>
                <a:ea typeface="ＭＳ Ｐゴシック"/>
                <a:cs typeface="+mn-cs"/>
              </a:rPr>
              <a:t>Are you dressed in layers?</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000" b="0" i="0" u="none" strike="noStrike" kern="0" cap="none" spc="0" normalizeH="0" baseline="0" noProof="0" dirty="0">
              <a:ln>
                <a:noFill/>
              </a:ln>
              <a:solidFill>
                <a:srgbClr val="003895"/>
              </a:solidFill>
              <a:effectLst/>
              <a:uLnTx/>
              <a:uFillTx/>
              <a:latin typeface="Arial"/>
              <a:ea typeface="ＭＳ Ｐゴシック"/>
              <a:cs typeface="+mn-cs"/>
            </a:endParaRP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000" b="0" i="0" u="none" strike="noStrike" kern="0" cap="none" spc="0" normalizeH="0" baseline="0" noProof="0" dirty="0">
                <a:ln>
                  <a:noFill/>
                </a:ln>
                <a:solidFill>
                  <a:srgbClr val="003895"/>
                </a:solidFill>
                <a:effectLst/>
                <a:uLnTx/>
                <a:uFillTx/>
                <a:latin typeface="Arial"/>
                <a:ea typeface="ＭＳ Ｐゴシック"/>
                <a:cs typeface="+mn-cs"/>
              </a:rPr>
              <a:t>If you are wearing layers that can’t be removed from one or both arms… </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000" b="1" i="0" u="none" strike="noStrike" kern="0" cap="none" spc="0" normalizeH="0" baseline="0" noProof="0" dirty="0">
                <a:ln>
                  <a:noFill/>
                </a:ln>
                <a:solidFill>
                  <a:srgbClr val="003895"/>
                </a:solidFill>
                <a:effectLst/>
                <a:uLnTx/>
                <a:uFillTx/>
                <a:latin typeface="Arial"/>
                <a:ea typeface="ＭＳ Ｐゴシック"/>
                <a:cs typeface="+mn-cs"/>
              </a:rPr>
              <a:t>give yourself +</a:t>
            </a:r>
            <a:r>
              <a:rPr lang="en-US" sz="2000" b="1" kern="0" dirty="0">
                <a:solidFill>
                  <a:srgbClr val="003895"/>
                </a:solidFill>
                <a:latin typeface="Arial"/>
                <a:ea typeface="ＭＳ Ｐゴシック"/>
              </a:rPr>
              <a:t>27.5</a:t>
            </a:r>
            <a:r>
              <a:rPr kumimoji="0" lang="en-US" sz="2000" b="1" i="0" u="none" strike="noStrike" kern="0" cap="none" spc="0" normalizeH="0" baseline="0" noProof="0" dirty="0">
                <a:ln>
                  <a:noFill/>
                </a:ln>
                <a:solidFill>
                  <a:srgbClr val="003895"/>
                </a:solidFill>
                <a:effectLst/>
                <a:uLnTx/>
                <a:uFillTx/>
                <a:latin typeface="Arial"/>
                <a:ea typeface="ＭＳ Ｐゴシック"/>
                <a:cs typeface="+mn-cs"/>
              </a:rPr>
              <a:t> points for item #5</a:t>
            </a:r>
          </a:p>
        </p:txBody>
      </p:sp>
      <p:pic>
        <p:nvPicPr>
          <p:cNvPr id="4" name="Picture 3" descr="A person posing for the camera&#10;&#10;Description automatically generated">
            <a:extLst>
              <a:ext uri="{FF2B5EF4-FFF2-40B4-BE49-F238E27FC236}">
                <a16:creationId xmlns:a16="http://schemas.microsoft.com/office/drawing/2014/main" id="{A56F276E-4EF1-4BA6-AEED-1883A7F2D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581400"/>
            <a:ext cx="3505200" cy="2289110"/>
          </a:xfrm>
          <a:prstGeom prst="rect">
            <a:avLst/>
          </a:prstGeom>
        </p:spPr>
      </p:pic>
    </p:spTree>
    <p:extLst>
      <p:ext uri="{BB962C8B-B14F-4D97-AF65-F5344CB8AC3E}">
        <p14:creationId xmlns:p14="http://schemas.microsoft.com/office/powerpoint/2010/main" val="3053167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66650-A8E8-4494-9971-8780FE97DAB7}"/>
              </a:ext>
            </a:extLst>
          </p:cNvPr>
          <p:cNvSpPr>
            <a:spLocks noGrp="1"/>
          </p:cNvSpPr>
          <p:nvPr>
            <p:ph type="title"/>
          </p:nvPr>
        </p:nvSpPr>
        <p:spPr>
          <a:xfrm>
            <a:off x="457200" y="266699"/>
            <a:ext cx="8229600" cy="1143000"/>
          </a:xfrm>
        </p:spPr>
        <p:txBody>
          <a:bodyPr/>
          <a:lstStyle/>
          <a:p>
            <a:r>
              <a:rPr lang="en-US" dirty="0"/>
              <a:t>Key Takeaways</a:t>
            </a:r>
          </a:p>
        </p:txBody>
      </p:sp>
      <p:sp>
        <p:nvSpPr>
          <p:cNvPr id="3" name="Content Placeholder 2">
            <a:extLst>
              <a:ext uri="{FF2B5EF4-FFF2-40B4-BE49-F238E27FC236}">
                <a16:creationId xmlns:a16="http://schemas.microsoft.com/office/drawing/2014/main" id="{C7B68775-7D71-47E5-8404-85DDBBEA708B}"/>
              </a:ext>
            </a:extLst>
          </p:cNvPr>
          <p:cNvSpPr>
            <a:spLocks noGrp="1"/>
          </p:cNvSpPr>
          <p:nvPr>
            <p:ph idx="1"/>
          </p:nvPr>
        </p:nvSpPr>
        <p:spPr>
          <a:xfrm>
            <a:off x="457200" y="1409699"/>
            <a:ext cx="8229600" cy="4038600"/>
          </a:xfrm>
        </p:spPr>
        <p:txBody>
          <a:bodyPr>
            <a:normAutofit/>
          </a:bodyPr>
          <a:lstStyle/>
          <a:p>
            <a:pPr marL="0" indent="0">
              <a:buNone/>
            </a:pPr>
            <a:r>
              <a:rPr lang="en-US" dirty="0"/>
              <a:t>Prior to initiating SMBP, always remember: </a:t>
            </a:r>
          </a:p>
          <a:p>
            <a:r>
              <a:rPr lang="en-US" dirty="0"/>
              <a:t>Educate patients on what SMBP is</a:t>
            </a:r>
          </a:p>
          <a:p>
            <a:r>
              <a:rPr lang="en-US" dirty="0"/>
              <a:t>10 steps for training patients to self-measure</a:t>
            </a:r>
          </a:p>
          <a:p>
            <a:r>
              <a:rPr lang="en-US" dirty="0"/>
              <a:t>Use MI techniques when encountering patient barriers to SMBP</a:t>
            </a:r>
          </a:p>
          <a:p>
            <a:endParaRPr lang="en-US" dirty="0"/>
          </a:p>
        </p:txBody>
      </p:sp>
    </p:spTree>
    <p:extLst>
      <p:ext uri="{BB962C8B-B14F-4D97-AF65-F5344CB8AC3E}">
        <p14:creationId xmlns:p14="http://schemas.microsoft.com/office/powerpoint/2010/main" val="3644724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4809-9615-47E7-AC31-DB06120129D4}"/>
              </a:ext>
            </a:extLst>
          </p:cNvPr>
          <p:cNvSpPr>
            <a:spLocks noGrp="1"/>
          </p:cNvSpPr>
          <p:nvPr>
            <p:ph type="title"/>
          </p:nvPr>
        </p:nvSpPr>
        <p:spPr/>
        <p:txBody>
          <a:bodyPr/>
          <a:lstStyle/>
          <a:p>
            <a:r>
              <a:rPr lang="en-US" dirty="0"/>
              <a:t>Missouri department of health and senior services resources</a:t>
            </a:r>
          </a:p>
        </p:txBody>
      </p:sp>
      <p:sp>
        <p:nvSpPr>
          <p:cNvPr id="3" name="Text Placeholder 2">
            <a:extLst>
              <a:ext uri="{FF2B5EF4-FFF2-40B4-BE49-F238E27FC236}">
                <a16:creationId xmlns:a16="http://schemas.microsoft.com/office/drawing/2014/main" id="{5B87DF16-F25C-4028-9ABB-F33DD9D549AE}"/>
              </a:ext>
            </a:extLst>
          </p:cNvPr>
          <p:cNvSpPr>
            <a:spLocks noGrp="1"/>
          </p:cNvSpPr>
          <p:nvPr>
            <p:ph type="body" idx="1"/>
          </p:nvPr>
        </p:nvSpPr>
        <p:spPr/>
        <p:txBody>
          <a:bodyPr/>
          <a:lstStyle/>
          <a:p>
            <a:r>
              <a:rPr lang="en-US" dirty="0"/>
              <a:t>Kris Kummerfeld, MHA</a:t>
            </a:r>
          </a:p>
        </p:txBody>
      </p:sp>
    </p:spTree>
    <p:extLst>
      <p:ext uri="{BB962C8B-B14F-4D97-AF65-F5344CB8AC3E}">
        <p14:creationId xmlns:p14="http://schemas.microsoft.com/office/powerpoint/2010/main" val="288812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9C39F-3DC2-4147-9E1D-5644F561B67A}"/>
              </a:ext>
            </a:extLst>
          </p:cNvPr>
          <p:cNvSpPr>
            <a:spLocks noGrp="1"/>
          </p:cNvSpPr>
          <p:nvPr>
            <p:ph type="title"/>
          </p:nvPr>
        </p:nvSpPr>
        <p:spPr/>
        <p:txBody>
          <a:bodyPr/>
          <a:lstStyle/>
          <a:p>
            <a:r>
              <a:rPr lang="en-US" dirty="0"/>
              <a:t>Missouri’s Urgency for Changing the Health System</a:t>
            </a:r>
          </a:p>
        </p:txBody>
      </p:sp>
      <p:sp>
        <p:nvSpPr>
          <p:cNvPr id="3" name="Content Placeholder 2">
            <a:extLst>
              <a:ext uri="{FF2B5EF4-FFF2-40B4-BE49-F238E27FC236}">
                <a16:creationId xmlns:a16="http://schemas.microsoft.com/office/drawing/2014/main" id="{A152B202-F977-4815-A5D6-72670EF3E89C}"/>
              </a:ext>
            </a:extLst>
          </p:cNvPr>
          <p:cNvSpPr>
            <a:spLocks noGrp="1"/>
          </p:cNvSpPr>
          <p:nvPr>
            <p:ph idx="1"/>
          </p:nvPr>
        </p:nvSpPr>
        <p:spPr/>
        <p:txBody>
          <a:bodyPr>
            <a:normAutofit fontScale="92500" lnSpcReduction="20000"/>
          </a:bodyPr>
          <a:lstStyle/>
          <a:p>
            <a:r>
              <a:rPr lang="en-US" sz="2400" b="1" dirty="0">
                <a:latin typeface="Arial" panose="020B0604020202020204" pitchFamily="34" charset="0"/>
                <a:cs typeface="Arial" panose="020B0604020202020204" pitchFamily="34" charset="0"/>
              </a:rPr>
              <a:t>Cardiovascular Disease Burden in Missouri:</a:t>
            </a:r>
          </a:p>
          <a:p>
            <a:pPr lvl="1">
              <a:buFont typeface="Wingdings" panose="05000000000000000000" pitchFamily="2" charset="2"/>
              <a:buChar char="§"/>
            </a:pPr>
            <a:r>
              <a:rPr lang="en-US" sz="2400" b="1" dirty="0">
                <a:latin typeface="Arial" panose="020B0604020202020204" pitchFamily="34" charset="0"/>
                <a:cs typeface="Arial" panose="020B0604020202020204" pitchFamily="34" charset="0"/>
              </a:rPr>
              <a:t>Heart disease </a:t>
            </a:r>
            <a:r>
              <a:rPr lang="en-US" sz="2400" dirty="0">
                <a:latin typeface="Arial" panose="020B0604020202020204" pitchFamily="34" charset="0"/>
                <a:cs typeface="Arial" panose="020B0604020202020204" pitchFamily="34" charset="0"/>
              </a:rPr>
              <a:t>continues be the leading cause of death (14,818 in 2017; 3,640 MIS) heart attack is 24.56% of all heart disease deaths. Essential hypertension is 11</a:t>
            </a:r>
            <a:r>
              <a:rPr lang="en-US" sz="2400" baseline="30000" dirty="0">
                <a:latin typeface="Arial" panose="020B0604020202020204" pitchFamily="34" charset="0"/>
                <a:cs typeface="Arial" panose="020B0604020202020204" pitchFamily="34" charset="0"/>
              </a:rPr>
              <a:t>th </a:t>
            </a:r>
            <a:r>
              <a:rPr lang="en-US" sz="2400" dirty="0">
                <a:latin typeface="Arial" panose="020B0604020202020204" pitchFamily="34" charset="0"/>
                <a:cs typeface="Arial" panose="020B0604020202020204" pitchFamily="34" charset="0"/>
              </a:rPr>
              <a:t> leading cause of death in the African-American community.</a:t>
            </a:r>
          </a:p>
          <a:p>
            <a:pPr lvl="1">
              <a:buFont typeface="Wingdings" panose="05000000000000000000" pitchFamily="2" charset="2"/>
              <a:buChar char="§"/>
            </a:pPr>
            <a:r>
              <a:rPr lang="en-US" sz="2400" b="1" dirty="0">
                <a:latin typeface="Arial" panose="020B0604020202020204" pitchFamily="34" charset="0"/>
                <a:cs typeface="Arial" panose="020B0604020202020204" pitchFamily="34" charset="0"/>
              </a:rPr>
              <a:t>Stroke</a:t>
            </a:r>
            <a:r>
              <a:rPr lang="en-US" sz="2400" dirty="0">
                <a:latin typeface="Arial" panose="020B0604020202020204" pitchFamily="34" charset="0"/>
                <a:cs typeface="Arial" panose="020B0604020202020204" pitchFamily="34" charset="0"/>
              </a:rPr>
              <a:t> is the fifth leading cause of death (3,159 in 2017).</a:t>
            </a:r>
          </a:p>
          <a:p>
            <a:pPr lvl="1">
              <a:buFont typeface="Wingdings" panose="05000000000000000000" pitchFamily="2" charset="2"/>
              <a:buChar char="§"/>
            </a:pPr>
            <a:r>
              <a:rPr lang="en-US" sz="2400" b="1" dirty="0">
                <a:latin typeface="Arial" panose="020B0604020202020204" pitchFamily="34" charset="0"/>
                <a:cs typeface="Arial" panose="020B0604020202020204" pitchFamily="34" charset="0"/>
              </a:rPr>
              <a:t>Hypertension</a:t>
            </a:r>
            <a:r>
              <a:rPr lang="en-US" sz="2400" dirty="0">
                <a:latin typeface="Arial" panose="020B0604020202020204" pitchFamily="34" charset="0"/>
                <a:cs typeface="Arial" panose="020B0604020202020204" pitchFamily="34" charset="0"/>
              </a:rPr>
              <a:t> prevalence is 32.0% in the adult population and 38.5% in African-American adults. 58.5% using SMBP (2017). </a:t>
            </a:r>
          </a:p>
          <a:p>
            <a:pPr lvl="0"/>
            <a:endParaRPr lang="en-US" sz="800" b="1" dirty="0">
              <a:latin typeface="Arial" panose="020B0604020202020204" pitchFamily="34" charset="0"/>
              <a:cs typeface="Arial" panose="020B0604020202020204" pitchFamily="34" charset="0"/>
            </a:endParaRPr>
          </a:p>
          <a:p>
            <a:pPr lvl="0"/>
            <a:r>
              <a:rPr lang="en-US" sz="2400" b="1" dirty="0">
                <a:latin typeface="Arial" panose="020B0604020202020204" pitchFamily="34" charset="0"/>
                <a:cs typeface="Arial" panose="020B0604020202020204" pitchFamily="34" charset="0"/>
              </a:rPr>
              <a:t>Behavioral Risk Factor Surveillance System (BRFSS) Data: </a:t>
            </a:r>
            <a:r>
              <a:rPr lang="en-US" sz="2400" dirty="0">
                <a:latin typeface="Arial" panose="020B0604020202020204" pitchFamily="34" charset="0"/>
                <a:cs typeface="Arial" panose="020B0604020202020204" pitchFamily="34" charset="0"/>
              </a:rPr>
              <a:t>Prevalence of smoking, physical inactivity, inadequate fruit and vegetable consumption, obesity, hypertension, high cholesterol and diabet</a:t>
            </a:r>
            <a:r>
              <a:rPr lang="en-US" sz="2200" dirty="0">
                <a:latin typeface="Arial" panose="020B0604020202020204" pitchFamily="34" charset="0"/>
                <a:cs typeface="Arial" panose="020B0604020202020204" pitchFamily="34" charset="0"/>
              </a:rPr>
              <a:t>es  -</a:t>
            </a:r>
            <a:r>
              <a:rPr lang="en-US" sz="2200" b="1" i="1" dirty="0">
                <a:latin typeface="Arial" panose="020B0604020202020204" pitchFamily="34" charset="0"/>
                <a:cs typeface="Arial" panose="020B0604020202020204" pitchFamily="34" charset="0"/>
              </a:rPr>
              <a:t> generally higher than US.</a:t>
            </a:r>
            <a:endParaRPr lang="en-US" sz="28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128188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0786-B2F0-490A-987F-C12CAA8D6E34}"/>
              </a:ext>
            </a:extLst>
          </p:cNvPr>
          <p:cNvSpPr>
            <a:spLocks noGrp="1"/>
          </p:cNvSpPr>
          <p:nvPr>
            <p:ph type="title"/>
          </p:nvPr>
        </p:nvSpPr>
        <p:spPr>
          <a:xfrm>
            <a:off x="457200" y="165633"/>
            <a:ext cx="8229600" cy="1143000"/>
          </a:xfrm>
        </p:spPr>
        <p:txBody>
          <a:bodyPr/>
          <a:lstStyle/>
          <a:p>
            <a:r>
              <a:rPr lang="en-US" sz="2800" dirty="0">
                <a:cs typeface="Arial" panose="020B0604020202020204" pitchFamily="34" charset="0"/>
              </a:rPr>
              <a:t>What payers are held to the ACA preventive services coverage requirement?</a:t>
            </a:r>
            <a:endParaRPr lang="en-US" sz="2800" dirty="0"/>
          </a:p>
        </p:txBody>
      </p:sp>
      <p:sp>
        <p:nvSpPr>
          <p:cNvPr id="3" name="Content Placeholder 2">
            <a:extLst>
              <a:ext uri="{FF2B5EF4-FFF2-40B4-BE49-F238E27FC236}">
                <a16:creationId xmlns:a16="http://schemas.microsoft.com/office/drawing/2014/main" id="{3D59F627-6FBE-4346-BEC4-7E2AE90611E8}"/>
              </a:ext>
            </a:extLst>
          </p:cNvPr>
          <p:cNvSpPr>
            <a:spLocks noGrp="1"/>
          </p:cNvSpPr>
          <p:nvPr>
            <p:ph idx="1"/>
          </p:nvPr>
        </p:nvSpPr>
        <p:spPr>
          <a:xfrm>
            <a:off x="457200" y="5347960"/>
            <a:ext cx="8229600" cy="381001"/>
          </a:xfrm>
        </p:spPr>
        <p:txBody>
          <a:bodyPr>
            <a:normAutofit fontScale="25000" lnSpcReduction="20000"/>
          </a:bodyPr>
          <a:lstStyle/>
          <a:p>
            <a:pPr marL="0" indent="0">
              <a:buNone/>
            </a:pPr>
            <a:r>
              <a:rPr lang="en-US" dirty="0"/>
              <a:t>*Incentive of 1% increase in federal medical assistance percentage is made available if all USPSTF and ACIP recommended services are covered with no out-of-pocket costs. As of May 2018, the following 15 states opted for this coverage for their traditional Medicaid enrollees: CA, CO, DE, HI, KY, LA, MT, NH, NJ, NV, NY, OH, OR, WA, WI</a:t>
            </a:r>
          </a:p>
          <a:p>
            <a:pPr marL="0" indent="0">
              <a:buNone/>
            </a:pPr>
            <a:endParaRPr lang="en-US" dirty="0"/>
          </a:p>
        </p:txBody>
      </p:sp>
      <p:pic>
        <p:nvPicPr>
          <p:cNvPr id="4" name="Picture 3">
            <a:extLst>
              <a:ext uri="{FF2B5EF4-FFF2-40B4-BE49-F238E27FC236}">
                <a16:creationId xmlns:a16="http://schemas.microsoft.com/office/drawing/2014/main" id="{5FE0A47D-255C-4B0E-BD58-EF0792DF42B4}"/>
              </a:ext>
            </a:extLst>
          </p:cNvPr>
          <p:cNvPicPr>
            <a:picLocks noChangeAspect="1"/>
          </p:cNvPicPr>
          <p:nvPr/>
        </p:nvPicPr>
        <p:blipFill>
          <a:blip r:embed="rId2"/>
          <a:stretch>
            <a:fillRect/>
          </a:stretch>
        </p:blipFill>
        <p:spPr>
          <a:xfrm>
            <a:off x="560484" y="1341290"/>
            <a:ext cx="8023031" cy="3981033"/>
          </a:xfrm>
          <a:prstGeom prst="rect">
            <a:avLst/>
          </a:prstGeom>
        </p:spPr>
      </p:pic>
      <p:sp>
        <p:nvSpPr>
          <p:cNvPr id="5" name="TextBox 4">
            <a:extLst>
              <a:ext uri="{FF2B5EF4-FFF2-40B4-BE49-F238E27FC236}">
                <a16:creationId xmlns:a16="http://schemas.microsoft.com/office/drawing/2014/main" id="{F71BB0AB-A2A0-4132-BC80-3D7750124F11}"/>
              </a:ext>
            </a:extLst>
          </p:cNvPr>
          <p:cNvSpPr txBox="1"/>
          <p:nvPr/>
        </p:nvSpPr>
        <p:spPr>
          <a:xfrm>
            <a:off x="1447800" y="5538460"/>
            <a:ext cx="641965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4"/>
                </a:solidFill>
                <a:effectLst/>
                <a:uLnTx/>
                <a:uFillTx/>
              </a:rPr>
              <a:t>For more information about how the preventive services coverage requirements relate to different payers go to </a:t>
            </a:r>
            <a:r>
              <a:rPr kumimoji="0" lang="en-US" sz="1000" b="0" i="0" u="none" strike="noStrike" kern="0" cap="none" spc="0" normalizeH="0" baseline="0" noProof="0" dirty="0">
                <a:ln>
                  <a:noFill/>
                </a:ln>
                <a:solidFill>
                  <a:prstClr val="white"/>
                </a:solidFill>
                <a:effectLst/>
                <a:uLnTx/>
                <a:uFillTx/>
                <a:hlinkClick r:id="rId3"/>
              </a:rPr>
              <a:t>https://www.cdc.gov/nchhstp/preventionthroughhealthcare/preventiveservices/index.htm</a:t>
            </a:r>
            <a:r>
              <a:rPr kumimoji="0" lang="en-US" sz="1000" b="0" i="0" u="none" strike="noStrike" kern="0" cap="none" spc="0" normalizeH="0" baseline="0" noProof="0" dirty="0">
                <a:ln>
                  <a:noFill/>
                </a:ln>
                <a:solidFill>
                  <a:prstClr val="white"/>
                </a:solidFill>
                <a:effectLst/>
                <a:uLnTx/>
                <a:uFillTx/>
              </a:rPr>
              <a:t>  </a:t>
            </a:r>
            <a:endParaRPr kumimoji="0" lang="en-US" sz="1000" b="0" i="0" u="none" strike="noStrike" kern="0" cap="none" spc="0" normalizeH="0" baseline="0" noProof="0" dirty="0">
              <a:ln>
                <a:noFill/>
              </a:ln>
              <a:solidFill>
                <a:prstClr val="white"/>
              </a:solidFill>
              <a:effectLst/>
              <a:uLnTx/>
              <a:uFillTx/>
              <a:cs typeface="Arial" panose="020B0604020202020204" pitchFamily="34" charset="0"/>
            </a:endParaRPr>
          </a:p>
        </p:txBody>
      </p:sp>
    </p:spTree>
    <p:extLst>
      <p:ext uri="{BB962C8B-B14F-4D97-AF65-F5344CB8AC3E}">
        <p14:creationId xmlns:p14="http://schemas.microsoft.com/office/powerpoint/2010/main" val="3215380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68B97-1579-45F4-9A28-4D75C4BA2EAC}"/>
              </a:ext>
            </a:extLst>
          </p:cNvPr>
          <p:cNvSpPr>
            <a:spLocks noGrp="1"/>
          </p:cNvSpPr>
          <p:nvPr>
            <p:ph type="title"/>
          </p:nvPr>
        </p:nvSpPr>
        <p:spPr>
          <a:xfrm>
            <a:off x="457200" y="228600"/>
            <a:ext cx="8229600" cy="1143000"/>
          </a:xfrm>
        </p:spPr>
        <p:txBody>
          <a:bodyPr/>
          <a:lstStyle/>
          <a:p>
            <a:r>
              <a:rPr lang="en-US" dirty="0"/>
              <a:t>SMBP in the 2017 Hypertension Clinical Practice Guidelines</a:t>
            </a:r>
          </a:p>
        </p:txBody>
      </p:sp>
      <p:pic>
        <p:nvPicPr>
          <p:cNvPr id="4" name="Picture 3">
            <a:extLst>
              <a:ext uri="{FF2B5EF4-FFF2-40B4-BE49-F238E27FC236}">
                <a16:creationId xmlns:a16="http://schemas.microsoft.com/office/drawing/2014/main" id="{EC380EAE-DBFE-4EA1-8681-0F51AA7844EF}"/>
              </a:ext>
            </a:extLst>
          </p:cNvPr>
          <p:cNvPicPr>
            <a:picLocks noChangeAspect="1"/>
          </p:cNvPicPr>
          <p:nvPr/>
        </p:nvPicPr>
        <p:blipFill>
          <a:blip r:embed="rId2"/>
          <a:stretch>
            <a:fillRect/>
          </a:stretch>
        </p:blipFill>
        <p:spPr>
          <a:xfrm>
            <a:off x="457200" y="1567025"/>
            <a:ext cx="7907197" cy="2304488"/>
          </a:xfrm>
          <a:prstGeom prst="rect">
            <a:avLst/>
          </a:prstGeom>
        </p:spPr>
      </p:pic>
      <p:pic>
        <p:nvPicPr>
          <p:cNvPr id="5" name="Picture 4">
            <a:extLst>
              <a:ext uri="{FF2B5EF4-FFF2-40B4-BE49-F238E27FC236}">
                <a16:creationId xmlns:a16="http://schemas.microsoft.com/office/drawing/2014/main" id="{BB9CD263-09D0-445C-ADF7-D2218474627D}"/>
              </a:ext>
            </a:extLst>
          </p:cNvPr>
          <p:cNvPicPr>
            <a:picLocks noChangeAspect="1"/>
          </p:cNvPicPr>
          <p:nvPr/>
        </p:nvPicPr>
        <p:blipFill>
          <a:blip r:embed="rId3"/>
          <a:stretch>
            <a:fillRect/>
          </a:stretch>
        </p:blipFill>
        <p:spPr>
          <a:xfrm>
            <a:off x="457200" y="4066938"/>
            <a:ext cx="7913294" cy="2060627"/>
          </a:xfrm>
          <a:prstGeom prst="rect">
            <a:avLst/>
          </a:prstGeom>
        </p:spPr>
      </p:pic>
    </p:spTree>
    <p:extLst>
      <p:ext uri="{BB962C8B-B14F-4D97-AF65-F5344CB8AC3E}">
        <p14:creationId xmlns:p14="http://schemas.microsoft.com/office/powerpoint/2010/main" val="499904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854BA-58FC-4507-97A9-198AE3A330CC}"/>
              </a:ext>
            </a:extLst>
          </p:cNvPr>
          <p:cNvSpPr>
            <a:spLocks noGrp="1"/>
          </p:cNvSpPr>
          <p:nvPr>
            <p:ph type="title"/>
          </p:nvPr>
        </p:nvSpPr>
        <p:spPr>
          <a:xfrm>
            <a:off x="457200" y="152400"/>
            <a:ext cx="8229600" cy="962378"/>
          </a:xfrm>
        </p:spPr>
        <p:txBody>
          <a:bodyPr/>
          <a:lstStyle/>
          <a:p>
            <a:r>
              <a:rPr lang="en-US" dirty="0"/>
              <a:t>Blood Pressure Facts</a:t>
            </a:r>
          </a:p>
        </p:txBody>
      </p:sp>
      <p:pic>
        <p:nvPicPr>
          <p:cNvPr id="5" name="Content Placeholder 4" descr="A screenshot of a social media post&#10;&#10;Description automatically generated">
            <a:extLst>
              <a:ext uri="{FF2B5EF4-FFF2-40B4-BE49-F238E27FC236}">
                <a16:creationId xmlns:a16="http://schemas.microsoft.com/office/drawing/2014/main" id="{68283F76-F05D-486D-B928-5A25A79A823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5416" t="3092" b="52164"/>
          <a:stretch/>
        </p:blipFill>
        <p:spPr>
          <a:xfrm>
            <a:off x="4016023" y="990600"/>
            <a:ext cx="4302570" cy="5021623"/>
          </a:xfrm>
        </p:spPr>
      </p:pic>
      <p:pic>
        <p:nvPicPr>
          <p:cNvPr id="7" name="Picture 6" descr="A screenshot of a social media post&#10;&#10;Description automatically generated">
            <a:extLst>
              <a:ext uri="{FF2B5EF4-FFF2-40B4-BE49-F238E27FC236}">
                <a16:creationId xmlns:a16="http://schemas.microsoft.com/office/drawing/2014/main" id="{7C5D48D7-83D4-47A4-8ABF-91D498C896C5}"/>
              </a:ext>
            </a:extLst>
          </p:cNvPr>
          <p:cNvPicPr>
            <a:picLocks noChangeAspect="1"/>
          </p:cNvPicPr>
          <p:nvPr/>
        </p:nvPicPr>
        <p:blipFill rotWithShape="1">
          <a:blip r:embed="rId3">
            <a:extLst>
              <a:ext uri="{28A0092B-C50C-407E-A947-70E740481C1C}">
                <a14:useLocalDpi xmlns:a14="http://schemas.microsoft.com/office/drawing/2010/main" val="0"/>
              </a:ext>
            </a:extLst>
          </a:blip>
          <a:srcRect l="4014" t="5435" r="63734" b="54187"/>
          <a:stretch/>
        </p:blipFill>
        <p:spPr>
          <a:xfrm>
            <a:off x="1066801" y="990600"/>
            <a:ext cx="2381020" cy="5021623"/>
          </a:xfrm>
          <a:prstGeom prst="rect">
            <a:avLst/>
          </a:prstGeom>
        </p:spPr>
      </p:pic>
      <p:sp>
        <p:nvSpPr>
          <p:cNvPr id="6" name="TextBox 5">
            <a:extLst>
              <a:ext uri="{FF2B5EF4-FFF2-40B4-BE49-F238E27FC236}">
                <a16:creationId xmlns:a16="http://schemas.microsoft.com/office/drawing/2014/main" id="{879C87EF-F125-4984-84B3-0C2D36D71375}"/>
              </a:ext>
            </a:extLst>
          </p:cNvPr>
          <p:cNvSpPr txBox="1"/>
          <p:nvPr/>
        </p:nvSpPr>
        <p:spPr>
          <a:xfrm>
            <a:off x="4351867" y="5834390"/>
            <a:ext cx="4800600" cy="261610"/>
          </a:xfrm>
          <a:prstGeom prst="rect">
            <a:avLst/>
          </a:prstGeom>
          <a:noFill/>
        </p:spPr>
        <p:txBody>
          <a:bodyPr wrap="square" rtlCol="0">
            <a:spAutoFit/>
          </a:bodyPr>
          <a:lstStyle/>
          <a:p>
            <a:r>
              <a:rPr lang="en-US" sz="1100" dirty="0">
                <a:solidFill>
                  <a:schemeClr val="accent4"/>
                </a:solidFill>
              </a:rPr>
              <a:t>Source: </a:t>
            </a:r>
            <a:r>
              <a:rPr lang="en-US" sz="1100" u="sng" dirty="0">
                <a:hlinkClick r:id="rId4"/>
              </a:rPr>
              <a:t>http://www.measureuppressuredown.com/PR/highBPStats_pr.asp</a:t>
            </a:r>
            <a:r>
              <a:rPr lang="en-US" sz="1100" dirty="0"/>
              <a:t> </a:t>
            </a:r>
          </a:p>
        </p:txBody>
      </p:sp>
    </p:spTree>
    <p:extLst>
      <p:ext uri="{BB962C8B-B14F-4D97-AF65-F5344CB8AC3E}">
        <p14:creationId xmlns:p14="http://schemas.microsoft.com/office/powerpoint/2010/main" val="26975185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C44F1-6115-4433-88FD-74931737BA92}"/>
              </a:ext>
            </a:extLst>
          </p:cNvPr>
          <p:cNvSpPr>
            <a:spLocks noGrp="1"/>
          </p:cNvSpPr>
          <p:nvPr>
            <p:ph type="title"/>
          </p:nvPr>
        </p:nvSpPr>
        <p:spPr/>
        <p:txBody>
          <a:bodyPr/>
          <a:lstStyle/>
          <a:p>
            <a:r>
              <a:rPr lang="en-US" dirty="0"/>
              <a:t>Hypertension Prevalence	</a:t>
            </a:r>
          </a:p>
        </p:txBody>
      </p:sp>
      <p:sp>
        <p:nvSpPr>
          <p:cNvPr id="3" name="Content Placeholder 2">
            <a:extLst>
              <a:ext uri="{FF2B5EF4-FFF2-40B4-BE49-F238E27FC236}">
                <a16:creationId xmlns:a16="http://schemas.microsoft.com/office/drawing/2014/main" id="{630A8924-672B-47D4-81C3-737EE9D66376}"/>
              </a:ext>
            </a:extLst>
          </p:cNvPr>
          <p:cNvSpPr>
            <a:spLocks noGrp="1"/>
          </p:cNvSpPr>
          <p:nvPr>
            <p:ph idx="1"/>
          </p:nvPr>
        </p:nvSpPr>
        <p:spPr>
          <a:xfrm>
            <a:off x="468086" y="1600200"/>
            <a:ext cx="8229600" cy="4038600"/>
          </a:xfrm>
        </p:spPr>
        <p:txBody>
          <a:bodyPr/>
          <a:lstStyle/>
          <a:p>
            <a:r>
              <a:rPr lang="en-US" dirty="0"/>
              <a:t>National Hypertension Prevalence Rate (2015-2016)</a:t>
            </a:r>
          </a:p>
          <a:p>
            <a:pPr lvl="1"/>
            <a:r>
              <a:rPr lang="en-US" sz="3200" dirty="0">
                <a:solidFill>
                  <a:srgbClr val="FF0000"/>
                </a:solidFill>
              </a:rPr>
              <a:t>29%</a:t>
            </a:r>
          </a:p>
          <a:p>
            <a:pPr marL="457200" lvl="1" indent="0">
              <a:buNone/>
            </a:pPr>
            <a:endParaRPr lang="en-US" dirty="0">
              <a:solidFill>
                <a:srgbClr val="FF0000"/>
              </a:solidFill>
            </a:endParaRPr>
          </a:p>
          <a:p>
            <a:r>
              <a:rPr lang="en-US" dirty="0"/>
              <a:t>Missouri Hypertension Prevalence Rate (2017-2018)</a:t>
            </a:r>
          </a:p>
          <a:p>
            <a:pPr lvl="1"/>
            <a:r>
              <a:rPr lang="en-US" sz="3200" dirty="0">
                <a:solidFill>
                  <a:srgbClr val="FF0000"/>
                </a:solidFill>
              </a:rPr>
              <a:t>32%</a:t>
            </a:r>
          </a:p>
        </p:txBody>
      </p:sp>
      <p:sp>
        <p:nvSpPr>
          <p:cNvPr id="4" name="TextBox 3">
            <a:extLst>
              <a:ext uri="{FF2B5EF4-FFF2-40B4-BE49-F238E27FC236}">
                <a16:creationId xmlns:a16="http://schemas.microsoft.com/office/drawing/2014/main" id="{E6C864F7-2D76-458A-961D-D1DFE200A232}"/>
              </a:ext>
            </a:extLst>
          </p:cNvPr>
          <p:cNvSpPr txBox="1"/>
          <p:nvPr/>
        </p:nvSpPr>
        <p:spPr>
          <a:xfrm>
            <a:off x="457200" y="5791200"/>
            <a:ext cx="8229600" cy="215444"/>
          </a:xfrm>
          <a:prstGeom prst="rect">
            <a:avLst/>
          </a:prstGeom>
          <a:noFill/>
        </p:spPr>
        <p:txBody>
          <a:bodyPr wrap="square" rtlCol="0">
            <a:spAutoFit/>
          </a:bodyPr>
          <a:lstStyle/>
          <a:p>
            <a:r>
              <a:rPr lang="en-US" sz="800" dirty="0">
                <a:hlinkClick r:id="rId3"/>
              </a:rPr>
              <a:t>https://www.cdc.gov/nchs/products/databriefs/db289.htm#targetText=During%202015%E2%80%932016%2C%20the%20prevalence,or%20Hispanic%20(27.8%25)%20adults.</a:t>
            </a:r>
            <a:endParaRPr lang="en-US" sz="800" dirty="0"/>
          </a:p>
        </p:txBody>
      </p:sp>
    </p:spTree>
    <p:extLst>
      <p:ext uri="{BB962C8B-B14F-4D97-AF65-F5344CB8AC3E}">
        <p14:creationId xmlns:p14="http://schemas.microsoft.com/office/powerpoint/2010/main" val="13903196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43050" y="921340"/>
            <a:ext cx="6115050" cy="857250"/>
          </a:xfrm>
        </p:spPr>
        <p:txBody>
          <a:bodyPr/>
          <a:lstStyle/>
          <a:p>
            <a:r>
              <a:rPr lang="en-US" sz="2100" dirty="0"/>
              <a:t>Prevalence of High Blood Pressure by Demographic Characteristics, Missouri, 2017</a:t>
            </a:r>
          </a:p>
        </p:txBody>
      </p:sp>
      <p:sp>
        <p:nvSpPr>
          <p:cNvPr id="4" name="Rectangle 3"/>
          <p:cNvSpPr/>
          <p:nvPr/>
        </p:nvSpPr>
        <p:spPr>
          <a:xfrm>
            <a:off x="1543051" y="1940132"/>
            <a:ext cx="6245115" cy="369332"/>
          </a:xfrm>
          <a:prstGeom prst="rect">
            <a:avLst/>
          </a:prstGeom>
        </p:spPr>
        <p:txBody>
          <a:bodyPr wrap="square">
            <a:spAutoFit/>
          </a:bodyPr>
          <a:lstStyle/>
          <a:p>
            <a:pPr defTabSz="685800"/>
            <a:r>
              <a:rPr lang="en-US" dirty="0">
                <a:solidFill>
                  <a:prstClr val="black"/>
                </a:solidFill>
                <a:latin typeface="Calibri"/>
              </a:rPr>
              <a:t>	</a:t>
            </a:r>
            <a:r>
              <a:rPr lang="en-US" sz="1350" dirty="0">
                <a:solidFill>
                  <a:prstClr val="black"/>
                </a:solidFill>
                <a:latin typeface="Calibri"/>
              </a:rPr>
              <a:t>					</a:t>
            </a:r>
          </a:p>
        </p:txBody>
      </p:sp>
      <p:sp>
        <p:nvSpPr>
          <p:cNvPr id="7" name="TextBox 6"/>
          <p:cNvSpPr txBox="1"/>
          <p:nvPr/>
        </p:nvSpPr>
        <p:spPr>
          <a:xfrm>
            <a:off x="2498835" y="5285186"/>
            <a:ext cx="4001170" cy="507831"/>
          </a:xfrm>
          <a:prstGeom prst="rect">
            <a:avLst/>
          </a:prstGeom>
          <a:noFill/>
        </p:spPr>
        <p:txBody>
          <a:bodyPr wrap="square" rtlCol="0">
            <a:spAutoFit/>
          </a:bodyPr>
          <a:lstStyle/>
          <a:p>
            <a:pPr algn="ctr" defTabSz="685800"/>
            <a:r>
              <a:rPr lang="en-US" sz="1350" b="1" dirty="0">
                <a:solidFill>
                  <a:prstClr val="white"/>
                </a:solidFill>
                <a:latin typeface="Arial" panose="020B0604020202020204" pitchFamily="34" charset="0"/>
                <a:cs typeface="Arial" panose="020B0604020202020204" pitchFamily="34" charset="0"/>
              </a:rPr>
              <a:t>Red bars indicate HBP prevalence is significantly higher than one or more groups</a:t>
            </a:r>
          </a:p>
        </p:txBody>
      </p:sp>
      <p:pic>
        <p:nvPicPr>
          <p:cNvPr id="2" name="Picture 1"/>
          <p:cNvPicPr>
            <a:picLocks noChangeAspect="1"/>
          </p:cNvPicPr>
          <p:nvPr/>
        </p:nvPicPr>
        <p:blipFill>
          <a:blip r:embed="rId3"/>
          <a:stretch>
            <a:fillRect/>
          </a:stretch>
        </p:blipFill>
        <p:spPr>
          <a:xfrm>
            <a:off x="1191115" y="1720784"/>
            <a:ext cx="6752915" cy="3487769"/>
          </a:xfrm>
          <a:prstGeom prst="rect">
            <a:avLst/>
          </a:prstGeom>
        </p:spPr>
      </p:pic>
    </p:spTree>
    <p:extLst>
      <p:ext uri="{BB962C8B-B14F-4D97-AF65-F5344CB8AC3E}">
        <p14:creationId xmlns:p14="http://schemas.microsoft.com/office/powerpoint/2010/main" val="3098676477"/>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0248-A724-406D-B036-23732EBDB76E}"/>
              </a:ext>
            </a:extLst>
          </p:cNvPr>
          <p:cNvSpPr>
            <a:spLocks noGrp="1"/>
          </p:cNvSpPr>
          <p:nvPr>
            <p:ph type="title"/>
          </p:nvPr>
        </p:nvSpPr>
        <p:spPr>
          <a:xfrm>
            <a:off x="441158" y="228600"/>
            <a:ext cx="8229600" cy="1143000"/>
          </a:xfrm>
        </p:spPr>
        <p:txBody>
          <a:bodyPr/>
          <a:lstStyle/>
          <a:p>
            <a:r>
              <a:rPr lang="en-US" dirty="0"/>
              <a:t>Patient Engagement Resources</a:t>
            </a:r>
          </a:p>
        </p:txBody>
      </p:sp>
      <p:pic>
        <p:nvPicPr>
          <p:cNvPr id="4" name="Picture 3">
            <a:extLst>
              <a:ext uri="{FF2B5EF4-FFF2-40B4-BE49-F238E27FC236}">
                <a16:creationId xmlns:a16="http://schemas.microsoft.com/office/drawing/2014/main" id="{25E61705-7C9A-4589-B1A1-6009D866E1D2}"/>
              </a:ext>
            </a:extLst>
          </p:cNvPr>
          <p:cNvPicPr>
            <a:picLocks noChangeAspect="1"/>
          </p:cNvPicPr>
          <p:nvPr/>
        </p:nvPicPr>
        <p:blipFill>
          <a:blip r:embed="rId3"/>
          <a:stretch>
            <a:fillRect/>
          </a:stretch>
        </p:blipFill>
        <p:spPr>
          <a:xfrm>
            <a:off x="279577" y="1165106"/>
            <a:ext cx="4015850" cy="5159494"/>
          </a:xfrm>
          <a:prstGeom prst="rect">
            <a:avLst/>
          </a:prstGeom>
        </p:spPr>
      </p:pic>
      <p:pic>
        <p:nvPicPr>
          <p:cNvPr id="3" name="Picture 2">
            <a:extLst>
              <a:ext uri="{FF2B5EF4-FFF2-40B4-BE49-F238E27FC236}">
                <a16:creationId xmlns:a16="http://schemas.microsoft.com/office/drawing/2014/main" id="{2BC35AB1-58BD-4CD4-AF13-61E488C71B74}"/>
              </a:ext>
            </a:extLst>
          </p:cNvPr>
          <p:cNvPicPr>
            <a:picLocks noChangeAspect="1"/>
          </p:cNvPicPr>
          <p:nvPr/>
        </p:nvPicPr>
        <p:blipFill>
          <a:blip r:embed="rId4"/>
          <a:stretch>
            <a:fillRect/>
          </a:stretch>
        </p:blipFill>
        <p:spPr>
          <a:xfrm>
            <a:off x="4425617" y="1066800"/>
            <a:ext cx="4015850" cy="5262455"/>
          </a:xfrm>
          <a:prstGeom prst="rect">
            <a:avLst/>
          </a:prstGeom>
        </p:spPr>
      </p:pic>
    </p:spTree>
    <p:extLst>
      <p:ext uri="{BB962C8B-B14F-4D97-AF65-F5344CB8AC3E}">
        <p14:creationId xmlns:p14="http://schemas.microsoft.com/office/powerpoint/2010/main" val="7648312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3673A-0DE8-4D28-B7AA-B4CD04292171}"/>
              </a:ext>
            </a:extLst>
          </p:cNvPr>
          <p:cNvSpPr>
            <a:spLocks noGrp="1"/>
          </p:cNvSpPr>
          <p:nvPr>
            <p:ph type="title"/>
          </p:nvPr>
        </p:nvSpPr>
        <p:spPr>
          <a:xfrm>
            <a:off x="487279" y="228600"/>
            <a:ext cx="8229600" cy="1143000"/>
          </a:xfrm>
        </p:spPr>
        <p:txBody>
          <a:bodyPr/>
          <a:lstStyle/>
          <a:p>
            <a:r>
              <a:rPr lang="en-US" dirty="0"/>
              <a:t>Patient Engagement Resources</a:t>
            </a:r>
          </a:p>
        </p:txBody>
      </p:sp>
      <p:pic>
        <p:nvPicPr>
          <p:cNvPr id="4" name="Picture 3">
            <a:extLst>
              <a:ext uri="{FF2B5EF4-FFF2-40B4-BE49-F238E27FC236}">
                <a16:creationId xmlns:a16="http://schemas.microsoft.com/office/drawing/2014/main" id="{7124E4CC-4088-46B1-9AE4-AB96ACE71D5D}"/>
              </a:ext>
            </a:extLst>
          </p:cNvPr>
          <p:cNvPicPr>
            <a:picLocks noChangeAspect="1"/>
          </p:cNvPicPr>
          <p:nvPr/>
        </p:nvPicPr>
        <p:blipFill>
          <a:blip r:embed="rId2"/>
          <a:stretch>
            <a:fillRect/>
          </a:stretch>
        </p:blipFill>
        <p:spPr>
          <a:xfrm>
            <a:off x="236621" y="1066800"/>
            <a:ext cx="3957805" cy="5181600"/>
          </a:xfrm>
          <a:prstGeom prst="rect">
            <a:avLst/>
          </a:prstGeom>
        </p:spPr>
      </p:pic>
      <p:pic>
        <p:nvPicPr>
          <p:cNvPr id="5" name="Picture 4">
            <a:extLst>
              <a:ext uri="{FF2B5EF4-FFF2-40B4-BE49-F238E27FC236}">
                <a16:creationId xmlns:a16="http://schemas.microsoft.com/office/drawing/2014/main" id="{FA8AA238-D6C4-44DE-BA3F-04BFF19D95EC}"/>
              </a:ext>
            </a:extLst>
          </p:cNvPr>
          <p:cNvPicPr>
            <a:picLocks noChangeAspect="1"/>
          </p:cNvPicPr>
          <p:nvPr/>
        </p:nvPicPr>
        <p:blipFill>
          <a:blip r:embed="rId3"/>
          <a:stretch>
            <a:fillRect/>
          </a:stretch>
        </p:blipFill>
        <p:spPr>
          <a:xfrm>
            <a:off x="4728410" y="1066800"/>
            <a:ext cx="3939302" cy="5191125"/>
          </a:xfrm>
          <a:prstGeom prst="rect">
            <a:avLst/>
          </a:prstGeom>
        </p:spPr>
      </p:pic>
    </p:spTree>
    <p:extLst>
      <p:ext uri="{BB962C8B-B14F-4D97-AF65-F5344CB8AC3E}">
        <p14:creationId xmlns:p14="http://schemas.microsoft.com/office/powerpoint/2010/main" val="957871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9CA35-6936-4476-9AA3-7BEFC11F7E8B}"/>
              </a:ext>
            </a:extLst>
          </p:cNvPr>
          <p:cNvSpPr>
            <a:spLocks noGrp="1"/>
          </p:cNvSpPr>
          <p:nvPr>
            <p:ph type="title"/>
          </p:nvPr>
        </p:nvSpPr>
        <p:spPr/>
        <p:txBody>
          <a:bodyPr/>
          <a:lstStyle/>
          <a:p>
            <a:r>
              <a:rPr lang="en-US" dirty="0"/>
              <a:t>Break!</a:t>
            </a:r>
          </a:p>
        </p:txBody>
      </p:sp>
      <p:sp>
        <p:nvSpPr>
          <p:cNvPr id="5" name="Text Placeholder 4">
            <a:extLst>
              <a:ext uri="{FF2B5EF4-FFF2-40B4-BE49-F238E27FC236}">
                <a16:creationId xmlns:a16="http://schemas.microsoft.com/office/drawing/2014/main" id="{A463BE01-C3C4-4338-B62E-8FDCD221299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413952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533400" y="4953000"/>
            <a:ext cx="8153400" cy="990600"/>
          </a:xfrm>
        </p:spPr>
        <p:txBody>
          <a:bodyPr>
            <a:normAutofit/>
          </a:bodyPr>
          <a:lstStyle/>
          <a:p>
            <a:endParaRPr lang="en-US" sz="2400" dirty="0">
              <a:latin typeface="+mn-lt"/>
            </a:endParaRPr>
          </a:p>
        </p:txBody>
      </p:sp>
      <p:sp>
        <p:nvSpPr>
          <p:cNvPr id="3" name="Title 1"/>
          <p:cNvSpPr txBox="1">
            <a:spLocks/>
          </p:cNvSpPr>
          <p:nvPr/>
        </p:nvSpPr>
        <p:spPr>
          <a:xfrm>
            <a:off x="685800" y="587375"/>
            <a:ext cx="7772400" cy="337502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bg1"/>
                </a:solidFill>
                <a:latin typeface="Myriad Pro Light" pitchFamily="34" charset="0"/>
                <a:ea typeface="+mj-ea"/>
                <a:cs typeface="+mj-cs"/>
              </a:defRPr>
            </a:lvl1pPr>
          </a:lstStyle>
          <a:p>
            <a:r>
              <a:rPr lang="en-US" b="1" dirty="0">
                <a:latin typeface="+mj-lt"/>
              </a:rPr>
              <a:t>Self-Measured Blood Pressure (SMBP) Training</a:t>
            </a:r>
          </a:p>
          <a:p>
            <a:endParaRPr lang="en-US" b="1" dirty="0">
              <a:latin typeface="+mj-lt"/>
            </a:endParaRPr>
          </a:p>
          <a:p>
            <a:r>
              <a:rPr lang="en-US" sz="2800" b="1" dirty="0">
                <a:latin typeface="+mj-lt"/>
              </a:rPr>
              <a:t>Part Two</a:t>
            </a:r>
          </a:p>
          <a:p>
            <a:r>
              <a:rPr lang="en-US" sz="2800" b="1" dirty="0">
                <a:latin typeface="+mj-lt"/>
              </a:rPr>
              <a:t>Operationalizing At-Home Measurements </a:t>
            </a:r>
          </a:p>
          <a:p>
            <a:r>
              <a:rPr lang="en-US" sz="2800" b="1" dirty="0">
                <a:latin typeface="+mj-lt"/>
              </a:rPr>
              <a:t>in Practice</a:t>
            </a:r>
          </a:p>
        </p:txBody>
      </p:sp>
    </p:spTree>
    <p:extLst>
      <p:ext uri="{BB962C8B-B14F-4D97-AF65-F5344CB8AC3E}">
        <p14:creationId xmlns:p14="http://schemas.microsoft.com/office/powerpoint/2010/main" val="3906104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699"/>
            <a:ext cx="8229600" cy="1143000"/>
          </a:xfrm>
        </p:spPr>
        <p:txBody>
          <a:bodyPr/>
          <a:lstStyle/>
          <a:p>
            <a:r>
              <a:rPr lang="en-US" dirty="0"/>
              <a:t>Objectives</a:t>
            </a:r>
          </a:p>
        </p:txBody>
      </p:sp>
      <p:sp>
        <p:nvSpPr>
          <p:cNvPr id="3" name="Content Placeholder 2"/>
          <p:cNvSpPr>
            <a:spLocks noGrp="1"/>
          </p:cNvSpPr>
          <p:nvPr>
            <p:ph idx="1"/>
          </p:nvPr>
        </p:nvSpPr>
        <p:spPr>
          <a:xfrm>
            <a:off x="457200" y="1219200"/>
            <a:ext cx="8229600" cy="4724401"/>
          </a:xfrm>
        </p:spPr>
        <p:txBody>
          <a:bodyPr>
            <a:noAutofit/>
          </a:bodyPr>
          <a:lstStyle/>
          <a:p>
            <a:pPr marL="514350" indent="-457200"/>
            <a:r>
              <a:rPr lang="en-US" sz="2400" dirty="0"/>
              <a:t>Develop an SMBP model for clinical practice </a:t>
            </a:r>
          </a:p>
          <a:p>
            <a:pPr marL="514350" indent="-457200"/>
            <a:r>
              <a:rPr lang="en-US" sz="2400" dirty="0"/>
              <a:t>Identify staff members to provide SMBP education to patients, and a point-of-contact for patients’ questions </a:t>
            </a:r>
          </a:p>
          <a:p>
            <a:pPr marL="514350" indent="-457200"/>
            <a:r>
              <a:rPr lang="en-US" sz="2400" dirty="0"/>
              <a:t>Assess technology available to individual clinics for transmitting data back to providers </a:t>
            </a:r>
          </a:p>
          <a:p>
            <a:pPr marL="514350" indent="-457200"/>
            <a:r>
              <a:rPr lang="en-US" sz="2400" dirty="0"/>
              <a:t>Establish BP cuff loaner programs </a:t>
            </a:r>
          </a:p>
          <a:p>
            <a:pPr marL="514350" indent="-457200"/>
            <a:r>
              <a:rPr lang="en-US" sz="2400" dirty="0"/>
              <a:t>Establish a resource repository on SMBP (e.g., device validation test, proper patient positioning) </a:t>
            </a:r>
          </a:p>
          <a:p>
            <a:pPr marL="514350" indent="-457200"/>
            <a:r>
              <a:rPr lang="en-US" sz="2400" dirty="0"/>
              <a:t>Expand on the Million Hearts protocol; include SMBP in standardized HTN treatment protocols</a:t>
            </a:r>
          </a:p>
          <a:p>
            <a:pPr marL="514350" indent="-457200"/>
            <a:r>
              <a:rPr lang="en-US" sz="2400" dirty="0"/>
              <a:t>Record and submit BP measurements</a:t>
            </a:r>
          </a:p>
        </p:txBody>
      </p:sp>
    </p:spTree>
    <p:extLst>
      <p:ext uri="{BB962C8B-B14F-4D97-AF65-F5344CB8AC3E}">
        <p14:creationId xmlns:p14="http://schemas.microsoft.com/office/powerpoint/2010/main" val="42813477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ECB6-CF33-41E0-96D8-8227EE09A47F}"/>
              </a:ext>
            </a:extLst>
          </p:cNvPr>
          <p:cNvSpPr>
            <a:spLocks noGrp="1"/>
          </p:cNvSpPr>
          <p:nvPr>
            <p:ph type="title"/>
          </p:nvPr>
        </p:nvSpPr>
        <p:spPr>
          <a:xfrm>
            <a:off x="457200" y="412312"/>
            <a:ext cx="8229600" cy="1143000"/>
          </a:xfrm>
        </p:spPr>
        <p:txBody>
          <a:bodyPr/>
          <a:lstStyle/>
          <a:p>
            <a:r>
              <a:rPr lang="en-US" dirty="0"/>
              <a:t>Scavenger Hunt – Item #6</a:t>
            </a:r>
          </a:p>
        </p:txBody>
      </p:sp>
      <p:sp>
        <p:nvSpPr>
          <p:cNvPr id="5" name="Rectangle 4">
            <a:extLst>
              <a:ext uri="{FF2B5EF4-FFF2-40B4-BE49-F238E27FC236}">
                <a16:creationId xmlns:a16="http://schemas.microsoft.com/office/drawing/2014/main" id="{1E76132B-8701-4B16-A7D3-55B8D664E3EA}"/>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Content Placeholder 3">
            <a:extLst>
              <a:ext uri="{FF2B5EF4-FFF2-40B4-BE49-F238E27FC236}">
                <a16:creationId xmlns:a16="http://schemas.microsoft.com/office/drawing/2014/main" id="{00823C26-C9CE-4B73-8BC4-75EED4D0143E}"/>
              </a:ext>
            </a:extLst>
          </p:cNvPr>
          <p:cNvSpPr txBox="1">
            <a:spLocks/>
          </p:cNvSpPr>
          <p:nvPr/>
        </p:nvSpPr>
        <p:spPr>
          <a:xfrm>
            <a:off x="-46234" y="1555312"/>
            <a:ext cx="9236468" cy="41759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eaLnBrk="0" fontAlgn="base" hangingPunct="0">
              <a:spcAft>
                <a:spcPct val="0"/>
              </a:spcAft>
              <a:buNone/>
            </a:pPr>
            <a:r>
              <a:rPr lang="en-US" sz="2800" b="1" kern="0" dirty="0">
                <a:solidFill>
                  <a:srgbClr val="003895"/>
                </a:solidFill>
                <a:ea typeface="ＭＳ Ｐゴシック"/>
              </a:rPr>
              <a:t>Are you talking?</a:t>
            </a:r>
          </a:p>
          <a:p>
            <a:pPr marL="0" lvl="0" indent="0" algn="ctr" eaLnBrk="0" fontAlgn="base" hangingPunct="0">
              <a:spcAft>
                <a:spcPct val="0"/>
              </a:spcAft>
              <a:buNone/>
            </a:pPr>
            <a:endParaRPr lang="en-US" sz="2000" kern="0" dirty="0">
              <a:solidFill>
                <a:srgbClr val="003895"/>
              </a:solidFill>
              <a:ea typeface="ＭＳ Ｐゴシック"/>
            </a:endParaRPr>
          </a:p>
          <a:p>
            <a:pPr marL="0" lvl="0" indent="0" algn="ctr" eaLnBrk="0" fontAlgn="base" hangingPunct="0">
              <a:spcAft>
                <a:spcPct val="0"/>
              </a:spcAft>
              <a:buNone/>
            </a:pPr>
            <a:r>
              <a:rPr lang="en-US" sz="2000" kern="0" dirty="0">
                <a:solidFill>
                  <a:srgbClr val="003895"/>
                </a:solidFill>
                <a:ea typeface="ＭＳ Ｐゴシック"/>
              </a:rPr>
              <a:t>If you are having a conversation. . . </a:t>
            </a:r>
          </a:p>
          <a:p>
            <a:pPr marL="0" lvl="0" indent="0" algn="ctr" eaLnBrk="0" fontAlgn="base" hangingPunct="0">
              <a:spcAft>
                <a:spcPct val="0"/>
              </a:spcAft>
              <a:buNone/>
            </a:pPr>
            <a:r>
              <a:rPr lang="en-US" sz="2000" b="1" kern="0" dirty="0">
                <a:solidFill>
                  <a:srgbClr val="003895"/>
                </a:solidFill>
                <a:ea typeface="ＭＳ Ｐゴシック"/>
              </a:rPr>
              <a:t>give yourself +6 points for item #6</a:t>
            </a:r>
          </a:p>
        </p:txBody>
      </p:sp>
      <p:pic>
        <p:nvPicPr>
          <p:cNvPr id="4" name="Picture 3" descr="A picture containing wall, person, indoor, holding&#10;&#10;Description automatically generated">
            <a:extLst>
              <a:ext uri="{FF2B5EF4-FFF2-40B4-BE49-F238E27FC236}">
                <a16:creationId xmlns:a16="http://schemas.microsoft.com/office/drawing/2014/main" id="{7D792AEA-EEE9-4B93-99D6-90828F32A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416300"/>
            <a:ext cx="3200400" cy="2396359"/>
          </a:xfrm>
          <a:prstGeom prst="rect">
            <a:avLst/>
          </a:prstGeom>
        </p:spPr>
      </p:pic>
    </p:spTree>
    <p:extLst>
      <p:ext uri="{BB962C8B-B14F-4D97-AF65-F5344CB8AC3E}">
        <p14:creationId xmlns:p14="http://schemas.microsoft.com/office/powerpoint/2010/main" val="2990509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7B8C51-D954-448D-9585-6E31A9B901FB}"/>
              </a:ext>
            </a:extLst>
          </p:cNvPr>
          <p:cNvSpPr>
            <a:spLocks noGrp="1"/>
          </p:cNvSpPr>
          <p:nvPr>
            <p:ph type="title"/>
          </p:nvPr>
        </p:nvSpPr>
        <p:spPr/>
        <p:txBody>
          <a:bodyPr/>
          <a:lstStyle/>
          <a:p>
            <a:r>
              <a:rPr lang="en-US" dirty="0"/>
              <a:t>Care team roles for </a:t>
            </a:r>
            <a:r>
              <a:rPr lang="en-US" dirty="0" err="1"/>
              <a:t>smbp</a:t>
            </a:r>
            <a:endParaRPr lang="en-US" dirty="0"/>
          </a:p>
        </p:txBody>
      </p:sp>
      <p:sp>
        <p:nvSpPr>
          <p:cNvPr id="5" name="Text Placeholder 4">
            <a:extLst>
              <a:ext uri="{FF2B5EF4-FFF2-40B4-BE49-F238E27FC236}">
                <a16:creationId xmlns:a16="http://schemas.microsoft.com/office/drawing/2014/main" id="{E6DB9408-180C-4638-8950-184071E7A54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879320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5FBC2C-E2C4-4341-9B2A-16E71293E392}"/>
              </a:ext>
            </a:extLst>
          </p:cNvPr>
          <p:cNvSpPr>
            <a:spLocks noGrp="1"/>
          </p:cNvSpPr>
          <p:nvPr>
            <p:ph type="title"/>
          </p:nvPr>
        </p:nvSpPr>
        <p:spPr/>
        <p:txBody>
          <a:bodyPr/>
          <a:lstStyle/>
          <a:p>
            <a:r>
              <a:rPr lang="en-US" dirty="0"/>
              <a:t>Activity – Provider/Patient Conversation Training </a:t>
            </a:r>
          </a:p>
        </p:txBody>
      </p:sp>
      <p:pic>
        <p:nvPicPr>
          <p:cNvPr id="3" name="Picture 2" descr="A person standing in front of a mirror posing for the camera&#10;&#10;Description automatically generated">
            <a:extLst>
              <a:ext uri="{FF2B5EF4-FFF2-40B4-BE49-F238E27FC236}">
                <a16:creationId xmlns:a16="http://schemas.microsoft.com/office/drawing/2014/main" id="{86FEFBA4-C361-409F-A171-98FDD8D9F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079" y="2090737"/>
            <a:ext cx="6183321" cy="3475026"/>
          </a:xfrm>
          <a:prstGeom prst="rect">
            <a:avLst/>
          </a:prstGeom>
        </p:spPr>
      </p:pic>
    </p:spTree>
    <p:extLst>
      <p:ext uri="{BB962C8B-B14F-4D97-AF65-F5344CB8AC3E}">
        <p14:creationId xmlns:p14="http://schemas.microsoft.com/office/powerpoint/2010/main" val="497369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741A0E-76B3-4961-A744-F8D7325F8CE0}"/>
              </a:ext>
            </a:extLst>
          </p:cNvPr>
          <p:cNvSpPr>
            <a:spLocks noGrp="1"/>
          </p:cNvSpPr>
          <p:nvPr>
            <p:ph type="title"/>
          </p:nvPr>
        </p:nvSpPr>
        <p:spPr>
          <a:xfrm>
            <a:off x="504375" y="231422"/>
            <a:ext cx="8229600" cy="1061156"/>
          </a:xfrm>
        </p:spPr>
        <p:txBody>
          <a:bodyPr/>
          <a:lstStyle/>
          <a:p>
            <a:r>
              <a:rPr lang="en-US" dirty="0"/>
              <a:t>Blood Pressure Facts</a:t>
            </a:r>
          </a:p>
        </p:txBody>
      </p:sp>
      <p:pic>
        <p:nvPicPr>
          <p:cNvPr id="7" name="Picture 6" descr="A screenshot of a social media post&#10;&#10;Description automatically generated">
            <a:extLst>
              <a:ext uri="{FF2B5EF4-FFF2-40B4-BE49-F238E27FC236}">
                <a16:creationId xmlns:a16="http://schemas.microsoft.com/office/drawing/2014/main" id="{0EB35D87-9BD2-4F39-8FBC-2E03A5CD6C71}"/>
              </a:ext>
            </a:extLst>
          </p:cNvPr>
          <p:cNvPicPr>
            <a:picLocks noChangeAspect="1"/>
          </p:cNvPicPr>
          <p:nvPr/>
        </p:nvPicPr>
        <p:blipFill rotWithShape="1">
          <a:blip r:embed="rId3">
            <a:extLst>
              <a:ext uri="{28A0092B-C50C-407E-A947-70E740481C1C}">
                <a14:useLocalDpi xmlns:a14="http://schemas.microsoft.com/office/drawing/2010/main" val="0"/>
              </a:ext>
            </a:extLst>
          </a:blip>
          <a:srcRect l="4079" t="46667" b="26667"/>
          <a:stretch/>
        </p:blipFill>
        <p:spPr>
          <a:xfrm>
            <a:off x="504375" y="1447800"/>
            <a:ext cx="8135249" cy="3810000"/>
          </a:xfrm>
          <a:prstGeom prst="rect">
            <a:avLst/>
          </a:prstGeom>
        </p:spPr>
      </p:pic>
      <p:sp>
        <p:nvSpPr>
          <p:cNvPr id="3" name="TextBox 2">
            <a:extLst>
              <a:ext uri="{FF2B5EF4-FFF2-40B4-BE49-F238E27FC236}">
                <a16:creationId xmlns:a16="http://schemas.microsoft.com/office/drawing/2014/main" id="{526D9100-6B50-4D6C-92C1-B7EA49552433}"/>
              </a:ext>
            </a:extLst>
          </p:cNvPr>
          <p:cNvSpPr txBox="1"/>
          <p:nvPr/>
        </p:nvSpPr>
        <p:spPr>
          <a:xfrm>
            <a:off x="4351867" y="5834390"/>
            <a:ext cx="4800600" cy="261610"/>
          </a:xfrm>
          <a:prstGeom prst="rect">
            <a:avLst/>
          </a:prstGeom>
          <a:noFill/>
        </p:spPr>
        <p:txBody>
          <a:bodyPr wrap="square" rtlCol="0">
            <a:spAutoFit/>
          </a:bodyPr>
          <a:lstStyle/>
          <a:p>
            <a:r>
              <a:rPr lang="en-US" sz="1100" dirty="0">
                <a:solidFill>
                  <a:schemeClr val="accent4"/>
                </a:solidFill>
              </a:rPr>
              <a:t>Source: </a:t>
            </a:r>
            <a:r>
              <a:rPr lang="en-US" sz="1100" u="sng" dirty="0">
                <a:hlinkClick r:id="rId4"/>
              </a:rPr>
              <a:t>http://www.measureuppressuredown.com/PR/highBPStats_pr.asp</a:t>
            </a:r>
            <a:r>
              <a:rPr lang="en-US" sz="1100" dirty="0"/>
              <a:t> </a:t>
            </a:r>
          </a:p>
        </p:txBody>
      </p:sp>
    </p:spTree>
    <p:extLst>
      <p:ext uri="{BB962C8B-B14F-4D97-AF65-F5344CB8AC3E}">
        <p14:creationId xmlns:p14="http://schemas.microsoft.com/office/powerpoint/2010/main" val="29903148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6FE30-A914-4FD0-B0CD-9B5FEC46A7ED}"/>
              </a:ext>
            </a:extLst>
          </p:cNvPr>
          <p:cNvSpPr>
            <a:spLocks noGrp="1"/>
          </p:cNvSpPr>
          <p:nvPr>
            <p:ph type="title"/>
          </p:nvPr>
        </p:nvSpPr>
        <p:spPr/>
        <p:txBody>
          <a:bodyPr/>
          <a:lstStyle/>
          <a:p>
            <a:r>
              <a:rPr lang="en-US" dirty="0"/>
              <a:t>Patient and Provider Scenario</a:t>
            </a:r>
          </a:p>
        </p:txBody>
      </p:sp>
      <p:sp>
        <p:nvSpPr>
          <p:cNvPr id="3" name="Content Placeholder 2">
            <a:extLst>
              <a:ext uri="{FF2B5EF4-FFF2-40B4-BE49-F238E27FC236}">
                <a16:creationId xmlns:a16="http://schemas.microsoft.com/office/drawing/2014/main" id="{5C1C58E8-1B01-4FA2-877E-64F0A37F8A06}"/>
              </a:ext>
            </a:extLst>
          </p:cNvPr>
          <p:cNvSpPr>
            <a:spLocks noGrp="1"/>
          </p:cNvSpPr>
          <p:nvPr>
            <p:ph idx="1"/>
          </p:nvPr>
        </p:nvSpPr>
        <p:spPr/>
        <p:txBody>
          <a:bodyPr/>
          <a:lstStyle/>
          <a:p>
            <a:r>
              <a:rPr lang="en-US" dirty="0"/>
              <a:t>Get into pairs, switch being the patient and provider</a:t>
            </a:r>
          </a:p>
          <a:p>
            <a:r>
              <a:rPr lang="en-US" dirty="0"/>
              <a:t>Use open-ended questions and motivational interviewing techniques to address patient barriers</a:t>
            </a:r>
          </a:p>
        </p:txBody>
      </p:sp>
    </p:spTree>
    <p:extLst>
      <p:ext uri="{BB962C8B-B14F-4D97-AF65-F5344CB8AC3E}">
        <p14:creationId xmlns:p14="http://schemas.microsoft.com/office/powerpoint/2010/main" val="23339469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65CD-9988-4DDB-8B8A-DD52D45F4214}"/>
              </a:ext>
            </a:extLst>
          </p:cNvPr>
          <p:cNvSpPr>
            <a:spLocks noGrp="1"/>
          </p:cNvSpPr>
          <p:nvPr>
            <p:ph type="title"/>
          </p:nvPr>
        </p:nvSpPr>
        <p:spPr/>
        <p:txBody>
          <a:bodyPr/>
          <a:lstStyle/>
          <a:p>
            <a:r>
              <a:rPr lang="en-US" dirty="0"/>
              <a:t>Scope of Practice for SMBP Support</a:t>
            </a:r>
          </a:p>
        </p:txBody>
      </p:sp>
      <p:pic>
        <p:nvPicPr>
          <p:cNvPr id="6" name="Picture 5">
            <a:extLst>
              <a:ext uri="{FF2B5EF4-FFF2-40B4-BE49-F238E27FC236}">
                <a16:creationId xmlns:a16="http://schemas.microsoft.com/office/drawing/2014/main" id="{3BA996BD-8471-4969-ABAD-617355C456AD}"/>
              </a:ext>
            </a:extLst>
          </p:cNvPr>
          <p:cNvPicPr>
            <a:picLocks noChangeAspect="1"/>
          </p:cNvPicPr>
          <p:nvPr/>
        </p:nvPicPr>
        <p:blipFill>
          <a:blip r:embed="rId3"/>
          <a:stretch>
            <a:fillRect/>
          </a:stretch>
        </p:blipFill>
        <p:spPr>
          <a:xfrm>
            <a:off x="457200" y="1600200"/>
            <a:ext cx="8229600" cy="4140096"/>
          </a:xfrm>
          <a:prstGeom prst="rect">
            <a:avLst/>
          </a:prstGeom>
        </p:spPr>
      </p:pic>
      <p:sp>
        <p:nvSpPr>
          <p:cNvPr id="7" name="TextBox 6">
            <a:extLst>
              <a:ext uri="{FF2B5EF4-FFF2-40B4-BE49-F238E27FC236}">
                <a16:creationId xmlns:a16="http://schemas.microsoft.com/office/drawing/2014/main" id="{267193D7-E8F9-4DFC-B708-51AE98E1D882}"/>
              </a:ext>
            </a:extLst>
          </p:cNvPr>
          <p:cNvSpPr txBox="1"/>
          <p:nvPr/>
        </p:nvSpPr>
        <p:spPr>
          <a:xfrm>
            <a:off x="457200" y="5791200"/>
            <a:ext cx="8229600" cy="215444"/>
          </a:xfrm>
          <a:prstGeom prst="rect">
            <a:avLst/>
          </a:prstGeom>
          <a:noFill/>
        </p:spPr>
        <p:txBody>
          <a:bodyPr wrap="square" rtlCol="0">
            <a:spAutoFit/>
          </a:bodyPr>
          <a:lstStyle/>
          <a:p>
            <a:pPr algn="ctr"/>
            <a:r>
              <a:rPr lang="en-US" sz="800" dirty="0">
                <a:solidFill>
                  <a:schemeClr val="accent4"/>
                </a:solidFill>
              </a:rPr>
              <a:t>https://www.nachc.org/wp-content/uploads/2018/09/NACHC-Health-Care-Delivery-SMBP-Implementation-Guide-08222018.pdf</a:t>
            </a:r>
          </a:p>
        </p:txBody>
      </p:sp>
    </p:spTree>
    <p:extLst>
      <p:ext uri="{BB962C8B-B14F-4D97-AF65-F5344CB8AC3E}">
        <p14:creationId xmlns:p14="http://schemas.microsoft.com/office/powerpoint/2010/main" val="31632079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65CD-9988-4DDB-8B8A-DD52D45F4214}"/>
              </a:ext>
            </a:extLst>
          </p:cNvPr>
          <p:cNvSpPr>
            <a:spLocks noGrp="1"/>
          </p:cNvSpPr>
          <p:nvPr>
            <p:ph type="title"/>
          </p:nvPr>
        </p:nvSpPr>
        <p:spPr>
          <a:xfrm>
            <a:off x="381000" y="0"/>
            <a:ext cx="8229600" cy="1143000"/>
          </a:xfrm>
        </p:spPr>
        <p:txBody>
          <a:bodyPr/>
          <a:lstStyle/>
          <a:p>
            <a:r>
              <a:rPr lang="en-US" dirty="0"/>
              <a:t>Scope of Practice for SMBP Support</a:t>
            </a:r>
          </a:p>
        </p:txBody>
      </p:sp>
      <p:sp>
        <p:nvSpPr>
          <p:cNvPr id="3" name="Content Placeholder 2">
            <a:extLst>
              <a:ext uri="{FF2B5EF4-FFF2-40B4-BE49-F238E27FC236}">
                <a16:creationId xmlns:a16="http://schemas.microsoft.com/office/drawing/2014/main" id="{1721C96F-E552-4039-9E44-56D3E43433C0}"/>
              </a:ext>
            </a:extLst>
          </p:cNvPr>
          <p:cNvSpPr>
            <a:spLocks noGrp="1"/>
          </p:cNvSpPr>
          <p:nvPr>
            <p:ph idx="1"/>
          </p:nvPr>
        </p:nvSpPr>
        <p:spPr>
          <a:xfrm>
            <a:off x="457200" y="1143000"/>
            <a:ext cx="8229600" cy="4953000"/>
          </a:xfrm>
        </p:spPr>
        <p:txBody>
          <a:bodyPr>
            <a:normAutofit fontScale="92500" lnSpcReduction="10000"/>
          </a:bodyPr>
          <a:lstStyle/>
          <a:p>
            <a:r>
              <a:rPr lang="en-US" dirty="0"/>
              <a:t>Medical Assistants (MAs)</a:t>
            </a:r>
          </a:p>
          <a:p>
            <a:pPr lvl="1"/>
            <a:r>
              <a:rPr lang="en-US" sz="2600" dirty="0"/>
              <a:t>Measure and record BP</a:t>
            </a:r>
          </a:p>
          <a:p>
            <a:pPr lvl="1"/>
            <a:r>
              <a:rPr lang="en-US" sz="2600" dirty="0"/>
              <a:t>Provide patients with information and instructions as authorized by physician</a:t>
            </a:r>
          </a:p>
          <a:p>
            <a:pPr lvl="1"/>
            <a:r>
              <a:rPr lang="en-US" sz="2600" dirty="0"/>
              <a:t>Non-triage communication</a:t>
            </a:r>
          </a:p>
          <a:p>
            <a:r>
              <a:rPr lang="en-US" dirty="0"/>
              <a:t>Community Health Workers (CHWs) </a:t>
            </a:r>
          </a:p>
          <a:p>
            <a:pPr lvl="2"/>
            <a:r>
              <a:rPr lang="en-US" sz="2600" dirty="0"/>
              <a:t>Empower and coach patients</a:t>
            </a:r>
          </a:p>
          <a:p>
            <a:pPr lvl="3"/>
            <a:r>
              <a:rPr lang="en-US" sz="2200" dirty="0"/>
              <a:t>Social support, goal setting, barrier identification</a:t>
            </a:r>
          </a:p>
          <a:p>
            <a:pPr lvl="2"/>
            <a:r>
              <a:rPr lang="en-US" sz="2600" dirty="0"/>
              <a:t>Serve as liaison with patient, clinical care team, and community partners (care coordination)</a:t>
            </a:r>
          </a:p>
          <a:p>
            <a:pPr lvl="2"/>
            <a:r>
              <a:rPr lang="en-US" sz="2600" dirty="0"/>
              <a:t>Engage patients in preventive care, chronic disease management, and self-management</a:t>
            </a:r>
          </a:p>
          <a:p>
            <a:pPr lvl="1"/>
            <a:endParaRPr lang="en-US" dirty="0"/>
          </a:p>
        </p:txBody>
      </p:sp>
    </p:spTree>
    <p:extLst>
      <p:ext uri="{BB962C8B-B14F-4D97-AF65-F5344CB8AC3E}">
        <p14:creationId xmlns:p14="http://schemas.microsoft.com/office/powerpoint/2010/main" val="31919883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65CD-9988-4DDB-8B8A-DD52D45F4214}"/>
              </a:ext>
            </a:extLst>
          </p:cNvPr>
          <p:cNvSpPr>
            <a:spLocks noGrp="1"/>
          </p:cNvSpPr>
          <p:nvPr>
            <p:ph type="title"/>
          </p:nvPr>
        </p:nvSpPr>
        <p:spPr>
          <a:xfrm>
            <a:off x="381000" y="0"/>
            <a:ext cx="8229600" cy="1143000"/>
          </a:xfrm>
        </p:spPr>
        <p:txBody>
          <a:bodyPr/>
          <a:lstStyle/>
          <a:p>
            <a:r>
              <a:rPr lang="en-US" dirty="0"/>
              <a:t>Scope of Practice for SMBP Support</a:t>
            </a:r>
          </a:p>
        </p:txBody>
      </p:sp>
      <p:sp>
        <p:nvSpPr>
          <p:cNvPr id="3" name="Content Placeholder 2">
            <a:extLst>
              <a:ext uri="{FF2B5EF4-FFF2-40B4-BE49-F238E27FC236}">
                <a16:creationId xmlns:a16="http://schemas.microsoft.com/office/drawing/2014/main" id="{1721C96F-E552-4039-9E44-56D3E43433C0}"/>
              </a:ext>
            </a:extLst>
          </p:cNvPr>
          <p:cNvSpPr>
            <a:spLocks noGrp="1"/>
          </p:cNvSpPr>
          <p:nvPr>
            <p:ph idx="1"/>
          </p:nvPr>
        </p:nvSpPr>
        <p:spPr>
          <a:xfrm>
            <a:off x="457200" y="1143000"/>
            <a:ext cx="8229600" cy="4953000"/>
          </a:xfrm>
        </p:spPr>
        <p:txBody>
          <a:bodyPr>
            <a:normAutofit/>
          </a:bodyPr>
          <a:lstStyle/>
          <a:p>
            <a:r>
              <a:rPr lang="en-US" dirty="0"/>
              <a:t>Registered Nurses (RNs)</a:t>
            </a:r>
          </a:p>
          <a:p>
            <a:pPr lvl="1"/>
            <a:r>
              <a:rPr lang="en-US" dirty="0"/>
              <a:t>Measure and record BP</a:t>
            </a:r>
          </a:p>
          <a:p>
            <a:pPr lvl="1"/>
            <a:r>
              <a:rPr lang="en-US" dirty="0"/>
              <a:t>Teach patients and families about care and prevention of illness</a:t>
            </a:r>
          </a:p>
          <a:p>
            <a:pPr lvl="1"/>
            <a:r>
              <a:rPr lang="en-US" dirty="0"/>
              <a:t>Administer medications and treatments as prescribed by a person licensed by state regulatory board</a:t>
            </a:r>
          </a:p>
          <a:p>
            <a:pPr lvl="1"/>
            <a:r>
              <a:rPr lang="en-US" dirty="0"/>
              <a:t>Coordinate and help deliver a plan of care with all members of a health team</a:t>
            </a:r>
          </a:p>
        </p:txBody>
      </p:sp>
    </p:spTree>
    <p:extLst>
      <p:ext uri="{BB962C8B-B14F-4D97-AF65-F5344CB8AC3E}">
        <p14:creationId xmlns:p14="http://schemas.microsoft.com/office/powerpoint/2010/main" val="31650688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65CD-9988-4DDB-8B8A-DD52D45F4214}"/>
              </a:ext>
            </a:extLst>
          </p:cNvPr>
          <p:cNvSpPr>
            <a:spLocks noGrp="1"/>
          </p:cNvSpPr>
          <p:nvPr>
            <p:ph type="title"/>
          </p:nvPr>
        </p:nvSpPr>
        <p:spPr>
          <a:xfrm>
            <a:off x="381000" y="0"/>
            <a:ext cx="8229600" cy="1143000"/>
          </a:xfrm>
        </p:spPr>
        <p:txBody>
          <a:bodyPr/>
          <a:lstStyle/>
          <a:p>
            <a:r>
              <a:rPr lang="en-US" dirty="0"/>
              <a:t>Scope of Practice for SMBP Support</a:t>
            </a:r>
          </a:p>
        </p:txBody>
      </p:sp>
      <p:sp>
        <p:nvSpPr>
          <p:cNvPr id="3" name="Content Placeholder 2">
            <a:extLst>
              <a:ext uri="{FF2B5EF4-FFF2-40B4-BE49-F238E27FC236}">
                <a16:creationId xmlns:a16="http://schemas.microsoft.com/office/drawing/2014/main" id="{1721C96F-E552-4039-9E44-56D3E43433C0}"/>
              </a:ext>
            </a:extLst>
          </p:cNvPr>
          <p:cNvSpPr>
            <a:spLocks noGrp="1"/>
          </p:cNvSpPr>
          <p:nvPr>
            <p:ph idx="1"/>
          </p:nvPr>
        </p:nvSpPr>
        <p:spPr>
          <a:xfrm>
            <a:off x="457200" y="1143000"/>
            <a:ext cx="8229600" cy="4953000"/>
          </a:xfrm>
        </p:spPr>
        <p:txBody>
          <a:bodyPr>
            <a:normAutofit fontScale="77500" lnSpcReduction="20000"/>
          </a:bodyPr>
          <a:lstStyle/>
          <a:p>
            <a:r>
              <a:rPr lang="en-US" dirty="0"/>
              <a:t>Pharmacists</a:t>
            </a:r>
          </a:p>
          <a:p>
            <a:pPr lvl="1"/>
            <a:r>
              <a:rPr lang="en-US" dirty="0"/>
              <a:t>Administer medications consistent with medical prescription order</a:t>
            </a:r>
          </a:p>
          <a:p>
            <a:pPr lvl="1"/>
            <a:r>
              <a:rPr lang="en-US" dirty="0"/>
              <a:t>Patient education as authorized by MO state law </a:t>
            </a:r>
          </a:p>
          <a:p>
            <a:pPr lvl="2"/>
            <a:r>
              <a:rPr lang="en-US" dirty="0"/>
              <a:t>20 CSR 2220-2.190 – Non-Dispensing Activities</a:t>
            </a:r>
          </a:p>
          <a:p>
            <a:pPr lvl="1"/>
            <a:r>
              <a:rPr lang="en-US" dirty="0"/>
              <a:t>Medication review with patients</a:t>
            </a:r>
          </a:p>
          <a:p>
            <a:pPr lvl="1"/>
            <a:r>
              <a:rPr lang="en-US" dirty="0"/>
              <a:t>Consultation with other healthcare professionals</a:t>
            </a:r>
          </a:p>
          <a:p>
            <a:pPr lvl="1"/>
            <a:r>
              <a:rPr lang="en-US" dirty="0"/>
              <a:t>Medication therapy management (Chapter 338, </a:t>
            </a:r>
            <a:r>
              <a:rPr lang="en-US" dirty="0" err="1"/>
              <a:t>RSMo</a:t>
            </a:r>
            <a:r>
              <a:rPr lang="en-US" dirty="0"/>
              <a:t>, and rules of the board)</a:t>
            </a:r>
          </a:p>
          <a:p>
            <a:pPr lvl="2"/>
            <a:r>
              <a:rPr lang="en-US" dirty="0"/>
              <a:t>Medication therapy services – “designing, initiating, implementing, or monitoring of a plan to monitor the medication therapy or </a:t>
            </a:r>
            <a:r>
              <a:rPr lang="en-US" b="1" u="sng" dirty="0"/>
              <a:t>device usage </a:t>
            </a:r>
            <a:r>
              <a:rPr lang="en-US" dirty="0"/>
              <a:t>of a specific patient” – Code of State Regulations </a:t>
            </a:r>
          </a:p>
          <a:p>
            <a:pPr lvl="2"/>
            <a:r>
              <a:rPr lang="en-US" dirty="0"/>
              <a:t>“. . . selecting a new, different, or additional medication or device, discontinuing a current medication or device” – Code of State Regulations </a:t>
            </a:r>
          </a:p>
          <a:p>
            <a:pPr lvl="2"/>
            <a:endParaRPr lang="en-US" dirty="0"/>
          </a:p>
          <a:p>
            <a:pPr lvl="1"/>
            <a:endParaRPr lang="en-US" dirty="0"/>
          </a:p>
        </p:txBody>
      </p:sp>
    </p:spTree>
    <p:extLst>
      <p:ext uri="{BB962C8B-B14F-4D97-AF65-F5344CB8AC3E}">
        <p14:creationId xmlns:p14="http://schemas.microsoft.com/office/powerpoint/2010/main" val="37045925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F60B6-8627-4F0F-ADCC-E08A14A47A09}"/>
              </a:ext>
            </a:extLst>
          </p:cNvPr>
          <p:cNvSpPr>
            <a:spLocks noGrp="1"/>
          </p:cNvSpPr>
          <p:nvPr>
            <p:ph type="title"/>
          </p:nvPr>
        </p:nvSpPr>
        <p:spPr>
          <a:xfrm>
            <a:off x="457200" y="152400"/>
            <a:ext cx="8229600" cy="1143000"/>
          </a:xfrm>
        </p:spPr>
        <p:txBody>
          <a:bodyPr/>
          <a:lstStyle/>
          <a:p>
            <a:r>
              <a:rPr lang="en-US" dirty="0"/>
              <a:t>Scope of Practice − Sources</a:t>
            </a:r>
          </a:p>
        </p:txBody>
      </p:sp>
      <p:sp>
        <p:nvSpPr>
          <p:cNvPr id="3" name="Content Placeholder 2">
            <a:extLst>
              <a:ext uri="{FF2B5EF4-FFF2-40B4-BE49-F238E27FC236}">
                <a16:creationId xmlns:a16="http://schemas.microsoft.com/office/drawing/2014/main" id="{5D91A361-4C77-471D-BBEA-A499E872B556}"/>
              </a:ext>
            </a:extLst>
          </p:cNvPr>
          <p:cNvSpPr>
            <a:spLocks noGrp="1"/>
          </p:cNvSpPr>
          <p:nvPr>
            <p:ph idx="1"/>
          </p:nvPr>
        </p:nvSpPr>
        <p:spPr>
          <a:xfrm>
            <a:off x="457200" y="1295400"/>
            <a:ext cx="8229600" cy="4724401"/>
          </a:xfrm>
        </p:spPr>
        <p:txBody>
          <a:bodyPr>
            <a:normAutofit fontScale="92500" lnSpcReduction="20000"/>
          </a:bodyPr>
          <a:lstStyle/>
          <a:p>
            <a:r>
              <a:rPr lang="en-US" dirty="0"/>
              <a:t>MA</a:t>
            </a:r>
          </a:p>
          <a:p>
            <a:pPr marL="171450" indent="-171450"/>
            <a:r>
              <a:rPr lang="en-US" sz="1400" dirty="0">
                <a:hlinkClick r:id="rId2"/>
              </a:rPr>
              <a:t>https://www.rchc.net/wp-content/uploads/2017/08/MA-Scope-of-Practice.pdf</a:t>
            </a:r>
            <a:endParaRPr lang="en-US" sz="1400" dirty="0"/>
          </a:p>
          <a:p>
            <a:pPr marL="171450" indent="-171450"/>
            <a:r>
              <a:rPr lang="en-US" sz="1400" dirty="0">
                <a:hlinkClick r:id="rId3"/>
              </a:rPr>
              <a:t>http://www.aama-ntl.org/docs/default-source/legal/delegable-duties-missouri.pdf?sfvrsn=4</a:t>
            </a:r>
            <a:endParaRPr lang="en-US" dirty="0"/>
          </a:p>
          <a:p>
            <a:endParaRPr lang="en-US" dirty="0"/>
          </a:p>
          <a:p>
            <a:r>
              <a:rPr lang="en-US" dirty="0"/>
              <a:t>CHW</a:t>
            </a:r>
          </a:p>
          <a:p>
            <a:pPr marL="171450" indent="-171450"/>
            <a:r>
              <a:rPr lang="en-US" sz="1400" dirty="0">
                <a:hlinkClick r:id="rId4"/>
              </a:rPr>
              <a:t>https://www.mo-pca.org/chw</a:t>
            </a:r>
            <a:endParaRPr lang="en-US" sz="1400" dirty="0"/>
          </a:p>
          <a:p>
            <a:pPr marL="171450" indent="-171450"/>
            <a:r>
              <a:rPr lang="en-US" sz="1400" dirty="0">
                <a:hlinkClick r:id="rId5"/>
              </a:rPr>
              <a:t>https://health.mo.gov/professionals/community-health-workers/</a:t>
            </a:r>
            <a:endParaRPr lang="en-US" sz="1400" dirty="0"/>
          </a:p>
          <a:p>
            <a:pPr marL="171450" indent="-171450"/>
            <a:r>
              <a:rPr lang="en-US" sz="1400" dirty="0">
                <a:hlinkClick r:id="rId6"/>
              </a:rPr>
              <a:t>http://www.astho.org/Public-Policy/Public-Health-Law/Scope-of-Practice/CHW-Certification-Standards/</a:t>
            </a:r>
            <a:endParaRPr lang="en-US" sz="1400" dirty="0"/>
          </a:p>
          <a:p>
            <a:pPr marL="0" indent="0">
              <a:buNone/>
            </a:pPr>
            <a:endParaRPr lang="en-US" dirty="0"/>
          </a:p>
          <a:p>
            <a:r>
              <a:rPr lang="en-US" dirty="0"/>
              <a:t>RN</a:t>
            </a:r>
          </a:p>
          <a:p>
            <a:r>
              <a:rPr lang="en-US" sz="1400" dirty="0">
                <a:hlinkClick r:id="rId7"/>
              </a:rPr>
              <a:t>https://www.midlevelu.com/blog/nurse-practitioner-scope-practice-missouri</a:t>
            </a:r>
            <a:endParaRPr lang="en-US" sz="1400" dirty="0"/>
          </a:p>
          <a:p>
            <a:pPr marL="0" indent="0">
              <a:buNone/>
            </a:pPr>
            <a:endParaRPr lang="en-US" dirty="0"/>
          </a:p>
          <a:p>
            <a:r>
              <a:rPr lang="en-US" dirty="0"/>
              <a:t>Pharmacist</a:t>
            </a:r>
          </a:p>
          <a:p>
            <a:r>
              <a:rPr lang="en-US" sz="1400" dirty="0">
                <a:hlinkClick r:id="rId8"/>
              </a:rPr>
              <a:t>https://www.sos.mo.gov/cmsimages/adrules/csr/current/20csr/20c2220-6.pdf</a:t>
            </a:r>
            <a:endParaRPr lang="en-US" sz="14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168000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0947-BE5D-4213-8BEA-92476936E658}"/>
              </a:ext>
            </a:extLst>
          </p:cNvPr>
          <p:cNvSpPr>
            <a:spLocks noGrp="1"/>
          </p:cNvSpPr>
          <p:nvPr>
            <p:ph type="title"/>
          </p:nvPr>
        </p:nvSpPr>
        <p:spPr/>
        <p:txBody>
          <a:bodyPr/>
          <a:lstStyle/>
          <a:p>
            <a:r>
              <a:rPr lang="en-US" dirty="0"/>
              <a:t>Building your </a:t>
            </a:r>
            <a:r>
              <a:rPr lang="en-US" dirty="0" err="1"/>
              <a:t>smbp</a:t>
            </a:r>
            <a:r>
              <a:rPr lang="en-US" dirty="0"/>
              <a:t> program</a:t>
            </a:r>
          </a:p>
        </p:txBody>
      </p:sp>
      <p:sp>
        <p:nvSpPr>
          <p:cNvPr id="3" name="Text Placeholder 2">
            <a:extLst>
              <a:ext uri="{FF2B5EF4-FFF2-40B4-BE49-F238E27FC236}">
                <a16:creationId xmlns:a16="http://schemas.microsoft.com/office/drawing/2014/main" id="{B8A52D92-DF54-427A-9AC6-5198A43B70C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846973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21CEF-0B85-48D3-95AB-22C617B91221}"/>
              </a:ext>
            </a:extLst>
          </p:cNvPr>
          <p:cNvSpPr>
            <a:spLocks noGrp="1"/>
          </p:cNvSpPr>
          <p:nvPr>
            <p:ph type="title"/>
          </p:nvPr>
        </p:nvSpPr>
        <p:spPr>
          <a:xfrm>
            <a:off x="457200" y="266699"/>
            <a:ext cx="8382000" cy="1143000"/>
          </a:xfrm>
        </p:spPr>
        <p:txBody>
          <a:bodyPr/>
          <a:lstStyle/>
          <a:p>
            <a:r>
              <a:rPr lang="en-US" dirty="0"/>
              <a:t>Before You Start Your SMBP Program</a:t>
            </a:r>
          </a:p>
        </p:txBody>
      </p:sp>
      <p:sp>
        <p:nvSpPr>
          <p:cNvPr id="3" name="Content Placeholder 2">
            <a:extLst>
              <a:ext uri="{FF2B5EF4-FFF2-40B4-BE49-F238E27FC236}">
                <a16:creationId xmlns:a16="http://schemas.microsoft.com/office/drawing/2014/main" id="{FE9EF000-ABD1-4341-AE25-0EE1F7737C69}"/>
              </a:ext>
            </a:extLst>
          </p:cNvPr>
          <p:cNvSpPr>
            <a:spLocks noGrp="1"/>
          </p:cNvSpPr>
          <p:nvPr>
            <p:ph idx="1"/>
          </p:nvPr>
        </p:nvSpPr>
        <p:spPr>
          <a:xfrm>
            <a:off x="457200" y="1676400"/>
            <a:ext cx="8229600" cy="4038600"/>
          </a:xfrm>
        </p:spPr>
        <p:txBody>
          <a:bodyPr>
            <a:normAutofit fontScale="85000" lnSpcReduction="20000"/>
          </a:bodyPr>
          <a:lstStyle/>
          <a:p>
            <a:r>
              <a:rPr lang="en-US" dirty="0"/>
              <a:t>Identify at least one provider and one care team member to serve as champions; these individuals will learn about SMBP and train others</a:t>
            </a:r>
          </a:p>
          <a:p>
            <a:r>
              <a:rPr lang="en-US" dirty="0"/>
              <a:t>Allocate appropriate time for:</a:t>
            </a:r>
          </a:p>
          <a:p>
            <a:pPr lvl="1"/>
            <a:r>
              <a:rPr lang="en-US" dirty="0"/>
              <a:t>Training patients on SMBP (5−6 minutes per patient)</a:t>
            </a:r>
          </a:p>
          <a:p>
            <a:pPr lvl="1"/>
            <a:r>
              <a:rPr lang="en-US" dirty="0"/>
              <a:t>Ensuring device accuracy, if the patient is using his/her own device (5 minutes)</a:t>
            </a:r>
          </a:p>
          <a:p>
            <a:pPr lvl="1"/>
            <a:r>
              <a:rPr lang="en-US" dirty="0"/>
              <a:t>Averaging and documenting patient’s SMBP readings (5 minutes)</a:t>
            </a:r>
          </a:p>
          <a:p>
            <a:pPr lvl="1"/>
            <a:r>
              <a:rPr lang="en-US" dirty="0"/>
              <a:t>Preparing the device for the next patient, if implementing a loaner program (5 minutes)</a:t>
            </a:r>
          </a:p>
          <a:p>
            <a:endParaRPr lang="en-US" dirty="0"/>
          </a:p>
        </p:txBody>
      </p:sp>
    </p:spTree>
    <p:extLst>
      <p:ext uri="{BB962C8B-B14F-4D97-AF65-F5344CB8AC3E}">
        <p14:creationId xmlns:p14="http://schemas.microsoft.com/office/powerpoint/2010/main" val="9279695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4D124-6F4E-4A28-B864-FF787780B985}"/>
              </a:ext>
            </a:extLst>
          </p:cNvPr>
          <p:cNvSpPr>
            <a:spLocks noGrp="1"/>
          </p:cNvSpPr>
          <p:nvPr>
            <p:ph type="title"/>
          </p:nvPr>
        </p:nvSpPr>
        <p:spPr>
          <a:xfrm>
            <a:off x="457200" y="266699"/>
            <a:ext cx="8458200" cy="1143000"/>
          </a:xfrm>
        </p:spPr>
        <p:txBody>
          <a:bodyPr/>
          <a:lstStyle/>
          <a:p>
            <a:r>
              <a:rPr lang="en-US" dirty="0"/>
              <a:t>Before you start your SMBP Program</a:t>
            </a:r>
          </a:p>
        </p:txBody>
      </p:sp>
      <p:sp>
        <p:nvSpPr>
          <p:cNvPr id="3" name="Content Placeholder 2">
            <a:extLst>
              <a:ext uri="{FF2B5EF4-FFF2-40B4-BE49-F238E27FC236}">
                <a16:creationId xmlns:a16="http://schemas.microsoft.com/office/drawing/2014/main" id="{28D23142-CE57-4CA8-808F-41D1971297DB}"/>
              </a:ext>
            </a:extLst>
          </p:cNvPr>
          <p:cNvSpPr>
            <a:spLocks noGrp="1"/>
          </p:cNvSpPr>
          <p:nvPr>
            <p:ph idx="1"/>
          </p:nvPr>
        </p:nvSpPr>
        <p:spPr>
          <a:xfrm>
            <a:off x="457200" y="1600200"/>
            <a:ext cx="8229600" cy="4038600"/>
          </a:xfrm>
        </p:spPr>
        <p:txBody>
          <a:bodyPr>
            <a:normAutofit fontScale="77500" lnSpcReduction="20000"/>
          </a:bodyPr>
          <a:lstStyle/>
          <a:p>
            <a:pPr marL="0" indent="0">
              <a:buNone/>
            </a:pPr>
            <a:r>
              <a:rPr lang="en-US" dirty="0"/>
              <a:t>Design processes to include:</a:t>
            </a:r>
          </a:p>
          <a:p>
            <a:r>
              <a:rPr lang="en-US" dirty="0"/>
              <a:t>How will patients be identified as candidates for SMBP?</a:t>
            </a:r>
          </a:p>
          <a:p>
            <a:r>
              <a:rPr lang="en-US" dirty="0"/>
              <a:t>Who will train the patients on self-measurement?</a:t>
            </a:r>
          </a:p>
          <a:p>
            <a:r>
              <a:rPr lang="en-US" dirty="0"/>
              <a:t>How will you get the readings (and the device, if using a loaner program) back from the patient? Is an appointment required? With whom?</a:t>
            </a:r>
          </a:p>
          <a:p>
            <a:r>
              <a:rPr lang="en-US" dirty="0"/>
              <a:t>Who will be responsible for averaging, documenting, and notifying the physician of the SMBP average?</a:t>
            </a:r>
          </a:p>
          <a:p>
            <a:r>
              <a:rPr lang="en-US" dirty="0"/>
              <a:t>How will follow-up occur?</a:t>
            </a:r>
          </a:p>
          <a:p>
            <a:endParaRPr lang="en-US" dirty="0"/>
          </a:p>
        </p:txBody>
      </p:sp>
    </p:spTree>
    <p:extLst>
      <p:ext uri="{BB962C8B-B14F-4D97-AF65-F5344CB8AC3E}">
        <p14:creationId xmlns:p14="http://schemas.microsoft.com/office/powerpoint/2010/main" val="9415993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9A1D-6056-49D0-822B-39CB13DEECD4}"/>
              </a:ext>
            </a:extLst>
          </p:cNvPr>
          <p:cNvSpPr>
            <a:spLocks noGrp="1"/>
          </p:cNvSpPr>
          <p:nvPr>
            <p:ph type="title"/>
          </p:nvPr>
        </p:nvSpPr>
        <p:spPr>
          <a:xfrm>
            <a:off x="457200" y="266699"/>
            <a:ext cx="8458200" cy="1143000"/>
          </a:xfrm>
        </p:spPr>
        <p:txBody>
          <a:bodyPr/>
          <a:lstStyle/>
          <a:p>
            <a:r>
              <a:rPr lang="en-US" dirty="0"/>
              <a:t>Before you start your SMBP Program</a:t>
            </a:r>
          </a:p>
        </p:txBody>
      </p:sp>
      <p:sp>
        <p:nvSpPr>
          <p:cNvPr id="3" name="Content Placeholder 2">
            <a:extLst>
              <a:ext uri="{FF2B5EF4-FFF2-40B4-BE49-F238E27FC236}">
                <a16:creationId xmlns:a16="http://schemas.microsoft.com/office/drawing/2014/main" id="{D1179F82-825C-4CC3-9908-A918FBB0C052}"/>
              </a:ext>
            </a:extLst>
          </p:cNvPr>
          <p:cNvSpPr>
            <a:spLocks noGrp="1"/>
          </p:cNvSpPr>
          <p:nvPr>
            <p:ph idx="1"/>
          </p:nvPr>
        </p:nvSpPr>
        <p:spPr>
          <a:xfrm>
            <a:off x="457200" y="1676400"/>
            <a:ext cx="8229600" cy="4038600"/>
          </a:xfrm>
        </p:spPr>
        <p:txBody>
          <a:bodyPr/>
          <a:lstStyle/>
          <a:p>
            <a:pPr marL="0" indent="0">
              <a:buNone/>
            </a:pPr>
            <a:r>
              <a:rPr lang="en-US" dirty="0"/>
              <a:t>If you will use a loaner program:</a:t>
            </a:r>
          </a:p>
          <a:p>
            <a:r>
              <a:rPr lang="en-US" dirty="0"/>
              <a:t>Who will track the distribution and return of the devices?</a:t>
            </a:r>
          </a:p>
          <a:p>
            <a:r>
              <a:rPr lang="en-US" dirty="0"/>
              <a:t>Who will be responsible for disinfecting the returned loaner devices?</a:t>
            </a:r>
          </a:p>
          <a:p>
            <a:r>
              <a:rPr lang="en-US" dirty="0"/>
              <a:t>Where will the loaner devices be stored?</a:t>
            </a:r>
          </a:p>
          <a:p>
            <a:endParaRPr lang="en-US" dirty="0"/>
          </a:p>
        </p:txBody>
      </p:sp>
    </p:spTree>
    <p:extLst>
      <p:ext uri="{BB962C8B-B14F-4D97-AF65-F5344CB8AC3E}">
        <p14:creationId xmlns:p14="http://schemas.microsoft.com/office/powerpoint/2010/main" val="2397682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32D3D-3D4B-4871-A097-C420A138E27D}"/>
              </a:ext>
            </a:extLst>
          </p:cNvPr>
          <p:cNvSpPr>
            <a:spLocks noGrp="1"/>
          </p:cNvSpPr>
          <p:nvPr>
            <p:ph type="title"/>
          </p:nvPr>
        </p:nvSpPr>
        <p:spPr>
          <a:xfrm>
            <a:off x="457200" y="266699"/>
            <a:ext cx="8229600" cy="1143000"/>
          </a:xfrm>
        </p:spPr>
        <p:txBody>
          <a:bodyPr/>
          <a:lstStyle/>
          <a:p>
            <a:r>
              <a:rPr lang="en-US" dirty="0"/>
              <a:t>What Is Self-Measured Blood Pressure (SMBP)?</a:t>
            </a:r>
          </a:p>
        </p:txBody>
      </p:sp>
      <p:sp>
        <p:nvSpPr>
          <p:cNvPr id="3" name="Content Placeholder 2">
            <a:extLst>
              <a:ext uri="{FF2B5EF4-FFF2-40B4-BE49-F238E27FC236}">
                <a16:creationId xmlns:a16="http://schemas.microsoft.com/office/drawing/2014/main" id="{94C35681-BBC6-47F0-B846-508B70BAA2FF}"/>
              </a:ext>
            </a:extLst>
          </p:cNvPr>
          <p:cNvSpPr>
            <a:spLocks noGrp="1"/>
          </p:cNvSpPr>
          <p:nvPr>
            <p:ph idx="1"/>
          </p:nvPr>
        </p:nvSpPr>
        <p:spPr>
          <a:xfrm>
            <a:off x="462844" y="1600200"/>
            <a:ext cx="8229600" cy="4234190"/>
          </a:xfrm>
        </p:spPr>
        <p:txBody>
          <a:bodyPr>
            <a:normAutofit lnSpcReduction="10000"/>
          </a:bodyPr>
          <a:lstStyle/>
          <a:p>
            <a:r>
              <a:rPr lang="en-US" sz="2800" dirty="0"/>
              <a:t>Patient measurement of his/her own blood pressure (BP) outside of the clinical setting</a:t>
            </a:r>
          </a:p>
          <a:p>
            <a:r>
              <a:rPr lang="en-US" sz="2800" dirty="0"/>
              <a:t>SMBP readings are used for diagnosis / management of hypertension (HTN)</a:t>
            </a:r>
          </a:p>
          <a:p>
            <a:r>
              <a:rPr lang="en-US" sz="2800" dirty="0"/>
              <a:t>Patients receive training from their clinical team on how to properly self-measure</a:t>
            </a:r>
          </a:p>
          <a:p>
            <a:r>
              <a:rPr lang="en-US" sz="2800" dirty="0"/>
              <a:t>Patients share their BP readings with their healthcare providers</a:t>
            </a:r>
          </a:p>
          <a:p>
            <a:r>
              <a:rPr lang="en-US" sz="2800" dirty="0"/>
              <a:t>Feedback and clinical support</a:t>
            </a:r>
          </a:p>
        </p:txBody>
      </p:sp>
      <p:sp>
        <p:nvSpPr>
          <p:cNvPr id="4" name="TextBox 3">
            <a:extLst>
              <a:ext uri="{FF2B5EF4-FFF2-40B4-BE49-F238E27FC236}">
                <a16:creationId xmlns:a16="http://schemas.microsoft.com/office/drawing/2014/main" id="{2345CEB6-E042-4158-83E5-394D0BEE4E65}"/>
              </a:ext>
            </a:extLst>
          </p:cNvPr>
          <p:cNvSpPr txBox="1"/>
          <p:nvPr/>
        </p:nvSpPr>
        <p:spPr>
          <a:xfrm>
            <a:off x="3429000" y="5834390"/>
            <a:ext cx="5723467" cy="430887"/>
          </a:xfrm>
          <a:prstGeom prst="rect">
            <a:avLst/>
          </a:prstGeom>
          <a:noFill/>
        </p:spPr>
        <p:txBody>
          <a:bodyPr wrap="square" rtlCol="0">
            <a:spAutoFit/>
          </a:bodyPr>
          <a:lstStyle/>
          <a:p>
            <a:r>
              <a:rPr lang="en-US" sz="1100" dirty="0">
                <a:solidFill>
                  <a:schemeClr val="accent4"/>
                </a:solidFill>
              </a:rPr>
              <a:t>Source: </a:t>
            </a:r>
            <a:r>
              <a:rPr lang="en-US" sz="1100" dirty="0">
                <a:solidFill>
                  <a:srgbClr val="FF0000"/>
                </a:solidFill>
                <a:hlinkClick r:id="rId2"/>
              </a:rPr>
              <a:t>https://targetbp.org/blood-pressure-improvement-program/patient-measured-bp/</a:t>
            </a:r>
            <a:endParaRPr lang="en-US" sz="1100" dirty="0">
              <a:solidFill>
                <a:srgbClr val="FF0000"/>
              </a:solidFill>
            </a:endParaRPr>
          </a:p>
          <a:p>
            <a:endParaRPr lang="en-US" sz="1100" dirty="0">
              <a:solidFill>
                <a:srgbClr val="FF0000"/>
              </a:solidFill>
            </a:endParaRPr>
          </a:p>
        </p:txBody>
      </p:sp>
    </p:spTree>
    <p:extLst>
      <p:ext uri="{BB962C8B-B14F-4D97-AF65-F5344CB8AC3E}">
        <p14:creationId xmlns:p14="http://schemas.microsoft.com/office/powerpoint/2010/main" val="30909012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917952-0516-4AE1-89DA-6F3D58A1A03A}"/>
              </a:ext>
            </a:extLst>
          </p:cNvPr>
          <p:cNvPicPr>
            <a:picLocks noChangeAspect="1"/>
          </p:cNvPicPr>
          <p:nvPr/>
        </p:nvPicPr>
        <p:blipFill>
          <a:blip r:embed="rId3"/>
          <a:stretch>
            <a:fillRect/>
          </a:stretch>
        </p:blipFill>
        <p:spPr>
          <a:xfrm>
            <a:off x="0" y="1466367"/>
            <a:ext cx="9144000" cy="3925266"/>
          </a:xfrm>
          <a:prstGeom prst="rect">
            <a:avLst/>
          </a:prstGeom>
        </p:spPr>
      </p:pic>
    </p:spTree>
    <p:extLst>
      <p:ext uri="{BB962C8B-B14F-4D97-AF65-F5344CB8AC3E}">
        <p14:creationId xmlns:p14="http://schemas.microsoft.com/office/powerpoint/2010/main" val="42252085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ECB6-CF33-41E0-96D8-8227EE09A47F}"/>
              </a:ext>
            </a:extLst>
          </p:cNvPr>
          <p:cNvSpPr>
            <a:spLocks noGrp="1"/>
          </p:cNvSpPr>
          <p:nvPr>
            <p:ph type="title"/>
          </p:nvPr>
        </p:nvSpPr>
        <p:spPr>
          <a:xfrm>
            <a:off x="457200" y="412312"/>
            <a:ext cx="8229600" cy="1143000"/>
          </a:xfrm>
        </p:spPr>
        <p:txBody>
          <a:bodyPr/>
          <a:lstStyle/>
          <a:p>
            <a:r>
              <a:rPr lang="en-US" dirty="0"/>
              <a:t>Scavenger Hunt – Item #7</a:t>
            </a:r>
          </a:p>
        </p:txBody>
      </p:sp>
      <p:sp>
        <p:nvSpPr>
          <p:cNvPr id="5" name="Rectangle 4">
            <a:extLst>
              <a:ext uri="{FF2B5EF4-FFF2-40B4-BE49-F238E27FC236}">
                <a16:creationId xmlns:a16="http://schemas.microsoft.com/office/drawing/2014/main" id="{1E76132B-8701-4B16-A7D3-55B8D664E3EA}"/>
              </a:ext>
            </a:extLst>
          </p:cNvPr>
          <p:cNvSpPr/>
          <p:nvPr/>
        </p:nvSpPr>
        <p:spPr>
          <a:xfrm>
            <a:off x="228600" y="377143"/>
            <a:ext cx="8686800" cy="563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Content Placeholder 3">
            <a:extLst>
              <a:ext uri="{FF2B5EF4-FFF2-40B4-BE49-F238E27FC236}">
                <a16:creationId xmlns:a16="http://schemas.microsoft.com/office/drawing/2014/main" id="{00823C26-C9CE-4B73-8BC4-75EED4D0143E}"/>
              </a:ext>
            </a:extLst>
          </p:cNvPr>
          <p:cNvSpPr txBox="1">
            <a:spLocks/>
          </p:cNvSpPr>
          <p:nvPr/>
        </p:nvSpPr>
        <p:spPr>
          <a:xfrm>
            <a:off x="228600" y="1828800"/>
            <a:ext cx="5181600" cy="219952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eaLnBrk="0" fontAlgn="base" hangingPunct="0">
              <a:spcAft>
                <a:spcPct val="0"/>
              </a:spcAft>
              <a:buNone/>
            </a:pPr>
            <a:r>
              <a:rPr lang="en-US" sz="2800" i="1" kern="0" dirty="0">
                <a:solidFill>
                  <a:srgbClr val="003895"/>
                </a:solidFill>
                <a:ea typeface="ＭＳ Ｐゴシック"/>
              </a:rPr>
              <a:t>(Pardon the inquiry, but…)</a:t>
            </a:r>
          </a:p>
          <a:p>
            <a:pPr marL="0" lvl="0" indent="0" algn="ctr" eaLnBrk="0" fontAlgn="base" hangingPunct="0">
              <a:spcAft>
                <a:spcPct val="0"/>
              </a:spcAft>
              <a:buNone/>
            </a:pPr>
            <a:r>
              <a:rPr lang="en-US" sz="2800" b="1" kern="0" dirty="0">
                <a:solidFill>
                  <a:srgbClr val="003895"/>
                </a:solidFill>
                <a:ea typeface="ＭＳ Ｐゴシック"/>
              </a:rPr>
              <a:t>Do you need to use the restroom?</a:t>
            </a:r>
          </a:p>
          <a:p>
            <a:pPr marL="0" lvl="0" indent="0" algn="ctr" eaLnBrk="0" fontAlgn="base" hangingPunct="0">
              <a:spcAft>
                <a:spcPct val="0"/>
              </a:spcAft>
              <a:buNone/>
            </a:pPr>
            <a:endParaRPr lang="en-US" sz="2000" kern="0" dirty="0">
              <a:solidFill>
                <a:srgbClr val="003895"/>
              </a:solidFill>
              <a:ea typeface="ＭＳ Ｐゴシック"/>
            </a:endParaRPr>
          </a:p>
          <a:p>
            <a:pPr marL="0" lvl="0" indent="0" algn="ctr" eaLnBrk="0" fontAlgn="base" hangingPunct="0">
              <a:spcAft>
                <a:spcPct val="0"/>
              </a:spcAft>
              <a:buNone/>
            </a:pPr>
            <a:r>
              <a:rPr lang="en-US" sz="2000" kern="0" dirty="0">
                <a:solidFill>
                  <a:srgbClr val="003895"/>
                </a:solidFill>
                <a:ea typeface="ＭＳ Ｐゴシック"/>
              </a:rPr>
              <a:t>If you have a full bladder. . . </a:t>
            </a:r>
          </a:p>
          <a:p>
            <a:pPr marL="0" lvl="0" indent="0" algn="ctr" eaLnBrk="0" fontAlgn="base" hangingPunct="0">
              <a:spcAft>
                <a:spcPct val="0"/>
              </a:spcAft>
              <a:buNone/>
            </a:pPr>
            <a:r>
              <a:rPr lang="en-US" sz="2000" b="1" kern="0" dirty="0">
                <a:solidFill>
                  <a:srgbClr val="003895"/>
                </a:solidFill>
                <a:ea typeface="ＭＳ Ｐゴシック"/>
              </a:rPr>
              <a:t>give yourself +10 points for item #7</a:t>
            </a:r>
          </a:p>
        </p:txBody>
      </p:sp>
      <p:pic>
        <p:nvPicPr>
          <p:cNvPr id="4" name="Picture 3" descr="A person standing in front of a mirror posing for the camera&#10;&#10;Description automatically generated">
            <a:extLst>
              <a:ext uri="{FF2B5EF4-FFF2-40B4-BE49-F238E27FC236}">
                <a16:creationId xmlns:a16="http://schemas.microsoft.com/office/drawing/2014/main" id="{F7418CE4-7FBC-4757-A77E-759766468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2040" y="2286000"/>
            <a:ext cx="2756160" cy="2982074"/>
          </a:xfrm>
          <a:prstGeom prst="rect">
            <a:avLst/>
          </a:prstGeom>
        </p:spPr>
      </p:pic>
    </p:spTree>
    <p:extLst>
      <p:ext uri="{BB962C8B-B14F-4D97-AF65-F5344CB8AC3E}">
        <p14:creationId xmlns:p14="http://schemas.microsoft.com/office/powerpoint/2010/main" val="10452568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70D14-0909-4E30-B584-73F57F1B534C}"/>
              </a:ext>
            </a:extLst>
          </p:cNvPr>
          <p:cNvSpPr>
            <a:spLocks noGrp="1"/>
          </p:cNvSpPr>
          <p:nvPr>
            <p:ph type="title"/>
          </p:nvPr>
        </p:nvSpPr>
        <p:spPr/>
        <p:txBody>
          <a:bodyPr/>
          <a:lstStyle/>
          <a:p>
            <a:r>
              <a:rPr lang="en-US" dirty="0"/>
              <a:t>Identifying Eligible Patients for SMBP</a:t>
            </a:r>
          </a:p>
        </p:txBody>
      </p:sp>
      <p:sp>
        <p:nvSpPr>
          <p:cNvPr id="3" name="Content Placeholder 2">
            <a:extLst>
              <a:ext uri="{FF2B5EF4-FFF2-40B4-BE49-F238E27FC236}">
                <a16:creationId xmlns:a16="http://schemas.microsoft.com/office/drawing/2014/main" id="{E6177EE1-7B07-407C-89D5-F2221464CB2C}"/>
              </a:ext>
            </a:extLst>
          </p:cNvPr>
          <p:cNvSpPr>
            <a:spLocks noGrp="1"/>
          </p:cNvSpPr>
          <p:nvPr>
            <p:ph idx="1"/>
          </p:nvPr>
        </p:nvSpPr>
        <p:spPr/>
        <p:txBody>
          <a:bodyPr>
            <a:normAutofit fontScale="62500" lnSpcReduction="20000"/>
          </a:bodyPr>
          <a:lstStyle/>
          <a:p>
            <a:endParaRPr lang="en-US" dirty="0"/>
          </a:p>
          <a:p>
            <a:pPr marL="514350" indent="-514350">
              <a:buFont typeface="+mj-lt"/>
              <a:buAutoNum type="arabicPeriod"/>
            </a:pPr>
            <a:r>
              <a:rPr lang="en-US" dirty="0"/>
              <a:t>Patients </a:t>
            </a:r>
            <a:r>
              <a:rPr lang="en-US" b="1" u="sng" dirty="0"/>
              <a:t>with</a:t>
            </a:r>
            <a:r>
              <a:rPr lang="en-US" dirty="0"/>
              <a:t> a confirmed HTN diagnosis</a:t>
            </a:r>
          </a:p>
          <a:p>
            <a:pPr lvl="1"/>
            <a:r>
              <a:rPr lang="en-US" dirty="0"/>
              <a:t>Encourage these patients to get their own validated SMBP device</a:t>
            </a:r>
          </a:p>
          <a:p>
            <a:pPr lvl="1"/>
            <a:r>
              <a:rPr lang="en-US" dirty="0"/>
              <a:t>Patients who cannot afford their own device should be offered a loaner if available</a:t>
            </a:r>
          </a:p>
          <a:p>
            <a:pPr marL="457200" lvl="1" indent="0">
              <a:buNone/>
            </a:pPr>
            <a:endParaRPr lang="en-US" dirty="0"/>
          </a:p>
          <a:p>
            <a:pPr marL="514350" indent="-514350">
              <a:buFont typeface="+mj-lt"/>
              <a:buAutoNum type="arabicPeriod"/>
            </a:pPr>
            <a:r>
              <a:rPr lang="en-US" dirty="0"/>
              <a:t>Patients </a:t>
            </a:r>
            <a:r>
              <a:rPr lang="en-US" b="1" u="sng" dirty="0"/>
              <a:t>without</a:t>
            </a:r>
            <a:r>
              <a:rPr lang="en-US" dirty="0"/>
              <a:t> a confirmed diagnosis but </a:t>
            </a:r>
            <a:r>
              <a:rPr lang="en-US" b="1" u="sng" dirty="0"/>
              <a:t>at risk</a:t>
            </a:r>
            <a:r>
              <a:rPr lang="en-US" dirty="0"/>
              <a:t> should perform SMBP</a:t>
            </a:r>
          </a:p>
          <a:p>
            <a:pPr marL="914400" lvl="1" indent="-514350">
              <a:buFont typeface="Courier New" panose="02070309020205020404" pitchFamily="49" charset="0"/>
              <a:buChar char="­"/>
            </a:pPr>
            <a:r>
              <a:rPr lang="en-US" dirty="0"/>
              <a:t>Masked</a:t>
            </a:r>
          </a:p>
          <a:p>
            <a:pPr marL="914400" lvl="1" indent="-514350">
              <a:buFont typeface="Courier New" panose="02070309020205020404" pitchFamily="49" charset="0"/>
              <a:buChar char="­"/>
            </a:pPr>
            <a:r>
              <a:rPr lang="en-US" dirty="0"/>
              <a:t>White coat</a:t>
            </a:r>
          </a:p>
          <a:p>
            <a:pPr lvl="1"/>
            <a:endParaRPr lang="en-US" dirty="0"/>
          </a:p>
          <a:p>
            <a:pPr marL="0" indent="0">
              <a:buNone/>
            </a:pPr>
            <a:endParaRPr lang="en-US" dirty="0"/>
          </a:p>
          <a:p>
            <a:pPr marL="0" indent="0">
              <a:buNone/>
            </a:pPr>
            <a:r>
              <a:rPr lang="en-US" dirty="0"/>
              <a:t>**Patients must be willing and able to self-measure their BP at home.</a:t>
            </a:r>
          </a:p>
          <a:p>
            <a:endParaRPr lang="en-US" dirty="0"/>
          </a:p>
        </p:txBody>
      </p:sp>
    </p:spTree>
    <p:extLst>
      <p:ext uri="{BB962C8B-B14F-4D97-AF65-F5344CB8AC3E}">
        <p14:creationId xmlns:p14="http://schemas.microsoft.com/office/powerpoint/2010/main" val="23746692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37A9-FD2F-4D95-864F-BF537260CFE9}"/>
              </a:ext>
            </a:extLst>
          </p:cNvPr>
          <p:cNvSpPr>
            <a:spLocks noGrp="1"/>
          </p:cNvSpPr>
          <p:nvPr>
            <p:ph type="title"/>
          </p:nvPr>
        </p:nvSpPr>
        <p:spPr/>
        <p:txBody>
          <a:bodyPr/>
          <a:lstStyle/>
          <a:p>
            <a:r>
              <a:rPr lang="en-US" dirty="0"/>
              <a:t>Methods for Obtaining Patient Readings</a:t>
            </a:r>
          </a:p>
        </p:txBody>
      </p:sp>
      <p:sp>
        <p:nvSpPr>
          <p:cNvPr id="3" name="Content Placeholder 2">
            <a:extLst>
              <a:ext uri="{FF2B5EF4-FFF2-40B4-BE49-F238E27FC236}">
                <a16:creationId xmlns:a16="http://schemas.microsoft.com/office/drawing/2014/main" id="{32D23FFD-660B-4BC7-AD42-DE4BAF020A66}"/>
              </a:ext>
            </a:extLst>
          </p:cNvPr>
          <p:cNvSpPr>
            <a:spLocks noGrp="1"/>
          </p:cNvSpPr>
          <p:nvPr>
            <p:ph idx="1"/>
          </p:nvPr>
        </p:nvSpPr>
        <p:spPr/>
        <p:txBody>
          <a:bodyPr>
            <a:normAutofit fontScale="85000" lnSpcReduction="10000"/>
          </a:bodyPr>
          <a:lstStyle/>
          <a:p>
            <a:r>
              <a:rPr lang="en-US" dirty="0"/>
              <a:t>Telephone</a:t>
            </a:r>
          </a:p>
          <a:p>
            <a:r>
              <a:rPr lang="en-US" dirty="0"/>
              <a:t>Secure fax</a:t>
            </a:r>
          </a:p>
          <a:p>
            <a:r>
              <a:rPr lang="en-US" dirty="0"/>
              <a:t>Online through secure patient portal or telemedicine website</a:t>
            </a:r>
          </a:p>
          <a:p>
            <a:r>
              <a:rPr lang="en-US" dirty="0"/>
              <a:t>Follow-up office visit</a:t>
            </a:r>
          </a:p>
          <a:p>
            <a:pPr lvl="1"/>
            <a:r>
              <a:rPr lang="en-US" dirty="0"/>
              <a:t>Written tracker cards, review of device measurements or download if measurement history is available </a:t>
            </a:r>
          </a:p>
          <a:p>
            <a:r>
              <a:rPr lang="en-US" dirty="0"/>
              <a:t>Average all readings taken by the patient into a single SBP/DBP</a:t>
            </a:r>
          </a:p>
          <a:p>
            <a:endParaRPr lang="en-US" dirty="0"/>
          </a:p>
        </p:txBody>
      </p:sp>
    </p:spTree>
    <p:extLst>
      <p:ext uri="{BB962C8B-B14F-4D97-AF65-F5344CB8AC3E}">
        <p14:creationId xmlns:p14="http://schemas.microsoft.com/office/powerpoint/2010/main" val="40397429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7D0D6-9F63-4DF4-89CB-1B8FFA2FA9AA}"/>
              </a:ext>
            </a:extLst>
          </p:cNvPr>
          <p:cNvSpPr>
            <a:spLocks noGrp="1"/>
          </p:cNvSpPr>
          <p:nvPr>
            <p:ph type="title"/>
          </p:nvPr>
        </p:nvSpPr>
        <p:spPr/>
        <p:txBody>
          <a:bodyPr/>
          <a:lstStyle/>
          <a:p>
            <a:r>
              <a:rPr lang="en-US" dirty="0"/>
              <a:t>Tracking Resources</a:t>
            </a:r>
          </a:p>
        </p:txBody>
      </p:sp>
      <p:sp>
        <p:nvSpPr>
          <p:cNvPr id="3" name="Content Placeholder 2">
            <a:extLst>
              <a:ext uri="{FF2B5EF4-FFF2-40B4-BE49-F238E27FC236}">
                <a16:creationId xmlns:a16="http://schemas.microsoft.com/office/drawing/2014/main" id="{87E53D4B-A9EA-4AD0-B6D9-CF3DB7AB52FD}"/>
              </a:ext>
            </a:extLst>
          </p:cNvPr>
          <p:cNvSpPr>
            <a:spLocks noGrp="1"/>
          </p:cNvSpPr>
          <p:nvPr>
            <p:ph idx="1"/>
          </p:nvPr>
        </p:nvSpPr>
        <p:spPr/>
        <p:txBody>
          <a:bodyPr/>
          <a:lstStyle/>
          <a:p>
            <a:r>
              <a:rPr lang="en-US" dirty="0"/>
              <a:t>BP tracker cards</a:t>
            </a:r>
          </a:p>
          <a:p>
            <a:r>
              <a:rPr lang="en-US" dirty="0"/>
              <a:t>Patient portal</a:t>
            </a:r>
          </a:p>
          <a:p>
            <a:r>
              <a:rPr lang="en-US" dirty="0"/>
              <a:t>Options from </a:t>
            </a:r>
            <a:r>
              <a:rPr lang="en-US" dirty="0" err="1"/>
              <a:t>HoMedics</a:t>
            </a:r>
            <a:r>
              <a:rPr lang="en-US" dirty="0"/>
              <a:t> devices</a:t>
            </a:r>
          </a:p>
        </p:txBody>
      </p:sp>
    </p:spTree>
    <p:extLst>
      <p:ext uri="{BB962C8B-B14F-4D97-AF65-F5344CB8AC3E}">
        <p14:creationId xmlns:p14="http://schemas.microsoft.com/office/powerpoint/2010/main" val="3301459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5840-FC0E-4075-8B28-ADC50BC1AE8F}"/>
              </a:ext>
            </a:extLst>
          </p:cNvPr>
          <p:cNvSpPr>
            <a:spLocks noGrp="1"/>
          </p:cNvSpPr>
          <p:nvPr>
            <p:ph type="title"/>
          </p:nvPr>
        </p:nvSpPr>
        <p:spPr>
          <a:xfrm>
            <a:off x="428978" y="76200"/>
            <a:ext cx="8229600" cy="1143000"/>
          </a:xfrm>
        </p:spPr>
        <p:txBody>
          <a:bodyPr/>
          <a:lstStyle/>
          <a:p>
            <a:r>
              <a:rPr lang="en-US" dirty="0"/>
              <a:t>Interpreting Patient Readings</a:t>
            </a:r>
          </a:p>
        </p:txBody>
      </p:sp>
      <p:graphicFrame>
        <p:nvGraphicFramePr>
          <p:cNvPr id="4" name="Content Placeholder 3">
            <a:extLst>
              <a:ext uri="{FF2B5EF4-FFF2-40B4-BE49-F238E27FC236}">
                <a16:creationId xmlns:a16="http://schemas.microsoft.com/office/drawing/2014/main" id="{BEBB881C-D80F-4B49-9C93-0BBA3D5B6D36}"/>
              </a:ext>
            </a:extLst>
          </p:cNvPr>
          <p:cNvGraphicFramePr>
            <a:graphicFrameLocks noGrp="1"/>
          </p:cNvGraphicFramePr>
          <p:nvPr>
            <p:ph idx="1"/>
            <p:extLst>
              <p:ext uri="{D42A27DB-BD31-4B8C-83A1-F6EECF244321}">
                <p14:modId xmlns:p14="http://schemas.microsoft.com/office/powerpoint/2010/main" val="1255166675"/>
              </p:ext>
            </p:extLst>
          </p:nvPr>
        </p:nvGraphicFramePr>
        <p:xfrm>
          <a:off x="342900" y="1214890"/>
          <a:ext cx="8458200" cy="421486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64893332"/>
                    </a:ext>
                  </a:extLst>
                </a:gridCol>
                <a:gridCol w="1600200">
                  <a:extLst>
                    <a:ext uri="{9D8B030D-6E8A-4147-A177-3AD203B41FA5}">
                      <a16:colId xmlns:a16="http://schemas.microsoft.com/office/drawing/2014/main" val="851490199"/>
                    </a:ext>
                  </a:extLst>
                </a:gridCol>
                <a:gridCol w="1676400">
                  <a:extLst>
                    <a:ext uri="{9D8B030D-6E8A-4147-A177-3AD203B41FA5}">
                      <a16:colId xmlns:a16="http://schemas.microsoft.com/office/drawing/2014/main" val="4121646549"/>
                    </a:ext>
                  </a:extLst>
                </a:gridCol>
                <a:gridCol w="3581400">
                  <a:extLst>
                    <a:ext uri="{9D8B030D-6E8A-4147-A177-3AD203B41FA5}">
                      <a16:colId xmlns:a16="http://schemas.microsoft.com/office/drawing/2014/main" val="4283357654"/>
                    </a:ext>
                  </a:extLst>
                </a:gridCol>
              </a:tblGrid>
              <a:tr h="788170">
                <a:tc>
                  <a:txBody>
                    <a:bodyPr/>
                    <a:lstStyle/>
                    <a:p>
                      <a:r>
                        <a:rPr lang="en-US" dirty="0"/>
                        <a:t>In-office BP Average</a:t>
                      </a:r>
                    </a:p>
                  </a:txBody>
                  <a:tcPr/>
                </a:tc>
                <a:tc>
                  <a:txBody>
                    <a:bodyPr/>
                    <a:lstStyle/>
                    <a:p>
                      <a:r>
                        <a:rPr lang="en-US" dirty="0"/>
                        <a:t>SMBP Average</a:t>
                      </a:r>
                    </a:p>
                  </a:txBody>
                  <a:tcPr/>
                </a:tc>
                <a:tc>
                  <a:txBody>
                    <a:bodyPr/>
                    <a:lstStyle/>
                    <a:p>
                      <a:r>
                        <a:rPr lang="en-US" dirty="0"/>
                        <a:t>Classification</a:t>
                      </a:r>
                    </a:p>
                  </a:txBody>
                  <a:tcPr/>
                </a:tc>
                <a:tc>
                  <a:txBody>
                    <a:bodyPr/>
                    <a:lstStyle/>
                    <a:p>
                      <a:r>
                        <a:rPr lang="en-US" dirty="0"/>
                        <a:t>Management</a:t>
                      </a:r>
                    </a:p>
                  </a:txBody>
                  <a:tcPr/>
                </a:tc>
                <a:extLst>
                  <a:ext uri="{0D108BD9-81ED-4DB2-BD59-A6C34878D82A}">
                    <a16:rowId xmlns:a16="http://schemas.microsoft.com/office/drawing/2014/main" val="1052228274"/>
                  </a:ext>
                </a:extLst>
              </a:tr>
              <a:tr h="507230">
                <a:tc>
                  <a:txBody>
                    <a:bodyPr/>
                    <a:lstStyle/>
                    <a:p>
                      <a:r>
                        <a:rPr lang="en-US" sz="1400" dirty="0"/>
                        <a:t>Less than 120/80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Less than 120/80</a:t>
                      </a:r>
                    </a:p>
                  </a:txBody>
                  <a:tcPr/>
                </a:tc>
                <a:tc>
                  <a:txBody>
                    <a:bodyPr/>
                    <a:lstStyle/>
                    <a:p>
                      <a:r>
                        <a:rPr lang="en-US" sz="1400" dirty="0"/>
                        <a:t>Normal BP</a:t>
                      </a:r>
                    </a:p>
                  </a:txBody>
                  <a:tcPr/>
                </a:tc>
                <a:tc>
                  <a:txBody>
                    <a:bodyPr/>
                    <a:lstStyle/>
                    <a:p>
                      <a:r>
                        <a:rPr lang="en-US" sz="1400" dirty="0"/>
                        <a:t>Recheck BP in office in 1 year</a:t>
                      </a:r>
                    </a:p>
                  </a:txBody>
                  <a:tcPr/>
                </a:tc>
                <a:extLst>
                  <a:ext uri="{0D108BD9-81ED-4DB2-BD59-A6C34878D82A}">
                    <a16:rowId xmlns:a16="http://schemas.microsoft.com/office/drawing/2014/main" val="4079624335"/>
                  </a:ext>
                </a:extLst>
              </a:tr>
              <a:tr h="633460">
                <a:tc>
                  <a:txBody>
                    <a:bodyPr/>
                    <a:lstStyle/>
                    <a:p>
                      <a:r>
                        <a:rPr lang="en-US" sz="1400" dirty="0"/>
                        <a:t>120−129/less than 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120−129/less than 80</a:t>
                      </a:r>
                    </a:p>
                  </a:txBody>
                  <a:tcPr/>
                </a:tc>
                <a:tc>
                  <a:txBody>
                    <a:bodyPr/>
                    <a:lstStyle/>
                    <a:p>
                      <a:r>
                        <a:rPr lang="en-US" sz="1400" dirty="0"/>
                        <a:t>Elevated BP</a:t>
                      </a:r>
                    </a:p>
                  </a:txBody>
                  <a:tcPr/>
                </a:tc>
                <a:tc>
                  <a:txBody>
                    <a:bodyPr/>
                    <a:lstStyle/>
                    <a:p>
                      <a:r>
                        <a:rPr lang="en-US" sz="1400" dirty="0"/>
                        <a:t>Healthy lifestyle changes and recheck SMBP every 3−6 months</a:t>
                      </a:r>
                    </a:p>
                  </a:txBody>
                  <a:tcPr/>
                </a:tc>
                <a:extLst>
                  <a:ext uri="{0D108BD9-81ED-4DB2-BD59-A6C34878D82A}">
                    <a16:rowId xmlns:a16="http://schemas.microsoft.com/office/drawing/2014/main" val="3858461279"/>
                  </a:ext>
                </a:extLst>
              </a:tr>
              <a:tr h="456638">
                <a:tc>
                  <a:txBody>
                    <a:bodyPr/>
                    <a:lstStyle/>
                    <a:p>
                      <a:r>
                        <a:rPr lang="en-US" sz="1400" dirty="0"/>
                        <a:t>Less than 130/80</a:t>
                      </a:r>
                    </a:p>
                  </a:txBody>
                  <a:tcPr/>
                </a:tc>
                <a:tc>
                  <a:txBody>
                    <a:bodyPr/>
                    <a:lstStyle/>
                    <a:p>
                      <a:r>
                        <a:rPr lang="en-US" sz="1400" dirty="0"/>
                        <a:t>Greater than or equal to 130/80</a:t>
                      </a:r>
                    </a:p>
                  </a:txBody>
                  <a:tcPr/>
                </a:tc>
                <a:tc>
                  <a:txBody>
                    <a:bodyPr/>
                    <a:lstStyle/>
                    <a:p>
                      <a:r>
                        <a:rPr lang="en-US" sz="1400" dirty="0"/>
                        <a:t>Masked HTN</a:t>
                      </a:r>
                    </a:p>
                  </a:txBody>
                  <a:tcPr/>
                </a:tc>
                <a:tc>
                  <a:txBody>
                    <a:bodyPr/>
                    <a:lstStyle/>
                    <a:p>
                      <a:r>
                        <a:rPr lang="en-US" sz="1400" dirty="0"/>
                        <a:t>Manage as sustained HTN due to increased cardiovascular risk or consider 24-hour ambulatory BP monitoring</a:t>
                      </a:r>
                    </a:p>
                  </a:txBody>
                  <a:tcPr/>
                </a:tc>
                <a:extLst>
                  <a:ext uri="{0D108BD9-81ED-4DB2-BD59-A6C34878D82A}">
                    <a16:rowId xmlns:a16="http://schemas.microsoft.com/office/drawing/2014/main" val="165720214"/>
                  </a:ext>
                </a:extLst>
              </a:tr>
              <a:tr h="456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Greater than or equal to 130/80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Less than 130/80</a:t>
                      </a:r>
                    </a:p>
                    <a:p>
                      <a:endParaRPr lang="en-US" sz="1400" dirty="0"/>
                    </a:p>
                  </a:txBody>
                  <a:tcPr/>
                </a:tc>
                <a:tc>
                  <a:txBody>
                    <a:bodyPr/>
                    <a:lstStyle/>
                    <a:p>
                      <a:r>
                        <a:rPr lang="en-US" sz="1400" dirty="0"/>
                        <a:t>White coat HTN</a:t>
                      </a:r>
                    </a:p>
                  </a:txBody>
                  <a:tcPr/>
                </a:tc>
                <a:tc>
                  <a:txBody>
                    <a:bodyPr/>
                    <a:lstStyle/>
                    <a:p>
                      <a:r>
                        <a:rPr lang="en-US" sz="1400" dirty="0"/>
                        <a:t>Recheck SMBP every 6 months</a:t>
                      </a:r>
                    </a:p>
                  </a:txBody>
                  <a:tcPr/>
                </a:tc>
                <a:extLst>
                  <a:ext uri="{0D108BD9-81ED-4DB2-BD59-A6C34878D82A}">
                    <a16:rowId xmlns:a16="http://schemas.microsoft.com/office/drawing/2014/main" val="2008295502"/>
                  </a:ext>
                </a:extLst>
              </a:tr>
              <a:tr h="456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Greater than or equal to 130/80</a:t>
                      </a:r>
                    </a:p>
                  </a:txBody>
                  <a:tcPr/>
                </a:tc>
                <a:tc>
                  <a:txBody>
                    <a:bodyPr/>
                    <a:lstStyle/>
                    <a:p>
                      <a:r>
                        <a:rPr lang="en-US" sz="1400" dirty="0"/>
                        <a:t>120−129/less than 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White coat HTN and elevated BP</a:t>
                      </a:r>
                    </a:p>
                  </a:txBody>
                  <a:tcPr/>
                </a:tc>
                <a:tc>
                  <a:txBody>
                    <a:bodyPr/>
                    <a:lstStyle/>
                    <a:p>
                      <a:r>
                        <a:rPr lang="en-US" sz="1400" dirty="0"/>
                        <a:t>Healthy lifestyle changes and recheck SMBP every 3−6 months</a:t>
                      </a:r>
                    </a:p>
                  </a:txBody>
                  <a:tcPr/>
                </a:tc>
                <a:extLst>
                  <a:ext uri="{0D108BD9-81ED-4DB2-BD59-A6C34878D82A}">
                    <a16:rowId xmlns:a16="http://schemas.microsoft.com/office/drawing/2014/main" val="1885177358"/>
                  </a:ext>
                </a:extLst>
              </a:tr>
              <a:tr h="456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Greater than or equal to 130/80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Greater than or equal to 130/80</a:t>
                      </a:r>
                    </a:p>
                  </a:txBody>
                  <a:tcPr/>
                </a:tc>
                <a:tc>
                  <a:txBody>
                    <a:bodyPr/>
                    <a:lstStyle/>
                    <a:p>
                      <a:r>
                        <a:rPr lang="en-US" sz="1400" dirty="0"/>
                        <a:t>Sustained HTN</a:t>
                      </a:r>
                    </a:p>
                  </a:txBody>
                  <a:tcPr/>
                </a:tc>
                <a:tc>
                  <a:txBody>
                    <a:bodyPr/>
                    <a:lstStyle/>
                    <a:p>
                      <a:r>
                        <a:rPr lang="en-US" sz="1400" dirty="0"/>
                        <a:t>Manage per current HTN guidelines </a:t>
                      </a:r>
                    </a:p>
                  </a:txBody>
                  <a:tcPr/>
                </a:tc>
                <a:extLst>
                  <a:ext uri="{0D108BD9-81ED-4DB2-BD59-A6C34878D82A}">
                    <a16:rowId xmlns:a16="http://schemas.microsoft.com/office/drawing/2014/main" val="63015007"/>
                  </a:ext>
                </a:extLst>
              </a:tr>
            </a:tbl>
          </a:graphicData>
        </a:graphic>
      </p:graphicFrame>
    </p:spTree>
    <p:extLst>
      <p:ext uri="{BB962C8B-B14F-4D97-AF65-F5344CB8AC3E}">
        <p14:creationId xmlns:p14="http://schemas.microsoft.com/office/powerpoint/2010/main" val="28341764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792D4-A783-4AA5-A062-6E840067A0FD}"/>
              </a:ext>
            </a:extLst>
          </p:cNvPr>
          <p:cNvSpPr>
            <a:spLocks noGrp="1"/>
          </p:cNvSpPr>
          <p:nvPr>
            <p:ph type="title"/>
          </p:nvPr>
        </p:nvSpPr>
        <p:spPr>
          <a:xfrm>
            <a:off x="457200" y="381000"/>
            <a:ext cx="8229600" cy="1143000"/>
          </a:xfrm>
        </p:spPr>
        <p:txBody>
          <a:bodyPr/>
          <a:lstStyle/>
          <a:p>
            <a:r>
              <a:rPr lang="en-US" dirty="0"/>
              <a:t>Providing Feedback</a:t>
            </a:r>
          </a:p>
        </p:txBody>
      </p:sp>
      <p:sp>
        <p:nvSpPr>
          <p:cNvPr id="3" name="Content Placeholder 2">
            <a:extLst>
              <a:ext uri="{FF2B5EF4-FFF2-40B4-BE49-F238E27FC236}">
                <a16:creationId xmlns:a16="http://schemas.microsoft.com/office/drawing/2014/main" id="{A5F11A5D-B613-4CB4-9E54-E01E1B0D0180}"/>
              </a:ext>
            </a:extLst>
          </p:cNvPr>
          <p:cNvSpPr>
            <a:spLocks noGrp="1"/>
          </p:cNvSpPr>
          <p:nvPr>
            <p:ph idx="1"/>
          </p:nvPr>
        </p:nvSpPr>
        <p:spPr>
          <a:xfrm>
            <a:off x="457200" y="1676400"/>
            <a:ext cx="8229600" cy="4038600"/>
          </a:xfrm>
        </p:spPr>
        <p:txBody>
          <a:bodyPr>
            <a:normAutofit fontScale="92500" lnSpcReduction="10000"/>
          </a:bodyPr>
          <a:lstStyle/>
          <a:p>
            <a:r>
              <a:rPr lang="en-US" dirty="0"/>
              <a:t>SMBP is associated with better BP control with added clinical support</a:t>
            </a:r>
          </a:p>
          <a:p>
            <a:pPr lvl="1"/>
            <a:r>
              <a:rPr lang="en-US" dirty="0"/>
              <a:t>Web-based feedback</a:t>
            </a:r>
          </a:p>
          <a:p>
            <a:pPr lvl="1"/>
            <a:r>
              <a:rPr lang="en-US" dirty="0"/>
              <a:t>Telephone feedback</a:t>
            </a:r>
          </a:p>
          <a:p>
            <a:pPr lvl="1"/>
            <a:r>
              <a:rPr lang="en-US" dirty="0"/>
              <a:t>Counseling in person or via telephone</a:t>
            </a:r>
          </a:p>
          <a:p>
            <a:pPr lvl="1"/>
            <a:r>
              <a:rPr lang="en-US" dirty="0"/>
              <a:t>Adherence-enhancing strategies</a:t>
            </a:r>
          </a:p>
          <a:p>
            <a:pPr lvl="2"/>
            <a:r>
              <a:rPr lang="en-US" dirty="0"/>
              <a:t>Use of nurse case managers</a:t>
            </a:r>
          </a:p>
          <a:p>
            <a:pPr lvl="2"/>
            <a:r>
              <a:rPr lang="en-US" dirty="0"/>
              <a:t>Electronic reminders</a:t>
            </a:r>
          </a:p>
          <a:p>
            <a:pPr lvl="2"/>
            <a:r>
              <a:rPr lang="en-US" dirty="0"/>
              <a:t>Behavioral management teams</a:t>
            </a:r>
          </a:p>
          <a:p>
            <a:endParaRPr lang="en-US" dirty="0"/>
          </a:p>
        </p:txBody>
      </p:sp>
      <p:sp>
        <p:nvSpPr>
          <p:cNvPr id="4" name="TextBox 6">
            <a:extLst>
              <a:ext uri="{FF2B5EF4-FFF2-40B4-BE49-F238E27FC236}">
                <a16:creationId xmlns:a16="http://schemas.microsoft.com/office/drawing/2014/main" id="{B9278E72-0F84-44DC-97D5-BE40B95731A1}"/>
              </a:ext>
            </a:extLst>
          </p:cNvPr>
          <p:cNvSpPr txBox="1">
            <a:spLocks noChangeArrowheads="1"/>
          </p:cNvSpPr>
          <p:nvPr/>
        </p:nvSpPr>
        <p:spPr bwMode="auto">
          <a:xfrm>
            <a:off x="192771" y="5715000"/>
            <a:ext cx="895122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en-US" sz="700" dirty="0" err="1"/>
              <a:t>Muntner</a:t>
            </a:r>
            <a:r>
              <a:rPr lang="en-US" sz="700" dirty="0"/>
              <a:t> P, </a:t>
            </a:r>
            <a:r>
              <a:rPr lang="en-US" sz="700" dirty="0" err="1"/>
              <a:t>Shimbo</a:t>
            </a:r>
            <a:r>
              <a:rPr lang="en-US" sz="700" dirty="0"/>
              <a:t> D, Carey RM, et al; on behalf of the American Heart Association Council on Hypertension; Council on Cardiovascular Disease in the Young; Council on Cardiovascular and Stroke Nursing; Council on Cardiovascular Radiology and Intervention; Council on Clinical Cardiology; and Council on Quality of Care and Outcomes Research. Measurement of blood pressure in humans: a scientific statement from the American Heart Association. </a:t>
            </a:r>
            <a:r>
              <a:rPr lang="en-US" sz="700" i="1" dirty="0"/>
              <a:t>Hypertension</a:t>
            </a:r>
            <a:r>
              <a:rPr lang="en-US" sz="700" dirty="0"/>
              <a:t>. 2019;71:e1-e32. DOI: 10.1161/HYP.0000000000000087.</a:t>
            </a:r>
          </a:p>
        </p:txBody>
      </p:sp>
    </p:spTree>
    <p:extLst>
      <p:ext uri="{BB962C8B-B14F-4D97-AF65-F5344CB8AC3E}">
        <p14:creationId xmlns:p14="http://schemas.microsoft.com/office/powerpoint/2010/main" val="33093742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DF84-BD99-4AE0-987F-74418059DFF2}"/>
              </a:ext>
            </a:extLst>
          </p:cNvPr>
          <p:cNvSpPr>
            <a:spLocks noGrp="1"/>
          </p:cNvSpPr>
          <p:nvPr>
            <p:ph type="title"/>
          </p:nvPr>
        </p:nvSpPr>
        <p:spPr>
          <a:xfrm>
            <a:off x="457200" y="266699"/>
            <a:ext cx="8229600" cy="1143000"/>
          </a:xfrm>
        </p:spPr>
        <p:txBody>
          <a:bodyPr/>
          <a:lstStyle/>
          <a:p>
            <a:r>
              <a:rPr lang="en-US" sz="3400" dirty="0"/>
              <a:t>SMBP with Clinical Support Examples</a:t>
            </a:r>
          </a:p>
        </p:txBody>
      </p:sp>
      <p:sp>
        <p:nvSpPr>
          <p:cNvPr id="3" name="Content Placeholder 2">
            <a:extLst>
              <a:ext uri="{FF2B5EF4-FFF2-40B4-BE49-F238E27FC236}">
                <a16:creationId xmlns:a16="http://schemas.microsoft.com/office/drawing/2014/main" id="{8BD70E05-CE15-4A67-A4E9-B9494F9971BE}"/>
              </a:ext>
            </a:extLst>
          </p:cNvPr>
          <p:cNvSpPr>
            <a:spLocks noGrp="1"/>
          </p:cNvSpPr>
          <p:nvPr>
            <p:ph idx="1"/>
          </p:nvPr>
        </p:nvSpPr>
        <p:spPr>
          <a:xfrm>
            <a:off x="457200" y="1435098"/>
            <a:ext cx="8229600" cy="4813302"/>
          </a:xfrm>
        </p:spPr>
        <p:txBody>
          <a:bodyPr>
            <a:normAutofit fontScale="70000" lnSpcReduction="20000"/>
          </a:bodyPr>
          <a:lstStyle/>
          <a:p>
            <a:pPr marL="0" indent="0">
              <a:buNone/>
            </a:pPr>
            <a:r>
              <a:rPr lang="en-US" sz="4000" b="1" dirty="0"/>
              <a:t>One-on-one counseling </a:t>
            </a:r>
          </a:p>
          <a:p>
            <a:r>
              <a:rPr lang="en-US" sz="4000" dirty="0"/>
              <a:t>Telephone calls from nurses or pharmacists to manage medications</a:t>
            </a:r>
          </a:p>
          <a:p>
            <a:r>
              <a:rPr lang="en-US" sz="4000" dirty="0"/>
              <a:t>Counseling sessions in person with pharmacists </a:t>
            </a:r>
          </a:p>
          <a:p>
            <a:r>
              <a:rPr lang="en-US" sz="4000" dirty="0"/>
              <a:t>CHWs who relay information to the clinical team</a:t>
            </a:r>
            <a:br>
              <a:rPr lang="en-US" sz="4000" dirty="0"/>
            </a:br>
            <a:endParaRPr lang="en-US" sz="4000" dirty="0"/>
          </a:p>
          <a:p>
            <a:pPr marL="0" indent="0">
              <a:buNone/>
            </a:pPr>
            <a:r>
              <a:rPr lang="en-US" sz="4000" b="1" dirty="0"/>
              <a:t>Patient Education </a:t>
            </a:r>
          </a:p>
          <a:p>
            <a:r>
              <a:rPr lang="en-US" sz="4000" dirty="0"/>
              <a:t>Nurses providing telephone-based education on lifestyle changes to lower BP</a:t>
            </a:r>
          </a:p>
          <a:p>
            <a:r>
              <a:rPr lang="en-US" sz="4000" dirty="0"/>
              <a:t>Small group classes on SMBP and lifestyle changes in clinical OR community settings</a:t>
            </a:r>
          </a:p>
        </p:txBody>
      </p:sp>
      <p:sp>
        <p:nvSpPr>
          <p:cNvPr id="4" name="TextBox 6">
            <a:extLst>
              <a:ext uri="{FF2B5EF4-FFF2-40B4-BE49-F238E27FC236}">
                <a16:creationId xmlns:a16="http://schemas.microsoft.com/office/drawing/2014/main" id="{4156CB2C-977B-4EB3-B1BB-D0E77EB5629C}"/>
              </a:ext>
            </a:extLst>
          </p:cNvPr>
          <p:cNvSpPr txBox="1">
            <a:spLocks noChangeArrowheads="1"/>
          </p:cNvSpPr>
          <p:nvPr/>
        </p:nvSpPr>
        <p:spPr bwMode="auto">
          <a:xfrm>
            <a:off x="457200" y="5835135"/>
            <a:ext cx="76651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en-US" sz="600" dirty="0"/>
              <a:t>Centers for Disease Control and Prevention. Self-Measured Blood Pressure Monitoring: Actions Steps for Clinicians. Atlanta, </a:t>
            </a:r>
            <a:r>
              <a:rPr lang="en-US" sz="600" dirty="0" err="1"/>
              <a:t>GA:Centers</a:t>
            </a:r>
            <a:r>
              <a:rPr lang="en-US" sz="600" dirty="0"/>
              <a:t> for Disease Control and Prevention, US Dept of Health and Human Services; 2014.</a:t>
            </a:r>
          </a:p>
        </p:txBody>
      </p:sp>
    </p:spTree>
    <p:extLst>
      <p:ext uri="{BB962C8B-B14F-4D97-AF65-F5344CB8AC3E}">
        <p14:creationId xmlns:p14="http://schemas.microsoft.com/office/powerpoint/2010/main" val="36573386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A7E1-64FC-4168-AD79-070CB98312A5}"/>
              </a:ext>
            </a:extLst>
          </p:cNvPr>
          <p:cNvSpPr>
            <a:spLocks noGrp="1"/>
          </p:cNvSpPr>
          <p:nvPr>
            <p:ph type="title"/>
          </p:nvPr>
        </p:nvSpPr>
        <p:spPr>
          <a:xfrm>
            <a:off x="457200" y="261055"/>
            <a:ext cx="8229600" cy="1143000"/>
          </a:xfrm>
        </p:spPr>
        <p:txBody>
          <a:bodyPr/>
          <a:lstStyle/>
          <a:p>
            <a:r>
              <a:rPr lang="en-US" sz="3400" dirty="0"/>
              <a:t>SMBP with Clinical Support Examples</a:t>
            </a:r>
          </a:p>
        </p:txBody>
      </p:sp>
      <p:sp>
        <p:nvSpPr>
          <p:cNvPr id="3" name="Content Placeholder 2">
            <a:extLst>
              <a:ext uri="{FF2B5EF4-FFF2-40B4-BE49-F238E27FC236}">
                <a16:creationId xmlns:a16="http://schemas.microsoft.com/office/drawing/2014/main" id="{9DA140D2-13D3-4179-8C60-217BE9711B2F}"/>
              </a:ext>
            </a:extLst>
          </p:cNvPr>
          <p:cNvSpPr>
            <a:spLocks noGrp="1"/>
          </p:cNvSpPr>
          <p:nvPr>
            <p:ph idx="1"/>
          </p:nvPr>
        </p:nvSpPr>
        <p:spPr>
          <a:xfrm>
            <a:off x="457200" y="1777389"/>
            <a:ext cx="8229600" cy="4038600"/>
          </a:xfrm>
        </p:spPr>
        <p:txBody>
          <a:bodyPr>
            <a:normAutofit fontScale="85000" lnSpcReduction="20000"/>
          </a:bodyPr>
          <a:lstStyle/>
          <a:p>
            <a:pPr marL="0" indent="0">
              <a:buNone/>
            </a:pPr>
            <a:r>
              <a:rPr lang="en-US" b="1" dirty="0"/>
              <a:t>Web-based or telephone support based on patient-reported SMBP readings</a:t>
            </a:r>
          </a:p>
          <a:p>
            <a:endParaRPr lang="en-US" dirty="0"/>
          </a:p>
          <a:p>
            <a:r>
              <a:rPr lang="en-US" dirty="0"/>
              <a:t>Computer or telephone-based feedback system</a:t>
            </a:r>
          </a:p>
          <a:p>
            <a:r>
              <a:rPr lang="en-US" dirty="0"/>
              <a:t>Secure patient website training plus pharmacist care management via web communication</a:t>
            </a:r>
          </a:p>
          <a:p>
            <a:r>
              <a:rPr lang="en-US" dirty="0"/>
              <a:t>Access to web-based tools for med refill requests</a:t>
            </a:r>
          </a:p>
          <a:p>
            <a:r>
              <a:rPr lang="en-US" dirty="0"/>
              <a:t>Text and e-mail reminders to measure BP or for appointments</a:t>
            </a:r>
          </a:p>
          <a:p>
            <a:r>
              <a:rPr lang="en-US" dirty="0"/>
              <a:t>Secure messaging with clinician or staff</a:t>
            </a:r>
          </a:p>
          <a:p>
            <a:endParaRPr lang="en-US" dirty="0"/>
          </a:p>
        </p:txBody>
      </p:sp>
      <p:sp>
        <p:nvSpPr>
          <p:cNvPr id="4" name="TextBox 6">
            <a:extLst>
              <a:ext uri="{FF2B5EF4-FFF2-40B4-BE49-F238E27FC236}">
                <a16:creationId xmlns:a16="http://schemas.microsoft.com/office/drawing/2014/main" id="{D9C2B058-A94A-40A6-9BB9-8C7882AEAC8F}"/>
              </a:ext>
            </a:extLst>
          </p:cNvPr>
          <p:cNvSpPr txBox="1">
            <a:spLocks noChangeArrowheads="1"/>
          </p:cNvSpPr>
          <p:nvPr/>
        </p:nvSpPr>
        <p:spPr bwMode="auto">
          <a:xfrm>
            <a:off x="457200" y="5840779"/>
            <a:ext cx="76651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en-US" sz="600"/>
              <a:t>Centers for Disease Control and Prevention. Self-Measured Blood Pressure Monitoring: Actions Steps for Clinicians. Atlanta, GA:Centers for Disease Control and Prevention, US Dept of Health and Human Services; 2014.</a:t>
            </a:r>
          </a:p>
        </p:txBody>
      </p:sp>
    </p:spTree>
    <p:extLst>
      <p:ext uri="{BB962C8B-B14F-4D97-AF65-F5344CB8AC3E}">
        <p14:creationId xmlns:p14="http://schemas.microsoft.com/office/powerpoint/2010/main" val="32845492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54E8-23B0-41BF-B6E6-D12938EEA277}"/>
              </a:ext>
            </a:extLst>
          </p:cNvPr>
          <p:cNvSpPr>
            <a:spLocks noGrp="1"/>
          </p:cNvSpPr>
          <p:nvPr>
            <p:ph type="title"/>
          </p:nvPr>
        </p:nvSpPr>
        <p:spPr>
          <a:xfrm>
            <a:off x="76200" y="0"/>
            <a:ext cx="8229600" cy="1143000"/>
          </a:xfrm>
        </p:spPr>
        <p:txBody>
          <a:bodyPr/>
          <a:lstStyle/>
          <a:p>
            <a:r>
              <a:rPr lang="en-US" dirty="0">
                <a:solidFill>
                  <a:schemeClr val="tx2"/>
                </a:solidFill>
              </a:rPr>
              <a:t>SMBP Workflow</a:t>
            </a:r>
          </a:p>
        </p:txBody>
      </p:sp>
      <p:pic>
        <p:nvPicPr>
          <p:cNvPr id="4" name="Picture 3">
            <a:extLst>
              <a:ext uri="{FF2B5EF4-FFF2-40B4-BE49-F238E27FC236}">
                <a16:creationId xmlns:a16="http://schemas.microsoft.com/office/drawing/2014/main" id="{CFA40947-53EE-4697-82EA-04E94BE30368}"/>
              </a:ext>
            </a:extLst>
          </p:cNvPr>
          <p:cNvPicPr>
            <a:picLocks noChangeAspect="1"/>
          </p:cNvPicPr>
          <p:nvPr/>
        </p:nvPicPr>
        <p:blipFill>
          <a:blip r:embed="rId3"/>
          <a:stretch>
            <a:fillRect/>
          </a:stretch>
        </p:blipFill>
        <p:spPr>
          <a:xfrm>
            <a:off x="3850410" y="457200"/>
            <a:ext cx="4836390" cy="5386638"/>
          </a:xfrm>
          <a:prstGeom prst="rect">
            <a:avLst/>
          </a:prstGeom>
        </p:spPr>
      </p:pic>
    </p:spTree>
    <p:extLst>
      <p:ext uri="{BB962C8B-B14F-4D97-AF65-F5344CB8AC3E}">
        <p14:creationId xmlns:p14="http://schemas.microsoft.com/office/powerpoint/2010/main" val="25670599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35&quot;&gt;&lt;object type=&quot;3&quot; unique_id=&quot;10036&quot;&gt;&lt;property id=&quot;20148&quot; value=&quot;5&quot;/&gt;&lt;property id=&quot;20300&quot; value=&quot;Slide 1&quot;/&gt;&lt;property id=&quot;20307&quot; value=&quot;256&quot;/&gt;&lt;/object&gt;&lt;object type=&quot;3&quot; unique_id=&quot;10038&quot;&gt;&lt;property id=&quot;20148&quot; value=&quot;5&quot;/&gt;&lt;property id=&quot;20300&quot; value=&quot;Slide 17 - &amp;quot;Step 1 – Choose the Right Equipment&amp;quot;&quot;/&gt;&lt;property id=&quot;20307&quot; value=&quot;261&quot;/&gt;&lt;/object&gt;&lt;object type=&quot;3&quot; unique_id=&quot;10040&quot;&gt;&lt;property id=&quot;20148&quot; value=&quot;5&quot;/&gt;&lt;property id=&quot;20300&quot; value=&quot;Slide 18 - &amp;quot;Step 2 – Prepare the Patient&amp;quot;&quot;/&gt;&lt;property id=&quot;20307&quot; value=&quot;259&quot;/&gt;&lt;/object&gt;&lt;object type=&quot;3&quot; unique_id=&quot;10041&quot;&gt;&lt;property id=&quot;20148&quot; value=&quot;5&quot;/&gt;&lt;property id=&quot;20300&quot; value=&quot;Slide 19 - &amp;quot;Step 3 – Choose the Proper BP Cuff Size&amp;quot;&quot;/&gt;&lt;property id=&quot;20307&quot; value=&quot;258&quot;/&gt;&lt;/object&gt;&lt;object type=&quot;3&quot; unique_id=&quot;10042&quot;&gt;&lt;property id=&quot;20148&quot; value=&quot;5&quot;/&gt;&lt;property id=&quot;20300&quot; value=&quot;Slide 45&quot;/&gt;&lt;property id=&quot;20307&quot; value=&quot;262&quot;/&gt;&lt;/object&gt;&lt;object type=&quot;3&quot; unique_id=&quot;10470&quot;&gt;&lt;property id=&quot;20148&quot; value=&quot;5&quot;/&gt;&lt;property id=&quot;20300&quot; value=&quot;Slide 2 - &amp;quot;Objectives&amp;quot;&quot;/&gt;&lt;property id=&quot;20307&quot; value=&quot;263&quot;/&gt;&lt;/object&gt;&lt;object type=&quot;3&quot; unique_id=&quot;10472&quot;&gt;&lt;property id=&quot;20148&quot; value=&quot;5&quot;/&gt;&lt;property id=&quot;20300&quot; value=&quot;Slide 4 - &amp;quot;Accurate Blood Pressure (BP)&amp;quot;&quot;/&gt;&lt;property id=&quot;20307&quot; value=&quot;264&quot;/&gt;&lt;/object&gt;&lt;object type=&quot;3&quot; unique_id=&quot;10473&quot;&gt;&lt;property id=&quot;20148&quot; value=&quot;5&quot;/&gt;&lt;property id=&quot;20300&quot; value=&quot;Slide 6 - &amp;quot;Strategies for Proper BP Measurement&amp;quot;&quot;/&gt;&lt;property id=&quot;20307&quot; value=&quot;265&quot;/&gt;&lt;/object&gt;&lt;object type=&quot;3&quot; unique_id=&quot;10474&quot;&gt;&lt;property id=&quot;20148&quot; value=&quot;5&quot;/&gt;&lt;property id=&quot;20300&quot; value=&quot;Slide 5 - &amp;quot;Weakness in Blood Pressure Technique&amp;quot;&quot;/&gt;&lt;property id=&quot;20307&quot; value=&quot;266&quot;/&gt;&lt;/object&gt;&lt;object type=&quot;3&quot; unique_id=&quot;10477&quot;&gt;&lt;property id=&quot;20148&quot; value=&quot;5&quot;/&gt;&lt;property id=&quot;20300&quot; value=&quot;Slide 8 - &amp;quot;Knowing Your Blood Pressure Equipment&amp;quot;&quot;/&gt;&lt;property id=&quot;20307&quot; value=&quot;293&quot;/&gt;&lt;/object&gt;&lt;object type=&quot;3&quot; unique_id=&quot;10478&quot;&gt;&lt;property id=&quot;20148&quot; value=&quot;5&quot;/&gt;&lt;property id=&quot;20300&quot; value=&quot;Slide 9 - &amp;quot;Knowing Your Equipment&amp;quot;&quot;/&gt;&lt;property id=&quot;20307&quot; value=&quot;269&quot;/&gt;&lt;/object&gt;&lt;object type=&quot;3&quot; unique_id=&quot;10479&quot;&gt;&lt;property id=&quot;20148&quot; value=&quot;5&quot;/&gt;&lt;property id=&quot;20300&quot; value=&quot;Slide 10 - &amp;quot;Sphygmomanometer &amp;quot;&quot;/&gt;&lt;property id=&quot;20307&quot; value=&quot;270&quot;/&gt;&lt;/object&gt;&lt;object type=&quot;3&quot; unique_id=&quot;10480&quot;&gt;&lt;property id=&quot;20148&quot; value=&quot;5&quot;/&gt;&lt;property id=&quot;20300&quot; value=&quot;Slide 11 - &amp;quot;Blood Pressure Cuff&amp;quot;&quot;/&gt;&lt;property id=&quot;20307&quot; value=&quot;271&quot;/&gt;&lt;/object&gt;&lt;object type=&quot;3&quot; unique_id=&quot;10481&quot;&gt;&lt;property id=&quot;20148&quot; value=&quot;5&quot;/&gt;&lt;property id=&quot;20300&quot; value=&quot;Slide 12 - &amp;quot;Stethoscope &amp;quot;&quot;/&gt;&lt;property id=&quot;20307&quot; value=&quot;273&quot;/&gt;&lt;/object&gt;&lt;object type=&quot;3&quot; unique_id=&quot;10482&quot;&gt;&lt;property id=&quot;20148&quot; value=&quot;5&quot;/&gt;&lt;property id=&quot;20300&quot; value=&quot;Slide 13 - &amp;quot;Blood Pressure Monitor Calibration&amp;quot;&quot;/&gt;&lt;property id=&quot;20307&quot; value=&quot;274&quot;/&gt;&lt;/object&gt;&lt;object type=&quot;3&quot; unique_id=&quot;10483&quot;&gt;&lt;property id=&quot;20148&quot; value=&quot;5&quot;/&gt;&lt;property id=&quot;20300&quot; value=&quot;Slide 14&quot;/&gt;&lt;property id=&quot;20307&quot; value=&quot;275&quot;/&gt;&lt;/object&gt;&lt;object type=&quot;3&quot; unique_id=&quot;10484&quot;&gt;&lt;property id=&quot;20148&quot; value=&quot;5&quot;/&gt;&lt;property id=&quot;20300&quot; value=&quot;Slide 7 - &amp;quot;Testing Competency&amp;quot;&quot;/&gt;&lt;property id=&quot;20307&quot; value=&quot;276&quot;/&gt;&lt;/object&gt;&lt;object type=&quot;3&quot; unique_id=&quot;10485&quot;&gt;&lt;property id=&quot;20148&quot; value=&quot;5&quot;/&gt;&lt;property id=&quot;20300&quot; value=&quot;Slide 16 - &amp;quot;Proper Technique&amp;quot;&quot;/&gt;&lt;property id=&quot;20307&quot; value=&quot;292&quot;/&gt;&lt;/object&gt;&lt;object type=&quot;3&quot; unique_id=&quot;10486&quot;&gt;&lt;property id=&quot;20148&quot; value=&quot;5&quot;/&gt;&lt;property id=&quot;20300&quot; value=&quot;Slide 20 - &amp;quot;Acceptable Bladder Dimension for Arms of Different Sizes&amp;quot;&quot;/&gt;&lt;property id=&quot;20307&quot; value=&quot;272&quot;/&gt;&lt;/object&gt;&lt;object type=&quot;3&quot; unique_id=&quot;10487&quot;&gt;&lt;property id=&quot;20148&quot; value=&quot;5&quot;/&gt;&lt;property id=&quot;20300&quot; value=&quot;Slide 21 - &amp;quot;Step 4 – Place the BP Cuff on the Patient's Arm&amp;quot;&quot;/&gt;&lt;property id=&quot;20307&quot; value=&quot;296&quot;/&gt;&lt;/object&gt;&lt;object type=&quot;3&quot; unique_id=&quot;10488&quot;&gt;&lt;property id=&quot;20148&quot; value=&quot;5&quot;/&gt;&lt;property id=&quot;20300&quot; value=&quot;Slide 22 - &amp;quot;Step 5 – Position the Stethoscope&amp;quot;&quot;/&gt;&lt;property id=&quot;20307&quot; value=&quot;295&quot;/&gt;&lt;/object&gt;&lt;object type=&quot;3&quot; unique_id=&quot;10489&quot;&gt;&lt;property id=&quot;20148&quot; value=&quot;5&quot;/&gt;&lt;property id=&quot;20300&quot; value=&quot;Slide 23 - &amp;quot;Step 6 – Determine Maximum Inflation Level&amp;quot;&quot;/&gt;&lt;property id=&quot;20307&quot; value=&quot;297&quot;/&gt;&lt;/object&gt;&lt;object type=&quot;3&quot; unique_id=&quot;10490&quot;&gt;&lt;property id=&quot;20148&quot; value=&quot;5&quot;/&gt;&lt;property id=&quot;20300&quot; value=&quot;Slide 24 - &amp;quot;Step 7 – Slowly Deflate the BP Cuff&amp;quot;&quot;/&gt;&lt;property id=&quot;20307&quot; value=&quot;298&quot;/&gt;&lt;/object&gt;&lt;object type=&quot;3&quot; unique_id=&quot;10491&quot;&gt;&lt;property id=&quot;20148&quot; value=&quot;5&quot;/&gt;&lt;property id=&quot;20300&quot; value=&quot;Slide 25 - &amp;quot;Step 8 – Listen for the Systolic Reading&amp;quot;&quot;/&gt;&lt;property id=&quot;20307&quot; value=&quot;299&quot;/&gt;&lt;/object&gt;&lt;object type=&quot;3&quot; unique_id=&quot;10492&quot;&gt;&lt;property id=&quot;20148&quot; value=&quot;5&quot;/&gt;&lt;property id=&quot;20300&quot; value=&quot;Slide 26 - &amp;quot;Step 9 – Listen for the Diastolic Reading&amp;quot;&quot;/&gt;&lt;property id=&quot;20307&quot; value=&quot;300&quot;/&gt;&lt;/object&gt;&lt;object type=&quot;3&quot; unique_id=&quot;10493&quot;&gt;&lt;property id=&quot;20148&quot; value=&quot;5&quot;/&gt;&lt;property id=&quot;20300&quot; value=&quot;Slide 27 - &amp;quot;Step 10 – Double Check for Accuracy&amp;quot;&quot;/&gt;&lt;property id=&quot;20307&quot; value=&quot;301&quot;/&gt;&lt;/object&gt;&lt;object type=&quot;3&quot; unique_id=&quot;10494&quot;&gt;&lt;property id=&quot;20148&quot; value=&quot;5&quot;/&gt;&lt;property id=&quot;20300&quot; value=&quot;Slide 30 - &amp;quot;Blood Pressure Level Thresholds2&amp;quot;&quot;/&gt;&lt;property id=&quot;20307&quot; value=&quot;278&quot;/&gt;&lt;/object&gt;&lt;object type=&quot;3&quot; unique_id=&quot;10495&quot;&gt;&lt;property id=&quot;20148&quot; value=&quot;5&quot;/&gt;&lt;property id=&quot;20300&quot; value=&quot;Slide 32 - &amp;quot;Diagnosis3&amp;quot;&quot;/&gt;&lt;property id=&quot;20307&quot; value=&quot;279&quot;/&gt;&lt;/object&gt;&lt;object type=&quot;3&quot; unique_id=&quot;10496&quot;&gt;&lt;property id=&quot;20148&quot; value=&quot;5&quot;/&gt;&lt;property id=&quot;20300&quot; value=&quot;Slide 33 - &amp;quot;Lifestyle Changes&amp;quot;&quot;/&gt;&lt;property id=&quot;20307&quot; value=&quot;280&quot;/&gt;&lt;/object&gt;&lt;object type=&quot;3&quot; unique_id=&quot;10501&quot;&gt;&lt;property id=&quot;20148&quot; value=&quot;5&quot;/&gt;&lt;property id=&quot;20300&quot; value=&quot;Slide 31 - &amp;quot;Target Blood Pressure&amp;quot;&quot;/&gt;&lt;property id=&quot;20307&quot; value=&quot;285&quot;/&gt;&lt;/object&gt;&lt;object type=&quot;3&quot; unique_id=&quot;10502&quot;&gt;&lt;property id=&quot;20148&quot; value=&quot;5&quot;/&gt;&lt;property id=&quot;20300&quot; value=&quot;Slide 36 - &amp;quot;Referral to Hypertension Specialist&amp;quot;&quot;/&gt;&lt;property id=&quot;20307&quot; value=&quot;286&quot;/&gt;&lt;/object&gt;&lt;object type=&quot;3&quot; unique_id=&quot;10503&quot;&gt;&lt;property id=&quot;20148&quot; value=&quot;5&quot;/&gt;&lt;property id=&quot;20300&quot; value=&quot;Slide 37 - &amp;quot;Teaching Self-Monitoring&amp;quot;&quot;/&gt;&lt;property id=&quot;20307&quot; value=&quot;287&quot;/&gt;&lt;/object&gt;&lt;object type=&quot;3&quot; unique_id=&quot;10504&quot;&gt;&lt;property id=&quot;20148&quot; value=&quot;5&quot;/&gt;&lt;property id=&quot;20300&quot; value=&quot;Slide 38 - &amp;quot;Utilizing EHR7&amp;quot;&quot;/&gt;&lt;property id=&quot;20307&quot; value=&quot;288&quot;/&gt;&lt;/object&gt;&lt;object type=&quot;3&quot; unique_id=&quot;10505&quot;&gt;&lt;property id=&quot;20148&quot; value=&quot;5&quot;/&gt;&lt;property id=&quot;20300&quot; value=&quot;Slide 35 - &amp;quot;Resources&amp;quot;&quot;/&gt;&lt;property id=&quot;20307&quot; value=&quot;289&quot;/&gt;&lt;/object&gt;&lt;object type=&quot;3&quot; unique_id=&quot;10506&quot;&gt;&lt;property id=&quot;20148&quot; value=&quot;5&quot;/&gt;&lt;property id=&quot;20300&quot; value=&quot;Slide 39 - &amp;quot;Strategies for Making Hypertension Control a Practice Priority&amp;quot;&quot;/&gt;&lt;property id=&quot;20307&quot; value=&quot;290&quot;/&gt;&lt;/object&gt;&lt;object type=&quot;3&quot; unique_id=&quot;10507&quot;&gt;&lt;property id=&quot;20148&quot; value=&quot;5&quot;/&gt;&lt;property id=&quot;20300&quot; value=&quot;Slide 44 - &amp;quot;Bonus Question!&amp;quot;&quot;/&gt;&lt;property id=&quot;20307&quot; value=&quot;291&quot;/&gt;&lt;/object&gt;&lt;object type=&quot;3&quot; unique_id=&quot;10692&quot;&gt;&lt;property id=&quot;20148&quot; value=&quot;5&quot;/&gt;&lt;property id=&quot;20300&quot; value=&quot;Slide 29 - &amp;quot;Diagnosis and Treatment&amp;quot;&quot;/&gt;&lt;property id=&quot;20307&quot; value=&quot;302&quot;/&gt;&lt;/object&gt;&lt;object type=&quot;3&quot; unique_id=&quot;10969&quot;&gt;&lt;property id=&quot;20148&quot; value=&quot;5&quot;/&gt;&lt;property id=&quot;20300&quot; value=&quot;Slide 15 - &amp;quot;How Are You Taking Blood Pressure?&amp;quot;&quot;/&gt;&lt;property id=&quot;20307&quot; value=&quot;303&quot;/&gt;&lt;/object&gt;&lt;object type=&quot;3&quot; unique_id=&quot;11111&quot;&gt;&lt;property id=&quot;20148&quot; value=&quot;5&quot;/&gt;&lt;property id=&quot;20300&quot; value=&quot;Slide 28 - &amp;quot;Time to Practice!&amp;quot;&quot;/&gt;&lt;property id=&quot;20307&quot; value=&quot;304&quot;/&gt;&lt;/object&gt;&lt;object type=&quot;3&quot; unique_id=&quot;11113&quot;&gt;&lt;property id=&quot;20148&quot; value=&quot;5&quot;/&gt;&lt;property id=&quot;20300&quot; value=&quot;Slide 3 - &amp;quot;Background&amp;quot;&quot;/&gt;&lt;property id=&quot;20307&quot; value=&quot;307&quot;/&gt;&lt;/object&gt;&lt;object type=&quot;3&quot; unique_id=&quot;11114&quot;&gt;&lt;property id=&quot;20148&quot; value=&quot;5&quot;/&gt;&lt;property id=&quot;20300&quot; value=&quot;Slide 34 - &amp;quot;Power of Lifestyle Changes&amp;quot;&quot;/&gt;&lt;property id=&quot;20307&quot; value=&quot;313&quot;/&gt;&lt;/object&gt;&lt;object type=&quot;3&quot; unique_id=&quot;11115&quot;&gt;&lt;property id=&quot;20148&quot; value=&quot;5&quot;/&gt;&lt;property id=&quot;20300&quot; value=&quot;Slide 40 - &amp;quot;WWYD?&amp;quot;&quot;/&gt;&lt;property id=&quot;20307&quot; value=&quot;305&quot;/&gt;&lt;/object&gt;&lt;object type=&quot;3&quot; unique_id=&quot;11116&quot;&gt;&lt;property id=&quot;20148&quot; value=&quot;5&quot;/&gt;&lt;property id=&quot;20300&quot; value=&quot;Slide 41 - &amp;quot;WWYD?&amp;quot;&quot;/&gt;&lt;property id=&quot;20307&quot; value=&quot;306&quot;/&gt;&lt;/object&gt;&lt;object type=&quot;3&quot; unique_id=&quot;11117&quot;&gt;&lt;property id=&quot;20148&quot; value=&quot;5&quot;/&gt;&lt;property id=&quot;20300&quot; value=&quot;Slide 42 - &amp;quot;WWYD?&amp;quot;&quot;/&gt;&lt;property id=&quot;20307&quot; value=&quot;309&quot;/&gt;&lt;/object&gt;&lt;object type=&quot;3&quot; unique_id=&quot;11118&quot;&gt;&lt;property id=&quot;20148&quot; value=&quot;5&quot;/&gt;&lt;property id=&quot;20300&quot; value=&quot;Slide 43 - &amp;quot;WWYD?&amp;quot;&quot;/&gt;&lt;property id=&quot;20307&quot; value=&quot;310&quot;/&gt;&lt;/object&gt;&lt;object type=&quot;3&quot; unique_id=&quot;11119&quot;&gt;&lt;property id=&quot;20148&quot; value=&quot;5&quot;/&gt;&lt;property id=&quot;20300&quot; value=&quot;Slide 46 - &amp;quot;References&amp;quot;&quot;/&gt;&lt;property id=&quot;20307&quot; value=&quot;311&quot;/&gt;&lt;/object&gt;&lt;/object&gt;&lt;object type=&quot;8&quot; unique_id=&quot;10051&quot;&gt;&lt;/object&gt;&lt;/object&gt;&lt;/database&gt;"/>
  <p:tag name="SECTOMILLISECCONVERTED" val="1"/>
</p:tagLst>
</file>

<file path=ppt/theme/theme1.xml><?xml version="1.0" encoding="utf-8"?>
<a:theme xmlns:a="http://schemas.openxmlformats.org/drawingml/2006/main" name="MPRO Theme">
  <a:themeElements>
    <a:clrScheme name="MPRO">
      <a:dk1>
        <a:srgbClr val="00539B"/>
      </a:dk1>
      <a:lt1>
        <a:sysClr val="window" lastClr="FFFFFF"/>
      </a:lt1>
      <a:dk2>
        <a:srgbClr val="00539B"/>
      </a:dk2>
      <a:lt2>
        <a:srgbClr val="F7F7F8"/>
      </a:lt2>
      <a:accent1>
        <a:srgbClr val="00539B"/>
      </a:accent1>
      <a:accent2>
        <a:srgbClr val="0076C0"/>
      </a:accent2>
      <a:accent3>
        <a:srgbClr val="71D3F2"/>
      </a:accent3>
      <a:accent4>
        <a:srgbClr val="000000"/>
      </a:accent4>
      <a:accent5>
        <a:srgbClr val="A1A1A4"/>
      </a:accent5>
      <a:accent6>
        <a:srgbClr val="F7F7F8"/>
      </a:accent6>
      <a:hlink>
        <a:srgbClr val="003E74"/>
      </a:hlink>
      <a:folHlink>
        <a:srgbClr val="8DB3E2"/>
      </a:folHlink>
    </a:clrScheme>
    <a:fontScheme name="MPR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11919</TotalTime>
  <Words>7530</Words>
  <Application>Microsoft Office PowerPoint</Application>
  <PresentationFormat>On-screen Show (4:3)</PresentationFormat>
  <Paragraphs>891</Paragraphs>
  <Slides>121</Slides>
  <Notes>74</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121</vt:i4>
      </vt:variant>
    </vt:vector>
  </HeadingPairs>
  <TitlesOfParts>
    <vt:vector size="129" baseType="lpstr">
      <vt:lpstr>ＭＳ Ｐゴシック</vt:lpstr>
      <vt:lpstr>Arial</vt:lpstr>
      <vt:lpstr>Calibri</vt:lpstr>
      <vt:lpstr>Courier New</vt:lpstr>
      <vt:lpstr>Times New Roman</vt:lpstr>
      <vt:lpstr>Wingdings</vt:lpstr>
      <vt:lpstr>MPRO Theme</vt:lpstr>
      <vt:lpstr>1_Office Theme</vt:lpstr>
      <vt:lpstr>PowerPoint Presentation</vt:lpstr>
      <vt:lpstr>Objectives</vt:lpstr>
      <vt:lpstr>Blood Pressure Scavenger Hunt</vt:lpstr>
      <vt:lpstr>Scavenger Hunt – Item #1</vt:lpstr>
      <vt:lpstr>Background and purpose of SMBP</vt:lpstr>
      <vt:lpstr>High Blood Pressure</vt:lpstr>
      <vt:lpstr>Blood Pressure Facts</vt:lpstr>
      <vt:lpstr>Blood Pressure Facts</vt:lpstr>
      <vt:lpstr>What Is Self-Measured Blood Pressure (SMBP)?</vt:lpstr>
      <vt:lpstr>What Are the Benefits of SMBP?</vt:lpstr>
      <vt:lpstr>What Are the Benefits of SMBP?</vt:lpstr>
      <vt:lpstr>CPT Codes for SMBP </vt:lpstr>
      <vt:lpstr>Uses of SMBP</vt:lpstr>
      <vt:lpstr>Why Use SMBP?</vt:lpstr>
      <vt:lpstr>Why Use SMBP?</vt:lpstr>
      <vt:lpstr>Why Use SMBP? </vt:lpstr>
      <vt:lpstr>Which Patients Benefit from SMBP?</vt:lpstr>
      <vt:lpstr>Which Patients Benefit from SMBP?</vt:lpstr>
      <vt:lpstr>Which Patients Benefit from SMBP?</vt:lpstr>
      <vt:lpstr>Scavenger Hunt – Item #2</vt:lpstr>
      <vt:lpstr>Training patients to self-measure</vt:lpstr>
      <vt:lpstr>SMBP Video</vt:lpstr>
      <vt:lpstr>Training Patients to Self-Measure</vt:lpstr>
      <vt:lpstr>1. Discuss what SMBP is and why it’s important</vt:lpstr>
      <vt:lpstr>1. Discuss what SMBP is and why it’s important</vt:lpstr>
      <vt:lpstr>2. Teach patients how to use the device and assist</vt:lpstr>
      <vt:lpstr>Acceptable BP Cuff Bladder Dimensions</vt:lpstr>
      <vt:lpstr>2. Teach patients how to use the device and assist</vt:lpstr>
      <vt:lpstr>2. Teach patients how to use the device and assist</vt:lpstr>
      <vt:lpstr>3. Educate the patient on hypertensive emergency </vt:lpstr>
      <vt:lpstr>Hypertensive Urgency vs. Hypertensive Emergency</vt:lpstr>
      <vt:lpstr>4. Help the patient prepare to measure BP</vt:lpstr>
      <vt:lpstr>5. Guide the patient to correct position for taking BP measurements</vt:lpstr>
      <vt:lpstr>5. Guide the patient to correct position for taking BP measurements </vt:lpstr>
      <vt:lpstr>Scavenger Hunt – Item #3</vt:lpstr>
      <vt:lpstr>6. Teach the patient how often to measure BP</vt:lpstr>
      <vt:lpstr>7. Show the patient how to document BP data</vt:lpstr>
      <vt:lpstr>8. Prepare the patient for dealing with errors or problems</vt:lpstr>
      <vt:lpstr>9. Check that the patient understands how to correctly measure BP</vt:lpstr>
      <vt:lpstr>10. Complete At-Home-Device Accuracy Check</vt:lpstr>
      <vt:lpstr>Patient Training Checklist</vt:lpstr>
      <vt:lpstr>Activity – Device accuracy check</vt:lpstr>
      <vt:lpstr>How to use your device</vt:lpstr>
      <vt:lpstr>PowerPoint Presentation</vt:lpstr>
      <vt:lpstr>PowerPoint Presentation</vt:lpstr>
      <vt:lpstr>Scavenger Hunt – Item #4</vt:lpstr>
      <vt:lpstr>Addressing patient barriers To SMBP Through motivational interviewing techniques</vt:lpstr>
      <vt:lpstr>Discussion    What reasons do you hear from patients for why they aren’t managing their high BP?</vt:lpstr>
      <vt:lpstr>What Is Motivational Interviewing?</vt:lpstr>
      <vt:lpstr>When to use MI</vt:lpstr>
      <vt:lpstr>Pre-SMBP Initiation</vt:lpstr>
      <vt:lpstr>Post-SMBP Initiation</vt:lpstr>
      <vt:lpstr>Post-SMBP Initiation</vt:lpstr>
      <vt:lpstr>Post-SMBP Initiation</vt:lpstr>
      <vt:lpstr>Post-SMBP Initiation</vt:lpstr>
      <vt:lpstr>Post-SMBP Initiation</vt:lpstr>
      <vt:lpstr>Stages of Change (Prochaska/DiClemente)</vt:lpstr>
      <vt:lpstr>Stages of Change</vt:lpstr>
      <vt:lpstr>Stages of Change – A Visual Map</vt:lpstr>
      <vt:lpstr>PowerPoint Presentation</vt:lpstr>
      <vt:lpstr>Activity – open-ended questions</vt:lpstr>
      <vt:lpstr>PowerPoint Presentation</vt:lpstr>
      <vt:lpstr>PowerPoint Presentation</vt:lpstr>
      <vt:lpstr>Scavenger Hunt – Item #5</vt:lpstr>
      <vt:lpstr>Key Takeaways</vt:lpstr>
      <vt:lpstr>Missouri department of health and senior services resources</vt:lpstr>
      <vt:lpstr>Missouri’s Urgency for Changing the Health System</vt:lpstr>
      <vt:lpstr>What payers are held to the ACA preventive services coverage requirement?</vt:lpstr>
      <vt:lpstr>SMBP in the 2017 Hypertension Clinical Practice Guidelines</vt:lpstr>
      <vt:lpstr>Hypertension Prevalence </vt:lpstr>
      <vt:lpstr>Prevalence of High Blood Pressure by Demographic Characteristics, Missouri, 2017</vt:lpstr>
      <vt:lpstr>Patient Engagement Resources</vt:lpstr>
      <vt:lpstr>Patient Engagement Resources</vt:lpstr>
      <vt:lpstr>Break!</vt:lpstr>
      <vt:lpstr>PowerPoint Presentation</vt:lpstr>
      <vt:lpstr>Objectives</vt:lpstr>
      <vt:lpstr>Scavenger Hunt – Item #6</vt:lpstr>
      <vt:lpstr>Care team roles for smbp</vt:lpstr>
      <vt:lpstr>Activity – Provider/Patient Conversation Training </vt:lpstr>
      <vt:lpstr>Patient and Provider Scenario</vt:lpstr>
      <vt:lpstr>Scope of Practice for SMBP Support</vt:lpstr>
      <vt:lpstr>Scope of Practice for SMBP Support</vt:lpstr>
      <vt:lpstr>Scope of Practice for SMBP Support</vt:lpstr>
      <vt:lpstr>Scope of Practice for SMBP Support</vt:lpstr>
      <vt:lpstr>Scope of Practice − Sources</vt:lpstr>
      <vt:lpstr>Building your smbp program</vt:lpstr>
      <vt:lpstr>Before You Start Your SMBP Program</vt:lpstr>
      <vt:lpstr>Before you start your SMBP Program</vt:lpstr>
      <vt:lpstr>Before you start your SMBP Program</vt:lpstr>
      <vt:lpstr>PowerPoint Presentation</vt:lpstr>
      <vt:lpstr>Scavenger Hunt – Item #7</vt:lpstr>
      <vt:lpstr>Identifying Eligible Patients for SMBP</vt:lpstr>
      <vt:lpstr>Methods for Obtaining Patient Readings</vt:lpstr>
      <vt:lpstr>Tracking Resources</vt:lpstr>
      <vt:lpstr>Interpreting Patient Readings</vt:lpstr>
      <vt:lpstr>Providing Feedback</vt:lpstr>
      <vt:lpstr>SMBP with Clinical Support Examples</vt:lpstr>
      <vt:lpstr>SMBP with Clinical Support Examples</vt:lpstr>
      <vt:lpstr>SMBP Workflow</vt:lpstr>
      <vt:lpstr>Sustainability</vt:lpstr>
      <vt:lpstr>Bonus Item #1</vt:lpstr>
      <vt:lpstr>Tools and resources</vt:lpstr>
      <vt:lpstr>Mercy Blood Pressure Video</vt:lpstr>
      <vt:lpstr>M.A.P. BP Improvement Tools and Resources</vt:lpstr>
      <vt:lpstr>Bonus Item #2</vt:lpstr>
      <vt:lpstr>SMBP Tools</vt:lpstr>
      <vt:lpstr>SMBP Tools</vt:lpstr>
      <vt:lpstr>Million Hearts BP Protocol</vt:lpstr>
      <vt:lpstr>PowerPoint Presentation</vt:lpstr>
      <vt:lpstr>Bonus Item #3</vt:lpstr>
      <vt:lpstr>Lifestyle Changes to Manage High Blood Pressure</vt:lpstr>
      <vt:lpstr>The Power of Lifestyle Modifications Poster</vt:lpstr>
      <vt:lpstr>Time to add up your score!</vt:lpstr>
      <vt:lpstr>So what do these numbers mean?</vt:lpstr>
      <vt:lpstr>So what do these numbers mean?</vt:lpstr>
      <vt:lpstr>WWYD?</vt:lpstr>
      <vt:lpstr>WWYD?</vt:lpstr>
      <vt:lpstr>WWYD?</vt:lpstr>
      <vt:lpstr>WWYD?</vt:lpstr>
      <vt:lpstr>PowerPoint Presentation</vt:lpstr>
      <vt:lpstr>References and Resources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Holm</dc:creator>
  <cp:lastModifiedBy>Hampton, Amy</cp:lastModifiedBy>
  <cp:revision>621</cp:revision>
  <dcterms:created xsi:type="dcterms:W3CDTF">2014-06-24T18:04:52Z</dcterms:created>
  <dcterms:modified xsi:type="dcterms:W3CDTF">2022-01-11T18:27:47Z</dcterms:modified>
</cp:coreProperties>
</file>