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comment1.xml" ContentType="application/vnd.openxmlformats-officedocument.presentationml.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notesMasterIdLst>
    <p:notesMasterId r:id="rId24"/>
  </p:notesMasterIdLst>
  <p:sldIdLst>
    <p:sldId id="273" r:id="rId2"/>
    <p:sldId id="286" r:id="rId3"/>
    <p:sldId id="287" r:id="rId4"/>
    <p:sldId id="263" r:id="rId5"/>
    <p:sldId id="264" r:id="rId6"/>
    <p:sldId id="289" r:id="rId7"/>
    <p:sldId id="290" r:id="rId8"/>
    <p:sldId id="291" r:id="rId9"/>
    <p:sldId id="292" r:id="rId10"/>
    <p:sldId id="293" r:id="rId11"/>
    <p:sldId id="294" r:id="rId12"/>
    <p:sldId id="295" r:id="rId13"/>
    <p:sldId id="296" r:id="rId14"/>
    <p:sldId id="297" r:id="rId15"/>
    <p:sldId id="298" r:id="rId16"/>
    <p:sldId id="288" r:id="rId17"/>
    <p:sldId id="285" r:id="rId18"/>
    <p:sldId id="260" r:id="rId19"/>
    <p:sldId id="259" r:id="rId20"/>
    <p:sldId id="266" r:id="rId21"/>
    <p:sldId id="284" r:id="rId22"/>
    <p:sldId id="283"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iffin, Ashlee" initials="GA" lastIdx="7" clrIdx="0">
    <p:extLst>
      <p:ext uri="{19B8F6BF-5375-455C-9EA6-DF929625EA0E}">
        <p15:presenceInfo xmlns:p15="http://schemas.microsoft.com/office/powerpoint/2012/main" userId="S-1-5-21-508124448-3695470602-466989033-3012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7" autoAdjust="0"/>
    <p:restoredTop sz="76000" autoAdjust="0"/>
  </p:normalViewPr>
  <p:slideViewPr>
    <p:cSldViewPr snapToGrid="0">
      <p:cViewPr varScale="1">
        <p:scale>
          <a:sx n="80" d="100"/>
          <a:sy n="80" d="100"/>
        </p:scale>
        <p:origin x="108"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SDHLFILP4097\Shared\CHEDivision\ORHPC\Grants\SHIP%20Grant\2023\Missouri%20FY23%20SHIP%20Investment%20Activity%20Selection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tx1"/>
                </a:solidFill>
                <a:latin typeface="+mn-lt"/>
                <a:ea typeface="+mn-ea"/>
                <a:cs typeface="+mn-cs"/>
              </a:defRPr>
            </a:pPr>
            <a:r>
              <a:rPr lang="en-US">
                <a:solidFill>
                  <a:schemeClr val="tx1"/>
                </a:solidFill>
              </a:rPr>
              <a:t>Missouri FY23 SHIP Category Selections</a:t>
            </a:r>
          </a:p>
        </c:rich>
      </c:tx>
      <c:layout/>
      <c:overlay val="0"/>
      <c:spPr>
        <a:noFill/>
        <a:ln>
          <a:noFill/>
        </a:ln>
        <a:effectLst/>
      </c:spPr>
      <c:txPr>
        <a:bodyPr rot="0" spcFirstLastPara="1" vertOverflow="ellipsis" vert="horz" wrap="square" anchor="ctr" anchorCtr="1"/>
        <a:lstStyle/>
        <a:p>
          <a:pPr>
            <a:defRPr sz="2880"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43C-479F-BCCC-240710BCA04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43C-479F-BCCC-240710BCA04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43C-479F-BCCC-240710BCA046}"/>
              </c:ext>
            </c:extLst>
          </c:dPt>
          <c:dLbls>
            <c:dLbl>
              <c:idx val="0"/>
              <c:layout>
                <c:manualLayout>
                  <c:x val="-0.12486943143931338"/>
                  <c:y val="3.313463299529254E-2"/>
                </c:manualLayout>
              </c:layout>
              <c:showLegendKey val="0"/>
              <c:showVal val="1"/>
              <c:showCatName val="0"/>
              <c:showSerName val="0"/>
              <c:showPercent val="0"/>
              <c:showBubbleSize val="0"/>
              <c:extLst>
                <c:ext xmlns:c15="http://schemas.microsoft.com/office/drawing/2012/chart" uri="{CE6537A1-D6FC-4f65-9D91-7224C49458BB}">
                  <c15:layout>
                    <c:manualLayout>
                      <c:w val="9.5620203984152344E-2"/>
                      <c:h val="9.0717299578059074E-2"/>
                    </c:manualLayout>
                  </c15:layout>
                </c:ext>
                <c:ext xmlns:c16="http://schemas.microsoft.com/office/drawing/2014/chart" uri="{C3380CC4-5D6E-409C-BE32-E72D297353CC}">
                  <c16:uniqueId val="{00000001-243C-479F-BCCC-240710BCA046}"/>
                </c:ext>
              </c:extLst>
            </c:dLbl>
            <c:dLbl>
              <c:idx val="1"/>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243C-479F-BCCC-240710BCA046}"/>
                </c:ext>
              </c:extLst>
            </c:dLbl>
            <c:dLbl>
              <c:idx val="2"/>
              <c:layout>
                <c:manualLayout>
                  <c:x val="0.11978523799389938"/>
                  <c:y val="3.8382855382390911E-2"/>
                </c:manualLayout>
              </c:layout>
              <c:tx>
                <c:rich>
                  <a:bodyPr/>
                  <a:lstStyle/>
                  <a:p>
                    <a:fld id="{59CD9D39-5A74-45CB-84B6-4C02D8E91367}" type="VALUE">
                      <a:rPr lang="en-US"/>
                      <a:pPr/>
                      <a:t>[VALUE]</a:t>
                    </a:fld>
                    <a:endParaRPr lang="en-US"/>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243C-479F-BCCC-240710BCA046}"/>
                </c:ext>
              </c:extLst>
            </c:dLbl>
            <c:spPr>
              <a:noFill/>
              <a:ln>
                <a:noFill/>
              </a:ln>
              <a:effectLst/>
            </c:spPr>
            <c:txPr>
              <a:bodyPr rot="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'Pie Chart Break Down'!$A$3:$A$5</c:f>
              <c:strCache>
                <c:ptCount val="3"/>
                <c:pt idx="0">
                  <c:v>Value-Based Purchashing (VPB)</c:v>
                </c:pt>
                <c:pt idx="1">
                  <c:v>Accountable Care Organization (ACO) or Shared Savings</c:v>
                </c:pt>
                <c:pt idx="2">
                  <c:v>Payment Bundling (PB) or Prospectie Payment Systems (PPS)</c:v>
                </c:pt>
              </c:strCache>
            </c:strRef>
          </c:cat>
          <c:val>
            <c:numRef>
              <c:f>'Pie Chart Break Down'!$B$3:$B$5</c:f>
              <c:numCache>
                <c:formatCode>0%</c:formatCode>
                <c:ptCount val="3"/>
                <c:pt idx="0">
                  <c:v>0.45</c:v>
                </c:pt>
                <c:pt idx="1">
                  <c:v>0.1</c:v>
                </c:pt>
                <c:pt idx="2">
                  <c:v>0.45</c:v>
                </c:pt>
              </c:numCache>
            </c:numRef>
          </c:val>
          <c:extLst>
            <c:ext xmlns:c16="http://schemas.microsoft.com/office/drawing/2014/chart" uri="{C3380CC4-5D6E-409C-BE32-E72D297353CC}">
              <c16:uniqueId val="{00000006-243C-479F-BCCC-240710BCA046}"/>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58758812791004278"/>
          <c:y val="0.15832785142363534"/>
          <c:w val="0.39368903494620711"/>
          <c:h val="0.7554536695571281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2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3-08-29T14:24:44.190" idx="5">
    <p:pos x="10" y="10"/>
    <p:text>Can we make a QR code for the PRIMO report</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0095F8-DF26-4E84-B157-1D4A8D366F16}" type="datetimeFigureOut">
              <a:rPr lang="en-US" smtClean="0"/>
              <a:t>11/6/2023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4BC8A3-594D-45D0-BF5F-407F4E369668}" type="slidenum">
              <a:rPr lang="en-US" smtClean="0"/>
              <a:t>‹#›</a:t>
            </a:fld>
            <a:endParaRPr lang="en-US"/>
          </a:p>
        </p:txBody>
      </p:sp>
    </p:spTree>
    <p:extLst>
      <p:ext uri="{BB962C8B-B14F-4D97-AF65-F5344CB8AC3E}">
        <p14:creationId xmlns:p14="http://schemas.microsoft.com/office/powerpoint/2010/main" val="2917508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health.mo.gov/"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1A7ED-F02A-4E34-8A02-DCD74A40C494}" type="slidenum">
              <a:rPr lang="en-US" smtClean="0"/>
              <a:t>1</a:t>
            </a:fld>
            <a:endParaRPr lang="en-US"/>
          </a:p>
        </p:txBody>
      </p:sp>
    </p:spTree>
    <p:extLst>
      <p:ext uri="{BB962C8B-B14F-4D97-AF65-F5344CB8AC3E}">
        <p14:creationId xmlns:p14="http://schemas.microsoft.com/office/powerpoint/2010/main" val="3097976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FLEX grant provides support to critical access hospitals (CAHs) emphasizing continuous quality improvement, quality reporting, performance improvement, and benchmarking to improve patient care, financial practices, and hospital operations. Flex also assists facilities with establishing or expanding the provision of rural emergency medical services.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Flex focuses on: </a:t>
            </a:r>
          </a:p>
          <a:p>
            <a:pPr lvl="0"/>
            <a:r>
              <a:rPr lang="en-US" sz="1200" kern="1200" dirty="0" smtClean="0">
                <a:solidFill>
                  <a:schemeClr val="tx1"/>
                </a:solidFill>
                <a:effectLst/>
                <a:latin typeface="+mn-lt"/>
                <a:ea typeface="+mn-ea"/>
                <a:cs typeface="+mn-cs"/>
              </a:rPr>
              <a:t>Increasing the number of CAHs consistently reporting quality data.</a:t>
            </a:r>
          </a:p>
          <a:p>
            <a:pPr lvl="0"/>
            <a:r>
              <a:rPr lang="en-US" sz="1200" kern="1200" dirty="0" smtClean="0">
                <a:solidFill>
                  <a:schemeClr val="tx1"/>
                </a:solidFill>
                <a:effectLst/>
                <a:latin typeface="+mn-lt"/>
                <a:ea typeface="+mn-ea"/>
                <a:cs typeface="+mn-cs"/>
              </a:rPr>
              <a:t>Improving the quality of care in CAHs.</a:t>
            </a:r>
          </a:p>
          <a:p>
            <a:pPr lvl="0"/>
            <a:r>
              <a:rPr lang="en-US" sz="1200" kern="1200" dirty="0" smtClean="0">
                <a:solidFill>
                  <a:schemeClr val="tx1"/>
                </a:solidFill>
                <a:effectLst/>
                <a:latin typeface="+mn-lt"/>
                <a:ea typeface="+mn-ea"/>
                <a:cs typeface="+mn-cs"/>
              </a:rPr>
              <a:t>Maintaining and improving the financial viability of CAHs.</a:t>
            </a:r>
          </a:p>
          <a:p>
            <a:pPr lvl="0"/>
            <a:r>
              <a:rPr lang="en-US" sz="1200" kern="1200" dirty="0" smtClean="0">
                <a:solidFill>
                  <a:schemeClr val="tx1"/>
                </a:solidFill>
                <a:effectLst/>
                <a:latin typeface="+mn-lt"/>
                <a:ea typeface="+mn-ea"/>
                <a:cs typeface="+mn-cs"/>
              </a:rPr>
              <a:t>Building the capacity of CAHs to achieve measurable improvements in the health outcomes of rural communities.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C6FE637-371D-4090-9423-E110108741B7}" type="slidenum">
              <a:rPr lang="en-US" smtClean="0"/>
              <a:t>10</a:t>
            </a:fld>
            <a:endParaRPr lang="en-US"/>
          </a:p>
        </p:txBody>
      </p:sp>
    </p:spTree>
    <p:extLst>
      <p:ext uri="{BB962C8B-B14F-4D97-AF65-F5344CB8AC3E}">
        <p14:creationId xmlns:p14="http://schemas.microsoft.com/office/powerpoint/2010/main" val="7809328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FLEX grant provides support to critical access hospitals (CAHs) emphasizing continuous quality improvement, quality reporting, performance improvement, and benchmarking to improve patient care, financial practices, and hospital operations. Flex also assists facilities with establishing or expanding the provision of rural emergency medical services.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Flex focuses on: </a:t>
            </a:r>
          </a:p>
          <a:p>
            <a:pPr lvl="0"/>
            <a:r>
              <a:rPr lang="en-US" sz="1200" kern="1200" dirty="0" smtClean="0">
                <a:solidFill>
                  <a:schemeClr val="tx1"/>
                </a:solidFill>
                <a:effectLst/>
                <a:latin typeface="+mn-lt"/>
                <a:ea typeface="+mn-ea"/>
                <a:cs typeface="+mn-cs"/>
              </a:rPr>
              <a:t>Increasing the number of CAHs consistently reporting quality data.</a:t>
            </a:r>
          </a:p>
          <a:p>
            <a:pPr lvl="0"/>
            <a:r>
              <a:rPr lang="en-US" sz="1200" kern="1200" dirty="0" smtClean="0">
                <a:solidFill>
                  <a:schemeClr val="tx1"/>
                </a:solidFill>
                <a:effectLst/>
                <a:latin typeface="+mn-lt"/>
                <a:ea typeface="+mn-ea"/>
                <a:cs typeface="+mn-cs"/>
              </a:rPr>
              <a:t>Improving the quality of care in CAHs.</a:t>
            </a:r>
          </a:p>
          <a:p>
            <a:pPr lvl="0"/>
            <a:r>
              <a:rPr lang="en-US" sz="1200" kern="1200" dirty="0" smtClean="0">
                <a:solidFill>
                  <a:schemeClr val="tx1"/>
                </a:solidFill>
                <a:effectLst/>
                <a:latin typeface="+mn-lt"/>
                <a:ea typeface="+mn-ea"/>
                <a:cs typeface="+mn-cs"/>
              </a:rPr>
              <a:t>Maintaining and improving the financial viability of CAHs.</a:t>
            </a:r>
          </a:p>
          <a:p>
            <a:pPr lvl="0"/>
            <a:r>
              <a:rPr lang="en-US" sz="1200" kern="1200" dirty="0" smtClean="0">
                <a:solidFill>
                  <a:schemeClr val="tx1"/>
                </a:solidFill>
                <a:effectLst/>
                <a:latin typeface="+mn-lt"/>
                <a:ea typeface="+mn-ea"/>
                <a:cs typeface="+mn-cs"/>
              </a:rPr>
              <a:t>Building the capacity of CAHs to achieve measurable improvements in the health outcomes of rural communities.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C6FE637-371D-4090-9423-E110108741B7}" type="slidenum">
              <a:rPr lang="en-US" smtClean="0"/>
              <a:t>11</a:t>
            </a:fld>
            <a:endParaRPr lang="en-US"/>
          </a:p>
        </p:txBody>
      </p:sp>
    </p:spTree>
    <p:extLst>
      <p:ext uri="{BB962C8B-B14F-4D97-AF65-F5344CB8AC3E}">
        <p14:creationId xmlns:p14="http://schemas.microsoft.com/office/powerpoint/2010/main" val="3466563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FLEX grant provides support to critical access hospitals (CAHs) emphasizing continuous quality improvement, quality reporting, performance improvement, and benchmarking to improve patient care, financial practices, and hospital operations. Flex also assists facilities with establishing or expanding the provision of rural emergency medical services.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Flex focuses on: </a:t>
            </a:r>
          </a:p>
          <a:p>
            <a:pPr lvl="0"/>
            <a:r>
              <a:rPr lang="en-US" sz="1200" kern="1200" dirty="0" smtClean="0">
                <a:solidFill>
                  <a:schemeClr val="tx1"/>
                </a:solidFill>
                <a:effectLst/>
                <a:latin typeface="+mn-lt"/>
                <a:ea typeface="+mn-ea"/>
                <a:cs typeface="+mn-cs"/>
              </a:rPr>
              <a:t>Increasing the number of CAHs consistently reporting quality data.</a:t>
            </a:r>
          </a:p>
          <a:p>
            <a:pPr lvl="0"/>
            <a:r>
              <a:rPr lang="en-US" sz="1200" kern="1200" dirty="0" smtClean="0">
                <a:solidFill>
                  <a:schemeClr val="tx1"/>
                </a:solidFill>
                <a:effectLst/>
                <a:latin typeface="+mn-lt"/>
                <a:ea typeface="+mn-ea"/>
                <a:cs typeface="+mn-cs"/>
              </a:rPr>
              <a:t>Improving the quality of care in CAHs.</a:t>
            </a:r>
          </a:p>
          <a:p>
            <a:pPr lvl="0"/>
            <a:r>
              <a:rPr lang="en-US" sz="1200" kern="1200" dirty="0" smtClean="0">
                <a:solidFill>
                  <a:schemeClr val="tx1"/>
                </a:solidFill>
                <a:effectLst/>
                <a:latin typeface="+mn-lt"/>
                <a:ea typeface="+mn-ea"/>
                <a:cs typeface="+mn-cs"/>
              </a:rPr>
              <a:t>Maintaining and improving the financial viability of CAHs.</a:t>
            </a:r>
          </a:p>
          <a:p>
            <a:pPr lvl="0"/>
            <a:r>
              <a:rPr lang="en-US" sz="1200" kern="1200" dirty="0" smtClean="0">
                <a:solidFill>
                  <a:schemeClr val="tx1"/>
                </a:solidFill>
                <a:effectLst/>
                <a:latin typeface="+mn-lt"/>
                <a:ea typeface="+mn-ea"/>
                <a:cs typeface="+mn-cs"/>
              </a:rPr>
              <a:t>Building the capacity of CAHs to achieve measurable improvements in the health outcomes of rural communities.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C6FE637-371D-4090-9423-E110108741B7}" type="slidenum">
              <a:rPr lang="en-US" smtClean="0"/>
              <a:t>12</a:t>
            </a:fld>
            <a:endParaRPr lang="en-US"/>
          </a:p>
        </p:txBody>
      </p:sp>
    </p:spTree>
    <p:extLst>
      <p:ext uri="{BB962C8B-B14F-4D97-AF65-F5344CB8AC3E}">
        <p14:creationId xmlns:p14="http://schemas.microsoft.com/office/powerpoint/2010/main" val="1411251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FLEX grant provides support to critical access hospitals (CAHs) emphasizing continuous quality improvement, quality reporting, performance improvement, and benchmarking to improve patient care, financial practices, and hospital operations. Flex also assists facilities with establishing or expanding the provision of rural emergency medical services.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Flex focuses on: </a:t>
            </a:r>
          </a:p>
          <a:p>
            <a:pPr lvl="0"/>
            <a:r>
              <a:rPr lang="en-US" sz="1200" kern="1200" dirty="0" smtClean="0">
                <a:solidFill>
                  <a:schemeClr val="tx1"/>
                </a:solidFill>
                <a:effectLst/>
                <a:latin typeface="+mn-lt"/>
                <a:ea typeface="+mn-ea"/>
                <a:cs typeface="+mn-cs"/>
              </a:rPr>
              <a:t>Increasing the number of CAHs consistently reporting quality data.</a:t>
            </a:r>
          </a:p>
          <a:p>
            <a:pPr lvl="0"/>
            <a:r>
              <a:rPr lang="en-US" sz="1200" kern="1200" dirty="0" smtClean="0">
                <a:solidFill>
                  <a:schemeClr val="tx1"/>
                </a:solidFill>
                <a:effectLst/>
                <a:latin typeface="+mn-lt"/>
                <a:ea typeface="+mn-ea"/>
                <a:cs typeface="+mn-cs"/>
              </a:rPr>
              <a:t>Improving the quality of care in CAHs.</a:t>
            </a:r>
          </a:p>
          <a:p>
            <a:pPr lvl="0"/>
            <a:r>
              <a:rPr lang="en-US" sz="1200" kern="1200" dirty="0" smtClean="0">
                <a:solidFill>
                  <a:schemeClr val="tx1"/>
                </a:solidFill>
                <a:effectLst/>
                <a:latin typeface="+mn-lt"/>
                <a:ea typeface="+mn-ea"/>
                <a:cs typeface="+mn-cs"/>
              </a:rPr>
              <a:t>Maintaining and improving the financial viability of CAHs.</a:t>
            </a:r>
          </a:p>
          <a:p>
            <a:pPr lvl="0"/>
            <a:r>
              <a:rPr lang="en-US" sz="1200" kern="1200" dirty="0" smtClean="0">
                <a:solidFill>
                  <a:schemeClr val="tx1"/>
                </a:solidFill>
                <a:effectLst/>
                <a:latin typeface="+mn-lt"/>
                <a:ea typeface="+mn-ea"/>
                <a:cs typeface="+mn-cs"/>
              </a:rPr>
              <a:t>Building the capacity of CAHs to achieve measurable improvements in the health outcomes of rural communities.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C6FE637-371D-4090-9423-E110108741B7}" type="slidenum">
              <a:rPr lang="en-US" smtClean="0"/>
              <a:t>13</a:t>
            </a:fld>
            <a:endParaRPr lang="en-US"/>
          </a:p>
        </p:txBody>
      </p:sp>
    </p:spTree>
    <p:extLst>
      <p:ext uri="{BB962C8B-B14F-4D97-AF65-F5344CB8AC3E}">
        <p14:creationId xmlns:p14="http://schemas.microsoft.com/office/powerpoint/2010/main" val="8183450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SORH grant supports the creation of an institutional framework to link small rural communities with state and federal resources to develop long-term solutions to support rural health problems. The grant requires a $3 state to $1 federal match. The SORH grant has three primary areas of focus:</a:t>
            </a:r>
          </a:p>
          <a:p>
            <a:pPr lvl="0"/>
            <a:r>
              <a:rPr lang="en-US" sz="1200" kern="1200" dirty="0" smtClean="0">
                <a:solidFill>
                  <a:schemeClr val="tx1"/>
                </a:solidFill>
                <a:effectLst/>
                <a:latin typeface="+mn-lt"/>
                <a:ea typeface="+mn-ea"/>
                <a:cs typeface="+mn-cs"/>
              </a:rPr>
              <a:t>Dissemination of Missouri rural health information.</a:t>
            </a:r>
          </a:p>
          <a:p>
            <a:pPr lvl="0"/>
            <a:r>
              <a:rPr lang="en-US" sz="1200" kern="1200" dirty="0" smtClean="0">
                <a:solidFill>
                  <a:schemeClr val="tx1"/>
                </a:solidFill>
                <a:effectLst/>
                <a:latin typeface="+mn-lt"/>
                <a:ea typeface="+mn-ea"/>
                <a:cs typeface="+mn-cs"/>
              </a:rPr>
              <a:t>Coordination of Missouri-based activities related to rural health care, including providing support for grant proposals, providing resources, and facilitating connections. </a:t>
            </a:r>
          </a:p>
          <a:p>
            <a:pPr lvl="0"/>
            <a:r>
              <a:rPr lang="en-US" sz="1200" kern="1200" dirty="0" smtClean="0">
                <a:solidFill>
                  <a:schemeClr val="tx1"/>
                </a:solidFill>
                <a:effectLst/>
                <a:latin typeface="+mn-lt"/>
                <a:ea typeface="+mn-ea"/>
                <a:cs typeface="+mn-cs"/>
              </a:rPr>
              <a:t>Facilitation of rural recruitment and retention by providing access to a platform for job postings and recruitment and retention training sponsorships, and assist with recruitment services.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C6FE637-371D-4090-9423-E110108741B7}" type="slidenum">
              <a:rPr lang="en-US" smtClean="0"/>
              <a:t>14</a:t>
            </a:fld>
            <a:endParaRPr lang="en-US"/>
          </a:p>
        </p:txBody>
      </p:sp>
    </p:spTree>
    <p:extLst>
      <p:ext uri="{BB962C8B-B14F-4D97-AF65-F5344CB8AC3E}">
        <p14:creationId xmlns:p14="http://schemas.microsoft.com/office/powerpoint/2010/main" val="7547865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PCO aims to improve access to comprehensive primary care services for rural and urban underserved populations through increasing health care workforce availability to meet the needs of the Missouri underserved populations. The PCO supports and enhances health systems to optimize effectiveness and eliminate health disparities.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Access to quality preventive and primary care services remains central to improving the health status of Missourians. The PCO efforts are vital to ensuring the state takes actions to address the availability of primary care services for Missourians. The PCO collaborates with various state and federal organizations, coordinates activities in the state related to the delivery of primary care services, and supports facilitation of the recruitment and retention of health care providers. The PCO initiatives and priorities include: </a:t>
            </a:r>
          </a:p>
          <a:p>
            <a:pPr lvl="0"/>
            <a:r>
              <a:rPr lang="en-US" sz="1200" kern="1200" dirty="0" smtClean="0">
                <a:solidFill>
                  <a:schemeClr val="tx1"/>
                </a:solidFill>
                <a:effectLst/>
                <a:latin typeface="+mn-lt"/>
                <a:ea typeface="+mn-ea"/>
                <a:cs typeface="+mn-cs"/>
              </a:rPr>
              <a:t>Measuring access to primary care through health care workforce and shortage designation analysis; addressing the Health Professional Shortage Areas (HPSAs) in Missouri.</a:t>
            </a:r>
          </a:p>
          <a:p>
            <a:pPr lvl="0"/>
            <a:r>
              <a:rPr lang="en-US" sz="1200" kern="1200" dirty="0" smtClean="0">
                <a:solidFill>
                  <a:schemeClr val="tx1"/>
                </a:solidFill>
                <a:effectLst/>
                <a:latin typeface="+mn-lt"/>
                <a:ea typeface="+mn-ea"/>
                <a:cs typeface="+mn-cs"/>
              </a:rPr>
              <a:t>Recruitment and retention efforts for a diverse workforce of medical, dental, mental, and public health care providers in underserved areas. </a:t>
            </a:r>
          </a:p>
          <a:p>
            <a:pPr lvl="0"/>
            <a:r>
              <a:rPr lang="en-US" sz="1200" kern="1200" dirty="0" smtClean="0">
                <a:solidFill>
                  <a:schemeClr val="tx1"/>
                </a:solidFill>
                <a:effectLst/>
                <a:latin typeface="+mn-lt"/>
                <a:ea typeface="+mn-ea"/>
                <a:cs typeface="+mn-cs"/>
              </a:rPr>
              <a:t>Managing the Conrad State 30/J-1Visa Waiver Program, National Interest Waiver Program, Missouri Graduate Medical Education Grant Program, Community-Based Faculty Preceptor Tax Credit Program, and Health Professional Student Loan and Loan Repayment programs.</a:t>
            </a:r>
          </a:p>
          <a:p>
            <a:pPr lvl="0"/>
            <a:r>
              <a:rPr lang="en-US" sz="1200" kern="1200" dirty="0" smtClean="0">
                <a:solidFill>
                  <a:schemeClr val="tx1"/>
                </a:solidFill>
                <a:effectLst/>
                <a:latin typeface="+mn-lt"/>
                <a:ea typeface="+mn-ea"/>
                <a:cs typeface="+mn-cs"/>
              </a:rPr>
              <a:t>Conducting a Statewide Primary Care Needs Assessment.</a:t>
            </a:r>
          </a:p>
          <a:p>
            <a:pPr lvl="0"/>
            <a:r>
              <a:rPr lang="en-US" sz="1200" kern="1200" dirty="0" smtClean="0">
                <a:solidFill>
                  <a:schemeClr val="tx1"/>
                </a:solidFill>
                <a:effectLst/>
                <a:latin typeface="+mn-lt"/>
                <a:ea typeface="+mn-ea"/>
                <a:cs typeface="+mn-cs"/>
              </a:rPr>
              <a:t>Collaborating and providing technical assistance to improve access to primary care services.</a:t>
            </a:r>
          </a:p>
          <a:p>
            <a:pPr lvl="0"/>
            <a:r>
              <a:rPr lang="en-US" sz="1200" kern="1200" dirty="0" smtClean="0">
                <a:solidFill>
                  <a:schemeClr val="tx1"/>
                </a:solidFill>
                <a:effectLst/>
                <a:latin typeface="+mn-lt"/>
                <a:ea typeface="+mn-ea"/>
                <a:cs typeface="+mn-cs"/>
              </a:rPr>
              <a:t>Collaborating with organizations and facilities to apply for HPSA designations where the need exists to improve access to health care. </a:t>
            </a:r>
          </a:p>
          <a:p>
            <a:pPr lvl="0"/>
            <a:r>
              <a:rPr lang="en-US" sz="1200" kern="1200" dirty="0" smtClean="0">
                <a:solidFill>
                  <a:schemeClr val="tx1"/>
                </a:solidFill>
                <a:effectLst/>
                <a:latin typeface="+mn-lt"/>
                <a:ea typeface="+mn-ea"/>
                <a:cs typeface="+mn-cs"/>
              </a:rPr>
              <a:t>Assisting those working to increase access to primary care services for all, and reduce disparities seen in our rural and urban underserved populations</a:t>
            </a:r>
            <a:r>
              <a:rPr lang="en-US" sz="1200" b="1"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C6FE637-371D-4090-9423-E110108741B7}" type="slidenum">
              <a:rPr lang="en-US" smtClean="0"/>
              <a:t>15</a:t>
            </a:fld>
            <a:endParaRPr lang="en-US"/>
          </a:p>
        </p:txBody>
      </p:sp>
    </p:spTree>
    <p:extLst>
      <p:ext uri="{BB962C8B-B14F-4D97-AF65-F5344CB8AC3E}">
        <p14:creationId xmlns:p14="http://schemas.microsoft.com/office/powerpoint/2010/main" val="20021434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ORHPC’s programs focus on increasing access to quality health care, increasing the health care workforce in health care professional shortage areas, and targeting health improvements in rural and underserved areas. These programs serve and support communities, health care providers, FQHCs, rural health clinics and hospitals, and critical access hospitals (CAHs). The ORHPC also enhances access to health care services for rural and underserved populations through work with partnerships and local health advocates. The ORHPC initiatives and priorities include: </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Identifying the obstacles and needs of health care providers and patients in rural and underserved areas. </a:t>
            </a:r>
          </a:p>
          <a:p>
            <a:pPr lvl="0"/>
            <a:r>
              <a:rPr lang="en-US" sz="1200" kern="1200" dirty="0" smtClean="0">
                <a:solidFill>
                  <a:schemeClr val="tx1"/>
                </a:solidFill>
                <a:effectLst/>
                <a:latin typeface="+mn-lt"/>
                <a:ea typeface="+mn-ea"/>
                <a:cs typeface="+mn-cs"/>
              </a:rPr>
              <a:t>Developing health initiatives designed to improve the health of people living in rural and underserved areas. </a:t>
            </a:r>
          </a:p>
          <a:p>
            <a:pPr lvl="0"/>
            <a:r>
              <a:rPr lang="en-US" sz="1200" kern="1200" dirty="0" smtClean="0">
                <a:solidFill>
                  <a:schemeClr val="tx1"/>
                </a:solidFill>
                <a:effectLst/>
                <a:latin typeface="+mn-lt"/>
                <a:ea typeface="+mn-ea"/>
                <a:cs typeface="+mn-cs"/>
              </a:rPr>
              <a:t>Collaborating with partners to implement strategies and create impactful outcomes. </a:t>
            </a:r>
          </a:p>
          <a:p>
            <a:pPr lvl="0"/>
            <a:r>
              <a:rPr lang="en-US" sz="1200" kern="1200" dirty="0" smtClean="0">
                <a:solidFill>
                  <a:schemeClr val="tx1"/>
                </a:solidFill>
                <a:effectLst/>
                <a:latin typeface="+mn-lt"/>
                <a:ea typeface="+mn-ea"/>
                <a:cs typeface="+mn-cs"/>
              </a:rPr>
              <a:t>Addressing social drivers of health (SDOH) as a primary approach to achieving health equity. </a:t>
            </a:r>
          </a:p>
          <a:p>
            <a:endParaRPr lang="en-US" dirty="0"/>
          </a:p>
        </p:txBody>
      </p:sp>
      <p:sp>
        <p:nvSpPr>
          <p:cNvPr id="4" name="Slide Number Placeholder 3"/>
          <p:cNvSpPr>
            <a:spLocks noGrp="1"/>
          </p:cNvSpPr>
          <p:nvPr>
            <p:ph type="sldNum" sz="quarter" idx="10"/>
          </p:nvPr>
        </p:nvSpPr>
        <p:spPr/>
        <p:txBody>
          <a:bodyPr/>
          <a:lstStyle/>
          <a:p>
            <a:fld id="{24A1A7ED-F02A-4E34-8A02-DCD74A40C494}" type="slidenum">
              <a:rPr lang="en-US" smtClean="0"/>
              <a:t>16</a:t>
            </a:fld>
            <a:endParaRPr lang="en-US"/>
          </a:p>
        </p:txBody>
      </p:sp>
    </p:spTree>
    <p:extLst>
      <p:ext uri="{BB962C8B-B14F-4D97-AF65-F5344CB8AC3E}">
        <p14:creationId xmlns:p14="http://schemas.microsoft.com/office/powerpoint/2010/main" val="2668980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tx1"/>
                </a:solidFill>
              </a:rPr>
              <a:t>Needs vary among Individuals and communities</a:t>
            </a:r>
            <a:endParaRPr lang="en-US" dirty="0"/>
          </a:p>
        </p:txBody>
      </p:sp>
      <p:sp>
        <p:nvSpPr>
          <p:cNvPr id="4" name="Slide Number Placeholder 3"/>
          <p:cNvSpPr>
            <a:spLocks noGrp="1"/>
          </p:cNvSpPr>
          <p:nvPr>
            <p:ph type="sldNum" sz="quarter" idx="10"/>
          </p:nvPr>
        </p:nvSpPr>
        <p:spPr/>
        <p:txBody>
          <a:bodyPr/>
          <a:lstStyle/>
          <a:p>
            <a:fld id="{24A1A7ED-F02A-4E34-8A02-DCD74A40C494}" type="slidenum">
              <a:rPr lang="en-US" smtClean="0"/>
              <a:t>17</a:t>
            </a:fld>
            <a:endParaRPr lang="en-US"/>
          </a:p>
        </p:txBody>
      </p:sp>
    </p:spTree>
    <p:extLst>
      <p:ext uri="{BB962C8B-B14F-4D97-AF65-F5344CB8AC3E}">
        <p14:creationId xmlns:p14="http://schemas.microsoft.com/office/powerpoint/2010/main" val="34995082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1A7ED-F02A-4E34-8A02-DCD74A40C494}" type="slidenum">
              <a:rPr lang="en-US" smtClean="0"/>
              <a:t>18</a:t>
            </a:fld>
            <a:endParaRPr lang="en-US"/>
          </a:p>
        </p:txBody>
      </p:sp>
    </p:spTree>
    <p:extLst>
      <p:ext uri="{BB962C8B-B14F-4D97-AF65-F5344CB8AC3E}">
        <p14:creationId xmlns:p14="http://schemas.microsoft.com/office/powerpoint/2010/main" val="33694163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1A7ED-F02A-4E34-8A02-DCD74A40C494}" type="slidenum">
              <a:rPr lang="en-US" smtClean="0"/>
              <a:t>19</a:t>
            </a:fld>
            <a:endParaRPr lang="en-US"/>
          </a:p>
        </p:txBody>
      </p:sp>
    </p:spTree>
    <p:extLst>
      <p:ext uri="{BB962C8B-B14F-4D97-AF65-F5344CB8AC3E}">
        <p14:creationId xmlns:p14="http://schemas.microsoft.com/office/powerpoint/2010/main" val="3948011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Missouri Oﬃce of Rural Health and Primary Care (ORHPC), located within the Missouri Department of Health and Senior Services (DHSS), Division of Community and Public Health (DCPH), includes the Oﬃce of Rural Health (ORH) and the Primary Care Oﬃce (PCO). This organizational structure enables a unique environment in which to engage in close collaboration enhancing equitable health care services to rural and underserved populations and communities.  </a:t>
            </a:r>
          </a:p>
          <a:p>
            <a:endParaRPr lang="en-US" dirty="0"/>
          </a:p>
        </p:txBody>
      </p:sp>
      <p:sp>
        <p:nvSpPr>
          <p:cNvPr id="4" name="Slide Number Placeholder 3"/>
          <p:cNvSpPr>
            <a:spLocks noGrp="1"/>
          </p:cNvSpPr>
          <p:nvPr>
            <p:ph type="sldNum" sz="quarter" idx="10"/>
          </p:nvPr>
        </p:nvSpPr>
        <p:spPr/>
        <p:txBody>
          <a:bodyPr/>
          <a:lstStyle/>
          <a:p>
            <a:fld id="{3C6FE637-371D-4090-9423-E110108741B7}" type="slidenum">
              <a:rPr lang="en-US" smtClean="0"/>
              <a:t>2</a:t>
            </a:fld>
            <a:endParaRPr lang="en-US"/>
          </a:p>
        </p:txBody>
      </p:sp>
    </p:spTree>
    <p:extLst>
      <p:ext uri="{BB962C8B-B14F-4D97-AF65-F5344CB8AC3E}">
        <p14:creationId xmlns:p14="http://schemas.microsoft.com/office/powerpoint/2010/main" val="33683598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There are four (4) Health Professional Loan and Loan Repayment Programs offered through DHSS. </a:t>
            </a:r>
            <a:endParaRPr lang="en-US" dirty="0"/>
          </a:p>
        </p:txBody>
      </p:sp>
      <p:sp>
        <p:nvSpPr>
          <p:cNvPr id="4" name="Slide Number Placeholder 3"/>
          <p:cNvSpPr>
            <a:spLocks noGrp="1"/>
          </p:cNvSpPr>
          <p:nvPr>
            <p:ph type="sldNum" sz="quarter" idx="10"/>
          </p:nvPr>
        </p:nvSpPr>
        <p:spPr/>
        <p:txBody>
          <a:bodyPr/>
          <a:lstStyle/>
          <a:p>
            <a:fld id="{24A1A7ED-F02A-4E34-8A02-DCD74A40C494}" type="slidenum">
              <a:rPr lang="en-US" smtClean="0"/>
              <a:t>20</a:t>
            </a:fld>
            <a:endParaRPr lang="en-US"/>
          </a:p>
        </p:txBody>
      </p:sp>
    </p:spTree>
    <p:extLst>
      <p:ext uri="{BB962C8B-B14F-4D97-AF65-F5344CB8AC3E}">
        <p14:creationId xmlns:p14="http://schemas.microsoft.com/office/powerpoint/2010/main" val="41359729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1A7ED-F02A-4E34-8A02-DCD74A40C494}" type="slidenum">
              <a:rPr lang="en-US" smtClean="0"/>
              <a:t>22</a:t>
            </a:fld>
            <a:endParaRPr lang="en-US"/>
          </a:p>
        </p:txBody>
      </p:sp>
    </p:spTree>
    <p:extLst>
      <p:ext uri="{BB962C8B-B14F-4D97-AF65-F5344CB8AC3E}">
        <p14:creationId xmlns:p14="http://schemas.microsoft.com/office/powerpoint/2010/main" val="4204905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t>
            </a:r>
            <a:r>
              <a:rPr lang="en-US" sz="1200" u="sng" kern="1200" dirty="0" smtClean="0">
                <a:solidFill>
                  <a:schemeClr val="tx1"/>
                </a:solidFill>
                <a:effectLst/>
                <a:latin typeface="+mn-lt"/>
                <a:ea typeface="+mn-ea"/>
                <a:cs typeface="+mn-cs"/>
                <a:hlinkClick r:id="rId3"/>
              </a:rPr>
              <a:t>DHSS</a:t>
            </a:r>
            <a:r>
              <a:rPr lang="en-US" sz="1200" kern="1200" dirty="0" smtClean="0">
                <a:solidFill>
                  <a:schemeClr val="tx1"/>
                </a:solidFill>
                <a:effectLst/>
                <a:latin typeface="+mn-lt"/>
                <a:ea typeface="+mn-ea"/>
                <a:cs typeface="+mn-cs"/>
              </a:rPr>
              <a:t> serves the citizens of Missouri by working to improve the health and quality of life for Missourians of all ages. The DCPH is responsible for supporting and operating more than 100 programs and initiatives addressing public health topics, such as communicable disease control, chronic disease management, health promotion, genetic health conditions, maternal and child health, vital statistics, and health care access. The division also assures the continuity of essential public health services to all citizens of and visitors to the state of Missouri.</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4A1A7ED-F02A-4E34-8A02-DCD74A40C494}" type="slidenum">
              <a:rPr lang="en-US" smtClean="0"/>
              <a:t>3</a:t>
            </a:fld>
            <a:endParaRPr lang="en-US"/>
          </a:p>
        </p:txBody>
      </p:sp>
    </p:spTree>
    <p:extLst>
      <p:ext uri="{BB962C8B-B14F-4D97-AF65-F5344CB8AC3E}">
        <p14:creationId xmlns:p14="http://schemas.microsoft.com/office/powerpoint/2010/main" val="3773879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1A7ED-F02A-4E34-8A02-DCD74A40C494}" type="slidenum">
              <a:rPr lang="en-US" smtClean="0"/>
              <a:t>4</a:t>
            </a:fld>
            <a:endParaRPr lang="en-US"/>
          </a:p>
        </p:txBody>
      </p:sp>
    </p:spTree>
    <p:extLst>
      <p:ext uri="{BB962C8B-B14F-4D97-AF65-F5344CB8AC3E}">
        <p14:creationId xmlns:p14="http://schemas.microsoft.com/office/powerpoint/2010/main" val="434930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1A7ED-F02A-4E34-8A02-DCD74A40C494}" type="slidenum">
              <a:rPr lang="en-US" smtClean="0"/>
              <a:t>5</a:t>
            </a:fld>
            <a:endParaRPr lang="en-US"/>
          </a:p>
        </p:txBody>
      </p:sp>
    </p:spTree>
    <p:extLst>
      <p:ext uri="{BB962C8B-B14F-4D97-AF65-F5344CB8AC3E}">
        <p14:creationId xmlns:p14="http://schemas.microsoft.com/office/powerpoint/2010/main" val="127736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tx1"/>
                </a:solidFill>
              </a:rPr>
              <a:t>Needs vary among Individuals and communities</a:t>
            </a:r>
            <a:endParaRPr lang="en-US" dirty="0"/>
          </a:p>
        </p:txBody>
      </p:sp>
      <p:sp>
        <p:nvSpPr>
          <p:cNvPr id="4" name="Slide Number Placeholder 3"/>
          <p:cNvSpPr>
            <a:spLocks noGrp="1"/>
          </p:cNvSpPr>
          <p:nvPr>
            <p:ph type="sldNum" sz="quarter" idx="10"/>
          </p:nvPr>
        </p:nvSpPr>
        <p:spPr/>
        <p:txBody>
          <a:bodyPr/>
          <a:lstStyle/>
          <a:p>
            <a:fld id="{24A1A7ED-F02A-4E34-8A02-DCD74A40C494}" type="slidenum">
              <a:rPr lang="en-US" smtClean="0"/>
              <a:t>6</a:t>
            </a:fld>
            <a:endParaRPr lang="en-US"/>
          </a:p>
        </p:txBody>
      </p:sp>
    </p:spTree>
    <p:extLst>
      <p:ext uri="{BB962C8B-B14F-4D97-AF65-F5344CB8AC3E}">
        <p14:creationId xmlns:p14="http://schemas.microsoft.com/office/powerpoint/2010/main" val="1202237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MORH manages three federally funded grants with multiple programs within each grant, specifically designed to strengthen the viability of rural health care providers, hospitals, and clinics, while improving their quality of care. The list below includes the federally awarded grants providing pass-through funding or services for hospitals and clinics.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C6FE637-371D-4090-9423-E110108741B7}" type="slidenum">
              <a:rPr lang="en-US" smtClean="0"/>
              <a:t>7</a:t>
            </a:fld>
            <a:endParaRPr lang="en-US"/>
          </a:p>
        </p:txBody>
      </p:sp>
    </p:spTree>
    <p:extLst>
      <p:ext uri="{BB962C8B-B14F-4D97-AF65-F5344CB8AC3E}">
        <p14:creationId xmlns:p14="http://schemas.microsoft.com/office/powerpoint/2010/main" val="3777455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SHIP grant provides funding for small rural hospitals to implement quality and operational improvement efforts to meet their organization’s value-based payment care goals. SHIP also assists eligible hospitals to participate in delivery system reforms such as becoming or joining a Medicare Shared Saving Program or Accountable Care Organization (ACO), or other shared saving programs. Further, SHIP allows participating hospitals to utilize these funds to purchase hardware, software, and telemedicine equipment to assist in meeting data system requirements established under the Medicare Program.</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C6FE637-371D-4090-9423-E110108741B7}" type="slidenum">
              <a:rPr lang="en-US" smtClean="0"/>
              <a:t>8</a:t>
            </a:fld>
            <a:endParaRPr lang="en-US"/>
          </a:p>
        </p:txBody>
      </p:sp>
    </p:spTree>
    <p:extLst>
      <p:ext uri="{BB962C8B-B14F-4D97-AF65-F5344CB8AC3E}">
        <p14:creationId xmlns:p14="http://schemas.microsoft.com/office/powerpoint/2010/main" val="1778723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FLEX grant provides support to critical access hospitals (CAHs) emphasizing continuous quality improvement, quality reporting, performance improvement, and benchmarking to improve patient care, financial practices, and hospital operations. Flex also assists facilities with establishing or expanding the provision of rural emergency medical services.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Flex focuses on: </a:t>
            </a:r>
          </a:p>
          <a:p>
            <a:pPr lvl="0"/>
            <a:r>
              <a:rPr lang="en-US" sz="1200" kern="1200" dirty="0" smtClean="0">
                <a:solidFill>
                  <a:schemeClr val="tx1"/>
                </a:solidFill>
                <a:effectLst/>
                <a:latin typeface="+mn-lt"/>
                <a:ea typeface="+mn-ea"/>
                <a:cs typeface="+mn-cs"/>
              </a:rPr>
              <a:t>Increasing the number of CAHs consistently reporting quality data.</a:t>
            </a:r>
          </a:p>
          <a:p>
            <a:pPr lvl="0"/>
            <a:r>
              <a:rPr lang="en-US" sz="1200" kern="1200" dirty="0" smtClean="0">
                <a:solidFill>
                  <a:schemeClr val="tx1"/>
                </a:solidFill>
                <a:effectLst/>
                <a:latin typeface="+mn-lt"/>
                <a:ea typeface="+mn-ea"/>
                <a:cs typeface="+mn-cs"/>
              </a:rPr>
              <a:t>Improving the quality of care in CAHs.</a:t>
            </a:r>
          </a:p>
          <a:p>
            <a:pPr lvl="0"/>
            <a:r>
              <a:rPr lang="en-US" sz="1200" kern="1200" dirty="0" smtClean="0">
                <a:solidFill>
                  <a:schemeClr val="tx1"/>
                </a:solidFill>
                <a:effectLst/>
                <a:latin typeface="+mn-lt"/>
                <a:ea typeface="+mn-ea"/>
                <a:cs typeface="+mn-cs"/>
              </a:rPr>
              <a:t>Maintaining and improving the financial viability of CAHs.</a:t>
            </a:r>
          </a:p>
          <a:p>
            <a:pPr lvl="0"/>
            <a:r>
              <a:rPr lang="en-US" sz="1200" kern="1200" dirty="0" smtClean="0">
                <a:solidFill>
                  <a:schemeClr val="tx1"/>
                </a:solidFill>
                <a:effectLst/>
                <a:latin typeface="+mn-lt"/>
                <a:ea typeface="+mn-ea"/>
                <a:cs typeface="+mn-cs"/>
              </a:rPr>
              <a:t>Building the capacity of CAHs to achieve measurable improvements in the health outcomes of rural communities.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C6FE637-371D-4090-9423-E110108741B7}" type="slidenum">
              <a:rPr lang="en-US" smtClean="0"/>
              <a:t>9</a:t>
            </a:fld>
            <a:endParaRPr lang="en-US"/>
          </a:p>
        </p:txBody>
      </p:sp>
    </p:spTree>
    <p:extLst>
      <p:ext uri="{BB962C8B-B14F-4D97-AF65-F5344CB8AC3E}">
        <p14:creationId xmlns:p14="http://schemas.microsoft.com/office/powerpoint/2010/main" val="82435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A084684-00BD-4722-8C61-08E83E25B89C}"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D14E9-21EE-4860-A425-1E7F37A2DAFF}" type="slidenum">
              <a:rPr lang="en-US" smtClean="0"/>
              <a:t>‹#›</a:t>
            </a:fld>
            <a:endParaRPr lang="en-US"/>
          </a:p>
        </p:txBody>
      </p:sp>
    </p:spTree>
    <p:extLst>
      <p:ext uri="{BB962C8B-B14F-4D97-AF65-F5344CB8AC3E}">
        <p14:creationId xmlns:p14="http://schemas.microsoft.com/office/powerpoint/2010/main" val="1589121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A084684-00BD-4722-8C61-08E83E25B89C}"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D14E9-21EE-4860-A425-1E7F37A2DAFF}" type="slidenum">
              <a:rPr lang="en-US" smtClean="0"/>
              <a:t>‹#›</a:t>
            </a:fld>
            <a:endParaRPr lang="en-US"/>
          </a:p>
        </p:txBody>
      </p:sp>
    </p:spTree>
    <p:extLst>
      <p:ext uri="{BB962C8B-B14F-4D97-AF65-F5344CB8AC3E}">
        <p14:creationId xmlns:p14="http://schemas.microsoft.com/office/powerpoint/2010/main" val="875043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A084684-00BD-4722-8C61-08E83E25B89C}"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D14E9-21EE-4860-A425-1E7F37A2DAFF}"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206062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A084684-00BD-4722-8C61-08E83E25B89C}"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D14E9-21EE-4860-A425-1E7F37A2DAFF}" type="slidenum">
              <a:rPr lang="en-US" smtClean="0"/>
              <a:t>‹#›</a:t>
            </a:fld>
            <a:endParaRPr lang="en-US"/>
          </a:p>
        </p:txBody>
      </p:sp>
    </p:spTree>
    <p:extLst>
      <p:ext uri="{BB962C8B-B14F-4D97-AF65-F5344CB8AC3E}">
        <p14:creationId xmlns:p14="http://schemas.microsoft.com/office/powerpoint/2010/main" val="883970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A084684-00BD-4722-8C61-08E83E25B89C}"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D14E9-21EE-4860-A425-1E7F37A2DAFF}"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690480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A084684-00BD-4722-8C61-08E83E25B89C}"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D14E9-21EE-4860-A425-1E7F37A2DAFF}" type="slidenum">
              <a:rPr lang="en-US" smtClean="0"/>
              <a:t>‹#›</a:t>
            </a:fld>
            <a:endParaRPr lang="en-US"/>
          </a:p>
        </p:txBody>
      </p:sp>
    </p:spTree>
    <p:extLst>
      <p:ext uri="{BB962C8B-B14F-4D97-AF65-F5344CB8AC3E}">
        <p14:creationId xmlns:p14="http://schemas.microsoft.com/office/powerpoint/2010/main" val="8833940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084684-00BD-4722-8C61-08E83E25B89C}"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D14E9-21EE-4860-A425-1E7F37A2DAFF}" type="slidenum">
              <a:rPr lang="en-US" smtClean="0"/>
              <a:t>‹#›</a:t>
            </a:fld>
            <a:endParaRPr lang="en-US"/>
          </a:p>
        </p:txBody>
      </p:sp>
    </p:spTree>
    <p:extLst>
      <p:ext uri="{BB962C8B-B14F-4D97-AF65-F5344CB8AC3E}">
        <p14:creationId xmlns:p14="http://schemas.microsoft.com/office/powerpoint/2010/main" val="31981714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084684-00BD-4722-8C61-08E83E25B89C}"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D14E9-21EE-4860-A425-1E7F37A2DAFF}" type="slidenum">
              <a:rPr lang="en-US" smtClean="0"/>
              <a:t>‹#›</a:t>
            </a:fld>
            <a:endParaRPr lang="en-US"/>
          </a:p>
        </p:txBody>
      </p:sp>
    </p:spTree>
    <p:extLst>
      <p:ext uri="{BB962C8B-B14F-4D97-AF65-F5344CB8AC3E}">
        <p14:creationId xmlns:p14="http://schemas.microsoft.com/office/powerpoint/2010/main" val="29111378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 team 2">
    <p:spTree>
      <p:nvGrpSpPr>
        <p:cNvPr id="1" name=""/>
        <p:cNvGrpSpPr/>
        <p:nvPr/>
      </p:nvGrpSpPr>
      <p:grpSpPr>
        <a:xfrm>
          <a:off x="0" y="0"/>
          <a:ext cx="0" cy="0"/>
          <a:chOff x="0" y="0"/>
          <a:chExt cx="0" cy="0"/>
        </a:xfrm>
      </p:grpSpPr>
      <p:sp>
        <p:nvSpPr>
          <p:cNvPr id="38" name="Picture Placeholder 2">
            <a:extLst>
              <a:ext uri="{FF2B5EF4-FFF2-40B4-BE49-F238E27FC236}">
                <a16:creationId xmlns:a16="http://schemas.microsoft.com/office/drawing/2014/main" id="{5C09755D-34F5-497F-AC11-EF83D8E62500}"/>
              </a:ext>
            </a:extLst>
          </p:cNvPr>
          <p:cNvSpPr>
            <a:spLocks noGrp="1"/>
          </p:cNvSpPr>
          <p:nvPr>
            <p:ph type="pic" sz="quarter" idx="11" hasCustomPrompt="1"/>
          </p:nvPr>
        </p:nvSpPr>
        <p:spPr>
          <a:xfrm>
            <a:off x="478971" y="1838527"/>
            <a:ext cx="3298138" cy="3463045"/>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20" name="Picture Placeholder 2">
            <a:extLst>
              <a:ext uri="{FF2B5EF4-FFF2-40B4-BE49-F238E27FC236}">
                <a16:creationId xmlns:a16="http://schemas.microsoft.com/office/drawing/2014/main" id="{0433F5AE-8140-447C-908B-DB6D20F63F68}"/>
              </a:ext>
            </a:extLst>
          </p:cNvPr>
          <p:cNvSpPr>
            <a:spLocks noGrp="1"/>
          </p:cNvSpPr>
          <p:nvPr>
            <p:ph type="pic" sz="quarter" idx="12" hasCustomPrompt="1"/>
          </p:nvPr>
        </p:nvSpPr>
        <p:spPr>
          <a:xfrm>
            <a:off x="4446931" y="1838526"/>
            <a:ext cx="3298138" cy="3463045"/>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21" name="Picture Placeholder 2">
            <a:extLst>
              <a:ext uri="{FF2B5EF4-FFF2-40B4-BE49-F238E27FC236}">
                <a16:creationId xmlns:a16="http://schemas.microsoft.com/office/drawing/2014/main" id="{6A613706-4CD0-433D-B9F6-4ED579CEE05A}"/>
              </a:ext>
            </a:extLst>
          </p:cNvPr>
          <p:cNvSpPr>
            <a:spLocks noGrp="1"/>
          </p:cNvSpPr>
          <p:nvPr>
            <p:ph type="pic" sz="quarter" idx="13" hasCustomPrompt="1"/>
          </p:nvPr>
        </p:nvSpPr>
        <p:spPr>
          <a:xfrm>
            <a:off x="8414891" y="1838525"/>
            <a:ext cx="3298138" cy="3463045"/>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787245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084684-00BD-4722-8C61-08E83E25B89C}"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D14E9-21EE-4860-A425-1E7F37A2DAFF}" type="slidenum">
              <a:rPr lang="en-US" smtClean="0"/>
              <a:t>‹#›</a:t>
            </a:fld>
            <a:endParaRPr lang="en-US"/>
          </a:p>
        </p:txBody>
      </p:sp>
    </p:spTree>
    <p:extLst>
      <p:ext uri="{BB962C8B-B14F-4D97-AF65-F5344CB8AC3E}">
        <p14:creationId xmlns:p14="http://schemas.microsoft.com/office/powerpoint/2010/main" val="2424976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A084684-00BD-4722-8C61-08E83E25B89C}"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D14E9-21EE-4860-A425-1E7F37A2DAFF}" type="slidenum">
              <a:rPr lang="en-US" smtClean="0"/>
              <a:t>‹#›</a:t>
            </a:fld>
            <a:endParaRPr lang="en-US"/>
          </a:p>
        </p:txBody>
      </p:sp>
    </p:spTree>
    <p:extLst>
      <p:ext uri="{BB962C8B-B14F-4D97-AF65-F5344CB8AC3E}">
        <p14:creationId xmlns:p14="http://schemas.microsoft.com/office/powerpoint/2010/main" val="2974398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A084684-00BD-4722-8C61-08E83E25B89C}" type="datetimeFigureOut">
              <a:rPr lang="en-US" smtClean="0"/>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8D14E9-21EE-4860-A425-1E7F37A2DAFF}" type="slidenum">
              <a:rPr lang="en-US" smtClean="0"/>
              <a:t>‹#›</a:t>
            </a:fld>
            <a:endParaRPr lang="en-US"/>
          </a:p>
        </p:txBody>
      </p:sp>
    </p:spTree>
    <p:extLst>
      <p:ext uri="{BB962C8B-B14F-4D97-AF65-F5344CB8AC3E}">
        <p14:creationId xmlns:p14="http://schemas.microsoft.com/office/powerpoint/2010/main" val="4221367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A084684-00BD-4722-8C61-08E83E25B89C}" type="datetimeFigureOut">
              <a:rPr lang="en-US" smtClean="0"/>
              <a:t>11/6/2023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8D14E9-21EE-4860-A425-1E7F37A2DAFF}" type="slidenum">
              <a:rPr lang="en-US" smtClean="0"/>
              <a:t>‹#›</a:t>
            </a:fld>
            <a:endParaRPr lang="en-US"/>
          </a:p>
        </p:txBody>
      </p:sp>
    </p:spTree>
    <p:extLst>
      <p:ext uri="{BB962C8B-B14F-4D97-AF65-F5344CB8AC3E}">
        <p14:creationId xmlns:p14="http://schemas.microsoft.com/office/powerpoint/2010/main" val="689300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A084684-00BD-4722-8C61-08E83E25B89C}" type="datetimeFigureOut">
              <a:rPr lang="en-US" smtClean="0"/>
              <a:t>11/6/2023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8D14E9-21EE-4860-A425-1E7F37A2DAFF}" type="slidenum">
              <a:rPr lang="en-US" smtClean="0"/>
              <a:t>‹#›</a:t>
            </a:fld>
            <a:endParaRPr lang="en-US"/>
          </a:p>
        </p:txBody>
      </p:sp>
    </p:spTree>
    <p:extLst>
      <p:ext uri="{BB962C8B-B14F-4D97-AF65-F5344CB8AC3E}">
        <p14:creationId xmlns:p14="http://schemas.microsoft.com/office/powerpoint/2010/main" val="2246166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084684-00BD-4722-8C61-08E83E25B89C}" type="datetimeFigureOut">
              <a:rPr lang="en-US" smtClean="0"/>
              <a:t>11/6/2023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8D14E9-21EE-4860-A425-1E7F37A2DAFF}" type="slidenum">
              <a:rPr lang="en-US" smtClean="0"/>
              <a:t>‹#›</a:t>
            </a:fld>
            <a:endParaRPr lang="en-US"/>
          </a:p>
        </p:txBody>
      </p:sp>
    </p:spTree>
    <p:extLst>
      <p:ext uri="{BB962C8B-B14F-4D97-AF65-F5344CB8AC3E}">
        <p14:creationId xmlns:p14="http://schemas.microsoft.com/office/powerpoint/2010/main" val="842421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A084684-00BD-4722-8C61-08E83E25B89C}" type="datetimeFigureOut">
              <a:rPr lang="en-US" smtClean="0"/>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8D14E9-21EE-4860-A425-1E7F37A2DAFF}" type="slidenum">
              <a:rPr lang="en-US" smtClean="0"/>
              <a:t>‹#›</a:t>
            </a:fld>
            <a:endParaRPr lang="en-US"/>
          </a:p>
        </p:txBody>
      </p:sp>
    </p:spTree>
    <p:extLst>
      <p:ext uri="{BB962C8B-B14F-4D97-AF65-F5344CB8AC3E}">
        <p14:creationId xmlns:p14="http://schemas.microsoft.com/office/powerpoint/2010/main" val="2449301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A084684-00BD-4722-8C61-08E83E25B89C}" type="datetimeFigureOut">
              <a:rPr lang="en-US" smtClean="0"/>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8D14E9-21EE-4860-A425-1E7F37A2DAFF}" type="slidenum">
              <a:rPr lang="en-US" smtClean="0"/>
              <a:t>‹#›</a:t>
            </a:fld>
            <a:endParaRPr lang="en-US"/>
          </a:p>
        </p:txBody>
      </p:sp>
    </p:spTree>
    <p:extLst>
      <p:ext uri="{BB962C8B-B14F-4D97-AF65-F5344CB8AC3E}">
        <p14:creationId xmlns:p14="http://schemas.microsoft.com/office/powerpoint/2010/main" val="2206943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A084684-00BD-4722-8C61-08E83E25B89C}" type="datetimeFigureOut">
              <a:rPr lang="en-US" smtClean="0"/>
              <a:t>11/6/2023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08D14E9-21EE-4860-A425-1E7F37A2DAFF}" type="slidenum">
              <a:rPr lang="en-US" smtClean="0"/>
              <a:t>‹#›</a:t>
            </a:fld>
            <a:endParaRPr lang="en-US"/>
          </a:p>
        </p:txBody>
      </p:sp>
    </p:spTree>
    <p:extLst>
      <p:ext uri="{BB962C8B-B14F-4D97-AF65-F5344CB8AC3E}">
        <p14:creationId xmlns:p14="http://schemas.microsoft.com/office/powerpoint/2010/main" val="237903608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754"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health.mo.gov/living/families/ruralhealth/pdf/biennial2020.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comments" Target="../comments/comment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hyperlink" Target="mailto:ORHPCinfo@health.mo.gov"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health.mo.gov/living/families/primarycare/" TargetMode="External"/><Relationship Id="rId5" Type="http://schemas.openxmlformats.org/officeDocument/2006/relationships/hyperlink" Target="https://health.mo.gov/living/families/ruralhealth/index.php" TargetMode="External"/><Relationship Id="rId4" Type="http://schemas.openxmlformats.org/officeDocument/2006/relationships/hyperlink" Target="mailto:DHSS.LoanRepayment@health.mo.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7.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8853" y="2779352"/>
            <a:ext cx="9144000" cy="3059083"/>
          </a:xfrm>
        </p:spPr>
        <p:txBody>
          <a:bodyPr>
            <a:normAutofit fontScale="90000"/>
          </a:bodyPr>
          <a:lstStyle/>
          <a:p>
            <a:pPr algn="ct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sz="6700" b="1" dirty="0" smtClean="0">
                <a:solidFill>
                  <a:schemeClr val="tx1"/>
                </a:solidFill>
              </a:rPr>
              <a:t>Office of Rural Health and Primary Care (ORHPC)</a:t>
            </a:r>
            <a:endParaRPr lang="en-US" sz="6700" b="1" dirty="0">
              <a:solidFill>
                <a:schemeClr val="tx1"/>
              </a:solidFill>
            </a:endParaRPr>
          </a:p>
        </p:txBody>
      </p:sp>
      <p:sp>
        <p:nvSpPr>
          <p:cNvPr id="3" name="Subtitle 2"/>
          <p:cNvSpPr>
            <a:spLocks noGrp="1"/>
          </p:cNvSpPr>
          <p:nvPr>
            <p:ph type="subTitle" idx="1"/>
          </p:nvPr>
        </p:nvSpPr>
        <p:spPr>
          <a:xfrm>
            <a:off x="1524000" y="4347555"/>
            <a:ext cx="9144000" cy="1986742"/>
          </a:xfrm>
        </p:spPr>
        <p:txBody>
          <a:bodyPr>
            <a:normAutofit/>
          </a:bodyPr>
          <a:lstStyle/>
          <a:p>
            <a:endParaRPr lang="en-US" dirty="0" smtClean="0"/>
          </a:p>
          <a:p>
            <a:endParaRPr lang="en-US" dirty="0"/>
          </a:p>
          <a:p>
            <a:r>
              <a:rPr lang="en-US" dirty="0" smtClean="0"/>
              <a:t>	</a:t>
            </a:r>
          </a:p>
          <a:p>
            <a:pPr algn="r"/>
            <a:r>
              <a:rPr lang="en-US" dirty="0"/>
              <a:t>	</a:t>
            </a:r>
            <a:r>
              <a:rPr lang="en-US" dirty="0" smtClean="0"/>
              <a:t>			</a:t>
            </a:r>
            <a:endParaRPr lang="en-US" sz="2100" cap="none" dirty="0" smtClean="0"/>
          </a:p>
        </p:txBody>
      </p:sp>
      <p:pic>
        <p:nvPicPr>
          <p:cNvPr id="6" name="Picture 5"/>
          <p:cNvPicPr>
            <a:picLocks noChangeAspect="1"/>
          </p:cNvPicPr>
          <p:nvPr/>
        </p:nvPicPr>
        <p:blipFill>
          <a:blip r:embed="rId3"/>
          <a:stretch>
            <a:fillRect/>
          </a:stretch>
        </p:blipFill>
        <p:spPr>
          <a:xfrm>
            <a:off x="4093029" y="269345"/>
            <a:ext cx="2937798" cy="2345742"/>
          </a:xfrm>
          <a:prstGeom prst="rect">
            <a:avLst/>
          </a:prstGeom>
        </p:spPr>
      </p:pic>
      <p:sp>
        <p:nvSpPr>
          <p:cNvPr id="5" name="TextBox 4"/>
          <p:cNvSpPr txBox="1"/>
          <p:nvPr/>
        </p:nvSpPr>
        <p:spPr>
          <a:xfrm>
            <a:off x="9823684" y="6211669"/>
            <a:ext cx="2638925" cy="646331"/>
          </a:xfrm>
          <a:prstGeom prst="rect">
            <a:avLst/>
          </a:prstGeom>
          <a:noFill/>
        </p:spPr>
        <p:txBody>
          <a:bodyPr wrap="square" rtlCol="0">
            <a:spAutoFit/>
          </a:bodyPr>
          <a:lstStyle/>
          <a:p>
            <a:pPr algn="ctr"/>
            <a:r>
              <a:rPr lang="en-US" dirty="0" smtClean="0">
                <a:solidFill>
                  <a:schemeClr val="bg1">
                    <a:lumMod val="85000"/>
                  </a:schemeClr>
                </a:solidFill>
              </a:rPr>
              <a:t>Rural Health Day  November 2023</a:t>
            </a:r>
            <a:endParaRPr lang="en-US" dirty="0">
              <a:solidFill>
                <a:schemeClr val="bg1">
                  <a:lumMod val="85000"/>
                </a:schemeClr>
              </a:solidFill>
            </a:endParaRPr>
          </a:p>
        </p:txBody>
      </p:sp>
    </p:spTree>
    <p:extLst>
      <p:ext uri="{BB962C8B-B14F-4D97-AF65-F5344CB8AC3E}">
        <p14:creationId xmlns:p14="http://schemas.microsoft.com/office/powerpoint/2010/main" val="22009563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38" y="292025"/>
            <a:ext cx="8596668" cy="1320800"/>
          </a:xfrm>
        </p:spPr>
        <p:txBody>
          <a:bodyPr/>
          <a:lstStyle/>
          <a:p>
            <a:pPr algn="ctr"/>
            <a:r>
              <a:rPr lang="en-US" b="1" dirty="0" smtClean="0">
                <a:solidFill>
                  <a:schemeClr val="accent1"/>
                </a:solidFill>
              </a:rPr>
              <a:t>Successes</a:t>
            </a:r>
            <a:endParaRPr lang="en-US" b="1" dirty="0">
              <a:solidFill>
                <a:schemeClr val="accent1"/>
              </a:solidFill>
            </a:endParaRPr>
          </a:p>
        </p:txBody>
      </p:sp>
      <p:sp>
        <p:nvSpPr>
          <p:cNvPr id="7" name="Slide Number Placeholder 3"/>
          <p:cNvSpPr>
            <a:spLocks noGrp="1"/>
          </p:cNvSpPr>
          <p:nvPr>
            <p:ph type="sldNum" sz="quarter" idx="12"/>
          </p:nvPr>
        </p:nvSpPr>
        <p:spPr>
          <a:xfrm>
            <a:off x="8300730" y="6589126"/>
            <a:ext cx="683339" cy="365125"/>
          </a:xfrm>
        </p:spPr>
        <p:txBody>
          <a:bodyPr/>
          <a:lstStyle/>
          <a:p>
            <a:fld id="{718EE619-014B-43FF-9795-A6A3ABDA4634}" type="slidenum">
              <a:rPr lang="en-US" smtClean="0"/>
              <a:t>10</a:t>
            </a:fld>
            <a:endParaRPr lang="en-US"/>
          </a:p>
        </p:txBody>
      </p:sp>
      <p:sp>
        <p:nvSpPr>
          <p:cNvPr id="8" name="Content Placeholder 7"/>
          <p:cNvSpPr>
            <a:spLocks noGrp="1"/>
          </p:cNvSpPr>
          <p:nvPr>
            <p:ph idx="1"/>
          </p:nvPr>
        </p:nvSpPr>
        <p:spPr/>
        <p:txBody>
          <a:bodyPr/>
          <a:lstStyle/>
          <a:p>
            <a:r>
              <a:rPr lang="en-US" dirty="0" smtClean="0"/>
              <a:t>Success in rural health not per slides and not per program maybe just a slide of successes because it is just 15 </a:t>
            </a:r>
            <a:r>
              <a:rPr lang="en-US" dirty="0" err="1" smtClean="0"/>
              <a:t>mins</a:t>
            </a:r>
            <a:r>
              <a:rPr lang="en-US" dirty="0" smtClean="0"/>
              <a:t>. </a:t>
            </a:r>
          </a:p>
          <a:p>
            <a:r>
              <a:rPr lang="en-US" dirty="0" smtClean="0"/>
              <a:t>Accomplishments and outcomes for the past year</a:t>
            </a:r>
          </a:p>
          <a:p>
            <a:r>
              <a:rPr lang="en-US" dirty="0" smtClean="0"/>
              <a:t>What we are proud of and what we have done</a:t>
            </a:r>
          </a:p>
          <a:p>
            <a:r>
              <a:rPr lang="en-US" dirty="0" smtClean="0"/>
              <a:t>We are celebrating! </a:t>
            </a:r>
          </a:p>
          <a:p>
            <a:endParaRPr lang="en-US" dirty="0"/>
          </a:p>
        </p:txBody>
      </p:sp>
    </p:spTree>
    <p:extLst>
      <p:ext uri="{BB962C8B-B14F-4D97-AF65-F5344CB8AC3E}">
        <p14:creationId xmlns:p14="http://schemas.microsoft.com/office/powerpoint/2010/main" val="14097373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38" y="292025"/>
            <a:ext cx="8596668" cy="1320800"/>
          </a:xfrm>
        </p:spPr>
        <p:txBody>
          <a:bodyPr/>
          <a:lstStyle/>
          <a:p>
            <a:pPr algn="ctr"/>
            <a:r>
              <a:rPr lang="en-US" b="1" dirty="0" smtClean="0">
                <a:solidFill>
                  <a:schemeClr val="accent1"/>
                </a:solidFill>
              </a:rPr>
              <a:t>Medicare Rural Hospital Flexibility Program (Flex)</a:t>
            </a:r>
            <a:endParaRPr lang="en-US" b="1" dirty="0">
              <a:solidFill>
                <a:schemeClr val="accent1"/>
              </a:solidFill>
            </a:endParaRPr>
          </a:p>
        </p:txBody>
      </p:sp>
      <p:sp>
        <p:nvSpPr>
          <p:cNvPr id="7" name="Slide Number Placeholder 3"/>
          <p:cNvSpPr>
            <a:spLocks noGrp="1"/>
          </p:cNvSpPr>
          <p:nvPr>
            <p:ph type="sldNum" sz="quarter" idx="12"/>
          </p:nvPr>
        </p:nvSpPr>
        <p:spPr>
          <a:xfrm>
            <a:off x="8300730" y="6589126"/>
            <a:ext cx="683339" cy="365125"/>
          </a:xfrm>
        </p:spPr>
        <p:txBody>
          <a:bodyPr/>
          <a:lstStyle/>
          <a:p>
            <a:fld id="{718EE619-014B-43FF-9795-A6A3ABDA4634}" type="slidenum">
              <a:rPr lang="en-US" smtClean="0"/>
              <a:t>11</a:t>
            </a:fld>
            <a:endParaRPr lang="en-US"/>
          </a:p>
        </p:txBody>
      </p:sp>
      <p:sp>
        <p:nvSpPr>
          <p:cNvPr id="8" name="Content Placeholder 7"/>
          <p:cNvSpPr>
            <a:spLocks noGrp="1"/>
          </p:cNvSpPr>
          <p:nvPr>
            <p:ph idx="1"/>
          </p:nvPr>
        </p:nvSpPr>
        <p:spPr/>
        <p:txBody>
          <a:bodyPr/>
          <a:lstStyle/>
          <a:p>
            <a:r>
              <a:rPr lang="en-US" dirty="0"/>
              <a:t>Glory Dhanaraj</a:t>
            </a:r>
          </a:p>
          <a:p>
            <a:r>
              <a:rPr lang="en-US" dirty="0" err="1"/>
              <a:t>Mankin</a:t>
            </a:r>
            <a:r>
              <a:rPr lang="en-US" dirty="0"/>
              <a:t> Consulting</a:t>
            </a:r>
          </a:p>
          <a:p>
            <a:r>
              <a:rPr lang="en-US" dirty="0"/>
              <a:t>MRHA Connect</a:t>
            </a:r>
          </a:p>
          <a:p>
            <a:r>
              <a:rPr lang="en-US" dirty="0"/>
              <a:t>MPCA – MHPPS</a:t>
            </a:r>
          </a:p>
          <a:p>
            <a:endParaRPr lang="en-US" dirty="0"/>
          </a:p>
        </p:txBody>
      </p:sp>
    </p:spTree>
    <p:extLst>
      <p:ext uri="{BB962C8B-B14F-4D97-AF65-F5344CB8AC3E}">
        <p14:creationId xmlns:p14="http://schemas.microsoft.com/office/powerpoint/2010/main" val="36869046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38" y="292025"/>
            <a:ext cx="8596668" cy="1320800"/>
          </a:xfrm>
        </p:spPr>
        <p:txBody>
          <a:bodyPr/>
          <a:lstStyle/>
          <a:p>
            <a:pPr algn="ctr"/>
            <a:r>
              <a:rPr lang="en-US" b="1" dirty="0" smtClean="0">
                <a:solidFill>
                  <a:schemeClr val="accent1"/>
                </a:solidFill>
              </a:rPr>
              <a:t>Medicare Rural Hospital Flexibility Program (Flex)</a:t>
            </a:r>
            <a:endParaRPr lang="en-US" b="1" dirty="0">
              <a:solidFill>
                <a:schemeClr val="accent1"/>
              </a:solidFill>
            </a:endParaRPr>
          </a:p>
        </p:txBody>
      </p:sp>
      <p:sp>
        <p:nvSpPr>
          <p:cNvPr id="7" name="Slide Number Placeholder 3"/>
          <p:cNvSpPr>
            <a:spLocks noGrp="1"/>
          </p:cNvSpPr>
          <p:nvPr>
            <p:ph type="sldNum" sz="quarter" idx="12"/>
          </p:nvPr>
        </p:nvSpPr>
        <p:spPr>
          <a:xfrm>
            <a:off x="8300730" y="6589126"/>
            <a:ext cx="683339" cy="365125"/>
          </a:xfrm>
        </p:spPr>
        <p:txBody>
          <a:bodyPr/>
          <a:lstStyle/>
          <a:p>
            <a:fld id="{718EE619-014B-43FF-9795-A6A3ABDA4634}" type="slidenum">
              <a:rPr lang="en-US" smtClean="0"/>
              <a:t>12</a:t>
            </a:fld>
            <a:endParaRPr lang="en-US"/>
          </a:p>
        </p:txBody>
      </p:sp>
      <p:sp>
        <p:nvSpPr>
          <p:cNvPr id="8" name="Content Placeholder 7"/>
          <p:cNvSpPr>
            <a:spLocks noGrp="1"/>
          </p:cNvSpPr>
          <p:nvPr>
            <p:ph idx="1"/>
          </p:nvPr>
        </p:nvSpPr>
        <p:spPr/>
        <p:txBody>
          <a:bodyPr/>
          <a:lstStyle/>
          <a:p>
            <a:r>
              <a:rPr lang="en-US" dirty="0"/>
              <a:t>Glory Dhanaraj</a:t>
            </a:r>
          </a:p>
          <a:p>
            <a:r>
              <a:rPr lang="en-US" dirty="0" err="1"/>
              <a:t>Mankin</a:t>
            </a:r>
            <a:r>
              <a:rPr lang="en-US" dirty="0"/>
              <a:t> Consulting</a:t>
            </a:r>
          </a:p>
          <a:p>
            <a:r>
              <a:rPr lang="en-US" dirty="0"/>
              <a:t>MRHA Connect</a:t>
            </a:r>
          </a:p>
          <a:p>
            <a:r>
              <a:rPr lang="en-US" dirty="0"/>
              <a:t>MPCA – MHPPS</a:t>
            </a:r>
          </a:p>
          <a:p>
            <a:endParaRPr lang="en-US" dirty="0"/>
          </a:p>
        </p:txBody>
      </p:sp>
    </p:spTree>
    <p:extLst>
      <p:ext uri="{BB962C8B-B14F-4D97-AF65-F5344CB8AC3E}">
        <p14:creationId xmlns:p14="http://schemas.microsoft.com/office/powerpoint/2010/main" val="33915700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38" y="292025"/>
            <a:ext cx="8596668" cy="1320800"/>
          </a:xfrm>
        </p:spPr>
        <p:txBody>
          <a:bodyPr/>
          <a:lstStyle/>
          <a:p>
            <a:pPr algn="ctr"/>
            <a:r>
              <a:rPr lang="en-US" b="1" dirty="0" smtClean="0">
                <a:solidFill>
                  <a:schemeClr val="accent1"/>
                </a:solidFill>
              </a:rPr>
              <a:t>Medicare Rural Hospital Flexibility Program (Flex)</a:t>
            </a:r>
            <a:endParaRPr lang="en-US" b="1" dirty="0">
              <a:solidFill>
                <a:schemeClr val="accent1"/>
              </a:solidFill>
            </a:endParaRPr>
          </a:p>
        </p:txBody>
      </p:sp>
      <p:sp>
        <p:nvSpPr>
          <p:cNvPr id="7" name="Slide Number Placeholder 3"/>
          <p:cNvSpPr>
            <a:spLocks noGrp="1"/>
          </p:cNvSpPr>
          <p:nvPr>
            <p:ph type="sldNum" sz="quarter" idx="12"/>
          </p:nvPr>
        </p:nvSpPr>
        <p:spPr>
          <a:xfrm>
            <a:off x="8300730" y="6589126"/>
            <a:ext cx="683339" cy="365125"/>
          </a:xfrm>
        </p:spPr>
        <p:txBody>
          <a:bodyPr/>
          <a:lstStyle/>
          <a:p>
            <a:fld id="{718EE619-014B-43FF-9795-A6A3ABDA4634}" type="slidenum">
              <a:rPr lang="en-US" smtClean="0"/>
              <a:t>13</a:t>
            </a:fld>
            <a:endParaRPr lang="en-US"/>
          </a:p>
        </p:txBody>
      </p:sp>
      <p:sp>
        <p:nvSpPr>
          <p:cNvPr id="8" name="Content Placeholder 7"/>
          <p:cNvSpPr>
            <a:spLocks noGrp="1"/>
          </p:cNvSpPr>
          <p:nvPr>
            <p:ph idx="1"/>
          </p:nvPr>
        </p:nvSpPr>
        <p:spPr/>
        <p:txBody>
          <a:bodyPr/>
          <a:lstStyle/>
          <a:p>
            <a:r>
              <a:rPr lang="en-US" dirty="0"/>
              <a:t>Glory Dhanaraj</a:t>
            </a:r>
          </a:p>
          <a:p>
            <a:r>
              <a:rPr lang="en-US" dirty="0" err="1"/>
              <a:t>Mankin</a:t>
            </a:r>
            <a:r>
              <a:rPr lang="en-US" dirty="0"/>
              <a:t> Consulting</a:t>
            </a:r>
          </a:p>
          <a:p>
            <a:r>
              <a:rPr lang="en-US" dirty="0"/>
              <a:t>MRHA Connect</a:t>
            </a:r>
          </a:p>
          <a:p>
            <a:r>
              <a:rPr lang="en-US" dirty="0"/>
              <a:t>MPCA – MHPPS</a:t>
            </a:r>
          </a:p>
          <a:p>
            <a:endParaRPr lang="en-US" dirty="0"/>
          </a:p>
        </p:txBody>
      </p:sp>
    </p:spTree>
    <p:extLst>
      <p:ext uri="{BB962C8B-B14F-4D97-AF65-F5344CB8AC3E}">
        <p14:creationId xmlns:p14="http://schemas.microsoft.com/office/powerpoint/2010/main" val="3517320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1"/>
                </a:solidFill>
              </a:rPr>
              <a:t>State Office of Rural Health (SORH)</a:t>
            </a:r>
            <a:endParaRPr lang="en-US" b="1" dirty="0">
              <a:solidFill>
                <a:schemeClr val="accent1"/>
              </a:solidFill>
            </a:endParaRPr>
          </a:p>
        </p:txBody>
      </p:sp>
      <p:sp>
        <p:nvSpPr>
          <p:cNvPr id="3" name="Content Placeholder 2"/>
          <p:cNvSpPr>
            <a:spLocks noGrp="1"/>
          </p:cNvSpPr>
          <p:nvPr>
            <p:ph idx="1"/>
          </p:nvPr>
        </p:nvSpPr>
        <p:spPr>
          <a:xfrm>
            <a:off x="677334" y="2160589"/>
            <a:ext cx="8596668" cy="4195606"/>
          </a:xfrm>
        </p:spPr>
        <p:txBody>
          <a:bodyPr>
            <a:normAutofit/>
          </a:bodyPr>
          <a:lstStyle/>
          <a:p>
            <a:endParaRPr lang="en-US" sz="2800" dirty="0" smtClean="0"/>
          </a:p>
          <a:p>
            <a:endParaRPr lang="en-US" sz="2800" dirty="0" smtClean="0"/>
          </a:p>
        </p:txBody>
      </p:sp>
      <p:sp>
        <p:nvSpPr>
          <p:cNvPr id="6" name="Slide Number Placeholder 3"/>
          <p:cNvSpPr>
            <a:spLocks noGrp="1"/>
          </p:cNvSpPr>
          <p:nvPr>
            <p:ph type="sldNum" sz="quarter" idx="12"/>
          </p:nvPr>
        </p:nvSpPr>
        <p:spPr>
          <a:xfrm>
            <a:off x="8590663" y="6041362"/>
            <a:ext cx="683339" cy="365125"/>
          </a:xfrm>
        </p:spPr>
        <p:txBody>
          <a:bodyPr/>
          <a:lstStyle/>
          <a:p>
            <a:fld id="{718EE619-014B-43FF-9795-A6A3ABDA4634}" type="slidenum">
              <a:rPr lang="en-US" smtClean="0"/>
              <a:t>14</a:t>
            </a:fld>
            <a:endParaRPr lang="en-US"/>
          </a:p>
        </p:txBody>
      </p:sp>
      <p:sp>
        <p:nvSpPr>
          <p:cNvPr id="5" name="Content Placeholder 7"/>
          <p:cNvSpPr txBox="1">
            <a:spLocks/>
          </p:cNvSpPr>
          <p:nvPr/>
        </p:nvSpPr>
        <p:spPr>
          <a:xfrm>
            <a:off x="677334" y="2160589"/>
            <a:ext cx="8596668" cy="38807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smtClean="0"/>
              <a:t>MIH Kick Off</a:t>
            </a:r>
          </a:p>
          <a:p>
            <a:r>
              <a:rPr lang="en-US" dirty="0" smtClean="0"/>
              <a:t>Biennial Report</a:t>
            </a:r>
          </a:p>
          <a:p>
            <a:r>
              <a:rPr lang="en-US" dirty="0" smtClean="0"/>
              <a:t>NRHA Rural CEO Training</a:t>
            </a:r>
          </a:p>
          <a:p>
            <a:r>
              <a:rPr lang="en-US" dirty="0" smtClean="0"/>
              <a:t>Letters Of Support</a:t>
            </a:r>
          </a:p>
          <a:p>
            <a:endParaRPr lang="en-US" dirty="0" smtClean="0"/>
          </a:p>
          <a:p>
            <a:endParaRPr lang="en-US" dirty="0"/>
          </a:p>
        </p:txBody>
      </p:sp>
    </p:spTree>
    <p:extLst>
      <p:ext uri="{BB962C8B-B14F-4D97-AF65-F5344CB8AC3E}">
        <p14:creationId xmlns:p14="http://schemas.microsoft.com/office/powerpoint/2010/main" val="27388896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489" y="424562"/>
            <a:ext cx="10515600" cy="1325563"/>
          </a:xfrm>
        </p:spPr>
        <p:txBody>
          <a:bodyPr/>
          <a:lstStyle/>
          <a:p>
            <a:pPr algn="ctr"/>
            <a:r>
              <a:rPr lang="en-US" b="1" dirty="0" smtClean="0">
                <a:solidFill>
                  <a:schemeClr val="accent1"/>
                </a:solidFill>
              </a:rPr>
              <a:t>Missouri Primary Care Office</a:t>
            </a:r>
            <a:endParaRPr lang="en-US" b="1" dirty="0">
              <a:solidFill>
                <a:schemeClr val="accent1"/>
              </a:solidFill>
            </a:endParaRPr>
          </a:p>
        </p:txBody>
      </p:sp>
      <p:sp>
        <p:nvSpPr>
          <p:cNvPr id="5" name="Slide Number Placeholder 3"/>
          <p:cNvSpPr>
            <a:spLocks noGrp="1"/>
          </p:cNvSpPr>
          <p:nvPr>
            <p:ph type="sldNum" sz="quarter" idx="12"/>
          </p:nvPr>
        </p:nvSpPr>
        <p:spPr>
          <a:xfrm>
            <a:off x="8590663" y="6041362"/>
            <a:ext cx="683339" cy="365125"/>
          </a:xfrm>
        </p:spPr>
        <p:txBody>
          <a:bodyPr/>
          <a:lstStyle/>
          <a:p>
            <a:fld id="{718EE619-014B-43FF-9795-A6A3ABDA4634}" type="slidenum">
              <a:rPr lang="en-US" smtClean="0"/>
              <a:t>15</a:t>
            </a:fld>
            <a:endParaRPr lang="en-US"/>
          </a:p>
        </p:txBody>
      </p:sp>
      <p:sp>
        <p:nvSpPr>
          <p:cNvPr id="4" name="Content Placeholder 3"/>
          <p:cNvSpPr>
            <a:spLocks noGrp="1"/>
          </p:cNvSpPr>
          <p:nvPr>
            <p:ph idx="1"/>
          </p:nvPr>
        </p:nvSpPr>
        <p:spPr/>
        <p:txBody>
          <a:bodyPr/>
          <a:lstStyle/>
          <a:p>
            <a:r>
              <a:rPr lang="en-US" dirty="0" smtClean="0"/>
              <a:t>NEW PROGRAMS</a:t>
            </a:r>
            <a:endParaRPr lang="en-US" dirty="0"/>
          </a:p>
        </p:txBody>
      </p:sp>
    </p:spTree>
    <p:extLst>
      <p:ext uri="{BB962C8B-B14F-4D97-AF65-F5344CB8AC3E}">
        <p14:creationId xmlns:p14="http://schemas.microsoft.com/office/powerpoint/2010/main" val="15378580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3989" y="473567"/>
            <a:ext cx="9040013" cy="1209688"/>
          </a:xfrm>
        </p:spPr>
        <p:txBody>
          <a:bodyPr/>
          <a:lstStyle/>
          <a:p>
            <a:pPr algn="ctr"/>
            <a:r>
              <a:rPr lang="en-US" b="1" dirty="0" smtClean="0">
                <a:solidFill>
                  <a:schemeClr val="accent1"/>
                </a:solidFill>
              </a:rPr>
              <a:t>Missouri Office of Rural Health and Primary Care</a:t>
            </a:r>
            <a:endParaRPr lang="en-US" b="1" dirty="0">
              <a:solidFill>
                <a:schemeClr val="accent1"/>
              </a:solidFill>
            </a:endParaRPr>
          </a:p>
        </p:txBody>
      </p:sp>
      <p:sp>
        <p:nvSpPr>
          <p:cNvPr id="3" name="Content Placeholder 2"/>
          <p:cNvSpPr>
            <a:spLocks noGrp="1"/>
          </p:cNvSpPr>
          <p:nvPr>
            <p:ph idx="1"/>
          </p:nvPr>
        </p:nvSpPr>
        <p:spPr>
          <a:xfrm>
            <a:off x="385413" y="2250831"/>
            <a:ext cx="9128388" cy="4044461"/>
          </a:xfrm>
        </p:spPr>
        <p:txBody>
          <a:bodyPr>
            <a:normAutofit/>
          </a:bodyPr>
          <a:lstStyle/>
          <a:p>
            <a:pPr marL="457200" indent="-457200">
              <a:buFont typeface="Wingdings" panose="05000000000000000000" pitchFamily="2" charset="2"/>
              <a:buChar char="v"/>
            </a:pPr>
            <a:endParaRPr lang="en-US" sz="3200" dirty="0">
              <a:solidFill>
                <a:schemeClr val="tx1"/>
              </a:solidFill>
            </a:endParaRPr>
          </a:p>
          <a:p>
            <a:pPr marL="517525" indent="-517525">
              <a:buFont typeface="Wingdings" panose="05000000000000000000" pitchFamily="2" charset="2"/>
              <a:buChar char="v"/>
            </a:pPr>
            <a:endParaRPr lang="en-US" sz="3200" dirty="0" smtClean="0">
              <a:solidFill>
                <a:schemeClr val="tx1"/>
              </a:solidFill>
            </a:endParaRPr>
          </a:p>
          <a:p>
            <a:pPr marL="0" indent="0">
              <a:buNone/>
            </a:pPr>
            <a:endParaRPr lang="en-US" dirty="0">
              <a:solidFill>
                <a:schemeClr val="tx1"/>
              </a:solidFill>
            </a:endParaRPr>
          </a:p>
        </p:txBody>
      </p:sp>
      <p:sp>
        <p:nvSpPr>
          <p:cNvPr id="2" name="Slide Number Placeholder 1"/>
          <p:cNvSpPr>
            <a:spLocks noGrp="1"/>
          </p:cNvSpPr>
          <p:nvPr>
            <p:ph type="sldNum" sz="quarter" idx="12"/>
          </p:nvPr>
        </p:nvSpPr>
        <p:spPr/>
        <p:txBody>
          <a:bodyPr/>
          <a:lstStyle/>
          <a:p>
            <a:fld id="{718EE619-014B-43FF-9795-A6A3ABDA4634}" type="slidenum">
              <a:rPr lang="en-US" smtClean="0"/>
              <a:t>16</a:t>
            </a:fld>
            <a:endParaRPr lang="en-US"/>
          </a:p>
        </p:txBody>
      </p:sp>
      <p:sp>
        <p:nvSpPr>
          <p:cNvPr id="5" name="Content Placeholder 2"/>
          <p:cNvSpPr txBox="1">
            <a:spLocks/>
          </p:cNvSpPr>
          <p:nvPr/>
        </p:nvSpPr>
        <p:spPr>
          <a:xfrm>
            <a:off x="601766" y="1529924"/>
            <a:ext cx="9128388" cy="5328076"/>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000" dirty="0">
                <a:solidFill>
                  <a:schemeClr val="tx1"/>
                </a:solidFill>
              </a:rPr>
              <a:t>The ORHPC’s programs focus on increasing access to quality health care, increasing the health care workforce in health care professional shortage areas, and targeting health improvements in rural and underserved areas. These programs serve and support communities, health care providers, FQHCs, rural health clinics and hospitals, and critical access hospitals (CAHs). The ORHPC also enhances access to health care services for rural and underserved populations through work with partnerships and local health advocates. The ORHPC initiatives and priorities include: </a:t>
            </a:r>
          </a:p>
          <a:p>
            <a:pPr lvl="0"/>
            <a:r>
              <a:rPr lang="en-US" sz="2000" dirty="0">
                <a:solidFill>
                  <a:schemeClr val="tx1"/>
                </a:solidFill>
              </a:rPr>
              <a:t>Identifying the obstacles and needs of health care providers and patients in rural and underserved areas. </a:t>
            </a:r>
          </a:p>
          <a:p>
            <a:pPr lvl="0"/>
            <a:r>
              <a:rPr lang="en-US" sz="2000" dirty="0">
                <a:solidFill>
                  <a:schemeClr val="tx1"/>
                </a:solidFill>
              </a:rPr>
              <a:t>Developing health initiatives designed to improve the health of people living in rural and underserved areas. </a:t>
            </a:r>
          </a:p>
          <a:p>
            <a:pPr lvl="0"/>
            <a:r>
              <a:rPr lang="en-US" sz="2000" dirty="0">
                <a:solidFill>
                  <a:schemeClr val="tx1"/>
                </a:solidFill>
              </a:rPr>
              <a:t>Collaborating with partners to implement strategies and create impactful outcomes. </a:t>
            </a:r>
          </a:p>
          <a:p>
            <a:pPr lvl="0"/>
            <a:r>
              <a:rPr lang="en-US" sz="2000" dirty="0">
                <a:solidFill>
                  <a:schemeClr val="tx1"/>
                </a:solidFill>
              </a:rPr>
              <a:t>Addressing social drivers of health (SDOH) as a primary approach to achieving health equity. </a:t>
            </a:r>
            <a:endParaRPr lang="en-US" sz="3200" dirty="0" smtClean="0">
              <a:solidFill>
                <a:schemeClr val="tx1"/>
              </a:solidFill>
            </a:endParaRPr>
          </a:p>
        </p:txBody>
      </p:sp>
    </p:spTree>
    <p:extLst>
      <p:ext uri="{BB962C8B-B14F-4D97-AF65-F5344CB8AC3E}">
        <p14:creationId xmlns:p14="http://schemas.microsoft.com/office/powerpoint/2010/main" val="18358472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97280" y="286603"/>
            <a:ext cx="10058400" cy="1209688"/>
          </a:xfrm>
        </p:spPr>
        <p:txBody>
          <a:bodyPr>
            <a:normAutofit/>
          </a:bodyPr>
          <a:lstStyle/>
          <a:p>
            <a:r>
              <a:rPr lang="en-US" b="1" dirty="0" smtClean="0">
                <a:solidFill>
                  <a:schemeClr val="tx1"/>
                </a:solidFill>
              </a:rPr>
              <a:t>ORHPC Implements </a:t>
            </a:r>
            <a:r>
              <a:rPr lang="en-US" b="1" dirty="0">
                <a:solidFill>
                  <a:schemeClr val="tx1"/>
                </a:solidFill>
              </a:rPr>
              <a:t>Rural Health </a:t>
            </a:r>
            <a:r>
              <a:rPr lang="en-US" b="1" dirty="0" smtClean="0">
                <a:solidFill>
                  <a:schemeClr val="tx1"/>
                </a:solidFill>
              </a:rPr>
              <a:t>Initiatives</a:t>
            </a:r>
            <a:endParaRPr lang="en-US" b="1" dirty="0">
              <a:solidFill>
                <a:schemeClr val="tx1"/>
              </a:solidFill>
            </a:endParaRPr>
          </a:p>
        </p:txBody>
      </p:sp>
      <p:sp>
        <p:nvSpPr>
          <p:cNvPr id="3" name="Content Placeholder 2"/>
          <p:cNvSpPr>
            <a:spLocks noGrp="1"/>
          </p:cNvSpPr>
          <p:nvPr>
            <p:ph idx="1"/>
          </p:nvPr>
        </p:nvSpPr>
        <p:spPr>
          <a:xfrm>
            <a:off x="425251" y="1288973"/>
            <a:ext cx="9434945" cy="5117513"/>
          </a:xfrm>
        </p:spPr>
        <p:txBody>
          <a:bodyPr>
            <a:normAutofit fontScale="25000" lnSpcReduction="20000"/>
          </a:bodyPr>
          <a:lstStyle/>
          <a:p>
            <a:pPr marL="457200" indent="-457200">
              <a:lnSpc>
                <a:spcPct val="110000"/>
              </a:lnSpc>
              <a:spcBef>
                <a:spcPts val="600"/>
              </a:spcBef>
              <a:spcAft>
                <a:spcPts val="600"/>
              </a:spcAft>
              <a:buFont typeface="Wingdings" panose="05000000000000000000" pitchFamily="2" charset="2"/>
              <a:buChar char="v"/>
            </a:pPr>
            <a:r>
              <a:rPr lang="en-US" sz="6400" dirty="0" smtClean="0">
                <a:solidFill>
                  <a:schemeClr val="tx1"/>
                </a:solidFill>
              </a:rPr>
              <a:t>Address </a:t>
            </a:r>
            <a:r>
              <a:rPr lang="en-US" sz="6400" dirty="0">
                <a:solidFill>
                  <a:schemeClr val="tx1"/>
                </a:solidFill>
              </a:rPr>
              <a:t>the health disparities, access to care problems and deficiencies </a:t>
            </a:r>
            <a:r>
              <a:rPr lang="en-US" sz="6400" dirty="0" smtClean="0">
                <a:solidFill>
                  <a:schemeClr val="tx1"/>
                </a:solidFill>
              </a:rPr>
              <a:t>requiring </a:t>
            </a:r>
            <a:r>
              <a:rPr lang="en-US" sz="6400" dirty="0">
                <a:solidFill>
                  <a:schemeClr val="tx1"/>
                </a:solidFill>
              </a:rPr>
              <a:t>innovative initiatives and </a:t>
            </a:r>
            <a:r>
              <a:rPr lang="en-US" sz="6400" dirty="0" smtClean="0">
                <a:solidFill>
                  <a:schemeClr val="tx1"/>
                </a:solidFill>
              </a:rPr>
              <a:t>collaboration </a:t>
            </a:r>
            <a:r>
              <a:rPr lang="en-US" sz="6400" dirty="0">
                <a:solidFill>
                  <a:schemeClr val="tx1"/>
                </a:solidFill>
              </a:rPr>
              <a:t>and </a:t>
            </a:r>
            <a:r>
              <a:rPr lang="en-US" sz="6400" dirty="0" smtClean="0">
                <a:solidFill>
                  <a:schemeClr val="tx1"/>
                </a:solidFill>
              </a:rPr>
              <a:t>partnerships.</a:t>
            </a:r>
          </a:p>
          <a:p>
            <a:pPr marL="457200" indent="-457200">
              <a:lnSpc>
                <a:spcPct val="110000"/>
              </a:lnSpc>
              <a:spcBef>
                <a:spcPts val="600"/>
              </a:spcBef>
              <a:spcAft>
                <a:spcPts val="600"/>
              </a:spcAft>
              <a:buFont typeface="Wingdings" panose="05000000000000000000" pitchFamily="2" charset="2"/>
              <a:buChar char="v"/>
            </a:pPr>
            <a:r>
              <a:rPr lang="en-US" sz="6400" dirty="0">
                <a:solidFill>
                  <a:schemeClr val="tx1"/>
                </a:solidFill>
              </a:rPr>
              <a:t>M</a:t>
            </a:r>
            <a:r>
              <a:rPr lang="en-US" sz="6400" dirty="0">
                <a:solidFill>
                  <a:schemeClr val="tx1"/>
                </a:solidFill>
                <a:ea typeface="Calibri" panose="020F0502020204030204" pitchFamily="34" charset="0"/>
                <a:cs typeface="Times New Roman" panose="02020603050405020304" pitchFamily="18" charset="0"/>
              </a:rPr>
              <a:t>aximize the use of existing resources to assist rural hospitals, clinics, and providers in strengthening their rural health care delivery systems.</a:t>
            </a:r>
          </a:p>
          <a:p>
            <a:pPr marL="457200" indent="-457200">
              <a:lnSpc>
                <a:spcPct val="110000"/>
              </a:lnSpc>
              <a:spcBef>
                <a:spcPts val="600"/>
              </a:spcBef>
              <a:spcAft>
                <a:spcPts val="600"/>
              </a:spcAft>
              <a:buFont typeface="Wingdings" panose="05000000000000000000" pitchFamily="2" charset="2"/>
              <a:buChar char="v"/>
            </a:pPr>
            <a:r>
              <a:rPr lang="en-US" sz="6400" dirty="0" smtClean="0">
                <a:solidFill>
                  <a:schemeClr val="tx1"/>
                </a:solidFill>
                <a:ea typeface="Calibri" panose="020F0502020204030204" pitchFamily="34" charset="0"/>
                <a:cs typeface="Times New Roman" panose="02020603050405020304" pitchFamily="18" charset="0"/>
              </a:rPr>
              <a:t>Provide </a:t>
            </a:r>
            <a:r>
              <a:rPr lang="en-US" sz="6400" dirty="0">
                <a:solidFill>
                  <a:schemeClr val="tx1"/>
                </a:solidFill>
                <a:ea typeface="Calibri" panose="020F0502020204030204" pitchFamily="34" charset="0"/>
                <a:cs typeface="Times New Roman" panose="02020603050405020304" pitchFamily="18" charset="0"/>
              </a:rPr>
              <a:t>technical assistance, research, disseminate, and implement innovative health care delivery approaches. </a:t>
            </a:r>
          </a:p>
          <a:p>
            <a:pPr marL="457200" indent="-457200">
              <a:lnSpc>
                <a:spcPct val="110000"/>
              </a:lnSpc>
              <a:spcBef>
                <a:spcPts val="600"/>
              </a:spcBef>
              <a:spcAft>
                <a:spcPts val="600"/>
              </a:spcAft>
              <a:buFont typeface="Wingdings" panose="05000000000000000000" pitchFamily="2" charset="2"/>
              <a:buChar char="v"/>
            </a:pPr>
            <a:r>
              <a:rPr lang="en-US" sz="6400" dirty="0" smtClean="0">
                <a:solidFill>
                  <a:schemeClr val="tx1"/>
                </a:solidFill>
              </a:rPr>
              <a:t>Decreasing health </a:t>
            </a:r>
            <a:r>
              <a:rPr lang="en-US" sz="6400" dirty="0">
                <a:solidFill>
                  <a:schemeClr val="tx1"/>
                </a:solidFill>
              </a:rPr>
              <a:t>d</a:t>
            </a:r>
            <a:r>
              <a:rPr lang="en-US" sz="6400" dirty="0" smtClean="0">
                <a:solidFill>
                  <a:schemeClr val="tx1"/>
                </a:solidFill>
              </a:rPr>
              <a:t>isparities and increasing </a:t>
            </a:r>
            <a:r>
              <a:rPr lang="en-US" sz="6400" dirty="0">
                <a:solidFill>
                  <a:schemeClr val="tx1"/>
                </a:solidFill>
              </a:rPr>
              <a:t>h</a:t>
            </a:r>
            <a:r>
              <a:rPr lang="en-US" sz="6400" dirty="0" smtClean="0">
                <a:solidFill>
                  <a:schemeClr val="tx1"/>
                </a:solidFill>
              </a:rPr>
              <a:t>ealth </a:t>
            </a:r>
            <a:r>
              <a:rPr lang="en-US" sz="6400" dirty="0">
                <a:solidFill>
                  <a:schemeClr val="tx1"/>
                </a:solidFill>
              </a:rPr>
              <a:t>e</a:t>
            </a:r>
            <a:r>
              <a:rPr lang="en-US" sz="6400" dirty="0" smtClean="0">
                <a:solidFill>
                  <a:schemeClr val="tx1"/>
                </a:solidFill>
              </a:rPr>
              <a:t>quity.</a:t>
            </a:r>
          </a:p>
          <a:p>
            <a:pPr marL="457200" indent="-457200">
              <a:lnSpc>
                <a:spcPct val="110000"/>
              </a:lnSpc>
              <a:spcBef>
                <a:spcPts val="600"/>
              </a:spcBef>
              <a:spcAft>
                <a:spcPts val="600"/>
              </a:spcAft>
              <a:buFont typeface="Wingdings" panose="05000000000000000000" pitchFamily="2" charset="2"/>
              <a:buChar char="v"/>
            </a:pPr>
            <a:r>
              <a:rPr lang="en-US" sz="6400" dirty="0" smtClean="0">
                <a:solidFill>
                  <a:schemeClr val="tx1"/>
                </a:solidFill>
              </a:rPr>
              <a:t>Rural </a:t>
            </a:r>
            <a:r>
              <a:rPr lang="en-US" sz="6400" dirty="0">
                <a:solidFill>
                  <a:schemeClr val="tx1"/>
                </a:solidFill>
              </a:rPr>
              <a:t>health initiatives to increase access to </a:t>
            </a:r>
            <a:r>
              <a:rPr lang="en-US" sz="6400" dirty="0" smtClean="0">
                <a:solidFill>
                  <a:schemeClr val="tx1"/>
                </a:solidFill>
              </a:rPr>
              <a:t>healthcare services. </a:t>
            </a:r>
            <a:endParaRPr lang="en-US" sz="6400" dirty="0">
              <a:solidFill>
                <a:schemeClr val="tx1"/>
              </a:solidFill>
            </a:endParaRPr>
          </a:p>
          <a:p>
            <a:pPr marL="457200" indent="-457200">
              <a:lnSpc>
                <a:spcPct val="110000"/>
              </a:lnSpc>
              <a:spcBef>
                <a:spcPts val="600"/>
              </a:spcBef>
              <a:spcAft>
                <a:spcPts val="600"/>
              </a:spcAft>
              <a:buFont typeface="Wingdings" panose="05000000000000000000" pitchFamily="2" charset="2"/>
              <a:buChar char="v"/>
            </a:pPr>
            <a:r>
              <a:rPr lang="en-US" sz="6400" dirty="0">
                <a:solidFill>
                  <a:schemeClr val="tx1"/>
                </a:solidFill>
              </a:rPr>
              <a:t>Increase the healthcare workforce in healthcare </a:t>
            </a:r>
            <a:r>
              <a:rPr lang="en-US" sz="6400" dirty="0" smtClean="0">
                <a:solidFill>
                  <a:schemeClr val="tx1"/>
                </a:solidFill>
              </a:rPr>
              <a:t>professional shortage </a:t>
            </a:r>
            <a:r>
              <a:rPr lang="en-US" sz="6400" dirty="0">
                <a:solidFill>
                  <a:schemeClr val="tx1"/>
                </a:solidFill>
              </a:rPr>
              <a:t>areas.</a:t>
            </a:r>
          </a:p>
          <a:p>
            <a:pPr marL="457200" indent="-457200">
              <a:lnSpc>
                <a:spcPct val="110000"/>
              </a:lnSpc>
              <a:spcBef>
                <a:spcPts val="600"/>
              </a:spcBef>
              <a:spcAft>
                <a:spcPts val="600"/>
              </a:spcAft>
              <a:buFont typeface="Wingdings" panose="05000000000000000000" pitchFamily="2" charset="2"/>
              <a:buChar char="v"/>
            </a:pPr>
            <a:r>
              <a:rPr lang="en-US" sz="6400" dirty="0">
                <a:solidFill>
                  <a:schemeClr val="tx1"/>
                </a:solidFill>
              </a:rPr>
              <a:t>Targeting health improvements in rural Missouri. </a:t>
            </a:r>
          </a:p>
          <a:p>
            <a:pPr marL="457200" indent="-457200">
              <a:lnSpc>
                <a:spcPct val="110000"/>
              </a:lnSpc>
              <a:spcBef>
                <a:spcPts val="600"/>
              </a:spcBef>
              <a:spcAft>
                <a:spcPts val="600"/>
              </a:spcAft>
              <a:buFont typeface="Wingdings" panose="05000000000000000000" pitchFamily="2" charset="2"/>
              <a:buChar char="v"/>
            </a:pPr>
            <a:r>
              <a:rPr lang="en-US" sz="6400" dirty="0">
                <a:solidFill>
                  <a:schemeClr val="tx1"/>
                </a:solidFill>
              </a:rPr>
              <a:t>Collaborate with partners to implement strategies and create impactful outcomes. </a:t>
            </a:r>
          </a:p>
          <a:p>
            <a:pPr marL="457200" marR="0" lvl="0" indent="-457200">
              <a:lnSpc>
                <a:spcPct val="110000"/>
              </a:lnSpc>
              <a:spcBef>
                <a:spcPts val="600"/>
              </a:spcBef>
              <a:spcAft>
                <a:spcPts val="600"/>
              </a:spcAft>
              <a:buFont typeface="Wingdings" panose="05000000000000000000" pitchFamily="2" charset="2"/>
              <a:buChar char=""/>
            </a:pPr>
            <a:r>
              <a:rPr lang="en-US" sz="6400" dirty="0" smtClean="0">
                <a:solidFill>
                  <a:schemeClr val="tx1"/>
                </a:solidFill>
                <a:ea typeface="Calibri" panose="020F0502020204030204" pitchFamily="34" charset="0"/>
                <a:cs typeface="Times New Roman" panose="02020603050405020304" pitchFamily="18" charset="0"/>
              </a:rPr>
              <a:t>Monitor</a:t>
            </a:r>
            <a:r>
              <a:rPr lang="en-US" sz="6400" dirty="0">
                <a:solidFill>
                  <a:schemeClr val="tx1"/>
                </a:solidFill>
                <a:ea typeface="Calibri" panose="020F0502020204030204" pitchFamily="34" charset="0"/>
                <a:cs typeface="Times New Roman" panose="02020603050405020304" pitchFamily="18" charset="0"/>
              </a:rPr>
              <a:t>, </a:t>
            </a:r>
            <a:r>
              <a:rPr lang="en-US" sz="6400" dirty="0" smtClean="0">
                <a:solidFill>
                  <a:schemeClr val="tx1"/>
                </a:solidFill>
                <a:ea typeface="Calibri" panose="020F0502020204030204" pitchFamily="34" charset="0"/>
                <a:cs typeface="Times New Roman" panose="02020603050405020304" pitchFamily="18" charset="0"/>
              </a:rPr>
              <a:t>coordinate, </a:t>
            </a:r>
            <a:r>
              <a:rPr lang="en-US" sz="6400" dirty="0">
                <a:solidFill>
                  <a:schemeClr val="tx1"/>
                </a:solidFill>
                <a:ea typeface="Calibri" panose="020F0502020204030204" pitchFamily="34" charset="0"/>
                <a:cs typeface="Times New Roman" panose="02020603050405020304" pitchFamily="18" charset="0"/>
              </a:rPr>
              <a:t>and facilitate rural health efforts and activities. </a:t>
            </a:r>
          </a:p>
          <a:p>
            <a:pPr marL="457200" indent="-457200">
              <a:lnSpc>
                <a:spcPct val="110000"/>
              </a:lnSpc>
              <a:spcBef>
                <a:spcPts val="600"/>
              </a:spcBef>
              <a:spcAft>
                <a:spcPts val="600"/>
              </a:spcAft>
              <a:buFont typeface="Wingdings" panose="05000000000000000000" pitchFamily="2" charset="2"/>
              <a:buChar char="v"/>
            </a:pPr>
            <a:r>
              <a:rPr lang="en-US" sz="6400" dirty="0" smtClean="0">
                <a:solidFill>
                  <a:schemeClr val="tx1"/>
                </a:solidFill>
              </a:rPr>
              <a:t>Develop </a:t>
            </a:r>
            <a:r>
              <a:rPr lang="en-US" sz="6400" dirty="0">
                <a:solidFill>
                  <a:schemeClr val="tx1"/>
                </a:solidFill>
              </a:rPr>
              <a:t>Rural Health Initiatives designed to improve the health of people living in rural </a:t>
            </a:r>
            <a:r>
              <a:rPr lang="en-US" sz="6400" dirty="0" smtClean="0">
                <a:solidFill>
                  <a:schemeClr val="tx1"/>
                </a:solidFill>
              </a:rPr>
              <a:t>areas. </a:t>
            </a:r>
            <a:endParaRPr lang="en-US" sz="6400" dirty="0">
              <a:solidFill>
                <a:schemeClr val="tx1"/>
              </a:solidFill>
            </a:endParaRPr>
          </a:p>
          <a:p>
            <a:pPr marL="457200" indent="-457200">
              <a:lnSpc>
                <a:spcPct val="110000"/>
              </a:lnSpc>
              <a:spcBef>
                <a:spcPts val="600"/>
              </a:spcBef>
              <a:spcAft>
                <a:spcPts val="600"/>
              </a:spcAft>
              <a:buFont typeface="Wingdings" panose="05000000000000000000" pitchFamily="2" charset="2"/>
              <a:buChar char="v"/>
            </a:pPr>
            <a:r>
              <a:rPr lang="en-US" sz="6400" dirty="0" smtClean="0">
                <a:solidFill>
                  <a:schemeClr val="tx1"/>
                </a:solidFill>
              </a:rPr>
              <a:t>Addressing </a:t>
            </a:r>
            <a:r>
              <a:rPr lang="en-US" sz="6400" dirty="0">
                <a:solidFill>
                  <a:schemeClr val="tx1"/>
                </a:solidFill>
              </a:rPr>
              <a:t>social determinants of health as a primary approach to achieving health equity. </a:t>
            </a:r>
            <a:endParaRPr lang="en-US" sz="6400" dirty="0" smtClean="0">
              <a:solidFill>
                <a:schemeClr val="tx1"/>
              </a:solidFill>
            </a:endParaRPr>
          </a:p>
          <a:p>
            <a:pPr marL="0" indent="0">
              <a:lnSpc>
                <a:spcPct val="110000"/>
              </a:lnSpc>
              <a:spcBef>
                <a:spcPts val="600"/>
              </a:spcBef>
              <a:spcAft>
                <a:spcPts val="0"/>
              </a:spcAft>
              <a:buNone/>
            </a:pPr>
            <a:endParaRPr lang="en-US" sz="4300" dirty="0">
              <a:solidFill>
                <a:schemeClr val="tx1"/>
              </a:solidFill>
            </a:endParaRPr>
          </a:p>
          <a:p>
            <a:pPr marL="457200" indent="-457200">
              <a:buFont typeface="Wingdings" panose="05000000000000000000" pitchFamily="2" charset="2"/>
              <a:buChar char="v"/>
            </a:pPr>
            <a:endParaRPr lang="en-US" sz="3200" dirty="0">
              <a:solidFill>
                <a:schemeClr val="tx1"/>
              </a:solidFill>
            </a:endParaRPr>
          </a:p>
          <a:p>
            <a:pPr marL="517525" indent="-517525">
              <a:buFont typeface="Wingdings" panose="05000000000000000000" pitchFamily="2" charset="2"/>
              <a:buChar char="v"/>
            </a:pPr>
            <a:endParaRPr lang="en-US" sz="3200" dirty="0" smtClean="0">
              <a:solidFill>
                <a:schemeClr val="tx1"/>
              </a:solidFill>
            </a:endParaRPr>
          </a:p>
          <a:p>
            <a:pPr marL="347472" indent="-347472">
              <a:buFont typeface="Wingdings" panose="05000000000000000000" pitchFamily="2" charset="2"/>
              <a:buChar char="v"/>
            </a:pPr>
            <a:endParaRPr lang="en-US" dirty="0">
              <a:solidFill>
                <a:schemeClr val="tx1"/>
              </a:solidFill>
            </a:endParaRPr>
          </a:p>
        </p:txBody>
      </p:sp>
      <p:sp>
        <p:nvSpPr>
          <p:cNvPr id="2" name="Slide Number Placeholder 1"/>
          <p:cNvSpPr>
            <a:spLocks noGrp="1"/>
          </p:cNvSpPr>
          <p:nvPr>
            <p:ph type="sldNum" sz="quarter" idx="12"/>
          </p:nvPr>
        </p:nvSpPr>
        <p:spPr/>
        <p:txBody>
          <a:bodyPr/>
          <a:lstStyle/>
          <a:p>
            <a:fld id="{718EE619-014B-43FF-9795-A6A3ABDA4634}" type="slidenum">
              <a:rPr lang="en-US" smtClean="0"/>
              <a:t>17</a:t>
            </a:fld>
            <a:endParaRPr lang="en-US"/>
          </a:p>
        </p:txBody>
      </p:sp>
      <p:pic>
        <p:nvPicPr>
          <p:cNvPr id="5" name="Picture 4"/>
          <p:cNvPicPr>
            <a:picLocks noChangeAspect="1"/>
          </p:cNvPicPr>
          <p:nvPr/>
        </p:nvPicPr>
        <p:blipFill>
          <a:blip r:embed="rId3"/>
          <a:stretch>
            <a:fillRect/>
          </a:stretch>
        </p:blipFill>
        <p:spPr>
          <a:xfrm>
            <a:off x="9274002" y="2839545"/>
            <a:ext cx="1926503" cy="2377961"/>
          </a:xfrm>
          <a:prstGeom prst="rect">
            <a:avLst/>
          </a:prstGeom>
          <a:scene3d>
            <a:camera prst="orthographicFront"/>
            <a:lightRig rig="threePt" dir="t"/>
          </a:scene3d>
          <a:sp3d>
            <a:bevelT/>
          </a:sp3d>
        </p:spPr>
      </p:pic>
    </p:spTree>
    <p:extLst>
      <p:ext uri="{BB962C8B-B14F-4D97-AF65-F5344CB8AC3E}">
        <p14:creationId xmlns:p14="http://schemas.microsoft.com/office/powerpoint/2010/main" val="39736225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04648" y="104912"/>
            <a:ext cx="3505504" cy="2798307"/>
          </a:xfrm>
          <a:prstGeom prst="rect">
            <a:avLst/>
          </a:prstGeom>
          <a:ln>
            <a:solidFill>
              <a:srgbClr val="FF8585"/>
            </a:solidFill>
          </a:ln>
          <a:scene3d>
            <a:camera prst="orthographicFront"/>
            <a:lightRig rig="threePt" dir="t"/>
          </a:scene3d>
          <a:sp3d>
            <a:bevelT prst="relaxedInset"/>
          </a:sp3d>
        </p:spPr>
      </p:pic>
      <p:sp>
        <p:nvSpPr>
          <p:cNvPr id="3" name="Content Placeholder 2"/>
          <p:cNvSpPr>
            <a:spLocks noGrp="1"/>
          </p:cNvSpPr>
          <p:nvPr>
            <p:ph idx="1"/>
          </p:nvPr>
        </p:nvSpPr>
        <p:spPr>
          <a:xfrm>
            <a:off x="4109664" y="209320"/>
            <a:ext cx="7972746" cy="6366141"/>
          </a:xfrm>
        </p:spPr>
        <p:txBody>
          <a:bodyPr>
            <a:normAutofit fontScale="92500" lnSpcReduction="10000"/>
          </a:bodyPr>
          <a:lstStyle/>
          <a:p>
            <a:pPr marL="457200" indent="-457200">
              <a:buFont typeface="Wingdings" panose="05000000000000000000" pitchFamily="2" charset="2"/>
              <a:buChar char="v"/>
            </a:pPr>
            <a:endParaRPr lang="en-US" sz="2400" dirty="0" smtClean="0">
              <a:solidFill>
                <a:schemeClr val="tx1"/>
              </a:solidFill>
            </a:endParaRPr>
          </a:p>
          <a:p>
            <a:pPr marL="457200" indent="-457200">
              <a:buFont typeface="Wingdings" panose="05000000000000000000" pitchFamily="2" charset="2"/>
              <a:buChar char="v"/>
            </a:pPr>
            <a:r>
              <a:rPr lang="en-US" sz="2400" dirty="0" smtClean="0">
                <a:solidFill>
                  <a:schemeClr val="tx1"/>
                </a:solidFill>
              </a:rPr>
              <a:t>Rural </a:t>
            </a:r>
            <a:r>
              <a:rPr lang="en-US" sz="2400" dirty="0">
                <a:solidFill>
                  <a:schemeClr val="tx1"/>
                </a:solidFill>
              </a:rPr>
              <a:t>Health Webpage: </a:t>
            </a:r>
            <a:endParaRPr lang="en-US" sz="2400" dirty="0" smtClean="0">
              <a:solidFill>
                <a:schemeClr val="tx1"/>
              </a:solidFill>
            </a:endParaRPr>
          </a:p>
          <a:p>
            <a:pPr marL="457200" indent="-457200">
              <a:buFont typeface="Wingdings" panose="05000000000000000000" pitchFamily="2" charset="2"/>
              <a:buChar char="v"/>
            </a:pPr>
            <a:endParaRPr lang="en-US" sz="900" dirty="0">
              <a:solidFill>
                <a:schemeClr val="tx1"/>
              </a:solidFill>
            </a:endParaRPr>
          </a:p>
          <a:p>
            <a:pPr marL="457200" indent="-457200">
              <a:buFont typeface="Wingdings" panose="05000000000000000000" pitchFamily="2" charset="2"/>
              <a:buChar char="v"/>
            </a:pPr>
            <a:r>
              <a:rPr lang="en-US" sz="2400" dirty="0" smtClean="0">
                <a:solidFill>
                  <a:schemeClr val="tx1"/>
                </a:solidFill>
              </a:rPr>
              <a:t>RHI Center (The Blog):</a:t>
            </a:r>
            <a:endParaRPr lang="en-US" sz="2400" dirty="0" smtClean="0"/>
          </a:p>
          <a:p>
            <a:pPr marL="457200" indent="-457200">
              <a:buFont typeface="Wingdings" panose="05000000000000000000" pitchFamily="2" charset="2"/>
              <a:buChar char="v"/>
            </a:pPr>
            <a:endParaRPr lang="en-US" dirty="0" smtClean="0">
              <a:solidFill>
                <a:schemeClr val="tx1"/>
              </a:solidFill>
            </a:endParaRPr>
          </a:p>
          <a:p>
            <a:pPr marL="457200" indent="-457200">
              <a:buFont typeface="Wingdings" panose="05000000000000000000" pitchFamily="2" charset="2"/>
              <a:buChar char="v"/>
            </a:pPr>
            <a:r>
              <a:rPr lang="en-US" sz="2400" dirty="0" smtClean="0">
                <a:solidFill>
                  <a:schemeClr val="tx1"/>
                </a:solidFill>
              </a:rPr>
              <a:t>Rural Health Publications</a:t>
            </a:r>
            <a:r>
              <a:rPr lang="en-US" dirty="0" smtClean="0">
                <a:solidFill>
                  <a:schemeClr val="tx1"/>
                </a:solidFill>
              </a:rPr>
              <a:t>: </a:t>
            </a:r>
          </a:p>
          <a:p>
            <a:pPr marL="457200">
              <a:buFont typeface="Wingdings" panose="05000000000000000000" pitchFamily="2" charset="2"/>
              <a:buChar char="Ø"/>
            </a:pPr>
            <a:endParaRPr lang="en-US" dirty="0" smtClean="0">
              <a:hlinkClick r:id="rId4"/>
            </a:endParaRPr>
          </a:p>
          <a:p>
            <a:pPr marL="0" indent="0">
              <a:buNone/>
            </a:pPr>
            <a:endParaRPr lang="en-US" sz="600" dirty="0"/>
          </a:p>
          <a:p>
            <a:pPr marL="457200" indent="-457200">
              <a:spcBef>
                <a:spcPts val="600"/>
              </a:spcBef>
              <a:spcAft>
                <a:spcPts val="600"/>
              </a:spcAft>
              <a:buFont typeface="Wingdings" panose="05000000000000000000" pitchFamily="2" charset="2"/>
              <a:buChar char="v"/>
            </a:pPr>
            <a:r>
              <a:rPr lang="en-US" sz="2400" dirty="0" smtClean="0">
                <a:solidFill>
                  <a:schemeClr val="tx1">
                    <a:lumMod val="95000"/>
                    <a:lumOff val="5000"/>
                  </a:schemeClr>
                </a:solidFill>
              </a:rPr>
              <a:t>Biennial </a:t>
            </a:r>
            <a:r>
              <a:rPr lang="en-US" sz="2400" dirty="0">
                <a:solidFill>
                  <a:schemeClr val="tx1">
                    <a:lumMod val="95000"/>
                    <a:lumOff val="5000"/>
                  </a:schemeClr>
                </a:solidFill>
              </a:rPr>
              <a:t>Report published every 2 years</a:t>
            </a:r>
            <a:r>
              <a:rPr lang="en-US" sz="2400" dirty="0" smtClean="0">
                <a:solidFill>
                  <a:schemeClr val="tx1">
                    <a:lumMod val="95000"/>
                    <a:lumOff val="5000"/>
                  </a:schemeClr>
                </a:solidFill>
              </a:rPr>
              <a:t>. </a:t>
            </a:r>
            <a:endParaRPr lang="en-US" sz="2400" dirty="0">
              <a:solidFill>
                <a:schemeClr val="tx1">
                  <a:lumMod val="95000"/>
                  <a:lumOff val="5000"/>
                </a:schemeClr>
              </a:solidFill>
            </a:endParaRPr>
          </a:p>
          <a:p>
            <a:pPr marL="457200" indent="-457200">
              <a:spcBef>
                <a:spcPts val="600"/>
              </a:spcBef>
              <a:spcAft>
                <a:spcPts val="600"/>
              </a:spcAft>
              <a:buFont typeface="Wingdings" panose="05000000000000000000" pitchFamily="2" charset="2"/>
              <a:buChar char="v"/>
            </a:pPr>
            <a:endParaRPr lang="en-US" sz="2400" dirty="0" smtClean="0">
              <a:solidFill>
                <a:schemeClr val="tx1">
                  <a:lumMod val="95000"/>
                  <a:lumOff val="5000"/>
                </a:schemeClr>
              </a:solidFill>
            </a:endParaRPr>
          </a:p>
          <a:p>
            <a:pPr marL="457200" indent="-457200">
              <a:spcBef>
                <a:spcPts val="600"/>
              </a:spcBef>
              <a:spcAft>
                <a:spcPts val="600"/>
              </a:spcAft>
              <a:buFont typeface="Wingdings" panose="05000000000000000000" pitchFamily="2" charset="2"/>
              <a:buChar char="v"/>
            </a:pPr>
            <a:r>
              <a:rPr lang="en-US" sz="2400" dirty="0" smtClean="0">
                <a:solidFill>
                  <a:schemeClr val="tx1">
                    <a:lumMod val="95000"/>
                    <a:lumOff val="5000"/>
                  </a:schemeClr>
                </a:solidFill>
              </a:rPr>
              <a:t>Focuses </a:t>
            </a:r>
            <a:r>
              <a:rPr lang="en-US" sz="2400" dirty="0">
                <a:solidFill>
                  <a:schemeClr val="tx1">
                    <a:lumMod val="95000"/>
                    <a:lumOff val="5000"/>
                  </a:schemeClr>
                </a:solidFill>
              </a:rPr>
              <a:t>on rural health factors, data and issues that impact the health of Missouri’s </a:t>
            </a:r>
            <a:r>
              <a:rPr lang="en-US" sz="2400" dirty="0" smtClean="0">
                <a:solidFill>
                  <a:schemeClr val="tx1">
                    <a:lumMod val="95000"/>
                    <a:lumOff val="5000"/>
                  </a:schemeClr>
                </a:solidFill>
              </a:rPr>
              <a:t>2.06 </a:t>
            </a:r>
            <a:r>
              <a:rPr lang="en-US" sz="2400" dirty="0">
                <a:solidFill>
                  <a:schemeClr val="tx1">
                    <a:lumMod val="95000"/>
                    <a:lumOff val="5000"/>
                  </a:schemeClr>
                </a:solidFill>
              </a:rPr>
              <a:t>million rural residents.</a:t>
            </a:r>
          </a:p>
          <a:p>
            <a:pPr marL="731520" indent="-457200">
              <a:spcBef>
                <a:spcPts val="600"/>
              </a:spcBef>
              <a:spcAft>
                <a:spcPts val="600"/>
              </a:spcAft>
              <a:buFont typeface="Wingdings" panose="05000000000000000000" pitchFamily="2" charset="2"/>
              <a:buChar char="Ø"/>
            </a:pPr>
            <a:r>
              <a:rPr lang="en-US" i="1" dirty="0">
                <a:solidFill>
                  <a:schemeClr val="tx1">
                    <a:lumMod val="95000"/>
                    <a:lumOff val="5000"/>
                  </a:schemeClr>
                </a:solidFill>
              </a:rPr>
              <a:t>Demonstrates impacts on Missouri’s aging population, chronic disease, Coronavirus Disease 2019 (COVID-19</a:t>
            </a:r>
            <a:r>
              <a:rPr lang="en-US" i="1" dirty="0" smtClean="0">
                <a:solidFill>
                  <a:schemeClr val="tx1">
                    <a:lumMod val="95000"/>
                    <a:lumOff val="5000"/>
                  </a:schemeClr>
                </a:solidFill>
              </a:rPr>
              <a:t>), </a:t>
            </a:r>
            <a:r>
              <a:rPr lang="en-US" i="1" dirty="0">
                <a:solidFill>
                  <a:schemeClr val="tx1">
                    <a:lumMod val="95000"/>
                    <a:lumOff val="5000"/>
                  </a:schemeClr>
                </a:solidFill>
              </a:rPr>
              <a:t>infant and child mortality, and access to care. </a:t>
            </a:r>
          </a:p>
          <a:p>
            <a:pPr marL="457200" indent="-457200">
              <a:spcBef>
                <a:spcPts val="600"/>
              </a:spcBef>
              <a:spcAft>
                <a:spcPts val="600"/>
              </a:spcAft>
              <a:buFont typeface="Wingdings" panose="05000000000000000000" pitchFamily="2" charset="2"/>
              <a:buChar char="v"/>
            </a:pPr>
            <a:r>
              <a:rPr lang="en-US" sz="2400" dirty="0">
                <a:solidFill>
                  <a:schemeClr val="tx1">
                    <a:lumMod val="95000"/>
                    <a:lumOff val="5000"/>
                  </a:schemeClr>
                </a:solidFill>
              </a:rPr>
              <a:t>Recommendations to the Governor and General Assembly</a:t>
            </a:r>
            <a:r>
              <a:rPr lang="en-US" sz="2400" dirty="0" smtClean="0">
                <a:solidFill>
                  <a:schemeClr val="tx1">
                    <a:lumMod val="95000"/>
                    <a:lumOff val="5000"/>
                  </a:schemeClr>
                </a:solidFill>
              </a:rPr>
              <a:t>.</a:t>
            </a:r>
          </a:p>
          <a:p>
            <a:pPr marL="457200" indent="-457200">
              <a:spcBef>
                <a:spcPts val="600"/>
              </a:spcBef>
              <a:spcAft>
                <a:spcPts val="600"/>
              </a:spcAft>
              <a:buFont typeface="Wingdings" panose="05000000000000000000" pitchFamily="2" charset="2"/>
              <a:buChar char="v"/>
            </a:pPr>
            <a:endParaRPr lang="en-US" sz="2400" dirty="0" smtClean="0">
              <a:solidFill>
                <a:schemeClr val="tx1">
                  <a:lumMod val="95000"/>
                  <a:lumOff val="5000"/>
                </a:schemeClr>
              </a:solidFill>
            </a:endParaRPr>
          </a:p>
        </p:txBody>
      </p:sp>
      <p:sp>
        <p:nvSpPr>
          <p:cNvPr id="4" name="Text Placeholder 3"/>
          <p:cNvSpPr>
            <a:spLocks noGrp="1"/>
          </p:cNvSpPr>
          <p:nvPr>
            <p:ph type="body" sz="half" idx="2"/>
          </p:nvPr>
        </p:nvSpPr>
        <p:spPr>
          <a:xfrm>
            <a:off x="304648" y="2926080"/>
            <a:ext cx="3505504" cy="3379124"/>
          </a:xfrm>
        </p:spPr>
        <p:txBody>
          <a:bodyPr/>
          <a:lstStyle/>
          <a:p>
            <a:endParaRPr lang="fr-FR" sz="2800" u="sng" dirty="0" smtClean="0">
              <a:latin typeface="Century Gothic" panose="020B0502020202020204" pitchFamily="34" charset="0"/>
            </a:endParaRPr>
          </a:p>
          <a:p>
            <a:r>
              <a:rPr lang="fr-FR" sz="2800" u="sng" dirty="0" smtClean="0">
                <a:latin typeface="Century Gothic" panose="020B0502020202020204" pitchFamily="34" charset="0"/>
              </a:rPr>
              <a:t>Biennial </a:t>
            </a:r>
            <a:r>
              <a:rPr lang="fr-FR" sz="2800" u="sng" dirty="0">
                <a:latin typeface="Century Gothic" panose="020B0502020202020204" pitchFamily="34" charset="0"/>
              </a:rPr>
              <a:t>Report </a:t>
            </a:r>
          </a:p>
          <a:p>
            <a:r>
              <a:rPr lang="fr-FR" sz="2800" i="1" dirty="0" smtClean="0">
                <a:latin typeface="Century Gothic" panose="020B0502020202020204" pitchFamily="34" charset="0"/>
              </a:rPr>
              <a:t>Current</a:t>
            </a:r>
            <a:r>
              <a:rPr lang="fr-FR" sz="2800" i="1" dirty="0">
                <a:latin typeface="Century Gothic" panose="020B0502020202020204" pitchFamily="34" charset="0"/>
              </a:rPr>
              <a:t> </a:t>
            </a:r>
            <a:r>
              <a:rPr lang="fr-FR" sz="2800" i="1" dirty="0" smtClean="0">
                <a:latin typeface="Century Gothic" panose="020B0502020202020204" pitchFamily="34" charset="0"/>
              </a:rPr>
              <a:t>Publication </a:t>
            </a:r>
            <a:endParaRPr lang="fr-FR" sz="2800" i="1" dirty="0">
              <a:latin typeface="Century Gothic" panose="020B0502020202020204" pitchFamily="34" charset="0"/>
            </a:endParaRPr>
          </a:p>
          <a:p>
            <a:r>
              <a:rPr lang="fr-FR" sz="2800" i="1" dirty="0">
                <a:latin typeface="Century Gothic" panose="020B0502020202020204" pitchFamily="34" charset="0"/>
              </a:rPr>
              <a:t>2020-2021</a:t>
            </a:r>
          </a:p>
          <a:p>
            <a:endParaRPr lang="en-US" dirty="0"/>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8EE619-014B-43FF-9795-A6A3ABDA4634}" type="slidenum">
              <a:rPr kumimoji="0" lang="en-US" sz="1050" b="0" i="0" u="none" strike="noStrike" kern="1200" cap="none" spc="0" normalizeH="0" baseline="0" noProof="0" smtClean="0">
                <a:ln>
                  <a:noFill/>
                </a:ln>
                <a:solidFill>
                  <a:srgbClr val="373545"/>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050" b="0" i="0" u="none" strike="noStrike" kern="1200" cap="none" spc="0" normalizeH="0" baseline="0" noProof="0">
              <a:ln>
                <a:noFill/>
              </a:ln>
              <a:solidFill>
                <a:srgbClr val="373545"/>
              </a:solidFill>
              <a:effectLst/>
              <a:uLnTx/>
              <a:uFillTx/>
              <a:latin typeface="Calibri" panose="020F0502020204030204"/>
              <a:ea typeface="+mn-ea"/>
              <a:cs typeface="+mn-cs"/>
            </a:endParaRPr>
          </a:p>
        </p:txBody>
      </p:sp>
      <p:pic>
        <p:nvPicPr>
          <p:cNvPr id="7" name="Picture 6"/>
          <p:cNvPicPr/>
          <p:nvPr/>
        </p:nvPicPr>
        <p:blipFill>
          <a:blip r:embed="rId5"/>
          <a:stretch>
            <a:fillRect/>
          </a:stretch>
        </p:blipFill>
        <p:spPr>
          <a:xfrm>
            <a:off x="7863549" y="209320"/>
            <a:ext cx="813524" cy="804271"/>
          </a:xfrm>
          <a:prstGeom prst="rect">
            <a:avLst/>
          </a:prstGeom>
        </p:spPr>
      </p:pic>
      <p:pic>
        <p:nvPicPr>
          <p:cNvPr id="8" name="Picture 7"/>
          <p:cNvPicPr/>
          <p:nvPr/>
        </p:nvPicPr>
        <p:blipFill>
          <a:blip r:embed="rId6"/>
          <a:stretch>
            <a:fillRect/>
          </a:stretch>
        </p:blipFill>
        <p:spPr>
          <a:xfrm>
            <a:off x="7959109" y="2143080"/>
            <a:ext cx="717964" cy="649402"/>
          </a:xfrm>
          <a:prstGeom prst="rect">
            <a:avLst/>
          </a:prstGeom>
        </p:spPr>
      </p:pic>
      <p:pic>
        <p:nvPicPr>
          <p:cNvPr id="9" name="Picture 8"/>
          <p:cNvPicPr/>
          <p:nvPr/>
        </p:nvPicPr>
        <p:blipFill>
          <a:blip r:embed="rId7"/>
          <a:stretch>
            <a:fillRect/>
          </a:stretch>
        </p:blipFill>
        <p:spPr>
          <a:xfrm>
            <a:off x="9792159" y="2792483"/>
            <a:ext cx="674803" cy="699748"/>
          </a:xfrm>
          <a:prstGeom prst="rect">
            <a:avLst/>
          </a:prstGeom>
        </p:spPr>
      </p:pic>
      <p:pic>
        <p:nvPicPr>
          <p:cNvPr id="10" name="Picture 9" descr="C:\Users\griffa8\AppData\Local\Microsoft\Windows\INetCache\Content.MSO\1BD83642.tmp"/>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09334" y="1182565"/>
            <a:ext cx="805092" cy="743512"/>
          </a:xfrm>
          <a:prstGeom prst="rect">
            <a:avLst/>
          </a:prstGeom>
          <a:noFill/>
          <a:ln>
            <a:noFill/>
          </a:ln>
        </p:spPr>
      </p:pic>
    </p:spTree>
    <p:extLst>
      <p:ext uri="{BB962C8B-B14F-4D97-AF65-F5344CB8AC3E}">
        <p14:creationId xmlns:p14="http://schemas.microsoft.com/office/powerpoint/2010/main" val="9170036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610976"/>
            <a:ext cx="8596668" cy="1320800"/>
          </a:xfrm>
        </p:spPr>
        <p:txBody>
          <a:bodyPr/>
          <a:lstStyle/>
          <a:p>
            <a:r>
              <a:rPr lang="en-US" b="1" dirty="0" smtClean="0">
                <a:solidFill>
                  <a:schemeClr val="accent1"/>
                </a:solidFill>
              </a:rPr>
              <a:t>Primary Care Office and Publications </a:t>
            </a:r>
            <a:endParaRPr lang="en-US" b="1" dirty="0">
              <a:solidFill>
                <a:schemeClr val="accent1"/>
              </a:solidFill>
            </a:endParaRPr>
          </a:p>
        </p:txBody>
      </p:sp>
      <p:sp>
        <p:nvSpPr>
          <p:cNvPr id="3" name="Content Placeholder 2"/>
          <p:cNvSpPr>
            <a:spLocks noGrp="1"/>
          </p:cNvSpPr>
          <p:nvPr>
            <p:ph idx="1"/>
          </p:nvPr>
        </p:nvSpPr>
        <p:spPr>
          <a:xfrm>
            <a:off x="1097280" y="1862461"/>
            <a:ext cx="31148106" cy="26466001"/>
          </a:xfrm>
        </p:spPr>
        <p:txBody>
          <a:bodyPr>
            <a:normAutofit/>
          </a:bodyPr>
          <a:lstStyle/>
          <a:p>
            <a:pPr marL="457200" indent="-457200">
              <a:buFont typeface="Wingdings" panose="05000000000000000000" pitchFamily="2" charset="2"/>
              <a:buChar char="v"/>
            </a:pPr>
            <a:r>
              <a:rPr lang="en-US" sz="2400" dirty="0" smtClean="0">
                <a:solidFill>
                  <a:schemeClr val="tx1"/>
                </a:solidFill>
              </a:rPr>
              <a:t>Primary Care webpage</a:t>
            </a:r>
            <a:r>
              <a:rPr lang="en-US" sz="2400" dirty="0">
                <a:solidFill>
                  <a:schemeClr val="tx1"/>
                </a:solidFill>
              </a:rPr>
              <a:t>: </a:t>
            </a:r>
            <a:endParaRPr lang="en-US" sz="2400" dirty="0" smtClean="0">
              <a:solidFill>
                <a:schemeClr val="tx1"/>
              </a:solidFill>
            </a:endParaRPr>
          </a:p>
          <a:p>
            <a:pPr marL="457200" indent="-457200">
              <a:buFont typeface="Wingdings" panose="05000000000000000000" pitchFamily="2" charset="2"/>
              <a:buChar char="v"/>
            </a:pPr>
            <a:endParaRPr lang="en-US" sz="2400" dirty="0" smtClean="0">
              <a:solidFill>
                <a:schemeClr val="tx1"/>
              </a:solidFill>
            </a:endParaRPr>
          </a:p>
          <a:p>
            <a:pPr marL="457200" indent="-457200">
              <a:buFont typeface="Wingdings" panose="05000000000000000000" pitchFamily="2" charset="2"/>
              <a:buChar char="v"/>
            </a:pPr>
            <a:r>
              <a:rPr lang="en-US" sz="2400" dirty="0" smtClean="0">
                <a:solidFill>
                  <a:schemeClr val="tx1"/>
                </a:solidFill>
              </a:rPr>
              <a:t>Publications</a:t>
            </a:r>
            <a:r>
              <a:rPr lang="en-US" sz="2400" dirty="0">
                <a:solidFill>
                  <a:schemeClr val="tx1"/>
                </a:solidFill>
              </a:rPr>
              <a:t>: </a:t>
            </a:r>
            <a:endParaRPr lang="en-US" sz="2400" dirty="0" smtClean="0">
              <a:solidFill>
                <a:schemeClr val="tx1"/>
              </a:solidFill>
            </a:endParaRPr>
          </a:p>
          <a:p>
            <a:pPr marL="457200" indent="-457200">
              <a:buFont typeface="Wingdings" panose="05000000000000000000" pitchFamily="2" charset="2"/>
              <a:buChar char="v"/>
            </a:pPr>
            <a:endParaRPr lang="en-US" sz="2400" dirty="0" smtClean="0">
              <a:solidFill>
                <a:schemeClr val="tx1"/>
              </a:solidFill>
            </a:endParaRPr>
          </a:p>
          <a:p>
            <a:pPr marL="457200" indent="-457200">
              <a:buFont typeface="Wingdings" panose="05000000000000000000" pitchFamily="2" charset="2"/>
              <a:buChar char="v"/>
            </a:pPr>
            <a:r>
              <a:rPr lang="en-US" sz="2400" dirty="0" smtClean="0">
                <a:solidFill>
                  <a:schemeClr val="tx1"/>
                </a:solidFill>
              </a:rPr>
              <a:t>Primary Care Resource Initiative For Missouri</a:t>
            </a:r>
          </a:p>
          <a:p>
            <a:pPr marL="800100" lvl="2" indent="0">
              <a:buNone/>
            </a:pPr>
            <a:r>
              <a:rPr lang="en-US" sz="2400" dirty="0" smtClean="0">
                <a:solidFill>
                  <a:schemeClr val="tx1"/>
                </a:solidFill>
              </a:rPr>
              <a:t>(PRIMO) Annual Report</a:t>
            </a:r>
            <a:r>
              <a:rPr lang="en-US" sz="2000" dirty="0">
                <a:solidFill>
                  <a:schemeClr val="tx1"/>
                </a:solidFill>
              </a:rPr>
              <a:t>: </a:t>
            </a:r>
            <a:endParaRPr lang="en-US" sz="2000" dirty="0" smtClean="0">
              <a:solidFill>
                <a:schemeClr val="tx1"/>
              </a:solidFill>
            </a:endParaRPr>
          </a:p>
          <a:p>
            <a:pPr marL="457200" indent="-457200">
              <a:buFont typeface="Wingdings" panose="05000000000000000000" pitchFamily="2" charset="2"/>
              <a:buChar char="v"/>
            </a:pPr>
            <a:endParaRPr lang="en-US" sz="2400" dirty="0" smtClean="0">
              <a:solidFill>
                <a:schemeClr val="tx1"/>
              </a:solidFill>
            </a:endParaRPr>
          </a:p>
          <a:p>
            <a:pPr marL="457200" indent="-457200">
              <a:buFont typeface="Wingdings" panose="05000000000000000000" pitchFamily="2" charset="2"/>
              <a:buChar char="v"/>
            </a:pPr>
            <a:r>
              <a:rPr lang="en-US" sz="2400" dirty="0" smtClean="0">
                <a:solidFill>
                  <a:schemeClr val="tx1"/>
                </a:solidFill>
              </a:rPr>
              <a:t>Primary Care Needs Assessment (PCNA</a:t>
            </a:r>
            <a:r>
              <a:rPr lang="en-US" sz="2400" dirty="0">
                <a:solidFill>
                  <a:schemeClr val="tx1"/>
                </a:solidFill>
              </a:rPr>
              <a:t>) </a:t>
            </a:r>
            <a:r>
              <a:rPr lang="en-US" sz="2400" dirty="0" smtClean="0">
                <a:solidFill>
                  <a:schemeClr val="tx1"/>
                </a:solidFill>
              </a:rPr>
              <a:t>Report:</a:t>
            </a:r>
          </a:p>
        </p:txBody>
      </p:sp>
      <p:sp>
        <p:nvSpPr>
          <p:cNvPr id="4" name="Slide Number Placeholder 3"/>
          <p:cNvSpPr>
            <a:spLocks noGrp="1"/>
          </p:cNvSpPr>
          <p:nvPr>
            <p:ph type="sldNum" sz="quarter" idx="12"/>
          </p:nvPr>
        </p:nvSpPr>
        <p:spPr/>
        <p:txBody>
          <a:bodyPr/>
          <a:lstStyle/>
          <a:p>
            <a:fld id="{718EE619-014B-43FF-9795-A6A3ABDA4634}" type="slidenum">
              <a:rPr lang="en-US" smtClean="0"/>
              <a:t>19</a:t>
            </a:fld>
            <a:endParaRPr lang="en-US"/>
          </a:p>
        </p:txBody>
      </p:sp>
      <p:pic>
        <p:nvPicPr>
          <p:cNvPr id="5" name="Picture 4"/>
          <p:cNvPicPr/>
          <p:nvPr/>
        </p:nvPicPr>
        <p:blipFill>
          <a:blip r:embed="rId3"/>
          <a:stretch>
            <a:fillRect/>
          </a:stretch>
        </p:blipFill>
        <p:spPr>
          <a:xfrm>
            <a:off x="4975669" y="1762546"/>
            <a:ext cx="707955" cy="810325"/>
          </a:xfrm>
          <a:prstGeom prst="rect">
            <a:avLst/>
          </a:prstGeom>
        </p:spPr>
      </p:pic>
      <p:pic>
        <p:nvPicPr>
          <p:cNvPr id="6" name="Picture 5"/>
          <p:cNvPicPr/>
          <p:nvPr/>
        </p:nvPicPr>
        <p:blipFill>
          <a:blip r:embed="rId4"/>
          <a:stretch>
            <a:fillRect/>
          </a:stretch>
        </p:blipFill>
        <p:spPr>
          <a:xfrm>
            <a:off x="3523561" y="2509091"/>
            <a:ext cx="753164" cy="805609"/>
          </a:xfrm>
          <a:prstGeom prst="rect">
            <a:avLst/>
          </a:prstGeom>
        </p:spPr>
      </p:pic>
      <p:pic>
        <p:nvPicPr>
          <p:cNvPr id="7" name="Picture 6"/>
          <p:cNvPicPr/>
          <p:nvPr/>
        </p:nvPicPr>
        <p:blipFill>
          <a:blip r:embed="rId5"/>
          <a:stretch>
            <a:fillRect/>
          </a:stretch>
        </p:blipFill>
        <p:spPr>
          <a:xfrm>
            <a:off x="8216747" y="4957732"/>
            <a:ext cx="765328" cy="823943"/>
          </a:xfrm>
          <a:prstGeom prst="rect">
            <a:avLst/>
          </a:prstGeom>
        </p:spPr>
      </p:pic>
      <p:sp>
        <p:nvSpPr>
          <p:cNvPr id="9" name="AutoShape 4" descr="data:image/png;base64,iVBORw0KGgoAAAANSUhEUgAAAfQAAAH0CAYAAADL1t+KAAAAAXNSR0IArs4c6QAAIABJREFUeF7t3dt2JMmNLFD2/390nyWdHi1JnVTtKFgGnJE2z3C7Ae5gsDWsP/78888/v/p/TaAJNIEm0ASawI9O4I8u9B/dv4pvAk2gCTSBJvDPBLrQOwhNoAk0gSbQBB6QQBf6A5pYC02gCTSBJtAEutA7A02gCTSBJtAEHpBAF/oDmlgLTaAJNIEm0AS60DsDTaAJNIEm0AQekEAX+gOaWAtNoAk0gSbQBLrQOwNNoAk0gSbQBB6QQBf6A5pYC02gCTSBJtAEutA7A02gCTSBJtAEHpBAF/oDmlgLTaAJNIEm0AS60DsDTaAJNIEm0AQekEAX+gOaWAtNoAk0gSbQBLrQOwNNoAk0gSbQBB6QQBf6A5pYC02gCTSBJtAEutA7A02gCTSBJtAEHpBAF/oDmlgLTaAJNIEm0AS60DsDTaAJNIEm0AQekEAX+gOaWAtNoAk0gSbQBLrQOwNNoAk0gSbQBB6QQBf6A5pYC02gCTSBJtAEutA7A02gCTSBJtAEHpBAF/oDmlgLTaAJNIEm0AS60DsDTaAJNIEm0AQekMAtC/2PP/54QFR5C3/++WcU9PScT/eb1qfN1b6pvi089as+FE/9Kp7WqY+0PuVVH6pPeRVP9T2lTvOb+O1Cn6Q3PJtu8OkX6XS/aX06Hto31beFp37Vh+KpX8XTOvWR1qe86kP1Ka/iqb6n1Gl+E79d6JP0hmfTDT79Ip3uN61Px0P7pvq28NSv+lA89at4Wqc+0vqUV32oPuVVPNX3lDrNb+K3C32S3vBsusGnX6TT/ab16Xho31TfFp76VR+Kp34VT+vUR1qf8qoP1ae8iqf6nlKn+U38dqFP0hueTTf49It0ut+0Ph0P7Zvq28JTv+pD8dSv4mmd+kjrU171ofqUV/FU31PqNL+J3y70SXrDs+kGn36RTveb1qfjoX1TfVt46ld9KJ76VTytUx9pfcqrPlSf8iqe6ntKneY38duFPklveDbd4NMv0ul+0/p0PLRvqm8LT/2qD8VTv4qndeojrU951YfqU17FU31PqdP8Jn670CfpDc+mG3z6RTrdb1qfjof2TfVt4alf9aF46lfxtE59pPUpr/pQfcqreKrvKXWa38RvF/okveHZdINPv0in+03r0/HQvqm+LTz1qz4UT/0qntapj7Q+5VUfqk95FU/1PaVO85v47UKfpDc8m27w6RfpdL9pfToe2jfVt4WnftWH4qlfxdM69ZHWp7zqQ/Upr+KpvqfUaX4Tv0ct9DsMT8LSszrQ6lfxVN8W7+n60rkonuaidTovqk/xVF+aN42X9qF46Trtm+an+rZ4VV+67iS/Xejp7n59faUbrHhqRS9wmvd0felcFE9z0Trtm+pTPNWX5k3jpX0oXrpO+6b5qb4tXtWXrjvJbxd6urtd6ONE9YHRi6SC0ryKp/q0TnNRfYqn+tK8aby0D8VL12nfND/Vt8Wr+tJ1J/ntQk93twt9nKg+MHqRVFCaV/FUn9ZpLqpP8VRfmjeNl/aheOk67Zvmp/q2eFVfuu4kv13o6e52oY8T1QdGL5IKSvMqnurTOs1F9Sme6kvzpvHSPhQvXad90/xU3xav6kvXneS3Cz3d3S70caL6wOhFUkFpXsVTfVqnuag+xVN9ad40XtqH4qXrtG+an+rb4lV96bqT/Hahp7vbhT5OVB8YvUgqKM2reKpP6zQX1ad4qi/Nm8ZL+1C8dJ32TfNTfVu8qi9dd5LfLvR0d7vQx4nqA6MXSQWleRVP9Wmd5qL6FE/1pXnTeGkfipeu075pfqpvi1f1petO8tuFnu5uF/o4UX1g9CKpoDSv4qk+rdNcVJ/iqb40bxov7UPx0nXaN81P9W3xqr503Ul+u9DT3e1CHyeqD4xeJBWU5lU81ad1movqUzzVl+ZN46V9KF66Tvum+am+LV7Vl647ye+PXOgaYLpxOviqT/HSPrb0PYVXfaT7lsbT+VO/ipf2ofqUd8uH6tM6zSXtN82reJqL1mkuqk/xVN+rui70C+lpQ05q8Mum//EHuVa/BPaG31xs8Wp/Vd9WnfZX/Spe2q/qU94tH6pP6zSXtN80r+JpLlqnuag+xVN9XeiTpL6+vrQhJzW4C/38P8U7HMvfPv5p86xBaS6Kt1W39Q6leRUvnbPOgepTvImPfqFfSE8bclKDu9C70L8b8U+bZ73qmovibdVtvUNpXsVL56xzoPoUb+KjC/1CetqQkxrchd6F3oV+4ZJf+E3cNdT7q7feoTSv4qUT/onvfRf6hSn4iQ3uQu9C70K/cMm70K+F9aJaF3D6PR0L/y+AtD7Fm/joQr+QnjYkPdAXJFLplr6n8KoPasZi0afNs0atuSjeVp3Oadpvmlfx0jlrLqpP8SY+utAvpKcNOanB/ULvF3q/0C9c8n6hXwurX+hfJ733XegXxrcL/UJYN1x0VZO+cIqn+rbqPm2eNWfNRfG26nRO037TvIqXzllzUX2KN/HRhX4hPW3ISQ3uF3q/0PuFfuGS9wv9Wlg3/OCu7+lY+H8B/MT3vgv9whRsNTg90GkfFyKkUtVHYBeKNGfVp3gXJK6Uqt8VcR/4B4u0H+n5S/Om8dLzl9aneBMfXegX0tOG6EVK46mVLd60PsXTutP7pj7SdTovaV7FS/dtizftQ/HUr86B8qbx1IfWpfUpnup7+dvXP29gaYNft0ij1/x0ELZ40/oUT+s059PzU79ap34VL12X7pvqS/Nu4alfnYPTfZzuV/V1oU+SuvDf1k4f6PTFHMb6t+OqL817et/SfhVvqx+qL923Ld60D8VTvzoHypvGUx9al9aneKqvC32SVBf6MD0/fsfgv7wM4X+0Rh82T2ancqsf6lZzTvtI827hac6a3+k+Tver+rrQJ0l1oQ/T8+P6cDiiVT7lITK3XrXVD1WY7tsWb9qH4qlfnQPlTeOpD61L61M81deFPkmqC32Ynh+/Y/D7hX5+P1RheoFs8aZ9KJ761XupvGk89aF1aX2Kp/q60CdJdaEP0/Pjdwx+F/r5/VCF6QWyxZv2oXjqV++l8qbx1IfWpfUpnurrQp8k1YU+TM+P3zH4Xejn90MVphfIFm/ah+KpX72XypvGUx9al9aneKqvC32SVBf6MD0/fsfgd6Gf3w9VmF4gW7xpH4qnfvVeKm8aT31oXVqf4qm+LvRJUj9goacH5vSLqX7TPnSMlFfxWvc6AZ0DzS/dt9P1aS7qQ/NL46kPrUvrUzzV14U+SaoL/dv0dFD1omub0ryKp/rSfpX30+pO79vp+nRe1IfOfRpPfWhdWp/iqb4u9ElSXehd6BfnRx+2i7At/68E0g9lum+n69OBUh+aXxpPfWhdWp/iqb4u9ElSXehd6BfnRx+2i7At70JfmQFdSDr3abx0KGl9ijfx0X+c5UJ62pCtgVZ9annLh+pTv2kfqk95Fa91rxPQOdD80n07XZ/moj40vzSe+tC6tD7FU339Qp8k1S/0fqFfnB992C7Ctrxf6CszoAtJ5z6Nlw4lrU/xJj76hX4hPW3I1kCrPrW85UP1qd+0D9WnvIrXun6h/yOBrbnaum+f5ndyz7vQL6R3+kCrPrWsF0l5FU/1pXkVT/Wl/Srvp9Wd3rfT9em8qA+d+zSe+tC6tD7FU339lfskqf7Kvb9yvzg/+rBdhG15f+W+MgO6kHTu03jpUNL6FG/io1/oF9LThmwNtOpTy1s+VJ/6TftQfcqreK3rr9z7K/f7bsHp78tjvtDva+nvMelDvjUwaX2/l9L81JYP5Z07/E8EnZc0r/pVfWk89au8irdVpzlv6dOcT/eh+Z3k90d+oWvQW3XpBp+O95Sc1Yf2Q/G0busBVL+qL42n+Smv4m3Vac5b+jTn031ofif57ULXrl2oSzf4dLwL0URL07moOOVVPK3begDVr+pL42l+yqt4W3Wa85Y+zfl0H5rfSX670LVrF+rSDT4d70I00dJ0LipOeRVP67YeQPWr+tJ4mp/yKt5Wnea8pU9zPt2H5neS3y507dqFunSDT8e7EE20NJ2LilNexdO6rQdQ/aq+NJ7mp7yKt1WnOW/p05xP96H5neS3C127dqEu3eDT8S5EEy1N56LilFfxtG7rAVS/qi+Np/kpr+Jt1WnOW/o059N9aH4n+e1C165dqEs3+HS8C9FES9O5qDjlVTyt23oA1a/qS+NpfsqreFt1mvOWPs35dB+a30l+u9C1axfq0g0+He9CNNHSdC4qTnkVT+u2HkD1q/rSeJqf8ireVp3mvKVPcz7dh+Z3kt8udO3ahbp0g0/HuxBNtDSdi4pTXsXTuq0HUP2qvjSe5qe8irdVpzlv6dOcT/eh+Z3ktwtdu3ahLt3g0/EuRBMtTeei4pRX8bRu6wFUv6ovjaf5Ka/ibdVpzlv6NOfTfWh+J/k9aqFrgE+p04FOD0zxXk9Q+/E6l85L5+UfCaTvx1PecfWh+Sneq7ou9El6w7Pa4D6ofVDf8aB2/voDzD8S2Hpfhs/njzuu921irAt9kt7wrDZ468JVXx/8zQe/8/fs+Rs+nz/uuM7zxFgX+iS94VltcBd6v9D7hf79Zev9+Jn3Y/h8/rjj+t5PjHWhT9IbntUG98H6mQ9W+/vsL8z2d9bf4fP5447rvEyMdaFP0hue1QZ3oXeh9wu9X+j/l8BT3oPh8/njjut7PzHWhT5Jb3hWG/yUC1y/sy+a5tf8/pHAU96D4fP5447r/Z0Y60KfpDc8qw1+ygWu3y6kJy2kzvNsnofP5487rvMyMdaFPklveFYb3IXeX7n3V+79lXt/5T58cJeP63s/kdmFPklveFYb3IXehd6F3oXehT58cJeP63s/kXnLQp8I7FlPIL34lXmLN61P8fRiai5pXsXTui0faV71q3U6B4qnfpVX8VSf8ipe6/IJdKHnM11D1AucvphbvBq06lM8zW+LV31o3ZaPNK/61TqdA8VTv8qreKpPeRWvdfkEutDzma4h6gVOX8wtXg1a9Sme5rfFqz60bstHmlf9ap3OgeKpX+VVPNWnvIrXunwCXej5TNcQ9QKnL+YWrwat+hRP89viVR9at+Ujzat+tU7nQPHUr/IqnupTXsVrXT6BLvR8pmuIeoHTF3OLV4NWfYqn+W3xqg+t2/KR5lW/WqdzoHjqV3kVT/Upr+K1Lp9AF3o+0zVEvcDpi7nFq0GrPsXT/LZ41YfWbflI86pfrdM5UDz1q7yKp/qUV/Fal0+gCz2f6RqiXuD0xdzi1aBVn+Jpflu86kPrtnykedWv1ukcKJ76VV7FU33Kq3ityyfQhZ7PdA1RL3D6Ym7xatCqT/E0vy1e9aF1Wz7SvOpX63QOFE/9Kq/iqT7lVbzW5RPoQs9nuoaoFzh9Mbd4NWjVp3ia3xav+tC6LR9pXvWrdToHiqd+lVfxVJ/yKl7r8gl0oeczXUPUC5y+mFu8GrTqUzzNb4tXfWjdlo80r/rVOp0DxVO/yqt4qk95Fa91+QSOWug6gDpYiqexbvFWnyYwq9P+Kkt6/pT30+rSfdP8tL+qr3ia/Kxuqx8z1Xa6C91y+mdVehAuUFNp9VFM3xZpfsqiD7Tite51Aum+ac7aX9VXPE1+VrfVj5lqO92Fbjl1oV/I6bvS9EUKSPoPCNWnvPpAK17rutDf8WGhc6/znMZLz31an+KlfbzC60K/kLI2Tgf/AjWVVh/F1C/0WUzHnda5TwvXe676ipfu0OwHwHQ/7nDXhX4h5fTFvEBNpdVHMXWhz2I67rTOfVp4+sEvXrpDXej3JPoNy9ZAq2l9ONSH8mpd9WlSs4uuLFtzoPqeUqdzn/ar/VV9xUt3aHbP0/24w12/0C+knL6YF6iptPoopn6hz2I67rTOfVp4+sEvXrpDXej3JNov9LfkrA+bPhxpkU/Rp7ls5az6nlKnc5X2q/1VfcVLd6gL/Z5Eu9DfknP64UiLfIo+zUUfaMVr3eyBTuen/U3P/afhpfu2lV/axyu8/sr9QsrpQbhATaXVRzH1V+6zmI47rXOfFt6FPvsBS/NL903nRfUpXtrH2kI/PRjVpw05qcGq+eVw/PEHHVe/mnMaj0xcKFJ9FyCjpVs5b+WifjVk9aG8iqf6turU75a+rZw1lzv03fKFfpLhyeLSQb2jcaplUpfu2xbeJINXZ0/v71bOW7moX50D9aG8iqf6turU75a+rZw1lzv0daF/fX1pQ3RQ72icapnUaS7qdwtvkkEXut8PnYN0P3SulFd9KK/iqb6tOvW7pW8rZ83lDn1d6F3o396/9KBu4aUfmDsu5kTzVs5buahfzVR9KK/iqb6tOvW7pW8rZ83lDn1d6F3oXegXX6A7LuZFSf9Rnn5g0ngTbyf9J7PTczk957S+rXt50hx0oXehd6FffFm2Hg6VmX5g0njqQ+tUn+Jpf5VX8VTfVp363dK3lbPmcoe+LvQu9C70iy/QHRfzoqR+oU8C+6+z2t+THvKg/fF7cIeWVxzat7S+k+agC70LfXyB9SKlB1/x0hdY/aZ5FU9zUR9pPPWhdapP8Z6Si/rVunTOyqt12jfF0zrN5Q59Xehd6F3oenP/qrvjYl6U1C/0SWD9Qqf0dHER2BuKtu6l5nKHvi70LvQu9IuPyx0X86KkLvRJYF3olJ4uLgJ7Q9HWvdRc7tB31ELXHqeD0YaoPq1TH2l9yqs+tC7tQ3m3/Ko+rdP8Tve75SPNq3jaX+2b8iqe6lNexVN9n8ar+b2q60J/wxe6NuT0gVYfWpe+mMqrOSveVp3md7rfLR9pXsXTedG+Ka/iqT7lVTzV92m8ml8X+jdJpQdGG3L6QKsPrTs9Z/WxVaf56Vx9mo90foqnOWvflFfxVJ/yKp7q+zReza8LvQv9nwnoRZoM1sthw3/sJc275TftQx+20/1u+UjzKp7OgfZNeRVP9Smv4qm+T+PV/LrQu9C70Ce3ZfmsPmz6UG7Z2fKR5lU8zVn7pryKp/qUV/FU36fxan5d6F3oXeiT27J8Vh82fSi37Gz5SPMqnuasfVNexVN9yqt4qu/TeDW/LvQu9C70yW1ZPqsPmz6UW3a2fKR5FU9z1r4pr+KpPuVVPNX3abyaXxd6F3oX+uS2LJ/Vh00fyi07Wz7SvIqnOWvflFfxVJ/yKp7q+zReza8LvQu9C31yW5bP6sOmD+WWnS0faV7F05y1b8qreKpPeRVP9X0ar+bXhd6F3oU+uS3LZ/Vh04dyy86WjzSv4mnO2jflVTzVp7yKp/o+jVfzW1voE4F3nNWB0QFUzZ/Gq7l8Wt3WHGjOaX2Kp/pOr9N3YyuXtD7FO71vqk/7dkcut/ylOA1mq26rIZ/Gu9Xf03m35kBzSetTPNV3ep0+5Fu5pPUp3ul9U33atzty6UK/8Kdf0w3ZGoQtXr0gn1Z3ej/S+hTvKXOg78ZWLml9iveU/mrf7silC70L/dt7dccAPuVST3yc9CC8/O9y+Bf+dF7U7yTTk86enktan+Kd1KOJFp3nO3LpQu9C70Kf3ObA2ZMehC70QEP/C0Ifcp2DtMK0PsVL+9jC077dkUsXehd6F/rWS/AX70kPQhd6fhj0Idc5SCtM61O8tI8tPO3bHbl0oXehd6FvvQRd6MvJ30OvD7kuhrTqtD7FS/vYwtO+3ZFLF3oXehf61kvQhb6c/D30+pDrYkirTutTvLSPLTzt2x25dKF3oXehb70EXejLyd9Drw+5Loa06rQ+xUv72MLTvt2RSxd6F3oX+tZL0IW+nPw99PqQ62JIq07rU7y0jy087dsdudyy0NWwNuSOYFTLqzr1m/ahvOotrU95tU79qo8tPPWb9qG8Wqf6FE/7oXiqT3kVT/Upr+KpvjTvU/SpD63Tfijey93z5w0s6YG5QfIk0y/1m/ahvGourU95tU79qo8tPPWb9qG8Wqf6FE/7oXiqT3kVT/Upr+KpvjTvU/SpD63TfiheF/okqQtn9YKkG6y8aiWtT3m1Tv2qjy089Zv2obxap/oUT/uheKpPeRVP9Smv4qm+NO9T9KkPrdN+KF4X+iSpC2f1gqQbrLxqJa1PebVO/aqPLTz1m/ahvFqn+hRP+6F4qk95FU/1Ka/iqb4071P0qQ+t034oXhf6JKkLZ/WCpBusvGolrU95tU79qo8tPPWb9qG8Wqf6FE/7oXiqT3kVT/Upr+KpvjTvU/SpD63TfiheF/okqQtn9YKkG6y8aiWtT3m1Tv2qjy089Zv2obxap/oUT/uheKpPeRVP9Smv4qm+NO9T9KkPrdN+KF4X+iSpC2f1gqQbrLxqJa1PebVO/aqPLTz1m/ahvFqn+hRP+6F4qk95FU/1Ka/iqb4071P0qQ+t034oXhf6JKkLZ/WCpBusvGolrU95tU79qo8tPPWb9qG8Wqf6FE/7oXiqT3kVT/Upr+KpvjTvU/SpD63TfiheF/okqQtn9YKkG6y8aiWtT3m1Tv2qjy089Zv2obxap/oUT/uheKpPeRVP9Smv4qm+NO9T9KkPrdN+KF4X+iSpC2f1gqQbrLxqJa1PebVO/aqPLTz1m/ahvFqn+hRP+6F4qk95FU/1Ka/iqb4071P0qQ+t034oXhf6JKk3/IlYvUg6CGk8jUt5FU/rNBfF07otv6pPc1Efaby0D8XTunQuypuuS/tI46X9Kl7aRxpPfXShT5LqQv82PR3oYfx/O66LJs275Vd9aC7qI42X9qF4WpfORXnTdWkfaby0X8VL+0jjqY8u9ElSXehd6H8loBd4OG6/fTy9gNN4akx5FU/rtL9b+rZ8NJfXyZ+US/9xFr0dXehd6F3o//O26MOmV25rYaqPLX2aX9pHGk99pOvSPtJ4E79d6BfSSzfudDyNRn0ontZtPahbftO5qA/NWfHSPhRP69SH5qK86bq0jzRe2q/ipX2k8dTHq7ou9AvppRt3Op5Goz4UT+u2HtQtv+lc1IfmrHhpH4qndepDc1HedF3aRxov7Vfx0j7SeOqjC32SVH/l/m16OtDD+P92fOtB3fKr+Wku6iONl/aheFqXzkV503VpH2m8tF/FS/tI46mPLvRJUl3oXeh/JaAXeDhuv308vYDTeGpMeRVP67S/W/q2fDSX18mflEt/5a63owu9C70L/X/eFn3Y9MptLUz1saVP80v7SOOpj3Rd2kcab+K3C/1CeunGnY6n0agPxdO6rQd1y286F/WhOSte2ofiaZ360FyUN12X9pHGS/tVvLSPNJ76eFV3y0JXgRqM4n1anT4wmrPibeWsPlSf+lXep+BpfpqL4ml+ipeuU79pH6fzpnNWvK2ct/R1oWvyP7ROB3rrQUjHqj6Udys/9bGlT/NTH4qnfhUvXad+0z5O503nrHhbOW/p60LX5H9onQ701oOQjlV9KO9WfupjS5/mpz4UT/0qXrpO/aZ9nM6bzlnxtnLe0teFrsn/0Dod6K0HIR2r+lDerfzUx5Y+zU99KJ76Vbx0nfpN+zidN52z4m3lvKWvC12T/6F1OtBbD0I6VvWhvFv5qY8tfZqf+lA89at46Tr1m/ZxOm86Z8XbynlLXxe6Jv9D63Sgtx6EdKzqQ3m38lMfW/o0P/WheOpX8dJ16jft43TedM6Kt5Xzlr4udE3+h9bpQG89COlY1YfybuWnPrb0aX7qQ/HUr+Kl69Rv2sfpvOmcFW8r5y19Xeia/A+t04HeehDSsaoP5d3KT31s6dP81IfiqV/FS9ep37SP03nTOSveVs5b+rrQNfkfWqcDvfUgpGNVH8q7lZ/62NKn+akPxVO/ipeuU79pH6fzpnNWvK2ct/R1oWvyP7ROB3rrQUjHqj6Udys/9bGlT/NTH4qnfhUvXad+0z5O503nrHhbOW/pe8xC18bp4G81RPWl/Sqe5qI+FE/rtnwo76flon3TunTOiqf60v1VfcqreGm/yqs+VJ/yKt5PrPuRf/pVG3f6wKi+tF/F04FWH4qndVs+lPfTctG+aV06Z8VTfen+qj7lVby0X+VVH6pPeRXvJ9Z1oV/oWnpgdKCVN42n0Siv4mmd5qJ46kN5FU/1aZ3qU7zTfai+03NRfaf7TfvQOVVexfuJdV3oF7qWHpj0xUzjaTTKq3ha95R+qF+t28pF9Wmd+tD5UzzVp7yKp/qUV/FUX5pX8VRf2q/ynlTXhX6hG+mB0YFW3jSeRqO8iqd1moviqQ/lVTzVp3WqT/FO96H6Ts9F9Z3uN+1D51R5Fe8n1nWhX+haemDSFzONp9Eor+Jp3VP6oX61bisX1ad16kPnT/FUn/IqnupTXsVTfWlexVN9ab/Ke1JdF/qFbqQHRgdaedN4Go3yKp7WaS6Kpz6UV/FUn9apPsU73YfqOz0X1Xe637QPnVPlVbyfWNeFfqFr6YFJX8w0nkajvIqndU/ph/rVuq1cVJ/WqQ+dP8VTfcqreKpPeRVP9aV5FU/1pf0q70l1XegXupEeGB1o5U3jaTTKq3hap7konvpQXsVTfVqn+hTvdB+q7/RcVN/pftM+dE6VV/F+Yl0X+oWupQcmfTHTeBqN8iqe1j2lH+pX67ZyUX1apz50/hRP9Smv4qk+5VU81ZfmVTzVl/arvCfVHbXQ08FsDYzy6gAqnuanvIqndeojrU951Ue6Tv1u+VB96VzSfj/NR/ObTeTWvExUd6FfSE8brBcpjadWlFfxtC6dS5pX8dJ12g/Nb0tfmjftV3N+io/mN+vk1rxMVHehX0hPG6wXKY2nVpRX8bQunUuaV/HSddoPzW9LX5o37VdzfoqP5jfr5Na8TFR3oV9ITxusFymNp1aUV/G0Lp1Lmlfx0nXaD81vS1+aN+1Xc36Kj+Y36+TWvExUd6FfSE8brBcpjadWlFfxtC6dS5pX8dJ12g/Nb0tfmjftV3N+io/mN+vk1rxMVHehX0hPG6wXKY2nVpRX8bQunUuaV/HSddoPzW9LX5o37VdzfoqP5jfr5Na8TFR3oV9ITxusFynF5oFcAAAgAElEQVSNp1aUV/G0Lp1Lmlfx0nXaD81vS1+aN+1Xc36Kj+Y36+TWvExUd6FfSE8brBcpjadWlFfxtC6dS5pX8dJ12g/Nb0tfmjftV3N+io/mN+vk1rxMVHehX0hPG6wXKY2nVpRX8bQunUuaV/HSddoPzW9LX5o37VdzfoqP5jfr5Na8TFR3oV9ITxusFymNp1aUV/G0Lp1Lmlfx0nXaD81vS1+aN+1Xc36Kj+Y36+TWvExU37LQ04OlhrUhqk/xVJ/yKp7qU17FU33Kq3iq7ym86VwU7/T80nPwFDztr9bpHGh+yrtV9xP9dqF/fX1tNU55daD1Iimv4qk+5VU81fcU3nQuind6fuk5eAqe9lfrdA40P+XdqvuJfrvQu9C/vS/pi6kXRC+w6nsKbzoXxTs9v/QcPAVP+6t1Ogean/Ju1f1Ev13oXehd6BdfDH2w9EG4SP/LctX3S6C/CtI+VJ/yFk87OatL92Om5v2nf6LfLvQu9C70i29DeoFcpP9luer7JVAX+v+MKP3gp/G0v1p3uj71oXU/0W8Xehd6F7re8L/qdGHqg3CR/pflqu+XQF3oXej/loDOc3r+dE7TdT/Rbxd6F3oX+sWXQB8sfRAu0v+yXPX9EqgLvQu9C/2X1yR9335J+D8KutC70LvQL94gvcBd6K+DTedXvIsD/JvlOs/aj9+Ucduxn+i3C70LvQv94hOhD5Y+CBfpf1mu+n4J1C/0fqH3C/2X1yR9335J2C/0/x2RPrzpximvNlj1Ka/iqT7lVTzV9xTedC6Kd3p+6Tl4Cp72V+t0DjQ/5d2q+4l+H/2Fnh4EHdT0IChe2q/iPSUX9aG5bNXpvKhfxUv7PV2f+k37OB1Pc0nXpXNRfcqreJO6LvQL6Wnj9AFM412wEi1N+0jjqVnlVbytuqfMn/ZD/W71I+3jdLyn5Kw+tB+KN6nrQr+QnjZOH5g03gUr0dK0jzSemlVexduqe8r8aT/U71Y/0j5Ox3tKzupD+6F4k7ou9AvpaeP0gUnjXbASLU37SOOpWeVVvK26p8yf9kP9bvUj7eN0vKfkrD60H4o3qetCv5CeNk4fmDTeBSvR0rSPNJ6aVV7F26p7yvxpP9TvVj/SPk7He0rO6kP7oXiTui70C+lp4/SBSeNdsBItTftI46lZ5VW8rbqnzJ/2Q/1u9SPt43S8p+SsPrQfijep60K/kJ42Th+YNN4FK9HStI80nppVXsXbqnvK/Gk/1O9WP9I+Tsd7Ss7qQ/uheJO6LvQL6Wnj9IFJ412wEi1N+0jjqVnlVbytuqfMn/ZD/W71I+3jdLyn5Kw+tB+KN6nrQr+QnjZOH5g03gUr0dK0jzSemlVexduqe8r8aT/U71Y/0j5Ox3tKzupD+6F4k7ou9AvpaeP0gUnjXbASLU37SOOpWeVVvK26p8yf9kP9bvUj7eN0vKfkrD60H4o3qTtqoWsw6Quc5lU8bZz6TfM+Rd+Wj3TfFE/9ap3OVVpfmlfxNBf1ezqv+tBcnuJXfWh+iqc5v6rrQv/6+tKgtxq3xauDdbq+LR/pXBRP/Wpd+n5s8aoP1af9OJ1XfWguT/GrPjQ/xdOcu9C/SUqD3mrcFq8O1un6tnykc1E89at16fuxxas+VJ/243Re9aG5PMWv+tD8FE9z7kLvQp/MyrdnTxroicG0jy28SQavzupDpH5VX5pX8VSf+j2dV31oLk/xqz40P8XTnLvQu9Ans9KF/lcCejHTF13x0k1O+1V9aV7FU33aj9N51Yfm8hS/6kPzUzzNuQu9C30yK13oXej/c370YdMh1AdQeRVP9T2FV31oLqfnrH7VRxpPc+5C70KfzEoXehd6F/q/JbD1kKd5FU8fD12Eiqf6lPd0PM2lC70LfTIrXehd6F3oXei/fEN0sf4S6K+C0xdwWp/m0oXehT6ZlS70LvQu9C70X74hXeivI0rn0oXehf7Ly/g7BSf9hPo7+v/vTNrHFt4kg1dn9SFSv6ovzat4qk/9ns6rPjSXp/hVH5qf4mnOxy/0iZGTHqK0D8XTgUkPYBpP/W7xqj6tUx+Kd3pdek7TftP60njqd4tX9aXr0n4VL+1jgnfUX4qbGOlC3/uLd7qQ0hdkizc9p+ojzbuFp3OwlUtaXxpP+7bFq/rSdWm/ipf2McHrQv/6+tp6OCaNu+MHGB1ozU/xNJctXtWndepD8U6v0znYyiWtL42n/d3iVX3purRfxUv7mOB1oXehfzs/OtD68CqeDvQWr+rTOvWheKfX6Rxs5ZLWl8bT/m7xqr50Xdqv4qV9TPC60LvQu9AnNyhwdmtxBaT/FoQ+lFu5pPWl8TT0LV7Vl65L+1W8tI8JXhd6F3oX+uQGBc5uLa6A9N+C0IdyK5e0vjSehr7Fq/rSdWm/ipf2McHrQu9C70Kf3KDA2a3FFZD+WxD6UG7lktaXxtPQt3hVX7ou7Vfx0j4meF3oXehd6JMbFDi7tbgC0n8LQh/KrVzS+tJ4GvoWr+pL16X9Kl7axwSvC70LvQt9coMCZ7cWV0D6b0HoQ7mVS1pfGk9D3+JVfem6tF/FS/uY4HWhd6F3oU9uUODs1uIKSP8tCH0ot3JJ60vjaehbvKovXZf2q3hpHxO8H7nQ00Hrw5Hm1capPsXTOvX7FH3qV/NL55LW9xQfzVk7Oavr/L3OT+fvjvy60C98od/RkFcjowMzu65/P61+n6JP/WrO6VzS+p7iozlrJ2d1nb8u9H8mcPqFU31PGWi91upX81NerUvrUzzVl84lre8pPpqzdnJW1/nrQu9Cn92ht+SnkvQCpx/ULX3qV/Wlc0nre4qP5qydnNV1/rrQ37KQ0oOlD0KaV6+X6lM8rVO/T9GnfjW/dC5pfU/x0Zy1k7O6zl8Xehf67A69JT+VpBc4/aBu6VO/qi+dS1rfU3w0Z+3krK7z14X+loWUHix9ENK8er1Un+Jpnfp9ij71q/mlc0nre4qP5qydnNV1/rrQu9Bnd+gt+akkvcDpB3VLn/pVfelc0vqe4qM5aydndZ2/LvS3LKT0YOmDkObV66X6FE/r1O9T9KlfzS+dS1rfU3w0Z+3krK7z14XehT67Q2/JTyXpBU4/qFv61K/qS+eS1vcUH81ZOzmr6/x1oV+aoPTFvEQOxTrQ6iONBxbeUqI+0uSas/KqjzTvlr6n+NX8Tq/bmivNJT0vaby0D8XTvqlf5X1Vd8tfilOBGozipeu0IeojjZf2q3jqQ/G0TnNWPPWR5t3S9xS/mt/pdVtzpbmk5yWNl/aheNo39au8XeiTpL6+vrQh6QYr3tDebx/XXH6b4JuD6VzUR5pXc0nrS+OpD61TfYp3et3WXGku2g/1kcZL+1C8tF/l7UKfJNWF/m16ejGH8f/tuF4k5VUfad4tfU/xq/mdXrc1V5pLel7SeGkfiqd9U7/K24U+SaoLvQv9rwT0Ag/H7W/H9UFQfWm8Lb9p3i087duWvvS8pPE0F+VVPO1bmrcLXTv0TZ02JN1gxRva++3jmstvE3xzMJ2L+kjzai5pfWk89aF1qk/xTq/bmivNRfuhPtJ4aR+Kl/arvF3ok6T6hd4v9H6hD2/QteP64F9DPbdaF8OWA+2H+kjjaS7Kq3hpv8rbhT5Jqgu9C70LfXiDrh1PP7zX2O+v1sVwv7L/z6j9UB9pPM1FeRUv7Vd5u9AnST1ooIcx/O14+oKoPr1Iiqc+0rxb+p7iV/M7vW5rrjSX9Lyk8dI+FE/7pn6Vtwt9klQXer/Q+4U+vEHXjt/xAF5T9N5qXQzvVfE9uvZDfaTxNBflVby0X+VdW+hqeGLk1VltnOpTvLSPtD7FS/tI42k/0n5P503nrPlpLqovzat4qk/9Kq/iqT7lVby0PuVN+1BerdvKpQv9mw7pwGw1Lq1P8XSgt+q0H2m/p/Om+6H5aS6qL82reKpP/Sqv4qk+5VW8tD7lTftQXq3byqULvQv9nwmcfkHSFyntVy/wFq/mp3XqQ3PZ4lUfqk/9Kq/iqT7lVby0PuVN+1BerdvKpQu9C70LXW/p/6jTC5x+iJQ3YPE/INRHWl+aV/E0P/WrvIqn+pRX8dL6lDftQ3m1biuXLvQu9C50vaVd6P9KQB/U9MOW5lU8HRH1q7yKp/qUV/HS+pQ37UN5tW4rly70LvQudL2lXehd6L+YFX3IdSEpno6w8ipeWp/ypn0or9Zt5dKF3oXeha63tAu9C70L/T8S2FpcXej+aN3y76FvNUQHUPUpnsdvlWl9imfq9qq0H2m/p/OmO6L5aS6qL82reKpP/Sqv4qk+5VW8tD7lTftQXq3byqVf6P1C7xe63tJ+ofcLvV/o/UKH96ILHUJKlGjQ+hOg4iW0/ztGWp/ipX2k8bQfab+n86Zz1vw0F9WX5lU81ad+lVfxVJ/yKl5an/KmfSiv1m3lcvwXugajDU7jaYO36rb8Kq/mov1VvHTdp/nV/NK5KK/Oy5a+LR+ai+pr3SyBO+bvqP+GroZ1UNN4s3a+//SWX+XVBLS/ipeu+zS/ml86F+XVednSt+VDc1F9rZslcMf8daH3L6fNpvTCP1qjRKc/ROmLebpf7Vs6F+XV/Lb0bfnQXFRf62YJ3DF/Xehd6LMp7UIf5/eUh/eOB+tV2Jrflj4dkLQPxVN9rZslcMf8daF3oc+mtAt9nN9THt47Hqwu9K8vzfkpczW+YIcAaN8mcrvQu9An8/PPs+lBPf0h+jS/OiDpXJRX52VL35YPzUX1tW6WwB3z14XehT6b0i70cX5PeXjveLD6he4/QD9lrsYX7BCAO+5HF3oX+njc04N6+kP0aX51QNK5KK/Oy5a+LR+ai+pr3SyBO+avC70LfTal/UIf5/eUh/eOB6tf6P1CH1+4JYA77kcXehf6eLzTg3r6gvs0vzog6VyUV+dlS9+WD81F9bVulsAd83fLQtcYdADTwTyFN+0jjadzoHWqT/F0rpR3C0/9pus0lzRvOuctfWlexUv3Ld2PNJ7monWqT/EmdV3oF77Q043Ti6S8p+NNBnXyq1blbc6a1Os6nb8Zy99Pp/u2pS/Nq3jpvqX7kcbTXLRO9SnepK4LvQv92/nRi7410KpPL4j6UN4tPPWbrtNc0rzpnLf0pXkVL923dD/SeJqL1qk+xZvUdaF3oXeh/5WAXkx9ALfwJg/C5KzmMuF4dTad85a+NK/ipfuW7kcaT3PROtWneJO6LvQu9C70LvTJG/Kvs+nFoKL0QT1dn/pN16VzSfcjjZfOT/WleV/hdaF3oXehd6FH3pr0YlBR+qCerk/9puvSuaT7kcZL56f60rxd6N8kqgOdblya93S89ECrX+XV/irvFp76TddpLmnedM5b+tK8ipfuW7ofaTzNRetUn+JN6vqF3i/0fqH3C33yhvRX7r9I76QH/+VX3R9/RPr/fyDqV3+QSONFzb7hD2tN9HWhd6F3oXehT96QLvQu9P9IIL2A03iRYf83ENWX5n35w9mfB6lJ/8SmAT6FN+0jjaf90DrVp3h6FZR3C0/9pus0lzRvOuctfWlexUv3Ld2PNJ7monWqT/Emdbd8oevApINR3kmAk7NbfpVX80vjTTKdnFUfyqH5KV66bsuv8qbz2+JN9+10vK2c07xbeJP+dqFP0hue1YFRGn0AlXcLT/2m6zQX5dX8FC9dt+VXedP5bfGm+3Y63lbOad4tvEl/u9An6Q3P6sAojT6AyruFp37TdZqL8mp+ipeu2/KrvOn8tnjTfTsdbyvnNO8W3qS/XeiT9IZndWCURh9A5d3CU7/pOs1FeTU/xUvXbflV3nR+W7zpvp2Ot5VzmncLb9LfLvRJesOzOjBKow+g8m7hqd90neaivJqf4qXrtvwqbzq/Ld50307H28o5zbuFN+lvF/okveFZHRil0QdQebfw1G+6TnNRXs1P8dJ1W36VN53fFm+6b6fjbeWc5t3Cm/S3C32S3vCsDozS6AOovFt46jddp7kor+aneOm6Lb/Km85vizfdt9PxtnJO827hTfrbhT5Jb3hWB0Zp9AFU3i089Zuu01yUV/NTvHTdll/lTee3xZvu2+l4WzmnebfwJv3tQp+kNzyrA6M0+gAq7xae+k3XaS7Kq/kpXrpuy6/ypvPb4k337XS8rZzTvFt4k/52oU/SG57VgVEafQCVdwtP/abrNBfl1fwUL1235Vd50/lt8ab7djreVs5p3i28SX+PWugTI6/OakOUVx+YNK/q07otH8qrPrTu9H6oD61L56z5bfGmc0n7VbwtH8p7el16/tRvur/K+6quC/1CejowJzX4ZdPxX1dK+9D8LrSEStM+iHSxKJ2z5rfFq1GrvrRfxdvyobyn12l/0z7S/Z3o60K/kJ4OzEkN7kL/+jq9HxdGkEp1Tgnswj8PucWrPlSfzksab8uH8p5ep/1I+9B5SfP2C32YqA7MSQ3uQu9CH449/0Ck90P1pO+R6lPeNJ7mssWr+rbqNJe0Pp2XNG8X+jBRHZiTGtyF3oU+HPsu9G8C3HoPtninc/Tu85pLWsdJ731/5X6huzowJzW4C70L/cKIvyzVedb7oXqUV/FUn/Km8bZ8KO/pddqPtA+dlzRvv9CHierAnNTgLvQu9OHY9wu9X+jTEbrlvL7PaTEnvff9Qr/QXR2Ykxrchd6FfmHE+4X+hv8RYPo9eMo7NJ3L/z6vuaR50/2d6OtCv5CeDsxJDe5C70K/MOJd6F3o03FZO6/vc1rgSe99F/qF7urAnNTgLvQu9Asj3oXehT4dl7Xz+j6nBZ703t+y0NMBKl66wdq4NK/6VX2Kp3Xqd0vflg/NRfVpXTpn9ZHmVb9al/aheKpP69I514cmP6tL9+3lx9qfd7DMcvjt0+lB1ajSvBqA6lM8rVO/W/q2fGguqk/r0jmrjzSv+tW6tA/FU31al865PjT5WV26b13os36s/a99VfYdA/NyiJb+lKzmonX6sGnOiqf6tE71KZ76SPOqPq1L+1A81ad16ZzrQ5Of1aX71oU+60cX+jf56YNwx0BPWpz2oXgTza/OpnNWH2nedC5pH4qX9pHOuT7SHXqNl+5bF/qwb9qQp1wQjUv9an7Km65L+1C8tI90zuojzZvOJe1D8dI+0jnXR7pDXehvSTQ9qHqR0rwajupTPK1Tv1v6tnxoLqpP69I5q480r/rVurQPxVN9WpfOuT40+Vldum/9Qp/1o79y/yY/fRDuGOhJi9M+FG+i+dXZdM7qI82bziXtQ/HSPtI510e6Q/1Cf0ui6UHVi5Tm1XBUn+Jpnfrd0rflQ3NRfVqXzll9pHnVr9alfSie6tO6dM71ocnP6tJ96xf6rB/9Qu8X+j8T0Iv5aQ+l5jK8hr99XPuhPhTvtwV/c1D1KW99aFKzunTfutBn/fi4h1zj0gfhjoFWzS8vQ/j//U5zmWh+dTads/pI86ZzSftQvLSPdM71ke7Qa7x03x6z0HUA0wE+hVd93DPmf2dJ923Lxxav9jed8xbv6Tmn9Wnf0v3YwtP80rmkeRVvUvcj//RrerA0wKfwqg/NJV2nFzPN+xQ87W865y3erb6p37Q+7ZvqOx1P80v7SPMq3qSuC/1CeukLotRpXsVTfek6vZhp3qfgaX/TOW/xbvVN/ab1ad9U3+l4ml/aR5pX8SZ1XegX0ktfEKVO8yqe6kvX6cVM8z4FT/ubznmLd6tv6jetT/um+k7H0/zSPtK8ijep60K/kF76gih1mlfxVF+6Ti9mmvcpeNrfdM5bvFt9U79pfdo31Xc6nuaX9pHmVbxJXRf6hfTSF0Sp07yKp/rSdXox07xPwdP+pnPe4t3qm/pN69O+qb7T8TS/tI80r+JN6rrQL6SXviBKneZVPNWXrtOLmeZ9Cp72N53zFu9W39RvWp/2TfWdjqf5pX2keRVvUteFfiG99AVR6jSv4qm+dJ1ezDTvU/C0v+mct3i3+qZ+0/q0b6rvdDzNL+0jzat4k7ou9AvppS+IUqd5FU/1pev0YqZ5n4Kn/U3nvMW71Tf1m9anfVN9p+NpfmkfaV7Fm9R1oV9IL31BlDrNq3iqL12nFzPN+xQ87W865y3erb6p37Q+7ZvqOx1P80v7SPMq3qTuloWeHiw1rLyKd/rAqN+0j9PxtL9al/arvFr3FH3qV+de8TQ/xdM69ZHWp7zqQ/WledP6FO+kui70C93YGtQ076fhXWgxlabzI9ILRU/Rp5bTi0HzU31apz7S+pRXfai+NG9an+KdVNeFfqEbW4Oa5v00vAstptJ0fkR6oegp+tRyejFofqpP69RHWp/yqg/Vl+ZN61O8k+q60C90Y2tQ07yfhnehxVSazo9ILxQ9RZ9aTi8GzU/1aZ36SOtTXvWh+tK8aX2Kd1JdF/qFbmwNapr30/AutJhK0/kR6YWip+hTy+nFoPmpPq1TH2l9yqs+VF+aN61P8U6q60K/0I2tQU3zfhrehRZTaTo/Ir1Q9BR9ajm9GDQ/1ad16iOtT3nVh+pL86b1Kd5JdV3oF7qxNahp3k/Du9BiKk3nR6QXip6iTy2nF4Pmp/q0Tn2k9Smv+lB9ad60PsU7qa4L/UI3tgY1zftpeBdaTKXp/Ij0QtFT9Knl9GLQ/FSf1qmPtD7lVR+qL82b1qd4J9V1oV/oxtagpnk/De9Ci6k0nR+RXih6ij61nF4Mmp/q0zr1kdanvOpD9aV50/oU76S6LvQL3dga1DTvp+FdaDGVpvMj0gtFT9GnltOLQfNTfVqnPtL6lFd9qL40b1qf4p1Ud9RC12B0YBRvq04HOu1XeTUX1ZfmVX3purTfNJ76VV7FS9fpvKR9KK/6VX3Ku4WnftN1mkuaN42nfZvwdqFP0hue1UFND4Lyqj3Vl+ZVfem6tN80nvpVXsVL1+m8pH0or/pVfcq7had+03WaS5o3jad9m/B2oU/SG57VQU0PgvKqPdWX5lV96bq03zSe+lVexUvX6bykfSiv+lV9yruFp37TdZpLmjeNp32b8HahT9IbntVBTQ+C8qo91ZfmVX3purTfNJ76VV7FS9fpvKR9KK/6VX3Ku4WnftN1mkuaN42nfZvwdqFP0hue1UFND4Lyqj3Vl+ZVfem6tN80nvpVXsVL1+m8pH0or/pVfcq7had+03WaS5o3jad9m/B2oU/SG57VQU0PgvKqPdWX5lV96bq03zSe+lVexUvX6bykfSiv+lV9yruFp37TdZpLmjeNp32b8HahT9IbntVBTQ+C8qo91ZfmVX3purTfNJ76VV7FS9fpvKR9KK/6VX3Ku4WnftN1mkuaN42nfZvwdqFP0hue1UFND4Lyqj3Vl+ZVfem6tN80nvpVXsVL1+m8pH0or/pVfcq7had+03WaS5o3jad9m/B2oU/SG57VQU0PgvKqPdWX5lV96bq03zSe+lVexUvX6bykfSiv+lV9yruFp37TdZpLmjeNp32b8HahT9IbntVBTQ+C8qo91ZfmVX3purTfNJ76VV7FS9fpvKR9KK/6VX3Ku4WnftN1mkuaN42nfZvwHrXQ1XC6wcqrQau+03nVh+aidU/JJe1D89O6dH/Vr/I+BU/7oXWan+JpXfuhSe3VdaF/fX3poGqb9MKdzqs+NBete0ouaR+an9al+6t+lfcpeNoPrdP8FE/r2g9Naq+uC70L/dvpO/3h0GujPrYeLPWRrtNclHcrP/WxpU/z0zr1q3hat5Wf+lV96vcn1nWhd6F3of+VgD4IT3lg1Ic+bFv5qY8tfZqf1qlfxdO6rfzUr+pTvz+xrgu9C70LvQs98nbpg5p+oE/Hi4T7byDqN837lP6mczkJrwu9C70LvQs98iY95cHXhal+I+F2of8yxq1+/FLYjQVd6F3oXehd6JEnRx/U9MI8HS8Sbhf6L2PU+fsl0A8u6ELvQu9C70KPPGH6oJ6+gNP6IuF2of8yRp2/XwL94IIu9C70LvQu9MgTpg9qemGejhcJtwv9lzHq/P0S6AcXdKF3oXehd6FHnjB9UE9fwGl9kXC70H8Zo87fL4F+cMEtCz2dj1445d0aBPWh+hRPc9E61ad46TrNRX0onvpI86bx1MdWnfpVfdrf8mqir+tOz3nm7u+n0/PySl8X+hu+0HUQ0gOteKpP6+4YVNXycsj/+IOOq490zmneNB6Ft1ikflWi9re8mmgX+j8SSM9LF/o383dH0D9x0eh13cpP9aUfaMVTfZqf8qbx1MdWnfpVfemcy9uF3oX+P26BXji9SOkHQXnVh+pTPNWndapP8dJ1mov6UDz1keZN46mPrTr1q/q0v+XVRLvQu9C70P+VgD4c+hDNruHfT6u+NK/iaS7qQ/FUX5o3jac+turUr+rT/pZXE+1C70LvQu9Cn70X/zqdfqAVT+XrYlDeNJ762KpTv6ovnXN5u9C70LvQu9D1JfxFXfqBVjyVrwtJedN46mOrTv2qvnTO5e1C70LvQu9C15ewC/0/EtAFp4sr1Ia3wahfFaC5lFcT7ULvQu9C70KfvRf/Op1+oBVP5etiUN40nvrYqlO/qi+dc3m70LvQu9C70PUl7Bd6v9BDs/IPmC7012F+2g9OwZH6J1Q6v1f6fuQflkkHnb7AaTz1q7yKl667Y6BfDjn+YRn1qz60H2m8032ovq38tvqhuaTr1G+aV/F0DhTvdL/qowv9m6R0YHQQ0njaYOVVvHSd5pfmTeeiPpQ3jaf5pXkVT/Vt5ac+VJ/63apTv1v60jmf7neSc7/Q3/ArNh3A9GAp72RgJmfTflVLOhf1obxpPM0lzat4qm8rP/Wh+tTvVp363dKXzvl0v5Ocu9C70Cfzc+ns1kXaehCUV3NRPG1KmlfxVJ/6Vd4tPPW7Vaf5benTvqm+0/2qj/7Kvb9yn8zK+OzWRdp6EJRXc1E8bVSaV/FUn/pV3i089btVp/lt6dO+qb7T/aqPLvQu9MmsjM9uXaStB0F5NRfF00aleRVP9alf5ZcpKmcAABTcSURBVN3CU79bdZrflj7tm+o73a/66ELvQp/Myvjs1kXaehCUV3NRPG1UmlfxVJ/6Vd4tPPW7Vaf5benTvqm+0/2qjy70LvTJrIzPbl2krQdBeTUXxdNGpXkVT/WpX+XdwlO/W3Wa35Y+7ZvqO92v+uhC70KfzMr47NZF2noQlFdzUTxtVJpX8VSf+lXeLTz1u1Wn+W3p076pvtP9qo8u9C70yayMz25dpK0HQXk1F8XTRqV5FU/1qV/l3cJTv1t1mt+WPu2b6jvdr/o4fqGnGzcJ5tXZ0wdB81MfipfOOY2X9qt4aR/aD9WneOpDeRUvrU9503VbuShvOuc07xaezoHmpz6Utwt9ktRNf4t3IjE9WIo30XzHWb1I6lfx0t7S+hRPfaRzSetTH+m6rVyUN51zmncLT+dA81MfytuFPkmqC32Y3t5xvUgnXcyXlxX/Jn3ar3ZOeRVP+6F4W3VbuShvOuc07xaezovmpz6Utwt9klQX+jC9veN6kU66mF3o/q+e7U2WMev8GZrnorw696ovzbuFp341P/WhvF3ok6S60Ifp7R3Xi3TSxexC98W1N1nGrPNnaJ6L8urcq7407xae+tX81IfydqFPkupCH6a3d1wv0kkXswvdF9feZBmzzp+heS7Kq3Ov+tK8W3jqV/NTH8rbhT5Jqgt9mN7ecb1IJ13MLnRfXHuTZcw6f4bmuSivzr3qS/Nu4alfzU99KG8X+iSpLvRhenvH9SKddDG70H1x7U2WMev8GZrnorw696ovzbuFp341P/WhvF3ok6S60Ifp7R3Xi3TSxexC98W1N1nGrPNnaJ6L8urcq7407xae+tX81IfydqFPkupCH6a3d1wv0kkXswvdF9feZBmzzp+heS7Kq3Ov+tK8W3jqV/NTH8q7ttC3DCuvBqgN+TRezU9zSed8Op7md3rdVs6n56L69H4oXrofyrtVl/areFt+u9CHyWuDn3Ix1a/Gqrko71PwNL/T67b6dnouqk/nWfHS/VDerbq0X8Xb8tuFPkxeG/yUi6l+NVbNRXmfgqf5nV631bfTc1F9Os+Kl+6H8m7Vpf0q3pbfLvRh8trgp1xM9auxai7K+xQ8ze/0uq2+nZ6L6tN5Vrx0P5R3qy7tV/G2/HahD5PXBj/lYqpfjVVzUd6n4Gl+p9dt9e30XFSfzrPipfuhvFt1ab+Kt+W3C32YvDb4KRdT/WqsmovyPgVP8zu9bqtvp+ei+nSeFS/dD+Xdqkv7Vbwtv13ow+S1wU+5mOpXY9VclPcpeJrf6XVbfTs9F9Wn86x46X4o71Zd2q/ibfntQh8mrw1+ysVUvxqr5qK8T8HT/E6v2+rb6bmoPp1nxUv3Q3m36tJ+FW/Lbxf6MHlt8FMupvrVWDUX5X0KnuZ3et1W307PRfXpPCteuh/Ku1WX9qt4W3670IfJa4OfcjHVr8aquSjvU/A0v9Prtvp2ei6qT+dZ8dL9UN6turRfxdvyu7bQTzL8E7WkL3o6Ax38tI8t3nR+iqd+FU/rtG+fpk9z0ZxPr3tKf7VvW34nc/DHnz9R9cTxDzyrA7hlTUco7WOL9/Sc0/q0b9qPp+jTXNJ+t/Ce0l/t25bfSX+70Cfp3XRWB/AmOX+j0cFP+9jiPT3ntD7tm/bjKfo0l7TfLbyn9Ff7tuV30t8u9El6N53VAbxJThf6UtBbD4zO36fp01yWxiVO+5T+at+2/E4a14U+Se+mszqAN8npQl8KeuuB0fn7NH2ay9K4xGmf0l/t25bfSeO60Cfp3XRWB/AmOV3oS0FvPTA6f5+mT3NZGpc47VP6q33b8jtpXBf6JL2bzuoA3iSnC30p6K0HRufv0/RpLkvjEqd9Sn+1b1t+J43rQp+kd9NZHcCb5HShLwW99cDo/H2aPs1laVzitE/pr/Zty++kcV3ok/RuOqsDeJOcLvSloLceGJ2/T9OnuSyNS5z2Kf3Vvm35nTSuC32S3k1ndQBvktOFvhT01gOj8/dp+jSXpXGJ0z6lv9q3Lb+Txt2y0DXAiZGfeFYHJp1fmjeNt9VL9aH6Pq1v6fw053Sd9i3tV3nTfhVP/aqP0/E0F61Tv4r3qq4LfZLe8Kw2WC+IyknzpvHUR7pOfSjvp/UtnZ/mnK7TvqX9Km/ar+KpX/VxOp7monXqV/G60CdJveGsNlgviEpM86bx1Ee6Tn0o76f1LZ2f5pyu076l/Spv2q/iqV/1cTqe5qJ16lfxutAnSb3hrDZYL4hKTPOm8dRHuk59KO+n9S2dn+acrtO+pf0qb9qv4qlf9XE6nuaidepX8brQJ0m94aw2WC+ISkzzpvHUR7pOfSjvp/UtnZ/mnK7TvqX9Km/ar+KpX/VxOp7monXqV/G60CdJveGsNlgviEpM86bx1Ee6Tn0o76f1LZ2f5pyu076l/Spv2q/iqV/1cTqe5qJ16lfxutAnSb3hrDZYL4hKTPOm8dRHuk59KO+n9S2dn+acrtO+pf0qb9qv4qlf9XE6nuaidepX8brQJ0m94aw2WC+ISkzzpvHUR7pOfSjvp/UtnZ/mnK7TvqX9Km/ar+KpX/VxOp7monXqV/G60CdJveGsNlgviEpM86bx1Ee6Tn0o76f1LZ2f5pyu076l/Spv2q/iqV/1cTqe5qJ16lfxutAnSb3hrDZYL4hKTPOm8dRHuk59KO+n9S2dn+acrtO+pf0qb9qv4qlf9XE6nuaidepX8Y5f6HcYnoSlZ9MDrbytmyWw1bctXk1L9Sle+p6n9amPrTrNL52L8qZzeYqPdC5d6Hck+vX1pQO4dUFuiuHH0Wz1bYtXG6T6FC8992l96mOrTvNL56K86Vye4iOdSxf6HYl2od+Ucp5GH470w7bFqwmqPsXbyk/1nV6n+Z3eN835KT7U76TuqL/lroM6MXzHWR3Ap/i9I9M7OLb6tsWrmao+xUvPfVqf+tiq0/zSuShvOpen+Ejn0i/0OxLtF/pNKedp9OFIP2xbvJqg6lO8rfxU3+l1mt/pfdOcn+JD/U7q+oU+Se+bszqAejHfILGQLxLY6tsWrw6B6lO89Nyn9amPrTrNL52L8qZzeYqPdC79Qr8j0X6h35RynkYfjvTDtsWrCao+xdvKT/WdXqf5nd43zfkpPtTvpK5f6JP0+oX+hvT2IPXh0AdVnWzxpvUp3lZ+qu/0Os1P50r9Kq/iad1TfKjfSV0X+iS9LvQ3pLcHqQ9H+mHb4tWkVZ/ibeWn+k6v0/xO75vm/BQf6ndS14U+Sa8L/Q3p7UHqw6EPqjrZ4k3rU7yt/FTf6XWan86V+lVexdO6p/hQv5O6H7nQ0w3WAHWgVV8aL+1D8bb8an7qI12nuaR5t/C0H5pLGk9zUV7F07p0Lmlexduq076lc07jTfLrQr+Q3ukDo1bUh+KlBzqNpz7SdeojzbuFp3OluaTxNBflVTytS+eS5lW8rTrtWzrnNN4kvy70C+mdPjBqRX0oXnqg03jqI12nPtK8W3g6V5pLGk9zUV7F07p0Lmlexduq076lc07jTfLrQr+Q3ukDo1bUh+KlBzqNpz7SdeojzbuFp3OluaTxNBflVTytS+eS5lW8rTrtWzrnNN4kvy70C+mdPjBqRX0oXnqg03jqI12nPtK8W3g6V5pLGk9zUV7F07p0Lmlexduq076lc07jTfLrQr+Q3ukDo1bUh+KlBzqNpz7SdeojzbuFp3OluaTxNBflVTytS+eS5lW8rTrtWzrnNN4kvy70C+mdPjBqRX0oXnqg03jqI12nPtK8W3g6V5pLGk9zUV7F07p0Lmlexduq076lc07jTfLrQr+Q3ukDo1bUh+KlBzqNpz7SdeojzbuFp3OluaTxNBflVTytS+eS5lW8rTrtWzrnNN4kvy70C+mdPjBqRX0oXnqg03jqI12nPtK8W3g6V5pLGk9zUV7F07p0Lmlexduq076lc07jTfLrQr+Q3ukDo1bUh+KlBzqNpz7SdeojzbuFp3OluaTxNBflVTytS+eS5lW8rTrtWzrnNN4kvy70C+l1YC6E9aI0PfiKp6q1v4q3pU95t/wqr/rQfiiv4qm+8mqir+s05xnL759O9/f3lXx9daFfSE8bpwO4hXfBcrR0Kxc1of1QPPWreKpPeRVP9aV5FU/1ne5XfWgun+ZX80vXpXOe6OtCv5CeNi594dJ4FyxHS9M+FE9NaH8Vb0uf8m75VV71of1QXsVTfeXVRPuFPkuqX+iX8tOLmb7oabxLpoPFaR+Kpxa0v4q3pU95t/wqr/rQfiiv4qm+8mqiXeizpLrQL+WnFzN90dN4l0wHi9M+FE8taH8Vb0uf8m75VV71of1QXsVTfeXVRLvQZ0l1oV/KTy9m+qKn8S6ZDhanfSieWtD+Kt6WPuXd8qu86kP7obyKp/rKq4l2oc+S6kK/lJ9ezPRFT+NdMh0sTvtQPLWg/VW8LX3Ku+VXedWH9kN5FU/1lVcT7UKfJdWFfik/vZjpi57Gu2Q6WJz2oXhqQfureFv6lHfLr/KqD+2H8iqe6iuvJtqFPkuqC/1Sfnox0xc9jXfJdLA47UPx1IL2V/G29Cnvll/lVR/aD+VVPNVXXk20C32WVBf6pfz0YqYvehrvkulgcdqH4qkF7a/ibelT3i2/yqs+tB/Kq3iqr7yaaBf6LKku9Ev56cU8/aJfMg3F6VyA8lLJU/SpaZ0/xdP8FE/r1MdT9KX9Fk8nbVa3NX+vVPcPy1zopTYufZFUovIqntalc1FerXuKPvWbngPNT/Vpnfp4ir603+LppM3qtuavC33Wty9tXPoiqWzlVTytS+eivFr3FH3qNz0Hmp/q0zr18RR9ab/F00mb1W3NXxf6rG9d6N/kpwOtD8ywTX87/hR9mks6Z81P9Wmd+niKvrTf4umkzeq25q8Lfda3LvQu9OEEvT6efhD0IVczaX3Kqz6eoi/tt3g6abO6rfnrQp/1rQu9C304QV3oVwJML6Qr3FKb1le82f3Q/KS3V2q60LsY/plAehBOH+jqmz1Y+sikc07PadrHU/Rp39Rv8XTSZnXajxmLne7/yt1yurSA0xdJJSqv4mmdDnT1daHrTP2jTudF5+8Kt9Sm9RVvdj80P+ntlZqt+XulsQv9Que0cTpYiqcSlVfxtE59VN/swdJ+pHPW/qo+rVMfT9GX9ls8nbRZ3db8daHP+sa/Ik9fJJWtvIqndTrQ1deFrjPVL/Tvk0rft0/DuzKDUqv5Cda05kd+oU9Nv/u8Li4dhDSe+k/zKp7q0/wUL12nftWH4qV9pPUpXtrHU/B0DtI5n86r/dVctvyqj8d8oU8M33E2PQhpPM0gzat4qk8vpuKl69Sv+lC8tI+0PsVL+3gKns5BOufTebW/msuWX/XRhT5J6sLZ9CCk8dRKmlfxVJ9eTMVL16lf9aF4aR9pfYqX9vEUPJ2DdM6n82p/NZctv+qjC32S1IWz6UFI46mVNK/iqT69mIqXrlO/6kPx0j7S+hQv7eMpeDoH6ZxP59X+ai5bftVHF/okqQtn04OQxlMraV7FU316MRUvXad+1YfipX2k9Sle2sdT8HQO0jmfzqv91Vy2/KqPLvRJUhfOpgchjadW0ryKp/r0Yipeuk79qg/FS/tI61O8tI+n4OkcpHM+nVf7q7ls+VUfXeiTpC6cTQ9CGk+tpHkVT/XpxVS8dJ36VR+Kl/aR1qd4aR9PwdM5SOd8Oq/2V3PZ8qs+utAnSV04mx6ENJ5aSfMqnurTi6l46Tr1qz4UL+0jrU/x0j6egqdzkM75dF7tr+ay5Vd9dKFPkrpwNj0IaTy1kuZVPNWnF1Px0nXqV30oXtpHWp/ipX08BU/nIJ3z6bzaX81ly6/66EKfJHXhbHoQ0nhqJc2reKpPL6bipevUr/pQvLSPtD7FS/t4Cp7OQTrn03m1v5rLll/1cfxCnxj5iWd1sNLedFDTvGm/6kN5FU9zUV7F0zr1saUv7UPxTq/Tfmh/1a/yKp7WbfnY4tVcJnVH/enXiZGfePYpF0mzT/vVi6m8irflV3nVh+aivOk69ZHm3cLTfqRzUd50Lls+tnjT+fUL/Y5EL3A85SKp5bRfvZjKq3hbfpVXfWguypuuUx9p3i087Uc6F+VN57LlY4s3nV8X+h2JXuB4ykVSy2m/ejGVV/G2/Cqv+tBclDddpz7SvFt42o90LsqbzmXLxxZvOr8u9DsSvcDxlIukltN+9WIqr+Jt+VVe9aG5KG+6Tn2kebfwtB/pXJQ3ncuWjy3edH5d6HckeoHjKRdJLaf96sVUXsXb8qu86kNzUd50nfpI827haT/SuShvOpctH1u86fy60O9I9ALHUy6SWk771YupvIq35Vd51YfmorzpOvWR5t3C036kc1HedC5bPrZ40/l1od+R6AWOp1wktZz2qxdTeRVvy6/yqg/NRXnTdeojzbuFp/1I56K86Vy2fGzxpvPrQr8j0QscT7lIajntVy+m8irell/lVR+ai/Km69RHmncLT/uRzkV507ls+djiTefXhX5Hohc4nnKR1HLar15M5VW8Lb/Kqz40F+VN16mPNO8WnvYjnYvypnPZ8rHFm85vbaHfYaQcTaAJNIEm0AQ+OYFb/lLcJwdc702gCTSBJtAE7kigC/2OlMvRBJpAE2gCTeDNCXShvzngwjeBJtAEmkATuCOBLvQ7Ui5HE2gCTaAJNIE3J9CF/uaAC98EmkATaAJN4I4EutDvSLkcTaAJNIEm0ATenEAX+psDLnwTaAJNoAk0gTsS6EK/I+VyNIEm0ASaQBN4cwJd6G8OuPBNoAk0gSbQBO5IoAv9jpTL0QSaQBNoAk3gzQl0ob854MI3gSbQBJpAE7gjgS70O1IuRxNoAk2gCTSBNyfQhf7mgAvfBJpAE2gCTeCOBLrQ70i5HE2gCTSBJtAE3pxAF/qbAy58E2gCTaAJNIE7EuhCvyPlcjSBJtAEmkATeHMCXehvDrjwTaAJNIEm0ATuSKAL/Y6Uy9EEmkATaAJN4M0JdKG/OeDCN4Em0ASaQBO4I4Eu9DtSLkcTaAJNoAk0gTcn0IX+5oAL3wSaQBNoAk3gjgS60O9IuRxNoAk0gSbQBN6cQBf6mwMufBNoAk2gCTSBOxLoQr8j5XI0gSbQBJpAE3hzAv8PUf/MMN0e8vcAAAAASUVORK5CYII="/>
          <p:cNvSpPr>
            <a:spLocks noChangeAspect="1" noChangeArrowheads="1"/>
          </p:cNvSpPr>
          <p:nvPr/>
        </p:nvSpPr>
        <p:spPr bwMode="auto">
          <a:xfrm>
            <a:off x="155574" y="-144463"/>
            <a:ext cx="1907003" cy="190700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descr="C:\Users\griffa8\AppData\Local\Microsoft\Windows\INetCache\Content.MSO\D2D0AC5E.tmp"/>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26504" y="4290331"/>
            <a:ext cx="888546" cy="776969"/>
          </a:xfrm>
          <a:prstGeom prst="rect">
            <a:avLst/>
          </a:prstGeom>
          <a:noFill/>
          <a:ln>
            <a:noFill/>
          </a:ln>
        </p:spPr>
      </p:pic>
    </p:spTree>
    <p:extLst>
      <p:ext uri="{BB962C8B-B14F-4D97-AF65-F5344CB8AC3E}">
        <p14:creationId xmlns:p14="http://schemas.microsoft.com/office/powerpoint/2010/main" val="23426827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1"/>
                </a:solidFill>
              </a:rPr>
              <a:t>Missouri Organizational Chart</a:t>
            </a:r>
            <a:endParaRPr lang="en-US" b="1" dirty="0">
              <a:solidFill>
                <a:schemeClr val="accent1"/>
              </a:solidFill>
            </a:endParaRPr>
          </a:p>
        </p:txBody>
      </p:sp>
      <p:sp>
        <p:nvSpPr>
          <p:cNvPr id="5" name="Slide Number Placeholder 3"/>
          <p:cNvSpPr>
            <a:spLocks noGrp="1"/>
          </p:cNvSpPr>
          <p:nvPr>
            <p:ph type="sldNum" sz="quarter" idx="12"/>
          </p:nvPr>
        </p:nvSpPr>
        <p:spPr>
          <a:xfrm>
            <a:off x="8590663" y="6041362"/>
            <a:ext cx="683339" cy="365125"/>
          </a:xfrm>
        </p:spPr>
        <p:txBody>
          <a:bodyPr/>
          <a:lstStyle/>
          <a:p>
            <a:fld id="{718EE619-014B-43FF-9795-A6A3ABDA4634}" type="slidenum">
              <a:rPr lang="en-US" smtClean="0"/>
              <a:t>2</a:t>
            </a:fld>
            <a:endParaRPr lang="en-US"/>
          </a:p>
        </p:txBody>
      </p:sp>
      <p:pic>
        <p:nvPicPr>
          <p:cNvPr id="6" name="Content Placeholder 5"/>
          <p:cNvPicPr>
            <a:picLocks noGrp="1"/>
          </p:cNvPicPr>
          <p:nvPr>
            <p:ph idx="1"/>
          </p:nvPr>
        </p:nvPicPr>
        <p:blipFill>
          <a:blip r:embed="rId3"/>
          <a:stretch>
            <a:fillRect/>
          </a:stretch>
        </p:blipFill>
        <p:spPr>
          <a:xfrm>
            <a:off x="325483" y="1270000"/>
            <a:ext cx="9300369" cy="4263231"/>
          </a:xfrm>
          <a:prstGeom prst="rect">
            <a:avLst/>
          </a:prstGeom>
        </p:spPr>
      </p:pic>
    </p:spTree>
    <p:extLst>
      <p:ext uri="{BB962C8B-B14F-4D97-AF65-F5344CB8AC3E}">
        <p14:creationId xmlns:p14="http://schemas.microsoft.com/office/powerpoint/2010/main" val="27742871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solidFill>
              </a:rPr>
              <a:t>Missouri Health </a:t>
            </a:r>
            <a:r>
              <a:rPr lang="en-US" b="1" dirty="0">
                <a:solidFill>
                  <a:schemeClr val="accent1"/>
                </a:solidFill>
              </a:rPr>
              <a:t>Professional Student </a:t>
            </a:r>
            <a:r>
              <a:rPr lang="en-US" b="1" dirty="0" smtClean="0">
                <a:solidFill>
                  <a:schemeClr val="accent1"/>
                </a:solidFill>
              </a:rPr>
              <a:t>Loan and Loan Repayment Programs</a:t>
            </a:r>
            <a:endParaRPr lang="en-US" b="1" dirty="0">
              <a:solidFill>
                <a:schemeClr val="accent1"/>
              </a:solidFill>
            </a:endParaRPr>
          </a:p>
        </p:txBody>
      </p:sp>
      <p:sp>
        <p:nvSpPr>
          <p:cNvPr id="3" name="Content Placeholder 2"/>
          <p:cNvSpPr>
            <a:spLocks noGrp="1"/>
          </p:cNvSpPr>
          <p:nvPr>
            <p:ph idx="1"/>
          </p:nvPr>
        </p:nvSpPr>
        <p:spPr>
          <a:xfrm>
            <a:off x="326099" y="1930400"/>
            <a:ext cx="10058400" cy="4570322"/>
          </a:xfrm>
        </p:spPr>
        <p:txBody>
          <a:bodyPr>
            <a:normAutofit/>
          </a:bodyPr>
          <a:lstStyle/>
          <a:p>
            <a:pPr marL="457200" lvl="1" indent="-457200">
              <a:lnSpc>
                <a:spcPct val="100000"/>
              </a:lnSpc>
              <a:spcBef>
                <a:spcPts val="600"/>
              </a:spcBef>
              <a:spcAft>
                <a:spcPts val="600"/>
              </a:spcAft>
              <a:buFont typeface="Wingdings" panose="05000000000000000000" pitchFamily="2" charset="2"/>
              <a:buChar char="v"/>
            </a:pPr>
            <a:r>
              <a:rPr lang="en-US" sz="2800" dirty="0">
                <a:solidFill>
                  <a:schemeClr val="tx1"/>
                </a:solidFill>
                <a:ea typeface="Calibri" panose="020F0502020204030204" pitchFamily="34" charset="0"/>
                <a:cs typeface="Times New Roman" panose="02020603050405020304" pitchFamily="18" charset="0"/>
              </a:rPr>
              <a:t>There are </a:t>
            </a:r>
            <a:r>
              <a:rPr lang="en-US" sz="2800" dirty="0" smtClean="0">
                <a:solidFill>
                  <a:schemeClr val="tx1"/>
                </a:solidFill>
                <a:ea typeface="Calibri" panose="020F0502020204030204" pitchFamily="34" charset="0"/>
                <a:cs typeface="Times New Roman" panose="02020603050405020304" pitchFamily="18" charset="0"/>
              </a:rPr>
              <a:t>4 </a:t>
            </a:r>
            <a:r>
              <a:rPr lang="en-US" sz="2800" dirty="0">
                <a:solidFill>
                  <a:schemeClr val="tx1"/>
                </a:solidFill>
                <a:ea typeface="Calibri" panose="020F0502020204030204" pitchFamily="34" charset="0"/>
                <a:cs typeface="Times New Roman" panose="02020603050405020304" pitchFamily="18" charset="0"/>
              </a:rPr>
              <a:t>Programs offered through </a:t>
            </a:r>
            <a:r>
              <a:rPr lang="en-US" sz="2800" dirty="0" smtClean="0">
                <a:solidFill>
                  <a:schemeClr val="tx1"/>
                </a:solidFill>
                <a:ea typeface="Calibri" panose="020F0502020204030204" pitchFamily="34" charset="0"/>
                <a:cs typeface="Times New Roman" panose="02020603050405020304" pitchFamily="18" charset="0"/>
              </a:rPr>
              <a:t>DHSS: </a:t>
            </a:r>
          </a:p>
          <a:p>
            <a:pPr marL="457200" lvl="1" indent="-457200">
              <a:lnSpc>
                <a:spcPct val="100000"/>
              </a:lnSpc>
              <a:spcBef>
                <a:spcPts val="600"/>
              </a:spcBef>
              <a:spcAft>
                <a:spcPts val="600"/>
              </a:spcAft>
              <a:buFont typeface="Wingdings" panose="05000000000000000000" pitchFamily="2" charset="2"/>
              <a:buChar char="v"/>
            </a:pPr>
            <a:endParaRPr lang="en-US" sz="2800" dirty="0">
              <a:solidFill>
                <a:schemeClr val="tx1"/>
              </a:solidFill>
              <a:cs typeface="Times New Roman" panose="02020603050405020304" pitchFamily="18" charset="0"/>
            </a:endParaRPr>
          </a:p>
          <a:p>
            <a:pPr marL="457200" lvl="1" indent="-457200">
              <a:lnSpc>
                <a:spcPct val="100000"/>
              </a:lnSpc>
              <a:spcBef>
                <a:spcPts val="600"/>
              </a:spcBef>
              <a:spcAft>
                <a:spcPts val="600"/>
              </a:spcAft>
              <a:buFont typeface="Wingdings" panose="05000000000000000000" pitchFamily="2" charset="2"/>
              <a:buChar char="v"/>
            </a:pPr>
            <a:r>
              <a:rPr lang="en-US" sz="2800" dirty="0" smtClean="0">
                <a:solidFill>
                  <a:schemeClr val="tx1"/>
                </a:solidFill>
              </a:rPr>
              <a:t>Designed </a:t>
            </a:r>
            <a:r>
              <a:rPr lang="en-US" sz="2800" dirty="0">
                <a:solidFill>
                  <a:schemeClr val="tx1"/>
                </a:solidFill>
              </a:rPr>
              <a:t>to increase access to health care </a:t>
            </a:r>
            <a:r>
              <a:rPr lang="en-US" sz="2800" dirty="0" smtClean="0">
                <a:solidFill>
                  <a:schemeClr val="tx1"/>
                </a:solidFill>
              </a:rPr>
              <a:t>in HPSAs.</a:t>
            </a:r>
          </a:p>
          <a:p>
            <a:pPr marL="1371600" lvl="2" indent="-457200">
              <a:lnSpc>
                <a:spcPct val="100000"/>
              </a:lnSpc>
              <a:spcBef>
                <a:spcPts val="600"/>
              </a:spcBef>
              <a:spcAft>
                <a:spcPts val="600"/>
              </a:spcAft>
              <a:buFont typeface="Wingdings" panose="05000000000000000000" pitchFamily="2" charset="2"/>
              <a:buChar char="ü"/>
            </a:pPr>
            <a:r>
              <a:rPr lang="en-US" sz="2800" dirty="0" smtClean="0">
                <a:solidFill>
                  <a:schemeClr val="tx1"/>
                </a:solidFill>
                <a:ea typeface="Calibri" panose="020F0502020204030204" pitchFamily="34" charset="0"/>
                <a:cs typeface="Times New Roman" panose="02020603050405020304" pitchFamily="18" charset="0"/>
              </a:rPr>
              <a:t>Recruitment/retention </a:t>
            </a:r>
            <a:r>
              <a:rPr lang="en-US" sz="2800" dirty="0">
                <a:solidFill>
                  <a:schemeClr val="tx1"/>
                </a:solidFill>
                <a:ea typeface="Calibri" panose="020F0502020204030204" pitchFamily="34" charset="0"/>
                <a:cs typeface="Times New Roman" panose="02020603050405020304" pitchFamily="18" charset="0"/>
              </a:rPr>
              <a:t>of </a:t>
            </a:r>
            <a:r>
              <a:rPr lang="en-US" sz="2800" dirty="0" smtClean="0">
                <a:solidFill>
                  <a:schemeClr val="tx1"/>
                </a:solidFill>
                <a:ea typeface="Calibri" panose="020F0502020204030204" pitchFamily="34" charset="0"/>
                <a:cs typeface="Times New Roman" panose="02020603050405020304" pitchFamily="18" charset="0"/>
              </a:rPr>
              <a:t>providers in HPSAs</a:t>
            </a:r>
            <a:r>
              <a:rPr lang="en-US" sz="2800" dirty="0" smtClean="0">
                <a:solidFill>
                  <a:schemeClr val="tx1"/>
                </a:solidFill>
              </a:rPr>
              <a:t>.   </a:t>
            </a:r>
          </a:p>
          <a:p>
            <a:pPr marL="1371600" lvl="2" indent="-457200">
              <a:lnSpc>
                <a:spcPct val="100000"/>
              </a:lnSpc>
              <a:spcBef>
                <a:spcPts val="600"/>
              </a:spcBef>
              <a:spcAft>
                <a:spcPts val="600"/>
              </a:spcAft>
              <a:buFont typeface="Wingdings" panose="05000000000000000000" pitchFamily="2" charset="2"/>
              <a:buChar char="ü"/>
            </a:pPr>
            <a:r>
              <a:rPr lang="en-US" sz="2800" dirty="0">
                <a:solidFill>
                  <a:schemeClr val="tx1"/>
                </a:solidFill>
                <a:ea typeface="Calibri" panose="020F0502020204030204" pitchFamily="34" charset="0"/>
                <a:cs typeface="Times New Roman" panose="02020603050405020304" pitchFamily="18" charset="0"/>
              </a:rPr>
              <a:t>Awards </a:t>
            </a:r>
            <a:r>
              <a:rPr lang="en-US" sz="2800" dirty="0" smtClean="0">
                <a:solidFill>
                  <a:schemeClr val="tx1"/>
                </a:solidFill>
                <a:ea typeface="Calibri" panose="020F0502020204030204" pitchFamily="34" charset="0"/>
                <a:cs typeface="Times New Roman" panose="02020603050405020304" pitchFamily="18" charset="0"/>
              </a:rPr>
              <a:t>student and loan repayment funds to qualified students and providers.</a:t>
            </a:r>
          </a:p>
          <a:p>
            <a:pPr marL="1371600" lvl="2" indent="-457200">
              <a:lnSpc>
                <a:spcPct val="100000"/>
              </a:lnSpc>
              <a:spcBef>
                <a:spcPts val="600"/>
              </a:spcBef>
              <a:spcAft>
                <a:spcPts val="600"/>
              </a:spcAft>
              <a:buFont typeface="Wingdings" panose="05000000000000000000" pitchFamily="2" charset="2"/>
              <a:buChar char="ü"/>
            </a:pPr>
            <a:r>
              <a:rPr lang="en-US" sz="2800" dirty="0">
                <a:solidFill>
                  <a:schemeClr val="tx1"/>
                </a:solidFill>
                <a:ea typeface="Calibri" panose="020F0502020204030204" pitchFamily="34" charset="0"/>
                <a:cs typeface="Times New Roman" panose="02020603050405020304" pitchFamily="18" charset="0"/>
              </a:rPr>
              <a:t>Earn forgiveness by serving </a:t>
            </a:r>
            <a:r>
              <a:rPr lang="en-US" sz="2800" dirty="0" smtClean="0">
                <a:solidFill>
                  <a:schemeClr val="tx1"/>
                </a:solidFill>
                <a:ea typeface="Calibri" panose="020F0502020204030204" pitchFamily="34" charset="0"/>
                <a:cs typeface="Times New Roman" panose="02020603050405020304" pitchFamily="18" charset="0"/>
              </a:rPr>
              <a:t>at DHSS-approved sites. </a:t>
            </a:r>
            <a:endParaRPr lang="en-US" sz="2800" dirty="0" smtClean="0">
              <a:solidFill>
                <a:schemeClr val="tx1"/>
              </a:solidFill>
            </a:endParaRPr>
          </a:p>
        </p:txBody>
      </p:sp>
      <p:sp>
        <p:nvSpPr>
          <p:cNvPr id="4" name="Slide Number Placeholder 3"/>
          <p:cNvSpPr>
            <a:spLocks noGrp="1"/>
          </p:cNvSpPr>
          <p:nvPr>
            <p:ph type="sldNum" sz="quarter" idx="12"/>
          </p:nvPr>
        </p:nvSpPr>
        <p:spPr/>
        <p:txBody>
          <a:bodyPr/>
          <a:lstStyle/>
          <a:p>
            <a:fld id="{718EE619-014B-43FF-9795-A6A3ABDA4634}" type="slidenum">
              <a:rPr lang="en-US" smtClean="0"/>
              <a:t>20</a:t>
            </a:fld>
            <a:endParaRPr lang="en-US"/>
          </a:p>
        </p:txBody>
      </p:sp>
      <p:pic>
        <p:nvPicPr>
          <p:cNvPr id="5" name="Picture 4"/>
          <p:cNvPicPr>
            <a:picLocks noChangeAspect="1"/>
          </p:cNvPicPr>
          <p:nvPr/>
        </p:nvPicPr>
        <p:blipFill>
          <a:blip r:embed="rId3"/>
          <a:stretch>
            <a:fillRect/>
          </a:stretch>
        </p:blipFill>
        <p:spPr>
          <a:xfrm>
            <a:off x="10065358" y="4982175"/>
            <a:ext cx="2126642" cy="1243313"/>
          </a:xfrm>
          <a:prstGeom prst="rect">
            <a:avLst/>
          </a:prstGeom>
        </p:spPr>
      </p:pic>
      <p:pic>
        <p:nvPicPr>
          <p:cNvPr id="6" name="Picture 5"/>
          <p:cNvPicPr/>
          <p:nvPr/>
        </p:nvPicPr>
        <p:blipFill>
          <a:blip r:embed="rId4"/>
          <a:stretch>
            <a:fillRect/>
          </a:stretch>
        </p:blipFill>
        <p:spPr>
          <a:xfrm>
            <a:off x="8072124" y="1781978"/>
            <a:ext cx="852801" cy="856447"/>
          </a:xfrm>
          <a:prstGeom prst="rect">
            <a:avLst/>
          </a:prstGeom>
        </p:spPr>
      </p:pic>
    </p:spTree>
    <p:extLst>
      <p:ext uri="{BB962C8B-B14F-4D97-AF65-F5344CB8AC3E}">
        <p14:creationId xmlns:p14="http://schemas.microsoft.com/office/powerpoint/2010/main" val="39834015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solidFill>
              </a:rPr>
              <a:t>Missouri State Funding Opportunities </a:t>
            </a:r>
            <a:endParaRPr lang="en-US" b="1" dirty="0">
              <a:solidFill>
                <a:schemeClr val="accent1"/>
              </a:solidFill>
            </a:endParaRPr>
          </a:p>
        </p:txBody>
      </p:sp>
      <p:sp>
        <p:nvSpPr>
          <p:cNvPr id="3" name="Content Placeholder 2"/>
          <p:cNvSpPr>
            <a:spLocks noGrp="1"/>
          </p:cNvSpPr>
          <p:nvPr>
            <p:ph idx="1"/>
          </p:nvPr>
        </p:nvSpPr>
        <p:spPr>
          <a:xfrm>
            <a:off x="677333" y="1714501"/>
            <a:ext cx="9009591" cy="4326862"/>
          </a:xfrm>
        </p:spPr>
        <p:txBody>
          <a:bodyPr>
            <a:normAutofit fontScale="85000" lnSpcReduction="10000"/>
          </a:bodyPr>
          <a:lstStyle/>
          <a:p>
            <a:pPr marL="457200" indent="-457200">
              <a:buFont typeface="Wingdings" panose="05000000000000000000" pitchFamily="2" charset="2"/>
              <a:buChar char="v"/>
            </a:pPr>
            <a:r>
              <a:rPr lang="en-US" sz="2400" dirty="0" smtClean="0">
                <a:solidFill>
                  <a:schemeClr val="tx1"/>
                </a:solidFill>
              </a:rPr>
              <a:t>State funding opportunities are posted on the Missouri Buys webpage:</a:t>
            </a:r>
          </a:p>
          <a:p>
            <a:pPr marL="0" indent="0">
              <a:buNone/>
            </a:pPr>
            <a:endParaRPr lang="en-US" sz="2400" dirty="0" smtClean="0"/>
          </a:p>
          <a:p>
            <a:pPr marL="625475" lvl="1" indent="-336550">
              <a:buFont typeface="Wingdings" panose="05000000000000000000" pitchFamily="2" charset="2"/>
              <a:buChar char="§"/>
            </a:pPr>
            <a:r>
              <a:rPr lang="en-US" sz="2200" dirty="0" smtClean="0">
                <a:solidFill>
                  <a:schemeClr val="tx1"/>
                </a:solidFill>
              </a:rPr>
              <a:t>To </a:t>
            </a:r>
            <a:r>
              <a:rPr lang="en-US" sz="2200" dirty="0">
                <a:solidFill>
                  <a:schemeClr val="tx1"/>
                </a:solidFill>
              </a:rPr>
              <a:t>apply for a </a:t>
            </a:r>
            <a:r>
              <a:rPr lang="en-US" sz="2200" dirty="0" smtClean="0">
                <a:solidFill>
                  <a:schemeClr val="tx1"/>
                </a:solidFill>
              </a:rPr>
              <a:t>State </a:t>
            </a:r>
            <a:r>
              <a:rPr lang="en-US" sz="2200" dirty="0">
                <a:solidFill>
                  <a:schemeClr val="tx1"/>
                </a:solidFill>
              </a:rPr>
              <a:t>funding opportunity, follow </a:t>
            </a:r>
            <a:r>
              <a:rPr lang="en-US" sz="2200" dirty="0" smtClean="0">
                <a:solidFill>
                  <a:schemeClr val="tx1"/>
                </a:solidFill>
              </a:rPr>
              <a:t>step-by-step </a:t>
            </a:r>
            <a:r>
              <a:rPr lang="en-US" sz="2200" dirty="0">
                <a:solidFill>
                  <a:schemeClr val="tx1"/>
                </a:solidFill>
              </a:rPr>
              <a:t>instructions for submitting bids: </a:t>
            </a:r>
            <a:endParaRPr lang="en-US" sz="2200" dirty="0" smtClean="0">
              <a:solidFill>
                <a:schemeClr val="tx1"/>
              </a:solidFill>
            </a:endParaRPr>
          </a:p>
          <a:p>
            <a:pPr marL="625475" lvl="1" indent="-336550">
              <a:buFont typeface="Wingdings" panose="05000000000000000000" pitchFamily="2" charset="2"/>
              <a:buChar char="§"/>
            </a:pPr>
            <a:endParaRPr lang="en-US" sz="2200" dirty="0">
              <a:solidFill>
                <a:schemeClr val="tx1"/>
              </a:solidFill>
            </a:endParaRPr>
          </a:p>
          <a:p>
            <a:pPr marL="625475" lvl="1" indent="-336550">
              <a:buFont typeface="Wingdings" panose="05000000000000000000" pitchFamily="2" charset="2"/>
              <a:buChar char="§"/>
            </a:pPr>
            <a:r>
              <a:rPr lang="en-US" sz="2200" dirty="0" smtClean="0">
                <a:solidFill>
                  <a:schemeClr val="tx1"/>
                </a:solidFill>
              </a:rPr>
              <a:t>Not limited to just DHSS opportunities.</a:t>
            </a:r>
          </a:p>
          <a:p>
            <a:pPr marL="578358" lvl="1" indent="-285750">
              <a:buFont typeface="Wingdings" panose="05000000000000000000" pitchFamily="2" charset="2"/>
              <a:buChar char="§"/>
            </a:pPr>
            <a:r>
              <a:rPr lang="en-US" sz="2200" dirty="0" smtClean="0">
                <a:solidFill>
                  <a:schemeClr val="tx1"/>
                </a:solidFill>
              </a:rPr>
              <a:t>Filter the search by bid </a:t>
            </a:r>
            <a:r>
              <a:rPr lang="en-US" sz="2200" dirty="0">
                <a:solidFill>
                  <a:schemeClr val="tx1"/>
                </a:solidFill>
              </a:rPr>
              <a:t>t</a:t>
            </a:r>
            <a:r>
              <a:rPr lang="en-US" sz="2200" dirty="0" smtClean="0">
                <a:solidFill>
                  <a:schemeClr val="tx1"/>
                </a:solidFill>
              </a:rPr>
              <a:t>ype, commodities, and the state agency. </a:t>
            </a:r>
            <a:endParaRPr lang="en-US" sz="2200" dirty="0">
              <a:solidFill>
                <a:schemeClr val="tx1"/>
              </a:solidFill>
            </a:endParaRPr>
          </a:p>
          <a:p>
            <a:pPr marL="457200" indent="-457200">
              <a:buFont typeface="Wingdings" panose="05000000000000000000" pitchFamily="2" charset="2"/>
              <a:buChar char="v"/>
            </a:pPr>
            <a:r>
              <a:rPr lang="en-US" sz="2400" dirty="0" smtClean="0">
                <a:solidFill>
                  <a:schemeClr val="tx1"/>
                </a:solidFill>
              </a:rPr>
              <a:t>Additional funding opportunities posted on the DHSS Invitation for Bids or Proposals webpage:</a:t>
            </a:r>
          </a:p>
          <a:p>
            <a:pPr marL="457200" indent="-457200">
              <a:buFont typeface="Wingdings" panose="05000000000000000000" pitchFamily="2" charset="2"/>
              <a:buChar char="v"/>
            </a:pPr>
            <a:endParaRPr lang="en-US" sz="2400" dirty="0" smtClean="0">
              <a:solidFill>
                <a:schemeClr val="tx1"/>
              </a:solidFill>
            </a:endParaRPr>
          </a:p>
          <a:p>
            <a:pPr marL="568325" lvl="1" indent="-279400">
              <a:buFont typeface="Wingdings" panose="05000000000000000000" pitchFamily="2" charset="2"/>
              <a:buChar char="§"/>
            </a:pPr>
            <a:r>
              <a:rPr lang="en-US" sz="2200" dirty="0">
                <a:solidFill>
                  <a:schemeClr val="tx1"/>
                </a:solidFill>
              </a:rPr>
              <a:t>F</a:t>
            </a:r>
            <a:r>
              <a:rPr lang="en-US" sz="2200" dirty="0" smtClean="0">
                <a:solidFill>
                  <a:schemeClr val="tx1"/>
                </a:solidFill>
              </a:rPr>
              <a:t>ollow the directions associated with the funding opportunity you select.</a:t>
            </a:r>
          </a:p>
        </p:txBody>
      </p:sp>
      <p:pic>
        <p:nvPicPr>
          <p:cNvPr id="5" name="Picture 4" descr="C:\Users\griffa8\AppData\Local\Microsoft\Windows\INetCache\Content.MSO\CBD2A9BB.tm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16289" y="1636236"/>
            <a:ext cx="635953" cy="588328"/>
          </a:xfrm>
          <a:prstGeom prst="rect">
            <a:avLst/>
          </a:prstGeom>
          <a:noFill/>
          <a:ln>
            <a:noFill/>
          </a:ln>
        </p:spPr>
      </p:pic>
      <p:pic>
        <p:nvPicPr>
          <p:cNvPr id="6" name="Picture 5" descr="C:\Users\griffa8\AppData\Local\Microsoft\Windows\INetCache\Content.MSO\3112A681.tm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88312" y="2839402"/>
            <a:ext cx="683664" cy="665798"/>
          </a:xfrm>
          <a:prstGeom prst="rect">
            <a:avLst/>
          </a:prstGeom>
          <a:noFill/>
          <a:ln>
            <a:noFill/>
          </a:ln>
        </p:spPr>
      </p:pic>
      <p:pic>
        <p:nvPicPr>
          <p:cNvPr id="7" name="Picture 6" descr="C:\Users\griffa8\AppData\Local\Microsoft\Windows\INetCache\Content.MSO\1C77AD37.tmp"/>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07385" y="4622483"/>
            <a:ext cx="655089" cy="654367"/>
          </a:xfrm>
          <a:prstGeom prst="rect">
            <a:avLst/>
          </a:prstGeom>
          <a:noFill/>
          <a:ln>
            <a:noFill/>
          </a:ln>
        </p:spPr>
      </p:pic>
    </p:spTree>
    <p:extLst>
      <p:ext uri="{BB962C8B-B14F-4D97-AF65-F5344CB8AC3E}">
        <p14:creationId xmlns:p14="http://schemas.microsoft.com/office/powerpoint/2010/main" val="42264829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smtClean="0">
                <a:solidFill>
                  <a:schemeClr val="accent1"/>
                </a:solidFill>
              </a:rPr>
              <a:t>Contact ORHPC</a:t>
            </a:r>
            <a:endParaRPr lang="en-US" sz="6600" b="1" dirty="0">
              <a:solidFill>
                <a:schemeClr val="accent1"/>
              </a:solidFill>
            </a:endParaRPr>
          </a:p>
        </p:txBody>
      </p:sp>
      <p:sp>
        <p:nvSpPr>
          <p:cNvPr id="3" name="Content Placeholder 2"/>
          <p:cNvSpPr>
            <a:spLocks noGrp="1"/>
          </p:cNvSpPr>
          <p:nvPr>
            <p:ph idx="1"/>
          </p:nvPr>
        </p:nvSpPr>
        <p:spPr>
          <a:xfrm>
            <a:off x="1097280" y="1818526"/>
            <a:ext cx="10058400" cy="4458984"/>
          </a:xfrm>
        </p:spPr>
        <p:txBody>
          <a:bodyPr>
            <a:normAutofit lnSpcReduction="10000"/>
          </a:bodyPr>
          <a:lstStyle/>
          <a:p>
            <a:pPr algn="ctr"/>
            <a:r>
              <a:rPr lang="en-US" sz="2400" b="1" dirty="0" smtClean="0">
                <a:solidFill>
                  <a:schemeClr val="tx1"/>
                </a:solidFill>
              </a:rPr>
              <a:t>Office of Rural </a:t>
            </a:r>
            <a:r>
              <a:rPr lang="en-US" sz="2400" b="1" dirty="0">
                <a:solidFill>
                  <a:schemeClr val="tx1"/>
                </a:solidFill>
              </a:rPr>
              <a:t>Health and Primary Care</a:t>
            </a:r>
            <a:r>
              <a:rPr lang="en-US" sz="2400" dirty="0">
                <a:solidFill>
                  <a:schemeClr val="tx1"/>
                </a:solidFill>
              </a:rPr>
              <a:t/>
            </a:r>
            <a:br>
              <a:rPr lang="en-US" sz="2400" dirty="0">
                <a:solidFill>
                  <a:schemeClr val="tx1"/>
                </a:solidFill>
              </a:rPr>
            </a:br>
            <a:r>
              <a:rPr lang="en-US" sz="2400" dirty="0">
                <a:solidFill>
                  <a:schemeClr val="tx1"/>
                </a:solidFill>
              </a:rPr>
              <a:t>Missouri Department of Health and Senior Services </a:t>
            </a:r>
            <a:br>
              <a:rPr lang="en-US" sz="2400" dirty="0">
                <a:solidFill>
                  <a:schemeClr val="tx1"/>
                </a:solidFill>
              </a:rPr>
            </a:br>
            <a:r>
              <a:rPr lang="en-US" sz="2400" dirty="0">
                <a:solidFill>
                  <a:schemeClr val="tx1"/>
                </a:solidFill>
              </a:rPr>
              <a:t>PO Box 570 </a:t>
            </a:r>
            <a:br>
              <a:rPr lang="en-US" sz="2400" dirty="0">
                <a:solidFill>
                  <a:schemeClr val="tx1"/>
                </a:solidFill>
              </a:rPr>
            </a:br>
            <a:r>
              <a:rPr lang="en-US" sz="2400" dirty="0">
                <a:solidFill>
                  <a:schemeClr val="tx1"/>
                </a:solidFill>
              </a:rPr>
              <a:t>Jefferson City, MO 65102-0570 </a:t>
            </a:r>
          </a:p>
          <a:p>
            <a:pPr algn="ctr">
              <a:spcBef>
                <a:spcPts val="0"/>
              </a:spcBef>
              <a:spcAft>
                <a:spcPts val="0"/>
              </a:spcAft>
            </a:pPr>
            <a:endParaRPr lang="en-US" sz="2400" dirty="0" smtClean="0">
              <a:solidFill>
                <a:schemeClr val="tx1"/>
              </a:solidFill>
            </a:endParaRPr>
          </a:p>
          <a:p>
            <a:pPr algn="ctr">
              <a:spcBef>
                <a:spcPts val="0"/>
              </a:spcBef>
              <a:spcAft>
                <a:spcPts val="0"/>
              </a:spcAft>
            </a:pPr>
            <a:r>
              <a:rPr lang="en-US" sz="2400" dirty="0" smtClean="0">
                <a:solidFill>
                  <a:schemeClr val="tx1"/>
                </a:solidFill>
              </a:rPr>
              <a:t>Telephone</a:t>
            </a:r>
            <a:r>
              <a:rPr lang="en-US" sz="2400" dirty="0">
                <a:solidFill>
                  <a:schemeClr val="tx1"/>
                </a:solidFill>
              </a:rPr>
              <a:t>: 573-751-6441 or</a:t>
            </a:r>
            <a:br>
              <a:rPr lang="en-US" sz="2400" dirty="0">
                <a:solidFill>
                  <a:schemeClr val="tx1"/>
                </a:solidFill>
              </a:rPr>
            </a:br>
            <a:r>
              <a:rPr lang="en-US" sz="2400" dirty="0">
                <a:solidFill>
                  <a:schemeClr val="tx1"/>
                </a:solidFill>
              </a:rPr>
              <a:t>(toll-free) 800-891-7415</a:t>
            </a:r>
            <a:br>
              <a:rPr lang="en-US" sz="2400" dirty="0">
                <a:solidFill>
                  <a:schemeClr val="tx1"/>
                </a:solidFill>
              </a:rPr>
            </a:br>
            <a:r>
              <a:rPr lang="en-US" sz="2400" dirty="0">
                <a:solidFill>
                  <a:schemeClr val="tx1"/>
                </a:solidFill>
              </a:rPr>
              <a:t>Fax: 573-522-8146 </a:t>
            </a:r>
            <a:br>
              <a:rPr lang="en-US" sz="2400" dirty="0">
                <a:solidFill>
                  <a:schemeClr val="tx1"/>
                </a:solidFill>
              </a:rPr>
            </a:br>
            <a:endParaRPr lang="en-US" sz="2400" dirty="0" smtClean="0">
              <a:solidFill>
                <a:schemeClr val="tx1"/>
              </a:solidFill>
            </a:endParaRPr>
          </a:p>
          <a:p>
            <a:r>
              <a:rPr lang="en-US" dirty="0" smtClean="0">
                <a:solidFill>
                  <a:schemeClr val="tx1"/>
                </a:solidFill>
              </a:rPr>
              <a:t>Email</a:t>
            </a:r>
            <a:r>
              <a:rPr lang="en-US" dirty="0">
                <a:solidFill>
                  <a:schemeClr val="tx1"/>
                </a:solidFill>
              </a:rPr>
              <a:t>: </a:t>
            </a:r>
            <a:r>
              <a:rPr lang="en-US" dirty="0" smtClean="0">
                <a:solidFill>
                  <a:schemeClr val="tx1"/>
                </a:solidFill>
              </a:rPr>
              <a:t>	</a:t>
            </a:r>
            <a:r>
              <a:rPr lang="en-US" dirty="0" smtClean="0">
                <a:solidFill>
                  <a:schemeClr val="tx1"/>
                </a:solidFill>
                <a:hlinkClick r:id="rId3"/>
              </a:rPr>
              <a:t>ORHPCinfo@health.mo.gov</a:t>
            </a:r>
            <a:r>
              <a:rPr lang="en-US" dirty="0">
                <a:solidFill>
                  <a:schemeClr val="tx1"/>
                </a:solidFill>
              </a:rPr>
              <a:t/>
            </a:r>
            <a:br>
              <a:rPr lang="en-US" dirty="0">
                <a:solidFill>
                  <a:schemeClr val="tx1"/>
                </a:solidFill>
              </a:rPr>
            </a:br>
            <a:r>
              <a:rPr lang="en-US" dirty="0" smtClean="0">
                <a:solidFill>
                  <a:schemeClr val="tx1"/>
                </a:solidFill>
              </a:rPr>
              <a:t>	</a:t>
            </a:r>
            <a:r>
              <a:rPr lang="en-US" dirty="0" smtClean="0">
                <a:solidFill>
                  <a:schemeClr val="tx1"/>
                </a:solidFill>
                <a:hlinkClick r:id="rId4"/>
              </a:rPr>
              <a:t>DHSS.LoanRepayment@health.mo.gov</a:t>
            </a:r>
            <a:r>
              <a:rPr lang="en-US" dirty="0" smtClean="0">
                <a:solidFill>
                  <a:schemeClr val="tx1"/>
                </a:solidFill>
              </a:rPr>
              <a:t> </a:t>
            </a:r>
          </a:p>
          <a:p>
            <a:r>
              <a:rPr lang="en-US" dirty="0">
                <a:solidFill>
                  <a:schemeClr val="tx1"/>
                </a:solidFill>
              </a:rPr>
              <a:t>Webpages: </a:t>
            </a:r>
            <a:r>
              <a:rPr lang="en-US" dirty="0">
                <a:solidFill>
                  <a:schemeClr val="tx1"/>
                </a:solidFill>
                <a:hlinkClick r:id="rId5"/>
              </a:rPr>
              <a:t>https://</a:t>
            </a:r>
            <a:r>
              <a:rPr lang="en-US" dirty="0" smtClean="0">
                <a:solidFill>
                  <a:schemeClr val="tx1"/>
                </a:solidFill>
                <a:hlinkClick r:id="rId5"/>
              </a:rPr>
              <a:t>health.mo.gov/living/families/ruralhealth/index.php</a:t>
            </a:r>
            <a:r>
              <a:rPr lang="en-US" dirty="0" smtClean="0">
                <a:solidFill>
                  <a:schemeClr val="tx1"/>
                </a:solidFill>
              </a:rPr>
              <a:t> </a:t>
            </a:r>
            <a:endParaRPr lang="en-US" dirty="0">
              <a:solidFill>
                <a:schemeClr val="tx1"/>
              </a:solidFill>
            </a:endParaRPr>
          </a:p>
          <a:p>
            <a:pPr marL="1319213" lvl="6" indent="0">
              <a:buNone/>
            </a:pPr>
            <a:r>
              <a:rPr lang="en-US" sz="2000" smtClean="0">
                <a:solidFill>
                  <a:schemeClr val="tx1"/>
                </a:solidFill>
                <a:hlinkClick r:id="rId6"/>
              </a:rPr>
              <a:t>https</a:t>
            </a:r>
            <a:r>
              <a:rPr lang="en-US" sz="2000" dirty="0">
                <a:solidFill>
                  <a:schemeClr val="tx1"/>
                </a:solidFill>
                <a:hlinkClick r:id="rId6"/>
              </a:rPr>
              <a:t>://health.mo.gov/living/families/primarycare</a:t>
            </a:r>
            <a:r>
              <a:rPr lang="en-US" sz="2000" dirty="0" smtClean="0">
                <a:solidFill>
                  <a:schemeClr val="tx1"/>
                </a:solidFill>
                <a:hlinkClick r:id="rId6"/>
              </a:rPr>
              <a:t>/</a:t>
            </a:r>
            <a:r>
              <a:rPr lang="en-US" sz="2000" dirty="0" smtClean="0">
                <a:solidFill>
                  <a:schemeClr val="tx1"/>
                </a:solidFill>
              </a:rPr>
              <a:t> </a:t>
            </a:r>
            <a:endParaRPr lang="en-US" sz="2000" dirty="0">
              <a:solidFill>
                <a:schemeClr val="tx1"/>
              </a:solidFill>
            </a:endParaRPr>
          </a:p>
          <a:p>
            <a:pPr algn="ctr"/>
            <a:endParaRPr lang="en-US" dirty="0"/>
          </a:p>
        </p:txBody>
      </p:sp>
    </p:spTree>
    <p:extLst>
      <p:ext uri="{BB962C8B-B14F-4D97-AF65-F5344CB8AC3E}">
        <p14:creationId xmlns:p14="http://schemas.microsoft.com/office/powerpoint/2010/main" val="10700312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1"/>
                </a:solidFill>
              </a:rPr>
              <a:t>DHSS Vision and Mission  </a:t>
            </a:r>
            <a:endParaRPr lang="en-US" b="1" dirty="0">
              <a:solidFill>
                <a:schemeClr val="accent1"/>
              </a:solidFill>
            </a:endParaRPr>
          </a:p>
        </p:txBody>
      </p:sp>
      <p:sp>
        <p:nvSpPr>
          <p:cNvPr id="4" name="Slide Number Placeholder 3"/>
          <p:cNvSpPr>
            <a:spLocks noGrp="1"/>
          </p:cNvSpPr>
          <p:nvPr>
            <p:ph type="sldNum" sz="quarter" idx="12"/>
          </p:nvPr>
        </p:nvSpPr>
        <p:spPr/>
        <p:txBody>
          <a:bodyPr/>
          <a:lstStyle/>
          <a:p>
            <a:fld id="{718EE619-014B-43FF-9795-A6A3ABDA4634}" type="slidenum">
              <a:rPr lang="en-US" smtClean="0"/>
              <a:t>3</a:t>
            </a:fld>
            <a:endParaRPr lang="en-US"/>
          </a:p>
        </p:txBody>
      </p:sp>
      <p:graphicFrame>
        <p:nvGraphicFramePr>
          <p:cNvPr id="5" name="Table 4"/>
          <p:cNvGraphicFramePr>
            <a:graphicFrameLocks noGrp="1"/>
          </p:cNvGraphicFramePr>
          <p:nvPr>
            <p:extLst/>
          </p:nvPr>
        </p:nvGraphicFramePr>
        <p:xfrm>
          <a:off x="1120689" y="1395892"/>
          <a:ext cx="7709958" cy="4828032"/>
        </p:xfrm>
        <a:graphic>
          <a:graphicData uri="http://schemas.openxmlformats.org/drawingml/2006/table">
            <a:tbl>
              <a:tblPr firstRow="1" firstCol="1" bandRow="1">
                <a:tableStyleId>{5C22544A-7EE6-4342-B048-85BDC9FD1C3A}</a:tableStyleId>
              </a:tblPr>
              <a:tblGrid>
                <a:gridCol w="1787308">
                  <a:extLst>
                    <a:ext uri="{9D8B030D-6E8A-4147-A177-3AD203B41FA5}">
                      <a16:colId xmlns:a16="http://schemas.microsoft.com/office/drawing/2014/main" val="365031651"/>
                    </a:ext>
                  </a:extLst>
                </a:gridCol>
                <a:gridCol w="5922650">
                  <a:extLst>
                    <a:ext uri="{9D8B030D-6E8A-4147-A177-3AD203B41FA5}">
                      <a16:colId xmlns:a16="http://schemas.microsoft.com/office/drawing/2014/main" val="1442083197"/>
                    </a:ext>
                  </a:extLst>
                </a:gridCol>
              </a:tblGrid>
              <a:tr h="1057674">
                <a:tc gridSpan="2">
                  <a:txBody>
                    <a:bodyPr/>
                    <a:lstStyle/>
                    <a:p>
                      <a:pPr marL="0" marR="0" algn="ctr">
                        <a:lnSpc>
                          <a:spcPct val="110000"/>
                        </a:lnSpc>
                        <a:spcBef>
                          <a:spcPts val="0"/>
                        </a:spcBef>
                        <a:spcAft>
                          <a:spcPts val="0"/>
                        </a:spcAft>
                      </a:pPr>
                      <a:r>
                        <a:rPr lang="en-US" sz="3200" dirty="0">
                          <a:effectLst/>
                        </a:rPr>
                        <a:t>Missouri Department of </a:t>
                      </a:r>
                    </a:p>
                    <a:p>
                      <a:pPr marL="0" marR="0" algn="ctr">
                        <a:lnSpc>
                          <a:spcPct val="110000"/>
                        </a:lnSpc>
                        <a:spcBef>
                          <a:spcPts val="0"/>
                        </a:spcBef>
                        <a:spcAft>
                          <a:spcPts val="0"/>
                        </a:spcAft>
                      </a:pPr>
                      <a:r>
                        <a:rPr lang="en-US" sz="3200" dirty="0">
                          <a:effectLst/>
                        </a:rPr>
                        <a:t>Health and Senior Services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extLst>
                  <a:ext uri="{0D108BD9-81ED-4DB2-BD59-A6C34878D82A}">
                    <a16:rowId xmlns:a16="http://schemas.microsoft.com/office/drawing/2014/main" val="2622445508"/>
                  </a:ext>
                </a:extLst>
              </a:tr>
              <a:tr h="1601588">
                <a:tc>
                  <a:txBody>
                    <a:bodyPr/>
                    <a:lstStyle/>
                    <a:p>
                      <a:pPr marL="0" marR="0" algn="ctr">
                        <a:lnSpc>
                          <a:spcPct val="110000"/>
                        </a:lnSpc>
                        <a:spcBef>
                          <a:spcPts val="0"/>
                        </a:spcBef>
                        <a:spcAft>
                          <a:spcPts val="0"/>
                        </a:spcAft>
                      </a:pPr>
                      <a:r>
                        <a:rPr lang="en-US" sz="3200">
                          <a:effectLst/>
                        </a:rPr>
                        <a:t>Vision</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0000"/>
                        </a:lnSpc>
                        <a:spcBef>
                          <a:spcPts val="0"/>
                        </a:spcBef>
                        <a:spcAft>
                          <a:spcPts val="0"/>
                        </a:spcAft>
                      </a:pPr>
                      <a:r>
                        <a:rPr lang="en-US" sz="3200" dirty="0">
                          <a:effectLst/>
                        </a:rPr>
                        <a:t>Optimal health and safety for all Missourians, in all communities, for life.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69293416"/>
                  </a:ext>
                </a:extLst>
              </a:tr>
              <a:tr h="1601588">
                <a:tc>
                  <a:txBody>
                    <a:bodyPr/>
                    <a:lstStyle/>
                    <a:p>
                      <a:pPr marL="0" marR="0" algn="ctr">
                        <a:lnSpc>
                          <a:spcPct val="110000"/>
                        </a:lnSpc>
                        <a:spcBef>
                          <a:spcPts val="0"/>
                        </a:spcBef>
                        <a:spcAft>
                          <a:spcPts val="0"/>
                        </a:spcAft>
                      </a:pPr>
                      <a:r>
                        <a:rPr lang="en-US" sz="3200">
                          <a:effectLst/>
                        </a:rPr>
                        <a:t>Mission</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0000"/>
                        </a:lnSpc>
                        <a:spcBef>
                          <a:spcPts val="0"/>
                        </a:spcBef>
                        <a:spcAft>
                          <a:spcPts val="0"/>
                        </a:spcAft>
                      </a:pPr>
                      <a:r>
                        <a:rPr lang="en-US" sz="3200" dirty="0">
                          <a:effectLst/>
                        </a:rPr>
                        <a:t>To promote health and safety through prevention, collaboration, education, innovation, and response.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08625230"/>
                  </a:ext>
                </a:extLst>
              </a:tr>
            </a:tbl>
          </a:graphicData>
        </a:graphic>
      </p:graphicFrame>
    </p:spTree>
    <p:extLst>
      <p:ext uri="{BB962C8B-B14F-4D97-AF65-F5344CB8AC3E}">
        <p14:creationId xmlns:p14="http://schemas.microsoft.com/office/powerpoint/2010/main" val="7179487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6962" y="342021"/>
            <a:ext cx="9639759" cy="660302"/>
          </a:xfrm>
        </p:spPr>
        <p:txBody>
          <a:bodyPr>
            <a:noAutofit/>
          </a:bodyPr>
          <a:lstStyle/>
          <a:p>
            <a:pPr algn="ctr"/>
            <a:r>
              <a:rPr lang="en-US" b="1" dirty="0" smtClean="0">
                <a:solidFill>
                  <a:schemeClr val="tx1"/>
                </a:solidFill>
              </a:rPr>
              <a:t>Staff Representing ORHPC</a:t>
            </a:r>
            <a:endParaRPr lang="en-US" b="1"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07432438"/>
              </p:ext>
            </p:extLst>
          </p:nvPr>
        </p:nvGraphicFramePr>
        <p:xfrm>
          <a:off x="887641" y="1188643"/>
          <a:ext cx="10058400" cy="5480762"/>
        </p:xfrm>
        <a:graphic>
          <a:graphicData uri="http://schemas.openxmlformats.org/drawingml/2006/table">
            <a:tbl>
              <a:tblPr firstRow="1" bandRow="1">
                <a:effectLst>
                  <a:innerShdw blurRad="114300">
                    <a:prstClr val="black"/>
                  </a:innerShdw>
                </a:effectLst>
                <a:tableStyleId>{5C22544A-7EE6-4342-B048-85BDC9FD1C3A}</a:tableStyleId>
              </a:tblPr>
              <a:tblGrid>
                <a:gridCol w="3352800">
                  <a:extLst>
                    <a:ext uri="{9D8B030D-6E8A-4147-A177-3AD203B41FA5}">
                      <a16:colId xmlns:a16="http://schemas.microsoft.com/office/drawing/2014/main" val="2210835362"/>
                    </a:ext>
                  </a:extLst>
                </a:gridCol>
                <a:gridCol w="1676400">
                  <a:extLst>
                    <a:ext uri="{9D8B030D-6E8A-4147-A177-3AD203B41FA5}">
                      <a16:colId xmlns:a16="http://schemas.microsoft.com/office/drawing/2014/main" val="3447205859"/>
                    </a:ext>
                  </a:extLst>
                </a:gridCol>
                <a:gridCol w="1676400">
                  <a:extLst>
                    <a:ext uri="{9D8B030D-6E8A-4147-A177-3AD203B41FA5}">
                      <a16:colId xmlns:a16="http://schemas.microsoft.com/office/drawing/2014/main" val="4235499468"/>
                    </a:ext>
                  </a:extLst>
                </a:gridCol>
                <a:gridCol w="3352800">
                  <a:extLst>
                    <a:ext uri="{9D8B030D-6E8A-4147-A177-3AD203B41FA5}">
                      <a16:colId xmlns:a16="http://schemas.microsoft.com/office/drawing/2014/main" val="2401287693"/>
                    </a:ext>
                  </a:extLst>
                </a:gridCol>
              </a:tblGrid>
              <a:tr h="918602">
                <a:tc gridSpan="4">
                  <a:txBody>
                    <a:bodyPr/>
                    <a:lstStyle/>
                    <a:p>
                      <a:pPr algn="ctr"/>
                      <a:r>
                        <a:rPr lang="en-US" sz="2000" b="1" baseline="0" dirty="0" smtClean="0">
                          <a:solidFill>
                            <a:schemeClr val="tx1"/>
                          </a:solidFill>
                        </a:rPr>
                        <a:t>Valerie Howard</a:t>
                      </a:r>
                    </a:p>
                    <a:p>
                      <a:pPr algn="ctr"/>
                      <a:r>
                        <a:rPr lang="en-US" sz="2000" b="1" baseline="0" dirty="0" smtClean="0">
                          <a:solidFill>
                            <a:schemeClr val="tx1"/>
                          </a:solidFill>
                        </a:rPr>
                        <a:t>ORHPC Chief </a:t>
                      </a:r>
                    </a:p>
                  </a:txBody>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000" dirty="0"/>
                    </a:p>
                  </a:txBody>
                  <a:tcPr/>
                </a:tc>
                <a:tc hMerge="1">
                  <a:txBody>
                    <a:bodyPr/>
                    <a:lstStyle/>
                    <a:p>
                      <a:endParaRPr lang="en-US"/>
                    </a:p>
                  </a:txBody>
                  <a:tcPr/>
                </a:tc>
                <a:tc hMerge="1">
                  <a:txBody>
                    <a:bodyPr/>
                    <a:lstStyle/>
                    <a:p>
                      <a:pPr algn="ctr"/>
                      <a:endParaRPr lang="en-US" sz="2000" dirty="0"/>
                    </a:p>
                  </a:txBody>
                  <a:tcPr/>
                </a:tc>
                <a:extLst>
                  <a:ext uri="{0D108BD9-81ED-4DB2-BD59-A6C34878D82A}">
                    <a16:rowId xmlns:a16="http://schemas.microsoft.com/office/drawing/2014/main" val="4162842142"/>
                  </a:ext>
                </a:extLst>
              </a:tr>
              <a:tr h="918602">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aseline="0" dirty="0" smtClean="0"/>
                        <a:t>Administrative Office Assistant </a:t>
                      </a: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p>
                  </a:txBody>
                  <a:tcPr/>
                </a:tc>
                <a:tc hMerge="1">
                  <a:txBody>
                    <a:bodyPr/>
                    <a:lstStyle/>
                    <a:p>
                      <a:endParaRPr lang="en-US"/>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smtClean="0"/>
                    </a:p>
                  </a:txBody>
                  <a:tcPr/>
                </a:tc>
                <a:extLst>
                  <a:ext uri="{0D108BD9-81ED-4DB2-BD59-A6C34878D82A}">
                    <a16:rowId xmlns:a16="http://schemas.microsoft.com/office/drawing/2014/main" val="2047911925"/>
                  </a:ext>
                </a:extLst>
              </a:tr>
              <a:tr h="992851">
                <a:tc gridSpan="2">
                  <a:txBody>
                    <a:bodyPr/>
                    <a:lstStyle/>
                    <a:p>
                      <a:pPr algn="ctr"/>
                      <a:r>
                        <a:rPr lang="en-US" sz="2000" b="1" dirty="0" smtClean="0"/>
                        <a:t>Shirley Murphy </a:t>
                      </a:r>
                    </a:p>
                    <a:p>
                      <a:pPr algn="ctr"/>
                      <a:r>
                        <a:rPr lang="en-US" sz="2000" b="1" baseline="0" dirty="0" smtClean="0"/>
                        <a:t>Rural Health Manager (MORH)</a:t>
                      </a:r>
                    </a:p>
                  </a:txBody>
                  <a:tcPr/>
                </a:tc>
                <a:tc hMerge="1">
                  <a:txBody>
                    <a:bodyPr/>
                    <a:lstStyle/>
                    <a:p>
                      <a:pPr algn="ctr"/>
                      <a:endParaRPr lang="en-US" sz="2000" dirty="0" smtClean="0"/>
                    </a:p>
                  </a:txBody>
                  <a:tcPr/>
                </a:tc>
                <a:tc gridSpan="2">
                  <a:txBody>
                    <a:bodyPr/>
                    <a:lstStyle/>
                    <a:p>
                      <a:pPr algn="ctr"/>
                      <a:r>
                        <a:rPr lang="en-US" sz="2000" b="1" baseline="0" dirty="0" smtClean="0"/>
                        <a:t>Aleesha Jones</a:t>
                      </a:r>
                    </a:p>
                    <a:p>
                      <a:pPr algn="ctr"/>
                      <a:r>
                        <a:rPr lang="en-US" sz="2000" b="1" baseline="0" dirty="0" smtClean="0"/>
                        <a:t>Primary Care Manager (PCO)</a:t>
                      </a:r>
                      <a:endParaRPr lang="en-US" sz="2000" b="1" dirty="0" smtClean="0"/>
                    </a:p>
                  </a:txBody>
                  <a:tcPr/>
                </a:tc>
                <a:tc hMerge="1">
                  <a:txBody>
                    <a:bodyPr/>
                    <a:lstStyle/>
                    <a:p>
                      <a:pPr algn="ctr"/>
                      <a:endParaRPr lang="en-US" sz="2000" dirty="0" smtClean="0"/>
                    </a:p>
                  </a:txBody>
                  <a:tcPr/>
                </a:tc>
                <a:extLst>
                  <a:ext uri="{0D108BD9-81ED-4DB2-BD59-A6C34878D82A}">
                    <a16:rowId xmlns:a16="http://schemas.microsoft.com/office/drawing/2014/main" val="3611215044"/>
                  </a:ext>
                </a:extLst>
              </a:tr>
              <a:tr h="1357221">
                <a:tc>
                  <a:txBody>
                    <a:bodyPr/>
                    <a:lstStyle/>
                    <a:p>
                      <a:pPr algn="ctr"/>
                      <a:r>
                        <a:rPr lang="en-US" sz="2000" dirty="0" smtClean="0"/>
                        <a:t>Diana Winder</a:t>
                      </a:r>
                    </a:p>
                    <a:p>
                      <a:pPr algn="ctr"/>
                      <a:r>
                        <a:rPr lang="en-US" sz="2000" dirty="0" smtClean="0"/>
                        <a:t>Rural Health</a:t>
                      </a:r>
                      <a:r>
                        <a:rPr lang="en-US" sz="2000" baseline="0" dirty="0" smtClean="0"/>
                        <a:t> Coordinator</a:t>
                      </a:r>
                      <a:endParaRPr lang="en-US" sz="2000" dirty="0" smtClean="0"/>
                    </a:p>
                  </a:txBody>
                  <a:tcPr/>
                </a:tc>
                <a:tc gridSpan="2">
                  <a:txBody>
                    <a:bodyPr/>
                    <a:lstStyle/>
                    <a:p>
                      <a:pPr algn="ctr"/>
                      <a:r>
                        <a:rPr lang="en-US" sz="2000" baseline="0" dirty="0" smtClean="0"/>
                        <a:t>Deetrilynn Galbreath</a:t>
                      </a:r>
                      <a:endParaRPr lang="en-US" sz="2000" dirty="0" smtClean="0"/>
                    </a:p>
                    <a:p>
                      <a:pPr algn="ctr"/>
                      <a:r>
                        <a:rPr lang="en-US" sz="2000" dirty="0" smtClean="0"/>
                        <a:t>Workforce Development</a:t>
                      </a:r>
                      <a:r>
                        <a:rPr lang="en-US" sz="2000" baseline="0" dirty="0" smtClean="0"/>
                        <a:t> </a:t>
                      </a:r>
                      <a:r>
                        <a:rPr lang="en-US" sz="2000" dirty="0" smtClean="0"/>
                        <a:t>Manager</a:t>
                      </a:r>
                    </a:p>
                  </a:txBody>
                  <a:tcPr/>
                </a:tc>
                <a:tc hMerge="1">
                  <a:txBody>
                    <a:bodyPr/>
                    <a:lstStyle/>
                    <a:p>
                      <a:endParaRPr lang="en-US"/>
                    </a:p>
                  </a:txBody>
                  <a:tcPr/>
                </a:tc>
                <a:tc>
                  <a:txBody>
                    <a:bodyPr/>
                    <a:lstStyle/>
                    <a:p>
                      <a:pPr algn="ctr"/>
                      <a:r>
                        <a:rPr lang="en-US" sz="2000" dirty="0" smtClean="0"/>
                        <a:t>Erin Davis</a:t>
                      </a:r>
                    </a:p>
                    <a:p>
                      <a:pPr algn="ctr"/>
                      <a:r>
                        <a:rPr lang="en-US" sz="2000" dirty="0" smtClean="0"/>
                        <a:t>Workforce</a:t>
                      </a:r>
                      <a:r>
                        <a:rPr lang="en-US" sz="2000" baseline="0" dirty="0" smtClean="0"/>
                        <a:t> Development Manager</a:t>
                      </a:r>
                      <a:endParaRPr lang="en-US" sz="2000" dirty="0" smtClean="0"/>
                    </a:p>
                  </a:txBody>
                  <a:tcPr/>
                </a:tc>
                <a:extLst>
                  <a:ext uri="{0D108BD9-81ED-4DB2-BD59-A6C34878D82A}">
                    <a16:rowId xmlns:a16="http://schemas.microsoft.com/office/drawing/2014/main" val="4205716399"/>
                  </a:ext>
                </a:extLst>
              </a:tr>
              <a:tr h="1293486">
                <a:tc>
                  <a:txBody>
                    <a:bodyPr/>
                    <a:lstStyle/>
                    <a:p>
                      <a:pPr algn="ctr"/>
                      <a:r>
                        <a:rPr lang="en-US" sz="2000" dirty="0" smtClean="0"/>
                        <a:t>Nathan James</a:t>
                      </a:r>
                    </a:p>
                    <a:p>
                      <a:pPr algn="ctr"/>
                      <a:r>
                        <a:rPr lang="en-US" sz="2000" baseline="0" dirty="0" smtClean="0"/>
                        <a:t>Rural Health Coordinator</a:t>
                      </a:r>
                      <a:endParaRPr lang="en-US" sz="2000" dirty="0"/>
                    </a:p>
                  </a:txBody>
                  <a:tcPr/>
                </a:tc>
                <a:tc gridSpan="2">
                  <a:txBody>
                    <a:bodyPr/>
                    <a:lstStyle/>
                    <a:p>
                      <a:pPr algn="ctr"/>
                      <a:r>
                        <a:rPr lang="en-US" sz="2000" dirty="0" smtClean="0"/>
                        <a:t>Ashlee Griffin</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dirty="0" smtClean="0"/>
                        <a:t>Primary</a:t>
                      </a:r>
                      <a:r>
                        <a:rPr lang="en-US" sz="2000" baseline="0" dirty="0" smtClean="0"/>
                        <a:t> Care Coordinator</a:t>
                      </a:r>
                      <a:endParaRPr lang="en-US" sz="2000" dirty="0" smtClean="0"/>
                    </a:p>
                  </a:txBody>
                  <a:tcPr/>
                </a:tc>
                <a:tc hMerge="1">
                  <a:txBody>
                    <a:bodyPr/>
                    <a:lstStyle/>
                    <a:p>
                      <a:endParaRPr lang="en-US"/>
                    </a:p>
                  </a:txBody>
                  <a:tcPr/>
                </a:tc>
                <a:tc>
                  <a:txBody>
                    <a:bodyPr/>
                    <a:lstStyle/>
                    <a:p>
                      <a:pPr algn="ctr"/>
                      <a:r>
                        <a:rPr lang="en-US" sz="2000" baseline="0" dirty="0" smtClean="0"/>
                        <a:t>Christen Easter</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dirty="0" smtClean="0"/>
                        <a:t>Primary</a:t>
                      </a:r>
                      <a:r>
                        <a:rPr lang="en-US" sz="2000" baseline="0" dirty="0" smtClean="0"/>
                        <a:t> Care Coordinator</a:t>
                      </a:r>
                      <a:endParaRPr lang="en-US" sz="2000" dirty="0" smtClean="0"/>
                    </a:p>
                  </a:txBody>
                  <a:tcPr/>
                </a:tc>
                <a:extLst>
                  <a:ext uri="{0D108BD9-81ED-4DB2-BD59-A6C34878D82A}">
                    <a16:rowId xmlns:a16="http://schemas.microsoft.com/office/drawing/2014/main" val="3657224871"/>
                  </a:ext>
                </a:extLst>
              </a:tr>
            </a:tbl>
          </a:graphicData>
        </a:graphic>
      </p:graphicFrame>
      <p:sp>
        <p:nvSpPr>
          <p:cNvPr id="3" name="Slide Number Placeholder 2"/>
          <p:cNvSpPr>
            <a:spLocks noGrp="1"/>
          </p:cNvSpPr>
          <p:nvPr>
            <p:ph type="sldNum" sz="quarter" idx="12"/>
          </p:nvPr>
        </p:nvSpPr>
        <p:spPr/>
        <p:txBody>
          <a:bodyPr/>
          <a:lstStyle/>
          <a:p>
            <a:fld id="{718EE619-014B-43FF-9795-A6A3ABDA4634}" type="slidenum">
              <a:rPr lang="en-US" smtClean="0"/>
              <a:t>4</a:t>
            </a:fld>
            <a:endParaRPr lang="en-US"/>
          </a:p>
        </p:txBody>
      </p:sp>
    </p:spTree>
    <p:extLst>
      <p:ext uri="{BB962C8B-B14F-4D97-AF65-F5344CB8AC3E}">
        <p14:creationId xmlns:p14="http://schemas.microsoft.com/office/powerpoint/2010/main" val="31902070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6963" y="342021"/>
            <a:ext cx="10058400" cy="695669"/>
          </a:xfrm>
        </p:spPr>
        <p:txBody>
          <a:bodyPr>
            <a:noAutofit/>
          </a:bodyPr>
          <a:lstStyle/>
          <a:p>
            <a:pPr algn="ctr"/>
            <a:r>
              <a:rPr lang="en-US" b="1" dirty="0" smtClean="0">
                <a:solidFill>
                  <a:schemeClr val="tx1"/>
                </a:solidFill>
              </a:rPr>
              <a:t>ORHPC Programs and Grants </a:t>
            </a:r>
            <a:endParaRPr lang="en-US" b="1"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28153870"/>
              </p:ext>
            </p:extLst>
          </p:nvPr>
        </p:nvGraphicFramePr>
        <p:xfrm>
          <a:off x="0" y="965771"/>
          <a:ext cx="12191999" cy="6606413"/>
        </p:xfrm>
        <a:graphic>
          <a:graphicData uri="http://schemas.openxmlformats.org/drawingml/2006/table">
            <a:tbl>
              <a:tblPr firstRow="1" bandRow="1">
                <a:effectLst>
                  <a:innerShdw blurRad="114300">
                    <a:prstClr val="black"/>
                  </a:innerShdw>
                </a:effectLst>
                <a:tableStyleId>{5C22544A-7EE6-4342-B048-85BDC9FD1C3A}</a:tableStyleId>
              </a:tblPr>
              <a:tblGrid>
                <a:gridCol w="3691666">
                  <a:extLst>
                    <a:ext uri="{9D8B030D-6E8A-4147-A177-3AD203B41FA5}">
                      <a16:colId xmlns:a16="http://schemas.microsoft.com/office/drawing/2014/main" val="2210835362"/>
                    </a:ext>
                  </a:extLst>
                </a:gridCol>
                <a:gridCol w="4033109">
                  <a:extLst>
                    <a:ext uri="{9D8B030D-6E8A-4147-A177-3AD203B41FA5}">
                      <a16:colId xmlns:a16="http://schemas.microsoft.com/office/drawing/2014/main" val="3447205859"/>
                    </a:ext>
                  </a:extLst>
                </a:gridCol>
                <a:gridCol w="4467224">
                  <a:extLst>
                    <a:ext uri="{9D8B030D-6E8A-4147-A177-3AD203B41FA5}">
                      <a16:colId xmlns:a16="http://schemas.microsoft.com/office/drawing/2014/main" val="2401287693"/>
                    </a:ext>
                  </a:extLst>
                </a:gridCol>
              </a:tblGrid>
              <a:tr h="684451">
                <a:tc>
                  <a:txBody>
                    <a:bodyPr/>
                    <a:lstStyle/>
                    <a:p>
                      <a:pPr algn="ctr"/>
                      <a:r>
                        <a:rPr lang="en-US" sz="2000" dirty="0" smtClean="0"/>
                        <a:t>Missouri Office of</a:t>
                      </a:r>
                      <a:r>
                        <a:rPr lang="en-US" sz="2000" baseline="0" dirty="0" smtClean="0"/>
                        <a:t> Rural Health (MORH)</a:t>
                      </a:r>
                      <a:endParaRPr lang="en-US" sz="2000" dirty="0"/>
                    </a:p>
                  </a:txBody>
                  <a:tcPr/>
                </a:tc>
                <a:tc>
                  <a:txBody>
                    <a:bodyPr/>
                    <a:lstStyle/>
                    <a:p>
                      <a:pPr algn="ctr"/>
                      <a:r>
                        <a:rPr lang="en-US" sz="2000" dirty="0" smtClean="0"/>
                        <a:t>Missouri</a:t>
                      </a:r>
                      <a:r>
                        <a:rPr lang="en-US" sz="2000" baseline="0" dirty="0" smtClean="0"/>
                        <a:t> Primary Care Office (PCO)</a:t>
                      </a:r>
                      <a:endParaRPr lang="en-US" sz="2000" dirty="0"/>
                    </a:p>
                  </a:txBody>
                  <a:tcPr/>
                </a:tc>
                <a:tc>
                  <a:txBody>
                    <a:bodyPr/>
                    <a:lstStyle/>
                    <a:p>
                      <a:pPr algn="ctr"/>
                      <a:r>
                        <a:rPr lang="en-US" sz="2000" dirty="0" smtClean="0"/>
                        <a:t>PCO:</a:t>
                      </a:r>
                      <a:r>
                        <a:rPr lang="en-US" sz="2000" baseline="0" dirty="0" smtClean="0"/>
                        <a:t> </a:t>
                      </a:r>
                      <a:r>
                        <a:rPr lang="en-US" sz="2000" dirty="0" smtClean="0"/>
                        <a:t>Missouri Health Professional Student</a:t>
                      </a:r>
                      <a:r>
                        <a:rPr lang="en-US" sz="2000" baseline="0" dirty="0" smtClean="0"/>
                        <a:t> and Loan Repayment Programs</a:t>
                      </a:r>
                      <a:endParaRPr lang="en-US" sz="2000" dirty="0"/>
                    </a:p>
                  </a:txBody>
                  <a:tcPr/>
                </a:tc>
                <a:extLst>
                  <a:ext uri="{0D108BD9-81ED-4DB2-BD59-A6C34878D82A}">
                    <a16:rowId xmlns:a16="http://schemas.microsoft.com/office/drawing/2014/main" val="3191196638"/>
                  </a:ext>
                </a:extLst>
              </a:tr>
              <a:tr h="684451">
                <a:tc>
                  <a:txBody>
                    <a:bodyPr/>
                    <a:lstStyle/>
                    <a:p>
                      <a:pPr algn="ctr"/>
                      <a:r>
                        <a:rPr lang="en-US" sz="2000" dirty="0" smtClean="0"/>
                        <a:t>State Office</a:t>
                      </a:r>
                      <a:r>
                        <a:rPr lang="en-US" sz="2000" baseline="0" dirty="0" smtClean="0"/>
                        <a:t> of Rural Health (SORH) Grant</a:t>
                      </a:r>
                    </a:p>
                  </a:txBody>
                  <a:tcPr/>
                </a:tc>
                <a:tc>
                  <a:txBody>
                    <a:bodyPr/>
                    <a:lstStyle/>
                    <a:p>
                      <a:pPr algn="ctr"/>
                      <a:r>
                        <a:rPr lang="en-US" sz="2000" dirty="0" smtClean="0"/>
                        <a:t>Primary Care Office (PCO)</a:t>
                      </a:r>
                      <a:r>
                        <a:rPr lang="en-US" sz="2000" baseline="0" dirty="0" smtClean="0"/>
                        <a:t> </a:t>
                      </a:r>
                      <a:r>
                        <a:rPr lang="en-US" sz="2000" dirty="0" smtClean="0"/>
                        <a:t>Grant </a:t>
                      </a:r>
                      <a:endParaRPr lang="en-US" sz="2000" dirty="0"/>
                    </a:p>
                  </a:txBody>
                  <a:tcPr/>
                </a:tc>
                <a:tc>
                  <a:txBody>
                    <a:bodyPr/>
                    <a:lstStyle/>
                    <a:p>
                      <a:pPr algn="ctr"/>
                      <a:r>
                        <a:rPr lang="en-US" sz="2000" dirty="0" smtClean="0"/>
                        <a:t>Missouri Student Loan Repayment</a:t>
                      </a:r>
                      <a:r>
                        <a:rPr lang="en-US" sz="2000" baseline="0" dirty="0" smtClean="0"/>
                        <a:t> Program (SLRP)  Grant </a:t>
                      </a:r>
                      <a:endParaRPr lang="en-US" sz="2000" dirty="0"/>
                    </a:p>
                  </a:txBody>
                  <a:tcPr/>
                </a:tc>
                <a:extLst>
                  <a:ext uri="{0D108BD9-81ED-4DB2-BD59-A6C34878D82A}">
                    <a16:rowId xmlns:a16="http://schemas.microsoft.com/office/drawing/2014/main" val="4162842142"/>
                  </a:ext>
                </a:extLst>
              </a:tr>
              <a:tr h="982038">
                <a:tc>
                  <a:txBody>
                    <a:bodyPr/>
                    <a:lstStyle/>
                    <a:p>
                      <a:pPr algn="ctr"/>
                      <a:r>
                        <a:rPr lang="en-US" sz="2000" dirty="0" smtClean="0"/>
                        <a:t>Small Rural</a:t>
                      </a:r>
                      <a:r>
                        <a:rPr lang="en-US" sz="2000" baseline="0" dirty="0" smtClean="0"/>
                        <a:t> Hospital Improvement Program (S</a:t>
                      </a:r>
                      <a:r>
                        <a:rPr lang="en-US" sz="2000" dirty="0" smtClean="0"/>
                        <a:t>HIP) Grant </a:t>
                      </a:r>
                      <a:endParaRPr lang="en-US" sz="2000" dirty="0"/>
                    </a:p>
                  </a:txBody>
                  <a:tcPr/>
                </a:tc>
                <a:tc>
                  <a:txBody>
                    <a:bodyPr/>
                    <a:lstStyle/>
                    <a:p>
                      <a:pPr algn="ctr"/>
                      <a:r>
                        <a:rPr lang="en-US" sz="2000" dirty="0" smtClean="0"/>
                        <a:t>J-1 Visa/State</a:t>
                      </a:r>
                      <a:r>
                        <a:rPr lang="en-US" sz="2000" baseline="0" dirty="0" smtClean="0"/>
                        <a:t> 30 Waiver Program </a:t>
                      </a:r>
                      <a:endParaRPr lang="en-US" sz="2000" dirty="0"/>
                    </a:p>
                  </a:txBody>
                  <a:tcPr/>
                </a:tc>
                <a:tc>
                  <a:txBody>
                    <a:bodyPr/>
                    <a:lstStyle/>
                    <a:p>
                      <a:pPr algn="ctr"/>
                      <a:r>
                        <a:rPr lang="en-US" sz="2000" dirty="0" smtClean="0"/>
                        <a:t>Health Professional Loan Repayment </a:t>
                      </a:r>
                      <a:r>
                        <a:rPr lang="en-US" sz="2000" baseline="0" dirty="0" smtClean="0"/>
                        <a:t>Program</a:t>
                      </a:r>
                      <a:endParaRPr lang="en-US" sz="2000" dirty="0"/>
                    </a:p>
                  </a:txBody>
                  <a:tcPr/>
                </a:tc>
                <a:extLst>
                  <a:ext uri="{0D108BD9-81ED-4DB2-BD59-A6C34878D82A}">
                    <a16:rowId xmlns:a16="http://schemas.microsoft.com/office/drawing/2014/main" val="2047911925"/>
                  </a:ext>
                </a:extLst>
              </a:tr>
              <a:tr h="684451">
                <a:tc>
                  <a:txBody>
                    <a:bodyPr/>
                    <a:lstStyle/>
                    <a:p>
                      <a:pPr algn="ctr"/>
                      <a:r>
                        <a:rPr lang="en-US" sz="2000" dirty="0" smtClean="0"/>
                        <a:t>Medicare</a:t>
                      </a:r>
                      <a:r>
                        <a:rPr lang="en-US" sz="2000" baseline="0" dirty="0" smtClean="0"/>
                        <a:t> Rural Hospital Flexibility (</a:t>
                      </a:r>
                      <a:r>
                        <a:rPr lang="en-US" sz="2000" dirty="0" smtClean="0"/>
                        <a:t>Flex) Grant</a:t>
                      </a:r>
                      <a:r>
                        <a:rPr lang="en-US" sz="2000" baseline="0" dirty="0" smtClean="0"/>
                        <a:t> Program</a:t>
                      </a:r>
                      <a:endParaRPr lang="en-US" sz="2000" dirty="0"/>
                    </a:p>
                  </a:txBody>
                  <a:tcPr/>
                </a:tc>
                <a:tc>
                  <a:txBody>
                    <a:bodyPr/>
                    <a:lstStyle/>
                    <a:p>
                      <a:pPr algn="ctr"/>
                      <a:r>
                        <a:rPr lang="en-US" sz="2000" dirty="0" smtClean="0"/>
                        <a:t>National Interest Waiver (NIW) Program</a:t>
                      </a:r>
                      <a:endParaRPr lang="en-US" sz="2000" dirty="0"/>
                    </a:p>
                  </a:txBody>
                  <a:tcPr/>
                </a:tc>
                <a:tc>
                  <a:txBody>
                    <a:bodyPr/>
                    <a:lstStyle/>
                    <a:p>
                      <a:pPr algn="ctr"/>
                      <a:r>
                        <a:rPr lang="en-US" sz="2000" dirty="0" smtClean="0"/>
                        <a:t>Rural Primary Care Physician Grant Program</a:t>
                      </a:r>
                      <a:endParaRPr lang="en-US" sz="2000" dirty="0"/>
                    </a:p>
                  </a:txBody>
                  <a:tcPr/>
                </a:tc>
                <a:extLst>
                  <a:ext uri="{0D108BD9-81ED-4DB2-BD59-A6C34878D82A}">
                    <a16:rowId xmlns:a16="http://schemas.microsoft.com/office/drawing/2014/main" val="3611215044"/>
                  </a:ext>
                </a:extLst>
              </a:tr>
              <a:tr h="1279625">
                <a:tc>
                  <a:txBody>
                    <a:bodyPr/>
                    <a:lstStyle/>
                    <a:p>
                      <a:pPr algn="ctr">
                        <a:spcAft>
                          <a:spcPts val="0"/>
                        </a:spcAft>
                      </a:pPr>
                      <a:r>
                        <a:rPr lang="en-US" sz="2000" baseline="0" dirty="0" smtClean="0"/>
                        <a:t> </a:t>
                      </a:r>
                      <a:r>
                        <a:rPr lang="en-US" sz="2000" u="sng" baseline="0" dirty="0" smtClean="0"/>
                        <a:t>One-Time Grants (3): </a:t>
                      </a:r>
                    </a:p>
                    <a:p>
                      <a:pPr algn="ctr">
                        <a:spcAft>
                          <a:spcPts val="0"/>
                        </a:spcAft>
                      </a:pPr>
                      <a:r>
                        <a:rPr lang="en-US" sz="2000" dirty="0" smtClean="0"/>
                        <a:t>HRSA: SHIP</a:t>
                      </a:r>
                      <a:r>
                        <a:rPr lang="en-US" sz="2000" baseline="0" dirty="0" smtClean="0"/>
                        <a:t> COVID Grant</a:t>
                      </a:r>
                    </a:p>
                    <a:p>
                      <a:pPr algn="l">
                        <a:spcAft>
                          <a:spcPts val="0"/>
                        </a:spcAft>
                      </a:pPr>
                      <a:r>
                        <a:rPr lang="en-US" sz="2000" baseline="0" dirty="0" smtClean="0"/>
                        <a:t>COVID SHIP Testing/Mitigation</a:t>
                      </a:r>
                    </a:p>
                    <a:p>
                      <a:pPr algn="ctr">
                        <a:spcAft>
                          <a:spcPts val="0"/>
                        </a:spcAft>
                      </a:pPr>
                      <a:r>
                        <a:rPr lang="en-US" sz="2000" dirty="0" smtClean="0"/>
                        <a:t>CDC: Health Disparities</a:t>
                      </a:r>
                    </a:p>
                  </a:txBody>
                  <a:tcPr/>
                </a:tc>
                <a:tc>
                  <a:txBody>
                    <a:bodyPr/>
                    <a:lstStyle/>
                    <a:p>
                      <a:pPr algn="ctr"/>
                      <a:r>
                        <a:rPr lang="en-US" sz="2000" u="sng" dirty="0" smtClean="0"/>
                        <a:t>One-Time Grants (2):</a:t>
                      </a:r>
                      <a:r>
                        <a:rPr lang="en-US" sz="2000" u="sng" baseline="0" dirty="0" smtClean="0"/>
                        <a:t> </a:t>
                      </a:r>
                    </a:p>
                    <a:p>
                      <a:pPr algn="ctr"/>
                      <a:r>
                        <a:rPr lang="en-US" sz="2000" baseline="0" dirty="0" smtClean="0"/>
                        <a:t>CDC: ELC Grant</a:t>
                      </a:r>
                    </a:p>
                    <a:p>
                      <a:pPr algn="ctr"/>
                      <a:r>
                        <a:rPr lang="en-US" sz="2000" baseline="0" dirty="0" smtClean="0"/>
                        <a:t>CDC: </a:t>
                      </a:r>
                      <a:r>
                        <a:rPr lang="en-US" sz="2000" baseline="0" dirty="0" err="1" smtClean="0"/>
                        <a:t>ELC</a:t>
                      </a:r>
                      <a:r>
                        <a:rPr lang="en-US" sz="2000" baseline="0" dirty="0" smtClean="0"/>
                        <a:t>-ED Grant</a:t>
                      </a:r>
                    </a:p>
                    <a:p>
                      <a:pPr algn="ctr"/>
                      <a:endParaRPr lang="en-US" sz="2000" baseline="0" dirty="0" smtClean="0"/>
                    </a:p>
                  </a:txBody>
                  <a:tcPr/>
                </a:tc>
                <a:tc>
                  <a:txBody>
                    <a:bodyPr/>
                    <a:lstStyle/>
                    <a:p>
                      <a:pPr algn="ctr"/>
                      <a:r>
                        <a:rPr lang="en-US" sz="2000" dirty="0" smtClean="0"/>
                        <a:t>Graduate Medical Residency Grant</a:t>
                      </a:r>
                      <a:endParaRPr lang="en-US" sz="2000" dirty="0"/>
                    </a:p>
                  </a:txBody>
                  <a:tcPr/>
                </a:tc>
                <a:extLst>
                  <a:ext uri="{0D108BD9-81ED-4DB2-BD59-A6C34878D82A}">
                    <a16:rowId xmlns:a16="http://schemas.microsoft.com/office/drawing/2014/main" val="4205716399"/>
                  </a:ext>
                </a:extLst>
              </a:tr>
              <a:tr h="1577213">
                <a:tc>
                  <a:txBody>
                    <a:bodyPr/>
                    <a:lstStyle/>
                    <a:p>
                      <a:pPr algn="ctr"/>
                      <a:r>
                        <a:rPr lang="en-US" sz="2000" dirty="0" smtClean="0"/>
                        <a:t>Contracts: 154</a:t>
                      </a:r>
                    </a:p>
                  </a:txBody>
                  <a:tcPr/>
                </a:tc>
                <a:tc>
                  <a:txBody>
                    <a:bodyPr/>
                    <a:lstStyle/>
                    <a:p>
                      <a:pPr algn="ctr"/>
                      <a:r>
                        <a:rPr lang="en-US" sz="2000" u="none" dirty="0" smtClean="0"/>
                        <a:t>Community-Based</a:t>
                      </a:r>
                      <a:endParaRPr lang="en-US" sz="2000" u="none" baseline="0" dirty="0" smtClean="0"/>
                    </a:p>
                    <a:p>
                      <a:pPr algn="ctr"/>
                      <a:r>
                        <a:rPr lang="en-US" sz="2000" baseline="0" dirty="0" smtClean="0"/>
                        <a:t>Faculty Preceptor Tax Credit Program</a:t>
                      </a:r>
                    </a:p>
                    <a:p>
                      <a:pPr algn="ctr"/>
                      <a:r>
                        <a:rPr lang="en-US" sz="2000" baseline="0" dirty="0" smtClean="0"/>
                        <a:t> </a:t>
                      </a:r>
                      <a:endParaRPr lang="en-US" sz="2000" dirty="0"/>
                    </a:p>
                  </a:txBody>
                  <a:tcPr/>
                </a:tc>
                <a:tc>
                  <a:txBody>
                    <a:bodyPr/>
                    <a:lstStyle/>
                    <a:p>
                      <a:pPr algn="ctr"/>
                      <a:r>
                        <a:rPr lang="en-US" sz="2000" dirty="0" smtClean="0"/>
                        <a:t>Contracts:</a:t>
                      </a:r>
                      <a:r>
                        <a:rPr lang="en-US" sz="2000" baseline="0" dirty="0" smtClean="0"/>
                        <a:t> 341</a:t>
                      </a:r>
                      <a:endParaRPr lang="en-US" sz="2000" dirty="0"/>
                    </a:p>
                  </a:txBody>
                  <a:tcPr/>
                </a:tc>
                <a:extLst>
                  <a:ext uri="{0D108BD9-81ED-4DB2-BD59-A6C34878D82A}">
                    <a16:rowId xmlns:a16="http://schemas.microsoft.com/office/drawing/2014/main" val="991986231"/>
                  </a:ext>
                </a:extLst>
              </a:tr>
            </a:tbl>
          </a:graphicData>
        </a:graphic>
      </p:graphicFrame>
      <p:sp>
        <p:nvSpPr>
          <p:cNvPr id="3" name="Slide Number Placeholder 2"/>
          <p:cNvSpPr>
            <a:spLocks noGrp="1"/>
          </p:cNvSpPr>
          <p:nvPr>
            <p:ph type="sldNum" sz="quarter" idx="12"/>
          </p:nvPr>
        </p:nvSpPr>
        <p:spPr/>
        <p:txBody>
          <a:bodyPr/>
          <a:lstStyle/>
          <a:p>
            <a:fld id="{718EE619-014B-43FF-9795-A6A3ABDA4634}" type="slidenum">
              <a:rPr lang="en-US" smtClean="0"/>
              <a:t>5</a:t>
            </a:fld>
            <a:endParaRPr lang="en-US"/>
          </a:p>
        </p:txBody>
      </p:sp>
    </p:spTree>
    <p:extLst>
      <p:ext uri="{BB962C8B-B14F-4D97-AF65-F5344CB8AC3E}">
        <p14:creationId xmlns:p14="http://schemas.microsoft.com/office/powerpoint/2010/main" val="27893981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39518"/>
            <a:ext cx="10058400" cy="1209688"/>
          </a:xfrm>
        </p:spPr>
        <p:txBody>
          <a:bodyPr/>
          <a:lstStyle/>
          <a:p>
            <a:pPr algn="ctr"/>
            <a:r>
              <a:rPr lang="en-US" b="1" dirty="0" smtClean="0">
                <a:solidFill>
                  <a:schemeClr val="accent1"/>
                </a:solidFill>
              </a:rPr>
              <a:t>Missouri State Office of Rural Health</a:t>
            </a:r>
            <a:endParaRPr lang="en-US" b="1" dirty="0">
              <a:solidFill>
                <a:schemeClr val="accent1"/>
              </a:solidFill>
            </a:endParaRPr>
          </a:p>
        </p:txBody>
      </p:sp>
      <p:sp>
        <p:nvSpPr>
          <p:cNvPr id="3" name="Content Placeholder 2"/>
          <p:cNvSpPr>
            <a:spLocks noGrp="1"/>
          </p:cNvSpPr>
          <p:nvPr>
            <p:ph idx="1"/>
          </p:nvPr>
        </p:nvSpPr>
        <p:spPr>
          <a:xfrm>
            <a:off x="472812" y="1078411"/>
            <a:ext cx="9128388" cy="5328076"/>
          </a:xfrm>
        </p:spPr>
        <p:txBody>
          <a:bodyPr>
            <a:normAutofit/>
          </a:bodyPr>
          <a:lstStyle/>
          <a:p>
            <a:pPr lvl="0"/>
            <a:r>
              <a:rPr lang="en-US" sz="2000" dirty="0">
                <a:solidFill>
                  <a:schemeClr val="tx1"/>
                </a:solidFill>
              </a:rPr>
              <a:t>Acting as a central hub for the collection and dissemination of information related to rural health care, including research findings related to rural health;</a:t>
            </a:r>
          </a:p>
          <a:p>
            <a:pPr lvl="0"/>
            <a:r>
              <a:rPr lang="en-US" sz="2000" dirty="0">
                <a:solidFill>
                  <a:schemeClr val="tx1"/>
                </a:solidFill>
              </a:rPr>
              <a:t>Monitoring, coordinating, and facilitating rural health efforts with a focus on avoiding duplication and inefficiencies; </a:t>
            </a:r>
          </a:p>
          <a:p>
            <a:pPr lvl="0"/>
            <a:r>
              <a:rPr lang="en-US" sz="2000" dirty="0">
                <a:solidFill>
                  <a:schemeClr val="tx1"/>
                </a:solidFill>
              </a:rPr>
              <a:t>Providing technical assistance (TA) and educational opportunities to rural health stakeholders to support and improve efforts on quality, operational, and financial outcomes;</a:t>
            </a:r>
          </a:p>
          <a:p>
            <a:pPr lvl="0"/>
            <a:r>
              <a:rPr lang="en-US" sz="2000" dirty="0">
                <a:solidFill>
                  <a:schemeClr val="tx1"/>
                </a:solidFill>
              </a:rPr>
              <a:t>Promoting and developing diverse and innovative health care service models; </a:t>
            </a:r>
          </a:p>
          <a:p>
            <a:pPr lvl="0"/>
            <a:r>
              <a:rPr lang="en-US" sz="2000" dirty="0">
                <a:solidFill>
                  <a:schemeClr val="tx1"/>
                </a:solidFill>
              </a:rPr>
              <a:t>Recommending appropriate public policies to ensure the viability of rural health care delivery; and </a:t>
            </a:r>
          </a:p>
          <a:p>
            <a:pPr lvl="0"/>
            <a:r>
              <a:rPr lang="en-US" sz="2000" dirty="0">
                <a:solidFill>
                  <a:schemeClr val="tx1"/>
                </a:solidFill>
              </a:rPr>
              <a:t>Biennially reporting activities and recommendations to the governor and members of the general assembly, to include an overview of health data and issues in rural Missouri.</a:t>
            </a:r>
          </a:p>
          <a:p>
            <a:pPr marL="457200" indent="-457200">
              <a:buFont typeface="Wingdings" panose="05000000000000000000" pitchFamily="2" charset="2"/>
              <a:buChar char="v"/>
            </a:pPr>
            <a:endParaRPr lang="en-US" sz="3200" dirty="0">
              <a:solidFill>
                <a:schemeClr val="tx1"/>
              </a:solidFill>
            </a:endParaRPr>
          </a:p>
          <a:p>
            <a:pPr marL="517525" indent="-517525">
              <a:buFont typeface="Wingdings" panose="05000000000000000000" pitchFamily="2" charset="2"/>
              <a:buChar char="v"/>
            </a:pPr>
            <a:endParaRPr lang="en-US" sz="3200" dirty="0" smtClean="0">
              <a:solidFill>
                <a:schemeClr val="tx1"/>
              </a:solidFill>
            </a:endParaRPr>
          </a:p>
          <a:p>
            <a:pPr marL="0" indent="0">
              <a:buNone/>
            </a:pPr>
            <a:endParaRPr lang="en-US" dirty="0">
              <a:solidFill>
                <a:schemeClr val="tx1"/>
              </a:solidFill>
            </a:endParaRPr>
          </a:p>
        </p:txBody>
      </p:sp>
      <p:sp>
        <p:nvSpPr>
          <p:cNvPr id="2" name="Slide Number Placeholder 1"/>
          <p:cNvSpPr>
            <a:spLocks noGrp="1"/>
          </p:cNvSpPr>
          <p:nvPr>
            <p:ph type="sldNum" sz="quarter" idx="12"/>
          </p:nvPr>
        </p:nvSpPr>
        <p:spPr/>
        <p:txBody>
          <a:bodyPr/>
          <a:lstStyle/>
          <a:p>
            <a:fld id="{718EE619-014B-43FF-9795-A6A3ABDA4634}" type="slidenum">
              <a:rPr lang="en-US" smtClean="0"/>
              <a:t>6</a:t>
            </a:fld>
            <a:endParaRPr lang="en-US"/>
          </a:p>
        </p:txBody>
      </p:sp>
    </p:spTree>
    <p:extLst>
      <p:ext uri="{BB962C8B-B14F-4D97-AF65-F5344CB8AC3E}">
        <p14:creationId xmlns:p14="http://schemas.microsoft.com/office/powerpoint/2010/main" val="35414804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2"/>
          <p:cNvPicPr>
            <a:picLocks noGrp="1" noChangeAspect="1"/>
          </p:cNvPicPr>
          <p:nvPr>
            <p:ph type="pic" sz="quarter" idx="13"/>
          </p:nvPr>
        </p:nvPicPr>
        <p:blipFill>
          <a:blip r:embed="rId3"/>
          <a:srcRect t="10174" b="10174"/>
          <a:stretch>
            <a:fillRect/>
          </a:stretch>
        </p:blipFill>
        <p:spPr>
          <a:prstGeom prst="rect">
            <a:avLst/>
          </a:prstGeom>
        </p:spPr>
      </p:pic>
      <p:pic>
        <p:nvPicPr>
          <p:cNvPr id="12" name="Picture Placeholder 11"/>
          <p:cNvPicPr>
            <a:picLocks noGrp="1" noChangeAspect="1"/>
          </p:cNvPicPr>
          <p:nvPr>
            <p:ph type="pic" sz="quarter" idx="11"/>
          </p:nvPr>
        </p:nvPicPr>
        <p:blipFill rotWithShape="1">
          <a:blip r:embed="rId4"/>
          <a:srcRect l="2406" t="13245" r="2406"/>
          <a:stretch/>
        </p:blipFill>
        <p:spPr>
          <a:xfrm>
            <a:off x="478971" y="1655180"/>
            <a:ext cx="3298138" cy="3004369"/>
          </a:xfrm>
          <a:prstGeom prst="rect">
            <a:avLst/>
          </a:prstGeom>
        </p:spPr>
      </p:pic>
      <p:pic>
        <p:nvPicPr>
          <p:cNvPr id="11" name="Picture Placeholder 10"/>
          <p:cNvPicPr>
            <a:picLocks noGrp="1" noChangeAspect="1"/>
          </p:cNvPicPr>
          <p:nvPr>
            <p:ph type="pic" sz="quarter" idx="12"/>
          </p:nvPr>
        </p:nvPicPr>
        <p:blipFill>
          <a:blip r:embed="rId5"/>
          <a:srcRect l="2383" r="2383"/>
          <a:stretch>
            <a:fillRect/>
          </a:stretch>
        </p:blipFill>
        <p:spPr>
          <a:prstGeom prst="rect">
            <a:avLst/>
          </a:prstGeom>
        </p:spPr>
      </p:pic>
      <p:sp>
        <p:nvSpPr>
          <p:cNvPr id="5" name="Title 4">
            <a:extLst>
              <a:ext uri="{FF2B5EF4-FFF2-40B4-BE49-F238E27FC236}">
                <a16:creationId xmlns:a16="http://schemas.microsoft.com/office/drawing/2014/main" id="{5D3ED15E-0C97-4DE8-A074-7F943B04467B}"/>
              </a:ext>
            </a:extLst>
          </p:cNvPr>
          <p:cNvSpPr>
            <a:spLocks noGrp="1"/>
          </p:cNvSpPr>
          <p:nvPr>
            <p:ph type="title"/>
          </p:nvPr>
        </p:nvSpPr>
        <p:spPr>
          <a:xfrm>
            <a:off x="79917" y="394030"/>
            <a:ext cx="10515600" cy="886732"/>
          </a:xfrm>
        </p:spPr>
        <p:txBody>
          <a:bodyPr/>
          <a:lstStyle/>
          <a:p>
            <a:r>
              <a:rPr lang="en-US" b="1" dirty="0" smtClean="0">
                <a:solidFill>
                  <a:schemeClr val="accent1"/>
                </a:solidFill>
              </a:rPr>
              <a:t>Missouri State Office of Rural Health</a:t>
            </a:r>
            <a:endParaRPr lang="en-US" b="1" dirty="0">
              <a:solidFill>
                <a:schemeClr val="accent1"/>
              </a:solidFill>
            </a:endParaRPr>
          </a:p>
        </p:txBody>
      </p:sp>
      <p:sp>
        <p:nvSpPr>
          <p:cNvPr id="7" name="Rectangle 6">
            <a:extLst>
              <a:ext uri="{FF2B5EF4-FFF2-40B4-BE49-F238E27FC236}">
                <a16:creationId xmlns:a16="http://schemas.microsoft.com/office/drawing/2014/main" id="{25AB9A63-84C8-408E-9F08-FD1FF46E2673}"/>
              </a:ext>
            </a:extLst>
          </p:cNvPr>
          <p:cNvSpPr/>
          <p:nvPr/>
        </p:nvSpPr>
        <p:spPr>
          <a:xfrm>
            <a:off x="8414891" y="4708430"/>
            <a:ext cx="3298138" cy="6420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en-MY" sz="1400" dirty="0" smtClean="0">
                <a:solidFill>
                  <a:schemeClr val="bg1"/>
                </a:solidFill>
                <a:latin typeface="+mj-lt"/>
                <a:ea typeface="Open Sans SemiBold" panose="020B0706030804020204" pitchFamily="34" charset="0"/>
                <a:cs typeface="Open Sans SemiBold" panose="020B0706030804020204" pitchFamily="34" charset="0"/>
              </a:rPr>
              <a:t>State Office of Rural Health</a:t>
            </a:r>
            <a:endParaRPr lang="en-MY" sz="1400" i="1" dirty="0">
              <a:solidFill>
                <a:schemeClr val="bg1"/>
              </a:solidFill>
              <a:ea typeface="Open Sans Light" panose="020B0306030504020204" pitchFamily="34" charset="0"/>
              <a:cs typeface="Open Sans Light" panose="020B0306030504020204" pitchFamily="34" charset="0"/>
            </a:endParaRPr>
          </a:p>
        </p:txBody>
      </p:sp>
      <p:sp>
        <p:nvSpPr>
          <p:cNvPr id="8" name="Rectangle 7">
            <a:extLst>
              <a:ext uri="{FF2B5EF4-FFF2-40B4-BE49-F238E27FC236}">
                <a16:creationId xmlns:a16="http://schemas.microsoft.com/office/drawing/2014/main" id="{ADB6E0C1-30A4-4782-A9CE-9C82FF4FFE35}"/>
              </a:ext>
            </a:extLst>
          </p:cNvPr>
          <p:cNvSpPr/>
          <p:nvPr/>
        </p:nvSpPr>
        <p:spPr>
          <a:xfrm>
            <a:off x="478971" y="4653310"/>
            <a:ext cx="3298138" cy="6420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en-MY" sz="1400" dirty="0" smtClean="0">
                <a:solidFill>
                  <a:schemeClr val="bg1"/>
                </a:solidFill>
                <a:latin typeface="+mj-lt"/>
                <a:ea typeface="Open Sans SemiBold" panose="020B0706030804020204" pitchFamily="34" charset="0"/>
                <a:cs typeface="Open Sans SemiBold" panose="020B0706030804020204" pitchFamily="34" charset="0"/>
              </a:rPr>
              <a:t>Small Rural Hospital Improvement Plan</a:t>
            </a:r>
            <a:endParaRPr lang="en-MY" sz="1400" i="1" dirty="0">
              <a:solidFill>
                <a:schemeClr val="bg1"/>
              </a:solidFill>
              <a:ea typeface="Open Sans Light" panose="020B0306030504020204" pitchFamily="34" charset="0"/>
              <a:cs typeface="Open Sans Light" panose="020B0306030504020204" pitchFamily="34" charset="0"/>
            </a:endParaRPr>
          </a:p>
        </p:txBody>
      </p:sp>
      <p:sp>
        <p:nvSpPr>
          <p:cNvPr id="9" name="Rectangle 8">
            <a:extLst>
              <a:ext uri="{FF2B5EF4-FFF2-40B4-BE49-F238E27FC236}">
                <a16:creationId xmlns:a16="http://schemas.microsoft.com/office/drawing/2014/main" id="{67AA7FF4-4B86-4FDC-85DC-0FCBD7538A54}"/>
              </a:ext>
            </a:extLst>
          </p:cNvPr>
          <p:cNvSpPr/>
          <p:nvPr/>
        </p:nvSpPr>
        <p:spPr>
          <a:xfrm>
            <a:off x="4446931" y="4668550"/>
            <a:ext cx="3298138" cy="642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en-MY" sz="1400" dirty="0" smtClean="0">
                <a:solidFill>
                  <a:schemeClr val="bg1"/>
                </a:solidFill>
                <a:latin typeface="+mj-lt"/>
                <a:ea typeface="Open Sans SemiBold" panose="020B0706030804020204" pitchFamily="34" charset="0"/>
                <a:cs typeface="Open Sans SemiBold" panose="020B0706030804020204" pitchFamily="34" charset="0"/>
              </a:rPr>
              <a:t>Medicare Rural Hospital Flexibility Grant</a:t>
            </a:r>
            <a:endParaRPr lang="en-MY" sz="1400" i="1" dirty="0">
              <a:solidFill>
                <a:schemeClr val="bg1"/>
              </a:solidFill>
              <a:ea typeface="Open Sans Light" panose="020B0306030504020204" pitchFamily="34" charset="0"/>
              <a:cs typeface="Open Sans Light" panose="020B0306030504020204" pitchFamily="34" charset="0"/>
            </a:endParaRPr>
          </a:p>
        </p:txBody>
      </p:sp>
      <p:sp>
        <p:nvSpPr>
          <p:cNvPr id="14" name="Slide Number Placeholder 3"/>
          <p:cNvSpPr txBox="1">
            <a:spLocks/>
          </p:cNvSpPr>
          <p:nvPr/>
        </p:nvSpPr>
        <p:spPr>
          <a:xfrm>
            <a:off x="8590663" y="6041362"/>
            <a:ext cx="683339" cy="365125"/>
          </a:xfrm>
          <a:prstGeom prst="rect">
            <a:avLst/>
          </a:prstGeom>
          <a:noFill/>
        </p:spPr>
        <p:txBody>
          <a:bodyPr vert="horz" lIns="91440" tIns="45720" rIns="91440" bIns="45720" rtlCol="0" anchor="ctr">
            <a:normAutofit/>
          </a:bodyPr>
          <a:lstStyle>
            <a:lvl1pPr marL="0" indent="0" algn="ctr" defTabSz="457200" rtl="0" eaLnBrk="1" latinLnBrk="0" hangingPunct="1">
              <a:spcBef>
                <a:spcPts val="1000"/>
              </a:spcBef>
              <a:spcAft>
                <a:spcPts val="0"/>
              </a:spcAft>
              <a:buClr>
                <a:schemeClr val="accent1"/>
              </a:buClr>
              <a:buSzPct val="80000"/>
              <a:buFont typeface="Wingdings 3" charset="2"/>
              <a:buNone/>
              <a:defRPr sz="1800" kern="1200">
                <a:solidFill>
                  <a:schemeClr val="tx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fld id="{718EE619-014B-43FF-9795-A6A3ABDA4634}" type="slidenum">
              <a:rPr lang="en-US" sz="900" smtClean="0">
                <a:solidFill>
                  <a:schemeClr val="accent1"/>
                </a:solidFill>
              </a:rPr>
              <a:pPr/>
              <a:t>7</a:t>
            </a:fld>
            <a:endParaRPr lang="en-US" sz="900" dirty="0">
              <a:solidFill>
                <a:schemeClr val="accent1"/>
              </a:solidFill>
            </a:endParaRPr>
          </a:p>
        </p:txBody>
      </p:sp>
    </p:spTree>
    <p:extLst>
      <p:ext uri="{BB962C8B-B14F-4D97-AF65-F5344CB8AC3E}">
        <p14:creationId xmlns:p14="http://schemas.microsoft.com/office/powerpoint/2010/main" val="1897161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1"/>
                </a:solidFill>
              </a:rPr>
              <a:t>Small Rural Hospital Improvement Program (SHIP)</a:t>
            </a:r>
            <a:endParaRPr lang="en-US" b="1" dirty="0">
              <a:solidFill>
                <a:schemeClr val="accent1"/>
              </a:solidFill>
            </a:endParaRPr>
          </a:p>
        </p:txBody>
      </p:sp>
      <p:sp>
        <p:nvSpPr>
          <p:cNvPr id="6" name="Slide Number Placeholder 3"/>
          <p:cNvSpPr>
            <a:spLocks noGrp="1"/>
          </p:cNvSpPr>
          <p:nvPr>
            <p:ph type="sldNum" sz="quarter" idx="12"/>
          </p:nvPr>
        </p:nvSpPr>
        <p:spPr>
          <a:xfrm>
            <a:off x="8590663" y="6041362"/>
            <a:ext cx="683339" cy="365125"/>
          </a:xfrm>
        </p:spPr>
        <p:txBody>
          <a:bodyPr/>
          <a:lstStyle/>
          <a:p>
            <a:fld id="{718EE619-014B-43FF-9795-A6A3ABDA4634}" type="slidenum">
              <a:rPr lang="en-US" smtClean="0"/>
              <a:t>8</a:t>
            </a:fld>
            <a:endParaRPr lang="en-US" dirty="0"/>
          </a:p>
        </p:txBody>
      </p:sp>
      <p:graphicFrame>
        <p:nvGraphicFramePr>
          <p:cNvPr id="10" name="Chart 9"/>
          <p:cNvGraphicFramePr>
            <a:graphicFrameLocks/>
          </p:cNvGraphicFramePr>
          <p:nvPr>
            <p:extLst>
              <p:ext uri="{D42A27DB-BD31-4B8C-83A1-F6EECF244321}">
                <p14:modId xmlns:p14="http://schemas.microsoft.com/office/powerpoint/2010/main" val="4032925795"/>
              </p:ext>
            </p:extLst>
          </p:nvPr>
        </p:nvGraphicFramePr>
        <p:xfrm>
          <a:off x="677334" y="1930400"/>
          <a:ext cx="9022080" cy="44760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255414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38" y="292025"/>
            <a:ext cx="8596668" cy="1320800"/>
          </a:xfrm>
        </p:spPr>
        <p:txBody>
          <a:bodyPr/>
          <a:lstStyle/>
          <a:p>
            <a:pPr algn="ctr"/>
            <a:r>
              <a:rPr lang="en-US" b="1" dirty="0" smtClean="0">
                <a:solidFill>
                  <a:schemeClr val="accent1"/>
                </a:solidFill>
              </a:rPr>
              <a:t>Medicare Rural Hospital Flexibility Program (Flex)</a:t>
            </a:r>
            <a:endParaRPr lang="en-US" b="1" dirty="0">
              <a:solidFill>
                <a:schemeClr val="accent1"/>
              </a:solidFill>
            </a:endParaRPr>
          </a:p>
        </p:txBody>
      </p:sp>
      <p:sp>
        <p:nvSpPr>
          <p:cNvPr id="7" name="Slide Number Placeholder 3"/>
          <p:cNvSpPr>
            <a:spLocks noGrp="1"/>
          </p:cNvSpPr>
          <p:nvPr>
            <p:ph type="sldNum" sz="quarter" idx="12"/>
          </p:nvPr>
        </p:nvSpPr>
        <p:spPr>
          <a:xfrm>
            <a:off x="8300730" y="6589126"/>
            <a:ext cx="683339" cy="365125"/>
          </a:xfrm>
        </p:spPr>
        <p:txBody>
          <a:bodyPr/>
          <a:lstStyle/>
          <a:p>
            <a:fld id="{718EE619-014B-43FF-9795-A6A3ABDA4634}" type="slidenum">
              <a:rPr lang="en-US" smtClean="0"/>
              <a:t>9</a:t>
            </a:fld>
            <a:endParaRPr lang="en-US"/>
          </a:p>
        </p:txBody>
      </p:sp>
      <p:sp>
        <p:nvSpPr>
          <p:cNvPr id="8" name="Content Placeholder 7"/>
          <p:cNvSpPr>
            <a:spLocks noGrp="1"/>
          </p:cNvSpPr>
          <p:nvPr>
            <p:ph idx="1"/>
          </p:nvPr>
        </p:nvSpPr>
        <p:spPr/>
        <p:txBody>
          <a:bodyPr/>
          <a:lstStyle/>
          <a:p>
            <a:r>
              <a:rPr lang="en-US" dirty="0"/>
              <a:t>Glory Dhanaraj</a:t>
            </a:r>
          </a:p>
          <a:p>
            <a:r>
              <a:rPr lang="en-US" dirty="0" err="1"/>
              <a:t>Mankin</a:t>
            </a:r>
            <a:r>
              <a:rPr lang="en-US" dirty="0"/>
              <a:t> Consulting</a:t>
            </a:r>
          </a:p>
          <a:p>
            <a:r>
              <a:rPr lang="en-US" dirty="0"/>
              <a:t>MRHA Connect</a:t>
            </a:r>
          </a:p>
          <a:p>
            <a:r>
              <a:rPr lang="en-US" dirty="0"/>
              <a:t>MPCA – MHPPS</a:t>
            </a:r>
          </a:p>
          <a:p>
            <a:endParaRPr lang="en-US" dirty="0"/>
          </a:p>
        </p:txBody>
      </p:sp>
    </p:spTree>
    <p:extLst>
      <p:ext uri="{BB962C8B-B14F-4D97-AF65-F5344CB8AC3E}">
        <p14:creationId xmlns:p14="http://schemas.microsoft.com/office/powerpoint/2010/main" val="1541716656"/>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18219</TotalTime>
  <Words>2651</Words>
  <Application>Microsoft Office PowerPoint</Application>
  <PresentationFormat>Widescreen</PresentationFormat>
  <Paragraphs>282</Paragraphs>
  <Slides>22</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Arial</vt:lpstr>
      <vt:lpstr>Calibri</vt:lpstr>
      <vt:lpstr>Century Gothic</vt:lpstr>
      <vt:lpstr>Open Sans Light</vt:lpstr>
      <vt:lpstr>Open Sans SemiBold</vt:lpstr>
      <vt:lpstr>Times New Roman</vt:lpstr>
      <vt:lpstr>Trebuchet MS</vt:lpstr>
      <vt:lpstr>Wingdings</vt:lpstr>
      <vt:lpstr>Wingdings 3</vt:lpstr>
      <vt:lpstr>Facet</vt:lpstr>
      <vt:lpstr>               Office of Rural Health and Primary Care (ORHPC)</vt:lpstr>
      <vt:lpstr>Missouri Organizational Chart</vt:lpstr>
      <vt:lpstr>DHSS Vision and Mission  </vt:lpstr>
      <vt:lpstr>Staff Representing ORHPC</vt:lpstr>
      <vt:lpstr>ORHPC Programs and Grants </vt:lpstr>
      <vt:lpstr>Missouri State Office of Rural Health</vt:lpstr>
      <vt:lpstr>Missouri State Office of Rural Health</vt:lpstr>
      <vt:lpstr>Small Rural Hospital Improvement Program (SHIP)</vt:lpstr>
      <vt:lpstr>Medicare Rural Hospital Flexibility Program (Flex)</vt:lpstr>
      <vt:lpstr>Successes</vt:lpstr>
      <vt:lpstr>Medicare Rural Hospital Flexibility Program (Flex)</vt:lpstr>
      <vt:lpstr>Medicare Rural Hospital Flexibility Program (Flex)</vt:lpstr>
      <vt:lpstr>Medicare Rural Hospital Flexibility Program (Flex)</vt:lpstr>
      <vt:lpstr>State Office of Rural Health (SORH)</vt:lpstr>
      <vt:lpstr>Missouri Primary Care Office</vt:lpstr>
      <vt:lpstr>Missouri Office of Rural Health and Primary Care</vt:lpstr>
      <vt:lpstr>ORHPC Implements Rural Health Initiatives</vt:lpstr>
      <vt:lpstr>PowerPoint Presentation</vt:lpstr>
      <vt:lpstr>Primary Care Office and Publications </vt:lpstr>
      <vt:lpstr>Missouri Health Professional Student Loan and Loan Repayment Programs</vt:lpstr>
      <vt:lpstr>Missouri State Funding Opportunities </vt:lpstr>
      <vt:lpstr>Contact ORHPC</vt:lpstr>
    </vt:vector>
  </TitlesOfParts>
  <Company>State of Missouri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Rural Health and Primary Care (ORHPC)  Missouri Health Professional Student Loan and Loan Repayment Programs</dc:title>
  <dc:creator>Davenport, Sara</dc:creator>
  <cp:lastModifiedBy>Murphy, Shirley</cp:lastModifiedBy>
  <cp:revision>71</cp:revision>
  <dcterms:created xsi:type="dcterms:W3CDTF">2022-07-15T15:03:49Z</dcterms:created>
  <dcterms:modified xsi:type="dcterms:W3CDTF">2023-11-06T22:48:12Z</dcterms:modified>
</cp:coreProperties>
</file>