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57" r:id="rId2"/>
    <p:sldMasterId id="2147483793" r:id="rId3"/>
    <p:sldMasterId id="2147483805" r:id="rId4"/>
    <p:sldMasterId id="2147483817" r:id="rId5"/>
    <p:sldMasterId id="2147483829" r:id="rId6"/>
    <p:sldMasterId id="2147483841" r:id="rId7"/>
    <p:sldMasterId id="2147483853" r:id="rId8"/>
    <p:sldMasterId id="2147483901" r:id="rId9"/>
    <p:sldMasterId id="2147483913" r:id="rId10"/>
    <p:sldMasterId id="2147483925" r:id="rId11"/>
    <p:sldMasterId id="2147483937" r:id="rId12"/>
    <p:sldMasterId id="2147483949" r:id="rId13"/>
    <p:sldMasterId id="2147483961" r:id="rId14"/>
    <p:sldMasterId id="2147483973" r:id="rId15"/>
    <p:sldMasterId id="2147483987" r:id="rId16"/>
    <p:sldMasterId id="2147483999" r:id="rId17"/>
    <p:sldMasterId id="2147484011" r:id="rId18"/>
    <p:sldMasterId id="2147484023" r:id="rId19"/>
    <p:sldMasterId id="2147484035" r:id="rId20"/>
  </p:sldMasterIdLst>
  <p:notesMasterIdLst>
    <p:notesMasterId r:id="rId42"/>
  </p:notesMasterIdLst>
  <p:handoutMasterIdLst>
    <p:handoutMasterId r:id="rId43"/>
  </p:handoutMasterIdLst>
  <p:sldIdLst>
    <p:sldId id="356" r:id="rId21"/>
    <p:sldId id="398" r:id="rId22"/>
    <p:sldId id="378" r:id="rId23"/>
    <p:sldId id="380" r:id="rId24"/>
    <p:sldId id="379" r:id="rId25"/>
    <p:sldId id="381" r:id="rId26"/>
    <p:sldId id="421" r:id="rId27"/>
    <p:sldId id="400" r:id="rId28"/>
    <p:sldId id="365" r:id="rId29"/>
    <p:sldId id="367" r:id="rId30"/>
    <p:sldId id="384" r:id="rId31"/>
    <p:sldId id="385" r:id="rId32"/>
    <p:sldId id="391" r:id="rId33"/>
    <p:sldId id="394" r:id="rId34"/>
    <p:sldId id="395" r:id="rId35"/>
    <p:sldId id="396" r:id="rId36"/>
    <p:sldId id="416" r:id="rId37"/>
    <p:sldId id="417" r:id="rId38"/>
    <p:sldId id="418" r:id="rId39"/>
    <p:sldId id="422" r:id="rId40"/>
    <p:sldId id="348"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3300"/>
    <a:srgbClr val="996633"/>
    <a:srgbClr val="FF5050"/>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6909" autoAdjust="0"/>
  </p:normalViewPr>
  <p:slideViewPr>
    <p:cSldViewPr>
      <p:cViewPr varScale="1">
        <p:scale>
          <a:sx n="77" d="100"/>
          <a:sy n="77"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9216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9216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8E7D389-0C87-4200-BB11-1DCC03A55D5C}" type="slidenum">
              <a:rPr lang="en-US"/>
              <a:pPr/>
              <a:t>‹#›</a:t>
            </a:fld>
            <a:endParaRPr lang="en-US"/>
          </a:p>
        </p:txBody>
      </p:sp>
    </p:spTree>
    <p:extLst>
      <p:ext uri="{BB962C8B-B14F-4D97-AF65-F5344CB8AC3E}">
        <p14:creationId xmlns:p14="http://schemas.microsoft.com/office/powerpoint/2010/main" val="179196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B48AF03-3058-4FDD-9764-E982015FF3D9}" type="slidenum">
              <a:rPr lang="en-US"/>
              <a:pPr/>
              <a:t>‹#›</a:t>
            </a:fld>
            <a:endParaRPr lang="en-US"/>
          </a:p>
        </p:txBody>
      </p:sp>
    </p:spTree>
    <p:extLst>
      <p:ext uri="{BB962C8B-B14F-4D97-AF65-F5344CB8AC3E}">
        <p14:creationId xmlns:p14="http://schemas.microsoft.com/office/powerpoint/2010/main" val="17843341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8AF03-3058-4FDD-9764-E982015FF3D9}" type="slidenum">
              <a:rPr lang="en-US" smtClean="0"/>
              <a:pPr/>
              <a:t>1</a:t>
            </a:fld>
            <a:endParaRPr lang="en-US"/>
          </a:p>
        </p:txBody>
      </p:sp>
    </p:spTree>
    <p:extLst>
      <p:ext uri="{BB962C8B-B14F-4D97-AF65-F5344CB8AC3E}">
        <p14:creationId xmlns:p14="http://schemas.microsoft.com/office/powerpoint/2010/main" val="309634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40727" eaLnBrk="0" hangingPunct="0">
              <a:defRPr kumimoji="1" sz="3900">
                <a:solidFill>
                  <a:schemeClr val="tx1"/>
                </a:solidFill>
                <a:latin typeface="Times New Roman" panose="02020603050405020304" pitchFamily="18" charset="0"/>
                <a:cs typeface="Arial" panose="020B0604020202020204" pitchFamily="34" charset="0"/>
              </a:defRPr>
            </a:lvl1pPr>
            <a:lvl2pPr marL="722922" indent="-278047" defTabSz="940727" eaLnBrk="0" hangingPunct="0">
              <a:defRPr kumimoji="1" sz="3900">
                <a:solidFill>
                  <a:schemeClr val="tx1"/>
                </a:solidFill>
                <a:latin typeface="Times New Roman" panose="02020603050405020304" pitchFamily="18" charset="0"/>
                <a:cs typeface="Arial" panose="020B0604020202020204" pitchFamily="34" charset="0"/>
              </a:defRPr>
            </a:lvl2pPr>
            <a:lvl3pPr marL="1112189" indent="-222438" defTabSz="940727" eaLnBrk="0" hangingPunct="0">
              <a:defRPr kumimoji="1" sz="3900">
                <a:solidFill>
                  <a:schemeClr val="tx1"/>
                </a:solidFill>
                <a:latin typeface="Times New Roman" panose="02020603050405020304" pitchFamily="18" charset="0"/>
                <a:cs typeface="Arial" panose="020B0604020202020204" pitchFamily="34" charset="0"/>
              </a:defRPr>
            </a:lvl3pPr>
            <a:lvl4pPr marL="1557064" indent="-222438" defTabSz="940727" eaLnBrk="0" hangingPunct="0">
              <a:defRPr kumimoji="1" sz="3900">
                <a:solidFill>
                  <a:schemeClr val="tx1"/>
                </a:solidFill>
                <a:latin typeface="Times New Roman" panose="02020603050405020304" pitchFamily="18" charset="0"/>
                <a:cs typeface="Arial" panose="020B0604020202020204" pitchFamily="34" charset="0"/>
              </a:defRPr>
            </a:lvl4pPr>
            <a:lvl5pPr marL="2001939" indent="-222438" defTabSz="940727" eaLnBrk="0" hangingPunct="0">
              <a:defRPr kumimoji="1" sz="3900">
                <a:solidFill>
                  <a:schemeClr val="tx1"/>
                </a:solidFill>
                <a:latin typeface="Times New Roman" panose="02020603050405020304" pitchFamily="18" charset="0"/>
                <a:cs typeface="Arial" panose="020B0604020202020204" pitchFamily="34" charset="0"/>
              </a:defRPr>
            </a:lvl5pPr>
            <a:lvl6pPr marL="2446815"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6pPr>
            <a:lvl7pPr marL="2891690"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7pPr>
            <a:lvl8pPr marL="3336565"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8pPr>
            <a:lvl9pPr marL="3781440"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9pPr>
          </a:lstStyle>
          <a:p>
            <a:fld id="{430E26C2-359F-4700-B2CB-65531053FC63}" type="slidenum">
              <a:rPr kumimoji="0" lang="en-US" altLang="en-US" sz="1100">
                <a:solidFill>
                  <a:srgbClr val="000000"/>
                </a:solidFill>
              </a:rPr>
              <a:pPr/>
              <a:t>11</a:t>
            </a:fld>
            <a:endParaRPr kumimoji="0" lang="en-US" altLang="en-US" sz="1100">
              <a:solidFill>
                <a:srgbClr val="000000"/>
              </a:solidFill>
            </a:endParaRPr>
          </a:p>
        </p:txBody>
      </p:sp>
      <p:sp>
        <p:nvSpPr>
          <p:cNvPr id="33795" name="Rectangle 2"/>
          <p:cNvSpPr>
            <a:spLocks noGrp="1" noRot="1" noChangeAspect="1" noChangeArrowheads="1" noTextEdit="1"/>
          </p:cNvSpPr>
          <p:nvPr>
            <p:ph type="sldImg"/>
          </p:nvPr>
        </p:nvSpPr>
        <p:spPr>
          <a:xfrm>
            <a:off x="1184275" y="700088"/>
            <a:ext cx="4645025" cy="3482975"/>
          </a:xfrm>
          <a:ln/>
        </p:spPr>
      </p:sp>
      <p:sp>
        <p:nvSpPr>
          <p:cNvPr id="33796" name="Rectangle 3"/>
          <p:cNvSpPr>
            <a:spLocks noGrp="1" noChangeArrowheads="1"/>
          </p:cNvSpPr>
          <p:nvPr>
            <p:ph type="body" idx="1"/>
          </p:nvPr>
        </p:nvSpPr>
        <p:spPr>
          <a:xfrm>
            <a:off x="1147103" y="4426858"/>
            <a:ext cx="4742061" cy="418245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ts val="1824"/>
              </a:spcBef>
            </a:pPr>
            <a:r>
              <a:rPr lang="en-US" altLang="en-US"/>
              <a:t>Ketones are acids that result when the body does not have enough insulin and uses fats for energy.</a:t>
            </a:r>
          </a:p>
          <a:p>
            <a:pPr>
              <a:spcBef>
                <a:spcPts val="1824"/>
              </a:spcBef>
            </a:pPr>
            <a:r>
              <a:rPr lang="en-US" altLang="en-US"/>
              <a:t>Ketones may be observed when insulin is not given, during illness or extreme bodily stress, or with dehydration.</a:t>
            </a:r>
          </a:p>
          <a:p>
            <a:pPr>
              <a:spcBef>
                <a:spcPts val="1824"/>
              </a:spcBef>
            </a:pPr>
            <a:r>
              <a:rPr lang="en-US" altLang="en-US"/>
              <a:t>Ketones can cause abdominal pain, nausea, and vomiting.</a:t>
            </a:r>
          </a:p>
          <a:p>
            <a:pPr>
              <a:spcBef>
                <a:spcPts val="1824"/>
              </a:spcBef>
            </a:pPr>
            <a:r>
              <a:rPr lang="en-US" altLang="en-US"/>
              <a:t>Without sufficient insulin ketones</a:t>
            </a:r>
            <a:r>
              <a:rPr lang="en-US" altLang="en-US">
                <a:solidFill>
                  <a:srgbClr val="FF0000"/>
                </a:solidFill>
              </a:rPr>
              <a:t> </a:t>
            </a:r>
            <a:r>
              <a:rPr lang="en-US" altLang="en-US"/>
              <a:t>continue to build up in the blood and result in diabetic ketoacidosis (DKA).</a:t>
            </a:r>
          </a:p>
          <a:p>
            <a:pPr>
              <a:lnSpc>
                <a:spcPct val="80000"/>
              </a:lnSpc>
            </a:pPr>
            <a:endParaRPr lang="en-US" altLang="en-US" b="1"/>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1098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t>Note: Ketones can be measured in either the blood (using a ketone specific meter) or in the urine. </a:t>
            </a:r>
          </a:p>
          <a:p>
            <a:endParaRPr lang="en-US" altLang="en-US"/>
          </a:p>
          <a:p>
            <a:r>
              <a:rPr lang="en-US" altLang="en-US"/>
              <a:t>Urine ketone testing continues to be most common in the school setting. </a:t>
            </a:r>
          </a:p>
          <a:p>
            <a:endParaRPr lang="en-US" altLang="en-US"/>
          </a:p>
        </p:txBody>
      </p:sp>
      <p:sp>
        <p:nvSpPr>
          <p:cNvPr id="37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40727" eaLnBrk="0" hangingPunct="0">
              <a:defRPr kumimoji="1" sz="3900">
                <a:solidFill>
                  <a:schemeClr val="tx1"/>
                </a:solidFill>
                <a:latin typeface="Times New Roman" panose="02020603050405020304" pitchFamily="18" charset="0"/>
                <a:cs typeface="Arial" panose="020B0604020202020204" pitchFamily="34" charset="0"/>
              </a:defRPr>
            </a:lvl1pPr>
            <a:lvl2pPr marL="722922" indent="-278047" defTabSz="940727" eaLnBrk="0" hangingPunct="0">
              <a:defRPr kumimoji="1" sz="3900">
                <a:solidFill>
                  <a:schemeClr val="tx1"/>
                </a:solidFill>
                <a:latin typeface="Times New Roman" panose="02020603050405020304" pitchFamily="18" charset="0"/>
                <a:cs typeface="Arial" panose="020B0604020202020204" pitchFamily="34" charset="0"/>
              </a:defRPr>
            </a:lvl2pPr>
            <a:lvl3pPr marL="1112189" indent="-222438" defTabSz="940727" eaLnBrk="0" hangingPunct="0">
              <a:defRPr kumimoji="1" sz="3900">
                <a:solidFill>
                  <a:schemeClr val="tx1"/>
                </a:solidFill>
                <a:latin typeface="Times New Roman" panose="02020603050405020304" pitchFamily="18" charset="0"/>
                <a:cs typeface="Arial" panose="020B0604020202020204" pitchFamily="34" charset="0"/>
              </a:defRPr>
            </a:lvl3pPr>
            <a:lvl4pPr marL="1557064" indent="-222438" defTabSz="940727" eaLnBrk="0" hangingPunct="0">
              <a:defRPr kumimoji="1" sz="3900">
                <a:solidFill>
                  <a:schemeClr val="tx1"/>
                </a:solidFill>
                <a:latin typeface="Times New Roman" panose="02020603050405020304" pitchFamily="18" charset="0"/>
                <a:cs typeface="Arial" panose="020B0604020202020204" pitchFamily="34" charset="0"/>
              </a:defRPr>
            </a:lvl4pPr>
            <a:lvl5pPr marL="2001939" indent="-222438" defTabSz="940727" eaLnBrk="0" hangingPunct="0">
              <a:defRPr kumimoji="1" sz="3900">
                <a:solidFill>
                  <a:schemeClr val="tx1"/>
                </a:solidFill>
                <a:latin typeface="Times New Roman" panose="02020603050405020304" pitchFamily="18" charset="0"/>
                <a:cs typeface="Arial" panose="020B0604020202020204" pitchFamily="34" charset="0"/>
              </a:defRPr>
            </a:lvl5pPr>
            <a:lvl6pPr marL="2446815"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6pPr>
            <a:lvl7pPr marL="2891690"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7pPr>
            <a:lvl8pPr marL="3336565"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8pPr>
            <a:lvl9pPr marL="3781440" indent="-222438" defTabSz="940727" eaLnBrk="0" fontAlgn="base" hangingPunct="0">
              <a:spcBef>
                <a:spcPct val="0"/>
              </a:spcBef>
              <a:spcAft>
                <a:spcPct val="0"/>
              </a:spcAft>
              <a:defRPr kumimoji="1" sz="3900">
                <a:solidFill>
                  <a:schemeClr val="tx1"/>
                </a:solidFill>
                <a:latin typeface="Times New Roman" panose="02020603050405020304" pitchFamily="18" charset="0"/>
                <a:cs typeface="Arial" panose="020B0604020202020204" pitchFamily="34" charset="0"/>
              </a:defRPr>
            </a:lvl9pPr>
          </a:lstStyle>
          <a:p>
            <a:fld id="{6248E384-1AEB-4CCF-B7B2-C57414840D9D}" type="slidenum">
              <a:rPr kumimoji="0" lang="en-US" altLang="en-US" sz="1100">
                <a:solidFill>
                  <a:srgbClr val="000000"/>
                </a:solidFill>
              </a:rPr>
              <a:pPr/>
              <a:t>12</a:t>
            </a:fld>
            <a:endParaRPr kumimoji="0" lang="en-US" altLang="en-US" sz="11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5526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4547" eaLnBrk="0" hangingPunct="0">
              <a:defRPr kumimoji="1" sz="1100">
                <a:solidFill>
                  <a:srgbClr val="FF0000"/>
                </a:solidFill>
                <a:latin typeface="Times New Roman" panose="02020603050405020304" pitchFamily="18" charset="0"/>
                <a:cs typeface="Arial" panose="020B0604020202020204" pitchFamily="34" charset="0"/>
              </a:defRPr>
            </a:lvl1pPr>
            <a:lvl2pPr marL="722922" indent="-278047" defTabSz="934547" eaLnBrk="0" hangingPunct="0">
              <a:defRPr kumimoji="1" sz="1100">
                <a:solidFill>
                  <a:srgbClr val="FF0000"/>
                </a:solidFill>
                <a:latin typeface="Times New Roman" panose="02020603050405020304" pitchFamily="18" charset="0"/>
                <a:cs typeface="Arial" panose="020B0604020202020204" pitchFamily="34" charset="0"/>
              </a:defRPr>
            </a:lvl2pPr>
            <a:lvl3pPr marL="1112189" indent="-222438" defTabSz="934547" eaLnBrk="0" hangingPunct="0">
              <a:defRPr kumimoji="1" sz="1100">
                <a:solidFill>
                  <a:srgbClr val="FF0000"/>
                </a:solidFill>
                <a:latin typeface="Times New Roman" panose="02020603050405020304" pitchFamily="18" charset="0"/>
                <a:cs typeface="Arial" panose="020B0604020202020204" pitchFamily="34" charset="0"/>
              </a:defRPr>
            </a:lvl3pPr>
            <a:lvl4pPr marL="1557064" indent="-222438" defTabSz="934547" eaLnBrk="0" hangingPunct="0">
              <a:defRPr kumimoji="1" sz="1100">
                <a:solidFill>
                  <a:srgbClr val="FF0000"/>
                </a:solidFill>
                <a:latin typeface="Times New Roman" panose="02020603050405020304" pitchFamily="18" charset="0"/>
                <a:cs typeface="Arial" panose="020B0604020202020204" pitchFamily="34" charset="0"/>
              </a:defRPr>
            </a:lvl4pPr>
            <a:lvl5pPr marL="2001939" indent="-222438" defTabSz="934547" eaLnBrk="0" hangingPunct="0">
              <a:defRPr kumimoji="1" sz="1100">
                <a:solidFill>
                  <a:srgbClr val="FF0000"/>
                </a:solidFill>
                <a:latin typeface="Times New Roman" panose="02020603050405020304" pitchFamily="18" charset="0"/>
                <a:cs typeface="Arial" panose="020B0604020202020204" pitchFamily="34" charset="0"/>
              </a:defRPr>
            </a:lvl5pPr>
            <a:lvl6pPr marL="2446815" indent="-222438" defTabSz="934547" eaLnBrk="0" fontAlgn="base" hangingPunct="0">
              <a:spcBef>
                <a:spcPct val="0"/>
              </a:spcBef>
              <a:spcAft>
                <a:spcPct val="0"/>
              </a:spcAft>
              <a:defRPr kumimoji="1" sz="1100">
                <a:solidFill>
                  <a:srgbClr val="FF0000"/>
                </a:solidFill>
                <a:latin typeface="Times New Roman" panose="02020603050405020304" pitchFamily="18" charset="0"/>
                <a:cs typeface="Arial" panose="020B0604020202020204" pitchFamily="34" charset="0"/>
              </a:defRPr>
            </a:lvl6pPr>
            <a:lvl7pPr marL="2891690" indent="-222438" defTabSz="934547" eaLnBrk="0" fontAlgn="base" hangingPunct="0">
              <a:spcBef>
                <a:spcPct val="0"/>
              </a:spcBef>
              <a:spcAft>
                <a:spcPct val="0"/>
              </a:spcAft>
              <a:defRPr kumimoji="1" sz="1100">
                <a:solidFill>
                  <a:srgbClr val="FF0000"/>
                </a:solidFill>
                <a:latin typeface="Times New Roman" panose="02020603050405020304" pitchFamily="18" charset="0"/>
                <a:cs typeface="Arial" panose="020B0604020202020204" pitchFamily="34" charset="0"/>
              </a:defRPr>
            </a:lvl7pPr>
            <a:lvl8pPr marL="3336565" indent="-222438" defTabSz="934547" eaLnBrk="0" fontAlgn="base" hangingPunct="0">
              <a:spcBef>
                <a:spcPct val="0"/>
              </a:spcBef>
              <a:spcAft>
                <a:spcPct val="0"/>
              </a:spcAft>
              <a:defRPr kumimoji="1" sz="1100">
                <a:solidFill>
                  <a:srgbClr val="FF0000"/>
                </a:solidFill>
                <a:latin typeface="Times New Roman" panose="02020603050405020304" pitchFamily="18" charset="0"/>
                <a:cs typeface="Arial" panose="020B0604020202020204" pitchFamily="34" charset="0"/>
              </a:defRPr>
            </a:lvl8pPr>
            <a:lvl9pPr marL="3781440" indent="-222438" defTabSz="934547" eaLnBrk="0" fontAlgn="base" hangingPunct="0">
              <a:spcBef>
                <a:spcPct val="0"/>
              </a:spcBef>
              <a:spcAft>
                <a:spcPct val="0"/>
              </a:spcAft>
              <a:defRPr kumimoji="1" sz="1100">
                <a:solidFill>
                  <a:srgbClr val="FF0000"/>
                </a:solidFill>
                <a:latin typeface="Times New Roman" panose="02020603050405020304" pitchFamily="18" charset="0"/>
                <a:cs typeface="Arial" panose="020B0604020202020204" pitchFamily="34" charset="0"/>
              </a:defRPr>
            </a:lvl9pPr>
          </a:lstStyle>
          <a:p>
            <a:fld id="{12F35ECA-DE82-4E6E-9187-6E4E5CDBAE08}" type="slidenum">
              <a:rPr kumimoji="0" lang="en-US" altLang="en-US">
                <a:solidFill>
                  <a:srgbClr val="000000"/>
                </a:solidFill>
              </a:rPr>
              <a:pPr/>
              <a:t>13</a:t>
            </a:fld>
            <a:endParaRPr kumimoji="0" lang="en-US" altLang="en-US">
              <a:solidFill>
                <a:srgbClr val="000000"/>
              </a:solidFill>
            </a:endParaRPr>
          </a:p>
        </p:txBody>
      </p:sp>
      <p:sp>
        <p:nvSpPr>
          <p:cNvPr id="18435"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47104" y="4414561"/>
            <a:ext cx="4927666" cy="4180921"/>
          </a:xfrm>
          <a:ln w="9525"/>
        </p:spPr>
        <p:txBody>
          <a:bodyPr/>
          <a:lstStyle/>
          <a:p>
            <a:pPr>
              <a:tabLst>
                <a:tab pos="222438" algn="l"/>
              </a:tabLst>
            </a:pPr>
            <a:r>
              <a:rPr lang="en-US" altLang="en-US"/>
              <a:t>7. 	Dial “2” units</a:t>
            </a:r>
          </a:p>
          <a:p>
            <a:pPr>
              <a:tabLst>
                <a:tab pos="222438" algn="l"/>
              </a:tabLst>
            </a:pPr>
            <a:r>
              <a:rPr lang="en-US" altLang="en-US"/>
              <a:t>8. 	Holding the pen upright, needle end up, press the plunger at the base or 	bottom of the pen to remove air until a few drops of insulin come out of the 	end of the needle </a:t>
            </a:r>
          </a:p>
          <a:p>
            <a:pPr>
              <a:tabLst>
                <a:tab pos="222438" algn="l"/>
              </a:tabLst>
            </a:pPr>
            <a:r>
              <a:rPr lang="en-US" altLang="en-US"/>
              <a:t>9. 	Dial number of units to be administered as per DMMP</a:t>
            </a:r>
          </a:p>
          <a:p>
            <a:pPr>
              <a:tabLst>
                <a:tab pos="222438" algn="l"/>
              </a:tabLst>
            </a:pPr>
            <a:endParaRPr lang="en-US" altLang="en-US"/>
          </a:p>
          <a:p>
            <a:pPr>
              <a:tabLst>
                <a:tab pos="222438" algn="l"/>
              </a:tabLst>
            </a:pPr>
            <a:r>
              <a:rPr lang="en-US" altLang="en-US"/>
              <a:t>Note:  A brand new pen will need to be “primed” with 4-6 units until a few drops of insulin come out of the needle.  The purpose of priming is to clear any air out of the syringe that could affect dosing. Priming should be done into the air and not at the student.</a:t>
            </a:r>
            <a:endParaRPr lang="en-US" altLang="en-US">
              <a:solidFill>
                <a:srgbClr val="FF4F4F"/>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54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6743" eaLnBrk="0" hangingPunct="0">
              <a:defRPr kumimoji="1">
                <a:solidFill>
                  <a:schemeClr val="tx1"/>
                </a:solidFill>
                <a:latin typeface="Verdana" panose="020B0604030504040204" pitchFamily="34" charset="0"/>
                <a:cs typeface="Arial" panose="020B0604020202020204" pitchFamily="34" charset="0"/>
              </a:defRPr>
            </a:lvl1pPr>
            <a:lvl2pPr marL="722922" indent="-278047" defTabSz="906743" eaLnBrk="0" hangingPunct="0">
              <a:defRPr kumimoji="1">
                <a:solidFill>
                  <a:schemeClr val="tx1"/>
                </a:solidFill>
                <a:latin typeface="Verdana" panose="020B0604030504040204" pitchFamily="34" charset="0"/>
                <a:cs typeface="Arial" panose="020B0604020202020204" pitchFamily="34" charset="0"/>
              </a:defRPr>
            </a:lvl2pPr>
            <a:lvl3pPr marL="1112189" indent="-222438" defTabSz="906743" eaLnBrk="0" hangingPunct="0">
              <a:defRPr kumimoji="1">
                <a:solidFill>
                  <a:schemeClr val="tx1"/>
                </a:solidFill>
                <a:latin typeface="Verdana" panose="020B0604030504040204" pitchFamily="34" charset="0"/>
                <a:cs typeface="Arial" panose="020B0604020202020204" pitchFamily="34" charset="0"/>
              </a:defRPr>
            </a:lvl3pPr>
            <a:lvl4pPr marL="1557064" indent="-222438" defTabSz="906743" eaLnBrk="0" hangingPunct="0">
              <a:defRPr kumimoji="1">
                <a:solidFill>
                  <a:schemeClr val="tx1"/>
                </a:solidFill>
                <a:latin typeface="Verdana" panose="020B0604030504040204" pitchFamily="34" charset="0"/>
                <a:cs typeface="Arial" panose="020B0604020202020204" pitchFamily="34" charset="0"/>
              </a:defRPr>
            </a:lvl4pPr>
            <a:lvl5pPr marL="2001939" indent="-222438" defTabSz="906743" eaLnBrk="0" hangingPunct="0">
              <a:defRPr kumimoji="1">
                <a:solidFill>
                  <a:schemeClr val="tx1"/>
                </a:solidFill>
                <a:latin typeface="Verdana" panose="020B0604030504040204" pitchFamily="34" charset="0"/>
                <a:cs typeface="Arial" panose="020B0604020202020204" pitchFamily="34" charset="0"/>
              </a:defRPr>
            </a:lvl5pPr>
            <a:lvl6pPr marL="244681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89169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33656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78144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23D4CAF0-D29F-483A-A6A9-70583376FBD2}" type="slidenum">
              <a:rPr kumimoji="0" lang="en-US" altLang="en-US">
                <a:solidFill>
                  <a:srgbClr val="000000"/>
                </a:solidFill>
                <a:latin typeface="Times New Roman" panose="02020603050405020304" pitchFamily="18" charset="0"/>
              </a:rPr>
              <a:pPr/>
              <a:t>14</a:t>
            </a:fld>
            <a:endParaRPr kumimoji="0" lang="en-US" altLang="en-US">
              <a:solidFill>
                <a:srgbClr val="000000"/>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172967" y="4274685"/>
            <a:ext cx="4650779" cy="405026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a:t>Glucagon is a hormone that occurs naturally in the body</a:t>
            </a:r>
            <a:r>
              <a:rPr lang="en-US" altLang="en-US"/>
              <a:t>. It is produced in the pancreas and raises blood glucose levels by causing the release of glycogen (a form of stored carbohydrate) from the liver that raises blood glucose levels.</a:t>
            </a:r>
          </a:p>
          <a:p>
            <a:endParaRPr lang="en-US" altLang="en-US"/>
          </a:p>
          <a:p>
            <a:r>
              <a:rPr lang="en-US" altLang="en-US" b="1"/>
              <a:t>Glucagon by injection is a life-saving prescription medication</a:t>
            </a:r>
            <a:r>
              <a:rPr lang="en-US" altLang="en-US"/>
              <a:t> (called GlucaGen by one manufacturer). It is given by injection and used to treat serious hypoglycemia. It was created for use by people who are not health care professionals.</a:t>
            </a:r>
          </a:p>
          <a:p>
            <a:endParaRPr lang="en-US" altLang="en-US"/>
          </a:p>
          <a:p>
            <a:r>
              <a:rPr lang="en-US" altLang="en-US"/>
              <a:t> If it is specified in the student’s Diabetes Medical Management Plan (DMMP), glucagon should be used when the student is unconscious, experiencing convulsions, or cannot eat or drink safely. Severe hypoglycemia can cause brain damage or death.</a:t>
            </a:r>
          </a:p>
          <a:p>
            <a:endParaRPr lang="en-US" altLang="en-US"/>
          </a:p>
          <a:p>
            <a:r>
              <a:rPr lang="en-US" altLang="en-US"/>
              <a:t>While it may cause nausea and vomiting when the student regains consciousness</a:t>
            </a:r>
            <a:r>
              <a:rPr lang="en-US" altLang="en-US" b="1" i="1"/>
              <a:t>, glucagon is a life-saving treatment that cannot harm a student.</a:t>
            </a:r>
            <a:r>
              <a:rPr lang="en-US" altLang="en-US"/>
              <a:t> Cannot overdose.</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771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6743" eaLnBrk="0" hangingPunct="0">
              <a:defRPr kumimoji="1">
                <a:solidFill>
                  <a:schemeClr val="tx1"/>
                </a:solidFill>
                <a:latin typeface="Verdana" panose="020B0604030504040204" pitchFamily="34" charset="0"/>
                <a:cs typeface="Arial" panose="020B0604020202020204" pitchFamily="34" charset="0"/>
              </a:defRPr>
            </a:lvl1pPr>
            <a:lvl2pPr marL="722922" indent="-278047" defTabSz="906743" eaLnBrk="0" hangingPunct="0">
              <a:defRPr kumimoji="1">
                <a:solidFill>
                  <a:schemeClr val="tx1"/>
                </a:solidFill>
                <a:latin typeface="Verdana" panose="020B0604030504040204" pitchFamily="34" charset="0"/>
                <a:cs typeface="Arial" panose="020B0604020202020204" pitchFamily="34" charset="0"/>
              </a:defRPr>
            </a:lvl2pPr>
            <a:lvl3pPr marL="1112189" indent="-222438" defTabSz="906743" eaLnBrk="0" hangingPunct="0">
              <a:defRPr kumimoji="1">
                <a:solidFill>
                  <a:schemeClr val="tx1"/>
                </a:solidFill>
                <a:latin typeface="Verdana" panose="020B0604030504040204" pitchFamily="34" charset="0"/>
                <a:cs typeface="Arial" panose="020B0604020202020204" pitchFamily="34" charset="0"/>
              </a:defRPr>
            </a:lvl3pPr>
            <a:lvl4pPr marL="1557064" indent="-222438" defTabSz="906743" eaLnBrk="0" hangingPunct="0">
              <a:defRPr kumimoji="1">
                <a:solidFill>
                  <a:schemeClr val="tx1"/>
                </a:solidFill>
                <a:latin typeface="Verdana" panose="020B0604030504040204" pitchFamily="34" charset="0"/>
                <a:cs typeface="Arial" panose="020B0604020202020204" pitchFamily="34" charset="0"/>
              </a:defRPr>
            </a:lvl4pPr>
            <a:lvl5pPr marL="2001939" indent="-222438" defTabSz="906743" eaLnBrk="0" hangingPunct="0">
              <a:defRPr kumimoji="1">
                <a:solidFill>
                  <a:schemeClr val="tx1"/>
                </a:solidFill>
                <a:latin typeface="Verdana" panose="020B0604030504040204" pitchFamily="34" charset="0"/>
                <a:cs typeface="Arial" panose="020B0604020202020204" pitchFamily="34" charset="0"/>
              </a:defRPr>
            </a:lvl5pPr>
            <a:lvl6pPr marL="244681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89169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33656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78144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73F996E6-3264-44A1-998A-369456A2C761}" type="slidenum">
              <a:rPr kumimoji="0" lang="en-US" altLang="en-US">
                <a:solidFill>
                  <a:srgbClr val="000000"/>
                </a:solidFill>
                <a:latin typeface="Times New Roman" panose="02020603050405020304" pitchFamily="18" charset="0"/>
              </a:rPr>
              <a:pPr/>
              <a:t>15</a:t>
            </a:fld>
            <a:endParaRPr kumimoji="0" lang="en-US" altLang="en-US">
              <a:solidFill>
                <a:srgbClr val="000000"/>
              </a:solidFill>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1099941" y="4274685"/>
            <a:ext cx="4723804" cy="405026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80000"/>
              </a:spcBef>
            </a:pPr>
            <a:r>
              <a:rPr lang="en-US" altLang="en-US"/>
              <a:t>This photo shows the inside of a glucagon emergency kit. Glucagon must be injected.</a:t>
            </a:r>
          </a:p>
          <a:p>
            <a:pPr>
              <a:spcBef>
                <a:spcPct val="80000"/>
              </a:spcBef>
            </a:pPr>
            <a:r>
              <a:rPr lang="en-US" altLang="en-US"/>
              <a:t>Instructions are included in package. </a:t>
            </a:r>
          </a:p>
          <a:p>
            <a:pPr>
              <a:spcBef>
                <a:spcPct val="80000"/>
              </a:spcBef>
            </a:pPr>
            <a:r>
              <a:rPr lang="en-US" altLang="en-US"/>
              <a:t>In addition to participating in this training, instructions inside the kit should be reviewed.</a:t>
            </a:r>
          </a:p>
          <a:p>
            <a:pPr>
              <a:spcBef>
                <a:spcPts val="1168"/>
              </a:spcBef>
            </a:pPr>
            <a:r>
              <a:rPr lang="en-US" altLang="en-US"/>
              <a:t>Within the glucagon kit are:</a:t>
            </a:r>
          </a:p>
          <a:p>
            <a:pPr marL="333656" lvl="1" indent="-111219">
              <a:buFontTx/>
              <a:buChar char="•"/>
            </a:pPr>
            <a:r>
              <a:rPr lang="en-US" altLang="en-US"/>
              <a:t>a syringe pre-filled with a saline and </a:t>
            </a:r>
          </a:p>
          <a:p>
            <a:pPr marL="333656" lvl="1" indent="-111219">
              <a:buFontTx/>
              <a:buChar char="•"/>
            </a:pPr>
            <a:r>
              <a:rPr lang="en-US" altLang="en-US"/>
              <a:t>a vial of powdered glucagon. </a:t>
            </a:r>
          </a:p>
          <a:p>
            <a:pPr>
              <a:spcBef>
                <a:spcPts val="1168"/>
              </a:spcBef>
            </a:pPr>
            <a:r>
              <a:rPr lang="en-US" altLang="en-US"/>
              <a:t>Combine the glucagon for injection </a:t>
            </a:r>
            <a:r>
              <a:rPr lang="en-US" altLang="en-US" b="1"/>
              <a:t>immediately before</a:t>
            </a:r>
            <a:r>
              <a:rPr lang="en-US" altLang="en-US"/>
              <a:t> use by following the instructions that are included with the glucagon kit.</a:t>
            </a:r>
            <a:endParaRPr lang="en-US" altLang="en-US" sz="1400"/>
          </a:p>
          <a:p>
            <a:endParaRPr lang="en-US" altLang="en-US" sz="1400"/>
          </a:p>
          <a:p>
            <a:pPr>
              <a:buFontTx/>
              <a:buChar char="•"/>
            </a:pPr>
            <a:endParaRPr lang="en-US" altLang="en-US" sz="1400"/>
          </a:p>
          <a:p>
            <a:pPr>
              <a:buFontTx/>
              <a:buChar char="•"/>
            </a:pPr>
            <a:endParaRPr lang="en-US" altLang="en-US" sz="1400"/>
          </a:p>
          <a:p>
            <a:endParaRPr lang="en-US" altLang="en-US"/>
          </a:p>
          <a:p>
            <a:endParaRPr lang="en-US" altLang="en-US"/>
          </a:p>
          <a:p>
            <a:pPr>
              <a:spcBef>
                <a:spcPct val="80000"/>
              </a:spcBef>
            </a:pPr>
            <a:endParaRPr lang="en-US" altLang="en-US"/>
          </a:p>
          <a:p>
            <a:endParaRPr lang="en-US" alt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6289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6743" eaLnBrk="0" hangingPunct="0">
              <a:defRPr kumimoji="1">
                <a:solidFill>
                  <a:schemeClr val="tx1"/>
                </a:solidFill>
                <a:latin typeface="Verdana" panose="020B0604030504040204" pitchFamily="34" charset="0"/>
                <a:cs typeface="Arial" panose="020B0604020202020204" pitchFamily="34" charset="0"/>
              </a:defRPr>
            </a:lvl1pPr>
            <a:lvl2pPr marL="722922" indent="-278047" defTabSz="906743" eaLnBrk="0" hangingPunct="0">
              <a:defRPr kumimoji="1">
                <a:solidFill>
                  <a:schemeClr val="tx1"/>
                </a:solidFill>
                <a:latin typeface="Verdana" panose="020B0604030504040204" pitchFamily="34" charset="0"/>
                <a:cs typeface="Arial" panose="020B0604020202020204" pitchFamily="34" charset="0"/>
              </a:defRPr>
            </a:lvl2pPr>
            <a:lvl3pPr marL="1112189" indent="-222438" defTabSz="906743" eaLnBrk="0" hangingPunct="0">
              <a:defRPr kumimoji="1">
                <a:solidFill>
                  <a:schemeClr val="tx1"/>
                </a:solidFill>
                <a:latin typeface="Verdana" panose="020B0604030504040204" pitchFamily="34" charset="0"/>
                <a:cs typeface="Arial" panose="020B0604020202020204" pitchFamily="34" charset="0"/>
              </a:defRPr>
            </a:lvl3pPr>
            <a:lvl4pPr marL="1557064" indent="-222438" defTabSz="906743" eaLnBrk="0" hangingPunct="0">
              <a:defRPr kumimoji="1">
                <a:solidFill>
                  <a:schemeClr val="tx1"/>
                </a:solidFill>
                <a:latin typeface="Verdana" panose="020B0604030504040204" pitchFamily="34" charset="0"/>
                <a:cs typeface="Arial" panose="020B0604020202020204" pitchFamily="34" charset="0"/>
              </a:defRPr>
            </a:lvl4pPr>
            <a:lvl5pPr marL="2001939" indent="-222438" defTabSz="906743" eaLnBrk="0" hangingPunct="0">
              <a:defRPr kumimoji="1">
                <a:solidFill>
                  <a:schemeClr val="tx1"/>
                </a:solidFill>
                <a:latin typeface="Verdana" panose="020B0604030504040204" pitchFamily="34" charset="0"/>
                <a:cs typeface="Arial" panose="020B0604020202020204" pitchFamily="34" charset="0"/>
              </a:defRPr>
            </a:lvl5pPr>
            <a:lvl6pPr marL="244681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89169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336565"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781440" indent="-222438" algn="ctr" defTabSz="906743"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F3921EA4-FBE4-49C4-8201-EFB19B6E651F}" type="slidenum">
              <a:rPr kumimoji="0" lang="en-US" altLang="en-US">
                <a:solidFill>
                  <a:srgbClr val="000000"/>
                </a:solidFill>
                <a:latin typeface="Times New Roman" panose="02020603050405020304" pitchFamily="18" charset="0"/>
              </a:rPr>
              <a:pPr/>
              <a:t>16</a:t>
            </a:fld>
            <a:endParaRPr kumimoji="0" lang="en-US" altLang="en-US">
              <a:solidFill>
                <a:srgbClr val="000000"/>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1172965" y="4274685"/>
            <a:ext cx="4469738" cy="405026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5000"/>
              </a:lnSpc>
              <a:spcBef>
                <a:spcPts val="1752"/>
              </a:spcBef>
            </a:pPr>
            <a:r>
              <a:rPr lang="en-US" altLang="en-US"/>
              <a:t>If possible, do a blood glucose check.</a:t>
            </a:r>
          </a:p>
          <a:p>
            <a:pPr>
              <a:lnSpc>
                <a:spcPct val="95000"/>
              </a:lnSpc>
              <a:spcBef>
                <a:spcPts val="1752"/>
              </a:spcBef>
            </a:pPr>
            <a:r>
              <a:rPr lang="en-US" altLang="en-US"/>
              <a:t>Don’t delay if a meter is not available and low blood glucose symptoms are being exhibited. If in doubt, always treat.</a:t>
            </a:r>
          </a:p>
          <a:p>
            <a:pPr>
              <a:lnSpc>
                <a:spcPct val="95000"/>
              </a:lnSpc>
              <a:spcBef>
                <a:spcPts val="1752"/>
              </a:spcBef>
            </a:pPr>
            <a:r>
              <a:rPr lang="en-US" altLang="en-US"/>
              <a:t>Position student safely – Be sure that the student is lying on his or her side in a clear, safe area protected from head and bodily injury. </a:t>
            </a:r>
          </a:p>
          <a:p>
            <a:pPr>
              <a:lnSpc>
                <a:spcPct val="95000"/>
              </a:lnSpc>
              <a:spcBef>
                <a:spcPts val="1752"/>
              </a:spcBef>
            </a:pPr>
            <a:r>
              <a:rPr lang="en-US" altLang="en-US"/>
              <a:t>Do not leave student alone.</a:t>
            </a:r>
          </a:p>
          <a:p>
            <a:pPr>
              <a:lnSpc>
                <a:spcPct val="95000"/>
              </a:lnSpc>
              <a:spcBef>
                <a:spcPts val="1752"/>
              </a:spcBef>
            </a:pPr>
            <a:r>
              <a:rPr lang="en-US" altLang="en-US"/>
              <a:t>School nurse or other trained diabetes personnel should give glucagon as soon as possible after discovering that the student is unconscious or unable to swallow.</a:t>
            </a:r>
          </a:p>
          <a:p>
            <a:pPr>
              <a:lnSpc>
                <a:spcPct val="95000"/>
              </a:lnSpc>
              <a:spcBef>
                <a:spcPts val="1752"/>
              </a:spcBef>
            </a:pPr>
            <a:r>
              <a:rPr lang="en-US" altLang="en-US"/>
              <a:t>A second person should call 911, then parent/guardian and school nurse as per DMMP.</a:t>
            </a:r>
            <a:endParaRPr lang="en-US" altLang="en-US" sz="10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0768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0A5061-2BBE-40B6-B1A7-768029BD2B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2634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8AF03-3058-4FDD-9764-E982015FF3D9}" type="slidenum">
              <a:rPr lang="en-US" smtClean="0"/>
              <a:pPr/>
              <a:t>2</a:t>
            </a:fld>
            <a:endParaRPr lang="en-US"/>
          </a:p>
        </p:txBody>
      </p:sp>
    </p:spTree>
    <p:extLst>
      <p:ext uri="{BB962C8B-B14F-4D97-AF65-F5344CB8AC3E}">
        <p14:creationId xmlns:p14="http://schemas.microsoft.com/office/powerpoint/2010/main" val="116405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4547" eaLnBrk="0" hangingPunct="0">
              <a:spcBef>
                <a:spcPct val="30000"/>
              </a:spcBef>
              <a:defRPr kumimoji="1" sz="1100">
                <a:solidFill>
                  <a:schemeClr val="tx1"/>
                </a:solidFill>
                <a:latin typeface="Times New Roman" panose="02020603050405020304" pitchFamily="18" charset="0"/>
              </a:defRPr>
            </a:lvl1pPr>
            <a:lvl2pPr marL="722922" indent="-278047" defTabSz="934547" eaLnBrk="0" hangingPunct="0">
              <a:spcBef>
                <a:spcPct val="30000"/>
              </a:spcBef>
              <a:defRPr kumimoji="1" sz="1100">
                <a:solidFill>
                  <a:schemeClr val="tx1"/>
                </a:solidFill>
                <a:latin typeface="Times New Roman" panose="02020603050405020304" pitchFamily="18" charset="0"/>
              </a:defRPr>
            </a:lvl2pPr>
            <a:lvl3pPr marL="1112189" indent="-222438" defTabSz="934547" eaLnBrk="0" hangingPunct="0">
              <a:spcBef>
                <a:spcPct val="30000"/>
              </a:spcBef>
              <a:defRPr kumimoji="1" sz="1100">
                <a:solidFill>
                  <a:schemeClr val="tx1"/>
                </a:solidFill>
                <a:latin typeface="Times New Roman" panose="02020603050405020304" pitchFamily="18" charset="0"/>
              </a:defRPr>
            </a:lvl3pPr>
            <a:lvl4pPr marL="1557064" indent="-222438" defTabSz="934547" eaLnBrk="0" hangingPunct="0">
              <a:spcBef>
                <a:spcPct val="30000"/>
              </a:spcBef>
              <a:defRPr kumimoji="1" sz="1100">
                <a:solidFill>
                  <a:schemeClr val="tx1"/>
                </a:solidFill>
                <a:latin typeface="Times New Roman" panose="02020603050405020304" pitchFamily="18" charset="0"/>
              </a:defRPr>
            </a:lvl4pPr>
            <a:lvl5pPr marL="2001939" indent="-222438" defTabSz="934547" eaLnBrk="0" hangingPunct="0">
              <a:spcBef>
                <a:spcPct val="30000"/>
              </a:spcBef>
              <a:defRPr kumimoji="1" sz="1100">
                <a:solidFill>
                  <a:schemeClr val="tx1"/>
                </a:solidFill>
                <a:latin typeface="Times New Roman" panose="02020603050405020304" pitchFamily="18" charset="0"/>
              </a:defRPr>
            </a:lvl5pPr>
            <a:lvl6pPr marL="244681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6pPr>
            <a:lvl7pPr marL="289169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7pPr>
            <a:lvl8pPr marL="333656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8pPr>
            <a:lvl9pPr marL="378144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78A4E083-18B9-49A5-938B-21C9CD267340}" type="slidenum">
              <a:rPr kumimoji="0" lang="en-US" altLang="en-US">
                <a:solidFill>
                  <a:srgbClr val="000000"/>
                </a:solidFill>
              </a:rPr>
              <a:pPr>
                <a:spcBef>
                  <a:spcPct val="0"/>
                </a:spcBef>
              </a:pPr>
              <a:t>3</a:t>
            </a:fld>
            <a:endParaRPr kumimoji="0" lang="en-US" altLang="en-US">
              <a:solidFill>
                <a:srgbClr val="000000"/>
              </a:solidFill>
            </a:endParaRPr>
          </a:p>
        </p:txBody>
      </p:sp>
      <p:sp>
        <p:nvSpPr>
          <p:cNvPr id="135171" name="Rectangle 2"/>
          <p:cNvSpPr>
            <a:spLocks noGrp="1" noRot="1" noChangeAspect="1" noChangeArrowheads="1" noTextEdit="1"/>
          </p:cNvSpPr>
          <p:nvPr>
            <p:ph type="sldImg"/>
          </p:nvPr>
        </p:nvSpPr>
        <p:spPr>
          <a:xfrm>
            <a:off x="1184275" y="784225"/>
            <a:ext cx="4643438" cy="3481388"/>
          </a:xfrm>
          <a:ln/>
        </p:spPr>
      </p:sp>
      <p:sp>
        <p:nvSpPr>
          <p:cNvPr id="135172" name="Rectangle 3"/>
          <p:cNvSpPr>
            <a:spLocks noGrp="1" noChangeArrowheads="1"/>
          </p:cNvSpPr>
          <p:nvPr>
            <p:ph type="body" idx="1"/>
          </p:nvPr>
        </p:nvSpPr>
        <p:spPr>
          <a:xfrm>
            <a:off x="751549" y="4414561"/>
            <a:ext cx="5583370" cy="41809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spcAft>
                <a:spcPts val="1217"/>
              </a:spcAft>
            </a:pPr>
            <a:r>
              <a:rPr lang="en-US" altLang="en-US"/>
              <a:t>An insulin pump is an external, battery-powered device that continuously delivers insulin in small doses to the body. </a:t>
            </a:r>
          </a:p>
          <a:p>
            <a:pPr>
              <a:spcBef>
                <a:spcPct val="0"/>
              </a:spcBef>
              <a:spcAft>
                <a:spcPts val="1217"/>
              </a:spcAft>
            </a:pPr>
            <a:r>
              <a:rPr lang="en-US" altLang="en-US"/>
              <a:t>Most pumps, like the one on the left in the blue bordered frame, look very much like a pager and can be attached to a belt or waistband, carried in a pocket, or held with a strap around the arm or thigh. The pump contains a cartridge or reservoir of insulin. </a:t>
            </a:r>
          </a:p>
          <a:p>
            <a:pPr>
              <a:lnSpc>
                <a:spcPct val="90000"/>
              </a:lnSpc>
              <a:spcBef>
                <a:spcPct val="0"/>
              </a:spcBef>
              <a:spcAft>
                <a:spcPts val="1217"/>
              </a:spcAft>
            </a:pPr>
            <a:r>
              <a:rPr lang="en-US" altLang="en-US"/>
              <a:t>These pumps deliver insulin through a tube, as shown in the large picture on the screen.  The pump connects to narrow, flexible plastic tubing that ends with a short plastic catheter inserted just under the skin in the abdomen, buttocks, or thigh. Users set the pump to give a steady trickle or "basal" amount of insulin continuously throughout the day. Pumps release "bolus" doses of insulin (several units at a time) at meals and at times when blood glucose is too high based on the user’s programming. </a:t>
            </a:r>
          </a:p>
          <a:p>
            <a:pPr>
              <a:lnSpc>
                <a:spcPct val="90000"/>
              </a:lnSpc>
              <a:spcBef>
                <a:spcPct val="0"/>
              </a:spcBef>
              <a:spcAft>
                <a:spcPts val="1217"/>
              </a:spcAft>
            </a:pPr>
            <a:r>
              <a:rPr lang="en-US" altLang="en-US"/>
              <a:t>Some pumps , like the one in the lower right in the red bordered frame, are attached directly to the body. This newer kind of insulin infusion pump is often referred to as a patch pump or “pod”. This type differs in that it adheres directly to the skin, without using additional tubing.  It is a disposable unit that is controlled by a separate PDM device. In the pod-type pumps, insulin jet injectors send a fine spray of insulin through the skin by a high-pressure air mechanism instead of needles.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858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4547" eaLnBrk="0" hangingPunct="0">
              <a:spcBef>
                <a:spcPct val="30000"/>
              </a:spcBef>
              <a:defRPr kumimoji="1" sz="1100">
                <a:solidFill>
                  <a:schemeClr val="tx1"/>
                </a:solidFill>
                <a:latin typeface="Times New Roman" panose="02020603050405020304" pitchFamily="18" charset="0"/>
              </a:defRPr>
            </a:lvl1pPr>
            <a:lvl2pPr marL="722922" indent="-278047" defTabSz="934547" eaLnBrk="0" hangingPunct="0">
              <a:spcBef>
                <a:spcPct val="30000"/>
              </a:spcBef>
              <a:defRPr kumimoji="1" sz="1100">
                <a:solidFill>
                  <a:schemeClr val="tx1"/>
                </a:solidFill>
                <a:latin typeface="Times New Roman" panose="02020603050405020304" pitchFamily="18" charset="0"/>
              </a:defRPr>
            </a:lvl2pPr>
            <a:lvl3pPr marL="1112189" indent="-222438" defTabSz="934547" eaLnBrk="0" hangingPunct="0">
              <a:spcBef>
                <a:spcPct val="30000"/>
              </a:spcBef>
              <a:defRPr kumimoji="1" sz="1100">
                <a:solidFill>
                  <a:schemeClr val="tx1"/>
                </a:solidFill>
                <a:latin typeface="Times New Roman" panose="02020603050405020304" pitchFamily="18" charset="0"/>
              </a:defRPr>
            </a:lvl3pPr>
            <a:lvl4pPr marL="1557064" indent="-222438" defTabSz="934547" eaLnBrk="0" hangingPunct="0">
              <a:spcBef>
                <a:spcPct val="30000"/>
              </a:spcBef>
              <a:defRPr kumimoji="1" sz="1100">
                <a:solidFill>
                  <a:schemeClr val="tx1"/>
                </a:solidFill>
                <a:latin typeface="Times New Roman" panose="02020603050405020304" pitchFamily="18" charset="0"/>
              </a:defRPr>
            </a:lvl4pPr>
            <a:lvl5pPr marL="2001939" indent="-222438" defTabSz="934547" eaLnBrk="0" hangingPunct="0">
              <a:spcBef>
                <a:spcPct val="30000"/>
              </a:spcBef>
              <a:defRPr kumimoji="1" sz="1100">
                <a:solidFill>
                  <a:schemeClr val="tx1"/>
                </a:solidFill>
                <a:latin typeface="Times New Roman" panose="02020603050405020304" pitchFamily="18" charset="0"/>
              </a:defRPr>
            </a:lvl5pPr>
            <a:lvl6pPr marL="244681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6pPr>
            <a:lvl7pPr marL="289169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7pPr>
            <a:lvl8pPr marL="333656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8pPr>
            <a:lvl9pPr marL="378144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B3469306-31EA-4F5F-ABAB-81D4308EAED3}" type="slidenum">
              <a:rPr kumimoji="0" lang="en-US" altLang="en-US">
                <a:solidFill>
                  <a:srgbClr val="000000"/>
                </a:solidFill>
              </a:rPr>
              <a:pPr>
                <a:spcBef>
                  <a:spcPct val="0"/>
                </a:spcBef>
              </a:pPr>
              <a:t>4</a:t>
            </a:fld>
            <a:endParaRPr kumimoji="0" lang="en-US" altLang="en-US">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1223170" y="4414561"/>
            <a:ext cx="4851599" cy="41809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spcBef>
                <a:spcPts val="1168"/>
              </a:spcBef>
            </a:pPr>
            <a:r>
              <a:rPr lang="en-US" altLang="en-US" sz="1100" dirty="0"/>
              <a:t>Pump therapy is based on what the pancreas does naturally - delivers small amounts of insulin all the time (basal insulin) - and then at meals or snacks, extra insulin is delivered to cover that amount of food (bolus insulin).</a:t>
            </a:r>
            <a:endParaRPr lang="en-US" altLang="en-US" sz="1100" b="1" dirty="0"/>
          </a:p>
          <a:p>
            <a:pPr>
              <a:lnSpc>
                <a:spcPct val="90000"/>
              </a:lnSpc>
              <a:spcBef>
                <a:spcPts val="1168"/>
              </a:spcBef>
            </a:pPr>
            <a:r>
              <a:rPr lang="en-US" altLang="en-US" sz="1100" b="1" dirty="0"/>
              <a:t>Pumps generally dose r</a:t>
            </a:r>
            <a:r>
              <a:rPr lang="en-US" altLang="en-US" sz="1100" b="1" i="1" dirty="0"/>
              <a:t>apid acting </a:t>
            </a:r>
            <a:r>
              <a:rPr lang="en-US" altLang="en-US" sz="1100" b="1" dirty="0"/>
              <a:t>insulin (occasionally a student may use short-acting or regular insulin)  </a:t>
            </a:r>
          </a:p>
          <a:p>
            <a:pPr>
              <a:lnSpc>
                <a:spcPct val="90000"/>
              </a:lnSpc>
              <a:spcBef>
                <a:spcPts val="1168"/>
              </a:spcBef>
            </a:pPr>
            <a:r>
              <a:rPr lang="en-US" altLang="en-US" sz="1100" dirty="0"/>
              <a:t>Students who are on injections use both long and rapid or short acting insulin. Generally their long-acting insulin will be taken either once or twice daily.   </a:t>
            </a:r>
            <a:endParaRPr lang="en-US" altLang="en-US" sz="1100" b="1" dirty="0"/>
          </a:p>
          <a:p>
            <a:pPr>
              <a:lnSpc>
                <a:spcPct val="90000"/>
              </a:lnSpc>
              <a:spcBef>
                <a:spcPts val="1168"/>
              </a:spcBef>
            </a:pPr>
            <a:r>
              <a:rPr lang="en-US" altLang="en-US" sz="1100" b="1" dirty="0"/>
              <a:t>The pump delivers insulin in micro-drops that are continuous and accurate. </a:t>
            </a:r>
            <a:r>
              <a:rPr lang="en-US" altLang="en-US" sz="1100" dirty="0"/>
              <a:t>The level of activity directly affects how quickly insulin goes into the bloodstream. When sitting at a desk, it will go into a student’s system more slowly. If the student goes for a walk or a run, it will go into her system much more quickly. </a:t>
            </a:r>
            <a:br>
              <a:rPr lang="en-US" altLang="en-US" sz="1100" dirty="0"/>
            </a:br>
            <a:r>
              <a:rPr lang="en-US" altLang="en-US" sz="1100" dirty="0"/>
              <a:t/>
            </a:r>
            <a:br>
              <a:rPr lang="en-US" altLang="en-US" sz="1100" dirty="0"/>
            </a:br>
            <a:r>
              <a:rPr lang="en-US" altLang="en-US" sz="1100" dirty="0"/>
              <a:t>The primary advantage of pump technology is in how it facilitates basal insulin delivery:</a:t>
            </a:r>
          </a:p>
          <a:p>
            <a:pPr marL="333656" lvl="1" indent="-111219">
              <a:lnSpc>
                <a:spcPct val="90000"/>
              </a:lnSpc>
              <a:spcBef>
                <a:spcPts val="1168"/>
              </a:spcBef>
              <a:buFontTx/>
              <a:buChar char="•"/>
            </a:pPr>
            <a:r>
              <a:rPr lang="en-US" altLang="en-US" sz="1100" dirty="0"/>
              <a:t>It allows for finer adjustment and greater accuracy in fractional doses, for example 2.2 units.  </a:t>
            </a:r>
          </a:p>
          <a:p>
            <a:pPr marL="333656" lvl="1" indent="-111219">
              <a:lnSpc>
                <a:spcPct val="90000"/>
              </a:lnSpc>
              <a:spcBef>
                <a:spcPts val="1168"/>
              </a:spcBef>
              <a:buFontTx/>
              <a:buChar char="•"/>
            </a:pPr>
            <a:r>
              <a:rPr lang="en-US" altLang="en-US" sz="1100" dirty="0"/>
              <a:t>Additionally pump technology is a more convenient way to deliver the multiple bolus doses throughout the day, without having to inject each time.  </a:t>
            </a:r>
          </a:p>
          <a:p>
            <a:pPr marL="333656" lvl="1" indent="-111219">
              <a:lnSpc>
                <a:spcPct val="90000"/>
              </a:lnSpc>
              <a:spcBef>
                <a:spcPts val="1168"/>
              </a:spcBef>
              <a:buFontTx/>
              <a:buChar char="•"/>
            </a:pPr>
            <a:r>
              <a:rPr lang="en-US" altLang="en-US" sz="1100" dirty="0"/>
              <a:t>Those pumps that monitor “on board” or active insulin, also help to prevent overlapping doses that might lead to hypoglycemia.</a:t>
            </a:r>
            <a:endParaRPr lang="en-US" alt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27645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4547" eaLnBrk="0" hangingPunct="0">
              <a:spcBef>
                <a:spcPct val="30000"/>
              </a:spcBef>
              <a:defRPr kumimoji="1" sz="1100">
                <a:solidFill>
                  <a:schemeClr val="tx1"/>
                </a:solidFill>
                <a:latin typeface="Times New Roman" panose="02020603050405020304" pitchFamily="18" charset="0"/>
              </a:defRPr>
            </a:lvl1pPr>
            <a:lvl2pPr marL="722922" indent="-278047" defTabSz="934547" eaLnBrk="0" hangingPunct="0">
              <a:spcBef>
                <a:spcPct val="30000"/>
              </a:spcBef>
              <a:defRPr kumimoji="1" sz="1100">
                <a:solidFill>
                  <a:schemeClr val="tx1"/>
                </a:solidFill>
                <a:latin typeface="Times New Roman" panose="02020603050405020304" pitchFamily="18" charset="0"/>
              </a:defRPr>
            </a:lvl2pPr>
            <a:lvl3pPr marL="1112189" indent="-222438" defTabSz="934547" eaLnBrk="0" hangingPunct="0">
              <a:spcBef>
                <a:spcPct val="30000"/>
              </a:spcBef>
              <a:defRPr kumimoji="1" sz="1100">
                <a:solidFill>
                  <a:schemeClr val="tx1"/>
                </a:solidFill>
                <a:latin typeface="Times New Roman" panose="02020603050405020304" pitchFamily="18" charset="0"/>
              </a:defRPr>
            </a:lvl3pPr>
            <a:lvl4pPr marL="1557064" indent="-222438" defTabSz="934547" eaLnBrk="0" hangingPunct="0">
              <a:spcBef>
                <a:spcPct val="30000"/>
              </a:spcBef>
              <a:defRPr kumimoji="1" sz="1100">
                <a:solidFill>
                  <a:schemeClr val="tx1"/>
                </a:solidFill>
                <a:latin typeface="Times New Roman" panose="02020603050405020304" pitchFamily="18" charset="0"/>
              </a:defRPr>
            </a:lvl4pPr>
            <a:lvl5pPr marL="2001939" indent="-222438" defTabSz="934547" eaLnBrk="0" hangingPunct="0">
              <a:spcBef>
                <a:spcPct val="30000"/>
              </a:spcBef>
              <a:defRPr kumimoji="1" sz="1100">
                <a:solidFill>
                  <a:schemeClr val="tx1"/>
                </a:solidFill>
                <a:latin typeface="Times New Roman" panose="02020603050405020304" pitchFamily="18" charset="0"/>
              </a:defRPr>
            </a:lvl5pPr>
            <a:lvl6pPr marL="244681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6pPr>
            <a:lvl7pPr marL="289169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7pPr>
            <a:lvl8pPr marL="333656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8pPr>
            <a:lvl9pPr marL="378144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CB94735C-C050-4E85-B644-D03E768FC267}" type="slidenum">
              <a:rPr kumimoji="0" lang="en-US" altLang="en-US">
                <a:solidFill>
                  <a:srgbClr val="000000"/>
                </a:solidFill>
              </a:rPr>
              <a:pPr>
                <a:spcBef>
                  <a:spcPct val="0"/>
                </a:spcBef>
              </a:pPr>
              <a:t>5</a:t>
            </a:fld>
            <a:endParaRPr kumimoji="0" lang="en-US" altLang="en-US">
              <a:solidFill>
                <a:srgbClr val="000000"/>
              </a:solidFill>
            </a:endParaRPr>
          </a:p>
        </p:txBody>
      </p:sp>
      <p:sp>
        <p:nvSpPr>
          <p:cNvPr id="136195" name="Rectangle 2"/>
          <p:cNvSpPr>
            <a:spLocks noGrp="1" noRot="1" noChangeAspect="1" noChangeArrowheads="1" noTextEdit="1"/>
          </p:cNvSpPr>
          <p:nvPr>
            <p:ph type="sldImg"/>
          </p:nvPr>
        </p:nvSpPr>
        <p:spPr>
          <a:xfrm>
            <a:off x="1184275" y="784225"/>
            <a:ext cx="4643438" cy="3481388"/>
          </a:xfrm>
          <a:ln/>
        </p:spPr>
      </p:sp>
      <p:sp>
        <p:nvSpPr>
          <p:cNvPr id="136196" name="Rectangle 3"/>
          <p:cNvSpPr>
            <a:spLocks noGrp="1" noChangeArrowheads="1"/>
          </p:cNvSpPr>
          <p:nvPr>
            <p:ph type="body" idx="1"/>
          </p:nvPr>
        </p:nvSpPr>
        <p:spPr>
          <a:xfrm>
            <a:off x="751549" y="4414561"/>
            <a:ext cx="5583370" cy="41809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spcAft>
                <a:spcPts val="1217"/>
              </a:spcAft>
            </a:pPr>
            <a:r>
              <a:rPr lang="en-US" altLang="en-US"/>
              <a:t>An insulin pump delivers one type of insulin – no mixing types.</a:t>
            </a:r>
          </a:p>
          <a:p>
            <a:pPr>
              <a:spcBef>
                <a:spcPct val="0"/>
              </a:spcBef>
              <a:spcAft>
                <a:spcPts val="1217"/>
              </a:spcAft>
            </a:pPr>
            <a:r>
              <a:rPr lang="en-US" altLang="en-US"/>
              <a:t>Newer models have a number of calculation and reminder wizards, for example to assist with calculating insulin bolus dosage based on carbohydrate intake and blood glucose level or to remind users about active insulin while dosing.</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869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4547" eaLnBrk="0" hangingPunct="0">
              <a:spcBef>
                <a:spcPct val="30000"/>
              </a:spcBef>
              <a:defRPr kumimoji="1" sz="1100">
                <a:solidFill>
                  <a:schemeClr val="tx1"/>
                </a:solidFill>
                <a:latin typeface="Times New Roman" panose="02020603050405020304" pitchFamily="18" charset="0"/>
              </a:defRPr>
            </a:lvl1pPr>
            <a:lvl2pPr marL="722922" indent="-278047" defTabSz="934547" eaLnBrk="0" hangingPunct="0">
              <a:spcBef>
                <a:spcPct val="30000"/>
              </a:spcBef>
              <a:defRPr kumimoji="1" sz="1100">
                <a:solidFill>
                  <a:schemeClr val="tx1"/>
                </a:solidFill>
                <a:latin typeface="Times New Roman" panose="02020603050405020304" pitchFamily="18" charset="0"/>
              </a:defRPr>
            </a:lvl2pPr>
            <a:lvl3pPr marL="1112189" indent="-222438" defTabSz="934547" eaLnBrk="0" hangingPunct="0">
              <a:spcBef>
                <a:spcPct val="30000"/>
              </a:spcBef>
              <a:defRPr kumimoji="1" sz="1100">
                <a:solidFill>
                  <a:schemeClr val="tx1"/>
                </a:solidFill>
                <a:latin typeface="Times New Roman" panose="02020603050405020304" pitchFamily="18" charset="0"/>
              </a:defRPr>
            </a:lvl3pPr>
            <a:lvl4pPr marL="1557064" indent="-222438" defTabSz="934547" eaLnBrk="0" hangingPunct="0">
              <a:spcBef>
                <a:spcPct val="30000"/>
              </a:spcBef>
              <a:defRPr kumimoji="1" sz="1100">
                <a:solidFill>
                  <a:schemeClr val="tx1"/>
                </a:solidFill>
                <a:latin typeface="Times New Roman" panose="02020603050405020304" pitchFamily="18" charset="0"/>
              </a:defRPr>
            </a:lvl4pPr>
            <a:lvl5pPr marL="2001939" indent="-222438" defTabSz="934547" eaLnBrk="0" hangingPunct="0">
              <a:spcBef>
                <a:spcPct val="30000"/>
              </a:spcBef>
              <a:defRPr kumimoji="1" sz="1100">
                <a:solidFill>
                  <a:schemeClr val="tx1"/>
                </a:solidFill>
                <a:latin typeface="Times New Roman" panose="02020603050405020304" pitchFamily="18" charset="0"/>
              </a:defRPr>
            </a:lvl5pPr>
            <a:lvl6pPr marL="244681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6pPr>
            <a:lvl7pPr marL="289169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7pPr>
            <a:lvl8pPr marL="3336565"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8pPr>
            <a:lvl9pPr marL="3781440" indent="-222438" defTabSz="934547"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40AFAB4C-4A23-4628-9227-3D6E8EEE28DA}" type="slidenum">
              <a:rPr kumimoji="0" lang="en-US" altLang="en-US">
                <a:solidFill>
                  <a:srgbClr val="000000"/>
                </a:solidFill>
              </a:rPr>
              <a:pPr>
                <a:spcBef>
                  <a:spcPct val="0"/>
                </a:spcBef>
              </a:pPr>
              <a:t>6</a:t>
            </a:fld>
            <a:endParaRPr kumimoji="0" lang="en-US" altLang="en-US">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spcAft>
                <a:spcPts val="1168"/>
              </a:spcAft>
            </a:pPr>
            <a:r>
              <a:rPr lang="en-US" altLang="en-US"/>
              <a:t>Depending upon the developmental level of the child, the school nurse or trained school personnel may need to perform or assist students with pump functions.  Each pump requires specific training.</a:t>
            </a:r>
          </a:p>
          <a:p>
            <a:pPr>
              <a:spcBef>
                <a:spcPct val="0"/>
              </a:spcBef>
              <a:spcAft>
                <a:spcPts val="1168"/>
              </a:spcAft>
            </a:pPr>
            <a:r>
              <a:rPr lang="en-US" altLang="en-US"/>
              <a:t>Some students, especially younger ones, will need assistance with calculating or entering in the correct carbohydrate or blood glucose values, both to cover for meals or snacks and to correct for high blood glucose.</a:t>
            </a:r>
          </a:p>
          <a:p>
            <a:pPr>
              <a:spcBef>
                <a:spcPct val="0"/>
              </a:spcBef>
              <a:spcAft>
                <a:spcPts val="1168"/>
              </a:spcAft>
            </a:pPr>
            <a:r>
              <a:rPr lang="en-US" altLang="en-US"/>
              <a:t>The school nurse or trained school personnel should be aware of the signs and symptoms that a infusion site may need to be changed. Ordinarily, infusion sets are changed every 3 days.</a:t>
            </a:r>
          </a:p>
          <a:p>
            <a:pPr>
              <a:spcBef>
                <a:spcPct val="0"/>
              </a:spcBef>
              <a:spcAft>
                <a:spcPts val="1168"/>
              </a:spcAft>
            </a:pPr>
            <a:r>
              <a:rPr lang="en-US" altLang="en-US"/>
              <a:t>Additionally, the DMMP specifies when an injection by syringe or pen is needed, and when to assist the student as needed in administering insulin by syringe or pen if blood glucose is far above target range, is not responding to a correction bolus, or if ketones are present.</a:t>
            </a:r>
          </a:p>
          <a:p>
            <a:pPr>
              <a:spcBef>
                <a:spcPct val="0"/>
              </a:spcBef>
              <a:spcAft>
                <a:spcPts val="1168"/>
              </a:spcAft>
            </a:pPr>
            <a:r>
              <a:rPr lang="en-US" altLang="en-US"/>
              <a:t>Rarely, a pump may need to be suspended or disconnected if a student becomes unconscious or experiences a seizure. Staff should be trained to perform or assist the student in performing suspensions or disconnections, as per instructions from the parent/guardian or health care provider as specified in the DMMP.  For example, some students may disconnect during physical education class or during extracurricular athletics.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1368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70891-C093-4163-A54F-4DD46B5AD03B}" type="slidenum">
              <a:rPr lang="en-US" smtClean="0"/>
              <a:t>8</a:t>
            </a:fld>
            <a:endParaRPr lang="en-US"/>
          </a:p>
        </p:txBody>
      </p:sp>
    </p:spTree>
    <p:extLst>
      <p:ext uri="{BB962C8B-B14F-4D97-AF65-F5344CB8AC3E}">
        <p14:creationId xmlns:p14="http://schemas.microsoft.com/office/powerpoint/2010/main" val="218396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934112" y="4414561"/>
            <a:ext cx="5273014" cy="418399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a:t>In the past few years considerable progress has been made in the continuous monitoring of glucose levels. The steps on the screen explain the basics of how the continuous monitoring technology works:</a:t>
            </a:r>
          </a:p>
          <a:p>
            <a:r>
              <a:rPr lang="en-US" altLang="en-US" dirty="0"/>
              <a:t> </a:t>
            </a:r>
          </a:p>
          <a:p>
            <a:pPr marL="335102" lvl="1" indent="-223401">
              <a:buFontTx/>
              <a:buChar char="•"/>
            </a:pPr>
            <a:r>
              <a:rPr lang="en-US" altLang="en-US" dirty="0"/>
              <a:t>A tiny glucose-measuring device called a "sensor" is inserted just under the skin.</a:t>
            </a:r>
          </a:p>
          <a:p>
            <a:pPr marL="335102" lvl="1" indent="-223401">
              <a:buFontTx/>
              <a:buChar char="•"/>
            </a:pPr>
            <a:r>
              <a:rPr lang="en-US" altLang="en-US" dirty="0"/>
              <a:t>The sensor measures glucose in the tissue fluids several times a minute and sends the information to a pager-sized device.</a:t>
            </a:r>
          </a:p>
          <a:p>
            <a:pPr marL="335102" lvl="1" indent="-223401">
              <a:buFontTx/>
              <a:buChar char="•"/>
            </a:pPr>
            <a:r>
              <a:rPr lang="en-US" altLang="en-US" dirty="0"/>
              <a:t>The system automatically displays and records an average glucose value every five minutes for up to 3, 5, or 7 days depending on manufacturer.</a:t>
            </a:r>
          </a:p>
          <a:p>
            <a:pPr marL="335102" lvl="1" indent="-223401">
              <a:buFontTx/>
              <a:buChar char="•"/>
            </a:pPr>
            <a:r>
              <a:rPr lang="en-US" altLang="en-US" dirty="0"/>
              <a:t>The state of the continuous monitoring technology is such that finger stick pokes are still required to effectively calibrate the device.</a:t>
            </a:r>
          </a:p>
          <a:p>
            <a:pPr marL="335102" lvl="1" indent="-223401">
              <a:buFontTx/>
              <a:buChar char="•"/>
            </a:pPr>
            <a:r>
              <a:rPr lang="en-US" altLang="en-US" dirty="0"/>
              <a:t>Alarms signal when glucose is out of target range.</a:t>
            </a:r>
          </a:p>
          <a:p>
            <a:endParaRPr lang="en-US" altLang="en-US" dirty="0"/>
          </a:p>
          <a:p>
            <a:r>
              <a:rPr lang="en-US" altLang="en-US" dirty="0"/>
              <a:t>While continuous glucose monitors are becoming more common, they are still not widely used.  Some individuals use them for a short period to give the health care providers a picture of what is happening with glucose levels between monitoring times, particularly after meals and at night while sleeping. </a:t>
            </a:r>
          </a:p>
          <a:p>
            <a:endParaRPr lang="en-US" altLang="en-US" dirty="0"/>
          </a:p>
          <a:p>
            <a:r>
              <a:rPr lang="en-US" altLang="en-US" b="1" dirty="0"/>
              <a:t>A student who wears a continuous glucose monitor to school still needs to check blood glucose with a regular meter before treatment.</a:t>
            </a:r>
          </a:p>
          <a:p>
            <a:endParaRPr lang="en-US" altLang="en-US" b="1" dirty="0"/>
          </a:p>
          <a:p>
            <a:endParaRPr lang="en-US" altLang="en-US" dirty="0"/>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0">
              <a:spcBef>
                <a:spcPct val="30000"/>
              </a:spcBef>
              <a:defRPr kumimoji="1" sz="1100">
                <a:solidFill>
                  <a:schemeClr val="tx1"/>
                </a:solidFill>
                <a:latin typeface="Times New Roman" pitchFamily="18" charset="0"/>
              </a:defRPr>
            </a:lvl1pPr>
            <a:lvl2pPr marL="716108" indent="-275427" defTabSz="931860">
              <a:spcBef>
                <a:spcPct val="30000"/>
              </a:spcBef>
              <a:defRPr kumimoji="1" sz="1100">
                <a:solidFill>
                  <a:schemeClr val="tx1"/>
                </a:solidFill>
                <a:latin typeface="Times New Roman" pitchFamily="18" charset="0"/>
              </a:defRPr>
            </a:lvl2pPr>
            <a:lvl3pPr marL="1101706" indent="-220341" defTabSz="931860">
              <a:spcBef>
                <a:spcPct val="30000"/>
              </a:spcBef>
              <a:defRPr kumimoji="1" sz="1100">
                <a:solidFill>
                  <a:schemeClr val="tx1"/>
                </a:solidFill>
                <a:latin typeface="Times New Roman" pitchFamily="18" charset="0"/>
              </a:defRPr>
            </a:lvl3pPr>
            <a:lvl4pPr marL="1542388" indent="-220341" defTabSz="931860">
              <a:spcBef>
                <a:spcPct val="30000"/>
              </a:spcBef>
              <a:defRPr kumimoji="1" sz="1100">
                <a:solidFill>
                  <a:schemeClr val="tx1"/>
                </a:solidFill>
                <a:latin typeface="Times New Roman" pitchFamily="18" charset="0"/>
              </a:defRPr>
            </a:lvl4pPr>
            <a:lvl5pPr marL="1983071" indent="-220341" defTabSz="931860">
              <a:spcBef>
                <a:spcPct val="30000"/>
              </a:spcBef>
              <a:defRPr kumimoji="1" sz="1100">
                <a:solidFill>
                  <a:schemeClr val="tx1"/>
                </a:solidFill>
                <a:latin typeface="Times New Roman" pitchFamily="18" charset="0"/>
              </a:defRPr>
            </a:lvl5pPr>
            <a:lvl6pPr marL="2423753" indent="-220341" defTabSz="931860" eaLnBrk="0" fontAlgn="base" hangingPunct="0">
              <a:spcBef>
                <a:spcPct val="30000"/>
              </a:spcBef>
              <a:spcAft>
                <a:spcPct val="0"/>
              </a:spcAft>
              <a:defRPr kumimoji="1" sz="1100">
                <a:solidFill>
                  <a:schemeClr val="tx1"/>
                </a:solidFill>
                <a:latin typeface="Times New Roman" pitchFamily="18" charset="0"/>
              </a:defRPr>
            </a:lvl6pPr>
            <a:lvl7pPr marL="2864435" indent="-220341" defTabSz="931860" eaLnBrk="0" fontAlgn="base" hangingPunct="0">
              <a:spcBef>
                <a:spcPct val="30000"/>
              </a:spcBef>
              <a:spcAft>
                <a:spcPct val="0"/>
              </a:spcAft>
              <a:defRPr kumimoji="1" sz="1100">
                <a:solidFill>
                  <a:schemeClr val="tx1"/>
                </a:solidFill>
                <a:latin typeface="Times New Roman" pitchFamily="18" charset="0"/>
              </a:defRPr>
            </a:lvl7pPr>
            <a:lvl8pPr marL="3305117" indent="-220341" defTabSz="931860" eaLnBrk="0" fontAlgn="base" hangingPunct="0">
              <a:spcBef>
                <a:spcPct val="30000"/>
              </a:spcBef>
              <a:spcAft>
                <a:spcPct val="0"/>
              </a:spcAft>
              <a:defRPr kumimoji="1" sz="1100">
                <a:solidFill>
                  <a:schemeClr val="tx1"/>
                </a:solidFill>
                <a:latin typeface="Times New Roman" pitchFamily="18" charset="0"/>
              </a:defRPr>
            </a:lvl8pPr>
            <a:lvl9pPr marL="3745800" indent="-220341" defTabSz="931860" eaLnBrk="0" fontAlgn="base" hangingPunct="0">
              <a:spcBef>
                <a:spcPct val="30000"/>
              </a:spcBef>
              <a:spcAft>
                <a:spcPct val="0"/>
              </a:spcAft>
              <a:defRPr kumimoji="1" sz="1100">
                <a:solidFill>
                  <a:schemeClr val="tx1"/>
                </a:solidFill>
                <a:latin typeface="Times New Roman" pitchFamily="18" charset="0"/>
              </a:defRPr>
            </a:lvl9pPr>
          </a:lstStyle>
          <a:p>
            <a:pPr>
              <a:spcBef>
                <a:spcPct val="0"/>
              </a:spcBef>
            </a:pPr>
            <a:fld id="{D3A77B8A-480D-4729-886B-970066E7C763}" type="slidenum">
              <a:rPr kumimoji="0" lang="en-US" altLang="en-US" smtClean="0">
                <a:cs typeface="Arial" pitchFamily="34" charset="0"/>
              </a:rPr>
              <a:pPr>
                <a:spcBef>
                  <a:spcPct val="0"/>
                </a:spcBef>
              </a:pPr>
              <a:t>9</a:t>
            </a:fld>
            <a:endParaRPr kumimoji="0" lang="en-US" altLang="en-US">
              <a:cs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293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8AF03-3058-4FDD-9764-E982015FF3D9}" type="slidenum">
              <a:rPr lang="en-US" smtClean="0"/>
              <a:pPr/>
              <a:t>10</a:t>
            </a:fld>
            <a:endParaRPr lang="en-US"/>
          </a:p>
        </p:txBody>
      </p:sp>
    </p:spTree>
    <p:extLst>
      <p:ext uri="{BB962C8B-B14F-4D97-AF65-F5344CB8AC3E}">
        <p14:creationId xmlns:p14="http://schemas.microsoft.com/office/powerpoint/2010/main" val="291839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21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902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B23F4E29-FCFF-479C-B15F-32CBBB65C7DA}" type="slidenum">
              <a:rPr lang="en-US" altLang="en-US"/>
              <a:pPr>
                <a:defRPr/>
              </a:pPr>
              <a:t>‹#›</a:t>
            </a:fld>
            <a:endParaRPr lang="en-US" altLang="en-US"/>
          </a:p>
        </p:txBody>
      </p:sp>
    </p:spTree>
    <p:extLst>
      <p:ext uri="{BB962C8B-B14F-4D97-AF65-F5344CB8AC3E}">
        <p14:creationId xmlns:p14="http://schemas.microsoft.com/office/powerpoint/2010/main" val="23197587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71FB439-C67C-4378-8A6B-DAB23275E064}" type="slidenum">
              <a:rPr lang="en-US" altLang="en-US"/>
              <a:pPr>
                <a:defRPr/>
              </a:pPr>
              <a:t>‹#›</a:t>
            </a:fld>
            <a:endParaRPr lang="en-US" altLang="en-US"/>
          </a:p>
        </p:txBody>
      </p:sp>
    </p:spTree>
    <p:extLst>
      <p:ext uri="{BB962C8B-B14F-4D97-AF65-F5344CB8AC3E}">
        <p14:creationId xmlns:p14="http://schemas.microsoft.com/office/powerpoint/2010/main" val="11650618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3A8FA15E-187E-4BDF-AE75-C0C41E75E126}" type="slidenum">
              <a:rPr lang="en-US" altLang="en-US"/>
              <a:pPr>
                <a:defRPr/>
              </a:pPr>
              <a:t>‹#›</a:t>
            </a:fld>
            <a:endParaRPr lang="en-US" altLang="en-US"/>
          </a:p>
        </p:txBody>
      </p:sp>
    </p:spTree>
    <p:extLst>
      <p:ext uri="{BB962C8B-B14F-4D97-AF65-F5344CB8AC3E}">
        <p14:creationId xmlns:p14="http://schemas.microsoft.com/office/powerpoint/2010/main" val="282471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9193C9D-19C2-46C5-8BE7-01A0FC57076A}" type="slidenum">
              <a:rPr lang="en-US" altLang="en-US"/>
              <a:pPr>
                <a:defRPr/>
              </a:pPr>
              <a:t>‹#›</a:t>
            </a:fld>
            <a:endParaRPr lang="en-US" altLang="en-US"/>
          </a:p>
        </p:txBody>
      </p:sp>
    </p:spTree>
    <p:extLst>
      <p:ext uri="{BB962C8B-B14F-4D97-AF65-F5344CB8AC3E}">
        <p14:creationId xmlns:p14="http://schemas.microsoft.com/office/powerpoint/2010/main" val="290344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1B124D1E-7A7A-42BF-839C-40440194EB3E}" type="slidenum">
              <a:rPr lang="en-US" altLang="en-US"/>
              <a:pPr>
                <a:defRPr/>
              </a:pPr>
              <a:t>‹#›</a:t>
            </a:fld>
            <a:endParaRPr lang="en-US" altLang="en-US"/>
          </a:p>
        </p:txBody>
      </p:sp>
    </p:spTree>
    <p:extLst>
      <p:ext uri="{BB962C8B-B14F-4D97-AF65-F5344CB8AC3E}">
        <p14:creationId xmlns:p14="http://schemas.microsoft.com/office/powerpoint/2010/main" val="2248760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B094D76-B6BC-49B2-A646-47133422AB62}" type="slidenum">
              <a:rPr lang="en-US" altLang="en-US"/>
              <a:pPr>
                <a:defRPr/>
              </a:pPr>
              <a:t>‹#›</a:t>
            </a:fld>
            <a:endParaRPr lang="en-US" altLang="en-US"/>
          </a:p>
        </p:txBody>
      </p:sp>
    </p:spTree>
    <p:extLst>
      <p:ext uri="{BB962C8B-B14F-4D97-AF65-F5344CB8AC3E}">
        <p14:creationId xmlns:p14="http://schemas.microsoft.com/office/powerpoint/2010/main" val="556842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1A295D8-F999-4E3E-A518-975B5B2F01B4}" type="slidenum">
              <a:rPr lang="en-US" altLang="en-US"/>
              <a:pPr>
                <a:defRPr/>
              </a:pPr>
              <a:t>‹#›</a:t>
            </a:fld>
            <a:endParaRPr lang="en-US" altLang="en-US"/>
          </a:p>
        </p:txBody>
      </p:sp>
    </p:spTree>
    <p:extLst>
      <p:ext uri="{BB962C8B-B14F-4D97-AF65-F5344CB8AC3E}">
        <p14:creationId xmlns:p14="http://schemas.microsoft.com/office/powerpoint/2010/main" val="28030028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B737E31-BAFE-4361-96B0-2C893A25511A}" type="slidenum">
              <a:rPr lang="en-US" altLang="en-US"/>
              <a:pPr>
                <a:defRPr/>
              </a:pPr>
              <a:t>‹#›</a:t>
            </a:fld>
            <a:endParaRPr lang="en-US" altLang="en-US"/>
          </a:p>
        </p:txBody>
      </p:sp>
    </p:spTree>
    <p:extLst>
      <p:ext uri="{BB962C8B-B14F-4D97-AF65-F5344CB8AC3E}">
        <p14:creationId xmlns:p14="http://schemas.microsoft.com/office/powerpoint/2010/main" val="2191968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C46D188-83A5-4346-B2F0-A92F90C0DD97}" type="slidenum">
              <a:rPr lang="en-US" altLang="en-US"/>
              <a:pPr>
                <a:defRPr/>
              </a:pPr>
              <a:t>‹#›</a:t>
            </a:fld>
            <a:endParaRPr lang="en-US" altLang="en-US"/>
          </a:p>
        </p:txBody>
      </p:sp>
    </p:spTree>
    <p:extLst>
      <p:ext uri="{BB962C8B-B14F-4D97-AF65-F5344CB8AC3E}">
        <p14:creationId xmlns:p14="http://schemas.microsoft.com/office/powerpoint/2010/main" val="821899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395E40A4-7691-4124-8D1C-CDE21CE6A3CA}" type="slidenum">
              <a:rPr lang="en-US" altLang="en-US"/>
              <a:pPr>
                <a:defRPr/>
              </a:pPr>
              <a:t>‹#›</a:t>
            </a:fld>
            <a:endParaRPr lang="en-US" altLang="en-US"/>
          </a:p>
        </p:txBody>
      </p:sp>
    </p:spTree>
    <p:extLst>
      <p:ext uri="{BB962C8B-B14F-4D97-AF65-F5344CB8AC3E}">
        <p14:creationId xmlns:p14="http://schemas.microsoft.com/office/powerpoint/2010/main" val="184263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4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0E588ABB-C356-42CD-8981-59C18F75954F}" type="slidenum">
              <a:rPr lang="en-US" altLang="en-US"/>
              <a:pPr>
                <a:defRPr/>
              </a:pPr>
              <a:t>‹#›</a:t>
            </a:fld>
            <a:endParaRPr lang="en-US" altLang="en-US"/>
          </a:p>
        </p:txBody>
      </p:sp>
    </p:spTree>
    <p:extLst>
      <p:ext uri="{BB962C8B-B14F-4D97-AF65-F5344CB8AC3E}">
        <p14:creationId xmlns:p14="http://schemas.microsoft.com/office/powerpoint/2010/main" val="7098788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66860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401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4918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863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7074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9979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2971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4757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330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4D8D8A-A134-4BB3-B4FA-D53136D046AD}"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990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9948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B7D968D2-BBE4-47CE-8502-665C9729955E}" type="slidenum">
              <a:rPr lang="en-US" altLang="en-US"/>
              <a:pPr>
                <a:defRPr/>
              </a:pPr>
              <a:t>‹#›</a:t>
            </a:fld>
            <a:endParaRPr lang="en-US" altLang="en-US"/>
          </a:p>
        </p:txBody>
      </p:sp>
    </p:spTree>
    <p:extLst>
      <p:ext uri="{BB962C8B-B14F-4D97-AF65-F5344CB8AC3E}">
        <p14:creationId xmlns:p14="http://schemas.microsoft.com/office/powerpoint/2010/main" val="8061271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35DDE01-8FB3-48C4-9B7B-0F6DFE551925}" type="slidenum">
              <a:rPr lang="en-US" altLang="en-US"/>
              <a:pPr>
                <a:defRPr/>
              </a:pPr>
              <a:t>‹#›</a:t>
            </a:fld>
            <a:endParaRPr lang="en-US" altLang="en-US"/>
          </a:p>
        </p:txBody>
      </p:sp>
    </p:spTree>
    <p:extLst>
      <p:ext uri="{BB962C8B-B14F-4D97-AF65-F5344CB8AC3E}">
        <p14:creationId xmlns:p14="http://schemas.microsoft.com/office/powerpoint/2010/main" val="2476987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6F91B3E4-B27B-4634-91AD-1531B83FF19F}" type="slidenum">
              <a:rPr lang="en-US" altLang="en-US"/>
              <a:pPr>
                <a:defRPr/>
              </a:pPr>
              <a:t>‹#›</a:t>
            </a:fld>
            <a:endParaRPr lang="en-US" altLang="en-US"/>
          </a:p>
        </p:txBody>
      </p:sp>
    </p:spTree>
    <p:extLst>
      <p:ext uri="{BB962C8B-B14F-4D97-AF65-F5344CB8AC3E}">
        <p14:creationId xmlns:p14="http://schemas.microsoft.com/office/powerpoint/2010/main" val="29287543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387A3D8-6B62-4B62-ADE5-208F1140DED2}" type="slidenum">
              <a:rPr lang="en-US" altLang="en-US"/>
              <a:pPr>
                <a:defRPr/>
              </a:pPr>
              <a:t>‹#›</a:t>
            </a:fld>
            <a:endParaRPr lang="en-US" altLang="en-US"/>
          </a:p>
        </p:txBody>
      </p:sp>
    </p:spTree>
    <p:extLst>
      <p:ext uri="{BB962C8B-B14F-4D97-AF65-F5344CB8AC3E}">
        <p14:creationId xmlns:p14="http://schemas.microsoft.com/office/powerpoint/2010/main" val="3405365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22A32E28-BBE8-4E3F-B705-AF5376063D3A}" type="slidenum">
              <a:rPr lang="en-US" altLang="en-US"/>
              <a:pPr>
                <a:defRPr/>
              </a:pPr>
              <a:t>‹#›</a:t>
            </a:fld>
            <a:endParaRPr lang="en-US" altLang="en-US"/>
          </a:p>
        </p:txBody>
      </p:sp>
    </p:spTree>
    <p:extLst>
      <p:ext uri="{BB962C8B-B14F-4D97-AF65-F5344CB8AC3E}">
        <p14:creationId xmlns:p14="http://schemas.microsoft.com/office/powerpoint/2010/main" val="11315300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433879DB-634D-4263-B4F3-264D967028EE}" type="slidenum">
              <a:rPr lang="en-US" altLang="en-US"/>
              <a:pPr>
                <a:defRPr/>
              </a:pPr>
              <a:t>‹#›</a:t>
            </a:fld>
            <a:endParaRPr lang="en-US" altLang="en-US"/>
          </a:p>
        </p:txBody>
      </p:sp>
    </p:spTree>
    <p:extLst>
      <p:ext uri="{BB962C8B-B14F-4D97-AF65-F5344CB8AC3E}">
        <p14:creationId xmlns:p14="http://schemas.microsoft.com/office/powerpoint/2010/main" val="15467007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AB65875B-A9F4-4106-BA1E-FBDDFD620FDA}" type="slidenum">
              <a:rPr lang="en-US" altLang="en-US"/>
              <a:pPr>
                <a:defRPr/>
              </a:pPr>
              <a:t>‹#›</a:t>
            </a:fld>
            <a:endParaRPr lang="en-US" altLang="en-US"/>
          </a:p>
        </p:txBody>
      </p:sp>
    </p:spTree>
    <p:extLst>
      <p:ext uri="{BB962C8B-B14F-4D97-AF65-F5344CB8AC3E}">
        <p14:creationId xmlns:p14="http://schemas.microsoft.com/office/powerpoint/2010/main" val="2177051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773FE73-6C29-44FF-8E99-A59B2D2BC9D7}" type="slidenum">
              <a:rPr lang="en-US" altLang="en-US"/>
              <a:pPr>
                <a:defRPr/>
              </a:pPr>
              <a:t>‹#›</a:t>
            </a:fld>
            <a:endParaRPr lang="en-US" altLang="en-US"/>
          </a:p>
        </p:txBody>
      </p:sp>
    </p:spTree>
    <p:extLst>
      <p:ext uri="{BB962C8B-B14F-4D97-AF65-F5344CB8AC3E}">
        <p14:creationId xmlns:p14="http://schemas.microsoft.com/office/powerpoint/2010/main" val="212470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49437-5D69-4F0C-966D-978F5A84E1CC}"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12A36C3-253B-4B1C-9735-0A1B96C95D00}" type="slidenum">
              <a:rPr lang="en-US" altLang="en-US"/>
              <a:pPr>
                <a:defRPr/>
              </a:pPr>
              <a:t>‹#›</a:t>
            </a:fld>
            <a:endParaRPr lang="en-US" altLang="en-US"/>
          </a:p>
        </p:txBody>
      </p:sp>
    </p:spTree>
    <p:extLst>
      <p:ext uri="{BB962C8B-B14F-4D97-AF65-F5344CB8AC3E}">
        <p14:creationId xmlns:p14="http://schemas.microsoft.com/office/powerpoint/2010/main" val="17556940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60A6B01-50D2-41D7-AC2A-0A7B3290CEF8}" type="slidenum">
              <a:rPr lang="en-US" altLang="en-US"/>
              <a:pPr>
                <a:defRPr/>
              </a:pPr>
              <a:t>‹#›</a:t>
            </a:fld>
            <a:endParaRPr lang="en-US" altLang="en-US"/>
          </a:p>
        </p:txBody>
      </p:sp>
    </p:spTree>
    <p:extLst>
      <p:ext uri="{BB962C8B-B14F-4D97-AF65-F5344CB8AC3E}">
        <p14:creationId xmlns:p14="http://schemas.microsoft.com/office/powerpoint/2010/main" val="2251784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50C91B87-74AB-4C40-BB41-ACAC627E03F5}" type="slidenum">
              <a:rPr lang="en-US" altLang="en-US"/>
              <a:pPr>
                <a:defRPr/>
              </a:pPr>
              <a:t>‹#›</a:t>
            </a:fld>
            <a:endParaRPr lang="en-US" altLang="en-US"/>
          </a:p>
        </p:txBody>
      </p:sp>
    </p:spTree>
    <p:extLst>
      <p:ext uri="{BB962C8B-B14F-4D97-AF65-F5344CB8AC3E}">
        <p14:creationId xmlns:p14="http://schemas.microsoft.com/office/powerpoint/2010/main" val="33884501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3C7DC819-4028-42FF-B7B0-217731A07051}" type="slidenum">
              <a:rPr lang="en-US" altLang="en-US"/>
              <a:pPr>
                <a:defRPr/>
              </a:pPr>
              <a:t>‹#›</a:t>
            </a:fld>
            <a:endParaRPr lang="en-US" altLang="en-US"/>
          </a:p>
        </p:txBody>
      </p:sp>
    </p:spTree>
    <p:extLst>
      <p:ext uri="{BB962C8B-B14F-4D97-AF65-F5344CB8AC3E}">
        <p14:creationId xmlns:p14="http://schemas.microsoft.com/office/powerpoint/2010/main" val="819894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A8D44C8-FD92-4CCF-AC36-87EBB91EC1C3}" type="slidenum">
              <a:rPr lang="en-US" altLang="en-US"/>
              <a:pPr>
                <a:defRPr/>
              </a:pPr>
              <a:t>‹#›</a:t>
            </a:fld>
            <a:endParaRPr lang="en-US" altLang="en-US"/>
          </a:p>
        </p:txBody>
      </p:sp>
    </p:spTree>
    <p:extLst>
      <p:ext uri="{BB962C8B-B14F-4D97-AF65-F5344CB8AC3E}">
        <p14:creationId xmlns:p14="http://schemas.microsoft.com/office/powerpoint/2010/main" val="29157789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EE8291E-4F93-4A50-8A79-0B2F09B43912}" type="slidenum">
              <a:rPr lang="en-US" altLang="en-US"/>
              <a:pPr>
                <a:defRPr/>
              </a:pPr>
              <a:t>‹#›</a:t>
            </a:fld>
            <a:endParaRPr lang="en-US" altLang="en-US"/>
          </a:p>
        </p:txBody>
      </p:sp>
    </p:spTree>
    <p:extLst>
      <p:ext uri="{BB962C8B-B14F-4D97-AF65-F5344CB8AC3E}">
        <p14:creationId xmlns:p14="http://schemas.microsoft.com/office/powerpoint/2010/main" val="30158975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F298D04C-6844-4B6E-84A4-CDC7612C731D}" type="slidenum">
              <a:rPr lang="en-US" altLang="en-US"/>
              <a:pPr>
                <a:defRPr/>
              </a:pPr>
              <a:t>‹#›</a:t>
            </a:fld>
            <a:endParaRPr lang="en-US" altLang="en-US"/>
          </a:p>
        </p:txBody>
      </p:sp>
    </p:spTree>
    <p:extLst>
      <p:ext uri="{BB962C8B-B14F-4D97-AF65-F5344CB8AC3E}">
        <p14:creationId xmlns:p14="http://schemas.microsoft.com/office/powerpoint/2010/main" val="17242370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E8D8D093-B81D-42D7-82FF-A549201DAB7E}" type="slidenum">
              <a:rPr lang="en-US" altLang="en-US"/>
              <a:pPr>
                <a:defRPr/>
              </a:pPr>
              <a:t>‹#›</a:t>
            </a:fld>
            <a:endParaRPr lang="en-US" altLang="en-US"/>
          </a:p>
        </p:txBody>
      </p:sp>
    </p:spTree>
    <p:extLst>
      <p:ext uri="{BB962C8B-B14F-4D97-AF65-F5344CB8AC3E}">
        <p14:creationId xmlns:p14="http://schemas.microsoft.com/office/powerpoint/2010/main" val="24002701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611E5A8-64DA-4742-8EA7-A0D599253D82}" type="slidenum">
              <a:rPr lang="en-US" altLang="en-US"/>
              <a:pPr>
                <a:defRPr/>
              </a:pPr>
              <a:t>‹#›</a:t>
            </a:fld>
            <a:endParaRPr lang="en-US" altLang="en-US"/>
          </a:p>
        </p:txBody>
      </p:sp>
    </p:spTree>
    <p:extLst>
      <p:ext uri="{BB962C8B-B14F-4D97-AF65-F5344CB8AC3E}">
        <p14:creationId xmlns:p14="http://schemas.microsoft.com/office/powerpoint/2010/main" val="1596121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784987C-3547-4943-83E9-5A4108C96C94}" type="slidenum">
              <a:rPr lang="en-US" altLang="en-US"/>
              <a:pPr>
                <a:defRPr/>
              </a:pPr>
              <a:t>‹#›</a:t>
            </a:fld>
            <a:endParaRPr lang="en-US" altLang="en-US"/>
          </a:p>
        </p:txBody>
      </p:sp>
    </p:spTree>
    <p:extLst>
      <p:ext uri="{BB962C8B-B14F-4D97-AF65-F5344CB8AC3E}">
        <p14:creationId xmlns:p14="http://schemas.microsoft.com/office/powerpoint/2010/main" val="186201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EC26-FB09-4AB5-8F2E-25C73BBF9340}"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DAFA447-4013-49EA-9E6D-645C7FB559BB}" type="slidenum">
              <a:rPr lang="en-US" altLang="en-US"/>
              <a:pPr>
                <a:defRPr/>
              </a:pPr>
              <a:t>‹#›</a:t>
            </a:fld>
            <a:endParaRPr lang="en-US" altLang="en-US"/>
          </a:p>
        </p:txBody>
      </p:sp>
    </p:spTree>
    <p:extLst>
      <p:ext uri="{BB962C8B-B14F-4D97-AF65-F5344CB8AC3E}">
        <p14:creationId xmlns:p14="http://schemas.microsoft.com/office/powerpoint/2010/main" val="27109340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A89E88F-A449-4663-A1C1-2A4EB34DB0CB}" type="slidenum">
              <a:rPr lang="en-US" altLang="en-US"/>
              <a:pPr>
                <a:defRPr/>
              </a:pPr>
              <a:t>‹#›</a:t>
            </a:fld>
            <a:endParaRPr lang="en-US" altLang="en-US"/>
          </a:p>
        </p:txBody>
      </p:sp>
    </p:spTree>
    <p:extLst>
      <p:ext uri="{BB962C8B-B14F-4D97-AF65-F5344CB8AC3E}">
        <p14:creationId xmlns:p14="http://schemas.microsoft.com/office/powerpoint/2010/main" val="15014758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89262B3-F27C-48B3-A8C3-31120729A3A6}" type="slidenum">
              <a:rPr lang="en-US" altLang="en-US"/>
              <a:pPr>
                <a:defRPr/>
              </a:pPr>
              <a:t>‹#›</a:t>
            </a:fld>
            <a:endParaRPr lang="en-US" altLang="en-US"/>
          </a:p>
        </p:txBody>
      </p:sp>
    </p:spTree>
    <p:extLst>
      <p:ext uri="{BB962C8B-B14F-4D97-AF65-F5344CB8AC3E}">
        <p14:creationId xmlns:p14="http://schemas.microsoft.com/office/powerpoint/2010/main" val="35644335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38E51D4B-29AF-41AA-81E3-ADBC737D51BC}" type="slidenum">
              <a:rPr lang="en-US" altLang="en-US"/>
              <a:pPr>
                <a:defRPr/>
              </a:pPr>
              <a:t>‹#›</a:t>
            </a:fld>
            <a:endParaRPr lang="en-US" altLang="en-US"/>
          </a:p>
        </p:txBody>
      </p:sp>
    </p:spTree>
    <p:extLst>
      <p:ext uri="{BB962C8B-B14F-4D97-AF65-F5344CB8AC3E}">
        <p14:creationId xmlns:p14="http://schemas.microsoft.com/office/powerpoint/2010/main" val="20019843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918781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5406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5928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7062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3620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273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23ABF-DFD9-465A-9AEC-A74D2FE14419}"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8577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29532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1670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0580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5777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17CE6BD4-5ABA-45BF-A038-42D88A4A57C2}" type="slidenum">
              <a:rPr lang="en-US" altLang="en-US"/>
              <a:pPr>
                <a:defRPr/>
              </a:pPr>
              <a:t>‹#›</a:t>
            </a:fld>
            <a:endParaRPr lang="en-US" altLang="en-US"/>
          </a:p>
        </p:txBody>
      </p:sp>
    </p:spTree>
    <p:extLst>
      <p:ext uri="{BB962C8B-B14F-4D97-AF65-F5344CB8AC3E}">
        <p14:creationId xmlns:p14="http://schemas.microsoft.com/office/powerpoint/2010/main" val="23075903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6B56FB21-C4F2-4C70-8DE1-C302D92E5A38}" type="slidenum">
              <a:rPr lang="en-US" altLang="en-US"/>
              <a:pPr>
                <a:defRPr/>
              </a:pPr>
              <a:t>‹#›</a:t>
            </a:fld>
            <a:endParaRPr lang="en-US" altLang="en-US"/>
          </a:p>
        </p:txBody>
      </p:sp>
    </p:spTree>
    <p:extLst>
      <p:ext uri="{BB962C8B-B14F-4D97-AF65-F5344CB8AC3E}">
        <p14:creationId xmlns:p14="http://schemas.microsoft.com/office/powerpoint/2010/main" val="6001883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EDA4A88-0016-426B-9578-385DA6860818}" type="slidenum">
              <a:rPr lang="en-US" altLang="en-US"/>
              <a:pPr>
                <a:defRPr/>
              </a:pPr>
              <a:t>‹#›</a:t>
            </a:fld>
            <a:endParaRPr lang="en-US" altLang="en-US"/>
          </a:p>
        </p:txBody>
      </p:sp>
    </p:spTree>
    <p:extLst>
      <p:ext uri="{BB962C8B-B14F-4D97-AF65-F5344CB8AC3E}">
        <p14:creationId xmlns:p14="http://schemas.microsoft.com/office/powerpoint/2010/main" val="34332479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9785E5D9-33B3-43BA-84D9-C74D6B2914E0}" type="slidenum">
              <a:rPr lang="en-US" altLang="en-US"/>
              <a:pPr>
                <a:defRPr/>
              </a:pPr>
              <a:t>‹#›</a:t>
            </a:fld>
            <a:endParaRPr lang="en-US" altLang="en-US"/>
          </a:p>
        </p:txBody>
      </p:sp>
    </p:spTree>
    <p:extLst>
      <p:ext uri="{BB962C8B-B14F-4D97-AF65-F5344CB8AC3E}">
        <p14:creationId xmlns:p14="http://schemas.microsoft.com/office/powerpoint/2010/main" val="1274669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9A4685B7-FBD9-4C85-BA4A-9401FC8BDA58}" type="slidenum">
              <a:rPr lang="en-US" altLang="en-US"/>
              <a:pPr>
                <a:defRPr/>
              </a:pPr>
              <a:t>‹#›</a:t>
            </a:fld>
            <a:endParaRPr lang="en-US" altLang="en-US"/>
          </a:p>
        </p:txBody>
      </p:sp>
    </p:spTree>
    <p:extLst>
      <p:ext uri="{BB962C8B-B14F-4D97-AF65-F5344CB8AC3E}">
        <p14:creationId xmlns:p14="http://schemas.microsoft.com/office/powerpoint/2010/main" val="1434493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FE7ECD57-EB7E-413A-8194-56630F3B8A5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604DD67-927B-4E63-BD64-78CF664B529E}" type="slidenum">
              <a:rPr lang="en-US" altLang="en-US"/>
              <a:pPr>
                <a:defRPr/>
              </a:pPr>
              <a:t>‹#›</a:t>
            </a:fld>
            <a:endParaRPr lang="en-US" altLang="en-US"/>
          </a:p>
        </p:txBody>
      </p:sp>
    </p:spTree>
    <p:extLst>
      <p:ext uri="{BB962C8B-B14F-4D97-AF65-F5344CB8AC3E}">
        <p14:creationId xmlns:p14="http://schemas.microsoft.com/office/powerpoint/2010/main" val="40978472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52436EE-3C52-4148-B935-2AB192F5DDBF}" type="slidenum">
              <a:rPr lang="en-US" altLang="en-US"/>
              <a:pPr>
                <a:defRPr/>
              </a:pPr>
              <a:t>‹#›</a:t>
            </a:fld>
            <a:endParaRPr lang="en-US" altLang="en-US"/>
          </a:p>
        </p:txBody>
      </p:sp>
    </p:spTree>
    <p:extLst>
      <p:ext uri="{BB962C8B-B14F-4D97-AF65-F5344CB8AC3E}">
        <p14:creationId xmlns:p14="http://schemas.microsoft.com/office/powerpoint/2010/main" val="2581600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36FC450-FA9A-427B-A12A-2F3DBE325B1D}" type="slidenum">
              <a:rPr lang="en-US" altLang="en-US"/>
              <a:pPr>
                <a:defRPr/>
              </a:pPr>
              <a:t>‹#›</a:t>
            </a:fld>
            <a:endParaRPr lang="en-US" altLang="en-US"/>
          </a:p>
        </p:txBody>
      </p:sp>
    </p:spTree>
    <p:extLst>
      <p:ext uri="{BB962C8B-B14F-4D97-AF65-F5344CB8AC3E}">
        <p14:creationId xmlns:p14="http://schemas.microsoft.com/office/powerpoint/2010/main" val="31887674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3C82BEE-49CB-4F3B-961E-9914529FF258}" type="slidenum">
              <a:rPr lang="en-US" altLang="en-US"/>
              <a:pPr>
                <a:defRPr/>
              </a:pPr>
              <a:t>‹#›</a:t>
            </a:fld>
            <a:endParaRPr lang="en-US" altLang="en-US"/>
          </a:p>
        </p:txBody>
      </p:sp>
    </p:spTree>
    <p:extLst>
      <p:ext uri="{BB962C8B-B14F-4D97-AF65-F5344CB8AC3E}">
        <p14:creationId xmlns:p14="http://schemas.microsoft.com/office/powerpoint/2010/main" val="27474439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D0B9D6-C8DD-4078-A673-DB1E60CA7645}" type="slidenum">
              <a:rPr lang="en-US" altLang="en-US"/>
              <a:pPr>
                <a:defRPr/>
              </a:pPr>
              <a:t>‹#›</a:t>
            </a:fld>
            <a:endParaRPr lang="en-US" altLang="en-US"/>
          </a:p>
        </p:txBody>
      </p:sp>
    </p:spTree>
    <p:extLst>
      <p:ext uri="{BB962C8B-B14F-4D97-AF65-F5344CB8AC3E}">
        <p14:creationId xmlns:p14="http://schemas.microsoft.com/office/powerpoint/2010/main" val="37346288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77770BC-17B1-4D51-B0AC-E4D54F0B2555}" type="slidenum">
              <a:rPr lang="en-US" altLang="en-US"/>
              <a:pPr>
                <a:defRPr/>
              </a:pPr>
              <a:t>‹#›</a:t>
            </a:fld>
            <a:endParaRPr lang="en-US" altLang="en-US"/>
          </a:p>
        </p:txBody>
      </p:sp>
    </p:spTree>
    <p:extLst>
      <p:ext uri="{BB962C8B-B14F-4D97-AF65-F5344CB8AC3E}">
        <p14:creationId xmlns:p14="http://schemas.microsoft.com/office/powerpoint/2010/main" val="3250351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7088" y="2382838"/>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7088" y="4379913"/>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B5216EA8-14C9-4C0A-B279-F1E9F8B55A37}" type="slidenum">
              <a:rPr lang="en-US" altLang="en-US"/>
              <a:pPr>
                <a:defRPr/>
              </a:pPr>
              <a:t>‹#›</a:t>
            </a:fld>
            <a:endParaRPr lang="en-US" altLang="en-US"/>
          </a:p>
        </p:txBody>
      </p:sp>
    </p:spTree>
    <p:extLst>
      <p:ext uri="{BB962C8B-B14F-4D97-AF65-F5344CB8AC3E}">
        <p14:creationId xmlns:p14="http://schemas.microsoft.com/office/powerpoint/2010/main" val="29642483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F632459-F1A3-411C-8662-6D021AF38652}" type="slidenum">
              <a:rPr lang="en-US" altLang="en-US"/>
              <a:pPr>
                <a:defRPr/>
              </a:pPr>
              <a:t>‹#›</a:t>
            </a:fld>
            <a:endParaRPr lang="en-US" altLang="en-US"/>
          </a:p>
        </p:txBody>
      </p:sp>
    </p:spTree>
    <p:extLst>
      <p:ext uri="{BB962C8B-B14F-4D97-AF65-F5344CB8AC3E}">
        <p14:creationId xmlns:p14="http://schemas.microsoft.com/office/powerpoint/2010/main" val="2709687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07480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074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5A1B9A6-D158-4189-878D-150F3D5FE152}"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67267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5537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514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16588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9419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20453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0531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6658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1935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CB40607A-30F5-4C39-9F5E-3E0C79C07EB2}"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97489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1288B-19A1-4A50-9240-DDEF0C9DDAAE}"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542422C3-A315-4F90-AB57-10E273AD0DC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8862771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426D6048-8093-485F-859D-858B795E88A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9020289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C0A9982C-D11C-47CA-A5CB-16F5DBBF3E58}"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3138022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55641E97-8F90-44A9-9437-133ECA068B8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120364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F458A9E0-944C-4FC2-9D21-6E900351B38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7487807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ABED2E9-FF4B-46A4-A6AB-D13CA3FEB62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9350053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4000A33-AB1A-41E2-9D74-9C55C670D474}"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2996049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1420494-5A25-4023-B48F-3A38B1C1F66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4140957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050B8E61-F36A-4526-ADEF-B25D81629DC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928654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9077266-47F2-4DE7-9378-2297B1340CA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988989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B45F4-A153-4297-9D30-3125E0BA30B6}"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16485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6294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6262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5060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4920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14488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9723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0033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51221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15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629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6A9EA-7538-42F3-ACB2-8092C1AD925A}" type="slidenum">
              <a:rPr lang="en-US" smtClean="0"/>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3723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5A02769-16F4-44F7-B632-99DD9D2E4A54}"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836011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53E5538-9E77-4C5D-8F6E-3FE1A723D7DD}"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923223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44EF0A04-7C48-4543-A85A-7A2454ED37CD}"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8055291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06CF767F-C61D-414F-8A8E-04E22D56F60A}"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6670712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15E665E-935A-414F-99A5-F6E3C8287AB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025331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605915F9-0434-44E6-BF91-F97B1A8B5B9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7095967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6FFF9381-19E0-4B04-8456-2C1DF234012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8746388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1315D92-34D8-4A43-BE4A-F706027C9C5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836048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899F928-2A6D-4D1A-809F-F61B37F276D0}"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143963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06AB4-BB24-40C7-B6CA-8D3F42303B82}"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4D0A449-1986-418B-B4EB-563BE06C9BA2}"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592166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2BDBB36-686F-4E38-A882-4167E2ACB30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712102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302EE233-FA62-4A4C-99E3-F53C811D8DE7}" type="slidenum">
              <a:rPr lang="en-US" altLang="en-US"/>
              <a:pPr>
                <a:defRPr/>
              </a:pPr>
              <a:t>‹#›</a:t>
            </a:fld>
            <a:endParaRPr lang="en-US" altLang="en-US"/>
          </a:p>
        </p:txBody>
      </p:sp>
    </p:spTree>
    <p:extLst>
      <p:ext uri="{BB962C8B-B14F-4D97-AF65-F5344CB8AC3E}">
        <p14:creationId xmlns:p14="http://schemas.microsoft.com/office/powerpoint/2010/main" val="25101695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95260828-3FF2-4903-B31C-03C546474F09}" type="slidenum">
              <a:rPr lang="en-US" altLang="en-US"/>
              <a:pPr>
                <a:defRPr/>
              </a:pPr>
              <a:t>‹#›</a:t>
            </a:fld>
            <a:endParaRPr lang="en-US" altLang="en-US"/>
          </a:p>
        </p:txBody>
      </p:sp>
    </p:spTree>
    <p:extLst>
      <p:ext uri="{BB962C8B-B14F-4D97-AF65-F5344CB8AC3E}">
        <p14:creationId xmlns:p14="http://schemas.microsoft.com/office/powerpoint/2010/main" val="27874406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0CD535B-D0E5-4CEE-BA86-0DF26DC54BB2}" type="slidenum">
              <a:rPr lang="en-US" altLang="en-US"/>
              <a:pPr>
                <a:defRPr/>
              </a:pPr>
              <a:t>‹#›</a:t>
            </a:fld>
            <a:endParaRPr lang="en-US" altLang="en-US"/>
          </a:p>
        </p:txBody>
      </p:sp>
    </p:spTree>
    <p:extLst>
      <p:ext uri="{BB962C8B-B14F-4D97-AF65-F5344CB8AC3E}">
        <p14:creationId xmlns:p14="http://schemas.microsoft.com/office/powerpoint/2010/main" val="20203844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CF2F8078-BCB7-49A9-BE06-2C4A0DFCD9F7}" type="slidenum">
              <a:rPr lang="en-US" altLang="en-US"/>
              <a:pPr>
                <a:defRPr/>
              </a:pPr>
              <a:t>‹#›</a:t>
            </a:fld>
            <a:endParaRPr lang="en-US" altLang="en-US"/>
          </a:p>
        </p:txBody>
      </p:sp>
    </p:spTree>
    <p:extLst>
      <p:ext uri="{BB962C8B-B14F-4D97-AF65-F5344CB8AC3E}">
        <p14:creationId xmlns:p14="http://schemas.microsoft.com/office/powerpoint/2010/main" val="39065439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9BF10463-A354-4915-B977-533DDBB53CA6}" type="slidenum">
              <a:rPr lang="en-US" altLang="en-US"/>
              <a:pPr>
                <a:defRPr/>
              </a:pPr>
              <a:t>‹#›</a:t>
            </a:fld>
            <a:endParaRPr lang="en-US" altLang="en-US"/>
          </a:p>
        </p:txBody>
      </p:sp>
    </p:spTree>
    <p:extLst>
      <p:ext uri="{BB962C8B-B14F-4D97-AF65-F5344CB8AC3E}">
        <p14:creationId xmlns:p14="http://schemas.microsoft.com/office/powerpoint/2010/main" val="369218063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336630C5-18CE-4909-8FA0-E5BFBD068E53}" type="slidenum">
              <a:rPr lang="en-US" altLang="en-US"/>
              <a:pPr>
                <a:defRPr/>
              </a:pPr>
              <a:t>‹#›</a:t>
            </a:fld>
            <a:endParaRPr lang="en-US" altLang="en-US"/>
          </a:p>
        </p:txBody>
      </p:sp>
    </p:spTree>
    <p:extLst>
      <p:ext uri="{BB962C8B-B14F-4D97-AF65-F5344CB8AC3E}">
        <p14:creationId xmlns:p14="http://schemas.microsoft.com/office/powerpoint/2010/main" val="15817764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3FEB4B7-D831-4C68-9060-BCF7298398F1}" type="slidenum">
              <a:rPr lang="en-US" altLang="en-US"/>
              <a:pPr>
                <a:defRPr/>
              </a:pPr>
              <a:t>‹#›</a:t>
            </a:fld>
            <a:endParaRPr lang="en-US" altLang="en-US"/>
          </a:p>
        </p:txBody>
      </p:sp>
    </p:spTree>
    <p:extLst>
      <p:ext uri="{BB962C8B-B14F-4D97-AF65-F5344CB8AC3E}">
        <p14:creationId xmlns:p14="http://schemas.microsoft.com/office/powerpoint/2010/main" val="3151414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6A07899-F791-42D3-BE72-370D03D9F4B6}" type="slidenum">
              <a:rPr lang="en-US" altLang="en-US"/>
              <a:pPr>
                <a:defRPr/>
              </a:pPr>
              <a:t>‹#›</a:t>
            </a:fld>
            <a:endParaRPr lang="en-US" altLang="en-US"/>
          </a:p>
        </p:txBody>
      </p:sp>
    </p:spTree>
    <p:extLst>
      <p:ext uri="{BB962C8B-B14F-4D97-AF65-F5344CB8AC3E}">
        <p14:creationId xmlns:p14="http://schemas.microsoft.com/office/powerpoint/2010/main" val="235260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A0D36-0D82-4E4C-8C1E-9AB0320F0672}" type="slidenum">
              <a:rPr lang="en-US" smtClean="0"/>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E8929A1-352D-4C06-A822-1DF645AA3E5E}" type="slidenum">
              <a:rPr lang="en-US" altLang="en-US"/>
              <a:pPr>
                <a:defRPr/>
              </a:pPr>
              <a:t>‹#›</a:t>
            </a:fld>
            <a:endParaRPr lang="en-US" altLang="en-US"/>
          </a:p>
        </p:txBody>
      </p:sp>
    </p:spTree>
    <p:extLst>
      <p:ext uri="{BB962C8B-B14F-4D97-AF65-F5344CB8AC3E}">
        <p14:creationId xmlns:p14="http://schemas.microsoft.com/office/powerpoint/2010/main" val="402298722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EBF4A0A4-AC1A-4F5C-A7F3-937539F631B0}" type="slidenum">
              <a:rPr lang="en-US" altLang="en-US"/>
              <a:pPr>
                <a:defRPr/>
              </a:pPr>
              <a:t>‹#›</a:t>
            </a:fld>
            <a:endParaRPr lang="en-US" altLang="en-US"/>
          </a:p>
        </p:txBody>
      </p:sp>
    </p:spTree>
    <p:extLst>
      <p:ext uri="{BB962C8B-B14F-4D97-AF65-F5344CB8AC3E}">
        <p14:creationId xmlns:p14="http://schemas.microsoft.com/office/powerpoint/2010/main" val="16168881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18B80471-5A52-499D-8A00-B92D6CFA4C40}" type="slidenum">
              <a:rPr lang="en-US" altLang="en-US"/>
              <a:pPr>
                <a:defRPr/>
              </a:pPr>
              <a:t>‹#›</a:t>
            </a:fld>
            <a:endParaRPr lang="en-US" altLang="en-US"/>
          </a:p>
        </p:txBody>
      </p:sp>
    </p:spTree>
    <p:extLst>
      <p:ext uri="{BB962C8B-B14F-4D97-AF65-F5344CB8AC3E}">
        <p14:creationId xmlns:p14="http://schemas.microsoft.com/office/powerpoint/2010/main" val="21116028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7088" y="2382838"/>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7088" y="4379913"/>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B6E3D0D7-D638-4A6E-8EE9-F13A63DC724C}" type="slidenum">
              <a:rPr lang="en-US" altLang="en-US"/>
              <a:pPr>
                <a:defRPr/>
              </a:pPr>
              <a:t>‹#›</a:t>
            </a:fld>
            <a:endParaRPr lang="en-US" altLang="en-US"/>
          </a:p>
        </p:txBody>
      </p:sp>
    </p:spTree>
    <p:extLst>
      <p:ext uri="{BB962C8B-B14F-4D97-AF65-F5344CB8AC3E}">
        <p14:creationId xmlns:p14="http://schemas.microsoft.com/office/powerpoint/2010/main" val="14595202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153C457D-A65B-4189-860B-743C345E3EF8}" type="slidenum">
              <a:rPr lang="en-US" altLang="en-US"/>
              <a:pPr>
                <a:defRPr/>
              </a:pPr>
              <a:t>‹#›</a:t>
            </a:fld>
            <a:endParaRPr lang="en-US" altLang="en-US"/>
          </a:p>
        </p:txBody>
      </p:sp>
    </p:spTree>
    <p:extLst>
      <p:ext uri="{BB962C8B-B14F-4D97-AF65-F5344CB8AC3E}">
        <p14:creationId xmlns:p14="http://schemas.microsoft.com/office/powerpoint/2010/main" val="3486635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6833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45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00783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790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46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7553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91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773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6045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6814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343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2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23AD5BF6-762D-43B1-BC56-E6BF07DD8A71}" type="slidenum">
              <a:rPr lang="en-US" altLang="en-US"/>
              <a:pPr>
                <a:defRPr/>
              </a:pPr>
              <a:t>‹#›</a:t>
            </a:fld>
            <a:endParaRPr lang="en-US" altLang="en-US"/>
          </a:p>
        </p:txBody>
      </p:sp>
    </p:spTree>
    <p:extLst>
      <p:ext uri="{BB962C8B-B14F-4D97-AF65-F5344CB8AC3E}">
        <p14:creationId xmlns:p14="http://schemas.microsoft.com/office/powerpoint/2010/main" val="1964104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51A30C8B-DB41-409B-99D0-8E43D449B670}" type="slidenum">
              <a:rPr lang="en-US" altLang="en-US"/>
              <a:pPr>
                <a:defRPr/>
              </a:pPr>
              <a:t>‹#›</a:t>
            </a:fld>
            <a:endParaRPr lang="en-US" altLang="en-US"/>
          </a:p>
        </p:txBody>
      </p:sp>
    </p:spTree>
    <p:extLst>
      <p:ext uri="{BB962C8B-B14F-4D97-AF65-F5344CB8AC3E}">
        <p14:creationId xmlns:p14="http://schemas.microsoft.com/office/powerpoint/2010/main" val="161913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31B8B7FE-B966-4841-A3FC-1CFFB29E9CCE}" type="slidenum">
              <a:rPr lang="en-US" altLang="en-US"/>
              <a:pPr>
                <a:defRPr/>
              </a:pPr>
              <a:t>‹#›</a:t>
            </a:fld>
            <a:endParaRPr lang="en-US" altLang="en-US"/>
          </a:p>
        </p:txBody>
      </p:sp>
    </p:spTree>
    <p:extLst>
      <p:ext uri="{BB962C8B-B14F-4D97-AF65-F5344CB8AC3E}">
        <p14:creationId xmlns:p14="http://schemas.microsoft.com/office/powerpoint/2010/main" val="3438890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02E1A108-03D4-41B9-8165-6E6588DEBF38}" type="slidenum">
              <a:rPr lang="en-US" altLang="en-US"/>
              <a:pPr>
                <a:defRPr/>
              </a:pPr>
              <a:t>‹#›</a:t>
            </a:fld>
            <a:endParaRPr lang="en-US" altLang="en-US"/>
          </a:p>
        </p:txBody>
      </p:sp>
    </p:spTree>
    <p:extLst>
      <p:ext uri="{BB962C8B-B14F-4D97-AF65-F5344CB8AC3E}">
        <p14:creationId xmlns:p14="http://schemas.microsoft.com/office/powerpoint/2010/main" val="2881256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577B3750-3154-4728-AED2-CC67A2E71D07}" type="slidenum">
              <a:rPr lang="en-US" altLang="en-US"/>
              <a:pPr>
                <a:defRPr/>
              </a:pPr>
              <a:t>‹#›</a:t>
            </a:fld>
            <a:endParaRPr lang="en-US" altLang="en-US"/>
          </a:p>
        </p:txBody>
      </p:sp>
    </p:spTree>
    <p:extLst>
      <p:ext uri="{BB962C8B-B14F-4D97-AF65-F5344CB8AC3E}">
        <p14:creationId xmlns:p14="http://schemas.microsoft.com/office/powerpoint/2010/main" val="2003844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318DBD43-7E71-44E2-B00B-7F193AB0D57C}" type="slidenum">
              <a:rPr lang="en-US" altLang="en-US"/>
              <a:pPr>
                <a:defRPr/>
              </a:pPr>
              <a:t>‹#›</a:t>
            </a:fld>
            <a:endParaRPr lang="en-US" altLang="en-US"/>
          </a:p>
        </p:txBody>
      </p:sp>
    </p:spTree>
    <p:extLst>
      <p:ext uri="{BB962C8B-B14F-4D97-AF65-F5344CB8AC3E}">
        <p14:creationId xmlns:p14="http://schemas.microsoft.com/office/powerpoint/2010/main" val="19689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681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C19DB8-175A-433C-B413-E5EF0A85F196}" type="slidenum">
              <a:rPr lang="en-US" altLang="en-US"/>
              <a:pPr>
                <a:defRPr/>
              </a:pPr>
              <a:t>‹#›</a:t>
            </a:fld>
            <a:endParaRPr lang="en-US" altLang="en-US"/>
          </a:p>
        </p:txBody>
      </p:sp>
    </p:spTree>
    <p:extLst>
      <p:ext uri="{BB962C8B-B14F-4D97-AF65-F5344CB8AC3E}">
        <p14:creationId xmlns:p14="http://schemas.microsoft.com/office/powerpoint/2010/main" val="2512967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CEBFEB0-CD5A-4076-933B-806979586701}" type="slidenum">
              <a:rPr lang="en-US" altLang="en-US"/>
              <a:pPr>
                <a:defRPr/>
              </a:pPr>
              <a:t>‹#›</a:t>
            </a:fld>
            <a:endParaRPr lang="en-US" altLang="en-US"/>
          </a:p>
        </p:txBody>
      </p:sp>
    </p:spTree>
    <p:extLst>
      <p:ext uri="{BB962C8B-B14F-4D97-AF65-F5344CB8AC3E}">
        <p14:creationId xmlns:p14="http://schemas.microsoft.com/office/powerpoint/2010/main" val="492405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35FAB8B-90C3-48C2-9A3C-04C9A340721D}" type="slidenum">
              <a:rPr lang="en-US" altLang="en-US"/>
              <a:pPr>
                <a:defRPr/>
              </a:pPr>
              <a:t>‹#›</a:t>
            </a:fld>
            <a:endParaRPr lang="en-US" altLang="en-US"/>
          </a:p>
        </p:txBody>
      </p:sp>
    </p:spTree>
    <p:extLst>
      <p:ext uri="{BB962C8B-B14F-4D97-AF65-F5344CB8AC3E}">
        <p14:creationId xmlns:p14="http://schemas.microsoft.com/office/powerpoint/2010/main" val="2887287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F5819F4-1BB4-4451-9A6B-E5D10D930A2C}" type="slidenum">
              <a:rPr lang="en-US" altLang="en-US"/>
              <a:pPr>
                <a:defRPr/>
              </a:pPr>
              <a:t>‹#›</a:t>
            </a:fld>
            <a:endParaRPr lang="en-US" altLang="en-US"/>
          </a:p>
        </p:txBody>
      </p:sp>
    </p:spTree>
    <p:extLst>
      <p:ext uri="{BB962C8B-B14F-4D97-AF65-F5344CB8AC3E}">
        <p14:creationId xmlns:p14="http://schemas.microsoft.com/office/powerpoint/2010/main" val="1065695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BA1EF98-D57D-4398-A178-EAA062276D0D}" type="slidenum">
              <a:rPr lang="en-US" altLang="en-US"/>
              <a:pPr>
                <a:defRPr/>
              </a:pPr>
              <a:t>‹#›</a:t>
            </a:fld>
            <a:endParaRPr lang="en-US" altLang="en-US"/>
          </a:p>
        </p:txBody>
      </p:sp>
    </p:spTree>
    <p:extLst>
      <p:ext uri="{BB962C8B-B14F-4D97-AF65-F5344CB8AC3E}">
        <p14:creationId xmlns:p14="http://schemas.microsoft.com/office/powerpoint/2010/main" val="1030320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D09EB45A-1209-4985-A8D9-36BE125CB1B0}" type="slidenum">
              <a:rPr lang="en-US" altLang="en-US"/>
              <a:pPr>
                <a:defRPr/>
              </a:pPr>
              <a:t>‹#›</a:t>
            </a:fld>
            <a:endParaRPr lang="en-US" altLang="en-US"/>
          </a:p>
        </p:txBody>
      </p:sp>
    </p:spTree>
    <p:extLst>
      <p:ext uri="{BB962C8B-B14F-4D97-AF65-F5344CB8AC3E}">
        <p14:creationId xmlns:p14="http://schemas.microsoft.com/office/powerpoint/2010/main" val="3516089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65ED3417-D990-49CE-A1C7-012FA2811EB0}" type="slidenum">
              <a:rPr lang="en-US" altLang="en-US"/>
              <a:pPr>
                <a:defRPr/>
              </a:pPr>
              <a:t>‹#›</a:t>
            </a:fld>
            <a:endParaRPr lang="en-US" altLang="en-US"/>
          </a:p>
        </p:txBody>
      </p:sp>
    </p:spTree>
    <p:extLst>
      <p:ext uri="{BB962C8B-B14F-4D97-AF65-F5344CB8AC3E}">
        <p14:creationId xmlns:p14="http://schemas.microsoft.com/office/powerpoint/2010/main" val="151727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50481C55-3A53-41FF-9902-81973095C721}" type="slidenum">
              <a:rPr lang="en-US" altLang="en-US"/>
              <a:pPr>
                <a:defRPr/>
              </a:pPr>
              <a:t>‹#›</a:t>
            </a:fld>
            <a:endParaRPr lang="en-US" altLang="en-US"/>
          </a:p>
        </p:txBody>
      </p:sp>
    </p:spTree>
    <p:extLst>
      <p:ext uri="{BB962C8B-B14F-4D97-AF65-F5344CB8AC3E}">
        <p14:creationId xmlns:p14="http://schemas.microsoft.com/office/powerpoint/2010/main" val="3310181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C407653C-8515-40F3-9B58-65D548085615}" type="slidenum">
              <a:rPr lang="en-US" altLang="en-US"/>
              <a:pPr>
                <a:defRPr/>
              </a:pPr>
              <a:t>‹#›</a:t>
            </a:fld>
            <a:endParaRPr lang="en-US" altLang="en-US"/>
          </a:p>
        </p:txBody>
      </p:sp>
    </p:spTree>
    <p:extLst>
      <p:ext uri="{BB962C8B-B14F-4D97-AF65-F5344CB8AC3E}">
        <p14:creationId xmlns:p14="http://schemas.microsoft.com/office/powerpoint/2010/main" val="4210777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7B10DD26-6157-4D3B-B11C-8643A9D47194}" type="slidenum">
              <a:rPr lang="en-US" altLang="en-US"/>
              <a:pPr>
                <a:defRPr/>
              </a:pPr>
              <a:t>‹#›</a:t>
            </a:fld>
            <a:endParaRPr lang="en-US" altLang="en-US"/>
          </a:p>
        </p:txBody>
      </p:sp>
    </p:spTree>
    <p:extLst>
      <p:ext uri="{BB962C8B-B14F-4D97-AF65-F5344CB8AC3E}">
        <p14:creationId xmlns:p14="http://schemas.microsoft.com/office/powerpoint/2010/main" val="173444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382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FFD2DF0-F3E5-480F-B468-390B05D5590E}" type="slidenum">
              <a:rPr lang="en-US" altLang="en-US"/>
              <a:pPr>
                <a:defRPr/>
              </a:pPr>
              <a:t>‹#›</a:t>
            </a:fld>
            <a:endParaRPr lang="en-US" altLang="en-US"/>
          </a:p>
        </p:txBody>
      </p:sp>
    </p:spTree>
    <p:extLst>
      <p:ext uri="{BB962C8B-B14F-4D97-AF65-F5344CB8AC3E}">
        <p14:creationId xmlns:p14="http://schemas.microsoft.com/office/powerpoint/2010/main" val="162510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AE2C0DD-872B-4AD8-8D86-5CD45C91B6E1}" type="slidenum">
              <a:rPr lang="en-US" altLang="en-US"/>
              <a:pPr>
                <a:defRPr/>
              </a:pPr>
              <a:t>‹#›</a:t>
            </a:fld>
            <a:endParaRPr lang="en-US" altLang="en-US"/>
          </a:p>
        </p:txBody>
      </p:sp>
    </p:spTree>
    <p:extLst>
      <p:ext uri="{BB962C8B-B14F-4D97-AF65-F5344CB8AC3E}">
        <p14:creationId xmlns:p14="http://schemas.microsoft.com/office/powerpoint/2010/main" val="1646410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6330B31-AF5D-4880-8A33-383756CB2D5F}" type="slidenum">
              <a:rPr lang="en-US" altLang="en-US"/>
              <a:pPr>
                <a:defRPr/>
              </a:pPr>
              <a:t>‹#›</a:t>
            </a:fld>
            <a:endParaRPr lang="en-US" altLang="en-US"/>
          </a:p>
        </p:txBody>
      </p:sp>
    </p:spTree>
    <p:extLst>
      <p:ext uri="{BB962C8B-B14F-4D97-AF65-F5344CB8AC3E}">
        <p14:creationId xmlns:p14="http://schemas.microsoft.com/office/powerpoint/2010/main" val="3836157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A66DD14-6DAC-4A80-A90E-6A95C03C2187}" type="slidenum">
              <a:rPr lang="en-US" altLang="en-US"/>
              <a:pPr>
                <a:defRPr/>
              </a:pPr>
              <a:t>‹#›</a:t>
            </a:fld>
            <a:endParaRPr lang="en-US" altLang="en-US"/>
          </a:p>
        </p:txBody>
      </p:sp>
    </p:spTree>
    <p:extLst>
      <p:ext uri="{BB962C8B-B14F-4D97-AF65-F5344CB8AC3E}">
        <p14:creationId xmlns:p14="http://schemas.microsoft.com/office/powerpoint/2010/main" val="2004107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0D42F01E-12A8-492C-BF6A-B9A0D12F076E}" type="slidenum">
              <a:rPr lang="en-US" altLang="en-US"/>
              <a:pPr>
                <a:defRPr/>
              </a:pPr>
              <a:t>‹#›</a:t>
            </a:fld>
            <a:endParaRPr lang="en-US" altLang="en-US"/>
          </a:p>
        </p:txBody>
      </p:sp>
    </p:spTree>
    <p:extLst>
      <p:ext uri="{BB962C8B-B14F-4D97-AF65-F5344CB8AC3E}">
        <p14:creationId xmlns:p14="http://schemas.microsoft.com/office/powerpoint/2010/main" val="529865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ECF20608-84F8-47A4-ADAD-E31E48336A40}" type="slidenum">
              <a:rPr lang="en-US" altLang="en-US"/>
              <a:pPr>
                <a:defRPr/>
              </a:pPr>
              <a:t>‹#›</a:t>
            </a:fld>
            <a:endParaRPr lang="en-US" altLang="en-US"/>
          </a:p>
        </p:txBody>
      </p:sp>
    </p:spTree>
    <p:extLst>
      <p:ext uri="{BB962C8B-B14F-4D97-AF65-F5344CB8AC3E}">
        <p14:creationId xmlns:p14="http://schemas.microsoft.com/office/powerpoint/2010/main" val="3225958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DD0C3BA-3718-44D4-860A-B4B0A0039D4D}" type="slidenum">
              <a:rPr lang="en-US" altLang="en-US"/>
              <a:pPr>
                <a:defRPr/>
              </a:pPr>
              <a:t>‹#›</a:t>
            </a:fld>
            <a:endParaRPr lang="en-US" altLang="en-US"/>
          </a:p>
        </p:txBody>
      </p:sp>
    </p:spTree>
    <p:extLst>
      <p:ext uri="{BB962C8B-B14F-4D97-AF65-F5344CB8AC3E}">
        <p14:creationId xmlns:p14="http://schemas.microsoft.com/office/powerpoint/2010/main" val="560212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3987E8D-25C8-4551-98FB-B43401012893}" type="slidenum">
              <a:rPr lang="en-US" altLang="en-US"/>
              <a:pPr>
                <a:defRPr/>
              </a:pPr>
              <a:t>‹#›</a:t>
            </a:fld>
            <a:endParaRPr lang="en-US" altLang="en-US"/>
          </a:p>
        </p:txBody>
      </p:sp>
    </p:spTree>
    <p:extLst>
      <p:ext uri="{BB962C8B-B14F-4D97-AF65-F5344CB8AC3E}">
        <p14:creationId xmlns:p14="http://schemas.microsoft.com/office/powerpoint/2010/main" val="2171694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E4EF63F-35AE-45FF-8D40-5C2B51D677C1}" type="slidenum">
              <a:rPr lang="en-US" altLang="en-US"/>
              <a:pPr>
                <a:defRPr/>
              </a:pPr>
              <a:t>‹#›</a:t>
            </a:fld>
            <a:endParaRPr lang="en-US" altLang="en-US"/>
          </a:p>
        </p:txBody>
      </p:sp>
    </p:spTree>
    <p:extLst>
      <p:ext uri="{BB962C8B-B14F-4D97-AF65-F5344CB8AC3E}">
        <p14:creationId xmlns:p14="http://schemas.microsoft.com/office/powerpoint/2010/main" val="1236399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EF78479C-EDF0-4FD2-BB21-387536150540}" type="slidenum">
              <a:rPr lang="en-US" altLang="en-US"/>
              <a:pPr>
                <a:defRPr/>
              </a:pPr>
              <a:t>‹#›</a:t>
            </a:fld>
            <a:endParaRPr lang="en-US" altLang="en-US"/>
          </a:p>
        </p:txBody>
      </p:sp>
    </p:spTree>
    <p:extLst>
      <p:ext uri="{BB962C8B-B14F-4D97-AF65-F5344CB8AC3E}">
        <p14:creationId xmlns:p14="http://schemas.microsoft.com/office/powerpoint/2010/main" val="277816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860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1577A4A0-9927-445B-87DD-5A5C3BE2DBE6}" type="slidenum">
              <a:rPr lang="en-US" altLang="en-US"/>
              <a:pPr>
                <a:defRPr/>
              </a:pPr>
              <a:t>‹#›</a:t>
            </a:fld>
            <a:endParaRPr lang="en-US" altLang="en-US"/>
          </a:p>
        </p:txBody>
      </p:sp>
    </p:spTree>
    <p:extLst>
      <p:ext uri="{BB962C8B-B14F-4D97-AF65-F5344CB8AC3E}">
        <p14:creationId xmlns:p14="http://schemas.microsoft.com/office/powerpoint/2010/main" val="128161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F4D459B9-30E1-4A24-93C3-B017A19C2DBF}" type="slidenum">
              <a:rPr lang="en-US" altLang="en-US"/>
              <a:pPr>
                <a:defRPr/>
              </a:pPr>
              <a:t>‹#›</a:t>
            </a:fld>
            <a:endParaRPr lang="en-US" altLang="en-US"/>
          </a:p>
        </p:txBody>
      </p:sp>
    </p:spTree>
    <p:extLst>
      <p:ext uri="{BB962C8B-B14F-4D97-AF65-F5344CB8AC3E}">
        <p14:creationId xmlns:p14="http://schemas.microsoft.com/office/powerpoint/2010/main" val="2542626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6000F30-312C-44E1-98A6-4D7283A9758C}" type="slidenum">
              <a:rPr lang="en-US" altLang="en-US"/>
              <a:pPr>
                <a:defRPr/>
              </a:pPr>
              <a:t>‹#›</a:t>
            </a:fld>
            <a:endParaRPr lang="en-US" altLang="en-US"/>
          </a:p>
        </p:txBody>
      </p:sp>
    </p:spTree>
    <p:extLst>
      <p:ext uri="{BB962C8B-B14F-4D97-AF65-F5344CB8AC3E}">
        <p14:creationId xmlns:p14="http://schemas.microsoft.com/office/powerpoint/2010/main" val="663608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E94E06E-60D6-412D-94A0-5D900B0FF668}" type="slidenum">
              <a:rPr lang="en-US" altLang="en-US"/>
              <a:pPr>
                <a:defRPr/>
              </a:pPr>
              <a:t>‹#›</a:t>
            </a:fld>
            <a:endParaRPr lang="en-US" altLang="en-US"/>
          </a:p>
        </p:txBody>
      </p:sp>
    </p:spTree>
    <p:extLst>
      <p:ext uri="{BB962C8B-B14F-4D97-AF65-F5344CB8AC3E}">
        <p14:creationId xmlns:p14="http://schemas.microsoft.com/office/powerpoint/2010/main" val="1299924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0A1FC89-3284-4278-8A86-E530ABF717AB}" type="slidenum">
              <a:rPr lang="en-US" altLang="en-US"/>
              <a:pPr>
                <a:defRPr/>
              </a:pPr>
              <a:t>‹#›</a:t>
            </a:fld>
            <a:endParaRPr lang="en-US" altLang="en-US"/>
          </a:p>
        </p:txBody>
      </p:sp>
    </p:spTree>
    <p:extLst>
      <p:ext uri="{BB962C8B-B14F-4D97-AF65-F5344CB8AC3E}">
        <p14:creationId xmlns:p14="http://schemas.microsoft.com/office/powerpoint/2010/main" val="941573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9CC2BC6-FA1F-4957-B7C9-14D20B78091A}" type="slidenum">
              <a:rPr lang="en-US" altLang="en-US"/>
              <a:pPr>
                <a:defRPr/>
              </a:pPr>
              <a:t>‹#›</a:t>
            </a:fld>
            <a:endParaRPr lang="en-US" altLang="en-US"/>
          </a:p>
        </p:txBody>
      </p:sp>
    </p:spTree>
    <p:extLst>
      <p:ext uri="{BB962C8B-B14F-4D97-AF65-F5344CB8AC3E}">
        <p14:creationId xmlns:p14="http://schemas.microsoft.com/office/powerpoint/2010/main" val="4080411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E57D37B-81EA-4783-ACCA-8675A2D6185D}" type="slidenum">
              <a:rPr lang="en-US" altLang="en-US"/>
              <a:pPr>
                <a:defRPr/>
              </a:pPr>
              <a:t>‹#›</a:t>
            </a:fld>
            <a:endParaRPr lang="en-US" altLang="en-US"/>
          </a:p>
        </p:txBody>
      </p:sp>
    </p:spTree>
    <p:extLst>
      <p:ext uri="{BB962C8B-B14F-4D97-AF65-F5344CB8AC3E}">
        <p14:creationId xmlns:p14="http://schemas.microsoft.com/office/powerpoint/2010/main" val="24789299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3144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3164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066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5255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355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77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272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780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0998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3081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846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794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EFC05EA0-9E36-41FD-9CD5-AE18DD66714B}" type="slidenum">
              <a:rPr lang="en-US" altLang="en-US"/>
              <a:pPr>
                <a:defRPr/>
              </a:pPr>
              <a:t>‹#›</a:t>
            </a:fld>
            <a:endParaRPr lang="en-US" altLang="en-US"/>
          </a:p>
        </p:txBody>
      </p:sp>
    </p:spTree>
    <p:extLst>
      <p:ext uri="{BB962C8B-B14F-4D97-AF65-F5344CB8AC3E}">
        <p14:creationId xmlns:p14="http://schemas.microsoft.com/office/powerpoint/2010/main" val="205345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E2B1986-B7A1-4163-BD66-6DD413250411}" type="slidenum">
              <a:rPr lang="en-US" altLang="en-US"/>
              <a:pPr>
                <a:defRPr/>
              </a:pPr>
              <a:t>‹#›</a:t>
            </a:fld>
            <a:endParaRPr lang="en-US" altLang="en-US"/>
          </a:p>
        </p:txBody>
      </p:sp>
    </p:spTree>
    <p:extLst>
      <p:ext uri="{BB962C8B-B14F-4D97-AF65-F5344CB8AC3E}">
        <p14:creationId xmlns:p14="http://schemas.microsoft.com/office/powerpoint/2010/main" val="310616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01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5755475-054A-43D1-BCCA-B45AE73CEAA5}" type="slidenum">
              <a:rPr lang="en-US" altLang="en-US"/>
              <a:pPr>
                <a:defRPr/>
              </a:pPr>
              <a:t>‹#›</a:t>
            </a:fld>
            <a:endParaRPr lang="en-US" altLang="en-US"/>
          </a:p>
        </p:txBody>
      </p:sp>
    </p:spTree>
    <p:extLst>
      <p:ext uri="{BB962C8B-B14F-4D97-AF65-F5344CB8AC3E}">
        <p14:creationId xmlns:p14="http://schemas.microsoft.com/office/powerpoint/2010/main" val="21736802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BA54D36E-72A3-454B-85F1-816B9155A46F}" type="slidenum">
              <a:rPr lang="en-US" altLang="en-US"/>
              <a:pPr>
                <a:defRPr/>
              </a:pPr>
              <a:t>‹#›</a:t>
            </a:fld>
            <a:endParaRPr lang="en-US" altLang="en-US"/>
          </a:p>
        </p:txBody>
      </p:sp>
    </p:spTree>
    <p:extLst>
      <p:ext uri="{BB962C8B-B14F-4D97-AF65-F5344CB8AC3E}">
        <p14:creationId xmlns:p14="http://schemas.microsoft.com/office/powerpoint/2010/main" val="34966676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8484E7AE-DC76-40F0-89FE-23EE69A810C5}" type="slidenum">
              <a:rPr lang="en-US" altLang="en-US"/>
              <a:pPr>
                <a:defRPr/>
              </a:pPr>
              <a:t>‹#›</a:t>
            </a:fld>
            <a:endParaRPr lang="en-US" altLang="en-US"/>
          </a:p>
        </p:txBody>
      </p:sp>
    </p:spTree>
    <p:extLst>
      <p:ext uri="{BB962C8B-B14F-4D97-AF65-F5344CB8AC3E}">
        <p14:creationId xmlns:p14="http://schemas.microsoft.com/office/powerpoint/2010/main" val="38768354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EC03F40A-99A1-4548-8F71-608978E17740}" type="slidenum">
              <a:rPr lang="en-US" altLang="en-US"/>
              <a:pPr>
                <a:defRPr/>
              </a:pPr>
              <a:t>‹#›</a:t>
            </a:fld>
            <a:endParaRPr lang="en-US" altLang="en-US"/>
          </a:p>
        </p:txBody>
      </p:sp>
    </p:spTree>
    <p:extLst>
      <p:ext uri="{BB962C8B-B14F-4D97-AF65-F5344CB8AC3E}">
        <p14:creationId xmlns:p14="http://schemas.microsoft.com/office/powerpoint/2010/main" val="17421390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4FFAAB-3217-49AC-A21F-2BC51F8D3A6B}" type="slidenum">
              <a:rPr lang="en-US" altLang="en-US"/>
              <a:pPr>
                <a:defRPr/>
              </a:pPr>
              <a:t>‹#›</a:t>
            </a:fld>
            <a:endParaRPr lang="en-US" altLang="en-US"/>
          </a:p>
        </p:txBody>
      </p:sp>
    </p:spTree>
    <p:extLst>
      <p:ext uri="{BB962C8B-B14F-4D97-AF65-F5344CB8AC3E}">
        <p14:creationId xmlns:p14="http://schemas.microsoft.com/office/powerpoint/2010/main" val="958031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22E839F-C552-4BAD-B7C0-08C93CCA36A8}" type="slidenum">
              <a:rPr lang="en-US" altLang="en-US"/>
              <a:pPr>
                <a:defRPr/>
              </a:pPr>
              <a:t>‹#›</a:t>
            </a:fld>
            <a:endParaRPr lang="en-US" altLang="en-US"/>
          </a:p>
        </p:txBody>
      </p:sp>
    </p:spTree>
    <p:extLst>
      <p:ext uri="{BB962C8B-B14F-4D97-AF65-F5344CB8AC3E}">
        <p14:creationId xmlns:p14="http://schemas.microsoft.com/office/powerpoint/2010/main" val="3354952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6B2D622-E1B1-45C8-B514-44CB35140B17}" type="slidenum">
              <a:rPr lang="en-US" altLang="en-US"/>
              <a:pPr>
                <a:defRPr/>
              </a:pPr>
              <a:t>‹#›</a:t>
            </a:fld>
            <a:endParaRPr lang="en-US" altLang="en-US"/>
          </a:p>
        </p:txBody>
      </p:sp>
    </p:spTree>
    <p:extLst>
      <p:ext uri="{BB962C8B-B14F-4D97-AF65-F5344CB8AC3E}">
        <p14:creationId xmlns:p14="http://schemas.microsoft.com/office/powerpoint/2010/main" val="2239133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49A92D0-BD8D-4F3F-B394-9BEC477930F9}" type="slidenum">
              <a:rPr lang="en-US" altLang="en-US"/>
              <a:pPr>
                <a:defRPr/>
              </a:pPr>
              <a:t>‹#›</a:t>
            </a:fld>
            <a:endParaRPr lang="en-US" altLang="en-US"/>
          </a:p>
        </p:txBody>
      </p:sp>
    </p:spTree>
    <p:extLst>
      <p:ext uri="{BB962C8B-B14F-4D97-AF65-F5344CB8AC3E}">
        <p14:creationId xmlns:p14="http://schemas.microsoft.com/office/powerpoint/2010/main" val="1463864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95CA9F7C-6F52-48D2-89D2-735A3EFEEC04}" type="slidenum">
              <a:rPr lang="en-US" altLang="en-US"/>
              <a:pPr>
                <a:defRPr/>
              </a:pPr>
              <a:t>‹#›</a:t>
            </a:fld>
            <a:endParaRPr lang="en-US" altLang="en-US"/>
          </a:p>
        </p:txBody>
      </p:sp>
    </p:spTree>
    <p:extLst>
      <p:ext uri="{BB962C8B-B14F-4D97-AF65-F5344CB8AC3E}">
        <p14:creationId xmlns:p14="http://schemas.microsoft.com/office/powerpoint/2010/main" val="29696777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0518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1904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0251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233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04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824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862095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68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1731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3281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083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83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5.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5.png"/><Relationship Id="rId2" Type="http://schemas.openxmlformats.org/officeDocument/2006/relationships/slideLayout" Target="../slideLayouts/slideLayout156.xml"/><Relationship Id="rId16" Type="http://schemas.openxmlformats.org/officeDocument/2006/relationships/image" Target="../media/image4.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3.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2.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6" Type="http://schemas.openxmlformats.org/officeDocument/2006/relationships/image" Target="../media/image5.pn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image" Target="../media/image4.jpeg"/><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3.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5.pn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2.jpe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6" Type="http://schemas.openxmlformats.org/officeDocument/2006/relationships/image" Target="../media/image5.pn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4.jpe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3.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image" Target="../media/image5.png"/><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image" Target="../media/image5.png"/><Relationship Id="rId2" Type="http://schemas.openxmlformats.org/officeDocument/2006/relationships/slideLayout" Target="../slideLayouts/slideLayout213.xml"/><Relationship Id="rId16" Type="http://schemas.openxmlformats.org/officeDocument/2006/relationships/image" Target="../media/image4.jpeg"/><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image" Target="../media/image3.png"/><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D8F2AE-8FC0-4F4B-B1ED-C85E8788F5BB}" type="datetimeFigureOut">
              <a:rPr lang="en-US" smtClean="0">
                <a:solidFill>
                  <a:prstClr val="black">
                    <a:tint val="75000"/>
                  </a:prstClr>
                </a:solidFill>
                <a:latin typeface="Calibri"/>
              </a:rPr>
              <a:pPr fontAlgn="auto">
                <a:spcBef>
                  <a:spcPts val="0"/>
                </a:spcBef>
                <a:spcAft>
                  <a:spcPts val="0"/>
                </a:spcAft>
              </a:pPr>
              <a:t>12/12/2019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16BD1F-BEC0-4D60-A8E9-43CAF4B1826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11569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946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946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5" name="Rectangle 9"/>
          <p:cNvSpPr>
            <a:spLocks noGrp="1" noChangeArrowheads="1"/>
          </p:cNvSpPr>
          <p:nvPr>
            <p:ph type="sldNum" sz="quarter" idx="4"/>
          </p:nvPr>
        </p:nvSpPr>
        <p:spPr bwMode="auto">
          <a:xfrm>
            <a:off x="2682875" y="65182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Tahoma" panose="020B0604030504040204" pitchFamily="34" charset="0"/>
              </a:defRPr>
            </a:lvl1pPr>
          </a:lstStyle>
          <a:p>
            <a:pPr>
              <a:defRPr/>
            </a:pPr>
            <a:fld id="{E460F1E6-48C8-491B-A53E-09BFB52FFCB5}" type="slidenum">
              <a:rPr lang="en-US" altLang="en-US"/>
              <a:pPr>
                <a:defRPr/>
              </a:pPr>
              <a:t>‹#›</a:t>
            </a:fld>
            <a:endParaRPr lang="en-US" altLang="en-US"/>
          </a:p>
        </p:txBody>
      </p:sp>
      <p:pic>
        <p:nvPicPr>
          <p:cNvPr id="19465"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76894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3581400" y="4343400"/>
            <a:ext cx="4495800" cy="9144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eaLnBrk="1" hangingPunct="1">
              <a:defRPr/>
            </a:pPr>
            <a:endParaRPr lang="en-US" altLang="en-US" sz="1800">
              <a:solidFill>
                <a:srgbClr val="000000"/>
              </a:solidFill>
              <a:latin typeface="Verdana" pitchFamily="34" charset="0"/>
            </a:endParaRPr>
          </a:p>
        </p:txBody>
      </p:sp>
      <p:pic>
        <p:nvPicPr>
          <p:cNvPr id="14340"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4344"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37951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5366"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367"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3" name="Rectangle 9"/>
          <p:cNvSpPr>
            <a:spLocks noGrp="1" noChangeArrowheads="1"/>
          </p:cNvSpPr>
          <p:nvPr>
            <p:ph type="sldNum" sz="quarter" idx="4"/>
          </p:nvPr>
        </p:nvSpPr>
        <p:spPr bwMode="auto">
          <a:xfrm>
            <a:off x="2667000"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Tahoma" panose="020B0604030504040204" pitchFamily="34" charset="0"/>
              </a:defRPr>
            </a:lvl1pPr>
          </a:lstStyle>
          <a:p>
            <a:pPr>
              <a:defRPr/>
            </a:pPr>
            <a:fld id="{0DFE3CFE-D146-47D3-A2E6-537D4C2ACA8A}" type="slidenum">
              <a:rPr lang="en-US" altLang="en-US"/>
              <a:pPr>
                <a:defRPr/>
              </a:pPr>
              <a:t>‹#›</a:t>
            </a:fld>
            <a:endParaRPr lang="en-US" altLang="en-US"/>
          </a:p>
        </p:txBody>
      </p:sp>
      <p:pic>
        <p:nvPicPr>
          <p:cNvPr id="15369"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4954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8198"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9"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3" name="Rectangle 9"/>
          <p:cNvSpPr>
            <a:spLocks noGrp="1" noChangeArrowheads="1"/>
          </p:cNvSpPr>
          <p:nvPr>
            <p:ph type="sldNum" sz="quarter" idx="4"/>
          </p:nvPr>
        </p:nvSpPr>
        <p:spPr bwMode="auto">
          <a:xfrm>
            <a:off x="2667000"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F86CE30-BFB3-47FE-9D9A-6FF9825470E4}" type="slidenum">
              <a:rPr lang="en-US" altLang="en-US"/>
              <a:pPr>
                <a:defRPr/>
              </a:pPr>
              <a:t>‹#›</a:t>
            </a:fld>
            <a:endParaRPr lang="en-US" altLang="en-US"/>
          </a:p>
        </p:txBody>
      </p:sp>
      <p:pic>
        <p:nvPicPr>
          <p:cNvPr id="8201"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54577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3"/>
          <p:cNvSpPr>
            <a:spLocks noChangeArrowheads="1"/>
          </p:cNvSpPr>
          <p:nvPr userDrawn="1"/>
        </p:nvSpPr>
        <p:spPr bwMode="auto">
          <a:xfrm>
            <a:off x="2895600" y="4191000"/>
            <a:ext cx="5867400" cy="8382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16388"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639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6392"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85216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3" descr="BOTTOMBAR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1741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741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7414"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15"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5"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8838619E-2753-4508-B08F-CC532DA1F173}" type="slidenum">
              <a:rPr lang="en-US" altLang="en-US"/>
              <a:pPr>
                <a:defRPr/>
              </a:pPr>
              <a:t>‹#›</a:t>
            </a:fld>
            <a:endParaRPr lang="en-US" altLang="en-US"/>
          </a:p>
        </p:txBody>
      </p:sp>
      <p:pic>
        <p:nvPicPr>
          <p:cNvPr id="17417" name="Picture 10" descr="TOPBAR_WEB"/>
          <p:cNvPicPr>
            <a:picLocks noChangeAspect="1" noChangeArrowheads="1"/>
          </p:cNvPicPr>
          <p:nvPr userDrawn="1"/>
        </p:nvPicPr>
        <p:blipFill>
          <a:blip r:embed="rId16">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safe_at_school_b"/>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7854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3"/>
          <p:cNvSpPr>
            <a:spLocks noChangeArrowheads="1"/>
          </p:cNvSpPr>
          <p:nvPr userDrawn="1"/>
        </p:nvSpPr>
        <p:spPr bwMode="auto">
          <a:xfrm>
            <a:off x="4495800" y="4038600"/>
            <a:ext cx="2590800" cy="720725"/>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20484"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0486"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20488"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14867"/>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2150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150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2151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151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5" name="Rectangle 9"/>
          <p:cNvSpPr>
            <a:spLocks noGrp="1" noChangeArrowheads="1"/>
          </p:cNvSpPr>
          <p:nvPr>
            <p:ph type="sldNum" sz="quarter" idx="4"/>
          </p:nvPr>
        </p:nvSpPr>
        <p:spPr bwMode="auto">
          <a:xfrm>
            <a:off x="2606675"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DEFD33ED-3CB9-419D-95C3-A7D88AB71448}" type="slidenum">
              <a:rPr lang="en-US" altLang="en-US"/>
              <a:pPr>
                <a:defRPr/>
              </a:pPr>
              <a:t>‹#›</a:t>
            </a:fld>
            <a:endParaRPr lang="en-US" altLang="en-US">
              <a:latin typeface="Verdana" panose="020B0604030504040204" pitchFamily="34" charset="0"/>
            </a:endParaRPr>
          </a:p>
        </p:txBody>
      </p:sp>
      <p:pic>
        <p:nvPicPr>
          <p:cNvPr id="2151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5107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3"/>
          <p:cNvSpPr>
            <a:spLocks noChangeArrowheads="1"/>
          </p:cNvSpPr>
          <p:nvPr userDrawn="1"/>
        </p:nvSpPr>
        <p:spPr bwMode="auto">
          <a:xfrm>
            <a:off x="3657600" y="3840163"/>
            <a:ext cx="4114800" cy="1068387"/>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22532"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2534"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22536" name="Picture 10"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19960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23556"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3557"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23558"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3559"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41" name="Rectangle 9"/>
          <p:cNvSpPr>
            <a:spLocks noGrp="1" noChangeArrowheads="1"/>
          </p:cNvSpPr>
          <p:nvPr>
            <p:ph type="sldNum" sz="quarter" idx="4"/>
          </p:nvPr>
        </p:nvSpPr>
        <p:spPr bwMode="auto">
          <a:xfrm>
            <a:off x="4178300" y="6502400"/>
            <a:ext cx="7778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smtClean="0">
                <a:solidFill>
                  <a:srgbClr val="FFFFFF"/>
                </a:solidFill>
                <a:latin typeface="Tahoma" panose="020B0604030504040204" pitchFamily="34" charset="0"/>
              </a:defRPr>
            </a:lvl1pPr>
          </a:lstStyle>
          <a:p>
            <a:pPr>
              <a:defRPr/>
            </a:pPr>
            <a:fld id="{6100E197-A5A3-4FB7-927D-1C8F18FDA469}" type="slidenum">
              <a:rPr lang="en-US" altLang="en-US"/>
              <a:pPr>
                <a:defRPr/>
              </a:pPr>
              <a:t>‹#›</a:t>
            </a:fld>
            <a:endParaRPr lang="en-US" altLang="en-US"/>
          </a:p>
        </p:txBody>
      </p:sp>
      <p:pic>
        <p:nvPicPr>
          <p:cNvPr id="23561"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99781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4AE649-52DE-43EC-8FB5-34DA72DB46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 descr="BOTTOMBAR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1638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638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922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2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5"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0AF84B4-0186-4B2E-9477-C42A8705BDC6}" type="slidenum">
              <a:rPr lang="en-US" altLang="en-US"/>
              <a:pPr>
                <a:defRPr/>
              </a:pPr>
              <a:t>‹#›</a:t>
            </a:fld>
            <a:endParaRPr lang="en-US" altLang="en-US"/>
          </a:p>
        </p:txBody>
      </p:sp>
      <p:pic>
        <p:nvPicPr>
          <p:cNvPr id="9225" name="Picture 10" descr="TOPBAR_WEB"/>
          <p:cNvPicPr>
            <a:picLocks noChangeAspect="1" noChangeArrowheads="1"/>
          </p:cNvPicPr>
          <p:nvPr userDrawn="1"/>
        </p:nvPicPr>
        <p:blipFill>
          <a:blip r:embed="rId16">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safe_at_school_b"/>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3209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4114800" y="4264025"/>
            <a:ext cx="3443288" cy="765175"/>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eaLnBrk="1" hangingPunct="1">
              <a:defRPr/>
            </a:pPr>
            <a:endParaRPr lang="en-US" altLang="en-US">
              <a:solidFill>
                <a:srgbClr val="000000"/>
              </a:solidFill>
              <a:latin typeface="Verdana" pitchFamily="34" charset="0"/>
            </a:endParaRPr>
          </a:p>
        </p:txBody>
      </p:sp>
      <p:pic>
        <p:nvPicPr>
          <p:cNvPr id="3076"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3080"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7693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410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C50FD5C-1190-4233-864C-A39CC2CE7F31}" type="slidenum">
              <a:rPr lang="en-US" altLang="en-US"/>
              <a:pPr>
                <a:defRPr/>
              </a:pPr>
              <a:t>‹#›</a:t>
            </a:fld>
            <a:endParaRPr lang="en-US" altLang="en-US"/>
          </a:p>
        </p:txBody>
      </p:sp>
      <p:pic>
        <p:nvPicPr>
          <p:cNvPr id="4105"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1233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5126"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7"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0A6F8B66-57D0-423A-A2AC-6EBDE17186A6}" type="slidenum">
              <a:rPr lang="en-US" altLang="en-US"/>
              <a:pPr>
                <a:defRPr/>
              </a:pPr>
              <a:t>‹#›</a:t>
            </a:fld>
            <a:endParaRPr lang="en-US" altLang="en-US"/>
          </a:p>
        </p:txBody>
      </p:sp>
      <p:pic>
        <p:nvPicPr>
          <p:cNvPr id="5129"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7216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615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5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579C7D63-A99E-4DB8-92EF-004D6ACAAF20}" type="slidenum">
              <a:rPr lang="en-US" altLang="en-US"/>
              <a:pPr>
                <a:defRPr/>
              </a:pPr>
              <a:t>‹#›</a:t>
            </a:fld>
            <a:endParaRPr lang="en-US" altLang="en-US"/>
          </a:p>
        </p:txBody>
      </p:sp>
      <p:pic>
        <p:nvPicPr>
          <p:cNvPr id="615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584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3"/>
          <p:cNvSpPr>
            <a:spLocks noChangeArrowheads="1"/>
          </p:cNvSpPr>
          <p:nvPr userDrawn="1"/>
        </p:nvSpPr>
        <p:spPr bwMode="auto">
          <a:xfrm>
            <a:off x="3781425" y="4191000"/>
            <a:ext cx="4241800" cy="8382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10244"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0246"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0248"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19988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1126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126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127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7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9"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19BF0B38-CF15-4690-BD34-EF2F29BB22E8}" type="slidenum">
              <a:rPr lang="en-US" altLang="en-US"/>
              <a:pPr>
                <a:defRPr/>
              </a:pPr>
              <a:t>‹#›</a:t>
            </a:fld>
            <a:endParaRPr lang="en-US" altLang="en-US"/>
          </a:p>
        </p:txBody>
      </p:sp>
      <p:pic>
        <p:nvPicPr>
          <p:cNvPr id="1127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2748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3505200" y="4114800"/>
            <a:ext cx="4724400" cy="1198563"/>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eaLnBrk="1" hangingPunct="1">
              <a:defRPr/>
            </a:pPr>
            <a:endParaRPr lang="en-US" altLang="en-US" sz="1800">
              <a:solidFill>
                <a:srgbClr val="000000"/>
              </a:solidFill>
              <a:latin typeface="Verdana" pitchFamily="34" charset="0"/>
            </a:endParaRPr>
          </a:p>
        </p:txBody>
      </p:sp>
      <p:pic>
        <p:nvPicPr>
          <p:cNvPr id="18436"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8440"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998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981200"/>
            <a:ext cx="6096000" cy="4055706"/>
          </a:xfrm>
        </p:spPr>
      </p:pic>
      <p:sp>
        <p:nvSpPr>
          <p:cNvPr id="2" name="Title 1"/>
          <p:cNvSpPr>
            <a:spLocks noGrp="1"/>
          </p:cNvSpPr>
          <p:nvPr>
            <p:ph type="title"/>
          </p:nvPr>
        </p:nvSpPr>
        <p:spPr>
          <a:xfrm>
            <a:off x="453788" y="609600"/>
            <a:ext cx="8686800" cy="1143000"/>
          </a:xfrm>
        </p:spPr>
        <p:txBody>
          <a:bodyPr>
            <a:noAutofit/>
          </a:bodyPr>
          <a:lstStyle/>
          <a:p>
            <a:r>
              <a:rPr lang="en-US" sz="3600" dirty="0"/>
              <a:t>Management: Equipment and Guidelines </a:t>
            </a:r>
          </a:p>
        </p:txBody>
      </p:sp>
    </p:spTree>
    <p:extLst>
      <p:ext uri="{BB962C8B-B14F-4D97-AF65-F5344CB8AC3E}">
        <p14:creationId xmlns:p14="http://schemas.microsoft.com/office/powerpoint/2010/main" val="392892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 result for screenshot dexcom g5 monito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cs typeface="Arial" pitchFamily="34" charset="0"/>
              </a:defRPr>
            </a:lvl1pPr>
            <a:lvl2pPr marL="742950" indent="-285750">
              <a:defRPr kumimoji="1">
                <a:solidFill>
                  <a:schemeClr val="tx1"/>
                </a:solidFill>
                <a:latin typeface="Verdana" pitchFamily="34" charset="0"/>
                <a:cs typeface="Arial" pitchFamily="34" charset="0"/>
              </a:defRPr>
            </a:lvl2pPr>
            <a:lvl3pPr marL="1143000" indent="-228600">
              <a:defRPr kumimoji="1">
                <a:solidFill>
                  <a:schemeClr val="tx1"/>
                </a:solidFill>
                <a:latin typeface="Verdana" pitchFamily="34" charset="0"/>
                <a:cs typeface="Arial" pitchFamily="34" charset="0"/>
              </a:defRPr>
            </a:lvl3pPr>
            <a:lvl4pPr marL="1600200" indent="-228600">
              <a:defRPr kumimoji="1">
                <a:solidFill>
                  <a:schemeClr val="tx1"/>
                </a:solidFill>
                <a:latin typeface="Verdana" pitchFamily="34" charset="0"/>
                <a:cs typeface="Arial" pitchFamily="34" charset="0"/>
              </a:defRPr>
            </a:lvl4pPr>
            <a:lvl5pPr marL="2057400" indent="-22860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endParaRPr lang="en-US" altLang="en-US"/>
          </a:p>
        </p:txBody>
      </p:sp>
      <p:sp>
        <p:nvSpPr>
          <p:cNvPr id="50179" name="AutoShape 4" descr="Image result for screenshot dexcom g5 monitor"/>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cs typeface="Arial" pitchFamily="34" charset="0"/>
              </a:defRPr>
            </a:lvl1pPr>
            <a:lvl2pPr marL="742950" indent="-285750">
              <a:defRPr kumimoji="1">
                <a:solidFill>
                  <a:schemeClr val="tx1"/>
                </a:solidFill>
                <a:latin typeface="Verdana" pitchFamily="34" charset="0"/>
                <a:cs typeface="Arial" pitchFamily="34" charset="0"/>
              </a:defRPr>
            </a:lvl2pPr>
            <a:lvl3pPr marL="1143000" indent="-228600">
              <a:defRPr kumimoji="1">
                <a:solidFill>
                  <a:schemeClr val="tx1"/>
                </a:solidFill>
                <a:latin typeface="Verdana" pitchFamily="34" charset="0"/>
                <a:cs typeface="Arial" pitchFamily="34" charset="0"/>
              </a:defRPr>
            </a:lvl3pPr>
            <a:lvl4pPr marL="1600200" indent="-228600">
              <a:defRPr kumimoji="1">
                <a:solidFill>
                  <a:schemeClr val="tx1"/>
                </a:solidFill>
                <a:latin typeface="Verdana" pitchFamily="34" charset="0"/>
                <a:cs typeface="Arial" pitchFamily="34" charset="0"/>
              </a:defRPr>
            </a:lvl4pPr>
            <a:lvl5pPr marL="2057400" indent="-22860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endParaRPr lang="en-US" altLang="en-US"/>
          </a:p>
        </p:txBody>
      </p:sp>
      <p:sp>
        <p:nvSpPr>
          <p:cNvPr id="50180" name="AutoShape 7" descr="Image result for trend screen dexcom g5 monitor"/>
          <p:cNvSpPr>
            <a:spLocks noChangeAspect="1" noChangeArrowheads="1"/>
          </p:cNvSpPr>
          <p:nvPr/>
        </p:nvSpPr>
        <p:spPr bwMode="auto">
          <a:xfrm>
            <a:off x="4778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cs typeface="Arial" pitchFamily="34" charset="0"/>
              </a:defRPr>
            </a:lvl1pPr>
            <a:lvl2pPr marL="742950" indent="-285750">
              <a:defRPr kumimoji="1">
                <a:solidFill>
                  <a:schemeClr val="tx1"/>
                </a:solidFill>
                <a:latin typeface="Verdana" pitchFamily="34" charset="0"/>
                <a:cs typeface="Arial" pitchFamily="34" charset="0"/>
              </a:defRPr>
            </a:lvl2pPr>
            <a:lvl3pPr marL="1143000" indent="-228600">
              <a:defRPr kumimoji="1">
                <a:solidFill>
                  <a:schemeClr val="tx1"/>
                </a:solidFill>
                <a:latin typeface="Verdana" pitchFamily="34" charset="0"/>
                <a:cs typeface="Arial" pitchFamily="34" charset="0"/>
              </a:defRPr>
            </a:lvl3pPr>
            <a:lvl4pPr marL="1600200" indent="-228600">
              <a:defRPr kumimoji="1">
                <a:solidFill>
                  <a:schemeClr val="tx1"/>
                </a:solidFill>
                <a:latin typeface="Verdana" pitchFamily="34" charset="0"/>
                <a:cs typeface="Arial" pitchFamily="34" charset="0"/>
              </a:defRPr>
            </a:lvl4pPr>
            <a:lvl5pPr marL="2057400" indent="-22860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endParaRPr lang="en-US" altLang="en-US"/>
          </a:p>
        </p:txBody>
      </p:sp>
      <p:sp>
        <p:nvSpPr>
          <p:cNvPr id="50181" name="AutoShape 9" descr="Image result for trend screen dexcom g5 monitor"/>
          <p:cNvSpPr>
            <a:spLocks noChangeAspect="1" noChangeArrowheads="1"/>
          </p:cNvSpPr>
          <p:nvPr/>
        </p:nvSpPr>
        <p:spPr bwMode="auto">
          <a:xfrm>
            <a:off x="6302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itchFamily="34" charset="0"/>
                <a:cs typeface="Arial" pitchFamily="34" charset="0"/>
              </a:defRPr>
            </a:lvl1pPr>
            <a:lvl2pPr marL="742950" indent="-285750">
              <a:defRPr kumimoji="1">
                <a:solidFill>
                  <a:schemeClr val="tx1"/>
                </a:solidFill>
                <a:latin typeface="Verdana" pitchFamily="34" charset="0"/>
                <a:cs typeface="Arial" pitchFamily="34" charset="0"/>
              </a:defRPr>
            </a:lvl2pPr>
            <a:lvl3pPr marL="1143000" indent="-228600">
              <a:defRPr kumimoji="1">
                <a:solidFill>
                  <a:schemeClr val="tx1"/>
                </a:solidFill>
                <a:latin typeface="Verdana" pitchFamily="34" charset="0"/>
                <a:cs typeface="Arial" pitchFamily="34" charset="0"/>
              </a:defRPr>
            </a:lvl3pPr>
            <a:lvl4pPr marL="1600200" indent="-228600">
              <a:defRPr kumimoji="1">
                <a:solidFill>
                  <a:schemeClr val="tx1"/>
                </a:solidFill>
                <a:latin typeface="Verdana" pitchFamily="34" charset="0"/>
                <a:cs typeface="Arial" pitchFamily="34" charset="0"/>
              </a:defRPr>
            </a:lvl4pPr>
            <a:lvl5pPr marL="2057400" indent="-22860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endParaRPr lang="en-US" altLang="en-US"/>
          </a:p>
        </p:txBody>
      </p:sp>
      <p:pic>
        <p:nvPicPr>
          <p:cNvPr id="501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801813"/>
            <a:ext cx="8116887" cy="376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82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sz="40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40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40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40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4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9pPr>
          </a:lstStyle>
          <a:p>
            <a:fld id="{6A21B607-BFA5-4668-BED3-266AB0486764}" type="slidenum">
              <a:rPr lang="en-US" altLang="en-US" sz="1400">
                <a:solidFill>
                  <a:srgbClr val="FFFFFF"/>
                </a:solidFill>
                <a:latin typeface="Tahoma" panose="020B0604030504040204" pitchFamily="34" charset="0"/>
              </a:rPr>
              <a:pPr/>
              <a:t>11</a:t>
            </a:fld>
            <a:endParaRPr lang="en-US" altLang="en-US" sz="1400">
              <a:solidFill>
                <a:srgbClr val="000000"/>
              </a:solidFill>
              <a:latin typeface="Verdana" panose="020B0604030504040204" pitchFamily="34" charset="0"/>
            </a:endParaRPr>
          </a:p>
        </p:txBody>
      </p:sp>
      <p:sp>
        <p:nvSpPr>
          <p:cNvPr id="17411" name="Rectangle 2"/>
          <p:cNvSpPr>
            <a:spLocks noGrp="1" noChangeArrowheads="1"/>
          </p:cNvSpPr>
          <p:nvPr>
            <p:ph type="title" idx="4294967295"/>
          </p:nvPr>
        </p:nvSpPr>
        <p:spPr>
          <a:xfrm>
            <a:off x="452757" y="879542"/>
            <a:ext cx="6477000" cy="573088"/>
          </a:xfrm>
        </p:spPr>
        <p:txBody>
          <a:bodyPr>
            <a:noAutofit/>
          </a:bodyPr>
          <a:lstStyle/>
          <a:p>
            <a:pPr eaLnBrk="1" hangingPunct="1"/>
            <a:r>
              <a:rPr lang="en-US" altLang="en-US" sz="3600" dirty="0"/>
              <a:t>What Are Ketones? </a:t>
            </a:r>
          </a:p>
        </p:txBody>
      </p:sp>
      <p:sp>
        <p:nvSpPr>
          <p:cNvPr id="17412" name="Rectangle 3"/>
          <p:cNvSpPr>
            <a:spLocks noGrp="1" noChangeArrowheads="1"/>
          </p:cNvSpPr>
          <p:nvPr>
            <p:ph idx="4294967295"/>
          </p:nvPr>
        </p:nvSpPr>
        <p:spPr>
          <a:xfrm>
            <a:off x="427736" y="1905000"/>
            <a:ext cx="8509000" cy="4070350"/>
          </a:xfrm>
        </p:spPr>
        <p:txBody>
          <a:bodyPr>
            <a:normAutofit fontScale="92500" lnSpcReduction="10000"/>
          </a:bodyPr>
          <a:lstStyle/>
          <a:p>
            <a:pPr eaLnBrk="1" hangingPunct="1">
              <a:spcBef>
                <a:spcPts val="1800"/>
              </a:spcBef>
              <a:buClr>
                <a:schemeClr val="tx1"/>
              </a:buClr>
              <a:buSzPct val="80000"/>
            </a:pPr>
            <a:r>
              <a:rPr lang="en-US" altLang="en-US" sz="3000" dirty="0"/>
              <a:t>Acids that result when the body does not have enough insulin and uses fats for energy</a:t>
            </a:r>
          </a:p>
          <a:p>
            <a:pPr eaLnBrk="1" hangingPunct="1">
              <a:spcBef>
                <a:spcPts val="1800"/>
              </a:spcBef>
              <a:buClr>
                <a:schemeClr val="tx1"/>
              </a:buClr>
              <a:buSzPct val="80000"/>
            </a:pPr>
            <a:r>
              <a:rPr lang="en-US" altLang="en-US" sz="3000" dirty="0"/>
              <a:t>May occur when insulin is not given, during illness or extreme bodily stress, or with dehydration</a:t>
            </a:r>
          </a:p>
          <a:p>
            <a:pPr eaLnBrk="1" hangingPunct="1">
              <a:spcBef>
                <a:spcPts val="1800"/>
              </a:spcBef>
              <a:buClr>
                <a:schemeClr val="tx1"/>
              </a:buClr>
              <a:buSzPct val="80000"/>
            </a:pPr>
            <a:r>
              <a:rPr lang="en-US" altLang="en-US" sz="3000" dirty="0"/>
              <a:t>Can cause abdominal pain, nausea, and vomiting</a:t>
            </a:r>
          </a:p>
          <a:p>
            <a:pPr eaLnBrk="1" hangingPunct="1">
              <a:spcBef>
                <a:spcPts val="1800"/>
              </a:spcBef>
              <a:buClr>
                <a:schemeClr val="tx1"/>
              </a:buClr>
              <a:buSzPct val="80000"/>
            </a:pPr>
            <a:r>
              <a:rPr lang="en-US" altLang="en-US" sz="3000" dirty="0"/>
              <a:t>Without sufficient </a:t>
            </a:r>
            <a:r>
              <a:rPr lang="en-US" altLang="en-US" sz="3000" dirty="0" smtClean="0"/>
              <a:t>insulin, </a:t>
            </a:r>
            <a:r>
              <a:rPr lang="en-US" altLang="en-US" sz="3000" dirty="0"/>
              <a:t>ketones</a:t>
            </a:r>
            <a:r>
              <a:rPr lang="en-US" altLang="en-US" sz="3000" dirty="0">
                <a:solidFill>
                  <a:srgbClr val="FF0000"/>
                </a:solidFill>
              </a:rPr>
              <a:t> </a:t>
            </a:r>
            <a:r>
              <a:rPr lang="en-US" altLang="en-US" sz="3000" dirty="0"/>
              <a:t>continue to build up in the blood and result in diabetic ketoacidosis (DKA)</a:t>
            </a:r>
          </a:p>
          <a:p>
            <a:pPr eaLnBrk="1" hangingPunct="1">
              <a:buClr>
                <a:srgbClr val="3F0066"/>
              </a:buClr>
            </a:pPr>
            <a:endParaRPr lang="en-US" altLang="en-US" sz="2000" dirty="0">
              <a:latin typeface="Tahoma" panose="020B0604030504040204" pitchFamily="34" charset="0"/>
            </a:endParaRPr>
          </a:p>
        </p:txBody>
      </p:sp>
    </p:spTree>
    <p:extLst>
      <p:ext uri="{BB962C8B-B14F-4D97-AF65-F5344CB8AC3E}">
        <p14:creationId xmlns:p14="http://schemas.microsoft.com/office/powerpoint/2010/main" val="42577759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sz="40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40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40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40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4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4000">
                <a:solidFill>
                  <a:schemeClr val="tx1"/>
                </a:solidFill>
                <a:latin typeface="Times New Roman" panose="02020603050405020304" pitchFamily="18" charset="0"/>
                <a:cs typeface="Arial" panose="020B0604020202020204" pitchFamily="34" charset="0"/>
              </a:defRPr>
            </a:lvl9pPr>
          </a:lstStyle>
          <a:p>
            <a:fld id="{DBFCBF27-F121-4B9A-B627-ADA94F33CA17}" type="slidenum">
              <a:rPr lang="en-US" altLang="en-US" sz="1400">
                <a:solidFill>
                  <a:srgbClr val="FFFFFF"/>
                </a:solidFill>
                <a:latin typeface="Tahoma" panose="020B0604030504040204" pitchFamily="34" charset="0"/>
              </a:rPr>
              <a:pPr/>
              <a:t>12</a:t>
            </a:fld>
            <a:endParaRPr lang="en-US" altLang="en-US" sz="1400">
              <a:solidFill>
                <a:srgbClr val="000000"/>
              </a:solidFill>
              <a:latin typeface="Verdana" panose="020B0604030504040204" pitchFamily="34" charset="0"/>
            </a:endParaRPr>
          </a:p>
        </p:txBody>
      </p:sp>
      <p:sp>
        <p:nvSpPr>
          <p:cNvPr id="21507" name="Title 1"/>
          <p:cNvSpPr>
            <a:spLocks noGrp="1"/>
          </p:cNvSpPr>
          <p:nvPr>
            <p:ph type="title" idx="4294967295"/>
          </p:nvPr>
        </p:nvSpPr>
        <p:spPr>
          <a:xfrm>
            <a:off x="457200" y="803278"/>
            <a:ext cx="6477000" cy="573088"/>
          </a:xfrm>
        </p:spPr>
        <p:txBody>
          <a:bodyPr>
            <a:noAutofit/>
          </a:bodyPr>
          <a:lstStyle/>
          <a:p>
            <a:pPr eaLnBrk="1" hangingPunct="1"/>
            <a:r>
              <a:rPr lang="en-US" altLang="en-US" sz="3600" dirty="0"/>
              <a:t>Checking for Ketones</a:t>
            </a:r>
          </a:p>
        </p:txBody>
      </p:sp>
      <p:sp>
        <p:nvSpPr>
          <p:cNvPr id="21508" name="Content Placeholder 2"/>
          <p:cNvSpPr>
            <a:spLocks noGrp="1"/>
          </p:cNvSpPr>
          <p:nvPr>
            <p:ph idx="4294967295"/>
          </p:nvPr>
        </p:nvSpPr>
        <p:spPr>
          <a:xfrm>
            <a:off x="635000" y="1661352"/>
            <a:ext cx="8509000" cy="3841750"/>
          </a:xfrm>
        </p:spPr>
        <p:txBody>
          <a:bodyPr/>
          <a:lstStyle/>
          <a:p>
            <a:pPr eaLnBrk="1" hangingPunct="1">
              <a:buClr>
                <a:schemeClr val="tx1"/>
              </a:buClr>
              <a:buSzPct val="80000"/>
            </a:pPr>
            <a:r>
              <a:rPr lang="en-US" altLang="en-US" sz="2800" dirty="0"/>
              <a:t>Urine testing</a:t>
            </a:r>
          </a:p>
          <a:p>
            <a:pPr lvl="1" eaLnBrk="1" hangingPunct="1">
              <a:buClr>
                <a:schemeClr val="tx1"/>
              </a:buClr>
              <a:buSzPct val="80000"/>
              <a:buFont typeface="Times New Roman" panose="02020603050405020304" pitchFamily="18" charset="0"/>
              <a:buChar char="─"/>
            </a:pPr>
            <a:r>
              <a:rPr lang="en-US" altLang="en-US" sz="2800" i="1" dirty="0">
                <a:solidFill>
                  <a:schemeClr val="tx1"/>
                </a:solidFill>
              </a:rPr>
              <a:t>Most widely used method</a:t>
            </a:r>
          </a:p>
          <a:p>
            <a:pPr eaLnBrk="1" hangingPunct="1">
              <a:buClr>
                <a:srgbClr val="3F0066"/>
              </a:buClr>
            </a:pPr>
            <a:endParaRPr lang="en-US" altLang="en-US" sz="2400" i="1" dirty="0"/>
          </a:p>
          <a:p>
            <a:pPr eaLnBrk="1" hangingPunct="1">
              <a:buClr>
                <a:schemeClr val="tx1"/>
              </a:buClr>
              <a:buSzPct val="80000"/>
            </a:pPr>
            <a:r>
              <a:rPr lang="en-US" altLang="en-US" sz="2800" dirty="0"/>
              <a:t>Blood testing</a:t>
            </a:r>
          </a:p>
          <a:p>
            <a:pPr lvl="1" eaLnBrk="1" hangingPunct="1">
              <a:buClr>
                <a:schemeClr val="tx1"/>
              </a:buClr>
              <a:buSzPct val="80000"/>
              <a:buFont typeface="Times New Roman" panose="02020603050405020304" pitchFamily="18" charset="0"/>
              <a:buChar char="─"/>
            </a:pPr>
            <a:r>
              <a:rPr lang="en-US" altLang="en-US" sz="2800" i="1" dirty="0">
                <a:solidFill>
                  <a:schemeClr val="tx1"/>
                </a:solidFill>
              </a:rPr>
              <a:t>Requires a special meter and strip</a:t>
            </a:r>
          </a:p>
          <a:p>
            <a:pPr lvl="1" eaLnBrk="1" hangingPunct="1">
              <a:buClr>
                <a:schemeClr val="tx1"/>
              </a:buClr>
              <a:buSzPct val="80000"/>
              <a:buFont typeface="Times New Roman" panose="02020603050405020304" pitchFamily="18" charset="0"/>
              <a:buChar char="─"/>
            </a:pPr>
            <a:r>
              <a:rPr lang="en-US" altLang="en-US" sz="2800" i="1" dirty="0">
                <a:solidFill>
                  <a:schemeClr val="tx1"/>
                </a:solidFill>
              </a:rPr>
              <a:t>Procedure similar to blood glucose checks</a:t>
            </a:r>
          </a:p>
        </p:txBody>
      </p:sp>
      <p:pic>
        <p:nvPicPr>
          <p:cNvPr id="2" name="Picture 1"/>
          <p:cNvPicPr>
            <a:picLocks noChangeAspect="1"/>
          </p:cNvPicPr>
          <p:nvPr/>
        </p:nvPicPr>
        <p:blipFill>
          <a:blip r:embed="rId3"/>
          <a:stretch>
            <a:fillRect/>
          </a:stretch>
        </p:blipFill>
        <p:spPr>
          <a:xfrm>
            <a:off x="6248400" y="1839332"/>
            <a:ext cx="2066723" cy="1597290"/>
          </a:xfrm>
          <a:prstGeom prst="rect">
            <a:avLst/>
          </a:prstGeom>
        </p:spPr>
      </p:pic>
      <p:pic>
        <p:nvPicPr>
          <p:cNvPr id="3" name="Picture 2"/>
          <p:cNvPicPr>
            <a:picLocks noChangeAspect="1"/>
          </p:cNvPicPr>
          <p:nvPr/>
        </p:nvPicPr>
        <p:blipFill>
          <a:blip r:embed="rId4"/>
          <a:stretch>
            <a:fillRect/>
          </a:stretch>
        </p:blipFill>
        <p:spPr>
          <a:xfrm>
            <a:off x="1219200" y="4579683"/>
            <a:ext cx="6684264" cy="1846838"/>
          </a:xfrm>
          <a:prstGeom prst="rect">
            <a:avLst/>
          </a:prstGeom>
        </p:spPr>
      </p:pic>
    </p:spTree>
    <p:extLst>
      <p:ext uri="{BB962C8B-B14F-4D97-AF65-F5344CB8AC3E}">
        <p14:creationId xmlns:p14="http://schemas.microsoft.com/office/powerpoint/2010/main" val="5311054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sz="1200">
                <a:solidFill>
                  <a:srgbClr val="FF0000"/>
                </a:solidFill>
                <a:latin typeface="Times New Roman" panose="02020603050405020304" pitchFamily="18" charset="0"/>
                <a:cs typeface="Arial" panose="020B0604020202020204" pitchFamily="34" charset="0"/>
              </a:defRPr>
            </a:lvl1pPr>
            <a:lvl2pPr marL="742950" indent="-285750" eaLnBrk="0" hangingPunct="0">
              <a:defRPr kumimoji="1" sz="1200">
                <a:solidFill>
                  <a:srgbClr val="FF0000"/>
                </a:solidFill>
                <a:latin typeface="Times New Roman" panose="02020603050405020304" pitchFamily="18" charset="0"/>
                <a:cs typeface="Arial" panose="020B0604020202020204" pitchFamily="34" charset="0"/>
              </a:defRPr>
            </a:lvl2pPr>
            <a:lvl3pPr marL="1143000" indent="-228600" eaLnBrk="0" hangingPunct="0">
              <a:defRPr kumimoji="1" sz="1200">
                <a:solidFill>
                  <a:srgbClr val="FF0000"/>
                </a:solidFill>
                <a:latin typeface="Times New Roman" panose="02020603050405020304" pitchFamily="18" charset="0"/>
                <a:cs typeface="Arial" panose="020B0604020202020204" pitchFamily="34" charset="0"/>
              </a:defRPr>
            </a:lvl3pPr>
            <a:lvl4pPr marL="1600200" indent="-228600" eaLnBrk="0" hangingPunct="0">
              <a:defRPr kumimoji="1" sz="1200">
                <a:solidFill>
                  <a:srgbClr val="FF0000"/>
                </a:solidFill>
                <a:latin typeface="Times New Roman" panose="02020603050405020304" pitchFamily="18" charset="0"/>
                <a:cs typeface="Arial" panose="020B0604020202020204" pitchFamily="34" charset="0"/>
              </a:defRPr>
            </a:lvl4pPr>
            <a:lvl5pPr marL="2057400" indent="-228600" eaLnBrk="0" hangingPunct="0">
              <a:defRPr kumimoji="1" sz="12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12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12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12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1200">
                <a:solidFill>
                  <a:srgbClr val="FF0000"/>
                </a:solidFill>
                <a:latin typeface="Times New Roman" panose="02020603050405020304" pitchFamily="18" charset="0"/>
                <a:cs typeface="Arial" panose="020B0604020202020204" pitchFamily="34" charset="0"/>
              </a:defRPr>
            </a:lvl9pPr>
          </a:lstStyle>
          <a:p>
            <a:fld id="{761387F3-0402-47CE-BA23-23E61CA9BD1B}" type="slidenum">
              <a:rPr lang="en-US" altLang="en-US" sz="1400">
                <a:solidFill>
                  <a:srgbClr val="FFFFFF"/>
                </a:solidFill>
                <a:latin typeface="Tahoma" panose="020B0604030504040204" pitchFamily="34" charset="0"/>
              </a:rPr>
              <a:pPr/>
              <a:t>13</a:t>
            </a:fld>
            <a:endParaRPr lang="en-US" altLang="en-US" sz="1400">
              <a:solidFill>
                <a:srgbClr val="FFFFFF"/>
              </a:solidFill>
              <a:latin typeface="Tahoma" panose="020B0604030504040204" pitchFamily="34" charset="0"/>
            </a:endParaRPr>
          </a:p>
        </p:txBody>
      </p:sp>
      <p:sp>
        <p:nvSpPr>
          <p:cNvPr id="9219" name="Rectangle 2"/>
          <p:cNvSpPr>
            <a:spLocks noGrp="1" noChangeArrowheads="1"/>
          </p:cNvSpPr>
          <p:nvPr>
            <p:ph type="title" idx="4294967295"/>
          </p:nvPr>
        </p:nvSpPr>
        <p:spPr>
          <a:xfrm>
            <a:off x="457200" y="786627"/>
            <a:ext cx="7010400" cy="573087"/>
          </a:xfrm>
        </p:spPr>
        <p:txBody>
          <a:bodyPr>
            <a:noAutofit/>
          </a:bodyPr>
          <a:lstStyle/>
          <a:p>
            <a:r>
              <a:rPr lang="en-US" altLang="en-US" sz="3600" dirty="0"/>
              <a:t>Dosing with an Insulin Pen</a:t>
            </a:r>
          </a:p>
        </p:txBody>
      </p:sp>
      <p:sp>
        <p:nvSpPr>
          <p:cNvPr id="9220" name="Rectangle 3"/>
          <p:cNvSpPr>
            <a:spLocks noGrp="1" noChangeArrowheads="1"/>
          </p:cNvSpPr>
          <p:nvPr>
            <p:ph idx="4294967295"/>
          </p:nvPr>
        </p:nvSpPr>
        <p:spPr>
          <a:xfrm>
            <a:off x="623019" y="1639887"/>
            <a:ext cx="8172450" cy="3841750"/>
          </a:xfrm>
        </p:spPr>
        <p:txBody>
          <a:bodyPr>
            <a:noAutofit/>
          </a:bodyPr>
          <a:lstStyle/>
          <a:p>
            <a:pPr marL="350838" indent="-350838" eaLnBrk="1" hangingPunct="1">
              <a:spcBef>
                <a:spcPct val="100000"/>
              </a:spcBef>
              <a:buClr>
                <a:srgbClr val="3F0066"/>
              </a:buClr>
              <a:buFont typeface="Wingdings" panose="05000000000000000000" pitchFamily="2" charset="2"/>
              <a:buNone/>
            </a:pPr>
            <a:r>
              <a:rPr lang="en-US" altLang="en-US" dirty="0"/>
              <a:t>Prime: Dial “2” units.  </a:t>
            </a:r>
            <a:r>
              <a:rPr lang="en-US" altLang="en-US" i="1" dirty="0"/>
              <a:t>If the pen is being used for the first time, prime 4-6 units as per manufacturer’s </a:t>
            </a:r>
            <a:r>
              <a:rPr lang="en-US" altLang="en-US" i="1" dirty="0" smtClean="0"/>
              <a:t>instruction.</a:t>
            </a:r>
            <a:endParaRPr lang="en-US" altLang="en-US" i="1" dirty="0"/>
          </a:p>
          <a:p>
            <a:pPr marL="350838" indent="-350838" eaLnBrk="1" hangingPunct="1">
              <a:spcBef>
                <a:spcPct val="100000"/>
              </a:spcBef>
              <a:buClr>
                <a:srgbClr val="3F0066"/>
              </a:buClr>
              <a:buFont typeface="Wingdings" panose="05000000000000000000" pitchFamily="2" charset="2"/>
              <a:buNone/>
            </a:pPr>
            <a:r>
              <a:rPr lang="en-US" altLang="en-US" dirty="0"/>
              <a:t>Hold upright. </a:t>
            </a:r>
            <a:r>
              <a:rPr lang="en-US" altLang="en-US" dirty="0" smtClean="0"/>
              <a:t> Remove </a:t>
            </a:r>
            <a:r>
              <a:rPr lang="en-US" altLang="en-US" dirty="0"/>
              <a:t>air by pressing the plunger. </a:t>
            </a:r>
            <a:r>
              <a:rPr lang="en-US" altLang="en-US" i="1" dirty="0"/>
              <a:t>Repeat “Prime” if no insulin shows at end of </a:t>
            </a:r>
            <a:r>
              <a:rPr lang="en-US" altLang="en-US" i="1" dirty="0" smtClean="0"/>
              <a:t>needle.</a:t>
            </a:r>
          </a:p>
          <a:p>
            <a:pPr marL="350838" indent="-350838" eaLnBrk="1" hangingPunct="1">
              <a:spcBef>
                <a:spcPct val="100000"/>
              </a:spcBef>
              <a:buClr>
                <a:srgbClr val="3F0066"/>
              </a:buClr>
              <a:buFont typeface="Wingdings" panose="05000000000000000000" pitchFamily="2" charset="2"/>
              <a:buNone/>
            </a:pPr>
            <a:r>
              <a:rPr lang="en-US" altLang="en-US" dirty="0" smtClean="0"/>
              <a:t>Dial </a:t>
            </a:r>
            <a:r>
              <a:rPr lang="en-US" altLang="en-US" dirty="0"/>
              <a:t>number of units to be administered as per </a:t>
            </a:r>
            <a:r>
              <a:rPr lang="en-US" altLang="en-US" dirty="0" smtClean="0"/>
              <a:t>doctor orders.</a:t>
            </a:r>
            <a:endParaRPr lang="en-US" altLang="en-US" dirty="0"/>
          </a:p>
        </p:txBody>
      </p:sp>
      <p:pic>
        <p:nvPicPr>
          <p:cNvPr id="2" name="Picture 1"/>
          <p:cNvPicPr>
            <a:picLocks noChangeAspect="1"/>
          </p:cNvPicPr>
          <p:nvPr/>
        </p:nvPicPr>
        <p:blipFill>
          <a:blip r:embed="rId3"/>
          <a:stretch>
            <a:fillRect/>
          </a:stretch>
        </p:blipFill>
        <p:spPr>
          <a:xfrm>
            <a:off x="5410200" y="5496192"/>
            <a:ext cx="1676400" cy="1257300"/>
          </a:xfrm>
          <a:prstGeom prst="rect">
            <a:avLst/>
          </a:prstGeom>
        </p:spPr>
      </p:pic>
    </p:spTree>
    <p:extLst>
      <p:ext uri="{BB962C8B-B14F-4D97-AF65-F5344CB8AC3E}">
        <p14:creationId xmlns:p14="http://schemas.microsoft.com/office/powerpoint/2010/main" val="42907870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AE97EB2F-9A3B-4B4D-9F2A-749A496A7077}" type="slidenum">
              <a:rPr lang="en-US" altLang="en-US">
                <a:solidFill>
                  <a:srgbClr val="FFFFFF"/>
                </a:solidFill>
                <a:latin typeface="Tahoma" panose="020B0604030504040204" pitchFamily="34" charset="0"/>
              </a:rPr>
              <a:pPr/>
              <a:t>14</a:t>
            </a:fld>
            <a:endParaRPr lang="en-US" altLang="en-US">
              <a:solidFill>
                <a:srgbClr val="FFFFFF"/>
              </a:solidFill>
              <a:latin typeface="Tahoma" panose="020B0604030504040204" pitchFamily="34" charset="0"/>
            </a:endParaRPr>
          </a:p>
        </p:txBody>
      </p:sp>
      <p:sp>
        <p:nvSpPr>
          <p:cNvPr id="6147" name="Rectangle 2"/>
          <p:cNvSpPr>
            <a:spLocks noGrp="1" noChangeArrowheads="1"/>
          </p:cNvSpPr>
          <p:nvPr>
            <p:ph type="title" idx="4294967295"/>
          </p:nvPr>
        </p:nvSpPr>
        <p:spPr>
          <a:xfrm>
            <a:off x="381000" y="726941"/>
            <a:ext cx="7107936" cy="573088"/>
          </a:xfrm>
        </p:spPr>
        <p:txBody>
          <a:bodyPr>
            <a:noAutofit/>
          </a:bodyPr>
          <a:lstStyle/>
          <a:p>
            <a:pPr eaLnBrk="1" hangingPunct="1"/>
            <a:r>
              <a:rPr lang="en-US" altLang="en-US" sz="3600" dirty="0"/>
              <a:t>Emergencies: What </a:t>
            </a:r>
            <a:r>
              <a:rPr lang="en-US" altLang="en-US" sz="3600" dirty="0" smtClean="0"/>
              <a:t>is </a:t>
            </a:r>
            <a:r>
              <a:rPr lang="en-US" altLang="en-US" sz="3600" dirty="0"/>
              <a:t>Glucagon?</a:t>
            </a:r>
          </a:p>
        </p:txBody>
      </p:sp>
      <p:sp>
        <p:nvSpPr>
          <p:cNvPr id="6148" name="Rectangle 3"/>
          <p:cNvSpPr>
            <a:spLocks noGrp="1" noChangeArrowheads="1"/>
          </p:cNvSpPr>
          <p:nvPr>
            <p:ph idx="4294967295"/>
          </p:nvPr>
        </p:nvSpPr>
        <p:spPr>
          <a:xfrm>
            <a:off x="533400" y="1676400"/>
            <a:ext cx="8204200" cy="3863975"/>
          </a:xfrm>
        </p:spPr>
        <p:txBody>
          <a:bodyPr>
            <a:normAutofit/>
          </a:bodyPr>
          <a:lstStyle/>
          <a:p>
            <a:pPr eaLnBrk="1" hangingPunct="1">
              <a:lnSpc>
                <a:spcPts val="3000"/>
              </a:lnSpc>
              <a:spcBef>
                <a:spcPts val="1500"/>
              </a:spcBef>
              <a:buClr>
                <a:schemeClr val="tx1"/>
              </a:buClr>
              <a:buSzPct val="80000"/>
            </a:pPr>
            <a:r>
              <a:rPr lang="en-US" altLang="en-US" dirty="0"/>
              <a:t>Naturally occurring hormone made in the pancreas</a:t>
            </a:r>
          </a:p>
          <a:p>
            <a:pPr eaLnBrk="1" hangingPunct="1">
              <a:lnSpc>
                <a:spcPts val="3000"/>
              </a:lnSpc>
              <a:spcBef>
                <a:spcPts val="1500"/>
              </a:spcBef>
              <a:buClr>
                <a:schemeClr val="tx1"/>
              </a:buClr>
              <a:buSzPct val="80000"/>
            </a:pPr>
            <a:r>
              <a:rPr lang="en-US" altLang="en-US" dirty="0"/>
              <a:t>A life-saving, injectable hormone that raises blood glucose level by stimulating the liver to release stored glucose</a:t>
            </a:r>
          </a:p>
          <a:p>
            <a:pPr eaLnBrk="1" hangingPunct="1">
              <a:lnSpc>
                <a:spcPts val="3000"/>
              </a:lnSpc>
              <a:spcBef>
                <a:spcPts val="1500"/>
              </a:spcBef>
              <a:buClr>
                <a:schemeClr val="tx1"/>
              </a:buClr>
              <a:buSzPct val="80000"/>
            </a:pPr>
            <a:r>
              <a:rPr lang="en-US" altLang="en-US" dirty="0"/>
              <a:t>Treatment for severe hypoglycemia</a:t>
            </a:r>
          </a:p>
          <a:p>
            <a:pPr eaLnBrk="1" hangingPunct="1">
              <a:lnSpc>
                <a:spcPts val="3000"/>
              </a:lnSpc>
              <a:spcBef>
                <a:spcPts val="1500"/>
              </a:spcBef>
              <a:buClr>
                <a:schemeClr val="tx1"/>
              </a:buClr>
              <a:buSzPct val="80000"/>
            </a:pPr>
            <a:r>
              <a:rPr lang="en-US" altLang="en-US" dirty="0"/>
              <a:t>Life-saving, cannot harm a </a:t>
            </a:r>
            <a:r>
              <a:rPr lang="en-US" altLang="en-US" dirty="0" smtClean="0"/>
              <a:t>student/cannot </a:t>
            </a:r>
            <a:r>
              <a:rPr lang="en-US" altLang="en-US" dirty="0"/>
              <a:t>overdose </a:t>
            </a:r>
          </a:p>
          <a:p>
            <a:pPr eaLnBrk="1" hangingPunct="1">
              <a:lnSpc>
                <a:spcPct val="80000"/>
              </a:lnSpc>
              <a:spcBef>
                <a:spcPct val="80000"/>
              </a:spcBef>
              <a:buClr>
                <a:srgbClr val="3F0066"/>
              </a:buClr>
              <a:buFont typeface="Wingdings" panose="05000000000000000000" pitchFamily="2" charset="2"/>
              <a:buNone/>
            </a:pPr>
            <a:endParaRPr lang="en-US" altLang="en-US" dirty="0">
              <a:latin typeface="Tahoma" panose="020B0604030504040204" pitchFamily="34" charset="0"/>
            </a:endParaRPr>
          </a:p>
        </p:txBody>
      </p:sp>
    </p:spTree>
    <p:extLst>
      <p:ext uri="{BB962C8B-B14F-4D97-AF65-F5344CB8AC3E}">
        <p14:creationId xmlns:p14="http://schemas.microsoft.com/office/powerpoint/2010/main" val="6605714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CAEA4F49-DCF6-47DC-9268-92764600443D}" type="slidenum">
              <a:rPr lang="en-US" altLang="en-US">
                <a:solidFill>
                  <a:srgbClr val="FFFFFF"/>
                </a:solidFill>
                <a:latin typeface="Tahoma" panose="020B0604030504040204" pitchFamily="34" charset="0"/>
              </a:rPr>
              <a:pPr/>
              <a:t>15</a:t>
            </a:fld>
            <a:endParaRPr lang="en-US" altLang="en-US">
              <a:solidFill>
                <a:srgbClr val="FFFFFF"/>
              </a:solidFill>
              <a:latin typeface="Tahoma" panose="020B0604030504040204" pitchFamily="34" charset="0"/>
            </a:endParaRPr>
          </a:p>
        </p:txBody>
      </p:sp>
      <p:sp>
        <p:nvSpPr>
          <p:cNvPr id="8195" name="Rectangle 2"/>
          <p:cNvSpPr>
            <a:spLocks noGrp="1" noChangeArrowheads="1"/>
          </p:cNvSpPr>
          <p:nvPr>
            <p:ph type="title" idx="4294967295"/>
          </p:nvPr>
        </p:nvSpPr>
        <p:spPr>
          <a:xfrm>
            <a:off x="457200" y="769450"/>
            <a:ext cx="6858000" cy="838200"/>
          </a:xfrm>
        </p:spPr>
        <p:txBody>
          <a:bodyPr>
            <a:normAutofit/>
          </a:bodyPr>
          <a:lstStyle/>
          <a:p>
            <a:pPr eaLnBrk="1" hangingPunct="1"/>
            <a:r>
              <a:rPr lang="en-US" altLang="en-US" sz="3600" dirty="0"/>
              <a:t>Emergency Kit Contents:</a:t>
            </a:r>
          </a:p>
        </p:txBody>
      </p:sp>
      <p:sp>
        <p:nvSpPr>
          <p:cNvPr id="8196" name="Rectangle 3"/>
          <p:cNvSpPr>
            <a:spLocks noGrp="1" noChangeArrowheads="1"/>
          </p:cNvSpPr>
          <p:nvPr>
            <p:ph type="body" sz="half" idx="4294967295"/>
          </p:nvPr>
        </p:nvSpPr>
        <p:spPr>
          <a:xfrm>
            <a:off x="1234186" y="1769327"/>
            <a:ext cx="6940550" cy="1162983"/>
          </a:xfrm>
        </p:spPr>
        <p:txBody>
          <a:bodyPr>
            <a:normAutofit fontScale="92500"/>
          </a:bodyPr>
          <a:lstStyle/>
          <a:p>
            <a:pPr marL="111125" indent="-111125" eaLnBrk="1" hangingPunct="1">
              <a:spcBef>
                <a:spcPct val="100000"/>
              </a:spcBef>
              <a:buFont typeface="Wingdings" panose="05000000000000000000" pitchFamily="2" charset="2"/>
              <a:buNone/>
              <a:tabLst>
                <a:tab pos="111125" algn="l"/>
              </a:tabLst>
            </a:pPr>
            <a:r>
              <a:rPr lang="en-US" altLang="en-US" sz="2400" dirty="0" smtClean="0"/>
              <a:t> </a:t>
            </a:r>
            <a:r>
              <a:rPr lang="en-US" altLang="en-US" sz="3000" dirty="0" smtClean="0"/>
              <a:t>1 </a:t>
            </a:r>
            <a:r>
              <a:rPr lang="en-US" altLang="en-US" sz="3000" dirty="0"/>
              <a:t>mg of freeze-dried glucagon </a:t>
            </a:r>
            <a:r>
              <a:rPr lang="en-US" altLang="en-US" sz="3000" dirty="0" smtClean="0"/>
              <a:t>(vial)                  </a:t>
            </a:r>
            <a:r>
              <a:rPr lang="en-US" altLang="en-US" sz="3000" dirty="0" smtClean="0">
                <a:solidFill>
                  <a:schemeClr val="tx1"/>
                </a:solidFill>
              </a:rPr>
              <a:t>1 </a:t>
            </a:r>
            <a:r>
              <a:rPr lang="en-US" altLang="en-US" sz="3000" dirty="0">
                <a:solidFill>
                  <a:schemeClr val="tx1"/>
                </a:solidFill>
              </a:rPr>
              <a:t>ml of water for reconstitution </a:t>
            </a:r>
            <a:r>
              <a:rPr lang="en-US" altLang="en-US" sz="3000" dirty="0" smtClean="0">
                <a:solidFill>
                  <a:schemeClr val="tx1"/>
                </a:solidFill>
              </a:rPr>
              <a:t>(syringe</a:t>
            </a:r>
            <a:r>
              <a:rPr lang="en-US" altLang="en-US" sz="3000" dirty="0">
                <a:solidFill>
                  <a:schemeClr val="tx1"/>
                </a:solidFill>
              </a:rPr>
              <a:t>)</a:t>
            </a:r>
            <a:r>
              <a:rPr lang="en-US" altLang="en-US" sz="3000" b="1" dirty="0">
                <a:solidFill>
                  <a:schemeClr val="tx1"/>
                </a:solidFill>
              </a:rPr>
              <a:t> </a:t>
            </a:r>
            <a:endParaRPr lang="en-US" altLang="en-US" sz="3600" b="1" dirty="0">
              <a:solidFill>
                <a:schemeClr val="tx1"/>
              </a:solidFill>
            </a:endParaRPr>
          </a:p>
        </p:txBody>
      </p:sp>
      <p:pic>
        <p:nvPicPr>
          <p:cNvPr id="8197" name="Picture 4" descr="glucagonkitredope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3896" t="11194" r="3896" b="19403"/>
          <a:stretch>
            <a:fillRect/>
          </a:stretch>
        </p:blipFill>
        <p:spPr>
          <a:xfrm>
            <a:off x="1219200" y="2887663"/>
            <a:ext cx="7010400" cy="2857500"/>
          </a:xfrm>
        </p:spPr>
      </p:pic>
      <p:sp>
        <p:nvSpPr>
          <p:cNvPr id="8198" name="Text Box 7"/>
          <p:cNvSpPr txBox="1">
            <a:spLocks noChangeArrowheads="1"/>
          </p:cNvSpPr>
          <p:nvPr/>
        </p:nvSpPr>
        <p:spPr bwMode="auto">
          <a:xfrm>
            <a:off x="1676400" y="5745163"/>
            <a:ext cx="5396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kumimoji="0" lang="en-US" altLang="en-US" sz="2800" dirty="0">
                <a:solidFill>
                  <a:srgbClr val="000000"/>
                </a:solidFill>
                <a:latin typeface="+mn-lt"/>
              </a:rPr>
              <a:t>Combine immediately before use</a:t>
            </a:r>
          </a:p>
        </p:txBody>
      </p:sp>
      <p:sp>
        <p:nvSpPr>
          <p:cNvPr id="9" name="Rectangle 8"/>
          <p:cNvSpPr/>
          <p:nvPr/>
        </p:nvSpPr>
        <p:spPr bwMode="auto">
          <a:xfrm>
            <a:off x="1670050" y="4870450"/>
            <a:ext cx="381000" cy="228600"/>
          </a:xfrm>
          <a:prstGeom prst="rect">
            <a:avLst/>
          </a:prstGeom>
          <a:gradFill flip="none" rotWithShape="1">
            <a:gsLst>
              <a:gs pos="27000">
                <a:srgbClr val="FFEFD1">
                  <a:alpha val="51000"/>
                </a:srgbClr>
              </a:gs>
              <a:gs pos="64999">
                <a:srgbClr val="F0EBD5"/>
              </a:gs>
              <a:gs pos="100000">
                <a:srgbClr val="D1C39F"/>
              </a:gs>
            </a:gsLst>
            <a:lin ang="5400000" scaled="0"/>
            <a:tileRect/>
          </a:gradFill>
          <a:ln w="12700" cap="flat" cmpd="sng" algn="ctr">
            <a:noFill/>
            <a:prstDash val="solid"/>
            <a:round/>
            <a:headEnd type="none" w="sm" len="sm"/>
            <a:tailEnd type="none" w="sm" len="sm"/>
          </a:ln>
          <a:effectLst/>
        </p:spPr>
        <p:txBody>
          <a:bodyPr wrap="none"/>
          <a:lstStyle/>
          <a:p>
            <a:pPr algn="ctr" fontAlgn="base">
              <a:spcBef>
                <a:spcPct val="0"/>
              </a:spcBef>
              <a:spcAft>
                <a:spcPct val="0"/>
              </a:spcAft>
              <a:defRPr/>
            </a:pPr>
            <a:endParaRPr kumimoji="1" lang="en-US">
              <a:solidFill>
                <a:srgbClr val="000000"/>
              </a:solidFill>
              <a:latin typeface="Verdana" panose="020B0604030504040204" pitchFamily="34" charset="0"/>
              <a:cs typeface="Arial" charset="0"/>
            </a:endParaRPr>
          </a:p>
        </p:txBody>
      </p:sp>
    </p:spTree>
    <p:extLst>
      <p:ext uri="{BB962C8B-B14F-4D97-AF65-F5344CB8AC3E}">
        <p14:creationId xmlns:p14="http://schemas.microsoft.com/office/powerpoint/2010/main" val="10156007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A88C2777-5938-4F09-B813-CCF5914ADAF2}" type="slidenum">
              <a:rPr lang="en-US" altLang="en-US">
                <a:solidFill>
                  <a:srgbClr val="FFFFFF"/>
                </a:solidFill>
                <a:latin typeface="Tahoma" panose="020B0604030504040204" pitchFamily="34" charset="0"/>
              </a:rPr>
              <a:pPr/>
              <a:t>16</a:t>
            </a:fld>
            <a:endParaRPr lang="en-US" altLang="en-US">
              <a:solidFill>
                <a:srgbClr val="FFFFFF"/>
              </a:solidFill>
              <a:latin typeface="Tahoma" panose="020B0604030504040204" pitchFamily="34" charset="0"/>
            </a:endParaRPr>
          </a:p>
        </p:txBody>
      </p:sp>
      <p:sp>
        <p:nvSpPr>
          <p:cNvPr id="10243" name="Rectangle 2"/>
          <p:cNvSpPr>
            <a:spLocks noGrp="1" noChangeArrowheads="1"/>
          </p:cNvSpPr>
          <p:nvPr>
            <p:ph type="title" idx="4294967295"/>
          </p:nvPr>
        </p:nvSpPr>
        <p:spPr>
          <a:xfrm>
            <a:off x="482600" y="849972"/>
            <a:ext cx="7467600" cy="573088"/>
          </a:xfrm>
        </p:spPr>
        <p:txBody>
          <a:bodyPr>
            <a:noAutofit/>
          </a:bodyPr>
          <a:lstStyle/>
          <a:p>
            <a:r>
              <a:rPr lang="en-US" altLang="en-US" sz="3600" dirty="0"/>
              <a:t>Procedure: Act Immediately</a:t>
            </a:r>
          </a:p>
        </p:txBody>
      </p:sp>
      <p:sp>
        <p:nvSpPr>
          <p:cNvPr id="10244" name="Rectangle 3"/>
          <p:cNvSpPr>
            <a:spLocks noGrp="1" noChangeArrowheads="1"/>
          </p:cNvSpPr>
          <p:nvPr>
            <p:ph idx="4294967295"/>
          </p:nvPr>
        </p:nvSpPr>
        <p:spPr>
          <a:xfrm>
            <a:off x="482600" y="1722173"/>
            <a:ext cx="8509000" cy="4419600"/>
          </a:xfrm>
        </p:spPr>
        <p:txBody>
          <a:bodyPr>
            <a:noAutofit/>
          </a:bodyPr>
          <a:lstStyle/>
          <a:p>
            <a:pPr eaLnBrk="1" hangingPunct="1">
              <a:spcBef>
                <a:spcPts val="1200"/>
              </a:spcBef>
              <a:buClr>
                <a:schemeClr val="tx1"/>
              </a:buClr>
              <a:buSzPct val="80000"/>
            </a:pPr>
            <a:r>
              <a:rPr lang="en-US" altLang="en-US" dirty="0"/>
              <a:t>If possible check blood glucose, don’t delay</a:t>
            </a:r>
          </a:p>
          <a:p>
            <a:pPr eaLnBrk="1" hangingPunct="1">
              <a:spcBef>
                <a:spcPts val="1200"/>
              </a:spcBef>
              <a:buClr>
                <a:schemeClr val="tx1"/>
              </a:buClr>
              <a:buSzPct val="80000"/>
            </a:pPr>
            <a:r>
              <a:rPr lang="en-US" altLang="en-US" dirty="0"/>
              <a:t>If in doubt, always treat</a:t>
            </a:r>
          </a:p>
          <a:p>
            <a:pPr eaLnBrk="1" hangingPunct="1">
              <a:spcBef>
                <a:spcPts val="1200"/>
              </a:spcBef>
              <a:buClr>
                <a:schemeClr val="tx1"/>
              </a:buClr>
              <a:buSzPct val="80000"/>
            </a:pPr>
            <a:r>
              <a:rPr lang="en-US" altLang="en-US" dirty="0"/>
              <a:t>Position student safely on side for comfort and protection from injury</a:t>
            </a:r>
          </a:p>
          <a:p>
            <a:pPr eaLnBrk="1" hangingPunct="1">
              <a:spcBef>
                <a:spcPts val="1200"/>
              </a:spcBef>
              <a:buClr>
                <a:schemeClr val="tx1"/>
              </a:buClr>
              <a:buSzPct val="80000"/>
            </a:pPr>
            <a:r>
              <a:rPr lang="en-US" altLang="en-US" dirty="0"/>
              <a:t>School nurse or trained personnel notified to give glucagon in accordance with DMMP or emergency care plan</a:t>
            </a:r>
          </a:p>
          <a:p>
            <a:pPr eaLnBrk="1" hangingPunct="1">
              <a:spcBef>
                <a:spcPts val="1200"/>
              </a:spcBef>
              <a:buClr>
                <a:schemeClr val="tx1"/>
              </a:buClr>
              <a:buSzPct val="80000"/>
            </a:pPr>
            <a:r>
              <a:rPr lang="en-US" altLang="en-US" dirty="0"/>
              <a:t>Call 911, parent/guardian, school nurse as per DMMP or emergency care plan</a:t>
            </a:r>
          </a:p>
        </p:txBody>
      </p:sp>
      <p:sp>
        <p:nvSpPr>
          <p:cNvPr id="10245" name="Slide Number Placeholder 3"/>
          <p:cNvSpPr txBox="1">
            <a:spLocks noGrp="1"/>
          </p:cNvSpPr>
          <p:nvPr/>
        </p:nvSpPr>
        <p:spPr bwMode="auto">
          <a:xfrm>
            <a:off x="4343400" y="66294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endParaRPr kumimoji="0" lang="en-US" altLang="en-US" sz="1200" b="1">
              <a:solidFill>
                <a:srgbClr val="EFEFF7"/>
              </a:solidFill>
            </a:endParaRPr>
          </a:p>
        </p:txBody>
      </p:sp>
    </p:spTree>
    <p:extLst>
      <p:ext uri="{BB962C8B-B14F-4D97-AF65-F5344CB8AC3E}">
        <p14:creationId xmlns:p14="http://schemas.microsoft.com/office/powerpoint/2010/main" val="35631496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82" y="752571"/>
            <a:ext cx="8229600" cy="1066800"/>
          </a:xfrm>
        </p:spPr>
        <p:txBody>
          <a:bodyPr>
            <a:normAutofit/>
          </a:bodyPr>
          <a:lstStyle/>
          <a:p>
            <a:r>
              <a:rPr lang="en-US" sz="3600" dirty="0" smtClean="0"/>
              <a:t>NEW: </a:t>
            </a:r>
            <a:r>
              <a:rPr lang="en-US" sz="3600" dirty="0" err="1" smtClean="0"/>
              <a:t>Baqsimi</a:t>
            </a:r>
            <a:r>
              <a:rPr lang="en-US" sz="3600" dirty="0" smtClean="0"/>
              <a:t> </a:t>
            </a:r>
            <a:r>
              <a:rPr lang="en-US" sz="3600" dirty="0"/>
              <a:t>G</a:t>
            </a:r>
            <a:r>
              <a:rPr lang="en-US" sz="3600" dirty="0" smtClean="0"/>
              <a:t>lucagon</a:t>
            </a:r>
            <a:endParaRPr lang="en-US" sz="3600" dirty="0"/>
          </a:p>
        </p:txBody>
      </p:sp>
      <p:sp>
        <p:nvSpPr>
          <p:cNvPr id="3" name="Content Placeholder 2"/>
          <p:cNvSpPr>
            <a:spLocks noGrp="1"/>
          </p:cNvSpPr>
          <p:nvPr>
            <p:ph idx="1"/>
          </p:nvPr>
        </p:nvSpPr>
        <p:spPr>
          <a:xfrm>
            <a:off x="608462" y="1839843"/>
            <a:ext cx="4954137" cy="4325112"/>
          </a:xfrm>
        </p:spPr>
        <p:txBody>
          <a:bodyPr/>
          <a:lstStyle/>
          <a:p>
            <a:pPr>
              <a:buClrTx/>
            </a:pPr>
            <a:r>
              <a:rPr lang="en-US" dirty="0"/>
              <a:t>Dry nasal spray to be given for hypoglycemic emergencies</a:t>
            </a:r>
          </a:p>
          <a:p>
            <a:pPr>
              <a:buClrTx/>
            </a:pPr>
            <a:r>
              <a:rPr lang="en-US" dirty="0"/>
              <a:t>Dispense once into one nostril</a:t>
            </a:r>
          </a:p>
          <a:p>
            <a:pPr>
              <a:buClrTx/>
            </a:pPr>
            <a:r>
              <a:rPr lang="en-US" dirty="0"/>
              <a:t>Free trainers available from Lilly</a:t>
            </a:r>
          </a:p>
          <a:p>
            <a:endParaRPr lang="en-US" dirty="0"/>
          </a:p>
        </p:txBody>
      </p:sp>
      <p:pic>
        <p:nvPicPr>
          <p:cNvPr id="5" name="Picture 4"/>
          <p:cNvPicPr>
            <a:picLocks noChangeAspect="1"/>
          </p:cNvPicPr>
          <p:nvPr/>
        </p:nvPicPr>
        <p:blipFill>
          <a:blip r:embed="rId2"/>
          <a:stretch>
            <a:fillRect/>
          </a:stretch>
        </p:blipFill>
        <p:spPr>
          <a:xfrm>
            <a:off x="5562600" y="1809135"/>
            <a:ext cx="3048000" cy="4765401"/>
          </a:xfrm>
          <a:prstGeom prst="rect">
            <a:avLst/>
          </a:prstGeom>
        </p:spPr>
      </p:pic>
    </p:spTree>
    <p:extLst>
      <p:ext uri="{BB962C8B-B14F-4D97-AF65-F5344CB8AC3E}">
        <p14:creationId xmlns:p14="http://schemas.microsoft.com/office/powerpoint/2010/main" val="2617846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7607" y="3244334"/>
            <a:ext cx="248786" cy="369332"/>
          </a:xfrm>
          <a:prstGeom prst="rect">
            <a:avLst/>
          </a:prstGeom>
        </p:spPr>
        <p:txBody>
          <a:bodyPr wrap="none">
            <a:spAutoFit/>
          </a:bodyPr>
          <a:lstStyle/>
          <a:p>
            <a:r>
              <a:rPr lang="en-US" dirty="0"/>
              <a:t> </a:t>
            </a:r>
          </a:p>
        </p:txBody>
      </p:sp>
      <p:sp>
        <p:nvSpPr>
          <p:cNvPr id="8" name="Rectangle 7"/>
          <p:cNvSpPr/>
          <p:nvPr/>
        </p:nvSpPr>
        <p:spPr>
          <a:xfrm>
            <a:off x="609600" y="1676400"/>
            <a:ext cx="7709393" cy="6232475"/>
          </a:xfrm>
          <a:prstGeom prst="rect">
            <a:avLst/>
          </a:prstGeom>
        </p:spPr>
        <p:txBody>
          <a:bodyPr wrap="square">
            <a:spAutoFit/>
          </a:bodyPr>
          <a:lstStyle/>
          <a:p>
            <a:pPr marL="285750" indent="-285750">
              <a:buFont typeface="Arial" panose="020B0604020202020204" pitchFamily="34" charset="0"/>
              <a:buChar char="•"/>
            </a:pPr>
            <a:r>
              <a:rPr lang="en-US" sz="2100" dirty="0">
                <a:latin typeface="+mn-lt"/>
              </a:rPr>
              <a:t>Less math, less pain, </a:t>
            </a:r>
            <a:r>
              <a:rPr lang="en-US" sz="2100" dirty="0" smtClean="0">
                <a:latin typeface="+mn-lt"/>
              </a:rPr>
              <a:t>fewer </a:t>
            </a:r>
            <a:r>
              <a:rPr lang="en-US" sz="2100" dirty="0" err="1" smtClean="0">
                <a:latin typeface="+mn-lt"/>
              </a:rPr>
              <a:t>fingersticks</a:t>
            </a:r>
            <a:r>
              <a:rPr lang="en-US" sz="2100" dirty="0" smtClean="0">
                <a:latin typeface="+mn-lt"/>
              </a:rPr>
              <a:t>/injections</a:t>
            </a:r>
            <a:endParaRPr lang="en-US" sz="2100" dirty="0">
              <a:latin typeface="+mn-lt"/>
            </a:endParaRPr>
          </a:p>
          <a:p>
            <a:pPr marL="285750" indent="-285750">
              <a:buFont typeface="Arial" panose="020B0604020202020204" pitchFamily="34" charset="0"/>
              <a:buChar char="•"/>
            </a:pPr>
            <a:r>
              <a:rPr lang="en-US" sz="2100" dirty="0">
                <a:latin typeface="+mn-lt"/>
              </a:rPr>
              <a:t>Rates of </a:t>
            </a:r>
            <a:r>
              <a:rPr lang="en-US" sz="2100" dirty="0" smtClean="0">
                <a:latin typeface="+mn-lt"/>
              </a:rPr>
              <a:t>CGM </a:t>
            </a:r>
            <a:r>
              <a:rPr lang="en-US" sz="2100" dirty="0">
                <a:latin typeface="+mn-lt"/>
              </a:rPr>
              <a:t>use in school age children have quadrupled in past </a:t>
            </a:r>
            <a:r>
              <a:rPr lang="en-US" sz="2100" dirty="0" smtClean="0">
                <a:latin typeface="+mn-lt"/>
              </a:rPr>
              <a:t>decade</a:t>
            </a:r>
            <a:endParaRPr lang="en-US" sz="2100" dirty="0">
              <a:latin typeface="+mn-lt"/>
            </a:endParaRPr>
          </a:p>
          <a:p>
            <a:pPr marL="285750" indent="-285750">
              <a:buFont typeface="Arial" panose="020B0604020202020204" pitchFamily="34" charset="0"/>
              <a:buChar char="•"/>
            </a:pPr>
            <a:r>
              <a:rPr lang="en-US" sz="2100" dirty="0">
                <a:latin typeface="+mn-lt"/>
              </a:rPr>
              <a:t>New terminology: </a:t>
            </a:r>
            <a:r>
              <a:rPr lang="en-US" sz="2100" dirty="0" smtClean="0">
                <a:latin typeface="+mn-lt"/>
              </a:rPr>
              <a:t>sensor </a:t>
            </a:r>
            <a:r>
              <a:rPr lang="en-US" sz="2100" dirty="0">
                <a:latin typeface="+mn-lt"/>
              </a:rPr>
              <a:t>glucose vs. blood </a:t>
            </a:r>
            <a:r>
              <a:rPr lang="en-US" sz="2100" dirty="0" smtClean="0">
                <a:latin typeface="+mn-lt"/>
              </a:rPr>
              <a:t>glucose</a:t>
            </a:r>
            <a:endParaRPr lang="en-US" sz="2100" dirty="0">
              <a:latin typeface="+mn-lt"/>
            </a:endParaRPr>
          </a:p>
          <a:p>
            <a:pPr marL="285750" indent="-285750">
              <a:buFont typeface="Arial" panose="020B0604020202020204" pitchFamily="34" charset="0"/>
              <a:buChar char="•"/>
            </a:pPr>
            <a:r>
              <a:rPr lang="en-US" sz="2100" dirty="0">
                <a:latin typeface="+mn-lt"/>
              </a:rPr>
              <a:t>Most leading brands of CGM now within 10% accuracy of the serum glucose </a:t>
            </a:r>
          </a:p>
          <a:p>
            <a:pPr marL="285750" indent="-285750">
              <a:buFont typeface="Arial" panose="020B0604020202020204" pitchFamily="34" charset="0"/>
              <a:buChar char="•"/>
            </a:pPr>
            <a:r>
              <a:rPr lang="en-US" sz="2100" dirty="0">
                <a:latin typeface="+mn-lt"/>
              </a:rPr>
              <a:t>Low Glucose Suspend/ Predictive Low Glucose </a:t>
            </a:r>
            <a:r>
              <a:rPr lang="en-US" sz="2100" dirty="0" smtClean="0">
                <a:latin typeface="+mn-lt"/>
              </a:rPr>
              <a:t>Suspend</a:t>
            </a:r>
            <a:endParaRPr lang="en-US" sz="2100" dirty="0">
              <a:latin typeface="+mn-lt"/>
            </a:endParaRPr>
          </a:p>
          <a:p>
            <a:pPr marL="285750" indent="-285750">
              <a:buFont typeface="Arial" panose="020B0604020202020204" pitchFamily="34" charset="0"/>
              <a:buChar char="•"/>
            </a:pPr>
            <a:r>
              <a:rPr lang="en-US" sz="2100" dirty="0">
                <a:latin typeface="+mn-lt"/>
              </a:rPr>
              <a:t>Automated insulin delivery systems still in development: </a:t>
            </a:r>
            <a:r>
              <a:rPr lang="en-US" sz="2100" dirty="0" smtClean="0">
                <a:latin typeface="+mn-lt"/>
              </a:rPr>
              <a:t>Beta </a:t>
            </a:r>
            <a:r>
              <a:rPr lang="en-US" sz="2100" dirty="0">
                <a:latin typeface="+mn-lt"/>
              </a:rPr>
              <a:t>Bionics Bionic Pancreas System combines insulin and also has installed </a:t>
            </a:r>
            <a:r>
              <a:rPr lang="en-US" sz="2100" dirty="0" smtClean="0">
                <a:latin typeface="+mn-lt"/>
              </a:rPr>
              <a:t>glucagon</a:t>
            </a:r>
            <a:endParaRPr lang="en-US" sz="2100" dirty="0">
              <a:latin typeface="+mn-lt"/>
            </a:endParaRPr>
          </a:p>
          <a:p>
            <a:pPr marL="285750" indent="-285750">
              <a:buFont typeface="Arial" panose="020B0604020202020204" pitchFamily="34" charset="0"/>
              <a:buChar char="•"/>
            </a:pPr>
            <a:r>
              <a:rPr lang="en-US" sz="2100" dirty="0">
                <a:latin typeface="+mn-lt"/>
              </a:rPr>
              <a:t>May see CGM trend arrows starting to be used in </a:t>
            </a:r>
            <a:r>
              <a:rPr lang="en-US" sz="2100" dirty="0" smtClean="0">
                <a:latin typeface="+mn-lt"/>
              </a:rPr>
              <a:t>treatment</a:t>
            </a:r>
            <a:endParaRPr lang="en-US" sz="2100" dirty="0">
              <a:latin typeface="+mn-lt"/>
            </a:endParaRPr>
          </a:p>
          <a:p>
            <a:pPr marL="285750" indent="-285750">
              <a:buFont typeface="Arial" panose="020B0604020202020204" pitchFamily="34" charset="0"/>
              <a:buChar char="•"/>
            </a:pPr>
            <a:r>
              <a:rPr lang="en-US" sz="2100" dirty="0">
                <a:latin typeface="+mn-lt"/>
              </a:rPr>
              <a:t>New split catheters that allow insulin to flow out of two holes (less occlusions</a:t>
            </a:r>
            <a:r>
              <a:rPr lang="en-US" sz="2100" dirty="0" smtClean="0">
                <a:latin typeface="+mn-lt"/>
              </a:rPr>
              <a:t>)</a:t>
            </a:r>
            <a:endParaRPr lang="en-US" sz="2100" dirty="0">
              <a:latin typeface="+mn-lt"/>
            </a:endParaRPr>
          </a:p>
          <a:p>
            <a:pPr marL="285750" indent="-285750">
              <a:buFont typeface="Arial" panose="020B0604020202020204" pitchFamily="34" charset="0"/>
              <a:buChar char="•"/>
            </a:pPr>
            <a:r>
              <a:rPr lang="en-US" sz="2100" dirty="0">
                <a:latin typeface="+mn-lt"/>
              </a:rPr>
              <a:t>Insulin pens with built-in Bluetooth, enabling dose data to be sent to a phone</a:t>
            </a:r>
          </a:p>
          <a:p>
            <a:endParaRPr lang="en-US" sz="2800" dirty="0"/>
          </a:p>
          <a:p>
            <a:endParaRPr lang="en-US" sz="2800" dirty="0"/>
          </a:p>
          <a:p>
            <a:endParaRPr lang="en-US" sz="2800" dirty="0"/>
          </a:p>
        </p:txBody>
      </p:sp>
      <p:sp>
        <p:nvSpPr>
          <p:cNvPr id="10" name="TextBox 9"/>
          <p:cNvSpPr txBox="1"/>
          <p:nvPr/>
        </p:nvSpPr>
        <p:spPr>
          <a:xfrm>
            <a:off x="533400" y="914400"/>
            <a:ext cx="7785593" cy="646331"/>
          </a:xfrm>
          <a:prstGeom prst="rect">
            <a:avLst/>
          </a:prstGeom>
          <a:noFill/>
        </p:spPr>
        <p:txBody>
          <a:bodyPr wrap="none" rtlCol="0">
            <a:spAutoFit/>
          </a:bodyPr>
          <a:lstStyle/>
          <a:p>
            <a:r>
              <a:rPr lang="en-US" sz="3600" dirty="0">
                <a:solidFill>
                  <a:schemeClr val="tx2"/>
                </a:solidFill>
                <a:latin typeface="+mj-lt"/>
                <a:ea typeface="+mj-ea"/>
                <a:cs typeface="+mj-cs"/>
              </a:rPr>
              <a:t>What’s New in Diabetes Technology?</a:t>
            </a:r>
          </a:p>
        </p:txBody>
      </p:sp>
    </p:spTree>
    <p:extLst>
      <p:ext uri="{BB962C8B-B14F-4D97-AF65-F5344CB8AC3E}">
        <p14:creationId xmlns:p14="http://schemas.microsoft.com/office/powerpoint/2010/main" val="429258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6.googleusercontent.com/sEl1H_U8KUyLIidUayvsk_DOviSHrq2dyFRS8rGgFxLdPTDx_JO2XkBFRC3wl8o01cJghlOqe3HrtRrh63pEs7e_j_e7vH7Ii_0KUT_s1GSIu7ftM1d25_tu4DccmuGmozTK39V4Y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68275" cy="53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242954" y="4623552"/>
            <a:ext cx="2741612" cy="1922463"/>
          </a:xfrm>
        </p:spPr>
      </p:pic>
      <p:sp>
        <p:nvSpPr>
          <p:cNvPr id="4" name="Title 1"/>
          <p:cNvSpPr>
            <a:spLocks noGrp="1"/>
          </p:cNvSpPr>
          <p:nvPr>
            <p:ph type="title" idx="4294967295"/>
          </p:nvPr>
        </p:nvSpPr>
        <p:spPr>
          <a:xfrm>
            <a:off x="457200" y="760540"/>
            <a:ext cx="7620000" cy="1066800"/>
          </a:xfrm>
          <a:noFill/>
        </p:spPr>
        <p:txBody>
          <a:bodyPr>
            <a:normAutofit fontScale="90000"/>
          </a:bodyPr>
          <a:lstStyle/>
          <a:p>
            <a:r>
              <a:rPr lang="en-US" dirty="0"/>
              <a:t>Insulin Delivery: </a:t>
            </a:r>
            <a:br>
              <a:rPr lang="en-US" dirty="0"/>
            </a:br>
            <a:r>
              <a:rPr lang="en-US" dirty="0"/>
              <a:t>Injections vs. Pumps</a:t>
            </a: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6862" b="89992" l="13418" r="84230"/>
                    </a14:imgEffect>
                  </a14:imgLayer>
                </a14:imgProps>
              </a:ext>
              <a:ext uri="{28A0092B-C50C-407E-A947-70E740481C1C}">
                <a14:useLocalDpi xmlns:a14="http://schemas.microsoft.com/office/drawing/2010/main" val="0"/>
              </a:ext>
            </a:extLst>
          </a:blip>
          <a:stretch>
            <a:fillRect/>
          </a:stretch>
        </p:blipFill>
        <p:spPr>
          <a:xfrm>
            <a:off x="6094743" y="1348353"/>
            <a:ext cx="3049257" cy="2293335"/>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0" b="73607" l="0" r="100000"/>
                    </a14:imgEffect>
                  </a14:imgLayer>
                </a14:imgProps>
              </a:ext>
              <a:ext uri="{28A0092B-C50C-407E-A947-70E740481C1C}">
                <a14:useLocalDpi xmlns:a14="http://schemas.microsoft.com/office/drawing/2010/main" val="0"/>
              </a:ext>
            </a:extLst>
          </a:blip>
          <a:stretch>
            <a:fillRect/>
          </a:stretch>
        </p:blipFill>
        <p:spPr>
          <a:xfrm>
            <a:off x="3474767" y="2346761"/>
            <a:ext cx="2507673" cy="181553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0854" y="4271121"/>
            <a:ext cx="2095500" cy="1390650"/>
          </a:xfrm>
          <a:prstGeom prst="rect">
            <a:avLst/>
          </a:prstGeom>
        </p:spPr>
      </p:pic>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0" b="93333" l="0" r="100000"/>
                    </a14:imgEffect>
                  </a14:imgLayer>
                </a14:imgProps>
              </a:ext>
              <a:ext uri="{28A0092B-C50C-407E-A947-70E740481C1C}">
                <a14:useLocalDpi xmlns:a14="http://schemas.microsoft.com/office/drawing/2010/main" val="0"/>
              </a:ext>
            </a:extLst>
          </a:blip>
          <a:stretch>
            <a:fillRect/>
          </a:stretch>
        </p:blipFill>
        <p:spPr>
          <a:xfrm>
            <a:off x="914400" y="3048000"/>
            <a:ext cx="1953490" cy="1465118"/>
          </a:xfrm>
          <a:prstGeom prst="rect">
            <a:avLst/>
          </a:prstGeom>
        </p:spPr>
      </p:pic>
      <p:pic>
        <p:nvPicPr>
          <p:cNvPr id="2" name="Picture 1"/>
          <p:cNvPicPr>
            <a:picLocks noChangeAspect="1"/>
          </p:cNvPicPr>
          <p:nvPr/>
        </p:nvPicPr>
        <p:blipFill>
          <a:blip r:embed="rId11"/>
          <a:stretch>
            <a:fillRect/>
          </a:stretch>
        </p:blipFill>
        <p:spPr>
          <a:xfrm>
            <a:off x="914400" y="4763295"/>
            <a:ext cx="1925955" cy="1642975"/>
          </a:xfrm>
          <a:prstGeom prst="rect">
            <a:avLst/>
          </a:prstGeom>
        </p:spPr>
      </p:pic>
    </p:spTree>
    <p:extLst>
      <p:ext uri="{BB962C8B-B14F-4D97-AF65-F5344CB8AC3E}">
        <p14:creationId xmlns:p14="http://schemas.microsoft.com/office/powerpoint/2010/main" val="2900193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26869"/>
          </a:xfrm>
        </p:spPr>
        <p:txBody>
          <a:bodyPr>
            <a:normAutofit/>
          </a:bodyPr>
          <a:lstStyle/>
          <a:p>
            <a:r>
              <a:rPr lang="en-US" sz="3600" dirty="0"/>
              <a:t>Guidelines: Why are </a:t>
            </a:r>
            <a:r>
              <a:rPr lang="en-US" sz="3600" dirty="0" smtClean="0"/>
              <a:t>They Needed</a:t>
            </a:r>
            <a:r>
              <a:rPr lang="en-US" sz="3600" dirty="0"/>
              <a:t>?</a:t>
            </a:r>
          </a:p>
        </p:txBody>
      </p:sp>
      <p:sp>
        <p:nvSpPr>
          <p:cNvPr id="4" name="Content Placeholder 3"/>
          <p:cNvSpPr txBox="1">
            <a:spLocks noGrp="1"/>
          </p:cNvSpPr>
          <p:nvPr>
            <p:ph idx="1"/>
          </p:nvPr>
        </p:nvSpPr>
        <p:spPr>
          <a:xfrm>
            <a:off x="533400" y="1447800"/>
            <a:ext cx="7543800" cy="5432256"/>
          </a:xfrm>
          <a:prstGeom prst="rect">
            <a:avLst/>
          </a:prstGeom>
          <a:noFill/>
        </p:spPr>
        <p:txBody>
          <a:bodyPr wrap="square" rtlCol="0">
            <a:spAutoFit/>
          </a:bodyPr>
          <a:lstStyle/>
          <a:p>
            <a:pPr marL="109728" indent="0">
              <a:buNone/>
            </a:pPr>
            <a:endParaRPr lang="en-US" sz="2400" dirty="0"/>
          </a:p>
          <a:p>
            <a:pPr>
              <a:buClrTx/>
            </a:pPr>
            <a:r>
              <a:rPr lang="en-US" dirty="0"/>
              <a:t>Consistency in district</a:t>
            </a:r>
          </a:p>
          <a:p>
            <a:pPr>
              <a:buClrTx/>
            </a:pPr>
            <a:r>
              <a:rPr lang="en-US" dirty="0"/>
              <a:t>Easier to defend process when everyone is on same page</a:t>
            </a:r>
          </a:p>
          <a:p>
            <a:pPr>
              <a:buClrTx/>
            </a:pPr>
            <a:r>
              <a:rPr lang="en-US" dirty="0" smtClean="0"/>
              <a:t>Developing/writing/having </a:t>
            </a:r>
            <a:r>
              <a:rPr lang="en-US" dirty="0"/>
              <a:t>guidelines forces everyone to look at best practices</a:t>
            </a:r>
          </a:p>
          <a:p>
            <a:pPr>
              <a:buClrTx/>
            </a:pPr>
            <a:r>
              <a:rPr lang="en-US" dirty="0"/>
              <a:t>All students receive care that is at the same level of standard, especially important for students who </a:t>
            </a:r>
            <a:r>
              <a:rPr lang="en-US" dirty="0" smtClean="0"/>
              <a:t>move/transfer </a:t>
            </a:r>
            <a:r>
              <a:rPr lang="en-US" dirty="0"/>
              <a:t>to another school in the same district</a:t>
            </a:r>
          </a:p>
          <a:p>
            <a:pPr>
              <a:buClrTx/>
            </a:pPr>
            <a:r>
              <a:rPr lang="en-US" dirty="0"/>
              <a:t>Panel reviewed by experts</a:t>
            </a:r>
          </a:p>
          <a:p>
            <a:endParaRPr lang="en-US" dirty="0"/>
          </a:p>
        </p:txBody>
      </p:sp>
    </p:spTree>
    <p:extLst>
      <p:ext uri="{BB962C8B-B14F-4D97-AF65-F5344CB8AC3E}">
        <p14:creationId xmlns:p14="http://schemas.microsoft.com/office/powerpoint/2010/main" val="2305284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tx2"/>
                </a:solidFill>
                <a:latin typeface="Trebuchet MS" panose="020B0603020202020204" pitchFamily="34" charset="0"/>
              </a:rPr>
              <a:t>Final thoughts…</a:t>
            </a:r>
          </a:p>
        </p:txBody>
      </p:sp>
      <p:sp>
        <p:nvSpPr>
          <p:cNvPr id="4" name="Rectangle 3"/>
          <p:cNvSpPr>
            <a:spLocks noGrp="1" noChangeArrowheads="1"/>
          </p:cNvSpPr>
          <p:nvPr>
            <p:ph idx="1"/>
          </p:nvPr>
        </p:nvSpPr>
        <p:spPr>
          <a:xfrm>
            <a:off x="457200" y="1295400"/>
            <a:ext cx="5715000" cy="2743200"/>
          </a:xfrm>
        </p:spPr>
        <p:txBody>
          <a:bodyPr/>
          <a:lstStyle/>
          <a:p>
            <a:pPr marL="0" indent="0">
              <a:buNone/>
            </a:pPr>
            <a:r>
              <a:rPr lang="en-US" sz="2800" dirty="0" smtClean="0">
                <a:latin typeface="Georgia" panose="02040502050405020303" pitchFamily="18" charset="0"/>
              </a:rPr>
              <a:t>Ultimately</a:t>
            </a:r>
            <a:r>
              <a:rPr lang="en-US" sz="2800" dirty="0">
                <a:latin typeface="Georgia" panose="02040502050405020303" pitchFamily="18" charset="0"/>
              </a:rPr>
              <a:t>, the school nurse is the “Health Ambassador” of the school and should expect to provide info, education, and guidance to staff </a:t>
            </a:r>
            <a:r>
              <a:rPr lang="en-US" sz="2800" dirty="0" smtClean="0">
                <a:latin typeface="Georgia" panose="02040502050405020303" pitchFamily="18" charset="0"/>
              </a:rPr>
              <a:t>on an </a:t>
            </a:r>
            <a:r>
              <a:rPr lang="en-US" sz="2800" dirty="0">
                <a:latin typeface="Georgia" panose="02040502050405020303" pitchFamily="18" charset="0"/>
              </a:rPr>
              <a:t>ongoing, continual basis</a:t>
            </a:r>
          </a:p>
        </p:txBody>
      </p:sp>
      <p:pic>
        <p:nvPicPr>
          <p:cNvPr id="1031" name="Picture 7" descr="C:\Users\Katherine.PARK2010\AppData\Local\Microsoft\Windows\Temporary Internet Files\Content.IE5\2JBNQR0A\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281921"/>
            <a:ext cx="2957465" cy="20656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atherine.PARK2010\AppData\Local\Microsoft\Windows\Temporary Internet Files\Content.IE5\2JBNQR0A\MP9001850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827584"/>
            <a:ext cx="1916489" cy="28604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therine.PARK2010\AppData\Local\Microsoft\Windows\Temporary Internet Files\Content.IE5\1HVNY44V\MP90041006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919" y="380916"/>
            <a:ext cx="2134753" cy="32005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Katherine.PARK2010\AppData\Local\Microsoft\Windows\Temporary Internet Files\Content.IE5\1HVNY44V\MC9002330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2761" y="4153102"/>
            <a:ext cx="2286911" cy="232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8" presetClass="emph" presetSubtype="0" fill="hold" grpId="0" nodeType="withEffect">
                                  <p:stCondLst>
                                    <p:cond delay="0"/>
                                  </p:stCondLst>
                                  <p:childTnLst>
                                    <p:animRot by="21600000">
                                      <p:cBhvr>
                                        <p:cTn id="10"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56983DBA-3255-4BAF-B25F-5195F4D1600F}" type="slidenum">
              <a:rPr lang="en-US" altLang="en-US">
                <a:solidFill>
                  <a:srgbClr val="FFFFFF"/>
                </a:solidFill>
                <a:latin typeface="Tahoma" panose="020B0604030504040204" pitchFamily="34" charset="0"/>
              </a:rPr>
              <a:pPr/>
              <a:t>3</a:t>
            </a:fld>
            <a:endParaRPr lang="en-US" altLang="en-US">
              <a:solidFill>
                <a:srgbClr val="FFFFFF"/>
              </a:solidFill>
              <a:latin typeface="Tahoma" panose="020B0604030504040204" pitchFamily="34" charset="0"/>
            </a:endParaRPr>
          </a:p>
        </p:txBody>
      </p:sp>
      <p:sp>
        <p:nvSpPr>
          <p:cNvPr id="74755" name="Rectangle 2"/>
          <p:cNvSpPr>
            <a:spLocks noGrp="1" noChangeArrowheads="1"/>
          </p:cNvSpPr>
          <p:nvPr>
            <p:ph type="title" idx="4294967295"/>
          </p:nvPr>
        </p:nvSpPr>
        <p:spPr>
          <a:xfrm>
            <a:off x="685800" y="914400"/>
            <a:ext cx="6616700" cy="573087"/>
          </a:xfrm>
        </p:spPr>
        <p:txBody>
          <a:bodyPr>
            <a:noAutofit/>
          </a:bodyPr>
          <a:lstStyle/>
          <a:p>
            <a:pPr eaLnBrk="1" hangingPunct="1"/>
            <a:r>
              <a:rPr lang="en-US" altLang="en-US" sz="3600" dirty="0"/>
              <a:t>What </a:t>
            </a:r>
            <a:r>
              <a:rPr lang="en-US" altLang="en-US" sz="3600" dirty="0" smtClean="0"/>
              <a:t>is </a:t>
            </a:r>
            <a:r>
              <a:rPr lang="en-US" altLang="en-US" sz="3600" dirty="0"/>
              <a:t>an Insulin Pump?</a:t>
            </a:r>
          </a:p>
        </p:txBody>
      </p:sp>
      <p:sp>
        <p:nvSpPr>
          <p:cNvPr id="9220" name="Rectangle 3"/>
          <p:cNvSpPr>
            <a:spLocks noGrp="1" noChangeArrowheads="1"/>
          </p:cNvSpPr>
          <p:nvPr>
            <p:ph idx="4294967295"/>
          </p:nvPr>
        </p:nvSpPr>
        <p:spPr>
          <a:xfrm>
            <a:off x="544512" y="1600200"/>
            <a:ext cx="7686675" cy="4343400"/>
          </a:xfrm>
        </p:spPr>
        <p:txBody>
          <a:bodyPr/>
          <a:lstStyle/>
          <a:p>
            <a:pPr eaLnBrk="1" hangingPunct="1">
              <a:spcBef>
                <a:spcPct val="50000"/>
              </a:spcBef>
              <a:buClr>
                <a:schemeClr val="tx1"/>
              </a:buClr>
              <a:buSzPct val="80000"/>
              <a:defRPr/>
            </a:pPr>
            <a:r>
              <a:rPr lang="en-US" dirty="0"/>
              <a:t>Battery operated device </a:t>
            </a:r>
          </a:p>
          <a:p>
            <a:pPr eaLnBrk="1" hangingPunct="1">
              <a:spcBef>
                <a:spcPct val="50000"/>
              </a:spcBef>
              <a:buClr>
                <a:schemeClr val="tx1"/>
              </a:buClr>
              <a:buSzPct val="80000"/>
              <a:defRPr/>
            </a:pPr>
            <a:r>
              <a:rPr lang="en-US" dirty="0"/>
              <a:t>Reservoir filled with insulin</a:t>
            </a:r>
          </a:p>
          <a:p>
            <a:pPr eaLnBrk="1" hangingPunct="1">
              <a:spcBef>
                <a:spcPct val="50000"/>
              </a:spcBef>
              <a:buClr>
                <a:schemeClr val="tx1"/>
              </a:buClr>
              <a:buSzPct val="80000"/>
              <a:defRPr/>
            </a:pPr>
            <a:r>
              <a:rPr lang="en-US" dirty="0"/>
              <a:t>Computer chip with user control of insulin delivery</a:t>
            </a:r>
          </a:p>
          <a:p>
            <a:pPr eaLnBrk="1" hangingPunct="1">
              <a:spcBef>
                <a:spcPct val="50000"/>
              </a:spcBef>
              <a:buClr>
                <a:schemeClr val="tx1"/>
              </a:buClr>
              <a:buSzPct val="80000"/>
              <a:defRPr/>
            </a:pPr>
            <a:r>
              <a:rPr lang="en-US" dirty="0"/>
              <a:t>Worn 24 hours per day</a:t>
            </a:r>
          </a:p>
          <a:p>
            <a:pPr eaLnBrk="1" hangingPunct="1">
              <a:spcBef>
                <a:spcPct val="50000"/>
              </a:spcBef>
              <a:buClr>
                <a:schemeClr val="tx1"/>
              </a:buClr>
              <a:buSzPct val="80000"/>
              <a:defRPr/>
            </a:pPr>
            <a:r>
              <a:rPr lang="en-US" dirty="0"/>
              <a:t>Delivers only rapid-acting insulin</a:t>
            </a:r>
          </a:p>
          <a:p>
            <a:pPr eaLnBrk="1" hangingPunct="1">
              <a:spcBef>
                <a:spcPct val="50000"/>
              </a:spcBef>
              <a:buClr>
                <a:srgbClr val="3F0066"/>
              </a:buClr>
              <a:defRPr/>
            </a:pPr>
            <a:endParaRPr lang="en-US" sz="2400" dirty="0">
              <a:latin typeface="+mj-lt"/>
            </a:endParaRPr>
          </a:p>
        </p:txBody>
      </p:sp>
      <p:pic>
        <p:nvPicPr>
          <p:cNvPr id="9222" name="Picture 4" descr="Pump.jpg"/>
          <p:cNvPicPr>
            <a:picLocks noChangeAspect="1"/>
          </p:cNvPicPr>
          <p:nvPr/>
        </p:nvPicPr>
        <p:blipFill>
          <a:blip r:embed="rId3"/>
          <a:srcRect l="44711" t="17290" r="8546" b="18503"/>
          <a:stretch>
            <a:fillRect/>
          </a:stretch>
        </p:blipFill>
        <p:spPr bwMode="auto">
          <a:xfrm>
            <a:off x="6478580" y="4038600"/>
            <a:ext cx="2077156" cy="2438400"/>
          </a:xfrm>
          <a:prstGeom prst="rect">
            <a:avLst/>
          </a:prstGeom>
          <a:noFill/>
          <a:ln w="76200">
            <a:solidFill>
              <a:schemeClr val="accent1">
                <a:lumMod val="50000"/>
              </a:schemeClr>
            </a:solidFill>
            <a:miter lim="800000"/>
            <a:headEnd/>
            <a:tailEnd/>
          </a:ln>
        </p:spPr>
      </p:pic>
    </p:spTree>
    <p:extLst>
      <p:ext uri="{BB962C8B-B14F-4D97-AF65-F5344CB8AC3E}">
        <p14:creationId xmlns:p14="http://schemas.microsoft.com/office/powerpoint/2010/main" val="9320442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C74F2207-10D0-40A3-9BC5-069DA5189BFB}" type="slidenum">
              <a:rPr lang="en-US" altLang="en-US">
                <a:solidFill>
                  <a:srgbClr val="FFFFFF"/>
                </a:solidFill>
                <a:latin typeface="Tahoma" panose="020B0604030504040204" pitchFamily="34" charset="0"/>
              </a:rPr>
              <a:pPr/>
              <a:t>4</a:t>
            </a:fld>
            <a:endParaRPr lang="en-US" altLang="en-US">
              <a:solidFill>
                <a:srgbClr val="FFFFFF"/>
              </a:solidFill>
              <a:latin typeface="Tahoma" panose="020B0604030504040204" pitchFamily="34" charset="0"/>
            </a:endParaRPr>
          </a:p>
        </p:txBody>
      </p:sp>
      <p:sp>
        <p:nvSpPr>
          <p:cNvPr id="76803" name="Rectangle 2"/>
          <p:cNvSpPr>
            <a:spLocks noGrp="1" noChangeArrowheads="1"/>
          </p:cNvSpPr>
          <p:nvPr>
            <p:ph type="title" idx="4294967295"/>
          </p:nvPr>
        </p:nvSpPr>
        <p:spPr>
          <a:xfrm>
            <a:off x="440519" y="838200"/>
            <a:ext cx="7315200" cy="573087"/>
          </a:xfrm>
        </p:spPr>
        <p:txBody>
          <a:bodyPr>
            <a:noAutofit/>
          </a:bodyPr>
          <a:lstStyle/>
          <a:p>
            <a:r>
              <a:rPr lang="en-US" altLang="en-US" sz="3600" dirty="0"/>
              <a:t>Insulin Pump Therapy</a:t>
            </a:r>
          </a:p>
        </p:txBody>
      </p:sp>
      <p:sp>
        <p:nvSpPr>
          <p:cNvPr id="76804" name="Rectangle 3"/>
          <p:cNvSpPr>
            <a:spLocks noGrp="1" noChangeArrowheads="1"/>
          </p:cNvSpPr>
          <p:nvPr>
            <p:ph idx="4294967295"/>
          </p:nvPr>
        </p:nvSpPr>
        <p:spPr>
          <a:xfrm>
            <a:off x="454167" y="1752600"/>
            <a:ext cx="8737600" cy="3841750"/>
          </a:xfrm>
        </p:spPr>
        <p:txBody>
          <a:bodyPr>
            <a:normAutofit lnSpcReduction="10000"/>
          </a:bodyPr>
          <a:lstStyle/>
          <a:p>
            <a:pPr eaLnBrk="1" hangingPunct="1">
              <a:spcAft>
                <a:spcPts val="600"/>
              </a:spcAft>
              <a:buClr>
                <a:schemeClr val="tx1"/>
              </a:buClr>
              <a:buSzPct val="80000"/>
            </a:pPr>
            <a:r>
              <a:rPr lang="en-US" altLang="en-US" sz="2800" dirty="0"/>
              <a:t>Based on what body does naturally </a:t>
            </a:r>
            <a:endParaRPr lang="en-US" altLang="en-US" sz="2400" dirty="0"/>
          </a:p>
          <a:p>
            <a:pPr lvl="1" eaLnBrk="1" hangingPunct="1">
              <a:lnSpc>
                <a:spcPct val="75000"/>
              </a:lnSpc>
              <a:spcAft>
                <a:spcPts val="600"/>
              </a:spcAft>
              <a:buClr>
                <a:srgbClr val="3F0066"/>
              </a:buClr>
              <a:buSzPct val="50000"/>
              <a:buFontTx/>
              <a:buNone/>
            </a:pPr>
            <a:r>
              <a:rPr lang="en-US" altLang="en-US" sz="2800" i="1" dirty="0">
                <a:solidFill>
                  <a:schemeClr val="tx1"/>
                </a:solidFill>
              </a:rPr>
              <a:t>- Small amounts of insulin all the time (basal insulin)</a:t>
            </a:r>
          </a:p>
          <a:p>
            <a:pPr lvl="1" eaLnBrk="1" hangingPunct="1">
              <a:lnSpc>
                <a:spcPct val="75000"/>
              </a:lnSpc>
              <a:spcAft>
                <a:spcPts val="600"/>
              </a:spcAft>
              <a:buClr>
                <a:srgbClr val="3F0066"/>
              </a:buClr>
              <a:buSzPct val="50000"/>
              <a:buFontTx/>
              <a:buNone/>
            </a:pPr>
            <a:r>
              <a:rPr lang="en-US" altLang="en-US" sz="2800" i="1" dirty="0">
                <a:solidFill>
                  <a:schemeClr val="tx1"/>
                </a:solidFill>
              </a:rPr>
              <a:t>- Extra doses to cover each meal or snack (bolus insulin)</a:t>
            </a:r>
          </a:p>
          <a:p>
            <a:pPr eaLnBrk="1" hangingPunct="1">
              <a:spcBef>
                <a:spcPct val="55000"/>
              </a:spcBef>
              <a:buClr>
                <a:schemeClr val="tx1"/>
              </a:buClr>
              <a:buSzPct val="80000"/>
            </a:pPr>
            <a:r>
              <a:rPr lang="en-US" altLang="en-US" sz="2800" dirty="0"/>
              <a:t>Precision, micro-drop insulin delivery</a:t>
            </a:r>
          </a:p>
          <a:p>
            <a:pPr eaLnBrk="1" hangingPunct="1">
              <a:spcBef>
                <a:spcPct val="55000"/>
              </a:spcBef>
              <a:buClr>
                <a:schemeClr val="tx1"/>
              </a:buClr>
              <a:buSzPct val="80000"/>
            </a:pPr>
            <a:r>
              <a:rPr lang="en-US" altLang="en-US" sz="2800" dirty="0"/>
              <a:t>Flexibility </a:t>
            </a:r>
          </a:p>
          <a:p>
            <a:pPr eaLnBrk="1" hangingPunct="1">
              <a:spcBef>
                <a:spcPct val="55000"/>
              </a:spcBef>
              <a:buClr>
                <a:schemeClr val="tx1"/>
              </a:buClr>
              <a:buSzPct val="80000"/>
            </a:pPr>
            <a:r>
              <a:rPr lang="en-US" altLang="en-US" sz="2800" dirty="0"/>
              <a:t>Ease of correction for high blood glucose levels</a:t>
            </a:r>
          </a:p>
          <a:p>
            <a:pPr eaLnBrk="1" hangingPunct="1">
              <a:spcBef>
                <a:spcPct val="55000"/>
              </a:spcBef>
              <a:buClr>
                <a:srgbClr val="3F0066"/>
              </a:buClr>
            </a:pPr>
            <a:endParaRPr lang="en-US" altLang="en-US" sz="2800" dirty="0">
              <a:latin typeface="Tahoma" panose="020B0604030504040204" pitchFamily="34" charset="0"/>
            </a:endParaRPr>
          </a:p>
        </p:txBody>
      </p:sp>
    </p:spTree>
    <p:extLst>
      <p:ext uri="{BB962C8B-B14F-4D97-AF65-F5344CB8AC3E}">
        <p14:creationId xmlns:p14="http://schemas.microsoft.com/office/powerpoint/2010/main" val="4033130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12317216-7A64-4D76-B092-CB8A40D48D75}" type="slidenum">
              <a:rPr lang="en-US" altLang="en-US">
                <a:solidFill>
                  <a:srgbClr val="FFFFFF"/>
                </a:solidFill>
                <a:latin typeface="Tahoma" panose="020B0604030504040204" pitchFamily="34" charset="0"/>
              </a:rPr>
              <a:pPr/>
              <a:t>5</a:t>
            </a:fld>
            <a:endParaRPr lang="en-US" altLang="en-US">
              <a:solidFill>
                <a:srgbClr val="FFFFFF"/>
              </a:solidFill>
              <a:latin typeface="Tahoma" panose="020B0604030504040204" pitchFamily="34" charset="0"/>
            </a:endParaRPr>
          </a:p>
        </p:txBody>
      </p:sp>
      <p:sp>
        <p:nvSpPr>
          <p:cNvPr id="75779" name="Rectangle 2"/>
          <p:cNvSpPr>
            <a:spLocks noGrp="1" noChangeArrowheads="1"/>
          </p:cNvSpPr>
          <p:nvPr>
            <p:ph type="title" idx="4294967295"/>
          </p:nvPr>
        </p:nvSpPr>
        <p:spPr>
          <a:xfrm>
            <a:off x="457200" y="838200"/>
            <a:ext cx="8826500" cy="573088"/>
          </a:xfrm>
        </p:spPr>
        <p:txBody>
          <a:bodyPr>
            <a:noAutofit/>
          </a:bodyPr>
          <a:lstStyle/>
          <a:p>
            <a:r>
              <a:rPr lang="en-US" altLang="en-US" sz="3600" dirty="0"/>
              <a:t>Dosing with an Insulin Pump</a:t>
            </a:r>
          </a:p>
        </p:txBody>
      </p:sp>
      <p:pic>
        <p:nvPicPr>
          <p:cNvPr id="9222" name="Picture 4" descr="Pump.jpg"/>
          <p:cNvPicPr>
            <a:picLocks noChangeAspect="1"/>
          </p:cNvPicPr>
          <p:nvPr/>
        </p:nvPicPr>
        <p:blipFill>
          <a:blip r:embed="rId3"/>
          <a:srcRect r="8546" b="8000"/>
          <a:stretch>
            <a:fillRect/>
          </a:stretch>
        </p:blipFill>
        <p:spPr bwMode="auto">
          <a:xfrm>
            <a:off x="2170113" y="1881188"/>
            <a:ext cx="4992687" cy="4291012"/>
          </a:xfrm>
          <a:prstGeom prst="rect">
            <a:avLst/>
          </a:prstGeom>
          <a:noFill/>
          <a:ln w="76200">
            <a:solidFill>
              <a:schemeClr val="accent1">
                <a:lumMod val="50000"/>
              </a:schemeClr>
            </a:solidFill>
            <a:miter lim="800000"/>
            <a:headEnd/>
            <a:tailEnd/>
          </a:ln>
        </p:spPr>
      </p:pic>
    </p:spTree>
    <p:extLst>
      <p:ext uri="{BB962C8B-B14F-4D97-AF65-F5344CB8AC3E}">
        <p14:creationId xmlns:p14="http://schemas.microsoft.com/office/powerpoint/2010/main" val="5306284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cs typeface="Arial" panose="020B0604020202020204" pitchFamily="34" charset="0"/>
              </a:defRPr>
            </a:lvl1pPr>
            <a:lvl2pPr marL="742950" indent="-285750" eaLnBrk="0" hangingPunct="0">
              <a:defRPr kumimoji="1">
                <a:solidFill>
                  <a:schemeClr val="tx1"/>
                </a:solidFill>
                <a:latin typeface="Verdana" panose="020B0604030504040204" pitchFamily="34" charset="0"/>
                <a:cs typeface="Arial" panose="020B0604020202020204" pitchFamily="34" charset="0"/>
              </a:defRPr>
            </a:lvl2pPr>
            <a:lvl3pPr marL="1143000" indent="-228600" eaLnBrk="0" hangingPunct="0">
              <a:defRPr kumimoji="1">
                <a:solidFill>
                  <a:schemeClr val="tx1"/>
                </a:solidFill>
                <a:latin typeface="Verdana" panose="020B0604030504040204" pitchFamily="34" charset="0"/>
                <a:cs typeface="Arial" panose="020B0604020202020204" pitchFamily="34" charset="0"/>
              </a:defRPr>
            </a:lvl3pPr>
            <a:lvl4pPr marL="1600200" indent="-228600" eaLnBrk="0" hangingPunct="0">
              <a:defRPr kumimoji="1">
                <a:solidFill>
                  <a:schemeClr val="tx1"/>
                </a:solidFill>
                <a:latin typeface="Verdana" panose="020B0604030504040204" pitchFamily="34" charset="0"/>
                <a:cs typeface="Arial" panose="020B0604020202020204" pitchFamily="34" charset="0"/>
              </a:defRPr>
            </a:lvl4pPr>
            <a:lvl5pPr marL="2057400" indent="-228600" eaLnBrk="0" hangingPunct="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fld id="{2A03F504-7DFC-448B-AE2B-2319EBBFE3F5}" type="slidenum">
              <a:rPr lang="en-US" altLang="en-US">
                <a:solidFill>
                  <a:srgbClr val="FFFFFF"/>
                </a:solidFill>
                <a:latin typeface="Tahoma" panose="020B0604030504040204" pitchFamily="34" charset="0"/>
              </a:rPr>
              <a:pPr/>
              <a:t>6</a:t>
            </a:fld>
            <a:endParaRPr lang="en-US" altLang="en-US">
              <a:solidFill>
                <a:srgbClr val="FFFFFF"/>
              </a:solidFill>
              <a:latin typeface="Tahoma" panose="020B0604030504040204" pitchFamily="34" charset="0"/>
            </a:endParaRPr>
          </a:p>
        </p:txBody>
      </p:sp>
      <p:sp>
        <p:nvSpPr>
          <p:cNvPr id="77827" name="Rectangle 2"/>
          <p:cNvSpPr>
            <a:spLocks noGrp="1" noChangeArrowheads="1"/>
          </p:cNvSpPr>
          <p:nvPr>
            <p:ph type="title" idx="4294967295"/>
          </p:nvPr>
        </p:nvSpPr>
        <p:spPr>
          <a:xfrm>
            <a:off x="457200" y="894422"/>
            <a:ext cx="8686800" cy="788988"/>
          </a:xfrm>
        </p:spPr>
        <p:txBody>
          <a:bodyPr>
            <a:noAutofit/>
          </a:bodyPr>
          <a:lstStyle/>
          <a:p>
            <a:r>
              <a:rPr lang="en-US" altLang="en-US" sz="3600" dirty="0"/>
              <a:t>What Nurses Should Know About an Insulin Pump</a:t>
            </a:r>
          </a:p>
        </p:txBody>
      </p:sp>
      <p:sp>
        <p:nvSpPr>
          <p:cNvPr id="77828" name="Rectangle 3"/>
          <p:cNvSpPr>
            <a:spLocks noGrp="1" noChangeArrowheads="1"/>
          </p:cNvSpPr>
          <p:nvPr>
            <p:ph idx="4294967295"/>
          </p:nvPr>
        </p:nvSpPr>
        <p:spPr>
          <a:xfrm>
            <a:off x="571188" y="2209800"/>
            <a:ext cx="7991475" cy="3505200"/>
          </a:xfrm>
        </p:spPr>
        <p:txBody>
          <a:bodyPr>
            <a:noAutofit/>
          </a:bodyPr>
          <a:lstStyle/>
          <a:p>
            <a:pPr eaLnBrk="1" hangingPunct="1">
              <a:spcBef>
                <a:spcPts val="1200"/>
              </a:spcBef>
              <a:buClr>
                <a:schemeClr val="tx1"/>
              </a:buClr>
              <a:buSzPct val="80000"/>
            </a:pPr>
            <a:r>
              <a:rPr lang="en-US" altLang="en-US" dirty="0"/>
              <a:t>How to deliver routine boluses for carbs and high </a:t>
            </a:r>
            <a:r>
              <a:rPr lang="en-US" altLang="en-US" dirty="0" smtClean="0"/>
              <a:t>blood </a:t>
            </a:r>
            <a:r>
              <a:rPr lang="en-US" altLang="en-US" dirty="0"/>
              <a:t>glucose</a:t>
            </a:r>
          </a:p>
          <a:p>
            <a:pPr eaLnBrk="1" hangingPunct="1">
              <a:spcBef>
                <a:spcPts val="1200"/>
              </a:spcBef>
              <a:buClr>
                <a:schemeClr val="tx1"/>
              </a:buClr>
              <a:buSzPct val="80000"/>
            </a:pPr>
            <a:r>
              <a:rPr lang="en-US" altLang="en-US" dirty="0"/>
              <a:t>Signs/symptoms that pump site may need to be changed</a:t>
            </a:r>
          </a:p>
          <a:p>
            <a:pPr eaLnBrk="1" hangingPunct="1">
              <a:spcBef>
                <a:spcPts val="1200"/>
              </a:spcBef>
              <a:buClr>
                <a:schemeClr val="tx1"/>
              </a:buClr>
              <a:buSzPct val="80000"/>
            </a:pPr>
            <a:r>
              <a:rPr lang="en-US" altLang="en-US" dirty="0"/>
              <a:t>When an injection by pen or syringe is indicated</a:t>
            </a:r>
          </a:p>
          <a:p>
            <a:pPr eaLnBrk="1" hangingPunct="1">
              <a:spcBef>
                <a:spcPts val="1200"/>
              </a:spcBef>
              <a:buClr>
                <a:schemeClr val="tx1"/>
              </a:buClr>
              <a:buSzPct val="80000"/>
            </a:pPr>
            <a:r>
              <a:rPr lang="en-US" altLang="en-US" dirty="0"/>
              <a:t>How to disconnect or “suspend” the pump </a:t>
            </a:r>
          </a:p>
        </p:txBody>
      </p:sp>
    </p:spTree>
    <p:extLst>
      <p:ext uri="{BB962C8B-B14F-4D97-AF65-F5344CB8AC3E}">
        <p14:creationId xmlns:p14="http://schemas.microsoft.com/office/powerpoint/2010/main" val="39095613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Tandem t:simulator </a:t>
            </a:r>
            <a:r>
              <a:rPr lang="en-US" sz="3600" dirty="0" smtClean="0"/>
              <a:t>App</a:t>
            </a:r>
            <a:endParaRPr lang="en-US" sz="3600" dirty="0"/>
          </a:p>
        </p:txBody>
      </p:sp>
      <p:pic>
        <p:nvPicPr>
          <p:cNvPr id="6" name="Content Placeholder 5"/>
          <p:cNvPicPr>
            <a:picLocks noGrp="1" noChangeAspect="1"/>
          </p:cNvPicPr>
          <p:nvPr>
            <p:ph idx="1"/>
          </p:nvPr>
        </p:nvPicPr>
        <p:blipFill>
          <a:blip r:embed="rId2"/>
          <a:stretch>
            <a:fillRect/>
          </a:stretch>
        </p:blipFill>
        <p:spPr>
          <a:xfrm>
            <a:off x="304800" y="2438400"/>
            <a:ext cx="6049203" cy="3430588"/>
          </a:xfrm>
          <a:prstGeom prst="rect">
            <a:avLst/>
          </a:prstGeom>
        </p:spPr>
      </p:pic>
      <p:pic>
        <p:nvPicPr>
          <p:cNvPr id="7" name="Picture 6"/>
          <p:cNvPicPr>
            <a:picLocks noChangeAspect="1"/>
          </p:cNvPicPr>
          <p:nvPr/>
        </p:nvPicPr>
        <p:blipFill>
          <a:blip r:embed="rId3"/>
          <a:stretch>
            <a:fillRect/>
          </a:stretch>
        </p:blipFill>
        <p:spPr>
          <a:xfrm>
            <a:off x="5105400" y="3276600"/>
            <a:ext cx="3737982" cy="2173087"/>
          </a:xfrm>
          <a:prstGeom prst="rect">
            <a:avLst/>
          </a:prstGeom>
        </p:spPr>
      </p:pic>
    </p:spTree>
    <p:extLst>
      <p:ext uri="{BB962C8B-B14F-4D97-AF65-F5344CB8AC3E}">
        <p14:creationId xmlns:p14="http://schemas.microsoft.com/office/powerpoint/2010/main" val="215279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8091936" cy="1143000"/>
          </a:xfrm>
          <a:noFill/>
        </p:spPr>
        <p:txBody>
          <a:bodyPr>
            <a:noAutofit/>
          </a:bodyPr>
          <a:lstStyle/>
          <a:p>
            <a:r>
              <a:rPr lang="en-US" sz="3600" dirty="0"/>
              <a:t>Glucose Monitoring:  </a:t>
            </a:r>
            <a:br>
              <a:rPr lang="en-US" sz="3600" dirty="0"/>
            </a:br>
            <a:r>
              <a:rPr lang="en-US" sz="3600" dirty="0"/>
              <a:t>Blood vs. Continuous Sensors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24476" y="3155680"/>
            <a:ext cx="2072079" cy="1511260"/>
          </a:xfr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3" y="1982816"/>
            <a:ext cx="1747405" cy="174740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597" y="1982816"/>
            <a:ext cx="4422539" cy="42110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710939"/>
            <a:ext cx="2698144" cy="1835134"/>
          </a:xfrm>
          <a:prstGeom prst="rect">
            <a:avLst/>
          </a:prstGeom>
        </p:spPr>
      </p:pic>
    </p:spTree>
    <p:extLst>
      <p:ext uri="{BB962C8B-B14F-4D97-AF65-F5344CB8AC3E}">
        <p14:creationId xmlns:p14="http://schemas.microsoft.com/office/powerpoint/2010/main" val="348752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3"/>
          <p:cNvSpPr>
            <a:spLocks noGrp="1"/>
          </p:cNvSpPr>
          <p:nvPr>
            <p:ph type="sldNum" sz="quarter" idx="12"/>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fld id="{FF9EACF1-35E8-4956-B9E4-09E35663E5E7}" type="slidenum">
              <a:rPr kumimoji="0" lang="en-US" altLang="en-US" sz="1200" smtClean="0">
                <a:solidFill>
                  <a:srgbClr val="EFEFF7"/>
                </a:solidFill>
                <a:latin typeface="Verdana" pitchFamily="34" charset="0"/>
                <a:cs typeface="Arial" pitchFamily="34" charset="0"/>
              </a:rPr>
              <a:pPr algn="l" eaLnBrk="1" hangingPunct="1">
                <a:spcBef>
                  <a:spcPct val="0"/>
                </a:spcBef>
                <a:buFontTx/>
                <a:buNone/>
              </a:pPr>
              <a:t>9</a:t>
            </a:fld>
            <a:endParaRPr kumimoji="0" lang="en-US" altLang="en-US" sz="1200">
              <a:solidFill>
                <a:srgbClr val="EFEFF7"/>
              </a:solidFill>
              <a:latin typeface="Verdana" pitchFamily="34" charset="0"/>
              <a:cs typeface="Arial" pitchFamily="34" charset="0"/>
            </a:endParaRPr>
          </a:p>
        </p:txBody>
      </p:sp>
      <p:sp>
        <p:nvSpPr>
          <p:cNvPr id="48130" name="Title 1"/>
          <p:cNvSpPr>
            <a:spLocks noGrp="1"/>
          </p:cNvSpPr>
          <p:nvPr>
            <p:ph type="title" idx="4294967295"/>
          </p:nvPr>
        </p:nvSpPr>
        <p:spPr>
          <a:xfrm>
            <a:off x="469900" y="914400"/>
            <a:ext cx="8826500" cy="573088"/>
          </a:xfrm>
        </p:spPr>
        <p:txBody>
          <a:bodyPr>
            <a:noAutofit/>
          </a:bodyPr>
          <a:lstStyle/>
          <a:p>
            <a:pPr>
              <a:lnSpc>
                <a:spcPct val="80000"/>
              </a:lnSpc>
            </a:pPr>
            <a:r>
              <a:rPr lang="en-US" altLang="en-US" sz="3600" dirty="0"/>
              <a:t>Continuous Glucose Monitoring (CGM)</a:t>
            </a:r>
          </a:p>
        </p:txBody>
      </p:sp>
      <p:sp>
        <p:nvSpPr>
          <p:cNvPr id="48131" name="Content Placeholder 2"/>
          <p:cNvSpPr>
            <a:spLocks noGrp="1"/>
          </p:cNvSpPr>
          <p:nvPr>
            <p:ph idx="4294967295"/>
          </p:nvPr>
        </p:nvSpPr>
        <p:spPr>
          <a:xfrm>
            <a:off x="304800" y="1676400"/>
            <a:ext cx="8509000" cy="4876800"/>
          </a:xfrm>
        </p:spPr>
        <p:txBody>
          <a:bodyPr>
            <a:normAutofit fontScale="47500" lnSpcReduction="20000"/>
          </a:bodyPr>
          <a:lstStyle/>
          <a:p>
            <a:pPr eaLnBrk="1" hangingPunct="1">
              <a:spcBef>
                <a:spcPts val="1800"/>
              </a:spcBef>
              <a:buClr>
                <a:schemeClr val="tx1"/>
              </a:buClr>
              <a:buSzPct val="80000"/>
              <a:buFontTx/>
              <a:buNone/>
            </a:pPr>
            <a:r>
              <a:rPr lang="en-US" altLang="en-US" sz="5100" dirty="0"/>
              <a:t>How it works:</a:t>
            </a:r>
          </a:p>
          <a:p>
            <a:pPr marL="457200" lvl="1" indent="-222250" eaLnBrk="1" hangingPunct="1">
              <a:spcBef>
                <a:spcPts val="1200"/>
              </a:spcBef>
              <a:buClr>
                <a:schemeClr val="tx1"/>
              </a:buClr>
              <a:buSzPct val="80000"/>
              <a:buFont typeface="Arial" pitchFamily="34" charset="0"/>
              <a:buChar char="•"/>
            </a:pPr>
            <a:r>
              <a:rPr lang="en-US" altLang="en-US" sz="5100" dirty="0">
                <a:solidFill>
                  <a:schemeClr val="tx1"/>
                </a:solidFill>
              </a:rPr>
              <a:t>A tiny glucose-sensing device called a "sensor" is inserted just under the skin</a:t>
            </a:r>
          </a:p>
          <a:p>
            <a:pPr marL="457200" lvl="1" indent="-222250" eaLnBrk="1" hangingPunct="1">
              <a:spcBef>
                <a:spcPts val="1200"/>
              </a:spcBef>
              <a:buClr>
                <a:schemeClr val="tx1"/>
              </a:buClr>
              <a:buSzPct val="80000"/>
              <a:buFont typeface="Arial" pitchFamily="34" charset="0"/>
              <a:buChar char="•"/>
            </a:pPr>
            <a:r>
              <a:rPr lang="en-US" altLang="en-US" sz="5100" dirty="0">
                <a:solidFill>
                  <a:schemeClr val="tx1"/>
                </a:solidFill>
              </a:rPr>
              <a:t>The sensor measures glucose in the tissue and sends the information to a small device or smart device</a:t>
            </a:r>
          </a:p>
          <a:p>
            <a:pPr marL="457200" lvl="1" indent="-222250">
              <a:spcBef>
                <a:spcPts val="1200"/>
              </a:spcBef>
              <a:buClr>
                <a:schemeClr val="tx1"/>
              </a:buClr>
              <a:buSzPct val="80000"/>
              <a:buFont typeface="Arial" pitchFamily="34" charset="0"/>
              <a:buChar char="•"/>
            </a:pPr>
            <a:r>
              <a:rPr lang="en-US" altLang="en-US" sz="5100" dirty="0">
                <a:solidFill>
                  <a:schemeClr val="tx1"/>
                </a:solidFill>
              </a:rPr>
              <a:t>Trend arrow at top of graph next to blood glucose number will show whether glucose is steady, dropping, or rising</a:t>
            </a:r>
          </a:p>
          <a:p>
            <a:pPr marL="457200" lvl="1" indent="-222250" eaLnBrk="1" hangingPunct="1">
              <a:spcBef>
                <a:spcPts val="1200"/>
              </a:spcBef>
              <a:buClr>
                <a:schemeClr val="tx1"/>
              </a:buClr>
              <a:buSzPct val="80000"/>
              <a:buFont typeface="Arial" pitchFamily="34" charset="0"/>
              <a:buChar char="•"/>
            </a:pPr>
            <a:r>
              <a:rPr lang="en-US" altLang="en-US" sz="5100" dirty="0">
                <a:solidFill>
                  <a:schemeClr val="tx1"/>
                </a:solidFill>
              </a:rPr>
              <a:t>The system automatically records an average glucose value every few minutes for up to 3, 5, or 7 days</a:t>
            </a:r>
          </a:p>
          <a:p>
            <a:pPr marL="457200" lvl="1" indent="-222250" eaLnBrk="1" hangingPunct="1">
              <a:spcBef>
                <a:spcPts val="1200"/>
              </a:spcBef>
              <a:buClr>
                <a:schemeClr val="tx1"/>
              </a:buClr>
              <a:buSzPct val="80000"/>
              <a:buFont typeface="Arial" pitchFamily="34" charset="0"/>
              <a:buChar char="•"/>
            </a:pPr>
            <a:r>
              <a:rPr lang="en-US" altLang="en-US" sz="5100" dirty="0">
                <a:solidFill>
                  <a:schemeClr val="tx1"/>
                </a:solidFill>
              </a:rPr>
              <a:t>Finger stick pokes and regular meter needed to calibrate some models</a:t>
            </a:r>
          </a:p>
          <a:p>
            <a:pPr marL="457200" lvl="1" indent="-222250" eaLnBrk="1" hangingPunct="1">
              <a:spcBef>
                <a:spcPts val="1200"/>
              </a:spcBef>
              <a:buClr>
                <a:schemeClr val="tx1"/>
              </a:buClr>
              <a:buSzPct val="80000"/>
              <a:buFont typeface="Arial" pitchFamily="34" charset="0"/>
              <a:buChar char="•"/>
            </a:pPr>
            <a:r>
              <a:rPr lang="en-US" altLang="en-US" sz="5100" dirty="0">
                <a:solidFill>
                  <a:schemeClr val="tx1"/>
                </a:solidFill>
              </a:rPr>
              <a:t>Alarms signal when glucose is out of target range</a:t>
            </a:r>
          </a:p>
          <a:p>
            <a:pPr marL="234950" lvl="1" indent="0" eaLnBrk="1" hangingPunct="1">
              <a:spcBef>
                <a:spcPts val="1200"/>
              </a:spcBef>
              <a:buClr>
                <a:schemeClr val="tx1"/>
              </a:buClr>
              <a:buSzPct val="80000"/>
              <a:buNone/>
            </a:pPr>
            <a:endParaRPr lang="en-US" altLang="en-US" sz="2000" dirty="0">
              <a:latin typeface="Tahoma" pitchFamily="34" charset="0"/>
            </a:endParaRPr>
          </a:p>
          <a:p>
            <a:pPr eaLnBrk="1" hangingPunct="1">
              <a:buClr>
                <a:srgbClr val="3F0066"/>
              </a:buClr>
            </a:pPr>
            <a:endParaRPr lang="en-US" altLang="en-US" dirty="0">
              <a:latin typeface="Tahoma" pitchFamily="34" charset="0"/>
            </a:endParaRPr>
          </a:p>
        </p:txBody>
      </p:sp>
    </p:spTree>
    <p:extLst>
      <p:ext uri="{BB962C8B-B14F-4D97-AF65-F5344CB8AC3E}">
        <p14:creationId xmlns:p14="http://schemas.microsoft.com/office/powerpoint/2010/main" val="178259861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upporting Students with Diabetes&amp;quot;&quot;/&gt;&lt;property id=&quot;20307&quot; value=&quot;256&quot;/&gt;&lt;/object&gt;&lt;object type=&quot;3&quot; unique_id=&quot;10004&quot;&gt;&lt;property id=&quot;20148&quot; value=&quot;5&quot;/&gt;&lt;property id=&quot;20300&quot; value=&quot;Slide 2&quot;/&gt;&lt;property id=&quot;20307&quot; value=&quot;402&quot;/&gt;&lt;/object&gt;&lt;object type=&quot;3&quot; unique_id=&quot;10005&quot;&gt;&lt;property id=&quot;20148&quot; value=&quot;5&quot;/&gt;&lt;property id=&quot;20300&quot; value=&quot;Slide 3 - &amp;quot;My Background: Beginnings&amp;quot;&quot;/&gt;&lt;property id=&quot;20307&quot; value=&quot;269&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323&quot;/&gt;&lt;/object&gt;&lt;object type=&quot;3&quot; unique_id=&quot;10008&quot;&gt;&lt;property id=&quot;20148&quot; value=&quot;5&quot;/&gt;&lt;property id=&quot;20300&quot; value=&quot;Slide 6 - &amp;quot;Results of not having a plan…..&amp;quot;&quot;/&gt;&lt;property id=&quot;20307&quot; value=&quot;259&quot;/&gt;&lt;/object&gt;&lt;object type=&quot;3&quot; unique_id=&quot;10009&quot;&gt;&lt;property id=&quot;20148&quot; value=&quot;5&quot;/&gt;&lt;property id=&quot;20300&quot; value=&quot;Slide 7 - &amp;quot;School Nurse Responsibilities&amp;quot;&quot;/&gt;&lt;property id=&quot;20307&quot; value=&quot;275&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301&quot;/&gt;&lt;/object&gt;&lt;object type=&quot;3&quot; unique_id=&quot;10012&quot;&gt;&lt;property id=&quot;20148&quot; value=&quot;5&quot;/&gt;&lt;property id=&quot;20300&quot; value=&quot;Slide 10&quot;/&gt;&lt;property id=&quot;20307&quot; value=&quot;413&quot;/&gt;&lt;/object&gt;&lt;object type=&quot;3&quot; unique_id=&quot;10013&quot;&gt;&lt;property id=&quot;20148&quot; value=&quot;5&quot;/&gt;&lt;property id=&quot;20300&quot; value=&quot;Slide 11 - &amp;quot;American Diabetes Association&amp;quot;&quot;/&gt;&lt;property id=&quot;20307&quot; value=&quot;308&quot;/&gt;&lt;/object&gt;&lt;object type=&quot;3&quot; unique_id=&quot;10014&quot;&gt;&lt;property id=&quot;20148&quot; value=&quot;5&quot;/&gt;&lt;property id=&quot;20300&quot; value=&quot;Slide 12 - &amp;quot;Steps for an Effective TDP Training Program&amp;quot;&quot;/&gt;&lt;property id=&quot;20307&quot; value=&quot;309&quot;/&gt;&lt;/object&gt;&lt;object type=&quot;3&quot; unique_id=&quot;10015&quot;&gt;&lt;property id=&quot;20148&quot; value=&quot;5&quot;/&gt;&lt;property id=&quot;20300&quot; value=&quot;Slide 13 - &amp;quot;Gain Approval/Support for Training Program&amp;quot;&quot;/&gt;&lt;property id=&quot;20307&quot; value=&quot;328&quot;/&gt;&lt;/object&gt;&lt;object type=&quot;3&quot; unique_id=&quot;10016&quot;&gt;&lt;property id=&quot;20148&quot; value=&quot;5&quot;/&gt;&lt;property id=&quot;20300&quot; value=&quot;Slide 14 - &amp;quot;Solicit Volunteers&amp;quot;&quot;/&gt;&lt;property id=&quot;20307&quot; value=&quot;329&quot;/&gt;&lt;/object&gt;&lt;object type=&quot;3&quot; unique_id=&quot;10017&quot;&gt;&lt;property id=&quot;20148&quot; value=&quot;5&quot;/&gt;&lt;property id=&quot;20300&quot; value=&quot;Slide 15 - &amp;quot;Obtain Training Equipment&amp;quot;&quot;/&gt;&lt;property id=&quot;20307&quot; value=&quot;330&quot;/&gt;&lt;/object&gt;&lt;object type=&quot;3&quot; unique_id=&quot;10018&quot;&gt;&lt;property id=&quot;20148&quot; value=&quot;5&quot;/&gt;&lt;property id=&quot;20300&quot; value=&quot;Slide 16 - &amp;quot;Conduct Training: Module Topics&amp;quot;&quot;/&gt;&lt;property id=&quot;20307&quot; value=&quot;331&quot;/&gt;&lt;/object&gt;&lt;object type=&quot;3&quot; unique_id=&quot;10019&quot;&gt;&lt;property id=&quot;20148&quot; value=&quot;5&quot;/&gt;&lt;property id=&quot;20300&quot; value=&quot;Slide 17 - &amp;quot;Recommended Training Guideline&amp;quot;&quot;/&gt;&lt;property id=&quot;20307&quot; value=&quot;332&quot;/&gt;&lt;/object&gt;&lt;object type=&quot;3&quot; unique_id=&quot;10020&quot;&gt;&lt;property id=&quot;20148&quot; value=&quot;5&quot;/&gt;&lt;property id=&quot;20300&quot; value=&quot;Slide 18 - &amp;quot;Recommended Training Guideline&amp;quot;&quot;/&gt;&lt;property id=&quot;20307&quot; value=&quot;333&quot;/&gt;&lt;/object&gt;&lt;object type=&quot;3&quot; unique_id=&quot;10021&quot;&gt;&lt;property id=&quot;20148&quot; value=&quot;5&quot;/&gt;&lt;property id=&quot;20300&quot; value=&quot;Slide 19 - &amp;quot;Provide Information to TDPs&amp;quot;&quot;/&gt;&lt;property id=&quot;20307&quot; value=&quot;334&quot;/&gt;&lt;/object&gt;&lt;object type=&quot;3&quot; unique_id=&quot;10022&quot;&gt;&lt;property id=&quot;20148&quot; value=&quot;5&quot;/&gt;&lt;property id=&quot;20300&quot; value=&quot;Slide 20&quot;/&gt;&lt;property id=&quot;20307&quot; value=&quot;340&quot;/&gt;&lt;/object&gt;&lt;object type=&quot;3&quot; unique_id=&quot;10023&quot;&gt;&lt;property id=&quot;20148&quot; value=&quot;5&quot;/&gt;&lt;property id=&quot;20300&quot; value=&quot;Slide 21 - &amp;quot;Document Training&amp;quot;&quot;/&gt;&lt;property id=&quot;20307&quot; value=&quot;335&quot;/&gt;&lt;/object&gt;&lt;object type=&quot;3&quot; unique_id=&quot;10024&quot;&gt;&lt;property id=&quot;20148&quot; value=&quot;5&quot;/&gt;&lt;property id=&quot;20300&quot; value=&quot;Slide 22 - &amp;quot;Provide Information for Buildings&amp;quot;&quot;/&gt;&lt;property id=&quot;20307&quot; value=&quot;336&quot;/&gt;&lt;/object&gt;&lt;object type=&quot;3&quot; unique_id=&quot;10025&quot;&gt;&lt;property id=&quot;20148&quot; value=&quot;5&quot;/&gt;&lt;property id=&quot;20300&quot; value=&quot;Slide 23 - &amp;quot;Periodic Review/Skills Practice/Train New Volunteers&amp;quot;&quot;/&gt;&lt;property id=&quot;20307&quot; value=&quot;337&quot;/&gt;&lt;/object&gt;&lt;object type=&quot;3&quot; unique_id=&quot;10026&quot;&gt;&lt;property id=&quot;20148&quot; value=&quot;5&quot;/&gt;&lt;property id=&quot;20300&quot; value=&quot;Slide 24&quot;/&gt;&lt;property id=&quot;20307&quot; value=&quot;282&quot;/&gt;&lt;/object&gt;&lt;object type=&quot;3&quot; unique_id=&quot;10027&quot;&gt;&lt;property id=&quot;20148&quot; value=&quot;5&quot;/&gt;&lt;property id=&quot;20300&quot; value=&quot;Slide 25 - &amp;quot;Training Non-Medical Staff &amp;quot;&quot;/&gt;&lt;property id=&quot;20307&quot; value=&quot;419&quot;/&gt;&lt;/object&gt;&lt;object type=&quot;3&quot; unique_id=&quot;10028&quot;&gt;&lt;property id=&quot;20148&quot; value=&quot;5&quot;/&gt;&lt;property id=&quot;20300&quot; value=&quot;Slide 26&quot;/&gt;&lt;property id=&quot;20307&quot; value=&quot;420&quot;/&gt;&lt;/object&gt;&lt;object type=&quot;3&quot; unique_id=&quot;10029&quot;&gt;&lt;property id=&quot;20148&quot; value=&quot;5&quot;/&gt;&lt;property id=&quot;20300&quot; value=&quot;Slide 27 - &amp;quot;Management: Equipment and Guidelines &amp;quot;&quot;/&gt;&lt;property id=&quot;20307&quot; value=&quot;356&quot;/&gt;&lt;/object&gt;&lt;object type=&quot;3&quot; unique_id=&quot;10030&quot;&gt;&lt;property id=&quot;20148&quot; value=&quot;5&quot;/&gt;&lt;property id=&quot;20300&quot; value=&quot;Slide 28 - &amp;quot;Insulin Delivery:  Injections vs. Pumps&amp;quot;&quot;/&gt;&lt;property id=&quot;20307&quot; value=&quot;398&quot;/&gt;&lt;/object&gt;&lt;object type=&quot;3&quot; unique_id=&quot;10031&quot;&gt;&lt;property id=&quot;20148&quot; value=&quot;5&quot;/&gt;&lt;property id=&quot;20300&quot; value=&quot;Slide 29 - &amp;quot;What Is an Insulin Pump?&amp;quot;&quot;/&gt;&lt;property id=&quot;20307&quot; value=&quot;378&quot;/&gt;&lt;/object&gt;&lt;object type=&quot;3&quot; unique_id=&quot;10032&quot;&gt;&lt;property id=&quot;20148&quot; value=&quot;5&quot;/&gt;&lt;property id=&quot;20300&quot; value=&quot;Slide 30 - &amp;quot;Insulin Pump Therapy&amp;quot;&quot;/&gt;&lt;property id=&quot;20307&quot; value=&quot;380&quot;/&gt;&lt;/object&gt;&lt;object type=&quot;3&quot; unique_id=&quot;10033&quot;&gt;&lt;property id=&quot;20148&quot; value=&quot;5&quot;/&gt;&lt;property id=&quot;20300&quot; value=&quot;Slide 31 - &amp;quot;Dosing with an Insulin Pump&amp;quot;&quot;/&gt;&lt;property id=&quot;20307&quot; value=&quot;379&quot;/&gt;&lt;/object&gt;&lt;object type=&quot;3&quot; unique_id=&quot;10034&quot;&gt;&lt;property id=&quot;20148&quot; value=&quot;5&quot;/&gt;&lt;property id=&quot;20300&quot; value=&quot;Slide 32 - &amp;quot;What Nurses Should Know About an Insulin Pump&amp;quot;&quot;/&gt;&lt;property id=&quot;20307&quot; value=&quot;381&quot;/&gt;&lt;/object&gt;&lt;object type=&quot;3&quot; unique_id=&quot;10035&quot;&gt;&lt;property id=&quot;20148&quot; value=&quot;5&quot;/&gt;&lt;property id=&quot;20300&quot; value=&quot;Slide 33 - &amp;quot;Tandem t:simulator app&amp;quot;&quot;/&gt;&lt;property id=&quot;20307&quot; value=&quot;421&quot;/&gt;&lt;/object&gt;&lt;object type=&quot;3&quot; unique_id=&quot;10036&quot;&gt;&lt;property id=&quot;20148&quot; value=&quot;5&quot;/&gt;&lt;property id=&quot;20300&quot; value=&quot;Slide 34 - &amp;quot;Glucose Monitoring:   Blood vs. Continuous Sensors&amp;quot;&quot;/&gt;&lt;property id=&quot;20307&quot; value=&quot;400&quot;/&gt;&lt;/object&gt;&lt;object type=&quot;3&quot; unique_id=&quot;10037&quot;&gt;&lt;property id=&quot;20148&quot; value=&quot;5&quot;/&gt;&lt;property id=&quot;20300&quot; value=&quot;Slide 35 - &amp;quot;Continuous Glucose Monitoring (CGM)&amp;quot;&quot;/&gt;&lt;property id=&quot;20307&quot; value=&quot;365&quot;/&gt;&lt;/object&gt;&lt;object type=&quot;3&quot; unique_id=&quot;10038&quot;&gt;&lt;property id=&quot;20148&quot; value=&quot;5&quot;/&gt;&lt;property id=&quot;20300&quot; value=&quot;Slide 36&quot;/&gt;&lt;property id=&quot;20307&quot; value=&quot;367&quot;/&gt;&lt;/object&gt;&lt;object type=&quot;3&quot; unique_id=&quot;10039&quot;&gt;&lt;property id=&quot;20148&quot; value=&quot;5&quot;/&gt;&lt;property id=&quot;20300&quot; value=&quot;Slide 37 - &amp;quot;What Are Ketones? &amp;quot;&quot;/&gt;&lt;property id=&quot;20307&quot; value=&quot;384&quot;/&gt;&lt;/object&gt;&lt;object type=&quot;3&quot; unique_id=&quot;10040&quot;&gt;&lt;property id=&quot;20148&quot; value=&quot;5&quot;/&gt;&lt;property id=&quot;20300&quot; value=&quot;Slide 38 - &amp;quot;Checking for Ketones&amp;quot;&quot;/&gt;&lt;property id=&quot;20307&quot; value=&quot;385&quot;/&gt;&lt;/object&gt;&lt;object type=&quot;3&quot; unique_id=&quot;10041&quot;&gt;&lt;property id=&quot;20148&quot; value=&quot;5&quot;/&gt;&lt;property id=&quot;20300&quot; value=&quot;Slide 39 - &amp;quot;Dosing with an Insulin Pen&amp;quot;&quot;/&gt;&lt;property id=&quot;20307&quot; value=&quot;391&quot;/&gt;&lt;/object&gt;&lt;object type=&quot;3&quot; unique_id=&quot;10042&quot;&gt;&lt;property id=&quot;20148&quot; value=&quot;5&quot;/&gt;&lt;property id=&quot;20300&quot; value=&quot;Slide 40 - &amp;quot;Emergencies: What is Glucagon?&amp;quot;&quot;/&gt;&lt;property id=&quot;20307&quot; value=&quot;394&quot;/&gt;&lt;/object&gt;&lt;object type=&quot;3&quot; unique_id=&quot;10043&quot;&gt;&lt;property id=&quot;20148&quot; value=&quot;5&quot;/&gt;&lt;property id=&quot;20300&quot; value=&quot;Slide 41 - &amp;quot;Emergency Kit Contents:&amp;quot;&quot;/&gt;&lt;property id=&quot;20307&quot; value=&quot;395&quot;/&gt;&lt;/object&gt;&lt;object type=&quot;3&quot; unique_id=&quot;10044&quot;&gt;&lt;property id=&quot;20148&quot; value=&quot;5&quot;/&gt;&lt;property id=&quot;20300&quot; value=&quot;Slide 42 - &amp;quot;Procedure: Act Immediately&amp;quot;&quot;/&gt;&lt;property id=&quot;20307&quot; value=&quot;396&quot;/&gt;&lt;/object&gt;&lt;object type=&quot;3&quot; unique_id=&quot;10045&quot;&gt;&lt;property id=&quot;20148&quot; value=&quot;5&quot;/&gt;&lt;property id=&quot;20300&quot; value=&quot;Slide 43 - &amp;quot;NEW: Baqsimi Glucagon&amp;quot;&quot;/&gt;&lt;property id=&quot;20307&quot; value=&quot;416&quot;/&gt;&lt;/object&gt;&lt;object type=&quot;3&quot; unique_id=&quot;10046&quot;&gt;&lt;property id=&quot;20148&quot; value=&quot;5&quot;/&gt;&lt;property id=&quot;20300&quot; value=&quot;Slide 44&quot;/&gt;&lt;property id=&quot;20307&quot; value=&quot;417&quot;/&gt;&lt;/object&gt;&lt;object type=&quot;3&quot; unique_id=&quot;10047&quot;&gt;&lt;property id=&quot;20148&quot; value=&quot;5&quot;/&gt;&lt;property id=&quot;20300&quot; value=&quot;Slide 45&quot;/&gt;&lt;property id=&quot;20307&quot; value=&quot;418&quot;/&gt;&lt;/object&gt;&lt;object type=&quot;3&quot; unique_id=&quot;10048&quot;&gt;&lt;property id=&quot;20148&quot; value=&quot;5&quot;/&gt;&lt;property id=&quot;20300&quot; value=&quot;Slide 46 - &amp;quot;Guidelines: Why are They Needed?&amp;quot;&quot;/&gt;&lt;property id=&quot;20307&quot; value=&quot;422&quot;/&gt;&lt;/object&gt;&lt;object type=&quot;3&quot; unique_id=&quot;10049&quot;&gt;&lt;property id=&quot;20148&quot; value=&quot;5&quot;/&gt;&lt;property id=&quot;20300&quot; value=&quot;Slide 47 - &amp;quot;Final thoughts…&amp;quot;&quot;/&gt;&lt;property id=&quot;20307&quot; value=&quot;348&quot;/&gt;&lt;/object&gt;&lt;object type=&quot;3&quot; unique_id=&quot;10050&quot;&gt;&lt;property id=&quot;20148&quot; value=&quot;5&quot;/&gt;&lt;property id=&quot;20300&quot; value=&quot;Slide 48&quot;/&gt;&lt;property id=&quot;20307&quot; value=&quot;423&quot;/&gt;&lt;/object&gt;&lt;object type=&quot;3&quot; unique_id=&quot;10051&quot;&gt;&lt;property id=&quot;20148&quot; value=&quot;5&quot;/&gt;&lt;property id=&quot;20300&quot; value=&quot;Slide 49 - &amp;quot;Toolkit Exploration!&amp;quot;&quot;/&gt;&lt;property id=&quot;20307&quot; value=&quot;412&quot;/&gt;&lt;/object&gt;&lt;object type=&quot;3&quot; unique_id=&quot;10052&quot;&gt;&lt;property id=&quot;20148&quot; value=&quot;5&quot;/&gt;&lt;property id=&quot;20300&quot; value=&quot;Slide 50 - &amp;quot;Brainstorming Challenge&amp;quot;&quot;/&gt;&lt;property id=&quot;20307&quot; value=&quot;401&quot;/&gt;&lt;/object&gt;&lt;object type=&quot;3&quot; unique_id=&quot;10053&quot;&gt;&lt;property id=&quot;20148&quot; value=&quot;5&quot;/&gt;&lt;property id=&quot;20300&quot; value=&quot;Slide 51 - &amp;quot; Discussion/Brainstorming&amp;quot;&quot;/&gt;&lt;property id=&quot;20307&quot; value=&quot;353&quot;/&gt;&lt;/object&gt;&lt;object type=&quot;3&quot; unique_id=&quot;10054&quot;&gt;&lt;property id=&quot;20148&quot; value=&quot;5&quot;/&gt;&lt;property id=&quot;20300&quot; value=&quot;Slide 52 - &amp;quot; &amp;quot;&quot;/&gt;&lt;property id=&quot;20307&quot; value=&quot;354&quot;/&gt;&lt;/object&gt;&lt;object type=&quot;3&quot; unique_id=&quot;10055&quot;&gt;&lt;property id=&quot;20148&quot; value=&quot;5&quot;/&gt;&lt;property id=&quot;20300&quot; value=&quot;Slide 53&quot;/&gt;&lt;property id=&quot;20307&quot; value=&quot;407&quot;/&gt;&lt;/object&gt;&lt;object type=&quot;3&quot; unique_id=&quot;10056&quot;&gt;&lt;property id=&quot;20148&quot; value=&quot;5&quot;/&gt;&lt;property id=&quot;20300&quot; value=&quot;Slide 54&quot;/&gt;&lt;property id=&quot;20307&quot; value=&quot;408&quot;/&gt;&lt;/object&gt;&lt;object type=&quot;3&quot; unique_id=&quot;10057&quot;&gt;&lt;property id=&quot;20148&quot; value=&quot;5&quot;/&gt;&lt;property id=&quot;20300&quot; value=&quot;Slide 55&quot;/&gt;&lt;property id=&quot;20307&quot; value=&quot;410&quot;/&gt;&lt;/object&gt;&lt;object type=&quot;3&quot; unique_id=&quot;10058&quot;&gt;&lt;property id=&quot;20148&quot; value=&quot;5&quot;/&gt;&lt;property id=&quot;20300&quot; value=&quot;Slide 56&quot;/&gt;&lt;property id=&quot;20307&quot; value=&quot;411&quot;/&gt;&lt;/object&gt;&lt;object type=&quot;3&quot; unique_id=&quot;10059&quot;&gt;&lt;property id=&quot;20148&quot; value=&quot;5&quot;/&gt;&lt;property id=&quot;20300&quot; value=&quot;Slide 57&quot;/&gt;&lt;property id=&quot;20307&quot; value=&quot;424&quot;/&gt;&lt;/object&gt;&lt;object type=&quot;3&quot; unique_id=&quot;10060&quot;&gt;&lt;property id=&quot;20148&quot; value=&quot;5&quot;/&gt;&lt;property id=&quot;20300&quot; value=&quot;Slide 58&quot;/&gt;&lt;property id=&quot;20307&quot; value=&quot;425&quot;/&gt;&lt;/object&gt;&lt;object type=&quot;3&quot; unique_id=&quot;10061&quot;&gt;&lt;property id=&quot;20148&quot; value=&quot;5&quot;/&gt;&lt;property id=&quot;20300&quot; value=&quot;Slide 59&quot;/&gt;&lt;property id=&quot;20307&quot; value=&quot;426&quot;/&gt;&lt;/object&gt;&lt;object type=&quot;3&quot; unique_id=&quot;10062&quot;&gt;&lt;property id=&quot;20148&quot; value=&quot;5&quot;/&gt;&lt;property id=&quot;20300&quot; value=&quot;Slide 60 - &amp;quot;What is Diabetes?&amp;quot;&quot;/&gt;&lt;property id=&quot;20307&quot; value=&quot;427&quot;/&gt;&lt;/object&gt;&lt;object type=&quot;3&quot; unique_id=&quot;10063&quot;&gt;&lt;property id=&quot;20148&quot; value=&quot;5&quot;/&gt;&lt;property id=&quot;20300&quot; value=&quot;Slide 61&quot;/&gt;&lt;property id=&quot;20307&quot; value=&quot;428&quot;/&gt;&lt;/object&gt;&lt;object type=&quot;3&quot; unique_id=&quot;10064&quot;&gt;&lt;property id=&quot;20148&quot; value=&quot;5&quot;/&gt;&lt;property id=&quot;20300&quot; value=&quot;Slide 62&quot;/&gt;&lt;property id=&quot;20307&quot; value=&quot;429&quot;/&gt;&lt;/object&gt;&lt;object type=&quot;3&quot; unique_id=&quot;10065&quot;&gt;&lt;property id=&quot;20148&quot; value=&quot;5&quot;/&gt;&lt;property id=&quot;20300&quot; value=&quot;Slide 63&quot;/&gt;&lt;property id=&quot;20307&quot; value=&quot;430&quot;/&gt;&lt;/object&gt;&lt;object type=&quot;3&quot; unique_id=&quot;10066&quot;&gt;&lt;property id=&quot;20148&quot; value=&quot;5&quot;/&gt;&lt;property id=&quot;20300&quot; value=&quot;Slide 64 - &amp;quot;Type 1 Diabetes is Managed, But it Does Not Go Away.&amp;quot;&quot;/&gt;&lt;property id=&quot;20307&quot; value=&quot;431&quot;/&gt;&lt;/object&gt;&lt;object type=&quot;3&quot; unique_id=&quot;10067&quot;&gt;&lt;property id=&quot;20148&quot; value=&quot;5&quot;/&gt;&lt;property id=&quot;20300&quot; value=&quot;Slide 65 - &amp;quot;  Diabetes Management Constant Juggling - 24/7&amp;quot;&quot;/&gt;&lt;property id=&quot;20307&quot; value=&quot;432&quot;/&gt;&lt;/object&gt;&lt;object type=&quot;3&quot; unique_id=&quot;10068&quot;&gt;&lt;property id=&quot;20148&quot; value=&quot;5&quot;/&gt;&lt;property id=&quot;20300&quot; value=&quot;Slide 66 - &amp;quot;Diabetes Management&amp;quot;&quot;/&gt;&lt;property id=&quot;20307&quot; value=&quot;433&quot;/&gt;&lt;/object&gt;&lt;object type=&quot;3&quot; unique_id=&quot;10069&quot;&gt;&lt;property id=&quot;20148&quot; value=&quot;5&quot;/&gt;&lt;property id=&quot;20300&quot; value=&quot;Slide 67 - &amp;quot;Diabetes Medical Management Plan (DMMP)&amp;quot;&quot;/&gt;&lt;property id=&quot;20307&quot; value=&quot;434&quot;/&gt;&lt;/object&gt;&lt;object type=&quot;3&quot; unique_id=&quot;10070&quot;&gt;&lt;property id=&quot;20148&quot; value=&quot;5&quot;/&gt;&lt;property id=&quot;20300&quot; value=&quot;Slide 68&quot;/&gt;&lt;property id=&quot;20307&quot; value=&quot;435&quot;/&gt;&lt;/object&gt;&lt;object type=&quot;3&quot; unique_id=&quot;10071&quot;&gt;&lt;property id=&quot;20148&quot; value=&quot;5&quot;/&gt;&lt;property id=&quot;20300&quot; value=&quot;Slide 69 - &amp;quot;HYPOglycemia = LOW Glucose (sugar)&amp;quot;&quot;/&gt;&lt;property id=&quot;20307&quot; value=&quot;436&quot;/&gt;&lt;/object&gt;&lt;object type=&quot;3&quot; unique_id=&quot;10072&quot;&gt;&lt;property id=&quot;20148&quot; value=&quot;5&quot;/&gt;&lt;property id=&quot;20300&quot; value=&quot;Slide 70&quot;/&gt;&lt;property id=&quot;20307&quot; value=&quot;437&quot;/&gt;&lt;/object&gt;&lt;object type=&quot;3&quot; unique_id=&quot;10073&quot;&gt;&lt;property id=&quot;20148&quot; value=&quot;5&quot;/&gt;&lt;property id=&quot;20300&quot; value=&quot;Slide 71&quot;/&gt;&lt;property id=&quot;20307&quot; value=&quot;438&quot;/&gt;&lt;/object&gt;&lt;object type=&quot;3&quot; unique_id=&quot;10074&quot;&gt;&lt;property id=&quot;20148&quot; value=&quot;5&quot;/&gt;&lt;property id=&quot;20300&quot; value=&quot;Slide 72 - &amp;quot;Hypoglycemia: Possible Signs &amp;amp; Symptoms  &amp;quot;&quot;/&gt;&lt;property id=&quot;20307&quot; value=&quot;439&quot;/&gt;&lt;/object&gt;&lt;object type=&quot;3&quot; unique_id=&quot;10075&quot;&gt;&lt;property id=&quot;20148&quot; value=&quot;5&quot;/&gt;&lt;property id=&quot;20300&quot; value=&quot;Slide 73&quot;/&gt;&lt;property id=&quot;20307&quot; value=&quot;440&quot;/&gt;&lt;/object&gt;&lt;object type=&quot;3&quot; unique_id=&quot;10076&quot;&gt;&lt;property id=&quot;20148&quot; value=&quot;5&quot;/&gt;&lt;property id=&quot;20300&quot; value=&quot;Slide 74 - &amp;quot;Quick Acting Glucose for Mild/Moderate Hypoglycemia  &amp;quot;&quot;/&gt;&lt;property id=&quot;20307&quot; value=&quot;441&quot;/&gt;&lt;/object&gt;&lt;object type=&quot;3&quot; unique_id=&quot;10077&quot;&gt;&lt;property id=&quot;20148&quot; value=&quot;5&quot;/&gt;&lt;property id=&quot;20300&quot; value=&quot;Slide 75&quot;/&gt;&lt;property id=&quot;20307&quot; value=&quot;442&quot;/&gt;&lt;/object&gt;&lt;object type=&quot;3&quot; unique_id=&quot;10078&quot;&gt;&lt;property id=&quot;20148&quot; value=&quot;5&quot;/&gt;&lt;property id=&quot;20300&quot; value=&quot;Slide 76&quot;/&gt;&lt;property id=&quot;20307&quot; value=&quot;443&quot;/&gt;&lt;/object&gt;&lt;object type=&quot;3&quot; unique_id=&quot;10079&quot;&gt;&lt;property id=&quot;20148&quot; value=&quot;5&quot;/&gt;&lt;property id=&quot;20300&quot; value=&quot;Slide 77 - &amp;quot;HYPERglycemia = HIGH Glucose (Sugar)&amp;quot;&quot;/&gt;&lt;property id=&quot;20307&quot; value=&quot;444&quot;/&gt;&lt;/object&gt;&lt;object type=&quot;3&quot; unique_id=&quot;10080&quot;&gt;&lt;property id=&quot;20148&quot; value=&quot;5&quot;/&gt;&lt;property id=&quot;20300&quot; value=&quot;Slide 78&quot;/&gt;&lt;property id=&quot;20307&quot; value=&quot;445&quot;/&gt;&lt;/object&gt;&lt;object type=&quot;3&quot; unique_id=&quot;10081&quot;&gt;&lt;property id=&quot;20148&quot; value=&quot;5&quot;/&gt;&lt;property id=&quot;20300&quot; value=&quot;Slide 79 - &amp;quot;Hyperglycemia: What to do&amp;quot;&quot;/&gt;&lt;property id=&quot;20307&quot; value=&quot;446&quot;/&gt;&lt;/object&gt;&lt;object type=&quot;3&quot; unique_id=&quot;10082&quot;&gt;&lt;property id=&quot;20148&quot; value=&quot;5&quot;/&gt;&lt;property id=&quot;20300&quot; value=&quot;Slide 80&quot;/&gt;&lt;property id=&quot;20307&quot; value=&quot;447&quot;/&gt;&lt;/object&gt;&lt;object type=&quot;3&quot; unique_id=&quot;10083&quot;&gt;&lt;property id=&quot;20148&quot; value=&quot;5&quot;/&gt;&lt;property id=&quot;20300&quot; value=&quot;Slide 81 - &amp;quot;Checking Blood Sugar with a Glucose Meter&amp;quot;&quot;/&gt;&lt;property id=&quot;20307&quot; value=&quot;448&quot;/&gt;&lt;/object&gt;&lt;object type=&quot;3&quot; unique_id=&quot;10084&quot;&gt;&lt;property id=&quot;20148&quot; value=&quot;5&quot;/&gt;&lt;property id=&quot;20300&quot; value=&quot;Slide 82 - &amp;quot;Any Time, Any Place Monitoring&amp;quot;&quot;/&gt;&lt;property id=&quot;20307&quot; value=&quot;449&quot;/&gt;&lt;/object&gt;&lt;object type=&quot;3&quot; unique_id=&quot;10085&quot;&gt;&lt;property id=&quot;20148&quot; value=&quot;5&quot;/&gt;&lt;property id=&quot;20300&quot; value=&quot;Slide 83 - &amp;quot;When to Check?&amp;quot;&quot;/&gt;&lt;property id=&quot;20307&quot; value=&quot;450&quot;/&gt;&lt;/object&gt;&lt;object type=&quot;3&quot; unique_id=&quot;10086&quot;&gt;&lt;property id=&quot;20148&quot; value=&quot;5&quot;/&gt;&lt;property id=&quot;20300&quot; value=&quot;Slide 84 - &amp;quot;Continuous Glucose Monitoring (CGM)&amp;quot;&quot;/&gt;&lt;property id=&quot;20307&quot; value=&quot;451&quot;/&gt;&lt;/object&gt;&lt;object type=&quot;3&quot; unique_id=&quot;10087&quot;&gt;&lt;property id=&quot;20148&quot; value=&quot;5&quot;/&gt;&lt;property id=&quot;20300&quot; value=&quot;Slide 85&quot;/&gt;&lt;property id=&quot;20307&quot; value=&quot;453&quot;/&gt;&lt;/object&gt;&lt;object type=&quot;3&quot; unique_id=&quot;10088&quot;&gt;&lt;property id=&quot;20148&quot; value=&quot;5&quot;/&gt;&lt;property id=&quot;20300&quot; value=&quot;Slide 86&quot;/&gt;&lt;property id=&quot;20307&quot; value=&quot;454&quot;/&gt;&lt;/object&gt;&lt;object type=&quot;3&quot; unique_id=&quot;10089&quot;&gt;&lt;property id=&quot;20148&quot; value=&quot;5&quot;/&gt;&lt;property id=&quot;20300&quot; value=&quot;Slide 87&quot;/&gt;&lt;property id=&quot;20307&quot; value=&quot;456&quot;/&gt;&lt;/object&gt;&lt;object type=&quot;3&quot; unique_id=&quot;10090&quot;&gt;&lt;property id=&quot;20148&quot; value=&quot;5&quot;/&gt;&lt;property id=&quot;20300&quot; value=&quot;Slide 88 - &amp;quot;On Target!&amp;quot;&quot;/&gt;&lt;property id=&quot;20307&quot; value=&quot;457&quot;/&gt;&lt;/object&gt;&lt;object type=&quot;3&quot; unique_id=&quot;10091&quot;&gt;&lt;property id=&quot;20148&quot; value=&quot;5&quot;/&gt;&lt;property id=&quot;20300&quot; value=&quot;Slide 89&quot;/&gt;&lt;property id=&quot;20307&quot; value=&quot;458&quot;/&gt;&lt;/object&gt;&lt;object type=&quot;3&quot; unique_id=&quot;10092&quot;&gt;&lt;property id=&quot;20148&quot; value=&quot;5&quot;/&gt;&lt;property id=&quot;20300&quot; value=&quot;Slide 90 - &amp;quot;What Is an Insulin Pump?&amp;quot;&quot;/&gt;&lt;property id=&quot;20307&quot; value=&quot;459&quot;/&gt;&lt;/object&gt;&lt;object type=&quot;3&quot; unique_id=&quot;10093&quot;&gt;&lt;property id=&quot;20148&quot; value=&quot;5&quot;/&gt;&lt;property id=&quot;20300&quot; value=&quot;Slide 91 - &amp;quot;Dosing with an Insulin Pump&amp;quot;&quot;/&gt;&lt;property id=&quot;20307&quot; value=&quot;460&quot;/&gt;&lt;/object&gt;&lt;object type=&quot;3&quot; unique_id=&quot;10094&quot;&gt;&lt;property id=&quot;20148&quot; value=&quot;5&quot;/&gt;&lt;property id=&quot;20300&quot; value=&quot;Slide 92&quot;/&gt;&lt;property id=&quot;20307&quot; value=&quot;461&quot;/&gt;&lt;/object&gt;&lt;object type=&quot;3&quot; unique_id=&quot;10095&quot;&gt;&lt;property id=&quot;20148&quot; value=&quot;5&quot;/&gt;&lt;property id=&quot;20300&quot; value=&quot;Slide 93&quot;/&gt;&lt;property id=&quot;20307&quot; value=&quot;462&quot;/&gt;&lt;/object&gt;&lt;object type=&quot;3&quot; unique_id=&quot;10096&quot;&gt;&lt;property id=&quot;20148&quot; value=&quot;5&quot;/&gt;&lt;property id=&quot;20300&quot; value=&quot;Slide 94 - &amp;quot;What Is Glucagon?&amp;quot;&quot;/&gt;&lt;property id=&quot;20307&quot; value=&quot;463&quot;/&gt;&lt;/object&gt;&lt;object type=&quot;3&quot; unique_id=&quot;10097&quot;&gt;&lt;property id=&quot;20148&quot; value=&quot;5&quot;/&gt;&lt;property id=&quot;20300&quot; value=&quot;Slide 95 - &amp;quot;Emergency Kit Contents:&amp;quot;&quot;/&gt;&lt;property id=&quot;20307&quot; value=&quot;464&quot;/&gt;&lt;/object&gt;&lt;object type=&quot;3&quot; unique_id=&quot;10098&quot;&gt;&lt;property id=&quot;20148&quot; value=&quot;5&quot;/&gt;&lt;property id=&quot;20300&quot; value=&quot;Slide 96 - &amp;quot;When to Give Glucagon/Glucagen&amp;quot;&quot;/&gt;&lt;property id=&quot;20307&quot; value=&quot;465&quot;/&gt;&lt;/object&gt;&lt;object type=&quot;3&quot; unique_id=&quot;10099&quot;&gt;&lt;property id=&quot;20148&quot; value=&quot;5&quot;/&gt;&lt;property id=&quot;20300&quot; value=&quot;Slide 97&quot;/&gt;&lt;property id=&quot;20307&quot; value=&quot;478&quot;/&gt;&lt;/object&gt;&lt;object type=&quot;3&quot; unique_id=&quot;10100&quot;&gt;&lt;property id=&quot;20148&quot; value=&quot;5&quot;/&gt;&lt;property id=&quot;20300&quot; value=&quot;Slide 98 - &amp;quot;Procedure:  Act Immediately&amp;quot;&quot;/&gt;&lt;property id=&quot;20307&quot; value=&quot;466&quot;/&gt;&lt;/object&gt;&lt;object type=&quot;3&quot; unique_id=&quot;10101&quot;&gt;&lt;property id=&quot;20148&quot; value=&quot;5&quot;/&gt;&lt;property id=&quot;20300&quot; value=&quot;Slide 99&quot;/&gt;&lt;property id=&quot;20307&quot; value=&quot;467&quot;/&gt;&lt;/object&gt;&lt;object type=&quot;3&quot; unique_id=&quot;10102&quot;&gt;&lt;property id=&quot;20148&quot; value=&quot;5&quot;/&gt;&lt;property id=&quot;20300&quot; value=&quot;Slide 100 - &amp;quot;What Are Ketones? &amp;quot;&quot;/&gt;&lt;property id=&quot;20307&quot; value=&quot;468&quot;/&gt;&lt;/object&gt;&lt;object type=&quot;3&quot; unique_id=&quot;10103&quot;&gt;&lt;property id=&quot;20148&quot; value=&quot;5&quot;/&gt;&lt;property id=&quot;20300&quot; value=&quot;Slide 101 - &amp;quot;How to Test Urine Ketones&amp;quot;&quot;/&gt;&lt;property id=&quot;20307&quot; value=&quot;469&quot;/&gt;&lt;/object&gt;&lt;object type=&quot;3&quot; unique_id=&quot;10104&quot;&gt;&lt;property id=&quot;20148&quot; value=&quot;5&quot;/&gt;&lt;property id=&quot;20300&quot; value=&quot;Slide 102 - &amp;quot;Treatment of Ketones&amp;quot;&quot;/&gt;&lt;property id=&quot;20307&quot; value=&quot;470&quot;/&gt;&lt;/object&gt;&lt;object type=&quot;3&quot; unique_id=&quot;10105&quot;&gt;&lt;property id=&quot;20148&quot; value=&quot;5&quot;/&gt;&lt;property id=&quot;20300&quot; value=&quot;Slide 103 - &amp;quot;NUTRITION&amp;quot;&quot;/&gt;&lt;property id=&quot;20307&quot; value=&quot;471&quot;/&gt;&lt;/object&gt;&lt;object type=&quot;3&quot; unique_id=&quot;10106&quot;&gt;&lt;property id=&quot;20148&quot; value=&quot;5&quot;/&gt;&lt;property id=&quot;20300&quot; value=&quot;Slide 104 - &amp;quot;Basic Meal Plans&amp;quot;&quot;/&gt;&lt;property id=&quot;20307&quot; value=&quot;472&quot;/&gt;&lt;/object&gt;&lt;object type=&quot;3&quot; unique_id=&quot;10107&quot;&gt;&lt;property id=&quot;20148&quot; value=&quot;5&quot;/&gt;&lt;property id=&quot;20300&quot; value=&quot;Slide 105 - &amp;quot;Advanced Carbohydrate Counting &amp;quot;&quot;/&gt;&lt;property id=&quot;20307&quot; value=&quot;473&quot;/&gt;&lt;/object&gt;&lt;object type=&quot;3&quot; unique_id=&quot;10108&quot;&gt;&lt;property id=&quot;20148&quot; value=&quot;5&quot;/&gt;&lt;property id=&quot;20300&quot; value=&quot;Slide 106&quot;/&gt;&lt;property id=&quot;20307&quot; value=&quot;474&quot;/&gt;&lt;/object&gt;&lt;object type=&quot;3&quot; unique_id=&quot;10109&quot;&gt;&lt;property id=&quot;20148&quot; value=&quot;5&quot;/&gt;&lt;property id=&quot;20300&quot; value=&quot;Slide 107&quot;/&gt;&lt;property id=&quot;20307&quot; value=&quot;475&quot;/&gt;&lt;/object&gt;&lt;object type=&quot;3&quot; unique_id=&quot;10110&quot;&gt;&lt;property id=&quot;20148&quot; value=&quot;5&quot;/&gt;&lt;property id=&quot;20300&quot; value=&quot;Slide 108&quot;/&gt;&lt;property id=&quot;20307&quot; value=&quot;476&quot;/&gt;&lt;/object&gt;&lt;object type=&quot;3&quot; unique_id=&quot;10111&quot;&gt;&lt;property id=&quot;20148&quot; value=&quot;5&quot;/&gt;&lt;property id=&quot;20300&quot; value=&quot;Slide 109 - &amp;quot;Questions?&amp;quot;&quot;/&gt;&lt;property id=&quot;20307&quot; value=&quot;477&quot;/&gt;&lt;/object&gt;&lt;object type=&quot;3&quot; unique_id=&quot;10112&quot;&gt;&lt;property id=&quot;20148&quot; value=&quot;5&quot;/&gt;&lt;property id=&quot;20300&quot; value=&quot;Slide 110&quot;/&gt;&lt;property id=&quot;20307&quot; value=&quot;480&quot;/&gt;&lt;/object&gt;&lt;object type=&quot;3&quot; unique_id=&quot;10113&quot;&gt;&lt;property id=&quot;20148&quot; value=&quot;5&quot;/&gt;&lt;property id=&quot;20300&quot; value=&quot;Slide 111&quot;/&gt;&lt;property id=&quot;20307&quot; value=&quot;349&quot;/&gt;&lt;/object&gt;&lt;object type=&quot;3&quot; unique_id=&quot;10114&quot;&gt;&lt;property id=&quot;20148&quot; value=&quot;5&quot;/&gt;&lt;property id=&quot;20300&quot; value=&quot;Slide 112&quot;/&gt;&lt;property id=&quot;20307&quot; value=&quot;350&quot;/&gt;&lt;/object&gt;&lt;/object&gt;&lt;object type=&quot;8&quot; unique_id=&quot;10228&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6132</TotalTime>
  <Words>2164</Words>
  <Application>Microsoft Office PowerPoint</Application>
  <PresentationFormat>On-screen Show (4:3)</PresentationFormat>
  <Paragraphs>179</Paragraphs>
  <Slides>21</Slides>
  <Notes>16</Notes>
  <HiddenSlides>0</HiddenSlides>
  <MMClips>0</MMClips>
  <ScaleCrop>false</ScaleCrop>
  <HeadingPairs>
    <vt:vector size="6" baseType="variant">
      <vt:variant>
        <vt:lpstr>Fonts Used</vt:lpstr>
      </vt:variant>
      <vt:variant>
        <vt:i4>10</vt:i4>
      </vt:variant>
      <vt:variant>
        <vt:lpstr>Theme</vt:lpstr>
      </vt:variant>
      <vt:variant>
        <vt:i4>20</vt:i4>
      </vt:variant>
      <vt:variant>
        <vt:lpstr>Slide Titles</vt:lpstr>
      </vt:variant>
      <vt:variant>
        <vt:i4>21</vt:i4>
      </vt:variant>
    </vt:vector>
  </HeadingPairs>
  <TitlesOfParts>
    <vt:vector size="51" baseType="lpstr">
      <vt:lpstr>Arial</vt:lpstr>
      <vt:lpstr>Calibri</vt:lpstr>
      <vt:lpstr>Georgia</vt:lpstr>
      <vt:lpstr>Tahoma</vt:lpstr>
      <vt:lpstr>Times New Roman</vt:lpstr>
      <vt:lpstr>Trebuchet MS</vt:lpstr>
      <vt:lpstr>Verdana</vt:lpstr>
      <vt:lpstr>Wingdings</vt:lpstr>
      <vt:lpstr>Wingdings 2</vt:lpstr>
      <vt:lpstr>ヒラギノ角ゴ Pro W3</vt:lpstr>
      <vt:lpstr>Office Theme</vt:lpstr>
      <vt:lpstr>Urban</vt:lpstr>
      <vt:lpstr>1_Custom Design</vt:lpstr>
      <vt:lpstr>3_Default Design</vt:lpstr>
      <vt:lpstr>4_Default Design</vt:lpstr>
      <vt:lpstr>5_Default Design</vt:lpstr>
      <vt:lpstr>6_Custom Design</vt:lpstr>
      <vt:lpstr>13_Default Design</vt:lpstr>
      <vt:lpstr>9_Custom Design</vt:lpstr>
      <vt:lpstr>17_Default Design</vt:lpstr>
      <vt:lpstr>7_Custom Design</vt:lpstr>
      <vt:lpstr>15_Default Design</vt:lpstr>
      <vt:lpstr>9_Default Design</vt:lpstr>
      <vt:lpstr>8_Custom Design</vt:lpstr>
      <vt:lpstr>16_Default Design</vt:lpstr>
      <vt:lpstr>10_Custom Design</vt:lpstr>
      <vt:lpstr>18_Default Design</vt:lpstr>
      <vt:lpstr>11_Custom Design</vt:lpstr>
      <vt:lpstr>19_Default Design</vt:lpstr>
      <vt:lpstr>11_Default Design</vt:lpstr>
      <vt:lpstr>Management: Equipment and Guidelines </vt:lpstr>
      <vt:lpstr>Insulin Delivery:  Injections vs. Pumps</vt:lpstr>
      <vt:lpstr>What is an Insulin Pump?</vt:lpstr>
      <vt:lpstr>Insulin Pump Therapy</vt:lpstr>
      <vt:lpstr>Dosing with an Insulin Pump</vt:lpstr>
      <vt:lpstr>What Nurses Should Know About an Insulin Pump</vt:lpstr>
      <vt:lpstr>Tandem t:simulator App</vt:lpstr>
      <vt:lpstr>Glucose Monitoring:   Blood vs. Continuous Sensors</vt:lpstr>
      <vt:lpstr>Continuous Glucose Monitoring (CGM)</vt:lpstr>
      <vt:lpstr>PowerPoint Presentation</vt:lpstr>
      <vt:lpstr>What Are Ketones? </vt:lpstr>
      <vt:lpstr>Checking for Ketones</vt:lpstr>
      <vt:lpstr>Dosing with an Insulin Pen</vt:lpstr>
      <vt:lpstr>Emergencies: What is Glucagon?</vt:lpstr>
      <vt:lpstr>Emergency Kit Contents:</vt:lpstr>
      <vt:lpstr>Procedure: Act Immediately</vt:lpstr>
      <vt:lpstr>NEW: Baqsimi Glucagon</vt:lpstr>
      <vt:lpstr>PowerPoint Presentation</vt:lpstr>
      <vt:lpstr>PowerPoint Presentation</vt:lpstr>
      <vt:lpstr>Guidelines: Why are They Needed?</vt:lpstr>
      <vt:lpstr>Final thoughts…</vt:lpstr>
    </vt:vector>
  </TitlesOfParts>
  <Company>Parkway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Parkway</dc:creator>
  <cp:lastModifiedBy>Krummen, Regan</cp:lastModifiedBy>
  <cp:revision>298</cp:revision>
  <cp:lastPrinted>2019-12-04T16:10:58Z</cp:lastPrinted>
  <dcterms:created xsi:type="dcterms:W3CDTF">2013-01-30T16:07:42Z</dcterms:created>
  <dcterms:modified xsi:type="dcterms:W3CDTF">2019-12-12T16:36:38Z</dcterms:modified>
</cp:coreProperties>
</file>